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7" r:id="rId2"/>
    <p:sldId id="4282" r:id="rId3"/>
    <p:sldId id="4283" r:id="rId4"/>
    <p:sldId id="4284" r:id="rId5"/>
    <p:sldId id="4285" r:id="rId6"/>
    <p:sldId id="4286" r:id="rId7"/>
    <p:sldId id="4287" r:id="rId8"/>
    <p:sldId id="4288" r:id="rId9"/>
    <p:sldId id="4289" r:id="rId10"/>
    <p:sldId id="4290" r:id="rId11"/>
    <p:sldId id="4291" r:id="rId12"/>
    <p:sldId id="4292" r:id="rId13"/>
  </p:sldIdLst>
  <p:sldSz cx="12192000" cy="6858000"/>
  <p:notesSz cx="992981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-806" y="-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373B9-6D6A-491B-A5EC-834B940D5D59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3271381"/>
            <a:ext cx="794385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919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6456612"/>
            <a:ext cx="4302919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45967-DD4F-4990-98F0-903656DD86A5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03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491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328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1451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58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25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882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90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43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581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798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722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741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9D9A7D-1E0C-4BE2-8D32-B431325AC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B601D2C-D186-4B47-BBB0-DFE659C9F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191A4B0-E8CE-4684-9E0B-BD19260B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395E4F-478C-4912-95D6-08049C652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0E5D4C-0ED3-4E86-9873-CFD8EE0E3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722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CBCD41-0310-40B3-972C-6124D7997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23DB335-EA22-4FB4-9003-4DACC67AD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44ED99-D20D-4619-99BF-0F74E09DE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489C7E-FFAE-443B-B0CD-D606E4FE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F6A7C2-C8E0-412E-BDAE-84C59DD42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094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55DE7FB-A523-493F-B3C9-B5386C92C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5CC5240-BAD0-4E03-A2AF-BFB97746A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017760-5037-4DA8-BF53-C8E3A696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899FC0-0D13-43DA-8A28-04CE59E48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659079-64B2-4938-9D72-5B99D969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276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=""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=""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7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Desig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6722" y="3278038"/>
            <a:ext cx="12198722" cy="3579962"/>
          </a:xfrm>
          <a:prstGeom prst="rect">
            <a:avLst/>
          </a:prstGeom>
          <a:solidFill>
            <a:srgbClr val="B71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82" y="780222"/>
            <a:ext cx="9157558" cy="1848523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>
          <a:xfrm>
            <a:off x="10325100" y="3460836"/>
            <a:ext cx="1866900" cy="463550"/>
            <a:chOff x="0" y="0"/>
            <a:chExt cx="2301694" cy="571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2301694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449"/>
            <a:stretch/>
          </p:blipFill>
          <p:spPr bwMode="auto">
            <a:xfrm>
              <a:off x="125070" y="97860"/>
              <a:ext cx="1675765" cy="3848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cxnSp>
        <p:nvCxnSpPr>
          <p:cNvPr id="20" name="Straight Connector 19"/>
          <p:cNvCxnSpPr/>
          <p:nvPr userDrawn="1"/>
        </p:nvCxnSpPr>
        <p:spPr>
          <a:xfrm>
            <a:off x="600882" y="4859037"/>
            <a:ext cx="48360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890786" y="6021708"/>
            <a:ext cx="1301214" cy="8723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3218143"/>
            <a:ext cx="894968" cy="1027183"/>
          </a:xfrm>
          <a:prstGeom prst="rect">
            <a:avLst/>
          </a:prstGeom>
        </p:spPr>
      </p:pic>
      <p:sp>
        <p:nvSpPr>
          <p:cNvPr id="35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767012" y="4930199"/>
            <a:ext cx="4667468" cy="697353"/>
          </a:xfrm>
        </p:spPr>
        <p:txBody>
          <a:bodyPr>
            <a:noAutofit/>
          </a:bodyPr>
          <a:lstStyle>
            <a:lvl1pPr marL="0" indent="0" algn="l">
              <a:buNone/>
              <a:defRPr sz="54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SMART UP</a:t>
            </a: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826409" y="4280907"/>
            <a:ext cx="5278651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Find out more about</a:t>
            </a:r>
          </a:p>
        </p:txBody>
      </p:sp>
      <p:sp>
        <p:nvSpPr>
          <p:cNvPr id="37" name="Rectangle 36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74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40E15E-1C36-44C7-95B7-AF077BB04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495A90-3CF9-45E3-8411-EDE8AD453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51E1BB-585B-4BD8-9D42-E5ECB8FB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DC108C4-A25C-44CA-A863-4AC55B93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8B6AF76-4AEE-4745-A22E-60D31895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48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C04767-A2FB-449A-9E1D-5C41F6AEE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7576AF9-B95F-4C44-B3B0-7C606B7C2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1F56DA-8CF7-4A47-9EE9-2E2A1D61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B4DB20-EF0F-4FEF-BBD3-55DBDCE76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B918B9E-1101-44E7-84F2-80B93BD6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848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A950C5-43EB-4CA1-B85D-1A97D5652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FC1B13-276F-4852-932F-76D94DEF6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C809EDA-0CFB-4DA2-94D4-39CB89BD1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546DEED-0508-47F2-899A-FF2A10434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1D62834-A705-4327-8297-6E15A1F17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1BC2537-3088-45A6-8A45-8E80507B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789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AC3775-9459-4EEE-9501-903D0632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EFD44E4-137A-4AC2-B681-1E3A018AD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1F80D7-231D-40A7-9E35-5DF5261EE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BCD5FFC-D75C-437A-8EF5-BB809B75E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8EE920E-6BA6-482F-B071-38F706EF16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6921027-CCE5-4007-91CA-264DF5E7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EA26711-B8D5-4B52-9313-D09716AD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32FA36C-C48E-4FF6-B10B-B7428DFE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02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D06DA8-A86E-4C80-8DD2-323F5F55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8EE8861-2DCB-4939-A30C-5E9BEF3D9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A280827-F79D-470E-B75A-A82841C44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E2FCAC5-316E-4D60-A9D1-14D9684A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332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46E1F86-4D3A-4735-872F-6F4A428D5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6A8F063-1A35-4CB2-97F9-DE3C9112F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81FCDDC-75F4-4F5A-8F21-1615CEE5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500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564E02-4C13-429E-A88C-B265B75E5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DF4A7F-D5EE-45F9-89AA-7C220A14C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58CE32F-9FEB-4BD8-BF1D-B9B6BE67B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2484694-A4C4-45B4-B24E-1285409E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A726E9C-7220-4717-88AD-2D60C605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66BA056-23D5-4C7A-BC70-C71A2026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350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34B28D-EFBD-49E0-A22A-D6D012296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F8FD900-450B-4E25-8449-85BDF8261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A30662-AC16-47A5-B823-AE7215718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2BBF317-5C9F-42A5-B052-D48AC294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7F3577A-DBF2-4CB8-8E4A-344BA5134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57FD4CE-5640-484D-92B5-97B5906A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731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38D70A1-5984-4DE5-B1F1-641DBC85C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4E7E95-BC0F-42BF-B179-F5541EEAC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1CA44C-CDC6-42A3-A99A-D516BA310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CBA25-6433-4538-8AA2-A604FBE7A4AF}" type="datetimeFigureOut">
              <a:rPr lang="en-IE" smtClean="0"/>
              <a:t>23/11/2021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BC6C41-6049-4B24-B923-0C2F8E4DE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BB88D2-DC59-41A7-84F1-CBBE38512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2143-36D0-4232-B13F-6F3D76CA3A46}" type="slidenum">
              <a:rPr lang="en-IE" smtClean="0"/>
              <a:t>‹Nº›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1456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13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4" Type="http://schemas.openxmlformats.org/officeDocument/2006/relationships/image" Target="../media/image1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A5763AB-2313-1B44-A17A-FDC337682D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2237" y="4866337"/>
            <a:ext cx="8485845" cy="697353"/>
          </a:xfrm>
        </p:spPr>
        <p:txBody>
          <a:bodyPr/>
          <a:lstStyle/>
          <a:p>
            <a:r>
              <a:rPr lang="en-GB" sz="3000" spc="35" dirty="0" smtClean="0">
                <a:cs typeface="Arial"/>
              </a:rPr>
              <a:t>ENFOCADO </a:t>
            </a:r>
            <a:r>
              <a:rPr lang="en-GB" sz="3000" spc="35" dirty="0" err="1" smtClean="0">
                <a:cs typeface="Arial"/>
              </a:rPr>
              <a:t>en</a:t>
            </a:r>
            <a:r>
              <a:rPr lang="en-GB" sz="3000" spc="35" dirty="0" smtClean="0">
                <a:cs typeface="Arial"/>
              </a:rPr>
              <a:t> la </a:t>
            </a:r>
            <a:r>
              <a:rPr lang="en-GB" sz="3000" spc="35" dirty="0" err="1" smtClean="0">
                <a:cs typeface="Arial"/>
              </a:rPr>
              <a:t>Quiebra</a:t>
            </a:r>
            <a:r>
              <a:rPr lang="en-GB" sz="3000" spc="31" dirty="0" smtClean="0">
                <a:cs typeface="Arial"/>
              </a:rPr>
              <a:t>: La </a:t>
            </a:r>
            <a:r>
              <a:rPr lang="en-GB" sz="3000" spc="31" dirty="0" err="1" smtClean="0">
                <a:cs typeface="Arial"/>
              </a:rPr>
              <a:t>fórmula</a:t>
            </a:r>
            <a:r>
              <a:rPr lang="en-GB" sz="3000" spc="31" dirty="0" smtClean="0">
                <a:cs typeface="Arial"/>
              </a:rPr>
              <a:t> de </a:t>
            </a:r>
            <a:r>
              <a:rPr lang="en-GB" sz="3000" spc="31" dirty="0" err="1" smtClean="0">
                <a:cs typeface="Arial"/>
              </a:rPr>
              <a:t>puntuaje</a:t>
            </a:r>
            <a:r>
              <a:rPr lang="en-GB" sz="3000" spc="31" dirty="0" smtClean="0">
                <a:cs typeface="Arial"/>
              </a:rPr>
              <a:t> Z</a:t>
            </a:r>
            <a:endParaRPr lang="en-GB" sz="3000" dirty="0"/>
          </a:p>
          <a:p>
            <a:endParaRPr lang="en-GB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6F6ABEB-6FAC-8242-884E-4381DCA7C09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2237" y="4084964"/>
            <a:ext cx="7795077" cy="697353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Módulo</a:t>
            </a:r>
            <a:r>
              <a:rPr lang="en-GB" sz="4000" dirty="0" smtClean="0"/>
              <a:t> </a:t>
            </a:r>
            <a:r>
              <a:rPr lang="en-GB" sz="4000" dirty="0"/>
              <a:t>3 </a:t>
            </a:r>
            <a:endParaRPr lang="en-GB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31ACB95-B36B-4349-BCEF-E7CEC99C21FC}"/>
              </a:ext>
            </a:extLst>
          </p:cNvPr>
          <p:cNvSpPr txBox="1"/>
          <p:nvPr/>
        </p:nvSpPr>
        <p:spPr>
          <a:xfrm>
            <a:off x="480787" y="6028431"/>
            <a:ext cx="106730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</a:rPr>
              <a:t>Este proyecto ha sido financiado con el apoyo de la Comisión Europea. Esta publicación [comunicación] refleja </a:t>
            </a:r>
            <a:r>
              <a:rPr lang="es-ES" sz="1600" dirty="0" smtClean="0">
                <a:solidFill>
                  <a:schemeClr val="bg1"/>
                </a:solidFill>
              </a:rPr>
              <a:t> únicamente las</a:t>
            </a:r>
            <a:endParaRPr lang="es-ES" sz="1600" dirty="0">
              <a:solidFill>
                <a:schemeClr val="bg1"/>
              </a:solidFill>
            </a:endParaRPr>
          </a:p>
          <a:p>
            <a:r>
              <a:rPr lang="es-ES" sz="1600" dirty="0">
                <a:solidFill>
                  <a:schemeClr val="bg1"/>
                </a:solidFill>
              </a:rPr>
              <a:t> opiniones del autor, y la Comisión no se hace responsable del uso que pueda hacerse de la información contenida en ella. </a:t>
            </a:r>
            <a:endParaRPr lang="en-I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41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0879484-BDC5-4720-9F04-1B15DEE96FE4}"/>
              </a:ext>
            </a:extLst>
          </p:cNvPr>
          <p:cNvSpPr txBox="1">
            <a:spLocks/>
          </p:cNvSpPr>
          <p:nvPr/>
        </p:nvSpPr>
        <p:spPr>
          <a:xfrm>
            <a:off x="35397" y="1736721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9" name="Gruppieren 8">
            <a:extLst>
              <a:ext uri="{FF2B5EF4-FFF2-40B4-BE49-F238E27FC236}">
                <a16:creationId xmlns="" xmlns:a16="http://schemas.microsoft.com/office/drawing/2014/main" id="{199ED4D1-980D-4483-AD54-1BF67C9C3CCC}"/>
              </a:ext>
            </a:extLst>
          </p:cNvPr>
          <p:cNvGrpSpPr/>
          <p:nvPr/>
        </p:nvGrpSpPr>
        <p:grpSpPr>
          <a:xfrm>
            <a:off x="95104" y="2082376"/>
            <a:ext cx="3352740" cy="4434724"/>
            <a:chOff x="95104" y="2082376"/>
            <a:chExt cx="3352740" cy="4434724"/>
          </a:xfrm>
        </p:grpSpPr>
        <p:sp>
          <p:nvSpPr>
            <p:cNvPr id="10" name="Textfeld 9">
              <a:extLst>
                <a:ext uri="{FF2B5EF4-FFF2-40B4-BE49-F238E27FC236}">
                  <a16:creationId xmlns="" xmlns:a16="http://schemas.microsoft.com/office/drawing/2014/main" id="{845EE1BA-607D-40A1-B8C2-32B41698DDDB}"/>
                </a:ext>
              </a:extLst>
            </p:cNvPr>
            <p:cNvSpPr txBox="1"/>
            <p:nvPr/>
          </p:nvSpPr>
          <p:spPr>
            <a:xfrm>
              <a:off x="3173410" y="2082376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="" xmlns:a16="http://schemas.microsoft.com/office/drawing/2014/main" id="{98F76DA5-FFAD-490A-B3FC-FB851904F406}"/>
                </a:ext>
              </a:extLst>
            </p:cNvPr>
            <p:cNvSpPr txBox="1"/>
            <p:nvPr/>
          </p:nvSpPr>
          <p:spPr>
            <a:xfrm>
              <a:off x="95104" y="62093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1">
                <a:extLst>
                  <a:ext uri="{FF2B5EF4-FFF2-40B4-BE49-F238E27FC236}">
                    <a16:creationId xmlns="" xmlns:a16="http://schemas.microsoft.com/office/drawing/2014/main" id="{CC304B3F-07F9-4CD4-A820-3DC90C49295B}"/>
                  </a:ext>
                </a:extLst>
              </p:cNvPr>
              <p:cNvSpPr txBox="1"/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600" b="0" dirty="0" smtClean="0"/>
                  <a:t>C</a:t>
                </a: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/>
                      </a:rPr>
                      <m:t>𝑎𝑝𝑖𝑡𝑎𝑙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𝑑𝑒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𝑇𝑟𝑎𝑏𝑎𝑗𝑜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600" b="0" i="1" smtClean="0">
                        <a:latin typeface="Cambria Math"/>
                      </a:rPr>
                      <m:t>𝐴𝑐𝑡𝑖𝑣𝑜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1600" b="0" i="1" smtClean="0">
                        <a:latin typeface="Cambria Math"/>
                      </a:rPr>
                      <m:t>𝑃𝑎𝑠𝑖𝑣𝑜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feld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C304B3F-07F9-4CD4-A820-3DC90C492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blipFill rotWithShape="1">
                <a:blip r:embed="rId3"/>
                <a:stretch>
                  <a:fillRect l="-2796" t="-27500" b="-5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elle 7">
            <a:extLst>
              <a:ext uri="{FF2B5EF4-FFF2-40B4-BE49-F238E27FC236}">
                <a16:creationId xmlns="" xmlns:a16="http://schemas.microsoft.com/office/drawing/2014/main" id="{6A3BE79D-3F7B-43B2-8BAE-3FF1271F1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11908"/>
              </p:ext>
            </p:extLst>
          </p:nvPr>
        </p:nvGraphicFramePr>
        <p:xfrm>
          <a:off x="118287" y="3573358"/>
          <a:ext cx="11821308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436">
                  <a:extLst>
                    <a:ext uri="{9D8B030D-6E8A-4147-A177-3AD203B41FA5}">
                      <a16:colId xmlns="" xmlns:a16="http://schemas.microsoft.com/office/drawing/2014/main" val="2180288925"/>
                    </a:ext>
                  </a:extLst>
                </a:gridCol>
                <a:gridCol w="3940436">
                  <a:extLst>
                    <a:ext uri="{9D8B030D-6E8A-4147-A177-3AD203B41FA5}">
                      <a16:colId xmlns="" xmlns:a16="http://schemas.microsoft.com/office/drawing/2014/main" val="2725146013"/>
                    </a:ext>
                  </a:extLst>
                </a:gridCol>
                <a:gridCol w="3940436">
                  <a:extLst>
                    <a:ext uri="{9D8B030D-6E8A-4147-A177-3AD203B41FA5}">
                      <a16:colId xmlns="" xmlns:a16="http://schemas.microsoft.com/office/drawing/2014/main" val="2180498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de </a:t>
                      </a:r>
                      <a:r>
                        <a:rPr lang="en-GB" sz="1600" dirty="0" err="1" smtClean="0"/>
                        <a:t>Peligro</a:t>
                      </a:r>
                      <a:endParaRPr lang="en-GB" sz="1600" dirty="0"/>
                    </a:p>
                  </a:txBody>
                  <a:tcPr>
                    <a:solidFill>
                      <a:srgbClr val="E53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Gris</a:t>
                      </a:r>
                      <a:endParaRPr lang="en-GB" sz="1600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Segura</a:t>
                      </a:r>
                      <a:endParaRPr lang="en-GB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213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inferior a 1.8</a:t>
                      </a:r>
                      <a:r>
                        <a:rPr lang="en-GB" sz="1600" b="1" dirty="0"/>
                        <a:t/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600" dirty="0"/>
                        <a:t> </a:t>
                      </a:r>
                      <a:r>
                        <a:rPr lang="es-ES" sz="1600" dirty="0" smtClean="0"/>
                        <a:t>Cualquier puntuación inferior a 1,8 indica una grave dificultad financiera. Cuanto más baja sea la puntuación, mayor es el peligro de que la empresa se declare pronto insolvente.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entre 1.8 y</a:t>
                      </a:r>
                      <a:r>
                        <a:rPr lang="en-GB" sz="1600" b="1" baseline="0" dirty="0" smtClean="0"/>
                        <a:t> </a:t>
                      </a:r>
                      <a:r>
                        <a:rPr lang="en-GB" sz="1600" b="1" dirty="0" smtClean="0"/>
                        <a:t> </a:t>
                      </a:r>
                      <a:r>
                        <a:rPr lang="en-GB" sz="1600" b="1" dirty="0"/>
                        <a:t>2.99</a:t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600" dirty="0" smtClean="0"/>
                        <a:t>El rango se considera una "zona gris". Las empresas que tienen una puntuación situada en este rango no son muy seguras. Sus finanzas no son estables y las empresas pueden entrar en la "zona de peligro" si no hay mejoras.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de 3 </a:t>
                      </a:r>
                      <a:r>
                        <a:rPr lang="en-GB" sz="1600" b="1" dirty="0"/>
                        <a:t>or </a:t>
                      </a:r>
                      <a:r>
                        <a:rPr lang="en-GB" sz="1600" b="1" dirty="0" err="1" smtClean="0"/>
                        <a:t>más</a:t>
                      </a:r>
                      <a:r>
                        <a:rPr lang="en-GB" sz="1600" b="1" dirty="0"/>
                        <a:t/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600" dirty="0" smtClean="0"/>
                        <a:t>Puntuación de 3 y superior: una puntuación superior a 3 indica que la empresa está en la "zona segura". Esto significa que la situación financiera de la empresa está bien. Está financieramente sana y el riesgo de quiebra es bajo.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673293"/>
                  </a:ext>
                </a:extLst>
              </a:tr>
            </a:tbl>
          </a:graphicData>
        </a:graphic>
      </p:graphicFrame>
      <p:sp>
        <p:nvSpPr>
          <p:cNvPr id="15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96440" y="944881"/>
            <a:ext cx="10713719" cy="808656"/>
          </a:xfrm>
        </p:spPr>
        <p:txBody>
          <a:bodyPr>
            <a:normAutofit fontScale="92500"/>
          </a:bodyPr>
          <a:lstStyle/>
          <a:p>
            <a:r>
              <a:rPr lang="es-ES" spc="31" dirty="0">
                <a:latin typeface="Arial"/>
                <a:cs typeface="Arial"/>
              </a:rPr>
              <a:t>El modelo Z de </a:t>
            </a:r>
            <a:r>
              <a:rPr lang="es-ES" spc="31" dirty="0" err="1">
                <a:latin typeface="Arial"/>
                <a:cs typeface="Arial"/>
              </a:rPr>
              <a:t>Altman</a:t>
            </a:r>
            <a:r>
              <a:rPr lang="es-ES" spc="31" dirty="0">
                <a:latin typeface="Arial"/>
                <a:cs typeface="Arial"/>
              </a:rPr>
              <a:t> para </a:t>
            </a:r>
            <a:r>
              <a:rPr lang="es-ES" spc="31" dirty="0" smtClean="0">
                <a:latin typeface="Arial"/>
                <a:cs typeface="Arial"/>
              </a:rPr>
              <a:t>Mercados Emergentes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="" xmlns:a16="http://schemas.microsoft.com/office/drawing/2014/main" id="{4288CC05-236A-4B81-9EE5-7458C21CA06C}"/>
              </a:ext>
            </a:extLst>
          </p:cNvPr>
          <p:cNvSpPr txBox="1">
            <a:spLocks/>
          </p:cNvSpPr>
          <p:nvPr/>
        </p:nvSpPr>
        <p:spPr>
          <a:xfrm>
            <a:off x="95104" y="3166613"/>
            <a:ext cx="6705480" cy="26441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4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Interpretación</a:t>
            </a:r>
            <a:endParaRPr lang="en-GB" sz="14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id="{43C91CB5-69C6-4C6A-B405-9DB2E59E9E42}"/>
                  </a:ext>
                </a:extLst>
              </p:cNvPr>
              <p:cNvSpPr txBox="1"/>
              <p:nvPr/>
            </p:nvSpPr>
            <p:spPr>
              <a:xfrm>
                <a:off x="35397" y="2236265"/>
                <a:ext cx="12156603" cy="5705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kern="1200" smtClean="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𝑍𝑆𝑐𝑜𝑟</m:t>
                      </m:r>
                      <m:r>
                        <a:rPr lang="es-ES" sz="1100" b="0" i="1" kern="1200" smtClean="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𝑒</m:t>
                      </m:r>
                      <m:r>
                        <a:rPr lang="en-GB" sz="11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=3.25+</m:t>
                      </m:r>
                      <m:d>
                        <m:dPr>
                          <m:ctrlPr>
                            <a:rPr lang="es-ES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6.56 ∗ </m:t>
                          </m:r>
                          <m:f>
                            <m:fPr>
                              <m:ctrlPr>
                                <a:rPr lang="es-ES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𝐶𝑎𝑝𝑖𝑡𝑎𝑙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𝑇𝑟𝑎𝑏𝑎𝑗𝑜</m:t>
                              </m:r>
                            </m:num>
                            <m:den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1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3.26 ∗</m:t>
                          </m:r>
                          <m:f>
                            <m:fPr>
                              <m:ctrlPr>
                                <a:rPr lang="es-ES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𝑈𝑡𝑖𝑙𝑖𝑑𝑎𝑑𝑒𝑠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𝑅𝑒𝑡𝑒𝑛𝑖𝑑𝑎𝑠</m:t>
                              </m:r>
                            </m:num>
                            <m:den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1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6.72 ∗</m:t>
                          </m:r>
                          <m:f>
                            <m:fPr>
                              <m:ctrlPr>
                                <a:rPr lang="es-ES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𝐵𝑒𝑛𝑒𝑓𝑖𝑐𝑖𝑜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𝑎𝑛𝑡𝑒𝑠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𝑖𝑛𝑡𝑒𝑟𝑒𝑠𝑒𝑠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𝑒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𝑖𝑚𝑝𝑢𝑒𝑠𝑡𝑜𝑠</m:t>
                              </m:r>
                            </m:num>
                            <m:den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1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1.05 ∗</m:t>
                          </m:r>
                          <m:f>
                            <m:fPr>
                              <m:ctrlPr>
                                <a:rPr lang="es-ES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𝑉𝑎𝑙𝑜𝑟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𝐶𝑜𝑛𝑡𝑎𝑏𝑙𝑒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𝑑𝑒𝑙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𝑃𝑎𝑡𝑟𝑖𝑚𝑜𝑛𝑖𝑜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𝑁𝑒𝑡𝑜</m:t>
                              </m:r>
                            </m:num>
                            <m:den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𝑃𝑎𝑠𝑖𝑣𝑜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ES" sz="1100" dirty="0">
                  <a:effectLst/>
                  <a:ea typeface="Times New Roman"/>
                </a:endParaRPr>
              </a:p>
            </p:txBody>
          </p:sp>
        </mc:Choice>
        <mc:Fallback>
          <p:sp>
            <p:nvSpPr>
              <p:cNvPr id="17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xmlns:a14="http://schemas.microsoft.com/office/drawing/2010/main" id="{43C91CB5-69C6-4C6A-B405-9DB2E59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7" y="2236265"/>
                <a:ext cx="12156603" cy="5705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30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0879484-BDC5-4720-9F04-1B15DEE96FE4}"/>
              </a:ext>
            </a:extLst>
          </p:cNvPr>
          <p:cNvSpPr txBox="1">
            <a:spLocks/>
          </p:cNvSpPr>
          <p:nvPr/>
        </p:nvSpPr>
        <p:spPr>
          <a:xfrm>
            <a:off x="77339" y="1649952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="" xmlns:a16="http://schemas.microsoft.com/office/drawing/2014/main" id="{2A06FC3F-3B3E-4564-8F8B-061B6E04471F}"/>
                  </a:ext>
                </a:extLst>
              </p:cNvPr>
              <p:cNvSpPr txBox="1"/>
              <p:nvPr/>
            </p:nvSpPr>
            <p:spPr>
              <a:xfrm>
                <a:off x="162712" y="4758673"/>
                <a:ext cx="8782661" cy="4728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𝑆𝑐𝑜𝑟𝑒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=3,25+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6.56 ∗ 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−200000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400000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3.26 ∗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400000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6.72 ∗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40000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400000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1.05 ∗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300000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A06FC3F-3B3E-4564-8F8B-061B6E044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2" y="4758673"/>
                <a:ext cx="8782661" cy="472822"/>
              </a:xfrm>
              <a:prstGeom prst="rect">
                <a:avLst/>
              </a:prstGeom>
              <a:blipFill rotWithShape="1">
                <a:blip r:embed="rId3"/>
                <a:stretch>
                  <a:fillRect l="-69" b="-1818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="" xmlns:a16="http://schemas.microsoft.com/office/drawing/2014/main" id="{AD2A387D-7E5B-4ECB-9DCC-4D322E187778}"/>
                  </a:ext>
                </a:extLst>
              </p:cNvPr>
              <p:cNvSpPr txBox="1"/>
              <p:nvPr/>
            </p:nvSpPr>
            <p:spPr>
              <a:xfrm>
                <a:off x="162711" y="5513041"/>
                <a:ext cx="109413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𝑆𝑐𝑜𝑟𝑒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=3,25+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6.56 ∗−0,5</m:t>
                        </m:r>
                      </m:e>
                    </m:d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3.26 ∗0</m:t>
                        </m:r>
                      </m:e>
                    </m:d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6.72 ∗0.571</m:t>
                        </m:r>
                      </m:e>
                    </m:d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1.05∗0.083</m:t>
                        </m:r>
                      </m:e>
                    </m:d>
                    <m:r>
                      <a:rPr lang="en-GB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=3,25+(−3,28)+0+0.67+0.09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</a:rPr>
                  <a:t> = </a:t>
                </a:r>
                <a:r>
                  <a:rPr lang="en-GB" sz="1600" b="1" dirty="0">
                    <a:solidFill>
                      <a:srgbClr val="EC2179"/>
                    </a:solidFill>
                  </a:rPr>
                  <a:t>0,73</a:t>
                </a: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D2A387D-7E5B-4ECB-9DCC-4D322E187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1" y="5513041"/>
                <a:ext cx="10941393" cy="246221"/>
              </a:xfrm>
              <a:prstGeom prst="rect">
                <a:avLst/>
              </a:prstGeom>
              <a:blipFill rotWithShape="1">
                <a:blip r:embed="rId4"/>
                <a:stretch>
                  <a:fillRect l="-669" t="-24390" r="-167" b="-4878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ubtitle 2">
            <a:extLst>
              <a:ext uri="{FF2B5EF4-FFF2-40B4-BE49-F238E27FC236}">
                <a16:creationId xmlns="" xmlns:a16="http://schemas.microsoft.com/office/drawing/2014/main" id="{52DE1C7B-516E-44FC-B6B7-82AFD30CE0DD}"/>
              </a:ext>
            </a:extLst>
          </p:cNvPr>
          <p:cNvSpPr txBox="1">
            <a:spLocks/>
          </p:cNvSpPr>
          <p:nvPr/>
        </p:nvSpPr>
        <p:spPr>
          <a:xfrm>
            <a:off x="77339" y="2844846"/>
            <a:ext cx="6705480" cy="203470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Ejemplo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Activos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Totales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			400,000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Capital de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Trabajo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-200,000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Pasivos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Totales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300,000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Ganancias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Retenidas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			-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Beneficios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antes de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intereses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impuestos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	40,000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s-ES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Valor contable del patrimonio neto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	25,000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="" xmlns:a16="http://schemas.microsoft.com/office/drawing/2014/main" id="{86B617A9-C19E-43B2-968B-23B55487A95F}"/>
              </a:ext>
            </a:extLst>
          </p:cNvPr>
          <p:cNvGrpSpPr/>
          <p:nvPr/>
        </p:nvGrpSpPr>
        <p:grpSpPr>
          <a:xfrm>
            <a:off x="95104" y="1759077"/>
            <a:ext cx="3334975" cy="4758023"/>
            <a:chOff x="95104" y="1759077"/>
            <a:chExt cx="3334975" cy="4758023"/>
          </a:xfrm>
        </p:grpSpPr>
        <p:sp>
          <p:nvSpPr>
            <p:cNvPr id="18" name="Textfeld 17">
              <a:extLst>
                <a:ext uri="{FF2B5EF4-FFF2-40B4-BE49-F238E27FC236}">
                  <a16:creationId xmlns="" xmlns:a16="http://schemas.microsoft.com/office/drawing/2014/main" id="{535AF87C-9732-4589-8121-CEE3B7F11DC2}"/>
                </a:ext>
              </a:extLst>
            </p:cNvPr>
            <p:cNvSpPr txBox="1"/>
            <p:nvPr/>
          </p:nvSpPr>
          <p:spPr>
            <a:xfrm>
              <a:off x="3155645" y="1759077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="" xmlns:a16="http://schemas.microsoft.com/office/drawing/2014/main" id="{1AD42DB9-F87E-46E6-A3B4-FFCC5238219C}"/>
                </a:ext>
              </a:extLst>
            </p:cNvPr>
            <p:cNvSpPr txBox="1"/>
            <p:nvPr/>
          </p:nvSpPr>
          <p:spPr>
            <a:xfrm>
              <a:off x="95104" y="62093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11">
                <a:extLst>
                  <a:ext uri="{FF2B5EF4-FFF2-40B4-BE49-F238E27FC236}">
                    <a16:creationId xmlns="" xmlns:a16="http://schemas.microsoft.com/office/drawing/2014/main" id="{CC304B3F-07F9-4CD4-A820-3DC90C49295B}"/>
                  </a:ext>
                </a:extLst>
              </p:cNvPr>
              <p:cNvSpPr txBox="1"/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600" b="0" dirty="0" smtClean="0"/>
                  <a:t>C</a:t>
                </a: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/>
                      </a:rPr>
                      <m:t>𝑎𝑝𝑖𝑡𝑎𝑙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𝑑𝑒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𝑇𝑟𝑎𝑏𝑎𝑗𝑜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600" b="0" i="1" smtClean="0">
                        <a:latin typeface="Cambria Math"/>
                      </a:rPr>
                      <m:t>𝐴𝑐𝑡𝑖𝑣𝑜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1600" b="0" i="1" smtClean="0">
                        <a:latin typeface="Cambria Math"/>
                      </a:rPr>
                      <m:t>𝑃𝑎𝑠𝑖𝑣𝑜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feld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C304B3F-07F9-4CD4-A820-3DC90C492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blipFill rotWithShape="1">
                <a:blip r:embed="rId5"/>
                <a:stretch>
                  <a:fillRect l="-2796" t="-27500" b="-5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96440" y="944881"/>
            <a:ext cx="10713719" cy="808656"/>
          </a:xfrm>
        </p:spPr>
        <p:txBody>
          <a:bodyPr>
            <a:normAutofit fontScale="92500"/>
          </a:bodyPr>
          <a:lstStyle/>
          <a:p>
            <a:r>
              <a:rPr lang="es-ES" spc="31" dirty="0">
                <a:latin typeface="Arial"/>
                <a:cs typeface="Arial"/>
              </a:rPr>
              <a:t>El modelo Z de </a:t>
            </a:r>
            <a:r>
              <a:rPr lang="es-ES" spc="31" dirty="0" err="1">
                <a:latin typeface="Arial"/>
                <a:cs typeface="Arial"/>
              </a:rPr>
              <a:t>Altman</a:t>
            </a:r>
            <a:r>
              <a:rPr lang="es-ES" spc="31" dirty="0">
                <a:latin typeface="Arial"/>
                <a:cs typeface="Arial"/>
              </a:rPr>
              <a:t> para </a:t>
            </a:r>
            <a:r>
              <a:rPr lang="es-ES" spc="31" dirty="0" smtClean="0">
                <a:latin typeface="Arial"/>
                <a:cs typeface="Arial"/>
              </a:rPr>
              <a:t>Mercados Emergentes</a:t>
            </a:r>
            <a:endParaRPr lang="en-GB" dirty="0"/>
          </a:p>
        </p:txBody>
      </p:sp>
      <p:sp>
        <p:nvSpPr>
          <p:cNvPr id="23" name="Subtitle 2">
            <a:extLst>
              <a:ext uri="{FF2B5EF4-FFF2-40B4-BE49-F238E27FC236}">
                <a16:creationId xmlns="" xmlns:a16="http://schemas.microsoft.com/office/drawing/2014/main" id="{C7B70FC2-9D98-4034-AE24-4D3BEF42BC9F}"/>
              </a:ext>
            </a:extLst>
          </p:cNvPr>
          <p:cNvSpPr txBox="1">
            <a:spLocks/>
          </p:cNvSpPr>
          <p:nvPr/>
        </p:nvSpPr>
        <p:spPr>
          <a:xfrm>
            <a:off x="95104" y="5938177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88"/>
              </a:lnSpc>
            </a:pP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Interpretación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La </a:t>
            </a: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empresa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está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Zona de </a:t>
            </a: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Peligro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GB" sz="1600" b="1" dirty="0">
              <a:solidFill>
                <a:srgbClr val="EC2179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id="{43C91CB5-69C6-4C6A-B405-9DB2E59E9E42}"/>
                  </a:ext>
                </a:extLst>
              </p:cNvPr>
              <p:cNvSpPr txBox="1"/>
              <p:nvPr/>
            </p:nvSpPr>
            <p:spPr>
              <a:xfrm>
                <a:off x="-1" y="1772508"/>
                <a:ext cx="12156603" cy="5705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kern="1200" smtClean="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𝑍𝑆𝑐𝑜𝑟</m:t>
                      </m:r>
                      <m:r>
                        <a:rPr lang="es-ES" sz="1100" b="0" i="1" kern="1200" smtClean="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𝑒</m:t>
                      </m:r>
                      <m:r>
                        <a:rPr lang="en-GB" sz="11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=3.25+</m:t>
                      </m:r>
                      <m:d>
                        <m:dPr>
                          <m:ctrlPr>
                            <a:rPr lang="es-ES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6.56 ∗ </m:t>
                          </m:r>
                          <m:f>
                            <m:fPr>
                              <m:ctrlPr>
                                <a:rPr lang="es-ES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𝐶𝑎𝑝𝑖𝑡𝑎𝑙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𝑇𝑟𝑎𝑏𝑎𝑗𝑜</m:t>
                              </m:r>
                            </m:num>
                            <m:den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1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3.26 ∗</m:t>
                          </m:r>
                          <m:f>
                            <m:fPr>
                              <m:ctrlPr>
                                <a:rPr lang="es-ES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𝑈𝑡𝑖𝑙𝑖𝑑𝑎𝑑𝑒𝑠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𝑅𝑒𝑡𝑒𝑛𝑖𝑑𝑎𝑠</m:t>
                              </m:r>
                            </m:num>
                            <m:den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1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6.72 ∗</m:t>
                          </m:r>
                          <m:f>
                            <m:fPr>
                              <m:ctrlPr>
                                <a:rPr lang="es-ES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𝐵𝑒𝑛𝑒𝑓𝑖𝑐𝑖𝑜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𝑎𝑛𝑡𝑒𝑠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𝑖𝑛𝑡𝑒𝑟𝑒𝑠𝑒𝑠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𝑒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𝑖𝑚𝑝𝑢𝑒𝑠𝑡𝑜𝑠</m:t>
                              </m:r>
                            </m:num>
                            <m:den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1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1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1.05 ∗</m:t>
                          </m:r>
                          <m:f>
                            <m:fPr>
                              <m:ctrlPr>
                                <a:rPr lang="es-ES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𝑉𝑎𝑙𝑜𝑟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𝐶𝑜𝑛𝑡𝑎𝑏𝑙𝑒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𝑑𝑒𝑙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𝑃𝑎𝑡𝑟𝑖𝑚𝑜𝑛𝑖𝑜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𝑁𝑒𝑡𝑜</m:t>
                              </m:r>
                            </m:num>
                            <m:den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𝑃𝑎𝑠𝑖𝑣𝑜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1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ES" sz="1100" dirty="0">
                  <a:effectLst/>
                  <a:ea typeface="Times New Roman"/>
                </a:endParaRPr>
              </a:p>
            </p:txBody>
          </p:sp>
        </mc:Choice>
        <mc:Fallback>
          <p:sp>
            <p:nvSpPr>
              <p:cNvPr id="24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xmlns:a14="http://schemas.microsoft.com/office/drawing/2010/main" id="{43C91CB5-69C6-4C6A-B405-9DB2E59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772508"/>
                <a:ext cx="12156603" cy="5705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6036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02363" y="877850"/>
            <a:ext cx="10000951" cy="697353"/>
          </a:xfrm>
        </p:spPr>
        <p:txBody>
          <a:bodyPr>
            <a:normAutofit fontScale="77500" lnSpcReduction="20000"/>
          </a:bodyPr>
          <a:lstStyle/>
          <a:p>
            <a:r>
              <a:rPr lang="es-ES" spc="31" dirty="0" smtClean="0">
                <a:latin typeface="Arial"/>
                <a:cs typeface="Arial"/>
              </a:rPr>
              <a:t>Precisión y Limitaciones </a:t>
            </a:r>
            <a:r>
              <a:rPr lang="es-ES" spc="31" dirty="0">
                <a:latin typeface="Arial"/>
                <a:cs typeface="Arial"/>
              </a:rPr>
              <a:t>de la </a:t>
            </a:r>
            <a:r>
              <a:rPr lang="es-ES" spc="31" dirty="0" smtClean="0">
                <a:latin typeface="Arial"/>
                <a:cs typeface="Arial"/>
              </a:rPr>
              <a:t>fórmula Z-Score </a:t>
            </a:r>
            <a:r>
              <a:rPr lang="es-ES" spc="31" dirty="0">
                <a:latin typeface="Arial"/>
                <a:cs typeface="Arial"/>
              </a:rPr>
              <a:t>de </a:t>
            </a:r>
            <a:r>
              <a:rPr lang="es-ES" spc="31" dirty="0" err="1">
                <a:latin typeface="Arial"/>
                <a:cs typeface="Arial"/>
              </a:rPr>
              <a:t>Altman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361C603B-B048-4EAA-8442-B56617C2BD23}"/>
              </a:ext>
            </a:extLst>
          </p:cNvPr>
          <p:cNvSpPr txBox="1">
            <a:spLocks/>
          </p:cNvSpPr>
          <p:nvPr/>
        </p:nvSpPr>
        <p:spPr>
          <a:xfrm>
            <a:off x="0" y="2114553"/>
            <a:ext cx="2852409" cy="437586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</a:t>
            </a:r>
            <a:r>
              <a:rPr lang="es-ES" sz="22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 Z-Score </a:t>
            </a:r>
            <a:r>
              <a:rPr lang="es-ES" sz="22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no </a:t>
            </a:r>
            <a:r>
              <a:rPr lang="es-ES" sz="22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ofrece </a:t>
            </a:r>
            <a:r>
              <a:rPr lang="es-ES" sz="22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ninguna garantía: se basa en un análisis estadístico</a:t>
            </a:r>
            <a:r>
              <a:rPr lang="en-GB" sz="22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en-GB" sz="2200" dirty="0">
              <a:solidFill>
                <a:srgbClr val="002060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s-ES" sz="22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Y lo más importante: La </a:t>
            </a:r>
            <a:r>
              <a:rPr lang="es-ES" sz="22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fórmula Z-Score </a:t>
            </a:r>
            <a:r>
              <a:rPr lang="es-ES" sz="22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sólo puede ser tan precisa como </a:t>
            </a:r>
            <a:r>
              <a:rPr lang="es-ES" sz="22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lo sean los propios datos </a:t>
            </a:r>
            <a:r>
              <a:rPr lang="es-ES" sz="22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utilizados. </a:t>
            </a: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  <a:sym typeface="Wingdings" panose="05000000000000000000" pitchFamily="2" charset="2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Rounded Rectangle 60">
            <a:extLst>
              <a:ext uri="{FF2B5EF4-FFF2-40B4-BE49-F238E27FC236}">
                <a16:creationId xmlns="" xmlns:a16="http://schemas.microsoft.com/office/drawing/2014/main" id="{78A3F308-9EAE-4D46-930D-36A976A386A1}"/>
              </a:ext>
            </a:extLst>
          </p:cNvPr>
          <p:cNvSpPr/>
          <p:nvPr/>
        </p:nvSpPr>
        <p:spPr>
          <a:xfrm>
            <a:off x="5277564" y="2808187"/>
            <a:ext cx="1808891" cy="456997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21" name="Rounded Rectangle 63">
            <a:extLst>
              <a:ext uri="{FF2B5EF4-FFF2-40B4-BE49-F238E27FC236}">
                <a16:creationId xmlns="" xmlns:a16="http://schemas.microsoft.com/office/drawing/2014/main" id="{DD0132A0-7F4A-4507-988E-41AECC5C59F8}"/>
              </a:ext>
            </a:extLst>
          </p:cNvPr>
          <p:cNvSpPr/>
          <p:nvPr/>
        </p:nvSpPr>
        <p:spPr>
          <a:xfrm rot="18893649">
            <a:off x="6108128" y="3077006"/>
            <a:ext cx="1124482" cy="456997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22" name="Rounded Rectangle 62">
            <a:extLst>
              <a:ext uri="{FF2B5EF4-FFF2-40B4-BE49-F238E27FC236}">
                <a16:creationId xmlns="" xmlns:a16="http://schemas.microsoft.com/office/drawing/2014/main" id="{538AC19D-196A-4EAC-B844-DA31809AB8CA}"/>
              </a:ext>
            </a:extLst>
          </p:cNvPr>
          <p:cNvSpPr/>
          <p:nvPr/>
        </p:nvSpPr>
        <p:spPr>
          <a:xfrm rot="2717866">
            <a:off x="6107332" y="2513738"/>
            <a:ext cx="1124482" cy="456997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23" name="Rounded Rectangle 74">
            <a:extLst>
              <a:ext uri="{FF2B5EF4-FFF2-40B4-BE49-F238E27FC236}">
                <a16:creationId xmlns="" xmlns:a16="http://schemas.microsoft.com/office/drawing/2014/main" id="{BD5B565F-3F06-45D8-9588-336E8DD195F4}"/>
              </a:ext>
            </a:extLst>
          </p:cNvPr>
          <p:cNvSpPr/>
          <p:nvPr/>
        </p:nvSpPr>
        <p:spPr>
          <a:xfrm rot="10800000">
            <a:off x="6631997" y="3835648"/>
            <a:ext cx="1808891" cy="456997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24" name="Rounded Rectangle 75">
            <a:extLst>
              <a:ext uri="{FF2B5EF4-FFF2-40B4-BE49-F238E27FC236}">
                <a16:creationId xmlns="" xmlns:a16="http://schemas.microsoft.com/office/drawing/2014/main" id="{2EDE04F1-B8E5-4344-A06D-83117980B49C}"/>
              </a:ext>
            </a:extLst>
          </p:cNvPr>
          <p:cNvSpPr/>
          <p:nvPr/>
        </p:nvSpPr>
        <p:spPr>
          <a:xfrm rot="8093649">
            <a:off x="6525011" y="3596258"/>
            <a:ext cx="1124482" cy="456997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25" name="Rounded Rectangle 76">
            <a:extLst>
              <a:ext uri="{FF2B5EF4-FFF2-40B4-BE49-F238E27FC236}">
                <a16:creationId xmlns="" xmlns:a16="http://schemas.microsoft.com/office/drawing/2014/main" id="{7EBBBE76-B645-4ACB-AD25-9C1780892E7E}"/>
              </a:ext>
            </a:extLst>
          </p:cNvPr>
          <p:cNvSpPr/>
          <p:nvPr/>
        </p:nvSpPr>
        <p:spPr>
          <a:xfrm rot="13517866">
            <a:off x="6524214" y="4078593"/>
            <a:ext cx="1124482" cy="456997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Lato Light" panose="020F0502020204030203" pitchFamily="34" charset="0"/>
            </a:endParaRPr>
          </a:p>
        </p:txBody>
      </p:sp>
      <p:sp>
        <p:nvSpPr>
          <p:cNvPr id="28" name="TextBox 99">
            <a:extLst>
              <a:ext uri="{FF2B5EF4-FFF2-40B4-BE49-F238E27FC236}">
                <a16:creationId xmlns="" xmlns:a16="http://schemas.microsoft.com/office/drawing/2014/main" id="{03CD79A6-5D91-4F6D-9305-E948B186B9A2}"/>
              </a:ext>
            </a:extLst>
          </p:cNvPr>
          <p:cNvSpPr txBox="1"/>
          <p:nvPr/>
        </p:nvSpPr>
        <p:spPr>
          <a:xfrm>
            <a:off x="2852409" y="3277022"/>
            <a:ext cx="224927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spc="113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¿</a:t>
            </a:r>
            <a:r>
              <a:rPr lang="en-GB" sz="1600" b="1" spc="113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Qué</a:t>
            </a:r>
            <a:r>
              <a:rPr lang="en-GB" sz="1600" b="1" spc="113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  <a:r>
              <a:rPr lang="en-GB" sz="1600" b="1" spc="113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precisión</a:t>
            </a:r>
            <a:r>
              <a:rPr lang="en-GB" sz="1600" b="1" spc="113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  <a:r>
              <a:rPr lang="en-GB" sz="1600" b="1" spc="113" dirty="0" err="1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tiene</a:t>
            </a:r>
            <a:r>
              <a:rPr lang="en-GB" sz="1600" b="1" spc="113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?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="" xmlns:a16="http://schemas.microsoft.com/office/drawing/2014/main" id="{C2D1F18F-FE28-4893-98BF-3062B7E1A1A8}"/>
              </a:ext>
            </a:extLst>
          </p:cNvPr>
          <p:cNvSpPr txBox="1">
            <a:spLocks/>
          </p:cNvSpPr>
          <p:nvPr/>
        </p:nvSpPr>
        <p:spPr>
          <a:xfrm>
            <a:off x="2852409" y="3673236"/>
            <a:ext cx="3526503" cy="318476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Hay una serie de estudios que afirman la precisión </a:t>
            </a:r>
            <a:r>
              <a:rPr lang="es-ES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del modelo </a:t>
            </a: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Z.-Score: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Una </a:t>
            </a: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predicción de quiebra 2 años antes de que se produzca tuvo una precisión del 72% con falsos positivos del 6%.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La </a:t>
            </a: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precisión global se sitúa entre el 80%-90%.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En la predicción de la quiebra 1 año antes de que se produjera, los falsos positivos se registraron entre el 15% y el 20%.</a:t>
            </a:r>
          </a:p>
        </p:txBody>
      </p:sp>
      <p:sp>
        <p:nvSpPr>
          <p:cNvPr id="30" name="TextBox 101">
            <a:extLst>
              <a:ext uri="{FF2B5EF4-FFF2-40B4-BE49-F238E27FC236}">
                <a16:creationId xmlns="" xmlns:a16="http://schemas.microsoft.com/office/drawing/2014/main" id="{31693BB4-B615-497C-BB23-366D53F4E760}"/>
              </a:ext>
            </a:extLst>
          </p:cNvPr>
          <p:cNvSpPr txBox="1"/>
          <p:nvPr/>
        </p:nvSpPr>
        <p:spPr>
          <a:xfrm>
            <a:off x="7062390" y="2047643"/>
            <a:ext cx="136704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spc="113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Limitaciones</a:t>
            </a:r>
            <a:endParaRPr lang="en-GB" sz="1600" b="1" spc="113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="" xmlns:a16="http://schemas.microsoft.com/office/drawing/2014/main" id="{B2B18DBA-42BD-4050-BF6B-E8151FBB15CB}"/>
              </a:ext>
            </a:extLst>
          </p:cNvPr>
          <p:cNvSpPr txBox="1">
            <a:spLocks/>
          </p:cNvSpPr>
          <p:nvPr/>
        </p:nvSpPr>
        <p:spPr>
          <a:xfrm>
            <a:off x="8440888" y="1806768"/>
            <a:ext cx="3662426" cy="490831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La </a:t>
            </a:r>
            <a:r>
              <a:rPr lang="es-ES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fórmula Z-Score </a:t>
            </a: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sólo puede ser tan precisa como los datos </a:t>
            </a:r>
            <a:r>
              <a:rPr lang="es-ES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utilizados lo sean. </a:t>
            </a: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No se puede utilizar con empresas nuevas.</a:t>
            </a:r>
            <a:r>
              <a:rPr lang="en-GB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: </a:t>
            </a: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El mayor problema es que simplemente hay muy pocos datos para facilitar este cálculo. Dos variables particulares (Ganancias retenidas y Valor de mercado de las </a:t>
            </a:r>
            <a:r>
              <a:rPr lang="es-ES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acciones) no </a:t>
            </a: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están bien capturadas en una nueva empresa, lo que hace que el </a:t>
            </a:r>
            <a:r>
              <a:rPr lang="es-ES" sz="1600" dirty="0" err="1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Altman</a:t>
            </a: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Z-Score sea inutilizable</a:t>
            </a:r>
            <a:r>
              <a:rPr lang="es-ES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.</a:t>
            </a:r>
          </a:p>
          <a:p>
            <a:pPr marL="285750" indent="-285750" algn="l">
              <a:lnSpc>
                <a:spcPct val="100000"/>
              </a:lnSpc>
              <a:buFontTx/>
              <a:buChar char="-"/>
            </a:pPr>
            <a:r>
              <a:rPr lang="es-ES" sz="1600" dirty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Más que eso, la mera edad del modelo crea espacio para que los oponentes lo desacrediten. El entorno empresarial en 1968 era muy diferente al actual.</a:t>
            </a:r>
            <a:r>
              <a:rPr lang="en-GB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 Pero </a:t>
            </a:r>
            <a:r>
              <a:rPr lang="en-GB" sz="1600" dirty="0" err="1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este</a:t>
            </a:r>
            <a:r>
              <a:rPr lang="en-GB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modelo</a:t>
            </a:r>
            <a:r>
              <a:rPr lang="en-GB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aún</a:t>
            </a:r>
            <a:r>
              <a:rPr lang="en-GB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 </a:t>
            </a:r>
            <a:r>
              <a:rPr lang="en-GB" sz="1600" dirty="0" err="1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ayuda</a:t>
            </a:r>
            <a:r>
              <a:rPr lang="en-GB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 a </a:t>
            </a:r>
            <a:r>
              <a:rPr lang="en-GB" sz="1600" dirty="0" err="1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activar</a:t>
            </a:r>
            <a:r>
              <a:rPr lang="en-GB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 las </a:t>
            </a:r>
            <a:r>
              <a:rPr lang="en-GB" sz="1600" dirty="0" err="1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alarmas</a:t>
            </a:r>
            <a:r>
              <a:rPr lang="en-GB" sz="1600" dirty="0" smtClean="0">
                <a:solidFill>
                  <a:srgbClr val="002060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  <a:sym typeface="Wingdings" panose="05000000000000000000" pitchFamily="2" charset="2"/>
              </a:rPr>
              <a:t>.</a:t>
            </a:r>
            <a:endParaRPr lang="en-GB" sz="1600" dirty="0">
              <a:solidFill>
                <a:srgbClr val="002060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452438" lvl="1" indent="-182563" algn="l">
              <a:lnSpc>
                <a:spcPct val="100000"/>
              </a:lnSpc>
              <a:buFontTx/>
              <a:buChar char="-"/>
            </a:pPr>
            <a:endParaRPr lang="en-GB" sz="1600" dirty="0">
              <a:solidFill>
                <a:schemeClr val="tx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3241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088" y="396240"/>
            <a:ext cx="11603824" cy="1280160"/>
          </a:xfrm>
        </p:spPr>
        <p:txBody>
          <a:bodyPr>
            <a:normAutofit/>
          </a:bodyPr>
          <a:lstStyle/>
          <a:p>
            <a:pPr algn="ctr"/>
            <a:r>
              <a:rPr lang="es-ES" sz="3500" dirty="0"/>
              <a:t>Predicción de las </a:t>
            </a:r>
            <a:r>
              <a:rPr lang="es-ES" sz="3500" dirty="0" smtClean="0"/>
              <a:t>Dificultades Financieras </a:t>
            </a:r>
            <a:r>
              <a:rPr lang="es-ES" sz="3500" dirty="0"/>
              <a:t>y la </a:t>
            </a:r>
            <a:r>
              <a:rPr lang="es-ES" sz="3500" dirty="0" smtClean="0"/>
              <a:t>Quiebra</a:t>
            </a:r>
            <a:r>
              <a:rPr lang="en-GB" sz="3500" spc="31" dirty="0" smtClean="0">
                <a:cs typeface="Arial"/>
              </a:rPr>
              <a:t>: </a:t>
            </a:r>
          </a:p>
          <a:p>
            <a:pPr algn="ctr"/>
            <a:r>
              <a:rPr lang="es-ES" sz="3500" spc="31" dirty="0" smtClean="0">
                <a:cs typeface="Arial"/>
              </a:rPr>
              <a:t>La </a:t>
            </a:r>
            <a:r>
              <a:rPr lang="es-ES" sz="3500" spc="31" dirty="0">
                <a:cs typeface="Arial"/>
              </a:rPr>
              <a:t>fórmula de </a:t>
            </a:r>
            <a:r>
              <a:rPr lang="es-ES" sz="3500" spc="31" dirty="0" err="1">
                <a:cs typeface="Arial"/>
              </a:rPr>
              <a:t>puntuaje</a:t>
            </a:r>
            <a:r>
              <a:rPr lang="es-ES" sz="3500" spc="31" dirty="0">
                <a:cs typeface="Arial"/>
              </a:rPr>
              <a:t> </a:t>
            </a:r>
            <a:r>
              <a:rPr lang="es-ES" sz="3500" spc="31" dirty="0" smtClean="0">
                <a:cs typeface="Arial"/>
              </a:rPr>
              <a:t>Z  o Z-Score</a:t>
            </a:r>
            <a:endParaRPr lang="es-ES" sz="4300" spc="31" dirty="0">
              <a:cs typeface="Arial"/>
            </a:endParaRPr>
          </a:p>
          <a:p>
            <a:endParaRPr lang="es-ES" spc="31" dirty="0">
              <a:latin typeface="Arial"/>
              <a:cs typeface="Arial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15847" y="2027046"/>
            <a:ext cx="5444278" cy="446819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fórmula Z-Score para predecir la quiebra fue publicada en 1968 por Edward </a:t>
            </a:r>
            <a:r>
              <a:rPr lang="es-ES" sz="2000" dirty="0" err="1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Altman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La fórmula puede utilizarse para predecir la probabilidad de que una empresa entre en quiebra en un plazo de dos años.</a:t>
            </a:r>
            <a:r>
              <a:rPr lang="en-GB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puntaje 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 utiliza múltiples ingresos corporativos y valores de balance para medir la salud financiera de una empresa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000" dirty="0" err="1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</a:t>
            </a:r>
            <a:r>
              <a:rPr lang="en-GB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las </a:t>
            </a:r>
            <a:r>
              <a:rPr lang="en-GB" sz="2000" dirty="0" err="1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pruebas</a:t>
            </a:r>
            <a:r>
              <a:rPr lang="en-GB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precisión de la fórmula </a:t>
            </a:r>
            <a:r>
              <a:rPr lang="es-ES" sz="2000" dirty="0" err="1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Altman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Z-score es de un 72% con 2 años de antelación con respecto a la fecha de la quiebra</a:t>
            </a:r>
            <a:r>
              <a:rPr lang="en-GB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 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 período de prueba de 31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años (hasta 1999), 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esta fórmula tuvo una precisión de entre un 80% y un 90%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aproximadamente a 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hora de predecir quiebras un año antes de que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sucediesen. </a:t>
            </a:r>
            <a:endParaRPr lang="en-GB" sz="20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6" name="Freeform 754">
            <a:extLst>
              <a:ext uri="{FF2B5EF4-FFF2-40B4-BE49-F238E27FC236}">
                <a16:creationId xmlns="" xmlns:a16="http://schemas.microsoft.com/office/drawing/2014/main" id="{952820A6-CDB5-4135-8626-1E558DB690DB}"/>
              </a:ext>
            </a:extLst>
          </p:cNvPr>
          <p:cNvSpPr>
            <a:spLocks/>
          </p:cNvSpPr>
          <p:nvPr/>
        </p:nvSpPr>
        <p:spPr bwMode="auto">
          <a:xfrm>
            <a:off x="6018039" y="4925428"/>
            <a:ext cx="4709747" cy="811411"/>
          </a:xfrm>
          <a:custGeom>
            <a:avLst/>
            <a:gdLst>
              <a:gd name="T0" fmla="*/ 3975 w 4569"/>
              <a:gd name="T1" fmla="*/ 1363 h 1363"/>
              <a:gd name="T2" fmla="*/ 0 w 4569"/>
              <a:gd name="T3" fmla="*/ 1363 h 1363"/>
              <a:gd name="T4" fmla="*/ 0 w 4569"/>
              <a:gd name="T5" fmla="*/ 0 h 1363"/>
              <a:gd name="T6" fmla="*/ 4569 w 4569"/>
              <a:gd name="T7" fmla="*/ 0 h 1363"/>
              <a:gd name="T8" fmla="*/ 3975 w 4569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69" h="1363">
                <a:moveTo>
                  <a:pt x="3975" y="1363"/>
                </a:moveTo>
                <a:lnTo>
                  <a:pt x="0" y="1363"/>
                </a:lnTo>
                <a:lnTo>
                  <a:pt x="0" y="0"/>
                </a:lnTo>
                <a:lnTo>
                  <a:pt x="4569" y="0"/>
                </a:lnTo>
                <a:lnTo>
                  <a:pt x="3975" y="136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+mj-lt"/>
            </a:endParaRPr>
          </a:p>
        </p:txBody>
      </p:sp>
      <p:sp>
        <p:nvSpPr>
          <p:cNvPr id="47" name="TextBox 200">
            <a:extLst>
              <a:ext uri="{FF2B5EF4-FFF2-40B4-BE49-F238E27FC236}">
                <a16:creationId xmlns="" xmlns:a16="http://schemas.microsoft.com/office/drawing/2014/main" id="{62BFBC6F-6B89-4551-BAF5-F875945F384A}"/>
              </a:ext>
            </a:extLst>
          </p:cNvPr>
          <p:cNvSpPr txBox="1"/>
          <p:nvPr/>
        </p:nvSpPr>
        <p:spPr>
          <a:xfrm>
            <a:off x="6096000" y="5069523"/>
            <a:ext cx="278133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b="1" dirty="0" err="1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Mercados</a:t>
            </a:r>
            <a:r>
              <a:rPr lang="en-GB" sz="2300" b="1" dirty="0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 </a:t>
            </a:r>
            <a:r>
              <a:rPr lang="en-GB" sz="2300" b="1" dirty="0" err="1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Emergentes</a:t>
            </a:r>
            <a:endParaRPr lang="en-GB" sz="23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8" name="Freeform 754">
            <a:extLst>
              <a:ext uri="{FF2B5EF4-FFF2-40B4-BE49-F238E27FC236}">
                <a16:creationId xmlns="" xmlns:a16="http://schemas.microsoft.com/office/drawing/2014/main" id="{16904293-D20C-4C06-84D5-B23C8571EB7A}"/>
              </a:ext>
            </a:extLst>
          </p:cNvPr>
          <p:cNvSpPr>
            <a:spLocks/>
          </p:cNvSpPr>
          <p:nvPr/>
        </p:nvSpPr>
        <p:spPr bwMode="auto">
          <a:xfrm>
            <a:off x="6018039" y="4061994"/>
            <a:ext cx="4709747" cy="811411"/>
          </a:xfrm>
          <a:custGeom>
            <a:avLst/>
            <a:gdLst>
              <a:gd name="T0" fmla="*/ 3975 w 4569"/>
              <a:gd name="T1" fmla="*/ 1363 h 1363"/>
              <a:gd name="T2" fmla="*/ 0 w 4569"/>
              <a:gd name="T3" fmla="*/ 1363 h 1363"/>
              <a:gd name="T4" fmla="*/ 0 w 4569"/>
              <a:gd name="T5" fmla="*/ 0 h 1363"/>
              <a:gd name="T6" fmla="*/ 4569 w 4569"/>
              <a:gd name="T7" fmla="*/ 0 h 1363"/>
              <a:gd name="T8" fmla="*/ 3975 w 4569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69" h="1363">
                <a:moveTo>
                  <a:pt x="3975" y="1363"/>
                </a:moveTo>
                <a:lnTo>
                  <a:pt x="0" y="1363"/>
                </a:lnTo>
                <a:lnTo>
                  <a:pt x="0" y="0"/>
                </a:lnTo>
                <a:lnTo>
                  <a:pt x="4569" y="0"/>
                </a:lnTo>
                <a:lnTo>
                  <a:pt x="3975" y="13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+mj-lt"/>
            </a:endParaRPr>
          </a:p>
        </p:txBody>
      </p:sp>
      <p:sp>
        <p:nvSpPr>
          <p:cNvPr id="49" name="TextBox 208">
            <a:extLst>
              <a:ext uri="{FF2B5EF4-FFF2-40B4-BE49-F238E27FC236}">
                <a16:creationId xmlns="" xmlns:a16="http://schemas.microsoft.com/office/drawing/2014/main" id="{8683946F-21DE-473F-B2EA-E94DB2F93973}"/>
              </a:ext>
            </a:extLst>
          </p:cNvPr>
          <p:cNvSpPr txBox="1"/>
          <p:nvPr/>
        </p:nvSpPr>
        <p:spPr>
          <a:xfrm>
            <a:off x="6085909" y="4230003"/>
            <a:ext cx="191212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No </a:t>
            </a:r>
            <a:r>
              <a:rPr lang="en-GB" sz="2300" b="1" dirty="0" err="1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Fabricantes</a:t>
            </a:r>
            <a:endParaRPr lang="en-GB" sz="23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50" name="Freeform 754">
            <a:extLst>
              <a:ext uri="{FF2B5EF4-FFF2-40B4-BE49-F238E27FC236}">
                <a16:creationId xmlns="" xmlns:a16="http://schemas.microsoft.com/office/drawing/2014/main" id="{A794966E-902B-4479-86E0-760DC23434BD}"/>
              </a:ext>
            </a:extLst>
          </p:cNvPr>
          <p:cNvSpPr>
            <a:spLocks/>
          </p:cNvSpPr>
          <p:nvPr/>
        </p:nvSpPr>
        <p:spPr bwMode="auto">
          <a:xfrm>
            <a:off x="6018039" y="3198561"/>
            <a:ext cx="4709747" cy="811411"/>
          </a:xfrm>
          <a:custGeom>
            <a:avLst/>
            <a:gdLst>
              <a:gd name="T0" fmla="*/ 3975 w 4569"/>
              <a:gd name="T1" fmla="*/ 1363 h 1363"/>
              <a:gd name="T2" fmla="*/ 0 w 4569"/>
              <a:gd name="T3" fmla="*/ 1363 h 1363"/>
              <a:gd name="T4" fmla="*/ 0 w 4569"/>
              <a:gd name="T5" fmla="*/ 0 h 1363"/>
              <a:gd name="T6" fmla="*/ 4569 w 4569"/>
              <a:gd name="T7" fmla="*/ 0 h 1363"/>
              <a:gd name="T8" fmla="*/ 3975 w 4569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69" h="1363">
                <a:moveTo>
                  <a:pt x="3975" y="1363"/>
                </a:moveTo>
                <a:lnTo>
                  <a:pt x="0" y="1363"/>
                </a:lnTo>
                <a:lnTo>
                  <a:pt x="0" y="0"/>
                </a:lnTo>
                <a:lnTo>
                  <a:pt x="4569" y="0"/>
                </a:lnTo>
                <a:lnTo>
                  <a:pt x="3975" y="136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+mj-lt"/>
            </a:endParaRPr>
          </a:p>
        </p:txBody>
      </p:sp>
      <p:sp>
        <p:nvSpPr>
          <p:cNvPr id="51" name="TextBox 212">
            <a:extLst>
              <a:ext uri="{FF2B5EF4-FFF2-40B4-BE49-F238E27FC236}">
                <a16:creationId xmlns="" xmlns:a16="http://schemas.microsoft.com/office/drawing/2014/main" id="{1638745C-EF7E-4146-9C1C-59071244F68D}"/>
              </a:ext>
            </a:extLst>
          </p:cNvPr>
          <p:cNvSpPr txBox="1"/>
          <p:nvPr/>
        </p:nvSpPr>
        <p:spPr>
          <a:xfrm>
            <a:off x="6149838" y="3436182"/>
            <a:ext cx="233563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b="1" dirty="0" err="1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Empresas</a:t>
            </a:r>
            <a:r>
              <a:rPr lang="en-GB" sz="2300" b="1" dirty="0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 </a:t>
            </a:r>
            <a:r>
              <a:rPr lang="en-GB" sz="2300" b="1" dirty="0" err="1" smtClean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Privadas</a:t>
            </a:r>
            <a:endParaRPr lang="en-GB" sz="23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52" name="Freeform 754">
            <a:extLst>
              <a:ext uri="{FF2B5EF4-FFF2-40B4-BE49-F238E27FC236}">
                <a16:creationId xmlns="" xmlns:a16="http://schemas.microsoft.com/office/drawing/2014/main" id="{D4377C16-4652-4DE9-AC18-03B8DDAC2394}"/>
              </a:ext>
            </a:extLst>
          </p:cNvPr>
          <p:cNvSpPr>
            <a:spLocks/>
          </p:cNvSpPr>
          <p:nvPr/>
        </p:nvSpPr>
        <p:spPr bwMode="auto">
          <a:xfrm>
            <a:off x="6018039" y="2335128"/>
            <a:ext cx="4709747" cy="811411"/>
          </a:xfrm>
          <a:custGeom>
            <a:avLst/>
            <a:gdLst>
              <a:gd name="T0" fmla="*/ 3975 w 4569"/>
              <a:gd name="T1" fmla="*/ 1363 h 1363"/>
              <a:gd name="T2" fmla="*/ 0 w 4569"/>
              <a:gd name="T3" fmla="*/ 1363 h 1363"/>
              <a:gd name="T4" fmla="*/ 0 w 4569"/>
              <a:gd name="T5" fmla="*/ 0 h 1363"/>
              <a:gd name="T6" fmla="*/ 4569 w 4569"/>
              <a:gd name="T7" fmla="*/ 0 h 1363"/>
              <a:gd name="T8" fmla="*/ 3975 w 4569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69" h="1363">
                <a:moveTo>
                  <a:pt x="3975" y="1363"/>
                </a:moveTo>
                <a:lnTo>
                  <a:pt x="0" y="1363"/>
                </a:lnTo>
                <a:lnTo>
                  <a:pt x="0" y="0"/>
                </a:lnTo>
                <a:lnTo>
                  <a:pt x="4569" y="0"/>
                </a:lnTo>
                <a:lnTo>
                  <a:pt x="3975" y="13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+mj-lt"/>
            </a:endParaRPr>
          </a:p>
        </p:txBody>
      </p:sp>
      <p:sp>
        <p:nvSpPr>
          <p:cNvPr id="53" name="TextBox 216">
            <a:extLst>
              <a:ext uri="{FF2B5EF4-FFF2-40B4-BE49-F238E27FC236}">
                <a16:creationId xmlns="" xmlns:a16="http://schemas.microsoft.com/office/drawing/2014/main" id="{42AB572E-3D89-45F3-914F-E3F36B10EDEA}"/>
              </a:ext>
            </a:extLst>
          </p:cNvPr>
          <p:cNvSpPr txBox="1"/>
          <p:nvPr/>
        </p:nvSpPr>
        <p:spPr>
          <a:xfrm>
            <a:off x="6149838" y="2604933"/>
            <a:ext cx="384169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Empresas</a:t>
            </a:r>
            <a:r>
              <a:rPr lang="en-GB" sz="23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 </a:t>
            </a:r>
            <a:r>
              <a:rPr lang="en-GB" sz="23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Fabricantes</a:t>
            </a:r>
            <a:r>
              <a:rPr lang="en-GB" sz="23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 </a:t>
            </a:r>
            <a:r>
              <a:rPr lang="en-GB" sz="23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Públicas</a:t>
            </a:r>
            <a:r>
              <a:rPr lang="en-GB" sz="23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 </a:t>
            </a:r>
          </a:p>
        </p:txBody>
      </p:sp>
      <p:sp>
        <p:nvSpPr>
          <p:cNvPr id="54" name="TextBox 116">
            <a:extLst>
              <a:ext uri="{FF2B5EF4-FFF2-40B4-BE49-F238E27FC236}">
                <a16:creationId xmlns="" xmlns:a16="http://schemas.microsoft.com/office/drawing/2014/main" id="{D9C3990A-9F35-4280-9764-ACDD78F47085}"/>
              </a:ext>
            </a:extLst>
          </p:cNvPr>
          <p:cNvSpPr txBox="1"/>
          <p:nvPr/>
        </p:nvSpPr>
        <p:spPr>
          <a:xfrm>
            <a:off x="5670200" y="1951220"/>
            <a:ext cx="6376874" cy="3693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ES" b="1" dirty="0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Existen diferentes modelos de puntuación Z para diferentes sectores</a:t>
            </a:r>
            <a:endParaRPr lang="en-GB" b="1" dirty="0">
              <a:solidFill>
                <a:schemeClr val="accent1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7802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B888206-7D2D-2C40-80DD-8564C4B90036}"/>
              </a:ext>
            </a:extLst>
          </p:cNvPr>
          <p:cNvSpPr/>
          <p:nvPr/>
        </p:nvSpPr>
        <p:spPr>
          <a:xfrm>
            <a:off x="8205849" y="6176309"/>
            <a:ext cx="3586348" cy="6542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6648" y="627946"/>
            <a:ext cx="8852375" cy="69735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Predicting </a:t>
            </a:r>
            <a:r>
              <a:rPr lang="en-GB" spc="11" dirty="0">
                <a:latin typeface="Arial"/>
                <a:cs typeface="Arial"/>
              </a:rPr>
              <a:t>financial distress </a:t>
            </a:r>
            <a:r>
              <a:rPr lang="en-GB" spc="35" dirty="0">
                <a:latin typeface="Arial"/>
                <a:cs typeface="Arial"/>
              </a:rPr>
              <a:t>and</a:t>
            </a:r>
            <a:r>
              <a:rPr lang="en-GB" spc="-40" dirty="0">
                <a:latin typeface="Arial"/>
                <a:cs typeface="Arial"/>
              </a:rPr>
              <a:t> </a:t>
            </a:r>
            <a:r>
              <a:rPr lang="en-GB" spc="31" dirty="0">
                <a:latin typeface="Arial"/>
                <a:cs typeface="Arial"/>
              </a:rPr>
              <a:t>bankruptcy: Z-Score</a:t>
            </a:r>
            <a:r>
              <a:rPr lang="en-GB" dirty="0"/>
              <a:t>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70561" y="1796102"/>
            <a:ext cx="3392017" cy="523763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Edward </a:t>
            </a:r>
            <a:r>
              <a:rPr lang="es-ES" sz="2000" dirty="0" err="1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Altman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combinó un conjunto de 5 ratios financieros para llegar a la puntuación Z de </a:t>
            </a:r>
            <a:r>
              <a:rPr lang="es-ES" sz="2000" dirty="0" err="1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Altman</a:t>
            </a:r>
            <a:r>
              <a:rPr lang="en-GB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Esta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 utiliza 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técnicas estadísticas para predecir la probabilidad de fracaso de una empresa que cotiza en bolsa</a:t>
            </a:r>
            <a:r>
              <a:rPr lang="en-GB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GB" sz="2000" dirty="0">
              <a:solidFill>
                <a:srgbClr val="002060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Más tarde, adaptó también el modelo </a:t>
            </a:r>
            <a:r>
              <a:rPr lang="es-ES" sz="2000" dirty="0" smtClean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 </a:t>
            </a: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las empresas privadas.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000" dirty="0">
                <a:solidFill>
                  <a:srgbClr val="002060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Los ratios utilizados se calculan a partir de 8 variables del estado financiero de una empresa.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0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="" xmlns:a16="http://schemas.microsoft.com/office/drawing/2014/main" id="{234F4DA8-200B-46AE-BF56-FC574CD796EB}"/>
              </a:ext>
            </a:extLst>
          </p:cNvPr>
          <p:cNvGrpSpPr>
            <a:grpSpLocks noChangeAspect="1"/>
          </p:cNvGrpSpPr>
          <p:nvPr/>
        </p:nvGrpSpPr>
        <p:grpSpPr>
          <a:xfrm>
            <a:off x="4995062" y="2199762"/>
            <a:ext cx="7182669" cy="4437210"/>
            <a:chOff x="4394750" y="2163761"/>
            <a:chExt cx="6287367" cy="3884120"/>
          </a:xfrm>
        </p:grpSpPr>
        <p:sp>
          <p:nvSpPr>
            <p:cNvPr id="12" name="Shape 1277">
              <a:extLst>
                <a:ext uri="{FF2B5EF4-FFF2-40B4-BE49-F238E27FC236}">
                  <a16:creationId xmlns="" xmlns:a16="http://schemas.microsoft.com/office/drawing/2014/main" id="{94822F82-ED07-4EEF-99D2-7DB738279D5A}"/>
                </a:ext>
              </a:extLst>
            </p:cNvPr>
            <p:cNvSpPr/>
            <p:nvPr/>
          </p:nvSpPr>
          <p:spPr>
            <a:xfrm>
              <a:off x="6724149" y="2163761"/>
              <a:ext cx="1632947" cy="403242"/>
            </a:xfrm>
            <a:prstGeom prst="parallelogram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13" name="Shape 1278">
              <a:extLst>
                <a:ext uri="{FF2B5EF4-FFF2-40B4-BE49-F238E27FC236}">
                  <a16:creationId xmlns="" xmlns:a16="http://schemas.microsoft.com/office/drawing/2014/main" id="{3536FC8B-9D8D-47B0-A467-8FE23C39AD36}"/>
                </a:ext>
              </a:extLst>
            </p:cNvPr>
            <p:cNvSpPr/>
            <p:nvPr/>
          </p:nvSpPr>
          <p:spPr>
            <a:xfrm>
              <a:off x="8691835" y="2760068"/>
              <a:ext cx="1632947" cy="403242"/>
            </a:xfrm>
            <a:prstGeom prst="parallelogram">
              <a:avLst/>
            </a:prstGeom>
            <a:solidFill>
              <a:srgbClr val="4472C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14" name="Shape 1279">
              <a:extLst>
                <a:ext uri="{FF2B5EF4-FFF2-40B4-BE49-F238E27FC236}">
                  <a16:creationId xmlns="" xmlns:a16="http://schemas.microsoft.com/office/drawing/2014/main" id="{A27C2D64-1B1F-4168-8FDE-FE057A189674}"/>
                </a:ext>
              </a:extLst>
            </p:cNvPr>
            <p:cNvSpPr/>
            <p:nvPr/>
          </p:nvSpPr>
          <p:spPr>
            <a:xfrm>
              <a:off x="4752194" y="2760068"/>
              <a:ext cx="1632948" cy="403242"/>
            </a:xfrm>
            <a:prstGeom prst="parallelogram">
              <a:avLst/>
            </a:prstGeom>
            <a:solidFill>
              <a:srgbClr val="ED7D3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15" name="Shape 1280">
              <a:extLst>
                <a:ext uri="{FF2B5EF4-FFF2-40B4-BE49-F238E27FC236}">
                  <a16:creationId xmlns="" xmlns:a16="http://schemas.microsoft.com/office/drawing/2014/main" id="{471FB54B-6BFB-4BF1-BB2C-020283296A47}"/>
                </a:ext>
              </a:extLst>
            </p:cNvPr>
            <p:cNvSpPr/>
            <p:nvPr/>
          </p:nvSpPr>
          <p:spPr>
            <a:xfrm>
              <a:off x="4405851" y="4768406"/>
              <a:ext cx="1868730" cy="565328"/>
            </a:xfrm>
            <a:prstGeom prst="parallelogram">
              <a:avLst/>
            </a:prstGeom>
            <a:solidFill>
              <a:srgbClr val="4472C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16" name="Shape 1281">
              <a:extLst>
                <a:ext uri="{FF2B5EF4-FFF2-40B4-BE49-F238E27FC236}">
                  <a16:creationId xmlns="" xmlns:a16="http://schemas.microsoft.com/office/drawing/2014/main" id="{570F5729-3434-4966-B6E8-185348F65953}"/>
                </a:ext>
              </a:extLst>
            </p:cNvPr>
            <p:cNvSpPr/>
            <p:nvPr/>
          </p:nvSpPr>
          <p:spPr>
            <a:xfrm>
              <a:off x="6724149" y="5644639"/>
              <a:ext cx="1632947" cy="403242"/>
            </a:xfrm>
            <a:prstGeom prst="parallelogram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17" name="Shape 1282">
              <a:extLst>
                <a:ext uri="{FF2B5EF4-FFF2-40B4-BE49-F238E27FC236}">
                  <a16:creationId xmlns="" xmlns:a16="http://schemas.microsoft.com/office/drawing/2014/main" id="{FC6CC589-EDB2-4930-B9CF-962CC2E122F5}"/>
                </a:ext>
              </a:extLst>
            </p:cNvPr>
            <p:cNvSpPr/>
            <p:nvPr/>
          </p:nvSpPr>
          <p:spPr>
            <a:xfrm>
              <a:off x="8691835" y="4989053"/>
              <a:ext cx="1632947" cy="403242"/>
            </a:xfrm>
            <a:prstGeom prst="parallelogram">
              <a:avLst/>
            </a:prstGeom>
            <a:solidFill>
              <a:srgbClr val="4472C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18" name="Shape 1283">
              <a:extLst>
                <a:ext uri="{FF2B5EF4-FFF2-40B4-BE49-F238E27FC236}">
                  <a16:creationId xmlns="" xmlns:a16="http://schemas.microsoft.com/office/drawing/2014/main" id="{1874BDE6-3A1D-43AF-8ACB-EEA41C43C98A}"/>
                </a:ext>
              </a:extLst>
            </p:cNvPr>
            <p:cNvSpPr/>
            <p:nvPr/>
          </p:nvSpPr>
          <p:spPr>
            <a:xfrm>
              <a:off x="4394750" y="3705987"/>
              <a:ext cx="1632948" cy="681061"/>
            </a:xfrm>
            <a:prstGeom prst="parallelogram">
              <a:avLst/>
            </a:prstGeom>
            <a:solidFill>
              <a:srgbClr val="ED7D3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19" name="Shape 1284">
              <a:extLst>
                <a:ext uri="{FF2B5EF4-FFF2-40B4-BE49-F238E27FC236}">
                  <a16:creationId xmlns="" xmlns:a16="http://schemas.microsoft.com/office/drawing/2014/main" id="{AF1A15B2-107A-46B2-BD4E-587973D46674}"/>
                </a:ext>
              </a:extLst>
            </p:cNvPr>
            <p:cNvSpPr/>
            <p:nvPr/>
          </p:nvSpPr>
          <p:spPr>
            <a:xfrm>
              <a:off x="9049170" y="3872722"/>
              <a:ext cx="1632947" cy="403242"/>
            </a:xfrm>
            <a:prstGeom prst="parallelogram">
              <a:avLst/>
            </a:prstGeom>
            <a:solidFill>
              <a:srgbClr val="4472C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16="http://schemas.microsoft.com/office/drawing/2014/main" xmlns:p14="http://schemas.microsoft.com/office/powerpoint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0" name="Shape 1286">
              <a:extLst>
                <a:ext uri="{FF2B5EF4-FFF2-40B4-BE49-F238E27FC236}">
                  <a16:creationId xmlns="" xmlns:a16="http://schemas.microsoft.com/office/drawing/2014/main" id="{111FAF02-DA3B-4837-9AD3-983F19E04370}"/>
                </a:ext>
              </a:extLst>
            </p:cNvPr>
            <p:cNvSpPr/>
            <p:nvPr/>
          </p:nvSpPr>
          <p:spPr>
            <a:xfrm>
              <a:off x="6192424" y="2760070"/>
              <a:ext cx="2692129" cy="2691505"/>
            </a:xfrm>
            <a:prstGeom prst="ellipse">
              <a:avLst/>
            </a:prstGeom>
            <a:noFill/>
            <a:ln w="38100" cap="flat">
              <a:solidFill>
                <a:schemeClr val="bg1">
                  <a:lumMod val="85000"/>
                </a:scheme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1" name="Shape 1287">
              <a:extLst>
                <a:ext uri="{FF2B5EF4-FFF2-40B4-BE49-F238E27FC236}">
                  <a16:creationId xmlns="" xmlns:a16="http://schemas.microsoft.com/office/drawing/2014/main" id="{1D9DD45E-BB8F-4E99-A407-11962FACEC54}"/>
                </a:ext>
              </a:extLst>
            </p:cNvPr>
            <p:cNvSpPr/>
            <p:nvPr/>
          </p:nvSpPr>
          <p:spPr>
            <a:xfrm>
              <a:off x="7490914" y="2715439"/>
              <a:ext cx="101184" cy="10116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2" name="Shape 1288">
              <a:extLst>
                <a:ext uri="{FF2B5EF4-FFF2-40B4-BE49-F238E27FC236}">
                  <a16:creationId xmlns="" xmlns:a16="http://schemas.microsoft.com/office/drawing/2014/main" id="{B814AC65-3DC0-47CD-B2DC-CCD64C5827D3}"/>
                </a:ext>
              </a:extLst>
            </p:cNvPr>
            <p:cNvSpPr/>
            <p:nvPr/>
          </p:nvSpPr>
          <p:spPr>
            <a:xfrm>
              <a:off x="7490914" y="5395044"/>
              <a:ext cx="101184" cy="10116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3" name="Shape 1289">
              <a:extLst>
                <a:ext uri="{FF2B5EF4-FFF2-40B4-BE49-F238E27FC236}">
                  <a16:creationId xmlns="" xmlns:a16="http://schemas.microsoft.com/office/drawing/2014/main" id="{84DA40E3-4017-4B6E-A06F-63C420672BB5}"/>
                </a:ext>
              </a:extLst>
            </p:cNvPr>
            <p:cNvSpPr/>
            <p:nvPr/>
          </p:nvSpPr>
          <p:spPr>
            <a:xfrm>
              <a:off x="6542646" y="3105724"/>
              <a:ext cx="101184" cy="10116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4" name="Shape 1290">
              <a:extLst>
                <a:ext uri="{FF2B5EF4-FFF2-40B4-BE49-F238E27FC236}">
                  <a16:creationId xmlns="" xmlns:a16="http://schemas.microsoft.com/office/drawing/2014/main" id="{EEA279F5-8658-4E4D-BA62-FD35D57FDD6D}"/>
                </a:ext>
              </a:extLst>
            </p:cNvPr>
            <p:cNvSpPr/>
            <p:nvPr/>
          </p:nvSpPr>
          <p:spPr>
            <a:xfrm>
              <a:off x="8437413" y="5000490"/>
              <a:ext cx="101184" cy="1011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5" name="Shape 1291">
              <a:extLst>
                <a:ext uri="{FF2B5EF4-FFF2-40B4-BE49-F238E27FC236}">
                  <a16:creationId xmlns="" xmlns:a16="http://schemas.microsoft.com/office/drawing/2014/main" id="{4FA1775F-D951-4D0A-99E6-3B59FCC762CF}"/>
                </a:ext>
              </a:extLst>
            </p:cNvPr>
            <p:cNvSpPr/>
            <p:nvPr/>
          </p:nvSpPr>
          <p:spPr>
            <a:xfrm>
              <a:off x="6148094" y="4052222"/>
              <a:ext cx="101185" cy="1011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6" name="Shape 1292">
              <a:extLst>
                <a:ext uri="{FF2B5EF4-FFF2-40B4-BE49-F238E27FC236}">
                  <a16:creationId xmlns="" xmlns:a16="http://schemas.microsoft.com/office/drawing/2014/main" id="{CDB4F7A1-FB35-4978-88F8-1A68E1A5C164}"/>
                </a:ext>
              </a:extLst>
            </p:cNvPr>
            <p:cNvSpPr/>
            <p:nvPr/>
          </p:nvSpPr>
          <p:spPr>
            <a:xfrm>
              <a:off x="8827698" y="4052223"/>
              <a:ext cx="101184" cy="10116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7" name="Shape 1293">
              <a:extLst>
                <a:ext uri="{FF2B5EF4-FFF2-40B4-BE49-F238E27FC236}">
                  <a16:creationId xmlns="" xmlns:a16="http://schemas.microsoft.com/office/drawing/2014/main" id="{B09C2864-7ACC-4F90-8060-59A8601E7651}"/>
                </a:ext>
              </a:extLst>
            </p:cNvPr>
            <p:cNvSpPr/>
            <p:nvPr/>
          </p:nvSpPr>
          <p:spPr>
            <a:xfrm>
              <a:off x="6538378" y="5000490"/>
              <a:ext cx="101184" cy="1011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8" name="Shape 1294">
              <a:extLst>
                <a:ext uri="{FF2B5EF4-FFF2-40B4-BE49-F238E27FC236}">
                  <a16:creationId xmlns="" xmlns:a16="http://schemas.microsoft.com/office/drawing/2014/main" id="{52B821EB-E812-44D4-9DB6-67BFE5519641}"/>
                </a:ext>
              </a:extLst>
            </p:cNvPr>
            <p:cNvSpPr/>
            <p:nvPr/>
          </p:nvSpPr>
          <p:spPr>
            <a:xfrm>
              <a:off x="8437413" y="3100975"/>
              <a:ext cx="101184" cy="1011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308167">
                <a:lnSpc>
                  <a:spcPct val="110000"/>
                </a:lnSpc>
                <a:spcBef>
                  <a:spcPts val="1583"/>
                </a:spcBef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lang="en-GB" sz="1600" dirty="0">
                <a:latin typeface="+mj-lt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29" name="TextBox 22">
              <a:extLst>
                <a:ext uri="{FF2B5EF4-FFF2-40B4-BE49-F238E27FC236}">
                  <a16:creationId xmlns="" xmlns:a16="http://schemas.microsoft.com/office/drawing/2014/main" id="{56169B50-5ABF-4110-8ED6-5317E79A7E03}"/>
                </a:ext>
              </a:extLst>
            </p:cNvPr>
            <p:cNvSpPr txBox="1"/>
            <p:nvPr/>
          </p:nvSpPr>
          <p:spPr>
            <a:xfrm>
              <a:off x="5029622" y="2813514"/>
              <a:ext cx="1078101" cy="2963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Ventas </a:t>
              </a:r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Netas</a:t>
              </a:r>
              <a:endParaRPr lang="en-GB" sz="16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30" name="TextBox 23">
              <a:extLst>
                <a:ext uri="{FF2B5EF4-FFF2-40B4-BE49-F238E27FC236}">
                  <a16:creationId xmlns="" xmlns:a16="http://schemas.microsoft.com/office/drawing/2014/main" id="{06AF31EA-975B-454A-840E-AFF4E4E839D1}"/>
                </a:ext>
              </a:extLst>
            </p:cNvPr>
            <p:cNvSpPr txBox="1"/>
            <p:nvPr/>
          </p:nvSpPr>
          <p:spPr>
            <a:xfrm>
              <a:off x="4516413" y="3682810"/>
              <a:ext cx="1389620" cy="72741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Beneficios</a:t>
              </a:r>
              <a:r>
                <a:rPr lang="en-GB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antes de </a:t>
              </a:r>
              <a:r>
                <a:rPr lang="en-GB" sz="16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intereses</a:t>
              </a:r>
              <a:r>
                <a:rPr lang="en-GB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e </a:t>
              </a:r>
              <a:r>
                <a:rPr lang="en-GB" sz="16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impuestos</a:t>
              </a:r>
              <a:endParaRPr lang="en-GB" sz="16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31" name="TextBox 24">
              <a:extLst>
                <a:ext uri="{FF2B5EF4-FFF2-40B4-BE49-F238E27FC236}">
                  <a16:creationId xmlns="" xmlns:a16="http://schemas.microsoft.com/office/drawing/2014/main" id="{6D53796B-F6F1-4349-8AAE-813855CF18A1}"/>
                </a:ext>
              </a:extLst>
            </p:cNvPr>
            <p:cNvSpPr txBox="1"/>
            <p:nvPr/>
          </p:nvSpPr>
          <p:spPr>
            <a:xfrm>
              <a:off x="4478579" y="4773088"/>
              <a:ext cx="1732866" cy="51188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s-ES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Valor contable del patrimonio neto*</a:t>
              </a:r>
            </a:p>
          </p:txBody>
        </p:sp>
        <p:sp>
          <p:nvSpPr>
            <p:cNvPr id="32" name="TextBox 25">
              <a:extLst>
                <a:ext uri="{FF2B5EF4-FFF2-40B4-BE49-F238E27FC236}">
                  <a16:creationId xmlns="" xmlns:a16="http://schemas.microsoft.com/office/drawing/2014/main" id="{E7497F3D-FAA9-4DC5-846B-30B9EE3A1B7D}"/>
                </a:ext>
              </a:extLst>
            </p:cNvPr>
            <p:cNvSpPr txBox="1"/>
            <p:nvPr/>
          </p:nvSpPr>
          <p:spPr>
            <a:xfrm>
              <a:off x="6749097" y="5698085"/>
              <a:ext cx="1584822" cy="2963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6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Ganancias</a:t>
              </a:r>
              <a:r>
                <a:rPr lang="en-GB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</a:t>
              </a:r>
              <a:r>
                <a:rPr lang="en-GB" sz="16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retenidas</a:t>
              </a:r>
              <a:endParaRPr lang="en-GB" sz="16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33" name="TextBox 26">
              <a:extLst>
                <a:ext uri="{FF2B5EF4-FFF2-40B4-BE49-F238E27FC236}">
                  <a16:creationId xmlns="" xmlns:a16="http://schemas.microsoft.com/office/drawing/2014/main" id="{2BEA93ED-C0A3-41A2-BCAA-DEB783973DB8}"/>
                </a:ext>
              </a:extLst>
            </p:cNvPr>
            <p:cNvSpPr txBox="1"/>
            <p:nvPr/>
          </p:nvSpPr>
          <p:spPr>
            <a:xfrm>
              <a:off x="8906674" y="5029030"/>
              <a:ext cx="984649" cy="2963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Pasivo</a:t>
              </a:r>
              <a:r>
                <a:rPr lang="en-GB" sz="1600" b="1" dirty="0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Total</a:t>
              </a:r>
              <a:endParaRPr lang="en-GB" sz="16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34" name="TextBox 27">
              <a:extLst>
                <a:ext uri="{FF2B5EF4-FFF2-40B4-BE49-F238E27FC236}">
                  <a16:creationId xmlns="" xmlns:a16="http://schemas.microsoft.com/office/drawing/2014/main" id="{37A2E6BE-D7B2-4EFC-A5D9-EA93ECF8347D}"/>
                </a:ext>
              </a:extLst>
            </p:cNvPr>
            <p:cNvSpPr txBox="1"/>
            <p:nvPr/>
          </p:nvSpPr>
          <p:spPr>
            <a:xfrm>
              <a:off x="9018930" y="2813514"/>
              <a:ext cx="978755" cy="2963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Activo</a:t>
              </a:r>
              <a:r>
                <a:rPr lang="en-GB" sz="1600" b="1" dirty="0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Total</a:t>
              </a:r>
              <a:endParaRPr lang="en-GB" sz="16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35" name="TextBox 28">
              <a:extLst>
                <a:ext uri="{FF2B5EF4-FFF2-40B4-BE49-F238E27FC236}">
                  <a16:creationId xmlns="" xmlns:a16="http://schemas.microsoft.com/office/drawing/2014/main" id="{D6C7C836-D6E6-4CDD-B563-97162D5C7360}"/>
                </a:ext>
              </a:extLst>
            </p:cNvPr>
            <p:cNvSpPr txBox="1"/>
            <p:nvPr/>
          </p:nvSpPr>
          <p:spPr>
            <a:xfrm>
              <a:off x="9209875" y="3926168"/>
              <a:ext cx="1311536" cy="2963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600" b="1" dirty="0" err="1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Pasivo</a:t>
              </a:r>
              <a:r>
                <a:rPr lang="en-GB" sz="1600" b="1" dirty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</a:t>
              </a:r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Corriente</a:t>
              </a:r>
              <a:endParaRPr lang="en-GB" sz="16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36" name="TextBox 29">
              <a:extLst>
                <a:ext uri="{FF2B5EF4-FFF2-40B4-BE49-F238E27FC236}">
                  <a16:creationId xmlns="" xmlns:a16="http://schemas.microsoft.com/office/drawing/2014/main" id="{C33EB573-D1BA-4095-BAD3-58E0074781BE}"/>
                </a:ext>
              </a:extLst>
            </p:cNvPr>
            <p:cNvSpPr txBox="1"/>
            <p:nvPr/>
          </p:nvSpPr>
          <p:spPr>
            <a:xfrm>
              <a:off x="6888683" y="2217206"/>
              <a:ext cx="1305642" cy="2963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Activo</a:t>
              </a:r>
              <a:r>
                <a:rPr lang="en-GB" sz="1600" b="1" dirty="0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 </a:t>
              </a:r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cs typeface="Poppins" pitchFamily="2" charset="77"/>
                </a:rPr>
                <a:t>Corriente</a:t>
              </a:r>
              <a:endParaRPr lang="en-GB" sz="1600" b="1" dirty="0">
                <a:solidFill>
                  <a:schemeClr val="bg1"/>
                </a:solidFill>
                <a:latin typeface="+mj-lt"/>
                <a:cs typeface="Poppins" pitchFamily="2" charset="77"/>
              </a:endParaRPr>
            </a:p>
          </p:txBody>
        </p:sp>
        <p:sp>
          <p:nvSpPr>
            <p:cNvPr id="37" name="TextBox 31">
              <a:extLst>
                <a:ext uri="{FF2B5EF4-FFF2-40B4-BE49-F238E27FC236}">
                  <a16:creationId xmlns="" xmlns:a16="http://schemas.microsoft.com/office/drawing/2014/main" id="{FA64C27C-0B98-4BFB-96B0-7810C5B8CCCC}"/>
                </a:ext>
              </a:extLst>
            </p:cNvPr>
            <p:cNvSpPr txBox="1"/>
            <p:nvPr/>
          </p:nvSpPr>
          <p:spPr>
            <a:xfrm>
              <a:off x="6484942" y="3705986"/>
              <a:ext cx="2129225" cy="9334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tx2"/>
                  </a:solidFill>
                  <a:latin typeface="+mj-lt"/>
                  <a:cs typeface="Poppins" pitchFamily="2" charset="77"/>
                </a:rPr>
                <a:t>Information needed to calculate the Z-Score</a:t>
              </a:r>
            </a:p>
          </p:txBody>
        </p:sp>
      </p:grpSp>
      <p:sp>
        <p:nvSpPr>
          <p:cNvPr id="39" name="Shape 1277">
            <a:extLst>
              <a:ext uri="{FF2B5EF4-FFF2-40B4-BE49-F238E27FC236}">
                <a16:creationId xmlns="" xmlns:a16="http://schemas.microsoft.com/office/drawing/2014/main" id="{D3AEEDAB-3E9F-4998-B189-1EB0722267B8}"/>
              </a:ext>
            </a:extLst>
          </p:cNvPr>
          <p:cNvSpPr/>
          <p:nvPr/>
        </p:nvSpPr>
        <p:spPr>
          <a:xfrm>
            <a:off x="3562578" y="2071137"/>
            <a:ext cx="2033675" cy="517472"/>
          </a:xfrm>
          <a:prstGeom prst="parallelogram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a16="http://schemas.microsoft.com/office/drawing/2014/main" xmlns:p14="http://schemas.microsoft.com/office/powerpoint/2010/main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endParaRPr lang="en-GB" sz="1600" dirty="0"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40" name="TextBox 29">
            <a:extLst>
              <a:ext uri="{FF2B5EF4-FFF2-40B4-BE49-F238E27FC236}">
                <a16:creationId xmlns="" xmlns:a16="http://schemas.microsoft.com/office/drawing/2014/main" id="{4C8C1434-A1A9-4D68-9178-E70D394D5B79}"/>
              </a:ext>
            </a:extLst>
          </p:cNvPr>
          <p:cNvSpPr txBox="1"/>
          <p:nvPr/>
        </p:nvSpPr>
        <p:spPr>
          <a:xfrm>
            <a:off x="3706944" y="2053806"/>
            <a:ext cx="167408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1" dirty="0" err="1" smtClean="0">
                <a:solidFill>
                  <a:schemeClr val="bg1"/>
                </a:solidFill>
                <a:latin typeface="+mj-lt"/>
                <a:cs typeface="Poppins" pitchFamily="2" charset="77"/>
              </a:rPr>
              <a:t>Valores</a:t>
            </a:r>
            <a:r>
              <a:rPr lang="en-GB" sz="1600" b="1" dirty="0" smtClean="0">
                <a:solidFill>
                  <a:schemeClr val="bg1"/>
                </a:solidFill>
                <a:latin typeface="+mj-lt"/>
                <a:cs typeface="Poppins" pitchFamily="2" charset="77"/>
              </a:rPr>
              <a:t> de Balance</a:t>
            </a:r>
            <a:endParaRPr lang="en-GB" sz="1600" b="1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  <p:sp>
        <p:nvSpPr>
          <p:cNvPr id="43" name="Shape 1280">
            <a:extLst>
              <a:ext uri="{FF2B5EF4-FFF2-40B4-BE49-F238E27FC236}">
                <a16:creationId xmlns="" xmlns:a16="http://schemas.microsoft.com/office/drawing/2014/main" id="{8EC1DA29-7191-49CB-B6ED-858FEB8745FC}"/>
              </a:ext>
            </a:extLst>
          </p:cNvPr>
          <p:cNvSpPr/>
          <p:nvPr/>
        </p:nvSpPr>
        <p:spPr>
          <a:xfrm>
            <a:off x="5123432" y="2077226"/>
            <a:ext cx="2033676" cy="517472"/>
          </a:xfrm>
          <a:prstGeom prst="parallelogram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a16="http://schemas.microsoft.com/office/drawing/2014/main" xmlns:p14="http://schemas.microsoft.com/office/powerpoint/2010/main"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endParaRPr lang="en-GB" sz="1600" dirty="0"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44" name="TextBox 24">
            <a:extLst>
              <a:ext uri="{FF2B5EF4-FFF2-40B4-BE49-F238E27FC236}">
                <a16:creationId xmlns="" xmlns:a16="http://schemas.microsoft.com/office/drawing/2014/main" id="{CDB7ECC5-5676-4C6E-8B49-3CA223DE34C9}"/>
              </a:ext>
            </a:extLst>
          </p:cNvPr>
          <p:cNvSpPr txBox="1"/>
          <p:nvPr/>
        </p:nvSpPr>
        <p:spPr>
          <a:xfrm>
            <a:off x="5090828" y="2053039"/>
            <a:ext cx="185171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1" dirty="0" err="1">
                <a:solidFill>
                  <a:schemeClr val="bg1"/>
                </a:solidFill>
                <a:latin typeface="+mj-lt"/>
                <a:cs typeface="Poppins" pitchFamily="2" charset="77"/>
              </a:rPr>
              <a:t>Declaración</a:t>
            </a:r>
            <a:r>
              <a:rPr lang="en-GB" sz="1600" b="1" dirty="0">
                <a:solidFill>
                  <a:schemeClr val="bg1"/>
                </a:solidFill>
                <a:latin typeface="+mj-lt"/>
                <a:cs typeface="Poppins" pitchFamily="2" charset="77"/>
              </a:rPr>
              <a:t> de </a:t>
            </a:r>
            <a:r>
              <a:rPr lang="en-GB" sz="1600" b="1" dirty="0" err="1">
                <a:solidFill>
                  <a:schemeClr val="bg1"/>
                </a:solidFill>
                <a:latin typeface="+mj-lt"/>
                <a:cs typeface="Poppins" pitchFamily="2" charset="77"/>
              </a:rPr>
              <a:t>ingresos</a:t>
            </a:r>
            <a:endParaRPr lang="en-GB" sz="1600" b="1" dirty="0">
              <a:solidFill>
                <a:schemeClr val="bg1"/>
              </a:solidFill>
              <a:latin typeface="+mj-lt"/>
              <a:cs typeface="Poppins" pitchFamily="2" charset="77"/>
            </a:endParaRPr>
          </a:p>
        </p:txBody>
      </p:sp>
      <p:sp>
        <p:nvSpPr>
          <p:cNvPr id="45" name="TextBox 31">
            <a:extLst>
              <a:ext uri="{FF2B5EF4-FFF2-40B4-BE49-F238E27FC236}">
                <a16:creationId xmlns="" xmlns:a16="http://schemas.microsoft.com/office/drawing/2014/main" id="{7AE5F56C-84F7-4525-9B68-3549C33F2A7B}"/>
              </a:ext>
            </a:extLst>
          </p:cNvPr>
          <p:cNvSpPr txBox="1"/>
          <p:nvPr/>
        </p:nvSpPr>
        <p:spPr>
          <a:xfrm>
            <a:off x="3778882" y="1770818"/>
            <a:ext cx="477878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+mj-lt"/>
                <a:cs typeface="Poppins" pitchFamily="2" charset="77"/>
              </a:rPr>
              <a:t>Information Sources:</a:t>
            </a:r>
          </a:p>
        </p:txBody>
      </p:sp>
      <p:sp>
        <p:nvSpPr>
          <p:cNvPr id="38" name="TextBox 24">
            <a:extLst>
              <a:ext uri="{FF2B5EF4-FFF2-40B4-BE49-F238E27FC236}">
                <a16:creationId xmlns="" xmlns:a16="http://schemas.microsoft.com/office/drawing/2014/main" id="{437BA4AC-5744-4278-8F16-6ADDA1CA8776}"/>
              </a:ext>
            </a:extLst>
          </p:cNvPr>
          <p:cNvSpPr txBox="1"/>
          <p:nvPr/>
        </p:nvSpPr>
        <p:spPr>
          <a:xfrm>
            <a:off x="3093779" y="5811593"/>
            <a:ext cx="4562381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1" dirty="0">
                <a:latin typeface="+mj-lt"/>
                <a:cs typeface="Poppins" pitchFamily="2" charset="77"/>
              </a:rPr>
              <a:t>* </a:t>
            </a:r>
            <a:r>
              <a:rPr lang="es-ES" sz="1600" b="1" dirty="0">
                <a:latin typeface="+mj-lt"/>
                <a:cs typeface="Poppins" pitchFamily="2" charset="77"/>
              </a:rPr>
              <a:t>Para las empresas públicas, </a:t>
            </a:r>
            <a:r>
              <a:rPr lang="es-ES" sz="1600" b="1" dirty="0" smtClean="0">
                <a:latin typeface="+mj-lt"/>
                <a:cs typeface="Poppins" pitchFamily="2" charset="77"/>
              </a:rPr>
              <a:t>utiliza </a:t>
            </a:r>
            <a:r>
              <a:rPr lang="es-ES" sz="1600" b="1" dirty="0">
                <a:latin typeface="+mj-lt"/>
                <a:cs typeface="Poppins" pitchFamily="2" charset="77"/>
              </a:rPr>
              <a:t>el valor de mercado de los fondos propios: </a:t>
            </a:r>
            <a:r>
              <a:rPr lang="es-ES" sz="1600" dirty="0" smtClean="0">
                <a:latin typeface="+mj-lt"/>
                <a:cs typeface="Poppins" pitchFamily="2" charset="77"/>
              </a:rPr>
              <a:t>Multiplica el </a:t>
            </a:r>
            <a:r>
              <a:rPr lang="es-ES" sz="1600" dirty="0">
                <a:latin typeface="+mj-lt"/>
                <a:cs typeface="Poppins" pitchFamily="2" charset="77"/>
              </a:rPr>
              <a:t>número de acciones en circulación por el precio actual de la acción</a:t>
            </a:r>
          </a:p>
        </p:txBody>
      </p:sp>
    </p:spTree>
    <p:extLst>
      <p:ext uri="{BB962C8B-B14F-4D97-AF65-F5344CB8AC3E}">
        <p14:creationId xmlns:p14="http://schemas.microsoft.com/office/powerpoint/2010/main" val="118962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000" y="973021"/>
            <a:ext cx="11247120" cy="69735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s-ES" sz="3200" spc="31" dirty="0" smtClean="0">
                <a:latin typeface="Arial"/>
                <a:cs typeface="Arial"/>
              </a:rPr>
              <a:t>El modelo </a:t>
            </a:r>
            <a:r>
              <a:rPr lang="es-ES" sz="3200" spc="31" dirty="0">
                <a:latin typeface="Arial"/>
                <a:cs typeface="Arial"/>
              </a:rPr>
              <a:t>Z de </a:t>
            </a:r>
            <a:r>
              <a:rPr lang="es-ES" sz="3200" spc="31" dirty="0" err="1">
                <a:latin typeface="Arial"/>
                <a:cs typeface="Arial"/>
              </a:rPr>
              <a:t>Altman</a:t>
            </a:r>
            <a:r>
              <a:rPr lang="es-ES" sz="3200" spc="31" dirty="0">
                <a:latin typeface="Arial"/>
                <a:cs typeface="Arial"/>
              </a:rPr>
              <a:t> para </a:t>
            </a:r>
            <a:r>
              <a:rPr lang="es-ES" sz="3200" spc="31" dirty="0" smtClean="0">
                <a:latin typeface="Arial"/>
                <a:cs typeface="Arial"/>
              </a:rPr>
              <a:t>Empresas Fabricantes Públicas </a:t>
            </a:r>
            <a:endParaRPr lang="en-GB" sz="3200" dirty="0"/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0879484-BDC5-4720-9F04-1B15DEE96FE4}"/>
              </a:ext>
            </a:extLst>
          </p:cNvPr>
          <p:cNvSpPr txBox="1">
            <a:spLocks/>
          </p:cNvSpPr>
          <p:nvPr/>
        </p:nvSpPr>
        <p:spPr>
          <a:xfrm>
            <a:off x="77339" y="1913030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4288CC05-236A-4B81-9EE5-7458C21CA06C}"/>
              </a:ext>
            </a:extLst>
          </p:cNvPr>
          <p:cNvSpPr txBox="1">
            <a:spLocks/>
          </p:cNvSpPr>
          <p:nvPr/>
        </p:nvSpPr>
        <p:spPr>
          <a:xfrm>
            <a:off x="95104" y="3383882"/>
            <a:ext cx="6705480" cy="26441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4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Interpretación</a:t>
            </a:r>
            <a:endParaRPr lang="en-GB" sz="14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aphicFrame>
        <p:nvGraphicFramePr>
          <p:cNvPr id="5" name="Tabelle 7">
            <a:extLst>
              <a:ext uri="{FF2B5EF4-FFF2-40B4-BE49-F238E27FC236}">
                <a16:creationId xmlns="" xmlns:a16="http://schemas.microsoft.com/office/drawing/2014/main" id="{6A3BE79D-3F7B-43B2-8BAE-3FF1271F1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16589"/>
              </p:ext>
            </p:extLst>
          </p:nvPr>
        </p:nvGraphicFramePr>
        <p:xfrm>
          <a:off x="255504" y="3695278"/>
          <a:ext cx="11821308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436">
                  <a:extLst>
                    <a:ext uri="{9D8B030D-6E8A-4147-A177-3AD203B41FA5}">
                      <a16:colId xmlns="" xmlns:a16="http://schemas.microsoft.com/office/drawing/2014/main" val="2180288925"/>
                    </a:ext>
                  </a:extLst>
                </a:gridCol>
                <a:gridCol w="3940436">
                  <a:extLst>
                    <a:ext uri="{9D8B030D-6E8A-4147-A177-3AD203B41FA5}">
                      <a16:colId xmlns="" xmlns:a16="http://schemas.microsoft.com/office/drawing/2014/main" val="2725146013"/>
                    </a:ext>
                  </a:extLst>
                </a:gridCol>
                <a:gridCol w="3940436">
                  <a:extLst>
                    <a:ext uri="{9D8B030D-6E8A-4147-A177-3AD203B41FA5}">
                      <a16:colId xmlns="" xmlns:a16="http://schemas.microsoft.com/office/drawing/2014/main" val="2180498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de </a:t>
                      </a:r>
                      <a:r>
                        <a:rPr lang="en-GB" sz="1600" dirty="0" err="1" smtClean="0"/>
                        <a:t>Peligro</a:t>
                      </a:r>
                      <a:endParaRPr lang="en-GB" sz="1600" dirty="0"/>
                    </a:p>
                  </a:txBody>
                  <a:tcPr>
                    <a:solidFill>
                      <a:srgbClr val="E53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Gris</a:t>
                      </a:r>
                      <a:endParaRPr lang="en-GB" sz="1600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Segura</a:t>
                      </a:r>
                      <a:endParaRPr lang="en-GB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213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inferior a 1.8</a:t>
                      </a:r>
                      <a:r>
                        <a:rPr lang="en-GB" sz="1600" b="1" dirty="0"/>
                        <a:t/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600" dirty="0"/>
                        <a:t> </a:t>
                      </a:r>
                      <a:r>
                        <a:rPr lang="es-ES" sz="1600" dirty="0" smtClean="0"/>
                        <a:t>Cualquier puntuación inferior a 1,8 indica una grave dificultad financiera. Cuanto más baja sea la puntuación, mayor es el peligro de que la empresa se declare pronto insolvente.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entre 1.8 y</a:t>
                      </a:r>
                      <a:r>
                        <a:rPr lang="en-GB" sz="1600" b="1" baseline="0" dirty="0" smtClean="0"/>
                        <a:t> </a:t>
                      </a:r>
                      <a:r>
                        <a:rPr lang="en-GB" sz="1600" b="1" dirty="0" smtClean="0"/>
                        <a:t> </a:t>
                      </a:r>
                      <a:r>
                        <a:rPr lang="en-GB" sz="1600" b="1" dirty="0"/>
                        <a:t>2.99</a:t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600" dirty="0" smtClean="0"/>
                        <a:t>El rango se considera una "zona gris". Las empresas que tienen una puntuación situada en este rango no son muy seguras. Sus finanzas no son estables y las empresas pueden entrar en la "zona de peligro" si no hay mejoras.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de 3 </a:t>
                      </a:r>
                      <a:r>
                        <a:rPr lang="en-GB" sz="1600" b="1" dirty="0"/>
                        <a:t>or </a:t>
                      </a:r>
                      <a:r>
                        <a:rPr lang="en-GB" sz="1600" b="1" dirty="0" err="1" smtClean="0"/>
                        <a:t>más</a:t>
                      </a:r>
                      <a:r>
                        <a:rPr lang="en-GB" sz="1600" b="1" dirty="0"/>
                        <a:t/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600" dirty="0" smtClean="0"/>
                        <a:t>Puntuación de 3 y superior: una puntuación superior a 3 indica que la empresa está en la "zona segura". Esto significa que la situación financiera de la empresa está bien. Está financieramente sana y el riesgo de quiebra es bajo.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673293"/>
                  </a:ext>
                </a:extLst>
              </a:tr>
            </a:tbl>
          </a:graphicData>
        </a:graphic>
      </p:graphicFrame>
      <p:grpSp>
        <p:nvGrpSpPr>
          <p:cNvPr id="10" name="Gruppieren 9">
            <a:extLst>
              <a:ext uri="{FF2B5EF4-FFF2-40B4-BE49-F238E27FC236}">
                <a16:creationId xmlns="" xmlns:a16="http://schemas.microsoft.com/office/drawing/2014/main" id="{7AF5B7BA-3DAD-4B80-8040-0A57BD1683F1}"/>
              </a:ext>
            </a:extLst>
          </p:cNvPr>
          <p:cNvGrpSpPr/>
          <p:nvPr/>
        </p:nvGrpSpPr>
        <p:grpSpPr>
          <a:xfrm>
            <a:off x="95104" y="2065139"/>
            <a:ext cx="4708287" cy="4544294"/>
            <a:chOff x="95104" y="2065139"/>
            <a:chExt cx="4708287" cy="4544294"/>
          </a:xfrm>
        </p:grpSpPr>
        <p:sp>
          <p:nvSpPr>
            <p:cNvPr id="9" name="Textfeld 8">
              <a:extLst>
                <a:ext uri="{FF2B5EF4-FFF2-40B4-BE49-F238E27FC236}">
                  <a16:creationId xmlns="" xmlns:a16="http://schemas.microsoft.com/office/drawing/2014/main" id="{B9BD9C08-C649-45E3-A3D4-73C266847B3A}"/>
                </a:ext>
              </a:extLst>
            </p:cNvPr>
            <p:cNvSpPr txBox="1"/>
            <p:nvPr/>
          </p:nvSpPr>
          <p:spPr>
            <a:xfrm>
              <a:off x="2716698" y="2065139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feld 11">
                  <a:extLst>
                    <a:ext uri="{FF2B5EF4-FFF2-40B4-BE49-F238E27FC236}">
                      <a16:creationId xmlns="" xmlns:a16="http://schemas.microsoft.com/office/drawing/2014/main" id="{CC304B3F-07F9-4CD4-A820-3DC90C49295B}"/>
                    </a:ext>
                  </a:extLst>
                </p:cNvPr>
                <p:cNvSpPr txBox="1"/>
                <p:nvPr/>
              </p:nvSpPr>
              <p:spPr>
                <a:xfrm>
                  <a:off x="221303" y="6363212"/>
                  <a:ext cx="4582088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s-ES" sz="1600" b="0" dirty="0" smtClean="0"/>
                    <a:t>C</a:t>
                  </a:r>
                  <a14:m>
                    <m:oMath xmlns:m="http://schemas.openxmlformats.org/officeDocument/2006/math">
                      <m:r>
                        <a:rPr lang="es-ES" sz="1600" b="0" i="1" smtClean="0">
                          <a:latin typeface="Cambria Math"/>
                        </a:rPr>
                        <m:t>𝑎𝑝𝑖𝑡𝑎𝑙</m:t>
                      </m:r>
                      <m:r>
                        <a:rPr lang="es-ES" sz="1600" b="0" i="1" smtClean="0">
                          <a:latin typeface="Cambria Math"/>
                        </a:rPr>
                        <m:t> </m:t>
                      </m:r>
                      <m:r>
                        <a:rPr lang="es-ES" sz="1600" b="0" i="1" smtClean="0">
                          <a:latin typeface="Cambria Math"/>
                        </a:rPr>
                        <m:t>𝑑𝑒</m:t>
                      </m:r>
                      <m:r>
                        <a:rPr lang="es-ES" sz="1600" b="0" i="1" smtClean="0">
                          <a:latin typeface="Cambria Math"/>
                        </a:rPr>
                        <m:t> </m:t>
                      </m:r>
                      <m:r>
                        <a:rPr lang="es-ES" sz="1600" b="0" i="1" smtClean="0">
                          <a:latin typeface="Cambria Math"/>
                        </a:rPr>
                        <m:t>𝑇𝑟𝑎𝑏𝑎𝑗𝑜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600" b="0" i="1" smtClean="0">
                          <a:latin typeface="Cambria Math"/>
                        </a:rPr>
                        <m:t>𝐴𝑐𝑡𝑖𝑣𝑜</m:t>
                      </m:r>
                      <m:r>
                        <a:rPr lang="es-ES" sz="1600" b="0" i="1" smtClean="0">
                          <a:latin typeface="Cambria Math"/>
                        </a:rPr>
                        <m:t> </m:t>
                      </m:r>
                      <m:r>
                        <a:rPr lang="es-ES" sz="16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sz="1600" b="0" i="1" smtClean="0">
                          <a:latin typeface="Cambria Math"/>
                        </a:rPr>
                        <m:t>𝑃𝑎𝑠𝑖𝑣𝑜</m:t>
                      </m:r>
                      <m:r>
                        <a:rPr lang="es-ES" sz="1600" b="0" i="1" smtClean="0">
                          <a:latin typeface="Cambria Math"/>
                        </a:rPr>
                        <m:t> </m:t>
                      </m:r>
                      <m:r>
                        <a:rPr lang="es-ES" sz="1600" b="0" i="1" smtClean="0">
                          <a:latin typeface="Cambria Math"/>
                        </a:rPr>
                        <m:t>𝑇𝑜𝑡𝑎𝑙</m:t>
                      </m:r>
                    </m:oMath>
                  </a14:m>
                  <a:endParaRPr lang="en-GB" sz="1600" dirty="0"/>
                </a:p>
              </p:txBody>
            </p:sp>
          </mc:Choice>
          <mc:Fallback xmlns="">
            <p:sp>
              <p:nvSpPr>
                <p:cNvPr id="12" name="Textfeld 11">
                  <a:extLst>
                    <a:ext uri="{FF2B5EF4-FFF2-40B4-BE49-F238E27FC236}">
                      <a16:creationId xmlns:a16="http://schemas.microsoft.com/office/drawing/2014/main" xmlns:a14="http://schemas.microsoft.com/office/drawing/2010/main" xmlns="" id="{CC304B3F-07F9-4CD4-A820-3DC90C4929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1303" y="6363212"/>
                  <a:ext cx="4582088" cy="2462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2660" t="-27500" b="-50000"/>
                  </a:stretch>
                </a:blipFill>
              </p:spPr>
              <p:txBody>
                <a:bodyPr/>
                <a:lstStyle/>
                <a:p>
                  <a:r>
                    <a:rPr lang="es-E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feld 12">
              <a:extLst>
                <a:ext uri="{FF2B5EF4-FFF2-40B4-BE49-F238E27FC236}">
                  <a16:creationId xmlns="" xmlns:a16="http://schemas.microsoft.com/office/drawing/2014/main" id="{CA82A27F-0D34-4AE5-97D3-6145E3B3EC1C}"/>
                </a:ext>
              </a:extLst>
            </p:cNvPr>
            <p:cNvSpPr txBox="1"/>
            <p:nvPr/>
          </p:nvSpPr>
          <p:spPr>
            <a:xfrm>
              <a:off x="95104" y="62093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2">
                <a:extLst>
                  <a:ext uri="{FF2B5EF4-FFF2-40B4-BE49-F238E27FC236}">
                    <a16:creationId xmlns="" xmlns:a16="http://schemas.microsoft.com/office/drawing/2014/main" id="{43C91CB5-69C6-4C6A-B405-9DB2E59E9E42}"/>
                  </a:ext>
                </a:extLst>
              </p:cNvPr>
              <p:cNvSpPr txBox="1"/>
              <p:nvPr/>
            </p:nvSpPr>
            <p:spPr>
              <a:xfrm>
                <a:off x="151286" y="1962091"/>
                <a:ext cx="12096335" cy="12895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𝑍𝑆𝑐𝑜𝑟𝑒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1.2 ∗ 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𝐶𝑎𝑝𝑖𝑡𝑎𝑙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𝑑𝑒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𝑇𝑟𝑎𝑏𝑎𝑗𝑜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∗</m:t>
                            </m:r>
                          </m:num>
                          <m:den>
                            <m:r>
                              <a:rPr lang="es-ES" sz="1400" b="0" i="1" smtClean="0">
                                <a:latin typeface="Cambria Math"/>
                              </a:rPr>
                              <m:t>𝐴𝑐𝑡𝑖𝑣𝑜𝑠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1.4 ∗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sz="1400" b="0" i="1" smtClean="0">
                                <a:latin typeface="Cambria Math"/>
                              </a:rPr>
                              <m:t>𝑈𝑡𝑖𝑙𝑖𝑑𝑎𝑑𝑒𝑠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𝑅𝑒𝑡𝑒𝑛𝑖𝑑𝑎𝑠</m:t>
                            </m:r>
                          </m:num>
                          <m:den>
                            <m:r>
                              <a:rPr lang="es-ES" sz="1400" b="0" i="1" smtClean="0">
                                <a:latin typeface="Cambria Math"/>
                              </a:rPr>
                              <m:t>𝐴𝑐𝑡𝑖𝑣𝑜𝑠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𝑇𝑜𝑡𝑎𝑙𝑒𝑠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3.3 ∗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𝐵𝑒𝑛𝑒𝑓𝑖𝑐𝑖𝑜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𝑎𝑛𝑡𝑒𝑠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𝑑𝑒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𝑖𝑛𝑡𝑒𝑟𝑒𝑠𝑒𝑠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𝑖𝑚𝑝𝑢𝑒𝑠𝑡𝑜𝑠</m:t>
                            </m:r>
                          </m:num>
                          <m:den>
                            <m:r>
                              <a:rPr lang="es-ES" sz="1400" b="0" i="1" smtClean="0">
                                <a:latin typeface="Cambria Math"/>
                              </a:rPr>
                              <m:t>𝐴𝑐𝑡𝑖𝑣𝑜𝑠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0.6 ∗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𝑉𝑎𝑙𝑜𝑟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𝑑𝑒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𝑚𝑒𝑟𝑐𝑎𝑑𝑜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𝑑𝑒𝑙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𝑐𝑎𝑝𝑖𝑡𝑎𝑙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 panose="02040503050406030204" pitchFamily="18" charset="0"/>
                              </a:rPr>
                              <m:t>𝑠𝑜𝑐𝑖𝑎𝑙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𝑃𝑎𝑠𝑖𝑣𝑜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𝑡𝑜𝑡𝑎𝑙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0.999 ∗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sz="1400" b="0" i="1" smtClean="0">
                                <a:latin typeface="Cambria Math"/>
                              </a:rPr>
                              <m:t>𝑉𝑒𝑛𝑡𝑎𝑠</m:t>
                            </m:r>
                          </m:num>
                          <m:den>
                            <m:r>
                              <a:rPr lang="es-ES" sz="1400" b="0" i="1" smtClean="0">
                                <a:latin typeface="Cambria Math"/>
                              </a:rPr>
                              <m:t>𝐴𝑐𝑡𝑖𝑣𝑜𝑠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 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𝑇𝑜𝑡𝑎𝑙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𝑒𝑠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14" name="Textfeld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3C91CB5-69C6-4C6A-B405-9DB2E59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86" y="1962091"/>
                <a:ext cx="12096335" cy="1289584"/>
              </a:xfrm>
              <a:prstGeom prst="rect">
                <a:avLst/>
              </a:prstGeom>
              <a:blipFill rotWithShape="1">
                <a:blip r:embed="rId4"/>
                <a:stretch>
                  <a:fillRect l="-5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30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91096" y="830942"/>
            <a:ext cx="10506544" cy="69735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s-ES" spc="31" dirty="0">
                <a:latin typeface="Arial"/>
                <a:cs typeface="Arial"/>
              </a:rPr>
              <a:t>El modelo Z de </a:t>
            </a:r>
            <a:r>
              <a:rPr lang="es-ES" spc="31" dirty="0" err="1">
                <a:latin typeface="Arial"/>
                <a:cs typeface="Arial"/>
              </a:rPr>
              <a:t>Altman</a:t>
            </a:r>
            <a:r>
              <a:rPr lang="es-ES" spc="31" dirty="0">
                <a:latin typeface="Arial"/>
                <a:cs typeface="Arial"/>
              </a:rPr>
              <a:t> para Empresas Fabricantes Públicas </a:t>
            </a:r>
            <a:endParaRPr lang="en-GB" dirty="0"/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0879484-BDC5-4720-9F04-1B15DEE96FE4}"/>
              </a:ext>
            </a:extLst>
          </p:cNvPr>
          <p:cNvSpPr txBox="1">
            <a:spLocks/>
          </p:cNvSpPr>
          <p:nvPr/>
        </p:nvSpPr>
        <p:spPr>
          <a:xfrm>
            <a:off x="77338" y="1529392"/>
            <a:ext cx="6705480" cy="26441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4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</a:t>
            </a:r>
            <a:endParaRPr lang="en-GB" sz="14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4288CC05-236A-4B81-9EE5-7458C21CA06C}"/>
              </a:ext>
            </a:extLst>
          </p:cNvPr>
          <p:cNvSpPr txBox="1">
            <a:spLocks/>
          </p:cNvSpPr>
          <p:nvPr/>
        </p:nvSpPr>
        <p:spPr>
          <a:xfrm>
            <a:off x="77338" y="2850176"/>
            <a:ext cx="7375021" cy="239685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Ejemplo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Activos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Totales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		2,000,000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Capital de </a:t>
            </a: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Trabajo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3,500,000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Pasivos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Totales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3,900,000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Ganancias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Retenidas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800,000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Beneficios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antes de </a:t>
            </a: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intereses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 </a:t>
            </a: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impuestos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1,200,000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Venta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Total:		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3,500,000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s-ES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Valor de mercado del capital social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4,000,000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="" xmlns:a16="http://schemas.microsoft.com/office/drawing/2014/main" id="{5010EA07-FDCE-40E8-ABF0-20697A78924C}"/>
                  </a:ext>
                </a:extLst>
              </p:cNvPr>
              <p:cNvSpPr txBox="1"/>
              <p:nvPr/>
            </p:nvSpPr>
            <p:spPr>
              <a:xfrm>
                <a:off x="166490" y="5247032"/>
                <a:ext cx="9015994" cy="36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𝑆𝑐𝑜𝑟𝑒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1.2 ∗ 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3500000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2000000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1.4 ∗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800000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00000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3.3 ∗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1200000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200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000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0.6 ∗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4000000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3900000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0.999 ∗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3500000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200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000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010EA07-FDCE-40E8-ABF0-20697A789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90" y="5247032"/>
                <a:ext cx="9015994" cy="368499"/>
              </a:xfrm>
              <a:prstGeom prst="rect">
                <a:avLst/>
              </a:prstGeom>
              <a:blipFill rotWithShape="1">
                <a:blip r:embed="rId3"/>
                <a:stretch>
                  <a:fillRect l="-744" b="-1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="" xmlns:a16="http://schemas.microsoft.com/office/drawing/2014/main" id="{E8689F31-60BF-4D73-AA5E-13C4D7F44B88}"/>
                  </a:ext>
                </a:extLst>
              </p:cNvPr>
              <p:cNvSpPr txBox="1"/>
              <p:nvPr/>
            </p:nvSpPr>
            <p:spPr>
              <a:xfrm>
                <a:off x="166490" y="5636152"/>
                <a:ext cx="115988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𝑆𝑐𝑜𝑟𝑒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1.2 ∗1.75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1.4 ∗0.4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3.3 ∗0.6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0.6 ∗1.026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0.999 ∗0.175</m:t>
                        </m:r>
                      </m:e>
                    </m:d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=2.1+0.56+1.98+0.6156+1,75</m:t>
                    </m:r>
                  </m:oMath>
                </a14:m>
                <a:r>
                  <a:rPr lang="en-GB" sz="1600" dirty="0"/>
                  <a:t> = </a:t>
                </a:r>
                <a:r>
                  <a:rPr lang="en-GB" sz="1600" b="1" dirty="0">
                    <a:solidFill>
                      <a:schemeClr val="accent6"/>
                    </a:solidFill>
                  </a:rPr>
                  <a:t>7,004</a:t>
                </a: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8689F31-60BF-4D73-AA5E-13C4D7F44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90" y="5636152"/>
                <a:ext cx="11598816" cy="246221"/>
              </a:xfrm>
              <a:prstGeom prst="rect">
                <a:avLst/>
              </a:prstGeom>
              <a:blipFill rotWithShape="1">
                <a:blip r:embed="rId4"/>
                <a:stretch>
                  <a:fillRect l="-578" t="-27500" r="-158" b="-5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ubtitle 2">
            <a:extLst>
              <a:ext uri="{FF2B5EF4-FFF2-40B4-BE49-F238E27FC236}">
                <a16:creationId xmlns="" xmlns:a16="http://schemas.microsoft.com/office/drawing/2014/main" id="{C7B70FC2-9D98-4034-AE24-4D3BEF42BC9F}"/>
              </a:ext>
            </a:extLst>
          </p:cNvPr>
          <p:cNvSpPr txBox="1">
            <a:spLocks/>
          </p:cNvSpPr>
          <p:nvPr/>
        </p:nvSpPr>
        <p:spPr>
          <a:xfrm>
            <a:off x="232321" y="5960060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88"/>
              </a:lnSpc>
            </a:pPr>
            <a:r>
              <a:rPr lang="es-ES" sz="1600" b="1" dirty="0">
                <a:solidFill>
                  <a:schemeClr val="accent6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Interpretación: La empresa está en la </a:t>
            </a:r>
            <a:r>
              <a:rPr lang="es-ES" sz="1600" b="1" dirty="0" smtClean="0">
                <a:solidFill>
                  <a:schemeClr val="accent6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Zona </a:t>
            </a:r>
            <a:r>
              <a:rPr lang="es-ES" sz="1600" b="1" dirty="0">
                <a:solidFill>
                  <a:schemeClr val="accent6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</a:t>
            </a:r>
            <a:r>
              <a:rPr lang="es-ES" sz="1600" b="1" dirty="0" smtClean="0">
                <a:solidFill>
                  <a:schemeClr val="accent6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egura</a:t>
            </a:r>
            <a:endParaRPr lang="en-GB" sz="1600" b="1" dirty="0">
              <a:solidFill>
                <a:schemeClr val="accent6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12" name="Gruppieren 11">
            <a:extLst>
              <a:ext uri="{FF2B5EF4-FFF2-40B4-BE49-F238E27FC236}">
                <a16:creationId xmlns="" xmlns:a16="http://schemas.microsoft.com/office/drawing/2014/main" id="{62F2B112-E80D-48A0-8105-390318F9D6D3}"/>
              </a:ext>
            </a:extLst>
          </p:cNvPr>
          <p:cNvGrpSpPr/>
          <p:nvPr/>
        </p:nvGrpSpPr>
        <p:grpSpPr>
          <a:xfrm>
            <a:off x="95104" y="2039610"/>
            <a:ext cx="1961172" cy="4477490"/>
            <a:chOff x="95104" y="2039610"/>
            <a:chExt cx="1961172" cy="4477490"/>
          </a:xfrm>
        </p:grpSpPr>
        <p:sp>
          <p:nvSpPr>
            <p:cNvPr id="13" name="Textfeld 12">
              <a:extLst>
                <a:ext uri="{FF2B5EF4-FFF2-40B4-BE49-F238E27FC236}">
                  <a16:creationId xmlns="" xmlns:a16="http://schemas.microsoft.com/office/drawing/2014/main" id="{E59B8D56-A603-4491-A5C4-48A0B0C9178A}"/>
                </a:ext>
              </a:extLst>
            </p:cNvPr>
            <p:cNvSpPr txBox="1"/>
            <p:nvPr/>
          </p:nvSpPr>
          <p:spPr>
            <a:xfrm>
              <a:off x="1781842" y="2039610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="" xmlns:a16="http://schemas.microsoft.com/office/drawing/2014/main" id="{C4E5E50C-E47A-46D2-97BF-7FF94526C555}"/>
                </a:ext>
              </a:extLst>
            </p:cNvPr>
            <p:cNvSpPr txBox="1"/>
            <p:nvPr/>
          </p:nvSpPr>
          <p:spPr>
            <a:xfrm>
              <a:off x="95104" y="62093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2">
                <a:extLst>
                  <a:ext uri="{FF2B5EF4-FFF2-40B4-BE49-F238E27FC236}">
                    <a16:creationId xmlns="" xmlns:a16="http://schemas.microsoft.com/office/drawing/2014/main" id="{43C91CB5-69C6-4C6A-B405-9DB2E59E9E42}"/>
                  </a:ext>
                </a:extLst>
              </p:cNvPr>
              <p:cNvSpPr txBox="1"/>
              <p:nvPr/>
            </p:nvSpPr>
            <p:spPr>
              <a:xfrm>
                <a:off x="166490" y="1793806"/>
                <a:ext cx="12096335" cy="7993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𝑍𝑆𝑐𝑜𝑟𝑒</m:t>
                    </m:r>
                    <m:r>
                      <a:rPr lang="en-GB" sz="14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1.2 ∗ 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/>
                              </a:rPr>
                              <m:t>𝐶𝑎𝑝𝑖𝑡𝑎𝑙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𝑑𝑒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𝑇𝑟𝑎𝑏𝑎𝑗𝑜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∗</m:t>
                            </m:r>
                          </m:num>
                          <m:den>
                            <m:r>
                              <a:rPr lang="es-ES" sz="1400" b="0" i="1" smtClean="0">
                                <a:latin typeface="Cambria Math"/>
                              </a:rPr>
                              <m:t>𝐴𝑐𝑡𝑖𝑣𝑜𝑠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1.4 ∗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sz="1400" b="0" i="1" smtClean="0">
                                <a:latin typeface="Cambria Math"/>
                              </a:rPr>
                              <m:t>𝑈𝑡𝑖𝑙𝑖𝑑𝑎𝑑𝑒𝑠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𝑅𝑒𝑡𝑒𝑛𝑖𝑑𝑎𝑠</m:t>
                            </m:r>
                          </m:num>
                          <m:den>
                            <m:r>
                              <a:rPr lang="es-ES" sz="1400" b="0" i="1" smtClean="0">
                                <a:latin typeface="Cambria Math"/>
                              </a:rPr>
                              <m:t>𝐴𝑐𝑡𝑖𝑣𝑜𝑠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𝑇𝑜𝑡𝑎𝑙𝑒𝑠</m:t>
                            </m:r>
                            <m:r>
                              <a:rPr lang="en-GB" sz="1400" b="0" i="1" smtClean="0">
                                <a:latin typeface="Cambria Math"/>
                              </a:rPr>
                              <m:t> 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3.3 ∗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/>
                              </a:rPr>
                              <m:t>𝐵𝑒𝑛𝑒𝑓𝑖𝑐𝑖𝑜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𝑎𝑛𝑡𝑒𝑠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𝑑𝑒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𝑖𝑛𝑡𝑒𝑟𝑒𝑠𝑒𝑠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𝑒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𝑖𝑚𝑝𝑢𝑒𝑠𝑡𝑜𝑠</m:t>
                            </m:r>
                          </m:num>
                          <m:den>
                            <m:r>
                              <a:rPr lang="es-ES" sz="1400" b="0" i="1" smtClean="0">
                                <a:latin typeface="Cambria Math"/>
                              </a:rPr>
                              <m:t>𝐴𝑐𝑡𝑖𝑣𝑜𝑠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0.6 ∗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sz="1400" i="1">
                                <a:latin typeface="Cambria Math"/>
                              </a:rPr>
                              <m:t>𝑉𝑎𝑙𝑜𝑟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𝑑𝑒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𝑚𝑒𝑟𝑐𝑎𝑑𝑜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𝑑𝑒𝑙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𝑐𝑎𝑝𝑖𝑡𝑎𝑙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s-ES" sz="1400" i="1">
                                <a:latin typeface="Cambria Math"/>
                              </a:rPr>
                              <m:t>𝑠𝑜𝑐𝑖𝑎𝑙</m:t>
                            </m:r>
                          </m:num>
                          <m:den>
                            <m:r>
                              <a:rPr lang="en-GB" sz="1400" i="1">
                                <a:latin typeface="Cambria Math"/>
                              </a:rPr>
                              <m:t>𝑃𝑎𝑠𝑖𝑣𝑜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 </m:t>
                            </m:r>
                            <m:r>
                              <a:rPr lang="en-GB" sz="1400" i="1">
                                <a:latin typeface="Cambria Math"/>
                              </a:rPr>
                              <m:t>𝑡𝑜𝑡𝑎𝑙</m:t>
                            </m:r>
                          </m:den>
                        </m:f>
                      </m:e>
                    </m:d>
                    <m:r>
                      <a:rPr lang="en-GB" sz="14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GB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0.999 ∗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ES" sz="1400" b="0" i="1" smtClean="0">
                                <a:latin typeface="Cambria Math"/>
                              </a:rPr>
                              <m:t>𝑉𝑒𝑛𝑡𝑎𝑠</m:t>
                            </m:r>
                          </m:num>
                          <m:den>
                            <m:r>
                              <a:rPr lang="es-ES" sz="1400" b="0" i="1" smtClean="0">
                                <a:latin typeface="Cambria Math"/>
                              </a:rPr>
                              <m:t>𝐴𝑐𝑡𝑖𝑣𝑜𝑠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  </m:t>
                            </m:r>
                            <m:r>
                              <a:rPr lang="en-GB" sz="1400" b="0" i="1" smtClean="0">
                                <a:latin typeface="Cambria Math"/>
                              </a:rPr>
                              <m:t>𝑇𝑜𝑡𝑎𝑙</m:t>
                            </m:r>
                            <m:r>
                              <a:rPr lang="es-ES" sz="1400" b="0" i="1" smtClean="0">
                                <a:latin typeface="Cambria Math"/>
                              </a:rPr>
                              <m:t>𝑒𝑠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16" name="Textfeld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3C91CB5-69C6-4C6A-B405-9DB2E59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90" y="1793806"/>
                <a:ext cx="12096335" cy="799386"/>
              </a:xfrm>
              <a:prstGeom prst="rect">
                <a:avLst/>
              </a:prstGeom>
              <a:blipFill rotWithShape="1">
                <a:blip r:embed="rId5"/>
                <a:stretch>
                  <a:fillRect l="-45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1">
                <a:extLst>
                  <a:ext uri="{FF2B5EF4-FFF2-40B4-BE49-F238E27FC236}">
                    <a16:creationId xmlns="" xmlns:a16="http://schemas.microsoft.com/office/drawing/2014/main" id="{CC304B3F-07F9-4CD4-A820-3DC90C49295B}"/>
                  </a:ext>
                </a:extLst>
              </p:cNvPr>
              <p:cNvSpPr txBox="1"/>
              <p:nvPr/>
            </p:nvSpPr>
            <p:spPr>
              <a:xfrm>
                <a:off x="166490" y="6370187"/>
                <a:ext cx="45820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600" b="0" dirty="0" smtClean="0"/>
                  <a:t>C</a:t>
                </a: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/>
                      </a:rPr>
                      <m:t>𝑎𝑝𝑖𝑡𝑎𝑙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𝑑𝑒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𝑇𝑟𝑎𝑏𝑎𝑗𝑜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600" b="0" i="1" smtClean="0">
                        <a:latin typeface="Cambria Math"/>
                      </a:rPr>
                      <m:t>𝐴𝑐𝑡𝑖𝑣𝑜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1600" b="0" i="1" smtClean="0">
                        <a:latin typeface="Cambria Math"/>
                      </a:rPr>
                      <m:t>𝑃𝑎𝑠𝑖𝑣𝑜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feld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C304B3F-07F9-4CD4-A820-3DC90C492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90" y="6370187"/>
                <a:ext cx="4582088" cy="246221"/>
              </a:xfrm>
              <a:prstGeom prst="rect">
                <a:avLst/>
              </a:prstGeom>
              <a:blipFill rotWithShape="1">
                <a:blip r:embed="rId6"/>
                <a:stretch>
                  <a:fillRect l="-2660" t="-27500" b="-5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55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03120" y="873303"/>
            <a:ext cx="9465951" cy="697353"/>
          </a:xfrm>
        </p:spPr>
        <p:txBody>
          <a:bodyPr>
            <a:normAutofit fontScale="92500"/>
          </a:bodyPr>
          <a:lstStyle/>
          <a:p>
            <a:r>
              <a:rPr lang="es-ES" spc="31" dirty="0">
                <a:latin typeface="Arial"/>
                <a:cs typeface="Arial"/>
              </a:rPr>
              <a:t>El modelo Z de </a:t>
            </a:r>
            <a:r>
              <a:rPr lang="es-ES" spc="31" dirty="0" err="1">
                <a:latin typeface="Arial"/>
                <a:cs typeface="Arial"/>
              </a:rPr>
              <a:t>Altman</a:t>
            </a:r>
            <a:r>
              <a:rPr lang="es-ES" spc="31" dirty="0">
                <a:latin typeface="Arial"/>
                <a:cs typeface="Arial"/>
              </a:rPr>
              <a:t> para </a:t>
            </a:r>
            <a:r>
              <a:rPr lang="es-ES" spc="31" dirty="0" smtClean="0">
                <a:latin typeface="Arial"/>
                <a:cs typeface="Arial"/>
              </a:rPr>
              <a:t>Empresas Privadas</a:t>
            </a:r>
            <a:endParaRPr lang="en-GB" dirty="0"/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0879484-BDC5-4720-9F04-1B15DEE96FE4}"/>
              </a:ext>
            </a:extLst>
          </p:cNvPr>
          <p:cNvSpPr txBox="1">
            <a:spLocks/>
          </p:cNvSpPr>
          <p:nvPr/>
        </p:nvSpPr>
        <p:spPr>
          <a:xfrm>
            <a:off x="53162" y="1863465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8" name="Gruppieren 7">
            <a:extLst>
              <a:ext uri="{FF2B5EF4-FFF2-40B4-BE49-F238E27FC236}">
                <a16:creationId xmlns="" xmlns:a16="http://schemas.microsoft.com/office/drawing/2014/main" id="{D017B825-69DA-40CB-8960-2601466EB007}"/>
              </a:ext>
            </a:extLst>
          </p:cNvPr>
          <p:cNvGrpSpPr/>
          <p:nvPr/>
        </p:nvGrpSpPr>
        <p:grpSpPr>
          <a:xfrm>
            <a:off x="95104" y="2134611"/>
            <a:ext cx="2495868" cy="4382489"/>
            <a:chOff x="95104" y="2134611"/>
            <a:chExt cx="2495868" cy="4382489"/>
          </a:xfrm>
        </p:grpSpPr>
        <p:sp>
          <p:nvSpPr>
            <p:cNvPr id="9" name="Textfeld 8">
              <a:extLst>
                <a:ext uri="{FF2B5EF4-FFF2-40B4-BE49-F238E27FC236}">
                  <a16:creationId xmlns="" xmlns:a16="http://schemas.microsoft.com/office/drawing/2014/main" id="{A4C59CBC-D362-495A-869D-AD502DFEBD79}"/>
                </a:ext>
              </a:extLst>
            </p:cNvPr>
            <p:cNvSpPr txBox="1"/>
            <p:nvPr/>
          </p:nvSpPr>
          <p:spPr>
            <a:xfrm>
              <a:off x="2316538" y="2134611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="" xmlns:a16="http://schemas.microsoft.com/office/drawing/2014/main" id="{37810DCE-DC22-4211-B2EB-3339753A2836}"/>
                </a:ext>
              </a:extLst>
            </p:cNvPr>
            <p:cNvSpPr txBox="1"/>
            <p:nvPr/>
          </p:nvSpPr>
          <p:spPr>
            <a:xfrm>
              <a:off x="95104" y="62093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</p:grpSp>
      <p:graphicFrame>
        <p:nvGraphicFramePr>
          <p:cNvPr id="12" name="Tabelle 7">
            <a:extLst>
              <a:ext uri="{FF2B5EF4-FFF2-40B4-BE49-F238E27FC236}">
                <a16:creationId xmlns="" xmlns:a16="http://schemas.microsoft.com/office/drawing/2014/main" id="{6A3BE79D-3F7B-43B2-8BAE-3FF1271F1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730480"/>
              </p:ext>
            </p:extLst>
          </p:nvPr>
        </p:nvGraphicFramePr>
        <p:xfrm>
          <a:off x="95104" y="3537243"/>
          <a:ext cx="11821308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436">
                  <a:extLst>
                    <a:ext uri="{9D8B030D-6E8A-4147-A177-3AD203B41FA5}">
                      <a16:colId xmlns="" xmlns:a16="http://schemas.microsoft.com/office/drawing/2014/main" val="2180288925"/>
                    </a:ext>
                  </a:extLst>
                </a:gridCol>
                <a:gridCol w="3940436">
                  <a:extLst>
                    <a:ext uri="{9D8B030D-6E8A-4147-A177-3AD203B41FA5}">
                      <a16:colId xmlns="" xmlns:a16="http://schemas.microsoft.com/office/drawing/2014/main" val="2725146013"/>
                    </a:ext>
                  </a:extLst>
                </a:gridCol>
                <a:gridCol w="3940436">
                  <a:extLst>
                    <a:ext uri="{9D8B030D-6E8A-4147-A177-3AD203B41FA5}">
                      <a16:colId xmlns="" xmlns:a16="http://schemas.microsoft.com/office/drawing/2014/main" val="2180498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de </a:t>
                      </a:r>
                      <a:r>
                        <a:rPr lang="en-GB" sz="1600" dirty="0" err="1" smtClean="0"/>
                        <a:t>Peligro</a:t>
                      </a:r>
                      <a:endParaRPr lang="en-GB" sz="1600" dirty="0"/>
                    </a:p>
                  </a:txBody>
                  <a:tcPr>
                    <a:solidFill>
                      <a:srgbClr val="E53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Gris</a:t>
                      </a:r>
                      <a:endParaRPr lang="en-GB" sz="1600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Segura</a:t>
                      </a:r>
                      <a:endParaRPr lang="en-GB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213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inferior a 1.8</a:t>
                      </a:r>
                      <a:r>
                        <a:rPr lang="en-GB" sz="1600" b="1" dirty="0"/>
                        <a:t/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600" dirty="0"/>
                        <a:t> </a:t>
                      </a:r>
                      <a:r>
                        <a:rPr lang="es-ES" sz="1600" dirty="0" smtClean="0"/>
                        <a:t>Cualquier puntuación inferior a 1,8 indica una grave dificultad financiera. Cuanto más baja sea la puntuación, mayor es el peligro de que la empresa se declare pronto insolvente.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entre 1.8 y</a:t>
                      </a:r>
                      <a:r>
                        <a:rPr lang="en-GB" sz="1600" b="1" baseline="0" dirty="0" smtClean="0"/>
                        <a:t> </a:t>
                      </a:r>
                      <a:r>
                        <a:rPr lang="en-GB" sz="1600" b="1" dirty="0" smtClean="0"/>
                        <a:t> </a:t>
                      </a:r>
                      <a:r>
                        <a:rPr lang="en-GB" sz="1600" b="1" dirty="0"/>
                        <a:t>2.99</a:t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600" dirty="0" smtClean="0"/>
                        <a:t>El rango se considera una "zona gris". Las empresas que tienen una puntuación situada en este rango no son muy seguras. Sus finanzas no son estables y las empresas pueden entrar en la "zona de peligro" si no hay mejoras.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de 3 </a:t>
                      </a:r>
                      <a:r>
                        <a:rPr lang="en-GB" sz="1600" b="1" dirty="0"/>
                        <a:t>or </a:t>
                      </a:r>
                      <a:r>
                        <a:rPr lang="en-GB" sz="1600" b="1" dirty="0" err="1" smtClean="0"/>
                        <a:t>más</a:t>
                      </a:r>
                      <a:r>
                        <a:rPr lang="en-GB" sz="1600" b="1" dirty="0"/>
                        <a:t/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600" dirty="0" smtClean="0"/>
                        <a:t>Puntuación de 3 y superior: una puntuación superior a 3 indica que la empresa está en la "zona segura". Esto significa que la situación financiera de la empresa está bien. Está financieramente sana y el riesgo de quiebra es bajo.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67329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1">
                <a:extLst>
                  <a:ext uri="{FF2B5EF4-FFF2-40B4-BE49-F238E27FC236}">
                    <a16:creationId xmlns="" xmlns:a16="http://schemas.microsoft.com/office/drawing/2014/main" id="{CC304B3F-07F9-4CD4-A820-3DC90C49295B}"/>
                  </a:ext>
                </a:extLst>
              </p:cNvPr>
              <p:cNvSpPr txBox="1"/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600" b="0" dirty="0" smtClean="0"/>
                  <a:t>C</a:t>
                </a: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/>
                      </a:rPr>
                      <m:t>𝑎𝑝𝑖𝑡𝑎𝑙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𝑑𝑒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𝑇𝑟𝑎𝑏𝑎𝑗𝑜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600" b="0" i="1" smtClean="0">
                        <a:latin typeface="Cambria Math"/>
                      </a:rPr>
                      <m:t>𝐴𝑐𝑡𝑖𝑣𝑜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1600" b="0" i="1" smtClean="0">
                        <a:latin typeface="Cambria Math"/>
                      </a:rPr>
                      <m:t>𝑃𝑎𝑠𝑖𝑣𝑜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feld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C304B3F-07F9-4CD4-A820-3DC90C492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blipFill rotWithShape="1">
                <a:blip r:embed="rId3"/>
                <a:stretch>
                  <a:fillRect l="-2796" t="-27500" b="-5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ubtitle 2">
            <a:extLst>
              <a:ext uri="{FF2B5EF4-FFF2-40B4-BE49-F238E27FC236}">
                <a16:creationId xmlns="" xmlns:a16="http://schemas.microsoft.com/office/drawing/2014/main" id="{4288CC05-236A-4B81-9EE5-7458C21CA06C}"/>
              </a:ext>
            </a:extLst>
          </p:cNvPr>
          <p:cNvSpPr txBox="1">
            <a:spLocks/>
          </p:cNvSpPr>
          <p:nvPr/>
        </p:nvSpPr>
        <p:spPr>
          <a:xfrm>
            <a:off x="95104" y="3251675"/>
            <a:ext cx="6705480" cy="26441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4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Interpretación</a:t>
            </a:r>
            <a:endParaRPr lang="en-GB" sz="14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id="{43C91CB5-69C6-4C6A-B405-9DB2E59E9E42}"/>
                  </a:ext>
                </a:extLst>
              </p:cNvPr>
              <p:cNvSpPr txBox="1"/>
              <p:nvPr/>
            </p:nvSpPr>
            <p:spPr>
              <a:xfrm>
                <a:off x="0" y="2167697"/>
                <a:ext cx="12138838" cy="552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GB" sz="12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𝑍𝑆𝑐𝑜𝑟𝑒</m:t>
                    </m:r>
                    <m:r>
                      <a:rPr lang="en-GB" sz="12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d>
                      <m:dPr>
                        <m:ctrlPr>
                          <a:rPr lang="es-E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0.717 ∗ </m:t>
                        </m:r>
                        <m:f>
                          <m:fPr>
                            <m:ctrlPr>
                              <a:rPr lang="es-E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𝐶𝑎𝑝𝑖𝑡𝑎𝑙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𝑑𝑒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𝑇𝑟𝑎𝑏𝑎𝑗𝑜</m:t>
                            </m:r>
                          </m:num>
                          <m:den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𝐴𝑐𝑡𝑖𝑣𝑜𝑠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2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es-E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0.847 ∗</m:t>
                        </m:r>
                        <m:f>
                          <m:fPr>
                            <m:ctrlPr>
                              <a:rPr lang="es-E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𝑈𝑡𝑖𝑙𝑖𝑑𝑎𝑑𝑒𝑠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𝑅𝑒𝑡𝑒𝑛𝑖𝑑𝑎𝑠</m:t>
                            </m:r>
                          </m:num>
                          <m:den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𝐴𝑐𝑡𝑖𝑣𝑜𝑠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2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es-E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3.107 ∗</m:t>
                        </m:r>
                        <m:f>
                          <m:fPr>
                            <m:ctrlPr>
                              <a:rPr lang="es-E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𝐵𝑒𝑛𝑒𝑓𝑖𝑐𝑖𝑜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𝑎𝑛𝑡𝑒𝑠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𝑑𝑒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𝑖𝑛𝑡𝑒𝑟𝑒𝑠𝑒𝑠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𝑒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𝑖𝑚𝑝𝑢𝑒𝑠𝑡𝑜𝑠</m:t>
                            </m:r>
                          </m:num>
                          <m:den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𝐴𝑐𝑡𝑖𝑣𝑜𝑠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2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es-E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0.420 ∗</m:t>
                        </m:r>
                        <m:f>
                          <m:fPr>
                            <m:ctrlPr>
                              <a:rPr lang="es-E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𝑉𝑎𝑙𝑜𝑟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𝐶𝑜𝑛𝑡𝑎𝑏𝑙𝑒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𝑑𝑒𝑙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𝑃𝑎𝑡𝑟𝑖𝑚𝑜𝑛𝑖𝑜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𝑁𝑒𝑡𝑜</m:t>
                            </m:r>
                          </m:num>
                          <m:den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𝑃𝑎𝑠𝑖𝑣𝑜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</m:t>
                            </m:r>
                          </m:den>
                        </m:f>
                      </m:e>
                    </m:d>
                    <m:r>
                      <a:rPr lang="en-GB" sz="12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es-E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0.998 ∗</m:t>
                        </m:r>
                        <m:f>
                          <m:fPr>
                            <m:ctrlPr>
                              <a:rPr lang="es-E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𝑉𝑒𝑛𝑡𝑎𝑠</m:t>
                            </m:r>
                          </m:num>
                          <m:den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𝐴𝑐𝑡𝑖𝑣𝑜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200" kern="1200" dirty="0">
                    <a:solidFill>
                      <a:srgbClr val="000000"/>
                    </a:solidFill>
                    <a:effectLst/>
                    <a:ea typeface="Times New Roman"/>
                    <a:cs typeface="Times New Roman"/>
                  </a:rPr>
                  <a:t> </a:t>
                </a:r>
                <a:endParaRPr lang="es-ES" sz="1200" dirty="0">
                  <a:effectLst/>
                  <a:ea typeface="Times New Roman"/>
                </a:endParaRPr>
              </a:p>
            </p:txBody>
          </p:sp>
        </mc:Choice>
        <mc:Fallback>
          <p:sp>
            <p:nvSpPr>
              <p:cNvPr id="15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xmlns:a14="http://schemas.microsoft.com/office/drawing/2010/main" id="{43C91CB5-69C6-4C6A-B405-9DB2E59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67697"/>
                <a:ext cx="12138838" cy="552844"/>
              </a:xfrm>
              <a:prstGeom prst="rect">
                <a:avLst/>
              </a:prstGeom>
              <a:blipFill rotWithShape="1">
                <a:blip r:embed="rId4"/>
                <a:stretch>
                  <a:fillRect l="-40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943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0879484-BDC5-4720-9F04-1B15DEE96FE4}"/>
              </a:ext>
            </a:extLst>
          </p:cNvPr>
          <p:cNvSpPr txBox="1">
            <a:spLocks/>
          </p:cNvSpPr>
          <p:nvPr/>
        </p:nvSpPr>
        <p:spPr>
          <a:xfrm>
            <a:off x="53162" y="1566179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4288CC05-236A-4B81-9EE5-7458C21CA06C}"/>
              </a:ext>
            </a:extLst>
          </p:cNvPr>
          <p:cNvSpPr txBox="1">
            <a:spLocks/>
          </p:cNvSpPr>
          <p:nvPr/>
        </p:nvSpPr>
        <p:spPr>
          <a:xfrm>
            <a:off x="77339" y="2854427"/>
            <a:ext cx="6705480" cy="233017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Ejemplo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Activos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Totales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			350,000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Capital de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Trabajo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	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250,000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Pasivos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Totales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	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300,000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Ganancias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Retenidas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	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50,000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Beneficios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antes de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intereses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impuestos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	200,000</a:t>
            </a: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Venta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Total:		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350,000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ct val="100000"/>
              </a:lnSpc>
              <a:buFontTx/>
              <a:buChar char="-"/>
            </a:pPr>
            <a:r>
              <a:rPr lang="es-ES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Valor contable del patrimonio neto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250,000 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="" xmlns:a16="http://schemas.microsoft.com/office/drawing/2014/main" id="{5010EA07-FDCE-40E8-ABF0-20697A78924C}"/>
                  </a:ext>
                </a:extLst>
              </p:cNvPr>
              <p:cNvSpPr txBox="1"/>
              <p:nvPr/>
            </p:nvSpPr>
            <p:spPr>
              <a:xfrm>
                <a:off x="95104" y="5184598"/>
                <a:ext cx="9493689" cy="36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𝑆𝑐𝑜𝑟𝑒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0.717 ∗ 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250000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350000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0.847 ∗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50000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350000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3.107 ∗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200000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350000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0.420 ∗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250000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300000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0.998 ∗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350000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350000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010EA07-FDCE-40E8-ABF0-20697A789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04" y="5184598"/>
                <a:ext cx="9493689" cy="368499"/>
              </a:xfrm>
              <a:prstGeom prst="rect">
                <a:avLst/>
              </a:prstGeom>
              <a:blipFill rotWithShape="1">
                <a:blip r:embed="rId3"/>
                <a:stretch>
                  <a:fillRect l="-771" b="-1147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="" xmlns:a16="http://schemas.microsoft.com/office/drawing/2014/main" id="{E8689F31-60BF-4D73-AA5E-13C4D7F44B88}"/>
                  </a:ext>
                </a:extLst>
              </p:cNvPr>
              <p:cNvSpPr txBox="1"/>
              <p:nvPr/>
            </p:nvSpPr>
            <p:spPr>
              <a:xfrm>
                <a:off x="95104" y="5654828"/>
                <a:ext cx="12317283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𝑆𝑐𝑜𝑟𝑒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0.717 ∗0.714</m:t>
                        </m:r>
                      </m:e>
                    </m:d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0.847 ∗0.143</m:t>
                        </m:r>
                      </m:e>
                    </m:d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3.107 ∗0.571</m:t>
                        </m:r>
                      </m:e>
                    </m:d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0.420∗0.833</m:t>
                        </m:r>
                      </m:e>
                    </m:d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0.998 ∗</m:t>
                        </m:r>
                        <m:r>
                          <a:rPr lang="en-GB" sz="15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500" b="0" i="0" smtClean="0">
                        <a:latin typeface="Cambria Math" panose="02040503050406030204" pitchFamily="18" charset="0"/>
                      </a:rPr>
                      <m:t>=0.512+0.121+1.775+0,350+0</m:t>
                    </m:r>
                  </m:oMath>
                </a14:m>
                <a:r>
                  <a:rPr lang="en-GB" sz="1500" dirty="0"/>
                  <a:t>.998 = </a:t>
                </a:r>
                <a:r>
                  <a:rPr lang="en-GB" sz="1500" b="1" dirty="0">
                    <a:solidFill>
                      <a:schemeClr val="accent6"/>
                    </a:solidFill>
                  </a:rPr>
                  <a:t>3,757  </a:t>
                </a: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8689F31-60BF-4D73-AA5E-13C4D7F44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04" y="5654828"/>
                <a:ext cx="12317283" cy="230832"/>
              </a:xfrm>
              <a:prstGeom prst="rect">
                <a:avLst/>
              </a:prstGeom>
              <a:blipFill rotWithShape="1">
                <a:blip r:embed="rId4"/>
                <a:stretch>
                  <a:fillRect l="-545" t="-27027" b="-4864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uppieren 12">
            <a:extLst>
              <a:ext uri="{FF2B5EF4-FFF2-40B4-BE49-F238E27FC236}">
                <a16:creationId xmlns="" xmlns:a16="http://schemas.microsoft.com/office/drawing/2014/main" id="{8C9063D6-07A1-459F-929B-C6CD3E7D1607}"/>
              </a:ext>
            </a:extLst>
          </p:cNvPr>
          <p:cNvGrpSpPr/>
          <p:nvPr/>
        </p:nvGrpSpPr>
        <p:grpSpPr>
          <a:xfrm>
            <a:off x="95104" y="1992459"/>
            <a:ext cx="2371454" cy="4524641"/>
            <a:chOff x="95104" y="1992459"/>
            <a:chExt cx="2371454" cy="4524641"/>
          </a:xfrm>
        </p:grpSpPr>
        <p:sp>
          <p:nvSpPr>
            <p:cNvPr id="14" name="Textfeld 13">
              <a:extLst>
                <a:ext uri="{FF2B5EF4-FFF2-40B4-BE49-F238E27FC236}">
                  <a16:creationId xmlns="" xmlns:a16="http://schemas.microsoft.com/office/drawing/2014/main" id="{368B7AE5-A9CB-4906-89EE-41E00AFF6042}"/>
                </a:ext>
              </a:extLst>
            </p:cNvPr>
            <p:cNvSpPr txBox="1"/>
            <p:nvPr/>
          </p:nvSpPr>
          <p:spPr>
            <a:xfrm>
              <a:off x="2192124" y="1992459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="" xmlns:a16="http://schemas.microsoft.com/office/drawing/2014/main" id="{DDAE1140-265F-4DD7-B1F2-E50FBD33F65D}"/>
                </a:ext>
              </a:extLst>
            </p:cNvPr>
            <p:cNvSpPr txBox="1"/>
            <p:nvPr/>
          </p:nvSpPr>
          <p:spPr>
            <a:xfrm>
              <a:off x="95104" y="62093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</p:grpSp>
      <p:sp>
        <p:nvSpPr>
          <p:cNvPr id="17" name="Subtitle 2">
            <a:extLst>
              <a:ext uri="{FF2B5EF4-FFF2-40B4-BE49-F238E27FC236}">
                <a16:creationId xmlns="" xmlns:a16="http://schemas.microsoft.com/office/drawing/2014/main" id="{C7B70FC2-9D98-4034-AE24-4D3BEF42BC9F}"/>
              </a:ext>
            </a:extLst>
          </p:cNvPr>
          <p:cNvSpPr txBox="1">
            <a:spLocks/>
          </p:cNvSpPr>
          <p:nvPr/>
        </p:nvSpPr>
        <p:spPr>
          <a:xfrm>
            <a:off x="232321" y="6073750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88"/>
              </a:lnSpc>
            </a:pPr>
            <a:r>
              <a:rPr lang="es-ES" sz="1600" b="1" dirty="0">
                <a:solidFill>
                  <a:schemeClr val="accent6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Interpretación: La empresa está en la </a:t>
            </a:r>
            <a:r>
              <a:rPr lang="es-ES" sz="1600" b="1" dirty="0" smtClean="0">
                <a:solidFill>
                  <a:schemeClr val="accent6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Zona </a:t>
            </a:r>
            <a:r>
              <a:rPr lang="es-ES" sz="1600" b="1" dirty="0">
                <a:solidFill>
                  <a:schemeClr val="accent6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</a:t>
            </a:r>
            <a:r>
              <a:rPr lang="es-ES" sz="1600" b="1" dirty="0" smtClean="0">
                <a:solidFill>
                  <a:schemeClr val="accent6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egura</a:t>
            </a:r>
            <a:endParaRPr lang="en-GB" sz="1600" b="1" dirty="0">
              <a:solidFill>
                <a:schemeClr val="accent6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1">
                <a:extLst>
                  <a:ext uri="{FF2B5EF4-FFF2-40B4-BE49-F238E27FC236}">
                    <a16:creationId xmlns="" xmlns:a16="http://schemas.microsoft.com/office/drawing/2014/main" id="{CC304B3F-07F9-4CD4-A820-3DC90C49295B}"/>
                  </a:ext>
                </a:extLst>
              </p:cNvPr>
              <p:cNvSpPr txBox="1"/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600" b="0" dirty="0" smtClean="0"/>
                  <a:t>C</a:t>
                </a: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/>
                      </a:rPr>
                      <m:t>𝑎𝑝𝑖𝑡𝑎𝑙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𝑑𝑒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𝑇𝑟𝑎𝑏𝑎𝑗𝑜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600" b="0" i="1" smtClean="0">
                        <a:latin typeface="Cambria Math"/>
                      </a:rPr>
                      <m:t>𝐴𝑐𝑡𝑖𝑣𝑜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1600" b="0" i="1" smtClean="0">
                        <a:latin typeface="Cambria Math"/>
                      </a:rPr>
                      <m:t>𝑃𝑎𝑠𝑖𝑣𝑜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feld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C304B3F-07F9-4CD4-A820-3DC90C492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blipFill rotWithShape="1">
                <a:blip r:embed="rId5"/>
                <a:stretch>
                  <a:fillRect l="-2796" t="-27500" b="-5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04825" y="934263"/>
            <a:ext cx="9465951" cy="697353"/>
          </a:xfrm>
        </p:spPr>
        <p:txBody>
          <a:bodyPr>
            <a:normAutofit fontScale="92500"/>
          </a:bodyPr>
          <a:lstStyle/>
          <a:p>
            <a:r>
              <a:rPr lang="es-ES" spc="31" dirty="0">
                <a:latin typeface="Arial"/>
                <a:cs typeface="Arial"/>
              </a:rPr>
              <a:t>El modelo Z de </a:t>
            </a:r>
            <a:r>
              <a:rPr lang="es-ES" spc="31" dirty="0" err="1">
                <a:latin typeface="Arial"/>
                <a:cs typeface="Arial"/>
              </a:rPr>
              <a:t>Altman</a:t>
            </a:r>
            <a:r>
              <a:rPr lang="es-ES" spc="31" dirty="0">
                <a:latin typeface="Arial"/>
                <a:cs typeface="Arial"/>
              </a:rPr>
              <a:t> para </a:t>
            </a:r>
            <a:r>
              <a:rPr lang="es-ES" spc="31" dirty="0" smtClean="0">
                <a:latin typeface="Arial"/>
                <a:cs typeface="Arial"/>
              </a:rPr>
              <a:t>Empresas Privadas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id="{43C91CB5-69C6-4C6A-B405-9DB2E59E9E42}"/>
                  </a:ext>
                </a:extLst>
              </p:cNvPr>
              <p:cNvSpPr txBox="1"/>
              <p:nvPr/>
            </p:nvSpPr>
            <p:spPr>
              <a:xfrm>
                <a:off x="132346" y="2124734"/>
                <a:ext cx="12138838" cy="5066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GB" sz="11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𝑍𝑆𝑐𝑜𝑟𝑒</m:t>
                    </m:r>
                    <m:r>
                      <a:rPr lang="en-GB" sz="11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d>
                      <m:dPr>
                        <m:ctrlPr>
                          <a:rPr lang="es-ES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0.717 ∗ </m:t>
                        </m:r>
                        <m:f>
                          <m:fPr>
                            <m:ctrlPr>
                              <a:rPr lang="es-ES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𝐶𝑎𝑝𝑖𝑡𝑎𝑙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𝑑𝑒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𝑇𝑟𝑎𝑏𝑎𝑗𝑜</m:t>
                            </m:r>
                          </m:num>
                          <m:den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𝐴𝑐𝑡𝑖𝑣𝑜𝑠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1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es-ES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0.847 ∗</m:t>
                        </m:r>
                        <m:f>
                          <m:fPr>
                            <m:ctrlPr>
                              <a:rPr lang="es-ES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𝑈𝑡𝑖𝑙𝑖𝑑𝑎𝑑𝑒𝑠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𝑅𝑒𝑡𝑒𝑛𝑖𝑑𝑎𝑠</m:t>
                            </m:r>
                          </m:num>
                          <m:den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𝐴𝑐𝑡𝑖𝑣𝑜𝑠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1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es-ES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3.107 ∗</m:t>
                        </m:r>
                        <m:f>
                          <m:fPr>
                            <m:ctrlPr>
                              <a:rPr lang="es-ES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𝐵𝑒𝑛𝑒𝑓𝑖𝑐𝑖𝑜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𝑎𝑛𝑡𝑒𝑠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𝑑𝑒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𝑖𝑛𝑡𝑒𝑟𝑒𝑠𝑒𝑠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𝑒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𝑖𝑚𝑝𝑢𝑒𝑠𝑡𝑜𝑠</m:t>
                            </m:r>
                          </m:num>
                          <m:den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𝐴𝑐𝑡𝑖𝑣𝑜𝑠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𝑇𝑜𝑡𝑎𝑙𝑒𝑠</m:t>
                            </m:r>
                          </m:den>
                        </m:f>
                      </m:e>
                    </m:d>
                    <m:r>
                      <a:rPr lang="en-GB" sz="11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es-ES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0.420 ∗</m:t>
                        </m:r>
                        <m:f>
                          <m:fPr>
                            <m:ctrlPr>
                              <a:rPr lang="es-ES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𝑉𝑎𝑙𝑜𝑟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𝐶𝑜𝑛𝑡𝑎𝑏𝑙𝑒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𝑑𝑒𝑙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𝑃𝑎𝑡𝑟𝑖𝑚𝑜𝑛𝑖𝑜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𝑁𝑒𝑡𝑜</m:t>
                            </m:r>
                          </m:num>
                          <m:den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𝑃𝑎𝑠𝑖𝑣𝑜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</m:t>
                            </m:r>
                          </m:den>
                        </m:f>
                      </m:e>
                    </m:d>
                    <m:r>
                      <a:rPr lang="en-GB" sz="1100" i="1" kern="1200">
                        <a:solidFill>
                          <a:srgbClr val="00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es-ES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GB" sz="11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0.998 ∗</m:t>
                        </m:r>
                        <m:f>
                          <m:fPr>
                            <m:ctrlPr>
                              <a:rPr lang="es-ES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𝑉𝑒𝑛𝑡𝑎𝑠</m:t>
                            </m:r>
                          </m:num>
                          <m:den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𝐴𝑐𝑡𝑖𝑣𝑜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  <m:r>
                              <a:rPr lang="en-GB" sz="11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𝑇𝑜𝑡𝑎𝑙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200" kern="1200" dirty="0">
                    <a:solidFill>
                      <a:srgbClr val="000000"/>
                    </a:solidFill>
                    <a:effectLst/>
                    <a:ea typeface="Times New Roman"/>
                    <a:cs typeface="Times New Roman"/>
                  </a:rPr>
                  <a:t> </a:t>
                </a:r>
                <a:endParaRPr lang="es-ES" sz="1200" dirty="0">
                  <a:effectLst/>
                  <a:ea typeface="Times New Roman"/>
                </a:endParaRPr>
              </a:p>
            </p:txBody>
          </p:sp>
        </mc:Choice>
        <mc:Fallback>
          <p:sp>
            <p:nvSpPr>
              <p:cNvPr id="20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xmlns:a14="http://schemas.microsoft.com/office/drawing/2010/main" id="{43C91CB5-69C6-4C6A-B405-9DB2E59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46" y="2124734"/>
                <a:ext cx="12138838" cy="506677"/>
              </a:xfrm>
              <a:prstGeom prst="rect">
                <a:avLst/>
              </a:prstGeom>
              <a:blipFill rotWithShape="1">
                <a:blip r:embed="rId6"/>
                <a:stretch>
                  <a:fillRect l="-40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73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0879484-BDC5-4720-9F04-1B15DEE96FE4}"/>
              </a:ext>
            </a:extLst>
          </p:cNvPr>
          <p:cNvSpPr txBox="1">
            <a:spLocks/>
          </p:cNvSpPr>
          <p:nvPr/>
        </p:nvSpPr>
        <p:spPr>
          <a:xfrm>
            <a:off x="77339" y="1766437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8" name="Gruppieren 7">
            <a:extLst>
              <a:ext uri="{FF2B5EF4-FFF2-40B4-BE49-F238E27FC236}">
                <a16:creationId xmlns="" xmlns:a16="http://schemas.microsoft.com/office/drawing/2014/main" id="{AFDE0E1C-3E51-401A-9E10-488D8DBFBEDB}"/>
              </a:ext>
            </a:extLst>
          </p:cNvPr>
          <p:cNvGrpSpPr/>
          <p:nvPr/>
        </p:nvGrpSpPr>
        <p:grpSpPr>
          <a:xfrm>
            <a:off x="95104" y="2111898"/>
            <a:ext cx="2941223" cy="4405202"/>
            <a:chOff x="95104" y="2111898"/>
            <a:chExt cx="2941223" cy="4405202"/>
          </a:xfrm>
        </p:grpSpPr>
        <p:sp>
          <p:nvSpPr>
            <p:cNvPr id="9" name="Textfeld 8">
              <a:extLst>
                <a:ext uri="{FF2B5EF4-FFF2-40B4-BE49-F238E27FC236}">
                  <a16:creationId xmlns="" xmlns:a16="http://schemas.microsoft.com/office/drawing/2014/main" id="{600AA052-670C-4658-8CD2-E7A3E9767732}"/>
                </a:ext>
              </a:extLst>
            </p:cNvPr>
            <p:cNvSpPr txBox="1"/>
            <p:nvPr/>
          </p:nvSpPr>
          <p:spPr>
            <a:xfrm>
              <a:off x="2761893" y="211189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="" xmlns:a16="http://schemas.microsoft.com/office/drawing/2014/main" id="{CAB9C49C-CFC7-419E-8E71-060CEF8D22D8}"/>
                </a:ext>
              </a:extLst>
            </p:cNvPr>
            <p:cNvSpPr txBox="1"/>
            <p:nvPr/>
          </p:nvSpPr>
          <p:spPr>
            <a:xfrm>
              <a:off x="95104" y="62093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="" xmlns:a16="http://schemas.microsoft.com/office/drawing/2014/main" id="{CC304B3F-07F9-4CD4-A820-3DC90C49295B}"/>
                  </a:ext>
                </a:extLst>
              </p:cNvPr>
              <p:cNvSpPr txBox="1"/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600" b="0" dirty="0" smtClean="0"/>
                  <a:t>C</a:t>
                </a: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/>
                      </a:rPr>
                      <m:t>𝑎𝑝𝑖𝑡𝑎𝑙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𝑑𝑒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𝑇𝑟𝑎𝑏𝑎𝑗𝑜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600" b="0" i="1" smtClean="0">
                        <a:latin typeface="Cambria Math"/>
                      </a:rPr>
                      <m:t>𝐴𝑐𝑡𝑖𝑣𝑜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1600" b="0" i="1" smtClean="0">
                        <a:latin typeface="Cambria Math"/>
                      </a:rPr>
                      <m:t>𝑃𝑎𝑠𝑖𝑣𝑜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C304B3F-07F9-4CD4-A820-3DC90C492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blipFill rotWithShape="1">
                <a:blip r:embed="rId3"/>
                <a:stretch>
                  <a:fillRect l="-2796" t="-27500" b="-5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elle 7">
            <a:extLst>
              <a:ext uri="{FF2B5EF4-FFF2-40B4-BE49-F238E27FC236}">
                <a16:creationId xmlns="" xmlns:a16="http://schemas.microsoft.com/office/drawing/2014/main" id="{6A3BE79D-3F7B-43B2-8BAE-3FF1271F1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11908"/>
              </p:ext>
            </p:extLst>
          </p:nvPr>
        </p:nvGraphicFramePr>
        <p:xfrm>
          <a:off x="118287" y="3573358"/>
          <a:ext cx="11821308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436">
                  <a:extLst>
                    <a:ext uri="{9D8B030D-6E8A-4147-A177-3AD203B41FA5}">
                      <a16:colId xmlns="" xmlns:a16="http://schemas.microsoft.com/office/drawing/2014/main" val="2180288925"/>
                    </a:ext>
                  </a:extLst>
                </a:gridCol>
                <a:gridCol w="3940436">
                  <a:extLst>
                    <a:ext uri="{9D8B030D-6E8A-4147-A177-3AD203B41FA5}">
                      <a16:colId xmlns="" xmlns:a16="http://schemas.microsoft.com/office/drawing/2014/main" val="2725146013"/>
                    </a:ext>
                  </a:extLst>
                </a:gridCol>
                <a:gridCol w="3940436">
                  <a:extLst>
                    <a:ext uri="{9D8B030D-6E8A-4147-A177-3AD203B41FA5}">
                      <a16:colId xmlns="" xmlns:a16="http://schemas.microsoft.com/office/drawing/2014/main" val="2180498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de </a:t>
                      </a:r>
                      <a:r>
                        <a:rPr lang="en-GB" sz="1600" dirty="0" err="1" smtClean="0"/>
                        <a:t>Peligro</a:t>
                      </a:r>
                      <a:endParaRPr lang="en-GB" sz="1600" dirty="0"/>
                    </a:p>
                  </a:txBody>
                  <a:tcPr>
                    <a:solidFill>
                      <a:srgbClr val="E532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Gris</a:t>
                      </a:r>
                      <a:endParaRPr lang="en-GB" sz="1600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Zona Segura</a:t>
                      </a:r>
                      <a:endParaRPr lang="en-GB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213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inferior a 1.8</a:t>
                      </a:r>
                      <a:r>
                        <a:rPr lang="en-GB" sz="1600" b="1" dirty="0"/>
                        <a:t/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600" dirty="0"/>
                        <a:t> </a:t>
                      </a:r>
                      <a:r>
                        <a:rPr lang="es-ES" sz="1600" dirty="0" smtClean="0"/>
                        <a:t>Cualquier puntuación inferior a 1,8 indica una grave dificultad financiera. Cuanto más baja sea la puntuación, mayor es el peligro de que la empresa se declare pronto insolvente.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entre 1.8 y</a:t>
                      </a:r>
                      <a:r>
                        <a:rPr lang="en-GB" sz="1600" b="1" baseline="0" dirty="0" smtClean="0"/>
                        <a:t> </a:t>
                      </a:r>
                      <a:r>
                        <a:rPr lang="en-GB" sz="1600" b="1" dirty="0" smtClean="0"/>
                        <a:t> </a:t>
                      </a:r>
                      <a:r>
                        <a:rPr lang="en-GB" sz="1600" b="1" dirty="0"/>
                        <a:t>2.99</a:t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600" dirty="0" smtClean="0"/>
                        <a:t>El rango se considera una "zona gris". Las empresas que tienen una puntuación situada en este rango no son muy seguras. Sus finanzas no son estables y las empresas pueden entrar en la "zona de peligro" si no hay mejoras.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600" b="1" dirty="0" err="1" smtClean="0"/>
                        <a:t>Puntuación</a:t>
                      </a:r>
                      <a:r>
                        <a:rPr lang="en-GB" sz="1600" b="1" dirty="0" smtClean="0"/>
                        <a:t> Z-Score de 3 </a:t>
                      </a:r>
                      <a:r>
                        <a:rPr lang="en-GB" sz="1600" b="1" dirty="0"/>
                        <a:t>or </a:t>
                      </a:r>
                      <a:r>
                        <a:rPr lang="en-GB" sz="1600" b="1" dirty="0" err="1" smtClean="0"/>
                        <a:t>más</a:t>
                      </a:r>
                      <a:r>
                        <a:rPr lang="en-GB" sz="1600" b="1" dirty="0"/>
                        <a:t/>
                      </a:r>
                      <a:br>
                        <a:rPr lang="en-GB" sz="1600" b="1" dirty="0"/>
                      </a:br>
                      <a:endParaRPr lang="en-GB" sz="1600" b="1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s-ES" sz="1600" dirty="0" smtClean="0"/>
                        <a:t>Puntuación de 3 y superior: una puntuación superior a 3 indica que la empresa está en la "zona segura". Esto significa que la situación financiera de la empresa está bien. Está financieramente sana y el riesgo de quiebra es bajo.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673293"/>
                  </a:ext>
                </a:extLst>
              </a:tr>
            </a:tbl>
          </a:graphicData>
        </a:graphic>
      </p:graphicFrame>
      <p:sp>
        <p:nvSpPr>
          <p:cNvPr id="16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78280" y="929641"/>
            <a:ext cx="10713719" cy="808656"/>
          </a:xfrm>
        </p:spPr>
        <p:txBody>
          <a:bodyPr>
            <a:normAutofit fontScale="92500"/>
          </a:bodyPr>
          <a:lstStyle/>
          <a:p>
            <a:r>
              <a:rPr lang="es-ES" spc="31" dirty="0">
                <a:latin typeface="Arial"/>
                <a:cs typeface="Arial"/>
              </a:rPr>
              <a:t>El modelo Z de </a:t>
            </a:r>
            <a:r>
              <a:rPr lang="es-ES" spc="31" dirty="0" err="1">
                <a:latin typeface="Arial"/>
                <a:cs typeface="Arial"/>
              </a:rPr>
              <a:t>Altman</a:t>
            </a:r>
            <a:r>
              <a:rPr lang="es-ES" spc="31" dirty="0">
                <a:latin typeface="Arial"/>
                <a:cs typeface="Arial"/>
              </a:rPr>
              <a:t> para </a:t>
            </a:r>
            <a:r>
              <a:rPr lang="es-ES" spc="31" dirty="0" smtClean="0">
                <a:latin typeface="Arial"/>
                <a:cs typeface="Arial"/>
              </a:rPr>
              <a:t>Empresas No Fabricantes</a:t>
            </a:r>
            <a:endParaRPr lang="en-GB" dirty="0"/>
          </a:p>
        </p:txBody>
      </p:sp>
      <p:sp>
        <p:nvSpPr>
          <p:cNvPr id="17" name="Subtitle 2">
            <a:extLst>
              <a:ext uri="{FF2B5EF4-FFF2-40B4-BE49-F238E27FC236}">
                <a16:creationId xmlns="" xmlns:a16="http://schemas.microsoft.com/office/drawing/2014/main" id="{4288CC05-236A-4B81-9EE5-7458C21CA06C}"/>
              </a:ext>
            </a:extLst>
          </p:cNvPr>
          <p:cNvSpPr txBox="1">
            <a:spLocks/>
          </p:cNvSpPr>
          <p:nvPr/>
        </p:nvSpPr>
        <p:spPr>
          <a:xfrm>
            <a:off x="79713" y="3241990"/>
            <a:ext cx="6705480" cy="26441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4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Interpretación</a:t>
            </a:r>
            <a:endParaRPr lang="en-GB" sz="14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id="{43C91CB5-69C6-4C6A-B405-9DB2E59E9E42}"/>
                  </a:ext>
                </a:extLst>
              </p:cNvPr>
              <p:cNvSpPr txBox="1"/>
              <p:nvPr/>
            </p:nvSpPr>
            <p:spPr>
              <a:xfrm>
                <a:off x="0" y="2212183"/>
                <a:ext cx="12187722" cy="4149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𝑍𝑆𝑐𝑜𝑟𝑒</m:t>
                      </m:r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d>
                        <m:dPr>
                          <m:ctrlPr>
                            <a:rPr lang="es-ES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6.56 ∗ </m:t>
                          </m:r>
                          <m:f>
                            <m:fPr>
                              <m:ctrlPr>
                                <a:rPr lang="es-ES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𝐶𝑎𝑝𝑖𝑡𝑎𝑙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𝑇𝑟𝑎𝑏𝑎𝑗𝑜</m:t>
                              </m:r>
                            </m:num>
                            <m:den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3.26 ∗</m:t>
                          </m:r>
                          <m:f>
                            <m:fPr>
                              <m:ctrlPr>
                                <a:rPr lang="es-ES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𝑈𝑡𝑖𝑙𝑖𝑑𝑎𝑑𝑒𝑠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𝑅𝑒𝑡𝑒𝑛𝑖𝑑𝑎𝑠</m:t>
                              </m:r>
                            </m:num>
                            <m:den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6.72 ∗</m:t>
                          </m:r>
                          <m:f>
                            <m:fPr>
                              <m:ctrlPr>
                                <a:rPr lang="es-ES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𝐵𝑒𝑛𝑒𝑓𝑖𝑐𝑖𝑜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𝑎𝑛𝑡𝑒𝑠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𝑖𝑛𝑡𝑒𝑟𝑒𝑠𝑒𝑠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𝑒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𝑖𝑚𝑝𝑢𝑒𝑠𝑡𝑜𝑠</m:t>
                              </m:r>
                            </m:num>
                            <m:den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1.05 ∗</m:t>
                          </m:r>
                          <m:f>
                            <m:fPr>
                              <m:ctrlPr>
                                <a:rPr lang="es-ES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𝑉𝑎𝑙𝑜𝑟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𝐶𝑜𝑛𝑡𝑎𝑏𝑙𝑒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𝑑𝑒𝑙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𝑃𝑎𝑡𝑟𝑖𝑚𝑜𝑛𝑖𝑜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𝑁𝑒𝑡𝑜</m:t>
                              </m:r>
                            </m:num>
                            <m:den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𝑃𝑎𝑠𝑖𝑣𝑜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ES" sz="1200" dirty="0">
                  <a:effectLst/>
                  <a:ea typeface="Times New Roman"/>
                </a:endParaRPr>
              </a:p>
            </p:txBody>
          </p:sp>
        </mc:Choice>
        <mc:Fallback xmlns="">
          <p:sp>
            <p:nvSpPr>
              <p:cNvPr id="18" name="Textfeld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xmlns:lc="http://schemas.openxmlformats.org/drawingml/2006/lockedCanvas" id="{43C91CB5-69C6-4C6A-B405-9DB2E59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12183"/>
                <a:ext cx="12187722" cy="414985"/>
              </a:xfrm>
              <a:prstGeom prst="rect">
                <a:avLst/>
              </a:prstGeom>
              <a:blipFill rotWithShape="1">
                <a:blip r:embed="rId4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59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90879484-BDC5-4720-9F04-1B15DEE96FE4}"/>
              </a:ext>
            </a:extLst>
          </p:cNvPr>
          <p:cNvSpPr txBox="1">
            <a:spLocks/>
          </p:cNvSpPr>
          <p:nvPr/>
        </p:nvSpPr>
        <p:spPr>
          <a:xfrm>
            <a:off x="77339" y="1648327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Fórmula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4288CC05-236A-4B81-9EE5-7458C21CA06C}"/>
              </a:ext>
            </a:extLst>
          </p:cNvPr>
          <p:cNvSpPr txBox="1">
            <a:spLocks/>
          </p:cNvSpPr>
          <p:nvPr/>
        </p:nvSpPr>
        <p:spPr>
          <a:xfrm>
            <a:off x="77339" y="2734108"/>
            <a:ext cx="6705480" cy="164383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88"/>
              </a:lnSpc>
            </a:pPr>
            <a:r>
              <a:rPr lang="en-GB" sz="1600" b="1" dirty="0" err="1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Ejemplo</a:t>
            </a:r>
            <a:endParaRPr lang="en-GB" sz="16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 defTabSz="763588">
              <a:lnSpc>
                <a:spcPts val="1388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Activos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Totales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			400,000</a:t>
            </a:r>
          </a:p>
          <a:p>
            <a:pPr marL="285750" indent="-285750" algn="l" defTabSz="763588">
              <a:lnSpc>
                <a:spcPts val="1388"/>
              </a:lnSpc>
              <a:buFontTx/>
              <a:buChar char="-"/>
            </a:pP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Capital de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Trabajo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10,000</a:t>
            </a:r>
          </a:p>
          <a:p>
            <a:pPr marL="285750" indent="-285750" algn="l" defTabSz="763588">
              <a:lnSpc>
                <a:spcPts val="1388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Pasivos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Totales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300,000</a:t>
            </a:r>
          </a:p>
          <a:p>
            <a:pPr marL="285750" indent="-285750" algn="l" defTabSz="763588">
              <a:lnSpc>
                <a:spcPts val="1388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Ganancias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Retenidas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	</a:t>
            </a:r>
            <a:r>
              <a:rPr lang="en-GB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-</a:t>
            </a:r>
          </a:p>
          <a:p>
            <a:pPr marL="285750" indent="-285750" algn="l" defTabSz="763588">
              <a:lnSpc>
                <a:spcPts val="1388"/>
              </a:lnSpc>
              <a:buFontTx/>
              <a:buChar char="-"/>
            </a:pP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Beneficios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antes de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intereses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 </a:t>
            </a:r>
            <a:r>
              <a:rPr lang="en-GB" sz="1600" dirty="0" err="1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impuestos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	40,000</a:t>
            </a:r>
          </a:p>
          <a:p>
            <a:pPr marL="285750" indent="-285750" algn="l" defTabSz="763588">
              <a:lnSpc>
                <a:spcPts val="1388"/>
              </a:lnSpc>
              <a:buFontTx/>
              <a:buChar char="-"/>
            </a:pPr>
            <a:r>
              <a:rPr lang="es-ES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Valor contable del patrimonio </a:t>
            </a:r>
            <a:r>
              <a:rPr lang="es-ES" sz="16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neto</a:t>
            </a:r>
            <a:r>
              <a:rPr lang="en-GB" sz="16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	25,000 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="" xmlns:a16="http://schemas.microsoft.com/office/drawing/2014/main" id="{5010EA07-FDCE-40E8-ABF0-20697A78924C}"/>
                  </a:ext>
                </a:extLst>
              </p:cNvPr>
              <p:cNvSpPr txBox="1"/>
              <p:nvPr/>
            </p:nvSpPr>
            <p:spPr>
              <a:xfrm>
                <a:off x="162712" y="4722786"/>
                <a:ext cx="8000588" cy="4728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𝑆𝑐𝑜𝑟𝑒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6.56 ∗ 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10000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400000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3.26 ∗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400000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6.72 ∗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40000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400000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1.05 ∗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25000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300000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10EA07-FDCE-40E8-ABF0-20697A789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2" y="4722786"/>
                <a:ext cx="8000588" cy="472822"/>
              </a:xfrm>
              <a:prstGeom prst="rect">
                <a:avLst/>
              </a:prstGeom>
              <a:blipFill>
                <a:blip r:embed="rId3"/>
                <a:stretch>
                  <a:fillRect b="-13514"/>
                </a:stretch>
              </a:blipFill>
            </p:spPr>
            <p:txBody>
              <a:bodyPr/>
              <a:lstStyle/>
              <a:p>
                <a:r>
                  <a:rPr lang="e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="" xmlns:a16="http://schemas.microsoft.com/office/drawing/2014/main" id="{E8689F31-60BF-4D73-AA5E-13C4D7F44B88}"/>
                  </a:ext>
                </a:extLst>
              </p:cNvPr>
              <p:cNvSpPr txBox="1"/>
              <p:nvPr/>
            </p:nvSpPr>
            <p:spPr>
              <a:xfrm>
                <a:off x="162711" y="5268145"/>
                <a:ext cx="9529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𝑆𝑐𝑜𝑟𝑒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6.56 ∗0.025</m:t>
                        </m:r>
                      </m:e>
                    </m:d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3.26 ∗0</m:t>
                        </m:r>
                      </m:e>
                    </m:d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6.72 ∗0.571</m:t>
                        </m:r>
                      </m:e>
                    </m:d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1.05∗0.083</m:t>
                        </m:r>
                      </m:e>
                    </m:d>
                    <m:r>
                      <a:rPr lang="en-GB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=0.16+0+0.67+0.09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</a:rPr>
                  <a:t> = </a:t>
                </a:r>
                <a:r>
                  <a:rPr lang="en-GB" sz="1600" b="1" dirty="0">
                    <a:solidFill>
                      <a:srgbClr val="EC2179"/>
                    </a:solidFill>
                  </a:rPr>
                  <a:t>0.92  </a:t>
                </a: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8689F31-60BF-4D73-AA5E-13C4D7F44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1" y="5268145"/>
                <a:ext cx="9529532" cy="246221"/>
              </a:xfrm>
              <a:prstGeom prst="rect">
                <a:avLst/>
              </a:prstGeom>
              <a:blipFill>
                <a:blip r:embed="rId4"/>
                <a:stretch>
                  <a:fillRect l="-665" t="-23810" r="-266" b="-42857"/>
                </a:stretch>
              </a:blipFill>
            </p:spPr>
            <p:txBody>
              <a:bodyPr/>
              <a:lstStyle/>
              <a:p>
                <a:r>
                  <a:rPr lang="en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ubtitle 2">
            <a:extLst>
              <a:ext uri="{FF2B5EF4-FFF2-40B4-BE49-F238E27FC236}">
                <a16:creationId xmlns="" xmlns:a16="http://schemas.microsoft.com/office/drawing/2014/main" id="{C7B70FC2-9D98-4034-AE24-4D3BEF42BC9F}"/>
              </a:ext>
            </a:extLst>
          </p:cNvPr>
          <p:cNvSpPr txBox="1">
            <a:spLocks/>
          </p:cNvSpPr>
          <p:nvPr/>
        </p:nvSpPr>
        <p:spPr>
          <a:xfrm>
            <a:off x="77339" y="5706552"/>
            <a:ext cx="6705480" cy="27114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88"/>
              </a:lnSpc>
            </a:pP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Interpretación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La </a:t>
            </a: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empresa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está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Zona de </a:t>
            </a:r>
            <a:r>
              <a:rPr lang="en-GB" sz="1600" b="1" dirty="0" err="1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Peligro</a:t>
            </a:r>
            <a:r>
              <a:rPr lang="en-GB" sz="1600" b="1" dirty="0" smtClean="0">
                <a:solidFill>
                  <a:srgbClr val="EC2179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GB" sz="1600" b="1" dirty="0">
              <a:solidFill>
                <a:srgbClr val="EC2179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="" xmlns:a16="http://schemas.microsoft.com/office/drawing/2014/main" id="{4AEF327D-7E6D-4F53-9618-03E4CE555D65}"/>
              </a:ext>
            </a:extLst>
          </p:cNvPr>
          <p:cNvGrpSpPr/>
          <p:nvPr/>
        </p:nvGrpSpPr>
        <p:grpSpPr>
          <a:xfrm>
            <a:off x="95104" y="2111898"/>
            <a:ext cx="2865023" cy="4405202"/>
            <a:chOff x="95104" y="2111898"/>
            <a:chExt cx="2865023" cy="4405202"/>
          </a:xfrm>
        </p:grpSpPr>
        <p:sp>
          <p:nvSpPr>
            <p:cNvPr id="14" name="Textfeld 13">
              <a:extLst>
                <a:ext uri="{FF2B5EF4-FFF2-40B4-BE49-F238E27FC236}">
                  <a16:creationId xmlns="" xmlns:a16="http://schemas.microsoft.com/office/drawing/2014/main" id="{EA4B6BF3-0B83-4E4D-9B60-48C1C3D9FA72}"/>
                </a:ext>
              </a:extLst>
            </p:cNvPr>
            <p:cNvSpPr txBox="1"/>
            <p:nvPr/>
          </p:nvSpPr>
          <p:spPr>
            <a:xfrm>
              <a:off x="2685693" y="211189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="" xmlns:a16="http://schemas.microsoft.com/office/drawing/2014/main" id="{B051A142-3650-4460-80EB-E53BB2C73C95}"/>
                </a:ext>
              </a:extLst>
            </p:cNvPr>
            <p:cNvSpPr txBox="1"/>
            <p:nvPr/>
          </p:nvSpPr>
          <p:spPr>
            <a:xfrm>
              <a:off x="95104" y="62093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*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1">
                <a:extLst>
                  <a:ext uri="{FF2B5EF4-FFF2-40B4-BE49-F238E27FC236}">
                    <a16:creationId xmlns="" xmlns:a16="http://schemas.microsoft.com/office/drawing/2014/main" id="{CC304B3F-07F9-4CD4-A820-3DC90C49295B}"/>
                  </a:ext>
                </a:extLst>
              </p:cNvPr>
              <p:cNvSpPr txBox="1"/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ES" sz="1600" b="0" dirty="0" smtClean="0"/>
                  <a:t>C</a:t>
                </a: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/>
                      </a:rPr>
                      <m:t>𝑎𝑝𝑖𝑡𝑎𝑙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𝑑𝑒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𝑇𝑟𝑎𝑏𝑎𝑗𝑜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600" b="0" i="1" smtClean="0">
                        <a:latin typeface="Cambria Math"/>
                      </a:rPr>
                      <m:t>𝐴𝑐𝑡𝑖𝑣𝑜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1600" b="0" i="1" smtClean="0">
                        <a:latin typeface="Cambria Math"/>
                      </a:rPr>
                      <m:t>𝑃𝑎𝑠𝑖𝑣𝑜</m:t>
                    </m:r>
                    <m:r>
                      <a:rPr lang="es-ES" sz="1600" b="0" i="1" smtClean="0">
                        <a:latin typeface="Cambria Math"/>
                      </a:rPr>
                      <m:t> </m:t>
                    </m:r>
                    <m:r>
                      <a:rPr lang="es-ES" sz="1600" b="0" i="1" smtClean="0">
                        <a:latin typeface="Cambria Math"/>
                      </a:rPr>
                      <m:t>𝑇𝑜𝑡𝑎𝑙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feld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C304B3F-07F9-4CD4-A820-3DC90C492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1" y="6393989"/>
                <a:ext cx="4582088" cy="246221"/>
              </a:xfrm>
              <a:prstGeom prst="rect">
                <a:avLst/>
              </a:prstGeom>
              <a:blipFill rotWithShape="1">
                <a:blip r:embed="rId5"/>
                <a:stretch>
                  <a:fillRect l="-2796" t="-27500" b="-5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78280" y="929641"/>
            <a:ext cx="10713719" cy="808656"/>
          </a:xfrm>
        </p:spPr>
        <p:txBody>
          <a:bodyPr>
            <a:normAutofit fontScale="92500"/>
          </a:bodyPr>
          <a:lstStyle/>
          <a:p>
            <a:r>
              <a:rPr lang="es-ES" spc="31" dirty="0">
                <a:latin typeface="Arial"/>
                <a:cs typeface="Arial"/>
              </a:rPr>
              <a:t>El modelo Z de </a:t>
            </a:r>
            <a:r>
              <a:rPr lang="es-ES" spc="31" dirty="0" err="1">
                <a:latin typeface="Arial"/>
                <a:cs typeface="Arial"/>
              </a:rPr>
              <a:t>Altman</a:t>
            </a:r>
            <a:r>
              <a:rPr lang="es-ES" spc="31" dirty="0">
                <a:latin typeface="Arial"/>
                <a:cs typeface="Arial"/>
              </a:rPr>
              <a:t> para </a:t>
            </a:r>
            <a:r>
              <a:rPr lang="es-ES" spc="31" dirty="0" smtClean="0">
                <a:latin typeface="Arial"/>
                <a:cs typeface="Arial"/>
              </a:rPr>
              <a:t>Empresas No Fabricantes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2">
                <a:extLst>
                  <a:ext uri="{FF2B5EF4-FFF2-40B4-BE49-F238E27FC236}">
                    <a16:creationId xmlns:lc="http://schemas.openxmlformats.org/drawingml/2006/lockedCanvas" xmlns="" xmlns:a16="http://schemas.microsoft.com/office/drawing/2014/main" id="{43C91CB5-69C6-4C6A-B405-9DB2E59E9E42}"/>
                  </a:ext>
                </a:extLst>
              </p:cNvPr>
              <p:cNvSpPr txBox="1"/>
              <p:nvPr/>
            </p:nvSpPr>
            <p:spPr>
              <a:xfrm>
                <a:off x="0" y="2212183"/>
                <a:ext cx="12187722" cy="4149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𝑍𝑆𝑐𝑜𝑟𝑒</m:t>
                      </m:r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d>
                        <m:dPr>
                          <m:ctrlPr>
                            <a:rPr lang="es-ES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6.56 ∗ </m:t>
                          </m:r>
                          <m:f>
                            <m:fPr>
                              <m:ctrlPr>
                                <a:rPr lang="es-ES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𝐶𝑎𝑝𝑖𝑡𝑎𝑙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𝑇𝑟𝑎𝑏𝑎𝑗𝑜</m:t>
                              </m:r>
                            </m:num>
                            <m:den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3.26 ∗</m:t>
                          </m:r>
                          <m:f>
                            <m:fPr>
                              <m:ctrlPr>
                                <a:rPr lang="es-ES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𝑈𝑡𝑖𝑙𝑖𝑑𝑎𝑑𝑒𝑠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𝑅𝑒𝑡𝑒𝑛𝑖𝑑𝑎𝑠</m:t>
                              </m:r>
                            </m:num>
                            <m:den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6.72 ∗</m:t>
                          </m:r>
                          <m:f>
                            <m:fPr>
                              <m:ctrlPr>
                                <a:rPr lang="es-ES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𝐵𝑒𝑛𝑒𝑓𝑖𝑐𝑖𝑜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𝑎𝑛𝑡𝑒𝑠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𝑖𝑛𝑡𝑒𝑟𝑒𝑠𝑒𝑠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𝑒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𝑖𝑚𝑝𝑢𝑒𝑠𝑡𝑜𝑠</m:t>
                              </m:r>
                            </m:num>
                            <m:den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𝐴𝑐𝑡𝑖𝑣𝑜𝑠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𝑇𝑜𝑡𝑎𝑙𝑒𝑠</m:t>
                              </m:r>
                            </m:den>
                          </m:f>
                        </m:e>
                      </m:d>
                      <m:r>
                        <a:rPr lang="en-GB" sz="1200" i="1" kern="1200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s-ES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GB" sz="1200" i="1" kern="1200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1.05 ∗</m:t>
                          </m:r>
                          <m:f>
                            <m:fPr>
                              <m:ctrlPr>
                                <a:rPr lang="es-ES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𝑉𝑎𝑙𝑜𝑟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𝐶𝑜𝑛𝑡𝑎𝑏𝑙𝑒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𝑑𝑒𝑙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𝑃𝑎𝑡𝑟𝑖𝑚𝑜𝑛𝑖𝑜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𝑁𝑒𝑡𝑜</m:t>
                              </m:r>
                            </m:num>
                            <m:den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𝑃𝑎𝑠𝑖𝑣𝑜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GB" sz="12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𝑇𝑜𝑡𝑎𝑙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ES" sz="1200" dirty="0">
                  <a:effectLst/>
                  <a:ea typeface="Times New Roman"/>
                </a:endParaRPr>
              </a:p>
            </p:txBody>
          </p:sp>
        </mc:Choice>
        <mc:Fallback xmlns="">
          <p:sp>
            <p:nvSpPr>
              <p:cNvPr id="19" name="Textfeld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xmlns:lc="http://schemas.openxmlformats.org/drawingml/2006/lockedCanvas" id="{43C91CB5-69C6-4C6A-B405-9DB2E59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12183"/>
                <a:ext cx="12187722" cy="414985"/>
              </a:xfrm>
              <a:prstGeom prst="rect">
                <a:avLst/>
              </a:prstGeom>
              <a:blipFill rotWithShape="1">
                <a:blip r:embed="rId6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132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1637</Words>
  <Application>Microsoft Office PowerPoint</Application>
  <PresentationFormat>Personalizado</PresentationFormat>
  <Paragraphs>184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 Casey</dc:creator>
  <cp:lastModifiedBy>hp</cp:lastModifiedBy>
  <cp:revision>31</cp:revision>
  <cp:lastPrinted>2021-03-14T18:15:54Z</cp:lastPrinted>
  <dcterms:created xsi:type="dcterms:W3CDTF">2021-03-05T07:26:27Z</dcterms:created>
  <dcterms:modified xsi:type="dcterms:W3CDTF">2021-11-23T08:46:10Z</dcterms:modified>
</cp:coreProperties>
</file>