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17" r:id="rId2"/>
    <p:sldId id="4700" r:id="rId3"/>
    <p:sldId id="4152" r:id="rId4"/>
    <p:sldId id="4153" r:id="rId5"/>
    <p:sldId id="4154" r:id="rId6"/>
    <p:sldId id="4155" r:id="rId7"/>
    <p:sldId id="4156" r:id="rId8"/>
    <p:sldId id="4157" r:id="rId9"/>
    <p:sldId id="4158" r:id="rId10"/>
    <p:sldId id="4161" r:id="rId11"/>
    <p:sldId id="4705" r:id="rId12"/>
    <p:sldId id="4706" r:id="rId13"/>
    <p:sldId id="4707" r:id="rId14"/>
    <p:sldId id="4708" r:id="rId15"/>
    <p:sldId id="4709" r:id="rId16"/>
    <p:sldId id="4166" r:id="rId17"/>
    <p:sldId id="4167" r:id="rId18"/>
    <p:sldId id="4168" r:id="rId19"/>
    <p:sldId id="4171" r:id="rId20"/>
    <p:sldId id="4172" r:id="rId21"/>
    <p:sldId id="4173" r:id="rId22"/>
    <p:sldId id="4174" r:id="rId23"/>
    <p:sldId id="4175" r:id="rId24"/>
    <p:sldId id="4176" r:id="rId25"/>
    <p:sldId id="4177" r:id="rId26"/>
    <p:sldId id="4179" r:id="rId27"/>
    <p:sldId id="4180" r:id="rId28"/>
    <p:sldId id="4181" r:id="rId29"/>
    <p:sldId id="4182" r:id="rId30"/>
    <p:sldId id="4183" r:id="rId31"/>
    <p:sldId id="4184" r:id="rId32"/>
    <p:sldId id="4185" r:id="rId33"/>
    <p:sldId id="4187" r:id="rId34"/>
    <p:sldId id="4188" r:id="rId35"/>
    <p:sldId id="4189" r:id="rId36"/>
    <p:sldId id="4190" r:id="rId37"/>
    <p:sldId id="4191" r:id="rId38"/>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E64D9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689"/>
  </p:normalViewPr>
  <p:slideViewPr>
    <p:cSldViewPr snapToGrid="0" snapToObjects="1">
      <p:cViewPr>
        <p:scale>
          <a:sx n="50" d="100"/>
          <a:sy n="50" d="100"/>
        </p:scale>
        <p:origin x="-869"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74383037886686E-2"/>
          <c:y val="0.24448529411764705"/>
          <c:w val="0.96385123392422667"/>
          <c:h val="0.65992647058823528"/>
        </c:manualLayout>
      </c:layout>
      <c:barChart>
        <c:barDir val="col"/>
        <c:grouping val="stacked"/>
        <c:varyColors val="0"/>
        <c:ser>
          <c:idx val="0"/>
          <c:order val="0"/>
          <c:spPr>
            <a:solidFill>
              <a:srgbClr val="FFFFFF"/>
            </a:solidFill>
            <a:ln w="9525" algn="ctr">
              <a:solidFill>
                <a:schemeClr val="tx1"/>
              </a:solidFill>
              <a:prstDash val="solid"/>
            </a:ln>
          </c:spPr>
          <c:invertIfNegative val="0"/>
          <c:dLbls>
            <c:dLbl>
              <c:idx val="0"/>
              <c:layout>
                <c:manualLayout>
                  <c:x val="0"/>
                  <c:y val="-0.2573529411764705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72E-40D0-8F91-5D6BC8351524}"/>
                </c:ext>
              </c:extLst>
            </c:dLbl>
            <c:dLbl>
              <c:idx val="1"/>
              <c:layout>
                <c:manualLayout>
                  <c:x val="0"/>
                  <c:y val="-0.45220588235294118"/>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72E-40D0-8F91-5D6BC8351524}"/>
                </c:ext>
              </c:extLst>
            </c:dLbl>
            <c:dLbl>
              <c:idx val="2"/>
              <c:layout>
                <c:manualLayout>
                  <c:x val="0"/>
                  <c:y val="-0.31433823529411764"/>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72E-40D0-8F91-5D6BC8351524}"/>
                </c:ext>
              </c:extLst>
            </c:dLbl>
            <c:dLbl>
              <c:idx val="3"/>
              <c:layout>
                <c:manualLayout>
                  <c:x val="0"/>
                  <c:y val="-0.375"/>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72E-40D0-8F91-5D6BC8351524}"/>
                </c:ext>
              </c:extLst>
            </c:dLbl>
            <c:dLbl>
              <c:idx val="4"/>
              <c:layout>
                <c:manualLayout>
                  <c:x val="0"/>
                  <c:y val="-0.3529411764705882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72E-40D0-8F91-5D6BC8351524}"/>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70</c:v>
                </c:pt>
                <c:pt idx="1">
                  <c:v>170</c:v>
                </c:pt>
                <c:pt idx="2">
                  <c:v>100</c:v>
                </c:pt>
                <c:pt idx="3">
                  <c:v>130</c:v>
                </c:pt>
                <c:pt idx="4">
                  <c:v>120</c:v>
                </c:pt>
              </c:numCache>
            </c:numRef>
          </c:val>
          <c:extLst xmlns:c16r2="http://schemas.microsoft.com/office/drawing/2015/06/chart">
            <c:ext xmlns:c16="http://schemas.microsoft.com/office/drawing/2014/chart" uri="{C3380CC4-5D6E-409C-BE32-E72D297353CC}">
              <c16:uniqueId val="{00000005-F72E-40D0-8F91-5D6BC8351524}"/>
            </c:ext>
          </c:extLst>
        </c:ser>
        <c:dLbls>
          <c:showLegendKey val="0"/>
          <c:showVal val="0"/>
          <c:showCatName val="0"/>
          <c:showSerName val="0"/>
          <c:showPercent val="0"/>
          <c:showBubbleSize val="0"/>
        </c:dLbls>
        <c:gapWidth val="80"/>
        <c:overlap val="100"/>
        <c:axId val="233384192"/>
        <c:axId val="233390080"/>
      </c:barChart>
      <c:catAx>
        <c:axId val="2333841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233390080"/>
        <c:crosses val="min"/>
        <c:auto val="0"/>
        <c:lblAlgn val="ctr"/>
        <c:lblOffset val="100"/>
        <c:noMultiLvlLbl val="0"/>
      </c:catAx>
      <c:valAx>
        <c:axId val="233390080"/>
        <c:scaling>
          <c:orientation val="minMax"/>
          <c:max val="170"/>
          <c:min val="0"/>
        </c:scaling>
        <c:delete val="1"/>
        <c:axPos val="l"/>
        <c:numFmt formatCode="General" sourceLinked="1"/>
        <c:majorTickMark val="out"/>
        <c:minorTickMark val="none"/>
        <c:tickLblPos val="nextTo"/>
        <c:crossAx val="23338419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0337308968201E-3"/>
          <c:y val="0.26254233271008348"/>
          <c:w val="0.96385123392422667"/>
          <c:h val="0.69063545150501671"/>
        </c:manualLayout>
      </c:layout>
      <c:barChart>
        <c:barDir val="col"/>
        <c:grouping val="stacked"/>
        <c:varyColors val="0"/>
        <c:ser>
          <c:idx val="0"/>
          <c:order val="0"/>
          <c:spPr>
            <a:solidFill>
              <a:srgbClr val="FFFFFF"/>
            </a:solidFill>
            <a:ln w="9525" algn="ctr">
              <a:solidFill>
                <a:schemeClr val="tx1"/>
              </a:solidFill>
              <a:prstDash val="solid"/>
            </a:ln>
          </c:spPr>
          <c:invertIfNegative val="0"/>
          <c:dLbls>
            <c:dLbl>
              <c:idx val="0"/>
              <c:layout>
                <c:manualLayout>
                  <c:x val="0"/>
                  <c:y val="-0.4565217391304347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00B-400E-9F7C-7E7E50B761E7}"/>
                </c:ext>
              </c:extLst>
            </c:dLbl>
            <c:dLbl>
              <c:idx val="1"/>
              <c:layout>
                <c:manualLayout>
                  <c:x val="0"/>
                  <c:y val="-0.31772575250836121"/>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00B-400E-9F7C-7E7E50B761E7}"/>
                </c:ext>
              </c:extLst>
            </c:dLbl>
            <c:dLbl>
              <c:idx val="2"/>
              <c:layout>
                <c:manualLayout>
                  <c:x val="0"/>
                  <c:y val="-0.24749163879598662"/>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00B-400E-9F7C-7E7E50B761E7}"/>
                </c:ext>
              </c:extLst>
            </c:dLbl>
            <c:dLbl>
              <c:idx val="3"/>
              <c:layout>
                <c:manualLayout>
                  <c:x val="0"/>
                  <c:y val="-0.38628762541806022"/>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00B-400E-9F7C-7E7E50B761E7}"/>
                </c:ext>
              </c:extLst>
            </c:dLbl>
            <c:dLbl>
              <c:idx val="4"/>
              <c:layout>
                <c:manualLayout>
                  <c:x val="0"/>
                  <c:y val="-0.24749163879598662"/>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00B-400E-9F7C-7E7E50B761E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5</c:v>
                </c:pt>
                <c:pt idx="1">
                  <c:v>3</c:v>
                </c:pt>
                <c:pt idx="2">
                  <c:v>2</c:v>
                </c:pt>
                <c:pt idx="3">
                  <c:v>4</c:v>
                </c:pt>
                <c:pt idx="4">
                  <c:v>2</c:v>
                </c:pt>
              </c:numCache>
            </c:numRef>
          </c:val>
          <c:extLst xmlns:c16r2="http://schemas.microsoft.com/office/drawing/2015/06/chart">
            <c:ext xmlns:c16="http://schemas.microsoft.com/office/drawing/2014/chart" uri="{C3380CC4-5D6E-409C-BE32-E72D297353CC}">
              <c16:uniqueId val="{00000005-E00B-400E-9F7C-7E7E50B761E7}"/>
            </c:ext>
          </c:extLst>
        </c:ser>
        <c:dLbls>
          <c:showLegendKey val="0"/>
          <c:showVal val="0"/>
          <c:showCatName val="0"/>
          <c:showSerName val="0"/>
          <c:showPercent val="0"/>
          <c:showBubbleSize val="0"/>
        </c:dLbls>
        <c:gapWidth val="80"/>
        <c:overlap val="100"/>
        <c:axId val="233560320"/>
        <c:axId val="242888704"/>
      </c:barChart>
      <c:catAx>
        <c:axId val="2335603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242888704"/>
        <c:crosses val="min"/>
        <c:auto val="0"/>
        <c:lblAlgn val="ctr"/>
        <c:lblOffset val="100"/>
        <c:noMultiLvlLbl val="0"/>
      </c:catAx>
      <c:valAx>
        <c:axId val="242888704"/>
        <c:scaling>
          <c:orientation val="minMax"/>
          <c:max val="5"/>
          <c:min val="0"/>
        </c:scaling>
        <c:delete val="1"/>
        <c:axPos val="l"/>
        <c:numFmt formatCode="General" sourceLinked="1"/>
        <c:majorTickMark val="out"/>
        <c:minorTickMark val="none"/>
        <c:tickLblPos val="nextTo"/>
        <c:crossAx val="23356032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74383037886686E-2"/>
          <c:y val="0.22240802675585283"/>
          <c:w val="0.96385123392422667"/>
          <c:h val="0.69063545150501671"/>
        </c:manualLayout>
      </c:layout>
      <c:barChart>
        <c:barDir val="col"/>
        <c:grouping val="stacked"/>
        <c:varyColors val="0"/>
        <c:ser>
          <c:idx val="0"/>
          <c:order val="0"/>
          <c:spPr>
            <a:solidFill>
              <a:srgbClr val="FFFFFF"/>
            </a:solidFill>
            <a:ln w="9525" algn="ctr">
              <a:solidFill>
                <a:schemeClr val="tx1"/>
              </a:solidFill>
              <a:prstDash val="solid"/>
            </a:ln>
          </c:spPr>
          <c:invertIfNegative val="0"/>
          <c:dLbls>
            <c:dLbl>
              <c:idx val="0"/>
              <c:layout>
                <c:manualLayout>
                  <c:x val="0"/>
                  <c:y val="-0.34280936454849498"/>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90F-4C2E-AB4D-1E5CCA672CE7}"/>
                </c:ext>
              </c:extLst>
            </c:dLbl>
            <c:dLbl>
              <c:idx val="1"/>
              <c:layout>
                <c:manualLayout>
                  <c:x val="0"/>
                  <c:y val="-0.44816053511705684"/>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90F-4C2E-AB4D-1E5CCA672CE7}"/>
                </c:ext>
              </c:extLst>
            </c:dLbl>
            <c:dLbl>
              <c:idx val="2"/>
              <c:layout>
                <c:manualLayout>
                  <c:x val="0"/>
                  <c:y val="-0.2441471571906354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90F-4C2E-AB4D-1E5CCA672CE7}"/>
                </c:ext>
              </c:extLst>
            </c:dLbl>
            <c:dLbl>
              <c:idx val="3"/>
              <c:layout>
                <c:manualLayout>
                  <c:x val="0"/>
                  <c:y val="-0.4565217391304347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90F-4C2E-AB4D-1E5CCA672CE7}"/>
                </c:ext>
              </c:extLst>
            </c:dLbl>
            <c:dLbl>
              <c:idx val="4"/>
              <c:layout>
                <c:manualLayout>
                  <c:x val="0"/>
                  <c:y val="-0.2709030100334448"/>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s-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90F-4C2E-AB4D-1E5CCA672CE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350</c:v>
                </c:pt>
                <c:pt idx="1">
                  <c:v>510</c:v>
                </c:pt>
                <c:pt idx="2">
                  <c:v>200</c:v>
                </c:pt>
                <c:pt idx="3">
                  <c:v>520</c:v>
                </c:pt>
                <c:pt idx="4">
                  <c:v>240</c:v>
                </c:pt>
              </c:numCache>
            </c:numRef>
          </c:val>
          <c:extLst xmlns:c16r2="http://schemas.microsoft.com/office/drawing/2015/06/chart">
            <c:ext xmlns:c16="http://schemas.microsoft.com/office/drawing/2014/chart" uri="{C3380CC4-5D6E-409C-BE32-E72D297353CC}">
              <c16:uniqueId val="{00000005-190F-4C2E-AB4D-1E5CCA672CE7}"/>
            </c:ext>
          </c:extLst>
        </c:ser>
        <c:dLbls>
          <c:showLegendKey val="0"/>
          <c:showVal val="0"/>
          <c:showCatName val="0"/>
          <c:showSerName val="0"/>
          <c:showPercent val="0"/>
          <c:showBubbleSize val="0"/>
        </c:dLbls>
        <c:gapWidth val="80"/>
        <c:overlap val="100"/>
        <c:axId val="203929856"/>
        <c:axId val="203943936"/>
      </c:barChart>
      <c:catAx>
        <c:axId val="2039298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203943936"/>
        <c:crosses val="min"/>
        <c:auto val="0"/>
        <c:lblAlgn val="ctr"/>
        <c:lblOffset val="100"/>
        <c:noMultiLvlLbl val="0"/>
      </c:catAx>
      <c:valAx>
        <c:axId val="203943936"/>
        <c:scaling>
          <c:orientation val="minMax"/>
          <c:max val="520"/>
          <c:min val="0"/>
        </c:scaling>
        <c:delete val="1"/>
        <c:axPos val="l"/>
        <c:numFmt formatCode="General" sourceLinked="1"/>
        <c:majorTickMark val="out"/>
        <c:minorTickMark val="none"/>
        <c:tickLblPos val="nextTo"/>
        <c:crossAx val="203929856"/>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7" y="0"/>
            <a:ext cx="4302919" cy="341064"/>
          </a:xfrm>
          <a:prstGeom prst="rect">
            <a:avLst/>
          </a:prstGeom>
        </p:spPr>
        <p:txBody>
          <a:bodyPr vert="horz" lIns="91440" tIns="45720" rIns="91440" bIns="45720" rtlCol="0"/>
          <a:lstStyle>
            <a:lvl1pPr algn="r">
              <a:defRPr sz="1200"/>
            </a:lvl1pPr>
          </a:lstStyle>
          <a:p>
            <a:fld id="{60ED81C0-94DC-F242-BF36-4618F64B4D5A}" type="datetimeFigureOut">
              <a:rPr lang="x-none" smtClean="0"/>
              <a:t>23/11/2021</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1" y="6456612"/>
            <a:ext cx="4302919" cy="341064"/>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7" y="6456612"/>
            <a:ext cx="4302919" cy="341064"/>
          </a:xfrm>
          <a:prstGeom prst="rect">
            <a:avLst/>
          </a:prstGeom>
        </p:spPr>
        <p:txBody>
          <a:bodyPr vert="horz" lIns="91440" tIns="45720" rIns="91440" bIns="45720" rtlCol="0" anchor="b"/>
          <a:lstStyle>
            <a:lvl1pPr algn="r">
              <a:defRPr sz="1200"/>
            </a:lvl1pPr>
          </a:lstStyle>
          <a:p>
            <a:fld id="{CA21CB35-6A5D-0A4B-ADD1-21D7C34E24D0}" type="slidenum">
              <a:rPr lang="x-none" smtClean="0"/>
              <a:t>‹Nº›</a:t>
            </a:fld>
            <a:endParaRPr lang="x-none"/>
          </a:p>
        </p:txBody>
      </p:sp>
    </p:spTree>
    <p:extLst>
      <p:ext uri="{BB962C8B-B14F-4D97-AF65-F5344CB8AC3E}">
        <p14:creationId xmlns:p14="http://schemas.microsoft.com/office/powerpoint/2010/main" val="356965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48349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309928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74237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16272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407429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284696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12637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171078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38545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3117248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146132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1895101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3232396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3701540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1255082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3996973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3138828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97730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70032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75456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162482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131608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1182814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1302403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172690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3910993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666609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1558196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1785895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3597809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36287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44360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130088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360539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57224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223269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413524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D6B6EA-B9E5-A84E-A486-339C7B8DF7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B543003D-B295-2C40-B857-571A1E02B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67C7EC82-0AE7-354B-9162-8FF638E30463}"/>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5" name="Footer Placeholder 4">
            <a:extLst>
              <a:ext uri="{FF2B5EF4-FFF2-40B4-BE49-F238E27FC236}">
                <a16:creationId xmlns:a16="http://schemas.microsoft.com/office/drawing/2014/main" xmlns="" id="{619258CA-E9C5-7245-80F5-21919DE4D1D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E4B6F3E-7E0F-0A45-BD31-624190400345}"/>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341538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AA797-0852-4E4B-AC85-EABD0E09B751}"/>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3F08A5A2-9DA7-DA41-A656-0A439617071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1A535D4-FB87-AA4B-904F-0636B8A22AE4}"/>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5" name="Footer Placeholder 4">
            <a:extLst>
              <a:ext uri="{FF2B5EF4-FFF2-40B4-BE49-F238E27FC236}">
                <a16:creationId xmlns:a16="http://schemas.microsoft.com/office/drawing/2014/main" xmlns="" id="{D3735300-2C49-274C-BC9A-B75DA98D7D6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543951B-F707-A440-B5B1-51F47E5EA618}"/>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183821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05A49AA-AA68-2D4B-88C2-56B859F5536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16A1B1B3-1B62-9E44-B870-582311A10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DB9D2429-55DA-F74E-B974-295928EBCB1D}"/>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5" name="Footer Placeholder 4">
            <a:extLst>
              <a:ext uri="{FF2B5EF4-FFF2-40B4-BE49-F238E27FC236}">
                <a16:creationId xmlns:a16="http://schemas.microsoft.com/office/drawing/2014/main" xmlns="" id="{8B59A40D-FB06-9F4B-BF20-BE3119B229E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9D200C2-3CEF-BB44-A3E6-D2031A6064BD}"/>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209911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1638501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18461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9873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91060-EFDA-D14A-8279-608490688877}"/>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13FA13E-FDE3-A54E-AF4D-6CA648C3CA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6DFCFC7-0C9D-6E44-B24A-A08996262E28}"/>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5" name="Footer Placeholder 4">
            <a:extLst>
              <a:ext uri="{FF2B5EF4-FFF2-40B4-BE49-F238E27FC236}">
                <a16:creationId xmlns:a16="http://schemas.microsoft.com/office/drawing/2014/main" xmlns="" id="{669EEBC2-A162-8245-B718-48AE909D1FA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1CA990C-1C7F-3D4A-9D23-07E7B1D7F417}"/>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284142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B8F660-1D1D-DC49-AF1B-8D5450DF2C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BC38534C-2EEB-4C4A-B7B0-E45AC60B3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F5742132-B5BA-1647-A793-273F0B2495AC}"/>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5" name="Footer Placeholder 4">
            <a:extLst>
              <a:ext uri="{FF2B5EF4-FFF2-40B4-BE49-F238E27FC236}">
                <a16:creationId xmlns:a16="http://schemas.microsoft.com/office/drawing/2014/main" xmlns="" id="{DC05A22E-8FD8-A948-B0EF-71019BDF6D7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490853C-0524-0F4C-9F9C-2926D6446D03}"/>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346555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19BB4-DFF7-7344-AAE6-EF4BC57BED7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509D26E8-7EE7-C247-AF06-6C307924A7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6B64E9CE-3770-9D45-A98D-82B53810556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2A676E86-E881-8F4F-8A9A-556CDC91C001}"/>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6" name="Footer Placeholder 5">
            <a:extLst>
              <a:ext uri="{FF2B5EF4-FFF2-40B4-BE49-F238E27FC236}">
                <a16:creationId xmlns:a16="http://schemas.microsoft.com/office/drawing/2014/main" xmlns="" id="{44F31B02-7737-BA4C-8C79-F6073C1CB92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7BC13B6C-4772-A744-B026-4E50E46AC61C}"/>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245607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A0B18-29A6-B647-877B-898E6503D5CE}"/>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A21F4F20-44D4-034F-BE19-88F670825A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41CD3F15-020D-C442-A519-575E95CECF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D9F62C43-4D6A-4440-85BC-DD7F42307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CD44CBFC-5135-EA47-BE87-0390800C56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69DC56C5-F0F1-2749-925D-EF8E10F9B948}"/>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8" name="Footer Placeholder 7">
            <a:extLst>
              <a:ext uri="{FF2B5EF4-FFF2-40B4-BE49-F238E27FC236}">
                <a16:creationId xmlns:a16="http://schemas.microsoft.com/office/drawing/2014/main" xmlns="" id="{91C48C44-D2D2-2349-9217-C32E67FCA6FB}"/>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7B709176-820E-CA4E-8C82-DC05B155EF6D}"/>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254378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EC4D6-FE4C-004C-91A2-109F67245024}"/>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F5909101-CFBC-C542-9E4C-F98E1A50BF3A}"/>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4" name="Footer Placeholder 3">
            <a:extLst>
              <a:ext uri="{FF2B5EF4-FFF2-40B4-BE49-F238E27FC236}">
                <a16:creationId xmlns:a16="http://schemas.microsoft.com/office/drawing/2014/main" xmlns="" id="{ECC0449A-D7A7-1D43-87F8-87417F7F78C3}"/>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18D918C8-C518-9541-A3AD-90904241EC4E}"/>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357439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1A38D7-B526-394D-A1E2-BDB20FFE08B8}"/>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3" name="Footer Placeholder 2">
            <a:extLst>
              <a:ext uri="{FF2B5EF4-FFF2-40B4-BE49-F238E27FC236}">
                <a16:creationId xmlns:a16="http://schemas.microsoft.com/office/drawing/2014/main" xmlns="" id="{6DEE283F-A4E8-BB4F-9CB9-CABECC4D6FC1}"/>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FA8F75A0-F184-8B4B-AAA9-228687A8170B}"/>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162846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E379E-7F50-DB47-A018-ED236E15F9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0A727213-3A26-554F-AC67-2D6A618570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8FD74A16-314D-964A-8E9D-863742181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2EC9CB03-1C52-C94C-B588-FA27E4C66ACE}"/>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6" name="Footer Placeholder 5">
            <a:extLst>
              <a:ext uri="{FF2B5EF4-FFF2-40B4-BE49-F238E27FC236}">
                <a16:creationId xmlns:a16="http://schemas.microsoft.com/office/drawing/2014/main" xmlns="" id="{587AB381-A894-C34F-9054-88B3253E41F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933E00ED-267F-FF4A-BF06-07E9BC6D83AE}"/>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320147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3F373-BF83-6D44-ACA6-3769149048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DA638428-4FC7-5B45-B56B-C06B1B94A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EA3CE29-EC98-FB47-92AF-9016102F0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4F81947-4D35-5946-BE34-F9511220EBF0}"/>
              </a:ext>
            </a:extLst>
          </p:cNvPr>
          <p:cNvSpPr>
            <a:spLocks noGrp="1"/>
          </p:cNvSpPr>
          <p:nvPr>
            <p:ph type="dt" sz="half" idx="10"/>
          </p:nvPr>
        </p:nvSpPr>
        <p:spPr/>
        <p:txBody>
          <a:bodyPr/>
          <a:lstStyle/>
          <a:p>
            <a:fld id="{A1B0E37C-E5AF-1142-944E-9B700BD920DB}" type="datetimeFigureOut">
              <a:rPr lang="x-none" smtClean="0"/>
              <a:t>23/11/2021</a:t>
            </a:fld>
            <a:endParaRPr lang="x-none"/>
          </a:p>
        </p:txBody>
      </p:sp>
      <p:sp>
        <p:nvSpPr>
          <p:cNvPr id="6" name="Footer Placeholder 5">
            <a:extLst>
              <a:ext uri="{FF2B5EF4-FFF2-40B4-BE49-F238E27FC236}">
                <a16:creationId xmlns:a16="http://schemas.microsoft.com/office/drawing/2014/main" xmlns="" id="{1664FA89-0E37-8D42-A44F-BB48FEAA1A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8C574797-20A1-6D4E-AEDB-C80E2976FFA4}"/>
              </a:ext>
            </a:extLst>
          </p:cNvPr>
          <p:cNvSpPr>
            <a:spLocks noGrp="1"/>
          </p:cNvSpPr>
          <p:nvPr>
            <p:ph type="sldNum" sz="quarter" idx="12"/>
          </p:nvPr>
        </p:nvSpPr>
        <p:spPr/>
        <p:txBody>
          <a:bodyPr/>
          <a:lstStyle/>
          <a:p>
            <a:fld id="{EFB0BD1F-6394-B54F-8CC1-8F7BC89A225F}" type="slidenum">
              <a:rPr lang="x-none" smtClean="0"/>
              <a:t>‹Nº›</a:t>
            </a:fld>
            <a:endParaRPr lang="x-none"/>
          </a:p>
        </p:txBody>
      </p:sp>
    </p:spTree>
    <p:extLst>
      <p:ext uri="{BB962C8B-B14F-4D97-AF65-F5344CB8AC3E}">
        <p14:creationId xmlns:p14="http://schemas.microsoft.com/office/powerpoint/2010/main" val="274194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35347E1-7C6A-4B4E-8806-6DBC33C59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4A2395C-CE88-AB4F-A20C-AAB31EB93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2B629872-37AC-5943-8F72-A0DF60C7A1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0E37C-E5AF-1142-944E-9B700BD920DB}" type="datetimeFigureOut">
              <a:rPr lang="x-none" smtClean="0"/>
              <a:t>23/11/2021</a:t>
            </a:fld>
            <a:endParaRPr lang="x-none"/>
          </a:p>
        </p:txBody>
      </p:sp>
      <p:sp>
        <p:nvSpPr>
          <p:cNvPr id="5" name="Footer Placeholder 4">
            <a:extLst>
              <a:ext uri="{FF2B5EF4-FFF2-40B4-BE49-F238E27FC236}">
                <a16:creationId xmlns:a16="http://schemas.microsoft.com/office/drawing/2014/main" xmlns="" id="{65E1D4CD-FA71-0749-8E62-D74CEB902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A6BF6942-43F3-D146-B002-3E6B4B9BA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0BD1F-6394-B54F-8CC1-8F7BC89A225F}" type="slidenum">
              <a:rPr lang="x-none" smtClean="0"/>
              <a:t>‹Nº›</a:t>
            </a:fld>
            <a:endParaRPr lang="x-none"/>
          </a:p>
        </p:txBody>
      </p:sp>
    </p:spTree>
    <p:extLst>
      <p:ext uri="{BB962C8B-B14F-4D97-AF65-F5344CB8AC3E}">
        <p14:creationId xmlns:p14="http://schemas.microsoft.com/office/powerpoint/2010/main" val="194840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slideLayout" Target="../slideLayouts/slideLayout13.xml"/><Relationship Id="rId3" Type="http://schemas.openxmlformats.org/officeDocument/2006/relationships/tags" Target="../tags/tag2.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image" Target="../media/image28.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chart" Target="../charts/chart3.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notesSlide" Target="../notesSlides/notesSlide31.xml"/><Relationship Id="rId45" Type="http://schemas.openxmlformats.org/officeDocument/2006/relationships/image" Target="../media/image27.png"/><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chart" Target="../charts/chart2.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chart" Target="../charts/chart1.xml"/></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39.xml"/><Relationship Id="rId7" Type="http://schemas.openxmlformats.org/officeDocument/2006/relationships/image" Target="../media/image28.emf"/><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27.png"/><Relationship Id="rId5" Type="http://schemas.openxmlformats.org/officeDocument/2006/relationships/notesSlide" Target="../notesSlides/notesSlide32.xml"/><Relationship Id="rId10" Type="http://schemas.openxmlformats.org/officeDocument/2006/relationships/image" Target="../media/image49.png"/><Relationship Id="rId4" Type="http://schemas.openxmlformats.org/officeDocument/2006/relationships/slideLayout" Target="../slideLayouts/slideLayout13.xml"/><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652237" y="4813945"/>
            <a:ext cx="8485845" cy="697353"/>
          </a:xfrm>
        </p:spPr>
        <p:txBody>
          <a:bodyPr/>
          <a:lstStyle/>
          <a:p>
            <a:r>
              <a:rPr lang="en-GB" sz="4000" dirty="0" err="1"/>
              <a:t>Cómo</a:t>
            </a:r>
            <a:r>
              <a:rPr lang="en-GB" sz="4000" dirty="0"/>
              <a:t> </a:t>
            </a:r>
            <a:r>
              <a:rPr lang="en-GB" sz="4000" dirty="0" err="1" smtClean="0"/>
              <a:t>Calcular</a:t>
            </a:r>
            <a:r>
              <a:rPr lang="en-GB" sz="4000" dirty="0" smtClean="0"/>
              <a:t> </a:t>
            </a:r>
            <a:r>
              <a:rPr lang="en-GB" sz="4000" dirty="0" err="1" smtClean="0"/>
              <a:t>Nuestros</a:t>
            </a:r>
            <a:r>
              <a:rPr lang="en-GB" sz="4000" dirty="0" smtClean="0"/>
              <a:t> </a:t>
            </a:r>
            <a:r>
              <a:rPr lang="en-GB" sz="4000" dirty="0" err="1" smtClean="0"/>
              <a:t>Indicadores</a:t>
            </a:r>
            <a:r>
              <a:rPr lang="en-GB" sz="4000" dirty="0" smtClean="0"/>
              <a:t> </a:t>
            </a:r>
            <a:r>
              <a:rPr lang="en-GB" sz="4000" dirty="0" err="1" smtClean="0"/>
              <a:t>Recomendados</a:t>
            </a:r>
            <a:r>
              <a:rPr lang="en-GB" sz="4000" dirty="0" smtClean="0"/>
              <a:t> </a:t>
            </a:r>
            <a:endParaRPr lang="en-GB" sz="4000" dirty="0"/>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652237" y="4084964"/>
            <a:ext cx="7795077" cy="697353"/>
          </a:xfrm>
        </p:spPr>
        <p:txBody>
          <a:bodyPr>
            <a:normAutofit/>
          </a:bodyPr>
          <a:lstStyle/>
          <a:p>
            <a:r>
              <a:rPr lang="en-GB" sz="4000" dirty="0" err="1" smtClean="0"/>
              <a:t>Módulo</a:t>
            </a:r>
            <a:r>
              <a:rPr lang="en-GB" sz="4000" dirty="0" smtClean="0"/>
              <a:t> </a:t>
            </a:r>
            <a:r>
              <a:rPr lang="en-GB" sz="4000" dirty="0"/>
              <a:t>3</a:t>
            </a:r>
          </a:p>
        </p:txBody>
      </p:sp>
      <p:sp>
        <p:nvSpPr>
          <p:cNvPr id="5" name="TextBox 4">
            <a:extLst>
              <a:ext uri="{FF2B5EF4-FFF2-40B4-BE49-F238E27FC236}">
                <a16:creationId xmlns:a16="http://schemas.microsoft.com/office/drawing/2014/main" xmlns="" id="{FE952CFD-FB1A-4ACE-893C-37130DF1FDED}"/>
              </a:ext>
            </a:extLst>
          </p:cNvPr>
          <p:cNvSpPr txBox="1"/>
          <p:nvPr/>
        </p:nvSpPr>
        <p:spPr>
          <a:xfrm>
            <a:off x="482116" y="6250286"/>
            <a:ext cx="10488386" cy="584775"/>
          </a:xfrm>
          <a:prstGeom prst="rect">
            <a:avLst/>
          </a:prstGeom>
          <a:noFill/>
        </p:spPr>
        <p:txBody>
          <a:bodyPr wrap="square">
            <a:spAutoFit/>
          </a:bodyPr>
          <a:lstStyle/>
          <a:p>
            <a:r>
              <a:rPr lang="es-ES" sz="1600" dirty="0">
                <a:solidFill>
                  <a:schemeClr val="bg1"/>
                </a:solidFill>
              </a:rPr>
              <a:t>Este proyecto ha sido financiado con el apoyo de la Comisión Europea. Esta publicación [comunicación] refleja  únicamente </a:t>
            </a:r>
            <a:r>
              <a:rPr lang="es-ES" sz="1600" dirty="0" smtClean="0">
                <a:solidFill>
                  <a:schemeClr val="bg1"/>
                </a:solidFill>
              </a:rPr>
              <a:t>las </a:t>
            </a:r>
            <a:r>
              <a:rPr lang="es-ES" sz="1600" dirty="0">
                <a:solidFill>
                  <a:schemeClr val="bg1"/>
                </a:solidFill>
              </a:rPr>
              <a:t>opiniones del autor, y la Comisión no se hace responsable del uso que pueda hacerse de la información contenida en ella. </a:t>
            </a:r>
          </a:p>
        </p:txBody>
      </p:sp>
    </p:spTree>
    <p:extLst>
      <p:ext uri="{BB962C8B-B14F-4D97-AF65-F5344CB8AC3E}">
        <p14:creationId xmlns:p14="http://schemas.microsoft.com/office/powerpoint/2010/main" val="87644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07540" y="599708"/>
            <a:ext cx="9087377" cy="1041668"/>
          </a:xfrm>
        </p:spPr>
        <p:txBody>
          <a:bodyPr>
            <a:normAutofit fontScale="92500" lnSpcReduction="10000"/>
          </a:bodyPr>
          <a:lstStyle/>
          <a:p>
            <a:r>
              <a:rPr lang="es-ES" dirty="0"/>
              <a:t>Indicadores de </a:t>
            </a:r>
            <a:r>
              <a:rPr lang="es-ES" dirty="0" smtClean="0"/>
              <a:t>cumplimiento/desempeño: </a:t>
            </a:r>
          </a:p>
          <a:p>
            <a:r>
              <a:rPr lang="es-ES" dirty="0" smtClean="0"/>
              <a:t>Tasa </a:t>
            </a:r>
            <a:r>
              <a:rPr lang="es-ES" dirty="0"/>
              <a:t>de </a:t>
            </a:r>
            <a:r>
              <a:rPr lang="es-ES" dirty="0" smtClean="0"/>
              <a:t>Conformidad</a:t>
            </a:r>
            <a:endParaRPr lang="es-ES"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0829" y="2037819"/>
            <a:ext cx="3433836" cy="455129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2200" dirty="0">
                <a:solidFill>
                  <a:schemeClr val="tx1"/>
                </a:solidFill>
                <a:latin typeface="+mj-lt"/>
                <a:ea typeface="Open Sans Light" panose="020B0306030504020204" pitchFamily="34" charset="0"/>
                <a:cs typeface="Open Sans Light" panose="020B0306030504020204" pitchFamily="34" charset="0"/>
              </a:rPr>
              <a:t>El cumplimiento de los contratos y las políticas es fundamental para garantizar la seguridad jurídica. Si estos índices de cumplimiento descienden, pueden aumentar el gasto indirecto y el inconformismo. </a:t>
            </a:r>
          </a:p>
          <a:p>
            <a:pPr algn="l">
              <a:lnSpc>
                <a:spcPct val="100000"/>
              </a:lnSpc>
            </a:pPr>
            <a:r>
              <a:rPr lang="es-ES" sz="2200" dirty="0">
                <a:solidFill>
                  <a:schemeClr val="tx1"/>
                </a:solidFill>
                <a:latin typeface="+mj-lt"/>
                <a:ea typeface="Open Sans Light" panose="020B0306030504020204" pitchFamily="34" charset="0"/>
                <a:cs typeface="Open Sans Light" panose="020B0306030504020204" pitchFamily="34" charset="0"/>
              </a:rPr>
              <a:t>Un contrato de compra a prueba de tontos con sanciones claramente definidas puede mejorar la tasa de cumplimiento</a:t>
            </a: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B99D97FC-7F03-4074-BEE5-3DDD067F9907}"/>
              </a:ext>
            </a:extLst>
          </p:cNvPr>
          <p:cNvPicPr>
            <a:picLocks noChangeAspect="1"/>
          </p:cNvPicPr>
          <p:nvPr/>
        </p:nvPicPr>
        <p:blipFill>
          <a:blip r:embed="rId3"/>
          <a:stretch>
            <a:fillRect/>
          </a:stretch>
        </p:blipFill>
        <p:spPr>
          <a:xfrm>
            <a:off x="8979759" y="253620"/>
            <a:ext cx="2567453" cy="1367168"/>
          </a:xfrm>
          <a:prstGeom prst="rect">
            <a:avLst/>
          </a:prstGeom>
        </p:spPr>
      </p:pic>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908885" y="4336654"/>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081989" y="4336654"/>
            <a:ext cx="1868511"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908885" y="1894574"/>
            <a:ext cx="6732838" cy="244208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081989" y="1894575"/>
            <a:ext cx="1840512" cy="244208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844770" y="1822952"/>
            <a:ext cx="5796953" cy="2585323"/>
          </a:xfrm>
          <a:prstGeom prst="rect">
            <a:avLst/>
          </a:prstGeom>
          <a:noFill/>
        </p:spPr>
        <p:txBody>
          <a:bodyPr wrap="square" rtlCol="0">
            <a:spAutoFit/>
          </a:bodyPr>
          <a:lstStyle/>
          <a:p>
            <a:r>
              <a:rPr lang="es-ES" dirty="0">
                <a:solidFill>
                  <a:schemeClr val="bg1"/>
                </a:solidFill>
                <a:latin typeface="+mj-lt"/>
                <a:ea typeface="Lato Light" charset="0"/>
                <a:cs typeface="Lato Light" charset="0"/>
              </a:rPr>
              <a:t>El cumplimiento en la contratación representa el conjunto de acuerdos básicos que establecen una empresa y un proveedor. Se traduce en diversos requisitos, como el tiempo máximo de reacción en caso de cualquier problema, el plazo de entrega, las ofertas de descuentos especiales, etc. Es un componente clave para proporcionar orientación y conocimientos sobre los procesos, y participa en el ahorro de costes mediante una mejor negociación con los proveedores.</a:t>
            </a:r>
            <a:endParaRPr lang="en-GB" dirty="0">
              <a:solidFill>
                <a:schemeClr val="bg1"/>
              </a:solidFill>
              <a:latin typeface="+mj-lt"/>
              <a:ea typeface="Lato Light" charset="0"/>
              <a:cs typeface="Lato Light" charset="0"/>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922501" y="4325525"/>
            <a:ext cx="5719222" cy="1477328"/>
          </a:xfrm>
          <a:prstGeom prst="rect">
            <a:avLst/>
          </a:prstGeom>
          <a:noFill/>
        </p:spPr>
        <p:txBody>
          <a:bodyPr wrap="square" rtlCol="0">
            <a:spAutoFit/>
          </a:bodyPr>
          <a:lstStyle/>
          <a:p>
            <a:r>
              <a:rPr lang="es-ES" dirty="0">
                <a:solidFill>
                  <a:schemeClr val="bg1"/>
                </a:solidFill>
                <a:ea typeface="Lato Light" charset="0"/>
                <a:cs typeface="Lato Light" charset="0"/>
              </a:rPr>
              <a:t>Esto depende de tus áreas de interés. </a:t>
            </a:r>
            <a:r>
              <a:rPr lang="es-ES" dirty="0" smtClean="0">
                <a:solidFill>
                  <a:schemeClr val="bg1"/>
                </a:solidFill>
                <a:ea typeface="Lato Light" charset="0"/>
                <a:cs typeface="Lato Light" charset="0"/>
              </a:rPr>
              <a:t> Las </a:t>
            </a:r>
            <a:r>
              <a:rPr lang="es-ES" dirty="0">
                <a:solidFill>
                  <a:schemeClr val="bg1"/>
                </a:solidFill>
                <a:ea typeface="Lato Light" charset="0"/>
                <a:cs typeface="Lato Light" charset="0"/>
              </a:rPr>
              <a:t>métricas potenciales son: </a:t>
            </a:r>
          </a:p>
          <a:p>
            <a:r>
              <a:rPr lang="es-ES" dirty="0">
                <a:solidFill>
                  <a:schemeClr val="bg1"/>
                </a:solidFill>
                <a:ea typeface="Lato Light" charset="0"/>
                <a:cs typeface="Lato Light" charset="0"/>
              </a:rPr>
              <a:t>La proporción de facturas impugnadas con respecto al total de facturas</a:t>
            </a:r>
          </a:p>
          <a:p>
            <a:r>
              <a:rPr lang="es-ES" dirty="0">
                <a:solidFill>
                  <a:schemeClr val="bg1"/>
                </a:solidFill>
                <a:ea typeface="Lato Light" charset="0"/>
                <a:cs typeface="Lato Light" charset="0"/>
              </a:rPr>
              <a:t>La diferencia total entre el precio pagado y el </a:t>
            </a:r>
            <a:r>
              <a:rPr lang="es-ES" dirty="0" smtClean="0">
                <a:solidFill>
                  <a:schemeClr val="bg1"/>
                </a:solidFill>
                <a:ea typeface="Lato Light" charset="0"/>
                <a:cs typeface="Lato Light" charset="0"/>
              </a:rPr>
              <a:t>precio</a:t>
            </a:r>
            <a:endParaRPr lang="en-GB" dirty="0">
              <a:solidFill>
                <a:schemeClr val="bg1"/>
              </a:solidFill>
              <a:ea typeface="Lato Light" charset="0"/>
              <a:cs typeface="Lato Light" charset="0"/>
            </a:endParaRPr>
          </a:p>
        </p:txBody>
      </p:sp>
      <p:sp>
        <p:nvSpPr>
          <p:cNvPr id="16" name="Rectangle 85">
            <a:extLst>
              <a:ext uri="{FF2B5EF4-FFF2-40B4-BE49-F238E27FC236}">
                <a16:creationId xmlns:a16="http://schemas.microsoft.com/office/drawing/2014/main" xmlns="" id="{D62221C4-B60F-4B6E-A897-80D332283994}"/>
              </a:ext>
            </a:extLst>
          </p:cNvPr>
          <p:cNvSpPr>
            <a:spLocks/>
          </p:cNvSpPr>
          <p:nvPr/>
        </p:nvSpPr>
        <p:spPr bwMode="auto">
          <a:xfrm>
            <a:off x="3862849" y="2705114"/>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7" name="Rectangle 85">
            <a:extLst>
              <a:ext uri="{FF2B5EF4-FFF2-40B4-BE49-F238E27FC236}">
                <a16:creationId xmlns:a16="http://schemas.microsoft.com/office/drawing/2014/main" xmlns="" id="{3F4F16A6-9BF2-4AE2-9D12-0CECF72C46C6}"/>
              </a:ext>
            </a:extLst>
          </p:cNvPr>
          <p:cNvSpPr>
            <a:spLocks/>
          </p:cNvSpPr>
          <p:nvPr/>
        </p:nvSpPr>
        <p:spPr bwMode="auto">
          <a:xfrm>
            <a:off x="3836086" y="4756413"/>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293500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07540" y="604140"/>
            <a:ext cx="9087377" cy="1153617"/>
          </a:xfrm>
        </p:spPr>
        <p:txBody>
          <a:bodyPr>
            <a:normAutofit lnSpcReduction="10000"/>
          </a:bodyPr>
          <a:lstStyle/>
          <a:p>
            <a:r>
              <a:rPr lang="en-GB" dirty="0" err="1"/>
              <a:t>Indicadores</a:t>
            </a:r>
            <a:r>
              <a:rPr lang="en-GB" dirty="0"/>
              <a:t> de </a:t>
            </a:r>
            <a:r>
              <a:rPr lang="en-GB" dirty="0" err="1"/>
              <a:t>cumplimiento</a:t>
            </a:r>
            <a:r>
              <a:rPr lang="en-GB" dirty="0"/>
              <a:t>/</a:t>
            </a:r>
            <a:r>
              <a:rPr lang="en-GB" dirty="0" err="1"/>
              <a:t>desempeño</a:t>
            </a:r>
            <a:r>
              <a:rPr lang="en-GB" dirty="0"/>
              <a:t>: </a:t>
            </a:r>
            <a:endParaRPr lang="en-GB" dirty="0" smtClean="0"/>
          </a:p>
          <a:p>
            <a:r>
              <a:rPr lang="en-GB" dirty="0" err="1" smtClean="0"/>
              <a:t>Número</a:t>
            </a:r>
            <a:r>
              <a:rPr lang="en-GB" dirty="0" smtClean="0"/>
              <a:t> </a:t>
            </a:r>
            <a:r>
              <a:rPr lang="en-GB" dirty="0"/>
              <a:t>de </a:t>
            </a:r>
            <a:r>
              <a:rPr lang="en-GB" dirty="0" err="1"/>
              <a:t>proveedores</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0829" y="2037819"/>
            <a:ext cx="3433836" cy="421273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2200" dirty="0">
                <a:solidFill>
                  <a:schemeClr val="tx1"/>
                </a:solidFill>
                <a:latin typeface="+mj-lt"/>
                <a:ea typeface="Open Sans Light" panose="020B0306030504020204" pitchFamily="34" charset="0"/>
                <a:cs typeface="Open Sans Light" panose="020B0306030504020204" pitchFamily="34" charset="0"/>
              </a:rPr>
              <a:t>Depender de muy pocos proveedores y no diversificar las fuentes crea un alto riesgo de dependencia, y posibles problemas adicionales si uno de ellos se retira en el último momento. </a:t>
            </a:r>
            <a:endParaRPr lang="es-ES" sz="2200" dirty="0" smtClean="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r>
              <a:rPr lang="es-ES" sz="2200" dirty="0" smtClean="0">
                <a:solidFill>
                  <a:schemeClr val="tx1"/>
                </a:solidFill>
                <a:latin typeface="+mj-lt"/>
                <a:ea typeface="Open Sans Light" panose="020B0306030504020204" pitchFamily="34" charset="0"/>
                <a:cs typeface="Open Sans Light" panose="020B0306030504020204" pitchFamily="34" charset="0"/>
              </a:rPr>
              <a:t>Por </a:t>
            </a:r>
            <a:r>
              <a:rPr lang="es-ES" sz="2200" dirty="0">
                <a:solidFill>
                  <a:schemeClr val="tx1"/>
                </a:solidFill>
                <a:latin typeface="+mj-lt"/>
                <a:ea typeface="Open Sans Light" panose="020B0306030504020204" pitchFamily="34" charset="0"/>
                <a:cs typeface="Open Sans Light" panose="020B0306030504020204" pitchFamily="34" charset="0"/>
              </a:rPr>
              <a:t>otra parte, un número excesivo de proveedores reduce las posibilidades de obtener descuentos interesantes.</a:t>
            </a:r>
          </a:p>
        </p:txBody>
      </p:sp>
      <p:pic>
        <p:nvPicPr>
          <p:cNvPr id="3" name="Grafik 2">
            <a:extLst>
              <a:ext uri="{FF2B5EF4-FFF2-40B4-BE49-F238E27FC236}">
                <a16:creationId xmlns:a16="http://schemas.microsoft.com/office/drawing/2014/main" xmlns=""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908885" y="5185740"/>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081989" y="5185740"/>
            <a:ext cx="1840513"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908885" y="2037818"/>
            <a:ext cx="6732838" cy="31479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081989" y="2023717"/>
            <a:ext cx="1840512" cy="314699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867400" y="2105634"/>
            <a:ext cx="5796953" cy="3139321"/>
          </a:xfrm>
          <a:prstGeom prst="rect">
            <a:avLst/>
          </a:prstGeom>
          <a:noFill/>
        </p:spPr>
        <p:txBody>
          <a:bodyPr wrap="square" rtlCol="0">
            <a:spAutoFit/>
          </a:bodyPr>
          <a:lstStyle/>
          <a:p>
            <a:r>
              <a:rPr lang="es-ES" dirty="0">
                <a:solidFill>
                  <a:schemeClr val="bg1"/>
                </a:solidFill>
                <a:latin typeface="+mj-lt"/>
                <a:ea typeface="Lato Light" charset="0"/>
                <a:cs typeface="Lato Light" charset="0"/>
              </a:rPr>
              <a:t>El número de proveedores muestra el nivel de dependencia y la complejidad de sus compras. Es interesante mostrar la evolución de los proveedores a lo largo de los años, por ejemplo, divididos por categorías: Proveedores contratados y no contratados. A menudo, las empresas prefieren contratar a los proveedores para que estén de acuerdo con sus condiciones de cumplimiento, pero no todos los proveedores están de acuerdo, por lo que no figuran en la lista. Los socios contratados pueden clasificarse como oro, plata o bronce según ciertos criterios que miden la relación a través de descuentos, fiabilidad, etc.</a:t>
            </a: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922501" y="5313110"/>
            <a:ext cx="5719222" cy="1200329"/>
          </a:xfrm>
          <a:prstGeom prst="rect">
            <a:avLst/>
          </a:prstGeom>
          <a:noFill/>
        </p:spPr>
        <p:txBody>
          <a:bodyPr wrap="square" rtlCol="0">
            <a:spAutoFit/>
          </a:bodyPr>
          <a:lstStyle/>
          <a:p>
            <a:r>
              <a:rPr lang="es-ES" dirty="0">
                <a:solidFill>
                  <a:schemeClr val="bg1"/>
                </a:solidFill>
                <a:ea typeface="Lato Light" charset="0"/>
                <a:cs typeface="Lato Light" charset="0"/>
              </a:rPr>
              <a:t>Aparte del nivel de dependencia, el número óptimo de proveedores que </a:t>
            </a:r>
            <a:r>
              <a:rPr lang="es-ES" dirty="0" smtClean="0">
                <a:solidFill>
                  <a:schemeClr val="bg1"/>
                </a:solidFill>
                <a:ea typeface="Lato Light" charset="0"/>
                <a:cs typeface="Lato Light" charset="0"/>
              </a:rPr>
              <a:t>necesitas debe </a:t>
            </a:r>
            <a:r>
              <a:rPr lang="es-ES" dirty="0">
                <a:solidFill>
                  <a:schemeClr val="bg1"/>
                </a:solidFill>
                <a:ea typeface="Lato Light" charset="0"/>
                <a:cs typeface="Lato Light" charset="0"/>
              </a:rPr>
              <a:t>medirse utilizando otras métricas como el descuento por cantidad que le proporcionan y la tasa de defectos de sus suministros.</a:t>
            </a:r>
          </a:p>
        </p:txBody>
      </p:sp>
      <p:sp>
        <p:nvSpPr>
          <p:cNvPr id="16" name="Rectangle 85">
            <a:extLst>
              <a:ext uri="{FF2B5EF4-FFF2-40B4-BE49-F238E27FC236}">
                <a16:creationId xmlns:a16="http://schemas.microsoft.com/office/drawing/2014/main" xmlns="" id="{D62221C4-B60F-4B6E-A897-80D332283994}"/>
              </a:ext>
            </a:extLst>
          </p:cNvPr>
          <p:cNvSpPr>
            <a:spLocks/>
          </p:cNvSpPr>
          <p:nvPr/>
        </p:nvSpPr>
        <p:spPr bwMode="auto">
          <a:xfrm>
            <a:off x="3862849" y="3336740"/>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7" name="Rectangle 85">
            <a:extLst>
              <a:ext uri="{FF2B5EF4-FFF2-40B4-BE49-F238E27FC236}">
                <a16:creationId xmlns:a16="http://schemas.microsoft.com/office/drawing/2014/main" xmlns="" id="{3F4F16A6-9BF2-4AE2-9D12-0CECF72C46C6}"/>
              </a:ext>
            </a:extLst>
          </p:cNvPr>
          <p:cNvSpPr>
            <a:spLocks/>
          </p:cNvSpPr>
          <p:nvPr/>
        </p:nvSpPr>
        <p:spPr bwMode="auto">
          <a:xfrm>
            <a:off x="3879847" y="5605498"/>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225244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602144" y="579311"/>
            <a:ext cx="9087377" cy="1041477"/>
          </a:xfrm>
        </p:spPr>
        <p:txBody>
          <a:bodyPr>
            <a:normAutofit fontScale="92500" lnSpcReduction="10000"/>
          </a:bodyPr>
          <a:lstStyle/>
          <a:p>
            <a:r>
              <a:rPr lang="en-GB" dirty="0" err="1"/>
              <a:t>Indicadores</a:t>
            </a:r>
            <a:r>
              <a:rPr lang="en-GB" dirty="0"/>
              <a:t> de </a:t>
            </a:r>
            <a:r>
              <a:rPr lang="en-GB" dirty="0" err="1" smtClean="0"/>
              <a:t>cumplimiento</a:t>
            </a:r>
            <a:r>
              <a:rPr lang="en-GB" dirty="0" smtClean="0"/>
              <a:t>/</a:t>
            </a:r>
            <a:r>
              <a:rPr lang="en-GB" dirty="0" err="1" smtClean="0"/>
              <a:t>desempeño</a:t>
            </a:r>
            <a:r>
              <a:rPr lang="en-GB" dirty="0" smtClean="0"/>
              <a:t>:</a:t>
            </a:r>
          </a:p>
          <a:p>
            <a:r>
              <a:rPr lang="es-ES" dirty="0" smtClean="0"/>
              <a:t>Duración del </a:t>
            </a:r>
            <a:r>
              <a:rPr lang="es-ES" dirty="0"/>
              <a:t>C</a:t>
            </a:r>
            <a:r>
              <a:rPr lang="es-ES" dirty="0" smtClean="0"/>
              <a:t>iclo </a:t>
            </a:r>
            <a:r>
              <a:rPr lang="es-ES" dirty="0"/>
              <a:t>de </a:t>
            </a:r>
            <a:r>
              <a:rPr lang="es-ES" dirty="0" smtClean="0"/>
              <a:t>Pedidos </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0" y="1831579"/>
            <a:ext cx="3931160" cy="47605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300" dirty="0">
                <a:solidFill>
                  <a:schemeClr val="tx1"/>
                </a:solidFill>
                <a:latin typeface="+mj-lt"/>
                <a:ea typeface="Open Sans Light" panose="020B0306030504020204" pitchFamily="34" charset="0"/>
                <a:cs typeface="Open Sans Light" panose="020B0306030504020204" pitchFamily="34" charset="0"/>
              </a:rPr>
              <a:t>Si quieres que tu empresa sea más eficiente, puede que necesites renovar algunos procesos.</a:t>
            </a:r>
          </a:p>
          <a:p>
            <a:pPr algn="l">
              <a:lnSpc>
                <a:spcPct val="100000"/>
              </a:lnSpc>
              <a:spcBef>
                <a:spcPts val="600"/>
              </a:spcBef>
            </a:pPr>
            <a:r>
              <a:rPr lang="es-ES" sz="2300" dirty="0" smtClean="0">
                <a:solidFill>
                  <a:schemeClr val="tx1"/>
                </a:solidFill>
                <a:latin typeface="+mj-lt"/>
                <a:ea typeface="Open Sans Light" panose="020B0306030504020204" pitchFamily="34" charset="0"/>
                <a:cs typeface="Open Sans Light" panose="020B0306030504020204" pitchFamily="34" charset="0"/>
              </a:rPr>
              <a:t>La duración del ciclo de pedidos </a:t>
            </a:r>
            <a:r>
              <a:rPr lang="es-ES" sz="2300" dirty="0">
                <a:solidFill>
                  <a:schemeClr val="tx1"/>
                </a:solidFill>
                <a:latin typeface="+mj-lt"/>
                <a:ea typeface="Open Sans Light" panose="020B0306030504020204" pitchFamily="34" charset="0"/>
                <a:cs typeface="Open Sans Light" panose="020B0306030504020204" pitchFamily="34" charset="0"/>
              </a:rPr>
              <a:t>es un KPI de adquisiciones que cubre el proceso de pedido de principio a fin, desde el momento en que se crea una orden de compra hasta la aprobación del pedido, la recepción, la factura y, finalmente, el pago del pedido.</a:t>
            </a:r>
            <a:endParaRPr lang="en-GB" sz="2300"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903684" y="5481221"/>
            <a:ext cx="7035414" cy="131271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106380" y="5481220"/>
            <a:ext cx="1840513" cy="130519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889060" y="1805945"/>
            <a:ext cx="7050038" cy="367527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081989" y="1805944"/>
            <a:ext cx="1840512" cy="367527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702639" y="1746911"/>
            <a:ext cx="6236459" cy="3785652"/>
          </a:xfrm>
          <a:prstGeom prst="rect">
            <a:avLst/>
          </a:prstGeom>
          <a:noFill/>
        </p:spPr>
        <p:txBody>
          <a:bodyPr wrap="square" rtlCol="0">
            <a:spAutoFit/>
          </a:bodyPr>
          <a:lstStyle/>
          <a:p>
            <a:pPr algn="just"/>
            <a:r>
              <a:rPr lang="es-ES" sz="1600" dirty="0">
                <a:solidFill>
                  <a:schemeClr val="bg1"/>
                </a:solidFill>
                <a:latin typeface="+mj-lt"/>
                <a:ea typeface="Lato Light" charset="0"/>
                <a:cs typeface="Lato Light" charset="0"/>
              </a:rPr>
              <a:t>El ciclo de un pedido </a:t>
            </a:r>
            <a:r>
              <a:rPr lang="es-ES" sz="1600" dirty="0" smtClean="0">
                <a:solidFill>
                  <a:schemeClr val="bg1"/>
                </a:solidFill>
                <a:latin typeface="+mj-lt"/>
                <a:ea typeface="Lato Light" charset="0"/>
                <a:cs typeface="Lato Light" charset="0"/>
              </a:rPr>
              <a:t>es </a:t>
            </a:r>
            <a:r>
              <a:rPr lang="es-ES" sz="1600" dirty="0">
                <a:solidFill>
                  <a:schemeClr val="bg1"/>
                </a:solidFill>
                <a:latin typeface="+mj-lt"/>
                <a:ea typeface="Lato Light" charset="0"/>
                <a:cs typeface="Lato Light" charset="0"/>
              </a:rPr>
              <a:t>el recorrido de los pasos por los que pasa un pedido de compra cuando se procesa. Comienza con una solicitud de compra aprobada. Luego se convierte en un nuevo pedido </a:t>
            </a:r>
            <a:r>
              <a:rPr lang="es-ES" sz="1600" dirty="0" smtClean="0">
                <a:solidFill>
                  <a:schemeClr val="bg1"/>
                </a:solidFill>
                <a:latin typeface="+mj-lt"/>
                <a:ea typeface="Lato Light" charset="0"/>
                <a:cs typeface="Lato Light" charset="0"/>
              </a:rPr>
              <a:t>y </a:t>
            </a:r>
            <a:r>
              <a:rPr lang="es-ES" sz="1600" dirty="0">
                <a:solidFill>
                  <a:schemeClr val="bg1"/>
                </a:solidFill>
                <a:latin typeface="+mj-lt"/>
                <a:ea typeface="Lato Light" charset="0"/>
                <a:cs typeface="Lato Light" charset="0"/>
              </a:rPr>
              <a:t>pasa al proceso de </a:t>
            </a:r>
            <a:r>
              <a:rPr lang="es-ES" sz="1600" dirty="0" smtClean="0">
                <a:solidFill>
                  <a:schemeClr val="bg1"/>
                </a:solidFill>
                <a:latin typeface="+mj-lt"/>
                <a:ea typeface="Lato Light" charset="0"/>
                <a:cs typeface="Lato Light" charset="0"/>
              </a:rPr>
              <a:t>aprobación. </a:t>
            </a:r>
            <a:r>
              <a:rPr lang="es-ES" sz="1600" dirty="0">
                <a:solidFill>
                  <a:schemeClr val="bg1"/>
                </a:solidFill>
                <a:latin typeface="+mj-lt"/>
                <a:ea typeface="Lato Light" charset="0"/>
                <a:cs typeface="Lato Light" charset="0"/>
              </a:rPr>
              <a:t>Hay una serie de pasos que garantizan que los presupuestos estén alineados, que los pedidos de compra coincidan y que todo se finalice mediante el proceso de cierre. Sin embargo, hay muchos aspectos de una empresa que pueden dificultar el tiempo del ciclo de las órdenes de compra. Si su empresa utiliza herramientas anticuadas, software antiguo o tiene un historial de mala comunicación interna, podría aumentar el tiempo del ciclo de los pedidos de </a:t>
            </a:r>
            <a:r>
              <a:rPr lang="es-ES" sz="1600" dirty="0" smtClean="0">
                <a:solidFill>
                  <a:schemeClr val="bg1"/>
                </a:solidFill>
                <a:latin typeface="+mj-lt"/>
                <a:ea typeface="Lato Light" charset="0"/>
                <a:cs typeface="Lato Light" charset="0"/>
              </a:rPr>
              <a:t>compra.</a:t>
            </a:r>
          </a:p>
          <a:p>
            <a:pPr marL="342900" indent="-342900">
              <a:buAutoNum type="arabicPeriod"/>
            </a:pPr>
            <a:r>
              <a:rPr lang="es-ES" sz="1600" dirty="0" smtClean="0">
                <a:solidFill>
                  <a:schemeClr val="bg1"/>
                </a:solidFill>
                <a:latin typeface="+mj-lt"/>
                <a:ea typeface="Lato Light" charset="0"/>
                <a:cs typeface="Lato Light" charset="0"/>
              </a:rPr>
              <a:t>Nombrar </a:t>
            </a:r>
            <a:r>
              <a:rPr lang="es-ES" sz="1600" dirty="0">
                <a:solidFill>
                  <a:schemeClr val="bg1"/>
                </a:solidFill>
                <a:latin typeface="+mj-lt"/>
                <a:ea typeface="Lato Light" charset="0"/>
                <a:cs typeface="Lato Light" charset="0"/>
              </a:rPr>
              <a:t>a un director de compras </a:t>
            </a:r>
          </a:p>
          <a:p>
            <a:pPr marL="342900" indent="-342900">
              <a:buAutoNum type="arabicPeriod"/>
            </a:pPr>
            <a:r>
              <a:rPr lang="es-ES" sz="1600" dirty="0" smtClean="0">
                <a:solidFill>
                  <a:schemeClr val="bg1"/>
                </a:solidFill>
                <a:latin typeface="+mj-lt"/>
                <a:ea typeface="Lato Light" charset="0"/>
                <a:cs typeface="Lato Light" charset="0"/>
              </a:rPr>
              <a:t> </a:t>
            </a:r>
            <a:r>
              <a:rPr lang="es-ES" sz="1600" dirty="0">
                <a:solidFill>
                  <a:schemeClr val="bg1"/>
                </a:solidFill>
                <a:latin typeface="+mj-lt"/>
                <a:ea typeface="Lato Light" charset="0"/>
                <a:cs typeface="Lato Light" charset="0"/>
              </a:rPr>
              <a:t>Construir una cadena de suministro más ágil</a:t>
            </a:r>
          </a:p>
          <a:p>
            <a:pPr marL="228600" indent="-228600">
              <a:buFont typeface="+mj-lt"/>
              <a:buAutoNum type="arabicPeriod"/>
            </a:pPr>
            <a:r>
              <a:rPr lang="es-ES" sz="1600" dirty="0" smtClean="0">
                <a:solidFill>
                  <a:schemeClr val="bg1"/>
                </a:solidFill>
                <a:latin typeface="+mj-lt"/>
                <a:ea typeface="Lato Light" charset="0"/>
                <a:cs typeface="Lato Light" charset="0"/>
              </a:rPr>
              <a:t>    Dar </a:t>
            </a:r>
            <a:r>
              <a:rPr lang="es-ES" sz="1600" dirty="0">
                <a:solidFill>
                  <a:schemeClr val="bg1"/>
                </a:solidFill>
                <a:latin typeface="+mj-lt"/>
                <a:ea typeface="Lato Light" charset="0"/>
                <a:cs typeface="Lato Light" charset="0"/>
              </a:rPr>
              <a:t>prioridad a los proveedores preferidos </a:t>
            </a:r>
            <a:endParaRPr lang="es-ES" sz="1600" dirty="0" smtClean="0">
              <a:solidFill>
                <a:schemeClr val="bg1"/>
              </a:solidFill>
              <a:latin typeface="+mj-lt"/>
              <a:ea typeface="Lato Light" charset="0"/>
              <a:cs typeface="Lato Light" charset="0"/>
            </a:endParaRPr>
          </a:p>
          <a:p>
            <a:pPr marL="228600" indent="-228600">
              <a:buFont typeface="+mj-lt"/>
              <a:buAutoNum type="arabicPeriod"/>
            </a:pPr>
            <a:r>
              <a:rPr lang="es-ES" sz="1600" dirty="0">
                <a:solidFill>
                  <a:schemeClr val="bg1"/>
                </a:solidFill>
                <a:latin typeface="+mj-lt"/>
                <a:ea typeface="Lato Light" charset="0"/>
                <a:cs typeface="Lato Light" charset="0"/>
              </a:rPr>
              <a:t> </a:t>
            </a:r>
            <a:r>
              <a:rPr lang="es-ES" sz="1600" dirty="0" smtClean="0">
                <a:solidFill>
                  <a:schemeClr val="bg1"/>
                </a:solidFill>
                <a:latin typeface="+mj-lt"/>
                <a:ea typeface="Lato Light" charset="0"/>
                <a:cs typeface="Lato Light" charset="0"/>
              </a:rPr>
              <a:t>   </a:t>
            </a:r>
            <a:r>
              <a:rPr lang="es-ES" sz="1600" dirty="0">
                <a:solidFill>
                  <a:schemeClr val="bg1"/>
                </a:solidFill>
                <a:latin typeface="+mj-lt"/>
                <a:ea typeface="Lato Light" charset="0"/>
                <a:cs typeface="Lato Light" charset="0"/>
              </a:rPr>
              <a:t>Revise sus políticas de compra</a:t>
            </a:r>
          </a:p>
          <a:p>
            <a:pPr marL="228600" indent="-228600">
              <a:buFont typeface="+mj-lt"/>
              <a:buAutoNum type="arabicPeriod"/>
            </a:pPr>
            <a:r>
              <a:rPr lang="es-ES" sz="1600" dirty="0" smtClean="0">
                <a:solidFill>
                  <a:schemeClr val="bg1"/>
                </a:solidFill>
                <a:latin typeface="+mj-lt"/>
                <a:ea typeface="Lato Light" charset="0"/>
                <a:cs typeface="Lato Light" charset="0"/>
              </a:rPr>
              <a:t> Incorpore </a:t>
            </a:r>
            <a:r>
              <a:rPr lang="es-ES" sz="1600" dirty="0">
                <a:solidFill>
                  <a:schemeClr val="bg1"/>
                </a:solidFill>
                <a:latin typeface="+mj-lt"/>
                <a:ea typeface="Lato Light" charset="0"/>
                <a:cs typeface="Lato Light" charset="0"/>
              </a:rPr>
              <a:t>la tecnología de adquisición digital a sus compras</a:t>
            </a: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835350" y="5529456"/>
            <a:ext cx="6118034" cy="1323439"/>
          </a:xfrm>
          <a:prstGeom prst="rect">
            <a:avLst/>
          </a:prstGeom>
          <a:noFill/>
        </p:spPr>
        <p:txBody>
          <a:bodyPr wrap="square" rtlCol="0">
            <a:spAutoFit/>
          </a:bodyPr>
          <a:lstStyle/>
          <a:p>
            <a:pPr algn="just"/>
            <a:r>
              <a:rPr lang="es-ES" sz="1600" dirty="0">
                <a:solidFill>
                  <a:schemeClr val="bg1"/>
                </a:solidFill>
                <a:ea typeface="Lato Light" charset="0"/>
                <a:cs typeface="Lato Light" charset="0"/>
              </a:rPr>
              <a:t>Los ciclos de pedido por año se calculan dividiendo la demanda anual D por la cantidad de pedidos </a:t>
            </a:r>
            <a:r>
              <a:rPr lang="es-ES" sz="1600" dirty="0" err="1">
                <a:solidFill>
                  <a:schemeClr val="bg1"/>
                </a:solidFill>
                <a:ea typeface="Lato Light" charset="0"/>
                <a:cs typeface="Lato Light" charset="0"/>
              </a:rPr>
              <a:t>Qo</a:t>
            </a:r>
            <a:r>
              <a:rPr lang="es-ES" sz="1600" dirty="0">
                <a:solidFill>
                  <a:schemeClr val="bg1"/>
                </a:solidFill>
                <a:ea typeface="Lato Light" charset="0"/>
                <a:cs typeface="Lato Light" charset="0"/>
              </a:rPr>
              <a:t>. Un ciclo de pedido es la cantidad de tiempo que transcurre entre la realización de un pedido y la realización del siguiente. Los ciclos por año son simplemente el número total de ciclos de pedido completados en ese periodo. </a:t>
            </a:r>
          </a:p>
        </p:txBody>
      </p:sp>
      <p:sp>
        <p:nvSpPr>
          <p:cNvPr id="16" name="Rectangle 85">
            <a:extLst>
              <a:ext uri="{FF2B5EF4-FFF2-40B4-BE49-F238E27FC236}">
                <a16:creationId xmlns:a16="http://schemas.microsoft.com/office/drawing/2014/main" xmlns="" id="{D62221C4-B60F-4B6E-A897-80D332283994}"/>
              </a:ext>
            </a:extLst>
          </p:cNvPr>
          <p:cNvSpPr>
            <a:spLocks/>
          </p:cNvSpPr>
          <p:nvPr/>
        </p:nvSpPr>
        <p:spPr bwMode="auto">
          <a:xfrm>
            <a:off x="3816513" y="3094548"/>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7" name="Rectangle 85">
            <a:extLst>
              <a:ext uri="{FF2B5EF4-FFF2-40B4-BE49-F238E27FC236}">
                <a16:creationId xmlns:a16="http://schemas.microsoft.com/office/drawing/2014/main" xmlns="" id="{3F4F16A6-9BF2-4AE2-9D12-0CECF72C46C6}"/>
              </a:ext>
            </a:extLst>
          </p:cNvPr>
          <p:cNvSpPr>
            <a:spLocks/>
          </p:cNvSpPr>
          <p:nvPr/>
        </p:nvSpPr>
        <p:spPr bwMode="auto">
          <a:xfrm>
            <a:off x="3879847" y="5779616"/>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159080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739304" y="567744"/>
            <a:ext cx="9087377" cy="1026237"/>
          </a:xfrm>
        </p:spPr>
        <p:txBody>
          <a:bodyPr>
            <a:normAutofit fontScale="92500" lnSpcReduction="10000"/>
          </a:bodyPr>
          <a:lstStyle/>
          <a:p>
            <a:r>
              <a:rPr lang="en-GB" dirty="0" err="1"/>
              <a:t>Indicadores</a:t>
            </a:r>
            <a:r>
              <a:rPr lang="en-GB" dirty="0"/>
              <a:t> de </a:t>
            </a:r>
            <a:r>
              <a:rPr lang="en-GB" dirty="0" err="1"/>
              <a:t>cumplimiento</a:t>
            </a:r>
            <a:r>
              <a:rPr lang="en-GB" dirty="0"/>
              <a:t>/</a:t>
            </a:r>
            <a:r>
              <a:rPr lang="en-GB" dirty="0" err="1"/>
              <a:t>desempeño</a:t>
            </a:r>
            <a:r>
              <a:rPr lang="en-GB" dirty="0"/>
              <a:t>:</a:t>
            </a:r>
          </a:p>
          <a:p>
            <a:r>
              <a:rPr lang="en-GB" dirty="0" err="1"/>
              <a:t>Disponibilidad</a:t>
            </a:r>
            <a:r>
              <a:rPr lang="en-GB" dirty="0"/>
              <a:t> de </a:t>
            </a:r>
            <a:r>
              <a:rPr lang="en-GB" dirty="0" err="1" smtClean="0"/>
              <a:t>proveedores</a:t>
            </a:r>
            <a:r>
              <a:rPr lang="en-GB" dirty="0" smtClean="0"/>
              <a:t>.</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0829" y="1804388"/>
            <a:ext cx="3931160" cy="490215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800" dirty="0">
                <a:solidFill>
                  <a:schemeClr val="tx1"/>
                </a:solidFill>
                <a:latin typeface="+mj-lt"/>
                <a:ea typeface="Open Sans Light" panose="020B0306030504020204" pitchFamily="34" charset="0"/>
                <a:cs typeface="Open Sans Light" panose="020B0306030504020204" pitchFamily="34" charset="0"/>
              </a:rPr>
              <a:t>En una época en la que los hábitos de los consumidores cambian rápidamente, en la que las líneas entre los distintos canales se difuminan y en la que el comercio móvil, las compras en línea y el marketing específico para el consumidor en la tienda se funden en una sola experiencia de venta al por menor, es importante gestionar los proveedores de la forma más eficiente posible para garantizar la disponibilidad de existencias. </a:t>
            </a:r>
            <a:endParaRPr lang="es-ES" sz="1800" dirty="0" smtClean="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endParaRPr lang="es-ES" sz="18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r>
              <a:rPr lang="es-ES" sz="1800" dirty="0">
                <a:solidFill>
                  <a:schemeClr val="tx1"/>
                </a:solidFill>
                <a:latin typeface="+mj-lt"/>
                <a:ea typeface="Open Sans Light" panose="020B0306030504020204" pitchFamily="34" charset="0"/>
                <a:cs typeface="Open Sans Light" panose="020B0306030504020204" pitchFamily="34" charset="0"/>
              </a:rPr>
              <a:t>Controlando la evolución de la disponibilidad de existencias de tu proveedor, sabrás el grado de fiabilidad que puedes depositar en ellos.</a:t>
            </a: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908885" y="5185740"/>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081989" y="5185740"/>
            <a:ext cx="1840513"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889060" y="1805945"/>
            <a:ext cx="6732838" cy="337979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081989" y="1805944"/>
            <a:ext cx="1840512" cy="337979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751229" y="2083287"/>
            <a:ext cx="5932863" cy="2862322"/>
          </a:xfrm>
          <a:prstGeom prst="rect">
            <a:avLst/>
          </a:prstGeom>
          <a:noFill/>
        </p:spPr>
        <p:txBody>
          <a:bodyPr wrap="square" rtlCol="0">
            <a:spAutoFit/>
          </a:bodyPr>
          <a:lstStyle/>
          <a:p>
            <a:r>
              <a:rPr lang="es-ES" sz="2000" dirty="0">
                <a:solidFill>
                  <a:schemeClr val="bg1"/>
                </a:solidFill>
                <a:latin typeface="+mj-lt"/>
                <a:ea typeface="Lato Light" charset="0"/>
                <a:cs typeface="Lato Light" charset="0"/>
              </a:rPr>
              <a:t>La disponibilidad del proveedor es un KPI de aprovisionamiento que se refiere al número de veces que la mercancía estuvo disponible por parte del proveedor, o al número de pedidos realizados al proveedor. </a:t>
            </a:r>
            <a:endParaRPr lang="es-ES" sz="2000" dirty="0" smtClean="0">
              <a:solidFill>
                <a:schemeClr val="bg1"/>
              </a:solidFill>
              <a:latin typeface="+mj-lt"/>
              <a:ea typeface="Lato Light" charset="0"/>
              <a:cs typeface="Lato Light" charset="0"/>
            </a:endParaRPr>
          </a:p>
          <a:p>
            <a:endParaRPr lang="es-ES" sz="2000" dirty="0">
              <a:solidFill>
                <a:schemeClr val="bg1"/>
              </a:solidFill>
              <a:latin typeface="+mj-lt"/>
              <a:ea typeface="Lato Light" charset="0"/>
              <a:cs typeface="Lato Light" charset="0"/>
            </a:endParaRPr>
          </a:p>
          <a:p>
            <a:r>
              <a:rPr lang="es-ES" sz="2000" dirty="0">
                <a:solidFill>
                  <a:schemeClr val="bg1"/>
                </a:solidFill>
                <a:latin typeface="+mj-lt"/>
                <a:ea typeface="Lato Light" charset="0"/>
                <a:cs typeface="Lato Light" charset="0"/>
              </a:rPr>
              <a:t>Mantener la disponibilidad de su proveedor por encima del 90% garantiza un buen funcionamiento de su cadena de suministro y un mayor nivel de eficiencia.</a:t>
            </a:r>
          </a:p>
        </p:txBody>
      </p:sp>
      <mc:AlternateContent xmlns:mc="http://schemas.openxmlformats.org/markup-compatibility/2006" xmlns:a14="http://schemas.microsoft.com/office/drawing/2010/main">
        <mc:Choice Requires="a14">
          <p:sp>
            <p:nvSpPr>
              <p:cNvPr id="53" name="TextBox 86">
                <a:extLst>
                  <a:ext uri="{FF2B5EF4-FFF2-40B4-BE49-F238E27FC236}">
                    <a16:creationId xmlns:a16="http://schemas.microsoft.com/office/drawing/2014/main" xmlns="" id="{48593C3B-1AE8-45D7-B4FF-00087B791DC6}"/>
                  </a:ext>
                </a:extLst>
              </p:cNvPr>
              <p:cNvSpPr txBox="1"/>
              <p:nvPr/>
            </p:nvSpPr>
            <p:spPr>
              <a:xfrm>
                <a:off x="5821064" y="5492426"/>
                <a:ext cx="5863028" cy="670248"/>
              </a:xfrm>
              <a:prstGeom prst="rect">
                <a:avLst/>
              </a:prstGeom>
              <a:noFill/>
            </p:spPr>
            <p:txBody>
              <a:bodyPr wrap="square" rtlCol="0">
                <a:spAutoFit/>
              </a:bodyPr>
              <a:lstStyle/>
              <a:p>
                <a14:m>
                  <m:oMath xmlns:m="http://schemas.openxmlformats.org/officeDocument/2006/math">
                    <m:f>
                      <m:fPr>
                        <m:ctrlPr>
                          <a:rPr lang="en-GB" sz="2400" i="1" smtClean="0">
                            <a:solidFill>
                              <a:schemeClr val="bg1"/>
                            </a:solidFill>
                            <a:latin typeface="Cambria Math"/>
                          </a:rPr>
                        </m:ctrlPr>
                      </m:fPr>
                      <m:num>
                        <m:r>
                          <a:rPr lang="en-GB" sz="2400" i="1">
                            <a:solidFill>
                              <a:schemeClr val="bg1"/>
                            </a:solidFill>
                            <a:latin typeface="Cambria Math" panose="02040503050406030204" pitchFamily="18" charset="0"/>
                          </a:rPr>
                          <m:t># </m:t>
                        </m:r>
                        <m:r>
                          <a:rPr lang="es-ES" sz="2400" b="0" i="1" smtClean="0">
                            <a:solidFill>
                              <a:schemeClr val="bg1"/>
                            </a:solidFill>
                            <a:latin typeface="Cambria Math"/>
                          </a:rPr>
                          <m:t>𝑑𝑒</m:t>
                        </m:r>
                        <m:r>
                          <a:rPr lang="es-ES" sz="2400" b="0" i="1" smtClean="0">
                            <a:solidFill>
                              <a:schemeClr val="bg1"/>
                            </a:solidFill>
                            <a:latin typeface="Cambria Math"/>
                          </a:rPr>
                          <m:t> </m:t>
                        </m:r>
                        <m:r>
                          <a:rPr lang="es-ES" sz="2400" b="0" i="1" smtClean="0">
                            <a:solidFill>
                              <a:schemeClr val="bg1"/>
                            </a:solidFill>
                            <a:latin typeface="Cambria Math"/>
                          </a:rPr>
                          <m:t>𝑣𝑒𝑐𝑒𝑠</m:t>
                        </m:r>
                        <m:r>
                          <a:rPr lang="es-ES" sz="2400" b="0" i="1" smtClean="0">
                            <a:solidFill>
                              <a:schemeClr val="bg1"/>
                            </a:solidFill>
                            <a:latin typeface="Cambria Math"/>
                          </a:rPr>
                          <m:t> </m:t>
                        </m:r>
                        <m:r>
                          <a:rPr lang="es-ES" sz="2400" b="0" i="1" smtClean="0">
                            <a:solidFill>
                              <a:schemeClr val="bg1"/>
                            </a:solidFill>
                            <a:latin typeface="Cambria Math"/>
                          </a:rPr>
                          <m:t>𝑞𝑢𝑒</m:t>
                        </m:r>
                        <m:r>
                          <a:rPr lang="es-ES" sz="2400" b="0" i="1" smtClean="0">
                            <a:solidFill>
                              <a:schemeClr val="bg1"/>
                            </a:solidFill>
                            <a:latin typeface="Cambria Math"/>
                          </a:rPr>
                          <m:t> </m:t>
                        </m:r>
                        <m:r>
                          <a:rPr lang="es-ES" sz="2400" b="0" i="1" smtClean="0">
                            <a:solidFill>
                              <a:schemeClr val="bg1"/>
                            </a:solidFill>
                            <a:latin typeface="Cambria Math"/>
                          </a:rPr>
                          <m:t>𝑙𝑎</m:t>
                        </m:r>
                        <m:r>
                          <a:rPr lang="es-ES" sz="2400" b="0" i="1" smtClean="0">
                            <a:solidFill>
                              <a:schemeClr val="bg1"/>
                            </a:solidFill>
                            <a:latin typeface="Cambria Math"/>
                          </a:rPr>
                          <m:t> </m:t>
                        </m:r>
                        <m:r>
                          <a:rPr lang="es-ES" sz="2400" b="0" i="1" smtClean="0">
                            <a:solidFill>
                              <a:schemeClr val="bg1"/>
                            </a:solidFill>
                            <a:latin typeface="Cambria Math"/>
                          </a:rPr>
                          <m:t>𝑚𝑒𝑟𝑐𝑎𝑛𝑐𝑖𝑎</m:t>
                        </m:r>
                        <m:r>
                          <a:rPr lang="es-ES" sz="2400" b="0" i="1" smtClean="0">
                            <a:solidFill>
                              <a:schemeClr val="bg1"/>
                            </a:solidFill>
                            <a:latin typeface="Cambria Math"/>
                          </a:rPr>
                          <m:t> </m:t>
                        </m:r>
                        <m:r>
                          <a:rPr lang="es-ES" sz="2400" b="0" i="1" smtClean="0">
                            <a:solidFill>
                              <a:schemeClr val="bg1"/>
                            </a:solidFill>
                            <a:latin typeface="Cambria Math"/>
                          </a:rPr>
                          <m:t>𝑒𝑠𝑡𝑢𝑣𝑜</m:t>
                        </m:r>
                        <m:r>
                          <a:rPr lang="es-ES" sz="2400" b="0" i="1" smtClean="0">
                            <a:solidFill>
                              <a:schemeClr val="bg1"/>
                            </a:solidFill>
                            <a:latin typeface="Cambria Math"/>
                          </a:rPr>
                          <m:t> </m:t>
                        </m:r>
                        <m:r>
                          <a:rPr lang="es-ES" sz="2400" b="0" i="1" smtClean="0">
                            <a:solidFill>
                              <a:schemeClr val="bg1"/>
                            </a:solidFill>
                            <a:latin typeface="Cambria Math"/>
                          </a:rPr>
                          <m:t>𝑑𝑖𝑠𝑝𝑜𝑛𝑖𝑏𝑙𝑒</m:t>
                        </m:r>
                      </m:num>
                      <m:den>
                        <m:r>
                          <a:rPr lang="en-GB" sz="2400" b="0" i="1" smtClean="0">
                            <a:solidFill>
                              <a:schemeClr val="bg1"/>
                            </a:solidFill>
                            <a:latin typeface="Cambria Math" panose="02040503050406030204" pitchFamily="18" charset="0"/>
                          </a:rPr>
                          <m:t>#</m:t>
                        </m:r>
                        <m:r>
                          <a:rPr lang="pt-BR" sz="2400" i="1">
                            <a:solidFill>
                              <a:schemeClr val="bg1"/>
                            </a:solidFill>
                            <a:latin typeface="Cambria Math" panose="02040503050406030204" pitchFamily="18" charset="0"/>
                          </a:rPr>
                          <m:t>𝑑𝑒</m:t>
                        </m:r>
                        <m:r>
                          <a:rPr lang="pt-BR" sz="2400" i="1">
                            <a:solidFill>
                              <a:schemeClr val="bg1"/>
                            </a:solidFill>
                            <a:latin typeface="Cambria Math" panose="02040503050406030204" pitchFamily="18" charset="0"/>
                          </a:rPr>
                          <m:t> </m:t>
                        </m:r>
                        <m:r>
                          <a:rPr lang="pt-BR" sz="2400" i="1">
                            <a:solidFill>
                              <a:schemeClr val="bg1"/>
                            </a:solidFill>
                            <a:latin typeface="Cambria Math" panose="02040503050406030204" pitchFamily="18" charset="0"/>
                          </a:rPr>
                          <m:t>𝑝𝑒𝑑𝑖𝑑𝑜𝑠</m:t>
                        </m:r>
                        <m:r>
                          <a:rPr lang="pt-BR" sz="2400" i="1">
                            <a:solidFill>
                              <a:schemeClr val="bg1"/>
                            </a:solidFill>
                            <a:latin typeface="Cambria Math" panose="02040503050406030204" pitchFamily="18" charset="0"/>
                          </a:rPr>
                          <m:t> </m:t>
                        </m:r>
                        <m:r>
                          <a:rPr lang="pt-BR" sz="2400" i="1">
                            <a:solidFill>
                              <a:schemeClr val="bg1"/>
                            </a:solidFill>
                            <a:latin typeface="Cambria Math" panose="02040503050406030204" pitchFamily="18" charset="0"/>
                          </a:rPr>
                          <m:t>𝑟𝑒𝑎𝑙𝑖𝑧𝑎𝑑𝑜𝑠</m:t>
                        </m:r>
                        <m:r>
                          <a:rPr lang="pt-BR" sz="2400" i="1">
                            <a:solidFill>
                              <a:schemeClr val="bg1"/>
                            </a:solidFill>
                            <a:latin typeface="Cambria Math" panose="02040503050406030204" pitchFamily="18" charset="0"/>
                          </a:rPr>
                          <m:t> </m:t>
                        </m:r>
                        <m:r>
                          <a:rPr lang="pt-BR" sz="2400" i="1">
                            <a:solidFill>
                              <a:schemeClr val="bg1"/>
                            </a:solidFill>
                            <a:latin typeface="Cambria Math" panose="02040503050406030204" pitchFamily="18" charset="0"/>
                          </a:rPr>
                          <m:t>𝑜</m:t>
                        </m:r>
                        <m:r>
                          <a:rPr lang="pt-BR" sz="2400" i="1">
                            <a:solidFill>
                              <a:schemeClr val="bg1"/>
                            </a:solidFill>
                            <a:latin typeface="Cambria Math" panose="02040503050406030204" pitchFamily="18" charset="0"/>
                          </a:rPr>
                          <m:t> </m:t>
                        </m:r>
                        <m:r>
                          <a:rPr lang="pt-BR" sz="2400" i="1">
                            <a:solidFill>
                              <a:schemeClr val="bg1"/>
                            </a:solidFill>
                            <a:latin typeface="Cambria Math" panose="02040503050406030204" pitchFamily="18" charset="0"/>
                          </a:rPr>
                          <m:t>𝑛</m:t>
                        </m:r>
                        <m:r>
                          <a:rPr lang="pt-BR" sz="2400" i="1">
                            <a:solidFill>
                              <a:schemeClr val="bg1"/>
                            </a:solidFill>
                            <a:latin typeface="Cambria Math" panose="02040503050406030204" pitchFamily="18" charset="0"/>
                          </a:rPr>
                          <m:t>ú</m:t>
                        </m:r>
                        <m:r>
                          <a:rPr lang="pt-BR" sz="2400" i="1">
                            <a:solidFill>
                              <a:schemeClr val="bg1"/>
                            </a:solidFill>
                            <a:latin typeface="Cambria Math" panose="02040503050406030204" pitchFamily="18" charset="0"/>
                          </a:rPr>
                          <m:t>𝑚𝑒𝑟𝑜</m:t>
                        </m:r>
                        <m:r>
                          <a:rPr lang="pt-BR" sz="2400" i="1">
                            <a:solidFill>
                              <a:schemeClr val="bg1"/>
                            </a:solidFill>
                            <a:latin typeface="Cambria Math" panose="02040503050406030204" pitchFamily="18" charset="0"/>
                          </a:rPr>
                          <m:t> </m:t>
                        </m:r>
                        <m:r>
                          <a:rPr lang="pt-BR" sz="2400" i="1">
                            <a:solidFill>
                              <a:schemeClr val="bg1"/>
                            </a:solidFill>
                            <a:latin typeface="Cambria Math" panose="02040503050406030204" pitchFamily="18" charset="0"/>
                          </a:rPr>
                          <m:t>𝑑𝑒</m:t>
                        </m:r>
                        <m:r>
                          <a:rPr lang="pt-BR" sz="2400" i="1">
                            <a:solidFill>
                              <a:schemeClr val="bg1"/>
                            </a:solidFill>
                            <a:latin typeface="Cambria Math" panose="02040503050406030204" pitchFamily="18" charset="0"/>
                          </a:rPr>
                          <m:t> </m:t>
                        </m:r>
                        <m:r>
                          <a:rPr lang="pt-BR" sz="2400" i="1">
                            <a:solidFill>
                              <a:schemeClr val="bg1"/>
                            </a:solidFill>
                            <a:latin typeface="Cambria Math" panose="02040503050406030204" pitchFamily="18" charset="0"/>
                          </a:rPr>
                          <m:t>𝑐𝑜𝑛𝑠𝑢𝑙𝑡𝑎𝑠</m:t>
                        </m:r>
                      </m:den>
                    </m:f>
                  </m:oMath>
                </a14:m>
                <a:r>
                  <a:rPr lang="en-GB" sz="2400" dirty="0">
                    <a:solidFill>
                      <a:schemeClr val="bg1"/>
                    </a:solidFill>
                  </a:rPr>
                  <a:t>*</a:t>
                </a:r>
                <a:r>
                  <a:rPr lang="en-GB" sz="1600" dirty="0">
                    <a:solidFill>
                      <a:schemeClr val="bg1"/>
                    </a:solidFill>
                  </a:rPr>
                  <a:t>100</a:t>
                </a:r>
                <a:endParaRPr lang="en-GB" sz="1700" dirty="0">
                  <a:solidFill>
                    <a:schemeClr val="bg1"/>
                  </a:solidFill>
                  <a:ea typeface="Lato Light" charset="0"/>
                  <a:cs typeface="Lato Light" charset="0"/>
                </a:endParaRPr>
              </a:p>
            </p:txBody>
          </p:sp>
        </mc:Choice>
        <mc:Fallback xmlns="">
          <p:sp>
            <p:nvSpPr>
              <p:cNvPr id="53" name="TextBox 86">
                <a:extLst>
                  <a:ext uri="{FF2B5EF4-FFF2-40B4-BE49-F238E27FC236}">
                    <a16:creationId xmlns:a16="http://schemas.microsoft.com/office/drawing/2014/main" xmlns:a14="http://schemas.microsoft.com/office/drawing/2010/main" xmlns="" id="{48593C3B-1AE8-45D7-B4FF-00087B791DC6}"/>
                  </a:ext>
                </a:extLst>
              </p:cNvPr>
              <p:cNvSpPr txBox="1">
                <a:spLocks noRot="1" noChangeAspect="1" noMove="1" noResize="1" noEditPoints="1" noAdjustHandles="1" noChangeArrowheads="1" noChangeShapeType="1" noTextEdit="1"/>
              </p:cNvSpPr>
              <p:nvPr/>
            </p:nvSpPr>
            <p:spPr>
              <a:xfrm>
                <a:off x="5821064" y="5492426"/>
                <a:ext cx="5863028" cy="670248"/>
              </a:xfrm>
              <a:prstGeom prst="rect">
                <a:avLst/>
              </a:prstGeom>
              <a:blipFill rotWithShape="1">
                <a:blip r:embed="rId4"/>
                <a:stretch>
                  <a:fillRect b="-2727"/>
                </a:stretch>
              </a:blipFill>
            </p:spPr>
            <p:txBody>
              <a:bodyPr/>
              <a:lstStyle/>
              <a:p>
                <a:r>
                  <a:rPr lang="es-ES">
                    <a:noFill/>
                  </a:rPr>
                  <a:t> </a:t>
                </a:r>
              </a:p>
            </p:txBody>
          </p:sp>
        </mc:Fallback>
      </mc:AlternateContent>
      <p:sp>
        <p:nvSpPr>
          <p:cNvPr id="16" name="Rectangle 85">
            <a:extLst>
              <a:ext uri="{FF2B5EF4-FFF2-40B4-BE49-F238E27FC236}">
                <a16:creationId xmlns:a16="http://schemas.microsoft.com/office/drawing/2014/main" xmlns="" id="{D62221C4-B60F-4B6E-A897-80D332283994}"/>
              </a:ext>
            </a:extLst>
          </p:cNvPr>
          <p:cNvSpPr>
            <a:spLocks/>
          </p:cNvSpPr>
          <p:nvPr/>
        </p:nvSpPr>
        <p:spPr bwMode="auto">
          <a:xfrm>
            <a:off x="3816513" y="3094548"/>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7" name="Rectangle 85">
            <a:extLst>
              <a:ext uri="{FF2B5EF4-FFF2-40B4-BE49-F238E27FC236}">
                <a16:creationId xmlns:a16="http://schemas.microsoft.com/office/drawing/2014/main" xmlns="" id="{3F4F16A6-9BF2-4AE2-9D12-0CECF72C46C6}"/>
              </a:ext>
            </a:extLst>
          </p:cNvPr>
          <p:cNvSpPr>
            <a:spLocks/>
          </p:cNvSpPr>
          <p:nvPr/>
        </p:nvSpPr>
        <p:spPr bwMode="auto">
          <a:xfrm>
            <a:off x="3879847" y="5605498"/>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129373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602144" y="849299"/>
            <a:ext cx="9087377" cy="889077"/>
          </a:xfrm>
        </p:spPr>
        <p:txBody>
          <a:bodyPr>
            <a:normAutofit fontScale="85000" lnSpcReduction="20000"/>
          </a:bodyPr>
          <a:lstStyle/>
          <a:p>
            <a:r>
              <a:rPr lang="en-GB" dirty="0" err="1"/>
              <a:t>Indicadores</a:t>
            </a:r>
            <a:r>
              <a:rPr lang="en-GB" dirty="0"/>
              <a:t> de </a:t>
            </a:r>
            <a:r>
              <a:rPr lang="en-GB" dirty="0" err="1"/>
              <a:t>cumplimiento</a:t>
            </a:r>
            <a:r>
              <a:rPr lang="en-GB" dirty="0"/>
              <a:t>/</a:t>
            </a:r>
            <a:r>
              <a:rPr lang="en-GB" dirty="0" err="1"/>
              <a:t>desempeño</a:t>
            </a:r>
            <a:r>
              <a:rPr lang="en-GB" dirty="0"/>
              <a:t>:</a:t>
            </a:r>
          </a:p>
          <a:p>
            <a:r>
              <a:rPr lang="en-GB" dirty="0" smtClean="0"/>
              <a:t> </a:t>
            </a:r>
            <a:r>
              <a:rPr lang="es-ES" dirty="0"/>
              <a:t>Tasa de defectos del proveedor</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05886" y="2349732"/>
            <a:ext cx="3322782" cy="340636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dirty="0">
                <a:solidFill>
                  <a:schemeClr val="tx1"/>
                </a:solidFill>
                <a:latin typeface="+mj-lt"/>
                <a:ea typeface="Open Sans Light" panose="020B0306030504020204" pitchFamily="34" charset="0"/>
                <a:cs typeface="Open Sans Light" panose="020B0306030504020204" pitchFamily="34" charset="0"/>
              </a:rPr>
              <a:t>La tasa de defectos de los proveedores mide el porcentaje de materiales o productos recibidos de los proveedores que no cumplen las especificaciones de calidad o de conformidad requeridas.</a:t>
            </a:r>
            <a:endParaRPr lang="en-GB"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908884" y="4725754"/>
            <a:ext cx="6917355" cy="203664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081989" y="4725754"/>
            <a:ext cx="1840513" cy="203664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908884" y="1738376"/>
            <a:ext cx="6917355" cy="302956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081989" y="1738376"/>
            <a:ext cx="1840512" cy="302956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708860" y="1683497"/>
            <a:ext cx="6117380" cy="3139321"/>
          </a:xfrm>
          <a:prstGeom prst="rect">
            <a:avLst/>
          </a:prstGeom>
          <a:noFill/>
        </p:spPr>
        <p:txBody>
          <a:bodyPr wrap="square" rtlCol="0">
            <a:spAutoFit/>
          </a:bodyPr>
          <a:lstStyle/>
          <a:p>
            <a:pPr algn="just"/>
            <a:r>
              <a:rPr lang="es-ES" dirty="0">
                <a:solidFill>
                  <a:schemeClr val="bg1"/>
                </a:solidFill>
                <a:latin typeface="+mj-lt"/>
                <a:ea typeface="Lato Light" charset="0"/>
                <a:cs typeface="Lato Light" charset="0"/>
              </a:rPr>
              <a:t>Se trata de un KPI de aprovisionamiento que es crucial a la hora de determinar la calidad final de un producto. Mide el porcentaje de productos recibidos de los proveedores que no cumplen las especificaciones de conformidad y los requisitos de calidad. La tasa de defectos de los proveedores es más crítica en algunas industrias que tienen altos riesgos y bases de proveedores de varios niveles, como la aeroespacial o la automotriz. El seguimiento de las tasas de defectos de tus diferentes proveedores y su desglose por tipo de defecto te proporcionará información sobre qué proveedor es más eficaz y fiable que otro, y qué tipo de errores se cometen.</a:t>
            </a:r>
            <a:endParaRPr lang="en-GB" dirty="0">
              <a:solidFill>
                <a:schemeClr val="bg1"/>
              </a:solidFill>
              <a:latin typeface="+mj-lt"/>
              <a:ea typeface="Lato Light" charset="0"/>
              <a:cs typeface="Lato Light" charset="0"/>
            </a:endParaRPr>
          </a:p>
        </p:txBody>
      </p:sp>
      <p:sp>
        <p:nvSpPr>
          <p:cNvPr id="17" name="TextBox 16">
            <a:extLst>
              <a:ext uri="{FF2B5EF4-FFF2-40B4-BE49-F238E27FC236}">
                <a16:creationId xmlns:a16="http://schemas.microsoft.com/office/drawing/2014/main" xmlns="" id="{52FC1820-4074-47BE-85D1-FDD114D70FEB}"/>
              </a:ext>
            </a:extLst>
          </p:cNvPr>
          <p:cNvSpPr txBox="1"/>
          <p:nvPr/>
        </p:nvSpPr>
        <p:spPr>
          <a:xfrm>
            <a:off x="5837656" y="4755216"/>
            <a:ext cx="6101442" cy="830997"/>
          </a:xfrm>
          <a:prstGeom prst="rect">
            <a:avLst/>
          </a:prstGeom>
          <a:noFill/>
        </p:spPr>
        <p:txBody>
          <a:bodyPr wrap="square">
            <a:spAutoFit/>
          </a:bodyPr>
          <a:lstStyle/>
          <a:p>
            <a:r>
              <a:rPr lang="es-ES" sz="1600" dirty="0">
                <a:solidFill>
                  <a:schemeClr val="bg1"/>
                </a:solidFill>
                <a:ea typeface="Lato Light" charset="0"/>
                <a:cs typeface="Lato Light" charset="0"/>
              </a:rPr>
              <a:t>La tasa de defectos se calcula comprobando la calidad del producto para ver si se ajusta a un objetivo de calidad. La calidad suele especificarse mediante requisitos funcionales y no funcionales.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5572D9CC-7BAF-46AF-9DF5-B1BEF4D29EB1}"/>
                  </a:ext>
                </a:extLst>
              </p:cNvPr>
              <p:cNvSpPr txBox="1"/>
              <p:nvPr/>
            </p:nvSpPr>
            <p:spPr>
              <a:xfrm>
                <a:off x="5483605" y="5515466"/>
                <a:ext cx="6101442" cy="6036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smtClean="0">
                          <a:solidFill>
                            <a:schemeClr val="bg1"/>
                          </a:solidFill>
                          <a:latin typeface="Cambria Math"/>
                        </a:rPr>
                        <m:t>𝑇𝑎𝑠𝑎</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𝐷𝑒𝑓𝑒𝑐𝑡𝑜𝑠</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𝑑𝑒𝑓𝑒𝑐</m:t>
                          </m:r>
                          <m:r>
                            <a:rPr lang="es-ES" sz="1600" b="0" i="1" smtClean="0">
                              <a:solidFill>
                                <a:schemeClr val="bg1"/>
                              </a:solidFill>
                              <a:latin typeface="Cambria Math"/>
                            </a:rPr>
                            <m:t>𝑡𝑜𝑠</m:t>
                          </m:r>
                        </m:num>
                        <m:den>
                          <m:r>
                            <a:rPr lang="es-ES" sz="1600" b="0" i="1" smtClean="0">
                              <a:solidFill>
                                <a:schemeClr val="bg1"/>
                              </a:solidFill>
                              <a:latin typeface="Cambria Math"/>
                            </a:rPr>
                            <m:t>𝑝𝑟𝑜𝑑𝑢𝑐𝑡𝑜𝑠</m:t>
                          </m:r>
                          <m:r>
                            <a:rPr lang="es-ES" sz="1600" b="0" i="1" smtClean="0">
                              <a:solidFill>
                                <a:schemeClr val="bg1"/>
                              </a:solidFill>
                              <a:latin typeface="Cambria Math"/>
                            </a:rPr>
                            <m:t> </m:t>
                          </m:r>
                          <m:r>
                            <a:rPr lang="es-ES" sz="1600" b="0" i="1" smtClean="0">
                              <a:solidFill>
                                <a:schemeClr val="bg1"/>
                              </a:solidFill>
                              <a:latin typeface="Cambria Math"/>
                            </a:rPr>
                            <m:t>𝑝𝑟𝑜𝑏𝑎𝑑𝑜𝑠</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19" name="TextBox 18">
                <a:extLst>
                  <a:ext uri="{FF2B5EF4-FFF2-40B4-BE49-F238E27FC236}">
                    <a16:creationId xmlns:a16="http://schemas.microsoft.com/office/drawing/2014/main" xmlns:a14="http://schemas.microsoft.com/office/drawing/2010/main" xmlns="" id="{5572D9CC-7BAF-46AF-9DF5-B1BEF4D29EB1}"/>
                  </a:ext>
                </a:extLst>
              </p:cNvPr>
              <p:cNvSpPr txBox="1">
                <a:spLocks noRot="1" noChangeAspect="1" noMove="1" noResize="1" noEditPoints="1" noAdjustHandles="1" noChangeArrowheads="1" noChangeShapeType="1" noTextEdit="1"/>
              </p:cNvSpPr>
              <p:nvPr/>
            </p:nvSpPr>
            <p:spPr>
              <a:xfrm>
                <a:off x="5483605" y="5515466"/>
                <a:ext cx="6101442" cy="603691"/>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Textfeld 16">
                <a:extLst>
                  <a:ext uri="{FF2B5EF4-FFF2-40B4-BE49-F238E27FC236}">
                    <a16:creationId xmlns:a16="http://schemas.microsoft.com/office/drawing/2014/main" xmlns="" id="{52D72F73-FEBD-4F0A-8B27-9D31A9BE3CFD}"/>
                  </a:ext>
                </a:extLst>
              </p:cNvPr>
              <p:cNvSpPr txBox="1"/>
              <p:nvPr/>
            </p:nvSpPr>
            <p:spPr>
              <a:xfrm>
                <a:off x="5708860" y="6212534"/>
                <a:ext cx="6087500"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solidFill>
                            <a:schemeClr val="bg1"/>
                          </a:solidFill>
                          <a:latin typeface="Cambria Math"/>
                        </a:rPr>
                        <m:t>𝑃𝑎𝑟𝑡𝑒𝑠</m:t>
                      </m:r>
                      <m:r>
                        <a:rPr lang="es-ES" sz="1600" b="0" i="1" smtClean="0">
                          <a:solidFill>
                            <a:schemeClr val="bg1"/>
                          </a:solidFill>
                          <a:latin typeface="Cambria Math"/>
                        </a:rPr>
                        <m:t> </m:t>
                      </m:r>
                      <m:r>
                        <a:rPr lang="es-ES" sz="1600" b="0" i="1" smtClean="0">
                          <a:solidFill>
                            <a:schemeClr val="bg1"/>
                          </a:solidFill>
                          <a:latin typeface="Cambria Math"/>
                        </a:rPr>
                        <m:t>𝑑𝑒𝑓𝑒𝑐𝑡𝑢𝑜𝑠𝑎𝑠</m:t>
                      </m:r>
                      <m:r>
                        <a:rPr lang="es-ES" sz="1600" b="0" i="1" smtClean="0">
                          <a:solidFill>
                            <a:schemeClr val="bg1"/>
                          </a:solidFill>
                          <a:latin typeface="Cambria Math"/>
                        </a:rPr>
                        <m:t> </m:t>
                      </m:r>
                      <m:r>
                        <a:rPr lang="es-ES" sz="1600" b="0" i="1" smtClean="0">
                          <a:solidFill>
                            <a:schemeClr val="bg1"/>
                          </a:solidFill>
                          <a:latin typeface="Cambria Math"/>
                        </a:rPr>
                        <m:t>𝑝𝑜𝑟</m:t>
                      </m:r>
                      <m:r>
                        <a:rPr lang="es-ES" sz="1600" b="0" i="1" smtClean="0">
                          <a:solidFill>
                            <a:schemeClr val="bg1"/>
                          </a:solidFill>
                          <a:latin typeface="Cambria Math"/>
                        </a:rPr>
                        <m:t> </m:t>
                      </m:r>
                      <m:r>
                        <a:rPr lang="es-ES" sz="1600" b="0" i="1" smtClean="0">
                          <a:solidFill>
                            <a:schemeClr val="bg1"/>
                          </a:solidFill>
                          <a:latin typeface="Cambria Math"/>
                        </a:rPr>
                        <m:t>𝑚𝑖𝑙𝑙</m:t>
                      </m:r>
                      <m:r>
                        <a:rPr lang="es-ES" sz="1600" b="0" i="1" smtClean="0">
                          <a:solidFill>
                            <a:schemeClr val="bg1"/>
                          </a:solidFill>
                          <a:latin typeface="Cambria Math"/>
                        </a:rPr>
                        <m:t>ó</m:t>
                      </m:r>
                      <m:r>
                        <a:rPr lang="es-ES" sz="1600" b="0" i="1" smtClean="0">
                          <a:solidFill>
                            <a:schemeClr val="bg1"/>
                          </a:solidFill>
                          <a:latin typeface="Cambria Math"/>
                        </a:rPr>
                        <m:t>𝑛</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s-ES" sz="1600" b="0" i="1" smtClean="0">
                              <a:solidFill>
                                <a:schemeClr val="bg1"/>
                              </a:solidFill>
                              <a:latin typeface="Cambria Math"/>
                            </a:rPr>
                            <m:t>𝑃𝑎𝑟𝑡𝑒𝑠</m:t>
                          </m:r>
                          <m:r>
                            <a:rPr lang="es-ES" sz="1600" b="0" i="1" smtClean="0">
                              <a:solidFill>
                                <a:schemeClr val="bg1"/>
                              </a:solidFill>
                              <a:latin typeface="Cambria Math"/>
                            </a:rPr>
                            <m:t> </m:t>
                          </m:r>
                          <m:r>
                            <a:rPr lang="es-ES" sz="1600" b="0" i="1" smtClean="0">
                              <a:solidFill>
                                <a:schemeClr val="bg1"/>
                              </a:solidFill>
                              <a:latin typeface="Cambria Math"/>
                            </a:rPr>
                            <m:t>𝐷𝑒𝑓𝑒𝑐𝑡𝑢𝑜𝑠𝑎𝑠</m:t>
                          </m:r>
                        </m:num>
                        <m:den>
                          <m:r>
                            <a:rPr lang="es-ES" sz="1600" b="0" i="1" smtClean="0">
                              <a:solidFill>
                                <a:schemeClr val="bg1"/>
                              </a:solidFill>
                              <a:latin typeface="Cambria Math"/>
                            </a:rPr>
                            <m:t>𝑃𝑎𝑟𝑡𝑒𝑠</m:t>
                          </m:r>
                          <m:r>
                            <a:rPr lang="es-ES" sz="1600" b="0" i="1" smtClean="0">
                              <a:solidFill>
                                <a:schemeClr val="bg1"/>
                              </a:solidFill>
                              <a:latin typeface="Cambria Math"/>
                            </a:rPr>
                            <m:t> </m:t>
                          </m:r>
                          <m:r>
                            <a:rPr lang="es-ES" sz="1600" b="0" i="1" smtClean="0">
                              <a:solidFill>
                                <a:schemeClr val="bg1"/>
                              </a:solidFill>
                              <a:latin typeface="Cambria Math"/>
                            </a:rPr>
                            <m:t>𝑇𝑜𝑡𝑎𝑙𝑒𝑠</m:t>
                          </m:r>
                        </m:den>
                      </m:f>
                      <m:r>
                        <a:rPr lang="en-GB" sz="1600" b="0" i="1" smtClean="0">
                          <a:solidFill>
                            <a:schemeClr val="bg1"/>
                          </a:solidFill>
                          <a:latin typeface="Cambria Math" panose="02040503050406030204" pitchFamily="18" charset="0"/>
                        </a:rPr>
                        <m:t>∗1,000,000</m:t>
                      </m:r>
                    </m:oMath>
                  </m:oMathPara>
                </a14:m>
                <a:endParaRPr lang="en-GB" sz="1600" dirty="0">
                  <a:solidFill>
                    <a:schemeClr val="bg1"/>
                  </a:solidFill>
                </a:endParaRPr>
              </a:p>
            </p:txBody>
          </p:sp>
        </mc:Choice>
        <mc:Fallback xmlns="">
          <p:sp>
            <p:nvSpPr>
              <p:cNvPr id="20" name="Textfeld 16">
                <a:extLst>
                  <a:ext uri="{FF2B5EF4-FFF2-40B4-BE49-F238E27FC236}">
                    <a16:creationId xmlns:a16="http://schemas.microsoft.com/office/drawing/2014/main" xmlns:a14="http://schemas.microsoft.com/office/drawing/2010/main" xmlns="" id="{52D72F73-FEBD-4F0A-8B27-9D31A9BE3CFD}"/>
                  </a:ext>
                </a:extLst>
              </p:cNvPr>
              <p:cNvSpPr txBox="1">
                <a:spLocks noRot="1" noChangeAspect="1" noMove="1" noResize="1" noEditPoints="1" noAdjustHandles="1" noChangeArrowheads="1" noChangeShapeType="1" noTextEdit="1"/>
              </p:cNvSpPr>
              <p:nvPr/>
            </p:nvSpPr>
            <p:spPr>
              <a:xfrm>
                <a:off x="5708860" y="6212534"/>
                <a:ext cx="6087500" cy="468205"/>
              </a:xfrm>
              <a:prstGeom prst="rect">
                <a:avLst/>
              </a:prstGeom>
              <a:blipFill rotWithShape="1">
                <a:blip r:embed="rId5"/>
                <a:stretch>
                  <a:fillRect/>
                </a:stretch>
              </a:blipFill>
            </p:spPr>
            <p:txBody>
              <a:bodyPr/>
              <a:lstStyle/>
              <a:p>
                <a:r>
                  <a:rPr lang="es-ES">
                    <a:noFill/>
                  </a:rPr>
                  <a:t> </a:t>
                </a:r>
              </a:p>
            </p:txBody>
          </p:sp>
        </mc:Fallback>
      </mc:AlternateContent>
      <p:sp>
        <p:nvSpPr>
          <p:cNvPr id="18" name="Rectangle 85">
            <a:extLst>
              <a:ext uri="{FF2B5EF4-FFF2-40B4-BE49-F238E27FC236}">
                <a16:creationId xmlns:a16="http://schemas.microsoft.com/office/drawing/2014/main" xmlns="" id="{D62221C4-B60F-4B6E-A897-80D332283994}"/>
              </a:ext>
            </a:extLst>
          </p:cNvPr>
          <p:cNvSpPr>
            <a:spLocks/>
          </p:cNvSpPr>
          <p:nvPr/>
        </p:nvSpPr>
        <p:spPr bwMode="auto">
          <a:xfrm>
            <a:off x="3906608" y="2914604"/>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21" name="Rectangle 85">
            <a:extLst>
              <a:ext uri="{FF2B5EF4-FFF2-40B4-BE49-F238E27FC236}">
                <a16:creationId xmlns:a16="http://schemas.microsoft.com/office/drawing/2014/main" xmlns="" id="{3F4F16A6-9BF2-4AE2-9D12-0CECF72C46C6}"/>
              </a:ext>
            </a:extLst>
          </p:cNvPr>
          <p:cNvSpPr>
            <a:spLocks/>
          </p:cNvSpPr>
          <p:nvPr/>
        </p:nvSpPr>
        <p:spPr bwMode="auto">
          <a:xfrm>
            <a:off x="3853083" y="5375505"/>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283077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548640" y="669789"/>
            <a:ext cx="9252461" cy="1734952"/>
          </a:xfrm>
        </p:spPr>
        <p:txBody>
          <a:bodyPr>
            <a:normAutofit/>
          </a:bodyPr>
          <a:lstStyle/>
          <a:p>
            <a:r>
              <a:rPr lang="en-GB" sz="2800" dirty="0" err="1"/>
              <a:t>Indicadores</a:t>
            </a:r>
            <a:r>
              <a:rPr lang="en-GB" sz="2800" dirty="0"/>
              <a:t> de </a:t>
            </a:r>
            <a:r>
              <a:rPr lang="en-GB" sz="2800" dirty="0" err="1" smtClean="0"/>
              <a:t>cumplimiento</a:t>
            </a:r>
            <a:r>
              <a:rPr lang="en-GB" sz="2800" dirty="0" smtClean="0"/>
              <a:t>/</a:t>
            </a:r>
            <a:r>
              <a:rPr lang="en-GB" sz="2800" dirty="0" err="1" smtClean="0"/>
              <a:t>desempeño</a:t>
            </a:r>
            <a:r>
              <a:rPr lang="en-GB" sz="2800" dirty="0" smtClean="0"/>
              <a:t>: </a:t>
            </a:r>
            <a:r>
              <a:rPr lang="en-GB" sz="2800" dirty="0" err="1" smtClean="0"/>
              <a:t>Coste</a:t>
            </a:r>
            <a:r>
              <a:rPr lang="en-GB" sz="2800" dirty="0" smtClean="0"/>
              <a:t> </a:t>
            </a:r>
            <a:r>
              <a:rPr lang="en-GB" sz="2800" dirty="0"/>
              <a:t>del </a:t>
            </a:r>
            <a:r>
              <a:rPr lang="en-GB" sz="2800" dirty="0" err="1" smtClean="0"/>
              <a:t>pedido</a:t>
            </a:r>
            <a:endParaRPr lang="en-GB" sz="2800" dirty="0" smtClean="0"/>
          </a:p>
          <a:p>
            <a:r>
              <a:rPr lang="es-ES" sz="2800" dirty="0" smtClean="0"/>
              <a:t>Diapositiva</a:t>
            </a:r>
            <a:r>
              <a:rPr lang="en-GB" sz="2800" dirty="0" smtClean="0"/>
              <a:t> 1 de 2</a:t>
            </a:r>
            <a:endParaRPr lang="en-GB" sz="2800"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25729" y="1999755"/>
            <a:ext cx="3510099"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2000" dirty="0">
                <a:solidFill>
                  <a:schemeClr val="tx1"/>
                </a:solidFill>
                <a:latin typeface="+mj-lt"/>
                <a:ea typeface="Open Sans Light" panose="020B0306030504020204" pitchFamily="34" charset="0"/>
                <a:cs typeface="Open Sans Light" panose="020B0306030504020204" pitchFamily="34" charset="0"/>
              </a:rPr>
              <a:t>El Coste </a:t>
            </a:r>
            <a:r>
              <a:rPr lang="es-ES" sz="2000" dirty="0" smtClean="0">
                <a:solidFill>
                  <a:schemeClr val="tx1"/>
                </a:solidFill>
                <a:latin typeface="+mj-lt"/>
                <a:ea typeface="Open Sans Light" panose="020B0306030504020204" pitchFamily="34" charset="0"/>
                <a:cs typeface="Open Sans Light" panose="020B0306030504020204" pitchFamily="34" charset="0"/>
              </a:rPr>
              <a:t>del Pedido es </a:t>
            </a:r>
            <a:r>
              <a:rPr lang="es-ES" sz="2000" dirty="0">
                <a:solidFill>
                  <a:schemeClr val="tx1"/>
                </a:solidFill>
                <a:latin typeface="+mj-lt"/>
                <a:ea typeface="Open Sans Light" panose="020B0306030504020204" pitchFamily="34" charset="0"/>
                <a:cs typeface="Open Sans Light" panose="020B0306030504020204" pitchFamily="34" charset="0"/>
              </a:rPr>
              <a:t>uno de los KPI de aprovisionamiento más controvertidos, ya que su definición y aplicación varían. En teoría, esta métrica representa los costes medios de tramitación de un pedido, desde la creación de la compra hasta el cierre de la factura. </a:t>
            </a:r>
            <a:endParaRPr lang="es-ES" sz="2000" dirty="0" smtClean="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r>
              <a:rPr lang="es-ES" sz="2000" dirty="0" smtClean="0">
                <a:solidFill>
                  <a:schemeClr val="tx1"/>
                </a:solidFill>
                <a:latin typeface="+mj-lt"/>
                <a:ea typeface="Open Sans Light" panose="020B0306030504020204" pitchFamily="34" charset="0"/>
                <a:cs typeface="Open Sans Light" panose="020B0306030504020204" pitchFamily="34" charset="0"/>
              </a:rPr>
              <a:t>En </a:t>
            </a:r>
            <a:r>
              <a:rPr lang="es-ES" sz="2000" dirty="0">
                <a:solidFill>
                  <a:schemeClr val="tx1"/>
                </a:solidFill>
                <a:latin typeface="+mj-lt"/>
                <a:ea typeface="Open Sans Light" panose="020B0306030504020204" pitchFamily="34" charset="0"/>
                <a:cs typeface="Open Sans Light" panose="020B0306030504020204" pitchFamily="34" charset="0"/>
              </a:rPr>
              <a:t>la práctica, los costes de procesar internamente la orden de compra pueden incluir una lista asombrosa de variables.</a:t>
            </a: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B99D97FC-7F03-4074-BEE5-3DDD067F9907}"/>
              </a:ext>
            </a:extLst>
          </p:cNvPr>
          <p:cNvPicPr>
            <a:picLocks noChangeAspect="1"/>
          </p:cNvPicPr>
          <p:nvPr/>
        </p:nvPicPr>
        <p:blipFill>
          <a:blip r:embed="rId3"/>
          <a:stretch>
            <a:fillRect/>
          </a:stretch>
        </p:blipFill>
        <p:spPr>
          <a:xfrm>
            <a:off x="9705164" y="383648"/>
            <a:ext cx="2166418" cy="1153617"/>
          </a:xfrm>
          <a:prstGeom prst="rect">
            <a:avLst/>
          </a:prstGeom>
        </p:spPr>
      </p:pic>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238955" y="1852550"/>
            <a:ext cx="7827316" cy="438358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3764280" y="1852550"/>
            <a:ext cx="1365861" cy="438358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130140" y="1834931"/>
            <a:ext cx="6955566" cy="4401205"/>
          </a:xfrm>
          <a:prstGeom prst="rect">
            <a:avLst/>
          </a:prstGeom>
          <a:noFill/>
        </p:spPr>
        <p:txBody>
          <a:bodyPr wrap="square" rtlCol="0">
            <a:spAutoFit/>
          </a:bodyPr>
          <a:lstStyle/>
          <a:p>
            <a:r>
              <a:rPr lang="es-ES" sz="2000" dirty="0">
                <a:solidFill>
                  <a:schemeClr val="bg1"/>
                </a:solidFill>
                <a:latin typeface="+mj-lt"/>
                <a:ea typeface="Lato Light" charset="0"/>
                <a:cs typeface="Lato Light" charset="0"/>
              </a:rPr>
              <a:t>No existe un punto de referencia estándar que pueda aplicar a su situación para obtener el coste de tramitación de una orden de compra</a:t>
            </a:r>
            <a:r>
              <a:rPr lang="es-ES" sz="2000" dirty="0" smtClean="0">
                <a:solidFill>
                  <a:schemeClr val="bg1"/>
                </a:solidFill>
                <a:latin typeface="+mj-lt"/>
                <a:ea typeface="Lato Light" charset="0"/>
                <a:cs typeface="Lato Light" charset="0"/>
              </a:rPr>
              <a:t>.</a:t>
            </a:r>
            <a:endParaRPr lang="es-ES" sz="2000" dirty="0">
              <a:solidFill>
                <a:schemeClr val="bg1"/>
              </a:solidFill>
              <a:latin typeface="+mj-lt"/>
              <a:ea typeface="Lato Light" charset="0"/>
              <a:cs typeface="Lato Light" charset="0"/>
            </a:endParaRPr>
          </a:p>
          <a:p>
            <a:r>
              <a:rPr lang="es-ES" sz="2000" dirty="0">
                <a:solidFill>
                  <a:schemeClr val="bg1"/>
                </a:solidFill>
                <a:latin typeface="+mj-lt"/>
                <a:ea typeface="Lato Light" charset="0"/>
                <a:cs typeface="Lato Light" charset="0"/>
              </a:rPr>
              <a:t>Por otro lado, existe un argumento comercial para reducir el coste de la orden de compra, ya que se trata de un coste real y toda la eficiencia que se pueda obtener optimizando el proceso de compra puede traducirse en un fuerte ahorro</a:t>
            </a:r>
            <a:r>
              <a:rPr lang="es-ES" sz="2000" dirty="0" smtClean="0">
                <a:solidFill>
                  <a:schemeClr val="bg1"/>
                </a:solidFill>
                <a:latin typeface="+mj-lt"/>
                <a:ea typeface="Lato Light" charset="0"/>
                <a:cs typeface="Lato Light" charset="0"/>
              </a:rPr>
              <a:t>.</a:t>
            </a:r>
          </a:p>
          <a:p>
            <a:endParaRPr lang="es-ES" sz="2000" dirty="0">
              <a:solidFill>
                <a:schemeClr val="bg1"/>
              </a:solidFill>
              <a:latin typeface="+mj-lt"/>
              <a:ea typeface="Lato Light" charset="0"/>
              <a:cs typeface="Lato Light" charset="0"/>
            </a:endParaRPr>
          </a:p>
          <a:p>
            <a:r>
              <a:rPr lang="es-ES" sz="2000" dirty="0">
                <a:solidFill>
                  <a:schemeClr val="bg1"/>
                </a:solidFill>
                <a:latin typeface="+mj-lt"/>
                <a:ea typeface="Lato Light" charset="0"/>
                <a:cs typeface="Lato Light" charset="0"/>
              </a:rPr>
              <a:t>Si no podemos confiar en los puntos de </a:t>
            </a:r>
            <a:r>
              <a:rPr lang="es-ES" sz="2000" dirty="0" smtClean="0">
                <a:solidFill>
                  <a:schemeClr val="bg1"/>
                </a:solidFill>
                <a:latin typeface="+mj-lt"/>
                <a:ea typeface="Lato Light" charset="0"/>
                <a:cs typeface="Lato Light" charset="0"/>
              </a:rPr>
              <a:t>referencia: ¿cómo </a:t>
            </a:r>
            <a:r>
              <a:rPr lang="es-ES" sz="2000" dirty="0">
                <a:solidFill>
                  <a:schemeClr val="bg1"/>
                </a:solidFill>
                <a:latin typeface="+mj-lt"/>
                <a:ea typeface="Lato Light" charset="0"/>
                <a:cs typeface="Lato Light" charset="0"/>
              </a:rPr>
              <a:t>podemos calcular el coste de una orden de compra? </a:t>
            </a:r>
            <a:endParaRPr lang="es-ES" sz="2000" dirty="0" smtClean="0">
              <a:solidFill>
                <a:schemeClr val="bg1"/>
              </a:solidFill>
              <a:latin typeface="+mj-lt"/>
              <a:ea typeface="Lato Light" charset="0"/>
              <a:cs typeface="Lato Light" charset="0"/>
            </a:endParaRPr>
          </a:p>
          <a:p>
            <a:endParaRPr lang="es-ES" sz="2000" dirty="0">
              <a:solidFill>
                <a:schemeClr val="bg1"/>
              </a:solidFill>
              <a:latin typeface="+mj-lt"/>
              <a:ea typeface="Lato Light" charset="0"/>
              <a:cs typeface="Lato Light" charset="0"/>
            </a:endParaRPr>
          </a:p>
          <a:p>
            <a:r>
              <a:rPr lang="es-ES" sz="2000" dirty="0">
                <a:solidFill>
                  <a:schemeClr val="bg1"/>
                </a:solidFill>
                <a:latin typeface="+mj-lt"/>
                <a:ea typeface="Lato Light" charset="0"/>
                <a:cs typeface="Lato Light" charset="0"/>
              </a:rPr>
              <a:t>La respuesta corta es llegar a sus propios números examinando los distintos componentes de los factores de coste en su ciclo de pedidos de compra.</a:t>
            </a:r>
          </a:p>
        </p:txBody>
      </p:sp>
      <p:sp>
        <p:nvSpPr>
          <p:cNvPr id="10" name="Rectangle 85">
            <a:extLst>
              <a:ext uri="{FF2B5EF4-FFF2-40B4-BE49-F238E27FC236}">
                <a16:creationId xmlns:a16="http://schemas.microsoft.com/office/drawing/2014/main" xmlns="" id="{D62221C4-B60F-4B6E-A897-80D332283994}"/>
              </a:ext>
            </a:extLst>
          </p:cNvPr>
          <p:cNvSpPr>
            <a:spLocks/>
          </p:cNvSpPr>
          <p:nvPr/>
        </p:nvSpPr>
        <p:spPr bwMode="auto">
          <a:xfrm>
            <a:off x="3444934" y="3696979"/>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Tree>
    <p:extLst>
      <p:ext uri="{BB962C8B-B14F-4D97-AF65-F5344CB8AC3E}">
        <p14:creationId xmlns:p14="http://schemas.microsoft.com/office/powerpoint/2010/main" val="78670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713724" y="753226"/>
            <a:ext cx="9087377" cy="1090021"/>
          </a:xfrm>
        </p:spPr>
        <p:txBody>
          <a:bodyPr>
            <a:normAutofit fontScale="77500" lnSpcReduction="20000"/>
          </a:bodyPr>
          <a:lstStyle/>
          <a:p>
            <a:r>
              <a:rPr lang="es-ES" dirty="0"/>
              <a:t>Indicadores de cumplimiento/desempeño: Coste del pedido</a:t>
            </a:r>
          </a:p>
          <a:p>
            <a:r>
              <a:rPr lang="es-ES" dirty="0" smtClean="0"/>
              <a:t>Diapositiva</a:t>
            </a:r>
            <a:r>
              <a:rPr lang="en-GB" dirty="0" smtClean="0"/>
              <a:t> 2 </a:t>
            </a:r>
            <a:r>
              <a:rPr lang="en-GB" dirty="0"/>
              <a:t>de 2</a:t>
            </a:r>
          </a:p>
          <a:p>
            <a:endParaRPr lang="en-GB" dirty="0"/>
          </a:p>
        </p:txBody>
      </p:sp>
      <p:pic>
        <p:nvPicPr>
          <p:cNvPr id="3" name="Grafik 2">
            <a:extLst>
              <a:ext uri="{FF2B5EF4-FFF2-40B4-BE49-F238E27FC236}">
                <a16:creationId xmlns:a16="http://schemas.microsoft.com/office/drawing/2014/main" xmlns="" id="{B99D97FC-7F03-4074-BEE5-3DDD067F9907}"/>
              </a:ext>
            </a:extLst>
          </p:cNvPr>
          <p:cNvPicPr>
            <a:picLocks noChangeAspect="1"/>
          </p:cNvPicPr>
          <p:nvPr/>
        </p:nvPicPr>
        <p:blipFill>
          <a:blip r:embed="rId3"/>
          <a:stretch>
            <a:fillRect/>
          </a:stretch>
        </p:blipFill>
        <p:spPr>
          <a:xfrm>
            <a:off x="9705164" y="383648"/>
            <a:ext cx="2166418" cy="1153617"/>
          </a:xfrm>
          <a:prstGeom prst="rect">
            <a:avLst/>
          </a:prstGeom>
        </p:spPr>
      </p:pic>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162851" y="1960438"/>
            <a:ext cx="7903420" cy="482409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3992880" y="1999755"/>
            <a:ext cx="1190123" cy="482409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026637" y="2275724"/>
            <a:ext cx="7014314" cy="4247317"/>
          </a:xfrm>
          <a:prstGeom prst="rect">
            <a:avLst/>
          </a:prstGeom>
          <a:noFill/>
        </p:spPr>
        <p:txBody>
          <a:bodyPr wrap="square" rtlCol="0">
            <a:spAutoFit/>
          </a:bodyPr>
          <a:lstStyle/>
          <a:p>
            <a:pPr marL="228600" indent="-228600">
              <a:buAutoNum type="arabicPeriod"/>
            </a:pPr>
            <a:r>
              <a:rPr lang="es-ES" dirty="0">
                <a:solidFill>
                  <a:schemeClr val="bg1"/>
                </a:solidFill>
                <a:ea typeface="Lato Light" charset="0"/>
                <a:cs typeface="Lato Light" charset="0"/>
              </a:rPr>
              <a:t>Enumere todos los pasos del proceso de compra. Un proceso típico podría </a:t>
            </a:r>
            <a:r>
              <a:rPr lang="es-ES" dirty="0" smtClean="0">
                <a:solidFill>
                  <a:schemeClr val="bg1"/>
                </a:solidFill>
                <a:ea typeface="Lato Light" charset="0"/>
                <a:cs typeface="Lato Light" charset="0"/>
              </a:rPr>
              <a:t>ser:</a:t>
            </a:r>
          </a:p>
          <a:p>
            <a:pPr marL="685800" lvl="1" indent="-228600">
              <a:buAutoNum type="arabicPeriod"/>
            </a:pPr>
            <a:r>
              <a:rPr lang="es-ES" dirty="0">
                <a:solidFill>
                  <a:schemeClr val="bg1"/>
                </a:solidFill>
                <a:ea typeface="Lato Light" charset="0"/>
                <a:cs typeface="Lato Light" charset="0"/>
              </a:rPr>
              <a:t>Usuario que crea la solicitud ¿Cómo crea el usuario la solicitud? ¿El proceso es manual o está basado en el sistema? Si está basado en el sistema, ¿existen catálogos u otras formas de reducir la entrada de datos por parte del usuario</a:t>
            </a:r>
            <a:r>
              <a:rPr lang="es-ES" dirty="0" smtClean="0">
                <a:solidFill>
                  <a:schemeClr val="bg1"/>
                </a:solidFill>
                <a:ea typeface="Lato Light" charset="0"/>
                <a:cs typeface="Lato Light" charset="0"/>
              </a:rPr>
              <a:t>? </a:t>
            </a:r>
          </a:p>
          <a:p>
            <a:pPr marL="685800" lvl="1" indent="-228600">
              <a:buAutoNum type="arabicPeriod"/>
            </a:pPr>
            <a:r>
              <a:rPr lang="es-ES" dirty="0" smtClean="0">
                <a:solidFill>
                  <a:schemeClr val="bg1"/>
                </a:solidFill>
                <a:ea typeface="Lato Light" charset="0"/>
                <a:cs typeface="Lato Light" charset="0"/>
              </a:rPr>
              <a:t>Aprobación </a:t>
            </a:r>
            <a:r>
              <a:rPr lang="es-ES" dirty="0">
                <a:solidFill>
                  <a:schemeClr val="bg1"/>
                </a:solidFill>
                <a:ea typeface="Lato Light" charset="0"/>
                <a:cs typeface="Lato Light" charset="0"/>
              </a:rPr>
              <a:t>de la solicitud por parte del </a:t>
            </a:r>
            <a:r>
              <a:rPr lang="es-ES" dirty="0" smtClean="0">
                <a:solidFill>
                  <a:schemeClr val="bg1"/>
                </a:solidFill>
                <a:ea typeface="Lato Light" charset="0"/>
                <a:cs typeface="Lato Light" charset="0"/>
              </a:rPr>
              <a:t>gerente Documente </a:t>
            </a:r>
            <a:r>
              <a:rPr lang="es-ES" dirty="0">
                <a:solidFill>
                  <a:schemeClr val="bg1"/>
                </a:solidFill>
                <a:ea typeface="Lato Light" charset="0"/>
                <a:cs typeface="Lato Light" charset="0"/>
              </a:rPr>
              <a:t>los pasos que implica el proceso de aprobación</a:t>
            </a:r>
            <a:r>
              <a:rPr lang="es-ES" dirty="0" smtClean="0">
                <a:solidFill>
                  <a:schemeClr val="bg1"/>
                </a:solidFill>
                <a:ea typeface="Lato Light" charset="0"/>
                <a:cs typeface="Lato Light" charset="0"/>
              </a:rPr>
              <a:t>.</a:t>
            </a:r>
          </a:p>
          <a:p>
            <a:pPr marL="685800" lvl="1" indent="-228600">
              <a:buAutoNum type="arabicPeriod"/>
            </a:pPr>
            <a:r>
              <a:rPr lang="es-ES" dirty="0">
                <a:solidFill>
                  <a:schemeClr val="bg1"/>
                </a:solidFill>
                <a:ea typeface="Lato Light" charset="0"/>
                <a:cs typeface="Lato Light" charset="0"/>
              </a:rPr>
              <a:t>Número de pasos en el proceso de pedido de </a:t>
            </a:r>
            <a:r>
              <a:rPr lang="es-ES" dirty="0" smtClean="0">
                <a:solidFill>
                  <a:schemeClr val="bg1"/>
                </a:solidFill>
                <a:ea typeface="Lato Light" charset="0"/>
                <a:cs typeface="Lato Light" charset="0"/>
              </a:rPr>
              <a:t>compra.</a:t>
            </a:r>
          </a:p>
          <a:p>
            <a:pPr marL="685800" lvl="1" indent="-228600">
              <a:buAutoNum type="arabicPeriod"/>
            </a:pPr>
            <a:r>
              <a:rPr lang="es-ES" dirty="0" smtClean="0">
                <a:solidFill>
                  <a:schemeClr val="bg1"/>
                </a:solidFill>
                <a:ea typeface="Lato Light" charset="0"/>
                <a:cs typeface="Lato Light" charset="0"/>
              </a:rPr>
              <a:t>Documente </a:t>
            </a:r>
            <a:r>
              <a:rPr lang="es-ES" dirty="0">
                <a:solidFill>
                  <a:schemeClr val="bg1"/>
                </a:solidFill>
                <a:ea typeface="Lato Light" charset="0"/>
                <a:cs typeface="Lato Light" charset="0"/>
              </a:rPr>
              <a:t>el número medio de pasos en todo el proceso</a:t>
            </a:r>
          </a:p>
          <a:p>
            <a:pPr marL="685800" lvl="1" indent="-228600">
              <a:buAutoNum type="arabicPeriod"/>
            </a:pPr>
            <a:r>
              <a:rPr lang="es-ES" dirty="0">
                <a:solidFill>
                  <a:schemeClr val="bg1"/>
                </a:solidFill>
                <a:ea typeface="Lato Light" charset="0"/>
                <a:cs typeface="Lato Light" charset="0"/>
              </a:rPr>
              <a:t>Creación de la orden de </a:t>
            </a:r>
            <a:r>
              <a:rPr lang="es-ES" dirty="0" smtClean="0">
                <a:solidFill>
                  <a:schemeClr val="bg1"/>
                </a:solidFill>
                <a:ea typeface="Lato Light" charset="0"/>
                <a:cs typeface="Lato Light" charset="0"/>
              </a:rPr>
              <a:t>compra ¿</a:t>
            </a:r>
            <a:r>
              <a:rPr lang="es-ES" dirty="0">
                <a:solidFill>
                  <a:schemeClr val="bg1"/>
                </a:solidFill>
                <a:ea typeface="Lato Light" charset="0"/>
                <a:cs typeface="Lato Light" charset="0"/>
              </a:rPr>
              <a:t>Se crean las órdenes de compra manualmente o son creadas automáticamente por un sistema</a:t>
            </a:r>
            <a:r>
              <a:rPr lang="es-ES" dirty="0" smtClean="0">
                <a:solidFill>
                  <a:schemeClr val="bg1"/>
                </a:solidFill>
                <a:ea typeface="Lato Light" charset="0"/>
                <a:cs typeface="Lato Light" charset="0"/>
              </a:rPr>
              <a:t>?</a:t>
            </a:r>
          </a:p>
          <a:p>
            <a:pPr marL="685800" lvl="1" indent="-228600">
              <a:buAutoNum type="arabicPeriod"/>
            </a:pPr>
            <a:r>
              <a:rPr lang="es-ES" dirty="0">
                <a:solidFill>
                  <a:schemeClr val="bg1"/>
                </a:solidFill>
                <a:ea typeface="Lato Light" charset="0"/>
                <a:cs typeface="Lato Light" charset="0"/>
              </a:rPr>
              <a:t>Envío del pedido a un proveedor</a:t>
            </a:r>
          </a:p>
          <a:p>
            <a:pPr marL="228600" indent="-228600">
              <a:buAutoNum type="arabicPeriod"/>
            </a:pPr>
            <a:r>
              <a:rPr lang="es-ES" dirty="0">
                <a:solidFill>
                  <a:schemeClr val="bg1"/>
                </a:solidFill>
                <a:ea typeface="Lato Light" charset="0"/>
                <a:cs typeface="Lato Light" charset="0"/>
              </a:rPr>
              <a:t>Calcule el tiempo medio de cada paso en su proceso de pedido de compra</a:t>
            </a:r>
          </a:p>
        </p:txBody>
      </p:sp>
      <p:sp>
        <p:nvSpPr>
          <p:cNvPr id="10" name="Subtitle 2">
            <a:extLst>
              <a:ext uri="{FF2B5EF4-FFF2-40B4-BE49-F238E27FC236}">
                <a16:creationId xmlns:a16="http://schemas.microsoft.com/office/drawing/2014/main" xmlns="" id="{41D884EA-448D-4F47-B2CA-373386EECD7B}"/>
              </a:ext>
            </a:extLst>
          </p:cNvPr>
          <p:cNvSpPr txBox="1">
            <a:spLocks/>
          </p:cNvSpPr>
          <p:nvPr/>
        </p:nvSpPr>
        <p:spPr>
          <a:xfrm>
            <a:off x="125729" y="2037820"/>
            <a:ext cx="3510099"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2000" dirty="0">
                <a:solidFill>
                  <a:schemeClr val="tx1"/>
                </a:solidFill>
                <a:latin typeface="+mj-lt"/>
                <a:ea typeface="Open Sans Light" panose="020B0306030504020204" pitchFamily="34" charset="0"/>
                <a:cs typeface="Open Sans Light" panose="020B0306030504020204" pitchFamily="34" charset="0"/>
              </a:rPr>
              <a:t>El Coste </a:t>
            </a:r>
            <a:r>
              <a:rPr lang="es-ES" sz="2000" dirty="0" smtClean="0">
                <a:solidFill>
                  <a:schemeClr val="tx1"/>
                </a:solidFill>
                <a:latin typeface="+mj-lt"/>
                <a:ea typeface="Open Sans Light" panose="020B0306030504020204" pitchFamily="34" charset="0"/>
                <a:cs typeface="Open Sans Light" panose="020B0306030504020204" pitchFamily="34" charset="0"/>
              </a:rPr>
              <a:t>del Pedido es </a:t>
            </a:r>
            <a:r>
              <a:rPr lang="es-ES" sz="2000" dirty="0">
                <a:solidFill>
                  <a:schemeClr val="tx1"/>
                </a:solidFill>
                <a:latin typeface="+mj-lt"/>
                <a:ea typeface="Open Sans Light" panose="020B0306030504020204" pitchFamily="34" charset="0"/>
                <a:cs typeface="Open Sans Light" panose="020B0306030504020204" pitchFamily="34" charset="0"/>
              </a:rPr>
              <a:t>uno de los KPI de aprovisionamiento más controvertidos, ya que su definición y aplicación varían. En teoría, esta métrica representa los costes medios de tramitación de un pedido, desde la creación de la compra hasta el cierre de la factura. </a:t>
            </a:r>
            <a:endParaRPr lang="es-ES" sz="2000" dirty="0" smtClean="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r>
              <a:rPr lang="es-ES" sz="2000" dirty="0" smtClean="0">
                <a:solidFill>
                  <a:schemeClr val="tx1"/>
                </a:solidFill>
                <a:latin typeface="+mj-lt"/>
                <a:ea typeface="Open Sans Light" panose="020B0306030504020204" pitchFamily="34" charset="0"/>
                <a:cs typeface="Open Sans Light" panose="020B0306030504020204" pitchFamily="34" charset="0"/>
              </a:rPr>
              <a:t>En </a:t>
            </a:r>
            <a:r>
              <a:rPr lang="es-ES" sz="2000" dirty="0">
                <a:solidFill>
                  <a:schemeClr val="tx1"/>
                </a:solidFill>
                <a:latin typeface="+mj-lt"/>
                <a:ea typeface="Open Sans Light" panose="020B0306030504020204" pitchFamily="34" charset="0"/>
                <a:cs typeface="Open Sans Light" panose="020B0306030504020204" pitchFamily="34" charset="0"/>
              </a:rPr>
              <a:t>la práctica, los costes de procesar internamente la orden de compra pueden incluir una lista asombrosa de variables.</a:t>
            </a: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11" name="Rectangle 85">
            <a:extLst>
              <a:ext uri="{FF2B5EF4-FFF2-40B4-BE49-F238E27FC236}">
                <a16:creationId xmlns:a16="http://schemas.microsoft.com/office/drawing/2014/main" xmlns="" id="{3F4F16A6-9BF2-4AE2-9D12-0CECF72C46C6}"/>
              </a:ext>
            </a:extLst>
          </p:cNvPr>
          <p:cNvSpPr>
            <a:spLocks/>
          </p:cNvSpPr>
          <p:nvPr/>
        </p:nvSpPr>
        <p:spPr bwMode="auto">
          <a:xfrm>
            <a:off x="3558903" y="4213607"/>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1709473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482948" y="655320"/>
            <a:ext cx="9087377" cy="1036107"/>
          </a:xfrm>
        </p:spPr>
        <p:txBody>
          <a:bodyPr>
            <a:normAutofit fontScale="92500" lnSpcReduction="10000"/>
          </a:bodyPr>
          <a:lstStyle/>
          <a:p>
            <a:r>
              <a:rPr lang="es-ES" dirty="0"/>
              <a:t>Indicadores de </a:t>
            </a:r>
            <a:r>
              <a:rPr lang="es-ES" dirty="0" smtClean="0"/>
              <a:t>cumplimiento/desempeño: </a:t>
            </a:r>
          </a:p>
          <a:p>
            <a:r>
              <a:rPr lang="es-ES" dirty="0" smtClean="0"/>
              <a:t>Reducción </a:t>
            </a:r>
            <a:r>
              <a:rPr lang="es-ES" dirty="0"/>
              <a:t>de los costes de adquisición</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22187" y="2093609"/>
            <a:ext cx="3131349" cy="32832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200" dirty="0">
                <a:solidFill>
                  <a:schemeClr val="tx1"/>
                </a:solidFill>
                <a:latin typeface="+mj-lt"/>
                <a:ea typeface="Open Sans Light" panose="020B0306030504020204" pitchFamily="34" charset="0"/>
                <a:cs typeface="Open Sans Light" panose="020B0306030504020204" pitchFamily="34" charset="0"/>
              </a:rPr>
              <a:t>La reducción de costes es fundamental entre los KPI de compras</a:t>
            </a:r>
            <a:r>
              <a:rPr lang="es-ES" sz="2200" dirty="0" smtClean="0">
                <a:solidFill>
                  <a:schemeClr val="tx1"/>
                </a:solidFill>
                <a:latin typeface="+mj-lt"/>
                <a:ea typeface="Open Sans Light" panose="020B0306030504020204" pitchFamily="34" charset="0"/>
                <a:cs typeface="Open Sans Light" panose="020B0306030504020204" pitchFamily="34" charset="0"/>
              </a:rPr>
              <a:t>.</a:t>
            </a:r>
          </a:p>
          <a:p>
            <a:pPr algn="l">
              <a:lnSpc>
                <a:spcPct val="100000"/>
              </a:lnSpc>
              <a:spcBef>
                <a:spcPts val="600"/>
              </a:spcBef>
            </a:pPr>
            <a:endParaRPr lang="es-ES"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s-ES" sz="2200" dirty="0">
                <a:solidFill>
                  <a:schemeClr val="tx1"/>
                </a:solidFill>
                <a:latin typeface="+mj-lt"/>
                <a:ea typeface="Open Sans Light" panose="020B0306030504020204" pitchFamily="34" charset="0"/>
                <a:cs typeface="Open Sans Light" panose="020B0306030504020204" pitchFamily="34" charset="0"/>
              </a:rPr>
              <a:t>Se trata de medir el "ahorro tangible" que se ha realizado en términos de gestión de costes a lo largo de los años.</a:t>
            </a: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B99D97FC-7F03-4074-BEE5-3DDD067F9907}"/>
              </a:ext>
            </a:extLst>
          </p:cNvPr>
          <p:cNvPicPr>
            <a:picLocks noChangeAspect="1"/>
          </p:cNvPicPr>
          <p:nvPr/>
        </p:nvPicPr>
        <p:blipFill>
          <a:blip r:embed="rId3"/>
          <a:stretch>
            <a:fillRect/>
          </a:stretch>
        </p:blipFill>
        <p:spPr>
          <a:xfrm>
            <a:off x="9614309" y="241852"/>
            <a:ext cx="2166418" cy="1153617"/>
          </a:xfrm>
          <a:prstGeom prst="rect">
            <a:avLst/>
          </a:prstGeom>
        </p:spPr>
      </p:pic>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3990108" y="3527486"/>
            <a:ext cx="8201891" cy="329601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3584665" y="3469072"/>
            <a:ext cx="1324220" cy="338892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49607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97483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3732296" y="1746942"/>
            <a:ext cx="8459703" cy="178054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3584665" y="1746942"/>
            <a:ext cx="1301589" cy="17805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28720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4791057" y="1729273"/>
            <a:ext cx="7400942" cy="1815882"/>
          </a:xfrm>
          <a:prstGeom prst="rect">
            <a:avLst/>
          </a:prstGeom>
          <a:noFill/>
        </p:spPr>
        <p:txBody>
          <a:bodyPr wrap="square" rtlCol="0">
            <a:spAutoFit/>
          </a:bodyPr>
          <a:lstStyle/>
          <a:p>
            <a:r>
              <a:rPr lang="es-ES" sz="1600" dirty="0">
                <a:solidFill>
                  <a:schemeClr val="bg1"/>
                </a:solidFill>
                <a:latin typeface="+mj-lt"/>
                <a:ea typeface="Lato Light" charset="0"/>
                <a:cs typeface="Lato Light" charset="0"/>
              </a:rPr>
              <a:t>Independientemente del sector industrial, del tamaño de una empresa o de la madurez de la disciplina de compras, la realización de ahorros de costes siempre será uno de los objetivos más importantes de la función de compras. Esto no es ninguna sorpresa. En la mayoría de las organizaciones, el porcentaje de los ingresos que se destina a las compras ha crecido hasta el 50-70%, dependiendo del tipo de empresa. La razón más importante de este crecimiento es la continua tendencia a externalizar tareas que antes se realizaban dentro de la organización.</a:t>
            </a: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4978521" y="3464894"/>
            <a:ext cx="7213478" cy="3370153"/>
          </a:xfrm>
          <a:prstGeom prst="rect">
            <a:avLst/>
          </a:prstGeom>
          <a:noFill/>
        </p:spPr>
        <p:txBody>
          <a:bodyPr wrap="square" rtlCol="0">
            <a:spAutoFit/>
          </a:bodyPr>
          <a:lstStyle/>
          <a:p>
            <a:r>
              <a:rPr lang="es-ES" sz="1600" dirty="0">
                <a:solidFill>
                  <a:schemeClr val="bg1"/>
                </a:solidFill>
                <a:ea typeface="Lato Light" charset="0"/>
                <a:cs typeface="Lato Light" charset="0"/>
              </a:rPr>
              <a:t>Las iniciativas de ahorro de costes deben basarse en un sólido análisis de los gastos. Este sirve como punto de partida para identificar las oportunidades de ahorro y como punto de referencia para verificar los ahorros reclamados. En este análisis se recogen diferentes tipos de datos:</a:t>
            </a:r>
          </a:p>
          <a:p>
            <a:endParaRPr lang="en-GB" sz="1400" dirty="0">
              <a:solidFill>
                <a:schemeClr val="bg1"/>
              </a:solidFill>
              <a:ea typeface="Lato Light" charset="0"/>
              <a:cs typeface="Lato Light" charset="0"/>
            </a:endParaRPr>
          </a:p>
          <a:p>
            <a:r>
              <a:rPr lang="en-GB" sz="1600" dirty="0">
                <a:solidFill>
                  <a:schemeClr val="bg1"/>
                </a:solidFill>
                <a:ea typeface="Lato Light" charset="0"/>
                <a:cs typeface="Lato Light" charset="0"/>
              </a:rPr>
              <a:t>	</a:t>
            </a:r>
            <a:r>
              <a:rPr lang="en-GB" sz="1600" dirty="0" err="1" smtClean="0">
                <a:solidFill>
                  <a:schemeClr val="bg1"/>
                </a:solidFill>
                <a:ea typeface="Lato Light" charset="0"/>
                <a:cs typeface="Lato Light" charset="0"/>
              </a:rPr>
              <a:t>Gasto</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Número</a:t>
            </a:r>
            <a:r>
              <a:rPr lang="en-GB" sz="1600" dirty="0">
                <a:solidFill>
                  <a:schemeClr val="bg1"/>
                </a:solidFill>
                <a:ea typeface="Lato Light" charset="0"/>
                <a:cs typeface="Lato Light" charset="0"/>
              </a:rPr>
              <a:t> de </a:t>
            </a:r>
            <a:r>
              <a:rPr lang="en-GB" sz="1600" dirty="0" err="1">
                <a:solidFill>
                  <a:schemeClr val="bg1"/>
                </a:solidFill>
                <a:ea typeface="Lato Light" charset="0"/>
                <a:cs typeface="Lato Light" charset="0"/>
              </a:rPr>
              <a:t>proveedores</a:t>
            </a:r>
            <a:endParaRPr lang="en-GB" sz="1600" dirty="0">
              <a:solidFill>
                <a:schemeClr val="bg1"/>
              </a:solidFill>
              <a:ea typeface="Lato Light" charset="0"/>
              <a:cs typeface="Lato Light" charset="0"/>
            </a:endParaRPr>
          </a:p>
          <a:p>
            <a:r>
              <a:rPr lang="en-GB" sz="1600" dirty="0">
                <a:solidFill>
                  <a:schemeClr val="bg1"/>
                </a:solidFill>
                <a:ea typeface="Lato Light" charset="0"/>
                <a:cs typeface="Lato Light" charset="0"/>
              </a:rPr>
              <a:t>	</a:t>
            </a:r>
            <a:r>
              <a:rPr lang="en-GB" sz="1600" dirty="0" err="1" smtClean="0">
                <a:solidFill>
                  <a:schemeClr val="bg1"/>
                </a:solidFill>
                <a:ea typeface="Lato Light" charset="0"/>
                <a:cs typeface="Lato Light" charset="0"/>
              </a:rPr>
              <a:t>Gasto</a:t>
            </a:r>
            <a:r>
              <a:rPr lang="en-GB" sz="1600" dirty="0" smtClean="0">
                <a:solidFill>
                  <a:schemeClr val="bg1"/>
                </a:solidFill>
                <a:ea typeface="Lato Light" charset="0"/>
                <a:cs typeface="Lato Light" charset="0"/>
              </a:rPr>
              <a:t> </a:t>
            </a:r>
            <a:r>
              <a:rPr lang="en-GB" sz="1600" dirty="0" err="1" smtClean="0">
                <a:solidFill>
                  <a:schemeClr val="bg1"/>
                </a:solidFill>
                <a:ea typeface="Lato Light" charset="0"/>
                <a:cs typeface="Lato Light" charset="0"/>
              </a:rPr>
              <a:t>por</a:t>
            </a:r>
            <a:r>
              <a:rPr lang="en-GB" sz="1600" dirty="0" smtClean="0">
                <a:solidFill>
                  <a:schemeClr val="bg1"/>
                </a:solidFill>
                <a:ea typeface="Lato Light" charset="0"/>
                <a:cs typeface="Lato Light" charset="0"/>
              </a:rPr>
              <a:t> </a:t>
            </a:r>
            <a:r>
              <a:rPr lang="en-GB" sz="1600" dirty="0" err="1" smtClean="0">
                <a:solidFill>
                  <a:schemeClr val="bg1"/>
                </a:solidFill>
                <a:ea typeface="Lato Light" charset="0"/>
                <a:cs typeface="Lato Light" charset="0"/>
              </a:rPr>
              <a:t>proveedor</a:t>
            </a:r>
            <a:r>
              <a:rPr lang="en-GB" sz="1600" dirty="0" smtClean="0">
                <a:solidFill>
                  <a:schemeClr val="bg1"/>
                </a:solidFill>
                <a:ea typeface="Lato Light" charset="0"/>
                <a:cs typeface="Lato Light" charset="0"/>
              </a:rPr>
              <a:t> </a:t>
            </a:r>
            <a:r>
              <a:rPr lang="en-GB" sz="1600" dirty="0">
                <a:solidFill>
                  <a:schemeClr val="bg1"/>
                </a:solidFill>
                <a:ea typeface="Lato Light" charset="0"/>
                <a:cs typeface="Lato Light" charset="0"/>
              </a:rPr>
              <a:t>	</a:t>
            </a:r>
            <a:r>
              <a:rPr lang="es-ES" sz="1600" dirty="0">
                <a:solidFill>
                  <a:schemeClr val="bg1"/>
                </a:solidFill>
                <a:ea typeface="Lato Light" charset="0"/>
                <a:cs typeface="Lato Light" charset="0"/>
              </a:rPr>
              <a:t>Gastos por centro de coste y cuenta</a:t>
            </a:r>
            <a:r>
              <a:rPr lang="es-ES" sz="1600" dirty="0" smtClean="0">
                <a:solidFill>
                  <a:schemeClr val="bg1"/>
                </a:solidFill>
                <a:ea typeface="Lato Light" charset="0"/>
                <a:cs typeface="Lato Light" charset="0"/>
              </a:rPr>
              <a:t> G/L </a:t>
            </a:r>
            <a:r>
              <a:rPr lang="en-GB" sz="1600" dirty="0">
                <a:solidFill>
                  <a:schemeClr val="bg1"/>
                </a:solidFill>
                <a:ea typeface="Lato Light" charset="0"/>
                <a:cs typeface="Lato Light" charset="0"/>
              </a:rPr>
              <a:t>	</a:t>
            </a:r>
            <a:r>
              <a:rPr lang="es-ES" sz="1600" dirty="0">
                <a:solidFill>
                  <a:schemeClr val="bg1"/>
                </a:solidFill>
                <a:ea typeface="Lato Light" charset="0"/>
                <a:cs typeface="Lato Light" charset="0"/>
              </a:rPr>
              <a:t>Comparación de los valores medidos con los de referencia</a:t>
            </a:r>
          </a:p>
          <a:p>
            <a:endParaRPr lang="en-GB" sz="700" dirty="0">
              <a:solidFill>
                <a:schemeClr val="bg1"/>
              </a:solidFill>
              <a:ea typeface="Lato Light" charset="0"/>
              <a:cs typeface="Lato Light" charset="0"/>
            </a:endParaRPr>
          </a:p>
          <a:p>
            <a:r>
              <a:rPr lang="es-ES" sz="1600" dirty="0">
                <a:solidFill>
                  <a:schemeClr val="bg1"/>
                </a:solidFill>
                <a:ea typeface="Lato Light" charset="0"/>
                <a:cs typeface="Lato Light" charset="0"/>
              </a:rPr>
              <a:t>La identificación de las opciones de ahorro se realiza por producto y preferiblemente en equipos interdisciplinarios para garantizar la participación de las diferentes partes interesadas. Las alternativas identificadas se analizan para determinar el potencial de ahorro (cuantitativo) y el impacto (cualitativo). El resultado del análisis se utiliza para establecer prioridades y decidir la aplicación de las iniciativas de ahorro.</a:t>
            </a:r>
          </a:p>
        </p:txBody>
      </p:sp>
      <p:sp>
        <p:nvSpPr>
          <p:cNvPr id="17" name="Rectangle 85">
            <a:extLst>
              <a:ext uri="{FF2B5EF4-FFF2-40B4-BE49-F238E27FC236}">
                <a16:creationId xmlns:a16="http://schemas.microsoft.com/office/drawing/2014/main" xmlns="" id="{3F4F16A6-9BF2-4AE2-9D12-0CECF72C46C6}"/>
              </a:ext>
            </a:extLst>
          </p:cNvPr>
          <p:cNvSpPr>
            <a:spLocks/>
          </p:cNvSpPr>
          <p:nvPr/>
        </p:nvSpPr>
        <p:spPr bwMode="auto">
          <a:xfrm>
            <a:off x="3217737" y="4667055"/>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
        <p:nvSpPr>
          <p:cNvPr id="18" name="Rectangle 85">
            <a:extLst>
              <a:ext uri="{FF2B5EF4-FFF2-40B4-BE49-F238E27FC236}">
                <a16:creationId xmlns:a16="http://schemas.microsoft.com/office/drawing/2014/main" xmlns="" id="{D62221C4-B60F-4B6E-A897-80D332283994}"/>
              </a:ext>
            </a:extLst>
          </p:cNvPr>
          <p:cNvSpPr>
            <a:spLocks/>
          </p:cNvSpPr>
          <p:nvPr/>
        </p:nvSpPr>
        <p:spPr bwMode="auto">
          <a:xfrm>
            <a:off x="3217737" y="2312997"/>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Tree>
    <p:extLst>
      <p:ext uri="{BB962C8B-B14F-4D97-AF65-F5344CB8AC3E}">
        <p14:creationId xmlns:p14="http://schemas.microsoft.com/office/powerpoint/2010/main" val="353985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410170" y="816415"/>
            <a:ext cx="9087377" cy="889615"/>
          </a:xfrm>
        </p:spPr>
        <p:txBody>
          <a:bodyPr>
            <a:normAutofit fontScale="92500" lnSpcReduction="20000"/>
          </a:bodyPr>
          <a:lstStyle/>
          <a:p>
            <a:r>
              <a:rPr lang="es-ES" dirty="0"/>
              <a:t>Fuentes de información en la empresa: Logística de entrada</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83926" y="1831819"/>
            <a:ext cx="3059324" cy="49452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1800" dirty="0">
                <a:solidFill>
                  <a:schemeClr val="tx1"/>
                </a:solidFill>
                <a:latin typeface="+mj-lt"/>
                <a:ea typeface="Open Sans Light" panose="020B0306030504020204" pitchFamily="34" charset="0"/>
                <a:cs typeface="Open Sans Light" panose="020B0306030504020204" pitchFamily="34" charset="0"/>
              </a:rPr>
              <a:t>La logística de entrada se refiere al transporte, el almacenamiento y la entrega de las mercancías que llegan a una empresa.</a:t>
            </a:r>
          </a:p>
          <a:p>
            <a:pPr algn="l">
              <a:lnSpc>
                <a:spcPct val="100000"/>
              </a:lnSpc>
              <a:spcBef>
                <a:spcPts val="600"/>
              </a:spcBef>
            </a:pPr>
            <a:r>
              <a:rPr lang="es-ES" sz="1800" dirty="0">
                <a:solidFill>
                  <a:schemeClr val="tx1"/>
                </a:solidFill>
                <a:latin typeface="+mj-lt"/>
                <a:ea typeface="Open Sans Light" panose="020B0306030504020204" pitchFamily="34" charset="0"/>
                <a:cs typeface="Open Sans Light" panose="020B0306030504020204" pitchFamily="34" charset="0"/>
              </a:rPr>
              <a:t>Un programa eficaz de logística de entrada puede dar lugar a productos de mayor calidad, a un mayor ahorro de costes y a un aumento de las ventas. También mejorará la satisfacción del cliente, al tiempo que reducirá los gastos generales totales y el desperdicio de materiales.</a:t>
            </a:r>
          </a:p>
          <a:p>
            <a:pPr algn="l">
              <a:lnSpc>
                <a:spcPct val="100000"/>
              </a:lnSpc>
              <a:spcBef>
                <a:spcPts val="600"/>
              </a:spcBef>
            </a:pPr>
            <a:r>
              <a:rPr lang="es-ES" sz="1800" dirty="0">
                <a:solidFill>
                  <a:schemeClr val="tx1"/>
                </a:solidFill>
                <a:latin typeface="+mj-lt"/>
                <a:ea typeface="Open Sans Light" panose="020B0306030504020204" pitchFamily="34" charset="0"/>
                <a:cs typeface="Open Sans Light" panose="020B0306030504020204" pitchFamily="34" charset="0"/>
              </a:rPr>
              <a:t>Aquí puede encontrar ejemplos de posibles KPI.</a:t>
            </a: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C6BFE856-0A1E-4948-9205-B65E0F3FAEFC}"/>
              </a:ext>
            </a:extLst>
          </p:cNvPr>
          <p:cNvPicPr>
            <a:picLocks noChangeAspect="1"/>
          </p:cNvPicPr>
          <p:nvPr/>
        </p:nvPicPr>
        <p:blipFill>
          <a:blip r:embed="rId3"/>
          <a:stretch>
            <a:fillRect/>
          </a:stretch>
        </p:blipFill>
        <p:spPr>
          <a:xfrm>
            <a:off x="9517034" y="247280"/>
            <a:ext cx="2642882" cy="1407335"/>
          </a:xfrm>
          <a:prstGeom prst="rect">
            <a:avLst/>
          </a:prstGeom>
        </p:spPr>
      </p:pic>
      <p:sp>
        <p:nvSpPr>
          <p:cNvPr id="5" name="Rechteck 4">
            <a:extLst>
              <a:ext uri="{FF2B5EF4-FFF2-40B4-BE49-F238E27FC236}">
                <a16:creationId xmlns:a16="http://schemas.microsoft.com/office/drawing/2014/main" xmlns="" id="{4FA6AB32-3E5C-4EE1-BCCB-89995C2A054D}"/>
              </a:ext>
            </a:extLst>
          </p:cNvPr>
          <p:cNvSpPr/>
          <p:nvPr/>
        </p:nvSpPr>
        <p:spPr>
          <a:xfrm>
            <a:off x="3544955" y="1949342"/>
            <a:ext cx="2859796" cy="3862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Eficiencia</a:t>
            </a:r>
            <a:r>
              <a:rPr lang="en-GB" dirty="0" smtClean="0"/>
              <a:t> </a:t>
            </a:r>
            <a:endParaRPr lang="en-GB" dirty="0"/>
          </a:p>
        </p:txBody>
      </p:sp>
      <p:sp>
        <p:nvSpPr>
          <p:cNvPr id="8" name="Rechteck 7">
            <a:extLst>
              <a:ext uri="{FF2B5EF4-FFF2-40B4-BE49-F238E27FC236}">
                <a16:creationId xmlns:a16="http://schemas.microsoft.com/office/drawing/2014/main" xmlns="" id="{35F6731A-AB37-48AE-B2A6-49732C390630}"/>
              </a:ext>
            </a:extLst>
          </p:cNvPr>
          <p:cNvSpPr/>
          <p:nvPr/>
        </p:nvSpPr>
        <p:spPr>
          <a:xfrm>
            <a:off x="6471086" y="1949341"/>
            <a:ext cx="2957913" cy="386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Perfección</a:t>
            </a:r>
            <a:endParaRPr lang="es-ES" dirty="0"/>
          </a:p>
        </p:txBody>
      </p:sp>
      <p:sp>
        <p:nvSpPr>
          <p:cNvPr id="9" name="Rechteck 8">
            <a:extLst>
              <a:ext uri="{FF2B5EF4-FFF2-40B4-BE49-F238E27FC236}">
                <a16:creationId xmlns:a16="http://schemas.microsoft.com/office/drawing/2014/main" xmlns="" id="{BF6F3313-A2FF-4525-BD7D-D4633DE91453}"/>
              </a:ext>
            </a:extLst>
          </p:cNvPr>
          <p:cNvSpPr/>
          <p:nvPr/>
        </p:nvSpPr>
        <p:spPr>
          <a:xfrm>
            <a:off x="9517029" y="1949342"/>
            <a:ext cx="2634157" cy="38629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Logística</a:t>
            </a:r>
            <a:r>
              <a:rPr lang="en-GB" dirty="0"/>
              <a:t> </a:t>
            </a:r>
            <a:r>
              <a:rPr lang="en-GB" dirty="0" err="1"/>
              <a:t>ajustada</a:t>
            </a:r>
            <a:endParaRPr lang="en-GB" dirty="0"/>
          </a:p>
        </p:txBody>
      </p:sp>
      <p:sp>
        <p:nvSpPr>
          <p:cNvPr id="10" name="Rechteck 9">
            <a:extLst>
              <a:ext uri="{FF2B5EF4-FFF2-40B4-BE49-F238E27FC236}">
                <a16:creationId xmlns:a16="http://schemas.microsoft.com/office/drawing/2014/main" xmlns="" id="{396F2033-8DCF-4E42-93B6-D775087F7E7D}"/>
              </a:ext>
            </a:extLst>
          </p:cNvPr>
          <p:cNvSpPr/>
          <p:nvPr/>
        </p:nvSpPr>
        <p:spPr>
          <a:xfrm>
            <a:off x="3544956" y="2359340"/>
            <a:ext cx="893954" cy="9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a:t>Costes</a:t>
            </a:r>
            <a:r>
              <a:rPr lang="en-GB" sz="1200" dirty="0"/>
              <a:t> </a:t>
            </a:r>
            <a:r>
              <a:rPr lang="en-GB" sz="1200" dirty="0" err="1"/>
              <a:t>logísticos</a:t>
            </a:r>
            <a:r>
              <a:rPr lang="en-GB" sz="1200" dirty="0"/>
              <a:t> de </a:t>
            </a:r>
            <a:r>
              <a:rPr lang="en-GB" sz="1200" dirty="0" smtClean="0"/>
              <a:t>entrada</a:t>
            </a:r>
            <a:endParaRPr lang="en-GB" sz="1100" dirty="0"/>
          </a:p>
          <a:p>
            <a:r>
              <a:rPr lang="en-GB" sz="1400" dirty="0" smtClean="0"/>
              <a:t>[</a:t>
            </a:r>
            <a:r>
              <a:rPr lang="en-GB" sz="1400" dirty="0"/>
              <a:t>€</a:t>
            </a:r>
            <a:r>
              <a:rPr lang="en-GB" sz="1400" dirty="0"/>
              <a:t>/</a:t>
            </a:r>
            <a:r>
              <a:rPr lang="en-GB" sz="1400" dirty="0" err="1"/>
              <a:t>vehículo</a:t>
            </a:r>
            <a:endParaRPr lang="en-GB" sz="1400" dirty="0"/>
          </a:p>
        </p:txBody>
      </p:sp>
      <p:sp>
        <p:nvSpPr>
          <p:cNvPr id="11" name="Rechteck 10">
            <a:extLst>
              <a:ext uri="{FF2B5EF4-FFF2-40B4-BE49-F238E27FC236}">
                <a16:creationId xmlns:a16="http://schemas.microsoft.com/office/drawing/2014/main" xmlns="" id="{49A5F7E4-98CC-4B58-90FF-DA7FC12938B2}"/>
              </a:ext>
            </a:extLst>
          </p:cNvPr>
          <p:cNvSpPr/>
          <p:nvPr/>
        </p:nvSpPr>
        <p:spPr>
          <a:xfrm>
            <a:off x="5474308" y="2359340"/>
            <a:ext cx="930444" cy="9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200" dirty="0"/>
              <a:t>Utilización de recursos de </a:t>
            </a:r>
            <a:r>
              <a:rPr lang="es-ES" sz="1200" dirty="0" smtClean="0"/>
              <a:t>entrada</a:t>
            </a:r>
          </a:p>
          <a:p>
            <a:r>
              <a:rPr lang="en-GB" sz="1400" dirty="0" smtClean="0"/>
              <a:t>[%]</a:t>
            </a:r>
            <a:endParaRPr lang="en-GB" sz="1400" dirty="0"/>
          </a:p>
        </p:txBody>
      </p:sp>
      <p:sp>
        <p:nvSpPr>
          <p:cNvPr id="12" name="Rechteck 11">
            <a:extLst>
              <a:ext uri="{FF2B5EF4-FFF2-40B4-BE49-F238E27FC236}">
                <a16:creationId xmlns:a16="http://schemas.microsoft.com/office/drawing/2014/main" xmlns="" id="{A1F5FECD-7FCE-4966-91F3-5DE6B6C57377}"/>
              </a:ext>
            </a:extLst>
          </p:cNvPr>
          <p:cNvSpPr/>
          <p:nvPr/>
        </p:nvSpPr>
        <p:spPr>
          <a:xfrm>
            <a:off x="4488637" y="2359340"/>
            <a:ext cx="930444" cy="9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a:t>Esfuerzo</a:t>
            </a:r>
            <a:r>
              <a:rPr lang="en-GB" sz="1200" dirty="0"/>
              <a:t> </a:t>
            </a:r>
            <a:r>
              <a:rPr lang="en-GB" sz="1200" dirty="0" err="1"/>
              <a:t>logístico</a:t>
            </a:r>
            <a:r>
              <a:rPr lang="en-GB" sz="1200" dirty="0"/>
              <a:t> de entrada</a:t>
            </a:r>
            <a:r>
              <a:rPr lang="en-GB" sz="1400" dirty="0"/>
              <a:t/>
            </a:r>
            <a:br>
              <a:rPr lang="en-GB" sz="1400" dirty="0"/>
            </a:br>
            <a:r>
              <a:rPr lang="en-GB" sz="1400" dirty="0"/>
              <a:t>[N/A]</a:t>
            </a:r>
          </a:p>
        </p:txBody>
      </p:sp>
      <p:sp>
        <p:nvSpPr>
          <p:cNvPr id="13" name="Rechteck 12">
            <a:extLst>
              <a:ext uri="{FF2B5EF4-FFF2-40B4-BE49-F238E27FC236}">
                <a16:creationId xmlns:a16="http://schemas.microsoft.com/office/drawing/2014/main" xmlns="" id="{2860733C-5AFE-46E0-983E-2BF7A0C3FD41}"/>
              </a:ext>
            </a:extLst>
          </p:cNvPr>
          <p:cNvSpPr/>
          <p:nvPr/>
        </p:nvSpPr>
        <p:spPr>
          <a:xfrm>
            <a:off x="6471088" y="2359340"/>
            <a:ext cx="986729" cy="9325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smtClean="0"/>
              <a:t>Calidad</a:t>
            </a:r>
            <a:r>
              <a:rPr lang="en-GB" sz="1400" dirty="0" smtClean="0"/>
              <a:t> del </a:t>
            </a:r>
            <a:r>
              <a:rPr lang="en-GB" sz="1400" dirty="0" err="1" smtClean="0"/>
              <a:t>Envio</a:t>
            </a:r>
            <a:r>
              <a:rPr lang="en-GB" sz="1400" dirty="0" smtClean="0"/>
              <a:t> </a:t>
            </a:r>
            <a:endParaRPr lang="en-GB" sz="1400" dirty="0"/>
          </a:p>
          <a:p>
            <a:r>
              <a:rPr lang="en-GB" sz="1400" dirty="0"/>
              <a:t>[%]</a:t>
            </a:r>
          </a:p>
        </p:txBody>
      </p:sp>
      <p:sp>
        <p:nvSpPr>
          <p:cNvPr id="14" name="Rechteck 13">
            <a:extLst>
              <a:ext uri="{FF2B5EF4-FFF2-40B4-BE49-F238E27FC236}">
                <a16:creationId xmlns:a16="http://schemas.microsoft.com/office/drawing/2014/main" xmlns="" id="{125A3AE8-A2FA-45DB-B2A3-44BF8DD3E935}"/>
              </a:ext>
            </a:extLst>
          </p:cNvPr>
          <p:cNvSpPr/>
          <p:nvPr/>
        </p:nvSpPr>
        <p:spPr>
          <a:xfrm>
            <a:off x="8481339" y="2359340"/>
            <a:ext cx="947660" cy="9325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smtClean="0"/>
              <a:t>Calidad</a:t>
            </a:r>
            <a:r>
              <a:rPr lang="en-GB" sz="1200" dirty="0" smtClean="0"/>
              <a:t> de la </a:t>
            </a:r>
            <a:r>
              <a:rPr lang="en-GB" sz="1200" dirty="0" err="1" smtClean="0"/>
              <a:t>información</a:t>
            </a:r>
            <a:r>
              <a:rPr lang="en-GB" sz="1400" dirty="0"/>
              <a:t/>
            </a:r>
            <a:br>
              <a:rPr lang="en-GB" sz="1400" dirty="0"/>
            </a:br>
            <a:r>
              <a:rPr lang="en-GB" sz="1400" dirty="0"/>
              <a:t>[%]</a:t>
            </a:r>
          </a:p>
        </p:txBody>
      </p:sp>
      <p:sp>
        <p:nvSpPr>
          <p:cNvPr id="15" name="Rechteck 14">
            <a:extLst>
              <a:ext uri="{FF2B5EF4-FFF2-40B4-BE49-F238E27FC236}">
                <a16:creationId xmlns:a16="http://schemas.microsoft.com/office/drawing/2014/main" xmlns="" id="{1D388F6B-2A55-43F4-98E6-047623282511}"/>
              </a:ext>
            </a:extLst>
          </p:cNvPr>
          <p:cNvSpPr/>
          <p:nvPr/>
        </p:nvSpPr>
        <p:spPr>
          <a:xfrm>
            <a:off x="7507544" y="2359340"/>
            <a:ext cx="924066" cy="9325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Calidad</a:t>
            </a:r>
            <a:r>
              <a:rPr lang="en-GB" sz="1400" dirty="0"/>
              <a:t> del </a:t>
            </a:r>
            <a:r>
              <a:rPr lang="en-GB" sz="1400" dirty="0" err="1" smtClean="0"/>
              <a:t>proceso</a:t>
            </a:r>
            <a:endParaRPr lang="en-GB" sz="1400" dirty="0" smtClean="0"/>
          </a:p>
          <a:p>
            <a:r>
              <a:rPr lang="en-GB" sz="1400" dirty="0" smtClean="0"/>
              <a:t>[%]</a:t>
            </a:r>
            <a:endParaRPr lang="en-GB" sz="1400" dirty="0"/>
          </a:p>
        </p:txBody>
      </p:sp>
      <p:sp>
        <p:nvSpPr>
          <p:cNvPr id="16" name="Rechteck 15">
            <a:extLst>
              <a:ext uri="{FF2B5EF4-FFF2-40B4-BE49-F238E27FC236}">
                <a16:creationId xmlns:a16="http://schemas.microsoft.com/office/drawing/2014/main" xmlns="" id="{1A54AD57-65B4-4CAD-B5F9-42DC67BF286B}"/>
              </a:ext>
            </a:extLst>
          </p:cNvPr>
          <p:cNvSpPr/>
          <p:nvPr/>
        </p:nvSpPr>
        <p:spPr>
          <a:xfrm>
            <a:off x="9517034" y="2359340"/>
            <a:ext cx="933878" cy="93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err="1" smtClean="0"/>
              <a:t>Fluidez</a:t>
            </a:r>
            <a:endParaRPr lang="en-GB" sz="1600" dirty="0"/>
          </a:p>
          <a:p>
            <a:r>
              <a:rPr lang="en-GB" sz="1600" dirty="0"/>
              <a:t>[%]</a:t>
            </a:r>
          </a:p>
        </p:txBody>
      </p:sp>
      <p:sp>
        <p:nvSpPr>
          <p:cNvPr id="17" name="Rechteck 16">
            <a:extLst>
              <a:ext uri="{FF2B5EF4-FFF2-40B4-BE49-F238E27FC236}">
                <a16:creationId xmlns:a16="http://schemas.microsoft.com/office/drawing/2014/main" xmlns="" id="{ABC494DC-A1A1-4A9B-9795-DA3F6E6A6DDE}"/>
              </a:ext>
            </a:extLst>
          </p:cNvPr>
          <p:cNvSpPr/>
          <p:nvPr/>
        </p:nvSpPr>
        <p:spPr>
          <a:xfrm>
            <a:off x="11329096" y="2359340"/>
            <a:ext cx="830819" cy="93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err="1" smtClean="0"/>
              <a:t>Tacto</a:t>
            </a:r>
            <a:r>
              <a:rPr lang="en-GB" sz="1600" dirty="0"/>
              <a:t/>
            </a:r>
            <a:br>
              <a:rPr lang="en-GB" sz="1600" dirty="0"/>
            </a:br>
            <a:r>
              <a:rPr lang="en-GB" sz="1600" dirty="0"/>
              <a:t>[%]</a:t>
            </a:r>
          </a:p>
        </p:txBody>
      </p:sp>
      <p:sp>
        <p:nvSpPr>
          <p:cNvPr id="18" name="Rechteck 17">
            <a:extLst>
              <a:ext uri="{FF2B5EF4-FFF2-40B4-BE49-F238E27FC236}">
                <a16:creationId xmlns:a16="http://schemas.microsoft.com/office/drawing/2014/main" xmlns="" id="{E4B233DC-13B5-413B-AFD9-28FBD644F87C}"/>
              </a:ext>
            </a:extLst>
          </p:cNvPr>
          <p:cNvSpPr/>
          <p:nvPr/>
        </p:nvSpPr>
        <p:spPr>
          <a:xfrm>
            <a:off x="10474052" y="2359340"/>
            <a:ext cx="830819" cy="93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smtClean="0"/>
              <a:t>Tracción</a:t>
            </a:r>
            <a:r>
              <a:rPr lang="en-GB" sz="1400" dirty="0" smtClean="0"/>
              <a:t> </a:t>
            </a:r>
            <a:r>
              <a:rPr lang="en-GB" sz="1600" dirty="0"/>
              <a:t/>
            </a:r>
            <a:br>
              <a:rPr lang="en-GB" sz="1600" dirty="0"/>
            </a:br>
            <a:r>
              <a:rPr lang="en-GB" sz="1600" dirty="0"/>
              <a:t>[%]</a:t>
            </a:r>
          </a:p>
        </p:txBody>
      </p:sp>
      <p:sp>
        <p:nvSpPr>
          <p:cNvPr id="19" name="Rechteck 18">
            <a:extLst>
              <a:ext uri="{FF2B5EF4-FFF2-40B4-BE49-F238E27FC236}">
                <a16:creationId xmlns:a16="http://schemas.microsoft.com/office/drawing/2014/main" xmlns="" id="{0251D536-411D-44D9-8B5E-21741ABA74F9}"/>
              </a:ext>
            </a:extLst>
          </p:cNvPr>
          <p:cNvSpPr/>
          <p:nvPr/>
        </p:nvSpPr>
        <p:spPr>
          <a:xfrm>
            <a:off x="3594683" y="3433894"/>
            <a:ext cx="893954" cy="934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smtClean="0"/>
              <a:t>Costes</a:t>
            </a:r>
            <a:r>
              <a:rPr lang="en-GB" sz="1200" dirty="0" smtClean="0"/>
              <a:t> de </a:t>
            </a:r>
            <a:r>
              <a:rPr lang="en-GB" sz="1200" dirty="0" err="1" smtClean="0"/>
              <a:t>Transporte</a:t>
            </a:r>
            <a:endParaRPr lang="en-GB" sz="1200" dirty="0"/>
          </a:p>
          <a:p>
            <a:r>
              <a:rPr lang="en-GB" sz="1400" dirty="0"/>
              <a:t>[€</a:t>
            </a:r>
            <a:r>
              <a:rPr lang="en-GB" sz="1400" dirty="0"/>
              <a:t>/</a:t>
            </a:r>
            <a:r>
              <a:rPr lang="en-GB" sz="1400" dirty="0" err="1" smtClean="0"/>
              <a:t>vehículo</a:t>
            </a:r>
            <a:r>
              <a:rPr lang="en-GB" sz="1400" dirty="0"/>
              <a:t>]</a:t>
            </a:r>
          </a:p>
          <a:p>
            <a:endParaRPr lang="en-GB" sz="1400" dirty="0"/>
          </a:p>
        </p:txBody>
      </p:sp>
      <p:sp>
        <p:nvSpPr>
          <p:cNvPr id="20" name="Rechteck 19">
            <a:extLst>
              <a:ext uri="{FF2B5EF4-FFF2-40B4-BE49-F238E27FC236}">
                <a16:creationId xmlns:a16="http://schemas.microsoft.com/office/drawing/2014/main" xmlns="" id="{1128323A-91FD-4707-802B-DE61504B3B08}"/>
              </a:ext>
            </a:extLst>
          </p:cNvPr>
          <p:cNvSpPr/>
          <p:nvPr/>
        </p:nvSpPr>
        <p:spPr>
          <a:xfrm>
            <a:off x="5474308" y="3428999"/>
            <a:ext cx="930443" cy="934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200" dirty="0"/>
              <a:t>Uso de la capacidad de </a:t>
            </a:r>
            <a:r>
              <a:rPr lang="es-ES" sz="1200" dirty="0" smtClean="0"/>
              <a:t>transporte</a:t>
            </a:r>
          </a:p>
          <a:p>
            <a:r>
              <a:rPr lang="en-GB" sz="1200" dirty="0" smtClean="0"/>
              <a:t>[</a:t>
            </a:r>
            <a:r>
              <a:rPr lang="en-GB" sz="1400" dirty="0" smtClean="0"/>
              <a:t>%]</a:t>
            </a:r>
            <a:endParaRPr lang="en-GB" sz="1400" dirty="0"/>
          </a:p>
        </p:txBody>
      </p:sp>
      <p:sp>
        <p:nvSpPr>
          <p:cNvPr id="21" name="Rechteck 20">
            <a:extLst>
              <a:ext uri="{FF2B5EF4-FFF2-40B4-BE49-F238E27FC236}">
                <a16:creationId xmlns:a16="http://schemas.microsoft.com/office/drawing/2014/main" xmlns="" id="{BFF1A40C-16C0-42D8-903D-B8E5882D4462}"/>
              </a:ext>
            </a:extLst>
          </p:cNvPr>
          <p:cNvSpPr/>
          <p:nvPr/>
        </p:nvSpPr>
        <p:spPr>
          <a:xfrm>
            <a:off x="4488637" y="3428999"/>
            <a:ext cx="930444" cy="934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a:t>Servicio</a:t>
            </a:r>
            <a:r>
              <a:rPr lang="en-GB" sz="1200" dirty="0"/>
              <a:t> de </a:t>
            </a:r>
            <a:r>
              <a:rPr lang="en-GB" sz="1200" dirty="0" err="1" smtClean="0"/>
              <a:t>transporte</a:t>
            </a:r>
            <a:endParaRPr lang="en-GB" sz="1200" dirty="0" smtClean="0"/>
          </a:p>
          <a:p>
            <a:r>
              <a:rPr lang="en-GB" sz="1400" dirty="0" smtClean="0"/>
              <a:t>[</a:t>
            </a:r>
            <a:r>
              <a:rPr lang="en-GB" sz="1400" dirty="0"/>
              <a:t>a</a:t>
            </a:r>
            <a:r>
              <a:rPr lang="en-GB" sz="1400" dirty="0" smtClean="0"/>
              <a:t>*km </a:t>
            </a:r>
            <a:r>
              <a:rPr lang="en-GB" sz="1400" dirty="0"/>
              <a:t>/ </a:t>
            </a:r>
            <a:r>
              <a:rPr lang="en-GB" sz="1400" dirty="0" err="1"/>
              <a:t>vehículo</a:t>
            </a:r>
            <a:r>
              <a:rPr lang="en-GB" sz="1400" dirty="0"/>
              <a:t>]</a:t>
            </a:r>
            <a:endParaRPr lang="en-GB" sz="1400" dirty="0"/>
          </a:p>
        </p:txBody>
      </p:sp>
      <p:sp>
        <p:nvSpPr>
          <p:cNvPr id="22" name="Rechteck 21">
            <a:extLst>
              <a:ext uri="{FF2B5EF4-FFF2-40B4-BE49-F238E27FC236}">
                <a16:creationId xmlns:a16="http://schemas.microsoft.com/office/drawing/2014/main" xmlns="" id="{0AF9B21A-22D5-444B-821A-81A3FCD4F29A}"/>
              </a:ext>
            </a:extLst>
          </p:cNvPr>
          <p:cNvSpPr/>
          <p:nvPr/>
        </p:nvSpPr>
        <p:spPr>
          <a:xfrm>
            <a:off x="6471088" y="3428999"/>
            <a:ext cx="986729" cy="11344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200" dirty="0"/>
              <a:t>Fiabilidad de la fecha de entrega y de la </a:t>
            </a:r>
            <a:r>
              <a:rPr lang="es-ES" sz="1200" dirty="0" smtClean="0"/>
              <a:t>cantidad </a:t>
            </a:r>
            <a:r>
              <a:rPr lang="en-GB" sz="1400" dirty="0" smtClean="0"/>
              <a:t>[%]</a:t>
            </a:r>
            <a:endParaRPr lang="en-GB" sz="1400" dirty="0"/>
          </a:p>
        </p:txBody>
      </p:sp>
      <p:sp>
        <p:nvSpPr>
          <p:cNvPr id="23" name="Rechteck 22">
            <a:extLst>
              <a:ext uri="{FF2B5EF4-FFF2-40B4-BE49-F238E27FC236}">
                <a16:creationId xmlns:a16="http://schemas.microsoft.com/office/drawing/2014/main" xmlns="" id="{B1607C59-4570-49E7-8C29-603F118FD772}"/>
              </a:ext>
            </a:extLst>
          </p:cNvPr>
          <p:cNvSpPr/>
          <p:nvPr/>
        </p:nvSpPr>
        <p:spPr>
          <a:xfrm>
            <a:off x="8481339" y="3428998"/>
            <a:ext cx="947660" cy="9345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100" dirty="0"/>
              <a:t>Estabilidad de </a:t>
            </a:r>
            <a:r>
              <a:rPr lang="es-ES" sz="1100" dirty="0" smtClean="0"/>
              <a:t>la suspensión de pedidos </a:t>
            </a:r>
            <a:r>
              <a:rPr lang="en-GB" sz="1400" dirty="0" smtClean="0"/>
              <a:t>[%]</a:t>
            </a:r>
            <a:endParaRPr lang="en-GB" sz="1400" dirty="0"/>
          </a:p>
        </p:txBody>
      </p:sp>
      <p:sp>
        <p:nvSpPr>
          <p:cNvPr id="24" name="Rechteck 23">
            <a:extLst>
              <a:ext uri="{FF2B5EF4-FFF2-40B4-BE49-F238E27FC236}">
                <a16:creationId xmlns:a16="http://schemas.microsoft.com/office/drawing/2014/main" xmlns="" id="{B9F15DE4-402C-40FA-B2B0-E223D2682FB4}"/>
              </a:ext>
            </a:extLst>
          </p:cNvPr>
          <p:cNvSpPr/>
          <p:nvPr/>
        </p:nvSpPr>
        <p:spPr>
          <a:xfrm>
            <a:off x="7507544" y="3428999"/>
            <a:ext cx="924066" cy="131128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200" dirty="0"/>
              <a:t>Conformida</a:t>
            </a:r>
            <a:r>
              <a:rPr lang="es-ES" sz="1100" dirty="0"/>
              <a:t>d del proceso con los procesos planificados</a:t>
            </a:r>
            <a:r>
              <a:rPr lang="en-GB" sz="1200" dirty="0"/>
              <a:t/>
            </a:r>
            <a:br>
              <a:rPr lang="en-GB" sz="1200" dirty="0"/>
            </a:br>
            <a:r>
              <a:rPr lang="en-GB" sz="1400" dirty="0"/>
              <a:t>[%]</a:t>
            </a:r>
          </a:p>
        </p:txBody>
      </p:sp>
      <p:sp>
        <p:nvSpPr>
          <p:cNvPr id="25" name="Rechteck 24">
            <a:extLst>
              <a:ext uri="{FF2B5EF4-FFF2-40B4-BE49-F238E27FC236}">
                <a16:creationId xmlns:a16="http://schemas.microsoft.com/office/drawing/2014/main" xmlns="" id="{78A7AAB5-25CE-4956-B5F4-17E2323AED33}"/>
              </a:ext>
            </a:extLst>
          </p:cNvPr>
          <p:cNvSpPr/>
          <p:nvPr/>
        </p:nvSpPr>
        <p:spPr>
          <a:xfrm>
            <a:off x="9517034" y="3428999"/>
            <a:ext cx="933878" cy="934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err="1"/>
              <a:t>Flujo</a:t>
            </a:r>
            <a:r>
              <a:rPr lang="en-GB" sz="1600" dirty="0"/>
              <a:t> de entrada[%]</a:t>
            </a:r>
          </a:p>
        </p:txBody>
      </p:sp>
      <p:sp>
        <p:nvSpPr>
          <p:cNvPr id="26" name="Rechteck 25">
            <a:extLst>
              <a:ext uri="{FF2B5EF4-FFF2-40B4-BE49-F238E27FC236}">
                <a16:creationId xmlns:a16="http://schemas.microsoft.com/office/drawing/2014/main" xmlns="" id="{ABBE5D9E-5988-44EB-B938-AE1EE126DA9D}"/>
              </a:ext>
            </a:extLst>
          </p:cNvPr>
          <p:cNvSpPr/>
          <p:nvPr/>
        </p:nvSpPr>
        <p:spPr>
          <a:xfrm>
            <a:off x="11329096" y="3428999"/>
            <a:ext cx="830819" cy="934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smtClean="0"/>
              <a:t>Contacto</a:t>
            </a:r>
            <a:r>
              <a:rPr lang="en-GB" sz="1400" dirty="0" smtClean="0"/>
              <a:t> de entrada</a:t>
            </a:r>
            <a:r>
              <a:rPr lang="en-GB" sz="1600" dirty="0"/>
              <a:t/>
            </a:r>
            <a:br>
              <a:rPr lang="en-GB" sz="1600" dirty="0"/>
            </a:br>
            <a:r>
              <a:rPr lang="en-GB" sz="1600" dirty="0"/>
              <a:t>[%]</a:t>
            </a:r>
          </a:p>
        </p:txBody>
      </p:sp>
      <p:sp>
        <p:nvSpPr>
          <p:cNvPr id="27" name="Rechteck 26">
            <a:extLst>
              <a:ext uri="{FF2B5EF4-FFF2-40B4-BE49-F238E27FC236}">
                <a16:creationId xmlns:a16="http://schemas.microsoft.com/office/drawing/2014/main" xmlns="" id="{6A2F9503-C3A3-48D5-8A12-42CA533A9B46}"/>
              </a:ext>
            </a:extLst>
          </p:cNvPr>
          <p:cNvSpPr/>
          <p:nvPr/>
        </p:nvSpPr>
        <p:spPr>
          <a:xfrm>
            <a:off x="10474052" y="3428999"/>
            <a:ext cx="830819" cy="934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smtClean="0"/>
              <a:t>Tracción</a:t>
            </a:r>
            <a:r>
              <a:rPr lang="en-GB" sz="1400" dirty="0" smtClean="0"/>
              <a:t> de entrada</a:t>
            </a:r>
          </a:p>
          <a:p>
            <a:r>
              <a:rPr lang="en-GB" sz="1600" dirty="0" smtClean="0"/>
              <a:t>[%]</a:t>
            </a:r>
            <a:endParaRPr lang="en-GB" sz="1600" dirty="0"/>
          </a:p>
        </p:txBody>
      </p:sp>
      <p:sp>
        <p:nvSpPr>
          <p:cNvPr id="28" name="Rechteck 27">
            <a:extLst>
              <a:ext uri="{FF2B5EF4-FFF2-40B4-BE49-F238E27FC236}">
                <a16:creationId xmlns:a16="http://schemas.microsoft.com/office/drawing/2014/main" xmlns="" id="{73A5ED9F-241A-4607-9100-BF599031DB67}"/>
              </a:ext>
            </a:extLst>
          </p:cNvPr>
          <p:cNvSpPr/>
          <p:nvPr/>
        </p:nvSpPr>
        <p:spPr>
          <a:xfrm>
            <a:off x="3544956" y="4515912"/>
            <a:ext cx="893954" cy="898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Gastos</a:t>
            </a:r>
            <a:r>
              <a:rPr lang="en-GB" sz="1400" dirty="0"/>
              <a:t> </a:t>
            </a:r>
            <a:r>
              <a:rPr lang="en-GB" sz="1400" dirty="0" err="1"/>
              <a:t>generales</a:t>
            </a:r>
            <a:r>
              <a:rPr lang="en-GB" sz="1400" dirty="0"/>
              <a:t>[€</a:t>
            </a:r>
            <a:r>
              <a:rPr lang="en-GB" sz="1400" dirty="0"/>
              <a:t>/ </a:t>
            </a:r>
            <a:r>
              <a:rPr lang="en-GB" sz="1400" dirty="0" err="1"/>
              <a:t>vehículo</a:t>
            </a:r>
            <a:r>
              <a:rPr lang="en-GB" sz="1400" dirty="0"/>
              <a:t>]</a:t>
            </a:r>
            <a:endParaRPr lang="en-GB" sz="1400" dirty="0"/>
          </a:p>
        </p:txBody>
      </p:sp>
      <p:sp>
        <p:nvSpPr>
          <p:cNvPr id="29" name="Rechteck 28">
            <a:extLst>
              <a:ext uri="{FF2B5EF4-FFF2-40B4-BE49-F238E27FC236}">
                <a16:creationId xmlns:a16="http://schemas.microsoft.com/office/drawing/2014/main" xmlns="" id="{79B8F7C4-7B5E-446F-BA1F-153742669EB9}"/>
              </a:ext>
            </a:extLst>
          </p:cNvPr>
          <p:cNvSpPr/>
          <p:nvPr/>
        </p:nvSpPr>
        <p:spPr>
          <a:xfrm>
            <a:off x="5474308" y="4515912"/>
            <a:ext cx="949280" cy="898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Uso</a:t>
            </a:r>
            <a:r>
              <a:rPr lang="en-GB" sz="1400" dirty="0"/>
              <a:t> del </a:t>
            </a:r>
            <a:r>
              <a:rPr lang="en-GB" sz="1400" dirty="0" err="1"/>
              <a:t>espacio</a:t>
            </a:r>
            <a:endParaRPr lang="en-GB" sz="1400" dirty="0"/>
          </a:p>
          <a:p>
            <a:r>
              <a:rPr lang="en-GB" sz="1400" dirty="0"/>
              <a:t>[%]</a:t>
            </a:r>
          </a:p>
        </p:txBody>
      </p:sp>
      <p:sp>
        <p:nvSpPr>
          <p:cNvPr id="30" name="Rechteck 29">
            <a:extLst>
              <a:ext uri="{FF2B5EF4-FFF2-40B4-BE49-F238E27FC236}">
                <a16:creationId xmlns:a16="http://schemas.microsoft.com/office/drawing/2014/main" xmlns="" id="{10E47C85-AC94-40F3-AE9F-910CC863B397}"/>
              </a:ext>
            </a:extLst>
          </p:cNvPr>
          <p:cNvSpPr/>
          <p:nvPr/>
        </p:nvSpPr>
        <p:spPr>
          <a:xfrm>
            <a:off x="4488637" y="4515912"/>
            <a:ext cx="930444" cy="898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a:t>Carga</a:t>
            </a:r>
            <a:r>
              <a:rPr lang="en-GB" sz="1200" dirty="0"/>
              <a:t> de </a:t>
            </a:r>
            <a:r>
              <a:rPr lang="en-GB" sz="1200" dirty="0" err="1"/>
              <a:t>transporte</a:t>
            </a:r>
            <a:r>
              <a:rPr lang="en-GB" sz="1400" dirty="0"/>
              <a:t/>
            </a:r>
            <a:br>
              <a:rPr lang="en-GB" sz="1400" dirty="0"/>
            </a:br>
            <a:r>
              <a:rPr lang="en-GB" sz="1400" dirty="0" smtClean="0"/>
              <a:t>[a </a:t>
            </a:r>
            <a:r>
              <a:rPr lang="en-GB" sz="1400" dirty="0"/>
              <a:t>/ </a:t>
            </a:r>
            <a:r>
              <a:rPr lang="en-GB" sz="1400" dirty="0" err="1"/>
              <a:t>vehículo</a:t>
            </a:r>
            <a:endParaRPr lang="en-GB" sz="1400" dirty="0"/>
          </a:p>
        </p:txBody>
      </p:sp>
      <p:sp>
        <p:nvSpPr>
          <p:cNvPr id="31" name="Rechteck 30">
            <a:extLst>
              <a:ext uri="{FF2B5EF4-FFF2-40B4-BE49-F238E27FC236}">
                <a16:creationId xmlns:a16="http://schemas.microsoft.com/office/drawing/2014/main" xmlns="" id="{093F68DA-246F-4CD7-9595-4AD831143017}"/>
              </a:ext>
            </a:extLst>
          </p:cNvPr>
          <p:cNvSpPr/>
          <p:nvPr/>
        </p:nvSpPr>
        <p:spPr>
          <a:xfrm>
            <a:off x="3544956" y="5539160"/>
            <a:ext cx="893954" cy="93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a:t>Inventarios</a:t>
            </a:r>
            <a:r>
              <a:rPr lang="en-GB" sz="1200" dirty="0"/>
              <a:t> de </a:t>
            </a:r>
            <a:r>
              <a:rPr lang="en-GB" sz="1200" dirty="0" smtClean="0"/>
              <a:t>entrada</a:t>
            </a:r>
          </a:p>
          <a:p>
            <a:r>
              <a:rPr lang="en-GB" sz="1400" dirty="0" smtClean="0"/>
              <a:t>[</a:t>
            </a:r>
            <a:r>
              <a:rPr lang="en-GB" sz="1400" dirty="0"/>
              <a:t>€</a:t>
            </a:r>
            <a:r>
              <a:rPr lang="en-GB" sz="1400" dirty="0"/>
              <a:t>/ </a:t>
            </a:r>
            <a:r>
              <a:rPr lang="en-GB" sz="1400" dirty="0" err="1"/>
              <a:t>vehículo</a:t>
            </a:r>
            <a:r>
              <a:rPr lang="en-GB" sz="1400" dirty="0"/>
              <a:t>]</a:t>
            </a:r>
            <a:endParaRPr lang="en-GB" sz="1400" dirty="0"/>
          </a:p>
        </p:txBody>
      </p:sp>
      <p:sp>
        <p:nvSpPr>
          <p:cNvPr id="32" name="Rechteck 31">
            <a:extLst>
              <a:ext uri="{FF2B5EF4-FFF2-40B4-BE49-F238E27FC236}">
                <a16:creationId xmlns:a16="http://schemas.microsoft.com/office/drawing/2014/main" xmlns="" id="{058CC023-64F5-485E-A0CF-1710935C3E9D}"/>
              </a:ext>
            </a:extLst>
          </p:cNvPr>
          <p:cNvSpPr/>
          <p:nvPr/>
        </p:nvSpPr>
        <p:spPr>
          <a:xfrm>
            <a:off x="5474308" y="5539160"/>
            <a:ext cx="949280" cy="93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100" dirty="0"/>
              <a:t>Utilización de la capacidad del </a:t>
            </a:r>
            <a:r>
              <a:rPr lang="es-ES" sz="1100" dirty="0" smtClean="0"/>
              <a:t>muelle</a:t>
            </a:r>
          </a:p>
          <a:p>
            <a:r>
              <a:rPr lang="en-GB" sz="1400" dirty="0" smtClean="0"/>
              <a:t>[%]</a:t>
            </a:r>
            <a:endParaRPr lang="en-GB" sz="1400" dirty="0"/>
          </a:p>
        </p:txBody>
      </p:sp>
      <p:sp>
        <p:nvSpPr>
          <p:cNvPr id="34" name="Rechteck 33">
            <a:extLst>
              <a:ext uri="{FF2B5EF4-FFF2-40B4-BE49-F238E27FC236}">
                <a16:creationId xmlns:a16="http://schemas.microsoft.com/office/drawing/2014/main" xmlns="" id="{25A9699B-1682-4D6F-8B17-85F42BA69AFF}"/>
              </a:ext>
            </a:extLst>
          </p:cNvPr>
          <p:cNvSpPr/>
          <p:nvPr/>
        </p:nvSpPr>
        <p:spPr>
          <a:xfrm>
            <a:off x="4488637" y="5539160"/>
            <a:ext cx="930444" cy="93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smtClean="0"/>
              <a:t>Distancia</a:t>
            </a:r>
            <a:r>
              <a:rPr lang="en-GB" sz="1200" dirty="0" smtClean="0"/>
              <a:t> de </a:t>
            </a:r>
            <a:r>
              <a:rPr lang="en-GB" sz="1200" dirty="0" err="1" smtClean="0"/>
              <a:t>Transporte</a:t>
            </a:r>
            <a:r>
              <a:rPr lang="en-GB" sz="1400" dirty="0"/>
              <a:t/>
            </a:r>
            <a:br>
              <a:rPr lang="en-GB" sz="1400" dirty="0"/>
            </a:br>
            <a:r>
              <a:rPr lang="en-GB" sz="1400" dirty="0"/>
              <a:t>[km/ </a:t>
            </a:r>
            <a:r>
              <a:rPr lang="en-GB" sz="1400" dirty="0" err="1" smtClean="0"/>
              <a:t>vvehículo</a:t>
            </a:r>
            <a:r>
              <a:rPr lang="en-GB" sz="1400" dirty="0"/>
              <a:t>]</a:t>
            </a:r>
            <a:endParaRPr lang="en-GB" sz="1400" dirty="0"/>
          </a:p>
        </p:txBody>
      </p:sp>
      <p:sp>
        <p:nvSpPr>
          <p:cNvPr id="35" name="Rechteck 34">
            <a:extLst>
              <a:ext uri="{FF2B5EF4-FFF2-40B4-BE49-F238E27FC236}">
                <a16:creationId xmlns:a16="http://schemas.microsoft.com/office/drawing/2014/main" xmlns="" id="{77FCAEA1-640A-4383-A21D-9C7E4ED10F86}"/>
              </a:ext>
            </a:extLst>
          </p:cNvPr>
          <p:cNvSpPr/>
          <p:nvPr/>
        </p:nvSpPr>
        <p:spPr>
          <a:xfrm>
            <a:off x="8481339" y="4473656"/>
            <a:ext cx="1016208" cy="93549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100" dirty="0"/>
              <a:t>Calidad de los documentos de </a:t>
            </a:r>
            <a:r>
              <a:rPr lang="es-ES" sz="1100" dirty="0" smtClean="0"/>
              <a:t>transporte</a:t>
            </a:r>
          </a:p>
          <a:p>
            <a:r>
              <a:rPr lang="en-GB" sz="1100" dirty="0" smtClean="0"/>
              <a:t>[%]</a:t>
            </a:r>
            <a:endParaRPr lang="en-GB" sz="1100" dirty="0"/>
          </a:p>
        </p:txBody>
      </p:sp>
      <p:sp>
        <p:nvSpPr>
          <p:cNvPr id="36" name="Rechteck 35">
            <a:extLst>
              <a:ext uri="{FF2B5EF4-FFF2-40B4-BE49-F238E27FC236}">
                <a16:creationId xmlns:a16="http://schemas.microsoft.com/office/drawing/2014/main" xmlns="" id="{8C7315E4-1A89-499F-97B1-51F619A0B10F}"/>
              </a:ext>
            </a:extLst>
          </p:cNvPr>
          <p:cNvSpPr/>
          <p:nvPr/>
        </p:nvSpPr>
        <p:spPr>
          <a:xfrm>
            <a:off x="8481339" y="5503812"/>
            <a:ext cx="947660" cy="7428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a:t>Calidad</a:t>
            </a:r>
            <a:r>
              <a:rPr lang="en-GB" sz="1200" dirty="0"/>
              <a:t> del </a:t>
            </a:r>
            <a:r>
              <a:rPr lang="en-GB" sz="1200" dirty="0" err="1" smtClean="0"/>
              <a:t>etiquetado</a:t>
            </a:r>
            <a:endParaRPr lang="en-GB" sz="1200" dirty="0" smtClean="0"/>
          </a:p>
          <a:p>
            <a:r>
              <a:rPr lang="en-GB" sz="1200" dirty="0" smtClean="0"/>
              <a:t>[</a:t>
            </a:r>
            <a:r>
              <a:rPr lang="en-GB" sz="1400" dirty="0" smtClean="0"/>
              <a:t>%]</a:t>
            </a:r>
            <a:endParaRPr lang="en-GB" sz="1400" dirty="0"/>
          </a:p>
        </p:txBody>
      </p:sp>
      <p:sp>
        <p:nvSpPr>
          <p:cNvPr id="38" name="Rechteck 37">
            <a:extLst>
              <a:ext uri="{FF2B5EF4-FFF2-40B4-BE49-F238E27FC236}">
                <a16:creationId xmlns:a16="http://schemas.microsoft.com/office/drawing/2014/main" xmlns="" id="{91CE5EAE-E270-4365-B9C7-A83260E9562B}"/>
              </a:ext>
            </a:extLst>
          </p:cNvPr>
          <p:cNvSpPr/>
          <p:nvPr/>
        </p:nvSpPr>
        <p:spPr>
          <a:xfrm>
            <a:off x="6471087" y="4740282"/>
            <a:ext cx="986729" cy="93549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200" dirty="0"/>
              <a:t>Conformidad y calidad de los </a:t>
            </a:r>
            <a:r>
              <a:rPr lang="es-ES" sz="1200" dirty="0" smtClean="0"/>
              <a:t>envases </a:t>
            </a:r>
            <a:r>
              <a:rPr lang="en-GB" sz="1200" dirty="0" smtClean="0"/>
              <a:t>[%]</a:t>
            </a:r>
            <a:endParaRPr lang="en-GB" sz="1200" dirty="0"/>
          </a:p>
        </p:txBody>
      </p:sp>
      <p:sp>
        <p:nvSpPr>
          <p:cNvPr id="39" name="Rechteck 38">
            <a:extLst>
              <a:ext uri="{FF2B5EF4-FFF2-40B4-BE49-F238E27FC236}">
                <a16:creationId xmlns:a16="http://schemas.microsoft.com/office/drawing/2014/main" xmlns="" id="{6251DBFB-4957-4429-B37D-F8134E8D8356}"/>
              </a:ext>
            </a:extLst>
          </p:cNvPr>
          <p:cNvSpPr/>
          <p:nvPr/>
        </p:nvSpPr>
        <p:spPr>
          <a:xfrm>
            <a:off x="6471086" y="5768463"/>
            <a:ext cx="986729" cy="6397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a:t>Calidad</a:t>
            </a:r>
            <a:r>
              <a:rPr lang="en-GB" sz="1200" dirty="0"/>
              <a:t> de las </a:t>
            </a:r>
            <a:r>
              <a:rPr lang="en-GB" sz="1200" dirty="0" err="1"/>
              <a:t>piezas</a:t>
            </a:r>
            <a:r>
              <a:rPr lang="en-GB" sz="1400" dirty="0"/>
              <a:t>[%]</a:t>
            </a:r>
          </a:p>
        </p:txBody>
      </p:sp>
      <p:sp>
        <p:nvSpPr>
          <p:cNvPr id="40" name="Rechteck 39">
            <a:extLst>
              <a:ext uri="{FF2B5EF4-FFF2-40B4-BE49-F238E27FC236}">
                <a16:creationId xmlns:a16="http://schemas.microsoft.com/office/drawing/2014/main" xmlns="" id="{B01F16F2-DD14-4CB8-AC51-972AF3A0F936}"/>
              </a:ext>
            </a:extLst>
          </p:cNvPr>
          <p:cNvSpPr/>
          <p:nvPr/>
        </p:nvSpPr>
        <p:spPr>
          <a:xfrm>
            <a:off x="7507542" y="4880035"/>
            <a:ext cx="924066" cy="1516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400" dirty="0"/>
              <a:t>Número de tratamientos de excepción </a:t>
            </a:r>
            <a:r>
              <a:rPr lang="en-GB" sz="1400" dirty="0" smtClean="0"/>
              <a:t>[%]</a:t>
            </a:r>
            <a:endParaRPr lang="en-GB" sz="1400" dirty="0"/>
          </a:p>
        </p:txBody>
      </p:sp>
      <p:sp>
        <p:nvSpPr>
          <p:cNvPr id="44" name="Rechteck 43">
            <a:extLst>
              <a:ext uri="{FF2B5EF4-FFF2-40B4-BE49-F238E27FC236}">
                <a16:creationId xmlns:a16="http://schemas.microsoft.com/office/drawing/2014/main" xmlns="" id="{D55930E5-9781-4F5A-ADDA-AD841A8A68FF}"/>
              </a:ext>
            </a:extLst>
          </p:cNvPr>
          <p:cNvSpPr/>
          <p:nvPr/>
        </p:nvSpPr>
        <p:spPr>
          <a:xfrm>
            <a:off x="9517029" y="4442942"/>
            <a:ext cx="924066" cy="9825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smtClean="0"/>
              <a:t>Tiempo</a:t>
            </a:r>
            <a:r>
              <a:rPr lang="en-GB" sz="1200" dirty="0" smtClean="0"/>
              <a:t> </a:t>
            </a:r>
            <a:r>
              <a:rPr lang="en-GB" sz="1200" dirty="0" err="1" smtClean="0"/>
              <a:t>puesto</a:t>
            </a:r>
            <a:r>
              <a:rPr lang="en-GB" sz="1200" dirty="0" smtClean="0"/>
              <a:t> </a:t>
            </a:r>
            <a:r>
              <a:rPr lang="en-GB" sz="1200" dirty="0" err="1" smtClean="0"/>
              <a:t>en</a:t>
            </a:r>
            <a:r>
              <a:rPr lang="en-GB" sz="1200" dirty="0" smtClean="0"/>
              <a:t> </a:t>
            </a:r>
            <a:r>
              <a:rPr lang="en-GB" sz="1200" dirty="0" err="1" smtClean="0"/>
              <a:t>Transporte</a:t>
            </a:r>
            <a:endParaRPr lang="en-GB" sz="1200" dirty="0" smtClean="0"/>
          </a:p>
          <a:p>
            <a:r>
              <a:rPr lang="en-GB" sz="1400" dirty="0" smtClean="0"/>
              <a:t>[</a:t>
            </a:r>
            <a:r>
              <a:rPr lang="en-GB" sz="1400" dirty="0"/>
              <a:t>hrs]</a:t>
            </a:r>
          </a:p>
        </p:txBody>
      </p:sp>
      <p:sp>
        <p:nvSpPr>
          <p:cNvPr id="46" name="Rechteck 45">
            <a:extLst>
              <a:ext uri="{FF2B5EF4-FFF2-40B4-BE49-F238E27FC236}">
                <a16:creationId xmlns:a16="http://schemas.microsoft.com/office/drawing/2014/main" xmlns="" id="{80D6C0EB-ACC0-41CB-BC06-2224D47C5077}"/>
              </a:ext>
            </a:extLst>
          </p:cNvPr>
          <p:cNvSpPr/>
          <p:nvPr/>
        </p:nvSpPr>
        <p:spPr>
          <a:xfrm>
            <a:off x="9517029" y="5488788"/>
            <a:ext cx="2634151" cy="5181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400" dirty="0"/>
              <a:t>Grado de implantación de </a:t>
            </a:r>
            <a:r>
              <a:rPr lang="es-ES" sz="1400" i="1" dirty="0"/>
              <a:t>Lean</a:t>
            </a:r>
            <a:r>
              <a:rPr lang="es-ES" sz="1400" dirty="0"/>
              <a:t> </a:t>
            </a:r>
            <a:r>
              <a:rPr lang="en-GB" sz="1600" dirty="0" smtClean="0"/>
              <a:t>[%]</a:t>
            </a:r>
            <a:endParaRPr lang="en-GB" sz="1600" dirty="0"/>
          </a:p>
        </p:txBody>
      </p:sp>
      <p:cxnSp>
        <p:nvCxnSpPr>
          <p:cNvPr id="7" name="Gerader Verbinder 6">
            <a:extLst>
              <a:ext uri="{FF2B5EF4-FFF2-40B4-BE49-F238E27FC236}">
                <a16:creationId xmlns:a16="http://schemas.microsoft.com/office/drawing/2014/main" xmlns="" id="{D6ACE7A9-80E5-45F3-A61C-AB4DA670F6BB}"/>
              </a:ext>
            </a:extLst>
          </p:cNvPr>
          <p:cNvCxnSpPr/>
          <p:nvPr/>
        </p:nvCxnSpPr>
        <p:spPr>
          <a:xfrm>
            <a:off x="3540589" y="3349592"/>
            <a:ext cx="87589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Rectangle 85">
            <a:extLst>
              <a:ext uri="{FF2B5EF4-FFF2-40B4-BE49-F238E27FC236}">
                <a16:creationId xmlns:a16="http://schemas.microsoft.com/office/drawing/2014/main" xmlns="" id="{DCDD6262-8CA8-4B64-9834-3A5786955810}"/>
              </a:ext>
            </a:extLst>
          </p:cNvPr>
          <p:cNvSpPr>
            <a:spLocks/>
          </p:cNvSpPr>
          <p:nvPr/>
        </p:nvSpPr>
        <p:spPr bwMode="auto">
          <a:xfrm rot="16200000">
            <a:off x="2696002" y="4953231"/>
            <a:ext cx="14516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tx2"/>
                </a:solidFill>
                <a:latin typeface="+mj-lt"/>
                <a:ea typeface="Roboto" charset="0"/>
                <a:cs typeface="Roboto" charset="0"/>
                <a:sym typeface="Bebas Neue" charset="0"/>
              </a:rPr>
              <a:t>KPIs (</a:t>
            </a:r>
            <a:r>
              <a:rPr lang="en-GB" sz="1600" b="1" spc="113" dirty="0" err="1" smtClean="0">
                <a:solidFill>
                  <a:schemeClr val="tx2"/>
                </a:solidFill>
                <a:latin typeface="+mj-lt"/>
                <a:ea typeface="Roboto" charset="0"/>
                <a:cs typeface="Roboto" charset="0"/>
                <a:sym typeface="Bebas Neue" charset="0"/>
              </a:rPr>
              <a:t>Ejemplos</a:t>
            </a:r>
            <a:r>
              <a:rPr lang="en-GB" sz="1600" b="1" spc="113" dirty="0">
                <a:solidFill>
                  <a:schemeClr val="tx2"/>
                </a:solidFill>
                <a:latin typeface="+mj-lt"/>
                <a:ea typeface="Roboto" charset="0"/>
                <a:cs typeface="Roboto" charset="0"/>
                <a:sym typeface="Bebas Neue" charset="0"/>
              </a:rPr>
              <a:t>)</a:t>
            </a:r>
          </a:p>
        </p:txBody>
      </p:sp>
      <p:sp>
        <p:nvSpPr>
          <p:cNvPr id="48" name="Rectangle 85">
            <a:extLst>
              <a:ext uri="{FF2B5EF4-FFF2-40B4-BE49-F238E27FC236}">
                <a16:creationId xmlns:a16="http://schemas.microsoft.com/office/drawing/2014/main" xmlns="" id="{3F4E4858-779F-41F0-AD7F-522593ADB5BF}"/>
              </a:ext>
            </a:extLst>
          </p:cNvPr>
          <p:cNvSpPr>
            <a:spLocks/>
          </p:cNvSpPr>
          <p:nvPr/>
        </p:nvSpPr>
        <p:spPr bwMode="auto">
          <a:xfrm rot="16200000">
            <a:off x="2927297" y="2563676"/>
            <a:ext cx="1000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err="1" smtClean="0">
                <a:solidFill>
                  <a:schemeClr val="tx2"/>
                </a:solidFill>
                <a:latin typeface="+mj-lt"/>
                <a:ea typeface="Roboto" charset="0"/>
                <a:cs typeface="Roboto" charset="0"/>
                <a:sym typeface="Bebas Neue" charset="0"/>
              </a:rPr>
              <a:t>Nivel</a:t>
            </a:r>
            <a:r>
              <a:rPr lang="en-GB" sz="1600" b="1" spc="113" dirty="0" smtClean="0">
                <a:solidFill>
                  <a:schemeClr val="tx2"/>
                </a:solidFill>
                <a:latin typeface="+mj-lt"/>
                <a:ea typeface="Roboto" charset="0"/>
                <a:cs typeface="Roboto" charset="0"/>
                <a:sym typeface="Bebas Neue" charset="0"/>
              </a:rPr>
              <a:t> ALTO</a:t>
            </a:r>
            <a:endParaRPr lang="en-GB" sz="1600" b="1" spc="113" dirty="0">
              <a:solidFill>
                <a:schemeClr val="tx2"/>
              </a:solidFill>
              <a:latin typeface="+mj-lt"/>
              <a:ea typeface="Roboto" charset="0"/>
              <a:cs typeface="Roboto" charset="0"/>
              <a:sym typeface="Bebas Neue" charset="0"/>
            </a:endParaRPr>
          </a:p>
        </p:txBody>
      </p:sp>
    </p:spTree>
    <p:extLst>
      <p:ext uri="{BB962C8B-B14F-4D97-AF65-F5344CB8AC3E}">
        <p14:creationId xmlns:p14="http://schemas.microsoft.com/office/powerpoint/2010/main" val="70366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9494" y="950624"/>
            <a:ext cx="9087377" cy="697353"/>
          </a:xfrm>
        </p:spPr>
        <p:txBody>
          <a:bodyPr>
            <a:normAutofit fontScale="92500"/>
          </a:bodyPr>
          <a:lstStyle/>
          <a:p>
            <a:r>
              <a:rPr lang="en-GB" dirty="0" err="1"/>
              <a:t>Indicadores</a:t>
            </a:r>
            <a:r>
              <a:rPr lang="en-GB" dirty="0"/>
              <a:t> de </a:t>
            </a:r>
            <a:r>
              <a:rPr lang="en-GB" dirty="0" err="1"/>
              <a:t>logística</a:t>
            </a:r>
            <a:r>
              <a:rPr lang="en-GB" dirty="0"/>
              <a:t> de </a:t>
            </a:r>
            <a:r>
              <a:rPr lang="en-GB" dirty="0" err="1"/>
              <a:t>salida</a:t>
            </a:r>
            <a:r>
              <a:rPr lang="en-GB" dirty="0"/>
              <a:t>: </a:t>
            </a:r>
            <a:r>
              <a:rPr lang="en-GB" dirty="0" err="1"/>
              <a:t>Tiempo</a:t>
            </a:r>
            <a:r>
              <a:rPr lang="en-GB" dirty="0"/>
              <a:t> de </a:t>
            </a:r>
            <a:r>
              <a:rPr lang="en-GB" dirty="0" err="1"/>
              <a:t>envío</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64914" y="1894336"/>
            <a:ext cx="3560325" cy="445280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2000" dirty="0">
                <a:solidFill>
                  <a:srgbClr val="44546A"/>
                </a:solidFill>
                <a:latin typeface="+mj-lt"/>
                <a:ea typeface="Open Sans Light" panose="020B0306030504020204" pitchFamily="34" charset="0"/>
                <a:cs typeface="Open Sans Light" panose="020B0306030504020204" pitchFamily="34" charset="0"/>
              </a:rPr>
              <a:t>La entrega a tiempo (OTD) es la principal métrica para medir la eficiencia de los procesos de la cadena de suministro en t</a:t>
            </a:r>
            <a:r>
              <a:rPr lang="es-ES" sz="2000" dirty="0" smtClean="0">
                <a:solidFill>
                  <a:srgbClr val="44546A"/>
                </a:solidFill>
                <a:latin typeface="+mj-lt"/>
                <a:ea typeface="Open Sans Light" panose="020B0306030504020204" pitchFamily="34" charset="0"/>
                <a:cs typeface="Open Sans Light" panose="020B0306030504020204" pitchFamily="34" charset="0"/>
              </a:rPr>
              <a:t>u </a:t>
            </a:r>
            <a:r>
              <a:rPr lang="es-ES" sz="2000" dirty="0">
                <a:solidFill>
                  <a:srgbClr val="44546A"/>
                </a:solidFill>
                <a:latin typeface="+mj-lt"/>
                <a:ea typeface="Open Sans Light" panose="020B0306030504020204" pitchFamily="34" charset="0"/>
                <a:cs typeface="Open Sans Light" panose="020B0306030504020204" pitchFamily="34" charset="0"/>
              </a:rPr>
              <a:t>organización. Es un indicador de la capacidad de </a:t>
            </a:r>
            <a:r>
              <a:rPr lang="es-ES" sz="2000" dirty="0" smtClean="0">
                <a:solidFill>
                  <a:srgbClr val="44546A"/>
                </a:solidFill>
                <a:latin typeface="+mj-lt"/>
                <a:ea typeface="Open Sans Light" panose="020B0306030504020204" pitchFamily="34" charset="0"/>
                <a:cs typeface="Open Sans Light" panose="020B0306030504020204" pitchFamily="34" charset="0"/>
              </a:rPr>
              <a:t>tu </a:t>
            </a:r>
            <a:r>
              <a:rPr lang="es-ES" sz="2000" dirty="0">
                <a:solidFill>
                  <a:srgbClr val="44546A"/>
                </a:solidFill>
                <a:latin typeface="+mj-lt"/>
                <a:ea typeface="Open Sans Light" panose="020B0306030504020204" pitchFamily="34" charset="0"/>
                <a:cs typeface="Open Sans Light" panose="020B0306030504020204" pitchFamily="34" charset="0"/>
              </a:rPr>
              <a:t>organización para satisfacer la demanda de los clientes en términos de la fecha de entrega solicitada (RDD).</a:t>
            </a:r>
          </a:p>
          <a:p>
            <a:pPr algn="l">
              <a:lnSpc>
                <a:spcPct val="100000"/>
              </a:lnSpc>
            </a:pPr>
            <a:r>
              <a:rPr lang="es-ES" sz="2000" dirty="0">
                <a:solidFill>
                  <a:srgbClr val="44546A"/>
                </a:solidFill>
                <a:latin typeface="+mj-lt"/>
                <a:ea typeface="Open Sans Light" panose="020B0306030504020204" pitchFamily="34" charset="0"/>
                <a:cs typeface="Open Sans Light" panose="020B0306030504020204" pitchFamily="34" charset="0"/>
              </a:rPr>
              <a:t> No cumplir con las peticiones de los clientes puede llevar a todo tipo de resultados negativos. ¿El peor caso? </a:t>
            </a:r>
            <a:r>
              <a:rPr lang="es-ES" sz="2000" dirty="0" smtClean="0">
                <a:solidFill>
                  <a:srgbClr val="44546A"/>
                </a:solidFill>
                <a:latin typeface="+mj-lt"/>
                <a:ea typeface="Open Sans Light" panose="020B0306030504020204" pitchFamily="34" charset="0"/>
                <a:cs typeface="Open Sans Light" panose="020B0306030504020204" pitchFamily="34" charset="0"/>
              </a:rPr>
              <a:t>Perderás clientes </a:t>
            </a:r>
            <a:r>
              <a:rPr lang="es-ES" sz="2000" dirty="0">
                <a:solidFill>
                  <a:srgbClr val="44546A"/>
                </a:solidFill>
                <a:latin typeface="+mj-lt"/>
                <a:ea typeface="Open Sans Light" panose="020B0306030504020204" pitchFamily="34" charset="0"/>
                <a:cs typeface="Open Sans Light" panose="020B0306030504020204" pitchFamily="34" charset="0"/>
              </a:rPr>
              <a:t>a manos de la competencia.</a:t>
            </a:r>
            <a:endParaRPr lang="en-GB" sz="2000" dirty="0">
              <a:solidFill>
                <a:srgbClr val="44546A"/>
              </a:solidFill>
              <a:latin typeface="+mj-lt"/>
              <a:ea typeface="Open Sans Light" panose="020B0306030504020204" pitchFamily="34" charset="0"/>
              <a:cs typeface="Open Sans Light" panose="020B0306030504020204" pitchFamily="34" charset="0"/>
            </a:endParaRP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298868" y="4590555"/>
            <a:ext cx="7893132" cy="184359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3977640" y="4590555"/>
            <a:ext cx="1328273" cy="186829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472320"/>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95108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393870" y="1894335"/>
            <a:ext cx="7798130" cy="269621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3977640" y="1894336"/>
            <a:ext cx="1306880" cy="269621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174232" y="1809603"/>
            <a:ext cx="7017768" cy="2800767"/>
          </a:xfrm>
          <a:prstGeom prst="rect">
            <a:avLst/>
          </a:prstGeom>
          <a:noFill/>
        </p:spPr>
        <p:txBody>
          <a:bodyPr wrap="square" rtlCol="0">
            <a:spAutoFit/>
          </a:bodyPr>
          <a:lstStyle/>
          <a:p>
            <a:r>
              <a:rPr lang="es-ES" sz="1600" dirty="0" smtClean="0">
                <a:solidFill>
                  <a:schemeClr val="bg1"/>
                </a:solidFill>
                <a:latin typeface="+mj-lt"/>
                <a:ea typeface="Lato Light" charset="0"/>
                <a:cs typeface="Lato Light" charset="0"/>
              </a:rPr>
              <a:t>Este </a:t>
            </a:r>
            <a:r>
              <a:rPr lang="es-ES" sz="1600" dirty="0">
                <a:solidFill>
                  <a:schemeClr val="bg1"/>
                </a:solidFill>
                <a:latin typeface="+mj-lt"/>
                <a:ea typeface="Lato Light" charset="0"/>
                <a:cs typeface="Lato Light" charset="0"/>
              </a:rPr>
              <a:t>es un primer KPI logístico que </a:t>
            </a:r>
            <a:r>
              <a:rPr lang="es-ES" sz="1600" dirty="0" smtClean="0">
                <a:solidFill>
                  <a:schemeClr val="bg1"/>
                </a:solidFill>
                <a:latin typeface="+mj-lt"/>
                <a:ea typeface="Lato Light" charset="0"/>
                <a:cs typeface="Lato Light" charset="0"/>
              </a:rPr>
              <a:t>te </a:t>
            </a:r>
            <a:r>
              <a:rPr lang="es-ES" sz="1600" dirty="0">
                <a:solidFill>
                  <a:schemeClr val="bg1"/>
                </a:solidFill>
                <a:latin typeface="+mj-lt"/>
                <a:ea typeface="Lato Light" charset="0"/>
                <a:cs typeface="Lato Light" charset="0"/>
              </a:rPr>
              <a:t>ayudará a medir el rendimiento de </a:t>
            </a:r>
            <a:r>
              <a:rPr lang="es-ES" sz="1600" dirty="0" smtClean="0">
                <a:solidFill>
                  <a:schemeClr val="bg1"/>
                </a:solidFill>
                <a:latin typeface="+mj-lt"/>
                <a:ea typeface="Lato Light" charset="0"/>
                <a:cs typeface="Lato Light" charset="0"/>
              </a:rPr>
              <a:t>tu </a:t>
            </a:r>
            <a:r>
              <a:rPr lang="es-ES" sz="1600" dirty="0">
                <a:solidFill>
                  <a:schemeClr val="bg1"/>
                </a:solidFill>
                <a:latin typeface="+mj-lt"/>
                <a:ea typeface="Lato Light" charset="0"/>
                <a:cs typeface="Lato Light" charset="0"/>
              </a:rPr>
              <a:t>cadena de suministro. En efecto, si el tiempo transcurrido entre el momento en que el cliente realiza su pedido y el momento en que ese pedido está preparado para ser enviado es demasiado largo, eso puede mostrar algún problema en el </a:t>
            </a:r>
            <a:r>
              <a:rPr lang="es-ES" sz="1600" dirty="0" smtClean="0">
                <a:solidFill>
                  <a:schemeClr val="bg1"/>
                </a:solidFill>
                <a:latin typeface="+mj-lt"/>
                <a:ea typeface="Lato Light" charset="0"/>
                <a:cs typeface="Lato Light" charset="0"/>
              </a:rPr>
              <a:t>proceso el cual debe </a:t>
            </a:r>
            <a:r>
              <a:rPr lang="es-ES" sz="1600" dirty="0">
                <a:solidFill>
                  <a:schemeClr val="bg1"/>
                </a:solidFill>
                <a:latin typeface="+mj-lt"/>
                <a:ea typeface="Lato Light" charset="0"/>
                <a:cs typeface="Lato Light" charset="0"/>
              </a:rPr>
              <a:t>ser solucionado. Tanto si se trata de procesos de planificación anticuados como de sistemas de ejecución desconectados y demasiado lentos para hacer frente a una demanda creciente, es necesario abordar los problemas para responder rápidamente a los imprevistos. Después de realizar un punto de referencia del tiempo medio que necesita para enviar un determinado tipo de pedido, puede establecer un objetivo de tiempo de envío relativo a cada producto para conseguirlo.</a:t>
            </a: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473400" y="4535582"/>
            <a:ext cx="6559106" cy="830997"/>
          </a:xfrm>
          <a:prstGeom prst="rect">
            <a:avLst/>
          </a:prstGeom>
          <a:noFill/>
        </p:spPr>
        <p:txBody>
          <a:bodyPr wrap="square" rtlCol="0">
            <a:spAutoFit/>
          </a:bodyPr>
          <a:lstStyle/>
          <a:p>
            <a:r>
              <a:rPr lang="es-ES" sz="1600" dirty="0">
                <a:solidFill>
                  <a:schemeClr val="bg1"/>
                </a:solidFill>
                <a:ea typeface="Lato Light" charset="0"/>
                <a:cs typeface="Lato Light" charset="0"/>
              </a:rPr>
              <a:t>El rendimiento de los envíos a tiempo se refiere a la proporción de pedidos que se han enviado en la fecha de envío solicitada o antes, dividida por el número total de pedidos.</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xmlns="" id="{1BBAAEED-F725-499C-9F08-ACB951F9DD89}"/>
                  </a:ext>
                </a:extLst>
              </p:cNvPr>
              <p:cNvSpPr txBox="1"/>
              <p:nvPr/>
            </p:nvSpPr>
            <p:spPr>
              <a:xfrm>
                <a:off x="5751229" y="5439811"/>
                <a:ext cx="5647956" cy="5089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solidFill>
                            <a:schemeClr val="bg1"/>
                          </a:solidFill>
                          <a:latin typeface="Cambria Math"/>
                        </a:rPr>
                        <m:t>𝑅𝑎𝑡𝑖𝑜</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n-GB" sz="1600" i="1">
                          <a:solidFill>
                            <a:schemeClr val="bg1"/>
                          </a:solidFill>
                          <a:latin typeface="Cambria Math" panose="02040503050406030204" pitchFamily="18" charset="0"/>
                        </a:rPr>
                        <m:t>𝑒𝑛𝑣</m:t>
                      </m:r>
                      <m:r>
                        <a:rPr lang="en-GB" sz="1600" i="1">
                          <a:solidFill>
                            <a:schemeClr val="bg1"/>
                          </a:solidFill>
                          <a:latin typeface="Cambria Math" panose="02040503050406030204" pitchFamily="18" charset="0"/>
                        </a:rPr>
                        <m:t>í</m:t>
                      </m:r>
                      <m:r>
                        <a:rPr lang="en-GB" sz="1600" i="1">
                          <a:solidFill>
                            <a:schemeClr val="bg1"/>
                          </a:solidFill>
                          <a:latin typeface="Cambria Math" panose="02040503050406030204" pitchFamily="18" charset="0"/>
                        </a:rPr>
                        <m:t>𝑜𝑠</m:t>
                      </m:r>
                      <m:r>
                        <a:rPr lang="en-GB" sz="1600" i="1">
                          <a:solidFill>
                            <a:schemeClr val="bg1"/>
                          </a:solidFill>
                          <a:latin typeface="Cambria Math" panose="02040503050406030204" pitchFamily="18" charset="0"/>
                        </a:rPr>
                        <m:t> </m:t>
                      </m:r>
                      <m:r>
                        <a:rPr lang="en-GB" sz="1600" i="1">
                          <a:solidFill>
                            <a:schemeClr val="bg1"/>
                          </a:solidFill>
                          <a:latin typeface="Cambria Math" panose="02040503050406030204" pitchFamily="18" charset="0"/>
                        </a:rPr>
                        <m:t>𝑎</m:t>
                      </m:r>
                      <m:r>
                        <a:rPr lang="en-GB" sz="1600" i="1">
                          <a:solidFill>
                            <a:schemeClr val="bg1"/>
                          </a:solidFill>
                          <a:latin typeface="Cambria Math" panose="02040503050406030204" pitchFamily="18" charset="0"/>
                        </a:rPr>
                        <m:t> </m:t>
                      </m:r>
                      <m:r>
                        <a:rPr lang="en-GB" sz="1600" i="1">
                          <a:solidFill>
                            <a:schemeClr val="bg1"/>
                          </a:solidFill>
                          <a:latin typeface="Cambria Math" panose="02040503050406030204" pitchFamily="18" charset="0"/>
                        </a:rPr>
                        <m:t>𝑡𝑖𝑒𝑚𝑝𝑜</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s-ES" sz="1600" b="0" i="1" smtClean="0">
                              <a:solidFill>
                                <a:schemeClr val="bg1"/>
                              </a:solidFill>
                              <a:latin typeface="Cambria Math"/>
                            </a:rPr>
                            <m:t>𝑃𝑒𝑑𝑖𝑑𝑜𝑠</m:t>
                          </m:r>
                          <m:r>
                            <a:rPr lang="es-ES" sz="1600" b="0" i="1" smtClean="0">
                              <a:solidFill>
                                <a:schemeClr val="bg1"/>
                              </a:solidFill>
                              <a:latin typeface="Cambria Math"/>
                            </a:rPr>
                            <m:t> </m:t>
                          </m:r>
                          <m:r>
                            <a:rPr lang="es-ES" sz="1600" b="0" i="1" smtClean="0">
                              <a:solidFill>
                                <a:schemeClr val="bg1"/>
                              </a:solidFill>
                              <a:latin typeface="Cambria Math"/>
                            </a:rPr>
                            <m:t>𝑒𝑛𝑣𝑖𝑎𝑑𝑜𝑠</m:t>
                          </m:r>
                          <m:r>
                            <a:rPr lang="es-ES" sz="1600" b="0" i="1" smtClean="0">
                              <a:solidFill>
                                <a:schemeClr val="bg1"/>
                              </a:solidFill>
                              <a:latin typeface="Cambria Math"/>
                            </a:rPr>
                            <m:t> </m:t>
                          </m:r>
                          <m:r>
                            <a:rPr lang="es-ES" sz="1600" b="0" i="1" smtClean="0">
                              <a:solidFill>
                                <a:schemeClr val="bg1"/>
                              </a:solidFill>
                              <a:latin typeface="Cambria Math"/>
                            </a:rPr>
                            <m:t>𝑎</m:t>
                          </m:r>
                          <m:r>
                            <a:rPr lang="es-ES" sz="1600" b="0" i="1" smtClean="0">
                              <a:solidFill>
                                <a:schemeClr val="bg1"/>
                              </a:solidFill>
                              <a:latin typeface="Cambria Math"/>
                            </a:rPr>
                            <m:t> </m:t>
                          </m:r>
                          <m:r>
                            <a:rPr lang="es-ES" sz="1600" b="0" i="1" smtClean="0">
                              <a:solidFill>
                                <a:schemeClr val="bg1"/>
                              </a:solidFill>
                              <a:latin typeface="Cambria Math"/>
                            </a:rPr>
                            <m:t>𝑡𝑖𝑒𝑚𝑝𝑜</m:t>
                          </m:r>
                        </m:num>
                        <m:den>
                          <m:r>
                            <a:rPr lang="es-ES" sz="1600" b="0" i="1" smtClean="0">
                              <a:solidFill>
                                <a:schemeClr val="bg1"/>
                              </a:solidFill>
                              <a:latin typeface="Cambria Math"/>
                            </a:rPr>
                            <m:t>𝑃𝑒𝑑𝑖𝑑𝑜𝑠</m:t>
                          </m:r>
                          <m:r>
                            <a:rPr lang="es-ES" sz="1600" b="0" i="1" smtClean="0">
                              <a:solidFill>
                                <a:schemeClr val="bg1"/>
                              </a:solidFill>
                              <a:latin typeface="Cambria Math"/>
                            </a:rPr>
                            <m:t> </m:t>
                          </m:r>
                          <m:r>
                            <a:rPr lang="es-ES" sz="1600" b="0" i="1" smtClean="0">
                              <a:solidFill>
                                <a:schemeClr val="bg1"/>
                              </a:solidFill>
                              <a:latin typeface="Cambria Math"/>
                            </a:rPr>
                            <m:t>𝑎</m:t>
                          </m:r>
                          <m:r>
                            <a:rPr lang="es-ES" sz="1600" b="0" i="1" smtClean="0">
                              <a:solidFill>
                                <a:schemeClr val="bg1"/>
                              </a:solidFill>
                              <a:latin typeface="Cambria Math"/>
                            </a:rPr>
                            <m:t> </m:t>
                          </m:r>
                          <m:r>
                            <a:rPr lang="es-ES" sz="1600" b="0" i="1" smtClean="0">
                              <a:solidFill>
                                <a:schemeClr val="bg1"/>
                              </a:solidFill>
                              <a:latin typeface="Cambria Math"/>
                            </a:rPr>
                            <m:t>𝑇𝑖𝑒𝑚𝑝𝑜</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xmlns:a14="http://schemas.microsoft.com/office/drawing/2010/main" xmlns="" id="{1BBAAEED-F725-499C-9F08-ACB951F9DD89}"/>
                  </a:ext>
                </a:extLst>
              </p:cNvPr>
              <p:cNvSpPr txBox="1">
                <a:spLocks noRot="1" noChangeAspect="1" noMove="1" noResize="1" noEditPoints="1" noAdjustHandles="1" noChangeArrowheads="1" noChangeShapeType="1" noTextEdit="1"/>
              </p:cNvSpPr>
              <p:nvPr/>
            </p:nvSpPr>
            <p:spPr>
              <a:xfrm>
                <a:off x="5751229" y="5439811"/>
                <a:ext cx="5647956" cy="508985"/>
              </a:xfrm>
              <a:prstGeom prst="rect">
                <a:avLst/>
              </a:prstGeom>
              <a:blipFill rotWithShape="1">
                <a:blip r:embed="rId3"/>
                <a:stretch>
                  <a:fillRect/>
                </a:stretch>
              </a:blipFill>
            </p:spPr>
            <p:txBody>
              <a:bodyPr/>
              <a:lstStyle/>
              <a:p>
                <a:r>
                  <a:rPr lang="es-ES">
                    <a:noFill/>
                  </a:rPr>
                  <a:t> </a:t>
                </a:r>
              </a:p>
            </p:txBody>
          </p:sp>
        </mc:Fallback>
      </mc:AlternateContent>
      <p:pic>
        <p:nvPicPr>
          <p:cNvPr id="17" name="Grafik 16">
            <a:extLst>
              <a:ext uri="{FF2B5EF4-FFF2-40B4-BE49-F238E27FC236}">
                <a16:creationId xmlns:a16="http://schemas.microsoft.com/office/drawing/2014/main" xmlns="" id="{EB791BF1-BC23-4F7B-B0B2-220873636832}"/>
              </a:ext>
            </a:extLst>
          </p:cNvPr>
          <p:cNvPicPr>
            <a:picLocks noChangeAspect="1"/>
          </p:cNvPicPr>
          <p:nvPr/>
        </p:nvPicPr>
        <p:blipFill>
          <a:blip r:embed="rId4"/>
          <a:stretch>
            <a:fillRect/>
          </a:stretch>
        </p:blipFill>
        <p:spPr>
          <a:xfrm>
            <a:off x="9062670" y="218100"/>
            <a:ext cx="2751266" cy="1465049"/>
          </a:xfrm>
          <a:prstGeom prst="rect">
            <a:avLst/>
          </a:prstGeom>
        </p:spPr>
      </p:pic>
      <p:sp>
        <p:nvSpPr>
          <p:cNvPr id="18" name="Rectangle 85">
            <a:extLst>
              <a:ext uri="{FF2B5EF4-FFF2-40B4-BE49-F238E27FC236}">
                <a16:creationId xmlns:a16="http://schemas.microsoft.com/office/drawing/2014/main" xmlns="" id="{D62221C4-B60F-4B6E-A897-80D332283994}"/>
              </a:ext>
            </a:extLst>
          </p:cNvPr>
          <p:cNvSpPr>
            <a:spLocks/>
          </p:cNvSpPr>
          <p:nvPr/>
        </p:nvSpPr>
        <p:spPr bwMode="auto">
          <a:xfrm>
            <a:off x="3572966" y="2962690"/>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9" name="Rectangle 85">
            <a:extLst>
              <a:ext uri="{FF2B5EF4-FFF2-40B4-BE49-F238E27FC236}">
                <a16:creationId xmlns:a16="http://schemas.microsoft.com/office/drawing/2014/main" xmlns="" id="{3F4F16A6-9BF2-4AE2-9D12-0CECF72C46C6}"/>
              </a:ext>
            </a:extLst>
          </p:cNvPr>
          <p:cNvSpPr>
            <a:spLocks/>
          </p:cNvSpPr>
          <p:nvPr/>
        </p:nvSpPr>
        <p:spPr bwMode="auto">
          <a:xfrm>
            <a:off x="3519441" y="5204575"/>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185623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653968" y="2344580"/>
            <a:ext cx="5895688" cy="1323439"/>
          </a:xfrm>
          <a:prstGeom prst="rect">
            <a:avLst/>
          </a:prstGeom>
          <a:noFill/>
        </p:spPr>
        <p:txBody>
          <a:bodyPr wrap="square">
            <a:spAutoFit/>
          </a:bodyPr>
          <a:lstStyle/>
          <a:p>
            <a:r>
              <a:rPr lang="en-GB" sz="4000" dirty="0" smtClean="0">
                <a:solidFill>
                  <a:schemeClr val="bg1"/>
                </a:solidFill>
              </a:rPr>
              <a:t>Los Ratios </a:t>
            </a:r>
            <a:r>
              <a:rPr lang="en-GB" sz="4000" dirty="0" err="1" smtClean="0">
                <a:solidFill>
                  <a:schemeClr val="bg1"/>
                </a:solidFill>
              </a:rPr>
              <a:t>Financieros</a:t>
            </a:r>
            <a:r>
              <a:rPr lang="en-GB" sz="4000" dirty="0" smtClean="0">
                <a:solidFill>
                  <a:schemeClr val="bg1"/>
                </a:solidFill>
              </a:rPr>
              <a:t> que </a:t>
            </a:r>
            <a:r>
              <a:rPr lang="en-GB" sz="4000" dirty="0" err="1" smtClean="0">
                <a:solidFill>
                  <a:schemeClr val="bg1"/>
                </a:solidFill>
              </a:rPr>
              <a:t>necesitas</a:t>
            </a:r>
            <a:r>
              <a:rPr lang="en-GB" sz="4000" dirty="0" smtClean="0">
                <a:solidFill>
                  <a:schemeClr val="bg1"/>
                </a:solidFill>
              </a:rPr>
              <a:t> </a:t>
            </a:r>
            <a:r>
              <a:rPr lang="en-GB" sz="4000" dirty="0" err="1" smtClean="0">
                <a:solidFill>
                  <a:schemeClr val="bg1"/>
                </a:solidFill>
              </a:rPr>
              <a:t>saber</a:t>
            </a:r>
            <a:endParaRPr lang="en-GB" sz="4000" dirty="0">
              <a:solidFill>
                <a:schemeClr val="bg1"/>
              </a:solidFill>
            </a:endParaRPr>
          </a:p>
        </p:txBody>
      </p:sp>
    </p:spTree>
    <p:extLst>
      <p:ext uri="{BB962C8B-B14F-4D97-AF65-F5344CB8AC3E}">
        <p14:creationId xmlns:p14="http://schemas.microsoft.com/office/powerpoint/2010/main" val="2843376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892250" y="895036"/>
            <a:ext cx="9087377" cy="1016568"/>
          </a:xfrm>
        </p:spPr>
        <p:txBody>
          <a:bodyPr>
            <a:normAutofit fontScale="92500" lnSpcReduction="20000"/>
          </a:bodyPr>
          <a:lstStyle/>
          <a:p>
            <a:r>
              <a:rPr lang="en-GB" dirty="0" err="1"/>
              <a:t>Indicadores</a:t>
            </a:r>
            <a:r>
              <a:rPr lang="en-GB" dirty="0"/>
              <a:t> de </a:t>
            </a:r>
            <a:r>
              <a:rPr lang="en-GB" dirty="0" err="1"/>
              <a:t>logística</a:t>
            </a:r>
            <a:r>
              <a:rPr lang="en-GB" dirty="0"/>
              <a:t> de </a:t>
            </a:r>
            <a:r>
              <a:rPr lang="en-GB" dirty="0" err="1" smtClean="0"/>
              <a:t>salida</a:t>
            </a:r>
            <a:r>
              <a:rPr lang="en-GB" dirty="0" smtClean="0"/>
              <a:t>: </a:t>
            </a:r>
          </a:p>
          <a:p>
            <a:r>
              <a:rPr lang="en-GB" dirty="0" err="1" smtClean="0"/>
              <a:t>Exactitud</a:t>
            </a:r>
            <a:r>
              <a:rPr lang="en-GB" dirty="0" smtClean="0"/>
              <a:t> </a:t>
            </a:r>
            <a:r>
              <a:rPr lang="en-GB" dirty="0"/>
              <a:t>del </a:t>
            </a:r>
            <a:r>
              <a:rPr lang="en-GB" dirty="0" err="1"/>
              <a:t>pedido</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67409" y="1929519"/>
            <a:ext cx="3664511" cy="485291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000" dirty="0">
                <a:solidFill>
                  <a:srgbClr val="44546A"/>
                </a:solidFill>
                <a:latin typeface="+mj-lt"/>
                <a:ea typeface="Open Sans Light" panose="020B0306030504020204" pitchFamily="34" charset="0"/>
                <a:cs typeface="Open Sans Light" panose="020B0306030504020204" pitchFamily="34" charset="0"/>
              </a:rPr>
              <a:t>El porcentaje de pedido perfecto es otra métrica logística muy importante cuando se trata de la eficiencia de </a:t>
            </a:r>
            <a:r>
              <a:rPr lang="es-ES" sz="2000" dirty="0" smtClean="0">
                <a:solidFill>
                  <a:srgbClr val="44546A"/>
                </a:solidFill>
                <a:latin typeface="+mj-lt"/>
                <a:ea typeface="Open Sans Light" panose="020B0306030504020204" pitchFamily="34" charset="0"/>
                <a:cs typeface="Open Sans Light" panose="020B0306030504020204" pitchFamily="34" charset="0"/>
              </a:rPr>
              <a:t>la cadena </a:t>
            </a:r>
            <a:r>
              <a:rPr lang="es-ES" sz="2000" dirty="0">
                <a:solidFill>
                  <a:srgbClr val="44546A"/>
                </a:solidFill>
                <a:latin typeface="+mj-lt"/>
                <a:ea typeface="Open Sans Light" panose="020B0306030504020204" pitchFamily="34" charset="0"/>
                <a:cs typeface="Open Sans Light" panose="020B0306030504020204" pitchFamily="34" charset="0"/>
              </a:rPr>
              <a:t>de suministro.</a:t>
            </a:r>
          </a:p>
          <a:p>
            <a:pPr algn="l">
              <a:lnSpc>
                <a:spcPct val="100000"/>
              </a:lnSpc>
              <a:spcBef>
                <a:spcPts val="600"/>
              </a:spcBef>
            </a:pPr>
            <a:r>
              <a:rPr lang="es-ES" sz="2000" dirty="0">
                <a:solidFill>
                  <a:srgbClr val="44546A"/>
                </a:solidFill>
                <a:latin typeface="+mj-lt"/>
                <a:ea typeface="Open Sans Light" panose="020B0306030504020204" pitchFamily="34" charset="0"/>
                <a:cs typeface="Open Sans Light" panose="020B0306030504020204" pitchFamily="34" charset="0"/>
              </a:rPr>
              <a:t>El KPI de porcentaje de pedidos perfectos puede ser bastante complicado, pero proporciona información útil. </a:t>
            </a:r>
          </a:p>
          <a:p>
            <a:pPr algn="l">
              <a:lnSpc>
                <a:spcPct val="100000"/>
              </a:lnSpc>
              <a:spcBef>
                <a:spcPts val="600"/>
              </a:spcBef>
            </a:pPr>
            <a:r>
              <a:rPr lang="es-ES" sz="2000" dirty="0" smtClean="0">
                <a:solidFill>
                  <a:srgbClr val="44546A"/>
                </a:solidFill>
                <a:latin typeface="+mj-lt"/>
                <a:ea typeface="Open Sans Light" panose="020B0306030504020204" pitchFamily="34" charset="0"/>
                <a:cs typeface="Open Sans Light" panose="020B0306030504020204" pitchFamily="34" charset="0"/>
              </a:rPr>
              <a:t>Te indica </a:t>
            </a:r>
            <a:r>
              <a:rPr lang="es-ES" sz="2000" dirty="0">
                <a:solidFill>
                  <a:srgbClr val="44546A"/>
                </a:solidFill>
                <a:latin typeface="+mj-lt"/>
                <a:ea typeface="Open Sans Light" panose="020B0306030504020204" pitchFamily="34" charset="0"/>
                <a:cs typeface="Open Sans Light" panose="020B0306030504020204" pitchFamily="34" charset="0"/>
              </a:rPr>
              <a:t>el porcentaje de pedidos que se procesan con precisión y a tiempo. Si </a:t>
            </a:r>
            <a:r>
              <a:rPr lang="es-ES" sz="2000" dirty="0" smtClean="0">
                <a:solidFill>
                  <a:srgbClr val="44546A"/>
                </a:solidFill>
                <a:latin typeface="+mj-lt"/>
                <a:ea typeface="Open Sans Light" panose="020B0306030504020204" pitchFamily="34" charset="0"/>
                <a:cs typeface="Open Sans Light" panose="020B0306030504020204" pitchFamily="34" charset="0"/>
              </a:rPr>
              <a:t>ves </a:t>
            </a:r>
            <a:r>
              <a:rPr lang="es-ES" sz="2000" dirty="0">
                <a:solidFill>
                  <a:srgbClr val="44546A"/>
                </a:solidFill>
                <a:latin typeface="+mj-lt"/>
                <a:ea typeface="Open Sans Light" panose="020B0306030504020204" pitchFamily="34" charset="0"/>
                <a:cs typeface="Open Sans Light" panose="020B0306030504020204" pitchFamily="34" charset="0"/>
              </a:rPr>
              <a:t>que esta cifra disminuye, es el momento de revisar </a:t>
            </a:r>
            <a:r>
              <a:rPr lang="es-ES" sz="2000" dirty="0" smtClean="0">
                <a:solidFill>
                  <a:srgbClr val="44546A"/>
                </a:solidFill>
                <a:latin typeface="+mj-lt"/>
                <a:ea typeface="Open Sans Light" panose="020B0306030504020204" pitchFamily="34" charset="0"/>
                <a:cs typeface="Open Sans Light" panose="020B0306030504020204" pitchFamily="34" charset="0"/>
              </a:rPr>
              <a:t>tus </a:t>
            </a:r>
            <a:r>
              <a:rPr lang="es-ES" sz="2000" dirty="0">
                <a:solidFill>
                  <a:srgbClr val="44546A"/>
                </a:solidFill>
                <a:latin typeface="+mj-lt"/>
                <a:ea typeface="Open Sans Light" panose="020B0306030504020204" pitchFamily="34" charset="0"/>
                <a:cs typeface="Open Sans Light" panose="020B0306030504020204" pitchFamily="34" charset="0"/>
              </a:rPr>
              <a:t>procesos y quiénes los procesan.</a:t>
            </a:r>
            <a:endParaRPr lang="en-GB" sz="2000" dirty="0">
              <a:solidFill>
                <a:srgbClr val="44546A"/>
              </a:solidFill>
              <a:latin typeface="+mj-lt"/>
              <a:ea typeface="Open Sans Light" panose="020B0306030504020204" pitchFamily="34" charset="0"/>
              <a:cs typeface="Open Sans Light" panose="020B0306030504020204" pitchFamily="34" charset="0"/>
            </a:endParaRP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307219" y="3924100"/>
            <a:ext cx="7781864" cy="29339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109987" y="3924100"/>
            <a:ext cx="1152917" cy="29339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697950"/>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517671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409954" y="1778739"/>
            <a:ext cx="7679129" cy="214536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095797" y="1778740"/>
            <a:ext cx="1152917" cy="214536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176249" y="1697257"/>
            <a:ext cx="6923624" cy="2308324"/>
          </a:xfrm>
          <a:prstGeom prst="rect">
            <a:avLst/>
          </a:prstGeom>
          <a:noFill/>
        </p:spPr>
        <p:txBody>
          <a:bodyPr wrap="square" rtlCol="0">
            <a:spAutoFit/>
          </a:bodyPr>
          <a:lstStyle/>
          <a:p>
            <a:r>
              <a:rPr lang="es-ES" sz="1600" dirty="0">
                <a:solidFill>
                  <a:schemeClr val="bg1"/>
                </a:solidFill>
                <a:latin typeface="+mj-lt"/>
                <a:ea typeface="Lato Light" charset="0"/>
                <a:cs typeface="Lato Light" charset="0"/>
              </a:rPr>
              <a:t>Mide la cantidad de pedidos que se procesan, se envían y se entregan sin ningún incidente en su camino. Tanto el tiempo de envío como el de entrega se respetan, el pedido no es erróneo y la mercancía no está dañada. Es importante, ya que demuestra la eficacia de </a:t>
            </a:r>
            <a:r>
              <a:rPr lang="es-ES" sz="1600" dirty="0" smtClean="0">
                <a:solidFill>
                  <a:schemeClr val="bg1"/>
                </a:solidFill>
                <a:latin typeface="+mj-lt"/>
                <a:ea typeface="Lato Light" charset="0"/>
                <a:cs typeface="Lato Light" charset="0"/>
              </a:rPr>
              <a:t>tu </a:t>
            </a:r>
            <a:r>
              <a:rPr lang="es-ES" sz="1600" dirty="0">
                <a:solidFill>
                  <a:schemeClr val="bg1"/>
                </a:solidFill>
                <a:latin typeface="+mj-lt"/>
                <a:ea typeface="Lato Light" charset="0"/>
                <a:cs typeface="Lato Light" charset="0"/>
              </a:rPr>
              <a:t>cadena de suministro y de </a:t>
            </a:r>
            <a:r>
              <a:rPr lang="es-ES" sz="1600" dirty="0" smtClean="0">
                <a:solidFill>
                  <a:schemeClr val="bg1"/>
                </a:solidFill>
                <a:latin typeface="+mj-lt"/>
                <a:ea typeface="Lato Light" charset="0"/>
                <a:cs typeface="Lato Light" charset="0"/>
              </a:rPr>
              <a:t>tus </a:t>
            </a:r>
            <a:r>
              <a:rPr lang="es-ES" sz="1600" dirty="0">
                <a:solidFill>
                  <a:schemeClr val="bg1"/>
                </a:solidFill>
                <a:latin typeface="+mj-lt"/>
                <a:ea typeface="Lato Light" charset="0"/>
                <a:cs typeface="Lato Light" charset="0"/>
              </a:rPr>
              <a:t>servicios de entrega, y eso conduce, por supuesto, a que haya más clientes satisfechos que estén dispuestos a volver o a recomendar </a:t>
            </a:r>
            <a:r>
              <a:rPr lang="es-ES" sz="1600" dirty="0" smtClean="0">
                <a:solidFill>
                  <a:schemeClr val="bg1"/>
                </a:solidFill>
                <a:latin typeface="+mj-lt"/>
                <a:ea typeface="Lato Light" charset="0"/>
                <a:cs typeface="Lato Light" charset="0"/>
              </a:rPr>
              <a:t>tus </a:t>
            </a:r>
            <a:r>
              <a:rPr lang="es-ES" sz="1600" dirty="0">
                <a:solidFill>
                  <a:schemeClr val="bg1"/>
                </a:solidFill>
                <a:latin typeface="+mj-lt"/>
                <a:ea typeface="Lato Light" charset="0"/>
                <a:cs typeface="Lato Light" charset="0"/>
              </a:rPr>
              <a:t>servicios. Cuanto mayor sea este índice, mejor será para </a:t>
            </a:r>
            <a:r>
              <a:rPr lang="es-ES" sz="1600" dirty="0" smtClean="0">
                <a:solidFill>
                  <a:schemeClr val="bg1"/>
                </a:solidFill>
                <a:latin typeface="+mj-lt"/>
                <a:ea typeface="Lato Light" charset="0"/>
                <a:cs typeface="Lato Light" charset="0"/>
              </a:rPr>
              <a:t>tu </a:t>
            </a:r>
            <a:r>
              <a:rPr lang="es-ES" sz="1600" dirty="0">
                <a:solidFill>
                  <a:schemeClr val="bg1"/>
                </a:solidFill>
                <a:latin typeface="+mj-lt"/>
                <a:ea typeface="Lato Light" charset="0"/>
                <a:cs typeface="Lato Light" charset="0"/>
              </a:rPr>
              <a:t>negocio. </a:t>
            </a:r>
            <a:r>
              <a:rPr lang="es-ES" sz="1600" dirty="0" smtClean="0">
                <a:solidFill>
                  <a:schemeClr val="bg1"/>
                </a:solidFill>
                <a:latin typeface="+mj-lt"/>
                <a:ea typeface="Lato Light" charset="0"/>
                <a:cs typeface="Lato Light" charset="0"/>
              </a:rPr>
              <a:t>Perderás </a:t>
            </a:r>
            <a:r>
              <a:rPr lang="es-ES" sz="1600" dirty="0">
                <a:solidFill>
                  <a:schemeClr val="bg1"/>
                </a:solidFill>
                <a:latin typeface="+mj-lt"/>
                <a:ea typeface="Lato Light" charset="0"/>
                <a:cs typeface="Lato Light" charset="0"/>
              </a:rPr>
              <a:t>menos dinero con las devoluciones de productos inexactos o dañados, y </a:t>
            </a:r>
            <a:r>
              <a:rPr lang="es-ES" sz="1600" dirty="0" smtClean="0">
                <a:solidFill>
                  <a:schemeClr val="bg1"/>
                </a:solidFill>
                <a:latin typeface="+mj-lt"/>
                <a:ea typeface="Lato Light" charset="0"/>
                <a:cs typeface="Lato Light" charset="0"/>
              </a:rPr>
              <a:t>aumentarás </a:t>
            </a:r>
            <a:r>
              <a:rPr lang="es-ES" sz="1600" dirty="0">
                <a:solidFill>
                  <a:schemeClr val="bg1"/>
                </a:solidFill>
                <a:latin typeface="+mj-lt"/>
                <a:ea typeface="Lato Light" charset="0"/>
                <a:cs typeface="Lato Light" charset="0"/>
              </a:rPr>
              <a:t>el nivel de satisfacción de </a:t>
            </a:r>
            <a:r>
              <a:rPr lang="es-ES" sz="1600" dirty="0" smtClean="0">
                <a:solidFill>
                  <a:schemeClr val="bg1"/>
                </a:solidFill>
                <a:latin typeface="+mj-lt"/>
                <a:ea typeface="Lato Light" charset="0"/>
                <a:cs typeface="Lato Light" charset="0"/>
              </a:rPr>
              <a:t>tu </a:t>
            </a:r>
            <a:r>
              <a:rPr lang="es-ES" sz="1600" dirty="0">
                <a:solidFill>
                  <a:schemeClr val="bg1"/>
                </a:solidFill>
                <a:latin typeface="+mj-lt"/>
                <a:ea typeface="Lato Light" charset="0"/>
                <a:cs typeface="Lato Light" charset="0"/>
              </a:rPr>
              <a:t>clientela.</a:t>
            </a: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165459" y="3931720"/>
            <a:ext cx="7026541" cy="1815882"/>
          </a:xfrm>
          <a:prstGeom prst="rect">
            <a:avLst/>
          </a:prstGeom>
          <a:noFill/>
        </p:spPr>
        <p:txBody>
          <a:bodyPr wrap="square" rtlCol="0">
            <a:spAutoFit/>
          </a:bodyPr>
          <a:lstStyle/>
          <a:p>
            <a:r>
              <a:rPr lang="es-ES" sz="1600" dirty="0">
                <a:solidFill>
                  <a:schemeClr val="bg1"/>
                </a:solidFill>
                <a:ea typeface="Lato Light" charset="0"/>
                <a:cs typeface="Lato Light" charset="0"/>
              </a:rPr>
              <a:t>Desglose de  los factores que intervienen en una orden perfecta. Ejemplos:</a:t>
            </a:r>
          </a:p>
          <a:p>
            <a:pPr marL="285750" indent="-285750">
              <a:buFont typeface="Arial" panose="020B0604020202020204" pitchFamily="34" charset="0"/>
              <a:buChar char="•"/>
            </a:pPr>
            <a:r>
              <a:rPr lang="es-ES" sz="1600" dirty="0">
                <a:solidFill>
                  <a:schemeClr val="bg1"/>
                </a:solidFill>
                <a:ea typeface="Lato Light" charset="0"/>
                <a:cs typeface="Lato Light" charset="0"/>
              </a:rPr>
              <a:t>% de pedidos a tiempo = Pedidos a tiempo frente a Total de pedidos</a:t>
            </a:r>
          </a:p>
          <a:p>
            <a:pPr marL="285750" indent="-285750">
              <a:buFont typeface="Arial" panose="020B0604020202020204" pitchFamily="34" charset="0"/>
              <a:buChar char="•"/>
            </a:pPr>
            <a:r>
              <a:rPr lang="es-ES" sz="1600" dirty="0">
                <a:solidFill>
                  <a:schemeClr val="bg1"/>
                </a:solidFill>
                <a:ea typeface="Lato Light" charset="0"/>
                <a:cs typeface="Lato Light" charset="0"/>
              </a:rPr>
              <a:t>% de pedidos enviados completos = Pedidos enviados completos frente al total de pedidos</a:t>
            </a:r>
          </a:p>
          <a:p>
            <a:pPr marL="285750" indent="-285750">
              <a:buFont typeface="Arial" panose="020B0604020202020204" pitchFamily="34" charset="0"/>
              <a:buChar char="•"/>
            </a:pPr>
            <a:r>
              <a:rPr lang="es-ES" sz="1600" dirty="0">
                <a:solidFill>
                  <a:schemeClr val="bg1"/>
                </a:solidFill>
                <a:ea typeface="Lato Light" charset="0"/>
                <a:cs typeface="Lato Light" charset="0"/>
              </a:rPr>
              <a:t>% de pedidos enviados sin daños = Pedidos sin daños frente al total de pedidos</a:t>
            </a:r>
          </a:p>
          <a:p>
            <a:pPr marL="285750" indent="-285750">
              <a:buFont typeface="Arial" panose="020B0604020202020204" pitchFamily="34" charset="0"/>
              <a:buChar char="•"/>
            </a:pPr>
            <a:r>
              <a:rPr lang="es-ES" sz="1600" dirty="0">
                <a:solidFill>
                  <a:schemeClr val="bg1"/>
                </a:solidFill>
                <a:ea typeface="Lato Light" charset="0"/>
                <a:cs typeface="Lato Light" charset="0"/>
              </a:rPr>
              <a:t>% de pedidos con documentación correcta = Pedidos con documentación correcta frente al total de pedidos</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xmlns="" id="{1BBAAEED-F725-499C-9F08-ACB951F9DD89}"/>
                  </a:ext>
                </a:extLst>
              </p:cNvPr>
              <p:cNvSpPr txBox="1"/>
              <p:nvPr/>
            </p:nvSpPr>
            <p:spPr>
              <a:xfrm>
                <a:off x="5026637" y="5643821"/>
                <a:ext cx="6923624" cy="12141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solidFill>
                            <a:schemeClr val="bg1"/>
                          </a:solidFill>
                          <a:latin typeface="Cambria Math"/>
                        </a:rPr>
                        <m:t>𝑅𝑎𝑡𝑖𝑜</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𝐸𝑥𝑎𝑐𝑡𝑖𝑡𝑢𝑑</m:t>
                      </m:r>
                      <m:r>
                        <a:rPr lang="es-ES" sz="1600" b="0" i="1" smtClean="0">
                          <a:solidFill>
                            <a:schemeClr val="bg1"/>
                          </a:solidFill>
                          <a:latin typeface="Cambria Math"/>
                        </a:rPr>
                        <m:t> </m:t>
                      </m:r>
                      <m:r>
                        <a:rPr lang="es-ES" sz="1600" b="0" i="1" smtClean="0">
                          <a:solidFill>
                            <a:schemeClr val="bg1"/>
                          </a:solidFill>
                          <a:latin typeface="Cambria Math"/>
                        </a:rPr>
                        <m:t>𝑑𝑒𝑙</m:t>
                      </m:r>
                      <m:r>
                        <a:rPr lang="es-ES" sz="1600" b="0" i="1" smtClean="0">
                          <a:solidFill>
                            <a:schemeClr val="bg1"/>
                          </a:solidFill>
                          <a:latin typeface="Cambria Math"/>
                        </a:rPr>
                        <m:t> </m:t>
                      </m:r>
                      <m:r>
                        <a:rPr lang="es-ES" sz="1600" b="0" i="1" smtClean="0">
                          <a:solidFill>
                            <a:schemeClr val="bg1"/>
                          </a:solidFill>
                          <a:latin typeface="Cambria Math"/>
                        </a:rPr>
                        <m:t>𝑃𝑒𝑑𝑖𝑑𝑜</m:t>
                      </m:r>
                      <m:r>
                        <a:rPr lang="en-GB" sz="1600" b="0" i="1" smtClean="0">
                          <a:solidFill>
                            <a:schemeClr val="bg1"/>
                          </a:solidFill>
                          <a:latin typeface="Cambria Math" panose="02040503050406030204" pitchFamily="18" charset="0"/>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𝑝𝑒𝑑𝑖𝑑𝑜𝑠</m:t>
                      </m:r>
                      <m:r>
                        <a:rPr lang="es-ES" sz="1600" b="0" i="1" smtClean="0">
                          <a:solidFill>
                            <a:schemeClr val="bg1"/>
                          </a:solidFill>
                          <a:latin typeface="Cambria Math"/>
                        </a:rPr>
                        <m:t> </m:t>
                      </m:r>
                      <m:r>
                        <a:rPr lang="es-ES" sz="1600" b="0" i="1" smtClean="0">
                          <a:solidFill>
                            <a:schemeClr val="bg1"/>
                          </a:solidFill>
                          <a:latin typeface="Cambria Math"/>
                        </a:rPr>
                        <m:t>𝑎</m:t>
                      </m:r>
                      <m:r>
                        <a:rPr lang="es-ES" sz="1600" b="0" i="1" smtClean="0">
                          <a:solidFill>
                            <a:schemeClr val="bg1"/>
                          </a:solidFill>
                          <a:latin typeface="Cambria Math"/>
                        </a:rPr>
                        <m:t> </m:t>
                      </m:r>
                      <m:r>
                        <a:rPr lang="es-ES" sz="1600" b="0" i="1" smtClean="0">
                          <a:solidFill>
                            <a:schemeClr val="bg1"/>
                          </a:solidFill>
                          <a:latin typeface="Cambria Math"/>
                        </a:rPr>
                        <m:t>𝑡𝑖𝑒𝑚𝑝𝑜</m:t>
                      </m:r>
                      <m:r>
                        <a:rPr lang="en-GB" sz="1600" b="0" i="1" smtClean="0">
                          <a:solidFill>
                            <a:schemeClr val="bg1"/>
                          </a:solidFill>
                          <a:latin typeface="Cambria Math" panose="02040503050406030204" pitchFamily="18" charset="0"/>
                        </a:rPr>
                        <m:t>∗</m:t>
                      </m:r>
                      <m:r>
                        <a:rPr lang="es-ES" sz="1600" b="0" i="1" smtClean="0">
                          <a:solidFill>
                            <a:schemeClr val="bg1"/>
                          </a:solidFill>
                          <a:latin typeface="Cambria Math"/>
                        </a:rPr>
                        <m:t>𝑃𝑜𝑟𝑐𝑒𝑛𝑡𝑎𝑗𝑒</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𝑝𝑒𝑑𝑖𝑑𝑜𝑠</m:t>
                      </m:r>
                      <m:r>
                        <a:rPr lang="es-ES" sz="1600" b="0" i="1" smtClean="0">
                          <a:solidFill>
                            <a:schemeClr val="bg1"/>
                          </a:solidFill>
                          <a:latin typeface="Cambria Math"/>
                        </a:rPr>
                        <m:t> </m:t>
                      </m:r>
                      <m:r>
                        <a:rPr lang="es-ES" sz="1600" b="0" i="1" smtClean="0">
                          <a:solidFill>
                            <a:schemeClr val="bg1"/>
                          </a:solidFill>
                          <a:latin typeface="Cambria Math"/>
                        </a:rPr>
                        <m:t>𝑒𝑛𝑣𝑖𝑎𝑑𝑜𝑠</m:t>
                      </m:r>
                      <m:r>
                        <a:rPr lang="en-GB" sz="1600" b="0" i="1" smtClean="0">
                          <a:solidFill>
                            <a:schemeClr val="bg1"/>
                          </a:solidFill>
                          <a:latin typeface="Cambria Math" panose="02040503050406030204" pitchFamily="18" charset="0"/>
                        </a:rPr>
                        <m:t> </m:t>
                      </m:r>
                      <m:r>
                        <a:rPr lang="es-ES" sz="1600" b="0" i="1" smtClean="0">
                          <a:solidFill>
                            <a:schemeClr val="bg1"/>
                          </a:solidFill>
                          <a:latin typeface="Cambria Math"/>
                        </a:rPr>
                        <m:t>𝑐𝑜𝑟𝑟𝑒𝑐𝑡𝑎𝑚𝑒𝑛𝑡𝑒</m:t>
                      </m:r>
                      <m:r>
                        <a:rPr lang="en-GB" sz="1600" b="0" i="1" smtClean="0">
                          <a:solidFill>
                            <a:schemeClr val="bg1"/>
                          </a:solidFill>
                          <a:latin typeface="Cambria Math" panose="02040503050406030204" pitchFamily="18" charset="0"/>
                        </a:rPr>
                        <m:t>∗</m:t>
                      </m:r>
                      <m:r>
                        <a:rPr lang="es-ES" sz="1600" b="0" i="1" smtClean="0">
                          <a:solidFill>
                            <a:schemeClr val="bg1"/>
                          </a:solidFill>
                          <a:latin typeface="Cambria Math"/>
                        </a:rPr>
                        <m:t>𝑃𝑜𝑟𝑐𝑒𝑛𝑡𝑎𝑗𝑒</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𝑝𝑒𝑑𝑖𝑑𝑜𝑠</m:t>
                      </m:r>
                      <m:func>
                        <m:funcPr>
                          <m:ctrlPr>
                            <a:rPr lang="es-ES" sz="1600" b="0" i="1" smtClean="0">
                              <a:solidFill>
                                <a:schemeClr val="bg1"/>
                              </a:solidFill>
                              <a:latin typeface="Cambria Math"/>
                            </a:rPr>
                          </m:ctrlPr>
                        </m:funcPr>
                        <m:fName>
                          <m:r>
                            <m:rPr>
                              <m:sty m:val="p"/>
                            </m:rPr>
                            <a:rPr lang="es-ES" sz="1600" b="0" i="0" smtClean="0">
                              <a:solidFill>
                                <a:schemeClr val="bg1"/>
                              </a:solidFill>
                              <a:latin typeface="Cambria Math"/>
                            </a:rPr>
                            <m:t>sin</m:t>
                          </m:r>
                        </m:fName>
                        <m:e>
                          <m:r>
                            <a:rPr lang="es-ES" sz="1600" b="0" i="1" smtClean="0">
                              <a:solidFill>
                                <a:schemeClr val="bg1"/>
                              </a:solidFill>
                              <a:latin typeface="Cambria Math"/>
                            </a:rPr>
                            <m:t>𝑑𝑎</m:t>
                          </m:r>
                          <m:r>
                            <a:rPr lang="es-ES" sz="1600" b="0" i="1" smtClean="0">
                              <a:solidFill>
                                <a:schemeClr val="bg1"/>
                              </a:solidFill>
                              <a:latin typeface="Cambria Math"/>
                            </a:rPr>
                            <m:t>ñ</m:t>
                          </m:r>
                          <m:r>
                            <a:rPr lang="es-ES" sz="1600" b="0" i="1" smtClean="0">
                              <a:solidFill>
                                <a:schemeClr val="bg1"/>
                              </a:solidFill>
                              <a:latin typeface="Cambria Math"/>
                            </a:rPr>
                            <m:t>𝑜</m:t>
                          </m:r>
                          <m:r>
                            <a:rPr lang="es-ES" sz="1600" b="0" i="1" smtClean="0">
                              <a:solidFill>
                                <a:schemeClr val="bg1"/>
                              </a:solidFill>
                              <a:latin typeface="Cambria Math"/>
                            </a:rPr>
                            <m:t> </m:t>
                          </m:r>
                          <m:r>
                            <a:rPr lang="es-ES" sz="1600" b="0" i="1" smtClean="0">
                              <a:solidFill>
                                <a:schemeClr val="bg1"/>
                              </a:solidFill>
                              <a:latin typeface="Cambria Math"/>
                            </a:rPr>
                            <m:t>𝑎𝑙𝑔𝑢𝑛𝑜</m:t>
                          </m:r>
                        </m:e>
                      </m:func>
                    </m:oMath>
                  </m:oMathPara>
                </a14:m>
                <a:r>
                  <a:rPr lang="en-GB" sz="1600" b="0" dirty="0">
                    <a:solidFill>
                      <a:schemeClr val="bg1"/>
                    </a:solidFill>
                  </a:rPr>
                  <a:t/>
                </a:r>
                <a:br>
                  <a:rPr lang="en-GB" sz="1600" b="0" dirty="0">
                    <a:solidFill>
                      <a:schemeClr val="bg1"/>
                    </a:solidFill>
                  </a:rPr>
                </a:br>
                <a14:m>
                  <m:oMath xmlns:m="http://schemas.openxmlformats.org/officeDocument/2006/math">
                    <m:r>
                      <a:rPr lang="en-GB" sz="1600" b="0" i="1" smtClean="0">
                        <a:solidFill>
                          <a:schemeClr val="bg1"/>
                        </a:solidFill>
                        <a:latin typeface="Cambria Math" panose="02040503050406030204" pitchFamily="18" charset="0"/>
                      </a:rPr>
                      <m:t>∗</m:t>
                    </m:r>
                    <m:r>
                      <a:rPr lang="es-ES" sz="1600" b="0" i="1" smtClean="0">
                        <a:solidFill>
                          <a:schemeClr val="bg1"/>
                        </a:solidFill>
                        <a:latin typeface="Cambria Math"/>
                      </a:rPr>
                      <m:t>𝑃𝑜𝑟𝑐𝑒𝑛𝑡𝑎𝑗𝑒</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𝑝𝑒𝑑𝑖𝑑𝑜𝑠</m:t>
                    </m:r>
                    <m:r>
                      <a:rPr lang="es-ES" sz="1600" b="0" i="1" smtClean="0">
                        <a:solidFill>
                          <a:schemeClr val="bg1"/>
                        </a:solidFill>
                        <a:latin typeface="Cambria Math"/>
                      </a:rPr>
                      <m:t> </m:t>
                    </m:r>
                    <m:r>
                      <a:rPr lang="es-ES" sz="1600" b="0" i="1" smtClean="0">
                        <a:solidFill>
                          <a:schemeClr val="bg1"/>
                        </a:solidFill>
                        <a:latin typeface="Cambria Math"/>
                      </a:rPr>
                      <m:t>𝑐𝑜𝑛</m:t>
                    </m:r>
                    <m:r>
                      <a:rPr lang="es-ES" sz="1600" b="0" i="1" smtClean="0">
                        <a:solidFill>
                          <a:schemeClr val="bg1"/>
                        </a:solidFill>
                        <a:latin typeface="Cambria Math"/>
                      </a:rPr>
                      <m:t> </m:t>
                    </m:r>
                    <m:r>
                      <a:rPr lang="es-ES" sz="1600" b="0" i="1" smtClean="0">
                        <a:solidFill>
                          <a:schemeClr val="bg1"/>
                        </a:solidFill>
                        <a:latin typeface="Cambria Math"/>
                      </a:rPr>
                      <m:t>𝑙𝑎</m:t>
                    </m:r>
                    <m:r>
                      <a:rPr lang="es-ES" sz="1600" b="0" i="1" smtClean="0">
                        <a:solidFill>
                          <a:schemeClr val="bg1"/>
                        </a:solidFill>
                        <a:latin typeface="Cambria Math"/>
                      </a:rPr>
                      <m:t> </m:t>
                    </m:r>
                    <m:r>
                      <a:rPr lang="es-ES" sz="1600" b="0" i="1" smtClean="0">
                        <a:solidFill>
                          <a:schemeClr val="bg1"/>
                        </a:solidFill>
                        <a:latin typeface="Cambria Math"/>
                      </a:rPr>
                      <m:t>𝑑𝑜𝑐𝑢𝑚𝑒𝑛𝑡𝑎𝑐𝑖𝑜𝑛</m:t>
                    </m:r>
                    <m:r>
                      <a:rPr lang="es-ES" sz="1600" b="0" i="1" smtClean="0">
                        <a:solidFill>
                          <a:schemeClr val="bg1"/>
                        </a:solidFill>
                        <a:latin typeface="Cambria Math"/>
                      </a:rPr>
                      <m:t>  </m:t>
                    </m:r>
                    <m:r>
                      <a:rPr lang="es-ES" sz="1600" b="0" i="1" smtClean="0">
                        <a:solidFill>
                          <a:schemeClr val="bg1"/>
                        </a:solidFill>
                        <a:latin typeface="Cambria Math"/>
                      </a:rPr>
                      <m:t>𝑐𝑜𝑟𝑟𝑒𝑐𝑡𝑎</m:t>
                    </m:r>
                  </m:oMath>
                </a14:m>
                <a:r>
                  <a:rPr lang="en-GB" sz="1600" dirty="0">
                    <a:solidFill>
                      <a:schemeClr val="bg1"/>
                    </a:solidFill>
                  </a:rPr>
                  <a:t>*100</a:t>
                </a:r>
              </a:p>
            </p:txBody>
          </p:sp>
        </mc:Choice>
        <mc:Fallback xmlns="">
          <p:sp>
            <p:nvSpPr>
              <p:cNvPr id="16" name="Textfeld 15">
                <a:extLst>
                  <a:ext uri="{FF2B5EF4-FFF2-40B4-BE49-F238E27FC236}">
                    <a16:creationId xmlns:a16="http://schemas.microsoft.com/office/drawing/2014/main" xmlns:a14="http://schemas.microsoft.com/office/drawing/2010/main" xmlns="" id="{1BBAAEED-F725-499C-9F08-ACB951F9DD89}"/>
                  </a:ext>
                </a:extLst>
              </p:cNvPr>
              <p:cNvSpPr txBox="1">
                <a:spLocks noRot="1" noChangeAspect="1" noMove="1" noResize="1" noEditPoints="1" noAdjustHandles="1" noChangeArrowheads="1" noChangeShapeType="1" noTextEdit="1"/>
              </p:cNvSpPr>
              <p:nvPr/>
            </p:nvSpPr>
            <p:spPr>
              <a:xfrm>
                <a:off x="5026637" y="5643821"/>
                <a:ext cx="6923624" cy="1214179"/>
              </a:xfrm>
              <a:prstGeom prst="rect">
                <a:avLst/>
              </a:prstGeom>
              <a:blipFill rotWithShape="1">
                <a:blip r:embed="rId3"/>
                <a:stretch>
                  <a:fillRect l="-705" b="-9548"/>
                </a:stretch>
              </a:blipFill>
            </p:spPr>
            <p:txBody>
              <a:bodyPr/>
              <a:lstStyle/>
              <a:p>
                <a:r>
                  <a:rPr lang="es-ES">
                    <a:noFill/>
                  </a:rPr>
                  <a:t> </a:t>
                </a:r>
              </a:p>
            </p:txBody>
          </p:sp>
        </mc:Fallback>
      </mc:AlternateContent>
      <p:pic>
        <p:nvPicPr>
          <p:cNvPr id="17" name="Grafik 16">
            <a:extLst>
              <a:ext uri="{FF2B5EF4-FFF2-40B4-BE49-F238E27FC236}">
                <a16:creationId xmlns:a16="http://schemas.microsoft.com/office/drawing/2014/main" xmlns="" id="{F122DF14-6078-4DFB-84DE-B8472509F30E}"/>
              </a:ext>
            </a:extLst>
          </p:cNvPr>
          <p:cNvPicPr>
            <a:picLocks noChangeAspect="1"/>
          </p:cNvPicPr>
          <p:nvPr/>
        </p:nvPicPr>
        <p:blipFill>
          <a:blip r:embed="rId4"/>
          <a:stretch>
            <a:fillRect/>
          </a:stretch>
        </p:blipFill>
        <p:spPr>
          <a:xfrm>
            <a:off x="9128220" y="175534"/>
            <a:ext cx="2738719" cy="1458368"/>
          </a:xfrm>
          <a:prstGeom prst="rect">
            <a:avLst/>
          </a:prstGeom>
        </p:spPr>
      </p:pic>
      <p:sp>
        <p:nvSpPr>
          <p:cNvPr id="18" name="Rectangle 85">
            <a:extLst>
              <a:ext uri="{FF2B5EF4-FFF2-40B4-BE49-F238E27FC236}">
                <a16:creationId xmlns:a16="http://schemas.microsoft.com/office/drawing/2014/main" xmlns="" id="{D62221C4-B60F-4B6E-A897-80D332283994}"/>
              </a:ext>
            </a:extLst>
          </p:cNvPr>
          <p:cNvSpPr>
            <a:spLocks/>
          </p:cNvSpPr>
          <p:nvPr/>
        </p:nvSpPr>
        <p:spPr bwMode="auto">
          <a:xfrm>
            <a:off x="3669979" y="2599091"/>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9" name="Rectangle 85">
            <a:extLst>
              <a:ext uri="{FF2B5EF4-FFF2-40B4-BE49-F238E27FC236}">
                <a16:creationId xmlns:a16="http://schemas.microsoft.com/office/drawing/2014/main" xmlns="" id="{3F4F16A6-9BF2-4AE2-9D12-0CECF72C46C6}"/>
              </a:ext>
            </a:extLst>
          </p:cNvPr>
          <p:cNvSpPr>
            <a:spLocks/>
          </p:cNvSpPr>
          <p:nvPr/>
        </p:nvSpPr>
        <p:spPr bwMode="auto">
          <a:xfrm>
            <a:off x="3669979" y="5132049"/>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264193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711548" y="729749"/>
            <a:ext cx="9087377" cy="1086044"/>
          </a:xfrm>
        </p:spPr>
        <p:txBody>
          <a:bodyPr>
            <a:normAutofit fontScale="92500" lnSpcReduction="10000"/>
          </a:bodyPr>
          <a:lstStyle/>
          <a:p>
            <a:r>
              <a:rPr lang="en-GB" dirty="0" err="1"/>
              <a:t>Indicadores</a:t>
            </a:r>
            <a:r>
              <a:rPr lang="en-GB" dirty="0"/>
              <a:t> de </a:t>
            </a:r>
            <a:r>
              <a:rPr lang="en-GB" dirty="0" err="1"/>
              <a:t>logística</a:t>
            </a:r>
            <a:r>
              <a:rPr lang="en-GB" dirty="0"/>
              <a:t> de </a:t>
            </a:r>
            <a:r>
              <a:rPr lang="en-GB" dirty="0" err="1"/>
              <a:t>salida</a:t>
            </a:r>
            <a:r>
              <a:rPr lang="en-GB" dirty="0"/>
              <a:t>: </a:t>
            </a:r>
            <a:endParaRPr lang="en-GB" dirty="0" smtClean="0"/>
          </a:p>
          <a:p>
            <a:r>
              <a:rPr lang="en-GB" dirty="0" err="1" smtClean="0"/>
              <a:t>Tiempo</a:t>
            </a:r>
            <a:r>
              <a:rPr lang="en-GB" dirty="0" smtClean="0"/>
              <a:t> </a:t>
            </a:r>
            <a:r>
              <a:rPr lang="en-GB" dirty="0"/>
              <a:t>de </a:t>
            </a:r>
            <a:r>
              <a:rPr lang="en-GB" dirty="0" err="1"/>
              <a:t>entrega</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19801" y="2182587"/>
            <a:ext cx="2520436" cy="31293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Las entregas tardías nunca son ideales, pero el seguimiento de cada pedido tardío puede ayudar a la organización a comprender las consecuencias de las entregas tardías.</a:t>
            </a: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3301339" y="4335958"/>
            <a:ext cx="8340383" cy="175432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3093345" y="4354432"/>
            <a:ext cx="1212919" cy="173585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3301340" y="2037819"/>
            <a:ext cx="8340383" cy="216230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3093345" y="2037820"/>
            <a:ext cx="1212919" cy="216230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4226613" y="2076301"/>
            <a:ext cx="7358089" cy="2062103"/>
          </a:xfrm>
          <a:prstGeom prst="rect">
            <a:avLst/>
          </a:prstGeom>
          <a:noFill/>
        </p:spPr>
        <p:txBody>
          <a:bodyPr wrap="square" rtlCol="0">
            <a:spAutoFit/>
          </a:bodyPr>
          <a:lstStyle/>
          <a:p>
            <a:r>
              <a:rPr lang="es-ES" sz="1600" dirty="0">
                <a:solidFill>
                  <a:schemeClr val="bg1"/>
                </a:solidFill>
                <a:latin typeface="+mj-lt"/>
                <a:ea typeface="Lato Light" charset="0"/>
                <a:cs typeface="Lato Light" charset="0"/>
              </a:rPr>
              <a:t>Después de hacer una evaluación comparativa y tener una idea del tiempo medio de entrega desde su almacén a cualquier lugar, el objetivo sería reducirlo cuando sea posible -ofreciendo servicios especiales de entrega, por ejemplo-, pero lo más importante es precisarlo. Decir que un pedido llegará en 4-5 días laborables es mejor que decir que llegará en 1-5 días laborables. Además, si </a:t>
            </a:r>
            <a:r>
              <a:rPr lang="es-ES" sz="1600" dirty="0" smtClean="0">
                <a:solidFill>
                  <a:schemeClr val="bg1"/>
                </a:solidFill>
                <a:latin typeface="+mj-lt"/>
                <a:ea typeface="Lato Light" charset="0"/>
                <a:cs typeface="Lato Light" charset="0"/>
              </a:rPr>
              <a:t>puedes </a:t>
            </a:r>
            <a:r>
              <a:rPr lang="es-ES" sz="1600" dirty="0">
                <a:solidFill>
                  <a:schemeClr val="bg1"/>
                </a:solidFill>
                <a:latin typeface="+mj-lt"/>
                <a:ea typeface="Lato Light" charset="0"/>
                <a:cs typeface="Lato Light" charset="0"/>
              </a:rPr>
              <a:t>precisar las horas de entrega (entre las 13h y las 15h en lugar de entre las 8h y las 18h), es aún mejor. De este modo, </a:t>
            </a:r>
            <a:r>
              <a:rPr lang="es-ES" sz="1600" dirty="0" smtClean="0">
                <a:solidFill>
                  <a:schemeClr val="bg1"/>
                </a:solidFill>
                <a:latin typeface="+mj-lt"/>
                <a:ea typeface="Lato Light" charset="0"/>
                <a:cs typeface="Lato Light" charset="0"/>
              </a:rPr>
              <a:t>tu </a:t>
            </a:r>
            <a:r>
              <a:rPr lang="es-ES" sz="1600" dirty="0">
                <a:solidFill>
                  <a:schemeClr val="bg1"/>
                </a:solidFill>
                <a:latin typeface="+mj-lt"/>
                <a:ea typeface="Lato Light" charset="0"/>
                <a:cs typeface="Lato Light" charset="0"/>
              </a:rPr>
              <a:t>cliente sabe cuándo debe estar en casa para recoger el paquete, lo que aumenta la tasa de exactitud de </a:t>
            </a:r>
            <a:r>
              <a:rPr lang="es-ES" sz="1600" dirty="0" smtClean="0">
                <a:solidFill>
                  <a:schemeClr val="bg1"/>
                </a:solidFill>
                <a:latin typeface="+mj-lt"/>
                <a:ea typeface="Lato Light" charset="0"/>
                <a:cs typeface="Lato Light" charset="0"/>
              </a:rPr>
              <a:t>tu </a:t>
            </a:r>
            <a:r>
              <a:rPr lang="es-ES" sz="1600" dirty="0">
                <a:solidFill>
                  <a:schemeClr val="bg1"/>
                </a:solidFill>
                <a:latin typeface="+mj-lt"/>
                <a:ea typeface="Lato Light" charset="0"/>
                <a:cs typeface="Lato Light" charset="0"/>
              </a:rPr>
              <a:t>pedido y evita las devoluciones.</a:t>
            </a: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4229324" y="4388431"/>
            <a:ext cx="7312828" cy="584775"/>
          </a:xfrm>
          <a:prstGeom prst="rect">
            <a:avLst/>
          </a:prstGeom>
          <a:noFill/>
        </p:spPr>
        <p:txBody>
          <a:bodyPr wrap="square" rtlCol="0">
            <a:spAutoFit/>
          </a:bodyPr>
          <a:lstStyle/>
          <a:p>
            <a:r>
              <a:rPr lang="es-ES" sz="1600" dirty="0">
                <a:solidFill>
                  <a:schemeClr val="bg1"/>
                </a:solidFill>
                <a:ea typeface="Lato Light" charset="0"/>
                <a:cs typeface="Lato Light" charset="0"/>
              </a:rPr>
              <a:t>El plazo medio de entrega se mide desde el momento en que se realiza el pedido para ser enviado y el momento en que se entrega al cliente/correo.</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xmlns="" id="{1BBAAEED-F725-499C-9F08-ACB951F9DD89}"/>
                  </a:ext>
                </a:extLst>
              </p:cNvPr>
              <p:cNvSpPr txBox="1"/>
              <p:nvPr/>
            </p:nvSpPr>
            <p:spPr>
              <a:xfrm>
                <a:off x="4176353" y="5134477"/>
                <a:ext cx="7069179" cy="5089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solidFill>
                            <a:schemeClr val="bg1"/>
                          </a:solidFill>
                          <a:latin typeface="Cambria Math" panose="02040503050406030204" pitchFamily="18" charset="0"/>
                        </a:rPr>
                        <m:t>𝑇𝑖𝑒𝑚𝑝𝑜</m:t>
                      </m:r>
                      <m:r>
                        <a:rPr lang="es-ES" sz="1600" i="1" smtClean="0">
                          <a:solidFill>
                            <a:schemeClr val="bg1"/>
                          </a:solidFill>
                          <a:latin typeface="Cambria Math" panose="02040503050406030204" pitchFamily="18" charset="0"/>
                        </a:rPr>
                        <m:t> </m:t>
                      </m:r>
                      <m:r>
                        <a:rPr lang="es-ES" sz="1600" i="1" smtClean="0">
                          <a:solidFill>
                            <a:schemeClr val="bg1"/>
                          </a:solidFill>
                          <a:latin typeface="Cambria Math" panose="02040503050406030204" pitchFamily="18" charset="0"/>
                        </a:rPr>
                        <m:t>𝑚𝑒𝑑𝑖𝑜</m:t>
                      </m:r>
                      <m:r>
                        <a:rPr lang="es-ES" sz="1600" i="1" smtClean="0">
                          <a:solidFill>
                            <a:schemeClr val="bg1"/>
                          </a:solidFill>
                          <a:latin typeface="Cambria Math" panose="02040503050406030204" pitchFamily="18" charset="0"/>
                        </a:rPr>
                        <m:t> </m:t>
                      </m:r>
                      <m:r>
                        <a:rPr lang="es-ES" sz="1600" i="1" smtClean="0">
                          <a:solidFill>
                            <a:schemeClr val="bg1"/>
                          </a:solidFill>
                          <a:latin typeface="Cambria Math" panose="02040503050406030204" pitchFamily="18" charset="0"/>
                        </a:rPr>
                        <m:t>𝑑𝑒</m:t>
                      </m:r>
                      <m:r>
                        <a:rPr lang="es-ES" sz="1600" i="1" smtClean="0">
                          <a:solidFill>
                            <a:schemeClr val="bg1"/>
                          </a:solidFill>
                          <a:latin typeface="Cambria Math" panose="02040503050406030204" pitchFamily="18" charset="0"/>
                        </a:rPr>
                        <m:t> </m:t>
                      </m:r>
                      <m:r>
                        <a:rPr lang="es-ES" sz="1600" i="1" smtClean="0">
                          <a:solidFill>
                            <a:schemeClr val="bg1"/>
                          </a:solidFill>
                          <a:latin typeface="Cambria Math" panose="02040503050406030204" pitchFamily="18" charset="0"/>
                        </a:rPr>
                        <m:t>𝑒𝑛𝑡𝑟𝑒𝑔𝑎</m:t>
                      </m:r>
                      <m:r>
                        <a:rPr lang="es-ES" sz="1600" i="1" smtClean="0">
                          <a:solidFill>
                            <a:schemeClr val="bg1"/>
                          </a:solidFill>
                          <a:latin typeface="Cambria Math" panose="02040503050406030204" pitchFamily="18" charset="0"/>
                        </a:rPr>
                        <m:t> </m:t>
                      </m:r>
                      <m:r>
                        <a:rPr lang="es-ES" sz="1600" i="1" smtClean="0">
                          <a:solidFill>
                            <a:schemeClr val="bg1"/>
                          </a:solidFill>
                          <a:latin typeface="Cambria Math" panose="02040503050406030204" pitchFamily="18" charset="0"/>
                        </a:rPr>
                        <m:t>𝑑𝑒</m:t>
                      </m:r>
                      <m:r>
                        <a:rPr lang="es-ES" sz="1600" i="1" smtClean="0">
                          <a:solidFill>
                            <a:schemeClr val="bg1"/>
                          </a:solidFill>
                          <a:latin typeface="Cambria Math" panose="02040503050406030204" pitchFamily="18" charset="0"/>
                        </a:rPr>
                        <m:t> </m:t>
                      </m:r>
                      <m:r>
                        <a:rPr lang="es-ES" sz="1600" i="1" smtClean="0">
                          <a:solidFill>
                            <a:schemeClr val="bg1"/>
                          </a:solidFill>
                          <a:latin typeface="Cambria Math" panose="02040503050406030204" pitchFamily="18" charset="0"/>
                        </a:rPr>
                        <m:t>𝑙𝑜𝑠</m:t>
                      </m:r>
                      <m:r>
                        <a:rPr lang="es-ES" sz="1600" i="1" smtClean="0">
                          <a:solidFill>
                            <a:schemeClr val="bg1"/>
                          </a:solidFill>
                          <a:latin typeface="Cambria Math" panose="02040503050406030204" pitchFamily="18" charset="0"/>
                        </a:rPr>
                        <m:t> </m:t>
                      </m:r>
                      <m:r>
                        <a:rPr lang="es-ES" sz="1600" i="1" smtClean="0">
                          <a:solidFill>
                            <a:schemeClr val="bg1"/>
                          </a:solidFill>
                          <a:latin typeface="Cambria Math" panose="02040503050406030204" pitchFamily="18" charset="0"/>
                        </a:rPr>
                        <m:t>𝑝𝑒𝑑𝑖𝑑𝑜𝑠</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a:rPr>
                          </m:ctrlPr>
                        </m:fPr>
                        <m:num>
                          <m:r>
                            <a:rPr lang="es-ES" sz="1600" b="0" i="1" smtClean="0">
                              <a:solidFill>
                                <a:schemeClr val="bg1"/>
                              </a:solidFill>
                              <a:latin typeface="Cambria Math"/>
                            </a:rPr>
                            <m:t>𝑁</m:t>
                          </m:r>
                          <m:r>
                            <a:rPr lang="es-ES" sz="1600" b="0" i="1" smtClean="0">
                              <a:solidFill>
                                <a:schemeClr val="bg1"/>
                              </a:solidFill>
                              <a:latin typeface="Cambria Math"/>
                            </a:rPr>
                            <m:t>ú</m:t>
                          </m:r>
                          <m:r>
                            <a:rPr lang="es-ES" sz="1600" b="0" i="1" smtClean="0">
                              <a:solidFill>
                                <a:schemeClr val="bg1"/>
                              </a:solidFill>
                              <a:latin typeface="Cambria Math"/>
                            </a:rPr>
                            <m:t>𝑚𝑒𝑟𝑜</m:t>
                          </m:r>
                          <m:r>
                            <a:rPr lang="es-ES" sz="1600" b="0" i="1" smtClean="0">
                              <a:solidFill>
                                <a:schemeClr val="bg1"/>
                              </a:solidFill>
                              <a:latin typeface="Cambria Math"/>
                            </a:rPr>
                            <m:t> </m:t>
                          </m:r>
                          <m:r>
                            <a:rPr lang="es-ES" sz="1600" b="0" i="1" smtClean="0">
                              <a:solidFill>
                                <a:schemeClr val="bg1"/>
                              </a:solidFill>
                              <a:latin typeface="Cambria Math"/>
                            </a:rPr>
                            <m:t>𝑡𝑜𝑡𝑎𝑙</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𝑑𝑖𝑎𝑠</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𝑒𝑛𝑡𝑟𝑒𝑔𝑎</m:t>
                          </m:r>
                        </m:num>
                        <m:den>
                          <m:r>
                            <a:rPr lang="en-GB" sz="1600" b="0" i="1" smtClean="0">
                              <a:solidFill>
                                <a:schemeClr val="bg1"/>
                              </a:solidFill>
                              <a:latin typeface="Cambria Math" panose="02040503050406030204" pitchFamily="18" charset="0"/>
                            </a:rPr>
                            <m:t>𝑁</m:t>
                          </m:r>
                          <m:r>
                            <a:rPr lang="es-ES" sz="1600" b="0" i="1" smtClean="0">
                              <a:solidFill>
                                <a:schemeClr val="bg1"/>
                              </a:solidFill>
                              <a:latin typeface="Cambria Math"/>
                            </a:rPr>
                            <m:t>ú</m:t>
                          </m:r>
                          <m:r>
                            <a:rPr lang="en-GB" sz="1600" b="0" i="1" smtClean="0">
                              <a:solidFill>
                                <a:schemeClr val="bg1"/>
                              </a:solidFill>
                              <a:latin typeface="Cambria Math" panose="02040503050406030204" pitchFamily="18" charset="0"/>
                            </a:rPr>
                            <m:t>𝑚</m:t>
                          </m:r>
                          <m:r>
                            <a:rPr lang="es-ES" sz="1600" b="0" i="1" smtClean="0">
                              <a:solidFill>
                                <a:schemeClr val="bg1"/>
                              </a:solidFill>
                              <a:latin typeface="Cambria Math"/>
                            </a:rPr>
                            <m:t>𝑒𝑟𝑜</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𝑝𝑒𝑑𝑖𝑑𝑜𝑠</m:t>
                          </m:r>
                        </m:den>
                      </m:f>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xmlns:a14="http://schemas.microsoft.com/office/drawing/2010/main" xmlns="" id="{1BBAAEED-F725-499C-9F08-ACB951F9DD89}"/>
                  </a:ext>
                </a:extLst>
              </p:cNvPr>
              <p:cNvSpPr txBox="1">
                <a:spLocks noRot="1" noChangeAspect="1" noMove="1" noResize="1" noEditPoints="1" noAdjustHandles="1" noChangeArrowheads="1" noChangeShapeType="1" noTextEdit="1"/>
              </p:cNvSpPr>
              <p:nvPr/>
            </p:nvSpPr>
            <p:spPr>
              <a:xfrm>
                <a:off x="4176353" y="5134477"/>
                <a:ext cx="7069179" cy="508985"/>
              </a:xfrm>
              <a:prstGeom prst="rect">
                <a:avLst/>
              </a:prstGeom>
              <a:blipFill rotWithShape="1">
                <a:blip r:embed="rId3"/>
                <a:stretch>
                  <a:fillRect/>
                </a:stretch>
              </a:blipFill>
            </p:spPr>
            <p:txBody>
              <a:bodyPr/>
              <a:lstStyle/>
              <a:p>
                <a:r>
                  <a:rPr lang="es-ES">
                    <a:noFill/>
                  </a:rPr>
                  <a:t> </a:t>
                </a:r>
              </a:p>
            </p:txBody>
          </p:sp>
        </mc:Fallback>
      </mc:AlternateContent>
      <p:pic>
        <p:nvPicPr>
          <p:cNvPr id="17" name="Grafik 16">
            <a:extLst>
              <a:ext uri="{FF2B5EF4-FFF2-40B4-BE49-F238E27FC236}">
                <a16:creationId xmlns:a16="http://schemas.microsoft.com/office/drawing/2014/main" xmlns="" id="{EC359964-A3F8-4BE3-8F3B-709EF50F5356}"/>
              </a:ext>
            </a:extLst>
          </p:cNvPr>
          <p:cNvPicPr>
            <a:picLocks noChangeAspect="1"/>
          </p:cNvPicPr>
          <p:nvPr/>
        </p:nvPicPr>
        <p:blipFill>
          <a:blip r:embed="rId4"/>
          <a:stretch>
            <a:fillRect/>
          </a:stretch>
        </p:blipFill>
        <p:spPr>
          <a:xfrm>
            <a:off x="9345935" y="186726"/>
            <a:ext cx="2593692" cy="1381141"/>
          </a:xfrm>
          <a:prstGeom prst="rect">
            <a:avLst/>
          </a:prstGeom>
        </p:spPr>
      </p:pic>
      <p:sp>
        <p:nvSpPr>
          <p:cNvPr id="18" name="Rectangle 85">
            <a:extLst>
              <a:ext uri="{FF2B5EF4-FFF2-40B4-BE49-F238E27FC236}">
                <a16:creationId xmlns:a16="http://schemas.microsoft.com/office/drawing/2014/main" xmlns="" id="{D62221C4-B60F-4B6E-A897-80D332283994}"/>
              </a:ext>
            </a:extLst>
          </p:cNvPr>
          <p:cNvSpPr>
            <a:spLocks/>
          </p:cNvSpPr>
          <p:nvPr/>
        </p:nvSpPr>
        <p:spPr bwMode="auto">
          <a:xfrm>
            <a:off x="2697528" y="2768798"/>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9" name="Rectangle 85">
            <a:extLst>
              <a:ext uri="{FF2B5EF4-FFF2-40B4-BE49-F238E27FC236}">
                <a16:creationId xmlns:a16="http://schemas.microsoft.com/office/drawing/2014/main" xmlns="" id="{3F4F16A6-9BF2-4AE2-9D12-0CECF72C46C6}"/>
              </a:ext>
            </a:extLst>
          </p:cNvPr>
          <p:cNvSpPr>
            <a:spLocks/>
          </p:cNvSpPr>
          <p:nvPr/>
        </p:nvSpPr>
        <p:spPr bwMode="auto">
          <a:xfrm>
            <a:off x="2613148" y="4978946"/>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192206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371192" y="675348"/>
            <a:ext cx="9087377" cy="697353"/>
          </a:xfrm>
        </p:spPr>
        <p:txBody>
          <a:bodyPr>
            <a:normAutofit fontScale="85000" lnSpcReduction="10000"/>
          </a:bodyPr>
          <a:lstStyle/>
          <a:p>
            <a:r>
              <a:rPr lang="en-GB" dirty="0" err="1"/>
              <a:t>Indicadores</a:t>
            </a:r>
            <a:r>
              <a:rPr lang="en-GB" dirty="0"/>
              <a:t> de </a:t>
            </a:r>
            <a:r>
              <a:rPr lang="en-GB" dirty="0" err="1"/>
              <a:t>logística</a:t>
            </a:r>
            <a:r>
              <a:rPr lang="en-GB" dirty="0"/>
              <a:t> de </a:t>
            </a:r>
            <a:r>
              <a:rPr lang="en-GB" dirty="0" err="1"/>
              <a:t>salida</a:t>
            </a:r>
            <a:r>
              <a:rPr lang="en-GB" dirty="0"/>
              <a:t>: </a:t>
            </a:r>
            <a:r>
              <a:rPr lang="en-GB" dirty="0" err="1"/>
              <a:t>Costes</a:t>
            </a:r>
            <a:r>
              <a:rPr lang="en-GB" dirty="0"/>
              <a:t> de </a:t>
            </a:r>
            <a:r>
              <a:rPr lang="en-GB" dirty="0" err="1"/>
              <a:t>transporte</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88858" y="2037820"/>
            <a:ext cx="3163942"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Dependiendo de tu modelo de negocio, los costes globales de transporte pueden tener un gran impacto en el rendimiento general de tu empresa. El análisis de los costes individuales de los procesos implicados le muestra dónde encontrar áreas de mejora. </a:t>
            </a: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126820" y="4216263"/>
            <a:ext cx="7514902" cy="247028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3695701" y="4099924"/>
            <a:ext cx="1392628" cy="258662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49607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97483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126820" y="1950085"/>
            <a:ext cx="7514903" cy="22661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3695700" y="1950085"/>
            <a:ext cx="1392629" cy="22661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026637" y="2037820"/>
            <a:ext cx="6615086" cy="2062103"/>
          </a:xfrm>
          <a:prstGeom prst="rect">
            <a:avLst/>
          </a:prstGeom>
          <a:noFill/>
        </p:spPr>
        <p:txBody>
          <a:bodyPr wrap="square" rtlCol="0">
            <a:spAutoFit/>
          </a:bodyPr>
          <a:lstStyle/>
          <a:p>
            <a:r>
              <a:rPr lang="es-ES" sz="1600" dirty="0">
                <a:solidFill>
                  <a:schemeClr val="bg1"/>
                </a:solidFill>
                <a:latin typeface="+mj-lt"/>
                <a:ea typeface="Lato Light" charset="0"/>
                <a:cs typeface="Lato Light" charset="0"/>
              </a:rPr>
              <a:t>El Coste Medio de Transporte calcula el conjunto de los gastos que conlleva la tramitación de un pedido desde el principio hasta el final. </a:t>
            </a:r>
            <a:r>
              <a:rPr lang="es-ES" sz="1600" dirty="0" smtClean="0">
                <a:solidFill>
                  <a:schemeClr val="bg1"/>
                </a:solidFill>
                <a:latin typeface="+mj-lt"/>
                <a:ea typeface="Lato Light" charset="0"/>
                <a:cs typeface="Lato Light" charset="0"/>
              </a:rPr>
              <a:t>Se desglosan </a:t>
            </a:r>
            <a:r>
              <a:rPr lang="es-ES" sz="1600" dirty="0">
                <a:solidFill>
                  <a:schemeClr val="bg1"/>
                </a:solidFill>
                <a:latin typeface="+mj-lt"/>
                <a:ea typeface="Lato Light" charset="0"/>
                <a:cs typeface="Lato Light" charset="0"/>
              </a:rPr>
              <a:t>todos los costes relacionados con este KPI de logística según distintas categorías: la tramitación del pedido, la administración, el transporte del inventario, el almacenamiento y, por último, los costes de transporte reales. También puede calcular los costes de transporte relativos a un producto y ver cuánto cuesta un artículo en comparación con los ingresos que le aporta. El objetivo es reducir los costes de transporte manteniendo una alta calidad de entrega.</a:t>
            </a:r>
            <a:endParaRPr lang="en-GB" sz="1600" dirty="0">
              <a:solidFill>
                <a:schemeClr val="bg1"/>
              </a:solidFill>
              <a:latin typeface="+mj-lt"/>
              <a:ea typeface="Lato Light" charset="0"/>
              <a:cs typeface="Lato Light" charset="0"/>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206080" y="4099923"/>
            <a:ext cx="6435642" cy="1815882"/>
          </a:xfrm>
          <a:prstGeom prst="rect">
            <a:avLst/>
          </a:prstGeom>
          <a:noFill/>
        </p:spPr>
        <p:txBody>
          <a:bodyPr wrap="square" rtlCol="0">
            <a:spAutoFit/>
          </a:bodyPr>
          <a:lstStyle/>
          <a:p>
            <a:r>
              <a:rPr lang="es-ES" sz="1600" dirty="0" smtClean="0">
                <a:solidFill>
                  <a:schemeClr val="bg1"/>
                </a:solidFill>
                <a:ea typeface="Lato Light" charset="0"/>
                <a:cs typeface="Lato Light" charset="0"/>
              </a:rPr>
              <a:t>Analiza los </a:t>
            </a:r>
            <a:r>
              <a:rPr lang="es-ES" sz="1600" dirty="0">
                <a:solidFill>
                  <a:schemeClr val="bg1"/>
                </a:solidFill>
                <a:ea typeface="Lato Light" charset="0"/>
                <a:cs typeface="Lato Light" charset="0"/>
              </a:rPr>
              <a:t>costes de todas las etapas del proceso que intervienen en el transporte, como: </a:t>
            </a:r>
          </a:p>
          <a:p>
            <a:r>
              <a:rPr lang="es-ES" sz="1600" dirty="0">
                <a:solidFill>
                  <a:schemeClr val="bg1"/>
                </a:solidFill>
                <a:ea typeface="Lato Light" charset="0"/>
                <a:cs typeface="Lato Light" charset="0"/>
              </a:rPr>
              <a:t>Costes de transporte (CT)</a:t>
            </a:r>
          </a:p>
          <a:p>
            <a:r>
              <a:rPr lang="es-ES" sz="1600" dirty="0">
                <a:solidFill>
                  <a:schemeClr val="bg1"/>
                </a:solidFill>
                <a:ea typeface="Lato Light" charset="0"/>
                <a:cs typeface="Lato Light" charset="0"/>
              </a:rPr>
              <a:t>Costes de almacenamiento (WC)</a:t>
            </a:r>
          </a:p>
          <a:p>
            <a:r>
              <a:rPr lang="es-ES" sz="1600" dirty="0">
                <a:solidFill>
                  <a:schemeClr val="bg1"/>
                </a:solidFill>
                <a:ea typeface="Lato Light" charset="0"/>
                <a:cs typeface="Lato Light" charset="0"/>
              </a:rPr>
              <a:t>Costes de transporte de existencias (ICC)</a:t>
            </a:r>
          </a:p>
          <a:p>
            <a:r>
              <a:rPr lang="es-ES" sz="1600" dirty="0">
                <a:solidFill>
                  <a:schemeClr val="bg1"/>
                </a:solidFill>
                <a:ea typeface="Lato Light" charset="0"/>
                <a:cs typeface="Lato Light" charset="0"/>
              </a:rPr>
              <a:t>Costes administrativos (CA)</a:t>
            </a:r>
          </a:p>
          <a:p>
            <a:r>
              <a:rPr lang="es-ES" sz="1600" dirty="0">
                <a:solidFill>
                  <a:schemeClr val="bg1"/>
                </a:solidFill>
                <a:ea typeface="Lato Light" charset="0"/>
                <a:cs typeface="Lato Light" charset="0"/>
              </a:rPr>
              <a:t>Costes de procesamiento de pedidos (OPC) </a:t>
            </a:r>
            <a:endParaRPr lang="en-GB" sz="1400" dirty="0">
              <a:solidFill>
                <a:schemeClr val="bg1"/>
              </a:solidFill>
              <a:ea typeface="Lato Light" charset="0"/>
              <a:cs typeface="Lato Light" charset="0"/>
            </a:endParaRP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xmlns="" id="{1BBAAEED-F725-499C-9F08-ACB951F9DD89}"/>
                  </a:ext>
                </a:extLst>
              </p:cNvPr>
              <p:cNvSpPr txBox="1"/>
              <p:nvPr/>
            </p:nvSpPr>
            <p:spPr>
              <a:xfrm>
                <a:off x="5206080" y="6017996"/>
                <a:ext cx="5724772" cy="438838"/>
              </a:xfrm>
              <a:prstGeom prst="rect">
                <a:avLst/>
              </a:prstGeom>
              <a:noFill/>
            </p:spPr>
            <p:txBody>
              <a:bodyPr wrap="none" lIns="0" tIns="0" rIns="0" bIns="0" rtlCol="0">
                <a:spAutoFit/>
              </a:bodyPr>
              <a:lstStyle/>
              <a:p>
                <a:r>
                  <a:rPr lang="en-GB" sz="2000" b="0" i="1" dirty="0" smtClean="0">
                    <a:solidFill>
                      <a:schemeClr val="bg1"/>
                    </a:solidFill>
                  </a:rPr>
                  <a:t>Coste Medio de </a:t>
                </a:r>
                <a:r>
                  <a:rPr lang="en-GB" sz="2000" b="0" i="1" dirty="0" err="1" smtClean="0">
                    <a:solidFill>
                      <a:schemeClr val="bg1"/>
                    </a:solidFill>
                  </a:rPr>
                  <a:t>Transporte</a:t>
                </a:r>
                <a14:m>
                  <m:oMath xmlns:m="http://schemas.openxmlformats.org/officeDocument/2006/math">
                    <m:r>
                      <a:rPr lang="en-GB" sz="2000" b="0" i="1" smtClean="0">
                        <a:solidFill>
                          <a:schemeClr val="bg1"/>
                        </a:solidFill>
                        <a:latin typeface="Cambria Math" panose="02040503050406030204" pitchFamily="18" charset="0"/>
                      </a:rPr>
                      <m:t>=</m:t>
                    </m:r>
                    <m:f>
                      <m:fPr>
                        <m:ctrlPr>
                          <a:rPr lang="en-GB" sz="2000" b="0" i="1" smtClean="0">
                            <a:solidFill>
                              <a:schemeClr val="bg1"/>
                            </a:solidFill>
                            <a:latin typeface="Cambria Math"/>
                          </a:rPr>
                        </m:ctrlPr>
                      </m:fPr>
                      <m:num>
                        <m:r>
                          <a:rPr lang="en-GB" sz="2000" b="0" i="1" smtClean="0">
                            <a:solidFill>
                              <a:schemeClr val="bg1"/>
                            </a:solidFill>
                            <a:latin typeface="Cambria Math" panose="02040503050406030204" pitchFamily="18" charset="0"/>
                          </a:rPr>
                          <m:t>𝑇𝐶</m:t>
                        </m:r>
                        <m:r>
                          <a:rPr lang="en-GB" sz="2000" b="0" i="1" smtClean="0">
                            <a:solidFill>
                              <a:schemeClr val="bg1"/>
                            </a:solidFill>
                            <a:latin typeface="Cambria Math" panose="02040503050406030204" pitchFamily="18" charset="0"/>
                          </a:rPr>
                          <m:t>+</m:t>
                        </m:r>
                        <m:r>
                          <a:rPr lang="en-GB" sz="2000" b="0" i="1" smtClean="0">
                            <a:solidFill>
                              <a:schemeClr val="bg1"/>
                            </a:solidFill>
                            <a:latin typeface="Cambria Math" panose="02040503050406030204" pitchFamily="18" charset="0"/>
                          </a:rPr>
                          <m:t>𝑊𝐶</m:t>
                        </m:r>
                        <m:r>
                          <a:rPr lang="en-GB" sz="2000" b="0" i="1" smtClean="0">
                            <a:solidFill>
                              <a:schemeClr val="bg1"/>
                            </a:solidFill>
                            <a:latin typeface="Cambria Math" panose="02040503050406030204" pitchFamily="18" charset="0"/>
                          </a:rPr>
                          <m:t>+</m:t>
                        </m:r>
                        <m:r>
                          <a:rPr lang="en-GB" sz="2000" b="0" i="1" smtClean="0">
                            <a:solidFill>
                              <a:schemeClr val="bg1"/>
                            </a:solidFill>
                            <a:latin typeface="Cambria Math" panose="02040503050406030204" pitchFamily="18" charset="0"/>
                          </a:rPr>
                          <m:t>𝐼𝐶𝐶</m:t>
                        </m:r>
                        <m:r>
                          <a:rPr lang="en-GB" sz="2000" b="0" i="1" smtClean="0">
                            <a:solidFill>
                              <a:schemeClr val="bg1"/>
                            </a:solidFill>
                            <a:latin typeface="Cambria Math" panose="02040503050406030204" pitchFamily="18" charset="0"/>
                          </a:rPr>
                          <m:t>+</m:t>
                        </m:r>
                        <m:r>
                          <a:rPr lang="en-GB" sz="2000" b="0" i="1" smtClean="0">
                            <a:solidFill>
                              <a:schemeClr val="bg1"/>
                            </a:solidFill>
                            <a:latin typeface="Cambria Math" panose="02040503050406030204" pitchFamily="18" charset="0"/>
                          </a:rPr>
                          <m:t>𝐴𝐶</m:t>
                        </m:r>
                        <m:r>
                          <a:rPr lang="en-GB" sz="2000" b="0" i="1" smtClean="0">
                            <a:solidFill>
                              <a:schemeClr val="bg1"/>
                            </a:solidFill>
                            <a:latin typeface="Cambria Math" panose="02040503050406030204" pitchFamily="18" charset="0"/>
                          </a:rPr>
                          <m:t>+</m:t>
                        </m:r>
                        <m:r>
                          <a:rPr lang="en-GB" sz="2000" b="0" i="1" smtClean="0">
                            <a:solidFill>
                              <a:schemeClr val="bg1"/>
                            </a:solidFill>
                            <a:latin typeface="Cambria Math" panose="02040503050406030204" pitchFamily="18" charset="0"/>
                          </a:rPr>
                          <m:t>𝑂𝑃𝐶</m:t>
                        </m:r>
                      </m:num>
                      <m:den>
                        <m:r>
                          <a:rPr lang="es-ES" sz="2000" b="0" i="1" smtClean="0">
                            <a:solidFill>
                              <a:schemeClr val="bg1"/>
                            </a:solidFill>
                            <a:latin typeface="Cambria Math"/>
                          </a:rPr>
                          <m:t>𝑁𝑢𝑚𝑒𝑟𝑜</m:t>
                        </m:r>
                        <m:r>
                          <a:rPr lang="es-ES" sz="2000" b="0" i="1" smtClean="0">
                            <a:solidFill>
                              <a:schemeClr val="bg1"/>
                            </a:solidFill>
                            <a:latin typeface="Cambria Math"/>
                          </a:rPr>
                          <m:t> </m:t>
                        </m:r>
                        <m:r>
                          <a:rPr lang="es-ES" sz="2000" b="0" i="1" smtClean="0">
                            <a:solidFill>
                              <a:schemeClr val="bg1"/>
                            </a:solidFill>
                            <a:latin typeface="Cambria Math"/>
                          </a:rPr>
                          <m:t>𝑑𝑒</m:t>
                        </m:r>
                        <m:r>
                          <a:rPr lang="es-ES" sz="2000" b="0" i="1" smtClean="0">
                            <a:solidFill>
                              <a:schemeClr val="bg1"/>
                            </a:solidFill>
                            <a:latin typeface="Cambria Math"/>
                          </a:rPr>
                          <m:t> </m:t>
                        </m:r>
                        <m:r>
                          <a:rPr lang="es-ES" sz="2000" b="0" i="1" smtClean="0">
                            <a:solidFill>
                              <a:schemeClr val="bg1"/>
                            </a:solidFill>
                            <a:latin typeface="Cambria Math"/>
                          </a:rPr>
                          <m:t>𝑃𝑒𝑑𝑖𝑑𝑜𝑠</m:t>
                        </m:r>
                      </m:den>
                    </m:f>
                    <m:r>
                      <a:rPr lang="en-GB" sz="2000" b="0" i="1" smtClean="0">
                        <a:solidFill>
                          <a:schemeClr val="bg1"/>
                        </a:solidFill>
                        <a:latin typeface="Cambria Math" panose="02040503050406030204" pitchFamily="18" charset="0"/>
                      </a:rPr>
                      <m:t>∗100</m:t>
                    </m:r>
                  </m:oMath>
                </a14:m>
                <a:endParaRPr lang="en-GB" sz="2000" i="1" dirty="0">
                  <a:solidFill>
                    <a:schemeClr val="bg1"/>
                  </a:solidFill>
                </a:endParaRPr>
              </a:p>
            </p:txBody>
          </p:sp>
        </mc:Choice>
        <mc:Fallback xmlns="">
          <p:sp>
            <p:nvSpPr>
              <p:cNvPr id="16" name="Textfeld 15">
                <a:extLst>
                  <a:ext uri="{FF2B5EF4-FFF2-40B4-BE49-F238E27FC236}">
                    <a16:creationId xmlns:a16="http://schemas.microsoft.com/office/drawing/2014/main" xmlns:a14="http://schemas.microsoft.com/office/drawing/2010/main" xmlns="" id="{1BBAAEED-F725-499C-9F08-ACB951F9DD89}"/>
                  </a:ext>
                </a:extLst>
              </p:cNvPr>
              <p:cNvSpPr txBox="1">
                <a:spLocks noRot="1" noChangeAspect="1" noMove="1" noResize="1" noEditPoints="1" noAdjustHandles="1" noChangeArrowheads="1" noChangeShapeType="1" noTextEdit="1"/>
              </p:cNvSpPr>
              <p:nvPr/>
            </p:nvSpPr>
            <p:spPr>
              <a:xfrm>
                <a:off x="5206080" y="6017996"/>
                <a:ext cx="5724772" cy="438838"/>
              </a:xfrm>
              <a:prstGeom prst="rect">
                <a:avLst/>
              </a:prstGeom>
              <a:blipFill rotWithShape="1">
                <a:blip r:embed="rId3"/>
                <a:stretch>
                  <a:fillRect l="-2662" t="-1389" b="-20833"/>
                </a:stretch>
              </a:blipFill>
            </p:spPr>
            <p:txBody>
              <a:bodyPr/>
              <a:lstStyle/>
              <a:p>
                <a:r>
                  <a:rPr lang="es-ES">
                    <a:noFill/>
                  </a:rPr>
                  <a:t> </a:t>
                </a:r>
              </a:p>
            </p:txBody>
          </p:sp>
        </mc:Fallback>
      </mc:AlternateContent>
      <p:pic>
        <p:nvPicPr>
          <p:cNvPr id="17" name="Grafik 16">
            <a:extLst>
              <a:ext uri="{FF2B5EF4-FFF2-40B4-BE49-F238E27FC236}">
                <a16:creationId xmlns:a16="http://schemas.microsoft.com/office/drawing/2014/main" xmlns="" id="{F1750C56-F91A-4B3E-9AFA-0C6361448970}"/>
              </a:ext>
            </a:extLst>
          </p:cNvPr>
          <p:cNvPicPr>
            <a:picLocks noChangeAspect="1"/>
          </p:cNvPicPr>
          <p:nvPr/>
        </p:nvPicPr>
        <p:blipFill>
          <a:blip r:embed="rId4"/>
          <a:stretch>
            <a:fillRect/>
          </a:stretch>
        </p:blipFill>
        <p:spPr>
          <a:xfrm>
            <a:off x="9432252" y="447215"/>
            <a:ext cx="2166417" cy="1153617"/>
          </a:xfrm>
          <a:prstGeom prst="rect">
            <a:avLst/>
          </a:prstGeom>
        </p:spPr>
      </p:pic>
      <p:sp>
        <p:nvSpPr>
          <p:cNvPr id="18" name="Rectangle 85">
            <a:extLst>
              <a:ext uri="{FF2B5EF4-FFF2-40B4-BE49-F238E27FC236}">
                <a16:creationId xmlns:a16="http://schemas.microsoft.com/office/drawing/2014/main" xmlns="" id="{D62221C4-B60F-4B6E-A897-80D332283994}"/>
              </a:ext>
            </a:extLst>
          </p:cNvPr>
          <p:cNvSpPr>
            <a:spLocks/>
          </p:cNvSpPr>
          <p:nvPr/>
        </p:nvSpPr>
        <p:spPr bwMode="auto">
          <a:xfrm>
            <a:off x="3352800" y="2768798"/>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9" name="Rectangle 85">
            <a:extLst>
              <a:ext uri="{FF2B5EF4-FFF2-40B4-BE49-F238E27FC236}">
                <a16:creationId xmlns:a16="http://schemas.microsoft.com/office/drawing/2014/main" xmlns="" id="{3F4F16A6-9BF2-4AE2-9D12-0CECF72C46C6}"/>
              </a:ext>
            </a:extLst>
          </p:cNvPr>
          <p:cNvSpPr>
            <a:spLocks/>
          </p:cNvSpPr>
          <p:nvPr/>
        </p:nvSpPr>
        <p:spPr bwMode="auto">
          <a:xfrm>
            <a:off x="3425595" y="5120748"/>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328215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45639" y="681130"/>
            <a:ext cx="9087377" cy="697353"/>
          </a:xfrm>
        </p:spPr>
        <p:txBody>
          <a:bodyPr>
            <a:normAutofit fontScale="77500" lnSpcReduction="20000"/>
          </a:bodyPr>
          <a:lstStyle/>
          <a:p>
            <a:r>
              <a:rPr lang="en-GB" dirty="0" err="1"/>
              <a:t>Indicadores</a:t>
            </a:r>
            <a:r>
              <a:rPr lang="en-GB" dirty="0"/>
              <a:t> de </a:t>
            </a:r>
            <a:r>
              <a:rPr lang="en-GB" dirty="0" err="1"/>
              <a:t>logística</a:t>
            </a:r>
            <a:r>
              <a:rPr lang="en-GB" dirty="0"/>
              <a:t> de </a:t>
            </a:r>
            <a:r>
              <a:rPr lang="en-GB" dirty="0" err="1"/>
              <a:t>salida</a:t>
            </a:r>
            <a:r>
              <a:rPr lang="en-GB" dirty="0"/>
              <a:t>: </a:t>
            </a:r>
            <a:r>
              <a:rPr lang="en-GB" dirty="0" err="1"/>
              <a:t>Costes</a:t>
            </a:r>
            <a:r>
              <a:rPr lang="en-GB" dirty="0"/>
              <a:t> de </a:t>
            </a:r>
            <a:r>
              <a:rPr lang="en-GB" dirty="0" err="1"/>
              <a:t>almacenamiento</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3479" y="2046319"/>
            <a:ext cx="3370270" cy="44835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El almacenamiento es la gestión del espacio y del tiempo. Y para muchas empresas, el almacenamiento es una de las principales áreas de negocio. Por eso es importante medir y revisar periódicamente los costes implicados para mejorar las operaciones y evaluar el éxito de las medidas de mejora.</a:t>
            </a: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908884" y="4267670"/>
            <a:ext cx="6732838" cy="226223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109986" y="4267669"/>
            <a:ext cx="2365835" cy="226223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908885" y="2037820"/>
            <a:ext cx="6732838" cy="225029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109987" y="2037820"/>
            <a:ext cx="2365835" cy="225029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6349486" y="2031752"/>
            <a:ext cx="5409988" cy="2308324"/>
          </a:xfrm>
          <a:prstGeom prst="rect">
            <a:avLst/>
          </a:prstGeom>
          <a:noFill/>
        </p:spPr>
        <p:txBody>
          <a:bodyPr wrap="square" rtlCol="0">
            <a:spAutoFit/>
          </a:bodyPr>
          <a:lstStyle/>
          <a:p>
            <a:r>
              <a:rPr lang="es-ES" sz="1600" dirty="0">
                <a:solidFill>
                  <a:schemeClr val="bg1"/>
                </a:solidFill>
                <a:latin typeface="+mj-lt"/>
                <a:ea typeface="Lato Light" charset="0"/>
                <a:cs typeface="Lato Light" charset="0"/>
              </a:rPr>
              <a:t>Los costes de almacenamiento se refieren al dinero asignado a las mercancías que se trasladan dentro o fuera del almacén. Estos gastos cubren los costes de equipamiento y energía como el pedido, el almacenamiento y la carga de las mercancías, así como los costes más humanos como la mano de obra, el envío o la entrega. Los costes de almacenamiento son un componente de otro KPI logístico, los costes totales de transporte. Medirlos no es una tarea fácil, pero una vez hecho facilitará </a:t>
            </a:r>
            <a:r>
              <a:rPr lang="es-ES" sz="1600" dirty="0" smtClean="0">
                <a:solidFill>
                  <a:schemeClr val="bg1"/>
                </a:solidFill>
                <a:latin typeface="+mj-lt"/>
                <a:ea typeface="Lato Light" charset="0"/>
                <a:cs typeface="Lato Light" charset="0"/>
              </a:rPr>
              <a:t>tu </a:t>
            </a:r>
            <a:r>
              <a:rPr lang="es-ES" sz="1600" dirty="0">
                <a:solidFill>
                  <a:schemeClr val="bg1"/>
                </a:solidFill>
                <a:latin typeface="+mj-lt"/>
                <a:ea typeface="Lato Light" charset="0"/>
                <a:cs typeface="Lato Light" charset="0"/>
              </a:rPr>
              <a:t>gestión global y añadirá mucho </a:t>
            </a:r>
            <a:r>
              <a:rPr lang="es-ES" sz="1600" dirty="0" smtClean="0">
                <a:solidFill>
                  <a:schemeClr val="bg1"/>
                </a:solidFill>
                <a:latin typeface="+mj-lt"/>
                <a:ea typeface="Lato Light" charset="0"/>
                <a:cs typeface="Lato Light" charset="0"/>
              </a:rPr>
              <a:t> valor</a:t>
            </a:r>
            <a:r>
              <a:rPr lang="es-ES" sz="1600" dirty="0">
                <a:solidFill>
                  <a:schemeClr val="bg1"/>
                </a:solidFill>
                <a:latin typeface="+mj-lt"/>
                <a:ea typeface="Lato Light" charset="0"/>
                <a:cs typeface="Lato Light" charset="0"/>
              </a:rPr>
              <a:t>.</a:t>
            </a:r>
            <a:endParaRPr lang="en-GB" sz="1600" dirty="0">
              <a:solidFill>
                <a:schemeClr val="bg1"/>
              </a:solidFill>
              <a:latin typeface="+mj-lt"/>
              <a:ea typeface="Lato Light" charset="0"/>
              <a:cs typeface="Lato Light" charset="0"/>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6487137" y="4267671"/>
            <a:ext cx="5143270" cy="2308324"/>
          </a:xfrm>
          <a:prstGeom prst="rect">
            <a:avLst/>
          </a:prstGeom>
          <a:noFill/>
        </p:spPr>
        <p:txBody>
          <a:bodyPr wrap="square" rtlCol="0">
            <a:spAutoFit/>
          </a:bodyPr>
          <a:lstStyle/>
          <a:p>
            <a:r>
              <a:rPr lang="es-ES" sz="1600" dirty="0" smtClean="0">
                <a:solidFill>
                  <a:schemeClr val="bg1"/>
                </a:solidFill>
                <a:ea typeface="Lato Light" charset="0"/>
                <a:cs typeface="Lato Light" charset="0"/>
              </a:rPr>
              <a:t>Analiza los </a:t>
            </a:r>
            <a:r>
              <a:rPr lang="es-ES" sz="1600" dirty="0">
                <a:solidFill>
                  <a:schemeClr val="bg1"/>
                </a:solidFill>
                <a:ea typeface="Lato Light" charset="0"/>
                <a:cs typeface="Lato Light" charset="0"/>
              </a:rPr>
              <a:t>costes de todos los pasos del proceso que intervienen en el almacenamiento y compararlos en % de los costes totales de almacenamiento para encontrar áreas de mejora:</a:t>
            </a:r>
          </a:p>
          <a:p>
            <a:pPr marL="285750" indent="-285750">
              <a:buFont typeface="Arial" panose="020B0604020202020204" pitchFamily="34" charset="0"/>
              <a:buChar char="•"/>
            </a:pPr>
            <a:r>
              <a:rPr lang="es-ES" sz="1600" dirty="0">
                <a:solidFill>
                  <a:schemeClr val="bg1"/>
                </a:solidFill>
                <a:ea typeface="Lato Light" charset="0"/>
                <a:cs typeface="Lato Light" charset="0"/>
              </a:rPr>
              <a:t>Preparación de pedidos</a:t>
            </a:r>
          </a:p>
          <a:p>
            <a:pPr marL="285750" indent="-285750">
              <a:buFont typeface="Arial" panose="020B0604020202020204" pitchFamily="34" charset="0"/>
              <a:buChar char="•"/>
            </a:pPr>
            <a:r>
              <a:rPr lang="es-ES" sz="1600" dirty="0">
                <a:solidFill>
                  <a:schemeClr val="bg1"/>
                </a:solidFill>
                <a:ea typeface="Lato Light" charset="0"/>
                <a:cs typeface="Lato Light" charset="0"/>
              </a:rPr>
              <a:t>Almacenamiento</a:t>
            </a:r>
          </a:p>
          <a:p>
            <a:pPr marL="285750" indent="-285750">
              <a:buFont typeface="Arial" panose="020B0604020202020204" pitchFamily="34" charset="0"/>
              <a:buChar char="•"/>
            </a:pPr>
            <a:r>
              <a:rPr lang="es-ES" sz="1600" dirty="0">
                <a:solidFill>
                  <a:schemeClr val="bg1"/>
                </a:solidFill>
                <a:ea typeface="Lato Light" charset="0"/>
                <a:cs typeface="Lato Light" charset="0"/>
              </a:rPr>
              <a:t>Envío</a:t>
            </a:r>
          </a:p>
          <a:p>
            <a:pPr marL="285750" indent="-285750">
              <a:buFont typeface="Arial" panose="020B0604020202020204" pitchFamily="34" charset="0"/>
              <a:buChar char="•"/>
            </a:pPr>
            <a:r>
              <a:rPr lang="es-ES" sz="1600" dirty="0">
                <a:solidFill>
                  <a:schemeClr val="bg1"/>
                </a:solidFill>
                <a:ea typeface="Lato Light" charset="0"/>
                <a:cs typeface="Lato Light" charset="0"/>
              </a:rPr>
              <a:t>Recepción</a:t>
            </a:r>
          </a:p>
          <a:p>
            <a:pPr marL="285750" indent="-285750">
              <a:buFont typeface="Arial" panose="020B0604020202020204" pitchFamily="34" charset="0"/>
              <a:buChar char="•"/>
            </a:pPr>
            <a:r>
              <a:rPr lang="es-ES" sz="1600" dirty="0">
                <a:solidFill>
                  <a:schemeClr val="bg1"/>
                </a:solidFill>
                <a:ea typeface="Lato Light" charset="0"/>
                <a:cs typeface="Lato Light" charset="0"/>
              </a:rPr>
              <a:t>Otros</a:t>
            </a:r>
            <a:endParaRPr lang="en-GB" sz="1600" dirty="0">
              <a:solidFill>
                <a:schemeClr val="bg1"/>
              </a:solidFill>
              <a:ea typeface="Lato Light" charset="0"/>
              <a:cs typeface="Lato Light" charset="0"/>
            </a:endParaRPr>
          </a:p>
        </p:txBody>
      </p:sp>
      <p:pic>
        <p:nvPicPr>
          <p:cNvPr id="17" name="Grafik 16">
            <a:extLst>
              <a:ext uri="{FF2B5EF4-FFF2-40B4-BE49-F238E27FC236}">
                <a16:creationId xmlns:a16="http://schemas.microsoft.com/office/drawing/2014/main" xmlns="" id="{F34B08D2-EF29-433F-A0C5-2206A31A0C3B}"/>
              </a:ext>
            </a:extLst>
          </p:cNvPr>
          <p:cNvPicPr>
            <a:picLocks noChangeAspect="1"/>
          </p:cNvPicPr>
          <p:nvPr/>
        </p:nvPicPr>
        <p:blipFill>
          <a:blip r:embed="rId3"/>
          <a:stretch>
            <a:fillRect/>
          </a:stretch>
        </p:blipFill>
        <p:spPr>
          <a:xfrm>
            <a:off x="9393261" y="284308"/>
            <a:ext cx="2166417" cy="1153617"/>
          </a:xfrm>
          <a:prstGeom prst="rect">
            <a:avLst/>
          </a:prstGeom>
        </p:spPr>
      </p:pic>
      <p:sp>
        <p:nvSpPr>
          <p:cNvPr id="16" name="Rectangle 85">
            <a:extLst>
              <a:ext uri="{FF2B5EF4-FFF2-40B4-BE49-F238E27FC236}">
                <a16:creationId xmlns:a16="http://schemas.microsoft.com/office/drawing/2014/main" xmlns="" id="{3F4F16A6-9BF2-4AE2-9D12-0CECF72C46C6}"/>
              </a:ext>
            </a:extLst>
          </p:cNvPr>
          <p:cNvSpPr>
            <a:spLocks/>
          </p:cNvSpPr>
          <p:nvPr/>
        </p:nvSpPr>
        <p:spPr bwMode="auto">
          <a:xfrm>
            <a:off x="4291410" y="4991795"/>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
        <p:nvSpPr>
          <p:cNvPr id="18" name="Rectangle 85">
            <a:extLst>
              <a:ext uri="{FF2B5EF4-FFF2-40B4-BE49-F238E27FC236}">
                <a16:creationId xmlns:a16="http://schemas.microsoft.com/office/drawing/2014/main" xmlns="" id="{D62221C4-B60F-4B6E-A897-80D332283994}"/>
              </a:ext>
            </a:extLst>
          </p:cNvPr>
          <p:cNvSpPr>
            <a:spLocks/>
          </p:cNvSpPr>
          <p:nvPr/>
        </p:nvSpPr>
        <p:spPr bwMode="auto">
          <a:xfrm>
            <a:off x="4109987" y="2747604"/>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Tree>
    <p:extLst>
      <p:ext uri="{BB962C8B-B14F-4D97-AF65-F5344CB8AC3E}">
        <p14:creationId xmlns:p14="http://schemas.microsoft.com/office/powerpoint/2010/main" val="3124940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749215" y="638067"/>
            <a:ext cx="9087377" cy="697353"/>
          </a:xfrm>
        </p:spPr>
        <p:txBody>
          <a:bodyPr>
            <a:normAutofit/>
          </a:bodyPr>
          <a:lstStyle/>
          <a:p>
            <a:r>
              <a:rPr lang="en-GB" dirty="0" err="1"/>
              <a:t>Indicadores</a:t>
            </a:r>
            <a:r>
              <a:rPr lang="en-GB" dirty="0"/>
              <a:t> de </a:t>
            </a:r>
            <a:r>
              <a:rPr lang="en-GB" dirty="0" err="1"/>
              <a:t>logística</a:t>
            </a:r>
            <a:r>
              <a:rPr lang="en-GB" dirty="0"/>
              <a:t> de </a:t>
            </a:r>
            <a:r>
              <a:rPr lang="en-GB" dirty="0" err="1"/>
              <a:t>salida</a:t>
            </a:r>
            <a:r>
              <a:rPr lang="en-GB" dirty="0"/>
              <a:t>: </a:t>
            </a:r>
            <a:r>
              <a:rPr lang="en-GB" dirty="0" err="1"/>
              <a:t>Envíos</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550278" y="2130616"/>
            <a:ext cx="2846065"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El envío no es sólo una cuestión de despachar mercancías y paquetes en camiones o barcos. Los envíos son el escaparate de tu almacén; su calidad y la precisión a la orden primaria demostrarán también la calidad de tu servicio. </a:t>
            </a: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908884" y="3889110"/>
            <a:ext cx="6732838" cy="220117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109987" y="3889110"/>
            <a:ext cx="1986013" cy="220117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908885" y="2037820"/>
            <a:ext cx="6732838" cy="175432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109988" y="2037820"/>
            <a:ext cx="1840512" cy="175432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6020054" y="2346685"/>
            <a:ext cx="5165900" cy="1323439"/>
          </a:xfrm>
          <a:prstGeom prst="rect">
            <a:avLst/>
          </a:prstGeom>
          <a:noFill/>
        </p:spPr>
        <p:txBody>
          <a:bodyPr wrap="square" rtlCol="0">
            <a:spAutoFit/>
          </a:bodyPr>
          <a:lstStyle/>
          <a:p>
            <a:r>
              <a:rPr lang="es-ES" sz="2000" dirty="0">
                <a:solidFill>
                  <a:schemeClr val="bg1"/>
                </a:solidFill>
                <a:latin typeface="+mj-lt"/>
                <a:ea typeface="Lato Light" charset="0"/>
                <a:cs typeface="Lato Light" charset="0"/>
              </a:rPr>
              <a:t>El análisis del número de envíos a lo largo del tiempo o por destinos o clientes le proporciona información importante sobre las </a:t>
            </a:r>
            <a:r>
              <a:rPr lang="es-ES" sz="2000" dirty="0" smtClean="0">
                <a:solidFill>
                  <a:schemeClr val="bg1"/>
                </a:solidFill>
                <a:latin typeface="+mj-lt"/>
                <a:ea typeface="Lato Light" charset="0"/>
                <a:cs typeface="Lato Light" charset="0"/>
              </a:rPr>
              <a:t>tendencias</a:t>
            </a:r>
            <a:r>
              <a:rPr lang="es-ES" sz="2000" dirty="0">
                <a:solidFill>
                  <a:schemeClr val="bg1"/>
                </a:solidFill>
                <a:latin typeface="+mj-lt"/>
                <a:ea typeface="Lato Light" charset="0"/>
                <a:cs typeface="Lato Light" charset="0"/>
              </a:rPr>
              <a:t> </a:t>
            </a:r>
            <a:r>
              <a:rPr lang="es-ES" sz="2000" dirty="0" smtClean="0">
                <a:solidFill>
                  <a:schemeClr val="bg1"/>
                </a:solidFill>
                <a:latin typeface="+mj-lt"/>
                <a:ea typeface="Lato Light" charset="0"/>
                <a:cs typeface="Lato Light" charset="0"/>
              </a:rPr>
              <a:t>más actuales.</a:t>
            </a:r>
            <a:endParaRPr lang="en-GB" sz="2000" dirty="0">
              <a:solidFill>
                <a:schemeClr val="bg1"/>
              </a:solidFill>
              <a:latin typeface="+mj-lt"/>
              <a:ea typeface="Lato Light" charset="0"/>
              <a:cs typeface="Lato Light" charset="0"/>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6107315" y="3918158"/>
            <a:ext cx="5143270" cy="2185214"/>
          </a:xfrm>
          <a:prstGeom prst="rect">
            <a:avLst/>
          </a:prstGeom>
          <a:noFill/>
        </p:spPr>
        <p:txBody>
          <a:bodyPr wrap="square" rtlCol="0">
            <a:spAutoFit/>
          </a:bodyPr>
          <a:lstStyle/>
          <a:p>
            <a:r>
              <a:rPr lang="es-ES" sz="2000" dirty="0" smtClean="0">
                <a:solidFill>
                  <a:schemeClr val="bg1"/>
                </a:solidFill>
                <a:latin typeface="+mj-lt"/>
                <a:ea typeface="Lato Light" charset="0"/>
                <a:cs typeface="Lato Light" charset="0"/>
              </a:rPr>
              <a:t>Realiza </a:t>
            </a:r>
            <a:r>
              <a:rPr lang="es-ES" sz="2000" dirty="0">
                <a:solidFill>
                  <a:schemeClr val="bg1"/>
                </a:solidFill>
                <a:latin typeface="+mj-lt"/>
                <a:ea typeface="Lato Light" charset="0"/>
                <a:cs typeface="Lato Light" charset="0"/>
              </a:rPr>
              <a:t>un seguimiento del número de envíos, por ejemplo, por:</a:t>
            </a:r>
          </a:p>
          <a:p>
            <a:pPr marL="342900" indent="-342900">
              <a:buFont typeface="Arial" panose="020B0604020202020204" pitchFamily="34" charset="0"/>
              <a:buChar char="•"/>
            </a:pPr>
            <a:r>
              <a:rPr lang="es-ES" sz="2000" dirty="0">
                <a:solidFill>
                  <a:schemeClr val="bg1"/>
                </a:solidFill>
                <a:latin typeface="+mj-lt"/>
                <a:ea typeface="Lato Light" charset="0"/>
                <a:cs typeface="Lato Light" charset="0"/>
              </a:rPr>
              <a:t>País</a:t>
            </a:r>
          </a:p>
          <a:p>
            <a:pPr marL="342900" indent="-342900">
              <a:buFont typeface="Arial" panose="020B0604020202020204" pitchFamily="34" charset="0"/>
              <a:buChar char="•"/>
            </a:pPr>
            <a:r>
              <a:rPr lang="es-ES" sz="2000" dirty="0">
                <a:solidFill>
                  <a:schemeClr val="bg1"/>
                </a:solidFill>
                <a:latin typeface="+mj-lt"/>
                <a:ea typeface="Lato Light" charset="0"/>
                <a:cs typeface="Lato Light" charset="0"/>
              </a:rPr>
              <a:t>Cliente</a:t>
            </a:r>
          </a:p>
          <a:p>
            <a:pPr marL="342900" indent="-342900">
              <a:buFont typeface="Arial" panose="020B0604020202020204" pitchFamily="34" charset="0"/>
              <a:buChar char="•"/>
            </a:pPr>
            <a:r>
              <a:rPr lang="es-ES" sz="2000" dirty="0">
                <a:solidFill>
                  <a:schemeClr val="bg1"/>
                </a:solidFill>
                <a:latin typeface="+mj-lt"/>
                <a:ea typeface="Lato Light" charset="0"/>
                <a:cs typeface="Lato Light" charset="0"/>
              </a:rPr>
              <a:t>Años</a:t>
            </a:r>
          </a:p>
          <a:p>
            <a:pPr marL="342900" indent="-342900">
              <a:buFont typeface="Arial" panose="020B0604020202020204" pitchFamily="34" charset="0"/>
              <a:buChar char="•"/>
            </a:pPr>
            <a:r>
              <a:rPr lang="es-ES" sz="2000" dirty="0">
                <a:solidFill>
                  <a:schemeClr val="bg1"/>
                </a:solidFill>
                <a:latin typeface="+mj-lt"/>
                <a:ea typeface="Lato Light" charset="0"/>
                <a:cs typeface="Lato Light" charset="0"/>
              </a:rPr>
              <a:t>Meses</a:t>
            </a:r>
          </a:p>
          <a:p>
            <a:pPr marL="171450" indent="-171450">
              <a:buFont typeface="Arial" panose="020B0604020202020204" pitchFamily="34" charset="0"/>
              <a:buChar char="•"/>
            </a:pPr>
            <a:endParaRPr lang="en-GB" sz="1600" dirty="0">
              <a:solidFill>
                <a:schemeClr val="bg1"/>
              </a:solidFill>
              <a:ea typeface="Lato Light" charset="0"/>
              <a:cs typeface="Lato Light" charset="0"/>
            </a:endParaRPr>
          </a:p>
        </p:txBody>
      </p:sp>
      <p:pic>
        <p:nvPicPr>
          <p:cNvPr id="16" name="Grafik 15">
            <a:extLst>
              <a:ext uri="{FF2B5EF4-FFF2-40B4-BE49-F238E27FC236}">
                <a16:creationId xmlns:a16="http://schemas.microsoft.com/office/drawing/2014/main" xmlns="" id="{276EEF10-5B61-41FE-8895-B3C14BAD6B11}"/>
              </a:ext>
            </a:extLst>
          </p:cNvPr>
          <p:cNvPicPr>
            <a:picLocks noChangeAspect="1"/>
          </p:cNvPicPr>
          <p:nvPr/>
        </p:nvPicPr>
        <p:blipFill>
          <a:blip r:embed="rId3"/>
          <a:stretch>
            <a:fillRect/>
          </a:stretch>
        </p:blipFill>
        <p:spPr>
          <a:xfrm>
            <a:off x="9405880" y="286835"/>
            <a:ext cx="2166417" cy="1153617"/>
          </a:xfrm>
          <a:prstGeom prst="rect">
            <a:avLst/>
          </a:prstGeom>
        </p:spPr>
      </p:pic>
      <p:sp>
        <p:nvSpPr>
          <p:cNvPr id="17" name="Rectangle 85">
            <a:extLst>
              <a:ext uri="{FF2B5EF4-FFF2-40B4-BE49-F238E27FC236}">
                <a16:creationId xmlns:a16="http://schemas.microsoft.com/office/drawing/2014/main" xmlns="" id="{D62221C4-B60F-4B6E-A897-80D332283994}"/>
              </a:ext>
            </a:extLst>
          </p:cNvPr>
          <p:cNvSpPr>
            <a:spLocks/>
          </p:cNvSpPr>
          <p:nvPr/>
        </p:nvSpPr>
        <p:spPr bwMode="auto">
          <a:xfrm>
            <a:off x="3813487" y="2685240"/>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8" name="Rectangle 85">
            <a:extLst>
              <a:ext uri="{FF2B5EF4-FFF2-40B4-BE49-F238E27FC236}">
                <a16:creationId xmlns:a16="http://schemas.microsoft.com/office/drawing/2014/main" xmlns="" id="{3F4F16A6-9BF2-4AE2-9D12-0CECF72C46C6}"/>
              </a:ext>
            </a:extLst>
          </p:cNvPr>
          <p:cNvSpPr>
            <a:spLocks/>
          </p:cNvSpPr>
          <p:nvPr/>
        </p:nvSpPr>
        <p:spPr bwMode="auto">
          <a:xfrm>
            <a:off x="4037924" y="4732100"/>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1234545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477920" y="634898"/>
            <a:ext cx="9087377" cy="697353"/>
          </a:xfrm>
        </p:spPr>
        <p:txBody>
          <a:bodyPr>
            <a:normAutofit fontScale="77500" lnSpcReduction="20000"/>
          </a:bodyPr>
          <a:lstStyle/>
          <a:p>
            <a:r>
              <a:rPr lang="es-ES" dirty="0"/>
              <a:t>Indicadores de logística de salida: Exactitud del inventario</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93494" y="1897178"/>
            <a:ext cx="3570514" cy="46990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000" dirty="0">
                <a:solidFill>
                  <a:srgbClr val="44546A"/>
                </a:solidFill>
                <a:latin typeface="+mj-lt"/>
                <a:ea typeface="Open Sans Light" panose="020B0306030504020204" pitchFamily="34" charset="0"/>
                <a:cs typeface="Open Sans Light" panose="020B0306030504020204" pitchFamily="34" charset="0"/>
              </a:rPr>
              <a:t>La exactitud del inventario es una de esas métricas logísticas que pueden hacer o deshacer tu almacén. De hecho, tener un registro de todas </a:t>
            </a:r>
            <a:r>
              <a:rPr lang="es-ES" sz="2000" dirty="0" smtClean="0">
                <a:solidFill>
                  <a:srgbClr val="44546A"/>
                </a:solidFill>
                <a:latin typeface="+mj-lt"/>
                <a:ea typeface="Open Sans Light" panose="020B0306030504020204" pitchFamily="34" charset="0"/>
                <a:cs typeface="Open Sans Light" panose="020B0306030504020204" pitchFamily="34" charset="0"/>
              </a:rPr>
              <a:t>sus </a:t>
            </a:r>
            <a:r>
              <a:rPr lang="es-ES" sz="2000" dirty="0">
                <a:solidFill>
                  <a:srgbClr val="44546A"/>
                </a:solidFill>
                <a:latin typeface="+mj-lt"/>
                <a:ea typeface="Open Sans Light" panose="020B0306030504020204" pitchFamily="34" charset="0"/>
                <a:cs typeface="Open Sans Light" panose="020B0306030504020204" pitchFamily="34" charset="0"/>
              </a:rPr>
              <a:t>mercancías en </a:t>
            </a:r>
            <a:r>
              <a:rPr lang="es-ES" sz="2000" dirty="0" smtClean="0">
                <a:solidFill>
                  <a:srgbClr val="44546A"/>
                </a:solidFill>
                <a:latin typeface="+mj-lt"/>
                <a:ea typeface="Open Sans Light" panose="020B0306030504020204" pitchFamily="34" charset="0"/>
                <a:cs typeface="Open Sans Light" panose="020B0306030504020204" pitchFamily="34" charset="0"/>
              </a:rPr>
              <a:t>tu </a:t>
            </a:r>
            <a:r>
              <a:rPr lang="es-ES" sz="2000" dirty="0">
                <a:solidFill>
                  <a:srgbClr val="44546A"/>
                </a:solidFill>
                <a:latin typeface="+mj-lt"/>
                <a:ea typeface="Open Sans Light" panose="020B0306030504020204" pitchFamily="34" charset="0"/>
                <a:cs typeface="Open Sans Light" panose="020B0306030504020204" pitchFamily="34" charset="0"/>
              </a:rPr>
              <a:t>base de datos que no coincida con el inventario físico real puede perjudicar considerablemente a </a:t>
            </a:r>
            <a:r>
              <a:rPr lang="es-ES" sz="2000" dirty="0" smtClean="0">
                <a:solidFill>
                  <a:srgbClr val="44546A"/>
                </a:solidFill>
                <a:latin typeface="+mj-lt"/>
                <a:ea typeface="Open Sans Light" panose="020B0306030504020204" pitchFamily="34" charset="0"/>
                <a:cs typeface="Open Sans Light" panose="020B0306030504020204" pitchFamily="34" charset="0"/>
              </a:rPr>
              <a:t>tu </a:t>
            </a:r>
            <a:r>
              <a:rPr lang="es-ES" sz="2000" dirty="0">
                <a:solidFill>
                  <a:srgbClr val="44546A"/>
                </a:solidFill>
                <a:latin typeface="+mj-lt"/>
                <a:ea typeface="Open Sans Light" panose="020B0306030504020204" pitchFamily="34" charset="0"/>
                <a:cs typeface="Open Sans Light" panose="020B0306030504020204" pitchFamily="34" charset="0"/>
              </a:rPr>
              <a:t>negocio. Si </a:t>
            </a:r>
            <a:r>
              <a:rPr lang="es-ES" sz="2000" dirty="0" smtClean="0">
                <a:solidFill>
                  <a:srgbClr val="44546A"/>
                </a:solidFill>
                <a:latin typeface="+mj-lt"/>
                <a:ea typeface="Open Sans Light" panose="020B0306030504020204" pitchFamily="34" charset="0"/>
                <a:cs typeface="Open Sans Light" panose="020B0306030504020204" pitchFamily="34" charset="0"/>
              </a:rPr>
              <a:t>tu </a:t>
            </a:r>
            <a:r>
              <a:rPr lang="es-ES" sz="2000" dirty="0">
                <a:solidFill>
                  <a:srgbClr val="44546A"/>
                </a:solidFill>
                <a:latin typeface="+mj-lt"/>
                <a:ea typeface="Open Sans Light" panose="020B0306030504020204" pitchFamily="34" charset="0"/>
                <a:cs typeface="Open Sans Light" panose="020B0306030504020204" pitchFamily="34" charset="0"/>
              </a:rPr>
              <a:t>inventario es inexacto, eso puede dar lugar a pedidos pendientes inesperados, pero también a clientes insatisfechos y, en general, a mayores costes globales. </a:t>
            </a: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809506" y="3616440"/>
            <a:ext cx="7382494" cy="324156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383120" y="3616439"/>
            <a:ext cx="1449186" cy="324156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299769"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299769"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499642" y="1897178"/>
            <a:ext cx="7692358" cy="170052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383119" y="1897178"/>
            <a:ext cx="1449185" cy="170052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299769"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731648" y="1843381"/>
            <a:ext cx="6460352" cy="1754326"/>
          </a:xfrm>
          <a:prstGeom prst="rect">
            <a:avLst/>
          </a:prstGeom>
          <a:noFill/>
        </p:spPr>
        <p:txBody>
          <a:bodyPr wrap="square" rtlCol="0">
            <a:spAutoFit/>
          </a:bodyPr>
          <a:lstStyle/>
          <a:p>
            <a:r>
              <a:rPr lang="es-ES" dirty="0">
                <a:solidFill>
                  <a:schemeClr val="bg1"/>
                </a:solidFill>
                <a:latin typeface="+mj-lt"/>
                <a:ea typeface="Lato Light" charset="0"/>
                <a:cs typeface="Lato Light" charset="0"/>
              </a:rPr>
              <a:t>Un inventario regular que compruebe las discrepancias existentes con tu registro de inventario electrónico garantiza que las prácticas contables están en orden y que tu negocio es fiable, evitando pesadillas de inventario fantasma. Este ratio también te ayudará a detectar problemas relacionados con la recepción, el envío o la contabilidad.</a:t>
            </a:r>
            <a:r>
              <a:rPr lang="en-GB" dirty="0" smtClean="0">
                <a:solidFill>
                  <a:schemeClr val="bg1"/>
                </a:solidFill>
                <a:latin typeface="+mj-lt"/>
                <a:ea typeface="Lato Light" charset="0"/>
                <a:cs typeface="Lato Light" charset="0"/>
              </a:rPr>
              <a:t>.</a:t>
            </a:r>
            <a:endParaRPr lang="en-GB" dirty="0">
              <a:solidFill>
                <a:schemeClr val="bg1"/>
              </a:solidFill>
              <a:latin typeface="+mj-lt"/>
              <a:ea typeface="Lato Light" charset="0"/>
              <a:cs typeface="Lato Light" charset="0"/>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643676" y="3540091"/>
            <a:ext cx="6548324" cy="3231654"/>
          </a:xfrm>
          <a:prstGeom prst="rect">
            <a:avLst/>
          </a:prstGeom>
          <a:noFill/>
        </p:spPr>
        <p:txBody>
          <a:bodyPr wrap="square" rtlCol="0">
            <a:spAutoFit/>
          </a:bodyPr>
          <a:lstStyle/>
          <a:p>
            <a:r>
              <a:rPr lang="es-ES" sz="1700" dirty="0">
                <a:solidFill>
                  <a:schemeClr val="bg1"/>
                </a:solidFill>
                <a:ea typeface="Lato Light" charset="0"/>
                <a:cs typeface="Lato Light" charset="0"/>
              </a:rPr>
              <a:t>La exactitud del inventario suele indicarse en forma de porcentaje, como "tenemos un 95% de exactitud en el inventario". Mucha gente podría pensar que esto significa que el 95% de los registros de los saldos disponibles son correctos. Pero para que sea una verdadera medida de exactitud, la empresa necesita que cuatro factores sean correctos</a:t>
            </a:r>
            <a:r>
              <a:rPr lang="es-ES" sz="1700" dirty="0" smtClean="0">
                <a:solidFill>
                  <a:schemeClr val="bg1"/>
                </a:solidFill>
                <a:ea typeface="Lato Light" charset="0"/>
                <a:cs typeface="Lato Light" charset="0"/>
              </a:rPr>
              <a:t>:</a:t>
            </a:r>
          </a:p>
          <a:p>
            <a:pPr marL="285750" indent="-285750">
              <a:buFont typeface="Arial" panose="020B0604020202020204" pitchFamily="34" charset="0"/>
              <a:buChar char="•"/>
            </a:pPr>
            <a:r>
              <a:rPr lang="es-ES" sz="1700" dirty="0">
                <a:solidFill>
                  <a:schemeClr val="bg1"/>
                </a:solidFill>
                <a:ea typeface="Lato Light" charset="0"/>
                <a:cs typeface="Lato Light" charset="0"/>
              </a:rPr>
              <a:t>Los totales de los saldos disponibles deben ser exactos</a:t>
            </a:r>
          </a:p>
          <a:p>
            <a:pPr marL="285750" indent="-285750">
              <a:buFont typeface="Arial" panose="020B0604020202020204" pitchFamily="34" charset="0"/>
              <a:buChar char="•"/>
            </a:pPr>
            <a:r>
              <a:rPr lang="es-ES" sz="1700" dirty="0">
                <a:solidFill>
                  <a:schemeClr val="bg1"/>
                </a:solidFill>
                <a:ea typeface="Lato Light" charset="0"/>
                <a:cs typeface="Lato Light" charset="0"/>
              </a:rPr>
              <a:t>Las ubicaciones y los recuentos de ubicaciones deben ser correctos</a:t>
            </a:r>
          </a:p>
          <a:p>
            <a:pPr marL="285750" indent="-285750">
              <a:buFont typeface="Arial" panose="020B0604020202020204" pitchFamily="34" charset="0"/>
              <a:buChar char="•"/>
            </a:pPr>
            <a:r>
              <a:rPr lang="es-ES" sz="1700" dirty="0">
                <a:solidFill>
                  <a:schemeClr val="bg1"/>
                </a:solidFill>
                <a:ea typeface="Lato Light" charset="0"/>
                <a:cs typeface="Lato Light" charset="0"/>
              </a:rPr>
              <a:t>Las etiquetas y la identificación de los artículos o contenedores deben estar presentes</a:t>
            </a:r>
          </a:p>
          <a:p>
            <a:pPr marL="285750" indent="-285750">
              <a:buFont typeface="Arial" panose="020B0604020202020204" pitchFamily="34" charset="0"/>
              <a:buChar char="•"/>
            </a:pPr>
            <a:r>
              <a:rPr lang="es-ES" sz="1700" dirty="0">
                <a:solidFill>
                  <a:schemeClr val="bg1"/>
                </a:solidFill>
                <a:ea typeface="Lato Light" charset="0"/>
                <a:cs typeface="Lato Light" charset="0"/>
              </a:rPr>
              <a:t>Si la empresa utiliza el seguimiento del número de serie o de lote, el registro del inventario también debe identificar correctamente los números de lote o de serie disponibles por ubicación</a:t>
            </a:r>
            <a:endParaRPr lang="en-GB" sz="1700" dirty="0">
              <a:solidFill>
                <a:schemeClr val="bg1"/>
              </a:solidFill>
              <a:ea typeface="Lato Light" charset="0"/>
              <a:cs typeface="Lato Light" charset="0"/>
            </a:endParaRPr>
          </a:p>
        </p:txBody>
      </p:sp>
      <p:pic>
        <p:nvPicPr>
          <p:cNvPr id="16" name="Grafik 15">
            <a:extLst>
              <a:ext uri="{FF2B5EF4-FFF2-40B4-BE49-F238E27FC236}">
                <a16:creationId xmlns:a16="http://schemas.microsoft.com/office/drawing/2014/main" xmlns="" id="{6CCE9038-02A8-4764-B1DE-BA3C282C5025}"/>
              </a:ext>
            </a:extLst>
          </p:cNvPr>
          <p:cNvPicPr>
            <a:picLocks noChangeAspect="1"/>
          </p:cNvPicPr>
          <p:nvPr/>
        </p:nvPicPr>
        <p:blipFill>
          <a:blip r:embed="rId3"/>
          <a:stretch>
            <a:fillRect/>
          </a:stretch>
        </p:blipFill>
        <p:spPr>
          <a:xfrm>
            <a:off x="9367707" y="258913"/>
            <a:ext cx="2166417" cy="1153617"/>
          </a:xfrm>
          <a:prstGeom prst="rect">
            <a:avLst/>
          </a:prstGeom>
        </p:spPr>
      </p:pic>
      <p:sp>
        <p:nvSpPr>
          <p:cNvPr id="17" name="Rectangle 85">
            <a:extLst>
              <a:ext uri="{FF2B5EF4-FFF2-40B4-BE49-F238E27FC236}">
                <a16:creationId xmlns:a16="http://schemas.microsoft.com/office/drawing/2014/main" xmlns="" id="{D62221C4-B60F-4B6E-A897-80D332283994}"/>
              </a:ext>
            </a:extLst>
          </p:cNvPr>
          <p:cNvSpPr>
            <a:spLocks/>
          </p:cNvSpPr>
          <p:nvPr/>
        </p:nvSpPr>
        <p:spPr bwMode="auto">
          <a:xfrm>
            <a:off x="4023652" y="2408888"/>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8" name="Rectangle 85">
            <a:extLst>
              <a:ext uri="{FF2B5EF4-FFF2-40B4-BE49-F238E27FC236}">
                <a16:creationId xmlns:a16="http://schemas.microsoft.com/office/drawing/2014/main" xmlns="" id="{3F4F16A6-9BF2-4AE2-9D12-0CECF72C46C6}"/>
              </a:ext>
            </a:extLst>
          </p:cNvPr>
          <p:cNvSpPr>
            <a:spLocks/>
          </p:cNvSpPr>
          <p:nvPr/>
        </p:nvSpPr>
        <p:spPr bwMode="auto">
          <a:xfrm>
            <a:off x="4046830" y="5039876"/>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708916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482948" y="521236"/>
            <a:ext cx="9087377" cy="697353"/>
          </a:xfrm>
        </p:spPr>
        <p:txBody>
          <a:bodyPr>
            <a:normAutofit/>
          </a:bodyPr>
          <a:lstStyle/>
          <a:p>
            <a:r>
              <a:rPr lang="es-ES" dirty="0"/>
              <a:t>Marketing y ventas: Coste por adquisición</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79774" y="1951039"/>
            <a:ext cx="3663576" cy="459130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1800" dirty="0">
                <a:solidFill>
                  <a:srgbClr val="44546A"/>
                </a:solidFill>
                <a:latin typeface="+mj-lt"/>
                <a:ea typeface="Open Sans Light" panose="020B0306030504020204" pitchFamily="34" charset="0"/>
                <a:cs typeface="Open Sans Light" panose="020B0306030504020204" pitchFamily="34" charset="0"/>
              </a:rPr>
              <a:t>Los costes por adquisición (CPA) son una métrica estándar en el marketing online, pero también pueden trasladarse a otros modelos de negocio.</a:t>
            </a:r>
          </a:p>
          <a:p>
            <a:pPr algn="l">
              <a:lnSpc>
                <a:spcPct val="100000"/>
              </a:lnSpc>
              <a:spcBef>
                <a:spcPts val="600"/>
              </a:spcBef>
            </a:pPr>
            <a:r>
              <a:rPr lang="es-ES" sz="1800" dirty="0">
                <a:solidFill>
                  <a:srgbClr val="44546A"/>
                </a:solidFill>
                <a:latin typeface="+mj-lt"/>
                <a:ea typeface="Open Sans Light" panose="020B0306030504020204" pitchFamily="34" charset="0"/>
                <a:cs typeface="Open Sans Light" panose="020B0306030504020204" pitchFamily="34" charset="0"/>
              </a:rPr>
              <a:t>Los buenos valores del CPA dependen del grupo objetivo, la situación de la empresa y el valor individual de los nuevos clientes. En los sectores de alto precio, con una fidelidad de los clientes a largo plazo y unos ingresos por transacción elevados, los costes por compra son considerablemente más elevados si se realizan campañas publicitarias correspondientemente elaboradas.</a:t>
            </a: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417621" y="3781961"/>
            <a:ext cx="7224101" cy="276038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109987" y="3781960"/>
            <a:ext cx="1449185" cy="276038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307218" y="2037819"/>
            <a:ext cx="7334505" cy="159963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109987" y="2037819"/>
            <a:ext cx="1449185" cy="162161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536541" y="2067791"/>
            <a:ext cx="6105181" cy="1569660"/>
          </a:xfrm>
          <a:prstGeom prst="rect">
            <a:avLst/>
          </a:prstGeom>
          <a:noFill/>
        </p:spPr>
        <p:txBody>
          <a:bodyPr wrap="square" rtlCol="0">
            <a:spAutoFit/>
          </a:bodyPr>
          <a:lstStyle/>
          <a:p>
            <a:r>
              <a:rPr lang="es-ES" sz="1600" dirty="0">
                <a:solidFill>
                  <a:schemeClr val="bg1"/>
                </a:solidFill>
                <a:latin typeface="+mj-lt"/>
                <a:ea typeface="Lato Light" charset="0"/>
                <a:cs typeface="Lato Light" charset="0"/>
              </a:rPr>
              <a:t>Los costes de adquisición de nuevos clientes suelen registrarse en el indicador clave de rendimiento "coste por adquisición" (CPA). Especialmente en los sectores de alto precio, el CPA puede utilizarse para determinar con precisión la eficacia de las campañas publicitarias. Al mismo tiempo, el CPA también se utiliza como modelo de remuneración en el marketing online.</a:t>
            </a:r>
            <a:endParaRPr lang="en-GB" sz="1600" dirty="0">
              <a:solidFill>
                <a:schemeClr val="bg1"/>
              </a:solidFill>
              <a:latin typeface="+mj-lt"/>
              <a:ea typeface="Lato Light" charset="0"/>
              <a:cs typeface="Lato Light" charset="0"/>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480976" y="3746969"/>
            <a:ext cx="6067196" cy="2800767"/>
          </a:xfrm>
          <a:prstGeom prst="rect">
            <a:avLst/>
          </a:prstGeom>
          <a:noFill/>
        </p:spPr>
        <p:txBody>
          <a:bodyPr wrap="square" rtlCol="0">
            <a:spAutoFit/>
          </a:bodyPr>
          <a:lstStyle/>
          <a:p>
            <a:r>
              <a:rPr lang="es-ES" sz="1600" dirty="0">
                <a:solidFill>
                  <a:schemeClr val="bg1"/>
                </a:solidFill>
                <a:ea typeface="Lato Light" charset="0"/>
                <a:cs typeface="Lato Light" charset="0"/>
              </a:rPr>
              <a:t>La cifra del CPA se calcula como la suma de todos los costes (costes de la campaña) dividida por la suma de todas las conversiones conseguidas. El resultado proporciona una rápida visión general de los costes y facilita la evaluación de la eficacia de las medidas publicitarias para crear una nueva base de clientes.</a:t>
            </a:r>
          </a:p>
          <a:p>
            <a:r>
              <a:rPr lang="es-ES" sz="1600" dirty="0">
                <a:solidFill>
                  <a:schemeClr val="bg1"/>
                </a:solidFill>
                <a:ea typeface="Lato Light" charset="0"/>
                <a:cs typeface="Lato Light" charset="0"/>
              </a:rPr>
              <a:t>Se pueden definir como conversiones varios comportamientos, entre otros</a:t>
            </a:r>
          </a:p>
          <a:p>
            <a:r>
              <a:rPr lang="es-ES" sz="1600" dirty="0">
                <a:solidFill>
                  <a:schemeClr val="bg1"/>
                </a:solidFill>
                <a:ea typeface="Lato Light" charset="0"/>
                <a:cs typeface="Lato Light" charset="0"/>
              </a:rPr>
              <a:t>Compras de productos</a:t>
            </a:r>
          </a:p>
          <a:p>
            <a:r>
              <a:rPr lang="es-ES" sz="1600" dirty="0">
                <a:solidFill>
                  <a:schemeClr val="bg1"/>
                </a:solidFill>
                <a:ea typeface="Lato Light" charset="0"/>
                <a:cs typeface="Lato Light" charset="0"/>
              </a:rPr>
              <a:t>Conclusión de contratos</a:t>
            </a:r>
          </a:p>
          <a:p>
            <a:r>
              <a:rPr lang="es-ES" sz="1600" dirty="0">
                <a:solidFill>
                  <a:schemeClr val="bg1"/>
                </a:solidFill>
                <a:ea typeface="Lato Light" charset="0"/>
                <a:cs typeface="Lato Light" charset="0"/>
              </a:rPr>
              <a:t>Descargas de software</a:t>
            </a:r>
          </a:p>
          <a:p>
            <a:r>
              <a:rPr lang="es-ES" sz="1600" dirty="0">
                <a:solidFill>
                  <a:schemeClr val="bg1"/>
                </a:solidFill>
                <a:ea typeface="Lato Light" charset="0"/>
                <a:cs typeface="Lato Light" charset="0"/>
              </a:rPr>
              <a:t>Suscripciones a boletines informativos</a:t>
            </a:r>
            <a:endParaRPr lang="en-GB" sz="1600" dirty="0">
              <a:solidFill>
                <a:schemeClr val="bg1"/>
              </a:solidFill>
              <a:ea typeface="Lato Light" charset="0"/>
              <a:cs typeface="Lato Light" charset="0"/>
            </a:endParaRP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xmlns="" id="{3315465C-ED72-4382-BA35-846677954FE2}"/>
                  </a:ext>
                </a:extLst>
              </p:cNvPr>
              <p:cNvSpPr txBox="1"/>
              <p:nvPr/>
            </p:nvSpPr>
            <p:spPr>
              <a:xfrm>
                <a:off x="8932278" y="5593437"/>
                <a:ext cx="2061462" cy="5091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𝐶𝑃𝐴</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ea typeface="Cambria Math" panose="02040503050406030204" pitchFamily="18" charset="0"/>
                            </a:rPr>
                            <m:t>∑</m:t>
                          </m:r>
                          <m:r>
                            <a:rPr lang="en-GB" sz="1600" b="0" i="1" smtClean="0">
                              <a:solidFill>
                                <a:schemeClr val="bg1"/>
                              </a:solidFill>
                              <a:latin typeface="Cambria Math" panose="02040503050406030204" pitchFamily="18" charset="0"/>
                              <a:ea typeface="Cambria Math" panose="02040503050406030204" pitchFamily="18" charset="0"/>
                            </a:rPr>
                            <m:t>𝐶𝑜𝑠𝑡</m:t>
                          </m:r>
                          <m:r>
                            <a:rPr lang="es-ES" sz="1600" b="0" i="1" smtClean="0">
                              <a:solidFill>
                                <a:schemeClr val="bg1"/>
                              </a:solidFill>
                              <a:latin typeface="Cambria Math"/>
                              <a:ea typeface="Cambria Math" panose="02040503050406030204" pitchFamily="18" charset="0"/>
                            </a:rPr>
                            <m:t>𝑒𝑠</m:t>
                          </m:r>
                        </m:num>
                        <m:den>
                          <m:r>
                            <a:rPr lang="en-GB" sz="1600" b="0" i="1" smtClean="0">
                              <a:solidFill>
                                <a:schemeClr val="bg1"/>
                              </a:solidFill>
                              <a:latin typeface="Cambria Math" panose="02040503050406030204" pitchFamily="18" charset="0"/>
                              <a:ea typeface="Cambria Math" panose="02040503050406030204" pitchFamily="18" charset="0"/>
                            </a:rPr>
                            <m:t>∑</m:t>
                          </m:r>
                          <m:r>
                            <a:rPr lang="en-GB" sz="1600" i="1">
                              <a:solidFill>
                                <a:schemeClr val="bg1"/>
                              </a:solidFill>
                              <a:latin typeface="Cambria Math" panose="02040503050406030204" pitchFamily="18" charset="0"/>
                              <a:ea typeface="Cambria Math" panose="02040503050406030204" pitchFamily="18" charset="0"/>
                            </a:rPr>
                            <m:t>𝑐𝑜𝑛𝑣𝑒𝑟𝑠𝑖𝑜𝑛𝑒𝑠</m:t>
                          </m:r>
                        </m:den>
                      </m:f>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xmlns:a14="http://schemas.microsoft.com/office/drawing/2010/main" xmlns="" id="{3315465C-ED72-4382-BA35-846677954FE2}"/>
                  </a:ext>
                </a:extLst>
              </p:cNvPr>
              <p:cNvSpPr txBox="1">
                <a:spLocks noRot="1" noChangeAspect="1" noMove="1" noResize="1" noEditPoints="1" noAdjustHandles="1" noChangeArrowheads="1" noChangeShapeType="1" noTextEdit="1"/>
              </p:cNvSpPr>
              <p:nvPr/>
            </p:nvSpPr>
            <p:spPr>
              <a:xfrm>
                <a:off x="8932278" y="5593437"/>
                <a:ext cx="2061462" cy="509114"/>
              </a:xfrm>
              <a:prstGeom prst="rect">
                <a:avLst/>
              </a:prstGeom>
              <a:blipFill rotWithShape="1">
                <a:blip r:embed="rId3"/>
                <a:stretch>
                  <a:fillRect/>
                </a:stretch>
              </a:blipFill>
            </p:spPr>
            <p:txBody>
              <a:bodyPr/>
              <a:lstStyle/>
              <a:p>
                <a:r>
                  <a:rPr lang="es-ES">
                    <a:noFill/>
                  </a:rPr>
                  <a:t> </a:t>
                </a:r>
              </a:p>
            </p:txBody>
          </p:sp>
        </mc:Fallback>
      </mc:AlternateContent>
      <p:pic>
        <p:nvPicPr>
          <p:cNvPr id="17" name="Grafik 16">
            <a:extLst>
              <a:ext uri="{FF2B5EF4-FFF2-40B4-BE49-F238E27FC236}">
                <a16:creationId xmlns:a16="http://schemas.microsoft.com/office/drawing/2014/main" xmlns="" id="{348F8BAA-7085-406E-B95E-FEFFB53C50E7}"/>
              </a:ext>
            </a:extLst>
          </p:cNvPr>
          <p:cNvPicPr>
            <a:picLocks noChangeAspect="1"/>
          </p:cNvPicPr>
          <p:nvPr/>
        </p:nvPicPr>
        <p:blipFill>
          <a:blip r:embed="rId4"/>
          <a:stretch>
            <a:fillRect/>
          </a:stretch>
        </p:blipFill>
        <p:spPr>
          <a:xfrm>
            <a:off x="8932278" y="280613"/>
            <a:ext cx="2615894" cy="1392964"/>
          </a:xfrm>
          <a:prstGeom prst="rect">
            <a:avLst/>
          </a:prstGeom>
        </p:spPr>
      </p:pic>
      <p:sp>
        <p:nvSpPr>
          <p:cNvPr id="18" name="Rectangle 85">
            <a:extLst>
              <a:ext uri="{FF2B5EF4-FFF2-40B4-BE49-F238E27FC236}">
                <a16:creationId xmlns:a16="http://schemas.microsoft.com/office/drawing/2014/main" xmlns="" id="{3F4F16A6-9BF2-4AE2-9D12-0CECF72C46C6}"/>
              </a:ext>
            </a:extLst>
          </p:cNvPr>
          <p:cNvSpPr>
            <a:spLocks/>
          </p:cNvSpPr>
          <p:nvPr/>
        </p:nvSpPr>
        <p:spPr bwMode="auto">
          <a:xfrm>
            <a:off x="3765232" y="4628346"/>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
        <p:nvSpPr>
          <p:cNvPr id="19" name="Rectangle 85">
            <a:extLst>
              <a:ext uri="{FF2B5EF4-FFF2-40B4-BE49-F238E27FC236}">
                <a16:creationId xmlns:a16="http://schemas.microsoft.com/office/drawing/2014/main" xmlns="" id="{D62221C4-B60F-4B6E-A897-80D332283994}"/>
              </a:ext>
            </a:extLst>
          </p:cNvPr>
          <p:cNvSpPr>
            <a:spLocks/>
          </p:cNvSpPr>
          <p:nvPr/>
        </p:nvSpPr>
        <p:spPr bwMode="auto">
          <a:xfrm>
            <a:off x="3746678" y="2521250"/>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Tree>
    <p:extLst>
      <p:ext uri="{BB962C8B-B14F-4D97-AF65-F5344CB8AC3E}">
        <p14:creationId xmlns:p14="http://schemas.microsoft.com/office/powerpoint/2010/main" val="3823440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727146" y="553952"/>
            <a:ext cx="7910107" cy="1162745"/>
          </a:xfrm>
        </p:spPr>
        <p:txBody>
          <a:bodyPr>
            <a:normAutofit/>
          </a:bodyPr>
          <a:lstStyle/>
          <a:p>
            <a:r>
              <a:rPr lang="es-ES" dirty="0"/>
              <a:t>Marketing y ventas: Coste por </a:t>
            </a:r>
            <a:r>
              <a:rPr lang="es-ES" i="1" dirty="0" smtClean="0"/>
              <a:t>Lead</a:t>
            </a:r>
            <a:endParaRPr lang="en-GB" i="1"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29158" y="2056236"/>
            <a:ext cx="3403052"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Un lead es un cliente potencial que ha interactuado con </a:t>
            </a:r>
            <a:r>
              <a:rPr lang="es-ES" sz="2200" dirty="0" smtClean="0">
                <a:solidFill>
                  <a:srgbClr val="44546A"/>
                </a:solidFill>
                <a:latin typeface="+mj-lt"/>
                <a:ea typeface="Open Sans Light" panose="020B0306030504020204" pitchFamily="34" charset="0"/>
                <a:cs typeface="Open Sans Light" panose="020B0306030504020204" pitchFamily="34" charset="0"/>
              </a:rPr>
              <a:t>tu </a:t>
            </a:r>
            <a:r>
              <a:rPr lang="es-ES" sz="2200" dirty="0">
                <a:solidFill>
                  <a:srgbClr val="44546A"/>
                </a:solidFill>
                <a:latin typeface="+mj-lt"/>
                <a:ea typeface="Open Sans Light" panose="020B0306030504020204" pitchFamily="34" charset="0"/>
                <a:cs typeface="Open Sans Light" panose="020B0306030504020204" pitchFamily="34" charset="0"/>
              </a:rPr>
              <a:t>empresa a través de </a:t>
            </a:r>
            <a:r>
              <a:rPr lang="es-ES" sz="2200" dirty="0" smtClean="0">
                <a:solidFill>
                  <a:srgbClr val="44546A"/>
                </a:solidFill>
                <a:latin typeface="+mj-lt"/>
                <a:ea typeface="Open Sans Light" panose="020B0306030504020204" pitchFamily="34" charset="0"/>
                <a:cs typeface="Open Sans Light" panose="020B0306030504020204" pitchFamily="34" charset="0"/>
              </a:rPr>
              <a:t>tus </a:t>
            </a:r>
            <a:r>
              <a:rPr lang="es-ES" sz="2200" dirty="0">
                <a:solidFill>
                  <a:srgbClr val="44546A"/>
                </a:solidFill>
                <a:latin typeface="+mj-lt"/>
                <a:ea typeface="Open Sans Light" panose="020B0306030504020204" pitchFamily="34" charset="0"/>
                <a:cs typeface="Open Sans Light" panose="020B0306030504020204" pitchFamily="34" charset="0"/>
              </a:rPr>
              <a:t>actividades de marketing. El coste por cliente potencial (CPL) es uno de nuestros ejemplos de KPI de marketing, que es inevitable para un marketing de rendimiento eficiente.</a:t>
            </a: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908884" y="3906982"/>
            <a:ext cx="7168816" cy="218330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109988" y="3906982"/>
            <a:ext cx="2160184" cy="218330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908884" y="1885950"/>
            <a:ext cx="7168815" cy="196775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109987" y="1885951"/>
            <a:ext cx="1971373" cy="196775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938797" y="1810118"/>
            <a:ext cx="6138902" cy="2062103"/>
          </a:xfrm>
          <a:prstGeom prst="rect">
            <a:avLst/>
          </a:prstGeom>
          <a:noFill/>
        </p:spPr>
        <p:txBody>
          <a:bodyPr wrap="square" rtlCol="0">
            <a:spAutoFit/>
          </a:bodyPr>
          <a:lstStyle/>
          <a:p>
            <a:r>
              <a:rPr lang="es-ES" sz="1600" dirty="0">
                <a:solidFill>
                  <a:schemeClr val="bg1"/>
                </a:solidFill>
                <a:ea typeface="Lato Light" charset="0"/>
                <a:cs typeface="Lato Light" charset="0"/>
              </a:rPr>
              <a:t>El análisis de los costes por cliente potencial (CPL) le ayuda a identificar dónde debe centrar sus esfuerzos de marketing, ya que puede comparar el CPL de diferentes canales o campañas. Esto puede automatizarse utilizando un software profesional de análisis de marketing. También tiene sentido hacer un seguimiento del CPL a lo largo del tiempo para ver cuándo fue el CPL más bajo con los ingresos netos más altos, lo que significaría que tus estrategias en esos momentos fueron eficaces.</a:t>
            </a: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6081360" y="3933770"/>
            <a:ext cx="5996340" cy="1477328"/>
          </a:xfrm>
          <a:prstGeom prst="rect">
            <a:avLst/>
          </a:prstGeom>
          <a:noFill/>
        </p:spPr>
        <p:txBody>
          <a:bodyPr wrap="square" rtlCol="0">
            <a:spAutoFit/>
          </a:bodyPr>
          <a:lstStyle/>
          <a:p>
            <a:r>
              <a:rPr lang="es-ES" dirty="0">
                <a:solidFill>
                  <a:schemeClr val="bg1"/>
                </a:solidFill>
                <a:ea typeface="Lato Light" charset="0"/>
                <a:cs typeface="Lato Light" charset="0"/>
              </a:rPr>
              <a:t>El CPL se calcula con los costes totales de una campaña específica divididos por el número de clientes potenciales </a:t>
            </a:r>
            <a:r>
              <a:rPr lang="es-ES" dirty="0" smtClean="0">
                <a:solidFill>
                  <a:schemeClr val="bg1"/>
                </a:solidFill>
                <a:ea typeface="Lato Light" charset="0"/>
                <a:cs typeface="Lato Light" charset="0"/>
              </a:rPr>
              <a:t>generados. Asegúrate </a:t>
            </a:r>
            <a:r>
              <a:rPr lang="es-ES" dirty="0">
                <a:solidFill>
                  <a:schemeClr val="bg1"/>
                </a:solidFill>
                <a:ea typeface="Lato Light" charset="0"/>
                <a:cs typeface="Lato Light" charset="0"/>
              </a:rPr>
              <a:t>de comparar el coste total por lead con los ingresos netos por lead para poder identificar tus actividades de marketing más rentables.</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xmlns="" id="{3315465C-ED72-4382-BA35-846677954FE2}"/>
                  </a:ext>
                </a:extLst>
              </p:cNvPr>
              <p:cNvSpPr txBox="1"/>
              <p:nvPr/>
            </p:nvSpPr>
            <p:spPr>
              <a:xfrm>
                <a:off x="6953599" y="5409540"/>
                <a:ext cx="4218847" cy="5758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𝐶𝑃𝐿</m:t>
                      </m:r>
                      <m:r>
                        <a:rPr lang="en-GB" b="0" i="1" smtClean="0">
                          <a:solidFill>
                            <a:schemeClr val="bg1"/>
                          </a:solidFill>
                          <a:latin typeface="Cambria Math" panose="02040503050406030204" pitchFamily="18" charset="0"/>
                        </a:rPr>
                        <m:t>=</m:t>
                      </m:r>
                      <m:f>
                        <m:fPr>
                          <m:ctrlPr>
                            <a:rPr lang="en-GB" b="0" i="1" smtClean="0">
                              <a:solidFill>
                                <a:schemeClr val="bg1"/>
                              </a:solidFill>
                              <a:latin typeface="Cambria Math"/>
                            </a:rPr>
                          </m:ctrlPr>
                        </m:fPr>
                        <m:num>
                          <m:r>
                            <a:rPr lang="es-ES" b="0" i="1" smtClean="0">
                              <a:solidFill>
                                <a:schemeClr val="bg1"/>
                              </a:solidFill>
                              <a:latin typeface="Cambria Math"/>
                            </a:rPr>
                            <m:t>𝐶𝑜𝑠𝑡𝑒</m:t>
                          </m:r>
                          <m:r>
                            <a:rPr lang="es-ES" b="0" i="1" smtClean="0">
                              <a:solidFill>
                                <a:schemeClr val="bg1"/>
                              </a:solidFill>
                              <a:latin typeface="Cambria Math"/>
                            </a:rPr>
                            <m:t> </m:t>
                          </m:r>
                          <m:r>
                            <a:rPr lang="es-ES" b="0" i="1" smtClean="0">
                              <a:solidFill>
                                <a:schemeClr val="bg1"/>
                              </a:solidFill>
                              <a:latin typeface="Cambria Math"/>
                            </a:rPr>
                            <m:t>𝑑𝑒</m:t>
                          </m:r>
                          <m:r>
                            <a:rPr lang="es-ES" b="0" i="1" smtClean="0">
                              <a:solidFill>
                                <a:schemeClr val="bg1"/>
                              </a:solidFill>
                              <a:latin typeface="Cambria Math"/>
                            </a:rPr>
                            <m:t> </m:t>
                          </m:r>
                          <m:r>
                            <a:rPr lang="es-ES" b="0" i="1" smtClean="0">
                              <a:solidFill>
                                <a:schemeClr val="bg1"/>
                              </a:solidFill>
                              <a:latin typeface="Cambria Math"/>
                            </a:rPr>
                            <m:t>𝑢𝑛𝑎</m:t>
                          </m:r>
                          <m:r>
                            <a:rPr lang="es-ES" b="0" i="1" smtClean="0">
                              <a:solidFill>
                                <a:schemeClr val="bg1"/>
                              </a:solidFill>
                              <a:latin typeface="Cambria Math"/>
                            </a:rPr>
                            <m:t> </m:t>
                          </m:r>
                          <m:r>
                            <a:rPr lang="es-ES" b="0" i="1" smtClean="0">
                              <a:solidFill>
                                <a:schemeClr val="bg1"/>
                              </a:solidFill>
                              <a:latin typeface="Cambria Math"/>
                            </a:rPr>
                            <m:t>𝑐𝑎𝑚𝑝𝑎</m:t>
                          </m:r>
                          <m:r>
                            <a:rPr lang="es-ES" b="0" i="1" smtClean="0">
                              <a:solidFill>
                                <a:schemeClr val="bg1"/>
                              </a:solidFill>
                              <a:latin typeface="Cambria Math"/>
                            </a:rPr>
                            <m:t>ñ</m:t>
                          </m:r>
                          <m:r>
                            <a:rPr lang="es-ES" b="0" i="1" smtClean="0">
                              <a:solidFill>
                                <a:schemeClr val="bg1"/>
                              </a:solidFill>
                              <a:latin typeface="Cambria Math"/>
                            </a:rPr>
                            <m:t>𝑎</m:t>
                          </m:r>
                          <m:r>
                            <a:rPr lang="es-ES" b="0" i="1" smtClean="0">
                              <a:solidFill>
                                <a:schemeClr val="bg1"/>
                              </a:solidFill>
                              <a:latin typeface="Cambria Math"/>
                            </a:rPr>
                            <m:t> </m:t>
                          </m:r>
                          <m:r>
                            <a:rPr lang="es-ES" b="0" i="1" smtClean="0">
                              <a:solidFill>
                                <a:schemeClr val="bg1"/>
                              </a:solidFill>
                              <a:latin typeface="Cambria Math"/>
                            </a:rPr>
                            <m:t>𝑒𝑠𝑝𝑒𝑐</m:t>
                          </m:r>
                          <m:r>
                            <a:rPr lang="es-ES" b="0" i="1" smtClean="0">
                              <a:solidFill>
                                <a:schemeClr val="bg1"/>
                              </a:solidFill>
                              <a:latin typeface="Cambria Math"/>
                            </a:rPr>
                            <m:t>í</m:t>
                          </m:r>
                          <m:r>
                            <a:rPr lang="es-ES" b="0" i="1" smtClean="0">
                              <a:solidFill>
                                <a:schemeClr val="bg1"/>
                              </a:solidFill>
                              <a:latin typeface="Cambria Math"/>
                            </a:rPr>
                            <m:t>𝑓𝑖𝑐𝑎</m:t>
                          </m:r>
                        </m:num>
                        <m:den>
                          <m:r>
                            <a:rPr lang="es-ES" b="0" i="1" smtClean="0">
                              <a:solidFill>
                                <a:schemeClr val="bg1"/>
                              </a:solidFill>
                              <a:latin typeface="Cambria Math"/>
                            </a:rPr>
                            <m:t>𝑁</m:t>
                          </m:r>
                          <m:r>
                            <a:rPr lang="es-ES" b="0" i="1" smtClean="0">
                              <a:solidFill>
                                <a:schemeClr val="bg1"/>
                              </a:solidFill>
                              <a:latin typeface="Cambria Math"/>
                            </a:rPr>
                            <m:t>ú</m:t>
                          </m:r>
                          <m:r>
                            <a:rPr lang="es-ES" b="0" i="1" smtClean="0">
                              <a:solidFill>
                                <a:schemeClr val="bg1"/>
                              </a:solidFill>
                              <a:latin typeface="Cambria Math"/>
                            </a:rPr>
                            <m:t>𝑚𝑒𝑟𝑜</m:t>
                          </m:r>
                          <m:r>
                            <a:rPr lang="es-ES" b="0" i="1" smtClean="0">
                              <a:solidFill>
                                <a:schemeClr val="bg1"/>
                              </a:solidFill>
                              <a:latin typeface="Cambria Math"/>
                            </a:rPr>
                            <m:t> </m:t>
                          </m:r>
                          <m:r>
                            <a:rPr lang="es-ES" b="0" i="1" smtClean="0">
                              <a:solidFill>
                                <a:schemeClr val="bg1"/>
                              </a:solidFill>
                              <a:latin typeface="Cambria Math"/>
                            </a:rPr>
                            <m:t>𝑑𝑒</m:t>
                          </m:r>
                          <m:r>
                            <a:rPr lang="es-ES" b="0" i="1" smtClean="0">
                              <a:solidFill>
                                <a:schemeClr val="bg1"/>
                              </a:solidFill>
                              <a:latin typeface="Cambria Math"/>
                            </a:rPr>
                            <m:t> </m:t>
                          </m:r>
                          <m:r>
                            <a:rPr lang="es-ES" b="0" i="1" smtClean="0">
                              <a:solidFill>
                                <a:schemeClr val="bg1"/>
                              </a:solidFill>
                              <a:latin typeface="Cambria Math"/>
                            </a:rPr>
                            <m:t>𝑙𝑒𝑎𝑑𝑠</m:t>
                          </m:r>
                          <m:r>
                            <a:rPr lang="es-ES" b="0" i="1" smtClean="0">
                              <a:solidFill>
                                <a:schemeClr val="bg1"/>
                              </a:solidFill>
                              <a:latin typeface="Cambria Math"/>
                            </a:rPr>
                            <m:t> </m:t>
                          </m:r>
                          <m:r>
                            <a:rPr lang="es-ES" b="0" i="1" smtClean="0">
                              <a:solidFill>
                                <a:schemeClr val="bg1"/>
                              </a:solidFill>
                              <a:latin typeface="Cambria Math"/>
                            </a:rPr>
                            <m:t>𝑔𝑒𝑛𝑒𝑟𝑎𝑑𝑜𝑠</m:t>
                          </m:r>
                        </m:den>
                      </m:f>
                    </m:oMath>
                  </m:oMathPara>
                </a14:m>
                <a:endParaRPr lang="en-GB" dirty="0">
                  <a:solidFill>
                    <a:schemeClr val="bg1"/>
                  </a:solidFill>
                </a:endParaRPr>
              </a:p>
            </p:txBody>
          </p:sp>
        </mc:Choice>
        <mc:Fallback xmlns="">
          <p:sp>
            <p:nvSpPr>
              <p:cNvPr id="16" name="Textfeld 15">
                <a:extLst>
                  <a:ext uri="{FF2B5EF4-FFF2-40B4-BE49-F238E27FC236}">
                    <a16:creationId xmlns:a16="http://schemas.microsoft.com/office/drawing/2014/main" xmlns:a14="http://schemas.microsoft.com/office/drawing/2010/main" xmlns="" id="{3315465C-ED72-4382-BA35-846677954FE2}"/>
                  </a:ext>
                </a:extLst>
              </p:cNvPr>
              <p:cNvSpPr txBox="1">
                <a:spLocks noRot="1" noChangeAspect="1" noMove="1" noResize="1" noEditPoints="1" noAdjustHandles="1" noChangeArrowheads="1" noChangeShapeType="1" noTextEdit="1"/>
              </p:cNvSpPr>
              <p:nvPr/>
            </p:nvSpPr>
            <p:spPr>
              <a:xfrm>
                <a:off x="6953599" y="5409540"/>
                <a:ext cx="4218847" cy="575863"/>
              </a:xfrm>
              <a:prstGeom prst="rect">
                <a:avLst/>
              </a:prstGeom>
              <a:blipFill rotWithShape="1">
                <a:blip r:embed="rId3"/>
                <a:stretch>
                  <a:fillRect/>
                </a:stretch>
              </a:blipFill>
            </p:spPr>
            <p:txBody>
              <a:bodyPr/>
              <a:lstStyle/>
              <a:p>
                <a:r>
                  <a:rPr lang="es-ES">
                    <a:noFill/>
                  </a:rPr>
                  <a:t> </a:t>
                </a:r>
              </a:p>
            </p:txBody>
          </p:sp>
        </mc:Fallback>
      </mc:AlternateContent>
      <p:pic>
        <p:nvPicPr>
          <p:cNvPr id="17" name="Grafik 16">
            <a:extLst>
              <a:ext uri="{FF2B5EF4-FFF2-40B4-BE49-F238E27FC236}">
                <a16:creationId xmlns:a16="http://schemas.microsoft.com/office/drawing/2014/main" xmlns="" id="{E3E5ABFC-BE7B-474F-BE0B-F18ED76EADCE}"/>
              </a:ext>
            </a:extLst>
          </p:cNvPr>
          <p:cNvPicPr>
            <a:picLocks noChangeAspect="1"/>
          </p:cNvPicPr>
          <p:nvPr/>
        </p:nvPicPr>
        <p:blipFill>
          <a:blip r:embed="rId4"/>
          <a:stretch>
            <a:fillRect/>
          </a:stretch>
        </p:blipFill>
        <p:spPr>
          <a:xfrm>
            <a:off x="8369363" y="190904"/>
            <a:ext cx="2810265" cy="1496467"/>
          </a:xfrm>
          <a:prstGeom prst="rect">
            <a:avLst/>
          </a:prstGeom>
        </p:spPr>
      </p:pic>
      <p:sp>
        <p:nvSpPr>
          <p:cNvPr id="18" name="Rectangle 85">
            <a:extLst>
              <a:ext uri="{FF2B5EF4-FFF2-40B4-BE49-F238E27FC236}">
                <a16:creationId xmlns:a16="http://schemas.microsoft.com/office/drawing/2014/main" xmlns="" id="{D62221C4-B60F-4B6E-A897-80D332283994}"/>
              </a:ext>
            </a:extLst>
          </p:cNvPr>
          <p:cNvSpPr>
            <a:spLocks/>
          </p:cNvSpPr>
          <p:nvPr/>
        </p:nvSpPr>
        <p:spPr bwMode="auto">
          <a:xfrm>
            <a:off x="4023651" y="2578103"/>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9" name="Rectangle 85">
            <a:extLst>
              <a:ext uri="{FF2B5EF4-FFF2-40B4-BE49-F238E27FC236}">
                <a16:creationId xmlns:a16="http://schemas.microsoft.com/office/drawing/2014/main" xmlns="" id="{3F4F16A6-9BF2-4AE2-9D12-0CECF72C46C6}"/>
              </a:ext>
            </a:extLst>
          </p:cNvPr>
          <p:cNvSpPr>
            <a:spLocks/>
          </p:cNvSpPr>
          <p:nvPr/>
        </p:nvSpPr>
        <p:spPr bwMode="auto">
          <a:xfrm>
            <a:off x="3978606" y="4628346"/>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2263604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422929" y="661329"/>
            <a:ext cx="9087377" cy="971527"/>
          </a:xfrm>
        </p:spPr>
        <p:txBody>
          <a:bodyPr>
            <a:normAutofit fontScale="92500" lnSpcReduction="10000"/>
          </a:bodyPr>
          <a:lstStyle/>
          <a:p>
            <a:r>
              <a:rPr lang="es-ES" dirty="0"/>
              <a:t>Marketing y ventas: Objetivos de ventas y crecimiento</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91768" y="1774254"/>
            <a:ext cx="3342858" cy="50837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000" dirty="0">
                <a:solidFill>
                  <a:srgbClr val="44546A"/>
                </a:solidFill>
                <a:latin typeface="+mj-lt"/>
                <a:ea typeface="Open Sans Light" panose="020B0306030504020204" pitchFamily="34" charset="0"/>
                <a:cs typeface="Open Sans Light" panose="020B0306030504020204" pitchFamily="34" charset="0"/>
              </a:rPr>
              <a:t>El objetivo y el crecimiento de las ventas es un verdadero KPI de marketing de alto nivel en el que influye toda la estrategia empresarial. </a:t>
            </a:r>
          </a:p>
          <a:p>
            <a:pPr algn="l">
              <a:lnSpc>
                <a:spcPct val="100000"/>
              </a:lnSpc>
              <a:spcBef>
                <a:spcPts val="600"/>
              </a:spcBef>
            </a:pPr>
            <a:r>
              <a:rPr lang="es-ES" sz="2000" dirty="0">
                <a:solidFill>
                  <a:srgbClr val="44546A"/>
                </a:solidFill>
                <a:latin typeface="+mj-lt"/>
                <a:ea typeface="Open Sans Light" panose="020B0306030504020204" pitchFamily="34" charset="0"/>
                <a:cs typeface="Open Sans Light" panose="020B0306030504020204" pitchFamily="34" charset="0"/>
              </a:rPr>
              <a:t>Sin embargo, </a:t>
            </a:r>
            <a:r>
              <a:rPr lang="es-ES" sz="2000" dirty="0" smtClean="0">
                <a:solidFill>
                  <a:srgbClr val="44546A"/>
                </a:solidFill>
                <a:latin typeface="+mj-lt"/>
                <a:ea typeface="Open Sans Light" panose="020B0306030504020204" pitchFamily="34" charset="0"/>
                <a:cs typeface="Open Sans Light" panose="020B0306030504020204" pitchFamily="34" charset="0"/>
              </a:rPr>
              <a:t>tus </a:t>
            </a:r>
            <a:r>
              <a:rPr lang="es-ES" sz="2000" dirty="0">
                <a:solidFill>
                  <a:srgbClr val="44546A"/>
                </a:solidFill>
                <a:latin typeface="+mj-lt"/>
                <a:ea typeface="Open Sans Light" panose="020B0306030504020204" pitchFamily="34" charset="0"/>
                <a:cs typeface="Open Sans Light" panose="020B0306030504020204" pitchFamily="34" charset="0"/>
              </a:rPr>
              <a:t>actividades de marketing tienen una gran influencia en </a:t>
            </a:r>
            <a:r>
              <a:rPr lang="es-ES" sz="2000" dirty="0" smtClean="0">
                <a:solidFill>
                  <a:srgbClr val="44546A"/>
                </a:solidFill>
                <a:latin typeface="+mj-lt"/>
                <a:ea typeface="Open Sans Light" panose="020B0306030504020204" pitchFamily="34" charset="0"/>
                <a:cs typeface="Open Sans Light" panose="020B0306030504020204" pitchFamily="34" charset="0"/>
              </a:rPr>
              <a:t>tus </a:t>
            </a:r>
            <a:r>
              <a:rPr lang="es-ES" sz="2000" dirty="0">
                <a:solidFill>
                  <a:srgbClr val="44546A"/>
                </a:solidFill>
                <a:latin typeface="+mj-lt"/>
                <a:ea typeface="Open Sans Light" panose="020B0306030504020204" pitchFamily="34" charset="0"/>
                <a:cs typeface="Open Sans Light" panose="020B0306030504020204" pitchFamily="34" charset="0"/>
              </a:rPr>
              <a:t>ventas y, por lo tanto, debe establecer objetivos de ventas ambiciosos y supervisarlos en detalle, porque al final del día el objetivo de </a:t>
            </a:r>
            <a:r>
              <a:rPr lang="es-ES" sz="2000" dirty="0" smtClean="0">
                <a:solidFill>
                  <a:srgbClr val="44546A"/>
                </a:solidFill>
                <a:latin typeface="+mj-lt"/>
                <a:ea typeface="Open Sans Light" panose="020B0306030504020204" pitchFamily="34" charset="0"/>
                <a:cs typeface="Open Sans Light" panose="020B0306030504020204" pitchFamily="34" charset="0"/>
              </a:rPr>
              <a:t>tus </a:t>
            </a:r>
            <a:r>
              <a:rPr lang="es-ES" sz="2000" dirty="0">
                <a:solidFill>
                  <a:srgbClr val="44546A"/>
                </a:solidFill>
                <a:latin typeface="+mj-lt"/>
                <a:ea typeface="Open Sans Light" panose="020B0306030504020204" pitchFamily="34" charset="0"/>
                <a:cs typeface="Open Sans Light" panose="020B0306030504020204" pitchFamily="34" charset="0"/>
              </a:rPr>
              <a:t>actividades de marketing es vender más y hacer que el negocio sea más exitoso y rentable.</a:t>
            </a: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3829589" y="1837442"/>
            <a:ext cx="8362411" cy="129405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3534626" y="1827919"/>
            <a:ext cx="1370116" cy="130357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4762500" y="1855536"/>
            <a:ext cx="7429500" cy="1323439"/>
          </a:xfrm>
          <a:prstGeom prst="rect">
            <a:avLst/>
          </a:prstGeom>
          <a:noFill/>
        </p:spPr>
        <p:txBody>
          <a:bodyPr wrap="square" rtlCol="0">
            <a:spAutoFit/>
          </a:bodyPr>
          <a:lstStyle/>
          <a:p>
            <a:r>
              <a:rPr lang="es-ES" sz="1600" dirty="0">
                <a:solidFill>
                  <a:schemeClr val="bg1"/>
                </a:solidFill>
                <a:ea typeface="Lato Light" charset="0"/>
                <a:cs typeface="Lato Light" charset="0"/>
              </a:rPr>
              <a:t>Un objetivo de ventas es una meta establecida para un vendedor o un departamento de ventas que suele medirse en ingresos o unidades vendidas durante un tiempo determinado.  </a:t>
            </a:r>
            <a:r>
              <a:rPr lang="es-ES" sz="1600" dirty="0" smtClean="0">
                <a:solidFill>
                  <a:schemeClr val="bg1"/>
                </a:solidFill>
                <a:ea typeface="Lato Light" charset="0"/>
                <a:cs typeface="Lato Light" charset="0"/>
              </a:rPr>
              <a:t>Establece </a:t>
            </a:r>
            <a:r>
              <a:rPr lang="es-ES" sz="1600" dirty="0">
                <a:solidFill>
                  <a:schemeClr val="bg1"/>
                </a:solidFill>
                <a:ea typeface="Lato Light" charset="0"/>
                <a:cs typeface="Lato Light" charset="0"/>
              </a:rPr>
              <a:t>objetivos de ventas realistas y </a:t>
            </a:r>
            <a:r>
              <a:rPr lang="es-ES" sz="1600" dirty="0" smtClean="0">
                <a:solidFill>
                  <a:schemeClr val="bg1"/>
                </a:solidFill>
                <a:ea typeface="Lato Light" charset="0"/>
                <a:cs typeface="Lato Light" charset="0"/>
              </a:rPr>
              <a:t>haz </a:t>
            </a:r>
            <a:r>
              <a:rPr lang="es-ES" sz="1600" dirty="0">
                <a:solidFill>
                  <a:schemeClr val="bg1"/>
                </a:solidFill>
                <a:ea typeface="Lato Light" charset="0"/>
                <a:cs typeface="Lato Light" charset="0"/>
              </a:rPr>
              <a:t>un seguimiento mensual para garantizar un crecimiento estable y unos ingresos viables. Compare sus resultados con los de períodos anteriores.</a:t>
            </a:r>
            <a:endParaRPr lang="en-GB" sz="1600" dirty="0">
              <a:solidFill>
                <a:schemeClr val="bg1"/>
              </a:solidFill>
              <a:ea typeface="Lato Light" charset="0"/>
              <a:cs typeface="Lato Light" charset="0"/>
            </a:endParaRPr>
          </a:p>
        </p:txBody>
      </p:sp>
      <p:sp>
        <p:nvSpPr>
          <p:cNvPr id="17" name="Freeform 43">
            <a:extLst>
              <a:ext uri="{FF2B5EF4-FFF2-40B4-BE49-F238E27FC236}">
                <a16:creationId xmlns:a16="http://schemas.microsoft.com/office/drawing/2014/main" xmlns="" id="{EDB1EC51-0912-4B09-908A-87CD3753C525}"/>
              </a:ext>
            </a:extLst>
          </p:cNvPr>
          <p:cNvSpPr>
            <a:spLocks/>
          </p:cNvSpPr>
          <p:nvPr/>
        </p:nvSpPr>
        <p:spPr bwMode="auto">
          <a:xfrm>
            <a:off x="3534626" y="3131496"/>
            <a:ext cx="8657373" cy="372650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a16="http://schemas.microsoft.com/office/drawing/2014/main" xmlns="" id="{8312DAF3-A1DE-4EFE-953F-08F1BB01B2DE}"/>
              </a:ext>
            </a:extLst>
          </p:cNvPr>
          <p:cNvSpPr>
            <a:spLocks/>
          </p:cNvSpPr>
          <p:nvPr/>
        </p:nvSpPr>
        <p:spPr bwMode="auto">
          <a:xfrm>
            <a:off x="3534626" y="3179161"/>
            <a:ext cx="1254737" cy="372650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85">
            <a:extLst>
              <a:ext uri="{FF2B5EF4-FFF2-40B4-BE49-F238E27FC236}">
                <a16:creationId xmlns:a16="http://schemas.microsoft.com/office/drawing/2014/main" xmlns="" id="{DF2E3279-A35A-4086-BBF2-7B4726DF824B}"/>
              </a:ext>
            </a:extLst>
          </p:cNvPr>
          <p:cNvSpPr>
            <a:spLocks/>
          </p:cNvSpPr>
          <p:nvPr/>
        </p:nvSpPr>
        <p:spPr bwMode="auto">
          <a:xfrm>
            <a:off x="3571830" y="4421850"/>
            <a:ext cx="102043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s-ES" sz="1600" b="1" spc="113" dirty="0" smtClean="0">
                <a:solidFill>
                  <a:schemeClr val="bg1"/>
                </a:solidFill>
                <a:latin typeface="+mj-lt"/>
                <a:ea typeface="Roboto" charset="0"/>
                <a:cs typeface="Roboto" charset="0"/>
                <a:sym typeface="Bebas Neue" charset="0"/>
              </a:rPr>
              <a:t>¿Cómo </a:t>
            </a:r>
            <a:r>
              <a:rPr lang="es-ES" sz="1600" b="1" spc="113" dirty="0">
                <a:solidFill>
                  <a:schemeClr val="bg1"/>
                </a:solidFill>
                <a:latin typeface="+mj-lt"/>
                <a:ea typeface="Roboto" charset="0"/>
                <a:cs typeface="Roboto" charset="0"/>
                <a:sym typeface="Bebas Neue" charset="0"/>
              </a:rPr>
              <a:t>fijar los objetivos de </a:t>
            </a:r>
            <a:r>
              <a:rPr lang="es-ES" sz="1600" b="1" spc="113" dirty="0" smtClean="0">
                <a:solidFill>
                  <a:schemeClr val="bg1"/>
                </a:solidFill>
                <a:latin typeface="+mj-lt"/>
                <a:ea typeface="Roboto" charset="0"/>
                <a:cs typeface="Roboto" charset="0"/>
                <a:sym typeface="Bebas Neue" charset="0"/>
              </a:rPr>
              <a:t>venta?</a:t>
            </a:r>
            <a:endParaRPr lang="en-GB" sz="1600" b="1" spc="113" dirty="0">
              <a:solidFill>
                <a:schemeClr val="bg1"/>
              </a:solidFill>
              <a:latin typeface="+mj-lt"/>
              <a:ea typeface="Roboto" charset="0"/>
              <a:cs typeface="Roboto" charset="0"/>
              <a:sym typeface="Bebas Neue" charset="0"/>
            </a:endParaRPr>
          </a:p>
        </p:txBody>
      </p:sp>
      <p:sp>
        <p:nvSpPr>
          <p:cNvPr id="20" name="TextBox 86">
            <a:extLst>
              <a:ext uri="{FF2B5EF4-FFF2-40B4-BE49-F238E27FC236}">
                <a16:creationId xmlns:a16="http://schemas.microsoft.com/office/drawing/2014/main" xmlns="" id="{8DBABAFE-A2C6-44F0-A3F6-32381365BEE8}"/>
              </a:ext>
            </a:extLst>
          </p:cNvPr>
          <p:cNvSpPr txBox="1"/>
          <p:nvPr/>
        </p:nvSpPr>
        <p:spPr>
          <a:xfrm>
            <a:off x="4726514" y="3225033"/>
            <a:ext cx="7465485" cy="3539430"/>
          </a:xfrm>
          <a:prstGeom prst="rect">
            <a:avLst/>
          </a:prstGeom>
          <a:noFill/>
        </p:spPr>
        <p:txBody>
          <a:bodyPr wrap="square" rtlCol="0">
            <a:spAutoFit/>
          </a:bodyPr>
          <a:lstStyle/>
          <a:p>
            <a:pPr marL="228600" indent="-228600">
              <a:buAutoNum type="arabicPeriod"/>
            </a:pPr>
            <a:r>
              <a:rPr lang="es-ES" sz="1600" dirty="0" smtClean="0">
                <a:solidFill>
                  <a:schemeClr val="bg1"/>
                </a:solidFill>
                <a:ea typeface="Lato Light" charset="0"/>
                <a:cs typeface="Lato Light" charset="0"/>
              </a:rPr>
              <a:t>Calcula tu </a:t>
            </a:r>
            <a:r>
              <a:rPr lang="es-ES" sz="1600" dirty="0">
                <a:solidFill>
                  <a:schemeClr val="bg1"/>
                </a:solidFill>
                <a:ea typeface="Lato Light" charset="0"/>
                <a:cs typeface="Lato Light" charset="0"/>
              </a:rPr>
              <a:t>objetivo de ventas </a:t>
            </a:r>
            <a:r>
              <a:rPr lang="es-ES" sz="1600" dirty="0" smtClean="0">
                <a:solidFill>
                  <a:schemeClr val="bg1"/>
                </a:solidFill>
                <a:ea typeface="Lato Light" charset="0"/>
                <a:cs typeface="Lato Light" charset="0"/>
              </a:rPr>
              <a:t>mensual Si </a:t>
            </a:r>
            <a:r>
              <a:rPr lang="es-ES" sz="1600" dirty="0">
                <a:solidFill>
                  <a:schemeClr val="bg1"/>
                </a:solidFill>
                <a:ea typeface="Lato Light" charset="0"/>
                <a:cs typeface="Lato Light" charset="0"/>
              </a:rPr>
              <a:t>está estableciendo un objetivo personal o de equipo, debe alinearse con los objetivos de ventas anuales. </a:t>
            </a:r>
            <a:r>
              <a:rPr lang="es-ES" sz="1600" dirty="0" smtClean="0">
                <a:solidFill>
                  <a:schemeClr val="bg1"/>
                </a:solidFill>
                <a:ea typeface="Lato Light" charset="0"/>
                <a:cs typeface="Lato Light" charset="0"/>
              </a:rPr>
              <a:t>Calcula tu </a:t>
            </a:r>
            <a:r>
              <a:rPr lang="es-ES" sz="1600" dirty="0">
                <a:solidFill>
                  <a:schemeClr val="bg1"/>
                </a:solidFill>
                <a:ea typeface="Lato Light" charset="0"/>
                <a:cs typeface="Lato Light" charset="0"/>
              </a:rPr>
              <a:t>objetivo de ventas mensual a partir del objetivo de ingresos anual de </a:t>
            </a:r>
            <a:r>
              <a:rPr lang="es-ES" sz="1600" dirty="0" smtClean="0">
                <a:solidFill>
                  <a:schemeClr val="bg1"/>
                </a:solidFill>
                <a:ea typeface="Lato Light" charset="0"/>
                <a:cs typeface="Lato Light" charset="0"/>
              </a:rPr>
              <a:t>tu </a:t>
            </a:r>
            <a:r>
              <a:rPr lang="es-ES" sz="1600" dirty="0">
                <a:solidFill>
                  <a:schemeClr val="bg1"/>
                </a:solidFill>
                <a:ea typeface="Lato Light" charset="0"/>
                <a:cs typeface="Lato Light" charset="0"/>
              </a:rPr>
              <a:t>empresa. Una vez definido ese objetivo, calcule cuánto deben vender su departamento, sus equipos y sus representantes individuales para alcanzarlo.</a:t>
            </a:r>
          </a:p>
          <a:p>
            <a:pPr marL="228600" indent="-228600">
              <a:buAutoNum type="arabicPeriod"/>
            </a:pPr>
            <a:r>
              <a:rPr lang="es-ES" sz="1600" dirty="0" smtClean="0">
                <a:solidFill>
                  <a:schemeClr val="bg1"/>
                </a:solidFill>
                <a:ea typeface="Lato Light" charset="0"/>
                <a:cs typeface="Lato Light" charset="0"/>
              </a:rPr>
              <a:t>Establece </a:t>
            </a:r>
            <a:r>
              <a:rPr lang="es-ES" sz="1600" dirty="0">
                <a:solidFill>
                  <a:schemeClr val="bg1"/>
                </a:solidFill>
                <a:ea typeface="Lato Light" charset="0"/>
                <a:cs typeface="Lato Light" charset="0"/>
              </a:rPr>
              <a:t>objetivos en cascada: presupueste el tiempo de aceleración cuando implemente nuevos objetivos e incorpore nuevo personal.   </a:t>
            </a:r>
          </a:p>
          <a:p>
            <a:pPr marL="228600" indent="-228600">
              <a:buAutoNum type="arabicPeriod"/>
            </a:pPr>
            <a:r>
              <a:rPr lang="es-ES" sz="1600" dirty="0" smtClean="0">
                <a:solidFill>
                  <a:schemeClr val="bg1"/>
                </a:solidFill>
                <a:ea typeface="Lato Light" charset="0"/>
                <a:cs typeface="Lato Light" charset="0"/>
              </a:rPr>
              <a:t>Establece prioridades – Determina qué </a:t>
            </a:r>
            <a:r>
              <a:rPr lang="es-ES" sz="1600" dirty="0">
                <a:solidFill>
                  <a:schemeClr val="bg1"/>
                </a:solidFill>
                <a:ea typeface="Lato Light" charset="0"/>
                <a:cs typeface="Lato Light" charset="0"/>
              </a:rPr>
              <a:t>objetivos aportan el mayor valor cuando se alcanzan y asegúrese de que su personal los cumple primero.</a:t>
            </a:r>
          </a:p>
          <a:p>
            <a:pPr marL="228600" indent="-228600">
              <a:buAutoNum type="arabicPeriod"/>
            </a:pPr>
            <a:r>
              <a:rPr lang="es-ES" sz="1600" dirty="0" smtClean="0">
                <a:solidFill>
                  <a:schemeClr val="bg1"/>
                </a:solidFill>
                <a:ea typeface="Lato Light" charset="0"/>
                <a:cs typeface="Lato Light" charset="0"/>
              </a:rPr>
              <a:t>Incentiva los </a:t>
            </a:r>
            <a:r>
              <a:rPr lang="es-ES" sz="1600" dirty="0">
                <a:solidFill>
                  <a:schemeClr val="bg1"/>
                </a:solidFill>
                <a:ea typeface="Lato Light" charset="0"/>
                <a:cs typeface="Lato Light" charset="0"/>
              </a:rPr>
              <a:t>objetivos </a:t>
            </a:r>
            <a:endParaRPr lang="es-ES" sz="1600" dirty="0" smtClean="0">
              <a:solidFill>
                <a:schemeClr val="bg1"/>
              </a:solidFill>
              <a:ea typeface="Lato Light" charset="0"/>
              <a:cs typeface="Lato Light" charset="0"/>
            </a:endParaRPr>
          </a:p>
          <a:p>
            <a:pPr marL="228600" indent="-228600">
              <a:buAutoNum type="arabicPeriod"/>
            </a:pPr>
            <a:r>
              <a:rPr lang="es-ES" sz="1600" dirty="0" smtClean="0">
                <a:solidFill>
                  <a:schemeClr val="bg1"/>
                </a:solidFill>
                <a:ea typeface="Lato Light" charset="0"/>
                <a:cs typeface="Lato Light" charset="0"/>
              </a:rPr>
              <a:t>Controla </a:t>
            </a:r>
            <a:r>
              <a:rPr lang="es-ES" sz="1600" dirty="0">
                <a:solidFill>
                  <a:schemeClr val="bg1"/>
                </a:solidFill>
                <a:ea typeface="Lato Light" charset="0"/>
                <a:cs typeface="Lato Light" charset="0"/>
              </a:rPr>
              <a:t>la progresión de los objetivos</a:t>
            </a:r>
          </a:p>
          <a:p>
            <a:pPr marL="228600" indent="-228600">
              <a:buAutoNum type="arabicPeriod"/>
            </a:pPr>
            <a:r>
              <a:rPr lang="es-ES" sz="1600" dirty="0" smtClean="0">
                <a:solidFill>
                  <a:schemeClr val="bg1"/>
                </a:solidFill>
                <a:ea typeface="Lato Light" charset="0"/>
                <a:cs typeface="Lato Light" charset="0"/>
              </a:rPr>
              <a:t>Establece </a:t>
            </a:r>
            <a:r>
              <a:rPr lang="es-ES" sz="1600" dirty="0">
                <a:solidFill>
                  <a:schemeClr val="bg1"/>
                </a:solidFill>
                <a:ea typeface="Lato Light" charset="0"/>
                <a:cs typeface="Lato Light" charset="0"/>
              </a:rPr>
              <a:t>objetivos amplios (para no motivar a todo el mundo): Un objetivo extensible es un objetivo que supera el objetivo principal, por ejemplo, el 125%. </a:t>
            </a:r>
            <a:r>
              <a:rPr lang="es-ES" sz="1600" dirty="0" smtClean="0">
                <a:solidFill>
                  <a:schemeClr val="bg1"/>
                </a:solidFill>
                <a:ea typeface="Lato Light" charset="0"/>
                <a:cs typeface="Lato Light" charset="0"/>
              </a:rPr>
              <a:t>Ten </a:t>
            </a:r>
            <a:r>
              <a:rPr lang="es-ES" sz="1600" dirty="0">
                <a:solidFill>
                  <a:schemeClr val="bg1"/>
                </a:solidFill>
                <a:ea typeface="Lato Light" charset="0"/>
                <a:cs typeface="Lato Light" charset="0"/>
              </a:rPr>
              <a:t>cuidado, ya que deben ser alcanzables. </a:t>
            </a:r>
          </a:p>
        </p:txBody>
      </p:sp>
      <p:pic>
        <p:nvPicPr>
          <p:cNvPr id="21" name="Grafik 20">
            <a:extLst>
              <a:ext uri="{FF2B5EF4-FFF2-40B4-BE49-F238E27FC236}">
                <a16:creationId xmlns:a16="http://schemas.microsoft.com/office/drawing/2014/main" xmlns="" id="{9BF08EE5-864E-423E-8D56-A25D7BFC85DB}"/>
              </a:ext>
            </a:extLst>
          </p:cNvPr>
          <p:cNvPicPr>
            <a:picLocks noChangeAspect="1"/>
          </p:cNvPicPr>
          <p:nvPr/>
        </p:nvPicPr>
        <p:blipFill>
          <a:blip r:embed="rId3"/>
          <a:stretch>
            <a:fillRect/>
          </a:stretch>
        </p:blipFill>
        <p:spPr>
          <a:xfrm>
            <a:off x="8954979" y="282647"/>
            <a:ext cx="2535603" cy="1350209"/>
          </a:xfrm>
          <a:prstGeom prst="rect">
            <a:avLst/>
          </a:prstGeom>
        </p:spPr>
      </p:pic>
      <p:sp>
        <p:nvSpPr>
          <p:cNvPr id="16" name="Rectangle 85">
            <a:extLst>
              <a:ext uri="{FF2B5EF4-FFF2-40B4-BE49-F238E27FC236}">
                <a16:creationId xmlns:a16="http://schemas.microsoft.com/office/drawing/2014/main" xmlns="" id="{D62221C4-B60F-4B6E-A897-80D332283994}"/>
              </a:ext>
            </a:extLst>
          </p:cNvPr>
          <p:cNvSpPr>
            <a:spLocks/>
          </p:cNvSpPr>
          <p:nvPr/>
        </p:nvSpPr>
        <p:spPr bwMode="auto">
          <a:xfrm>
            <a:off x="3079775" y="2037716"/>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Tree>
    <p:extLst>
      <p:ext uri="{BB962C8B-B14F-4D97-AF65-F5344CB8AC3E}">
        <p14:creationId xmlns:p14="http://schemas.microsoft.com/office/powerpoint/2010/main" val="145803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482948" y="636644"/>
            <a:ext cx="9087377" cy="1001637"/>
          </a:xfrm>
        </p:spPr>
        <p:txBody>
          <a:bodyPr>
            <a:normAutofit lnSpcReduction="10000"/>
          </a:bodyPr>
          <a:lstStyle/>
          <a:p>
            <a:r>
              <a:rPr lang="es-ES" dirty="0"/>
              <a:t>Marketing y ventas: Rentabilidad de las inversiones en marketing</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06322" y="2222666"/>
            <a:ext cx="3559708" cy="403730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1800" dirty="0">
                <a:solidFill>
                  <a:schemeClr val="tx1"/>
                </a:solidFill>
                <a:latin typeface="+mj-lt"/>
                <a:ea typeface="Open Sans Light" panose="020B0306030504020204" pitchFamily="34" charset="0"/>
                <a:cs typeface="Open Sans Light" panose="020B0306030504020204" pitchFamily="34" charset="0"/>
              </a:rPr>
              <a:t>"Los gastos de marketing no son </a:t>
            </a:r>
            <a:r>
              <a:rPr lang="es-ES" sz="1800" dirty="0" smtClean="0">
                <a:solidFill>
                  <a:schemeClr val="tx1"/>
                </a:solidFill>
                <a:latin typeface="+mj-lt"/>
                <a:ea typeface="Open Sans Light" panose="020B0306030504020204" pitchFamily="34" charset="0"/>
                <a:cs typeface="Open Sans Light" panose="020B0306030504020204" pitchFamily="34" charset="0"/>
              </a:rPr>
              <a:t>costes</a:t>
            </a:r>
            <a:r>
              <a:rPr lang="es-ES" sz="1800" dirty="0">
                <a:solidFill>
                  <a:schemeClr val="tx1"/>
                </a:solidFill>
                <a:latin typeface="+mj-lt"/>
                <a:ea typeface="Open Sans Light" panose="020B0306030504020204" pitchFamily="34" charset="0"/>
                <a:cs typeface="Open Sans Light" panose="020B0306030504020204" pitchFamily="34" charset="0"/>
              </a:rPr>
              <a:t>, sino inversiones</a:t>
            </a:r>
            <a:r>
              <a:rPr lang="es-ES" sz="1800" dirty="0" smtClean="0">
                <a:solidFill>
                  <a:schemeClr val="tx1"/>
                </a:solidFill>
                <a:latin typeface="+mj-lt"/>
                <a:ea typeface="Open Sans Light" panose="020B0306030504020204" pitchFamily="34" charset="0"/>
                <a:cs typeface="Open Sans Light" panose="020B0306030504020204" pitchFamily="34" charset="0"/>
              </a:rPr>
              <a:t>".</a:t>
            </a:r>
          </a:p>
          <a:p>
            <a:pPr algn="l">
              <a:lnSpc>
                <a:spcPct val="100000"/>
              </a:lnSpc>
              <a:spcBef>
                <a:spcPts val="600"/>
              </a:spcBef>
            </a:pPr>
            <a:r>
              <a:rPr lang="es-ES" sz="1800" dirty="0" smtClean="0">
                <a:solidFill>
                  <a:schemeClr val="tx1"/>
                </a:solidFill>
                <a:latin typeface="+mj-lt"/>
                <a:ea typeface="Open Sans Light" panose="020B0306030504020204" pitchFamily="34" charset="0"/>
                <a:cs typeface="Open Sans Light" panose="020B0306030504020204" pitchFamily="34" charset="0"/>
              </a:rPr>
              <a:t>En </a:t>
            </a:r>
            <a:r>
              <a:rPr lang="es-ES" sz="1800" dirty="0">
                <a:solidFill>
                  <a:schemeClr val="tx1"/>
                </a:solidFill>
                <a:latin typeface="+mj-lt"/>
                <a:ea typeface="Open Sans Light" panose="020B0306030504020204" pitchFamily="34" charset="0"/>
                <a:cs typeface="Open Sans Light" panose="020B0306030504020204" pitchFamily="34" charset="0"/>
              </a:rPr>
              <a:t>sentido estricto, inversiones en sensibilización, relaciones con los clientes o valores de la marca. Pero en muchas empresas el marketing se sigue considerando una partida de costes. Por ello, a veces es necesario demostrar el valor de una actividad de marketing a la manera clásica, calculando el rendimiento de las inversiones en marketing, es decir, el ROMI (Rentabilidad de las inversiones en </a:t>
            </a:r>
            <a:r>
              <a:rPr lang="es-ES" sz="1800" dirty="0" smtClean="0">
                <a:solidFill>
                  <a:schemeClr val="tx1"/>
                </a:solidFill>
                <a:latin typeface="+mj-lt"/>
                <a:ea typeface="Open Sans Light" panose="020B0306030504020204" pitchFamily="34" charset="0"/>
                <a:cs typeface="Open Sans Light" panose="020B0306030504020204" pitchFamily="34" charset="0"/>
              </a:rPr>
              <a:t>marketing).</a:t>
            </a:r>
            <a:endParaRPr lang="es-ES" sz="1800" dirty="0">
              <a:solidFill>
                <a:schemeClr val="tx1"/>
              </a:solidFill>
              <a:latin typeface="+mj-lt"/>
              <a:ea typeface="Open Sans Light" panose="020B0306030504020204" pitchFamily="34" charset="0"/>
              <a:cs typeface="Open Sans Light" panose="020B0306030504020204" pitchFamily="34" charset="0"/>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310743" y="2037819"/>
            <a:ext cx="7330980" cy="239750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109988" y="2037820"/>
            <a:ext cx="1149334" cy="239750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274345" y="2036656"/>
            <a:ext cx="6506937" cy="2308324"/>
          </a:xfrm>
          <a:prstGeom prst="rect">
            <a:avLst/>
          </a:prstGeom>
          <a:noFill/>
        </p:spPr>
        <p:txBody>
          <a:bodyPr wrap="square" rtlCol="0">
            <a:spAutoFit/>
          </a:bodyPr>
          <a:lstStyle/>
          <a:p>
            <a:r>
              <a:rPr lang="es-ES" sz="1600" dirty="0">
                <a:solidFill>
                  <a:schemeClr val="bg1"/>
                </a:solidFill>
                <a:ea typeface="Lato Light" charset="0"/>
                <a:cs typeface="Lato Light" charset="0"/>
              </a:rPr>
              <a:t>La consideración del </a:t>
            </a:r>
            <a:r>
              <a:rPr lang="es-ES" sz="1600" dirty="0" smtClean="0">
                <a:solidFill>
                  <a:schemeClr val="bg1"/>
                </a:solidFill>
                <a:ea typeface="Lato Light" charset="0"/>
                <a:cs typeface="Lato Light" charset="0"/>
              </a:rPr>
              <a:t>ROMI </a:t>
            </a:r>
            <a:r>
              <a:rPr lang="es-ES" sz="1600" dirty="0">
                <a:solidFill>
                  <a:schemeClr val="bg1"/>
                </a:solidFill>
                <a:ea typeface="Lato Light" charset="0"/>
                <a:cs typeface="Lato Light" charset="0"/>
              </a:rPr>
              <a:t>de marketing puede conducir a las siguientes </a:t>
            </a:r>
            <a:r>
              <a:rPr lang="es-ES" sz="1600" dirty="0" smtClean="0">
                <a:solidFill>
                  <a:schemeClr val="bg1"/>
                </a:solidFill>
                <a:ea typeface="Lato Light" charset="0"/>
                <a:cs typeface="Lato Light" charset="0"/>
              </a:rPr>
              <a:t>mejoras:</a:t>
            </a:r>
            <a:endParaRPr lang="es-ES" sz="1600" dirty="0">
              <a:solidFill>
                <a:schemeClr val="bg1"/>
              </a:solidFill>
              <a:ea typeface="Lato Light" charset="0"/>
              <a:cs typeface="Lato Light" charset="0"/>
            </a:endParaRPr>
          </a:p>
          <a:p>
            <a:pPr marL="285750" indent="-285750">
              <a:buFont typeface="Arial" panose="020B0604020202020204" pitchFamily="34" charset="0"/>
              <a:buChar char="•"/>
            </a:pPr>
            <a:r>
              <a:rPr lang="es-ES" sz="1600" dirty="0">
                <a:solidFill>
                  <a:schemeClr val="bg1"/>
                </a:solidFill>
                <a:ea typeface="Lato Light" charset="0"/>
                <a:cs typeface="Lato Light" charset="0"/>
              </a:rPr>
              <a:t>Reducción de los gastos de marketing ineficientes</a:t>
            </a:r>
          </a:p>
          <a:p>
            <a:pPr marL="285750" indent="-285750">
              <a:buFont typeface="Arial" panose="020B0604020202020204" pitchFamily="34" charset="0"/>
              <a:buChar char="•"/>
            </a:pPr>
            <a:r>
              <a:rPr lang="es-ES" sz="1600" dirty="0">
                <a:solidFill>
                  <a:schemeClr val="bg1"/>
                </a:solidFill>
                <a:ea typeface="Lato Light" charset="0"/>
                <a:cs typeface="Lato Light" charset="0"/>
              </a:rPr>
              <a:t>Reasignación de los gastos de marketing hacia medidas más eficientes</a:t>
            </a:r>
          </a:p>
          <a:p>
            <a:pPr marL="285750" indent="-285750">
              <a:buFont typeface="Arial" panose="020B0604020202020204" pitchFamily="34" charset="0"/>
              <a:buChar char="•"/>
            </a:pPr>
            <a:r>
              <a:rPr lang="es-ES" sz="1600" dirty="0">
                <a:solidFill>
                  <a:schemeClr val="bg1"/>
                </a:solidFill>
                <a:ea typeface="Lato Light" charset="0"/>
                <a:cs typeface="Lato Light" charset="0"/>
              </a:rPr>
              <a:t>Reducción de los tiempos de los procesos de marketing</a:t>
            </a:r>
          </a:p>
          <a:p>
            <a:pPr marL="285750" indent="-285750">
              <a:buFont typeface="Arial" panose="020B0604020202020204" pitchFamily="34" charset="0"/>
              <a:buChar char="•"/>
            </a:pPr>
            <a:r>
              <a:rPr lang="es-ES" sz="1600" dirty="0">
                <a:solidFill>
                  <a:schemeClr val="bg1"/>
                </a:solidFill>
                <a:ea typeface="Lato Light" charset="0"/>
                <a:cs typeface="Lato Light" charset="0"/>
              </a:rPr>
              <a:t>Aumento de las ventas</a:t>
            </a:r>
          </a:p>
          <a:p>
            <a:pPr marL="285750" indent="-285750">
              <a:buFont typeface="Arial" panose="020B0604020202020204" pitchFamily="34" charset="0"/>
              <a:buChar char="•"/>
            </a:pPr>
            <a:r>
              <a:rPr lang="es-ES" sz="1600" dirty="0">
                <a:solidFill>
                  <a:schemeClr val="bg1"/>
                </a:solidFill>
                <a:ea typeface="Lato Light" charset="0"/>
                <a:cs typeface="Lato Light" charset="0"/>
              </a:rPr>
              <a:t>Aumento de la rentabilidad</a:t>
            </a:r>
          </a:p>
          <a:p>
            <a:pPr marL="285750" indent="-285750">
              <a:buFont typeface="Arial" panose="020B0604020202020204" pitchFamily="34" charset="0"/>
              <a:buChar char="•"/>
            </a:pPr>
            <a:r>
              <a:rPr lang="es-ES" sz="1600" dirty="0">
                <a:solidFill>
                  <a:schemeClr val="bg1"/>
                </a:solidFill>
                <a:ea typeface="Lato Light" charset="0"/>
                <a:cs typeface="Lato Light" charset="0"/>
              </a:rPr>
              <a:t>Formación de los profesionales del marketing centrada en la medición y las métricas</a:t>
            </a:r>
            <a:endParaRPr lang="en-GB" sz="1600" dirty="0">
              <a:solidFill>
                <a:schemeClr val="bg1"/>
              </a:solidFill>
              <a:ea typeface="Lato Light" charset="0"/>
              <a:cs typeface="Lato Light" charset="0"/>
            </a:endParaRPr>
          </a:p>
        </p:txBody>
      </p:sp>
      <p:sp>
        <p:nvSpPr>
          <p:cNvPr id="17" name="Freeform 43">
            <a:extLst>
              <a:ext uri="{FF2B5EF4-FFF2-40B4-BE49-F238E27FC236}">
                <a16:creationId xmlns:a16="http://schemas.microsoft.com/office/drawing/2014/main" xmlns="" id="{EDB1EC51-0912-4B09-908A-87CD3753C525}"/>
              </a:ext>
            </a:extLst>
          </p:cNvPr>
          <p:cNvSpPr>
            <a:spLocks/>
          </p:cNvSpPr>
          <p:nvPr/>
        </p:nvSpPr>
        <p:spPr bwMode="auto">
          <a:xfrm>
            <a:off x="4484343" y="4500250"/>
            <a:ext cx="7200351" cy="211951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a16="http://schemas.microsoft.com/office/drawing/2014/main" xmlns="" id="{8312DAF3-A1DE-4EFE-953F-08F1BB01B2DE}"/>
              </a:ext>
            </a:extLst>
          </p:cNvPr>
          <p:cNvSpPr>
            <a:spLocks/>
          </p:cNvSpPr>
          <p:nvPr/>
        </p:nvSpPr>
        <p:spPr bwMode="auto">
          <a:xfrm>
            <a:off x="4125011" y="4500250"/>
            <a:ext cx="1149334" cy="211951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0" name="TextBox 86">
            <a:extLst>
              <a:ext uri="{FF2B5EF4-FFF2-40B4-BE49-F238E27FC236}">
                <a16:creationId xmlns:a16="http://schemas.microsoft.com/office/drawing/2014/main" xmlns="" id="{8DBABAFE-A2C6-44F0-A3F6-32381365BEE8}"/>
              </a:ext>
            </a:extLst>
          </p:cNvPr>
          <p:cNvSpPr txBox="1"/>
          <p:nvPr/>
        </p:nvSpPr>
        <p:spPr>
          <a:xfrm>
            <a:off x="5751229" y="4867701"/>
            <a:ext cx="5165900" cy="830997"/>
          </a:xfrm>
          <a:prstGeom prst="rect">
            <a:avLst/>
          </a:prstGeom>
          <a:noFill/>
        </p:spPr>
        <p:txBody>
          <a:bodyPr wrap="square" rtlCol="0">
            <a:spAutoFit/>
          </a:bodyPr>
          <a:lstStyle/>
          <a:p>
            <a:r>
              <a:rPr lang="es-ES" sz="1600" dirty="0">
                <a:solidFill>
                  <a:schemeClr val="bg1"/>
                </a:solidFill>
                <a:ea typeface="Lato Light" charset="0"/>
                <a:cs typeface="Lato Light" charset="0"/>
              </a:rPr>
              <a:t>Al igual que el ROI (retorno de la inversión), el ROMI </a:t>
            </a:r>
            <a:r>
              <a:rPr lang="es-ES" sz="1600" dirty="0" smtClean="0">
                <a:solidFill>
                  <a:schemeClr val="bg1"/>
                </a:solidFill>
                <a:ea typeface="Lato Light" charset="0"/>
                <a:cs typeface="Lato Light" charset="0"/>
              </a:rPr>
              <a:t>(rentabilidad de </a:t>
            </a:r>
            <a:r>
              <a:rPr lang="es-ES" sz="1600" dirty="0">
                <a:solidFill>
                  <a:schemeClr val="bg1"/>
                </a:solidFill>
                <a:ea typeface="Lato Light" charset="0"/>
                <a:cs typeface="Lato Light" charset="0"/>
              </a:rPr>
              <a:t>la inversión en marketing) se calcula de la siguiente manera:</a:t>
            </a:r>
            <a:endParaRPr lang="en-GB" sz="1600" dirty="0">
              <a:solidFill>
                <a:schemeClr val="bg1"/>
              </a:solidFill>
              <a:ea typeface="Lato Light" charset="0"/>
              <a:cs typeface="Lato Light" charset="0"/>
            </a:endParaRP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xmlns="" id="{975A5E84-6080-493B-BF3A-27967C1730D3}"/>
                  </a:ext>
                </a:extLst>
              </p:cNvPr>
              <p:cNvSpPr txBox="1"/>
              <p:nvPr/>
            </p:nvSpPr>
            <p:spPr>
              <a:xfrm>
                <a:off x="5881880" y="5791767"/>
                <a:ext cx="3987374"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𝑅𝑂𝑀𝐼</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a:rPr>
                          </m:ctrlPr>
                        </m:fPr>
                        <m:num>
                          <m:r>
                            <a:rPr lang="en-GB" sz="1600" i="1">
                              <a:solidFill>
                                <a:schemeClr val="bg1"/>
                              </a:solidFill>
                              <a:latin typeface="Cambria Math" panose="02040503050406030204" pitchFamily="18" charset="0"/>
                            </a:rPr>
                            <m:t>𝐵𝑒𝑛𝑒𝑓𝑖𝑐𝑖𝑜</m:t>
                          </m:r>
                          <m:r>
                            <a:rPr lang="en-GB" sz="1600" i="1">
                              <a:solidFill>
                                <a:schemeClr val="bg1"/>
                              </a:solidFill>
                              <a:latin typeface="Cambria Math" panose="02040503050406030204" pitchFamily="18" charset="0"/>
                            </a:rPr>
                            <m:t> </m:t>
                          </m:r>
                          <m:r>
                            <a:rPr lang="en-GB" sz="1600" i="1">
                              <a:solidFill>
                                <a:schemeClr val="bg1"/>
                              </a:solidFill>
                              <a:latin typeface="Cambria Math" panose="02040503050406030204" pitchFamily="18" charset="0"/>
                            </a:rPr>
                            <m:t>𝑎𝑡𝑟𝑖𝑏𝑢𝑖𝑏𝑙𝑒</m:t>
                          </m:r>
                          <m:r>
                            <a:rPr lang="en-GB" sz="1600" i="1">
                              <a:solidFill>
                                <a:schemeClr val="bg1"/>
                              </a:solidFill>
                              <a:latin typeface="Cambria Math" panose="02040503050406030204" pitchFamily="18" charset="0"/>
                            </a:rPr>
                            <m:t> − </m:t>
                          </m:r>
                          <m:r>
                            <a:rPr lang="en-GB" sz="1600" i="1">
                              <a:solidFill>
                                <a:schemeClr val="bg1"/>
                              </a:solidFill>
                              <a:latin typeface="Cambria Math" panose="02040503050406030204" pitchFamily="18" charset="0"/>
                            </a:rPr>
                            <m:t>𝐼𝑛𝑣𝑒𝑟𝑠𝑖𝑜𝑛𝑒𝑠</m:t>
                          </m:r>
                        </m:num>
                        <m:den>
                          <m:r>
                            <a:rPr lang="es-ES" sz="1600" b="0" i="1" smtClean="0">
                              <a:solidFill>
                                <a:schemeClr val="bg1"/>
                              </a:solidFill>
                              <a:latin typeface="Cambria Math"/>
                            </a:rPr>
                            <m:t>𝐼𝑛𝑣𝑒𝑟𝑠𝑖𝑜𝑛𝑒𝑠</m:t>
                          </m:r>
                        </m:den>
                      </m:f>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xmlns:a14="http://schemas.microsoft.com/office/drawing/2010/main" xmlns="" id="{975A5E84-6080-493B-BF3A-27967C1730D3}"/>
                  </a:ext>
                </a:extLst>
              </p:cNvPr>
              <p:cNvSpPr txBox="1">
                <a:spLocks noRot="1" noChangeAspect="1" noMove="1" noResize="1" noEditPoints="1" noAdjustHandles="1" noChangeArrowheads="1" noChangeShapeType="1" noTextEdit="1"/>
              </p:cNvSpPr>
              <p:nvPr/>
            </p:nvSpPr>
            <p:spPr>
              <a:xfrm>
                <a:off x="5881880" y="5791767"/>
                <a:ext cx="3987374" cy="468205"/>
              </a:xfrm>
              <a:prstGeom prst="rect">
                <a:avLst/>
              </a:prstGeom>
              <a:blipFill rotWithShape="1">
                <a:blip r:embed="rId3"/>
                <a:stretch>
                  <a:fillRect/>
                </a:stretch>
              </a:blipFill>
            </p:spPr>
            <p:txBody>
              <a:bodyPr/>
              <a:lstStyle/>
              <a:p>
                <a:r>
                  <a:rPr lang="es-ES">
                    <a:noFill/>
                  </a:rPr>
                  <a:t> </a:t>
                </a:r>
              </a:p>
            </p:txBody>
          </p:sp>
        </mc:Fallback>
      </mc:AlternateContent>
      <p:pic>
        <p:nvPicPr>
          <p:cNvPr id="21" name="Grafik 20">
            <a:extLst>
              <a:ext uri="{FF2B5EF4-FFF2-40B4-BE49-F238E27FC236}">
                <a16:creationId xmlns:a16="http://schemas.microsoft.com/office/drawing/2014/main" xmlns="" id="{B71C0DC8-1536-4415-AD93-A951D71E8C70}"/>
              </a:ext>
            </a:extLst>
          </p:cNvPr>
          <p:cNvPicPr>
            <a:picLocks noChangeAspect="1"/>
          </p:cNvPicPr>
          <p:nvPr/>
        </p:nvPicPr>
        <p:blipFill>
          <a:blip r:embed="rId4"/>
          <a:stretch>
            <a:fillRect/>
          </a:stretch>
        </p:blipFill>
        <p:spPr>
          <a:xfrm>
            <a:off x="9313278" y="293744"/>
            <a:ext cx="2166418" cy="1153618"/>
          </a:xfrm>
          <a:prstGeom prst="rect">
            <a:avLst/>
          </a:prstGeom>
        </p:spPr>
      </p:pic>
      <p:sp>
        <p:nvSpPr>
          <p:cNvPr id="22" name="Rectangle 85">
            <a:extLst>
              <a:ext uri="{FF2B5EF4-FFF2-40B4-BE49-F238E27FC236}">
                <a16:creationId xmlns:a16="http://schemas.microsoft.com/office/drawing/2014/main" xmlns="" id="{D62221C4-B60F-4B6E-A897-80D332283994}"/>
              </a:ext>
            </a:extLst>
          </p:cNvPr>
          <p:cNvSpPr>
            <a:spLocks/>
          </p:cNvSpPr>
          <p:nvPr/>
        </p:nvSpPr>
        <p:spPr bwMode="auto">
          <a:xfrm>
            <a:off x="3697402" y="2871844"/>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23" name="Rectangle 85">
            <a:extLst>
              <a:ext uri="{FF2B5EF4-FFF2-40B4-BE49-F238E27FC236}">
                <a16:creationId xmlns:a16="http://schemas.microsoft.com/office/drawing/2014/main" xmlns="" id="{3F4F16A6-9BF2-4AE2-9D12-0CECF72C46C6}"/>
              </a:ext>
            </a:extLst>
          </p:cNvPr>
          <p:cNvSpPr>
            <a:spLocks/>
          </p:cNvSpPr>
          <p:nvPr/>
        </p:nvSpPr>
        <p:spPr bwMode="auto">
          <a:xfrm>
            <a:off x="3670640" y="5178139"/>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250769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695294"/>
            <a:ext cx="9087377" cy="697353"/>
          </a:xfrm>
        </p:spPr>
        <p:txBody>
          <a:bodyPr>
            <a:normAutofit/>
          </a:bodyPr>
          <a:lstStyle/>
          <a:p>
            <a:r>
              <a:rPr lang="en-GB" dirty="0" err="1"/>
              <a:t>Margen</a:t>
            </a:r>
            <a:r>
              <a:rPr lang="en-GB" dirty="0"/>
              <a:t> de </a:t>
            </a:r>
            <a:r>
              <a:rPr lang="en-GB" dirty="0" err="1" smtClean="0"/>
              <a:t>Beneficio</a:t>
            </a:r>
            <a:r>
              <a:rPr lang="en-GB" dirty="0" smtClean="0"/>
              <a:t> </a:t>
            </a:r>
            <a:r>
              <a:rPr lang="en-GB" dirty="0" err="1" smtClean="0"/>
              <a:t>Bruto</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1382" y="1707929"/>
            <a:ext cx="3693981" cy="510836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2300" dirty="0">
                <a:solidFill>
                  <a:srgbClr val="44546A"/>
                </a:solidFill>
                <a:latin typeface="+mj-lt"/>
                <a:ea typeface="Open Sans Light" panose="020B0306030504020204" pitchFamily="34" charset="0"/>
                <a:cs typeface="Open Sans Light" panose="020B0306030504020204" pitchFamily="34" charset="0"/>
              </a:rPr>
              <a:t>El margen de beneficio bruto es una métrica que los analistas utilizan para evaluar la salud financiera de una empresa, calculando la cantidad de dinero que queda de las ventas de productos después de restar el coste de los bienes vendidos</a:t>
            </a:r>
            <a:r>
              <a:rPr lang="en-GB" sz="2300" dirty="0" smtClean="0">
                <a:solidFill>
                  <a:srgbClr val="44546A"/>
                </a:solidFill>
                <a:latin typeface="+mj-lt"/>
                <a:ea typeface="Open Sans Light" panose="020B0306030504020204" pitchFamily="34" charset="0"/>
                <a:cs typeface="Open Sans Light" panose="020B0306030504020204" pitchFamily="34" charset="0"/>
              </a:rPr>
              <a:t>(COGS</a:t>
            </a:r>
            <a:r>
              <a:rPr lang="en-GB" sz="2300" dirty="0">
                <a:solidFill>
                  <a:srgbClr val="44546A"/>
                </a:solidFill>
                <a:latin typeface="+mj-lt"/>
                <a:ea typeface="Open Sans Light" panose="020B0306030504020204" pitchFamily="34" charset="0"/>
                <a:cs typeface="Open Sans Light" panose="020B0306030504020204" pitchFamily="34" charset="0"/>
              </a:rPr>
              <a:t>).</a:t>
            </a:r>
          </a:p>
          <a:p>
            <a:pPr algn="l">
              <a:lnSpc>
                <a:spcPct val="100000"/>
              </a:lnSpc>
            </a:pPr>
            <a:r>
              <a:rPr lang="es-ES" sz="2300" dirty="0">
                <a:solidFill>
                  <a:srgbClr val="44546A"/>
                </a:solidFill>
                <a:latin typeface="+mj-lt"/>
                <a:ea typeface="Open Sans Light" panose="020B0306030504020204" pitchFamily="34" charset="0"/>
                <a:cs typeface="Open Sans Light" panose="020B0306030504020204" pitchFamily="34" charset="0"/>
              </a:rPr>
              <a:t>A veces denominado ratio de margen bruto, el margen de beneficio </a:t>
            </a:r>
            <a:r>
              <a:rPr lang="es-ES" sz="2300" dirty="0" smtClean="0">
                <a:solidFill>
                  <a:srgbClr val="44546A"/>
                </a:solidFill>
                <a:latin typeface="+mj-lt"/>
                <a:ea typeface="Open Sans Light" panose="020B0306030504020204" pitchFamily="34" charset="0"/>
                <a:cs typeface="Open Sans Light" panose="020B0306030504020204" pitchFamily="34" charset="0"/>
              </a:rPr>
              <a:t>bruto, </a:t>
            </a:r>
            <a:r>
              <a:rPr lang="es-ES" sz="2300" dirty="0">
                <a:solidFill>
                  <a:srgbClr val="44546A"/>
                </a:solidFill>
                <a:latin typeface="+mj-lt"/>
                <a:ea typeface="Open Sans Light" panose="020B0306030504020204" pitchFamily="34" charset="0"/>
                <a:cs typeface="Open Sans Light" panose="020B0306030504020204" pitchFamily="34" charset="0"/>
              </a:rPr>
              <a:t>se expresa frecuentemente como porcentaje de las ventas.</a:t>
            </a:r>
            <a:endParaRPr lang="en-GB" sz="2300" dirty="0">
              <a:solidFill>
                <a:srgbClr val="44546A"/>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8178647" y="118485"/>
            <a:ext cx="2979210" cy="1586429"/>
          </a:xfrm>
          <a:prstGeom prst="rect">
            <a:avLst/>
          </a:prstGeom>
        </p:spPr>
      </p:pic>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908885" y="4282373"/>
            <a:ext cx="7131732" cy="147685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081365" y="4256175"/>
            <a:ext cx="2365835" cy="150305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4838434" y="4071137"/>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908883" y="5759231"/>
            <a:ext cx="7131732" cy="93060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04246" y="5759231"/>
            <a:ext cx="2320075" cy="93060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4992192" y="519796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908884" y="1829843"/>
            <a:ext cx="7131733" cy="242633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081365" y="1820915"/>
            <a:ext cx="2394457" cy="243526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xmlns="" id="{D62221C4-B60F-4B6E-A897-80D332283994}"/>
              </a:ext>
            </a:extLst>
          </p:cNvPr>
          <p:cNvSpPr>
            <a:spLocks/>
          </p:cNvSpPr>
          <p:nvPr/>
        </p:nvSpPr>
        <p:spPr bwMode="auto">
          <a:xfrm>
            <a:off x="4104246" y="2712183"/>
            <a:ext cx="19757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a:t>
            </a:r>
            <a:r>
              <a:rPr lang="en-GB" sz="2400" b="1" spc="113" dirty="0" err="1">
                <a:solidFill>
                  <a:schemeClr val="bg1"/>
                </a:solidFill>
                <a:latin typeface="+mj-lt"/>
                <a:ea typeface="Roboto" charset="0"/>
                <a:cs typeface="Roboto" charset="0"/>
                <a:sym typeface="Bebas Neue" charset="0"/>
              </a:rPr>
              <a:t>Qué</a:t>
            </a:r>
            <a:r>
              <a:rPr lang="en-GB" sz="2400" b="1" spc="113" dirty="0">
                <a:solidFill>
                  <a:schemeClr val="bg1"/>
                </a:solidFill>
                <a:latin typeface="+mj-lt"/>
                <a:ea typeface="Roboto" charset="0"/>
                <a:cs typeface="Roboto" charset="0"/>
                <a:sym typeface="Bebas Neue" charset="0"/>
              </a:rPr>
              <a:t> </a:t>
            </a:r>
            <a:r>
              <a:rPr lang="en-GB" sz="2400" b="1" spc="113" dirty="0" err="1">
                <a:solidFill>
                  <a:schemeClr val="bg1"/>
                </a:solidFill>
                <a:latin typeface="+mj-lt"/>
                <a:ea typeface="Roboto" charset="0"/>
                <a:cs typeface="Roboto" charset="0"/>
                <a:sym typeface="Bebas Neue" charset="0"/>
              </a:rPr>
              <a:t>te</a:t>
            </a:r>
            <a:r>
              <a:rPr lang="en-GB" sz="2400" b="1" spc="113" dirty="0">
                <a:solidFill>
                  <a:schemeClr val="bg1"/>
                </a:solidFill>
                <a:latin typeface="+mj-lt"/>
                <a:ea typeface="Roboto" charset="0"/>
                <a:cs typeface="Roboto" charset="0"/>
                <a:sym typeface="Bebas Neue" charset="0"/>
              </a:rPr>
              <a:t> </a:t>
            </a:r>
            <a:r>
              <a:rPr lang="en-GB" sz="2400" b="1" spc="113" dirty="0" err="1" smtClean="0">
                <a:solidFill>
                  <a:schemeClr val="bg1"/>
                </a:solidFill>
                <a:latin typeface="+mj-lt"/>
                <a:ea typeface="Roboto" charset="0"/>
                <a:cs typeface="Roboto" charset="0"/>
                <a:sym typeface="Bebas Neue" charset="0"/>
              </a:rPr>
              <a:t>muestra</a:t>
            </a:r>
            <a:r>
              <a:rPr lang="en-GB" sz="2400" b="1" spc="113" dirty="0" smtClean="0">
                <a:solidFill>
                  <a:schemeClr val="bg1"/>
                </a:solidFill>
                <a:latin typeface="+mj-lt"/>
                <a:ea typeface="Roboto" charset="0"/>
                <a:cs typeface="Roboto" charset="0"/>
                <a:sym typeface="Bebas Neue" charset="0"/>
              </a:rPr>
              <a:t>?</a:t>
            </a:r>
            <a:endParaRPr lang="en-GB" sz="2400" b="1" spc="113" dirty="0">
              <a:solidFill>
                <a:schemeClr val="bg1"/>
              </a:solidFill>
              <a:latin typeface="+mj-lt"/>
              <a:ea typeface="Roboto" charset="0"/>
              <a:cs typeface="Roboto" charset="0"/>
              <a:sym typeface="Bebas Neue" charset="0"/>
            </a:endParaRP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6483098" y="1804243"/>
            <a:ext cx="5599241" cy="2554545"/>
          </a:xfrm>
          <a:prstGeom prst="rect">
            <a:avLst/>
          </a:prstGeom>
          <a:noFill/>
        </p:spPr>
        <p:txBody>
          <a:bodyPr wrap="square" rtlCol="0">
            <a:spAutoFit/>
          </a:bodyPr>
          <a:lstStyle/>
          <a:p>
            <a:pPr algn="just"/>
            <a:r>
              <a:rPr lang="es-ES" sz="1600" dirty="0">
                <a:solidFill>
                  <a:schemeClr val="bg1"/>
                </a:solidFill>
                <a:latin typeface="+mj-lt"/>
                <a:ea typeface="Lato Light" charset="0"/>
                <a:cs typeface="Lato Light" charset="0"/>
              </a:rPr>
              <a:t>Si el margen de beneficio bruto de una empresa fluctúa de forma descontrolada, puede ser señal de malas prácticas de gestión y/o de productos de calidad inferior. Estas fluctuaciones pueden estar justificadas en los casos en los que una empresa realiza cambios operativos radicales en su modelo de negocio, en cuyo caso la volatilidad temporal no debería ser motivo de </a:t>
            </a:r>
            <a:r>
              <a:rPr lang="es-ES" sz="1600" dirty="0" smtClean="0">
                <a:solidFill>
                  <a:schemeClr val="bg1"/>
                </a:solidFill>
                <a:latin typeface="+mj-lt"/>
                <a:ea typeface="Lato Light" charset="0"/>
                <a:cs typeface="Lato Light" charset="0"/>
              </a:rPr>
              <a:t>alarma. Por </a:t>
            </a:r>
            <a:r>
              <a:rPr lang="es-ES" sz="1600" dirty="0">
                <a:solidFill>
                  <a:schemeClr val="bg1"/>
                </a:solidFill>
                <a:latin typeface="+mj-lt"/>
                <a:ea typeface="Lato Light" charset="0"/>
                <a:cs typeface="Lato Light" charset="0"/>
              </a:rPr>
              <a:t>ejemplo, si una empresa decide automatizar ciertas funciones de la cadena de suministro, la inversión inicial puede ser alto, pero el costo de los productos en última instancia disminuye debido a los costes de mano de obra</a:t>
            </a:r>
            <a:endParaRPr lang="en-GB" sz="1600" dirty="0">
              <a:solidFill>
                <a:schemeClr val="bg1"/>
              </a:solidFill>
              <a:latin typeface="+mj-lt"/>
              <a:ea typeface="Lato Light" charset="0"/>
              <a:cs typeface="Lato Light" charset="0"/>
            </a:endParaRPr>
          </a:p>
        </p:txBody>
      </p:sp>
      <p:sp>
        <p:nvSpPr>
          <p:cNvPr id="102" name="Rectangle 85">
            <a:extLst>
              <a:ext uri="{FF2B5EF4-FFF2-40B4-BE49-F238E27FC236}">
                <a16:creationId xmlns:a16="http://schemas.microsoft.com/office/drawing/2014/main" xmlns="" id="{3F4F16A6-9BF2-4AE2-9D12-0CECF72C46C6}"/>
              </a:ext>
            </a:extLst>
          </p:cNvPr>
          <p:cNvSpPr>
            <a:spLocks/>
          </p:cNvSpPr>
          <p:nvPr/>
        </p:nvSpPr>
        <p:spPr bwMode="auto">
          <a:xfrm>
            <a:off x="4081365" y="4651470"/>
            <a:ext cx="20580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a:t>
            </a:r>
            <a:r>
              <a:rPr lang="en-GB" sz="2400" b="1" spc="113" dirty="0" err="1" smtClean="0">
                <a:solidFill>
                  <a:schemeClr val="bg1"/>
                </a:solidFill>
                <a:latin typeface="+mj-lt"/>
                <a:ea typeface="Roboto" charset="0"/>
                <a:cs typeface="Roboto" charset="0"/>
                <a:sym typeface="Bebas Neue" charset="0"/>
              </a:rPr>
              <a:t>Cómo</a:t>
            </a:r>
            <a:r>
              <a:rPr lang="en-GB" sz="2400" b="1" spc="113" dirty="0" smtClean="0">
                <a:solidFill>
                  <a:schemeClr val="bg1"/>
                </a:solidFill>
                <a:latin typeface="+mj-lt"/>
                <a:ea typeface="Roboto" charset="0"/>
                <a:cs typeface="Roboto" charset="0"/>
                <a:sym typeface="Bebas Neue" charset="0"/>
              </a:rPr>
              <a:t> se </a:t>
            </a:r>
            <a:r>
              <a:rPr lang="en-GB" sz="2400" b="1" spc="113" dirty="0" err="1" smtClean="0">
                <a:solidFill>
                  <a:schemeClr val="bg1"/>
                </a:solidFill>
                <a:latin typeface="+mj-lt"/>
                <a:ea typeface="Roboto" charset="0"/>
                <a:cs typeface="Roboto" charset="0"/>
                <a:sym typeface="Bebas Neue" charset="0"/>
              </a:rPr>
              <a:t>calcula</a:t>
            </a:r>
            <a:r>
              <a:rPr lang="en-GB" sz="2400" b="1" spc="113" dirty="0" smtClean="0">
                <a:solidFill>
                  <a:schemeClr val="bg1"/>
                </a:solidFill>
                <a:latin typeface="+mj-lt"/>
                <a:ea typeface="Roboto" charset="0"/>
                <a:cs typeface="Roboto" charset="0"/>
                <a:sym typeface="Bebas Neue" charset="0"/>
              </a:rPr>
              <a:t>?</a:t>
            </a:r>
            <a:endParaRPr lang="en-GB" sz="24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474819" y="5943898"/>
            <a:ext cx="11036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00" b="1" spc="113" dirty="0" err="1" smtClean="0">
                <a:solidFill>
                  <a:schemeClr val="bg1"/>
                </a:solidFill>
                <a:latin typeface="+mj-lt"/>
                <a:ea typeface="Roboto" charset="0"/>
                <a:cs typeface="Roboto" charset="0"/>
                <a:sym typeface="Bebas Neue" charset="0"/>
              </a:rPr>
              <a:t>Fórmula</a:t>
            </a:r>
            <a:endParaRPr lang="en-GB" sz="2400" b="1" spc="113" dirty="0">
              <a:solidFill>
                <a:schemeClr val="bg1"/>
              </a:solidFill>
              <a:latin typeface="+mj-lt"/>
              <a:ea typeface="Roboto" charset="0"/>
              <a:cs typeface="Roboto" charset="0"/>
              <a:sym typeface="Bebas Neue" charset="0"/>
            </a:endParaRP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6424321" y="4250405"/>
            <a:ext cx="5557518" cy="1569660"/>
          </a:xfrm>
          <a:prstGeom prst="rect">
            <a:avLst/>
          </a:prstGeom>
          <a:noFill/>
        </p:spPr>
        <p:txBody>
          <a:bodyPr wrap="square" rtlCol="0">
            <a:spAutoFit/>
          </a:bodyPr>
          <a:lstStyle/>
          <a:p>
            <a:pPr algn="just"/>
            <a:r>
              <a:rPr lang="es-ES" sz="1600" dirty="0">
                <a:solidFill>
                  <a:schemeClr val="bg1"/>
                </a:solidFill>
                <a:latin typeface="+mj-lt"/>
                <a:ea typeface="Lato Light" charset="0"/>
                <a:cs typeface="Lato Light" charset="0"/>
              </a:rPr>
              <a:t>El porcentaje de margen de beneficio bruto de una empresa se calcula restando primero el coste de los bienes vendidos (COGS) de las ventas netas (ingresos brutos menos devoluciones, provisiones y descuentos). Esta cifra se divide entonces por las ventas netas, para calcular el margen de beneficio bruto en términos porcentuales</a:t>
            </a:r>
            <a:r>
              <a:rPr lang="en-GB" sz="1600" dirty="0" smtClean="0">
                <a:solidFill>
                  <a:schemeClr val="bg1"/>
                </a:solidFill>
                <a:latin typeface="+mj-lt"/>
                <a:ea typeface="Lato Light" charset="0"/>
                <a:cs typeface="Lato Light" charset="0"/>
              </a:rPr>
              <a:t>.</a:t>
            </a:r>
            <a:endParaRPr lang="en-GB" sz="1600" dirty="0">
              <a:solidFill>
                <a:schemeClr val="bg1"/>
              </a:solidFill>
              <a:latin typeface="+mj-lt"/>
              <a:ea typeface="Lato Light" charset="0"/>
              <a:cs typeface="Lato Light" charset="0"/>
            </a:endParaRP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6171402" y="5961544"/>
                <a:ext cx="5810437"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1" i="1" smtClean="0">
                          <a:solidFill>
                            <a:schemeClr val="bg1"/>
                          </a:solidFill>
                          <a:latin typeface="Cambria Math"/>
                        </a:rPr>
                        <m:t>𝑴𝒂𝒓𝒈𝒆𝒏</m:t>
                      </m:r>
                      <m:r>
                        <a:rPr lang="es-ES" b="1" i="1" smtClean="0">
                          <a:solidFill>
                            <a:schemeClr val="bg1"/>
                          </a:solidFill>
                          <a:latin typeface="Cambria Math"/>
                        </a:rPr>
                        <m:t> </m:t>
                      </m:r>
                      <m:r>
                        <a:rPr lang="es-ES" b="1" i="1" smtClean="0">
                          <a:solidFill>
                            <a:schemeClr val="bg1"/>
                          </a:solidFill>
                          <a:latin typeface="Cambria Math"/>
                        </a:rPr>
                        <m:t>𝒅𝒆</m:t>
                      </m:r>
                      <m:r>
                        <a:rPr lang="es-ES" b="1" i="1" smtClean="0">
                          <a:solidFill>
                            <a:schemeClr val="bg1"/>
                          </a:solidFill>
                          <a:latin typeface="Cambria Math"/>
                        </a:rPr>
                        <m:t> </m:t>
                      </m:r>
                      <m:r>
                        <a:rPr lang="es-ES" b="1" i="1" smtClean="0">
                          <a:solidFill>
                            <a:schemeClr val="bg1"/>
                          </a:solidFill>
                          <a:latin typeface="Cambria Math"/>
                        </a:rPr>
                        <m:t>𝑩𝒆𝒏𝒆𝒇𝒊𝒄𝒊𝒐</m:t>
                      </m:r>
                      <m:r>
                        <a:rPr lang="es-ES" b="1" i="1" smtClean="0">
                          <a:solidFill>
                            <a:schemeClr val="bg1"/>
                          </a:solidFill>
                          <a:latin typeface="Cambria Math"/>
                        </a:rPr>
                        <m:t> </m:t>
                      </m:r>
                      <m:r>
                        <a:rPr lang="es-ES" b="1" i="1" smtClean="0">
                          <a:solidFill>
                            <a:schemeClr val="bg1"/>
                          </a:solidFill>
                          <a:latin typeface="Cambria Math"/>
                        </a:rPr>
                        <m:t>𝑩𝒓𝒖𝒕𝒐</m:t>
                      </m:r>
                      <m:r>
                        <a:rPr lang="en-GB" b="0" i="1" smtClean="0">
                          <a:solidFill>
                            <a:schemeClr val="bg1"/>
                          </a:solidFill>
                          <a:latin typeface="Cambria Math" panose="02040503050406030204" pitchFamily="18" charset="0"/>
                        </a:rPr>
                        <m:t>= </m:t>
                      </m:r>
                      <m:f>
                        <m:fPr>
                          <m:ctrlPr>
                            <a:rPr lang="en-GB" b="0" i="1" smtClean="0">
                              <a:solidFill>
                                <a:schemeClr val="bg1"/>
                              </a:solidFill>
                              <a:latin typeface="Cambria Math"/>
                            </a:rPr>
                          </m:ctrlPr>
                        </m:fPr>
                        <m:num>
                          <m:r>
                            <a:rPr lang="es-ES" b="0" i="1" smtClean="0">
                              <a:solidFill>
                                <a:schemeClr val="bg1"/>
                              </a:solidFill>
                              <a:latin typeface="Cambria Math"/>
                            </a:rPr>
                            <m:t>𝑉𝑒𝑛𝑡𝑎𝑠</m:t>
                          </m:r>
                          <m:r>
                            <a:rPr lang="es-ES" b="0" i="1" smtClean="0">
                              <a:solidFill>
                                <a:schemeClr val="bg1"/>
                              </a:solidFill>
                              <a:latin typeface="Cambria Math"/>
                            </a:rPr>
                            <m:t> </m:t>
                          </m:r>
                          <m:r>
                            <a:rPr lang="es-ES" b="0" i="1" smtClean="0">
                              <a:solidFill>
                                <a:schemeClr val="bg1"/>
                              </a:solidFill>
                              <a:latin typeface="Cambria Math"/>
                            </a:rPr>
                            <m:t>𝑁𝑒𝑡𝑎𝑠</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𝐶𝑂𝐺𝑆</m:t>
                          </m:r>
                        </m:num>
                        <m:den>
                          <m:r>
                            <a:rPr lang="es-ES" b="0" i="1" smtClean="0">
                              <a:solidFill>
                                <a:schemeClr val="bg1"/>
                              </a:solidFill>
                              <a:latin typeface="Cambria Math"/>
                            </a:rPr>
                            <m:t>𝑉𝑒𝑛𝑡𝑎𝑠</m:t>
                          </m:r>
                          <m:r>
                            <a:rPr lang="es-ES" b="0" i="1" smtClean="0">
                              <a:solidFill>
                                <a:schemeClr val="bg1"/>
                              </a:solidFill>
                              <a:latin typeface="Cambria Math"/>
                            </a:rPr>
                            <m:t> </m:t>
                          </m:r>
                          <m:r>
                            <a:rPr lang="es-ES" b="0" i="1" smtClean="0">
                              <a:solidFill>
                                <a:schemeClr val="bg1"/>
                              </a:solidFill>
                              <a:latin typeface="Cambria Math"/>
                            </a:rPr>
                            <m:t>𝑁𝑒𝑡𝑎𝑠</m:t>
                          </m:r>
                        </m:den>
                      </m:f>
                    </m:oMath>
                  </m:oMathPara>
                </a14:m>
                <a:endParaRPr lang="en-GB" dirty="0">
                  <a:solidFill>
                    <a:schemeClr val="bg1"/>
                  </a:solidFill>
                </a:endParaRPr>
              </a:p>
            </p:txBody>
          </p:sp>
        </mc:Choice>
        <mc:Fallback xmlns="">
          <p:sp>
            <p:nvSpPr>
              <p:cNvPr id="21" name="Textfeld 20">
                <a:extLst>
                  <a:ext uri="{FF2B5EF4-FFF2-40B4-BE49-F238E27FC236}">
                    <a16:creationId xmlns:a16="http://schemas.microsoft.com/office/drawing/2014/main" xmlns:a14="http://schemas.microsoft.com/office/drawing/2010/main" xmlns="" id="{C4AE7104-C645-4831-8CCA-DDCCEDEFCFD3}"/>
                  </a:ext>
                </a:extLst>
              </p:cNvPr>
              <p:cNvSpPr txBox="1">
                <a:spLocks noRot="1" noChangeAspect="1" noMove="1" noResize="1" noEditPoints="1" noAdjustHandles="1" noChangeArrowheads="1" noChangeShapeType="1" noTextEdit="1"/>
              </p:cNvSpPr>
              <p:nvPr/>
            </p:nvSpPr>
            <p:spPr>
              <a:xfrm>
                <a:off x="6171402" y="5961544"/>
                <a:ext cx="5810437" cy="520463"/>
              </a:xfrm>
              <a:prstGeom prst="rect">
                <a:avLst/>
              </a:prstGeom>
              <a:blipFill rotWithShape="1">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92523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30754" y="657963"/>
            <a:ext cx="9087377" cy="697353"/>
          </a:xfrm>
        </p:spPr>
        <p:txBody>
          <a:bodyPr>
            <a:normAutofit/>
          </a:bodyPr>
          <a:lstStyle/>
          <a:p>
            <a:r>
              <a:rPr lang="es-ES" dirty="0"/>
              <a:t>Marketing y ventas: Valor de vida del cliente</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30754" y="2380075"/>
            <a:ext cx="3295900"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El valor de vida del cliente es uno de los KPI de marketing más importantes. Muestra cuánto valor creará un nuevo cliente específico y, por tanto, permite controlar cuánto dinero está dispuesto a gastar por un nuevo cliente.</a:t>
            </a: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602330" y="1755570"/>
            <a:ext cx="7544737" cy="83276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3706186" y="1753441"/>
            <a:ext cx="1667000" cy="83276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279230" y="1753441"/>
            <a:ext cx="6601034" cy="830997"/>
          </a:xfrm>
          <a:prstGeom prst="rect">
            <a:avLst/>
          </a:prstGeom>
          <a:noFill/>
        </p:spPr>
        <p:txBody>
          <a:bodyPr wrap="square" rtlCol="0">
            <a:spAutoFit/>
          </a:bodyPr>
          <a:lstStyle/>
          <a:p>
            <a:r>
              <a:rPr lang="es-ES" sz="1600" dirty="0">
                <a:solidFill>
                  <a:schemeClr val="bg1"/>
                </a:solidFill>
                <a:ea typeface="Lato Light" charset="0"/>
                <a:cs typeface="Lato Light" charset="0"/>
              </a:rPr>
              <a:t>En resumen, el Valor de Vida del Cliente representa el valor que un cliente aporta a una empresa a lo largo de la "vida del cliente". Este ratio permite sacar conclusiones para el cálculo significativo de los gastos de marketing.</a:t>
            </a:r>
            <a:endParaRPr lang="en-GB" sz="1600" dirty="0">
              <a:solidFill>
                <a:schemeClr val="bg1"/>
              </a:solidFill>
              <a:ea typeface="Lato Light" charset="0"/>
              <a:cs typeface="Lato Light" charset="0"/>
            </a:endParaRPr>
          </a:p>
        </p:txBody>
      </p:sp>
      <p:sp>
        <p:nvSpPr>
          <p:cNvPr id="17" name="Freeform 43">
            <a:extLst>
              <a:ext uri="{FF2B5EF4-FFF2-40B4-BE49-F238E27FC236}">
                <a16:creationId xmlns:a16="http://schemas.microsoft.com/office/drawing/2014/main" xmlns="" id="{EDB1EC51-0912-4B09-908A-87CD3753C525}"/>
              </a:ext>
            </a:extLst>
          </p:cNvPr>
          <p:cNvSpPr>
            <a:spLocks/>
          </p:cNvSpPr>
          <p:nvPr/>
        </p:nvSpPr>
        <p:spPr bwMode="auto">
          <a:xfrm>
            <a:off x="4373892" y="2584438"/>
            <a:ext cx="7754719" cy="426875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a16="http://schemas.microsoft.com/office/drawing/2014/main" xmlns="" id="{8312DAF3-A1DE-4EFE-953F-08F1BB01B2DE}"/>
              </a:ext>
            </a:extLst>
          </p:cNvPr>
          <p:cNvSpPr>
            <a:spLocks/>
          </p:cNvSpPr>
          <p:nvPr/>
        </p:nvSpPr>
        <p:spPr bwMode="auto">
          <a:xfrm>
            <a:off x="3706187" y="2584438"/>
            <a:ext cx="1732714" cy="427356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0" name="TextBox 86">
            <a:extLst>
              <a:ext uri="{FF2B5EF4-FFF2-40B4-BE49-F238E27FC236}">
                <a16:creationId xmlns:a16="http://schemas.microsoft.com/office/drawing/2014/main" xmlns="" id="{8DBABAFE-A2C6-44F0-A3F6-32381365BEE8}"/>
              </a:ext>
            </a:extLst>
          </p:cNvPr>
          <p:cNvSpPr txBox="1"/>
          <p:nvPr/>
        </p:nvSpPr>
        <p:spPr>
          <a:xfrm>
            <a:off x="5197309" y="2575095"/>
            <a:ext cx="6931301" cy="4278094"/>
          </a:xfrm>
          <a:prstGeom prst="rect">
            <a:avLst/>
          </a:prstGeom>
          <a:noFill/>
        </p:spPr>
        <p:txBody>
          <a:bodyPr wrap="square" rtlCol="0">
            <a:spAutoFit/>
          </a:bodyPr>
          <a:lstStyle/>
          <a:p>
            <a:r>
              <a:rPr lang="es-ES" sz="1600" dirty="0">
                <a:solidFill>
                  <a:schemeClr val="bg1"/>
                </a:solidFill>
                <a:ea typeface="Lato Light" charset="0"/>
                <a:cs typeface="Lato Light" charset="0"/>
              </a:rPr>
              <a:t>Existen diferentes enfoques para calcular el valor del tiempo de vida del cliente, que pueden ser individuales o combinados.</a:t>
            </a:r>
          </a:p>
          <a:p>
            <a:pPr marL="285750" indent="-285750">
              <a:buFont typeface="Wingdings" panose="05000000000000000000" pitchFamily="2" charset="2"/>
              <a:buChar char="Ø"/>
            </a:pPr>
            <a:r>
              <a:rPr lang="es-ES" sz="1600" b="1" dirty="0">
                <a:solidFill>
                  <a:schemeClr val="bg1"/>
                </a:solidFill>
                <a:ea typeface="Lato Light" charset="0"/>
                <a:cs typeface="Lato Light" charset="0"/>
              </a:rPr>
              <a:t>Paso 1: Recoger los datos   </a:t>
            </a:r>
          </a:p>
          <a:p>
            <a:r>
              <a:rPr lang="es-ES" sz="1600" dirty="0">
                <a:solidFill>
                  <a:schemeClr val="bg1"/>
                </a:solidFill>
                <a:ea typeface="Lato Light" charset="0"/>
                <a:cs typeface="Lato Light" charset="0"/>
              </a:rPr>
              <a:t>t = tiempo medio de vida del cliente: ¿Cuánto tiempo permanece alguien como cliente suyo? Ejemplo: 2 años </a:t>
            </a:r>
          </a:p>
          <a:p>
            <a:r>
              <a:rPr lang="es-ES" sz="1600" dirty="0">
                <a:solidFill>
                  <a:schemeClr val="bg1"/>
                </a:solidFill>
                <a:ea typeface="Lato Light" charset="0"/>
                <a:cs typeface="Lato Light" charset="0"/>
              </a:rPr>
              <a:t>r = tasa de recompra de clientes: Es el porcentaje de clientes que realizan una nueva compra en un periodo determinado en comparación con el mismo periodo anterior. En el ejemplo: 35 %.</a:t>
            </a:r>
          </a:p>
          <a:p>
            <a:r>
              <a:rPr lang="es-ES" sz="1600" dirty="0">
                <a:solidFill>
                  <a:schemeClr val="bg1"/>
                </a:solidFill>
                <a:ea typeface="Lato Light" charset="0"/>
                <a:cs typeface="Lato Light" charset="0"/>
              </a:rPr>
              <a:t>p = margen de beneficio por cliente: En el ejemplo: 25 %.</a:t>
            </a:r>
          </a:p>
          <a:p>
            <a:r>
              <a:rPr lang="es-ES" sz="1600" dirty="0">
                <a:solidFill>
                  <a:schemeClr val="bg1"/>
                </a:solidFill>
                <a:ea typeface="Lato Light" charset="0"/>
                <a:cs typeface="Lato Light" charset="0"/>
              </a:rPr>
              <a:t>i = Factor de descuento de los costes: Con el factor de descuento se pueden descontar los pagos futuros a un momento determinado, por ejemplo, para determinar el valor actual o el valor presente. En nuestro ejemplo: 10 %.</a:t>
            </a:r>
          </a:p>
          <a:p>
            <a:r>
              <a:rPr lang="es-ES" sz="1600" dirty="0">
                <a:solidFill>
                  <a:schemeClr val="bg1"/>
                </a:solidFill>
                <a:ea typeface="Lato Light" charset="0"/>
                <a:cs typeface="Lato Light" charset="0"/>
              </a:rPr>
              <a:t>m = Margen de contribución medio: Es el margen de contribución medio generado por un cliente en un periodo determinado. Con un margen de beneficio del 25 % (p) y un gasto medio del comprador de 37.856 euros (resultado del cálculo "Cálculo simple del CLV" más abajo), durante la vida del cliente (t) - se obtiene un margen de contribución medio de 9.464 euros.</a:t>
            </a:r>
          </a:p>
        </p:txBody>
      </p:sp>
      <p:pic>
        <p:nvPicPr>
          <p:cNvPr id="21" name="Grafik 20">
            <a:extLst>
              <a:ext uri="{FF2B5EF4-FFF2-40B4-BE49-F238E27FC236}">
                <a16:creationId xmlns:a16="http://schemas.microsoft.com/office/drawing/2014/main" xmlns="" id="{B73CC4CA-1B47-47C4-B7F5-EDD1E055EEF7}"/>
              </a:ext>
            </a:extLst>
          </p:cNvPr>
          <p:cNvPicPr>
            <a:picLocks noChangeAspect="1"/>
          </p:cNvPicPr>
          <p:nvPr/>
        </p:nvPicPr>
        <p:blipFill>
          <a:blip r:embed="rId3"/>
          <a:stretch>
            <a:fillRect/>
          </a:stretch>
        </p:blipFill>
        <p:spPr>
          <a:xfrm>
            <a:off x="9318131" y="317728"/>
            <a:ext cx="2166418" cy="1153618"/>
          </a:xfrm>
          <a:prstGeom prst="rect">
            <a:avLst/>
          </a:prstGeom>
        </p:spPr>
      </p:pic>
      <p:sp>
        <p:nvSpPr>
          <p:cNvPr id="16" name="Rectangle 85">
            <a:extLst>
              <a:ext uri="{FF2B5EF4-FFF2-40B4-BE49-F238E27FC236}">
                <a16:creationId xmlns:a16="http://schemas.microsoft.com/office/drawing/2014/main" xmlns="" id="{D62221C4-B60F-4B6E-A897-80D332283994}"/>
              </a:ext>
            </a:extLst>
          </p:cNvPr>
          <p:cNvSpPr>
            <a:spLocks/>
          </p:cNvSpPr>
          <p:nvPr/>
        </p:nvSpPr>
        <p:spPr bwMode="auto">
          <a:xfrm>
            <a:off x="3426704" y="1755570"/>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22" name="Rectangle 85">
            <a:extLst>
              <a:ext uri="{FF2B5EF4-FFF2-40B4-BE49-F238E27FC236}">
                <a16:creationId xmlns:a16="http://schemas.microsoft.com/office/drawing/2014/main" xmlns="" id="{3F4F16A6-9BF2-4AE2-9D12-0CECF72C46C6}"/>
              </a:ext>
            </a:extLst>
          </p:cNvPr>
          <p:cNvSpPr>
            <a:spLocks/>
          </p:cNvSpPr>
          <p:nvPr/>
        </p:nvSpPr>
        <p:spPr bwMode="auto">
          <a:xfrm>
            <a:off x="3399941" y="4623893"/>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402541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xmlns="" id="{A8592165-77D1-4756-A788-1027D9A5C7E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Folie" r:id="rId41" imgW="592" imgH="595" progId="TCLayout.ActiveDocument.1">
                  <p:embed/>
                </p:oleObj>
              </mc:Choice>
              <mc:Fallback>
                <p:oleObj name="think-cell Folie" r:id="rId41" imgW="592" imgH="595" progId="TCLayout.ActiveDocument.1">
                  <p:embed/>
                  <p:pic>
                    <p:nvPicPr>
                      <p:cNvPr id="4" name="Objekt 3" hidden="1">
                        <a:extLst>
                          <a:ext uri="{FF2B5EF4-FFF2-40B4-BE49-F238E27FC236}">
                            <a16:creationId xmlns:a16="http://schemas.microsoft.com/office/drawing/2014/main" xmlns="" id="{A8592165-77D1-4756-A788-1027D9A5C7E2}"/>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xmlns="" id="{3FEBCF83-6734-42FA-B60E-38F3D17B1D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100" dirty="0">
              <a:latin typeface="Calibri" panose="020F0502020204030204" pitchFamily="34" charset="0"/>
              <a:sym typeface="Calibri" panose="020F0502020204030204" pitchFamily="34" charset="0"/>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13749" y="846070"/>
            <a:ext cx="11274959" cy="1059436"/>
          </a:xfrm>
        </p:spPr>
        <p:txBody>
          <a:bodyPr>
            <a:normAutofit/>
          </a:bodyPr>
          <a:lstStyle/>
          <a:p>
            <a:r>
              <a:rPr lang="es-ES" dirty="0"/>
              <a:t>Marketing y ventas: Valor de vida del </a:t>
            </a:r>
            <a:r>
              <a:rPr lang="es-ES" dirty="0" smtClean="0"/>
              <a:t>cliente </a:t>
            </a:r>
            <a:r>
              <a:rPr lang="en-GB" dirty="0" smtClean="0"/>
              <a:t>(cont</a:t>
            </a:r>
            <a:r>
              <a:rPr lang="en-GB" dirty="0"/>
              <a:t>.)</a:t>
            </a: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17" name="Freeform 43">
            <a:extLst>
              <a:ext uri="{FF2B5EF4-FFF2-40B4-BE49-F238E27FC236}">
                <a16:creationId xmlns:a16="http://schemas.microsoft.com/office/drawing/2014/main" xmlns="" id="{EDB1EC51-0912-4B09-908A-87CD3753C525}"/>
              </a:ext>
            </a:extLst>
          </p:cNvPr>
          <p:cNvSpPr>
            <a:spLocks/>
          </p:cNvSpPr>
          <p:nvPr/>
        </p:nvSpPr>
        <p:spPr bwMode="auto">
          <a:xfrm>
            <a:off x="1314448" y="1951562"/>
            <a:ext cx="10687329" cy="421386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18" name="Freeform 36">
            <a:extLst>
              <a:ext uri="{FF2B5EF4-FFF2-40B4-BE49-F238E27FC236}">
                <a16:creationId xmlns:a16="http://schemas.microsoft.com/office/drawing/2014/main" xmlns="" id="{8312DAF3-A1DE-4EFE-953F-08F1BB01B2DE}"/>
              </a:ext>
            </a:extLst>
          </p:cNvPr>
          <p:cNvSpPr>
            <a:spLocks/>
          </p:cNvSpPr>
          <p:nvPr/>
        </p:nvSpPr>
        <p:spPr bwMode="auto">
          <a:xfrm>
            <a:off x="190222" y="1959450"/>
            <a:ext cx="2365835" cy="421386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19" name="Rectangle 85">
            <a:extLst>
              <a:ext uri="{FF2B5EF4-FFF2-40B4-BE49-F238E27FC236}">
                <a16:creationId xmlns:a16="http://schemas.microsoft.com/office/drawing/2014/main" xmlns="" id="{DF2E3279-A35A-4086-BBF2-7B4726DF824B}"/>
              </a:ext>
            </a:extLst>
          </p:cNvPr>
          <p:cNvSpPr>
            <a:spLocks/>
          </p:cNvSpPr>
          <p:nvPr/>
        </p:nvSpPr>
        <p:spPr bwMode="auto">
          <a:xfrm>
            <a:off x="689445" y="3772456"/>
            <a:ext cx="10856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smtClean="0">
                <a:solidFill>
                  <a:schemeClr val="bg1"/>
                </a:solidFill>
                <a:latin typeface="+mj-lt"/>
                <a:ea typeface="Roboto" charset="0"/>
                <a:cs typeface="Roboto" charset="0"/>
                <a:sym typeface="Bebas Neue" charset="0"/>
              </a:rPr>
              <a:t>¿</a:t>
            </a:r>
            <a:r>
              <a:rPr lang="en-GB" sz="1600" b="1" spc="113" dirty="0" err="1" smtClean="0">
                <a:solidFill>
                  <a:schemeClr val="bg1"/>
                </a:solidFill>
                <a:latin typeface="+mj-lt"/>
                <a:ea typeface="Roboto" charset="0"/>
                <a:cs typeface="Roboto" charset="0"/>
                <a:sym typeface="Bebas Neue" charset="0"/>
              </a:rPr>
              <a:t>Cómo</a:t>
            </a:r>
            <a:r>
              <a:rPr lang="en-GB" sz="1600" b="1" spc="113" dirty="0" smtClean="0">
                <a:solidFill>
                  <a:schemeClr val="bg1"/>
                </a:solidFill>
                <a:latin typeface="+mj-lt"/>
                <a:ea typeface="Roboto" charset="0"/>
                <a:cs typeface="Roboto" charset="0"/>
                <a:sym typeface="Bebas Neue" charset="0"/>
              </a:rPr>
              <a:t> </a:t>
            </a:r>
          </a:p>
          <a:p>
            <a:pPr algn="ctr"/>
            <a:r>
              <a:rPr lang="en-GB" sz="1600" b="1" spc="113" dirty="0" smtClean="0">
                <a:solidFill>
                  <a:schemeClr val="bg1"/>
                </a:solidFill>
                <a:latin typeface="+mj-lt"/>
                <a:ea typeface="Roboto" charset="0"/>
                <a:cs typeface="Roboto" charset="0"/>
                <a:sym typeface="Bebas Neue" charset="0"/>
              </a:rPr>
              <a:t>se </a:t>
            </a:r>
            <a:r>
              <a:rPr lang="en-GB" sz="1600" b="1" spc="113" dirty="0" err="1" smtClean="0">
                <a:solidFill>
                  <a:schemeClr val="bg1"/>
                </a:solidFill>
                <a:latin typeface="+mj-lt"/>
                <a:ea typeface="Roboto" charset="0"/>
                <a:cs typeface="Roboto" charset="0"/>
                <a:sym typeface="Bebas Neue" charset="0"/>
              </a:rPr>
              <a:t>calcula</a:t>
            </a:r>
            <a:r>
              <a:rPr lang="en-GB" sz="1600" b="1" spc="113" dirty="0" smtClean="0">
                <a:solidFill>
                  <a:schemeClr val="bg1"/>
                </a:solidFill>
                <a:latin typeface="+mj-lt"/>
                <a:ea typeface="Roboto" charset="0"/>
                <a:cs typeface="Roboto" charset="0"/>
                <a:sym typeface="Bebas Neue" charset="0"/>
              </a:rPr>
              <a:t> ?</a:t>
            </a:r>
          </a:p>
          <a:p>
            <a:pPr algn="ctr"/>
            <a:r>
              <a:rPr lang="en-GB" sz="1600" b="1" spc="113" dirty="0" smtClean="0">
                <a:solidFill>
                  <a:schemeClr val="bg1"/>
                </a:solidFill>
                <a:latin typeface="+mj-lt"/>
                <a:ea typeface="Roboto" charset="0"/>
                <a:cs typeface="Roboto" charset="0"/>
                <a:sym typeface="Bebas Neue" charset="0"/>
              </a:rPr>
              <a:t>(cont</a:t>
            </a:r>
            <a:r>
              <a:rPr lang="en-GB" sz="1600" b="1" spc="113" dirty="0">
                <a:solidFill>
                  <a:schemeClr val="bg1"/>
                </a:solidFill>
                <a:latin typeface="+mj-lt"/>
                <a:ea typeface="Roboto" charset="0"/>
                <a:cs typeface="Roboto" charset="0"/>
                <a:sym typeface="Bebas Neue" charset="0"/>
              </a:rPr>
              <a:t>.)</a:t>
            </a:r>
          </a:p>
        </p:txBody>
      </p:sp>
      <p:sp>
        <p:nvSpPr>
          <p:cNvPr id="20" name="TextBox 86">
            <a:extLst>
              <a:ext uri="{FF2B5EF4-FFF2-40B4-BE49-F238E27FC236}">
                <a16:creationId xmlns:a16="http://schemas.microsoft.com/office/drawing/2014/main" xmlns="" id="{8DBABAFE-A2C6-44F0-A3F6-32381365BEE8}"/>
              </a:ext>
            </a:extLst>
          </p:cNvPr>
          <p:cNvSpPr txBox="1"/>
          <p:nvPr/>
        </p:nvSpPr>
        <p:spPr>
          <a:xfrm>
            <a:off x="2231571" y="1905506"/>
            <a:ext cx="9410151" cy="338554"/>
          </a:xfrm>
          <a:prstGeom prst="rect">
            <a:avLst/>
          </a:prstGeom>
          <a:noFill/>
        </p:spPr>
        <p:txBody>
          <a:bodyPr wrap="square" rtlCol="0">
            <a:spAutoFit/>
          </a:bodyPr>
          <a:lstStyle/>
          <a:p>
            <a:r>
              <a:rPr lang="es-ES" sz="1600" b="1" dirty="0">
                <a:solidFill>
                  <a:schemeClr val="bg1"/>
                </a:solidFill>
                <a:ea typeface="Lato Light" charset="0"/>
                <a:cs typeface="Lato Light" charset="0"/>
              </a:rPr>
              <a:t>Paso 2: Determinar la media de los valores de las variables</a:t>
            </a:r>
            <a:endParaRPr lang="en-GB" sz="1600" dirty="0">
              <a:solidFill>
                <a:schemeClr val="bg1"/>
              </a:solidFill>
              <a:ea typeface="Lato Light" charset="0"/>
              <a:cs typeface="Lato Light" charset="0"/>
            </a:endParaRPr>
          </a:p>
        </p:txBody>
      </p:sp>
      <p:graphicFrame>
        <p:nvGraphicFramePr>
          <p:cNvPr id="94" name="Chart 3">
            <a:extLst>
              <a:ext uri="{FF2B5EF4-FFF2-40B4-BE49-F238E27FC236}">
                <a16:creationId xmlns:a16="http://schemas.microsoft.com/office/drawing/2014/main" xmlns="" id="{A0513447-A60E-4DE6-AABE-09CD553E2855}"/>
              </a:ext>
            </a:extLst>
          </p:cNvPr>
          <p:cNvGraphicFramePr/>
          <p:nvPr>
            <p:custDataLst>
              <p:tags r:id="rId4"/>
            </p:custDataLst>
            <p:extLst>
              <p:ext uri="{D42A27DB-BD31-4B8C-83A1-F6EECF244321}">
                <p14:modId xmlns:p14="http://schemas.microsoft.com/office/powerpoint/2010/main" val="65690816"/>
              </p:ext>
            </p:extLst>
          </p:nvPr>
        </p:nvGraphicFramePr>
        <p:xfrm>
          <a:off x="4048126" y="2392046"/>
          <a:ext cx="4567237" cy="863600"/>
        </p:xfrm>
        <a:graphic>
          <a:graphicData uri="http://schemas.openxmlformats.org/drawingml/2006/chart">
            <c:chart xmlns:c="http://schemas.openxmlformats.org/drawingml/2006/chart" xmlns:r="http://schemas.openxmlformats.org/officeDocument/2006/relationships" r:id="rId43"/>
          </a:graphicData>
        </a:graphic>
      </p:graphicFrame>
      <p:cxnSp>
        <p:nvCxnSpPr>
          <p:cNvPr id="6" name="Gerader Verbinder 5">
            <a:extLst>
              <a:ext uri="{FF2B5EF4-FFF2-40B4-BE49-F238E27FC236}">
                <a16:creationId xmlns:a16="http://schemas.microsoft.com/office/drawing/2014/main" xmlns="" id="{0B5B0B48-2CDE-4B4A-BCD6-DC9C3148FCA0}"/>
              </a:ext>
            </a:extLst>
          </p:cNvPr>
          <p:cNvCxnSpPr/>
          <p:nvPr>
            <p:custDataLst>
              <p:tags r:id="rId5"/>
            </p:custDataLst>
          </p:nvPr>
        </p:nvCxnSpPr>
        <p:spPr bwMode="auto">
          <a:xfrm>
            <a:off x="6475413" y="2765425"/>
            <a:ext cx="342900"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xmlns="" id="{3E736003-5A78-4183-A4E1-FF19033A50C8}"/>
              </a:ext>
            </a:extLst>
          </p:cNvPr>
          <p:cNvCxnSpPr/>
          <p:nvPr>
            <p:custDataLst>
              <p:tags r:id="rId6"/>
            </p:custDataLst>
          </p:nvPr>
        </p:nvCxnSpPr>
        <p:spPr bwMode="auto">
          <a:xfrm>
            <a:off x="8809038" y="2765425"/>
            <a:ext cx="2068513"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xmlns="" id="{8F0ACFD8-C7CB-43AF-A6CC-7698399F5242}"/>
              </a:ext>
            </a:extLst>
          </p:cNvPr>
          <p:cNvCxnSpPr/>
          <p:nvPr>
            <p:custDataLst>
              <p:tags r:id="rId7"/>
            </p:custDataLst>
          </p:nvPr>
        </p:nvCxnSpPr>
        <p:spPr bwMode="auto">
          <a:xfrm>
            <a:off x="7011988" y="2765425"/>
            <a:ext cx="1531937"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Pfeil: nach rechts 4">
            <a:extLst>
              <a:ext uri="{FF2B5EF4-FFF2-40B4-BE49-F238E27FC236}">
                <a16:creationId xmlns:a16="http://schemas.microsoft.com/office/drawing/2014/main" xmlns="" id="{4CE5CE9D-0194-44A7-A8FC-334D8E9BA938}"/>
              </a:ext>
            </a:extLst>
          </p:cNvPr>
          <p:cNvSpPr/>
          <p:nvPr>
            <p:custDataLst>
              <p:tags r:id="rId8"/>
            </p:custDataLst>
          </p:nvPr>
        </p:nvSpPr>
        <p:spPr bwMode="auto">
          <a:xfrm rot="10800000">
            <a:off x="10928350" y="2689225"/>
            <a:ext cx="128588" cy="152400"/>
          </a:xfrm>
          <a:prstGeom prst="rightArrow">
            <a:avLst>
              <a:gd name="adj1" fmla="val 100000"/>
              <a:gd name="adj2" fmla="val 100000"/>
            </a:avLst>
          </a:prstGeom>
          <a:solidFill>
            <a:schemeClr val="tx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5" name="Text Placeholder 2">
            <a:extLst>
              <a:ext uri="{FF2B5EF4-FFF2-40B4-BE49-F238E27FC236}">
                <a16:creationId xmlns:a16="http://schemas.microsoft.com/office/drawing/2014/main" xmlns="" id="{6409B19B-B03D-428D-AE12-102518DFB5D2}"/>
              </a:ext>
            </a:extLst>
          </p:cNvPr>
          <p:cNvSpPr>
            <a:spLocks noGrp="1"/>
          </p:cNvSpPr>
          <p:nvPr>
            <p:custDataLst>
              <p:tags r:id="rId9"/>
            </p:custDataLst>
          </p:nvPr>
        </p:nvSpPr>
        <p:spPr bwMode="auto">
          <a:xfrm>
            <a:off x="8342313" y="320675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59" name="Text Placeholder 2">
            <a:extLst>
              <a:ext uri="{FF2B5EF4-FFF2-40B4-BE49-F238E27FC236}">
                <a16:creationId xmlns:a16="http://schemas.microsoft.com/office/drawing/2014/main" xmlns="" id="{9BDDA199-89E0-4FAD-BB0F-6C2D92CF763B}"/>
              </a:ext>
            </a:extLst>
          </p:cNvPr>
          <p:cNvSpPr>
            <a:spLocks noGrp="1"/>
          </p:cNvSpPr>
          <p:nvPr>
            <p:custDataLst>
              <p:tags r:id="rId10"/>
            </p:custDataLst>
          </p:nvPr>
        </p:nvSpPr>
        <p:spPr bwMode="auto">
          <a:xfrm>
            <a:off x="11107738" y="2689225"/>
            <a:ext cx="44450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r>
              <a:rPr lang="en-GB" altLang="en-US" sz="1400" dirty="0">
                <a:sym typeface="+mn-lt"/>
              </a:rPr>
              <a:t>Ø </a:t>
            </a:r>
            <a:fld id="{CEFF9D7C-AB50-4B1E-8F0A-13D69CF39AD4}" type="datetime'''11''''8'''''''''''''''',''''''''''''''0'">
              <a:rPr lang="en-GB" altLang="en-US" sz="1400" smtClean="0"/>
              <a:pPr/>
              <a:t>118,0</a:t>
            </a:fld>
            <a:endParaRPr lang="en-GB" sz="1400" dirty="0">
              <a:sym typeface="+mn-lt"/>
            </a:endParaRPr>
          </a:p>
        </p:txBody>
      </p:sp>
      <p:sp>
        <p:nvSpPr>
          <p:cNvPr id="16" name="Text Placeholder 2">
            <a:extLst>
              <a:ext uri="{FF2B5EF4-FFF2-40B4-BE49-F238E27FC236}">
                <a16:creationId xmlns:a16="http://schemas.microsoft.com/office/drawing/2014/main" xmlns="" id="{8296521D-A3E6-49E6-B9DA-E3236F6222B7}"/>
              </a:ext>
            </a:extLst>
          </p:cNvPr>
          <p:cNvSpPr>
            <a:spLocks noGrp="1"/>
          </p:cNvSpPr>
          <p:nvPr>
            <p:custDataLst>
              <p:tags r:id="rId11"/>
            </p:custDataLst>
          </p:nvPr>
        </p:nvSpPr>
        <p:spPr bwMode="auto">
          <a:xfrm>
            <a:off x="4114943" y="3206750"/>
            <a:ext cx="709011" cy="16245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1</a:t>
            </a:r>
            <a:endParaRPr lang="en-GB" sz="1400" dirty="0">
              <a:solidFill>
                <a:schemeClr val="bg1"/>
              </a:solidFill>
              <a:sym typeface="+mn-lt"/>
            </a:endParaRPr>
          </a:p>
        </p:txBody>
      </p:sp>
      <p:sp>
        <p:nvSpPr>
          <p:cNvPr id="39" name="Text Placeholder 2">
            <a:extLst>
              <a:ext uri="{FF2B5EF4-FFF2-40B4-BE49-F238E27FC236}">
                <a16:creationId xmlns:a16="http://schemas.microsoft.com/office/drawing/2014/main" xmlns="" id="{268C7C3B-95AE-4BF5-B7C3-37C2F5C153BC}"/>
              </a:ext>
            </a:extLst>
          </p:cNvPr>
          <p:cNvSpPr>
            <a:spLocks noGrp="1"/>
          </p:cNvSpPr>
          <p:nvPr>
            <p:custDataLst>
              <p:tags r:id="rId12"/>
            </p:custDataLst>
          </p:nvPr>
        </p:nvSpPr>
        <p:spPr bwMode="auto">
          <a:xfrm>
            <a:off x="7862207" y="3218389"/>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5</a:t>
            </a:r>
            <a:endParaRPr lang="en-GB" sz="1400" dirty="0">
              <a:solidFill>
                <a:schemeClr val="bg1"/>
              </a:solidFill>
              <a:sym typeface="+mn-lt"/>
            </a:endParaRPr>
          </a:p>
        </p:txBody>
      </p:sp>
      <p:sp>
        <p:nvSpPr>
          <p:cNvPr id="38" name="Text Placeholder 2">
            <a:extLst>
              <a:ext uri="{FF2B5EF4-FFF2-40B4-BE49-F238E27FC236}">
                <a16:creationId xmlns:a16="http://schemas.microsoft.com/office/drawing/2014/main" xmlns="" id="{C43F3056-47CE-4BBC-ADAC-52B20C0F8E7A}"/>
              </a:ext>
            </a:extLst>
          </p:cNvPr>
          <p:cNvSpPr>
            <a:spLocks noGrp="1"/>
          </p:cNvSpPr>
          <p:nvPr>
            <p:custDataLst>
              <p:tags r:id="rId13"/>
            </p:custDataLst>
          </p:nvPr>
        </p:nvSpPr>
        <p:spPr bwMode="auto">
          <a:xfrm>
            <a:off x="9223375" y="320675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8" name="Rechteck 7">
            <a:extLst>
              <a:ext uri="{FF2B5EF4-FFF2-40B4-BE49-F238E27FC236}">
                <a16:creationId xmlns:a16="http://schemas.microsoft.com/office/drawing/2014/main" xmlns="" id="{255BEB4E-BE41-4BF1-9E53-EDCA48985DC6}"/>
              </a:ext>
            </a:extLst>
          </p:cNvPr>
          <p:cNvSpPr/>
          <p:nvPr/>
        </p:nvSpPr>
        <p:spPr>
          <a:xfrm>
            <a:off x="2340429" y="2370489"/>
            <a:ext cx="6302500" cy="307777"/>
          </a:xfrm>
          <a:prstGeom prst="rect">
            <a:avLst/>
          </a:prstGeom>
        </p:spPr>
        <p:txBody>
          <a:bodyPr wrap="square">
            <a:spAutoFit/>
          </a:bodyPr>
          <a:lstStyle/>
          <a:p>
            <a:r>
              <a:rPr lang="en-GB" sz="1400" dirty="0" err="1">
                <a:solidFill>
                  <a:schemeClr val="bg1"/>
                </a:solidFill>
              </a:rPr>
              <a:t>Gastos</a:t>
            </a:r>
            <a:r>
              <a:rPr lang="en-GB" sz="1400" dirty="0">
                <a:solidFill>
                  <a:schemeClr val="bg1"/>
                </a:solidFill>
              </a:rPr>
              <a:t> del </a:t>
            </a:r>
            <a:r>
              <a:rPr lang="en-GB" sz="1400" dirty="0" smtClean="0">
                <a:solidFill>
                  <a:schemeClr val="bg1"/>
                </a:solidFill>
              </a:rPr>
              <a:t> comprador </a:t>
            </a:r>
            <a:r>
              <a:rPr lang="en-GB" sz="1400" dirty="0" err="1">
                <a:solidFill>
                  <a:schemeClr val="bg1"/>
                </a:solidFill>
              </a:rPr>
              <a:t>por</a:t>
            </a:r>
            <a:r>
              <a:rPr lang="en-GB" sz="1400" dirty="0">
                <a:solidFill>
                  <a:schemeClr val="bg1"/>
                </a:solidFill>
              </a:rPr>
              <a:t> </a:t>
            </a:r>
            <a:r>
              <a:rPr lang="en-GB" sz="1400" dirty="0" err="1">
                <a:solidFill>
                  <a:schemeClr val="bg1"/>
                </a:solidFill>
              </a:rPr>
              <a:t>visita</a:t>
            </a:r>
            <a:r>
              <a:rPr lang="en-GB" sz="1400" dirty="0">
                <a:solidFill>
                  <a:schemeClr val="bg1"/>
                </a:solidFill>
              </a:rPr>
              <a:t> (s)</a:t>
            </a:r>
          </a:p>
        </p:txBody>
      </p:sp>
      <p:graphicFrame>
        <p:nvGraphicFramePr>
          <p:cNvPr id="110" name="Chart 3">
            <a:extLst>
              <a:ext uri="{FF2B5EF4-FFF2-40B4-BE49-F238E27FC236}">
                <a16:creationId xmlns:a16="http://schemas.microsoft.com/office/drawing/2014/main" xmlns="" id="{9DA67BA8-A94D-45D9-A829-597ABDE1E13D}"/>
              </a:ext>
            </a:extLst>
          </p:cNvPr>
          <p:cNvGraphicFramePr/>
          <p:nvPr>
            <p:custDataLst>
              <p:tags r:id="rId14"/>
            </p:custDataLst>
            <p:extLst>
              <p:ext uri="{D42A27DB-BD31-4B8C-83A1-F6EECF244321}">
                <p14:modId xmlns:p14="http://schemas.microsoft.com/office/powerpoint/2010/main" val="3569944001"/>
              </p:ext>
            </p:extLst>
          </p:nvPr>
        </p:nvGraphicFramePr>
        <p:xfrm>
          <a:off x="3978276" y="3651975"/>
          <a:ext cx="4567237" cy="949325"/>
        </p:xfrm>
        <a:graphic>
          <a:graphicData uri="http://schemas.openxmlformats.org/drawingml/2006/chart">
            <c:chart xmlns:c="http://schemas.openxmlformats.org/drawingml/2006/chart" xmlns:r="http://schemas.openxmlformats.org/officeDocument/2006/relationships" r:id="rId44"/>
          </a:graphicData>
        </a:graphic>
      </p:graphicFrame>
      <p:cxnSp>
        <p:nvCxnSpPr>
          <p:cNvPr id="78" name="Gerader Verbinder 77">
            <a:extLst>
              <a:ext uri="{FF2B5EF4-FFF2-40B4-BE49-F238E27FC236}">
                <a16:creationId xmlns:a16="http://schemas.microsoft.com/office/drawing/2014/main" xmlns="" id="{8739CCAE-A40E-4CEC-A21D-AE51DBA8CD60}"/>
              </a:ext>
            </a:extLst>
          </p:cNvPr>
          <p:cNvCxnSpPr/>
          <p:nvPr>
            <p:custDataLst>
              <p:tags r:id="rId15"/>
            </p:custDataLst>
          </p:nvPr>
        </p:nvCxnSpPr>
        <p:spPr bwMode="auto">
          <a:xfrm>
            <a:off x="6475413" y="4067175"/>
            <a:ext cx="1260475"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xmlns="" id="{7ACC1012-8196-4AAF-820A-8AD882831588}"/>
              </a:ext>
            </a:extLst>
          </p:cNvPr>
          <p:cNvCxnSpPr/>
          <p:nvPr>
            <p:custDataLst>
              <p:tags r:id="rId16"/>
            </p:custDataLst>
          </p:nvPr>
        </p:nvCxnSpPr>
        <p:spPr bwMode="auto">
          <a:xfrm>
            <a:off x="7858125" y="4067175"/>
            <a:ext cx="757238"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xmlns="" id="{79B33C57-D668-481F-AA09-5784CED6F1D2}"/>
              </a:ext>
            </a:extLst>
          </p:cNvPr>
          <p:cNvCxnSpPr/>
          <p:nvPr>
            <p:custDataLst>
              <p:tags r:id="rId17"/>
            </p:custDataLst>
          </p:nvPr>
        </p:nvCxnSpPr>
        <p:spPr bwMode="auto">
          <a:xfrm>
            <a:off x="8737600" y="4067175"/>
            <a:ext cx="1638300"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xmlns="" id="{448D95ED-5FCB-4A52-88CB-6C15417DA99F}"/>
              </a:ext>
            </a:extLst>
          </p:cNvPr>
          <p:cNvCxnSpPr/>
          <p:nvPr>
            <p:custDataLst>
              <p:tags r:id="rId18"/>
            </p:custDataLst>
          </p:nvPr>
        </p:nvCxnSpPr>
        <p:spPr bwMode="auto">
          <a:xfrm>
            <a:off x="10498138" y="4067175"/>
            <a:ext cx="379413"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Pfeil: nach rechts 78">
            <a:extLst>
              <a:ext uri="{FF2B5EF4-FFF2-40B4-BE49-F238E27FC236}">
                <a16:creationId xmlns:a16="http://schemas.microsoft.com/office/drawing/2014/main" xmlns="" id="{81A8B5FF-3895-44A0-B485-761CFB4E2B98}"/>
              </a:ext>
            </a:extLst>
          </p:cNvPr>
          <p:cNvSpPr/>
          <p:nvPr>
            <p:custDataLst>
              <p:tags r:id="rId19"/>
            </p:custDataLst>
          </p:nvPr>
        </p:nvSpPr>
        <p:spPr bwMode="auto">
          <a:xfrm rot="10800000">
            <a:off x="10928350" y="3990975"/>
            <a:ext cx="128588" cy="152400"/>
          </a:xfrm>
          <a:prstGeom prst="rightArrow">
            <a:avLst>
              <a:gd name="adj1" fmla="val 100000"/>
              <a:gd name="adj2" fmla="val 100000"/>
            </a:avLst>
          </a:prstGeom>
          <a:solidFill>
            <a:schemeClr val="tx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4" name="Text Placeholder 2">
            <a:extLst>
              <a:ext uri="{FF2B5EF4-FFF2-40B4-BE49-F238E27FC236}">
                <a16:creationId xmlns:a16="http://schemas.microsoft.com/office/drawing/2014/main" xmlns="" id="{CF80AA34-533A-48ED-A8CB-3EA5B983B14A}"/>
              </a:ext>
            </a:extLst>
          </p:cNvPr>
          <p:cNvSpPr>
            <a:spLocks noGrp="1"/>
          </p:cNvSpPr>
          <p:nvPr>
            <p:custDataLst>
              <p:tags r:id="rId20"/>
            </p:custDataLst>
          </p:nvPr>
        </p:nvSpPr>
        <p:spPr bwMode="auto">
          <a:xfrm>
            <a:off x="6908733" y="4621342"/>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4</a:t>
            </a:r>
            <a:endParaRPr lang="en-GB" sz="1400" dirty="0">
              <a:solidFill>
                <a:schemeClr val="bg1"/>
              </a:solidFill>
              <a:sym typeface="+mn-lt"/>
            </a:endParaRPr>
          </a:p>
        </p:txBody>
      </p:sp>
      <p:sp>
        <p:nvSpPr>
          <p:cNvPr id="82" name="Text Placeholder 2">
            <a:extLst>
              <a:ext uri="{FF2B5EF4-FFF2-40B4-BE49-F238E27FC236}">
                <a16:creationId xmlns:a16="http://schemas.microsoft.com/office/drawing/2014/main" xmlns="" id="{E2E6209E-753F-4A17-A5BB-13D4D8B47B1E}"/>
              </a:ext>
            </a:extLst>
          </p:cNvPr>
          <p:cNvSpPr>
            <a:spLocks noGrp="1"/>
          </p:cNvSpPr>
          <p:nvPr>
            <p:custDataLst>
              <p:tags r:id="rId21"/>
            </p:custDataLst>
          </p:nvPr>
        </p:nvSpPr>
        <p:spPr bwMode="auto">
          <a:xfrm>
            <a:off x="3866379" y="458797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1</a:t>
            </a:r>
            <a:endParaRPr lang="en-GB" sz="1400" dirty="0">
              <a:solidFill>
                <a:schemeClr val="bg1"/>
              </a:solidFill>
              <a:sym typeface="+mn-lt"/>
            </a:endParaRPr>
          </a:p>
        </p:txBody>
      </p:sp>
      <p:sp>
        <p:nvSpPr>
          <p:cNvPr id="83" name="Text Placeholder 2">
            <a:extLst>
              <a:ext uri="{FF2B5EF4-FFF2-40B4-BE49-F238E27FC236}">
                <a16:creationId xmlns:a16="http://schemas.microsoft.com/office/drawing/2014/main" xmlns="" id="{E708E544-2F7D-446E-912B-3EFFF9A55B9E}"/>
              </a:ext>
            </a:extLst>
          </p:cNvPr>
          <p:cNvSpPr>
            <a:spLocks noGrp="1"/>
          </p:cNvSpPr>
          <p:nvPr>
            <p:custDataLst>
              <p:tags r:id="rId22"/>
            </p:custDataLst>
          </p:nvPr>
        </p:nvSpPr>
        <p:spPr bwMode="auto">
          <a:xfrm>
            <a:off x="7845794" y="4630002"/>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5</a:t>
            </a:r>
            <a:endParaRPr lang="en-GB" sz="1400" dirty="0">
              <a:solidFill>
                <a:schemeClr val="bg1"/>
              </a:solidFill>
              <a:sym typeface="+mn-lt"/>
            </a:endParaRPr>
          </a:p>
        </p:txBody>
      </p:sp>
      <p:sp>
        <p:nvSpPr>
          <p:cNvPr id="85" name="Text Placeholder 2">
            <a:extLst>
              <a:ext uri="{FF2B5EF4-FFF2-40B4-BE49-F238E27FC236}">
                <a16:creationId xmlns:a16="http://schemas.microsoft.com/office/drawing/2014/main" xmlns="" id="{E6769670-4778-48D4-98E5-25989B1E4D99}"/>
              </a:ext>
            </a:extLst>
          </p:cNvPr>
          <p:cNvSpPr>
            <a:spLocks noGrp="1"/>
          </p:cNvSpPr>
          <p:nvPr>
            <p:custDataLst>
              <p:tags r:id="rId23"/>
            </p:custDataLst>
          </p:nvPr>
        </p:nvSpPr>
        <p:spPr bwMode="auto">
          <a:xfrm>
            <a:off x="4948305" y="4630002"/>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2</a:t>
            </a:r>
            <a:endParaRPr lang="en-GB" sz="1400" dirty="0">
              <a:solidFill>
                <a:schemeClr val="bg1"/>
              </a:solidFill>
              <a:sym typeface="+mn-lt"/>
            </a:endParaRPr>
          </a:p>
        </p:txBody>
      </p:sp>
      <p:sp>
        <p:nvSpPr>
          <p:cNvPr id="80" name="Text Placeholder 2">
            <a:extLst>
              <a:ext uri="{FF2B5EF4-FFF2-40B4-BE49-F238E27FC236}">
                <a16:creationId xmlns:a16="http://schemas.microsoft.com/office/drawing/2014/main" xmlns="" id="{1EF4D9D6-9A0A-4108-90D0-E9C5C99EC1DA}"/>
              </a:ext>
            </a:extLst>
          </p:cNvPr>
          <p:cNvSpPr>
            <a:spLocks noGrp="1"/>
          </p:cNvSpPr>
          <p:nvPr>
            <p:custDataLst>
              <p:tags r:id="rId24"/>
            </p:custDataLst>
          </p:nvPr>
        </p:nvSpPr>
        <p:spPr bwMode="auto">
          <a:xfrm>
            <a:off x="5928519" y="4621343"/>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3</a:t>
            </a:r>
            <a:endParaRPr lang="en-GB" sz="1400" dirty="0">
              <a:solidFill>
                <a:schemeClr val="bg1"/>
              </a:solidFill>
              <a:sym typeface="+mn-lt"/>
            </a:endParaRPr>
          </a:p>
        </p:txBody>
      </p:sp>
      <p:sp>
        <p:nvSpPr>
          <p:cNvPr id="81" name="Text Placeholder 2">
            <a:extLst>
              <a:ext uri="{FF2B5EF4-FFF2-40B4-BE49-F238E27FC236}">
                <a16:creationId xmlns:a16="http://schemas.microsoft.com/office/drawing/2014/main" xmlns="" id="{6B9F332D-2E2B-439B-A208-6B15B678EEEC}"/>
              </a:ext>
            </a:extLst>
          </p:cNvPr>
          <p:cNvSpPr>
            <a:spLocks noGrp="1"/>
          </p:cNvSpPr>
          <p:nvPr>
            <p:custDataLst>
              <p:tags r:id="rId25"/>
            </p:custDataLst>
          </p:nvPr>
        </p:nvSpPr>
        <p:spPr bwMode="auto">
          <a:xfrm>
            <a:off x="11107738" y="3990975"/>
            <a:ext cx="301625"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r>
              <a:rPr lang="en-GB" altLang="en-US" sz="1400" dirty="0">
                <a:sym typeface="+mn-lt"/>
              </a:rPr>
              <a:t>Ø </a:t>
            </a:r>
            <a:fld id="{D9D5D335-1E91-4CFD-80F4-F1CD01C473A2}" type="datetime'''''''''''''''''3'',''2'''''''''''''''''''">
              <a:rPr lang="en-GB" altLang="en-US" sz="1400" smtClean="0"/>
              <a:pPr/>
              <a:t>3,2</a:t>
            </a:fld>
            <a:endParaRPr lang="en-GB" sz="1400" dirty="0">
              <a:sym typeface="+mn-lt"/>
            </a:endParaRPr>
          </a:p>
        </p:txBody>
      </p:sp>
      <p:sp>
        <p:nvSpPr>
          <p:cNvPr id="88" name="Rechteck 87">
            <a:extLst>
              <a:ext uri="{FF2B5EF4-FFF2-40B4-BE49-F238E27FC236}">
                <a16:creationId xmlns:a16="http://schemas.microsoft.com/office/drawing/2014/main" xmlns="" id="{F4AA8E27-39C3-4E2C-B463-E0134F3960DB}"/>
              </a:ext>
            </a:extLst>
          </p:cNvPr>
          <p:cNvSpPr/>
          <p:nvPr/>
        </p:nvSpPr>
        <p:spPr>
          <a:xfrm>
            <a:off x="2343446" y="3464679"/>
            <a:ext cx="2667462" cy="307777"/>
          </a:xfrm>
          <a:prstGeom prst="rect">
            <a:avLst/>
          </a:prstGeom>
        </p:spPr>
        <p:txBody>
          <a:bodyPr wrap="none">
            <a:spAutoFit/>
          </a:bodyPr>
          <a:lstStyle/>
          <a:p>
            <a:r>
              <a:rPr lang="en-GB" sz="1400" dirty="0" err="1" smtClean="0">
                <a:solidFill>
                  <a:schemeClr val="bg1"/>
                </a:solidFill>
              </a:rPr>
              <a:t>Número</a:t>
            </a:r>
            <a:r>
              <a:rPr lang="en-GB" sz="1400" dirty="0" smtClean="0">
                <a:solidFill>
                  <a:schemeClr val="bg1"/>
                </a:solidFill>
              </a:rPr>
              <a:t> de </a:t>
            </a:r>
            <a:r>
              <a:rPr lang="en-GB" sz="1400" dirty="0" err="1" smtClean="0">
                <a:solidFill>
                  <a:schemeClr val="bg1"/>
                </a:solidFill>
              </a:rPr>
              <a:t>visitas</a:t>
            </a:r>
            <a:r>
              <a:rPr lang="en-GB" sz="1400" dirty="0" smtClean="0">
                <a:solidFill>
                  <a:schemeClr val="bg1"/>
                </a:solidFill>
              </a:rPr>
              <a:t> a la </a:t>
            </a:r>
            <a:r>
              <a:rPr lang="en-GB" sz="1400" dirty="0" err="1" smtClean="0">
                <a:solidFill>
                  <a:schemeClr val="bg1"/>
                </a:solidFill>
              </a:rPr>
              <a:t>semana</a:t>
            </a:r>
            <a:r>
              <a:rPr lang="en-GB" sz="1400" dirty="0" smtClean="0">
                <a:solidFill>
                  <a:schemeClr val="bg1"/>
                </a:solidFill>
              </a:rPr>
              <a:t> (c</a:t>
            </a:r>
            <a:r>
              <a:rPr lang="en-GB" sz="1400" dirty="0">
                <a:solidFill>
                  <a:schemeClr val="bg1"/>
                </a:solidFill>
              </a:rPr>
              <a:t>) </a:t>
            </a:r>
          </a:p>
        </p:txBody>
      </p:sp>
      <p:cxnSp>
        <p:nvCxnSpPr>
          <p:cNvPr id="100" name="Gerader Verbinder 99">
            <a:extLst>
              <a:ext uri="{FF2B5EF4-FFF2-40B4-BE49-F238E27FC236}">
                <a16:creationId xmlns:a16="http://schemas.microsoft.com/office/drawing/2014/main" xmlns="" id="{27D6BD30-0343-457C-AB8E-1CC9C7D188AE}"/>
              </a:ext>
            </a:extLst>
          </p:cNvPr>
          <p:cNvCxnSpPr/>
          <p:nvPr>
            <p:custDataLst>
              <p:tags r:id="rId26"/>
            </p:custDataLst>
          </p:nvPr>
        </p:nvCxnSpPr>
        <p:spPr bwMode="auto">
          <a:xfrm>
            <a:off x="6475412" y="5419725"/>
            <a:ext cx="3829050"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xmlns="" id="{4BE2C363-2734-44CE-9893-F27FAF230CBA}"/>
              </a:ext>
            </a:extLst>
          </p:cNvPr>
          <p:cNvCxnSpPr/>
          <p:nvPr>
            <p:custDataLst>
              <p:tags r:id="rId27"/>
            </p:custDataLst>
          </p:nvPr>
        </p:nvCxnSpPr>
        <p:spPr bwMode="auto">
          <a:xfrm>
            <a:off x="10569576" y="5419725"/>
            <a:ext cx="307975"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Pfeil: nach rechts 100">
            <a:extLst>
              <a:ext uri="{FF2B5EF4-FFF2-40B4-BE49-F238E27FC236}">
                <a16:creationId xmlns:a16="http://schemas.microsoft.com/office/drawing/2014/main" xmlns="" id="{50B4BD26-2B54-43F6-8317-155FA20E5580}"/>
              </a:ext>
            </a:extLst>
          </p:cNvPr>
          <p:cNvSpPr/>
          <p:nvPr>
            <p:custDataLst>
              <p:tags r:id="rId28"/>
            </p:custDataLst>
          </p:nvPr>
        </p:nvSpPr>
        <p:spPr bwMode="auto">
          <a:xfrm rot="10800000">
            <a:off x="10928350" y="5343525"/>
            <a:ext cx="128588" cy="152400"/>
          </a:xfrm>
          <a:prstGeom prst="rightArrow">
            <a:avLst>
              <a:gd name="adj1" fmla="val 100000"/>
              <a:gd name="adj2" fmla="val 100000"/>
            </a:avLst>
          </a:prstGeom>
          <a:solidFill>
            <a:schemeClr val="tx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3" name="Text Placeholder 2">
            <a:extLst>
              <a:ext uri="{FF2B5EF4-FFF2-40B4-BE49-F238E27FC236}">
                <a16:creationId xmlns:a16="http://schemas.microsoft.com/office/drawing/2014/main" xmlns="" id="{AEBD964C-07D7-440F-A5DB-10730B9CF967}"/>
              </a:ext>
            </a:extLst>
          </p:cNvPr>
          <p:cNvSpPr>
            <a:spLocks noGrp="1"/>
          </p:cNvSpPr>
          <p:nvPr>
            <p:custDataLst>
              <p:tags r:id="rId29"/>
            </p:custDataLst>
          </p:nvPr>
        </p:nvSpPr>
        <p:spPr bwMode="auto">
          <a:xfrm>
            <a:off x="3781569" y="5937364"/>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1</a:t>
            </a:r>
            <a:endParaRPr lang="en-GB" sz="1400" dirty="0">
              <a:solidFill>
                <a:schemeClr val="bg1"/>
              </a:solidFill>
              <a:sym typeface="+mn-lt"/>
            </a:endParaRPr>
          </a:p>
        </p:txBody>
      </p:sp>
      <p:sp>
        <p:nvSpPr>
          <p:cNvPr id="105" name="Text Placeholder 2">
            <a:extLst>
              <a:ext uri="{FF2B5EF4-FFF2-40B4-BE49-F238E27FC236}">
                <a16:creationId xmlns:a16="http://schemas.microsoft.com/office/drawing/2014/main" xmlns="" id="{DD7DE18D-EC76-4964-889A-BB17DA3624B6}"/>
              </a:ext>
            </a:extLst>
          </p:cNvPr>
          <p:cNvSpPr>
            <a:spLocks noGrp="1"/>
          </p:cNvSpPr>
          <p:nvPr>
            <p:custDataLst>
              <p:tags r:id="rId30"/>
            </p:custDataLst>
          </p:nvPr>
        </p:nvSpPr>
        <p:spPr bwMode="auto">
          <a:xfrm>
            <a:off x="4823955" y="5966409"/>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2</a:t>
            </a:r>
            <a:endParaRPr lang="en-GB" sz="1400" dirty="0">
              <a:solidFill>
                <a:schemeClr val="bg1"/>
              </a:solidFill>
              <a:sym typeface="+mn-lt"/>
            </a:endParaRPr>
          </a:p>
        </p:txBody>
      </p:sp>
      <p:sp>
        <p:nvSpPr>
          <p:cNvPr id="106" name="Text Placeholder 2">
            <a:extLst>
              <a:ext uri="{FF2B5EF4-FFF2-40B4-BE49-F238E27FC236}">
                <a16:creationId xmlns:a16="http://schemas.microsoft.com/office/drawing/2014/main" xmlns="" id="{B8BD6D7A-5C8D-434C-8C48-46366F8D5B6D}"/>
              </a:ext>
            </a:extLst>
          </p:cNvPr>
          <p:cNvSpPr>
            <a:spLocks noGrp="1"/>
          </p:cNvSpPr>
          <p:nvPr>
            <p:custDataLst>
              <p:tags r:id="rId31"/>
            </p:custDataLst>
          </p:nvPr>
        </p:nvSpPr>
        <p:spPr bwMode="auto">
          <a:xfrm>
            <a:off x="5809072" y="5968115"/>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3</a:t>
            </a:r>
            <a:endParaRPr lang="en-GB" sz="1400" dirty="0">
              <a:solidFill>
                <a:schemeClr val="bg1"/>
              </a:solidFill>
              <a:sym typeface="+mn-lt"/>
            </a:endParaRPr>
          </a:p>
        </p:txBody>
      </p:sp>
      <p:sp>
        <p:nvSpPr>
          <p:cNvPr id="102" name="Text Placeholder 2">
            <a:extLst>
              <a:ext uri="{FF2B5EF4-FFF2-40B4-BE49-F238E27FC236}">
                <a16:creationId xmlns:a16="http://schemas.microsoft.com/office/drawing/2014/main" xmlns="" id="{0EEF93C6-A86E-407A-A1E6-3CF6F778EE13}"/>
              </a:ext>
            </a:extLst>
          </p:cNvPr>
          <p:cNvSpPr>
            <a:spLocks noGrp="1"/>
          </p:cNvSpPr>
          <p:nvPr>
            <p:custDataLst>
              <p:tags r:id="rId32"/>
            </p:custDataLst>
          </p:nvPr>
        </p:nvSpPr>
        <p:spPr bwMode="auto">
          <a:xfrm>
            <a:off x="6747669" y="5968115"/>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a:solidFill>
                  <a:schemeClr val="bg1"/>
                </a:solidFill>
              </a:rPr>
              <a:t>Cliente</a:t>
            </a:r>
            <a:r>
              <a:rPr lang="en-GB" altLang="en-US" sz="1400" dirty="0">
                <a:solidFill>
                  <a:schemeClr val="bg1"/>
                </a:solidFill>
              </a:rPr>
              <a:t> </a:t>
            </a:r>
            <a:r>
              <a:rPr lang="en-GB" altLang="en-US" sz="1400" dirty="0" smtClean="0">
                <a:solidFill>
                  <a:schemeClr val="bg1"/>
                </a:solidFill>
              </a:rPr>
              <a:t>4 </a:t>
            </a:r>
            <a:endParaRPr lang="en-GB" sz="1400" dirty="0">
              <a:solidFill>
                <a:schemeClr val="bg1"/>
              </a:solidFill>
              <a:sym typeface="+mn-lt"/>
            </a:endParaRPr>
          </a:p>
        </p:txBody>
      </p:sp>
      <p:sp>
        <p:nvSpPr>
          <p:cNvPr id="104" name="Text Placeholder 2">
            <a:extLst>
              <a:ext uri="{FF2B5EF4-FFF2-40B4-BE49-F238E27FC236}">
                <a16:creationId xmlns:a16="http://schemas.microsoft.com/office/drawing/2014/main" xmlns="" id="{F9EC6EF1-84AE-437D-828C-E05807F8AF5B}"/>
              </a:ext>
            </a:extLst>
          </p:cNvPr>
          <p:cNvSpPr>
            <a:spLocks noGrp="1"/>
          </p:cNvSpPr>
          <p:nvPr>
            <p:custDataLst>
              <p:tags r:id="rId33"/>
            </p:custDataLst>
          </p:nvPr>
        </p:nvSpPr>
        <p:spPr bwMode="auto">
          <a:xfrm>
            <a:off x="7723187" y="5953914"/>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5</a:t>
            </a:r>
            <a:endParaRPr lang="en-GB" sz="1400" dirty="0">
              <a:solidFill>
                <a:schemeClr val="bg1"/>
              </a:solidFill>
              <a:sym typeface="+mn-lt"/>
            </a:endParaRPr>
          </a:p>
        </p:txBody>
      </p:sp>
      <p:sp>
        <p:nvSpPr>
          <p:cNvPr id="107" name="Text Placeholder 2">
            <a:extLst>
              <a:ext uri="{FF2B5EF4-FFF2-40B4-BE49-F238E27FC236}">
                <a16:creationId xmlns:a16="http://schemas.microsoft.com/office/drawing/2014/main" xmlns="" id="{B8A954D4-6A52-41B3-845E-DEBAC0ACC2A9}"/>
              </a:ext>
            </a:extLst>
          </p:cNvPr>
          <p:cNvSpPr>
            <a:spLocks noGrp="1"/>
          </p:cNvSpPr>
          <p:nvPr>
            <p:custDataLst>
              <p:tags r:id="rId34"/>
            </p:custDataLst>
          </p:nvPr>
        </p:nvSpPr>
        <p:spPr bwMode="auto">
          <a:xfrm>
            <a:off x="11107737" y="5343525"/>
            <a:ext cx="44450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r>
              <a:rPr lang="en-GB" altLang="en-US" sz="1400" dirty="0">
                <a:sym typeface="+mn-lt"/>
              </a:rPr>
              <a:t>Ø </a:t>
            </a:r>
            <a:fld id="{021A4A76-7D06-45CD-930D-958A9154A9C5}" type="datetime'3''6''''''''''4'''''''''',''''''0'''''''''''''''">
              <a:rPr lang="en-GB" altLang="en-US" sz="1400" smtClean="0"/>
              <a:pPr/>
              <a:t>364,0</a:t>
            </a:fld>
            <a:endParaRPr lang="en-GB" sz="1400" dirty="0">
              <a:sym typeface="+mn-lt"/>
            </a:endParaRPr>
          </a:p>
        </p:txBody>
      </p:sp>
      <p:sp>
        <p:nvSpPr>
          <p:cNvPr id="108" name="Rechteck 107">
            <a:extLst>
              <a:ext uri="{FF2B5EF4-FFF2-40B4-BE49-F238E27FC236}">
                <a16:creationId xmlns:a16="http://schemas.microsoft.com/office/drawing/2014/main" xmlns="" id="{59022B2F-199C-4248-B870-D2D455B591DC}"/>
              </a:ext>
            </a:extLst>
          </p:cNvPr>
          <p:cNvSpPr/>
          <p:nvPr/>
        </p:nvSpPr>
        <p:spPr>
          <a:xfrm>
            <a:off x="2249252" y="4761139"/>
            <a:ext cx="4659481" cy="307777"/>
          </a:xfrm>
          <a:prstGeom prst="rect">
            <a:avLst/>
          </a:prstGeom>
        </p:spPr>
        <p:txBody>
          <a:bodyPr wrap="none">
            <a:spAutoFit/>
          </a:bodyPr>
          <a:lstStyle/>
          <a:p>
            <a:r>
              <a:rPr lang="es-ES" sz="1400" dirty="0">
                <a:solidFill>
                  <a:schemeClr val="bg1"/>
                </a:solidFill>
              </a:rPr>
              <a:t>Valor medio del cliente por semana (gastos x visitas </a:t>
            </a:r>
            <a:r>
              <a:rPr lang="es-ES" sz="1400" dirty="0" smtClean="0">
                <a:solidFill>
                  <a:schemeClr val="bg1"/>
                </a:solidFill>
              </a:rPr>
              <a:t> en </a:t>
            </a:r>
            <a:r>
              <a:rPr lang="es-ES" sz="1400" dirty="0">
                <a:solidFill>
                  <a:schemeClr val="bg1"/>
                </a:solidFill>
              </a:rPr>
              <a:t>euros)</a:t>
            </a:r>
            <a:endParaRPr lang="en-GB" sz="1400" dirty="0">
              <a:solidFill>
                <a:schemeClr val="bg1"/>
              </a:solidFill>
            </a:endParaRPr>
          </a:p>
        </p:txBody>
      </p:sp>
      <p:pic>
        <p:nvPicPr>
          <p:cNvPr id="118" name="Grafik 117">
            <a:extLst>
              <a:ext uri="{FF2B5EF4-FFF2-40B4-BE49-F238E27FC236}">
                <a16:creationId xmlns:a16="http://schemas.microsoft.com/office/drawing/2014/main" xmlns="" id="{D66E6EB0-2124-46BB-B482-9116D2F3569C}"/>
              </a:ext>
            </a:extLst>
          </p:cNvPr>
          <p:cNvPicPr>
            <a:picLocks noChangeAspect="1"/>
          </p:cNvPicPr>
          <p:nvPr/>
        </p:nvPicPr>
        <p:blipFill>
          <a:blip r:embed="rId45"/>
          <a:stretch>
            <a:fillRect/>
          </a:stretch>
        </p:blipFill>
        <p:spPr>
          <a:xfrm>
            <a:off x="9794342" y="208456"/>
            <a:ext cx="2166418" cy="1153618"/>
          </a:xfrm>
          <a:prstGeom prst="rect">
            <a:avLst/>
          </a:prstGeom>
        </p:spPr>
      </p:pic>
      <p:sp>
        <p:nvSpPr>
          <p:cNvPr id="50" name="Text Placeholder 2">
            <a:extLst>
              <a:ext uri="{FF2B5EF4-FFF2-40B4-BE49-F238E27FC236}">
                <a16:creationId xmlns:a16="http://schemas.microsoft.com/office/drawing/2014/main" xmlns="" id="{FAC2F4BE-1C84-434F-9477-6394A361A35E}"/>
              </a:ext>
            </a:extLst>
          </p:cNvPr>
          <p:cNvSpPr>
            <a:spLocks noGrp="1"/>
          </p:cNvSpPr>
          <p:nvPr>
            <p:custDataLst>
              <p:tags r:id="rId35"/>
            </p:custDataLst>
          </p:nvPr>
        </p:nvSpPr>
        <p:spPr bwMode="auto">
          <a:xfrm>
            <a:off x="5116539" y="3214767"/>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2</a:t>
            </a:r>
            <a:endParaRPr lang="en-GB" sz="1400" dirty="0">
              <a:solidFill>
                <a:schemeClr val="bg1"/>
              </a:solidFill>
              <a:sym typeface="+mn-lt"/>
            </a:endParaRPr>
          </a:p>
        </p:txBody>
      </p:sp>
      <p:sp>
        <p:nvSpPr>
          <p:cNvPr id="51" name="Text Placeholder 2">
            <a:extLst>
              <a:ext uri="{FF2B5EF4-FFF2-40B4-BE49-F238E27FC236}">
                <a16:creationId xmlns:a16="http://schemas.microsoft.com/office/drawing/2014/main" xmlns="" id="{5275AB23-38E5-4152-839F-CAA83C1E34B6}"/>
              </a:ext>
            </a:extLst>
          </p:cNvPr>
          <p:cNvSpPr>
            <a:spLocks noGrp="1"/>
          </p:cNvSpPr>
          <p:nvPr>
            <p:custDataLst>
              <p:tags r:id="rId36"/>
            </p:custDataLst>
          </p:nvPr>
        </p:nvSpPr>
        <p:spPr bwMode="auto">
          <a:xfrm>
            <a:off x="6080919" y="3216068"/>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3</a:t>
            </a:r>
            <a:endParaRPr lang="en-GB" sz="1400" dirty="0">
              <a:solidFill>
                <a:schemeClr val="bg1"/>
              </a:solidFill>
              <a:sym typeface="+mn-lt"/>
            </a:endParaRPr>
          </a:p>
        </p:txBody>
      </p:sp>
      <p:sp>
        <p:nvSpPr>
          <p:cNvPr id="52" name="Text Placeholder 2">
            <a:extLst>
              <a:ext uri="{FF2B5EF4-FFF2-40B4-BE49-F238E27FC236}">
                <a16:creationId xmlns:a16="http://schemas.microsoft.com/office/drawing/2014/main" xmlns="" id="{A3363820-6008-4AC0-B51A-5BEA982EB1FF}"/>
              </a:ext>
            </a:extLst>
          </p:cNvPr>
          <p:cNvSpPr>
            <a:spLocks noGrp="1"/>
          </p:cNvSpPr>
          <p:nvPr>
            <p:custDataLst>
              <p:tags r:id="rId37"/>
            </p:custDataLst>
          </p:nvPr>
        </p:nvSpPr>
        <p:spPr bwMode="auto">
          <a:xfrm>
            <a:off x="6982333" y="319459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err="1" smtClean="0">
                <a:solidFill>
                  <a:schemeClr val="bg1"/>
                </a:solidFill>
              </a:rPr>
              <a:t>Cliente</a:t>
            </a:r>
            <a:r>
              <a:rPr lang="en-GB" altLang="en-US" sz="1400" dirty="0" smtClean="0">
                <a:solidFill>
                  <a:schemeClr val="bg1"/>
                </a:solidFill>
              </a:rPr>
              <a:t> 4</a:t>
            </a:r>
            <a:endParaRPr lang="en-GB" sz="1400" dirty="0">
              <a:solidFill>
                <a:schemeClr val="bg1"/>
              </a:solidFill>
              <a:sym typeface="+mn-lt"/>
            </a:endParaRPr>
          </a:p>
        </p:txBody>
      </p:sp>
      <p:graphicFrame>
        <p:nvGraphicFramePr>
          <p:cNvPr id="53" name="Chart 3">
            <a:extLst>
              <a:ext uri="{FF2B5EF4-FFF2-40B4-BE49-F238E27FC236}">
                <a16:creationId xmlns:a16="http://schemas.microsoft.com/office/drawing/2014/main" xmlns="" id="{94E29EBF-C8AC-4929-999B-2B5332443751}"/>
              </a:ext>
            </a:extLst>
          </p:cNvPr>
          <p:cNvGraphicFramePr/>
          <p:nvPr>
            <p:custDataLst>
              <p:tags r:id="rId38"/>
            </p:custDataLst>
            <p:extLst>
              <p:ext uri="{D42A27DB-BD31-4B8C-83A1-F6EECF244321}">
                <p14:modId xmlns:p14="http://schemas.microsoft.com/office/powerpoint/2010/main" val="1064933652"/>
              </p:ext>
            </p:extLst>
          </p:nvPr>
        </p:nvGraphicFramePr>
        <p:xfrm>
          <a:off x="3781569" y="4980096"/>
          <a:ext cx="4567237" cy="949325"/>
        </p:xfrm>
        <a:graphic>
          <a:graphicData uri="http://schemas.openxmlformats.org/drawingml/2006/chart">
            <c:chart xmlns:c="http://schemas.openxmlformats.org/drawingml/2006/chart" xmlns:r="http://schemas.openxmlformats.org/officeDocument/2006/relationships" r:id="rId46"/>
          </a:graphicData>
        </a:graphic>
      </p:graphicFrame>
    </p:spTree>
    <p:extLst>
      <p:ext uri="{BB962C8B-B14F-4D97-AF65-F5344CB8AC3E}">
        <p14:creationId xmlns:p14="http://schemas.microsoft.com/office/powerpoint/2010/main" val="535256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xmlns="" id="{A8592165-77D1-4756-A788-1027D9A5C7E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 name="think-cell Folie" r:id="rId6" imgW="592" imgH="595" progId="TCLayout.ActiveDocument.1">
                  <p:embed/>
                </p:oleObj>
              </mc:Choice>
              <mc:Fallback>
                <p:oleObj name="think-cell Folie" r:id="rId6" imgW="592" imgH="595" progId="TCLayout.ActiveDocument.1">
                  <p:embed/>
                  <p:pic>
                    <p:nvPicPr>
                      <p:cNvPr id="4" name="Objekt 3" hidden="1">
                        <a:extLst>
                          <a:ext uri="{FF2B5EF4-FFF2-40B4-BE49-F238E27FC236}">
                            <a16:creationId xmlns:a16="http://schemas.microsoft.com/office/drawing/2014/main" xmlns="" id="{A8592165-77D1-4756-A788-1027D9A5C7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xmlns="" id="{3FEBCF83-6734-42FA-B60E-38F3D17B1D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100" dirty="0">
              <a:latin typeface="Calibri" panose="020F0502020204030204" pitchFamily="34" charset="0"/>
              <a:sym typeface="Calibri" panose="020F0502020204030204" pitchFamily="34" charset="0"/>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07540" y="602814"/>
            <a:ext cx="9087377" cy="697353"/>
          </a:xfrm>
        </p:spPr>
        <p:txBody>
          <a:bodyPr>
            <a:normAutofit fontScale="92500"/>
          </a:bodyPr>
          <a:lstStyle/>
          <a:p>
            <a:r>
              <a:rPr lang="es-ES" dirty="0"/>
              <a:t>Marketing y ventas: Valor de vida del </a:t>
            </a:r>
            <a:r>
              <a:rPr lang="es-ES" dirty="0" smtClean="0"/>
              <a:t>cliente </a:t>
            </a:r>
            <a:r>
              <a:rPr lang="en-GB" dirty="0" smtClean="0"/>
              <a:t>(cont</a:t>
            </a:r>
            <a:r>
              <a:rPr lang="en-GB" dirty="0"/>
              <a:t>.)</a:t>
            </a: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7" name="Freeform 43">
            <a:extLst>
              <a:ext uri="{FF2B5EF4-FFF2-40B4-BE49-F238E27FC236}">
                <a16:creationId xmlns:a16="http://schemas.microsoft.com/office/drawing/2014/main" xmlns="" id="{EDB1EC51-0912-4B09-908A-87CD3753C525}"/>
              </a:ext>
            </a:extLst>
          </p:cNvPr>
          <p:cNvSpPr>
            <a:spLocks/>
          </p:cNvSpPr>
          <p:nvPr/>
        </p:nvSpPr>
        <p:spPr bwMode="auto">
          <a:xfrm>
            <a:off x="968829" y="1876425"/>
            <a:ext cx="11084626" cy="433367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a16="http://schemas.microsoft.com/office/drawing/2014/main" xmlns="" id="{8312DAF3-A1DE-4EFE-953F-08F1BB01B2DE}"/>
              </a:ext>
            </a:extLst>
          </p:cNvPr>
          <p:cNvSpPr>
            <a:spLocks/>
          </p:cNvSpPr>
          <p:nvPr/>
        </p:nvSpPr>
        <p:spPr bwMode="auto">
          <a:xfrm>
            <a:off x="355606" y="1862208"/>
            <a:ext cx="1833964" cy="433367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0" name="TextBox 86">
            <a:extLst>
              <a:ext uri="{FF2B5EF4-FFF2-40B4-BE49-F238E27FC236}">
                <a16:creationId xmlns:a16="http://schemas.microsoft.com/office/drawing/2014/main" xmlns="" id="{8DBABAFE-A2C6-44F0-A3F6-32381365BEE8}"/>
              </a:ext>
            </a:extLst>
          </p:cNvPr>
          <p:cNvSpPr txBox="1"/>
          <p:nvPr/>
        </p:nvSpPr>
        <p:spPr>
          <a:xfrm>
            <a:off x="2231057" y="1905506"/>
            <a:ext cx="9822398" cy="4493538"/>
          </a:xfrm>
          <a:prstGeom prst="rect">
            <a:avLst/>
          </a:prstGeom>
          <a:noFill/>
        </p:spPr>
        <p:txBody>
          <a:bodyPr wrap="square" rtlCol="0">
            <a:spAutoFit/>
          </a:bodyPr>
          <a:lstStyle/>
          <a:p>
            <a:r>
              <a:rPr lang="es-ES" sz="1600" b="1" dirty="0">
                <a:solidFill>
                  <a:schemeClr val="bg1"/>
                </a:solidFill>
                <a:ea typeface="Lato Light" charset="0"/>
                <a:cs typeface="Lato Light" charset="0"/>
              </a:rPr>
              <a:t>Paso 3: Cálculo del valor de vida del </a:t>
            </a:r>
            <a:r>
              <a:rPr lang="es-ES" sz="1600" b="1" dirty="0" smtClean="0">
                <a:solidFill>
                  <a:schemeClr val="bg1"/>
                </a:solidFill>
                <a:ea typeface="Lato Light" charset="0"/>
                <a:cs typeface="Lato Light" charset="0"/>
              </a:rPr>
              <a:t>cliente. </a:t>
            </a:r>
            <a:r>
              <a:rPr lang="es-ES" sz="1600" dirty="0" smtClean="0">
                <a:solidFill>
                  <a:schemeClr val="bg1"/>
                </a:solidFill>
                <a:ea typeface="Lato Light" charset="0"/>
                <a:cs typeface="Lato Light" charset="0"/>
              </a:rPr>
              <a:t>Como </a:t>
            </a:r>
            <a:r>
              <a:rPr lang="es-ES" sz="1600" dirty="0">
                <a:solidFill>
                  <a:schemeClr val="bg1"/>
                </a:solidFill>
                <a:ea typeface="Lato Light" charset="0"/>
                <a:cs typeface="Lato Light" charset="0"/>
              </a:rPr>
              <a:t>se ha mencionado anteriormente, se utilizan diferentes metodologías para calcular el CLV. A continuación </a:t>
            </a:r>
            <a:r>
              <a:rPr lang="es-ES" sz="1600" dirty="0" smtClean="0">
                <a:solidFill>
                  <a:schemeClr val="bg1"/>
                </a:solidFill>
                <a:ea typeface="Lato Light" charset="0"/>
                <a:cs typeface="Lato Light" charset="0"/>
              </a:rPr>
              <a:t>encontrarás </a:t>
            </a:r>
            <a:r>
              <a:rPr lang="es-ES" sz="1600" dirty="0">
                <a:solidFill>
                  <a:schemeClr val="bg1"/>
                </a:solidFill>
                <a:ea typeface="Lato Light" charset="0"/>
                <a:cs typeface="Lato Light" charset="0"/>
              </a:rPr>
              <a:t>los tres cálculos más utilizados, que pueden emplearse por separado o en combinación para determinar los presupuestos de marketing y, en última instancia, los costes de adquisición de nuevos clientes.</a:t>
            </a: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r>
              <a:rPr lang="es-ES" sz="1600" dirty="0">
                <a:solidFill>
                  <a:schemeClr val="bg1"/>
                </a:solidFill>
                <a:ea typeface="Lato Light" charset="0"/>
                <a:cs typeface="Lato Light" charset="0"/>
              </a:rPr>
              <a:t>De este cálculo se deduce que el método del "CLV simple", de 37 856 euros, exagera considerablemente el resultado global. Independientemente de cuál de las tres fórmulas se elija -o de si se toma la media de todas ellas-, cuanto mayor sea el CLV, más valioso será el cliente o el canal publicitario.</a:t>
            </a:r>
          </a:p>
          <a:p>
            <a:endParaRPr lang="en-GB" sz="1400" dirty="0">
              <a:solidFill>
                <a:schemeClr val="bg1"/>
              </a:solidFill>
              <a:ea typeface="Lato Light" charset="0"/>
              <a:cs typeface="Lato Light" charset="0"/>
            </a:endParaRPr>
          </a:p>
        </p:txBody>
      </p:sp>
      <p:sp>
        <p:nvSpPr>
          <p:cNvPr id="50" name="Rechteck 49">
            <a:extLst>
              <a:ext uri="{FF2B5EF4-FFF2-40B4-BE49-F238E27FC236}">
                <a16:creationId xmlns:a16="http://schemas.microsoft.com/office/drawing/2014/main" xmlns="" id="{7E713E78-9C44-47AD-B7B8-8FBE0092421C}"/>
              </a:ext>
            </a:extLst>
          </p:cNvPr>
          <p:cNvSpPr/>
          <p:nvPr/>
        </p:nvSpPr>
        <p:spPr>
          <a:xfrm>
            <a:off x="5533129" y="3051686"/>
            <a:ext cx="1648015" cy="307777"/>
          </a:xfrm>
          <a:prstGeom prst="rect">
            <a:avLst/>
          </a:prstGeom>
        </p:spPr>
        <p:txBody>
          <a:bodyPr wrap="none">
            <a:spAutoFit/>
          </a:bodyPr>
          <a:lstStyle/>
          <a:p>
            <a:r>
              <a:rPr lang="en-GB" sz="1400" b="1" dirty="0" err="1">
                <a:solidFill>
                  <a:schemeClr val="bg1"/>
                </a:solidFill>
              </a:rPr>
              <a:t>Fórmula</a:t>
            </a:r>
            <a:r>
              <a:rPr lang="en-GB" sz="1400" b="1" dirty="0">
                <a:solidFill>
                  <a:schemeClr val="bg1"/>
                </a:solidFill>
              </a:rPr>
              <a:t> Simple </a:t>
            </a:r>
            <a:r>
              <a:rPr lang="en-GB" sz="1400" b="1" dirty="0" smtClean="0">
                <a:solidFill>
                  <a:schemeClr val="bg1"/>
                </a:solidFill>
              </a:rPr>
              <a:t>CLV</a:t>
            </a:r>
            <a:endParaRPr lang="en-GB" sz="1400" b="1" dirty="0">
              <a:solidFill>
                <a:schemeClr val="bg1"/>
              </a:solidFill>
            </a:endParaRPr>
          </a:p>
        </p:txBody>
      </p:sp>
      <mc:AlternateContent xmlns:mc="http://schemas.openxmlformats.org/markup-compatibility/2006" xmlns:a14="http://schemas.microsoft.com/office/drawing/2010/main">
        <mc:Choice Requires="a14">
          <p:sp>
            <p:nvSpPr>
              <p:cNvPr id="51" name="Textfeld 50">
                <a:extLst>
                  <a:ext uri="{FF2B5EF4-FFF2-40B4-BE49-F238E27FC236}">
                    <a16:creationId xmlns:a16="http://schemas.microsoft.com/office/drawing/2014/main" xmlns="" id="{AFBF1920-58A8-479A-A0A6-FC896089E86D}"/>
                  </a:ext>
                </a:extLst>
              </p:cNvPr>
              <p:cNvSpPr txBox="1"/>
              <p:nvPr/>
            </p:nvSpPr>
            <p:spPr>
              <a:xfrm>
                <a:off x="5629406" y="3410225"/>
                <a:ext cx="343549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𝐶𝐿𝑉</m:t>
                      </m:r>
                      <m:r>
                        <a:rPr lang="en-GB" sz="1400" b="0" i="1" smtClean="0">
                          <a:solidFill>
                            <a:schemeClr val="bg1"/>
                          </a:solidFill>
                          <a:latin typeface="Cambria Math" panose="02040503050406030204" pitchFamily="18" charset="0"/>
                        </a:rPr>
                        <m:t>=52 </m:t>
                      </m:r>
                      <m:d>
                        <m:dPr>
                          <m:ctrlPr>
                            <a:rPr lang="en-GB" sz="1400" b="0" i="1" smtClean="0">
                              <a:solidFill>
                                <a:schemeClr val="bg1"/>
                              </a:solidFill>
                              <a:latin typeface="Cambria Math"/>
                            </a:rPr>
                          </m:ctrlPr>
                        </m:dPr>
                        <m:e>
                          <m:r>
                            <a:rPr lang="en-GB" sz="1400" b="0" i="1" smtClean="0">
                              <a:solidFill>
                                <a:schemeClr val="bg1"/>
                              </a:solidFill>
                              <a:latin typeface="Cambria Math" panose="02040503050406030204" pitchFamily="18" charset="0"/>
                            </a:rPr>
                            <m:t>𝑎</m:t>
                          </m:r>
                        </m:e>
                      </m:d>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𝑡</m:t>
                      </m:r>
                      <m:r>
                        <a:rPr lang="en-GB" sz="1400" b="0" i="1" smtClean="0">
                          <a:solidFill>
                            <a:schemeClr val="bg1"/>
                          </a:solidFill>
                          <a:latin typeface="Cambria Math" panose="02040503050406030204" pitchFamily="18" charset="0"/>
                        </a:rPr>
                        <m:t>=52 </m:t>
                      </m:r>
                      <m:d>
                        <m:dPr>
                          <m:ctrlPr>
                            <a:rPr lang="en-GB" sz="1400" b="0" i="1" smtClean="0">
                              <a:solidFill>
                                <a:schemeClr val="bg1"/>
                              </a:solidFill>
                              <a:latin typeface="Cambria Math"/>
                            </a:rPr>
                          </m:ctrlPr>
                        </m:dPr>
                        <m:e>
                          <m:r>
                            <a:rPr lang="en-GB" sz="1400" b="0" i="1" smtClean="0">
                              <a:solidFill>
                                <a:schemeClr val="bg1"/>
                              </a:solidFill>
                              <a:latin typeface="Cambria Math" panose="02040503050406030204" pitchFamily="18" charset="0"/>
                            </a:rPr>
                            <m:t>364</m:t>
                          </m:r>
                        </m:e>
                      </m:d>
                      <m:r>
                        <a:rPr lang="en-GB" sz="1400" b="0" i="1" smtClean="0">
                          <a:solidFill>
                            <a:schemeClr val="bg1"/>
                          </a:solidFill>
                          <a:latin typeface="Cambria Math" panose="02040503050406030204" pitchFamily="18" charset="0"/>
                        </a:rPr>
                        <m:t>∗2=37,856 €</m:t>
                      </m:r>
                    </m:oMath>
                  </m:oMathPara>
                </a14:m>
                <a:endParaRPr lang="en-GB" sz="1200" dirty="0">
                  <a:solidFill>
                    <a:schemeClr val="bg1"/>
                  </a:solidFill>
                </a:endParaRPr>
              </a:p>
            </p:txBody>
          </p:sp>
        </mc:Choice>
        <mc:Fallback xmlns="">
          <p:sp>
            <p:nvSpPr>
              <p:cNvPr id="51" name="Textfeld 50">
                <a:extLst>
                  <a:ext uri="{FF2B5EF4-FFF2-40B4-BE49-F238E27FC236}">
                    <a16:creationId xmlns:a16="http://schemas.microsoft.com/office/drawing/2014/main" id="{AFBF1920-58A8-479A-A0A6-FC896089E86D}"/>
                  </a:ext>
                </a:extLst>
              </p:cNvPr>
              <p:cNvSpPr txBox="1">
                <a:spLocks noRot="1" noChangeAspect="1" noMove="1" noResize="1" noEditPoints="1" noAdjustHandles="1" noChangeArrowheads="1" noChangeShapeType="1" noTextEdit="1"/>
              </p:cNvSpPr>
              <p:nvPr/>
            </p:nvSpPr>
            <p:spPr>
              <a:xfrm>
                <a:off x="5629406" y="3410225"/>
                <a:ext cx="3435492" cy="215444"/>
              </a:xfrm>
              <a:prstGeom prst="rect">
                <a:avLst/>
              </a:prstGeom>
              <a:blipFill>
                <a:blip r:embed="rId8"/>
                <a:stretch>
                  <a:fillRect l="-738" t="-11111" r="-738" b="-33333"/>
                </a:stretch>
              </a:blipFill>
            </p:spPr>
            <p:txBody>
              <a:bodyPr/>
              <a:lstStyle/>
              <a:p>
                <a:r>
                  <a:rPr lang="en-BA">
                    <a:noFill/>
                  </a:rPr>
                  <a:t> </a:t>
                </a:r>
              </a:p>
            </p:txBody>
          </p:sp>
        </mc:Fallback>
      </mc:AlternateContent>
      <p:sp>
        <p:nvSpPr>
          <p:cNvPr id="52" name="Rechteck 51">
            <a:extLst>
              <a:ext uri="{FF2B5EF4-FFF2-40B4-BE49-F238E27FC236}">
                <a16:creationId xmlns:a16="http://schemas.microsoft.com/office/drawing/2014/main" xmlns="" id="{F09CDB2E-97D0-4854-99E3-253B695A9601}"/>
              </a:ext>
            </a:extLst>
          </p:cNvPr>
          <p:cNvSpPr/>
          <p:nvPr/>
        </p:nvSpPr>
        <p:spPr>
          <a:xfrm>
            <a:off x="5568401" y="3661362"/>
            <a:ext cx="1854097" cy="307777"/>
          </a:xfrm>
          <a:prstGeom prst="rect">
            <a:avLst/>
          </a:prstGeom>
        </p:spPr>
        <p:txBody>
          <a:bodyPr wrap="none">
            <a:spAutoFit/>
          </a:bodyPr>
          <a:lstStyle/>
          <a:p>
            <a:r>
              <a:rPr lang="en-GB" sz="1400" b="1" dirty="0" err="1">
                <a:solidFill>
                  <a:schemeClr val="bg1"/>
                </a:solidFill>
              </a:rPr>
              <a:t>Fórmula</a:t>
            </a:r>
            <a:r>
              <a:rPr lang="en-GB" sz="1400" b="1" dirty="0">
                <a:solidFill>
                  <a:schemeClr val="bg1"/>
                </a:solidFill>
              </a:rPr>
              <a:t> </a:t>
            </a:r>
            <a:r>
              <a:rPr lang="en-GB" sz="1400" b="1" dirty="0" smtClean="0">
                <a:solidFill>
                  <a:schemeClr val="bg1"/>
                </a:solidFill>
              </a:rPr>
              <a:t> Standard CLV</a:t>
            </a:r>
            <a:endParaRPr lang="en-GB" sz="1400" b="1" dirty="0">
              <a:solidFill>
                <a:schemeClr val="bg1"/>
              </a:solidFill>
            </a:endParaRPr>
          </a:p>
        </p:txBody>
      </p:sp>
      <mc:AlternateContent xmlns:mc="http://schemas.openxmlformats.org/markup-compatibility/2006" xmlns:a14="http://schemas.microsoft.com/office/drawing/2010/main">
        <mc:Choice Requires="a14">
          <p:sp>
            <p:nvSpPr>
              <p:cNvPr id="53" name="Textfeld 52">
                <a:extLst>
                  <a:ext uri="{FF2B5EF4-FFF2-40B4-BE49-F238E27FC236}">
                    <a16:creationId xmlns:a16="http://schemas.microsoft.com/office/drawing/2014/main" xmlns="" id="{59C042AB-4C54-4204-AFB1-239BE2C272EE}"/>
                  </a:ext>
                </a:extLst>
              </p:cNvPr>
              <p:cNvSpPr txBox="1"/>
              <p:nvPr/>
            </p:nvSpPr>
            <p:spPr>
              <a:xfrm>
                <a:off x="5568401" y="3995449"/>
                <a:ext cx="483215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𝐶𝐿𝑉</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𝑡</m:t>
                      </m:r>
                      <m:r>
                        <a:rPr lang="en-GB" sz="1400" b="0" i="1" smtClean="0">
                          <a:solidFill>
                            <a:schemeClr val="bg1"/>
                          </a:solidFill>
                          <a:latin typeface="Cambria Math" panose="02040503050406030204" pitchFamily="18" charset="0"/>
                        </a:rPr>
                        <m:t>∗</m:t>
                      </m:r>
                      <m:d>
                        <m:dPr>
                          <m:ctrlPr>
                            <a:rPr lang="en-GB" sz="1400" b="0" i="1" smtClean="0">
                              <a:solidFill>
                                <a:schemeClr val="bg1"/>
                              </a:solidFill>
                              <a:latin typeface="Cambria Math"/>
                            </a:rPr>
                          </m:ctrlPr>
                        </m:dPr>
                        <m:e>
                          <m:r>
                            <a:rPr lang="en-GB" sz="1400" b="0" i="1" smtClean="0">
                              <a:solidFill>
                                <a:schemeClr val="bg1"/>
                              </a:solidFill>
                              <a:latin typeface="Cambria Math" panose="02040503050406030204" pitchFamily="18" charset="0"/>
                            </a:rPr>
                            <m:t>52∗</m:t>
                          </m:r>
                          <m:r>
                            <a:rPr lang="en-GB" sz="1400" b="0" i="1" smtClean="0">
                              <a:solidFill>
                                <a:schemeClr val="bg1"/>
                              </a:solidFill>
                              <a:latin typeface="Cambria Math" panose="02040503050406030204" pitchFamily="18" charset="0"/>
                            </a:rPr>
                            <m:t>𝑠</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𝑐</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𝑝</m:t>
                          </m:r>
                        </m:e>
                      </m:d>
                      <m:r>
                        <a:rPr lang="en-GB" sz="1400" b="0" i="1" smtClean="0">
                          <a:solidFill>
                            <a:schemeClr val="bg1"/>
                          </a:solidFill>
                          <a:latin typeface="Cambria Math" panose="02040503050406030204" pitchFamily="18" charset="0"/>
                        </a:rPr>
                        <m:t>=2</m:t>
                      </m:r>
                      <m:d>
                        <m:dPr>
                          <m:ctrlPr>
                            <a:rPr lang="en-GB" sz="1400" b="0" i="1" smtClean="0">
                              <a:solidFill>
                                <a:schemeClr val="bg1"/>
                              </a:solidFill>
                              <a:latin typeface="Cambria Math"/>
                            </a:rPr>
                          </m:ctrlPr>
                        </m:dPr>
                        <m:e>
                          <m:r>
                            <a:rPr lang="en-GB" sz="1400" b="0" i="1" smtClean="0">
                              <a:solidFill>
                                <a:schemeClr val="bg1"/>
                              </a:solidFill>
                              <a:latin typeface="Cambria Math" panose="02040503050406030204" pitchFamily="18" charset="0"/>
                            </a:rPr>
                            <m:t>52∗118∗3,2∗0,25</m:t>
                          </m:r>
                        </m:e>
                      </m:d>
                      <m:r>
                        <a:rPr lang="en-GB" sz="1400" b="0" i="1" smtClean="0">
                          <a:solidFill>
                            <a:schemeClr val="bg1"/>
                          </a:solidFill>
                          <a:latin typeface="Cambria Math" panose="02040503050406030204" pitchFamily="18" charset="0"/>
                        </a:rPr>
                        <m:t>=9,818 €</m:t>
                      </m:r>
                    </m:oMath>
                  </m:oMathPara>
                </a14:m>
                <a:endParaRPr lang="en-GB" sz="1200" dirty="0">
                  <a:solidFill>
                    <a:schemeClr val="bg1"/>
                  </a:solidFill>
                </a:endParaRPr>
              </a:p>
            </p:txBody>
          </p:sp>
        </mc:Choice>
        <mc:Fallback xmlns="">
          <p:sp>
            <p:nvSpPr>
              <p:cNvPr id="53" name="Textfeld 52">
                <a:extLst>
                  <a:ext uri="{FF2B5EF4-FFF2-40B4-BE49-F238E27FC236}">
                    <a16:creationId xmlns:a16="http://schemas.microsoft.com/office/drawing/2014/main" id="{59C042AB-4C54-4204-AFB1-239BE2C272EE}"/>
                  </a:ext>
                </a:extLst>
              </p:cNvPr>
              <p:cNvSpPr txBox="1">
                <a:spLocks noRot="1" noChangeAspect="1" noMove="1" noResize="1" noEditPoints="1" noAdjustHandles="1" noChangeArrowheads="1" noChangeShapeType="1" noTextEdit="1"/>
              </p:cNvSpPr>
              <p:nvPr/>
            </p:nvSpPr>
            <p:spPr>
              <a:xfrm>
                <a:off x="5568401" y="3995449"/>
                <a:ext cx="4832157" cy="215444"/>
              </a:xfrm>
              <a:prstGeom prst="rect">
                <a:avLst/>
              </a:prstGeom>
              <a:blipFill>
                <a:blip r:embed="rId9"/>
                <a:stretch>
                  <a:fillRect l="-262" t="-11111" r="-525" b="-33333"/>
                </a:stretch>
              </a:blipFill>
            </p:spPr>
            <p:txBody>
              <a:bodyPr/>
              <a:lstStyle/>
              <a:p>
                <a:r>
                  <a:rPr lang="en-BA">
                    <a:noFill/>
                  </a:rPr>
                  <a:t> </a:t>
                </a:r>
              </a:p>
            </p:txBody>
          </p:sp>
        </mc:Fallback>
      </mc:AlternateContent>
      <p:sp>
        <p:nvSpPr>
          <p:cNvPr id="54" name="Rechteck 53">
            <a:extLst>
              <a:ext uri="{FF2B5EF4-FFF2-40B4-BE49-F238E27FC236}">
                <a16:creationId xmlns:a16="http://schemas.microsoft.com/office/drawing/2014/main" xmlns="" id="{8E3F2075-4D03-4DA5-9730-720AEAD40556}"/>
              </a:ext>
            </a:extLst>
          </p:cNvPr>
          <p:cNvSpPr/>
          <p:nvPr/>
        </p:nvSpPr>
        <p:spPr>
          <a:xfrm>
            <a:off x="5547649" y="4241273"/>
            <a:ext cx="1648593" cy="307777"/>
          </a:xfrm>
          <a:prstGeom prst="rect">
            <a:avLst/>
          </a:prstGeom>
        </p:spPr>
        <p:txBody>
          <a:bodyPr wrap="none">
            <a:spAutoFit/>
          </a:bodyPr>
          <a:lstStyle/>
          <a:p>
            <a:r>
              <a:rPr lang="en-GB" sz="1400" b="1" dirty="0" err="1">
                <a:solidFill>
                  <a:schemeClr val="bg1"/>
                </a:solidFill>
              </a:rPr>
              <a:t>Fórmula</a:t>
            </a:r>
            <a:r>
              <a:rPr lang="en-GB" sz="1400" b="1" dirty="0">
                <a:solidFill>
                  <a:schemeClr val="bg1"/>
                </a:solidFill>
              </a:rPr>
              <a:t> </a:t>
            </a:r>
            <a:r>
              <a:rPr lang="en-GB" sz="1400" b="1" dirty="0" err="1" smtClean="0">
                <a:solidFill>
                  <a:schemeClr val="bg1"/>
                </a:solidFill>
              </a:rPr>
              <a:t>Clásica</a:t>
            </a:r>
            <a:r>
              <a:rPr lang="en-GB" sz="1400" b="1" dirty="0" smtClean="0">
                <a:solidFill>
                  <a:schemeClr val="bg1"/>
                </a:solidFill>
              </a:rPr>
              <a:t> CLV</a:t>
            </a:r>
            <a:endParaRPr lang="en-GB" sz="1400" b="1" dirty="0">
              <a:solidFill>
                <a:schemeClr val="bg1"/>
              </a:solidFill>
            </a:endParaRPr>
          </a:p>
        </p:txBody>
      </p:sp>
      <mc:AlternateContent xmlns:mc="http://schemas.openxmlformats.org/markup-compatibility/2006" xmlns:a14="http://schemas.microsoft.com/office/drawing/2010/main">
        <mc:Choice Requires="a14">
          <p:sp>
            <p:nvSpPr>
              <p:cNvPr id="55" name="Textfeld 54">
                <a:extLst>
                  <a:ext uri="{FF2B5EF4-FFF2-40B4-BE49-F238E27FC236}">
                    <a16:creationId xmlns:a16="http://schemas.microsoft.com/office/drawing/2014/main" xmlns="" id="{FBA9E327-AC09-4D14-BFE2-439DA57539FD}"/>
                  </a:ext>
                </a:extLst>
              </p:cNvPr>
              <p:cNvSpPr txBox="1"/>
              <p:nvPr/>
            </p:nvSpPr>
            <p:spPr>
              <a:xfrm>
                <a:off x="5568401" y="4578131"/>
                <a:ext cx="3772956" cy="4473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𝐶𝐿𝑉</m:t>
                      </m:r>
                      <m:r>
                        <a:rPr lang="en-GB" sz="1400" b="0" i="1" smtClean="0">
                          <a:solidFill>
                            <a:schemeClr val="bg1"/>
                          </a:solidFill>
                          <a:latin typeface="Cambria Math" panose="02040503050406030204" pitchFamily="18" charset="0"/>
                        </a:rPr>
                        <m:t>=</m:t>
                      </m:r>
                      <m:f>
                        <m:fPr>
                          <m:ctrlPr>
                            <a:rPr lang="en-GB" sz="1400" b="0" i="1" smtClean="0">
                              <a:solidFill>
                                <a:schemeClr val="bg1"/>
                              </a:solidFill>
                              <a:latin typeface="Cambria Math"/>
                            </a:rPr>
                          </m:ctrlPr>
                        </m:fPr>
                        <m:num>
                          <m:r>
                            <a:rPr lang="en-GB" sz="1400" b="0" i="1" smtClean="0">
                              <a:solidFill>
                                <a:schemeClr val="bg1"/>
                              </a:solidFill>
                              <a:latin typeface="Cambria Math" panose="02040503050406030204" pitchFamily="18" charset="0"/>
                            </a:rPr>
                            <m:t>𝑚</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𝑟</m:t>
                          </m:r>
                        </m:num>
                        <m:den>
                          <m:d>
                            <m:dPr>
                              <m:ctrlPr>
                                <a:rPr lang="en-GB" sz="1400" b="0" i="1" smtClean="0">
                                  <a:solidFill>
                                    <a:schemeClr val="bg1"/>
                                  </a:solidFill>
                                  <a:latin typeface="Cambria Math"/>
                                </a:rPr>
                              </m:ctrlPr>
                            </m:dPr>
                            <m:e>
                              <m:r>
                                <a:rPr lang="en-GB" sz="1400" b="0" i="1" smtClean="0">
                                  <a:solidFill>
                                    <a:schemeClr val="bg1"/>
                                  </a:solidFill>
                                  <a:latin typeface="Cambria Math" panose="02040503050406030204" pitchFamily="18" charset="0"/>
                                </a:rPr>
                                <m:t>1+</m:t>
                              </m:r>
                              <m:r>
                                <a:rPr lang="en-GB" sz="1400" b="0" i="1" smtClean="0">
                                  <a:solidFill>
                                    <a:schemeClr val="bg1"/>
                                  </a:solidFill>
                                  <a:latin typeface="Cambria Math" panose="02040503050406030204" pitchFamily="18" charset="0"/>
                                </a:rPr>
                                <m:t>𝑖</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𝑟</m:t>
                              </m:r>
                            </m:e>
                          </m:d>
                        </m:den>
                      </m:f>
                      <m:r>
                        <a:rPr lang="en-GB" sz="1400" b="0" i="1" smtClean="0">
                          <a:solidFill>
                            <a:schemeClr val="bg1"/>
                          </a:solidFill>
                          <a:latin typeface="Cambria Math" panose="02040503050406030204" pitchFamily="18" charset="0"/>
                        </a:rPr>
                        <m:t>= </m:t>
                      </m:r>
                      <m:f>
                        <m:fPr>
                          <m:ctrlPr>
                            <a:rPr lang="en-GB" sz="1400" b="0" i="1" smtClean="0">
                              <a:solidFill>
                                <a:schemeClr val="bg1"/>
                              </a:solidFill>
                              <a:latin typeface="Cambria Math"/>
                            </a:rPr>
                          </m:ctrlPr>
                        </m:fPr>
                        <m:num>
                          <m:r>
                            <a:rPr lang="en-GB" sz="1400" b="0" i="1" smtClean="0">
                              <a:solidFill>
                                <a:schemeClr val="bg1"/>
                              </a:solidFill>
                              <a:latin typeface="Cambria Math" panose="02040503050406030204" pitchFamily="18" charset="0"/>
                            </a:rPr>
                            <m:t>9464 ∗0,35</m:t>
                          </m:r>
                        </m:num>
                        <m:den>
                          <m:r>
                            <a:rPr lang="en-GB" sz="1400" b="0" i="1" smtClean="0">
                              <a:solidFill>
                                <a:schemeClr val="bg1"/>
                              </a:solidFill>
                              <a:latin typeface="Cambria Math" panose="02040503050406030204" pitchFamily="18" charset="0"/>
                            </a:rPr>
                            <m:t>(1+0,1−0,35)</m:t>
                          </m:r>
                        </m:den>
                      </m:f>
                      <m:r>
                        <a:rPr lang="en-GB" sz="1400" b="0" i="1" smtClean="0">
                          <a:solidFill>
                            <a:schemeClr val="bg1"/>
                          </a:solidFill>
                          <a:latin typeface="Cambria Math" panose="02040503050406030204" pitchFamily="18" charset="0"/>
                        </a:rPr>
                        <m:t>=4,417 €</m:t>
                      </m:r>
                    </m:oMath>
                  </m:oMathPara>
                </a14:m>
                <a:endParaRPr lang="en-GB" sz="1200" dirty="0">
                  <a:solidFill>
                    <a:schemeClr val="bg1"/>
                  </a:solidFill>
                </a:endParaRPr>
              </a:p>
            </p:txBody>
          </p:sp>
        </mc:Choice>
        <mc:Fallback xmlns="">
          <p:sp>
            <p:nvSpPr>
              <p:cNvPr id="55" name="Textfeld 54">
                <a:extLst>
                  <a:ext uri="{FF2B5EF4-FFF2-40B4-BE49-F238E27FC236}">
                    <a16:creationId xmlns:a16="http://schemas.microsoft.com/office/drawing/2014/main" id="{FBA9E327-AC09-4D14-BFE2-439DA57539FD}"/>
                  </a:ext>
                </a:extLst>
              </p:cNvPr>
              <p:cNvSpPr txBox="1">
                <a:spLocks noRot="1" noChangeAspect="1" noMove="1" noResize="1" noEditPoints="1" noAdjustHandles="1" noChangeArrowheads="1" noChangeShapeType="1" noTextEdit="1"/>
              </p:cNvSpPr>
              <p:nvPr/>
            </p:nvSpPr>
            <p:spPr>
              <a:xfrm>
                <a:off x="5568401" y="4578131"/>
                <a:ext cx="3772956" cy="447302"/>
              </a:xfrm>
              <a:prstGeom prst="rect">
                <a:avLst/>
              </a:prstGeom>
              <a:blipFill>
                <a:blip r:embed="rId10"/>
                <a:stretch>
                  <a:fillRect l="-671" t="-8333" r="-336" b="-16667"/>
                </a:stretch>
              </a:blipFill>
            </p:spPr>
            <p:txBody>
              <a:bodyPr/>
              <a:lstStyle/>
              <a:p>
                <a:r>
                  <a:rPr lang="en-BA">
                    <a:noFill/>
                  </a:rPr>
                  <a:t> </a:t>
                </a:r>
              </a:p>
            </p:txBody>
          </p:sp>
        </mc:Fallback>
      </mc:AlternateContent>
      <p:pic>
        <p:nvPicPr>
          <p:cNvPr id="56" name="Grafik 55">
            <a:extLst>
              <a:ext uri="{FF2B5EF4-FFF2-40B4-BE49-F238E27FC236}">
                <a16:creationId xmlns:a16="http://schemas.microsoft.com/office/drawing/2014/main" xmlns="" id="{B54E5365-7629-4CBA-A2DE-CF46E2936ABF}"/>
              </a:ext>
            </a:extLst>
          </p:cNvPr>
          <p:cNvPicPr>
            <a:picLocks noChangeAspect="1"/>
          </p:cNvPicPr>
          <p:nvPr/>
        </p:nvPicPr>
        <p:blipFill>
          <a:blip r:embed="rId11"/>
          <a:stretch>
            <a:fillRect/>
          </a:stretch>
        </p:blipFill>
        <p:spPr>
          <a:xfrm>
            <a:off x="9811467" y="284639"/>
            <a:ext cx="2166418" cy="1153618"/>
          </a:xfrm>
          <a:prstGeom prst="rect">
            <a:avLst/>
          </a:prstGeom>
        </p:spPr>
      </p:pic>
      <p:sp>
        <p:nvSpPr>
          <p:cNvPr id="21" name="Rectangle 85">
            <a:extLst>
              <a:ext uri="{FF2B5EF4-FFF2-40B4-BE49-F238E27FC236}">
                <a16:creationId xmlns:a16="http://schemas.microsoft.com/office/drawing/2014/main" xmlns="" id="{DF2E3279-A35A-4086-BBF2-7B4726DF824B}"/>
              </a:ext>
            </a:extLst>
          </p:cNvPr>
          <p:cNvSpPr>
            <a:spLocks/>
          </p:cNvSpPr>
          <p:nvPr/>
        </p:nvSpPr>
        <p:spPr bwMode="auto">
          <a:xfrm>
            <a:off x="689445" y="3772456"/>
            <a:ext cx="10856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smtClean="0">
                <a:solidFill>
                  <a:schemeClr val="bg1"/>
                </a:solidFill>
                <a:latin typeface="+mj-lt"/>
                <a:ea typeface="Roboto" charset="0"/>
                <a:cs typeface="Roboto" charset="0"/>
                <a:sym typeface="Bebas Neue" charset="0"/>
              </a:rPr>
              <a:t>¿</a:t>
            </a:r>
            <a:r>
              <a:rPr lang="en-GB" sz="1600" b="1" spc="113" dirty="0" err="1" smtClean="0">
                <a:solidFill>
                  <a:schemeClr val="bg1"/>
                </a:solidFill>
                <a:latin typeface="+mj-lt"/>
                <a:ea typeface="Roboto" charset="0"/>
                <a:cs typeface="Roboto" charset="0"/>
                <a:sym typeface="Bebas Neue" charset="0"/>
              </a:rPr>
              <a:t>Cómo</a:t>
            </a:r>
            <a:r>
              <a:rPr lang="en-GB" sz="1600" b="1" spc="113" dirty="0" smtClean="0">
                <a:solidFill>
                  <a:schemeClr val="bg1"/>
                </a:solidFill>
                <a:latin typeface="+mj-lt"/>
                <a:ea typeface="Roboto" charset="0"/>
                <a:cs typeface="Roboto" charset="0"/>
                <a:sym typeface="Bebas Neue" charset="0"/>
              </a:rPr>
              <a:t> </a:t>
            </a:r>
          </a:p>
          <a:p>
            <a:pPr algn="ctr"/>
            <a:r>
              <a:rPr lang="en-GB" sz="1600" b="1" spc="113" dirty="0" smtClean="0">
                <a:solidFill>
                  <a:schemeClr val="bg1"/>
                </a:solidFill>
                <a:latin typeface="+mj-lt"/>
                <a:ea typeface="Roboto" charset="0"/>
                <a:cs typeface="Roboto" charset="0"/>
                <a:sym typeface="Bebas Neue" charset="0"/>
              </a:rPr>
              <a:t>se </a:t>
            </a:r>
            <a:r>
              <a:rPr lang="en-GB" sz="1600" b="1" spc="113" dirty="0" err="1" smtClean="0">
                <a:solidFill>
                  <a:schemeClr val="bg1"/>
                </a:solidFill>
                <a:latin typeface="+mj-lt"/>
                <a:ea typeface="Roboto" charset="0"/>
                <a:cs typeface="Roboto" charset="0"/>
                <a:sym typeface="Bebas Neue" charset="0"/>
              </a:rPr>
              <a:t>calcula</a:t>
            </a:r>
            <a:r>
              <a:rPr lang="en-GB" sz="1600" b="1" spc="113" dirty="0" smtClean="0">
                <a:solidFill>
                  <a:schemeClr val="bg1"/>
                </a:solidFill>
                <a:latin typeface="+mj-lt"/>
                <a:ea typeface="Roboto" charset="0"/>
                <a:cs typeface="Roboto" charset="0"/>
                <a:sym typeface="Bebas Neue" charset="0"/>
              </a:rPr>
              <a:t> ?</a:t>
            </a:r>
          </a:p>
          <a:p>
            <a:pPr algn="ctr"/>
            <a:r>
              <a:rPr lang="en-GB" sz="1600" b="1" spc="113" dirty="0" smtClean="0">
                <a:solidFill>
                  <a:schemeClr val="bg1"/>
                </a:solidFill>
                <a:latin typeface="+mj-lt"/>
                <a:ea typeface="Roboto" charset="0"/>
                <a:cs typeface="Roboto" charset="0"/>
                <a:sym typeface="Bebas Neue" charset="0"/>
              </a:rPr>
              <a:t>(cont</a:t>
            </a:r>
            <a:r>
              <a:rPr lang="en-GB" sz="1600" b="1" spc="113" dirty="0">
                <a:solidFill>
                  <a:schemeClr val="bg1"/>
                </a:solidFill>
                <a:latin typeface="+mj-lt"/>
                <a:ea typeface="Roboto" charset="0"/>
                <a:cs typeface="Roboto" charset="0"/>
                <a:sym typeface="Bebas Neue" charset="0"/>
              </a:rPr>
              <a:t>.)</a:t>
            </a:r>
          </a:p>
        </p:txBody>
      </p:sp>
    </p:spTree>
    <p:extLst>
      <p:ext uri="{BB962C8B-B14F-4D97-AF65-F5344CB8AC3E}">
        <p14:creationId xmlns:p14="http://schemas.microsoft.com/office/powerpoint/2010/main" val="3216647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05300" y="984058"/>
            <a:ext cx="9087377" cy="697353"/>
          </a:xfrm>
        </p:spPr>
        <p:txBody>
          <a:bodyPr>
            <a:normAutofit fontScale="92500"/>
          </a:bodyPr>
          <a:lstStyle/>
          <a:p>
            <a:r>
              <a:rPr lang="es-ES" dirty="0"/>
              <a:t>Servicio: Puntuación de la satisfacción del cliente</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9446" y="2037820"/>
            <a:ext cx="3397268"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El KPI más popular para medir la satisfacción del cliente es la puntuación de satisfacción del cliente (CSAT), que pide directamente a tus clientes que califiquen su satisfacción con tu empresa, producto o servicio. Su puntuación es la media de todas las respuestas de sus clientes.</a:t>
            </a: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750207" y="3635139"/>
            <a:ext cx="7289185" cy="313577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079451" y="3635138"/>
            <a:ext cx="1449185" cy="313577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776144" y="1828801"/>
            <a:ext cx="7289186" cy="180633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079451" y="1828801"/>
            <a:ext cx="1449185" cy="180633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495429" y="1828801"/>
            <a:ext cx="6447125" cy="1815882"/>
          </a:xfrm>
          <a:prstGeom prst="rect">
            <a:avLst/>
          </a:prstGeom>
          <a:noFill/>
        </p:spPr>
        <p:txBody>
          <a:bodyPr wrap="square" rtlCol="0">
            <a:spAutoFit/>
          </a:bodyPr>
          <a:lstStyle/>
          <a:p>
            <a:r>
              <a:rPr lang="es-ES" sz="1600" dirty="0">
                <a:solidFill>
                  <a:schemeClr val="bg1"/>
                </a:solidFill>
                <a:ea typeface="Lato Light" charset="0"/>
                <a:cs typeface="Lato Light" charset="0"/>
              </a:rPr>
              <a:t>Medir la satisfacción del cliente es difícil. Se pide a los clientes que expresen un sentimiento, y los sentimientos son más difíciles de captar que los hechos objetivos, como las métricas financieras del departamento de ventas.</a:t>
            </a:r>
          </a:p>
          <a:p>
            <a:r>
              <a:rPr lang="es-ES" sz="1600" dirty="0">
                <a:solidFill>
                  <a:schemeClr val="bg1"/>
                </a:solidFill>
                <a:ea typeface="Lato Light" charset="0"/>
                <a:cs typeface="Lato Light" charset="0"/>
              </a:rPr>
              <a:t>La puntuación de satisfacción del cliente (CSAT) es la más sencilla de las metodologías de encuesta de satisfacción del cliente, y mide la satisfacción del cliente con un negocio, una compra o una interacción.</a:t>
            </a:r>
            <a:endParaRPr lang="en-GB" sz="1600" dirty="0">
              <a:solidFill>
                <a:schemeClr val="bg1"/>
              </a:solidFill>
              <a:latin typeface="+mj-lt"/>
              <a:ea typeface="Lato Light" charset="0"/>
              <a:cs typeface="Lato Light" charset="0"/>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528636" y="3699482"/>
            <a:ext cx="6413918" cy="3046988"/>
          </a:xfrm>
          <a:prstGeom prst="rect">
            <a:avLst/>
          </a:prstGeom>
          <a:noFill/>
        </p:spPr>
        <p:txBody>
          <a:bodyPr wrap="square" rtlCol="0">
            <a:spAutoFit/>
          </a:bodyPr>
          <a:lstStyle/>
          <a:p>
            <a:r>
              <a:rPr lang="es-ES" sz="1600" dirty="0">
                <a:solidFill>
                  <a:schemeClr val="bg1"/>
                </a:solidFill>
                <a:ea typeface="Lato Light" charset="0"/>
                <a:cs typeface="Lato Light" charset="0"/>
              </a:rPr>
              <a:t>Su escala CSAT puede consistir en números normales, pero también en estrellas, </a:t>
            </a:r>
            <a:r>
              <a:rPr lang="es-ES" sz="1600" dirty="0" smtClean="0">
                <a:solidFill>
                  <a:schemeClr val="bg1"/>
                </a:solidFill>
                <a:ea typeface="Lato Light" charset="0"/>
                <a:cs typeface="Lato Light" charset="0"/>
              </a:rPr>
              <a:t>emoticonos, </a:t>
            </a:r>
            <a:r>
              <a:rPr lang="es-ES" sz="1600" dirty="0">
                <a:solidFill>
                  <a:schemeClr val="bg1"/>
                </a:solidFill>
                <a:ea typeface="Lato Light" charset="0"/>
                <a:cs typeface="Lato Light" charset="0"/>
              </a:rPr>
              <a:t>pequeños unicornios, etc. También puede elegir diferentes rangos de escala, pero tenga en cuenta que las escalas más sencillas son más resistentes a las diferencias culturales.</a:t>
            </a:r>
          </a:p>
          <a:p>
            <a:endParaRPr lang="es-ES" sz="1600" dirty="0">
              <a:solidFill>
                <a:schemeClr val="bg1"/>
              </a:solidFill>
              <a:ea typeface="Lato Light" charset="0"/>
              <a:cs typeface="Lato Light" charset="0"/>
            </a:endParaRPr>
          </a:p>
          <a:p>
            <a:r>
              <a:rPr lang="es-ES" sz="1600" dirty="0">
                <a:solidFill>
                  <a:schemeClr val="bg1"/>
                </a:solidFill>
                <a:ea typeface="Lato Light" charset="0"/>
                <a:cs typeface="Lato Light" charset="0"/>
              </a:rPr>
              <a:t>Se calcula formulando una pregunta, como por ejemplo: "¿Qué grado de satisfacción ha tenido con su experiencia?". Hay una escala de encuesta correspondiente, que puede ser de 1 a 3, de 1 a 5 o de 1 a 10.</a:t>
            </a:r>
          </a:p>
          <a:p>
            <a:endParaRPr lang="es-ES" sz="1600" dirty="0">
              <a:solidFill>
                <a:schemeClr val="bg1"/>
              </a:solidFill>
              <a:ea typeface="Lato Light" charset="0"/>
              <a:cs typeface="Lato Light" charset="0"/>
            </a:endParaRPr>
          </a:p>
          <a:p>
            <a:r>
              <a:rPr lang="es-ES" sz="1600" dirty="0">
                <a:solidFill>
                  <a:schemeClr val="bg1"/>
                </a:solidFill>
                <a:ea typeface="Lato Light" charset="0"/>
                <a:cs typeface="Lato Light" charset="0"/>
              </a:rPr>
              <a:t>Uno de los puntos fuertes de la puntuación de satisfacción del cliente es su sencillez: Es una forma fácil de cerrar el ciclo de una interacción con el cliente y determinar si fue eficaz o no para producir la felicidad del cliente.</a:t>
            </a:r>
            <a:endParaRPr lang="en-GB" sz="1400" dirty="0">
              <a:solidFill>
                <a:schemeClr val="bg1"/>
              </a:solidFill>
              <a:ea typeface="Lato Light" charset="0"/>
              <a:cs typeface="Lato Light" charset="0"/>
            </a:endParaRPr>
          </a:p>
        </p:txBody>
      </p:sp>
      <p:pic>
        <p:nvPicPr>
          <p:cNvPr id="17" name="Grafik 16">
            <a:extLst>
              <a:ext uri="{FF2B5EF4-FFF2-40B4-BE49-F238E27FC236}">
                <a16:creationId xmlns:a16="http://schemas.microsoft.com/office/drawing/2014/main" xmlns="" id="{DCC64048-441B-4734-B223-4297FC51F947}"/>
              </a:ext>
            </a:extLst>
          </p:cNvPr>
          <p:cNvPicPr>
            <a:picLocks noChangeAspect="1"/>
          </p:cNvPicPr>
          <p:nvPr/>
        </p:nvPicPr>
        <p:blipFill>
          <a:blip r:embed="rId3"/>
          <a:stretch>
            <a:fillRect/>
          </a:stretch>
        </p:blipFill>
        <p:spPr>
          <a:xfrm>
            <a:off x="8420735" y="296416"/>
            <a:ext cx="2603097" cy="1384995"/>
          </a:xfrm>
          <a:prstGeom prst="rect">
            <a:avLst/>
          </a:prstGeom>
        </p:spPr>
      </p:pic>
      <p:sp>
        <p:nvSpPr>
          <p:cNvPr id="16" name="Rectangle 85">
            <a:extLst>
              <a:ext uri="{FF2B5EF4-FFF2-40B4-BE49-F238E27FC236}">
                <a16:creationId xmlns:a16="http://schemas.microsoft.com/office/drawing/2014/main" xmlns="" id="{D62221C4-B60F-4B6E-A897-80D332283994}"/>
              </a:ext>
            </a:extLst>
          </p:cNvPr>
          <p:cNvSpPr>
            <a:spLocks/>
          </p:cNvSpPr>
          <p:nvPr/>
        </p:nvSpPr>
        <p:spPr bwMode="auto">
          <a:xfrm>
            <a:off x="3646714" y="2427834"/>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8" name="Rectangle 85">
            <a:extLst>
              <a:ext uri="{FF2B5EF4-FFF2-40B4-BE49-F238E27FC236}">
                <a16:creationId xmlns:a16="http://schemas.microsoft.com/office/drawing/2014/main" xmlns="" id="{3F4F16A6-9BF2-4AE2-9D12-0CECF72C46C6}"/>
              </a:ext>
            </a:extLst>
          </p:cNvPr>
          <p:cNvSpPr>
            <a:spLocks/>
          </p:cNvSpPr>
          <p:nvPr/>
        </p:nvSpPr>
        <p:spPr bwMode="auto">
          <a:xfrm>
            <a:off x="3765232" y="4941271"/>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1570093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792411" y="563233"/>
            <a:ext cx="9087377" cy="697353"/>
          </a:xfrm>
        </p:spPr>
        <p:txBody>
          <a:bodyPr>
            <a:normAutofit/>
          </a:bodyPr>
          <a:lstStyle/>
          <a:p>
            <a:r>
              <a:rPr lang="es-ES" dirty="0"/>
              <a:t>Servicio: </a:t>
            </a:r>
            <a:r>
              <a:rPr lang="es-ES" dirty="0" smtClean="0"/>
              <a:t>Índice </a:t>
            </a:r>
            <a:r>
              <a:rPr lang="es-ES" dirty="0"/>
              <a:t>de </a:t>
            </a:r>
            <a:r>
              <a:rPr lang="es-ES" dirty="0" smtClean="0"/>
              <a:t>Promotores Netos </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25032" y="1979383"/>
            <a:ext cx="3441956" cy="32063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Medir la fidelidad de los clientes con una sola pregunta es cada vez más popular:</a:t>
            </a:r>
          </a:p>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El índice de promotores netos se considera la pregunta definitiva con mayor poder de predicción del comportamiento futuro. </a:t>
            </a: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802913" y="3371069"/>
            <a:ext cx="6732838" cy="271921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131581" y="3394103"/>
            <a:ext cx="1449186" cy="271921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834581" y="1884389"/>
            <a:ext cx="6732838" cy="161385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131581" y="1884389"/>
            <a:ext cx="1469293" cy="162718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01275" y="204691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580767" y="1958419"/>
            <a:ext cx="5954984" cy="1477328"/>
          </a:xfrm>
          <a:prstGeom prst="rect">
            <a:avLst/>
          </a:prstGeom>
          <a:noFill/>
        </p:spPr>
        <p:txBody>
          <a:bodyPr wrap="square" rtlCol="0">
            <a:spAutoFit/>
          </a:bodyPr>
          <a:lstStyle/>
          <a:p>
            <a:r>
              <a:rPr lang="es-ES" dirty="0">
                <a:solidFill>
                  <a:schemeClr val="bg1"/>
                </a:solidFill>
                <a:ea typeface="Lato Light" charset="0"/>
                <a:cs typeface="Lato Light" charset="0"/>
              </a:rPr>
              <a:t>El índice de promotores netos </a:t>
            </a:r>
            <a:r>
              <a:rPr lang="es-ES" dirty="0" smtClean="0">
                <a:solidFill>
                  <a:schemeClr val="bg1"/>
                </a:solidFill>
                <a:ea typeface="Lato Light" charset="0"/>
                <a:cs typeface="Lato Light" charset="0"/>
              </a:rPr>
              <a:t> mide </a:t>
            </a:r>
            <a:r>
              <a:rPr lang="es-ES" dirty="0">
                <a:solidFill>
                  <a:schemeClr val="bg1"/>
                </a:solidFill>
                <a:ea typeface="Lato Light" charset="0"/>
                <a:cs typeface="Lato Light" charset="0"/>
              </a:rPr>
              <a:t>la probabilidad de que t</a:t>
            </a:r>
            <a:r>
              <a:rPr lang="es-ES" dirty="0" smtClean="0">
                <a:solidFill>
                  <a:schemeClr val="bg1"/>
                </a:solidFill>
                <a:ea typeface="Lato Light" charset="0"/>
                <a:cs typeface="Lato Light" charset="0"/>
              </a:rPr>
              <a:t>us </a:t>
            </a:r>
            <a:r>
              <a:rPr lang="es-ES" dirty="0">
                <a:solidFill>
                  <a:schemeClr val="bg1"/>
                </a:solidFill>
                <a:ea typeface="Lato Light" charset="0"/>
                <a:cs typeface="Lato Light" charset="0"/>
              </a:rPr>
              <a:t>clientes </a:t>
            </a:r>
            <a:r>
              <a:rPr lang="es-ES" dirty="0" smtClean="0">
                <a:solidFill>
                  <a:schemeClr val="bg1"/>
                </a:solidFill>
                <a:ea typeface="Lato Light" charset="0"/>
                <a:cs typeface="Lato Light" charset="0"/>
              </a:rPr>
              <a:t>te </a:t>
            </a:r>
            <a:r>
              <a:rPr lang="es-ES" dirty="0">
                <a:solidFill>
                  <a:schemeClr val="bg1"/>
                </a:solidFill>
                <a:ea typeface="Lato Light" charset="0"/>
                <a:cs typeface="Lato Light" charset="0"/>
              </a:rPr>
              <a:t>recomienden a otra persona. Su ventaja sobre el CSAT es que se dirige a una intención, no a una emoción. Así, la respuesta está menos influenciada por el estado de ánimo del momento.</a:t>
            </a:r>
            <a:endParaRPr lang="en-GB" dirty="0">
              <a:solidFill>
                <a:schemeClr val="bg1"/>
              </a:solidFill>
              <a:latin typeface="+mj-lt"/>
              <a:ea typeface="Lato Light" charset="0"/>
              <a:cs typeface="Lato Light" charset="0"/>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557325" y="3581488"/>
            <a:ext cx="5978426" cy="2062103"/>
          </a:xfrm>
          <a:prstGeom prst="rect">
            <a:avLst/>
          </a:prstGeom>
          <a:noFill/>
        </p:spPr>
        <p:txBody>
          <a:bodyPr wrap="square" rtlCol="0">
            <a:spAutoFit/>
          </a:bodyPr>
          <a:lstStyle/>
          <a:p>
            <a:r>
              <a:rPr lang="es-ES" sz="1600" dirty="0" smtClean="0">
                <a:solidFill>
                  <a:schemeClr val="bg1"/>
                </a:solidFill>
                <a:ea typeface="Lato Light" charset="0"/>
                <a:cs typeface="Lato Light" charset="0"/>
              </a:rPr>
              <a:t>Pregunta a tus </a:t>
            </a:r>
            <a:r>
              <a:rPr lang="es-ES" sz="1600" dirty="0">
                <a:solidFill>
                  <a:schemeClr val="bg1"/>
                </a:solidFill>
                <a:ea typeface="Lato Light" charset="0"/>
                <a:cs typeface="Lato Light" charset="0"/>
              </a:rPr>
              <a:t>clientes qué probabilidad hay de que le recomienden en una escala del 1 al 10. </a:t>
            </a:r>
          </a:p>
          <a:p>
            <a:r>
              <a:rPr lang="es-ES" sz="1600" dirty="0">
                <a:solidFill>
                  <a:schemeClr val="bg1"/>
                </a:solidFill>
                <a:ea typeface="Lato Light" charset="0"/>
                <a:cs typeface="Lato Light" charset="0"/>
              </a:rPr>
              <a:t>Ellos asignarán sus respuestas a una de las tres categorías: Proponentes (9-10), Pasivos (7-8) o Críticos (0-6). Tome el porcentaje de encuestados que entran en la categoría "Proponentes" (9-10) y réstelo de los "Críticos" (0-6). </a:t>
            </a:r>
          </a:p>
          <a:p>
            <a:endParaRPr lang="es-ES" sz="1600" dirty="0">
              <a:solidFill>
                <a:schemeClr val="bg1"/>
              </a:solidFill>
              <a:ea typeface="Lato Light" charset="0"/>
              <a:cs typeface="Lato Light" charset="0"/>
            </a:endParaRPr>
          </a:p>
          <a:p>
            <a:r>
              <a:rPr lang="es-ES" sz="1600" dirty="0">
                <a:solidFill>
                  <a:schemeClr val="bg1"/>
                </a:solidFill>
                <a:ea typeface="Lato Light" charset="0"/>
                <a:cs typeface="Lato Light" charset="0"/>
              </a:rPr>
              <a:t>El rango de valores del NPS se sitúa así entre más 100 y menos 100.</a:t>
            </a:r>
          </a:p>
        </p:txBody>
      </p:sp>
      <p:pic>
        <p:nvPicPr>
          <p:cNvPr id="17" name="Grafik 16">
            <a:extLst>
              <a:ext uri="{FF2B5EF4-FFF2-40B4-BE49-F238E27FC236}">
                <a16:creationId xmlns:a16="http://schemas.microsoft.com/office/drawing/2014/main" xmlns="" id="{DCC64048-441B-4734-B223-4297FC51F947}"/>
              </a:ext>
            </a:extLst>
          </p:cNvPr>
          <p:cNvPicPr>
            <a:picLocks noChangeAspect="1"/>
          </p:cNvPicPr>
          <p:nvPr/>
        </p:nvPicPr>
        <p:blipFill>
          <a:blip r:embed="rId3"/>
          <a:stretch>
            <a:fillRect/>
          </a:stretch>
        </p:blipFill>
        <p:spPr>
          <a:xfrm>
            <a:off x="8628151" y="228550"/>
            <a:ext cx="2771438" cy="1474562"/>
          </a:xfrm>
          <a:prstGeom prst="rect">
            <a:avLst/>
          </a:prstGeom>
        </p:spPr>
      </p:pic>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xmlns="" id="{C1695935-E507-44B6-8B54-7D70B79CCBF9}"/>
                  </a:ext>
                </a:extLst>
              </p:cNvPr>
              <p:cNvSpPr txBox="1"/>
              <p:nvPr/>
            </p:nvSpPr>
            <p:spPr>
              <a:xfrm>
                <a:off x="6618857" y="5747348"/>
                <a:ext cx="419255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𝑁𝑃𝑆</m:t>
                      </m:r>
                      <m:r>
                        <a:rPr lang="en-GB" sz="1600" b="0" i="1" smtClean="0">
                          <a:solidFill>
                            <a:schemeClr val="bg1"/>
                          </a:solidFill>
                          <a:latin typeface="Cambria Math" panose="02040503050406030204" pitchFamily="18" charset="0"/>
                        </a:rPr>
                        <m:t>=</m:t>
                      </m:r>
                      <m:r>
                        <a:rPr lang="es-ES" sz="1600" b="0" i="1" smtClean="0">
                          <a:solidFill>
                            <a:schemeClr val="bg1"/>
                          </a:solidFill>
                          <a:latin typeface="Cambria Math"/>
                        </a:rPr>
                        <m:t>𝑃𝑟𝑜𝑝𝑜𝑛𝑒𝑛𝑡𝑒𝑠</m:t>
                      </m:r>
                      <m:r>
                        <a:rPr lang="en-GB" sz="1600" b="0" i="1" smtClean="0">
                          <a:solidFill>
                            <a:schemeClr val="bg1"/>
                          </a:solidFill>
                          <a:latin typeface="Cambria Math" panose="02040503050406030204" pitchFamily="18" charset="0"/>
                        </a:rPr>
                        <m:t> </m:t>
                      </m:r>
                      <m:d>
                        <m:dPr>
                          <m:ctrlPr>
                            <a:rPr lang="en-GB" sz="1600" b="0" i="1" smtClean="0">
                              <a:solidFill>
                                <a:schemeClr val="bg1"/>
                              </a:solidFill>
                              <a:latin typeface="Cambria Math"/>
                            </a:rPr>
                          </m:ctrlPr>
                        </m:dPr>
                        <m:e>
                          <m:r>
                            <a:rPr lang="es-ES" sz="1600" b="0" i="1" smtClean="0">
                              <a:solidFill>
                                <a:schemeClr val="bg1"/>
                              </a:solidFill>
                              <a:latin typeface="Cambria Math"/>
                            </a:rPr>
                            <m:t>𝑒𝑛</m:t>
                          </m:r>
                          <m:r>
                            <a:rPr lang="en-GB" sz="1600" b="0" i="1" smtClean="0">
                              <a:solidFill>
                                <a:schemeClr val="bg1"/>
                              </a:solidFill>
                              <a:latin typeface="Cambria Math" panose="02040503050406030204" pitchFamily="18" charset="0"/>
                            </a:rPr>
                            <m:t> %</m:t>
                          </m:r>
                        </m:e>
                      </m:d>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𝐶𝑟𝑖𝑡𝑖𝑐𝑜𝑠</m:t>
                      </m:r>
                      <m:r>
                        <a:rPr lang="en-GB" sz="1600" b="0" i="1" smtClean="0">
                          <a:solidFill>
                            <a:schemeClr val="bg1"/>
                          </a:solidFill>
                          <a:latin typeface="Cambria Math" panose="02040503050406030204" pitchFamily="18" charset="0"/>
                        </a:rPr>
                        <m:t> (</m:t>
                      </m:r>
                      <m:r>
                        <a:rPr lang="es-ES" sz="1600" b="0" i="1" smtClean="0">
                          <a:solidFill>
                            <a:schemeClr val="bg1"/>
                          </a:solidFill>
                          <a:latin typeface="Cambria Math"/>
                        </a:rPr>
                        <m:t>𝑒𝑛</m:t>
                      </m:r>
                      <m:r>
                        <a:rPr lang="es-ES" sz="1600" b="0" i="1" smtClean="0">
                          <a:solidFill>
                            <a:schemeClr val="bg1"/>
                          </a:solidFill>
                          <a:latin typeface="Cambria Math"/>
                        </a:rPr>
                        <m:t> %)</m:t>
                      </m:r>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xmlns:a14="http://schemas.microsoft.com/office/drawing/2010/main" xmlns="" id="{C1695935-E507-44B6-8B54-7D70B79CCBF9}"/>
                  </a:ext>
                </a:extLst>
              </p:cNvPr>
              <p:cNvSpPr txBox="1">
                <a:spLocks noRot="1" noChangeAspect="1" noMove="1" noResize="1" noEditPoints="1" noAdjustHandles="1" noChangeArrowheads="1" noChangeShapeType="1" noTextEdit="1"/>
              </p:cNvSpPr>
              <p:nvPr/>
            </p:nvSpPr>
            <p:spPr>
              <a:xfrm>
                <a:off x="6618857" y="5747348"/>
                <a:ext cx="4192558" cy="246221"/>
              </a:xfrm>
              <a:prstGeom prst="rect">
                <a:avLst/>
              </a:prstGeom>
              <a:blipFill rotWithShape="1">
                <a:blip r:embed="rId4"/>
                <a:stretch>
                  <a:fillRect l="-727" r="-1163" b="-32500"/>
                </a:stretch>
              </a:blipFill>
            </p:spPr>
            <p:txBody>
              <a:bodyPr/>
              <a:lstStyle/>
              <a:p>
                <a:r>
                  <a:rPr lang="es-ES">
                    <a:noFill/>
                  </a:rPr>
                  <a:t> </a:t>
                </a:r>
              </a:p>
            </p:txBody>
          </p:sp>
        </mc:Fallback>
      </mc:AlternateContent>
      <p:sp>
        <p:nvSpPr>
          <p:cNvPr id="18" name="Rectangle 85">
            <a:extLst>
              <a:ext uri="{FF2B5EF4-FFF2-40B4-BE49-F238E27FC236}">
                <a16:creationId xmlns:a16="http://schemas.microsoft.com/office/drawing/2014/main" xmlns="" id="{3F4F16A6-9BF2-4AE2-9D12-0CECF72C46C6}"/>
              </a:ext>
            </a:extLst>
          </p:cNvPr>
          <p:cNvSpPr>
            <a:spLocks/>
          </p:cNvSpPr>
          <p:nvPr/>
        </p:nvSpPr>
        <p:spPr bwMode="auto">
          <a:xfrm>
            <a:off x="3765232" y="4445934"/>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
        <p:nvSpPr>
          <p:cNvPr id="19" name="Rectangle 85">
            <a:extLst>
              <a:ext uri="{FF2B5EF4-FFF2-40B4-BE49-F238E27FC236}">
                <a16:creationId xmlns:a16="http://schemas.microsoft.com/office/drawing/2014/main" xmlns="" id="{D62221C4-B60F-4B6E-A897-80D332283994}"/>
              </a:ext>
            </a:extLst>
          </p:cNvPr>
          <p:cNvSpPr>
            <a:spLocks/>
          </p:cNvSpPr>
          <p:nvPr/>
        </p:nvSpPr>
        <p:spPr bwMode="auto">
          <a:xfrm>
            <a:off x="3791994" y="2427834"/>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Tree>
    <p:extLst>
      <p:ext uri="{BB962C8B-B14F-4D97-AF65-F5344CB8AC3E}">
        <p14:creationId xmlns:p14="http://schemas.microsoft.com/office/powerpoint/2010/main" val="2085972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365194" y="419037"/>
            <a:ext cx="9087377" cy="697353"/>
          </a:xfrm>
        </p:spPr>
        <p:txBody>
          <a:bodyPr>
            <a:normAutofit/>
          </a:bodyPr>
          <a:lstStyle/>
          <a:p>
            <a:r>
              <a:rPr lang="en-GB" dirty="0" err="1"/>
              <a:t>Servicio</a:t>
            </a:r>
            <a:r>
              <a:rPr lang="en-GB" dirty="0"/>
              <a:t>: </a:t>
            </a:r>
            <a:r>
              <a:rPr lang="en-GB" dirty="0" err="1"/>
              <a:t>Primera</a:t>
            </a:r>
            <a:r>
              <a:rPr lang="en-GB" dirty="0"/>
              <a:t> </a:t>
            </a:r>
            <a:r>
              <a:rPr lang="en-GB" dirty="0" err="1" smtClean="0"/>
              <a:t>Respuesta</a:t>
            </a:r>
            <a:r>
              <a:rPr lang="en-GB" dirty="0" smtClean="0"/>
              <a:t> </a:t>
            </a:r>
            <a:r>
              <a:rPr lang="en-GB" dirty="0" err="1" smtClean="0"/>
              <a:t>Rápida</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12285" y="2029125"/>
            <a:ext cx="3517176" cy="416041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000" dirty="0">
                <a:solidFill>
                  <a:srgbClr val="44546A"/>
                </a:solidFill>
                <a:latin typeface="+mj-lt"/>
                <a:ea typeface="Open Sans Light" panose="020B0306030504020204" pitchFamily="34" charset="0"/>
                <a:cs typeface="Open Sans Light" panose="020B0306030504020204" pitchFamily="34" charset="0"/>
              </a:rPr>
              <a:t>Los clientes adoptan un enfoque </a:t>
            </a:r>
            <a:r>
              <a:rPr lang="es-ES" sz="2000" dirty="0" smtClean="0">
                <a:solidFill>
                  <a:srgbClr val="44546A"/>
                </a:solidFill>
                <a:latin typeface="+mj-lt"/>
                <a:ea typeface="Open Sans Light" panose="020B0306030504020204" pitchFamily="34" charset="0"/>
                <a:cs typeface="Open Sans Light" panose="020B0306030504020204" pitchFamily="34" charset="0"/>
              </a:rPr>
              <a:t>como las </a:t>
            </a:r>
            <a:r>
              <a:rPr lang="es-ES" sz="2000" i="1" dirty="0" err="1" smtClean="0">
                <a:solidFill>
                  <a:srgbClr val="44546A"/>
                </a:solidFill>
                <a:latin typeface="+mj-lt"/>
                <a:ea typeface="Open Sans Light" panose="020B0306030504020204" pitchFamily="34" charset="0"/>
                <a:cs typeface="Open Sans Light" panose="020B0306030504020204" pitchFamily="34" charset="0"/>
              </a:rPr>
              <a:t>Spice</a:t>
            </a:r>
            <a:r>
              <a:rPr lang="es-ES" sz="2000" i="1" dirty="0" smtClean="0">
                <a:solidFill>
                  <a:srgbClr val="44546A"/>
                </a:solidFill>
                <a:latin typeface="+mj-lt"/>
                <a:ea typeface="Open Sans Light" panose="020B0306030504020204" pitchFamily="34" charset="0"/>
                <a:cs typeface="Open Sans Light" panose="020B0306030504020204" pitchFamily="34" charset="0"/>
              </a:rPr>
              <a:t> </a:t>
            </a:r>
            <a:r>
              <a:rPr lang="es-ES" sz="2000" i="1" dirty="0" err="1">
                <a:solidFill>
                  <a:srgbClr val="44546A"/>
                </a:solidFill>
                <a:latin typeface="+mj-lt"/>
                <a:ea typeface="Open Sans Light" panose="020B0306030504020204" pitchFamily="34" charset="0"/>
                <a:cs typeface="Open Sans Light" panose="020B0306030504020204" pitchFamily="34" charset="0"/>
              </a:rPr>
              <a:t>Girl</a:t>
            </a:r>
            <a:r>
              <a:rPr lang="es-ES" sz="2000" i="1" dirty="0">
                <a:solidFill>
                  <a:srgbClr val="44546A"/>
                </a:solidFill>
                <a:latin typeface="+mj-lt"/>
                <a:ea typeface="Open Sans Light" panose="020B0306030504020204" pitchFamily="34" charset="0"/>
                <a:cs typeface="Open Sans Light" panose="020B0306030504020204" pitchFamily="34" charset="0"/>
              </a:rPr>
              <a:t> </a:t>
            </a:r>
            <a:r>
              <a:rPr lang="es-ES" sz="2000" dirty="0">
                <a:solidFill>
                  <a:srgbClr val="44546A"/>
                </a:solidFill>
                <a:latin typeface="+mj-lt"/>
                <a:ea typeface="Open Sans Light" panose="020B0306030504020204" pitchFamily="34" charset="0"/>
                <a:cs typeface="Open Sans Light" panose="020B0306030504020204" pitchFamily="34" charset="0"/>
              </a:rPr>
              <a:t>para el servicio: "¡Si quieres estar conmigo, mejor que sea rápido</a:t>
            </a:r>
            <a:r>
              <a:rPr lang="es-ES" sz="2000" dirty="0" smtClean="0">
                <a:solidFill>
                  <a:srgbClr val="44546A"/>
                </a:solidFill>
                <a:latin typeface="+mj-lt"/>
                <a:ea typeface="Open Sans Light" panose="020B0306030504020204" pitchFamily="34" charset="0"/>
                <a:cs typeface="Open Sans Light" panose="020B0306030504020204" pitchFamily="34" charset="0"/>
              </a:rPr>
              <a:t>!"</a:t>
            </a:r>
            <a:endParaRPr lang="es-ES"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s-ES" sz="2000" dirty="0">
                <a:solidFill>
                  <a:srgbClr val="44546A"/>
                </a:solidFill>
                <a:latin typeface="+mj-lt"/>
                <a:ea typeface="Open Sans Light" panose="020B0306030504020204" pitchFamily="34" charset="0"/>
                <a:cs typeface="Open Sans Light" panose="020B0306030504020204" pitchFamily="34" charset="0"/>
              </a:rPr>
              <a:t>La rapidez es un factor decisivo para la satisfacción del cliente. </a:t>
            </a:r>
            <a:r>
              <a:rPr lang="es-ES" sz="2000" dirty="0" smtClean="0">
                <a:solidFill>
                  <a:srgbClr val="44546A"/>
                </a:solidFill>
                <a:latin typeface="+mj-lt"/>
                <a:ea typeface="Open Sans Light" panose="020B0306030504020204" pitchFamily="34" charset="0"/>
                <a:cs typeface="Open Sans Light" panose="020B0306030504020204" pitchFamily="34" charset="0"/>
              </a:rPr>
              <a:t>Tus </a:t>
            </a:r>
            <a:r>
              <a:rPr lang="es-ES" sz="2000" dirty="0">
                <a:solidFill>
                  <a:srgbClr val="44546A"/>
                </a:solidFill>
                <a:latin typeface="+mj-lt"/>
                <a:ea typeface="Open Sans Light" panose="020B0306030504020204" pitchFamily="34" charset="0"/>
                <a:cs typeface="Open Sans Light" panose="020B0306030504020204" pitchFamily="34" charset="0"/>
              </a:rPr>
              <a:t>clientes esperan una experiencia de compra fluida y eficiente. Responder rápidamente a las consultas de sus clientes es esencial, ya que su competencia está a un solo clic de ratón.</a:t>
            </a: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908884" y="3850040"/>
            <a:ext cx="6732838" cy="271921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101909" y="3850039"/>
            <a:ext cx="2365835" cy="271921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908885" y="2037819"/>
            <a:ext cx="6732838" cy="172314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109988" y="2037820"/>
            <a:ext cx="1971372" cy="17231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6040456" y="2006636"/>
            <a:ext cx="5636398" cy="1754326"/>
          </a:xfrm>
          <a:prstGeom prst="rect">
            <a:avLst/>
          </a:prstGeom>
          <a:noFill/>
        </p:spPr>
        <p:txBody>
          <a:bodyPr wrap="square" rtlCol="0">
            <a:spAutoFit/>
          </a:bodyPr>
          <a:lstStyle/>
          <a:p>
            <a:r>
              <a:rPr lang="es-ES" dirty="0">
                <a:solidFill>
                  <a:schemeClr val="bg1"/>
                </a:solidFill>
                <a:ea typeface="Lato Light" charset="0"/>
                <a:cs typeface="Lato Light" charset="0"/>
              </a:rPr>
              <a:t>Una encuesta de </a:t>
            </a:r>
            <a:r>
              <a:rPr lang="es-ES" i="1" dirty="0" err="1">
                <a:solidFill>
                  <a:schemeClr val="bg1"/>
                </a:solidFill>
                <a:ea typeface="Lato Light" charset="0"/>
                <a:cs typeface="Lato Light" charset="0"/>
              </a:rPr>
              <a:t>Salesforce</a:t>
            </a:r>
            <a:r>
              <a:rPr lang="es-ES" dirty="0">
                <a:solidFill>
                  <a:schemeClr val="bg1"/>
                </a:solidFill>
                <a:ea typeface="Lato Light" charset="0"/>
                <a:cs typeface="Lato Light" charset="0"/>
              </a:rPr>
              <a:t> reveló que un tercio de los encuestados se mostraron positivos con respecto a las empresas que proporcionaron una respuesta inicial rápida. Pero aquí está la parte interesante: Los clientes prefieren una respuesta rápida a una respuesta exhaustiva pero tardía, incluso si no resuelve su problema.</a:t>
            </a:r>
            <a:r>
              <a:rPr lang="en-GB" dirty="0" smtClean="0">
                <a:solidFill>
                  <a:schemeClr val="bg1"/>
                </a:solidFill>
                <a:ea typeface="Lato Light" charset="0"/>
                <a:cs typeface="Lato Light" charset="0"/>
              </a:rPr>
              <a:t>.</a:t>
            </a:r>
            <a:endParaRPr lang="en-GB" dirty="0">
              <a:solidFill>
                <a:schemeClr val="bg1"/>
              </a:solidFill>
              <a:ea typeface="Lato Light" charset="0"/>
              <a:cs typeface="Lato Light" charset="0"/>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6544156" y="3852038"/>
            <a:ext cx="5143270" cy="2031325"/>
          </a:xfrm>
          <a:prstGeom prst="rect">
            <a:avLst/>
          </a:prstGeom>
          <a:noFill/>
        </p:spPr>
        <p:txBody>
          <a:bodyPr wrap="square" rtlCol="0">
            <a:spAutoFit/>
          </a:bodyPr>
          <a:lstStyle/>
          <a:p>
            <a:r>
              <a:rPr lang="es-ES" dirty="0">
                <a:solidFill>
                  <a:schemeClr val="bg1"/>
                </a:solidFill>
                <a:ea typeface="Lato Light" charset="0"/>
                <a:cs typeface="Lato Light" charset="0"/>
              </a:rPr>
              <a:t>El Tiempo de </a:t>
            </a:r>
            <a:r>
              <a:rPr lang="es-ES" i="1" dirty="0">
                <a:solidFill>
                  <a:schemeClr val="bg1"/>
                </a:solidFill>
                <a:ea typeface="Lato Light" charset="0"/>
                <a:cs typeface="Lato Light" charset="0"/>
              </a:rPr>
              <a:t>Primera Respuesta </a:t>
            </a:r>
            <a:r>
              <a:rPr lang="es-ES" dirty="0">
                <a:solidFill>
                  <a:schemeClr val="bg1"/>
                </a:solidFill>
                <a:ea typeface="Lato Light" charset="0"/>
                <a:cs typeface="Lato Light" charset="0"/>
              </a:rPr>
              <a:t>(TPR) se calcula simplemente restando el tiempo de la solicitud del cliente del tiempo de la respuesta inicial. Para ver más de una tendencia a lo largo del tiempo, calcule el Tiempo Medio de </a:t>
            </a:r>
            <a:r>
              <a:rPr lang="es-ES" i="1" dirty="0">
                <a:solidFill>
                  <a:schemeClr val="bg1"/>
                </a:solidFill>
                <a:ea typeface="Lato Light" charset="0"/>
                <a:cs typeface="Lato Light" charset="0"/>
              </a:rPr>
              <a:t>Primera Respuesta </a:t>
            </a:r>
            <a:r>
              <a:rPr lang="es-ES" dirty="0">
                <a:solidFill>
                  <a:schemeClr val="bg1"/>
                </a:solidFill>
                <a:ea typeface="Lato Light" charset="0"/>
                <a:cs typeface="Lato Light" charset="0"/>
              </a:rPr>
              <a:t>dividiendo la suma de todos los Tiempos de Primera Respuesta por el número de tickets resueltos.</a:t>
            </a:r>
            <a:endParaRPr lang="en-GB" dirty="0">
              <a:solidFill>
                <a:schemeClr val="bg1"/>
              </a:solidFill>
              <a:ea typeface="Lato Light" charset="0"/>
              <a:cs typeface="Lato Light" charset="0"/>
            </a:endParaRPr>
          </a:p>
        </p:txBody>
      </p:sp>
      <p:pic>
        <p:nvPicPr>
          <p:cNvPr id="17" name="Grafik 16">
            <a:extLst>
              <a:ext uri="{FF2B5EF4-FFF2-40B4-BE49-F238E27FC236}">
                <a16:creationId xmlns:a16="http://schemas.microsoft.com/office/drawing/2014/main" xmlns="" id="{DCC64048-441B-4734-B223-4297FC51F947}"/>
              </a:ext>
            </a:extLst>
          </p:cNvPr>
          <p:cNvPicPr>
            <a:picLocks noChangeAspect="1"/>
          </p:cNvPicPr>
          <p:nvPr/>
        </p:nvPicPr>
        <p:blipFill>
          <a:blip r:embed="rId3"/>
          <a:stretch>
            <a:fillRect/>
          </a:stretch>
        </p:blipFill>
        <p:spPr>
          <a:xfrm>
            <a:off x="8777803" y="263910"/>
            <a:ext cx="2492173" cy="1325977"/>
          </a:xfrm>
          <a:prstGeom prst="rect">
            <a:avLst/>
          </a:prstGeom>
        </p:spPr>
      </p:pic>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xmlns="" id="{C1695935-E507-44B6-8B54-7D70B79CCBF9}"/>
                  </a:ext>
                </a:extLst>
              </p:cNvPr>
              <p:cNvSpPr txBox="1"/>
              <p:nvPr/>
            </p:nvSpPr>
            <p:spPr>
              <a:xfrm>
                <a:off x="5911159" y="6019066"/>
                <a:ext cx="554478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𝐹𝑅𝑇</m:t>
                      </m:r>
                      <m:r>
                        <a:rPr lang="en-GB" sz="1600" b="0" i="1" smtClean="0">
                          <a:solidFill>
                            <a:schemeClr val="bg1"/>
                          </a:solidFill>
                          <a:latin typeface="Cambria Math" panose="02040503050406030204" pitchFamily="18" charset="0"/>
                        </a:rPr>
                        <m:t> </m:t>
                      </m:r>
                      <m:d>
                        <m:dPr>
                          <m:ctrlPr>
                            <a:rPr lang="en-GB" sz="1600" b="0" i="1" smtClean="0">
                              <a:solidFill>
                                <a:schemeClr val="bg1"/>
                              </a:solidFill>
                              <a:latin typeface="Cambria Math"/>
                            </a:rPr>
                          </m:ctrlPr>
                        </m:dPr>
                        <m:e>
                          <m:r>
                            <a:rPr lang="en-GB" sz="1600" b="0" i="1" smtClean="0">
                              <a:solidFill>
                                <a:schemeClr val="bg1"/>
                              </a:solidFill>
                              <a:latin typeface="Cambria Math" panose="02040503050406030204" pitchFamily="18" charset="0"/>
                            </a:rPr>
                            <m:t>𝑚𝑖𝑛</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h𝑜𝑟𝑎𝑠</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𝑑𝑖𝑎𝑠</m:t>
                          </m:r>
                        </m:e>
                      </m:d>
                      <m:r>
                        <a:rPr lang="en-GB" sz="1600" b="0" i="1" smtClean="0">
                          <a:solidFill>
                            <a:schemeClr val="bg1"/>
                          </a:solidFill>
                          <a:latin typeface="Cambria Math" panose="02040503050406030204" pitchFamily="18" charset="0"/>
                        </a:rPr>
                        <m:t>=</m:t>
                      </m:r>
                      <m:r>
                        <a:rPr lang="es-ES" sz="1600" b="0" i="1" smtClean="0">
                          <a:solidFill>
                            <a:schemeClr val="bg1"/>
                          </a:solidFill>
                          <a:latin typeface="Cambria Math"/>
                        </a:rPr>
                        <m:t>𝑇𝑖𝑒𝑚𝑝𝑜</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𝑙𝑎</m:t>
                      </m:r>
                      <m:r>
                        <a:rPr lang="es-ES" sz="1600" b="0" i="1" smtClean="0">
                          <a:solidFill>
                            <a:schemeClr val="bg1"/>
                          </a:solidFill>
                          <a:latin typeface="Cambria Math"/>
                        </a:rPr>
                        <m:t> </m:t>
                      </m:r>
                      <m:r>
                        <a:rPr lang="es-ES" sz="1600" b="1" i="1" smtClean="0">
                          <a:solidFill>
                            <a:schemeClr val="bg1"/>
                          </a:solidFill>
                          <a:latin typeface="Cambria Math"/>
                        </a:rPr>
                        <m:t>𝑷𝒓𝒊𝒎𝒆𝒓𝒂</m:t>
                      </m:r>
                      <m:r>
                        <a:rPr lang="es-ES" sz="1600" b="1" i="1" smtClean="0">
                          <a:solidFill>
                            <a:schemeClr val="bg1"/>
                          </a:solidFill>
                          <a:latin typeface="Cambria Math"/>
                        </a:rPr>
                        <m:t> </m:t>
                      </m:r>
                      <m:r>
                        <a:rPr lang="es-ES" sz="1600" b="1" i="1" smtClean="0">
                          <a:solidFill>
                            <a:schemeClr val="bg1"/>
                          </a:solidFill>
                          <a:latin typeface="Cambria Math"/>
                        </a:rPr>
                        <m:t>𝑹𝒆𝒔𝒑𝒖𝒆𝒔𝒕𝒂</m:t>
                      </m:r>
                    </m:oMath>
                  </m:oMathPara>
                </a14:m>
                <a:endParaRPr lang="hr-HR" sz="1600" b="1"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m:t>
                      </m:r>
                      <m:r>
                        <a:rPr lang="es-ES" sz="1600" b="0" i="1" smtClean="0">
                          <a:solidFill>
                            <a:schemeClr val="bg1"/>
                          </a:solidFill>
                          <a:latin typeface="Cambria Math"/>
                        </a:rPr>
                        <m:t>𝑇𝑖𝑒𝑚𝑝𝑜</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𝑙𝑎</m:t>
                      </m:r>
                      <m:r>
                        <a:rPr lang="es-ES" sz="1600" b="0" i="1" smtClean="0">
                          <a:solidFill>
                            <a:schemeClr val="bg1"/>
                          </a:solidFill>
                          <a:latin typeface="Cambria Math"/>
                        </a:rPr>
                        <m:t> </m:t>
                      </m:r>
                      <m:r>
                        <a:rPr lang="es-ES" sz="1600" b="0" i="1" smtClean="0">
                          <a:solidFill>
                            <a:schemeClr val="bg1"/>
                          </a:solidFill>
                          <a:latin typeface="Cambria Math"/>
                        </a:rPr>
                        <m:t>𝑝𝑒𝑡𝑖𝑐𝑖𝑜𝑛</m:t>
                      </m:r>
                      <m:r>
                        <a:rPr lang="es-ES" sz="1600" b="0" i="1" smtClean="0">
                          <a:solidFill>
                            <a:schemeClr val="bg1"/>
                          </a:solidFill>
                          <a:latin typeface="Cambria Math"/>
                        </a:rPr>
                        <m:t> </m:t>
                      </m:r>
                      <m:r>
                        <a:rPr lang="es-ES" sz="1600" b="0" i="1" smtClean="0">
                          <a:solidFill>
                            <a:schemeClr val="bg1"/>
                          </a:solidFill>
                          <a:latin typeface="Cambria Math"/>
                        </a:rPr>
                        <m:t>𝑑𝑒𝑙</m:t>
                      </m:r>
                      <m:r>
                        <a:rPr lang="es-ES" sz="1600" b="0" i="1" smtClean="0">
                          <a:solidFill>
                            <a:schemeClr val="bg1"/>
                          </a:solidFill>
                          <a:latin typeface="Cambria Math"/>
                        </a:rPr>
                        <m:t> </m:t>
                      </m:r>
                      <m:r>
                        <a:rPr lang="es-ES" sz="1600" b="0" i="1" smtClean="0">
                          <a:solidFill>
                            <a:schemeClr val="bg1"/>
                          </a:solidFill>
                          <a:latin typeface="Cambria Math"/>
                        </a:rPr>
                        <m:t>𝑐𝑙𝑖𝑒𝑛𝑡𝑒</m:t>
                      </m:r>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xmlns:a14="http://schemas.microsoft.com/office/drawing/2010/main" xmlns="" id="{C1695935-E507-44B6-8B54-7D70B79CCBF9}"/>
                  </a:ext>
                </a:extLst>
              </p:cNvPr>
              <p:cNvSpPr txBox="1">
                <a:spLocks noRot="1" noChangeAspect="1" noMove="1" noResize="1" noEditPoints="1" noAdjustHandles="1" noChangeArrowheads="1" noChangeShapeType="1" noTextEdit="1"/>
              </p:cNvSpPr>
              <p:nvPr/>
            </p:nvSpPr>
            <p:spPr>
              <a:xfrm>
                <a:off x="5911159" y="6019066"/>
                <a:ext cx="5544788" cy="492443"/>
              </a:xfrm>
              <a:prstGeom prst="rect">
                <a:avLst/>
              </a:prstGeom>
              <a:blipFill rotWithShape="1">
                <a:blip r:embed="rId4"/>
                <a:stretch>
                  <a:fillRect l="-440" r="-770" b="-14815"/>
                </a:stretch>
              </a:blipFill>
            </p:spPr>
            <p:txBody>
              <a:bodyPr/>
              <a:lstStyle/>
              <a:p>
                <a:r>
                  <a:rPr lang="es-ES">
                    <a:noFill/>
                  </a:rPr>
                  <a:t> </a:t>
                </a:r>
              </a:p>
            </p:txBody>
          </p:sp>
        </mc:Fallback>
      </mc:AlternateContent>
      <p:sp>
        <p:nvSpPr>
          <p:cNvPr id="18" name="Rectangle 85">
            <a:extLst>
              <a:ext uri="{FF2B5EF4-FFF2-40B4-BE49-F238E27FC236}">
                <a16:creationId xmlns:a16="http://schemas.microsoft.com/office/drawing/2014/main" xmlns="" id="{D62221C4-B60F-4B6E-A897-80D332283994}"/>
              </a:ext>
            </a:extLst>
          </p:cNvPr>
          <p:cNvSpPr>
            <a:spLocks/>
          </p:cNvSpPr>
          <p:nvPr/>
        </p:nvSpPr>
        <p:spPr bwMode="auto">
          <a:xfrm>
            <a:off x="3906608" y="2497674"/>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9" name="Rectangle 85">
            <a:extLst>
              <a:ext uri="{FF2B5EF4-FFF2-40B4-BE49-F238E27FC236}">
                <a16:creationId xmlns:a16="http://schemas.microsoft.com/office/drawing/2014/main" xmlns="" id="{3F4F16A6-9BF2-4AE2-9D12-0CECF72C46C6}"/>
              </a:ext>
            </a:extLst>
          </p:cNvPr>
          <p:cNvSpPr>
            <a:spLocks/>
          </p:cNvSpPr>
          <p:nvPr/>
        </p:nvSpPr>
        <p:spPr bwMode="auto">
          <a:xfrm>
            <a:off x="4150617" y="4867701"/>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77337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966706" y="581444"/>
            <a:ext cx="9087377" cy="697353"/>
          </a:xfrm>
        </p:spPr>
        <p:txBody>
          <a:bodyPr>
            <a:normAutofit/>
          </a:bodyPr>
          <a:lstStyle/>
          <a:p>
            <a:r>
              <a:rPr lang="en-GB" dirty="0" err="1"/>
              <a:t>Servicio</a:t>
            </a:r>
            <a:r>
              <a:rPr lang="en-GB" dirty="0"/>
              <a:t>: </a:t>
            </a:r>
            <a:r>
              <a:rPr lang="en-GB" dirty="0" err="1"/>
              <a:t>Tasa</a:t>
            </a:r>
            <a:r>
              <a:rPr lang="en-GB" dirty="0"/>
              <a:t> de </a:t>
            </a:r>
            <a:r>
              <a:rPr lang="en-GB" dirty="0" err="1"/>
              <a:t>abandono</a:t>
            </a:r>
            <a:r>
              <a:rPr lang="en-GB" dirty="0"/>
              <a:t> de </a:t>
            </a:r>
            <a:r>
              <a:rPr lang="en-GB" dirty="0" err="1"/>
              <a:t>clientes</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78817" y="1858706"/>
            <a:ext cx="3504045" cy="477596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000" dirty="0">
                <a:solidFill>
                  <a:srgbClr val="44546A"/>
                </a:solidFill>
                <a:latin typeface="+mj-lt"/>
                <a:ea typeface="Open Sans Light" panose="020B0306030504020204" pitchFamily="34" charset="0"/>
                <a:cs typeface="Open Sans Light" panose="020B0306030504020204" pitchFamily="34" charset="0"/>
              </a:rPr>
              <a:t>La pérdida de clientes te ayuda a ver las tendencias de satisfacción (o insatisfacción) del producto. </a:t>
            </a:r>
          </a:p>
          <a:p>
            <a:pPr algn="l">
              <a:lnSpc>
                <a:spcPct val="100000"/>
              </a:lnSpc>
              <a:spcBef>
                <a:spcPts val="600"/>
              </a:spcBef>
            </a:pPr>
            <a:r>
              <a:rPr lang="es-ES" sz="2000" dirty="0">
                <a:solidFill>
                  <a:srgbClr val="44546A"/>
                </a:solidFill>
                <a:latin typeface="+mj-lt"/>
                <a:ea typeface="Open Sans Light" panose="020B0306030504020204" pitchFamily="34" charset="0"/>
                <a:cs typeface="Open Sans Light" panose="020B0306030504020204" pitchFamily="34" charset="0"/>
              </a:rPr>
              <a:t>El análisis de la fuga de clientes por cohortes puede ser especialmente revelador para determinar por qué o qué otros factores pueden estar influyendo en las decisiones de los clientes (por ejemplo, actualizaciones de precios, lanzamiento de nuevas funciones, cambios en la mensajería, etc.).</a:t>
            </a: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493896" y="3853702"/>
            <a:ext cx="7521599" cy="287411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4109988" y="3867994"/>
            <a:ext cx="1293286" cy="285982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588652" y="2037820"/>
            <a:ext cx="7482450" cy="189192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4109987" y="2037819"/>
            <a:ext cx="1293287" cy="189192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362785" y="2037820"/>
            <a:ext cx="6748807" cy="1815882"/>
          </a:xfrm>
          <a:prstGeom prst="rect">
            <a:avLst/>
          </a:prstGeom>
          <a:noFill/>
        </p:spPr>
        <p:txBody>
          <a:bodyPr wrap="square" rtlCol="0">
            <a:spAutoFit/>
          </a:bodyPr>
          <a:lstStyle/>
          <a:p>
            <a:r>
              <a:rPr lang="es-ES" sz="1600" dirty="0">
                <a:solidFill>
                  <a:schemeClr val="bg1"/>
                </a:solidFill>
                <a:ea typeface="Lato Light" charset="0"/>
                <a:cs typeface="Lato Light" charset="0"/>
              </a:rPr>
              <a:t>La tasa de abandono de clientes (CCR) es el porcentaje de clientes que se pierden durante un periodo de tiempo determinado. En el caso de </a:t>
            </a:r>
            <a:r>
              <a:rPr lang="es-ES" sz="1600" dirty="0" err="1">
                <a:solidFill>
                  <a:schemeClr val="bg1"/>
                </a:solidFill>
                <a:ea typeface="Lato Light" charset="0"/>
                <a:cs typeface="Lato Light" charset="0"/>
              </a:rPr>
              <a:t>SaaS</a:t>
            </a:r>
            <a:r>
              <a:rPr lang="es-ES" sz="1600" dirty="0">
                <a:solidFill>
                  <a:schemeClr val="bg1"/>
                </a:solidFill>
                <a:ea typeface="Lato Light" charset="0"/>
                <a:cs typeface="Lato Light" charset="0"/>
              </a:rPr>
              <a:t> o aplicaciones móviles, se trata de clientes que cancelan su suscripción. En el caso del comercio electrónico, se trata de clientes que no repiten la compra en un plazo medio para la empresa (puede ser de 90 días, 120 días o cualquier otro plazo</a:t>
            </a:r>
            <a:r>
              <a:rPr lang="es-ES" sz="1600" dirty="0" smtClean="0">
                <a:solidFill>
                  <a:schemeClr val="bg1"/>
                </a:solidFill>
                <a:ea typeface="Lato Light" charset="0"/>
                <a:cs typeface="Lato Light" charset="0"/>
              </a:rPr>
              <a:t>). La </a:t>
            </a:r>
            <a:r>
              <a:rPr lang="es-ES" sz="1600" dirty="0">
                <a:solidFill>
                  <a:schemeClr val="bg1"/>
                </a:solidFill>
                <a:ea typeface="Lato Light" charset="0"/>
                <a:cs typeface="Lato Light" charset="0"/>
              </a:rPr>
              <a:t>inversa de esta métrica es la tasa de retención de clientes, que se centra en los clientes retenidos durante un periodo de tiempo determinado.</a:t>
            </a:r>
            <a:endParaRPr lang="en-GB" sz="1600" dirty="0">
              <a:solidFill>
                <a:schemeClr val="bg1"/>
              </a:solidFill>
              <a:ea typeface="Lato Light" charset="0"/>
              <a:cs typeface="Lato Light" charset="0"/>
            </a:endParaRP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329783" y="3867994"/>
            <a:ext cx="6665128" cy="2308324"/>
          </a:xfrm>
          <a:prstGeom prst="rect">
            <a:avLst/>
          </a:prstGeom>
          <a:noFill/>
        </p:spPr>
        <p:txBody>
          <a:bodyPr wrap="square" rtlCol="0">
            <a:spAutoFit/>
          </a:bodyPr>
          <a:lstStyle/>
          <a:p>
            <a:r>
              <a:rPr lang="es-ES" dirty="0">
                <a:solidFill>
                  <a:schemeClr val="bg1"/>
                </a:solidFill>
                <a:ea typeface="Lato Light" charset="0"/>
                <a:cs typeface="Lato Light" charset="0"/>
              </a:rPr>
              <a:t>La tasa de abandono de clientes se calcula dividiendo el total de clientes abandonados durante un período de tiempo que usted especifique (por ejemplo, un mes, 90 días, etc.) por el total de clientes al comienzo del período de tiempo y luego se multiplica por 100 para generar un </a:t>
            </a:r>
            <a:r>
              <a:rPr lang="es-ES" dirty="0" smtClean="0">
                <a:solidFill>
                  <a:schemeClr val="bg1"/>
                </a:solidFill>
                <a:ea typeface="Lato Light" charset="0"/>
                <a:cs typeface="Lato Light" charset="0"/>
              </a:rPr>
              <a:t>porcentaje. Por </a:t>
            </a:r>
            <a:r>
              <a:rPr lang="es-ES" dirty="0">
                <a:solidFill>
                  <a:schemeClr val="bg1"/>
                </a:solidFill>
                <a:ea typeface="Lato Light" charset="0"/>
                <a:cs typeface="Lato Light" charset="0"/>
              </a:rPr>
              <a:t>ejemplo, si el total de clientes perdidos este mes ha sido de 150 y el total de clientes al inicio del mes es de 5.000, entonces la tasa de abandono de clientes sería del 3%.</a:t>
            </a:r>
            <a:endParaRPr lang="en-GB" dirty="0">
              <a:solidFill>
                <a:schemeClr val="bg1"/>
              </a:solidFill>
              <a:ea typeface="Lato Light" charset="0"/>
              <a:cs typeface="Lato Light" charset="0"/>
            </a:endParaRPr>
          </a:p>
        </p:txBody>
      </p:sp>
      <p:pic>
        <p:nvPicPr>
          <p:cNvPr id="17" name="Grafik 16">
            <a:extLst>
              <a:ext uri="{FF2B5EF4-FFF2-40B4-BE49-F238E27FC236}">
                <a16:creationId xmlns:a16="http://schemas.microsoft.com/office/drawing/2014/main" xmlns="" id="{DCC64048-441B-4734-B223-4297FC51F947}"/>
              </a:ext>
            </a:extLst>
          </p:cNvPr>
          <p:cNvPicPr>
            <a:picLocks noChangeAspect="1"/>
          </p:cNvPicPr>
          <p:nvPr/>
        </p:nvPicPr>
        <p:blipFill>
          <a:blip r:embed="rId3"/>
          <a:stretch>
            <a:fillRect/>
          </a:stretch>
        </p:blipFill>
        <p:spPr>
          <a:xfrm>
            <a:off x="8778241" y="207989"/>
            <a:ext cx="2166418" cy="1152657"/>
          </a:xfrm>
          <a:prstGeom prst="rect">
            <a:avLst/>
          </a:prstGeom>
        </p:spPr>
      </p:pic>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xmlns="" id="{C1695935-E507-44B6-8B54-7D70B79CCBF9}"/>
                  </a:ext>
                </a:extLst>
              </p:cNvPr>
              <p:cNvSpPr txBox="1"/>
              <p:nvPr/>
            </p:nvSpPr>
            <p:spPr>
              <a:xfrm>
                <a:off x="4785137" y="6049496"/>
                <a:ext cx="6568465" cy="511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𝐶𝐶𝑅</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𝑐𝑙𝑖𝑒𝑛𝑡𝑒𝑠</m:t>
                          </m:r>
                          <m:r>
                            <a:rPr lang="es-ES" sz="1600" b="0" i="1" smtClean="0">
                              <a:solidFill>
                                <a:schemeClr val="bg1"/>
                              </a:solidFill>
                              <a:latin typeface="Cambria Math"/>
                            </a:rPr>
                            <m:t> </m:t>
                          </m:r>
                          <m:r>
                            <a:rPr lang="es-ES" sz="1600" b="0" i="1" smtClean="0">
                              <a:solidFill>
                                <a:schemeClr val="bg1"/>
                              </a:solidFill>
                              <a:latin typeface="Cambria Math"/>
                            </a:rPr>
                            <m:t>𝑞𝑢𝑒</m:t>
                          </m:r>
                          <m:r>
                            <a:rPr lang="es-ES" sz="1600" b="0" i="1" smtClean="0">
                              <a:solidFill>
                                <a:schemeClr val="bg1"/>
                              </a:solidFill>
                              <a:latin typeface="Cambria Math"/>
                            </a:rPr>
                            <m:t> </m:t>
                          </m:r>
                          <m:r>
                            <a:rPr lang="es-ES" sz="1600" b="0" i="1" smtClean="0">
                              <a:solidFill>
                                <a:schemeClr val="bg1"/>
                              </a:solidFill>
                              <a:latin typeface="Cambria Math"/>
                            </a:rPr>
                            <m:t>h𝑎𝑛</m:t>
                          </m:r>
                          <m:r>
                            <a:rPr lang="es-ES" sz="1600" b="0" i="1" smtClean="0">
                              <a:solidFill>
                                <a:schemeClr val="bg1"/>
                              </a:solidFill>
                              <a:latin typeface="Cambria Math"/>
                            </a:rPr>
                            <m:t> </m:t>
                          </m:r>
                          <m:r>
                            <a:rPr lang="es-ES" sz="1600" b="0" i="1" smtClean="0">
                              <a:solidFill>
                                <a:schemeClr val="bg1"/>
                              </a:solidFill>
                              <a:latin typeface="Cambria Math"/>
                            </a:rPr>
                            <m:t>𝑎𝑏𝑎𝑛𝑑𝑜𝑛𝑎𝑑𝑜</m:t>
                          </m:r>
                          <m:r>
                            <a:rPr lang="es-ES" sz="1600" b="0" i="1" smtClean="0">
                              <a:solidFill>
                                <a:schemeClr val="bg1"/>
                              </a:solidFill>
                              <a:latin typeface="Cambria Math"/>
                            </a:rPr>
                            <m:t> </m:t>
                          </m:r>
                          <m:r>
                            <a:rPr lang="es-ES" sz="1600" b="0" i="1" smtClean="0">
                              <a:solidFill>
                                <a:schemeClr val="bg1"/>
                              </a:solidFill>
                              <a:latin typeface="Cambria Math"/>
                            </a:rPr>
                            <m:t>𝑒𝑛</m:t>
                          </m:r>
                          <m:r>
                            <a:rPr lang="es-ES" sz="1600" b="0" i="1" smtClean="0">
                              <a:solidFill>
                                <a:schemeClr val="bg1"/>
                              </a:solidFill>
                              <a:latin typeface="Cambria Math"/>
                            </a:rPr>
                            <m:t> </m:t>
                          </m:r>
                          <m:r>
                            <a:rPr lang="es-ES" sz="1600" b="0" i="1" smtClean="0">
                              <a:solidFill>
                                <a:schemeClr val="bg1"/>
                              </a:solidFill>
                              <a:latin typeface="Cambria Math"/>
                            </a:rPr>
                            <m:t>𝑢𝑛</m:t>
                          </m:r>
                          <m:r>
                            <a:rPr lang="es-ES" sz="1600" b="0" i="1" smtClean="0">
                              <a:solidFill>
                                <a:schemeClr val="bg1"/>
                              </a:solidFill>
                              <a:latin typeface="Cambria Math"/>
                            </a:rPr>
                            <m:t> </m:t>
                          </m:r>
                          <m:r>
                            <a:rPr lang="es-ES" sz="1600" b="0" i="1" smtClean="0">
                              <a:solidFill>
                                <a:schemeClr val="bg1"/>
                              </a:solidFill>
                              <a:latin typeface="Cambria Math"/>
                            </a:rPr>
                            <m:t>𝑝𝑒𝑟𝑖𝑑𝑜</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𝑡𝑖𝑒𝑚𝑝𝑜</m:t>
                          </m:r>
                        </m:num>
                        <m:den>
                          <m:r>
                            <a:rPr lang="en-GB" sz="1600" b="0" i="1" smtClean="0">
                              <a:solidFill>
                                <a:schemeClr val="bg1"/>
                              </a:solidFill>
                              <a:latin typeface="Cambria Math" panose="02040503050406030204" pitchFamily="18" charset="0"/>
                            </a:rPr>
                            <m:t>#</m:t>
                          </m:r>
                          <m:r>
                            <a:rPr lang="es-ES" sz="1600" i="1">
                              <a:solidFill>
                                <a:schemeClr val="bg1"/>
                              </a:solidFill>
                              <a:latin typeface="Cambria Math"/>
                            </a:rPr>
                            <m:t>𝑐𝑙𝑖𝑒𝑛𝑡𝑒𝑠</m:t>
                          </m:r>
                          <m:r>
                            <a:rPr lang="es-ES" sz="1600" i="1">
                              <a:solidFill>
                                <a:schemeClr val="bg1"/>
                              </a:solidFill>
                              <a:latin typeface="Cambria Math"/>
                            </a:rPr>
                            <m:t> </m:t>
                          </m:r>
                          <m:r>
                            <a:rPr lang="es-ES" sz="1600" i="1">
                              <a:solidFill>
                                <a:schemeClr val="bg1"/>
                              </a:solidFill>
                              <a:latin typeface="Cambria Math"/>
                            </a:rPr>
                            <m:t>𝑡𝑜𝑡𝑎𝑙𝑒𝑠</m:t>
                          </m:r>
                          <m:r>
                            <a:rPr lang="es-ES" sz="1600" i="1">
                              <a:solidFill>
                                <a:schemeClr val="bg1"/>
                              </a:solidFill>
                              <a:latin typeface="Cambria Math"/>
                            </a:rPr>
                            <m:t> </m:t>
                          </m:r>
                          <m:r>
                            <a:rPr lang="es-ES" sz="1600" i="1">
                              <a:solidFill>
                                <a:schemeClr val="bg1"/>
                              </a:solidFill>
                              <a:latin typeface="Cambria Math"/>
                            </a:rPr>
                            <m:t>𝑎𝑙</m:t>
                          </m:r>
                          <m:r>
                            <a:rPr lang="es-ES" sz="1600" i="1">
                              <a:solidFill>
                                <a:schemeClr val="bg1"/>
                              </a:solidFill>
                              <a:latin typeface="Cambria Math"/>
                            </a:rPr>
                            <m:t> </m:t>
                          </m:r>
                          <m:r>
                            <a:rPr lang="es-ES" sz="1600" i="1">
                              <a:solidFill>
                                <a:schemeClr val="bg1"/>
                              </a:solidFill>
                              <a:latin typeface="Cambria Math"/>
                            </a:rPr>
                            <m:t>𝑝𝑟𝑖𝑛𝑐𝑖𝑝𝑖𝑜</m:t>
                          </m:r>
                          <m:r>
                            <a:rPr lang="es-ES" sz="1600" i="1">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i="1">
                              <a:solidFill>
                                <a:schemeClr val="bg1"/>
                              </a:solidFill>
                              <a:latin typeface="Cambria Math"/>
                            </a:rPr>
                            <m:t>𝑢𝑛</m:t>
                          </m:r>
                          <m:r>
                            <a:rPr lang="es-ES" sz="1600" i="1">
                              <a:solidFill>
                                <a:schemeClr val="bg1"/>
                              </a:solidFill>
                              <a:latin typeface="Cambria Math"/>
                            </a:rPr>
                            <m:t> </m:t>
                          </m:r>
                          <m:r>
                            <a:rPr lang="es-ES" sz="1600" i="1">
                              <a:solidFill>
                                <a:schemeClr val="bg1"/>
                              </a:solidFill>
                              <a:latin typeface="Cambria Math"/>
                            </a:rPr>
                            <m:t>𝑝𝑒𝑟𝑖𝑑𝑜</m:t>
                          </m:r>
                          <m:r>
                            <a:rPr lang="es-ES" sz="1600" i="1">
                              <a:solidFill>
                                <a:schemeClr val="bg1"/>
                              </a:solidFill>
                              <a:latin typeface="Cambria Math"/>
                            </a:rPr>
                            <m:t> </m:t>
                          </m:r>
                          <m:r>
                            <a:rPr lang="es-ES" sz="1600" i="1">
                              <a:solidFill>
                                <a:schemeClr val="bg1"/>
                              </a:solidFill>
                              <a:latin typeface="Cambria Math"/>
                            </a:rPr>
                            <m:t>𝑑𝑒</m:t>
                          </m:r>
                          <m:r>
                            <a:rPr lang="es-ES" sz="1600" i="1">
                              <a:solidFill>
                                <a:schemeClr val="bg1"/>
                              </a:solidFill>
                              <a:latin typeface="Cambria Math"/>
                            </a:rPr>
                            <m:t> </m:t>
                          </m:r>
                          <m:r>
                            <a:rPr lang="es-ES" sz="1600" i="1">
                              <a:solidFill>
                                <a:schemeClr val="bg1"/>
                              </a:solidFill>
                              <a:latin typeface="Cambria Math"/>
                            </a:rPr>
                            <m:t>𝑡𝑖𝑒𝑚𝑝𝑜</m:t>
                          </m:r>
                          <m:r>
                            <a:rPr lang="en-GB" sz="1600" b="0" i="1" smtClean="0">
                              <a:solidFill>
                                <a:schemeClr val="bg1"/>
                              </a:solidFill>
                              <a:latin typeface="Cambria Math" panose="02040503050406030204" pitchFamily="18" charset="0"/>
                            </a:rPr>
                            <m:t>)</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xmlns:a14="http://schemas.microsoft.com/office/drawing/2010/main" xmlns="" id="{C1695935-E507-44B6-8B54-7D70B79CCBF9}"/>
                  </a:ext>
                </a:extLst>
              </p:cNvPr>
              <p:cNvSpPr txBox="1">
                <a:spLocks noRot="1" noChangeAspect="1" noMove="1" noResize="1" noEditPoints="1" noAdjustHandles="1" noChangeArrowheads="1" noChangeShapeType="1" noTextEdit="1"/>
              </p:cNvSpPr>
              <p:nvPr/>
            </p:nvSpPr>
            <p:spPr>
              <a:xfrm>
                <a:off x="4785137" y="6049496"/>
                <a:ext cx="6568465" cy="511166"/>
              </a:xfrm>
              <a:prstGeom prst="rect">
                <a:avLst/>
              </a:prstGeom>
              <a:blipFill rotWithShape="1">
                <a:blip r:embed="rId4"/>
                <a:stretch>
                  <a:fillRect/>
                </a:stretch>
              </a:blipFill>
            </p:spPr>
            <p:txBody>
              <a:bodyPr/>
              <a:lstStyle/>
              <a:p>
                <a:r>
                  <a:rPr lang="es-ES">
                    <a:noFill/>
                  </a:rPr>
                  <a:t> </a:t>
                </a:r>
              </a:p>
            </p:txBody>
          </p:sp>
        </mc:Fallback>
      </mc:AlternateContent>
      <p:sp>
        <p:nvSpPr>
          <p:cNvPr id="18" name="Rectangle 85">
            <a:extLst>
              <a:ext uri="{FF2B5EF4-FFF2-40B4-BE49-F238E27FC236}">
                <a16:creationId xmlns:a16="http://schemas.microsoft.com/office/drawing/2014/main" xmlns="" id="{D62221C4-B60F-4B6E-A897-80D332283994}"/>
              </a:ext>
            </a:extLst>
          </p:cNvPr>
          <p:cNvSpPr>
            <a:spLocks/>
          </p:cNvSpPr>
          <p:nvPr/>
        </p:nvSpPr>
        <p:spPr bwMode="auto">
          <a:xfrm>
            <a:off x="3782862" y="2599091"/>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9" name="Rectangle 85">
            <a:extLst>
              <a:ext uri="{FF2B5EF4-FFF2-40B4-BE49-F238E27FC236}">
                <a16:creationId xmlns:a16="http://schemas.microsoft.com/office/drawing/2014/main" xmlns="" id="{3F4F16A6-9BF2-4AE2-9D12-0CECF72C46C6}"/>
              </a:ext>
            </a:extLst>
          </p:cNvPr>
          <p:cNvSpPr>
            <a:spLocks/>
          </p:cNvSpPr>
          <p:nvPr/>
        </p:nvSpPr>
        <p:spPr bwMode="auto">
          <a:xfrm>
            <a:off x="3658640" y="5022156"/>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727777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992876" y="599876"/>
            <a:ext cx="9087377" cy="697353"/>
          </a:xfrm>
        </p:spPr>
        <p:txBody>
          <a:bodyPr>
            <a:normAutofit/>
          </a:bodyPr>
          <a:lstStyle/>
          <a:p>
            <a:r>
              <a:rPr lang="en-GB" dirty="0" err="1" smtClean="0"/>
              <a:t>Servicio</a:t>
            </a:r>
            <a:r>
              <a:rPr lang="en-GB" dirty="0" smtClean="0"/>
              <a:t>: </a:t>
            </a:r>
            <a:r>
              <a:rPr lang="en-GB" dirty="0" err="1"/>
              <a:t>ServQual</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17060" y="2161451"/>
            <a:ext cx="3711748"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El </a:t>
            </a:r>
            <a:r>
              <a:rPr lang="es-ES" sz="2200" dirty="0" err="1">
                <a:solidFill>
                  <a:srgbClr val="44546A"/>
                </a:solidFill>
                <a:latin typeface="+mj-lt"/>
                <a:ea typeface="Open Sans Light" panose="020B0306030504020204" pitchFamily="34" charset="0"/>
                <a:cs typeface="Open Sans Light" panose="020B0306030504020204" pitchFamily="34" charset="0"/>
              </a:rPr>
              <a:t>ServQual</a:t>
            </a:r>
            <a:r>
              <a:rPr lang="es-ES" sz="2200" dirty="0">
                <a:solidFill>
                  <a:srgbClr val="44546A"/>
                </a:solidFill>
                <a:latin typeface="+mj-lt"/>
                <a:ea typeface="Open Sans Light" panose="020B0306030504020204" pitchFamily="34" charset="0"/>
                <a:cs typeface="Open Sans Light" panose="020B0306030504020204" pitchFamily="34" charset="0"/>
              </a:rPr>
              <a:t> es un ratio multidimensional que mide "servicio + calidad".</a:t>
            </a:r>
          </a:p>
          <a:p>
            <a:pPr algn="l">
              <a:lnSpc>
                <a:spcPct val="100000"/>
              </a:lnSpc>
              <a:spcBef>
                <a:spcPts val="600"/>
              </a:spcBef>
            </a:pPr>
            <a:r>
              <a:rPr lang="es-ES" sz="2200" dirty="0">
                <a:solidFill>
                  <a:srgbClr val="44546A"/>
                </a:solidFill>
                <a:latin typeface="+mj-lt"/>
                <a:ea typeface="Open Sans Light" panose="020B0306030504020204" pitchFamily="34" charset="0"/>
                <a:cs typeface="Open Sans Light" panose="020B0306030504020204" pitchFamily="34" charset="0"/>
              </a:rPr>
              <a:t>Se considera el método más común para medir los elementos subjetivos de la calidad del servicio. Se pide a los clientes que evalúen el servicio en comparación con sus expectativas.</a:t>
            </a: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sp>
        <p:nvSpPr>
          <p:cNvPr id="40" name="Freeform 43">
            <a:extLst>
              <a:ext uri="{FF2B5EF4-FFF2-40B4-BE49-F238E27FC236}">
                <a16:creationId xmlns:a16="http://schemas.microsoft.com/office/drawing/2014/main" xmlns="" id="{04ABF396-0C75-403D-8905-B787364DA43A}"/>
              </a:ext>
            </a:extLst>
          </p:cNvPr>
          <p:cNvSpPr>
            <a:spLocks/>
          </p:cNvSpPr>
          <p:nvPr/>
        </p:nvSpPr>
        <p:spPr bwMode="auto">
          <a:xfrm>
            <a:off x="4495800" y="2859028"/>
            <a:ext cx="7605156" cy="401424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xmlns="" id="{16F5E42F-EF53-4CAD-BDF4-C02C0FF748E2}"/>
              </a:ext>
            </a:extLst>
          </p:cNvPr>
          <p:cNvSpPr>
            <a:spLocks/>
          </p:cNvSpPr>
          <p:nvPr/>
        </p:nvSpPr>
        <p:spPr bwMode="auto">
          <a:xfrm>
            <a:off x="3909362" y="2859027"/>
            <a:ext cx="1708923" cy="401424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xmlns="" id="{A574C76E-A457-4F37-BDFB-1A5A545450D6}"/>
              </a:ext>
            </a:extLst>
          </p:cNvPr>
          <p:cNvSpPr>
            <a:spLocks/>
          </p:cNvSpPr>
          <p:nvPr/>
        </p:nvSpPr>
        <p:spPr bwMode="auto">
          <a:xfrm>
            <a:off x="5121639"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xmlns="" id="{746D9CA4-D795-400C-9CD4-156E45C0BE88}"/>
              </a:ext>
            </a:extLst>
          </p:cNvPr>
          <p:cNvSpPr>
            <a:spLocks/>
          </p:cNvSpPr>
          <p:nvPr/>
        </p:nvSpPr>
        <p:spPr bwMode="auto">
          <a:xfrm>
            <a:off x="5121639"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xmlns="" id="{D5B3A231-6411-4F95-9C73-39C8E7DDFE23}"/>
              </a:ext>
            </a:extLst>
          </p:cNvPr>
          <p:cNvSpPr>
            <a:spLocks/>
          </p:cNvSpPr>
          <p:nvPr/>
        </p:nvSpPr>
        <p:spPr bwMode="auto">
          <a:xfrm>
            <a:off x="4763822" y="1897504"/>
            <a:ext cx="7337133" cy="98973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xmlns="" id="{80568331-1F5E-417F-B32C-65F3F1A1C934}"/>
              </a:ext>
            </a:extLst>
          </p:cNvPr>
          <p:cNvSpPr>
            <a:spLocks/>
          </p:cNvSpPr>
          <p:nvPr/>
        </p:nvSpPr>
        <p:spPr bwMode="auto">
          <a:xfrm>
            <a:off x="3909361" y="1897502"/>
            <a:ext cx="1708923" cy="98973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xmlns="" id="{CCA434E1-709B-4FA3-BA18-8C6CF914F99B}"/>
              </a:ext>
            </a:extLst>
          </p:cNvPr>
          <p:cNvSpPr>
            <a:spLocks/>
          </p:cNvSpPr>
          <p:nvPr/>
        </p:nvSpPr>
        <p:spPr bwMode="auto">
          <a:xfrm>
            <a:off x="5121639"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0" name="TextBox 86">
            <a:extLst>
              <a:ext uri="{FF2B5EF4-FFF2-40B4-BE49-F238E27FC236}">
                <a16:creationId xmlns:a16="http://schemas.microsoft.com/office/drawing/2014/main" xmlns="" id="{8C89A894-431D-46A1-9A84-4620192D51C3}"/>
              </a:ext>
            </a:extLst>
          </p:cNvPr>
          <p:cNvSpPr txBox="1"/>
          <p:nvPr/>
        </p:nvSpPr>
        <p:spPr>
          <a:xfrm>
            <a:off x="5817702" y="1874142"/>
            <a:ext cx="6278088" cy="984885"/>
          </a:xfrm>
          <a:prstGeom prst="rect">
            <a:avLst/>
          </a:prstGeom>
          <a:noFill/>
        </p:spPr>
        <p:txBody>
          <a:bodyPr wrap="square" rtlCol="0">
            <a:spAutoFit/>
          </a:bodyPr>
          <a:lstStyle/>
          <a:p>
            <a:r>
              <a:rPr lang="es-ES" sz="1450" dirty="0">
                <a:solidFill>
                  <a:schemeClr val="bg1"/>
                </a:solidFill>
                <a:ea typeface="Lato Light" charset="0"/>
                <a:cs typeface="Lato Light" charset="0"/>
              </a:rPr>
              <a:t>Pide a sus clientes que evalúen su servicio en función de sus expectativas.</a:t>
            </a:r>
          </a:p>
          <a:p>
            <a:r>
              <a:rPr lang="es-ES" sz="1450" dirty="0">
                <a:solidFill>
                  <a:schemeClr val="bg1"/>
                </a:solidFill>
                <a:ea typeface="Lato Light" charset="0"/>
                <a:cs typeface="Lato Light" charset="0"/>
              </a:rPr>
              <a:t>Según la Teoría de la Toma de Decisiones, es más fácil hacer juicios basados en un ancla (aquí: sus expectativas). Esto nos permite entender y responder mejor a la información abstracta (su satisfacción con un servicio).</a:t>
            </a:r>
          </a:p>
        </p:txBody>
      </p:sp>
      <p:sp>
        <p:nvSpPr>
          <p:cNvPr id="53" name="TextBox 86">
            <a:extLst>
              <a:ext uri="{FF2B5EF4-FFF2-40B4-BE49-F238E27FC236}">
                <a16:creationId xmlns:a16="http://schemas.microsoft.com/office/drawing/2014/main" xmlns="" id="{48593C3B-1AE8-45D7-B4FF-00087B791DC6}"/>
              </a:ext>
            </a:extLst>
          </p:cNvPr>
          <p:cNvSpPr txBox="1"/>
          <p:nvPr/>
        </p:nvSpPr>
        <p:spPr>
          <a:xfrm>
            <a:off x="5314950" y="2844481"/>
            <a:ext cx="6877050" cy="4031873"/>
          </a:xfrm>
          <a:prstGeom prst="rect">
            <a:avLst/>
          </a:prstGeom>
          <a:noFill/>
        </p:spPr>
        <p:txBody>
          <a:bodyPr wrap="square" rtlCol="0">
            <a:spAutoFit/>
          </a:bodyPr>
          <a:lstStyle/>
          <a:p>
            <a:r>
              <a:rPr lang="es-ES" sz="1600" dirty="0">
                <a:solidFill>
                  <a:schemeClr val="bg1"/>
                </a:solidFill>
                <a:ea typeface="Lato Light" charset="0"/>
                <a:cs typeface="Lato Light" charset="0"/>
              </a:rPr>
              <a:t>Las preguntas se refieren a los 5 elementos de la calidad del servicio: RATER:</a:t>
            </a:r>
          </a:p>
          <a:p>
            <a:pPr marL="285750" indent="-285750">
              <a:buFont typeface="Arial" panose="020B0604020202020204" pitchFamily="34" charset="0"/>
              <a:buChar char="•"/>
            </a:pPr>
            <a:r>
              <a:rPr lang="es-ES" sz="1600" b="1" dirty="0">
                <a:solidFill>
                  <a:schemeClr val="bg1"/>
                </a:solidFill>
                <a:ea typeface="Lato Light" charset="0"/>
                <a:cs typeface="Lato Light" charset="0"/>
              </a:rPr>
              <a:t>Fiabilidad</a:t>
            </a:r>
            <a:r>
              <a:rPr lang="es-ES" sz="1600" dirty="0">
                <a:solidFill>
                  <a:schemeClr val="bg1"/>
                </a:solidFill>
                <a:ea typeface="Lato Light" charset="0"/>
                <a:cs typeface="Lato Light" charset="0"/>
              </a:rPr>
              <a:t> - la capacidad de prestar el servicio prometido de forma constante y correcta.</a:t>
            </a:r>
          </a:p>
          <a:p>
            <a:pPr marL="285750" indent="-285750">
              <a:buFont typeface="Arial" panose="020B0604020202020204" pitchFamily="34" charset="0"/>
              <a:buChar char="•"/>
            </a:pPr>
            <a:r>
              <a:rPr lang="es-ES" sz="1600" b="1" dirty="0">
                <a:solidFill>
                  <a:schemeClr val="bg1"/>
                </a:solidFill>
                <a:ea typeface="Lato Light" charset="0"/>
                <a:cs typeface="Lato Light" charset="0"/>
              </a:rPr>
              <a:t>Garantía</a:t>
            </a:r>
            <a:r>
              <a:rPr lang="es-ES" sz="1600" dirty="0">
                <a:solidFill>
                  <a:schemeClr val="bg1"/>
                </a:solidFill>
                <a:ea typeface="Lato Light" charset="0"/>
                <a:cs typeface="Lato Light" charset="0"/>
              </a:rPr>
              <a:t> - el nivel de conocimiento y amabilidad de los empleados y la medida en que generan confianza.</a:t>
            </a:r>
          </a:p>
          <a:p>
            <a:pPr marL="285750" indent="-285750">
              <a:buFont typeface="Arial" panose="020B0604020202020204" pitchFamily="34" charset="0"/>
              <a:buChar char="•"/>
            </a:pPr>
            <a:r>
              <a:rPr lang="es-ES" sz="1600" b="1" dirty="0">
                <a:solidFill>
                  <a:schemeClr val="bg1"/>
                </a:solidFill>
                <a:ea typeface="Lato Light" charset="0"/>
                <a:cs typeface="Lato Light" charset="0"/>
              </a:rPr>
              <a:t>Tangibles</a:t>
            </a:r>
            <a:r>
              <a:rPr lang="es-ES" sz="1600" dirty="0">
                <a:solidFill>
                  <a:schemeClr val="bg1"/>
                </a:solidFill>
                <a:ea typeface="Lato Light" charset="0"/>
                <a:cs typeface="Lato Light" charset="0"/>
              </a:rPr>
              <a:t> - la apariencia; por ejemplo, del edificio, el sitio web, las instalaciones y el personal.</a:t>
            </a:r>
          </a:p>
          <a:p>
            <a:pPr marL="285750" indent="-285750">
              <a:buFont typeface="Arial" panose="020B0604020202020204" pitchFamily="34" charset="0"/>
              <a:buChar char="•"/>
            </a:pPr>
            <a:r>
              <a:rPr lang="es-ES" sz="1600" b="1" dirty="0">
                <a:solidFill>
                  <a:schemeClr val="bg1"/>
                </a:solidFill>
                <a:ea typeface="Lato Light" charset="0"/>
                <a:cs typeface="Lato Light" charset="0"/>
              </a:rPr>
              <a:t>Empatía</a:t>
            </a:r>
            <a:r>
              <a:rPr lang="es-ES" sz="1600" dirty="0">
                <a:solidFill>
                  <a:schemeClr val="bg1"/>
                </a:solidFill>
                <a:ea typeface="Lato Light" charset="0"/>
                <a:cs typeface="Lato Light" charset="0"/>
              </a:rPr>
              <a:t>: el grado de interés y atención individual de los empleados.</a:t>
            </a:r>
          </a:p>
          <a:p>
            <a:pPr marL="285750" indent="-285750">
              <a:buFont typeface="Arial" panose="020B0604020202020204" pitchFamily="34" charset="0"/>
              <a:buChar char="•"/>
            </a:pPr>
            <a:r>
              <a:rPr lang="es-ES" sz="1600" b="1" dirty="0">
                <a:solidFill>
                  <a:schemeClr val="bg1"/>
                </a:solidFill>
                <a:ea typeface="Lato Light" charset="0"/>
                <a:cs typeface="Lato Light" charset="0"/>
              </a:rPr>
              <a:t>Capacidad</a:t>
            </a:r>
            <a:r>
              <a:rPr lang="es-ES" sz="1600" dirty="0">
                <a:solidFill>
                  <a:schemeClr val="bg1"/>
                </a:solidFill>
                <a:ea typeface="Lato Light" charset="0"/>
                <a:cs typeface="Lato Light" charset="0"/>
              </a:rPr>
              <a:t> de respuesta: la disposición del personal a prestar un servicio </a:t>
            </a:r>
            <a:r>
              <a:rPr lang="es-ES" sz="1600" dirty="0" smtClean="0">
                <a:solidFill>
                  <a:schemeClr val="bg1"/>
                </a:solidFill>
                <a:ea typeface="Lato Light" charset="0"/>
                <a:cs typeface="Lato Light" charset="0"/>
              </a:rPr>
              <a:t>rápido.</a:t>
            </a:r>
          </a:p>
          <a:p>
            <a:r>
              <a:rPr lang="es-ES" sz="1600" dirty="0">
                <a:solidFill>
                  <a:schemeClr val="bg1"/>
                </a:solidFill>
                <a:ea typeface="Lato Light" charset="0"/>
                <a:cs typeface="Lato Light" charset="0"/>
              </a:rPr>
              <a:t>La primera mitad del cuestionario se centra en la percepción que tiene el cliente de los servicios prestados ("tal y como son"), y la otra mitad en sus expectativas ("tal y como deberían ser"). Mida los elementos con una escala de Likert de siete niveles que van desde "nada de acuerdo" hasta "totalmente de acuerdo". La diferencia resultante de la comparación muestra cómo difieren las expectativas de tus clientes del servicio que realmente ofreces.</a:t>
            </a:r>
            <a:endParaRPr lang="en-GB" sz="1400" dirty="0">
              <a:solidFill>
                <a:schemeClr val="bg1"/>
              </a:solidFill>
              <a:ea typeface="Lato Light" charset="0"/>
              <a:cs typeface="Lato Light" charset="0"/>
            </a:endParaRPr>
          </a:p>
        </p:txBody>
      </p:sp>
      <p:pic>
        <p:nvPicPr>
          <p:cNvPr id="17" name="Grafik 16">
            <a:extLst>
              <a:ext uri="{FF2B5EF4-FFF2-40B4-BE49-F238E27FC236}">
                <a16:creationId xmlns:a16="http://schemas.microsoft.com/office/drawing/2014/main" xmlns="" id="{DCC64048-441B-4734-B223-4297FC51F947}"/>
              </a:ext>
            </a:extLst>
          </p:cNvPr>
          <p:cNvPicPr>
            <a:picLocks noChangeAspect="1"/>
          </p:cNvPicPr>
          <p:nvPr/>
        </p:nvPicPr>
        <p:blipFill>
          <a:blip r:embed="rId3"/>
          <a:stretch>
            <a:fillRect/>
          </a:stretch>
        </p:blipFill>
        <p:spPr>
          <a:xfrm>
            <a:off x="8913835" y="328613"/>
            <a:ext cx="2166418" cy="1152657"/>
          </a:xfrm>
          <a:prstGeom prst="rect">
            <a:avLst/>
          </a:prstGeom>
        </p:spPr>
      </p:pic>
      <p:sp>
        <p:nvSpPr>
          <p:cNvPr id="16" name="Rectangle 85">
            <a:extLst>
              <a:ext uri="{FF2B5EF4-FFF2-40B4-BE49-F238E27FC236}">
                <a16:creationId xmlns:a16="http://schemas.microsoft.com/office/drawing/2014/main" xmlns="" id="{D62221C4-B60F-4B6E-A897-80D332283994}"/>
              </a:ext>
            </a:extLst>
          </p:cNvPr>
          <p:cNvSpPr>
            <a:spLocks/>
          </p:cNvSpPr>
          <p:nvPr/>
        </p:nvSpPr>
        <p:spPr bwMode="auto">
          <a:xfrm>
            <a:off x="3672349" y="2028030"/>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8" name="Rectangle 85">
            <a:extLst>
              <a:ext uri="{FF2B5EF4-FFF2-40B4-BE49-F238E27FC236}">
                <a16:creationId xmlns:a16="http://schemas.microsoft.com/office/drawing/2014/main" xmlns="" id="{3F4F16A6-9BF2-4AE2-9D12-0CECF72C46C6}"/>
              </a:ext>
            </a:extLst>
          </p:cNvPr>
          <p:cNvSpPr>
            <a:spLocks/>
          </p:cNvSpPr>
          <p:nvPr/>
        </p:nvSpPr>
        <p:spPr bwMode="auto">
          <a:xfrm>
            <a:off x="3579259" y="4552640"/>
            <a:ext cx="20580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a:t>
            </a:r>
            <a:r>
              <a:rPr lang="en-GB" sz="2000" b="1" spc="113" dirty="0" err="1" smtClean="0">
                <a:solidFill>
                  <a:schemeClr val="bg1"/>
                </a:solidFill>
                <a:latin typeface="+mj-lt"/>
                <a:ea typeface="Roboto" charset="0"/>
                <a:cs typeface="Roboto" charset="0"/>
                <a:sym typeface="Bebas Neue" charset="0"/>
              </a:rPr>
              <a:t>Cómo</a:t>
            </a:r>
            <a:r>
              <a:rPr lang="en-GB" sz="2000" b="1" spc="113" dirty="0" smtClean="0">
                <a:solidFill>
                  <a:schemeClr val="bg1"/>
                </a:solidFill>
                <a:latin typeface="+mj-lt"/>
                <a:ea typeface="Roboto" charset="0"/>
                <a:cs typeface="Roboto" charset="0"/>
                <a:sym typeface="Bebas Neue" charset="0"/>
              </a:rPr>
              <a:t> se </a:t>
            </a:r>
          </a:p>
          <a:p>
            <a:pPr algn="ctr"/>
            <a:r>
              <a:rPr lang="en-GB" sz="2000" b="1" spc="113" dirty="0" err="1" smtClean="0">
                <a:solidFill>
                  <a:schemeClr val="bg1"/>
                </a:solidFill>
                <a:latin typeface="+mj-lt"/>
                <a:ea typeface="Roboto" charset="0"/>
                <a:cs typeface="Roboto" charset="0"/>
                <a:sym typeface="Bebas Neue" charset="0"/>
              </a:rPr>
              <a:t>calcula</a:t>
            </a:r>
            <a:r>
              <a:rPr lang="en-GB" sz="2000" b="1" spc="113" dirty="0" smtClean="0">
                <a:solidFill>
                  <a:schemeClr val="bg1"/>
                </a:solidFill>
                <a:latin typeface="+mj-lt"/>
                <a:ea typeface="Roboto" charset="0"/>
                <a:cs typeface="Roboto" charset="0"/>
                <a:sym typeface="Bebas Neue" charset="0"/>
              </a:rPr>
              <a:t>?</a:t>
            </a:r>
            <a:endParaRPr lang="en-GB" sz="20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256673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182392" y="655551"/>
            <a:ext cx="9087377" cy="697353"/>
          </a:xfrm>
        </p:spPr>
        <p:txBody>
          <a:bodyPr>
            <a:normAutofit/>
          </a:bodyPr>
          <a:lstStyle/>
          <a:p>
            <a:r>
              <a:rPr lang="en-GB" dirty="0" err="1" smtClean="0"/>
              <a:t>Margen</a:t>
            </a:r>
            <a:r>
              <a:rPr lang="en-GB" dirty="0" smtClean="0"/>
              <a:t> </a:t>
            </a:r>
            <a:r>
              <a:rPr lang="en-GB" dirty="0"/>
              <a:t>de </a:t>
            </a:r>
            <a:r>
              <a:rPr lang="en-GB" dirty="0" err="1" smtClean="0"/>
              <a:t>Beneficio</a:t>
            </a:r>
            <a:r>
              <a:rPr lang="en-GB" dirty="0" smtClean="0"/>
              <a:t> </a:t>
            </a:r>
            <a:r>
              <a:rPr lang="en-GB" dirty="0" err="1" smtClean="0"/>
              <a:t>Operativo</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1515" y="1848929"/>
            <a:ext cx="3699447" cy="45143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2000" dirty="0">
                <a:solidFill>
                  <a:srgbClr val="44546A"/>
                </a:solidFill>
                <a:latin typeface="+mj-lt"/>
                <a:ea typeface="Open Sans Light" panose="020B0306030504020204" pitchFamily="34" charset="0"/>
                <a:cs typeface="Open Sans Light" panose="020B0306030504020204" pitchFamily="34" charset="0"/>
              </a:rPr>
              <a:t>El </a:t>
            </a:r>
            <a:r>
              <a:rPr lang="es-ES" sz="2000" dirty="0" smtClean="0">
                <a:solidFill>
                  <a:srgbClr val="44546A"/>
                </a:solidFill>
                <a:latin typeface="+mj-lt"/>
                <a:ea typeface="Open Sans Light" panose="020B0306030504020204" pitchFamily="34" charset="0"/>
                <a:cs typeface="Open Sans Light" panose="020B0306030504020204" pitchFamily="34" charset="0"/>
              </a:rPr>
              <a:t>Beneficio Operativo, </a:t>
            </a:r>
            <a:r>
              <a:rPr lang="es-ES" sz="2000" dirty="0">
                <a:solidFill>
                  <a:srgbClr val="44546A"/>
                </a:solidFill>
                <a:latin typeface="+mj-lt"/>
                <a:ea typeface="Open Sans Light" panose="020B0306030504020204" pitchFamily="34" charset="0"/>
                <a:cs typeface="Open Sans Light" panose="020B0306030504020204" pitchFamily="34" charset="0"/>
              </a:rPr>
              <a:t>una métrica algo más compleja, también tiene en cuenta todos los gastos generales, operativos, administrativos y de ventas necesarios para el funcionamiento diario de la empresa. </a:t>
            </a:r>
            <a:endParaRPr lang="es-ES" sz="2000" dirty="0" smtClean="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pPr>
            <a:endParaRPr lang="en-GB"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pPr>
            <a:r>
              <a:rPr lang="es-ES" sz="2000" dirty="0">
                <a:solidFill>
                  <a:srgbClr val="44546A"/>
                </a:solidFill>
                <a:latin typeface="+mj-lt"/>
                <a:ea typeface="Open Sans Light" panose="020B0306030504020204" pitchFamily="34" charset="0"/>
                <a:cs typeface="Open Sans Light" panose="020B0306030504020204" pitchFamily="34" charset="0"/>
              </a:rPr>
              <a:t>Aunque esta cifra sigue excluyendo las deudas, los impuestos y otros gastos no operativos, sí incluye la amortización y depreciación de los activos.</a:t>
            </a:r>
          </a:p>
        </p:txBody>
      </p:sp>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908885" y="3017001"/>
            <a:ext cx="7131600" cy="262417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075577" y="3023395"/>
            <a:ext cx="2400245" cy="261778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907546" y="5641178"/>
            <a:ext cx="7131600"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075577" y="5641178"/>
            <a:ext cx="236583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908885" y="1866102"/>
            <a:ext cx="7131600" cy="115089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075578" y="1873909"/>
            <a:ext cx="2422876" cy="114948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xmlns="" id="{D62221C4-B60F-4B6E-A897-80D332283994}"/>
              </a:ext>
            </a:extLst>
          </p:cNvPr>
          <p:cNvSpPr>
            <a:spLocks/>
          </p:cNvSpPr>
          <p:nvPr/>
        </p:nvSpPr>
        <p:spPr bwMode="auto">
          <a:xfrm>
            <a:off x="4024361" y="2082859"/>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6441412" y="1540711"/>
            <a:ext cx="5436248" cy="1815882"/>
          </a:xfrm>
          <a:prstGeom prst="rect">
            <a:avLst/>
          </a:prstGeom>
          <a:noFill/>
        </p:spPr>
        <p:txBody>
          <a:bodyPr wrap="square" rtlCol="0">
            <a:spAutoFit/>
          </a:bodyPr>
          <a:lstStyle/>
          <a:p>
            <a:endParaRPr lang="es-ES" sz="1600" dirty="0">
              <a:solidFill>
                <a:schemeClr val="bg1"/>
              </a:solidFill>
              <a:latin typeface="+mj-lt"/>
              <a:ea typeface="Lato Light" charset="0"/>
              <a:cs typeface="Lato Light" charset="0"/>
            </a:endParaRPr>
          </a:p>
          <a:p>
            <a:pPr algn="just"/>
            <a:r>
              <a:rPr lang="es-ES" sz="1600" dirty="0">
                <a:solidFill>
                  <a:schemeClr val="bg1"/>
                </a:solidFill>
                <a:latin typeface="+mj-lt"/>
                <a:ea typeface="Lato Light" charset="0"/>
                <a:cs typeface="Lato Light" charset="0"/>
              </a:rPr>
              <a:t>El  margen de beneficio operativo de una empresa indica en qué medida las operaciones de la empresa contribuyen a su rentabilidad. Una empresa con un ratio de margen de beneficios importante gana más dinero por cada euro de ventas que una empresa con un margen de beneficios </a:t>
            </a:r>
            <a:r>
              <a:rPr lang="es-ES" sz="1600" dirty="0" smtClean="0">
                <a:solidFill>
                  <a:schemeClr val="bg1"/>
                </a:solidFill>
                <a:latin typeface="+mj-lt"/>
                <a:ea typeface="Lato Light" charset="0"/>
                <a:cs typeface="Lato Light" charset="0"/>
              </a:rPr>
              <a:t>reducido.</a:t>
            </a:r>
            <a:endParaRPr lang="es-ES" sz="1600" dirty="0">
              <a:solidFill>
                <a:schemeClr val="bg1"/>
              </a:solidFill>
              <a:latin typeface="+mj-lt"/>
              <a:ea typeface="Lato Light" charset="0"/>
              <a:cs typeface="Lato Light" charset="0"/>
            </a:endParaRPr>
          </a:p>
          <a:p>
            <a:r>
              <a:rPr lang="en-GB" sz="1600" dirty="0" smtClean="0">
                <a:solidFill>
                  <a:schemeClr val="bg1"/>
                </a:solidFill>
                <a:latin typeface="+mj-lt"/>
                <a:ea typeface="Lato Light" charset="0"/>
                <a:cs typeface="Lato Light" charset="0"/>
              </a:rPr>
              <a:t>.</a:t>
            </a:r>
            <a:endParaRPr lang="en-GB" sz="1600" dirty="0">
              <a:solidFill>
                <a:schemeClr val="bg1"/>
              </a:solidFill>
              <a:latin typeface="+mj-lt"/>
              <a:ea typeface="Lato Light" charset="0"/>
              <a:cs typeface="Lato Light" charset="0"/>
            </a:endParaRP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614692" y="6033172"/>
            <a:ext cx="1019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200" b="1" spc="113" dirty="0" err="1" smtClean="0">
                <a:solidFill>
                  <a:schemeClr val="bg1"/>
                </a:solidFill>
                <a:latin typeface="+mj-lt"/>
                <a:ea typeface="Roboto" charset="0"/>
                <a:cs typeface="Roboto" charset="0"/>
                <a:sym typeface="Bebas Neue" charset="0"/>
              </a:rPr>
              <a:t>Fórmula</a:t>
            </a:r>
            <a:endParaRPr lang="en-GB" sz="2200" b="1" spc="113" dirty="0">
              <a:solidFill>
                <a:schemeClr val="bg1"/>
              </a:solidFill>
              <a:latin typeface="+mj-lt"/>
              <a:ea typeface="Roboto" charset="0"/>
              <a:cs typeface="Roboto" charset="0"/>
              <a:sym typeface="Bebas Neue" charset="0"/>
            </a:endParaRP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6278589" y="3094327"/>
            <a:ext cx="5761895" cy="2546851"/>
          </a:xfrm>
          <a:prstGeom prst="rect">
            <a:avLst/>
          </a:prstGeom>
          <a:noFill/>
        </p:spPr>
        <p:txBody>
          <a:bodyPr wrap="square" rtlCol="0">
            <a:spAutoFit/>
          </a:bodyPr>
          <a:lstStyle/>
          <a:p>
            <a:pPr marL="182563" indent="-182563" algn="just">
              <a:buFont typeface="+mj-lt"/>
              <a:buAutoNum type="arabicPeriod"/>
            </a:pPr>
            <a:r>
              <a:rPr lang="es-ES" sz="1450" dirty="0" smtClean="0">
                <a:solidFill>
                  <a:schemeClr val="bg1"/>
                </a:solidFill>
                <a:latin typeface="+mj-lt"/>
                <a:ea typeface="Lato Light" charset="0"/>
                <a:cs typeface="Lato Light" charset="0"/>
              </a:rPr>
              <a:t>Encuentra </a:t>
            </a:r>
            <a:r>
              <a:rPr lang="es-ES" sz="1450" dirty="0">
                <a:solidFill>
                  <a:schemeClr val="bg1"/>
                </a:solidFill>
                <a:latin typeface="+mj-lt"/>
                <a:ea typeface="Lato Light" charset="0"/>
                <a:cs typeface="Lato Light" charset="0"/>
              </a:rPr>
              <a:t>los ingresos operativos (EBIT) restando sus gastos operativos, la depreciación asignada y los importes de amortización de los ingresos brutos</a:t>
            </a:r>
            <a:r>
              <a:rPr lang="es-ES" sz="1450" dirty="0" smtClean="0">
                <a:solidFill>
                  <a:schemeClr val="bg1"/>
                </a:solidFill>
                <a:latin typeface="+mj-lt"/>
                <a:ea typeface="Lato Light" charset="0"/>
                <a:cs typeface="Lato Light" charset="0"/>
              </a:rPr>
              <a:t>.</a:t>
            </a:r>
          </a:p>
          <a:p>
            <a:pPr marL="182563" indent="-182563" algn="just">
              <a:buFont typeface="+mj-lt"/>
              <a:buAutoNum type="arabicPeriod"/>
            </a:pPr>
            <a:r>
              <a:rPr lang="es-ES" sz="1450" dirty="0" smtClean="0">
                <a:solidFill>
                  <a:schemeClr val="bg1"/>
                </a:solidFill>
                <a:latin typeface="+mj-lt"/>
                <a:ea typeface="Lato Light" charset="0"/>
                <a:cs typeface="Lato Light" charset="0"/>
              </a:rPr>
              <a:t>Encuentra los </a:t>
            </a:r>
            <a:r>
              <a:rPr lang="es-ES" sz="1450" dirty="0">
                <a:solidFill>
                  <a:schemeClr val="bg1"/>
                </a:solidFill>
                <a:latin typeface="+mj-lt"/>
                <a:ea typeface="Lato Light" charset="0"/>
                <a:cs typeface="Lato Light" charset="0"/>
              </a:rPr>
              <a:t>ingresos netos de ventas de la </a:t>
            </a:r>
            <a:r>
              <a:rPr lang="es-ES" sz="1450" dirty="0" smtClean="0">
                <a:solidFill>
                  <a:schemeClr val="bg1"/>
                </a:solidFill>
                <a:latin typeface="+mj-lt"/>
                <a:ea typeface="Lato Light" charset="0"/>
                <a:cs typeface="Lato Light" charset="0"/>
              </a:rPr>
              <a:t>empresa</a:t>
            </a:r>
            <a:r>
              <a:rPr lang="en-GB" sz="1450" dirty="0" smtClean="0">
                <a:solidFill>
                  <a:schemeClr val="bg1"/>
                </a:solidFill>
                <a:latin typeface="+mj-lt"/>
                <a:ea typeface="Lato Light" charset="0"/>
                <a:cs typeface="Lato Light" charset="0"/>
              </a:rPr>
              <a:t>. </a:t>
            </a:r>
            <a:r>
              <a:rPr lang="es-ES" sz="1450" dirty="0">
                <a:solidFill>
                  <a:schemeClr val="bg1"/>
                </a:solidFill>
                <a:latin typeface="+mj-lt"/>
                <a:ea typeface="Lato Light" charset="0"/>
                <a:cs typeface="Lato Light" charset="0"/>
              </a:rPr>
              <a:t>Esto no requiere ningún cálculo porque las ventas que aparecen en la cuenta de resultados de la empresa son las ventas netas. Si no se dispone de esa cifra, se pueden calcular las ventas netas tomando las ventas brutas de la empresa y restando las devoluciones de ventas, las provisiones por mercancías dañadas y los descuentos ofrecidos</a:t>
            </a:r>
            <a:r>
              <a:rPr lang="es-ES" sz="1450" dirty="0" smtClean="0">
                <a:solidFill>
                  <a:schemeClr val="bg1"/>
                </a:solidFill>
                <a:latin typeface="+mj-lt"/>
                <a:ea typeface="Lato Light" charset="0"/>
                <a:cs typeface="Lato Light" charset="0"/>
              </a:rPr>
              <a:t>.</a:t>
            </a:r>
          </a:p>
          <a:p>
            <a:pPr marL="182563" indent="-182563" algn="just">
              <a:buFont typeface="+mj-lt"/>
              <a:buAutoNum type="arabicPeriod"/>
            </a:pPr>
            <a:r>
              <a:rPr lang="es-ES" sz="1450" dirty="0">
                <a:solidFill>
                  <a:schemeClr val="bg1"/>
                </a:solidFill>
                <a:latin typeface="+mj-lt"/>
                <a:ea typeface="Lato Light" charset="0"/>
                <a:cs typeface="Lato Light" charset="0"/>
              </a:rPr>
              <a:t>Calcula el ratio de margen operativo dividiendo la cifra del primer paso (ingresos operativos) entre la cifra del segundo paso (ventas netas).</a:t>
            </a:r>
            <a:endParaRPr lang="en-GB" sz="1450" dirty="0">
              <a:solidFill>
                <a:schemeClr val="bg1"/>
              </a:solidFill>
              <a:latin typeface="+mj-lt"/>
              <a:ea typeface="Lato Light" charset="0"/>
              <a:cs typeface="Lato Light" charset="0"/>
            </a:endParaRP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6344342" y="5938589"/>
                <a:ext cx="5630387" cy="434543"/>
              </a:xfrm>
              <a:prstGeom prst="rect">
                <a:avLst/>
              </a:prstGeom>
              <a:noFill/>
            </p:spPr>
            <p:txBody>
              <a:bodyPr wrap="none" lIns="0" tIns="0" rIns="0" bIns="0" rtlCol="0">
                <a:spAutoFit/>
              </a:bodyPr>
              <a:lstStyle/>
              <a:p>
                <a:r>
                  <a:rPr lang="en-GB" b="1" i="1" dirty="0" smtClean="0">
                    <a:solidFill>
                      <a:schemeClr val="bg1"/>
                    </a:solidFill>
                  </a:rPr>
                  <a:t>Margen de </a:t>
                </a:r>
                <a:r>
                  <a:rPr lang="en-GB" b="1" i="1" dirty="0" err="1" smtClean="0">
                    <a:solidFill>
                      <a:schemeClr val="bg1"/>
                    </a:solidFill>
                  </a:rPr>
                  <a:t>Beneficio</a:t>
                </a:r>
                <a:r>
                  <a:rPr lang="en-GB" b="1" i="1" dirty="0" smtClean="0">
                    <a:solidFill>
                      <a:schemeClr val="bg1"/>
                    </a:solidFill>
                  </a:rPr>
                  <a:t> </a:t>
                </a:r>
                <a:r>
                  <a:rPr lang="en-GB" b="1" i="1" dirty="0" err="1" smtClean="0">
                    <a:solidFill>
                      <a:schemeClr val="bg1"/>
                    </a:solidFill>
                  </a:rPr>
                  <a:t>Operativo</a:t>
                </a:r>
                <a:r>
                  <a:rPr lang="en-GB" b="1" i="1" dirty="0" smtClean="0">
                    <a:solidFill>
                      <a:schemeClr val="bg1"/>
                    </a:solidFill>
                  </a:rPr>
                  <a:t> </a:t>
                </a:r>
                <a14:m>
                  <m:oMath xmlns:m="http://schemas.openxmlformats.org/officeDocument/2006/math">
                    <m:r>
                      <a:rPr lang="en-GB" b="0" i="1" smtClean="0">
                        <a:solidFill>
                          <a:schemeClr val="bg1"/>
                        </a:solidFill>
                        <a:latin typeface="Cambria Math" panose="02040503050406030204" pitchFamily="18" charset="0"/>
                      </a:rPr>
                      <m:t>= </m:t>
                    </m:r>
                    <m:f>
                      <m:fPr>
                        <m:ctrlPr>
                          <a:rPr lang="en-GB" b="0" i="1" smtClean="0">
                            <a:solidFill>
                              <a:schemeClr val="bg1"/>
                            </a:solidFill>
                            <a:latin typeface="Cambria Math"/>
                          </a:rPr>
                        </m:ctrlPr>
                      </m:fPr>
                      <m:num>
                        <m:r>
                          <a:rPr lang="es-ES" b="0" i="1" smtClean="0">
                            <a:solidFill>
                              <a:schemeClr val="bg1"/>
                            </a:solidFill>
                            <a:latin typeface="Cambria Math"/>
                          </a:rPr>
                          <m:t>𝐼𝑛𝑔𝑟𝑒𝑠𝑜𝑠</m:t>
                        </m:r>
                        <m:r>
                          <a:rPr lang="es-ES" b="0" i="1" smtClean="0">
                            <a:solidFill>
                              <a:schemeClr val="bg1"/>
                            </a:solidFill>
                            <a:latin typeface="Cambria Math"/>
                          </a:rPr>
                          <m:t> </m:t>
                        </m:r>
                        <m:r>
                          <a:rPr lang="es-ES" b="0" i="1" smtClean="0">
                            <a:solidFill>
                              <a:schemeClr val="bg1"/>
                            </a:solidFill>
                            <a:latin typeface="Cambria Math"/>
                          </a:rPr>
                          <m:t>𝑂𝑝𝑒𝑟𝑎𝑡𝑖𝑣𝑜𝑠</m:t>
                        </m:r>
                      </m:num>
                      <m:den>
                        <m:r>
                          <a:rPr lang="es-ES" b="0" i="1" smtClean="0">
                            <a:solidFill>
                              <a:schemeClr val="bg1"/>
                            </a:solidFill>
                            <a:latin typeface="Cambria Math"/>
                          </a:rPr>
                          <m:t>𝐼𝑛𝑔𝑟𝑒𝑠𝑜𝑠</m:t>
                        </m:r>
                      </m:den>
                    </m:f>
                    <m:r>
                      <a:rPr lang="en-GB" b="0" i="1" smtClean="0">
                        <a:solidFill>
                          <a:schemeClr val="bg1"/>
                        </a:solidFill>
                        <a:latin typeface="Cambria Math" panose="02040503050406030204" pitchFamily="18" charset="0"/>
                      </a:rPr>
                      <m:t>∗100</m:t>
                    </m:r>
                  </m:oMath>
                </a14:m>
                <a:endParaRPr lang="en-GB" dirty="0">
                  <a:solidFill>
                    <a:schemeClr val="bg1"/>
                  </a:solidFill>
                </a:endParaRPr>
              </a:p>
            </p:txBody>
          </p:sp>
        </mc:Choice>
        <mc:Fallback xmlns="">
          <p:sp>
            <p:nvSpPr>
              <p:cNvPr id="21" name="Textfeld 20">
                <a:extLst>
                  <a:ext uri="{FF2B5EF4-FFF2-40B4-BE49-F238E27FC236}">
                    <a16:creationId xmlns:a16="http://schemas.microsoft.com/office/drawing/2014/main" xmlns:a14="http://schemas.microsoft.com/office/drawing/2010/main" xmlns="" id="{C4AE7104-C645-4831-8CCA-DDCCEDEFCFD3}"/>
                  </a:ext>
                </a:extLst>
              </p:cNvPr>
              <p:cNvSpPr txBox="1">
                <a:spLocks noRot="1" noChangeAspect="1" noMove="1" noResize="1" noEditPoints="1" noAdjustHandles="1" noChangeArrowheads="1" noChangeShapeType="1" noTextEdit="1"/>
              </p:cNvSpPr>
              <p:nvPr/>
            </p:nvSpPr>
            <p:spPr>
              <a:xfrm>
                <a:off x="6344342" y="5938589"/>
                <a:ext cx="5630387" cy="434543"/>
              </a:xfrm>
              <a:prstGeom prst="rect">
                <a:avLst/>
              </a:prstGeom>
              <a:blipFill rotWithShape="1">
                <a:blip r:embed="rId3"/>
                <a:stretch>
                  <a:fillRect l="-2600" t="-2817" r="-542" b="-18310"/>
                </a:stretch>
              </a:blipFill>
            </p:spPr>
            <p:txBody>
              <a:bodyPr/>
              <a:lstStyle/>
              <a:p>
                <a:r>
                  <a:rPr lang="es-ES">
                    <a:noFill/>
                  </a:rPr>
                  <a:t> </a:t>
                </a:r>
              </a:p>
            </p:txBody>
          </p:sp>
        </mc:Fallback>
      </mc:AlternateContent>
      <p:pic>
        <p:nvPicPr>
          <p:cNvPr id="20" name="Grafik 2">
            <a:extLst>
              <a:ext uri="{FF2B5EF4-FFF2-40B4-BE49-F238E27FC236}">
                <a16:creationId xmlns:a16="http://schemas.microsoft.com/office/drawing/2014/main" xmlns="" id="{92A56DEF-6A88-49C4-834B-84C0B5244F8E}"/>
              </a:ext>
            </a:extLst>
          </p:cNvPr>
          <p:cNvPicPr>
            <a:picLocks noChangeAspect="1"/>
          </p:cNvPicPr>
          <p:nvPr/>
        </p:nvPicPr>
        <p:blipFill>
          <a:blip r:embed="rId4"/>
          <a:stretch>
            <a:fillRect/>
          </a:stretch>
        </p:blipFill>
        <p:spPr>
          <a:xfrm>
            <a:off x="7990976" y="206536"/>
            <a:ext cx="2829423" cy="1506667"/>
          </a:xfrm>
          <a:prstGeom prst="rect">
            <a:avLst/>
          </a:prstGeom>
        </p:spPr>
      </p:pic>
      <p:sp>
        <p:nvSpPr>
          <p:cNvPr id="22" name="Rectangle 85">
            <a:extLst>
              <a:ext uri="{FF2B5EF4-FFF2-40B4-BE49-F238E27FC236}">
                <a16:creationId xmlns:a16="http://schemas.microsoft.com/office/drawing/2014/main" xmlns="" id="{3F4F16A6-9BF2-4AE2-9D12-0CECF72C46C6}"/>
              </a:ext>
            </a:extLst>
          </p:cNvPr>
          <p:cNvSpPr>
            <a:spLocks/>
          </p:cNvSpPr>
          <p:nvPr/>
        </p:nvSpPr>
        <p:spPr bwMode="auto">
          <a:xfrm>
            <a:off x="4132618" y="3986788"/>
            <a:ext cx="20580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a:t>
            </a:r>
            <a:r>
              <a:rPr lang="en-GB" sz="2400" b="1" spc="113" dirty="0" err="1" smtClean="0">
                <a:solidFill>
                  <a:schemeClr val="bg1"/>
                </a:solidFill>
                <a:latin typeface="+mj-lt"/>
                <a:ea typeface="Roboto" charset="0"/>
                <a:cs typeface="Roboto" charset="0"/>
                <a:sym typeface="Bebas Neue" charset="0"/>
              </a:rPr>
              <a:t>Cómo</a:t>
            </a:r>
            <a:r>
              <a:rPr lang="en-GB" sz="2400" b="1" spc="113" dirty="0" smtClean="0">
                <a:solidFill>
                  <a:schemeClr val="bg1"/>
                </a:solidFill>
                <a:latin typeface="+mj-lt"/>
                <a:ea typeface="Roboto" charset="0"/>
                <a:cs typeface="Roboto" charset="0"/>
                <a:sym typeface="Bebas Neue" charset="0"/>
              </a:rPr>
              <a:t> se </a:t>
            </a:r>
            <a:r>
              <a:rPr lang="en-GB" sz="2400" b="1" spc="113" dirty="0" err="1" smtClean="0">
                <a:solidFill>
                  <a:schemeClr val="bg1"/>
                </a:solidFill>
                <a:latin typeface="+mj-lt"/>
                <a:ea typeface="Roboto" charset="0"/>
                <a:cs typeface="Roboto" charset="0"/>
                <a:sym typeface="Bebas Neue" charset="0"/>
              </a:rPr>
              <a:t>calcula</a:t>
            </a:r>
            <a:r>
              <a:rPr lang="en-GB" sz="2400" b="1" spc="113" dirty="0" smtClean="0">
                <a:solidFill>
                  <a:schemeClr val="bg1"/>
                </a:solidFill>
                <a:latin typeface="+mj-lt"/>
                <a:ea typeface="Roboto" charset="0"/>
                <a:cs typeface="Roboto" charset="0"/>
                <a:sym typeface="Bebas Neue" charset="0"/>
              </a:rPr>
              <a:t>?</a:t>
            </a:r>
            <a:endParaRPr lang="en-GB" sz="24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386178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726096" y="524626"/>
            <a:ext cx="9087377" cy="697353"/>
          </a:xfrm>
        </p:spPr>
        <p:txBody>
          <a:bodyPr>
            <a:normAutofit/>
          </a:bodyPr>
          <a:lstStyle/>
          <a:p>
            <a:r>
              <a:rPr lang="en-GB" dirty="0" err="1"/>
              <a:t>Margen</a:t>
            </a:r>
            <a:r>
              <a:rPr lang="en-GB" dirty="0"/>
              <a:t> de </a:t>
            </a:r>
            <a:r>
              <a:rPr lang="en-GB" dirty="0" err="1" smtClean="0"/>
              <a:t>Beneficio</a:t>
            </a:r>
            <a:r>
              <a:rPr lang="en-GB" dirty="0" smtClean="0"/>
              <a:t> </a:t>
            </a:r>
            <a:r>
              <a:rPr lang="en-GB" dirty="0" err="1" smtClean="0"/>
              <a:t>Neto</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08903" y="1934642"/>
            <a:ext cx="3034386" cy="360334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2200" dirty="0">
                <a:solidFill>
                  <a:srgbClr val="44546A"/>
                </a:solidFill>
                <a:latin typeface="+mj-lt"/>
                <a:ea typeface="Open Sans Light" panose="020B0306030504020204" pitchFamily="34" charset="0"/>
                <a:cs typeface="Open Sans Light" panose="020B0306030504020204" pitchFamily="34" charset="0"/>
              </a:rPr>
              <a:t>El margen de beneficio neto puede utilizarse para comparar el rendimiento en distintos </a:t>
            </a:r>
            <a:r>
              <a:rPr lang="es-ES" sz="2200" dirty="0" smtClean="0">
                <a:solidFill>
                  <a:srgbClr val="44546A"/>
                </a:solidFill>
                <a:latin typeface="+mj-lt"/>
                <a:ea typeface="Open Sans Light" panose="020B0306030504020204" pitchFamily="34" charset="0"/>
                <a:cs typeface="Open Sans Light" panose="020B0306030504020204" pitchFamily="34" charset="0"/>
              </a:rPr>
              <a:t>periodos de tiempo. </a:t>
            </a:r>
          </a:p>
          <a:p>
            <a:pPr algn="l">
              <a:lnSpc>
                <a:spcPct val="100000"/>
              </a:lnSpc>
            </a:pPr>
            <a:endParaRPr lang="es-ES" sz="2200" dirty="0" smtClean="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pPr>
            <a:r>
              <a:rPr lang="es-ES" sz="2200" dirty="0" smtClean="0">
                <a:solidFill>
                  <a:srgbClr val="44546A"/>
                </a:solidFill>
                <a:latin typeface="+mj-lt"/>
                <a:ea typeface="Open Sans Light" panose="020B0306030504020204" pitchFamily="34" charset="0"/>
                <a:cs typeface="Open Sans Light" panose="020B0306030504020204" pitchFamily="34" charset="0"/>
              </a:rPr>
              <a:t>Sin </a:t>
            </a:r>
            <a:r>
              <a:rPr lang="es-ES" sz="2200" dirty="0">
                <a:solidFill>
                  <a:srgbClr val="44546A"/>
                </a:solidFill>
                <a:latin typeface="+mj-lt"/>
                <a:ea typeface="Open Sans Light" panose="020B0306030504020204" pitchFamily="34" charset="0"/>
                <a:cs typeface="Open Sans Light" panose="020B0306030504020204" pitchFamily="34" charset="0"/>
              </a:rPr>
              <a:t>embargo, esto sólo revela resultados fiables si </a:t>
            </a:r>
            <a:r>
              <a:rPr lang="es-ES" sz="2200" dirty="0" smtClean="0">
                <a:solidFill>
                  <a:srgbClr val="44546A"/>
                </a:solidFill>
                <a:latin typeface="+mj-lt"/>
                <a:ea typeface="Open Sans Light" panose="020B0306030504020204" pitchFamily="34" charset="0"/>
                <a:cs typeface="Open Sans Light" panose="020B0306030504020204" pitchFamily="34" charset="0"/>
              </a:rPr>
              <a:t>no ha </a:t>
            </a:r>
            <a:r>
              <a:rPr lang="es-ES" sz="2200" dirty="0">
                <a:solidFill>
                  <a:srgbClr val="44546A"/>
                </a:solidFill>
                <a:latin typeface="+mj-lt"/>
                <a:ea typeface="Open Sans Light" panose="020B0306030504020204" pitchFamily="34" charset="0"/>
                <a:cs typeface="Open Sans Light" panose="020B0306030504020204" pitchFamily="34" charset="0"/>
              </a:rPr>
              <a:t>cambiado </a:t>
            </a:r>
            <a:r>
              <a:rPr lang="es-ES" sz="2200" dirty="0" smtClean="0">
                <a:solidFill>
                  <a:srgbClr val="44546A"/>
                </a:solidFill>
                <a:latin typeface="+mj-lt"/>
                <a:ea typeface="Open Sans Light" panose="020B0306030504020204" pitchFamily="34" charset="0"/>
                <a:cs typeface="Open Sans Light" panose="020B0306030504020204" pitchFamily="34" charset="0"/>
              </a:rPr>
              <a:t>nada más en tus gastos</a:t>
            </a:r>
            <a:r>
              <a:rPr lang="es-ES" sz="2200" dirty="0">
                <a:solidFill>
                  <a:srgbClr val="44546A"/>
                </a:solidFill>
                <a:latin typeface="+mj-lt"/>
                <a:ea typeface="Open Sans Light" panose="020B0306030504020204" pitchFamily="34" charset="0"/>
                <a:cs typeface="Open Sans Light" panose="020B0306030504020204" pitchFamily="34" charset="0"/>
              </a:rPr>
              <a:t>.</a:t>
            </a: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8647055" y="173084"/>
            <a:ext cx="2911284" cy="1550258"/>
          </a:xfrm>
          <a:prstGeom prst="rect">
            <a:avLst/>
          </a:prstGeom>
        </p:spPr>
      </p:pic>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813681" y="3027533"/>
            <a:ext cx="6826004" cy="225919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101206" y="3070274"/>
            <a:ext cx="1457966" cy="218350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843120" y="5253778"/>
            <a:ext cx="6805107"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01206" y="5253778"/>
            <a:ext cx="1483828"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834578" y="1884930"/>
            <a:ext cx="6805107" cy="121828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01207" y="1884930"/>
            <a:ext cx="1457966" cy="121828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5486904" y="1836923"/>
            <a:ext cx="6152781" cy="1323439"/>
          </a:xfrm>
          <a:prstGeom prst="rect">
            <a:avLst/>
          </a:prstGeom>
          <a:noFill/>
        </p:spPr>
        <p:txBody>
          <a:bodyPr wrap="square" rtlCol="0">
            <a:spAutoFit/>
          </a:bodyPr>
          <a:lstStyle/>
          <a:p>
            <a:pPr algn="just"/>
            <a:r>
              <a:rPr lang="es-ES" sz="1600" dirty="0">
                <a:solidFill>
                  <a:schemeClr val="bg1"/>
                </a:solidFill>
                <a:latin typeface="+mj-lt"/>
                <a:ea typeface="Lato Light" charset="0"/>
                <a:cs typeface="Lato Light" charset="0"/>
              </a:rPr>
              <a:t>El margen de beneficio neto puede indicar hasta qué punto la empresa convierte sus ventas en beneficios. Esto significa que el porcentaje calculado es el porcentaje de </a:t>
            </a:r>
            <a:r>
              <a:rPr lang="es-ES" sz="1600" dirty="0" smtClean="0">
                <a:solidFill>
                  <a:schemeClr val="bg1"/>
                </a:solidFill>
                <a:latin typeface="+mj-lt"/>
                <a:ea typeface="Lato Light" charset="0"/>
                <a:cs typeface="Lato Light" charset="0"/>
              </a:rPr>
              <a:t>los ingresos </a:t>
            </a:r>
            <a:r>
              <a:rPr lang="es-ES" sz="1600" dirty="0">
                <a:solidFill>
                  <a:schemeClr val="bg1"/>
                </a:solidFill>
                <a:latin typeface="+mj-lt"/>
                <a:ea typeface="Lato Light" charset="0"/>
                <a:cs typeface="Lato Light" charset="0"/>
              </a:rPr>
              <a:t>que </a:t>
            </a:r>
            <a:r>
              <a:rPr lang="es-ES" sz="1600" dirty="0" smtClean="0">
                <a:solidFill>
                  <a:schemeClr val="bg1"/>
                </a:solidFill>
                <a:latin typeface="+mj-lt"/>
                <a:ea typeface="Lato Light" charset="0"/>
                <a:cs typeface="Lato Light" charset="0"/>
              </a:rPr>
              <a:t>son realmente </a:t>
            </a:r>
            <a:r>
              <a:rPr lang="es-ES" sz="1600" dirty="0">
                <a:solidFill>
                  <a:schemeClr val="bg1"/>
                </a:solidFill>
                <a:latin typeface="+mj-lt"/>
                <a:ea typeface="Lato Light" charset="0"/>
                <a:cs typeface="Lato Light" charset="0"/>
              </a:rPr>
              <a:t>rentables. También indica la cantidad de ingresos </a:t>
            </a:r>
            <a:r>
              <a:rPr lang="es-ES" sz="1600" dirty="0" smtClean="0">
                <a:solidFill>
                  <a:schemeClr val="bg1"/>
                </a:solidFill>
                <a:latin typeface="+mj-lt"/>
                <a:ea typeface="Lato Light" charset="0"/>
                <a:cs typeface="Lato Light" charset="0"/>
              </a:rPr>
              <a:t>que se </a:t>
            </a:r>
            <a:r>
              <a:rPr lang="es-ES" sz="1600" dirty="0">
                <a:solidFill>
                  <a:schemeClr val="bg1"/>
                </a:solidFill>
                <a:latin typeface="+mj-lt"/>
                <a:ea typeface="Lato Light" charset="0"/>
                <a:cs typeface="Lato Light" charset="0"/>
              </a:rPr>
              <a:t>está gastando </a:t>
            </a:r>
            <a:r>
              <a:rPr lang="es-ES" sz="1600" dirty="0" smtClean="0">
                <a:solidFill>
                  <a:schemeClr val="bg1"/>
                </a:solidFill>
                <a:latin typeface="+mj-lt"/>
                <a:ea typeface="Lato Light" charset="0"/>
                <a:cs typeface="Lato Light" charset="0"/>
              </a:rPr>
              <a:t>en producir productos </a:t>
            </a:r>
            <a:r>
              <a:rPr lang="es-ES" sz="1600" dirty="0">
                <a:solidFill>
                  <a:schemeClr val="bg1"/>
                </a:solidFill>
                <a:latin typeface="+mj-lt"/>
                <a:ea typeface="Lato Light" charset="0"/>
                <a:cs typeface="Lato Light" charset="0"/>
              </a:rPr>
              <a:t>o servicios.</a:t>
            </a: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214611" y="5620526"/>
            <a:ext cx="1019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200" b="1" spc="113" dirty="0" err="1" smtClean="0">
                <a:solidFill>
                  <a:schemeClr val="bg1"/>
                </a:solidFill>
                <a:latin typeface="+mj-lt"/>
                <a:ea typeface="Roboto" charset="0"/>
                <a:cs typeface="Roboto" charset="0"/>
                <a:sym typeface="Bebas Neue" charset="0"/>
              </a:rPr>
              <a:t>Fórmula</a:t>
            </a:r>
            <a:endParaRPr lang="en-GB" sz="2200" b="1" spc="113" dirty="0">
              <a:solidFill>
                <a:schemeClr val="bg1"/>
              </a:solidFill>
              <a:latin typeface="+mj-lt"/>
              <a:ea typeface="Roboto" charset="0"/>
              <a:cs typeface="Roboto" charset="0"/>
              <a:sym typeface="Bebas Neue" charset="0"/>
            </a:endParaRP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5486904" y="3060809"/>
            <a:ext cx="6152782" cy="2323713"/>
          </a:xfrm>
          <a:prstGeom prst="rect">
            <a:avLst/>
          </a:prstGeom>
          <a:noFill/>
        </p:spPr>
        <p:txBody>
          <a:bodyPr wrap="square" rtlCol="0">
            <a:spAutoFit/>
          </a:bodyPr>
          <a:lstStyle/>
          <a:p>
            <a:pPr marL="182563" indent="-182563" algn="just">
              <a:buFont typeface="+mj-lt"/>
              <a:buAutoNum type="arabicPeriod"/>
            </a:pPr>
            <a:r>
              <a:rPr lang="es-ES" sz="1450" dirty="0" smtClean="0">
                <a:solidFill>
                  <a:schemeClr val="bg1"/>
                </a:solidFill>
                <a:ea typeface="Lato Light" charset="0"/>
                <a:cs typeface="Lato Light" charset="0"/>
              </a:rPr>
              <a:t>Tendrás que </a:t>
            </a:r>
            <a:r>
              <a:rPr lang="es-ES" sz="1450" dirty="0">
                <a:solidFill>
                  <a:schemeClr val="bg1"/>
                </a:solidFill>
                <a:ea typeface="Lato Light" charset="0"/>
                <a:cs typeface="Lato Light" charset="0"/>
              </a:rPr>
              <a:t>calcular el beneficio neto y las ventas netas, ya que generalmente no hay elementos de línea etiquetados como tales en la declaración de ingresos. El beneficio neto se calcula restando todos los gastos de los ingresos. Entre ellos están los sueldos, los salarios, los servicios públicos y otros gastos</a:t>
            </a:r>
            <a:r>
              <a:rPr lang="es-ES" sz="1450" dirty="0" smtClean="0">
                <a:solidFill>
                  <a:schemeClr val="bg1"/>
                </a:solidFill>
                <a:ea typeface="Lato Light" charset="0"/>
                <a:cs typeface="Lato Light" charset="0"/>
              </a:rPr>
              <a:t>.</a:t>
            </a:r>
          </a:p>
          <a:p>
            <a:pPr marL="182563" indent="-182563" algn="just">
              <a:buFont typeface="+mj-lt"/>
              <a:buAutoNum type="arabicPeriod"/>
            </a:pPr>
            <a:r>
              <a:rPr lang="es-ES" sz="1450" dirty="0">
                <a:solidFill>
                  <a:schemeClr val="bg1"/>
                </a:solidFill>
                <a:ea typeface="Lato Light" charset="0"/>
                <a:cs typeface="Lato Light" charset="0"/>
              </a:rPr>
              <a:t>Las ventas </a:t>
            </a:r>
            <a:r>
              <a:rPr lang="es-ES" sz="1450" dirty="0" smtClean="0">
                <a:solidFill>
                  <a:schemeClr val="bg1"/>
                </a:solidFill>
                <a:ea typeface="Lato Light" charset="0"/>
                <a:cs typeface="Lato Light" charset="0"/>
              </a:rPr>
              <a:t> netas </a:t>
            </a:r>
            <a:r>
              <a:rPr lang="es-ES" sz="1450" dirty="0">
                <a:solidFill>
                  <a:schemeClr val="bg1"/>
                </a:solidFill>
                <a:ea typeface="Lato Light" charset="0"/>
                <a:cs typeface="Lato Light" charset="0"/>
              </a:rPr>
              <a:t>son el resultado de restar a los ingresos totales los descuentos y las devoluciones. Los descuentos son el resultado de problemas con un producto o servicio que le obligan a reducir el precio para satisfacer al cliente. Una devolución es el retorno de un artículo o el reembolso de un servicio.</a:t>
            </a:r>
            <a:endParaRPr lang="en-GB" sz="1450" dirty="0">
              <a:solidFill>
                <a:schemeClr val="bg1"/>
              </a:solidFill>
              <a:ea typeface="Lato Light" charset="0"/>
              <a:cs typeface="Lato Light" charset="0"/>
            </a:endParaRP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5559172" y="5584684"/>
                <a:ext cx="5780300" cy="5266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1" i="1" smtClean="0">
                          <a:solidFill>
                            <a:schemeClr val="bg1"/>
                          </a:solidFill>
                          <a:latin typeface="Cambria Math"/>
                        </a:rPr>
                        <m:t>𝑴𝒂𝒓𝒈𝒆𝒏</m:t>
                      </m:r>
                      <m:r>
                        <a:rPr lang="es-ES" b="1" i="1" smtClean="0">
                          <a:solidFill>
                            <a:schemeClr val="bg1"/>
                          </a:solidFill>
                          <a:latin typeface="Cambria Math"/>
                        </a:rPr>
                        <m:t> </m:t>
                      </m:r>
                      <m:r>
                        <a:rPr lang="es-ES" b="1" i="1" smtClean="0">
                          <a:solidFill>
                            <a:schemeClr val="bg1"/>
                          </a:solidFill>
                          <a:latin typeface="Cambria Math"/>
                        </a:rPr>
                        <m:t>𝒅𝒆</m:t>
                      </m:r>
                      <m:r>
                        <a:rPr lang="es-ES" b="1" i="1" smtClean="0">
                          <a:solidFill>
                            <a:schemeClr val="bg1"/>
                          </a:solidFill>
                          <a:latin typeface="Cambria Math"/>
                        </a:rPr>
                        <m:t> </m:t>
                      </m:r>
                      <m:r>
                        <a:rPr lang="es-ES" b="1" i="1" smtClean="0">
                          <a:solidFill>
                            <a:schemeClr val="bg1"/>
                          </a:solidFill>
                          <a:latin typeface="Cambria Math"/>
                        </a:rPr>
                        <m:t>𝑩𝒆𝒏𝒆𝒇𝒊𝒄𝒊𝒐</m:t>
                      </m:r>
                      <m:r>
                        <a:rPr lang="es-ES" b="1" i="1" smtClean="0">
                          <a:solidFill>
                            <a:schemeClr val="bg1"/>
                          </a:solidFill>
                          <a:latin typeface="Cambria Math"/>
                        </a:rPr>
                        <m:t> </m:t>
                      </m:r>
                      <m:r>
                        <a:rPr lang="es-ES" b="1" i="1" smtClean="0">
                          <a:solidFill>
                            <a:schemeClr val="bg1"/>
                          </a:solidFill>
                          <a:latin typeface="Cambria Math"/>
                        </a:rPr>
                        <m:t>𝑵𝒆𝒕𝒐</m:t>
                      </m:r>
                      <m:r>
                        <a:rPr lang="en-GB" b="0" i="1" smtClean="0">
                          <a:solidFill>
                            <a:schemeClr val="bg1"/>
                          </a:solidFill>
                          <a:latin typeface="Cambria Math" panose="02040503050406030204" pitchFamily="18" charset="0"/>
                        </a:rPr>
                        <m:t>= </m:t>
                      </m:r>
                      <m:f>
                        <m:fPr>
                          <m:ctrlPr>
                            <a:rPr lang="en-GB" b="0" i="1" smtClean="0">
                              <a:solidFill>
                                <a:schemeClr val="bg1"/>
                              </a:solidFill>
                              <a:latin typeface="Cambria Math"/>
                            </a:rPr>
                          </m:ctrlPr>
                        </m:fPr>
                        <m:num>
                          <m:r>
                            <a:rPr lang="es-ES" b="0" i="1" smtClean="0">
                              <a:solidFill>
                                <a:schemeClr val="bg1"/>
                              </a:solidFill>
                              <a:latin typeface="Cambria Math"/>
                            </a:rPr>
                            <m:t>𝐵𝑒𝑛𝑒𝑓𝑖𝑐𝑖𝑜𝑠</m:t>
                          </m:r>
                          <m:r>
                            <a:rPr lang="es-ES" b="0" i="1" smtClean="0">
                              <a:solidFill>
                                <a:schemeClr val="bg1"/>
                              </a:solidFill>
                              <a:latin typeface="Cambria Math"/>
                            </a:rPr>
                            <m:t> </m:t>
                          </m:r>
                          <m:r>
                            <a:rPr lang="es-ES" b="0" i="1" smtClean="0">
                              <a:solidFill>
                                <a:schemeClr val="bg1"/>
                              </a:solidFill>
                              <a:latin typeface="Cambria Math"/>
                            </a:rPr>
                            <m:t>𝑁𝑒𝑡𝑜𝑠</m:t>
                          </m:r>
                        </m:num>
                        <m:den>
                          <m:r>
                            <a:rPr lang="es-ES" b="0" i="1" smtClean="0">
                              <a:solidFill>
                                <a:schemeClr val="bg1"/>
                              </a:solidFill>
                              <a:latin typeface="Cambria Math"/>
                            </a:rPr>
                            <m:t>𝑉𝑒𝑛𝑡𝑎𝑠</m:t>
                          </m:r>
                          <m:r>
                            <a:rPr lang="es-ES" b="0" i="1" smtClean="0">
                              <a:solidFill>
                                <a:schemeClr val="bg1"/>
                              </a:solidFill>
                              <a:latin typeface="Cambria Math"/>
                            </a:rPr>
                            <m:t> </m:t>
                          </m:r>
                          <m:r>
                            <a:rPr lang="es-ES" b="0" i="1" smtClean="0">
                              <a:solidFill>
                                <a:schemeClr val="bg1"/>
                              </a:solidFill>
                              <a:latin typeface="Cambria Math"/>
                            </a:rPr>
                            <m:t>𝑁𝑒𝑡𝑎𝑠</m:t>
                          </m:r>
                        </m:den>
                      </m:f>
                      <m:r>
                        <a:rPr lang="en-GB" b="0" i="1" smtClean="0">
                          <a:solidFill>
                            <a:schemeClr val="bg1"/>
                          </a:solidFill>
                          <a:latin typeface="Cambria Math" panose="02040503050406030204" pitchFamily="18" charset="0"/>
                        </a:rPr>
                        <m:t>∗100</m:t>
                      </m:r>
                    </m:oMath>
                  </m:oMathPara>
                </a14:m>
                <a:endParaRPr lang="en-GB" dirty="0">
                  <a:solidFill>
                    <a:schemeClr val="bg1"/>
                  </a:solidFill>
                </a:endParaRPr>
              </a:p>
            </p:txBody>
          </p:sp>
        </mc:Choice>
        <mc:Fallback xmlns="">
          <p:sp>
            <p:nvSpPr>
              <p:cNvPr id="21" name="Textfeld 20">
                <a:extLst>
                  <a:ext uri="{FF2B5EF4-FFF2-40B4-BE49-F238E27FC236}">
                    <a16:creationId xmlns:a16="http://schemas.microsoft.com/office/drawing/2014/main" xmlns:a14="http://schemas.microsoft.com/office/drawing/2010/main" xmlns="" id="{C4AE7104-C645-4831-8CCA-DDCCEDEFCFD3}"/>
                  </a:ext>
                </a:extLst>
              </p:cNvPr>
              <p:cNvSpPr txBox="1">
                <a:spLocks noRot="1" noChangeAspect="1" noMove="1" noResize="1" noEditPoints="1" noAdjustHandles="1" noChangeArrowheads="1" noChangeShapeType="1" noTextEdit="1"/>
              </p:cNvSpPr>
              <p:nvPr/>
            </p:nvSpPr>
            <p:spPr>
              <a:xfrm>
                <a:off x="5559172" y="5584684"/>
                <a:ext cx="5780300" cy="526619"/>
              </a:xfrm>
              <a:prstGeom prst="rect">
                <a:avLst/>
              </a:prstGeom>
              <a:blipFill rotWithShape="1">
                <a:blip r:embed="rId4"/>
                <a:stretch>
                  <a:fillRect/>
                </a:stretch>
              </a:blipFill>
            </p:spPr>
            <p:txBody>
              <a:bodyPr/>
              <a:lstStyle/>
              <a:p>
                <a:r>
                  <a:rPr lang="es-ES">
                    <a:noFill/>
                  </a:rPr>
                  <a:t> </a:t>
                </a:r>
              </a:p>
            </p:txBody>
          </p:sp>
        </mc:Fallback>
      </mc:AlternateContent>
      <p:sp>
        <p:nvSpPr>
          <p:cNvPr id="20" name="Rectangle 85">
            <a:extLst>
              <a:ext uri="{FF2B5EF4-FFF2-40B4-BE49-F238E27FC236}">
                <a16:creationId xmlns:a16="http://schemas.microsoft.com/office/drawing/2014/main" xmlns="" id="{D62221C4-B60F-4B6E-A897-80D332283994}"/>
              </a:ext>
            </a:extLst>
          </p:cNvPr>
          <p:cNvSpPr>
            <a:spLocks/>
          </p:cNvSpPr>
          <p:nvPr/>
        </p:nvSpPr>
        <p:spPr bwMode="auto">
          <a:xfrm>
            <a:off x="3811405" y="2150370"/>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22" name="Rectangle 85">
            <a:extLst>
              <a:ext uri="{FF2B5EF4-FFF2-40B4-BE49-F238E27FC236}">
                <a16:creationId xmlns:a16="http://schemas.microsoft.com/office/drawing/2014/main" xmlns="" id="{3F4F16A6-9BF2-4AE2-9D12-0CECF72C46C6}"/>
              </a:ext>
            </a:extLst>
          </p:cNvPr>
          <p:cNvSpPr>
            <a:spLocks/>
          </p:cNvSpPr>
          <p:nvPr/>
        </p:nvSpPr>
        <p:spPr bwMode="auto">
          <a:xfrm>
            <a:off x="3757880" y="3801555"/>
            <a:ext cx="20580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a:t>
            </a:r>
            <a:r>
              <a:rPr lang="en-GB" sz="2400" b="1" spc="113" dirty="0" err="1" smtClean="0">
                <a:solidFill>
                  <a:schemeClr val="bg1"/>
                </a:solidFill>
                <a:latin typeface="+mj-lt"/>
                <a:ea typeface="Roboto" charset="0"/>
                <a:cs typeface="Roboto" charset="0"/>
                <a:sym typeface="Bebas Neue" charset="0"/>
              </a:rPr>
              <a:t>Cómo</a:t>
            </a:r>
            <a:r>
              <a:rPr lang="en-GB" sz="2400" b="1" spc="113" dirty="0" smtClean="0">
                <a:solidFill>
                  <a:schemeClr val="bg1"/>
                </a:solidFill>
                <a:latin typeface="+mj-lt"/>
                <a:ea typeface="Roboto" charset="0"/>
                <a:cs typeface="Roboto" charset="0"/>
                <a:sym typeface="Bebas Neue" charset="0"/>
              </a:rPr>
              <a:t> se </a:t>
            </a:r>
            <a:r>
              <a:rPr lang="en-GB" sz="2400" b="1" spc="113" dirty="0" err="1" smtClean="0">
                <a:solidFill>
                  <a:schemeClr val="bg1"/>
                </a:solidFill>
                <a:latin typeface="+mj-lt"/>
                <a:ea typeface="Roboto" charset="0"/>
                <a:cs typeface="Roboto" charset="0"/>
                <a:sym typeface="Bebas Neue" charset="0"/>
              </a:rPr>
              <a:t>calcula</a:t>
            </a:r>
            <a:r>
              <a:rPr lang="en-GB" sz="2400" b="1" spc="113" dirty="0" smtClean="0">
                <a:solidFill>
                  <a:schemeClr val="bg1"/>
                </a:solidFill>
                <a:latin typeface="+mj-lt"/>
                <a:ea typeface="Roboto" charset="0"/>
                <a:cs typeface="Roboto" charset="0"/>
                <a:sym typeface="Bebas Neue" charset="0"/>
              </a:rPr>
              <a:t>?</a:t>
            </a:r>
            <a:endParaRPr lang="en-GB" sz="2400"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318487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066800" y="852557"/>
            <a:ext cx="8320358" cy="697353"/>
          </a:xfrm>
        </p:spPr>
        <p:txBody>
          <a:bodyPr>
            <a:normAutofit fontScale="85000" lnSpcReduction="10000"/>
          </a:bodyPr>
          <a:lstStyle/>
          <a:p>
            <a:r>
              <a:rPr lang="en-GB" dirty="0"/>
              <a:t>Ratios </a:t>
            </a:r>
            <a:r>
              <a:rPr lang="en-GB" dirty="0" err="1" smtClean="0"/>
              <a:t>Financieros</a:t>
            </a:r>
            <a:r>
              <a:rPr lang="en-GB" dirty="0" smtClean="0"/>
              <a:t> </a:t>
            </a:r>
            <a:r>
              <a:rPr lang="en-GB" dirty="0" err="1" smtClean="0"/>
              <a:t>Importantes</a:t>
            </a:r>
            <a:r>
              <a:rPr lang="en-GB" dirty="0"/>
              <a:t>: Ratio de </a:t>
            </a:r>
            <a:r>
              <a:rPr lang="en-GB" dirty="0" err="1" smtClean="0"/>
              <a:t>Rapidez</a:t>
            </a:r>
            <a:endParaRPr lang="en-GB" dirty="0"/>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85276" y="1763904"/>
            <a:ext cx="3559708" cy="502219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1800" dirty="0" smtClean="0">
                <a:solidFill>
                  <a:schemeClr val="tx1"/>
                </a:solidFill>
                <a:latin typeface="+mj-lt"/>
                <a:ea typeface="Open Sans Light" panose="020B0306030504020204" pitchFamily="34" charset="0"/>
                <a:cs typeface="Open Sans Light" panose="020B0306030504020204" pitchFamily="34" charset="0"/>
              </a:rPr>
              <a:t>El Ratio de Rapidez (Quick Ratio</a:t>
            </a:r>
            <a:r>
              <a:rPr lang="es-ES" sz="1800" dirty="0">
                <a:solidFill>
                  <a:schemeClr val="tx1"/>
                </a:solidFill>
                <a:latin typeface="+mj-lt"/>
                <a:ea typeface="Open Sans Light" panose="020B0306030504020204" pitchFamily="34" charset="0"/>
                <a:cs typeface="Open Sans Light" panose="020B0306030504020204" pitchFamily="34" charset="0"/>
              </a:rPr>
              <a:t>) </a:t>
            </a:r>
            <a:r>
              <a:rPr lang="es-ES" sz="1800" dirty="0" smtClean="0">
                <a:solidFill>
                  <a:schemeClr val="tx1"/>
                </a:solidFill>
                <a:latin typeface="+mj-lt"/>
                <a:ea typeface="Open Sans Light" panose="020B0306030504020204" pitchFamily="34" charset="0"/>
                <a:cs typeface="Open Sans Light" panose="020B0306030504020204" pitchFamily="34" charset="0"/>
              </a:rPr>
              <a:t>- a </a:t>
            </a:r>
            <a:r>
              <a:rPr lang="es-ES" sz="1800" dirty="0">
                <a:solidFill>
                  <a:schemeClr val="tx1"/>
                </a:solidFill>
                <a:latin typeface="+mj-lt"/>
                <a:ea typeface="Open Sans Light" panose="020B0306030504020204" pitchFamily="34" charset="0"/>
                <a:cs typeface="Open Sans Light" panose="020B0306030504020204" pitchFamily="34" charset="0"/>
              </a:rPr>
              <a:t>veces llamado ratio de activos rápidos o </a:t>
            </a:r>
            <a:r>
              <a:rPr lang="es-ES" sz="1800" dirty="0" smtClean="0">
                <a:solidFill>
                  <a:schemeClr val="tx1"/>
                </a:solidFill>
                <a:latin typeface="+mj-lt"/>
                <a:ea typeface="Open Sans Light" panose="020B0306030504020204" pitchFamily="34" charset="0"/>
                <a:cs typeface="Open Sans Light" panose="020B0306030504020204" pitchFamily="34" charset="0"/>
              </a:rPr>
              <a:t>ratio ácido - es </a:t>
            </a:r>
            <a:r>
              <a:rPr lang="es-ES" sz="1800" dirty="0">
                <a:solidFill>
                  <a:schemeClr val="tx1"/>
                </a:solidFill>
                <a:latin typeface="+mj-lt"/>
                <a:ea typeface="Open Sans Light" panose="020B0306030504020204" pitchFamily="34" charset="0"/>
                <a:cs typeface="Open Sans Light" panose="020B0306030504020204" pitchFamily="34" charset="0"/>
              </a:rPr>
              <a:t>un indicador que mide la liquidez de corto plazo de una compañía </a:t>
            </a:r>
            <a:r>
              <a:rPr lang="es-ES" sz="1800" dirty="0" smtClean="0">
                <a:solidFill>
                  <a:schemeClr val="tx1"/>
                </a:solidFill>
                <a:latin typeface="+mj-lt"/>
                <a:ea typeface="Open Sans Light" panose="020B0306030504020204" pitchFamily="34" charset="0"/>
                <a:cs typeface="Open Sans Light" panose="020B0306030504020204" pitchFamily="34" charset="0"/>
              </a:rPr>
              <a:t>o su  </a:t>
            </a:r>
            <a:r>
              <a:rPr lang="es-ES" sz="1800" dirty="0">
                <a:solidFill>
                  <a:schemeClr val="tx1"/>
                </a:solidFill>
                <a:latin typeface="+mj-lt"/>
                <a:ea typeface="Open Sans Light" panose="020B0306030504020204" pitchFamily="34" charset="0"/>
                <a:cs typeface="Open Sans Light" panose="020B0306030504020204" pitchFamily="34" charset="0"/>
              </a:rPr>
              <a:t>capacidad de cumplir con sus </a:t>
            </a:r>
            <a:r>
              <a:rPr lang="es-ES" sz="1800" dirty="0" smtClean="0">
                <a:solidFill>
                  <a:schemeClr val="tx1"/>
                </a:solidFill>
                <a:latin typeface="+mj-lt"/>
                <a:ea typeface="Open Sans Light" panose="020B0306030504020204" pitchFamily="34" charset="0"/>
                <a:cs typeface="Open Sans Light" panose="020B0306030504020204" pitchFamily="34" charset="0"/>
              </a:rPr>
              <a:t>obligaciones a corto plazo.</a:t>
            </a:r>
          </a:p>
          <a:p>
            <a:pPr algn="l">
              <a:lnSpc>
                <a:spcPct val="100000"/>
              </a:lnSpc>
              <a:spcBef>
                <a:spcPts val="600"/>
              </a:spcBef>
            </a:pPr>
            <a:endParaRPr lang="en-GB" sz="1800" dirty="0" smtClean="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s-ES" sz="1800" dirty="0">
                <a:solidFill>
                  <a:schemeClr val="tx1"/>
                </a:solidFill>
                <a:latin typeface="+mj-lt"/>
                <a:ea typeface="Open Sans Light" panose="020B0306030504020204" pitchFamily="34" charset="0"/>
                <a:cs typeface="Open Sans Light" panose="020B0306030504020204" pitchFamily="34" charset="0"/>
              </a:rPr>
              <a:t>En otras palabras, comprueba cuánto tiene la empresa en activos para pagar todos sus pasivos</a:t>
            </a:r>
            <a:r>
              <a:rPr lang="en-GB" sz="1800" dirty="0" smtClean="0">
                <a:solidFill>
                  <a:schemeClr val="tx1"/>
                </a:solidFill>
                <a:latin typeface="+mj-lt"/>
                <a:ea typeface="Open Sans Light" panose="020B0306030504020204" pitchFamily="34" charset="0"/>
                <a:cs typeface="Open Sans Light" panose="020B0306030504020204" pitchFamily="34" charset="0"/>
              </a:rPr>
              <a:t>. </a:t>
            </a:r>
          </a:p>
          <a:p>
            <a:pPr algn="l">
              <a:lnSpc>
                <a:spcPct val="100000"/>
              </a:lnSpc>
              <a:spcBef>
                <a:spcPts val="600"/>
              </a:spcBef>
            </a:pPr>
            <a:r>
              <a:rPr lang="es-ES" sz="1800" dirty="0">
                <a:solidFill>
                  <a:schemeClr val="tx1"/>
                </a:solidFill>
                <a:latin typeface="+mj-lt"/>
                <a:ea typeface="Open Sans Light" panose="020B0306030504020204" pitchFamily="34" charset="0"/>
                <a:cs typeface="Open Sans Light" panose="020B0306030504020204" pitchFamily="34" charset="0"/>
              </a:rPr>
              <a:t>Los activos incluyen el efectivo, las cuentas por cobrar, las inversiones a corto plazo y las existencias. El ratio rápido ofrece una prueba más estricta de la liquidez de una empresa que el </a:t>
            </a:r>
            <a:r>
              <a:rPr lang="es-ES" sz="1800" dirty="0" smtClean="0">
                <a:solidFill>
                  <a:schemeClr val="tx1"/>
                </a:solidFill>
                <a:latin typeface="+mj-lt"/>
                <a:ea typeface="Open Sans Light" panose="020B0306030504020204" pitchFamily="34" charset="0"/>
                <a:cs typeface="Open Sans Light" panose="020B0306030504020204" pitchFamily="34" charset="0"/>
              </a:rPr>
              <a:t>Ratio de Liquidez.</a:t>
            </a:r>
            <a:endParaRPr lang="es-ES" sz="1800"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8929956" y="194133"/>
            <a:ext cx="2641557" cy="1406628"/>
          </a:xfrm>
          <a:prstGeom prst="rect">
            <a:avLst/>
          </a:prstGeom>
        </p:spPr>
      </p:pic>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332915" y="4728799"/>
            <a:ext cx="7673809" cy="67762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095786" y="4605173"/>
            <a:ext cx="1317037" cy="80125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4493822"/>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271962" y="5406423"/>
            <a:ext cx="7734761" cy="92933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09988" y="5406423"/>
            <a:ext cx="1449186" cy="92933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96295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393870" y="1763903"/>
            <a:ext cx="7612854" cy="296489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09988" y="1763904"/>
            <a:ext cx="1317036" cy="296489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5303021" y="1693115"/>
            <a:ext cx="6703703" cy="3046988"/>
          </a:xfrm>
          <a:prstGeom prst="rect">
            <a:avLst/>
          </a:prstGeom>
          <a:noFill/>
        </p:spPr>
        <p:txBody>
          <a:bodyPr wrap="square" rtlCol="0">
            <a:spAutoFit/>
          </a:bodyPr>
          <a:lstStyle/>
          <a:p>
            <a:r>
              <a:rPr lang="es-ES" sz="1600" dirty="0">
                <a:solidFill>
                  <a:schemeClr val="bg1"/>
                </a:solidFill>
                <a:latin typeface="+mj-lt"/>
                <a:ea typeface="Lato Light" charset="0"/>
                <a:cs typeface="Lato Light" charset="0"/>
              </a:rPr>
              <a:t>La fórmula del </a:t>
            </a:r>
            <a:r>
              <a:rPr lang="es-ES" sz="1600" dirty="0" smtClean="0">
                <a:solidFill>
                  <a:schemeClr val="bg1"/>
                </a:solidFill>
                <a:latin typeface="+mj-lt"/>
                <a:ea typeface="Lato Light" charset="0"/>
                <a:cs typeface="Lato Light" charset="0"/>
              </a:rPr>
              <a:t>ratio de rapidez </a:t>
            </a:r>
            <a:r>
              <a:rPr lang="es-ES" sz="1600" dirty="0">
                <a:solidFill>
                  <a:schemeClr val="bg1"/>
                </a:solidFill>
                <a:latin typeface="+mj-lt"/>
                <a:ea typeface="Lato Light" charset="0"/>
                <a:cs typeface="Lato Light" charset="0"/>
              </a:rPr>
              <a:t>elimina los activos de inventario de una empresa de la ecuación. El inventario es el menos líquido de todos los activos corrientes, porque la empresa tarda en encontrar compradores si quiere liquidar el inventario y convertirlo en efectivo. Si el </a:t>
            </a:r>
            <a:r>
              <a:rPr lang="es-ES" sz="1600" dirty="0">
                <a:solidFill>
                  <a:schemeClr val="bg1"/>
                </a:solidFill>
                <a:ea typeface="Lato Light" charset="0"/>
                <a:cs typeface="Lato Light" charset="0"/>
              </a:rPr>
              <a:t>ratio de rapidez </a:t>
            </a:r>
            <a:r>
              <a:rPr lang="es-ES" sz="1600" dirty="0" smtClean="0">
                <a:solidFill>
                  <a:schemeClr val="bg1"/>
                </a:solidFill>
                <a:latin typeface="+mj-lt"/>
                <a:ea typeface="Lato Light" charset="0"/>
                <a:cs typeface="Lato Light" charset="0"/>
              </a:rPr>
              <a:t>de </a:t>
            </a:r>
            <a:r>
              <a:rPr lang="es-ES" sz="1600" dirty="0">
                <a:solidFill>
                  <a:schemeClr val="bg1"/>
                </a:solidFill>
                <a:latin typeface="+mj-lt"/>
                <a:ea typeface="Lato Light" charset="0"/>
                <a:cs typeface="Lato Light" charset="0"/>
              </a:rPr>
              <a:t>una empresa es significativamente inferior a su ratio </a:t>
            </a:r>
            <a:r>
              <a:rPr lang="es-ES" sz="1600" dirty="0" smtClean="0">
                <a:solidFill>
                  <a:schemeClr val="bg1"/>
                </a:solidFill>
                <a:latin typeface="+mj-lt"/>
                <a:ea typeface="Lato Light" charset="0"/>
                <a:cs typeface="Lato Light" charset="0"/>
              </a:rPr>
              <a:t>de liquidez, </a:t>
            </a:r>
            <a:r>
              <a:rPr lang="es-ES" sz="1600" dirty="0">
                <a:solidFill>
                  <a:schemeClr val="bg1"/>
                </a:solidFill>
                <a:latin typeface="+mj-lt"/>
                <a:ea typeface="Lato Light" charset="0"/>
                <a:cs typeface="Lato Light" charset="0"/>
              </a:rPr>
              <a:t>significa que la empresa depende en gran medida de las existencias y puede carecer de otros activos líquidos</a:t>
            </a:r>
            <a:r>
              <a:rPr lang="es-ES" sz="1600" dirty="0" smtClean="0">
                <a:solidFill>
                  <a:schemeClr val="bg1"/>
                </a:solidFill>
                <a:latin typeface="+mj-lt"/>
                <a:ea typeface="Lato Light" charset="0"/>
                <a:cs typeface="Lato Light" charset="0"/>
              </a:rPr>
              <a:t>.</a:t>
            </a:r>
            <a:endParaRPr lang="es-ES" sz="1600" dirty="0">
              <a:solidFill>
                <a:schemeClr val="bg1"/>
              </a:solidFill>
              <a:latin typeface="+mj-lt"/>
              <a:ea typeface="Lato Light" charset="0"/>
              <a:cs typeface="Lato Light" charset="0"/>
            </a:endParaRPr>
          </a:p>
          <a:p>
            <a:r>
              <a:rPr lang="es-ES" sz="1600" dirty="0">
                <a:solidFill>
                  <a:schemeClr val="bg1"/>
                </a:solidFill>
                <a:latin typeface="+mj-lt"/>
                <a:ea typeface="Lato Light" charset="0"/>
                <a:cs typeface="Lato Light" charset="0"/>
              </a:rPr>
              <a:t>El </a:t>
            </a:r>
            <a:r>
              <a:rPr lang="es-ES" sz="1600" dirty="0">
                <a:solidFill>
                  <a:schemeClr val="bg1"/>
                </a:solidFill>
                <a:ea typeface="Lato Light" charset="0"/>
                <a:cs typeface="Lato Light" charset="0"/>
              </a:rPr>
              <a:t>ratio de rapidez </a:t>
            </a:r>
            <a:r>
              <a:rPr lang="es-ES" sz="1600" dirty="0" smtClean="0">
                <a:solidFill>
                  <a:schemeClr val="bg1"/>
                </a:solidFill>
                <a:ea typeface="Lato Light" charset="0"/>
                <a:cs typeface="Lato Light" charset="0"/>
              </a:rPr>
              <a:t> </a:t>
            </a:r>
            <a:r>
              <a:rPr lang="es-ES" sz="1600" dirty="0" smtClean="0">
                <a:solidFill>
                  <a:schemeClr val="bg1"/>
                </a:solidFill>
                <a:latin typeface="+mj-lt"/>
                <a:ea typeface="Lato Light" charset="0"/>
                <a:cs typeface="Lato Light" charset="0"/>
              </a:rPr>
              <a:t>asigna </a:t>
            </a:r>
            <a:r>
              <a:rPr lang="es-ES" sz="1600" dirty="0">
                <a:solidFill>
                  <a:schemeClr val="bg1"/>
                </a:solidFill>
                <a:latin typeface="+mj-lt"/>
                <a:ea typeface="Lato Light" charset="0"/>
                <a:cs typeface="Lato Light" charset="0"/>
              </a:rPr>
              <a:t>una cantidad de euros a los activos líquidos de una empresa disponibles para cubrir cada euro de su pasivo corriente. Así, un </a:t>
            </a:r>
            <a:r>
              <a:rPr lang="es-ES" sz="1600" dirty="0">
                <a:solidFill>
                  <a:schemeClr val="bg1"/>
                </a:solidFill>
                <a:ea typeface="Lato Light" charset="0"/>
                <a:cs typeface="Lato Light" charset="0"/>
              </a:rPr>
              <a:t>ratio de rapidez </a:t>
            </a:r>
            <a:r>
              <a:rPr lang="es-ES" sz="1600" dirty="0" smtClean="0">
                <a:solidFill>
                  <a:schemeClr val="bg1"/>
                </a:solidFill>
                <a:ea typeface="Lato Light" charset="0"/>
                <a:cs typeface="Lato Light" charset="0"/>
              </a:rPr>
              <a:t> </a:t>
            </a:r>
            <a:r>
              <a:rPr lang="es-ES" sz="1600" dirty="0" smtClean="0">
                <a:solidFill>
                  <a:schemeClr val="bg1"/>
                </a:solidFill>
                <a:latin typeface="+mj-lt"/>
                <a:ea typeface="Lato Light" charset="0"/>
                <a:cs typeface="Lato Light" charset="0"/>
              </a:rPr>
              <a:t>de </a:t>
            </a:r>
            <a:r>
              <a:rPr lang="es-ES" sz="1600" dirty="0">
                <a:solidFill>
                  <a:schemeClr val="bg1"/>
                </a:solidFill>
                <a:latin typeface="+mj-lt"/>
                <a:ea typeface="Lato Light" charset="0"/>
                <a:cs typeface="Lato Light" charset="0"/>
              </a:rPr>
              <a:t>1,75X significa que una empresa tiene 1,75 euros de activos líquidos disponibles para cubrir cada euro de pasivo corriente. Cuanto mayor sea el </a:t>
            </a:r>
            <a:r>
              <a:rPr lang="es-ES" sz="1600" dirty="0">
                <a:solidFill>
                  <a:schemeClr val="bg1"/>
                </a:solidFill>
                <a:ea typeface="Lato Light" charset="0"/>
                <a:cs typeface="Lato Light" charset="0"/>
              </a:rPr>
              <a:t>ratio de rapidez </a:t>
            </a:r>
            <a:r>
              <a:rPr lang="es-ES" sz="1600" dirty="0" smtClean="0">
                <a:solidFill>
                  <a:schemeClr val="bg1"/>
                </a:solidFill>
                <a:latin typeface="+mj-lt"/>
                <a:ea typeface="Lato Light" charset="0"/>
                <a:cs typeface="Lato Light" charset="0"/>
              </a:rPr>
              <a:t>, </a:t>
            </a:r>
            <a:r>
              <a:rPr lang="es-ES" sz="1600" dirty="0">
                <a:solidFill>
                  <a:schemeClr val="bg1"/>
                </a:solidFill>
                <a:latin typeface="+mj-lt"/>
                <a:ea typeface="Lato Light" charset="0"/>
                <a:cs typeface="Lato Light" charset="0"/>
              </a:rPr>
              <a:t>mejor será la posición de liquidez de la empresa. </a:t>
            </a:r>
            <a:endParaRPr lang="en-GB" sz="1600" dirty="0">
              <a:solidFill>
                <a:schemeClr val="bg1"/>
              </a:solidFill>
              <a:latin typeface="+mj-lt"/>
              <a:ea typeface="Lato Light" charset="0"/>
              <a:cs typeface="Lato Light" charset="0"/>
            </a:endParaRP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277394" y="5650010"/>
            <a:ext cx="768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err="1" smtClean="0">
                <a:solidFill>
                  <a:schemeClr val="bg1"/>
                </a:solidFill>
                <a:latin typeface="+mj-lt"/>
                <a:ea typeface="Roboto" charset="0"/>
                <a:cs typeface="Roboto" charset="0"/>
                <a:sym typeface="Bebas Neue" charset="0"/>
              </a:rPr>
              <a:t>Fórmula</a:t>
            </a:r>
            <a:endParaRPr lang="en-GB" sz="1600" b="1" spc="113" dirty="0">
              <a:solidFill>
                <a:schemeClr val="bg1"/>
              </a:solidFill>
              <a:latin typeface="+mj-lt"/>
              <a:ea typeface="Roboto" charset="0"/>
              <a:cs typeface="Roboto" charset="0"/>
              <a:sym typeface="Bebas Neue" charset="0"/>
            </a:endParaRP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5459338" y="4744444"/>
            <a:ext cx="6391067" cy="646331"/>
          </a:xfrm>
          <a:prstGeom prst="rect">
            <a:avLst/>
          </a:prstGeom>
          <a:noFill/>
        </p:spPr>
        <p:txBody>
          <a:bodyPr wrap="square" rtlCol="0">
            <a:spAutoFit/>
          </a:bodyPr>
          <a:lstStyle/>
          <a:p>
            <a:r>
              <a:rPr lang="es-ES" dirty="0">
                <a:solidFill>
                  <a:schemeClr val="bg1"/>
                </a:solidFill>
                <a:ea typeface="Lato Light" charset="0"/>
                <a:cs typeface="Lato Light" charset="0"/>
              </a:rPr>
              <a:t>Puedes calcular el ratio de rapidez </a:t>
            </a:r>
            <a:r>
              <a:rPr lang="es-ES" dirty="0" smtClean="0">
                <a:solidFill>
                  <a:schemeClr val="bg1"/>
                </a:solidFill>
                <a:ea typeface="Lato Light" charset="0"/>
                <a:cs typeface="Lato Light" charset="0"/>
              </a:rPr>
              <a:t> a </a:t>
            </a:r>
            <a:r>
              <a:rPr lang="es-ES" dirty="0">
                <a:solidFill>
                  <a:schemeClr val="bg1"/>
                </a:solidFill>
                <a:ea typeface="Lato Light" charset="0"/>
                <a:cs typeface="Lato Light" charset="0"/>
              </a:rPr>
              <a:t>partir de los datos del balance utilizando esta fórmula:</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5751229" y="5626633"/>
                <a:ext cx="6255495" cy="488916"/>
              </a:xfrm>
              <a:prstGeom prst="rect">
                <a:avLst/>
              </a:prstGeom>
              <a:noFill/>
            </p:spPr>
            <p:txBody>
              <a:bodyPr wrap="square" lIns="0" tIns="0" rIns="0" bIns="0" rtlCol="0">
                <a:spAutoFit/>
              </a:bodyPr>
              <a:lstStyle/>
              <a:p>
                <a:r>
                  <a:rPr lang="en-GB" sz="2000" dirty="0" smtClean="0">
                    <a:solidFill>
                      <a:schemeClr val="bg1"/>
                    </a:solidFill>
                  </a:rPr>
                  <a:t>R</a:t>
                </a:r>
                <a14:m>
                  <m:oMath xmlns:m="http://schemas.openxmlformats.org/officeDocument/2006/math">
                    <m:r>
                      <a:rPr lang="en-GB" sz="2000" i="1">
                        <a:solidFill>
                          <a:schemeClr val="bg1"/>
                        </a:solidFill>
                        <a:latin typeface="Cambria Math" panose="02040503050406030204" pitchFamily="18" charset="0"/>
                      </a:rPr>
                      <m:t>𝑎𝑡𝑖𝑜</m:t>
                    </m:r>
                    <m:r>
                      <a:rPr lang="en-GB" sz="2000" i="1">
                        <a:solidFill>
                          <a:schemeClr val="bg1"/>
                        </a:solidFill>
                        <a:latin typeface="Cambria Math" panose="02040503050406030204" pitchFamily="18" charset="0"/>
                      </a:rPr>
                      <m:t> </m:t>
                    </m:r>
                    <m:r>
                      <a:rPr lang="en-GB" sz="2000" i="1">
                        <a:solidFill>
                          <a:schemeClr val="bg1"/>
                        </a:solidFill>
                        <a:latin typeface="Cambria Math" panose="02040503050406030204" pitchFamily="18" charset="0"/>
                      </a:rPr>
                      <m:t>𝑑𝑒</m:t>
                    </m:r>
                    <m:r>
                      <a:rPr lang="en-GB" sz="2000" i="1">
                        <a:solidFill>
                          <a:schemeClr val="bg1"/>
                        </a:solidFill>
                        <a:latin typeface="Cambria Math" panose="02040503050406030204" pitchFamily="18" charset="0"/>
                      </a:rPr>
                      <m:t> </m:t>
                    </m:r>
                    <m:r>
                      <a:rPr lang="es-ES" sz="2000" b="0" i="1" smtClean="0">
                        <a:solidFill>
                          <a:schemeClr val="bg1"/>
                        </a:solidFill>
                        <a:latin typeface="Cambria Math"/>
                      </a:rPr>
                      <m:t>𝑅</m:t>
                    </m:r>
                    <m:r>
                      <a:rPr lang="en-GB" sz="2000" i="1">
                        <a:solidFill>
                          <a:schemeClr val="bg1"/>
                        </a:solidFill>
                        <a:latin typeface="Cambria Math" panose="02040503050406030204" pitchFamily="18" charset="0"/>
                      </a:rPr>
                      <m:t>𝑎𝑝𝑖𝑑𝑒𝑧</m:t>
                    </m:r>
                    <m:r>
                      <a:rPr lang="en-GB" sz="2000" b="0" i="1" smtClean="0">
                        <a:solidFill>
                          <a:schemeClr val="bg1"/>
                        </a:solidFill>
                        <a:latin typeface="Cambria Math" panose="02040503050406030204" pitchFamily="18" charset="0"/>
                      </a:rPr>
                      <m:t>= </m:t>
                    </m:r>
                    <m:f>
                      <m:fPr>
                        <m:ctrlPr>
                          <a:rPr lang="en-GB" sz="2000" b="0" i="1" smtClean="0">
                            <a:solidFill>
                              <a:schemeClr val="bg1"/>
                            </a:solidFill>
                            <a:latin typeface="Cambria Math"/>
                          </a:rPr>
                        </m:ctrlPr>
                      </m:fPr>
                      <m:num>
                        <m:r>
                          <a:rPr lang="en-GB" sz="2000" b="0" i="1" smtClean="0">
                            <a:solidFill>
                              <a:schemeClr val="bg1"/>
                            </a:solidFill>
                            <a:latin typeface="Cambria Math" panose="02040503050406030204" pitchFamily="18" charset="0"/>
                          </a:rPr>
                          <m:t>(</m:t>
                        </m:r>
                        <m:r>
                          <a:rPr lang="en-GB" sz="2000" i="1">
                            <a:solidFill>
                              <a:schemeClr val="bg1"/>
                            </a:solidFill>
                            <a:latin typeface="Cambria Math" panose="02040503050406030204" pitchFamily="18" charset="0"/>
                          </a:rPr>
                          <m:t>𝑎𝑐𝑡𝑖𝑣𝑜𝑠</m:t>
                        </m:r>
                        <m:r>
                          <a:rPr lang="en-GB" sz="2000" i="1">
                            <a:solidFill>
                              <a:schemeClr val="bg1"/>
                            </a:solidFill>
                            <a:latin typeface="Cambria Math" panose="02040503050406030204" pitchFamily="18" charset="0"/>
                          </a:rPr>
                          <m:t> </m:t>
                        </m:r>
                        <m:r>
                          <a:rPr lang="en-GB" sz="2000" i="1">
                            <a:solidFill>
                              <a:schemeClr val="bg1"/>
                            </a:solidFill>
                            <a:latin typeface="Cambria Math" panose="02040503050406030204" pitchFamily="18" charset="0"/>
                          </a:rPr>
                          <m:t>𝑎𝑐𝑡𝑢𝑎𝑙𝑒𝑠</m:t>
                        </m:r>
                        <m:r>
                          <a:rPr lang="en-GB" sz="2000" i="1">
                            <a:solidFill>
                              <a:schemeClr val="bg1"/>
                            </a:solidFill>
                            <a:latin typeface="Cambria Math" panose="02040503050406030204" pitchFamily="18" charset="0"/>
                          </a:rPr>
                          <m:t> − </m:t>
                        </m:r>
                        <m:r>
                          <a:rPr lang="en-GB" sz="2000" i="1">
                            <a:solidFill>
                              <a:schemeClr val="bg1"/>
                            </a:solidFill>
                            <a:latin typeface="Cambria Math" panose="02040503050406030204" pitchFamily="18" charset="0"/>
                          </a:rPr>
                          <m:t>𝑖𝑛𝑣𝑒𝑛𝑡𝑎𝑟𝑖𝑜</m:t>
                        </m:r>
                        <m:r>
                          <a:rPr lang="en-GB" sz="2000" b="0" i="1" smtClean="0">
                            <a:solidFill>
                              <a:schemeClr val="bg1"/>
                            </a:solidFill>
                            <a:latin typeface="Cambria Math" panose="02040503050406030204" pitchFamily="18" charset="0"/>
                          </a:rPr>
                          <m:t>)</m:t>
                        </m:r>
                      </m:num>
                      <m:den>
                        <m:r>
                          <a:rPr lang="en-GB" sz="2000" i="1">
                            <a:solidFill>
                              <a:schemeClr val="bg1"/>
                            </a:solidFill>
                            <a:latin typeface="Cambria Math"/>
                          </a:rPr>
                          <m:t>𝑝𝑎𝑠𝑖𝑣𝑜</m:t>
                        </m:r>
                        <m:r>
                          <a:rPr lang="en-GB" sz="2000" i="1">
                            <a:solidFill>
                              <a:schemeClr val="bg1"/>
                            </a:solidFill>
                            <a:latin typeface="Cambria Math"/>
                          </a:rPr>
                          <m:t> </m:t>
                        </m:r>
                        <m:r>
                          <a:rPr lang="en-GB" sz="2000" i="1">
                            <a:solidFill>
                              <a:schemeClr val="bg1"/>
                            </a:solidFill>
                            <a:latin typeface="Cambria Math"/>
                          </a:rPr>
                          <m:t>𝑐𝑜𝑟𝑟𝑖𝑒𝑛𝑡𝑒</m:t>
                        </m:r>
                      </m:den>
                    </m:f>
                  </m:oMath>
                </a14:m>
                <a:endParaRPr lang="en-GB" dirty="0">
                  <a:solidFill>
                    <a:schemeClr val="bg1"/>
                  </a:solidFill>
                </a:endParaRPr>
              </a:p>
            </p:txBody>
          </p:sp>
        </mc:Choice>
        <mc:Fallback xmlns="">
          <p:sp>
            <p:nvSpPr>
              <p:cNvPr id="21" name="Textfeld 20">
                <a:extLst>
                  <a:ext uri="{FF2B5EF4-FFF2-40B4-BE49-F238E27FC236}">
                    <a16:creationId xmlns:a16="http://schemas.microsoft.com/office/drawing/2014/main" xmlns:a14="http://schemas.microsoft.com/office/drawing/2010/main" xmlns="" id="{C4AE7104-C645-4831-8CCA-DDCCEDEFCFD3}"/>
                  </a:ext>
                </a:extLst>
              </p:cNvPr>
              <p:cNvSpPr txBox="1">
                <a:spLocks noRot="1" noChangeAspect="1" noMove="1" noResize="1" noEditPoints="1" noAdjustHandles="1" noChangeArrowheads="1" noChangeShapeType="1" noTextEdit="1"/>
              </p:cNvSpPr>
              <p:nvPr/>
            </p:nvSpPr>
            <p:spPr>
              <a:xfrm>
                <a:off x="5751229" y="5626633"/>
                <a:ext cx="6255495" cy="488916"/>
              </a:xfrm>
              <a:prstGeom prst="rect">
                <a:avLst/>
              </a:prstGeom>
              <a:blipFill rotWithShape="1">
                <a:blip r:embed="rId4"/>
                <a:stretch>
                  <a:fillRect l="-2434" b="-11250"/>
                </a:stretch>
              </a:blipFill>
            </p:spPr>
            <p:txBody>
              <a:bodyPr/>
              <a:lstStyle/>
              <a:p>
                <a:r>
                  <a:rPr lang="es-ES">
                    <a:noFill/>
                  </a:rPr>
                  <a:t> </a:t>
                </a:r>
              </a:p>
            </p:txBody>
          </p:sp>
        </mc:Fallback>
      </mc:AlternateContent>
      <p:sp>
        <p:nvSpPr>
          <p:cNvPr id="20" name="Rectangle 85">
            <a:extLst>
              <a:ext uri="{FF2B5EF4-FFF2-40B4-BE49-F238E27FC236}">
                <a16:creationId xmlns:a16="http://schemas.microsoft.com/office/drawing/2014/main" xmlns="" id="{D62221C4-B60F-4B6E-A897-80D332283994}"/>
              </a:ext>
            </a:extLst>
          </p:cNvPr>
          <p:cNvSpPr>
            <a:spLocks/>
          </p:cNvSpPr>
          <p:nvPr/>
        </p:nvSpPr>
        <p:spPr bwMode="auto">
          <a:xfrm>
            <a:off x="3744984" y="2827478"/>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22" name="Rectangle 85">
            <a:extLst>
              <a:ext uri="{FF2B5EF4-FFF2-40B4-BE49-F238E27FC236}">
                <a16:creationId xmlns:a16="http://schemas.microsoft.com/office/drawing/2014/main" xmlns="" id="{3F4F16A6-9BF2-4AE2-9D12-0CECF72C46C6}"/>
              </a:ext>
            </a:extLst>
          </p:cNvPr>
          <p:cNvSpPr>
            <a:spLocks/>
          </p:cNvSpPr>
          <p:nvPr/>
        </p:nvSpPr>
        <p:spPr bwMode="auto">
          <a:xfrm>
            <a:off x="3632596" y="4728799"/>
            <a:ext cx="20580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a:solidFill>
                  <a:schemeClr val="bg1"/>
                </a:solidFill>
                <a:latin typeface="+mj-lt"/>
                <a:ea typeface="Roboto" charset="0"/>
                <a:cs typeface="Roboto" charset="0"/>
                <a:sym typeface="Bebas Neue" charset="0"/>
              </a:rPr>
              <a:t>¿</a:t>
            </a:r>
            <a:r>
              <a:rPr lang="en-GB" b="1" spc="113" dirty="0" err="1" smtClean="0">
                <a:solidFill>
                  <a:schemeClr val="bg1"/>
                </a:solidFill>
                <a:latin typeface="+mj-lt"/>
                <a:ea typeface="Roboto" charset="0"/>
                <a:cs typeface="Roboto" charset="0"/>
                <a:sym typeface="Bebas Neue" charset="0"/>
              </a:rPr>
              <a:t>Cómo</a:t>
            </a:r>
            <a:r>
              <a:rPr lang="en-GB" b="1" spc="113" dirty="0" smtClean="0">
                <a:solidFill>
                  <a:schemeClr val="bg1"/>
                </a:solidFill>
                <a:latin typeface="+mj-lt"/>
                <a:ea typeface="Roboto" charset="0"/>
                <a:cs typeface="Roboto" charset="0"/>
                <a:sym typeface="Bebas Neue" charset="0"/>
              </a:rPr>
              <a:t> se </a:t>
            </a:r>
          </a:p>
          <a:p>
            <a:pPr algn="ctr"/>
            <a:r>
              <a:rPr lang="en-GB" b="1" spc="113" dirty="0" err="1" smtClean="0">
                <a:solidFill>
                  <a:schemeClr val="bg1"/>
                </a:solidFill>
                <a:latin typeface="+mj-lt"/>
                <a:ea typeface="Roboto" charset="0"/>
                <a:cs typeface="Roboto" charset="0"/>
                <a:sym typeface="Bebas Neue" charset="0"/>
              </a:rPr>
              <a:t>calcula</a:t>
            </a:r>
            <a:r>
              <a:rPr lang="en-GB" b="1" spc="113" dirty="0" smtClean="0">
                <a:solidFill>
                  <a:schemeClr val="bg1"/>
                </a:solidFill>
                <a:latin typeface="+mj-lt"/>
                <a:ea typeface="Roboto" charset="0"/>
                <a:cs typeface="Roboto" charset="0"/>
                <a:sym typeface="Bebas Neue" charset="0"/>
              </a:rPr>
              <a:t>?</a:t>
            </a:r>
            <a:endParaRPr lang="en-GB"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353619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705205" y="859549"/>
            <a:ext cx="9087377" cy="697353"/>
          </a:xfrm>
        </p:spPr>
        <p:txBody>
          <a:bodyPr>
            <a:normAutofit fontScale="92500"/>
          </a:bodyPr>
          <a:lstStyle/>
          <a:p>
            <a:r>
              <a:rPr lang="en-GB" dirty="0"/>
              <a:t>Ratios </a:t>
            </a:r>
            <a:r>
              <a:rPr lang="en-GB" dirty="0" err="1"/>
              <a:t>Financieros</a:t>
            </a:r>
            <a:r>
              <a:rPr lang="en-GB" dirty="0"/>
              <a:t> </a:t>
            </a:r>
            <a:r>
              <a:rPr lang="en-GB" dirty="0" err="1"/>
              <a:t>Importantes</a:t>
            </a:r>
            <a:r>
              <a:rPr lang="en-GB" dirty="0"/>
              <a:t>: Ratio de </a:t>
            </a:r>
            <a:r>
              <a:rPr lang="en-GB" dirty="0" err="1" smtClean="0"/>
              <a:t>Liquidez</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2184" y="1863634"/>
            <a:ext cx="3642576" cy="45143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2000" dirty="0">
                <a:solidFill>
                  <a:schemeClr val="tx1"/>
                </a:solidFill>
                <a:latin typeface="+mj-lt"/>
                <a:ea typeface="Open Sans Light" panose="020B0306030504020204" pitchFamily="34" charset="0"/>
                <a:cs typeface="Open Sans Light" panose="020B0306030504020204" pitchFamily="34" charset="0"/>
              </a:rPr>
              <a:t>El ratio de liquidez corriente es probablemente el más conocido y utilizado de los ratios de liquidez, </a:t>
            </a:r>
            <a:r>
              <a:rPr lang="es-ES" sz="2000" dirty="0" smtClean="0">
                <a:solidFill>
                  <a:schemeClr val="tx1"/>
                </a:solidFill>
                <a:latin typeface="+mj-lt"/>
                <a:ea typeface="Open Sans Light" panose="020B0306030504020204" pitchFamily="34" charset="0"/>
                <a:cs typeface="Open Sans Light" panose="020B0306030504020204" pitchFamily="34" charset="0"/>
              </a:rPr>
              <a:t>este es el que los </a:t>
            </a:r>
            <a:r>
              <a:rPr lang="es-ES" sz="2000" dirty="0">
                <a:solidFill>
                  <a:schemeClr val="tx1"/>
                </a:solidFill>
                <a:latin typeface="+mj-lt"/>
                <a:ea typeface="Open Sans Light" panose="020B0306030504020204" pitchFamily="34" charset="0"/>
                <a:cs typeface="Open Sans Light" panose="020B0306030504020204" pitchFamily="34" charset="0"/>
              </a:rPr>
              <a:t>analistas e inversores utilizan para evaluar la capacidad de la empresa para pagar sus obligaciones de deuda a corto plazo, como las cuentas por pagar (pagos a proveedores) y los impuestos y salarios. </a:t>
            </a:r>
            <a:endParaRPr lang="es-ES" sz="2000" dirty="0" smtClean="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endParaRPr lang="es-ES" sz="2000" dirty="0" smtClean="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r>
              <a:rPr lang="es-ES" sz="2000" dirty="0">
                <a:solidFill>
                  <a:schemeClr val="tx1"/>
                </a:solidFill>
                <a:latin typeface="+mj-lt"/>
                <a:ea typeface="Open Sans Light" panose="020B0306030504020204" pitchFamily="34" charset="0"/>
                <a:cs typeface="Open Sans Light" panose="020B0306030504020204" pitchFamily="34" charset="0"/>
              </a:rPr>
              <a:t>Los pagarés a corto plazo a un banco, por ejemplo, también pueden ser relevantes.</a:t>
            </a: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112044" y="4660247"/>
            <a:ext cx="7929828" cy="7294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104020" y="4670429"/>
            <a:ext cx="1449185" cy="72942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4446318"/>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307218" y="5402586"/>
            <a:ext cx="7732597" cy="87332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12044" y="5402586"/>
            <a:ext cx="1449186" cy="87332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91545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109987" y="1928033"/>
            <a:ext cx="7929828" cy="273221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09987" y="1928033"/>
            <a:ext cx="1449185" cy="273221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5420491" y="1928032"/>
            <a:ext cx="6621381" cy="2800767"/>
          </a:xfrm>
          <a:prstGeom prst="rect">
            <a:avLst/>
          </a:prstGeom>
          <a:noFill/>
        </p:spPr>
        <p:txBody>
          <a:bodyPr wrap="square" rtlCol="0">
            <a:spAutoFit/>
          </a:bodyPr>
          <a:lstStyle/>
          <a:p>
            <a:r>
              <a:rPr lang="es-ES" sz="1600" dirty="0">
                <a:solidFill>
                  <a:schemeClr val="bg1"/>
                </a:solidFill>
                <a:latin typeface="+mj-lt"/>
                <a:ea typeface="Lato Light" charset="0"/>
                <a:cs typeface="Lato Light" charset="0"/>
              </a:rPr>
              <a:t>El ratio de liquidez muestra el número de veces que la empresa puede pagar sus obligaciones de deuda actuales sobre la base de sus activos corrientes más líquidos</a:t>
            </a:r>
            <a:r>
              <a:rPr lang="es-ES" sz="1600" dirty="0" smtClean="0">
                <a:solidFill>
                  <a:schemeClr val="bg1"/>
                </a:solidFill>
                <a:latin typeface="+mj-lt"/>
                <a:ea typeface="Lato Light" charset="0"/>
                <a:cs typeface="Lato Light" charset="0"/>
              </a:rPr>
              <a:t>. Si </a:t>
            </a:r>
            <a:r>
              <a:rPr lang="es-ES" sz="1600" dirty="0">
                <a:solidFill>
                  <a:schemeClr val="bg1"/>
                </a:solidFill>
                <a:latin typeface="+mj-lt"/>
                <a:ea typeface="Lato Light" charset="0"/>
                <a:cs typeface="Lato Light" charset="0"/>
              </a:rPr>
              <a:t>una empresa tiene 200 euros en activos corrientes y 100 en pasivos corrientes, el cálculo es 200 euros/ 100 euros = </a:t>
            </a:r>
            <a:r>
              <a:rPr lang="es-ES" sz="1600" dirty="0" smtClean="0">
                <a:solidFill>
                  <a:schemeClr val="bg1"/>
                </a:solidFill>
                <a:latin typeface="+mj-lt"/>
                <a:ea typeface="Lato Light" charset="0"/>
                <a:cs typeface="Lato Light" charset="0"/>
              </a:rPr>
              <a:t>2.00X</a:t>
            </a:r>
            <a:r>
              <a:rPr lang="es-ES" sz="1600" dirty="0">
                <a:solidFill>
                  <a:schemeClr val="bg1"/>
                </a:solidFill>
                <a:latin typeface="+mj-lt"/>
                <a:ea typeface="Lato Light" charset="0"/>
                <a:cs typeface="Lato Light" charset="0"/>
              </a:rPr>
              <a:t>. La "X" (veces) del final significa que la empresa puede pagar su pasivo corriente con su activo corriente dos veces más</a:t>
            </a:r>
            <a:r>
              <a:rPr lang="es-ES" sz="1600" dirty="0" smtClean="0">
                <a:solidFill>
                  <a:schemeClr val="bg1"/>
                </a:solidFill>
                <a:latin typeface="+mj-lt"/>
                <a:ea typeface="Lato Light" charset="0"/>
                <a:cs typeface="Lato Light" charset="0"/>
              </a:rPr>
              <a:t>. Esta </a:t>
            </a:r>
            <a:r>
              <a:rPr lang="es-ES" sz="1600" dirty="0">
                <a:solidFill>
                  <a:schemeClr val="bg1"/>
                </a:solidFill>
                <a:latin typeface="+mj-lt"/>
                <a:ea typeface="Lato Light" charset="0"/>
                <a:cs typeface="Lato Light" charset="0"/>
              </a:rPr>
              <a:t>es una buena posición financiera para una empresa, lo que significa que puede hacer frente a sus obligaciones de deuda a corto plazo sin estrés. Si el ratio de liquidez es inferior a </a:t>
            </a:r>
            <a:r>
              <a:rPr lang="es-ES" sz="1600" dirty="0" smtClean="0">
                <a:solidFill>
                  <a:schemeClr val="bg1"/>
                </a:solidFill>
                <a:latin typeface="+mj-lt"/>
                <a:ea typeface="Lato Light" charset="0"/>
                <a:cs typeface="Lato Light" charset="0"/>
              </a:rPr>
              <a:t>1.00X</a:t>
            </a:r>
            <a:r>
              <a:rPr lang="es-ES" sz="1600" dirty="0">
                <a:solidFill>
                  <a:schemeClr val="bg1"/>
                </a:solidFill>
                <a:latin typeface="+mj-lt"/>
                <a:ea typeface="Lato Light" charset="0"/>
                <a:cs typeface="Lato Light" charset="0"/>
              </a:rPr>
              <a:t>, la empresa tendrá problemas para pagar sus facturas mensuales. Un ratio de liquidez más alto suele ser mejor que un ratio de liquidez más bajo en lo que se refiere a mantener la liquidez</a:t>
            </a:r>
            <a:r>
              <a:rPr lang="es-ES" sz="1600" dirty="0" smtClean="0">
                <a:solidFill>
                  <a:schemeClr val="bg1"/>
                </a:solidFill>
                <a:latin typeface="+mj-lt"/>
                <a:ea typeface="Lato Light" charset="0"/>
                <a:cs typeface="Lato Light" charset="0"/>
              </a:rPr>
              <a:t>.</a:t>
            </a:r>
            <a:endParaRPr lang="en-GB" sz="1600" dirty="0">
              <a:solidFill>
                <a:schemeClr val="bg1"/>
              </a:solidFill>
              <a:latin typeface="+mj-lt"/>
              <a:ea typeface="Lato Light" charset="0"/>
              <a:cs typeface="Lato Light" charset="0"/>
            </a:endParaRP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380661" y="5591528"/>
            <a:ext cx="768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err="1" smtClean="0">
                <a:solidFill>
                  <a:schemeClr val="bg1"/>
                </a:solidFill>
                <a:latin typeface="+mj-lt"/>
                <a:ea typeface="Roboto" charset="0"/>
                <a:cs typeface="Roboto" charset="0"/>
                <a:sym typeface="Bebas Neue" charset="0"/>
              </a:rPr>
              <a:t>Fórmula</a:t>
            </a:r>
            <a:endParaRPr lang="en-GB" sz="1600" b="1" spc="113" dirty="0">
              <a:solidFill>
                <a:schemeClr val="bg1"/>
              </a:solidFill>
              <a:latin typeface="+mj-lt"/>
              <a:ea typeface="Roboto" charset="0"/>
              <a:cs typeface="Roboto" charset="0"/>
              <a:sym typeface="Bebas Neue" charset="0"/>
            </a:endParaRP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5590566" y="4756823"/>
            <a:ext cx="6144854" cy="584775"/>
          </a:xfrm>
          <a:prstGeom prst="rect">
            <a:avLst/>
          </a:prstGeom>
          <a:noFill/>
        </p:spPr>
        <p:txBody>
          <a:bodyPr wrap="square" rtlCol="0">
            <a:spAutoFit/>
          </a:bodyPr>
          <a:lstStyle/>
          <a:p>
            <a:r>
              <a:rPr lang="es-ES" sz="1600" dirty="0">
                <a:solidFill>
                  <a:schemeClr val="bg1"/>
                </a:solidFill>
                <a:ea typeface="Lato Light" charset="0"/>
                <a:cs typeface="Lato Light" charset="0"/>
              </a:rPr>
              <a:t>El ratio de liquidez se calcula a partir de los datos del balance mediante la siguiente fórmula:</a:t>
            </a:r>
            <a:endParaRPr lang="en-GB" sz="1600" dirty="0">
              <a:solidFill>
                <a:schemeClr val="bg1"/>
              </a:solidFill>
              <a:ea typeface="Lato Light" charset="0"/>
              <a:cs typeface="Lato Light" charset="0"/>
            </a:endParaRP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5974080" y="5607902"/>
                <a:ext cx="4518789" cy="5205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𝑹𝒂𝒕𝒊𝒐</m:t>
                      </m:r>
                      <m:r>
                        <a:rPr lang="en-GB" b="1" i="1" smtClean="0">
                          <a:solidFill>
                            <a:schemeClr val="bg1"/>
                          </a:solidFill>
                          <a:latin typeface="Cambria Math" panose="02040503050406030204" pitchFamily="18" charset="0"/>
                        </a:rPr>
                        <m:t> </m:t>
                      </m:r>
                      <m:r>
                        <a:rPr lang="en-GB" b="1" i="1" smtClean="0">
                          <a:solidFill>
                            <a:schemeClr val="bg1"/>
                          </a:solidFill>
                          <a:latin typeface="Cambria Math" panose="02040503050406030204" pitchFamily="18" charset="0"/>
                        </a:rPr>
                        <m:t>𝒅𝒆</m:t>
                      </m:r>
                      <m:r>
                        <a:rPr lang="en-GB" b="1" i="1" smtClean="0">
                          <a:solidFill>
                            <a:schemeClr val="bg1"/>
                          </a:solidFill>
                          <a:latin typeface="Cambria Math" panose="02040503050406030204" pitchFamily="18" charset="0"/>
                        </a:rPr>
                        <m:t> </m:t>
                      </m:r>
                      <m:r>
                        <a:rPr lang="en-GB" b="1" i="1" smtClean="0">
                          <a:solidFill>
                            <a:schemeClr val="bg1"/>
                          </a:solidFill>
                          <a:latin typeface="Cambria Math" panose="02040503050406030204" pitchFamily="18" charset="0"/>
                        </a:rPr>
                        <m:t>𝑳𝒊𝒒𝒖𝒊𝒅𝒆𝒛</m:t>
                      </m:r>
                      <m:r>
                        <a:rPr lang="en-GB" b="0" i="1" smtClean="0">
                          <a:solidFill>
                            <a:schemeClr val="bg1"/>
                          </a:solidFill>
                          <a:latin typeface="Cambria Math" panose="02040503050406030204" pitchFamily="18" charset="0"/>
                        </a:rPr>
                        <m:t>= </m:t>
                      </m:r>
                      <m:f>
                        <m:fPr>
                          <m:ctrlPr>
                            <a:rPr lang="en-GB" b="0" i="1" smtClean="0">
                              <a:solidFill>
                                <a:schemeClr val="bg1"/>
                              </a:solidFill>
                              <a:latin typeface="Cambria Math"/>
                            </a:rPr>
                          </m:ctrlPr>
                        </m:fPr>
                        <m:num>
                          <m:r>
                            <a:rPr lang="es-ES" b="0" i="1" smtClean="0">
                              <a:solidFill>
                                <a:schemeClr val="bg1"/>
                              </a:solidFill>
                              <a:latin typeface="Cambria Math"/>
                            </a:rPr>
                            <m:t>𝐴𝑐𝑡𝑖𝑣𝑜𝑠</m:t>
                          </m:r>
                          <m:r>
                            <a:rPr lang="es-ES" b="0" i="1" smtClean="0">
                              <a:solidFill>
                                <a:schemeClr val="bg1"/>
                              </a:solidFill>
                              <a:latin typeface="Cambria Math"/>
                            </a:rPr>
                            <m:t> </m:t>
                          </m:r>
                          <m:r>
                            <a:rPr lang="es-ES" b="0" i="1" smtClean="0">
                              <a:solidFill>
                                <a:schemeClr val="bg1"/>
                              </a:solidFill>
                              <a:latin typeface="Cambria Math"/>
                            </a:rPr>
                            <m:t>𝑐𝑜𝑟𝑟𝑖𝑒𝑛𝑡𝑒𝑠</m:t>
                          </m:r>
                        </m:num>
                        <m:den>
                          <m:r>
                            <a:rPr lang="es-ES" b="0" i="1" smtClean="0">
                              <a:solidFill>
                                <a:schemeClr val="bg1"/>
                              </a:solidFill>
                              <a:latin typeface="Cambria Math"/>
                            </a:rPr>
                            <m:t>𝑃𝑎𝑠𝑖𝑣𝑜𝑠</m:t>
                          </m:r>
                          <m:r>
                            <a:rPr lang="es-ES" b="0" i="1" smtClean="0">
                              <a:solidFill>
                                <a:schemeClr val="bg1"/>
                              </a:solidFill>
                              <a:latin typeface="Cambria Math"/>
                            </a:rPr>
                            <m:t> </m:t>
                          </m:r>
                          <m:r>
                            <a:rPr lang="es-ES" b="0" i="1" smtClean="0">
                              <a:solidFill>
                                <a:schemeClr val="bg1"/>
                              </a:solidFill>
                              <a:latin typeface="Cambria Math"/>
                            </a:rPr>
                            <m:t>𝑐𝑜𝑟𝑟𝑖𝑒𝑛𝑡𝑒𝑠</m:t>
                          </m:r>
                        </m:den>
                      </m:f>
                    </m:oMath>
                  </m:oMathPara>
                </a14:m>
                <a:endParaRPr lang="en-GB" dirty="0">
                  <a:solidFill>
                    <a:schemeClr val="bg1"/>
                  </a:solidFill>
                </a:endParaRPr>
              </a:p>
            </p:txBody>
          </p:sp>
        </mc:Choice>
        <mc:Fallback xmlns="">
          <p:sp>
            <p:nvSpPr>
              <p:cNvPr id="21" name="Textfeld 20">
                <a:extLst>
                  <a:ext uri="{FF2B5EF4-FFF2-40B4-BE49-F238E27FC236}">
                    <a16:creationId xmlns:a16="http://schemas.microsoft.com/office/drawing/2014/main" xmlns:a14="http://schemas.microsoft.com/office/drawing/2010/main" xmlns="" id="{C4AE7104-C645-4831-8CCA-DDCCEDEFCFD3}"/>
                  </a:ext>
                </a:extLst>
              </p:cNvPr>
              <p:cNvSpPr txBox="1">
                <a:spLocks noRot="1" noChangeAspect="1" noMove="1" noResize="1" noEditPoints="1" noAdjustHandles="1" noChangeArrowheads="1" noChangeShapeType="1" noTextEdit="1"/>
              </p:cNvSpPr>
              <p:nvPr/>
            </p:nvSpPr>
            <p:spPr>
              <a:xfrm>
                <a:off x="5974080" y="5607902"/>
                <a:ext cx="4518789" cy="520527"/>
              </a:xfrm>
              <a:prstGeom prst="rect">
                <a:avLst/>
              </a:prstGeom>
              <a:blipFill rotWithShape="1">
                <a:blip r:embed="rId3"/>
                <a:stretch>
                  <a:fillRect/>
                </a:stretch>
              </a:blipFill>
            </p:spPr>
            <p:txBody>
              <a:bodyPr/>
              <a:lstStyle/>
              <a:p>
                <a:r>
                  <a:rPr lang="es-ES">
                    <a:noFill/>
                  </a:rPr>
                  <a:t> </a:t>
                </a:r>
              </a:p>
            </p:txBody>
          </p:sp>
        </mc:Fallback>
      </mc:AlternateContent>
      <p:pic>
        <p:nvPicPr>
          <p:cNvPr id="20" name="Grafik 2">
            <a:extLst>
              <a:ext uri="{FF2B5EF4-FFF2-40B4-BE49-F238E27FC236}">
                <a16:creationId xmlns:a16="http://schemas.microsoft.com/office/drawing/2014/main" xmlns="" id="{2DA024BB-84C4-4965-A445-ABBE7CBFC566}"/>
              </a:ext>
            </a:extLst>
          </p:cNvPr>
          <p:cNvPicPr>
            <a:picLocks noChangeAspect="1"/>
          </p:cNvPicPr>
          <p:nvPr/>
        </p:nvPicPr>
        <p:blipFill>
          <a:blip r:embed="rId4"/>
          <a:stretch>
            <a:fillRect/>
          </a:stretch>
        </p:blipFill>
        <p:spPr>
          <a:xfrm>
            <a:off x="9239387" y="336504"/>
            <a:ext cx="2496033" cy="1329137"/>
          </a:xfrm>
          <a:prstGeom prst="rect">
            <a:avLst/>
          </a:prstGeom>
        </p:spPr>
      </p:pic>
      <p:sp>
        <p:nvSpPr>
          <p:cNvPr id="22" name="Rectangle 85">
            <a:extLst>
              <a:ext uri="{FF2B5EF4-FFF2-40B4-BE49-F238E27FC236}">
                <a16:creationId xmlns:a16="http://schemas.microsoft.com/office/drawing/2014/main" xmlns="" id="{D62221C4-B60F-4B6E-A897-80D332283994}"/>
              </a:ext>
            </a:extLst>
          </p:cNvPr>
          <p:cNvSpPr>
            <a:spLocks/>
          </p:cNvSpPr>
          <p:nvPr/>
        </p:nvSpPr>
        <p:spPr bwMode="auto">
          <a:xfrm>
            <a:off x="3744984" y="3010477"/>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23" name="Rectangle 85">
            <a:extLst>
              <a:ext uri="{FF2B5EF4-FFF2-40B4-BE49-F238E27FC236}">
                <a16:creationId xmlns:a16="http://schemas.microsoft.com/office/drawing/2014/main" xmlns="" id="{3F4F16A6-9BF2-4AE2-9D12-0CECF72C46C6}"/>
              </a:ext>
            </a:extLst>
          </p:cNvPr>
          <p:cNvSpPr>
            <a:spLocks/>
          </p:cNvSpPr>
          <p:nvPr/>
        </p:nvSpPr>
        <p:spPr bwMode="auto">
          <a:xfrm>
            <a:off x="3632596" y="4728799"/>
            <a:ext cx="20580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a:solidFill>
                  <a:schemeClr val="bg1"/>
                </a:solidFill>
                <a:latin typeface="+mj-lt"/>
                <a:ea typeface="Roboto" charset="0"/>
                <a:cs typeface="Roboto" charset="0"/>
                <a:sym typeface="Bebas Neue" charset="0"/>
              </a:rPr>
              <a:t>¿</a:t>
            </a:r>
            <a:r>
              <a:rPr lang="en-GB" b="1" spc="113" dirty="0" err="1" smtClean="0">
                <a:solidFill>
                  <a:schemeClr val="bg1"/>
                </a:solidFill>
                <a:latin typeface="+mj-lt"/>
                <a:ea typeface="Roboto" charset="0"/>
                <a:cs typeface="Roboto" charset="0"/>
                <a:sym typeface="Bebas Neue" charset="0"/>
              </a:rPr>
              <a:t>Cómo</a:t>
            </a:r>
            <a:r>
              <a:rPr lang="en-GB" b="1" spc="113" dirty="0" smtClean="0">
                <a:solidFill>
                  <a:schemeClr val="bg1"/>
                </a:solidFill>
                <a:latin typeface="+mj-lt"/>
                <a:ea typeface="Roboto" charset="0"/>
                <a:cs typeface="Roboto" charset="0"/>
                <a:sym typeface="Bebas Neue" charset="0"/>
              </a:rPr>
              <a:t> se </a:t>
            </a:r>
          </a:p>
          <a:p>
            <a:pPr algn="ctr"/>
            <a:r>
              <a:rPr lang="en-GB" b="1" spc="113" dirty="0" err="1" smtClean="0">
                <a:solidFill>
                  <a:schemeClr val="bg1"/>
                </a:solidFill>
                <a:latin typeface="+mj-lt"/>
                <a:ea typeface="Roboto" charset="0"/>
                <a:cs typeface="Roboto" charset="0"/>
                <a:sym typeface="Bebas Neue" charset="0"/>
              </a:rPr>
              <a:t>calcula</a:t>
            </a:r>
            <a:r>
              <a:rPr lang="en-GB" b="1" spc="113" dirty="0" smtClean="0">
                <a:solidFill>
                  <a:schemeClr val="bg1"/>
                </a:solidFill>
                <a:latin typeface="+mj-lt"/>
                <a:ea typeface="Roboto" charset="0"/>
                <a:cs typeface="Roboto" charset="0"/>
                <a:sym typeface="Bebas Neue" charset="0"/>
              </a:rPr>
              <a:t>?</a:t>
            </a:r>
            <a:endParaRPr lang="en-GB"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221427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540026" y="1009964"/>
            <a:ext cx="9880212" cy="697353"/>
          </a:xfrm>
        </p:spPr>
        <p:txBody>
          <a:bodyPr>
            <a:noAutofit/>
          </a:bodyPr>
          <a:lstStyle/>
          <a:p>
            <a:r>
              <a:rPr lang="en-GB" sz="2800" dirty="0"/>
              <a:t>Ratios </a:t>
            </a:r>
            <a:r>
              <a:rPr lang="en-GB" sz="2800" dirty="0" err="1"/>
              <a:t>Financieros</a:t>
            </a:r>
            <a:r>
              <a:rPr lang="en-GB" sz="2800" dirty="0"/>
              <a:t> </a:t>
            </a:r>
            <a:r>
              <a:rPr lang="en-GB" sz="2800" dirty="0" err="1" smtClean="0"/>
              <a:t>Importantes</a:t>
            </a:r>
            <a:r>
              <a:rPr lang="en-GB" sz="2800" dirty="0" smtClean="0"/>
              <a:t>: </a:t>
            </a:r>
            <a:r>
              <a:rPr lang="en-GB" sz="2800" dirty="0" err="1" smtClean="0"/>
              <a:t>Retorno</a:t>
            </a:r>
            <a:r>
              <a:rPr lang="en-GB" sz="2800" dirty="0" smtClean="0"/>
              <a:t> de </a:t>
            </a:r>
            <a:r>
              <a:rPr lang="en-GB" sz="2800" dirty="0" err="1" smtClean="0"/>
              <a:t>Inversión</a:t>
            </a:r>
            <a:endParaRPr lang="en-GB" sz="2800"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86748" y="1742108"/>
            <a:ext cx="3494652" cy="48221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2000" dirty="0">
                <a:solidFill>
                  <a:schemeClr val="tx1"/>
                </a:solidFill>
                <a:latin typeface="+mj-lt"/>
                <a:ea typeface="Open Sans Light" panose="020B0306030504020204" pitchFamily="34" charset="0"/>
                <a:cs typeface="Open Sans Light" panose="020B0306030504020204" pitchFamily="34" charset="0"/>
              </a:rPr>
              <a:t>El Retorno de la Inversión (ROI) es una métrica financiera de rentabilidad que se utiliza ampliamente para medir el rendimiento o la ganancia de una inversión. El ROI es un simple ratio de la ganancia de una inversión en relación con su coste.</a:t>
            </a:r>
            <a:r>
              <a:rPr lang="en-GB" sz="2000" dirty="0" smtClean="0">
                <a:solidFill>
                  <a:schemeClr val="tx1"/>
                </a:solidFill>
                <a:latin typeface="+mj-lt"/>
                <a:ea typeface="Open Sans Light" panose="020B0306030504020204" pitchFamily="34" charset="0"/>
                <a:cs typeface="Open Sans Light" panose="020B0306030504020204" pitchFamily="34" charset="0"/>
              </a:rPr>
              <a:t> </a:t>
            </a:r>
          </a:p>
          <a:p>
            <a:pPr algn="l">
              <a:lnSpc>
                <a:spcPct val="100000"/>
              </a:lnSpc>
            </a:pPr>
            <a:endParaRPr lang="en-GB" sz="20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r>
              <a:rPr lang="es-ES" sz="2000" dirty="0">
                <a:solidFill>
                  <a:schemeClr val="tx1"/>
                </a:solidFill>
                <a:latin typeface="+mj-lt"/>
                <a:ea typeface="Open Sans Light" panose="020B0306030504020204" pitchFamily="34" charset="0"/>
                <a:cs typeface="Open Sans Light" panose="020B0306030504020204" pitchFamily="34" charset="0"/>
              </a:rPr>
              <a:t>Es tan útil para evaluar el rendimiento posible de una inversión aislada como para comparar el rendimiento de varias inversiones.</a:t>
            </a: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9234519" y="269471"/>
            <a:ext cx="2700182" cy="1437846"/>
          </a:xfrm>
          <a:prstGeom prst="rect">
            <a:avLst/>
          </a:prstGeom>
        </p:spPr>
      </p:pic>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203052" y="4307903"/>
            <a:ext cx="7879637" cy="102603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122199" y="4307903"/>
            <a:ext cx="1150782" cy="102603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42563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238749" y="5338881"/>
            <a:ext cx="7879636" cy="126052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09987" y="5333942"/>
            <a:ext cx="1150782" cy="12605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225614" y="1874521"/>
            <a:ext cx="7879637" cy="243338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22199" y="1874521"/>
            <a:ext cx="1150782" cy="243338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5092897" y="1791918"/>
            <a:ext cx="7025488" cy="2554545"/>
          </a:xfrm>
          <a:prstGeom prst="rect">
            <a:avLst/>
          </a:prstGeom>
          <a:noFill/>
        </p:spPr>
        <p:txBody>
          <a:bodyPr wrap="square" rtlCol="0">
            <a:spAutoFit/>
          </a:bodyPr>
          <a:lstStyle/>
          <a:p>
            <a:pPr marL="171450" indent="-171450">
              <a:buFont typeface="Arial" panose="020B0604020202020204" pitchFamily="34" charset="0"/>
              <a:buChar char="•"/>
            </a:pPr>
            <a:r>
              <a:rPr lang="es-ES" sz="1600" dirty="0">
                <a:solidFill>
                  <a:schemeClr val="bg1"/>
                </a:solidFill>
                <a:latin typeface="+mj-lt"/>
                <a:ea typeface="Lato Light" charset="0"/>
                <a:cs typeface="Lato Light" charset="0"/>
              </a:rPr>
              <a:t>El Retorno de la Inversión (ROI) es una medida aproximada de la rentabilidad de una inversión</a:t>
            </a:r>
            <a:r>
              <a:rPr lang="es-ES" sz="1600" dirty="0" smtClean="0">
                <a:solidFill>
                  <a:schemeClr val="bg1"/>
                </a:solidFill>
                <a:latin typeface="+mj-lt"/>
                <a:ea typeface="Lato Light" charset="0"/>
                <a:cs typeface="Lato Light" charset="0"/>
              </a:rPr>
              <a:t>.</a:t>
            </a:r>
          </a:p>
          <a:p>
            <a:pPr marL="171450" indent="-171450">
              <a:buFont typeface="Arial" panose="020B0604020202020204" pitchFamily="34" charset="0"/>
              <a:buChar char="•"/>
            </a:pPr>
            <a:r>
              <a:rPr lang="es-ES" sz="1600" dirty="0" smtClean="0">
                <a:solidFill>
                  <a:schemeClr val="bg1"/>
                </a:solidFill>
                <a:latin typeface="+mj-lt"/>
                <a:ea typeface="Lato Light" charset="0"/>
                <a:cs typeface="Lato Light" charset="0"/>
              </a:rPr>
              <a:t>La </a:t>
            </a:r>
            <a:r>
              <a:rPr lang="es-ES" sz="1600" dirty="0">
                <a:solidFill>
                  <a:schemeClr val="bg1"/>
                </a:solidFill>
                <a:latin typeface="+mj-lt"/>
                <a:ea typeface="Lato Light" charset="0"/>
                <a:cs typeface="Lato Light" charset="0"/>
              </a:rPr>
              <a:t>métrica tiene una amplia gama de interpretaciones, como la rentabilidad de la inversión en existencias, la compra de una nueva planta de fabricación o el resultado de una transacción inmobiliaria.  El ROI es relativamente fácil de calcular y entender, y su simplicidad significa que es una medida estandarizada y universal a nivel internacional</a:t>
            </a:r>
            <a:r>
              <a:rPr lang="es-ES" sz="1600" dirty="0" smtClean="0">
                <a:solidFill>
                  <a:schemeClr val="bg1"/>
                </a:solidFill>
                <a:latin typeface="+mj-lt"/>
                <a:ea typeface="Lato Light" charset="0"/>
                <a:cs typeface="Lato Light" charset="0"/>
              </a:rPr>
              <a:t>.</a:t>
            </a:r>
          </a:p>
          <a:p>
            <a:pPr marL="171450" indent="-171450">
              <a:buFont typeface="Arial" panose="020B0604020202020204" pitchFamily="34" charset="0"/>
              <a:buChar char="•"/>
            </a:pPr>
            <a:r>
              <a:rPr lang="es-ES" sz="1600" dirty="0" smtClean="0">
                <a:solidFill>
                  <a:schemeClr val="bg1"/>
                </a:solidFill>
                <a:latin typeface="+mj-lt"/>
                <a:ea typeface="Lato Light" charset="0"/>
                <a:cs typeface="Lato Light" charset="0"/>
              </a:rPr>
              <a:t>En </a:t>
            </a:r>
            <a:r>
              <a:rPr lang="es-ES" sz="1600" dirty="0">
                <a:solidFill>
                  <a:schemeClr val="bg1"/>
                </a:solidFill>
                <a:latin typeface="+mj-lt"/>
                <a:ea typeface="Lato Light" charset="0"/>
                <a:cs typeface="Lato Light" charset="0"/>
              </a:rPr>
              <a:t>el lado negativo, el ROI no tiene en cuenta el tiempo que se mantiene una inversión, lo que hace que la comparación de inversiones sea menos útil para un inversor que una medida que incorpore el periodo de retención</a:t>
            </a:r>
            <a:r>
              <a:rPr lang="es-ES" sz="1600" dirty="0" smtClean="0">
                <a:solidFill>
                  <a:schemeClr val="bg1"/>
                </a:solidFill>
                <a:latin typeface="+mj-lt"/>
                <a:ea typeface="Lato Light" charset="0"/>
                <a:cs typeface="Lato Light" charset="0"/>
              </a:rPr>
              <a:t>. </a:t>
            </a:r>
            <a:endParaRPr lang="en-GB" sz="1600" dirty="0">
              <a:solidFill>
                <a:schemeClr val="bg1"/>
              </a:solidFill>
              <a:latin typeface="+mj-lt"/>
              <a:ea typeface="Lato Light" charset="0"/>
              <a:cs typeface="Lato Light" charset="0"/>
            </a:endParaRP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225615" y="5843996"/>
            <a:ext cx="768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Formula</a:t>
            </a: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5260769" y="4307903"/>
            <a:ext cx="6761019" cy="1015663"/>
          </a:xfrm>
          <a:prstGeom prst="rect">
            <a:avLst/>
          </a:prstGeom>
          <a:noFill/>
        </p:spPr>
        <p:txBody>
          <a:bodyPr wrap="square" rtlCol="0">
            <a:spAutoFit/>
          </a:bodyPr>
          <a:lstStyle/>
          <a:p>
            <a:r>
              <a:rPr lang="es-ES" sz="1500" dirty="0">
                <a:solidFill>
                  <a:schemeClr val="bg1"/>
                </a:solidFill>
                <a:ea typeface="Lato Light" charset="0"/>
                <a:cs typeface="Lato Light" charset="0"/>
              </a:rPr>
              <a:t>El ROI se calcula dividiendo el retorno neto de la inversión por el coste de la misma y multiplicándolo por el 100% o restando el valor inicial de la inversión del valor final de la misma, dividiendo esta nueva cifra por el coste de la inversión y multiplicándola por el 100%.</a:t>
            </a:r>
            <a:endParaRPr lang="en-GB" sz="1500" dirty="0">
              <a:solidFill>
                <a:schemeClr val="bg1"/>
              </a:solidFill>
              <a:ea typeface="Lato Light" charset="0"/>
              <a:cs typeface="Lato Light" charset="0"/>
            </a:endParaRP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6581574" y="5400931"/>
                <a:ext cx="4044056" cy="468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𝑅𝑂𝐼</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s-ES" sz="1600" b="0" i="1" smtClean="0">
                              <a:solidFill>
                                <a:schemeClr val="bg1"/>
                              </a:solidFill>
                              <a:latin typeface="Cambria Math"/>
                            </a:rPr>
                            <m:t>𝐵</m:t>
                          </m:r>
                          <m:r>
                            <a:rPr lang="es-ES" sz="1600" i="1">
                              <a:solidFill>
                                <a:schemeClr val="bg1"/>
                              </a:solidFill>
                              <a:latin typeface="Cambria Math" panose="02040503050406030204" pitchFamily="18" charset="0"/>
                            </a:rPr>
                            <m:t>𝑒𝑛𝑒𝑓𝑖𝑐𝑖𝑜</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𝑛𝑒𝑡𝑜</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𝑑𝑒</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𝑙𝑎</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𝑖𝑛𝑣𝑒𝑟𝑠𝑖</m:t>
                          </m:r>
                          <m:r>
                            <a:rPr lang="es-ES" sz="1600" i="1">
                              <a:solidFill>
                                <a:schemeClr val="bg1"/>
                              </a:solidFill>
                              <a:latin typeface="Cambria Math" panose="02040503050406030204" pitchFamily="18" charset="0"/>
                            </a:rPr>
                            <m:t>ó</m:t>
                          </m:r>
                          <m:r>
                            <a:rPr lang="es-ES" sz="1600" i="1">
                              <a:solidFill>
                                <a:schemeClr val="bg1"/>
                              </a:solidFill>
                              <a:latin typeface="Cambria Math" panose="02040503050406030204" pitchFamily="18" charset="0"/>
                            </a:rPr>
                            <m:t>𝑛</m:t>
                          </m:r>
                        </m:num>
                        <m:den>
                          <m:r>
                            <a:rPr lang="es-ES" sz="1600" b="0" i="1" smtClean="0">
                              <a:solidFill>
                                <a:schemeClr val="bg1"/>
                              </a:solidFill>
                              <a:latin typeface="Cambria Math"/>
                            </a:rPr>
                            <m:t>𝐶𝑜𝑠𝑡𝑒</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𝑙𝑎</m:t>
                          </m:r>
                          <m:r>
                            <a:rPr lang="es-ES" sz="1600" b="0" i="1" smtClean="0">
                              <a:solidFill>
                                <a:schemeClr val="bg1"/>
                              </a:solidFill>
                              <a:latin typeface="Cambria Math"/>
                            </a:rPr>
                            <m:t> </m:t>
                          </m:r>
                          <m:r>
                            <a:rPr lang="es-ES" sz="1600" b="0" i="1" smtClean="0">
                              <a:solidFill>
                                <a:schemeClr val="bg1"/>
                              </a:solidFill>
                              <a:latin typeface="Cambria Math"/>
                            </a:rPr>
                            <m:t>𝐼𝑛𝑣𝑒𝑟𝑠𝑖</m:t>
                          </m:r>
                          <m:r>
                            <a:rPr lang="es-ES" sz="1600" b="0" i="1" smtClean="0">
                              <a:solidFill>
                                <a:schemeClr val="bg1"/>
                              </a:solidFill>
                              <a:latin typeface="Cambria Math"/>
                            </a:rPr>
                            <m:t>ó</m:t>
                          </m:r>
                          <m:r>
                            <a:rPr lang="es-ES" sz="1600" b="0" i="1" smtClean="0">
                              <a:solidFill>
                                <a:schemeClr val="bg1"/>
                              </a:solidFill>
                              <a:latin typeface="Cambria Math"/>
                            </a:rPr>
                            <m:t>𝑛</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xmlns:a14="http://schemas.microsoft.com/office/drawing/2010/main" xmlns="" id="{C4AE7104-C645-4831-8CCA-DDCCEDEFCFD3}"/>
                  </a:ext>
                </a:extLst>
              </p:cNvPr>
              <p:cNvSpPr txBox="1">
                <a:spLocks noRot="1" noChangeAspect="1" noMove="1" noResize="1" noEditPoints="1" noAdjustHandles="1" noChangeArrowheads="1" noChangeShapeType="1" noTextEdit="1"/>
              </p:cNvSpPr>
              <p:nvPr/>
            </p:nvSpPr>
            <p:spPr>
              <a:xfrm>
                <a:off x="6581574" y="5400931"/>
                <a:ext cx="4044056" cy="468718"/>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xmlns="" id="{2E2437BB-03C8-47DA-AF54-95515E55D72B}"/>
                  </a:ext>
                </a:extLst>
              </p:cNvPr>
              <p:cNvSpPr txBox="1"/>
              <p:nvPr/>
            </p:nvSpPr>
            <p:spPr>
              <a:xfrm>
                <a:off x="5163196" y="6052950"/>
                <a:ext cx="6501908" cy="468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𝑅𝑂𝐼</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s-ES" sz="1600" i="1">
                              <a:solidFill>
                                <a:schemeClr val="bg1"/>
                              </a:solidFill>
                              <a:latin typeface="Cambria Math" panose="02040503050406030204" pitchFamily="18" charset="0"/>
                            </a:rPr>
                            <m:t>𝑉𝑎𝑙𝑜𝑟</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𝑓𝑖𝑛𝑎𝑙</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𝑑𝑒</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𝑙𝑎</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𝑖𝑛𝑣𝑒𝑟𝑠𝑖</m:t>
                          </m:r>
                          <m:r>
                            <a:rPr lang="es-ES" sz="1600" i="1">
                              <a:solidFill>
                                <a:schemeClr val="bg1"/>
                              </a:solidFill>
                              <a:latin typeface="Cambria Math" panose="02040503050406030204" pitchFamily="18" charset="0"/>
                            </a:rPr>
                            <m:t>ó</m:t>
                          </m:r>
                          <m:r>
                            <a:rPr lang="es-ES" sz="1600" i="1">
                              <a:solidFill>
                                <a:schemeClr val="bg1"/>
                              </a:solidFill>
                              <a:latin typeface="Cambria Math" panose="02040503050406030204" pitchFamily="18" charset="0"/>
                            </a:rPr>
                            <m:t>𝑛</m:t>
                          </m:r>
                          <m:r>
                            <a:rPr lang="es-ES" sz="1600" i="1">
                              <a:solidFill>
                                <a:schemeClr val="bg1"/>
                              </a:solidFill>
                              <a:latin typeface="Cambria Math" panose="02040503050406030204" pitchFamily="18" charset="0"/>
                            </a:rPr>
                            <m:t> − </m:t>
                          </m:r>
                          <m:r>
                            <a:rPr lang="es-ES" sz="1600" i="1">
                              <a:solidFill>
                                <a:schemeClr val="bg1"/>
                              </a:solidFill>
                              <a:latin typeface="Cambria Math" panose="02040503050406030204" pitchFamily="18" charset="0"/>
                            </a:rPr>
                            <m:t>𝑉𝑎𝑙𝑜𝑟</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𝑖𝑛𝑖𝑐𝑖𝑎𝑙</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𝑑𝑒</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𝑙𝑎</m:t>
                          </m:r>
                          <m:r>
                            <a:rPr lang="es-ES" sz="1600" i="1">
                              <a:solidFill>
                                <a:schemeClr val="bg1"/>
                              </a:solidFill>
                              <a:latin typeface="Cambria Math" panose="02040503050406030204" pitchFamily="18" charset="0"/>
                            </a:rPr>
                            <m:t> </m:t>
                          </m:r>
                          <m:r>
                            <a:rPr lang="es-ES" sz="1600" i="1">
                              <a:solidFill>
                                <a:schemeClr val="bg1"/>
                              </a:solidFill>
                              <a:latin typeface="Cambria Math" panose="02040503050406030204" pitchFamily="18" charset="0"/>
                            </a:rPr>
                            <m:t>𝑖𝑛𝑣𝑒𝑟𝑠𝑖</m:t>
                          </m:r>
                          <m:r>
                            <a:rPr lang="es-ES" sz="1600" i="1">
                              <a:solidFill>
                                <a:schemeClr val="bg1"/>
                              </a:solidFill>
                              <a:latin typeface="Cambria Math" panose="02040503050406030204" pitchFamily="18" charset="0"/>
                            </a:rPr>
                            <m:t>ó</m:t>
                          </m:r>
                          <m:r>
                            <a:rPr lang="es-ES" sz="1600" i="1">
                              <a:solidFill>
                                <a:schemeClr val="bg1"/>
                              </a:solidFill>
                              <a:latin typeface="Cambria Math" panose="02040503050406030204" pitchFamily="18" charset="0"/>
                            </a:rPr>
                            <m:t>𝑛</m:t>
                          </m:r>
                          <m:r>
                            <a:rPr lang="es-ES" sz="1600" i="1">
                              <a:solidFill>
                                <a:schemeClr val="bg1"/>
                              </a:solidFill>
                              <a:latin typeface="Cambria Math" panose="02040503050406030204" pitchFamily="18" charset="0"/>
                            </a:rPr>
                            <m:t>.</m:t>
                          </m:r>
                        </m:num>
                        <m:den>
                          <m:r>
                            <a:rPr lang="es-ES" sz="1600" b="0" i="1" smtClean="0">
                              <a:solidFill>
                                <a:schemeClr val="bg1"/>
                              </a:solidFill>
                              <a:latin typeface="Cambria Math"/>
                            </a:rPr>
                            <m:t>𝐶𝑜𝑠𝑡𝑒</m:t>
                          </m:r>
                          <m:r>
                            <a:rPr lang="es-ES" sz="1600" b="0" i="1" smtClean="0">
                              <a:solidFill>
                                <a:schemeClr val="bg1"/>
                              </a:solidFill>
                              <a:latin typeface="Cambria Math"/>
                            </a:rPr>
                            <m:t> </m:t>
                          </m:r>
                          <m:r>
                            <a:rPr lang="es-ES" sz="1600" b="0" i="1" smtClean="0">
                              <a:solidFill>
                                <a:schemeClr val="bg1"/>
                              </a:solidFill>
                              <a:latin typeface="Cambria Math"/>
                            </a:rPr>
                            <m:t>𝑑𝑒</m:t>
                          </m:r>
                          <m:r>
                            <a:rPr lang="es-ES" sz="1600" b="0" i="1" smtClean="0">
                              <a:solidFill>
                                <a:schemeClr val="bg1"/>
                              </a:solidFill>
                              <a:latin typeface="Cambria Math"/>
                            </a:rPr>
                            <m:t> </m:t>
                          </m:r>
                          <m:r>
                            <a:rPr lang="es-ES" sz="1600" b="0" i="1" smtClean="0">
                              <a:solidFill>
                                <a:schemeClr val="bg1"/>
                              </a:solidFill>
                              <a:latin typeface="Cambria Math"/>
                            </a:rPr>
                            <m:t>𝑙𝑎</m:t>
                          </m:r>
                          <m:r>
                            <a:rPr lang="es-ES" sz="1600" b="0" i="1" smtClean="0">
                              <a:solidFill>
                                <a:schemeClr val="bg1"/>
                              </a:solidFill>
                              <a:latin typeface="Cambria Math"/>
                            </a:rPr>
                            <m:t> </m:t>
                          </m:r>
                          <m:r>
                            <a:rPr lang="es-ES" sz="1600" b="0" i="1" smtClean="0">
                              <a:solidFill>
                                <a:schemeClr val="bg1"/>
                              </a:solidFill>
                              <a:latin typeface="Cambria Math"/>
                            </a:rPr>
                            <m:t>𝐼𝑛𝑣𝑒𝑟𝑠𝑖</m:t>
                          </m:r>
                          <m:r>
                            <a:rPr lang="es-ES" sz="1600" b="0" i="1" smtClean="0">
                              <a:solidFill>
                                <a:schemeClr val="bg1"/>
                              </a:solidFill>
                              <a:latin typeface="Cambria Math"/>
                            </a:rPr>
                            <m:t>ó</m:t>
                          </m:r>
                          <m:r>
                            <a:rPr lang="es-ES" sz="1600" b="0" i="1" smtClean="0">
                              <a:solidFill>
                                <a:schemeClr val="bg1"/>
                              </a:solidFill>
                              <a:latin typeface="Cambria Math"/>
                            </a:rPr>
                            <m:t>𝑛</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20" name="Textfeld 19">
                <a:extLst>
                  <a:ext uri="{FF2B5EF4-FFF2-40B4-BE49-F238E27FC236}">
                    <a16:creationId xmlns:a16="http://schemas.microsoft.com/office/drawing/2014/main" xmlns:a14="http://schemas.microsoft.com/office/drawing/2010/main" xmlns="" id="{2E2437BB-03C8-47DA-AF54-95515E55D72B}"/>
                  </a:ext>
                </a:extLst>
              </p:cNvPr>
              <p:cNvSpPr txBox="1">
                <a:spLocks noRot="1" noChangeAspect="1" noMove="1" noResize="1" noEditPoints="1" noAdjustHandles="1" noChangeArrowheads="1" noChangeShapeType="1" noTextEdit="1"/>
              </p:cNvSpPr>
              <p:nvPr/>
            </p:nvSpPr>
            <p:spPr>
              <a:xfrm>
                <a:off x="5163196" y="6052950"/>
                <a:ext cx="6501908" cy="468718"/>
              </a:xfrm>
              <a:prstGeom prst="rect">
                <a:avLst/>
              </a:prstGeom>
              <a:blipFill rotWithShape="1">
                <a:blip r:embed="rId5"/>
                <a:stretch>
                  <a:fillRect/>
                </a:stretch>
              </a:blipFill>
            </p:spPr>
            <p:txBody>
              <a:bodyPr/>
              <a:lstStyle/>
              <a:p>
                <a:r>
                  <a:rPr lang="es-ES">
                    <a:noFill/>
                  </a:rPr>
                  <a:t> </a:t>
                </a:r>
              </a:p>
            </p:txBody>
          </p:sp>
        </mc:Fallback>
      </mc:AlternateContent>
      <p:sp>
        <p:nvSpPr>
          <p:cNvPr id="22" name="Rectangle 85">
            <a:extLst>
              <a:ext uri="{FF2B5EF4-FFF2-40B4-BE49-F238E27FC236}">
                <a16:creationId xmlns:a16="http://schemas.microsoft.com/office/drawing/2014/main" xmlns="" id="{62981E6F-D177-4B92-9350-3C202D49C88E}"/>
              </a:ext>
            </a:extLst>
          </p:cNvPr>
          <p:cNvSpPr>
            <a:spLocks/>
          </p:cNvSpPr>
          <p:nvPr/>
        </p:nvSpPr>
        <p:spPr bwMode="auto">
          <a:xfrm>
            <a:off x="10755351" y="5694105"/>
            <a:ext cx="1266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000" b="1" spc="113" dirty="0" smtClean="0">
                <a:solidFill>
                  <a:srgbClr val="4472C4"/>
                </a:solidFill>
                <a:latin typeface="+mj-lt"/>
                <a:ea typeface="Roboto" charset="0"/>
                <a:cs typeface="Roboto" charset="0"/>
                <a:sym typeface="Bebas Neue" charset="0"/>
              </a:rPr>
              <a:t>O </a:t>
            </a:r>
            <a:r>
              <a:rPr lang="es-ES" sz="2000" b="1" spc="113" dirty="0" smtClean="0">
                <a:solidFill>
                  <a:srgbClr val="4472C4"/>
                </a:solidFill>
                <a:latin typeface="+mj-lt"/>
                <a:ea typeface="Roboto" charset="0"/>
                <a:cs typeface="Roboto" charset="0"/>
                <a:sym typeface="Bebas Neue" charset="0"/>
              </a:rPr>
              <a:t>también</a:t>
            </a:r>
            <a:r>
              <a:rPr lang="en-GB" sz="2000" b="1" spc="113" dirty="0" smtClean="0">
                <a:solidFill>
                  <a:srgbClr val="4472C4"/>
                </a:solidFill>
                <a:latin typeface="+mj-lt"/>
                <a:ea typeface="Roboto" charset="0"/>
                <a:cs typeface="Roboto" charset="0"/>
                <a:sym typeface="Bebas Neue" charset="0"/>
              </a:rPr>
              <a:t> </a:t>
            </a:r>
            <a:endParaRPr lang="en-GB" sz="2000" b="1" spc="113" dirty="0">
              <a:solidFill>
                <a:srgbClr val="4472C4"/>
              </a:solidFill>
              <a:latin typeface="+mj-lt"/>
              <a:ea typeface="Roboto" charset="0"/>
              <a:cs typeface="Roboto" charset="0"/>
              <a:sym typeface="Bebas Neue" charset="0"/>
            </a:endParaRPr>
          </a:p>
        </p:txBody>
      </p:sp>
      <p:sp>
        <p:nvSpPr>
          <p:cNvPr id="23" name="Rectangle 85">
            <a:extLst>
              <a:ext uri="{FF2B5EF4-FFF2-40B4-BE49-F238E27FC236}">
                <a16:creationId xmlns:a16="http://schemas.microsoft.com/office/drawing/2014/main" xmlns="" id="{D62221C4-B60F-4B6E-A897-80D332283994}"/>
              </a:ext>
            </a:extLst>
          </p:cNvPr>
          <p:cNvSpPr>
            <a:spLocks/>
          </p:cNvSpPr>
          <p:nvPr/>
        </p:nvSpPr>
        <p:spPr bwMode="auto">
          <a:xfrm>
            <a:off x="3683103" y="2705114"/>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a:t>
            </a:r>
            <a:r>
              <a:rPr lang="en-GB" sz="2200" b="1" spc="113" dirty="0" err="1">
                <a:solidFill>
                  <a:schemeClr val="bg1"/>
                </a:solidFill>
                <a:latin typeface="+mj-lt"/>
                <a:ea typeface="Roboto" charset="0"/>
                <a:cs typeface="Roboto" charset="0"/>
                <a:sym typeface="Bebas Neue" charset="0"/>
              </a:rPr>
              <a:t>Qué</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te</a:t>
            </a:r>
            <a:r>
              <a:rPr lang="en-GB" sz="2200" b="1" spc="113" dirty="0">
                <a:solidFill>
                  <a:schemeClr val="bg1"/>
                </a:solidFill>
                <a:latin typeface="+mj-lt"/>
                <a:ea typeface="Roboto" charset="0"/>
                <a:cs typeface="Roboto" charset="0"/>
                <a:sym typeface="Bebas Neue" charset="0"/>
              </a:rPr>
              <a:t> </a:t>
            </a:r>
            <a:r>
              <a:rPr lang="en-GB" sz="2200" b="1" spc="113" dirty="0" err="1">
                <a:solidFill>
                  <a:schemeClr val="bg1"/>
                </a:solidFill>
                <a:latin typeface="+mj-lt"/>
                <a:ea typeface="Roboto" charset="0"/>
                <a:cs typeface="Roboto" charset="0"/>
                <a:sym typeface="Bebas Neue" charset="0"/>
              </a:rPr>
              <a:t>muestra</a:t>
            </a:r>
            <a:r>
              <a:rPr lang="en-GB" sz="2200" b="1" spc="113" dirty="0">
                <a:solidFill>
                  <a:schemeClr val="bg1"/>
                </a:solidFill>
                <a:latin typeface="+mj-lt"/>
                <a:ea typeface="Roboto" charset="0"/>
                <a:cs typeface="Roboto" charset="0"/>
                <a:sym typeface="Bebas Neue" charset="0"/>
              </a:rPr>
              <a:t>?</a:t>
            </a:r>
          </a:p>
        </p:txBody>
      </p:sp>
      <p:sp>
        <p:nvSpPr>
          <p:cNvPr id="24" name="Rectangle 85">
            <a:extLst>
              <a:ext uri="{FF2B5EF4-FFF2-40B4-BE49-F238E27FC236}">
                <a16:creationId xmlns:a16="http://schemas.microsoft.com/office/drawing/2014/main" xmlns="" id="{3F4F16A6-9BF2-4AE2-9D12-0CECF72C46C6}"/>
              </a:ext>
            </a:extLst>
          </p:cNvPr>
          <p:cNvSpPr>
            <a:spLocks/>
          </p:cNvSpPr>
          <p:nvPr/>
        </p:nvSpPr>
        <p:spPr bwMode="auto">
          <a:xfrm>
            <a:off x="3613602" y="4543923"/>
            <a:ext cx="20580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a:solidFill>
                  <a:schemeClr val="bg1"/>
                </a:solidFill>
                <a:latin typeface="+mj-lt"/>
                <a:ea typeface="Roboto" charset="0"/>
                <a:cs typeface="Roboto" charset="0"/>
                <a:sym typeface="Bebas Neue" charset="0"/>
              </a:rPr>
              <a:t>¿</a:t>
            </a:r>
            <a:r>
              <a:rPr lang="en-GB" b="1" spc="113" dirty="0" err="1" smtClean="0">
                <a:solidFill>
                  <a:schemeClr val="bg1"/>
                </a:solidFill>
                <a:latin typeface="+mj-lt"/>
                <a:ea typeface="Roboto" charset="0"/>
                <a:cs typeface="Roboto" charset="0"/>
                <a:sym typeface="Bebas Neue" charset="0"/>
              </a:rPr>
              <a:t>Cómo</a:t>
            </a:r>
            <a:r>
              <a:rPr lang="en-GB" b="1" spc="113" dirty="0" smtClean="0">
                <a:solidFill>
                  <a:schemeClr val="bg1"/>
                </a:solidFill>
                <a:latin typeface="+mj-lt"/>
                <a:ea typeface="Roboto" charset="0"/>
                <a:cs typeface="Roboto" charset="0"/>
                <a:sym typeface="Bebas Neue" charset="0"/>
              </a:rPr>
              <a:t> se </a:t>
            </a:r>
          </a:p>
          <a:p>
            <a:pPr algn="ctr"/>
            <a:r>
              <a:rPr lang="en-GB" b="1" spc="113" dirty="0" err="1" smtClean="0">
                <a:solidFill>
                  <a:schemeClr val="bg1"/>
                </a:solidFill>
                <a:latin typeface="+mj-lt"/>
                <a:ea typeface="Roboto" charset="0"/>
                <a:cs typeface="Roboto" charset="0"/>
                <a:sym typeface="Bebas Neue" charset="0"/>
              </a:rPr>
              <a:t>calcula</a:t>
            </a:r>
            <a:r>
              <a:rPr lang="en-GB" b="1" spc="113" dirty="0" smtClean="0">
                <a:solidFill>
                  <a:schemeClr val="bg1"/>
                </a:solidFill>
                <a:latin typeface="+mj-lt"/>
                <a:ea typeface="Roboto" charset="0"/>
                <a:cs typeface="Roboto" charset="0"/>
                <a:sym typeface="Bebas Neue" charset="0"/>
              </a:rPr>
              <a:t>?</a:t>
            </a:r>
            <a:endParaRPr lang="en-GB"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400806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169868" y="712842"/>
            <a:ext cx="9087377" cy="697353"/>
          </a:xfrm>
        </p:spPr>
        <p:txBody>
          <a:bodyPr>
            <a:normAutofit/>
          </a:bodyPr>
          <a:lstStyle/>
          <a:p>
            <a:r>
              <a:rPr lang="es-ES" dirty="0"/>
              <a:t>Fuentes de </a:t>
            </a:r>
            <a:r>
              <a:rPr lang="es-ES" dirty="0" smtClean="0"/>
              <a:t>Información </a:t>
            </a:r>
            <a:r>
              <a:rPr lang="es-ES" dirty="0"/>
              <a:t>en la empresa: </a:t>
            </a:r>
            <a:r>
              <a:rPr lang="es-ES" dirty="0" smtClean="0"/>
              <a:t>RH</a:t>
            </a:r>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47129" y="1894054"/>
            <a:ext cx="3962345" cy="528380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s-ES" sz="2000" dirty="0">
                <a:solidFill>
                  <a:schemeClr val="tx1"/>
                </a:solidFill>
                <a:latin typeface="+mj-lt"/>
                <a:ea typeface="Open Sans Light" panose="020B0306030504020204" pitchFamily="34" charset="0"/>
                <a:cs typeface="Open Sans Light" panose="020B0306030504020204" pitchFamily="34" charset="0"/>
              </a:rPr>
              <a:t>Desde el departamento de </a:t>
            </a:r>
            <a:r>
              <a:rPr lang="es-ES" sz="2000" dirty="0" smtClean="0">
                <a:solidFill>
                  <a:schemeClr val="tx1"/>
                </a:solidFill>
                <a:latin typeface="+mj-lt"/>
                <a:ea typeface="Open Sans Light" panose="020B0306030504020204" pitchFamily="34" charset="0"/>
                <a:cs typeface="Open Sans Light" panose="020B0306030504020204" pitchFamily="34" charset="0"/>
              </a:rPr>
              <a:t>personal o de recursos humanos </a:t>
            </a:r>
            <a:r>
              <a:rPr lang="es-ES" sz="2000" dirty="0">
                <a:solidFill>
                  <a:schemeClr val="tx1"/>
                </a:solidFill>
                <a:latin typeface="+mj-lt"/>
                <a:ea typeface="Open Sans Light" panose="020B0306030504020204" pitchFamily="34" charset="0"/>
                <a:cs typeface="Open Sans Light" panose="020B0306030504020204" pitchFamily="34" charset="0"/>
              </a:rPr>
              <a:t>se puede determinar un gran número de indicadores de crisis en las primeras fases. </a:t>
            </a:r>
            <a:endParaRPr lang="es-ES" sz="2000" dirty="0" smtClean="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s-ES" sz="20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s-ES" sz="2000" dirty="0">
                <a:solidFill>
                  <a:schemeClr val="tx1"/>
                </a:solidFill>
                <a:latin typeface="+mj-lt"/>
                <a:ea typeface="Open Sans Light" panose="020B0306030504020204" pitchFamily="34" charset="0"/>
                <a:cs typeface="Open Sans Light" panose="020B0306030504020204" pitchFamily="34" charset="0"/>
              </a:rPr>
              <a:t>Los empleados suelen </a:t>
            </a:r>
            <a:r>
              <a:rPr lang="es-ES" sz="2000" dirty="0" smtClean="0">
                <a:solidFill>
                  <a:schemeClr val="tx1"/>
                </a:solidFill>
                <a:latin typeface="+mj-lt"/>
                <a:ea typeface="Open Sans Light" panose="020B0306030504020204" pitchFamily="34" charset="0"/>
                <a:cs typeface="Open Sans Light" panose="020B0306030504020204" pitchFamily="34" charset="0"/>
              </a:rPr>
              <a:t>estar muy sensibilizados </a:t>
            </a:r>
            <a:r>
              <a:rPr lang="es-ES" sz="2000" dirty="0">
                <a:solidFill>
                  <a:schemeClr val="tx1"/>
                </a:solidFill>
                <a:latin typeface="+mj-lt"/>
                <a:ea typeface="Open Sans Light" panose="020B0306030504020204" pitchFamily="34" charset="0"/>
                <a:cs typeface="Open Sans Light" panose="020B0306030504020204" pitchFamily="34" charset="0"/>
              </a:rPr>
              <a:t>con la empresa, aunque no lo expresen directamente. </a:t>
            </a:r>
            <a:r>
              <a:rPr lang="es-ES" sz="2000" dirty="0" smtClean="0">
                <a:solidFill>
                  <a:schemeClr val="tx1"/>
                </a:solidFill>
                <a:latin typeface="+mj-lt"/>
                <a:ea typeface="Open Sans Light" panose="020B0306030504020204" pitchFamily="34" charset="0"/>
                <a:cs typeface="Open Sans Light" panose="020B0306030504020204" pitchFamily="34" charset="0"/>
              </a:rPr>
              <a:t> </a:t>
            </a:r>
          </a:p>
          <a:p>
            <a:pPr marL="285750" indent="-285750" algn="l">
              <a:lnSpc>
                <a:spcPct val="100000"/>
              </a:lnSpc>
              <a:spcBef>
                <a:spcPts val="600"/>
              </a:spcBef>
              <a:buFont typeface="Calibri Light" panose="020F0302020204030204" pitchFamily="34" charset="0"/>
              <a:buChar char="→"/>
            </a:pPr>
            <a:r>
              <a:rPr lang="es-ES" sz="2000" dirty="0">
                <a:solidFill>
                  <a:schemeClr val="tx1"/>
                </a:solidFill>
                <a:latin typeface="+mj-lt"/>
                <a:ea typeface="Open Sans Light" panose="020B0306030504020204" pitchFamily="34" charset="0"/>
                <a:cs typeface="Open Sans Light" panose="020B0306030504020204" pitchFamily="34" charset="0"/>
              </a:rPr>
              <a:t>Con relativamente poco esfuerzo se puede generar información importante sobre el estado de la empresa, especialmente cuando se revisa a lo largo del tiempo</a:t>
            </a:r>
          </a:p>
          <a:p>
            <a:pPr marL="285750" indent="-285750" algn="l">
              <a:lnSpc>
                <a:spcPct val="100000"/>
              </a:lnSpc>
              <a:spcBef>
                <a:spcPts val="600"/>
              </a:spcBef>
              <a:buFont typeface="Wingdings" panose="05000000000000000000" pitchFamily="2" charset="2"/>
              <a:buChar char="à"/>
            </a:pPr>
            <a:endParaRPr lang="en-GB" sz="18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1D2C48CF-572B-471B-9927-7F174D882DEB}"/>
              </a:ext>
            </a:extLst>
          </p:cNvPr>
          <p:cNvPicPr>
            <a:picLocks noChangeAspect="1"/>
          </p:cNvPicPr>
          <p:nvPr/>
        </p:nvPicPr>
        <p:blipFill>
          <a:blip r:embed="rId3"/>
          <a:stretch>
            <a:fillRect/>
          </a:stretch>
        </p:blipFill>
        <p:spPr>
          <a:xfrm>
            <a:off x="9115434" y="187879"/>
            <a:ext cx="2855118" cy="1520351"/>
          </a:xfrm>
          <a:prstGeom prst="rect">
            <a:avLst/>
          </a:prstGeom>
        </p:spPr>
      </p:pic>
      <p:sp>
        <p:nvSpPr>
          <p:cNvPr id="7" name="Freeform 89">
            <a:extLst>
              <a:ext uri="{FF2B5EF4-FFF2-40B4-BE49-F238E27FC236}">
                <a16:creationId xmlns:a16="http://schemas.microsoft.com/office/drawing/2014/main" xmlns="" id="{8CD52BCE-2D67-4DAF-87F2-B3245DC636F8}"/>
              </a:ext>
            </a:extLst>
          </p:cNvPr>
          <p:cNvSpPr>
            <a:spLocks/>
          </p:cNvSpPr>
          <p:nvPr/>
        </p:nvSpPr>
        <p:spPr bwMode="auto">
          <a:xfrm>
            <a:off x="4044419" y="4180165"/>
            <a:ext cx="3779089"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9" name="Freeform 107">
            <a:extLst>
              <a:ext uri="{FF2B5EF4-FFF2-40B4-BE49-F238E27FC236}">
                <a16:creationId xmlns:a16="http://schemas.microsoft.com/office/drawing/2014/main" xmlns="" id="{5E40DB30-0959-4180-9464-1A742F75889C}"/>
              </a:ext>
            </a:extLst>
          </p:cNvPr>
          <p:cNvSpPr>
            <a:spLocks/>
          </p:cNvSpPr>
          <p:nvPr/>
        </p:nvSpPr>
        <p:spPr bwMode="auto">
          <a:xfrm>
            <a:off x="8019254" y="4180165"/>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11" name="TextBox 50">
            <a:extLst>
              <a:ext uri="{FF2B5EF4-FFF2-40B4-BE49-F238E27FC236}">
                <a16:creationId xmlns:a16="http://schemas.microsoft.com/office/drawing/2014/main" xmlns="" id="{0B1FAFCC-0B9C-4BBF-BAFA-31F891DAC65E}"/>
              </a:ext>
            </a:extLst>
          </p:cNvPr>
          <p:cNvSpPr txBox="1"/>
          <p:nvPr/>
        </p:nvSpPr>
        <p:spPr>
          <a:xfrm>
            <a:off x="10237411" y="4205911"/>
            <a:ext cx="1310919" cy="830997"/>
          </a:xfrm>
          <a:prstGeom prst="rect">
            <a:avLst/>
          </a:prstGeom>
          <a:noFill/>
        </p:spPr>
        <p:txBody>
          <a:bodyPr wrap="square" rtlCol="0">
            <a:spAutoFit/>
          </a:bodyPr>
          <a:lstStyle/>
          <a:p>
            <a:pPr algn="r"/>
            <a:r>
              <a:rPr lang="en-GB" sz="1600" b="1" dirty="0" err="1">
                <a:solidFill>
                  <a:schemeClr val="bg1"/>
                </a:solidFill>
                <a:latin typeface="Calibri Light (Überschriften)"/>
                <a:ea typeface="Roboto" charset="0"/>
                <a:cs typeface="Roboto" charset="0"/>
              </a:rPr>
              <a:t>Encuestas</a:t>
            </a:r>
            <a:r>
              <a:rPr lang="en-GB" sz="1600" b="1" dirty="0">
                <a:solidFill>
                  <a:schemeClr val="bg1"/>
                </a:solidFill>
                <a:latin typeface="Calibri Light (Überschriften)"/>
                <a:ea typeface="Roboto" charset="0"/>
                <a:cs typeface="Roboto" charset="0"/>
              </a:rPr>
              <a:t> a </a:t>
            </a:r>
            <a:r>
              <a:rPr lang="en-GB" sz="1600" b="1" dirty="0" err="1">
                <a:solidFill>
                  <a:schemeClr val="bg1"/>
                </a:solidFill>
                <a:latin typeface="Calibri Light (Überschriften)"/>
                <a:ea typeface="Roboto" charset="0"/>
                <a:cs typeface="Roboto" charset="0"/>
              </a:rPr>
              <a:t>empleados</a:t>
            </a:r>
            <a:endParaRPr lang="en-GB" sz="1600" b="1" dirty="0">
              <a:solidFill>
                <a:schemeClr val="bg1"/>
              </a:solidFill>
              <a:latin typeface="Calibri Light (Überschriften)"/>
              <a:ea typeface="Roboto" charset="0"/>
              <a:cs typeface="Roboto" charset="0"/>
            </a:endParaRPr>
          </a:p>
        </p:txBody>
      </p:sp>
      <p:sp>
        <p:nvSpPr>
          <p:cNvPr id="13" name="TextBox 57">
            <a:extLst>
              <a:ext uri="{FF2B5EF4-FFF2-40B4-BE49-F238E27FC236}">
                <a16:creationId xmlns:a16="http://schemas.microsoft.com/office/drawing/2014/main" xmlns="" id="{32ABBA0A-4188-4C93-A7E2-B7F9499FE20F}"/>
              </a:ext>
            </a:extLst>
          </p:cNvPr>
          <p:cNvSpPr txBox="1"/>
          <p:nvPr/>
        </p:nvSpPr>
        <p:spPr>
          <a:xfrm>
            <a:off x="7993456" y="4117833"/>
            <a:ext cx="2243955" cy="1077218"/>
          </a:xfrm>
          <a:prstGeom prst="rect">
            <a:avLst/>
          </a:prstGeom>
          <a:noFill/>
        </p:spPr>
        <p:txBody>
          <a:bodyPr wrap="square" rtlCol="0">
            <a:spAutoFit/>
          </a:bodyPr>
          <a:lstStyle/>
          <a:p>
            <a:pPr>
              <a:spcBef>
                <a:spcPts val="600"/>
              </a:spcBef>
            </a:pPr>
            <a:r>
              <a:rPr lang="es-ES" sz="1600" dirty="0">
                <a:solidFill>
                  <a:schemeClr val="bg1"/>
                </a:solidFill>
                <a:latin typeface="Calibri Light (Überschriften)"/>
                <a:ea typeface="Lato Light" charset="0"/>
                <a:cs typeface="Lato Light" charset="0"/>
              </a:rPr>
              <a:t>¿Cuáles son los temas que </a:t>
            </a:r>
            <a:r>
              <a:rPr lang="es-ES" sz="1600" dirty="0" smtClean="0">
                <a:solidFill>
                  <a:schemeClr val="bg1"/>
                </a:solidFill>
                <a:latin typeface="Calibri Light (Überschriften)"/>
                <a:ea typeface="Lato Light" charset="0"/>
                <a:cs typeface="Lato Light" charset="0"/>
              </a:rPr>
              <a:t>tus </a:t>
            </a:r>
            <a:r>
              <a:rPr lang="es-ES" sz="1600" dirty="0">
                <a:solidFill>
                  <a:schemeClr val="bg1"/>
                </a:solidFill>
                <a:latin typeface="Calibri Light (Überschriften)"/>
                <a:ea typeface="Lato Light" charset="0"/>
                <a:cs typeface="Lato Light" charset="0"/>
              </a:rPr>
              <a:t>empleados consideran importantes?</a:t>
            </a:r>
            <a:endParaRPr lang="en-GB" sz="1600" dirty="0">
              <a:solidFill>
                <a:schemeClr val="bg1"/>
              </a:solidFill>
              <a:latin typeface="Calibri Light (Überschriften)"/>
              <a:ea typeface="Lato Light" charset="0"/>
              <a:cs typeface="Lato Light" charset="0"/>
            </a:endParaRPr>
          </a:p>
        </p:txBody>
      </p:sp>
      <p:sp>
        <p:nvSpPr>
          <p:cNvPr id="14" name="TextBox 58">
            <a:extLst>
              <a:ext uri="{FF2B5EF4-FFF2-40B4-BE49-F238E27FC236}">
                <a16:creationId xmlns:a16="http://schemas.microsoft.com/office/drawing/2014/main" xmlns="" id="{FED6F5CB-5414-44A2-B661-CC657BC7997A}"/>
              </a:ext>
            </a:extLst>
          </p:cNvPr>
          <p:cNvSpPr txBox="1"/>
          <p:nvPr/>
        </p:nvSpPr>
        <p:spPr>
          <a:xfrm>
            <a:off x="4107653" y="4205910"/>
            <a:ext cx="925509" cy="830997"/>
          </a:xfrm>
          <a:prstGeom prst="rect">
            <a:avLst/>
          </a:prstGeom>
          <a:noFill/>
        </p:spPr>
        <p:txBody>
          <a:bodyPr wrap="square" rtlCol="0">
            <a:spAutoFit/>
          </a:bodyPr>
          <a:lstStyle/>
          <a:p>
            <a:r>
              <a:rPr lang="en-GB" sz="1600" b="1" dirty="0" err="1">
                <a:solidFill>
                  <a:schemeClr val="bg1"/>
                </a:solidFill>
                <a:latin typeface="Calibri Light (Überschriften)"/>
                <a:ea typeface="Roboto" charset="0"/>
                <a:cs typeface="Roboto" charset="0"/>
              </a:rPr>
              <a:t>Caja</a:t>
            </a:r>
            <a:r>
              <a:rPr lang="en-GB" sz="1600" b="1" dirty="0">
                <a:solidFill>
                  <a:schemeClr val="bg1"/>
                </a:solidFill>
                <a:latin typeface="Calibri Light (Überschriften)"/>
                <a:ea typeface="Roboto" charset="0"/>
                <a:cs typeface="Roboto" charset="0"/>
              </a:rPr>
              <a:t> de la </a:t>
            </a:r>
            <a:r>
              <a:rPr lang="en-GB" sz="1600" b="1" dirty="0" err="1">
                <a:solidFill>
                  <a:schemeClr val="bg1"/>
                </a:solidFill>
                <a:latin typeface="Calibri Light (Überschriften)"/>
                <a:ea typeface="Roboto" charset="0"/>
                <a:cs typeface="Roboto" charset="0"/>
              </a:rPr>
              <a:t>agonía</a:t>
            </a:r>
            <a:endParaRPr lang="en-GB" sz="1600" b="1" dirty="0">
              <a:solidFill>
                <a:schemeClr val="bg1"/>
              </a:solidFill>
              <a:latin typeface="Calibri Light (Überschriften)"/>
              <a:ea typeface="Roboto" charset="0"/>
              <a:cs typeface="Roboto" charset="0"/>
            </a:endParaRPr>
          </a:p>
        </p:txBody>
      </p:sp>
      <p:sp>
        <p:nvSpPr>
          <p:cNvPr id="16" name="TextBox 61">
            <a:extLst>
              <a:ext uri="{FF2B5EF4-FFF2-40B4-BE49-F238E27FC236}">
                <a16:creationId xmlns:a16="http://schemas.microsoft.com/office/drawing/2014/main" xmlns="" id="{6DF5B167-88FA-441F-93DB-C20FD695CBF2}"/>
              </a:ext>
            </a:extLst>
          </p:cNvPr>
          <p:cNvSpPr txBox="1"/>
          <p:nvPr/>
        </p:nvSpPr>
        <p:spPr>
          <a:xfrm>
            <a:off x="5145053" y="4157134"/>
            <a:ext cx="2586434" cy="1015663"/>
          </a:xfrm>
          <a:prstGeom prst="rect">
            <a:avLst/>
          </a:prstGeom>
          <a:noFill/>
        </p:spPr>
        <p:txBody>
          <a:bodyPr wrap="square" rtlCol="0">
            <a:spAutoFit/>
          </a:bodyPr>
          <a:lstStyle/>
          <a:p>
            <a:pPr algn="r">
              <a:spcBef>
                <a:spcPts val="600"/>
              </a:spcBef>
            </a:pPr>
            <a:r>
              <a:rPr lang="es-ES" sz="1500" dirty="0">
                <a:solidFill>
                  <a:schemeClr val="bg1"/>
                </a:solidFill>
                <a:latin typeface="Calibri Light (Überschriften)"/>
                <a:ea typeface="Lato Light" charset="0"/>
                <a:cs typeface="Lato Light" charset="0"/>
              </a:rPr>
              <a:t>¿</a:t>
            </a:r>
            <a:r>
              <a:rPr lang="es-ES" sz="1500" dirty="0" smtClean="0">
                <a:solidFill>
                  <a:schemeClr val="bg1"/>
                </a:solidFill>
                <a:latin typeface="Calibri Light (Überschriften)"/>
                <a:ea typeface="Lato Light" charset="0"/>
                <a:cs typeface="Lato Light" charset="0"/>
              </a:rPr>
              <a:t>Tienen tus </a:t>
            </a:r>
            <a:r>
              <a:rPr lang="es-ES" sz="1500" dirty="0">
                <a:solidFill>
                  <a:schemeClr val="bg1"/>
                </a:solidFill>
                <a:latin typeface="Calibri Light (Überschriften)"/>
                <a:ea typeface="Lato Light" charset="0"/>
                <a:cs typeface="Lato Light" charset="0"/>
              </a:rPr>
              <a:t>empleados la posibilidad de mencionar temas importantes de forma anónima?</a:t>
            </a:r>
          </a:p>
        </p:txBody>
      </p:sp>
      <p:sp>
        <p:nvSpPr>
          <p:cNvPr id="17" name="Freeform 89">
            <a:extLst>
              <a:ext uri="{FF2B5EF4-FFF2-40B4-BE49-F238E27FC236}">
                <a16:creationId xmlns:a16="http://schemas.microsoft.com/office/drawing/2014/main" xmlns="" id="{B7EDE789-8006-4179-84A5-D6DF5B23718C}"/>
              </a:ext>
            </a:extLst>
          </p:cNvPr>
          <p:cNvSpPr>
            <a:spLocks/>
          </p:cNvSpPr>
          <p:nvPr/>
        </p:nvSpPr>
        <p:spPr bwMode="auto">
          <a:xfrm>
            <a:off x="4009475" y="2154059"/>
            <a:ext cx="3814034"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19" name="Freeform 107">
            <a:extLst>
              <a:ext uri="{FF2B5EF4-FFF2-40B4-BE49-F238E27FC236}">
                <a16:creationId xmlns:a16="http://schemas.microsoft.com/office/drawing/2014/main" xmlns="" id="{67AE75DA-8E67-4B04-A3BC-4010E1387A38}"/>
              </a:ext>
            </a:extLst>
          </p:cNvPr>
          <p:cNvSpPr>
            <a:spLocks/>
          </p:cNvSpPr>
          <p:nvPr/>
        </p:nvSpPr>
        <p:spPr bwMode="auto">
          <a:xfrm>
            <a:off x="8019254" y="2154059"/>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21" name="TextBox 66">
            <a:extLst>
              <a:ext uri="{FF2B5EF4-FFF2-40B4-BE49-F238E27FC236}">
                <a16:creationId xmlns:a16="http://schemas.microsoft.com/office/drawing/2014/main" xmlns="" id="{4DBF01B7-29F3-430E-B64D-F65E348E75EA}"/>
              </a:ext>
            </a:extLst>
          </p:cNvPr>
          <p:cNvSpPr txBox="1"/>
          <p:nvPr/>
        </p:nvSpPr>
        <p:spPr>
          <a:xfrm>
            <a:off x="10283207" y="2154059"/>
            <a:ext cx="1284438" cy="830997"/>
          </a:xfrm>
          <a:prstGeom prst="rect">
            <a:avLst/>
          </a:prstGeom>
          <a:noFill/>
        </p:spPr>
        <p:txBody>
          <a:bodyPr wrap="square" rtlCol="0">
            <a:spAutoFit/>
          </a:bodyPr>
          <a:lstStyle/>
          <a:p>
            <a:pPr algn="r"/>
            <a:r>
              <a:rPr lang="en-GB" sz="1600" b="1" dirty="0">
                <a:solidFill>
                  <a:schemeClr val="bg1"/>
                </a:solidFill>
                <a:latin typeface="Calibri Light (Überschriften)"/>
                <a:ea typeface="Roboto" charset="0"/>
                <a:cs typeface="Roboto" charset="0"/>
              </a:rPr>
              <a:t>Solicitudes de </a:t>
            </a:r>
            <a:r>
              <a:rPr lang="en-GB" sz="1600" b="1" dirty="0" err="1">
                <a:solidFill>
                  <a:schemeClr val="bg1"/>
                </a:solidFill>
                <a:latin typeface="Calibri Light (Überschriften)"/>
                <a:ea typeface="Roboto" charset="0"/>
                <a:cs typeface="Roboto" charset="0"/>
              </a:rPr>
              <a:t>iniciativa</a:t>
            </a:r>
            <a:endParaRPr lang="en-GB" sz="1400" b="1" dirty="0">
              <a:solidFill>
                <a:schemeClr val="bg1"/>
              </a:solidFill>
              <a:latin typeface="Calibri Light (Überschriften)"/>
              <a:ea typeface="Roboto" charset="0"/>
              <a:cs typeface="Roboto" charset="0"/>
            </a:endParaRPr>
          </a:p>
        </p:txBody>
      </p:sp>
      <p:sp>
        <p:nvSpPr>
          <p:cNvPr id="23" name="TextBox 68">
            <a:extLst>
              <a:ext uri="{FF2B5EF4-FFF2-40B4-BE49-F238E27FC236}">
                <a16:creationId xmlns:a16="http://schemas.microsoft.com/office/drawing/2014/main" xmlns="" id="{4AAD5F81-3400-49EB-8C2F-ECCE9B783D65}"/>
              </a:ext>
            </a:extLst>
          </p:cNvPr>
          <p:cNvSpPr txBox="1"/>
          <p:nvPr/>
        </p:nvSpPr>
        <p:spPr>
          <a:xfrm>
            <a:off x="8013290" y="2089894"/>
            <a:ext cx="2243955" cy="1077218"/>
          </a:xfrm>
          <a:prstGeom prst="rect">
            <a:avLst/>
          </a:prstGeom>
          <a:noFill/>
        </p:spPr>
        <p:txBody>
          <a:bodyPr wrap="square" rtlCol="0">
            <a:spAutoFit/>
          </a:bodyPr>
          <a:lstStyle/>
          <a:p>
            <a:pPr>
              <a:spcBef>
                <a:spcPts val="600"/>
              </a:spcBef>
            </a:pPr>
            <a:r>
              <a:rPr lang="es-ES" sz="1600" dirty="0">
                <a:solidFill>
                  <a:schemeClr val="bg1"/>
                </a:solidFill>
                <a:latin typeface="Calibri Light (Überschriften)"/>
                <a:ea typeface="Lato Light" charset="0"/>
                <a:cs typeface="Lato Light" charset="0"/>
              </a:rPr>
              <a:t>¿Hay menos personas que te envíen solicitudes de iniciativa?</a:t>
            </a:r>
          </a:p>
        </p:txBody>
      </p:sp>
      <p:sp>
        <p:nvSpPr>
          <p:cNvPr id="24" name="TextBox 69">
            <a:extLst>
              <a:ext uri="{FF2B5EF4-FFF2-40B4-BE49-F238E27FC236}">
                <a16:creationId xmlns:a16="http://schemas.microsoft.com/office/drawing/2014/main" xmlns="" id="{5643234F-F01A-475A-A350-EAA86C9D435D}"/>
              </a:ext>
            </a:extLst>
          </p:cNvPr>
          <p:cNvSpPr txBox="1"/>
          <p:nvPr/>
        </p:nvSpPr>
        <p:spPr>
          <a:xfrm>
            <a:off x="4044419" y="2346473"/>
            <a:ext cx="1438439"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Baja </a:t>
            </a:r>
            <a:r>
              <a:rPr lang="en-GB" sz="1600" b="1" dirty="0" err="1">
                <a:solidFill>
                  <a:schemeClr val="bg1"/>
                </a:solidFill>
                <a:latin typeface="Calibri Light (Überschriften)"/>
                <a:ea typeface="Roboto" charset="0"/>
                <a:cs typeface="Roboto" charset="0"/>
              </a:rPr>
              <a:t>por</a:t>
            </a:r>
            <a:r>
              <a:rPr lang="en-GB" sz="1600" b="1" dirty="0">
                <a:solidFill>
                  <a:schemeClr val="bg1"/>
                </a:solidFill>
                <a:latin typeface="Calibri Light (Überschriften)"/>
                <a:ea typeface="Roboto" charset="0"/>
                <a:cs typeface="Roboto" charset="0"/>
              </a:rPr>
              <a:t> </a:t>
            </a:r>
            <a:r>
              <a:rPr lang="en-GB" sz="1600" b="1" dirty="0" err="1" smtClean="0">
                <a:solidFill>
                  <a:schemeClr val="bg1"/>
                </a:solidFill>
                <a:latin typeface="Calibri Light (Überschriften)"/>
                <a:ea typeface="Roboto" charset="0"/>
                <a:cs typeface="Roboto" charset="0"/>
              </a:rPr>
              <a:t>Enfermedad</a:t>
            </a:r>
            <a:endParaRPr lang="en-GB" sz="1600" b="1" dirty="0">
              <a:solidFill>
                <a:schemeClr val="bg1"/>
              </a:solidFill>
              <a:latin typeface="Calibri Light (Überschriften)"/>
              <a:ea typeface="Roboto" charset="0"/>
              <a:cs typeface="Roboto" charset="0"/>
            </a:endParaRPr>
          </a:p>
        </p:txBody>
      </p:sp>
      <p:sp>
        <p:nvSpPr>
          <p:cNvPr id="26" name="TextBox 71">
            <a:extLst>
              <a:ext uri="{FF2B5EF4-FFF2-40B4-BE49-F238E27FC236}">
                <a16:creationId xmlns:a16="http://schemas.microsoft.com/office/drawing/2014/main" xmlns="" id="{0B92B998-D9C9-497F-8354-4173F57E9434}"/>
              </a:ext>
            </a:extLst>
          </p:cNvPr>
          <p:cNvSpPr txBox="1"/>
          <p:nvPr/>
        </p:nvSpPr>
        <p:spPr>
          <a:xfrm>
            <a:off x="5482858" y="2095095"/>
            <a:ext cx="2243955" cy="1077218"/>
          </a:xfrm>
          <a:prstGeom prst="rect">
            <a:avLst/>
          </a:prstGeom>
          <a:noFill/>
        </p:spPr>
        <p:txBody>
          <a:bodyPr wrap="square" rtlCol="0">
            <a:spAutoFit/>
          </a:bodyPr>
          <a:lstStyle/>
          <a:p>
            <a:pPr algn="r">
              <a:spcBef>
                <a:spcPts val="600"/>
              </a:spcBef>
            </a:pPr>
            <a:r>
              <a:rPr lang="es-ES" sz="1600" dirty="0">
                <a:solidFill>
                  <a:schemeClr val="bg1"/>
                </a:solidFill>
                <a:latin typeface="Calibri Light (Überschriften)"/>
                <a:ea typeface="Lato Light" charset="0"/>
                <a:cs typeface="Lato Light" charset="0"/>
              </a:rPr>
              <a:t>¿Cambió el porcentaje de bajas por enfermedad a lo largo del tiempo?</a:t>
            </a:r>
          </a:p>
        </p:txBody>
      </p:sp>
      <p:sp>
        <p:nvSpPr>
          <p:cNvPr id="27" name="Freeform 89">
            <a:extLst>
              <a:ext uri="{FF2B5EF4-FFF2-40B4-BE49-F238E27FC236}">
                <a16:creationId xmlns:a16="http://schemas.microsoft.com/office/drawing/2014/main" xmlns="" id="{3F66CBB9-69F9-490C-B13D-5E926B4ECC61}"/>
              </a:ext>
            </a:extLst>
          </p:cNvPr>
          <p:cNvSpPr>
            <a:spLocks/>
          </p:cNvSpPr>
          <p:nvPr/>
        </p:nvSpPr>
        <p:spPr bwMode="auto">
          <a:xfrm>
            <a:off x="4009475" y="3167112"/>
            <a:ext cx="3814033"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29" name="Freeform 107">
            <a:extLst>
              <a:ext uri="{FF2B5EF4-FFF2-40B4-BE49-F238E27FC236}">
                <a16:creationId xmlns:a16="http://schemas.microsoft.com/office/drawing/2014/main" xmlns="" id="{4798D0B2-E367-49F2-A361-5361786EF2E0}"/>
              </a:ext>
            </a:extLst>
          </p:cNvPr>
          <p:cNvSpPr>
            <a:spLocks/>
          </p:cNvSpPr>
          <p:nvPr/>
        </p:nvSpPr>
        <p:spPr bwMode="auto">
          <a:xfrm>
            <a:off x="8019254" y="3167112"/>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31" name="TextBox 76">
            <a:extLst>
              <a:ext uri="{FF2B5EF4-FFF2-40B4-BE49-F238E27FC236}">
                <a16:creationId xmlns:a16="http://schemas.microsoft.com/office/drawing/2014/main" xmlns="" id="{5CAD7237-627D-4EDC-8562-699AF96894A8}"/>
              </a:ext>
            </a:extLst>
          </p:cNvPr>
          <p:cNvSpPr txBox="1"/>
          <p:nvPr/>
        </p:nvSpPr>
        <p:spPr>
          <a:xfrm>
            <a:off x="10237411" y="3172313"/>
            <a:ext cx="1329207" cy="1015663"/>
          </a:xfrm>
          <a:prstGeom prst="rect">
            <a:avLst/>
          </a:prstGeom>
          <a:noFill/>
        </p:spPr>
        <p:txBody>
          <a:bodyPr wrap="square" rtlCol="0">
            <a:spAutoFit/>
          </a:bodyPr>
          <a:lstStyle/>
          <a:p>
            <a:pPr algn="r"/>
            <a:r>
              <a:rPr lang="es-ES" sz="1500" b="1" dirty="0">
                <a:solidFill>
                  <a:schemeClr val="bg1"/>
                </a:solidFill>
                <a:latin typeface="Calibri Light (Überschriften)"/>
                <a:ea typeface="Roboto" charset="0"/>
                <a:cs typeface="Roboto" charset="0"/>
              </a:rPr>
              <a:t>Calificaciones en línea como empleador</a:t>
            </a:r>
            <a:endParaRPr lang="en-GB" sz="1500" b="1" dirty="0">
              <a:solidFill>
                <a:schemeClr val="bg1"/>
              </a:solidFill>
              <a:latin typeface="Calibri Light (Überschriften)"/>
              <a:ea typeface="Roboto" charset="0"/>
              <a:cs typeface="Roboto" charset="0"/>
            </a:endParaRPr>
          </a:p>
        </p:txBody>
      </p:sp>
      <p:sp>
        <p:nvSpPr>
          <p:cNvPr id="34" name="TextBox 78">
            <a:extLst>
              <a:ext uri="{FF2B5EF4-FFF2-40B4-BE49-F238E27FC236}">
                <a16:creationId xmlns:a16="http://schemas.microsoft.com/office/drawing/2014/main" xmlns="" id="{F285DDD7-7918-4674-AB45-D60630990332}"/>
              </a:ext>
            </a:extLst>
          </p:cNvPr>
          <p:cNvSpPr txBox="1"/>
          <p:nvPr/>
        </p:nvSpPr>
        <p:spPr>
          <a:xfrm>
            <a:off x="8028705" y="3128693"/>
            <a:ext cx="2243955" cy="1077218"/>
          </a:xfrm>
          <a:prstGeom prst="rect">
            <a:avLst/>
          </a:prstGeom>
          <a:noFill/>
        </p:spPr>
        <p:txBody>
          <a:bodyPr wrap="square" rtlCol="0">
            <a:spAutoFit/>
          </a:bodyPr>
          <a:lstStyle/>
          <a:p>
            <a:pPr>
              <a:spcBef>
                <a:spcPts val="600"/>
              </a:spcBef>
            </a:pPr>
            <a:r>
              <a:rPr lang="es-ES" sz="1600" dirty="0">
                <a:solidFill>
                  <a:schemeClr val="bg1"/>
                </a:solidFill>
                <a:latin typeface="Calibri Light (Überschriften)"/>
                <a:ea typeface="Lato Light" charset="0"/>
                <a:cs typeface="Lato Light" charset="0"/>
              </a:rPr>
              <a:t>¿</a:t>
            </a:r>
            <a:r>
              <a:rPr lang="es-ES" sz="1600" dirty="0" smtClean="0">
                <a:solidFill>
                  <a:schemeClr val="bg1"/>
                </a:solidFill>
                <a:latin typeface="Calibri Light (Überschriften)"/>
                <a:ea typeface="Lato Light" charset="0"/>
                <a:cs typeface="Lato Light" charset="0"/>
              </a:rPr>
              <a:t>Registras las </a:t>
            </a:r>
            <a:r>
              <a:rPr lang="es-ES" sz="1600" dirty="0">
                <a:solidFill>
                  <a:schemeClr val="bg1"/>
                </a:solidFill>
                <a:latin typeface="Calibri Light (Überschriften)"/>
                <a:ea typeface="Lato Light" charset="0"/>
                <a:cs typeface="Lato Light" charset="0"/>
              </a:rPr>
              <a:t>plataformas en línea para las calificaciones de los Empleadores?</a:t>
            </a:r>
            <a:endParaRPr lang="en-GB" sz="1600" dirty="0">
              <a:solidFill>
                <a:schemeClr val="bg1"/>
              </a:solidFill>
              <a:latin typeface="Calibri Light (Überschriften)"/>
              <a:ea typeface="Lato Light" charset="0"/>
              <a:cs typeface="Lato Light" charset="0"/>
            </a:endParaRPr>
          </a:p>
        </p:txBody>
      </p:sp>
      <p:sp>
        <p:nvSpPr>
          <p:cNvPr id="35" name="TextBox 79">
            <a:extLst>
              <a:ext uri="{FF2B5EF4-FFF2-40B4-BE49-F238E27FC236}">
                <a16:creationId xmlns:a16="http://schemas.microsoft.com/office/drawing/2014/main" xmlns="" id="{0FD2CC53-F0B5-471B-805E-109D536C1E9B}"/>
              </a:ext>
            </a:extLst>
          </p:cNvPr>
          <p:cNvSpPr txBox="1"/>
          <p:nvPr/>
        </p:nvSpPr>
        <p:spPr>
          <a:xfrm>
            <a:off x="4009475" y="3167112"/>
            <a:ext cx="1836447" cy="954107"/>
          </a:xfrm>
          <a:prstGeom prst="rect">
            <a:avLst/>
          </a:prstGeom>
          <a:noFill/>
        </p:spPr>
        <p:txBody>
          <a:bodyPr wrap="square" rtlCol="0">
            <a:spAutoFit/>
          </a:bodyPr>
          <a:lstStyle/>
          <a:p>
            <a:r>
              <a:rPr lang="es-ES" sz="1400" b="1" dirty="0" smtClean="0">
                <a:solidFill>
                  <a:schemeClr val="bg1"/>
                </a:solidFill>
                <a:latin typeface="Calibri Light (Überschriften)"/>
                <a:ea typeface="Roboto" charset="0"/>
                <a:cs typeface="Roboto" charset="0"/>
              </a:rPr>
              <a:t>Tiempo hasta que</a:t>
            </a:r>
          </a:p>
          <a:p>
            <a:r>
              <a:rPr lang="es-ES" sz="1400" b="1" dirty="0" smtClean="0">
                <a:solidFill>
                  <a:schemeClr val="bg1"/>
                </a:solidFill>
                <a:latin typeface="Calibri Light (Überschriften)"/>
                <a:ea typeface="Roboto" charset="0"/>
                <a:cs typeface="Roboto" charset="0"/>
              </a:rPr>
              <a:t>se puedan</a:t>
            </a:r>
          </a:p>
          <a:p>
            <a:r>
              <a:rPr lang="es-ES" sz="1400" b="1" dirty="0" smtClean="0">
                <a:solidFill>
                  <a:schemeClr val="bg1"/>
                </a:solidFill>
                <a:latin typeface="Calibri Light (Überschriften)"/>
                <a:ea typeface="Roboto" charset="0"/>
                <a:cs typeface="Roboto" charset="0"/>
              </a:rPr>
              <a:t> </a:t>
            </a:r>
            <a:r>
              <a:rPr lang="es-ES" sz="1400" b="1" dirty="0">
                <a:solidFill>
                  <a:schemeClr val="bg1"/>
                </a:solidFill>
                <a:latin typeface="Calibri Light (Überschriften)"/>
                <a:ea typeface="Roboto" charset="0"/>
                <a:cs typeface="Roboto" charset="0"/>
              </a:rPr>
              <a:t>renovar los puestos de trabajo</a:t>
            </a:r>
          </a:p>
        </p:txBody>
      </p:sp>
      <p:sp>
        <p:nvSpPr>
          <p:cNvPr id="38" name="TextBox 88">
            <a:extLst>
              <a:ext uri="{FF2B5EF4-FFF2-40B4-BE49-F238E27FC236}">
                <a16:creationId xmlns:a16="http://schemas.microsoft.com/office/drawing/2014/main" xmlns="" id="{29E2E27F-81CD-431D-B621-5E1DAE476B16}"/>
              </a:ext>
            </a:extLst>
          </p:cNvPr>
          <p:cNvSpPr txBox="1"/>
          <p:nvPr/>
        </p:nvSpPr>
        <p:spPr>
          <a:xfrm>
            <a:off x="5336706" y="3128693"/>
            <a:ext cx="2486803" cy="1046440"/>
          </a:xfrm>
          <a:prstGeom prst="rect">
            <a:avLst/>
          </a:prstGeom>
          <a:noFill/>
        </p:spPr>
        <p:txBody>
          <a:bodyPr wrap="square" rtlCol="0">
            <a:spAutoFit/>
          </a:bodyPr>
          <a:lstStyle/>
          <a:p>
            <a:pPr algn="r">
              <a:spcBef>
                <a:spcPts val="600"/>
              </a:spcBef>
            </a:pPr>
            <a:r>
              <a:rPr lang="es-ES" sz="1550" dirty="0">
                <a:solidFill>
                  <a:schemeClr val="bg1"/>
                </a:solidFill>
                <a:latin typeface="Calibri Light (Überschriften)"/>
                <a:ea typeface="Lato Light" charset="0"/>
                <a:cs typeface="Lato Light" charset="0"/>
              </a:rPr>
              <a:t>¿Es </a:t>
            </a:r>
            <a:r>
              <a:rPr lang="es-ES" sz="1550" dirty="0" smtClean="0">
                <a:solidFill>
                  <a:schemeClr val="bg1"/>
                </a:solidFill>
                <a:latin typeface="Calibri Light (Überschriften)"/>
                <a:ea typeface="Lato Light" charset="0"/>
                <a:cs typeface="Lato Light" charset="0"/>
              </a:rPr>
              <a:t>difícil </a:t>
            </a:r>
            <a:r>
              <a:rPr lang="es-ES" sz="1550" dirty="0">
                <a:solidFill>
                  <a:schemeClr val="bg1"/>
                </a:solidFill>
                <a:latin typeface="Calibri Light (Überschriften)"/>
                <a:ea typeface="Lato Light" charset="0"/>
                <a:cs typeface="Lato Light" charset="0"/>
              </a:rPr>
              <a:t>reubicar los puestos o hay que pagar más para convencer </a:t>
            </a:r>
            <a:r>
              <a:rPr lang="es-ES" sz="1550" dirty="0" smtClean="0">
                <a:solidFill>
                  <a:schemeClr val="bg1"/>
                </a:solidFill>
                <a:latin typeface="Calibri Light (Überschriften)"/>
                <a:ea typeface="Lato Light" charset="0"/>
                <a:cs typeface="Lato Light" charset="0"/>
              </a:rPr>
              <a:t>a los </a:t>
            </a:r>
            <a:r>
              <a:rPr lang="es-ES" sz="1550" dirty="0">
                <a:solidFill>
                  <a:schemeClr val="bg1"/>
                </a:solidFill>
                <a:latin typeface="Calibri Light (Überschriften)"/>
                <a:ea typeface="Lato Light" charset="0"/>
                <a:cs typeface="Lato Light" charset="0"/>
              </a:rPr>
              <a:t>candidatos?</a:t>
            </a:r>
          </a:p>
        </p:txBody>
      </p:sp>
      <p:sp>
        <p:nvSpPr>
          <p:cNvPr id="39" name="Freeform 89">
            <a:extLst>
              <a:ext uri="{FF2B5EF4-FFF2-40B4-BE49-F238E27FC236}">
                <a16:creationId xmlns:a16="http://schemas.microsoft.com/office/drawing/2014/main" xmlns="" id="{694AB284-2B32-489D-8B0F-AB45E839EE61}"/>
              </a:ext>
            </a:extLst>
          </p:cNvPr>
          <p:cNvSpPr>
            <a:spLocks/>
          </p:cNvSpPr>
          <p:nvPr/>
        </p:nvSpPr>
        <p:spPr bwMode="auto">
          <a:xfrm>
            <a:off x="4044419" y="5205093"/>
            <a:ext cx="3779089" cy="1206762"/>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F587B6"/>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43" name="TextBox 58">
            <a:extLst>
              <a:ext uri="{FF2B5EF4-FFF2-40B4-BE49-F238E27FC236}">
                <a16:creationId xmlns:a16="http://schemas.microsoft.com/office/drawing/2014/main" xmlns="" id="{6BB8FFDA-1A77-4EAA-8C58-7B6E68D89282}"/>
              </a:ext>
            </a:extLst>
          </p:cNvPr>
          <p:cNvSpPr txBox="1"/>
          <p:nvPr/>
        </p:nvSpPr>
        <p:spPr>
          <a:xfrm>
            <a:off x="4140839" y="5503049"/>
            <a:ext cx="1360790" cy="584775"/>
          </a:xfrm>
          <a:prstGeom prst="rect">
            <a:avLst/>
          </a:prstGeom>
          <a:noFill/>
        </p:spPr>
        <p:txBody>
          <a:bodyPr wrap="square" rtlCol="0">
            <a:spAutoFit/>
          </a:bodyPr>
          <a:lstStyle/>
          <a:p>
            <a:r>
              <a:rPr lang="en-GB" sz="1600" b="1" dirty="0" err="1">
                <a:solidFill>
                  <a:schemeClr val="bg1"/>
                </a:solidFill>
                <a:latin typeface="Calibri Light (Überschriften)"/>
                <a:ea typeface="Roboto" charset="0"/>
                <a:cs typeface="Roboto" charset="0"/>
              </a:rPr>
              <a:t>Entrevistas</a:t>
            </a:r>
            <a:r>
              <a:rPr lang="en-GB" sz="1600" b="1" dirty="0">
                <a:solidFill>
                  <a:schemeClr val="bg1"/>
                </a:solidFill>
                <a:latin typeface="Calibri Light (Überschriften)"/>
                <a:ea typeface="Roboto" charset="0"/>
                <a:cs typeface="Roboto" charset="0"/>
              </a:rPr>
              <a:t> al personal</a:t>
            </a:r>
          </a:p>
        </p:txBody>
      </p:sp>
      <p:sp>
        <p:nvSpPr>
          <p:cNvPr id="44" name="TextBox 61">
            <a:extLst>
              <a:ext uri="{FF2B5EF4-FFF2-40B4-BE49-F238E27FC236}">
                <a16:creationId xmlns:a16="http://schemas.microsoft.com/office/drawing/2014/main" xmlns="" id="{4FDF694E-233B-4495-B44F-59EA9F132E80}"/>
              </a:ext>
            </a:extLst>
          </p:cNvPr>
          <p:cNvSpPr txBox="1"/>
          <p:nvPr/>
        </p:nvSpPr>
        <p:spPr>
          <a:xfrm>
            <a:off x="5713557" y="5242304"/>
            <a:ext cx="2013257" cy="1169551"/>
          </a:xfrm>
          <a:prstGeom prst="rect">
            <a:avLst/>
          </a:prstGeom>
          <a:noFill/>
        </p:spPr>
        <p:txBody>
          <a:bodyPr wrap="square" rtlCol="0">
            <a:spAutoFit/>
          </a:bodyPr>
          <a:lstStyle/>
          <a:p>
            <a:pPr algn="r">
              <a:spcBef>
                <a:spcPts val="600"/>
              </a:spcBef>
            </a:pPr>
            <a:r>
              <a:rPr lang="es-ES" sz="1400" dirty="0">
                <a:solidFill>
                  <a:schemeClr val="bg1"/>
                </a:solidFill>
                <a:latin typeface="Calibri Light (Überschriften)"/>
                <a:ea typeface="Lato Light" charset="0"/>
                <a:cs typeface="Lato Light" charset="0"/>
              </a:rPr>
              <a:t>¿</a:t>
            </a:r>
            <a:r>
              <a:rPr lang="es-ES" sz="1400" dirty="0" smtClean="0">
                <a:solidFill>
                  <a:schemeClr val="bg1"/>
                </a:solidFill>
                <a:latin typeface="Calibri Light (Überschriften)"/>
                <a:ea typeface="Lato Light" charset="0"/>
                <a:cs typeface="Lato Light" charset="0"/>
              </a:rPr>
              <a:t>Realizas </a:t>
            </a:r>
            <a:r>
              <a:rPr lang="es-ES" sz="1400" dirty="0">
                <a:solidFill>
                  <a:schemeClr val="bg1"/>
                </a:solidFill>
                <a:latin typeface="Calibri Light (Überschriften)"/>
                <a:ea typeface="Lato Light" charset="0"/>
                <a:cs typeface="Lato Light" charset="0"/>
              </a:rPr>
              <a:t>entrevistas periódicas al personal? ¿Están abiertos a recibir comentarios constructivos?</a:t>
            </a:r>
          </a:p>
        </p:txBody>
      </p:sp>
      <p:sp>
        <p:nvSpPr>
          <p:cNvPr id="45" name="Freeform 89">
            <a:extLst>
              <a:ext uri="{FF2B5EF4-FFF2-40B4-BE49-F238E27FC236}">
                <a16:creationId xmlns:a16="http://schemas.microsoft.com/office/drawing/2014/main" xmlns="" id="{312993C2-8CB0-463C-97FF-9C6DA1B995A8}"/>
              </a:ext>
            </a:extLst>
          </p:cNvPr>
          <p:cNvSpPr>
            <a:spLocks/>
          </p:cNvSpPr>
          <p:nvPr/>
        </p:nvSpPr>
        <p:spPr bwMode="auto">
          <a:xfrm>
            <a:off x="8019254" y="5205093"/>
            <a:ext cx="3548391" cy="1180690"/>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C00000"/>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46" name="TextBox 58">
            <a:extLst>
              <a:ext uri="{FF2B5EF4-FFF2-40B4-BE49-F238E27FC236}">
                <a16:creationId xmlns:a16="http://schemas.microsoft.com/office/drawing/2014/main" xmlns="" id="{17AA3031-B056-4EBF-9A9A-AA00B6DB8137}"/>
              </a:ext>
            </a:extLst>
          </p:cNvPr>
          <p:cNvSpPr txBox="1"/>
          <p:nvPr/>
        </p:nvSpPr>
        <p:spPr>
          <a:xfrm>
            <a:off x="10255899" y="5503050"/>
            <a:ext cx="1273942" cy="584775"/>
          </a:xfrm>
          <a:prstGeom prst="rect">
            <a:avLst/>
          </a:prstGeom>
          <a:noFill/>
        </p:spPr>
        <p:txBody>
          <a:bodyPr wrap="square" rtlCol="0">
            <a:spAutoFit/>
          </a:bodyPr>
          <a:lstStyle/>
          <a:p>
            <a:pPr algn="r"/>
            <a:r>
              <a:rPr lang="en-GB" sz="1600" b="1" dirty="0" err="1">
                <a:solidFill>
                  <a:schemeClr val="bg1"/>
                </a:solidFill>
                <a:latin typeface="Calibri Light (Überschriften)"/>
                <a:ea typeface="Roboto" charset="0"/>
                <a:cs typeface="Roboto" charset="0"/>
              </a:rPr>
              <a:t>Cultura</a:t>
            </a:r>
            <a:r>
              <a:rPr lang="en-GB" sz="1600" b="1" dirty="0">
                <a:solidFill>
                  <a:schemeClr val="bg1"/>
                </a:solidFill>
                <a:latin typeface="Calibri Light (Überschriften)"/>
                <a:ea typeface="Roboto" charset="0"/>
                <a:cs typeface="Roboto" charset="0"/>
              </a:rPr>
              <a:t> del feedback</a:t>
            </a:r>
          </a:p>
        </p:txBody>
      </p:sp>
      <p:sp>
        <p:nvSpPr>
          <p:cNvPr id="47" name="TextBox 61">
            <a:extLst>
              <a:ext uri="{FF2B5EF4-FFF2-40B4-BE49-F238E27FC236}">
                <a16:creationId xmlns:a16="http://schemas.microsoft.com/office/drawing/2014/main" xmlns="" id="{F07DB9A6-B469-4499-A9CF-9AC9F42E353D}"/>
              </a:ext>
            </a:extLst>
          </p:cNvPr>
          <p:cNvSpPr txBox="1"/>
          <p:nvPr/>
        </p:nvSpPr>
        <p:spPr>
          <a:xfrm>
            <a:off x="8013290" y="5216232"/>
            <a:ext cx="2166418" cy="1169551"/>
          </a:xfrm>
          <a:prstGeom prst="rect">
            <a:avLst/>
          </a:prstGeom>
          <a:noFill/>
        </p:spPr>
        <p:txBody>
          <a:bodyPr wrap="square" rtlCol="0">
            <a:spAutoFit/>
          </a:bodyPr>
          <a:lstStyle/>
          <a:p>
            <a:pPr>
              <a:spcBef>
                <a:spcPts val="600"/>
              </a:spcBef>
            </a:pPr>
            <a:r>
              <a:rPr lang="es-ES" sz="1400" dirty="0">
                <a:solidFill>
                  <a:schemeClr val="bg1"/>
                </a:solidFill>
                <a:latin typeface="Calibri Light (Überschriften)"/>
                <a:ea typeface="Lato Light" charset="0"/>
                <a:cs typeface="Lato Light" charset="0"/>
              </a:rPr>
              <a:t>¿Tienes una cultura de empresa constructiva y abierta? ¿Ha cambiado el estado de ánimo y la motivación?</a:t>
            </a:r>
            <a:endParaRPr lang="en-GB" sz="1400" dirty="0">
              <a:solidFill>
                <a:schemeClr val="bg1"/>
              </a:solidFill>
              <a:latin typeface="Calibri Light (Überschriften)"/>
              <a:ea typeface="Lato Light" charset="0"/>
              <a:cs typeface="Lato Light" charset="0"/>
            </a:endParaRPr>
          </a:p>
        </p:txBody>
      </p:sp>
    </p:spTree>
    <p:extLst>
      <p:ext uri="{BB962C8B-B14F-4D97-AF65-F5344CB8AC3E}">
        <p14:creationId xmlns:p14="http://schemas.microsoft.com/office/powerpoint/2010/main" val="16078829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9z0BfYDViNNVROxaZMCXk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Ipb85q8CYITlH8jNymY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TS1BJ4uk4q9LZYiknRJR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nTYJM.v9lik0_Dl7B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H.kGax3fTvp0fPgC5GY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mfG4a8PTqVE.23dkXJ57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TjFlTQ3lhHiyXNbMlcc7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Fc4fdgmRGKqFLcHB_ret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PJhJlHNA2DtUD4ICtot2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hmmCYC_kh2kPJUofW2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Hi2z1j_lp3W0FATZk_zO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rLwoNkZVO5WoSDCvK9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AABU.8E3yhtNAl_zbpw6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o0aZlV4SoXjZSjAjdfrf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aUtlVGzWdQpuIaQcYyf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2QuV4OznqsjHxU8BZBF4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s6KM3.uWsxuv5FdZN382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EwUjiU8SWH2WfjFqpt1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U0oXemrt4gbALyGy1UEs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Tyk3i9siAEEMVDUNqm7S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2pxUAqQefnX.6ICz6KCd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hqDXTlQRqumi_TOvZvMk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6D8SqCLfZQt51pE1NpqC0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qYrqh5oT9_gPxuNcLdfO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II4_gSg1HaMP_1clBlxQ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ArqBHU6z4_Ck1z.LZOLX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o0aZlV4SoXjZSjAjdfr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aUtlVGzWdQpuIaQcYyfa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hmmCYC_kh2kPJUofW2F.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r2fGAGgbu921ZLoxuRG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Hi2z1j_lp3W0FATZk_z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Hc01vIc0H6u9ZhnIvZq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0ecx7SCeQbM6cOlSBrz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GEnz5U6PDN_JmzWWFOa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9zPjdhcVClCjYcQx4qmC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9NaV3sC5hjbA_UKOc04q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vfDanExT4nDTJzwv5oLF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2366</TotalTime>
  <Words>8644</Words>
  <Application>Microsoft Office PowerPoint</Application>
  <PresentationFormat>Personalizado</PresentationFormat>
  <Paragraphs>551</Paragraphs>
  <Slides>37</Slides>
  <Notes>37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Office Theme</vt:lpstr>
      <vt:lpstr>think-cell Folie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hp</cp:lastModifiedBy>
  <cp:revision>99</cp:revision>
  <cp:lastPrinted>2021-03-14T18:16:47Z</cp:lastPrinted>
  <dcterms:created xsi:type="dcterms:W3CDTF">2020-11-22T23:31:15Z</dcterms:created>
  <dcterms:modified xsi:type="dcterms:W3CDTF">2021-11-23T08:37:41Z</dcterms:modified>
</cp:coreProperties>
</file>