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231" r:id="rId2"/>
    <p:sldId id="4234" r:id="rId3"/>
    <p:sldId id="4204" r:id="rId4"/>
    <p:sldId id="4235" r:id="rId5"/>
    <p:sldId id="4206" r:id="rId6"/>
    <p:sldId id="423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997" autoAdjust="0"/>
    <p:restoredTop sz="94660"/>
  </p:normalViewPr>
  <p:slideViewPr>
    <p:cSldViewPr snapToGrid="0">
      <p:cViewPr>
        <p:scale>
          <a:sx n="60" d="100"/>
          <a:sy n="60" d="100"/>
        </p:scale>
        <p:origin x="-768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Sheet1!$A$2:$A$9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  <c:pt idx="5">
                  <c:v>50</c:v>
                </c:pt>
                <c:pt idx="6">
                  <c:v>67</c:v>
                </c:pt>
                <c:pt idx="7">
                  <c:v>150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E6C-4F7F-9052-FD2117C62F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Sheet1!$A$2:$A$9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98</c:v>
                </c:pt>
                <c:pt idx="4">
                  <c:v>112</c:v>
                </c:pt>
                <c:pt idx="5">
                  <c:v>101</c:v>
                </c:pt>
                <c:pt idx="6">
                  <c:v>133</c:v>
                </c:pt>
                <c:pt idx="7">
                  <c:v>142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E6C-4F7F-9052-FD2117C62F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76200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Sheet1!$A$2:$A$9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108</c:v>
                </c:pt>
                <c:pt idx="5">
                  <c:v>74</c:v>
                </c:pt>
                <c:pt idx="6">
                  <c:v>88</c:v>
                </c:pt>
                <c:pt idx="7">
                  <c:v>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E6C-4F7F-9052-FD2117C62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497408"/>
        <c:axId val="178503680"/>
      </c:lineChart>
      <c:catAx>
        <c:axId val="17849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s-ES"/>
          </a:p>
        </c:txPr>
        <c:crossAx val="178503680"/>
        <c:crosses val="autoZero"/>
        <c:auto val="1"/>
        <c:lblAlgn val="ctr"/>
        <c:lblOffset val="100"/>
        <c:noMultiLvlLbl val="0"/>
      </c:catAx>
      <c:valAx>
        <c:axId val="178503680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s-ES"/>
          </a:p>
        </c:txPr>
        <c:crossAx val="178497408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s-E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0.07911</cdr:x>
      <cdr:y>0.91015</cdr:y>
    </cdr:from>
    <cdr:to>
      <cdr:x>0.98246</cdr:x>
      <cdr:y>0.97844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602779" y="3216273"/>
          <a:ext cx="6883400" cy="2413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100" b="1" dirty="0" smtClean="0"/>
            <a:t>En                         </a:t>
          </a:r>
          <a:r>
            <a:rPr lang="es-ES" sz="1100" b="1" dirty="0" err="1" smtClean="0"/>
            <a:t>Febr</a:t>
          </a:r>
          <a:r>
            <a:rPr lang="es-ES" sz="1100" b="1" dirty="0" smtClean="0"/>
            <a:t>                   </a:t>
          </a:r>
          <a:r>
            <a:rPr lang="es-ES" sz="1100" b="1" dirty="0" err="1" smtClean="0"/>
            <a:t>Mzo</a:t>
          </a:r>
          <a:r>
            <a:rPr lang="es-ES" sz="1100" b="1" dirty="0" smtClean="0"/>
            <a:t>                    Abr                 </a:t>
          </a:r>
          <a:r>
            <a:rPr lang="es-ES" sz="1100" b="1" dirty="0" err="1" smtClean="0"/>
            <a:t>My</a:t>
          </a:r>
          <a:r>
            <a:rPr lang="es-ES" sz="1100" b="1" dirty="0" smtClean="0"/>
            <a:t>                           Jun                      Jul                        Ag</a:t>
          </a:r>
          <a:endParaRPr lang="es-ES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FFA4B-F26A-42C9-9AEA-671FE3E3F95D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CE85E-640F-4842-AE50-CCDC7CAEDA7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89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1419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520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5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764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070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81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2459E5-5357-4320-B404-567F36A07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2D66F8B-4603-4E55-8CBC-5BB17335B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B3AACE-40A3-43C9-84CA-719DB6189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3DC283F-07A2-42F1-A728-C8E4F5A2E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93CDA4-B47E-4A55-9A6A-4B5017734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78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F98D6E-434D-4EE6-A47A-048F31928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F91AA66-95AB-4E5E-8CEB-48464DDFB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136B7C-F1DE-45EB-9DEB-FE305A34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1F67F2-BB34-4743-90DC-64DF105E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57B33CF-C391-4984-A0F0-0D76ABAC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1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D16B270-7F32-416C-8B42-13026DA370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C91A09B-EFFC-4465-BE7F-FAAE6D957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3B2E9CB-F426-4921-A1E7-F9256977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7371F0A-7F00-47F3-B36D-ABEAEE808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FAEF5B-B497-4F58-A799-6CA14D8D6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543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=""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=""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=""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0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C832C5-2559-4C3B-8912-2B7D83F0D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AE4F422-48D4-4D18-AE18-546F7D097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1B8303-0786-4337-A601-CF49DA0AA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20EB36-10CF-420A-A3E9-724A6441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166F053-AD77-4C26-A737-42F4A268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41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6F9789-1A43-46DE-B6BB-5A00C7583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28E7327-C830-4482-BE62-1D91E2519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A236761-DA91-49DF-847C-6C15E5FF7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8C0545-D106-49EF-B72D-AEEF0A6E2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4445AB-A614-4C1E-BB20-8B90DEA3A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56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E24FB9-7DDA-42D5-BDE5-E0AF53B59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6F9F2B-6750-4141-BC65-BD840B5295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0117965-F143-4432-AF68-D24570713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F2079D5-A679-4683-B057-04E21FDFB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46E45B-455A-4903-9229-C1AC52AF3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086FBA8-CF4C-4EB5-B9CF-E5F5697E9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9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33A2B-0235-4BE1-8E6A-7D344355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E1B9730-81FE-4F29-9DDA-BDA317E05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BFC0677-0915-42A7-8959-8948F19B9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A2ED48B-920C-41CA-B061-A72CB8228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6B309F7-EB31-4E18-8F99-502A93164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CBB9463-43DA-4974-B13F-491608C25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0EB3850-197A-4B46-A579-C64B5AEF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5EDA8D7-E46E-435C-9AA5-81562FC14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50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12A6BF-031B-4562-AF4C-1268FD25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2EFDB91-61F2-4CD2-816F-96B613FB2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3000553-8733-4DD2-8AC0-6F7D2A82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1766705-BDD4-49B6-AE0D-F6A823AC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72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F6E33B3-BB91-488E-A646-857493EBC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D535188-2C8E-401E-82B4-BA1FB76B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8CE658F-074E-4A72-B937-13ECB1070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03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BFFDCF-12E3-4F4E-8663-007905AF7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012918-1CC4-4F14-9E21-535E4EAA3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EEFB7DD-045D-45D8-B917-5966DBF6A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27AB7F8-2260-4EF6-8439-802FDF8EC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C47F90A-F740-44CE-8370-2B8AA97B4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011B5A3-23EA-4EBE-A0DA-B508738D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76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237F40-480E-45BA-90A3-3DFC18AA4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CBD79AC-7F7A-44E7-B66C-190113C2B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5A4FEB7-37AA-4112-AE4A-1380EFD70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EE95CC5-53F5-4C34-973C-13ACCAA4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B72CF7F-1A7B-4550-A67C-30DDF069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56E0197-54F4-4AAF-95A2-6513034F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6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172B709-D81E-41DF-89FA-DC5774DA9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A72F64B-FE93-4404-ACF6-B81C87B1B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B5CFD8-C97C-4BE9-AC9E-A7CA230A3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9BD2A-47C0-4407-B9FF-48C94F54EB5F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9BB77A-FD76-42DA-BFEA-7EF597938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243287E-9345-4440-986B-5451054FD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231FD-6FB2-4FDE-97FA-095B2AC506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6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chart" Target="../charts/char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0410" y="448318"/>
            <a:ext cx="8852375" cy="697353"/>
          </a:xfrm>
        </p:spPr>
        <p:txBody>
          <a:bodyPr>
            <a:normAutofit/>
          </a:bodyPr>
          <a:lstStyle/>
          <a:p>
            <a:r>
              <a:rPr lang="es-ES" dirty="0" smtClean="0"/>
              <a:t>Aplicar un Método Basado en el Riesgo 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73229" y="1851198"/>
            <a:ext cx="3343071" cy="477596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Todos los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Procedimientos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Negocio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tienen r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iesgos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inherentes y deben ser registrados - PERO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La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Gestión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de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Riesgos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no consiste en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trabajar más,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sino en estructurar el trabajo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que ya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se hace de todos modos en toda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organización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,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siendo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capaz de encontrar rápidamente lo que se necesita,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dándole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sentido y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poniéndolo </a:t>
            </a: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a disposición de quienes necesitan la 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información.</a:t>
            </a:r>
            <a:endParaRPr lang="en-GB" sz="20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1" name="Freeform 5">
            <a:extLst>
              <a:ext uri="{FF2B5EF4-FFF2-40B4-BE49-F238E27FC236}">
                <a16:creationId xmlns="" xmlns:a16="http://schemas.microsoft.com/office/drawing/2014/main" id="{FE362ACF-591C-40DF-8264-B1575FC2C5E8}"/>
              </a:ext>
            </a:extLst>
          </p:cNvPr>
          <p:cNvSpPr>
            <a:spLocks/>
          </p:cNvSpPr>
          <p:nvPr/>
        </p:nvSpPr>
        <p:spPr bwMode="auto">
          <a:xfrm>
            <a:off x="4359737" y="2334932"/>
            <a:ext cx="3195043" cy="45719"/>
          </a:xfrm>
          <a:custGeom>
            <a:avLst/>
            <a:gdLst>
              <a:gd name="T0" fmla="*/ 5 w 3278"/>
              <a:gd name="T1" fmla="*/ 10 h 10"/>
              <a:gd name="T2" fmla="*/ 3273 w 3278"/>
              <a:gd name="T3" fmla="*/ 10 h 10"/>
              <a:gd name="T4" fmla="*/ 3278 w 3278"/>
              <a:gd name="T5" fmla="*/ 5 h 10"/>
              <a:gd name="T6" fmla="*/ 3273 w 3278"/>
              <a:gd name="T7" fmla="*/ 0 h 10"/>
              <a:gd name="T8" fmla="*/ 5 w 3278"/>
              <a:gd name="T9" fmla="*/ 0 h 10"/>
              <a:gd name="T10" fmla="*/ 0 w 3278"/>
              <a:gd name="T11" fmla="*/ 5 h 10"/>
              <a:gd name="T12" fmla="*/ 5 w 3278"/>
              <a:gd name="T13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78" h="10">
                <a:moveTo>
                  <a:pt x="5" y="10"/>
                </a:moveTo>
                <a:cubicBezTo>
                  <a:pt x="3273" y="10"/>
                  <a:pt x="3273" y="10"/>
                  <a:pt x="3273" y="10"/>
                </a:cubicBezTo>
                <a:cubicBezTo>
                  <a:pt x="3276" y="10"/>
                  <a:pt x="3278" y="7"/>
                  <a:pt x="3278" y="5"/>
                </a:cubicBezTo>
                <a:cubicBezTo>
                  <a:pt x="3278" y="2"/>
                  <a:pt x="3276" y="0"/>
                  <a:pt x="3273" y="0"/>
                </a:cubicBezTo>
                <a:cubicBezTo>
                  <a:pt x="5" y="0"/>
                  <a:pt x="5" y="0"/>
                  <a:pt x="5" y="0"/>
                </a:cubicBezTo>
                <a:cubicBezTo>
                  <a:pt x="2" y="0"/>
                  <a:pt x="0" y="2"/>
                  <a:pt x="0" y="5"/>
                </a:cubicBezTo>
                <a:cubicBezTo>
                  <a:pt x="0" y="7"/>
                  <a:pt x="2" y="10"/>
                  <a:pt x="5" y="1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22" name="Rectangle 6">
            <a:extLst>
              <a:ext uri="{FF2B5EF4-FFF2-40B4-BE49-F238E27FC236}">
                <a16:creationId xmlns="" xmlns:a16="http://schemas.microsoft.com/office/drawing/2014/main" id="{4E4CEC77-6BF7-4287-B5F5-364CC898C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6287" y="2997507"/>
            <a:ext cx="3188493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23" name="Freeform 7">
            <a:extLst>
              <a:ext uri="{FF2B5EF4-FFF2-40B4-BE49-F238E27FC236}">
                <a16:creationId xmlns="" xmlns:a16="http://schemas.microsoft.com/office/drawing/2014/main" id="{9A94E91C-1016-41F1-8FA8-4495044F5BD4}"/>
              </a:ext>
            </a:extLst>
          </p:cNvPr>
          <p:cNvSpPr>
            <a:spLocks/>
          </p:cNvSpPr>
          <p:nvPr/>
        </p:nvSpPr>
        <p:spPr bwMode="auto">
          <a:xfrm>
            <a:off x="4366287" y="2997507"/>
            <a:ext cx="3188493" cy="45719"/>
          </a:xfrm>
          <a:custGeom>
            <a:avLst/>
            <a:gdLst>
              <a:gd name="T0" fmla="*/ 0 w 2930"/>
              <a:gd name="T1" fmla="*/ 9 h 9"/>
              <a:gd name="T2" fmla="*/ 2930 w 2930"/>
              <a:gd name="T3" fmla="*/ 9 h 9"/>
              <a:gd name="T4" fmla="*/ 2930 w 2930"/>
              <a:gd name="T5" fmla="*/ 0 h 9"/>
              <a:gd name="T6" fmla="*/ 0 w 2930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0" h="9">
                <a:moveTo>
                  <a:pt x="0" y="9"/>
                </a:moveTo>
                <a:lnTo>
                  <a:pt x="2930" y="9"/>
                </a:lnTo>
                <a:lnTo>
                  <a:pt x="293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24" name="Rectangle 8">
            <a:extLst>
              <a:ext uri="{FF2B5EF4-FFF2-40B4-BE49-F238E27FC236}">
                <a16:creationId xmlns="" xmlns:a16="http://schemas.microsoft.com/office/drawing/2014/main" id="{5FDB7D31-C0E9-44AF-AB0D-67681162D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6287" y="3688658"/>
            <a:ext cx="3188493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25" name="Freeform 9">
            <a:extLst>
              <a:ext uri="{FF2B5EF4-FFF2-40B4-BE49-F238E27FC236}">
                <a16:creationId xmlns="" xmlns:a16="http://schemas.microsoft.com/office/drawing/2014/main" id="{8412D315-F684-4A57-B8FF-E37D54F6A9D9}"/>
              </a:ext>
            </a:extLst>
          </p:cNvPr>
          <p:cNvSpPr>
            <a:spLocks/>
          </p:cNvSpPr>
          <p:nvPr/>
        </p:nvSpPr>
        <p:spPr bwMode="auto">
          <a:xfrm>
            <a:off x="4366288" y="3688658"/>
            <a:ext cx="3195042" cy="83518"/>
          </a:xfrm>
          <a:custGeom>
            <a:avLst/>
            <a:gdLst>
              <a:gd name="T0" fmla="*/ 0 w 2930"/>
              <a:gd name="T1" fmla="*/ 9 h 9"/>
              <a:gd name="T2" fmla="*/ 2930 w 2930"/>
              <a:gd name="T3" fmla="*/ 9 h 9"/>
              <a:gd name="T4" fmla="*/ 2930 w 2930"/>
              <a:gd name="T5" fmla="*/ 0 h 9"/>
              <a:gd name="T6" fmla="*/ 0 w 2930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0" h="9">
                <a:moveTo>
                  <a:pt x="0" y="9"/>
                </a:moveTo>
                <a:lnTo>
                  <a:pt x="2930" y="9"/>
                </a:lnTo>
                <a:lnTo>
                  <a:pt x="293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34" name="Rectangle 10">
            <a:extLst>
              <a:ext uri="{FF2B5EF4-FFF2-40B4-BE49-F238E27FC236}">
                <a16:creationId xmlns="" xmlns:a16="http://schemas.microsoft.com/office/drawing/2014/main" id="{5CA490FD-00C8-4A6D-A270-33BFF0EBD0E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366287" y="4383351"/>
            <a:ext cx="318849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35" name="Freeform 11">
            <a:extLst>
              <a:ext uri="{FF2B5EF4-FFF2-40B4-BE49-F238E27FC236}">
                <a16:creationId xmlns="" xmlns:a16="http://schemas.microsoft.com/office/drawing/2014/main" id="{421B8BA3-05B0-432C-B175-85554729FA26}"/>
              </a:ext>
            </a:extLst>
          </p:cNvPr>
          <p:cNvSpPr>
            <a:spLocks/>
          </p:cNvSpPr>
          <p:nvPr/>
        </p:nvSpPr>
        <p:spPr bwMode="auto">
          <a:xfrm>
            <a:off x="4366287" y="4419545"/>
            <a:ext cx="3301117" cy="185905"/>
          </a:xfrm>
          <a:custGeom>
            <a:avLst/>
            <a:gdLst>
              <a:gd name="T0" fmla="*/ 0 w 2930"/>
              <a:gd name="T1" fmla="*/ 8 h 8"/>
              <a:gd name="T2" fmla="*/ 2930 w 2930"/>
              <a:gd name="T3" fmla="*/ 8 h 8"/>
              <a:gd name="T4" fmla="*/ 2930 w 2930"/>
              <a:gd name="T5" fmla="*/ 0 h 8"/>
              <a:gd name="T6" fmla="*/ 0 w 2930"/>
              <a:gd name="T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0" h="8">
                <a:moveTo>
                  <a:pt x="0" y="8"/>
                </a:moveTo>
                <a:lnTo>
                  <a:pt x="2930" y="8"/>
                </a:lnTo>
                <a:lnTo>
                  <a:pt x="293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36" name="Rectangle 12">
            <a:extLst>
              <a:ext uri="{FF2B5EF4-FFF2-40B4-BE49-F238E27FC236}">
                <a16:creationId xmlns="" xmlns:a16="http://schemas.microsoft.com/office/drawing/2014/main" id="{239B6D1D-9E9D-498E-8844-45517FF82C6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366287" y="5094720"/>
            <a:ext cx="3188493" cy="457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37" name="Freeform 13">
            <a:extLst>
              <a:ext uri="{FF2B5EF4-FFF2-40B4-BE49-F238E27FC236}">
                <a16:creationId xmlns="" xmlns:a16="http://schemas.microsoft.com/office/drawing/2014/main" id="{482C41DB-EEE1-4C59-B977-EABC9F1EFA6F}"/>
              </a:ext>
            </a:extLst>
          </p:cNvPr>
          <p:cNvSpPr>
            <a:spLocks/>
          </p:cNvSpPr>
          <p:nvPr/>
        </p:nvSpPr>
        <p:spPr bwMode="auto">
          <a:xfrm>
            <a:off x="4366287" y="5234522"/>
            <a:ext cx="3188493" cy="104808"/>
          </a:xfrm>
          <a:custGeom>
            <a:avLst/>
            <a:gdLst>
              <a:gd name="T0" fmla="*/ 0 w 2930"/>
              <a:gd name="T1" fmla="*/ 9 h 9"/>
              <a:gd name="T2" fmla="*/ 2930 w 2930"/>
              <a:gd name="T3" fmla="*/ 9 h 9"/>
              <a:gd name="T4" fmla="*/ 2930 w 2930"/>
              <a:gd name="T5" fmla="*/ 0 h 9"/>
              <a:gd name="T6" fmla="*/ 0 w 2930"/>
              <a:gd name="T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0" h="9">
                <a:moveTo>
                  <a:pt x="0" y="9"/>
                </a:moveTo>
                <a:lnTo>
                  <a:pt x="2930" y="9"/>
                </a:lnTo>
                <a:lnTo>
                  <a:pt x="2930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38" name="Freeform 14">
            <a:extLst>
              <a:ext uri="{FF2B5EF4-FFF2-40B4-BE49-F238E27FC236}">
                <a16:creationId xmlns="" xmlns:a16="http://schemas.microsoft.com/office/drawing/2014/main" id="{22A70106-7F8D-4C31-A1D9-ACD12F970972}"/>
              </a:ext>
            </a:extLst>
          </p:cNvPr>
          <p:cNvSpPr>
            <a:spLocks/>
          </p:cNvSpPr>
          <p:nvPr/>
        </p:nvSpPr>
        <p:spPr bwMode="auto">
          <a:xfrm>
            <a:off x="3228358" y="5140439"/>
            <a:ext cx="3195042" cy="966210"/>
          </a:xfrm>
          <a:custGeom>
            <a:avLst/>
            <a:gdLst>
              <a:gd name="T0" fmla="*/ 1951 w 1951"/>
              <a:gd name="T1" fmla="*/ 0 h 590"/>
              <a:gd name="T2" fmla="*/ 488 w 1951"/>
              <a:gd name="T3" fmla="*/ 0 h 590"/>
              <a:gd name="T4" fmla="*/ 0 w 1951"/>
              <a:gd name="T5" fmla="*/ 590 h 590"/>
              <a:gd name="T6" fmla="*/ 1464 w 1951"/>
              <a:gd name="T7" fmla="*/ 590 h 590"/>
              <a:gd name="T8" fmla="*/ 1951 w 1951"/>
              <a:gd name="T9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1" h="590">
                <a:moveTo>
                  <a:pt x="1951" y="0"/>
                </a:moveTo>
                <a:lnTo>
                  <a:pt x="488" y="0"/>
                </a:lnTo>
                <a:lnTo>
                  <a:pt x="0" y="590"/>
                </a:lnTo>
                <a:lnTo>
                  <a:pt x="1464" y="590"/>
                </a:lnTo>
                <a:lnTo>
                  <a:pt x="195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39" name="Freeform 15">
            <a:extLst>
              <a:ext uri="{FF2B5EF4-FFF2-40B4-BE49-F238E27FC236}">
                <a16:creationId xmlns="" xmlns:a16="http://schemas.microsoft.com/office/drawing/2014/main" id="{DC325C87-5AAC-4C67-931C-344EE3D58C66}"/>
              </a:ext>
            </a:extLst>
          </p:cNvPr>
          <p:cNvSpPr>
            <a:spLocks/>
          </p:cNvSpPr>
          <p:nvPr/>
        </p:nvSpPr>
        <p:spPr bwMode="auto">
          <a:xfrm>
            <a:off x="3228358" y="4440330"/>
            <a:ext cx="3195042" cy="966210"/>
          </a:xfrm>
          <a:custGeom>
            <a:avLst/>
            <a:gdLst>
              <a:gd name="T0" fmla="*/ 1951 w 1951"/>
              <a:gd name="T1" fmla="*/ 0 h 590"/>
              <a:gd name="T2" fmla="*/ 488 w 1951"/>
              <a:gd name="T3" fmla="*/ 0 h 590"/>
              <a:gd name="T4" fmla="*/ 0 w 1951"/>
              <a:gd name="T5" fmla="*/ 590 h 590"/>
              <a:gd name="T6" fmla="*/ 1464 w 1951"/>
              <a:gd name="T7" fmla="*/ 590 h 590"/>
              <a:gd name="T8" fmla="*/ 1951 w 1951"/>
              <a:gd name="T9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1" h="590">
                <a:moveTo>
                  <a:pt x="1951" y="0"/>
                </a:moveTo>
                <a:lnTo>
                  <a:pt x="488" y="0"/>
                </a:lnTo>
                <a:lnTo>
                  <a:pt x="0" y="590"/>
                </a:lnTo>
                <a:lnTo>
                  <a:pt x="1464" y="590"/>
                </a:lnTo>
                <a:lnTo>
                  <a:pt x="195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40" name="Freeform 16">
            <a:extLst>
              <a:ext uri="{FF2B5EF4-FFF2-40B4-BE49-F238E27FC236}">
                <a16:creationId xmlns="" xmlns:a16="http://schemas.microsoft.com/office/drawing/2014/main" id="{C13721EC-19A7-466C-B845-EDB0A4CABC0C}"/>
              </a:ext>
            </a:extLst>
          </p:cNvPr>
          <p:cNvSpPr>
            <a:spLocks/>
          </p:cNvSpPr>
          <p:nvPr/>
        </p:nvSpPr>
        <p:spPr bwMode="auto">
          <a:xfrm>
            <a:off x="3228358" y="3685428"/>
            <a:ext cx="3195042" cy="966210"/>
          </a:xfrm>
          <a:custGeom>
            <a:avLst/>
            <a:gdLst>
              <a:gd name="T0" fmla="*/ 1951 w 1951"/>
              <a:gd name="T1" fmla="*/ 0 h 590"/>
              <a:gd name="T2" fmla="*/ 488 w 1951"/>
              <a:gd name="T3" fmla="*/ 0 h 590"/>
              <a:gd name="T4" fmla="*/ 0 w 1951"/>
              <a:gd name="T5" fmla="*/ 590 h 590"/>
              <a:gd name="T6" fmla="*/ 1464 w 1951"/>
              <a:gd name="T7" fmla="*/ 590 h 590"/>
              <a:gd name="T8" fmla="*/ 1951 w 1951"/>
              <a:gd name="T9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1" h="590">
                <a:moveTo>
                  <a:pt x="1951" y="0"/>
                </a:moveTo>
                <a:lnTo>
                  <a:pt x="488" y="0"/>
                </a:lnTo>
                <a:lnTo>
                  <a:pt x="0" y="590"/>
                </a:lnTo>
                <a:lnTo>
                  <a:pt x="1464" y="590"/>
                </a:lnTo>
                <a:lnTo>
                  <a:pt x="195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41" name="Freeform 17">
            <a:extLst>
              <a:ext uri="{FF2B5EF4-FFF2-40B4-BE49-F238E27FC236}">
                <a16:creationId xmlns="" xmlns:a16="http://schemas.microsoft.com/office/drawing/2014/main" id="{B0A037E7-F0A4-47ED-AD6A-26BB227AE2EE}"/>
              </a:ext>
            </a:extLst>
          </p:cNvPr>
          <p:cNvSpPr>
            <a:spLocks/>
          </p:cNvSpPr>
          <p:nvPr/>
        </p:nvSpPr>
        <p:spPr bwMode="auto">
          <a:xfrm>
            <a:off x="3228358" y="3004057"/>
            <a:ext cx="3195042" cy="966210"/>
          </a:xfrm>
          <a:custGeom>
            <a:avLst/>
            <a:gdLst>
              <a:gd name="T0" fmla="*/ 1951 w 1951"/>
              <a:gd name="T1" fmla="*/ 0 h 590"/>
              <a:gd name="T2" fmla="*/ 488 w 1951"/>
              <a:gd name="T3" fmla="*/ 0 h 590"/>
              <a:gd name="T4" fmla="*/ 0 w 1951"/>
              <a:gd name="T5" fmla="*/ 590 h 590"/>
              <a:gd name="T6" fmla="*/ 1464 w 1951"/>
              <a:gd name="T7" fmla="*/ 590 h 590"/>
              <a:gd name="T8" fmla="*/ 1951 w 1951"/>
              <a:gd name="T9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1" h="590">
                <a:moveTo>
                  <a:pt x="1951" y="0"/>
                </a:moveTo>
                <a:lnTo>
                  <a:pt x="488" y="0"/>
                </a:lnTo>
                <a:lnTo>
                  <a:pt x="0" y="590"/>
                </a:lnTo>
                <a:lnTo>
                  <a:pt x="1464" y="590"/>
                </a:lnTo>
                <a:lnTo>
                  <a:pt x="195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44" name="Freeform 18">
            <a:extLst>
              <a:ext uri="{FF2B5EF4-FFF2-40B4-BE49-F238E27FC236}">
                <a16:creationId xmlns="" xmlns:a16="http://schemas.microsoft.com/office/drawing/2014/main" id="{8178C8D2-06A4-48FC-9AD7-AE2D48046E19}"/>
              </a:ext>
            </a:extLst>
          </p:cNvPr>
          <p:cNvSpPr>
            <a:spLocks/>
          </p:cNvSpPr>
          <p:nvPr/>
        </p:nvSpPr>
        <p:spPr bwMode="auto">
          <a:xfrm>
            <a:off x="3228358" y="2334932"/>
            <a:ext cx="3195042" cy="966210"/>
          </a:xfrm>
          <a:custGeom>
            <a:avLst/>
            <a:gdLst>
              <a:gd name="T0" fmla="*/ 1951 w 1951"/>
              <a:gd name="T1" fmla="*/ 0 h 590"/>
              <a:gd name="T2" fmla="*/ 488 w 1951"/>
              <a:gd name="T3" fmla="*/ 0 h 590"/>
              <a:gd name="T4" fmla="*/ 0 w 1951"/>
              <a:gd name="T5" fmla="*/ 590 h 590"/>
              <a:gd name="T6" fmla="*/ 1464 w 1951"/>
              <a:gd name="T7" fmla="*/ 590 h 590"/>
              <a:gd name="T8" fmla="*/ 1951 w 1951"/>
              <a:gd name="T9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1" h="590">
                <a:moveTo>
                  <a:pt x="1951" y="0"/>
                </a:moveTo>
                <a:lnTo>
                  <a:pt x="488" y="0"/>
                </a:lnTo>
                <a:lnTo>
                  <a:pt x="0" y="590"/>
                </a:lnTo>
                <a:lnTo>
                  <a:pt x="1464" y="590"/>
                </a:lnTo>
                <a:lnTo>
                  <a:pt x="195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4290" tIns="17145" rIns="34290" bIns="17145" numCol="1" anchor="t" anchorCtr="0" compatLnSpc="1">
            <a:prstTxWarp prst="textNoShape">
              <a:avLst/>
            </a:prstTxWarp>
          </a:bodyPr>
          <a:lstStyle/>
          <a:p>
            <a:endParaRPr lang="en-GB" sz="1350" b="1" dirty="0">
              <a:latin typeface="Roboto Bold" charset="0"/>
            </a:endParaRPr>
          </a:p>
        </p:txBody>
      </p:sp>
      <p:sp>
        <p:nvSpPr>
          <p:cNvPr id="46" name="TextBox 43">
            <a:extLst>
              <a:ext uri="{FF2B5EF4-FFF2-40B4-BE49-F238E27FC236}">
                <a16:creationId xmlns="" xmlns:a16="http://schemas.microsoft.com/office/drawing/2014/main" id="{2D837E0E-F720-449F-8C86-914757F11B17}"/>
              </a:ext>
            </a:extLst>
          </p:cNvPr>
          <p:cNvSpPr txBox="1"/>
          <p:nvPr/>
        </p:nvSpPr>
        <p:spPr>
          <a:xfrm>
            <a:off x="6055298" y="5339330"/>
            <a:ext cx="2939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Planificación de la </a:t>
            </a:r>
            <a:r>
              <a:rPr lang="es-ES" b="1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continuidad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</a:t>
            </a:r>
            <a:r>
              <a:rPr lang="es-ES" b="1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empresarial</a:t>
            </a:r>
            <a:endParaRPr lang="en-GB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8" name="TextBox 45">
            <a:extLst>
              <a:ext uri="{FF2B5EF4-FFF2-40B4-BE49-F238E27FC236}">
                <a16:creationId xmlns="" xmlns:a16="http://schemas.microsoft.com/office/drawing/2014/main" id="{2EAC498E-69A6-402B-81D4-4D0C0E1800AC}"/>
              </a:ext>
            </a:extLst>
          </p:cNvPr>
          <p:cNvSpPr txBox="1"/>
          <p:nvPr/>
        </p:nvSpPr>
        <p:spPr>
          <a:xfrm>
            <a:off x="6358616" y="4494625"/>
            <a:ext cx="2270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b="1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Información</a:t>
            </a:r>
            <a:r>
              <a:rPr lang="en-GB" b="1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</a:t>
            </a:r>
            <a:r>
              <a:rPr lang="es-ES" b="1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Financiera</a:t>
            </a:r>
            <a:endParaRPr lang="es-ES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50" name="TextBox 46">
            <a:extLst>
              <a:ext uri="{FF2B5EF4-FFF2-40B4-BE49-F238E27FC236}">
                <a16:creationId xmlns="" xmlns:a16="http://schemas.microsoft.com/office/drawing/2014/main" id="{7536BA8F-BC7C-4DF6-9F8A-C916ACD4ED53}"/>
              </a:ext>
            </a:extLst>
          </p:cNvPr>
          <p:cNvSpPr txBox="1"/>
          <p:nvPr/>
        </p:nvSpPr>
        <p:spPr>
          <a:xfrm>
            <a:off x="6713135" y="3125719"/>
            <a:ext cx="1915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Cumplimiento</a:t>
            </a:r>
            <a:endParaRPr lang="en-GB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53" name="TextBox 47">
            <a:extLst>
              <a:ext uri="{FF2B5EF4-FFF2-40B4-BE49-F238E27FC236}">
                <a16:creationId xmlns="" xmlns:a16="http://schemas.microsoft.com/office/drawing/2014/main" id="{7DAB631C-A6A0-44C0-8046-50282F84808C}"/>
              </a:ext>
            </a:extLst>
          </p:cNvPr>
          <p:cNvSpPr txBox="1"/>
          <p:nvPr/>
        </p:nvSpPr>
        <p:spPr>
          <a:xfrm>
            <a:off x="6162732" y="2495488"/>
            <a:ext cx="2725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b="1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Seguridad de la información</a:t>
            </a:r>
            <a:endParaRPr lang="es-ES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56" name="TextBox 52">
            <a:extLst>
              <a:ext uri="{FF2B5EF4-FFF2-40B4-BE49-F238E27FC236}">
                <a16:creationId xmlns="" xmlns:a16="http://schemas.microsoft.com/office/drawing/2014/main" id="{31D6F361-A9EB-4FFE-B7F7-96113A69AE18}"/>
              </a:ext>
            </a:extLst>
          </p:cNvPr>
          <p:cNvSpPr txBox="1"/>
          <p:nvPr/>
        </p:nvSpPr>
        <p:spPr>
          <a:xfrm>
            <a:off x="6465185" y="3899694"/>
            <a:ext cx="2353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b="1" dirty="0" err="1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Gestión</a:t>
            </a:r>
            <a:r>
              <a:rPr lang="en-GB" b="1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</a:t>
            </a:r>
            <a:r>
              <a:rPr lang="en-GB" b="1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de </a:t>
            </a:r>
            <a:r>
              <a:rPr lang="en-GB" b="1" dirty="0" err="1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Proveedores</a:t>
            </a:r>
            <a:endParaRPr lang="en-GB" b="1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57" name="TextBox 47">
            <a:extLst>
              <a:ext uri="{FF2B5EF4-FFF2-40B4-BE49-F238E27FC236}">
                <a16:creationId xmlns="" xmlns:a16="http://schemas.microsoft.com/office/drawing/2014/main" id="{A3D65CCF-7A19-47CB-8E3C-5AB342B0B5F4}"/>
              </a:ext>
            </a:extLst>
          </p:cNvPr>
          <p:cNvSpPr txBox="1"/>
          <p:nvPr/>
        </p:nvSpPr>
        <p:spPr>
          <a:xfrm>
            <a:off x="8818393" y="2008224"/>
            <a:ext cx="33488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Análisis de vulnerabilidad = Evaluar</a:t>
            </a:r>
          </a:p>
          <a:p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Controles                          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= Mitigar</a:t>
            </a:r>
          </a:p>
          <a:p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Pruebas/escaneos </a:t>
            </a:r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          =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Monitorizar</a:t>
            </a:r>
            <a:endParaRPr lang="en-GB" sz="1600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58" name="TextBox 47">
            <a:extLst>
              <a:ext uri="{FF2B5EF4-FFF2-40B4-BE49-F238E27FC236}">
                <a16:creationId xmlns="" xmlns:a16="http://schemas.microsoft.com/office/drawing/2014/main" id="{B25FF746-B63B-44FB-97C9-1E4C258BCD88}"/>
              </a:ext>
            </a:extLst>
          </p:cNvPr>
          <p:cNvSpPr txBox="1"/>
          <p:nvPr/>
        </p:nvSpPr>
        <p:spPr>
          <a:xfrm>
            <a:off x="8818393" y="2860878"/>
            <a:ext cx="3378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Aplicabilidad</a:t>
            </a:r>
            <a:r>
              <a:rPr lang="en-GB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                     = </a:t>
            </a:r>
            <a:r>
              <a:rPr lang="en-GB" sz="1600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Evaluar</a:t>
            </a:r>
            <a:endParaRPr lang="en-GB" sz="1600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  <a:p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Políticas</a:t>
            </a:r>
            <a:r>
              <a:rPr lang="en-GB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                             = </a:t>
            </a:r>
            <a:r>
              <a:rPr lang="en-GB" sz="1600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Mitigar</a:t>
            </a:r>
            <a:endParaRPr lang="en-GB" sz="1600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  <a:p>
            <a:r>
              <a:rPr lang="en-GB" sz="1600" dirty="0" err="1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Informes</a:t>
            </a:r>
            <a:r>
              <a:rPr lang="en-GB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                            = </a:t>
            </a:r>
            <a:r>
              <a:rPr lang="en-GB" sz="1600" dirty="0" err="1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Monitorizar</a:t>
            </a:r>
            <a:endParaRPr lang="en-GB" sz="1600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59" name="TextBox 47">
            <a:extLst>
              <a:ext uri="{FF2B5EF4-FFF2-40B4-BE49-F238E27FC236}">
                <a16:creationId xmlns="" xmlns:a16="http://schemas.microsoft.com/office/drawing/2014/main" id="{01A659C0-458E-4941-96E4-1BDE9AF6B236}"/>
              </a:ext>
            </a:extLst>
          </p:cNvPr>
          <p:cNvSpPr txBox="1"/>
          <p:nvPr/>
        </p:nvSpPr>
        <p:spPr>
          <a:xfrm>
            <a:off x="8818393" y="3730417"/>
            <a:ext cx="34487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Selección de proveedores = Evaluar</a:t>
            </a:r>
          </a:p>
          <a:p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Gestión de contratos </a:t>
            </a:r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       =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Mitigar</a:t>
            </a:r>
          </a:p>
          <a:p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Rendimiento del </a:t>
            </a:r>
            <a:endParaRPr lang="es-ES" sz="1600" dirty="0" smtClean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  <a:p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nivel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de </a:t>
            </a:r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servicio                  =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Monitorizar</a:t>
            </a:r>
          </a:p>
        </p:txBody>
      </p:sp>
      <p:sp>
        <p:nvSpPr>
          <p:cNvPr id="60" name="TextBox 47">
            <a:extLst>
              <a:ext uri="{FF2B5EF4-FFF2-40B4-BE49-F238E27FC236}">
                <a16:creationId xmlns="" xmlns:a16="http://schemas.microsoft.com/office/drawing/2014/main" id="{A3185ACF-8C2E-4DE7-BBBA-C7E61E4BEA08}"/>
              </a:ext>
            </a:extLst>
          </p:cNvPr>
          <p:cNvSpPr txBox="1"/>
          <p:nvPr/>
        </p:nvSpPr>
        <p:spPr>
          <a:xfrm>
            <a:off x="8929834" y="4748138"/>
            <a:ext cx="3357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Aserciones 	    =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Evaluar</a:t>
            </a:r>
          </a:p>
          <a:p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Controles </a:t>
            </a:r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                          =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Mitigar</a:t>
            </a:r>
          </a:p>
          <a:p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Pruebas                             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= Monitorizar</a:t>
            </a:r>
            <a:endParaRPr lang="en-GB" sz="1600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61" name="TextBox 47">
            <a:extLst>
              <a:ext uri="{FF2B5EF4-FFF2-40B4-BE49-F238E27FC236}">
                <a16:creationId xmlns="" xmlns:a16="http://schemas.microsoft.com/office/drawing/2014/main" id="{591BE1F2-0F48-44BB-A795-8DE47C292D89}"/>
              </a:ext>
            </a:extLst>
          </p:cNvPr>
          <p:cNvSpPr txBox="1"/>
          <p:nvPr/>
        </p:nvSpPr>
        <p:spPr>
          <a:xfrm>
            <a:off x="8929834" y="5504449"/>
            <a:ext cx="33656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Análisis </a:t>
            </a:r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de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I</a:t>
            </a:r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mpacto         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= Evaluar</a:t>
            </a:r>
          </a:p>
          <a:p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Planificación del </a:t>
            </a:r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Evento   =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Mitigar</a:t>
            </a:r>
          </a:p>
          <a:p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Ejercicio de S</a:t>
            </a:r>
            <a:r>
              <a:rPr lang="es-ES" sz="1600" dirty="0" smtClean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imulación    = </a:t>
            </a:r>
            <a:r>
              <a:rPr lang="es-ES" sz="1600" dirty="0">
                <a:solidFill>
                  <a:schemeClr val="tx2"/>
                </a:solidFill>
                <a:latin typeface="+mj-lt"/>
                <a:ea typeface="Roboto" charset="0"/>
                <a:cs typeface="Roboto" charset="0"/>
              </a:rPr>
              <a:t>Monitorizar</a:t>
            </a:r>
            <a:endParaRPr lang="en-GB" sz="1600" dirty="0">
              <a:solidFill>
                <a:schemeClr val="tx2"/>
              </a:solidFill>
              <a:latin typeface="+mj-lt"/>
              <a:ea typeface="Roboto" charset="0"/>
              <a:cs typeface="Robo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98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37695" y="424544"/>
            <a:ext cx="9994334" cy="1096180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5 </a:t>
            </a:r>
            <a:r>
              <a:rPr lang="es-ES" dirty="0" smtClean="0"/>
              <a:t>Pasos </a:t>
            </a:r>
            <a:r>
              <a:rPr lang="es-ES" dirty="0"/>
              <a:t>para </a:t>
            </a:r>
            <a:r>
              <a:rPr lang="es-ES" dirty="0" smtClean="0"/>
              <a:t>Comparar </a:t>
            </a:r>
            <a:r>
              <a:rPr lang="es-ES" dirty="0"/>
              <a:t>y </a:t>
            </a:r>
            <a:r>
              <a:rPr lang="es-ES" dirty="0" smtClean="0"/>
              <a:t>Priorizar </a:t>
            </a:r>
            <a:r>
              <a:rPr lang="es-ES" dirty="0"/>
              <a:t>los </a:t>
            </a:r>
            <a:r>
              <a:rPr lang="es-ES" dirty="0" smtClean="0"/>
              <a:t>Riesgos</a:t>
            </a:r>
            <a:endParaRPr lang="es-ES" dirty="0"/>
          </a:p>
          <a:p>
            <a:r>
              <a:rPr lang="es-ES" dirty="0"/>
              <a:t>Paso 1: Estandarizar las </a:t>
            </a:r>
            <a:r>
              <a:rPr lang="es-ES" dirty="0" smtClean="0"/>
              <a:t>Evaluaciones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427971" y="1795986"/>
            <a:ext cx="2752421" cy="5545411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Para poder comparar y priorizar los riesgos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necesitas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estandarizar la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Evaluación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Riesgos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 toda la empresa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en-GB" sz="2200" dirty="0" smtClean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 smtClean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 smtClean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Este es el primer paso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– pero todavía no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te permite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comparar los riesgos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s-ES" sz="2200" dirty="0" smtClean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  <a:sym typeface="Wingdings" panose="05000000000000000000" pitchFamily="2" charset="2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s-ES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" name="Off-page Connector 1">
            <a:extLst>
              <a:ext uri="{FF2B5EF4-FFF2-40B4-BE49-F238E27FC236}">
                <a16:creationId xmlns="" xmlns:a16="http://schemas.microsoft.com/office/drawing/2014/main" id="{3866C0AE-13BE-460D-BA90-6058D411324E}"/>
              </a:ext>
            </a:extLst>
          </p:cNvPr>
          <p:cNvSpPr/>
          <p:nvPr/>
        </p:nvSpPr>
        <p:spPr>
          <a:xfrm>
            <a:off x="4796036" y="2914119"/>
            <a:ext cx="1608284" cy="550956"/>
          </a:xfrm>
          <a:prstGeom prst="flowChartOffpageConnector">
            <a:avLst/>
          </a:prstGeom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6" name="Off-page Connector 8">
            <a:extLst>
              <a:ext uri="{FF2B5EF4-FFF2-40B4-BE49-F238E27FC236}">
                <a16:creationId xmlns="" xmlns:a16="http://schemas.microsoft.com/office/drawing/2014/main" id="{78E559C1-7599-451A-A491-43CD5E2C9F6E}"/>
              </a:ext>
            </a:extLst>
          </p:cNvPr>
          <p:cNvSpPr/>
          <p:nvPr/>
        </p:nvSpPr>
        <p:spPr>
          <a:xfrm>
            <a:off x="8039100" y="2914119"/>
            <a:ext cx="1608284" cy="550956"/>
          </a:xfrm>
          <a:prstGeom prst="flowChartOffpageConnector">
            <a:avLst/>
          </a:prstGeom>
          <a:solidFill>
            <a:schemeClr val="accent3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7" name="Off-page Connector 9">
            <a:extLst>
              <a:ext uri="{FF2B5EF4-FFF2-40B4-BE49-F238E27FC236}">
                <a16:creationId xmlns="" xmlns:a16="http://schemas.microsoft.com/office/drawing/2014/main" id="{12D20A8B-13C9-4BC1-AABE-C98092473041}"/>
              </a:ext>
            </a:extLst>
          </p:cNvPr>
          <p:cNvSpPr/>
          <p:nvPr/>
        </p:nvSpPr>
        <p:spPr>
          <a:xfrm>
            <a:off x="6422331" y="2914119"/>
            <a:ext cx="1608284" cy="550956"/>
          </a:xfrm>
          <a:prstGeom prst="flowChartOffpageConnector">
            <a:avLst/>
          </a:prstGeom>
          <a:solidFill>
            <a:schemeClr val="accent2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8" name="TextBox 14">
            <a:extLst>
              <a:ext uri="{FF2B5EF4-FFF2-40B4-BE49-F238E27FC236}">
                <a16:creationId xmlns="" xmlns:a16="http://schemas.microsoft.com/office/drawing/2014/main" id="{775A4854-E907-4E8B-A6C7-260C6E5C27DE}"/>
              </a:ext>
            </a:extLst>
          </p:cNvPr>
          <p:cNvSpPr txBox="1"/>
          <p:nvPr/>
        </p:nvSpPr>
        <p:spPr>
          <a:xfrm>
            <a:off x="5198121" y="2983383"/>
            <a:ext cx="864825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GB" sz="1600" b="1" dirty="0" err="1" smtClean="0">
                <a:solidFill>
                  <a:schemeClr val="bg1"/>
                </a:solidFill>
                <a:latin typeface="+mj-lt"/>
                <a:ea typeface="League Spartan" charset="0"/>
                <a:cs typeface="Poppins" pitchFamily="2" charset="77"/>
              </a:rPr>
              <a:t>Impacto</a:t>
            </a:r>
            <a:endParaRPr lang="en-GB" sz="1600" b="1" dirty="0">
              <a:solidFill>
                <a:schemeClr val="bg1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9" name="TextBox 15">
            <a:extLst>
              <a:ext uri="{FF2B5EF4-FFF2-40B4-BE49-F238E27FC236}">
                <a16:creationId xmlns="" xmlns:a16="http://schemas.microsoft.com/office/drawing/2014/main" id="{349F45B5-8CA3-479A-B73D-7FF6D59F5010}"/>
              </a:ext>
            </a:extLst>
          </p:cNvPr>
          <p:cNvSpPr txBox="1"/>
          <p:nvPr/>
        </p:nvSpPr>
        <p:spPr>
          <a:xfrm>
            <a:off x="6649854" y="2983383"/>
            <a:ext cx="1262246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bg1"/>
                </a:solidFill>
                <a:latin typeface="+mj-lt"/>
                <a:ea typeface="League Spartan" charset="0"/>
                <a:cs typeface="Poppins" pitchFamily="2" charset="77"/>
              </a:rPr>
              <a:t>Probabilidad</a:t>
            </a:r>
            <a:endParaRPr lang="es-ES" sz="1600" b="1" dirty="0">
              <a:solidFill>
                <a:schemeClr val="bg1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0" name="TextBox 16">
            <a:extLst>
              <a:ext uri="{FF2B5EF4-FFF2-40B4-BE49-F238E27FC236}">
                <a16:creationId xmlns="" xmlns:a16="http://schemas.microsoft.com/office/drawing/2014/main" id="{BF20FC61-68DC-494B-BBB4-D36F7814E8C3}"/>
              </a:ext>
            </a:extLst>
          </p:cNvPr>
          <p:cNvSpPr txBox="1"/>
          <p:nvPr/>
        </p:nvSpPr>
        <p:spPr>
          <a:xfrm>
            <a:off x="8155912" y="2891049"/>
            <a:ext cx="1382524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GB" sz="1400" b="1" dirty="0" err="1" smtClean="0">
                <a:solidFill>
                  <a:schemeClr val="bg1"/>
                </a:solidFill>
                <a:latin typeface="+mj-lt"/>
                <a:ea typeface="League Spartan" charset="0"/>
                <a:cs typeface="Poppins" pitchFamily="2" charset="77"/>
              </a:rPr>
              <a:t>Garantía</a:t>
            </a:r>
            <a:r>
              <a:rPr lang="en-GB" sz="1400" b="1" dirty="0" smtClean="0">
                <a:solidFill>
                  <a:schemeClr val="bg1"/>
                </a:solidFill>
                <a:latin typeface="+mj-lt"/>
                <a:ea typeface="League Spartan" charset="0"/>
                <a:cs typeface="Poppins" pitchFamily="2" charset="77"/>
              </a:rPr>
              <a:t> de </a:t>
            </a:r>
            <a:r>
              <a:rPr lang="en-GB" sz="1400" b="1" dirty="0" err="1">
                <a:solidFill>
                  <a:schemeClr val="bg1"/>
                </a:solidFill>
                <a:latin typeface="+mj-lt"/>
                <a:ea typeface="League Spartan" charset="0"/>
                <a:cs typeface="Poppins" pitchFamily="2" charset="77"/>
              </a:rPr>
              <a:t>M</a:t>
            </a:r>
            <a:r>
              <a:rPr lang="en-GB" sz="1400" b="1" dirty="0" err="1" smtClean="0">
                <a:solidFill>
                  <a:schemeClr val="bg1"/>
                </a:solidFill>
                <a:latin typeface="+mj-lt"/>
                <a:ea typeface="League Spartan" charset="0"/>
                <a:cs typeface="Poppins" pitchFamily="2" charset="77"/>
              </a:rPr>
              <a:t>itigación</a:t>
            </a:r>
            <a:endParaRPr lang="en-GB" sz="1400" b="1" dirty="0">
              <a:solidFill>
                <a:schemeClr val="bg1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1" name="Rectangle 20">
            <a:extLst>
              <a:ext uri="{FF2B5EF4-FFF2-40B4-BE49-F238E27FC236}">
                <a16:creationId xmlns="" xmlns:a16="http://schemas.microsoft.com/office/drawing/2014/main" id="{FA13213B-E910-4802-BF4F-3E36ACDB23FC}"/>
              </a:ext>
            </a:extLst>
          </p:cNvPr>
          <p:cNvSpPr/>
          <p:nvPr/>
        </p:nvSpPr>
        <p:spPr>
          <a:xfrm>
            <a:off x="3521767" y="3520695"/>
            <a:ext cx="1274268" cy="45741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+mj-lt"/>
            </a:endParaRPr>
          </a:p>
        </p:txBody>
      </p:sp>
      <p:sp>
        <p:nvSpPr>
          <p:cNvPr id="12" name="Rectangle 21">
            <a:extLst>
              <a:ext uri="{FF2B5EF4-FFF2-40B4-BE49-F238E27FC236}">
                <a16:creationId xmlns="" xmlns:a16="http://schemas.microsoft.com/office/drawing/2014/main" id="{D461A0A9-D2BC-47E3-93FB-4BB07D9E2FFD}"/>
              </a:ext>
            </a:extLst>
          </p:cNvPr>
          <p:cNvSpPr/>
          <p:nvPr/>
        </p:nvSpPr>
        <p:spPr>
          <a:xfrm>
            <a:off x="3521767" y="3978107"/>
            <a:ext cx="1274268" cy="45741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+mj-lt"/>
            </a:endParaRPr>
          </a:p>
        </p:txBody>
      </p:sp>
      <p:sp>
        <p:nvSpPr>
          <p:cNvPr id="13" name="Rectangle 22">
            <a:extLst>
              <a:ext uri="{FF2B5EF4-FFF2-40B4-BE49-F238E27FC236}">
                <a16:creationId xmlns="" xmlns:a16="http://schemas.microsoft.com/office/drawing/2014/main" id="{E6A50041-5F54-4F86-ACFA-A475B245F364}"/>
              </a:ext>
            </a:extLst>
          </p:cNvPr>
          <p:cNvSpPr/>
          <p:nvPr/>
        </p:nvSpPr>
        <p:spPr>
          <a:xfrm>
            <a:off x="3521767" y="4435519"/>
            <a:ext cx="1274268" cy="45741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67" dirty="0">
              <a:latin typeface="+mj-lt"/>
            </a:endParaRPr>
          </a:p>
        </p:txBody>
      </p:sp>
      <p:sp>
        <p:nvSpPr>
          <p:cNvPr id="14" name="TextBox 28">
            <a:extLst>
              <a:ext uri="{FF2B5EF4-FFF2-40B4-BE49-F238E27FC236}">
                <a16:creationId xmlns="" xmlns:a16="http://schemas.microsoft.com/office/drawing/2014/main" id="{493EC77F-B096-4217-B4EA-0B1322B7714A}"/>
              </a:ext>
            </a:extLst>
          </p:cNvPr>
          <p:cNvSpPr txBox="1"/>
          <p:nvPr/>
        </p:nvSpPr>
        <p:spPr>
          <a:xfrm>
            <a:off x="3902454" y="3582156"/>
            <a:ext cx="51289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Alto</a:t>
            </a:r>
            <a:endParaRPr lang="en-GB" sz="16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5" name="TextBox 29">
            <a:extLst>
              <a:ext uri="{FF2B5EF4-FFF2-40B4-BE49-F238E27FC236}">
                <a16:creationId xmlns="" xmlns:a16="http://schemas.microsoft.com/office/drawing/2014/main" id="{CCDC4674-4914-4B69-B88D-7E3064867805}"/>
              </a:ext>
            </a:extLst>
          </p:cNvPr>
          <p:cNvSpPr txBox="1"/>
          <p:nvPr/>
        </p:nvSpPr>
        <p:spPr>
          <a:xfrm>
            <a:off x="3804479" y="4037538"/>
            <a:ext cx="708848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Medio</a:t>
            </a:r>
            <a:endParaRPr lang="en-GB" sz="16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6" name="TextBox 31">
            <a:extLst>
              <a:ext uri="{FF2B5EF4-FFF2-40B4-BE49-F238E27FC236}">
                <a16:creationId xmlns="" xmlns:a16="http://schemas.microsoft.com/office/drawing/2014/main" id="{3DA7AC61-5D52-4D8D-A24C-BB00F1AEED75}"/>
              </a:ext>
            </a:extLst>
          </p:cNvPr>
          <p:cNvSpPr txBox="1"/>
          <p:nvPr/>
        </p:nvSpPr>
        <p:spPr>
          <a:xfrm>
            <a:off x="3889437" y="4492920"/>
            <a:ext cx="538930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GB" sz="1600" b="1" dirty="0" err="1" smtClean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rPr>
              <a:t>Bajo</a:t>
            </a:r>
            <a:endParaRPr lang="en-GB" sz="1600" b="1" dirty="0">
              <a:solidFill>
                <a:schemeClr val="tx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7" name="Rectangle 38">
            <a:extLst>
              <a:ext uri="{FF2B5EF4-FFF2-40B4-BE49-F238E27FC236}">
                <a16:creationId xmlns="" xmlns:a16="http://schemas.microsoft.com/office/drawing/2014/main" id="{283E8CB1-E771-40E7-A238-D32B38D59728}"/>
              </a:ext>
            </a:extLst>
          </p:cNvPr>
          <p:cNvSpPr/>
          <p:nvPr/>
        </p:nvSpPr>
        <p:spPr>
          <a:xfrm>
            <a:off x="4796036" y="3520695"/>
            <a:ext cx="1608284" cy="45741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18" name="Rectangle 39">
            <a:extLst>
              <a:ext uri="{FF2B5EF4-FFF2-40B4-BE49-F238E27FC236}">
                <a16:creationId xmlns="" xmlns:a16="http://schemas.microsoft.com/office/drawing/2014/main" id="{CE0B3DEC-0A98-453E-BB8A-77173DA1C9C9}"/>
              </a:ext>
            </a:extLst>
          </p:cNvPr>
          <p:cNvSpPr/>
          <p:nvPr/>
        </p:nvSpPr>
        <p:spPr>
          <a:xfrm>
            <a:off x="4796036" y="3978107"/>
            <a:ext cx="1608284" cy="45741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19" name="Rectangle 40">
            <a:extLst>
              <a:ext uri="{FF2B5EF4-FFF2-40B4-BE49-F238E27FC236}">
                <a16:creationId xmlns="" xmlns:a16="http://schemas.microsoft.com/office/drawing/2014/main" id="{7EEFBE20-DA64-42DC-A986-394E8609D554}"/>
              </a:ext>
            </a:extLst>
          </p:cNvPr>
          <p:cNvSpPr/>
          <p:nvPr/>
        </p:nvSpPr>
        <p:spPr>
          <a:xfrm>
            <a:off x="4796036" y="4435519"/>
            <a:ext cx="1608284" cy="45741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20" name="Rectangle 46">
            <a:extLst>
              <a:ext uri="{FF2B5EF4-FFF2-40B4-BE49-F238E27FC236}">
                <a16:creationId xmlns="" xmlns:a16="http://schemas.microsoft.com/office/drawing/2014/main" id="{22CADF6B-2129-4252-9370-C700C77A3A98}"/>
              </a:ext>
            </a:extLst>
          </p:cNvPr>
          <p:cNvSpPr/>
          <p:nvPr/>
        </p:nvSpPr>
        <p:spPr>
          <a:xfrm>
            <a:off x="6422330" y="3520695"/>
            <a:ext cx="1608284" cy="45741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21" name="Rectangle 47">
            <a:extLst>
              <a:ext uri="{FF2B5EF4-FFF2-40B4-BE49-F238E27FC236}">
                <a16:creationId xmlns="" xmlns:a16="http://schemas.microsoft.com/office/drawing/2014/main" id="{F484E853-6417-4444-96E3-538E5EECAC9A}"/>
              </a:ext>
            </a:extLst>
          </p:cNvPr>
          <p:cNvSpPr/>
          <p:nvPr/>
        </p:nvSpPr>
        <p:spPr>
          <a:xfrm>
            <a:off x="6422330" y="3978107"/>
            <a:ext cx="1608284" cy="45741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22" name="Rectangle 48">
            <a:extLst>
              <a:ext uri="{FF2B5EF4-FFF2-40B4-BE49-F238E27FC236}">
                <a16:creationId xmlns="" xmlns:a16="http://schemas.microsoft.com/office/drawing/2014/main" id="{87040075-ED4F-4E01-9C0A-09C868C4D95C}"/>
              </a:ext>
            </a:extLst>
          </p:cNvPr>
          <p:cNvSpPr/>
          <p:nvPr/>
        </p:nvSpPr>
        <p:spPr>
          <a:xfrm>
            <a:off x="6422330" y="4435519"/>
            <a:ext cx="1608284" cy="45741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23" name="Rectangle 54">
            <a:extLst>
              <a:ext uri="{FF2B5EF4-FFF2-40B4-BE49-F238E27FC236}">
                <a16:creationId xmlns="" xmlns:a16="http://schemas.microsoft.com/office/drawing/2014/main" id="{52FB6ABB-A09D-4857-B509-74535FAA2CDF}"/>
              </a:ext>
            </a:extLst>
          </p:cNvPr>
          <p:cNvSpPr/>
          <p:nvPr/>
        </p:nvSpPr>
        <p:spPr>
          <a:xfrm>
            <a:off x="8039100" y="3520695"/>
            <a:ext cx="1608284" cy="45741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24" name="Rectangle 55">
            <a:extLst>
              <a:ext uri="{FF2B5EF4-FFF2-40B4-BE49-F238E27FC236}">
                <a16:creationId xmlns="" xmlns:a16="http://schemas.microsoft.com/office/drawing/2014/main" id="{34F6AB48-B881-4E85-B236-AB248CFA4085}"/>
              </a:ext>
            </a:extLst>
          </p:cNvPr>
          <p:cNvSpPr/>
          <p:nvPr/>
        </p:nvSpPr>
        <p:spPr>
          <a:xfrm>
            <a:off x="8039100" y="3978107"/>
            <a:ext cx="1608284" cy="45741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25" name="Rectangle 56">
            <a:extLst>
              <a:ext uri="{FF2B5EF4-FFF2-40B4-BE49-F238E27FC236}">
                <a16:creationId xmlns="" xmlns:a16="http://schemas.microsoft.com/office/drawing/2014/main" id="{41FEAF7E-39C2-43A7-8D63-F5AE5AF77DF6}"/>
              </a:ext>
            </a:extLst>
          </p:cNvPr>
          <p:cNvSpPr/>
          <p:nvPr/>
        </p:nvSpPr>
        <p:spPr>
          <a:xfrm>
            <a:off x="8039100" y="4435519"/>
            <a:ext cx="1608284" cy="457412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+mj-lt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="" xmlns:a16="http://schemas.microsoft.com/office/drawing/2014/main" id="{186982B8-0847-4930-A485-36FA59AC248B}"/>
              </a:ext>
            </a:extLst>
          </p:cNvPr>
          <p:cNvSpPr/>
          <p:nvPr/>
        </p:nvSpPr>
        <p:spPr>
          <a:xfrm>
            <a:off x="5497183" y="4540400"/>
            <a:ext cx="266700" cy="247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7" name="Rechteck 26">
            <a:extLst>
              <a:ext uri="{FF2B5EF4-FFF2-40B4-BE49-F238E27FC236}">
                <a16:creationId xmlns="" xmlns:a16="http://schemas.microsoft.com/office/drawing/2014/main" id="{39E54A75-BA91-424C-8938-954BF5D9CB81}"/>
              </a:ext>
            </a:extLst>
          </p:cNvPr>
          <p:cNvSpPr/>
          <p:nvPr/>
        </p:nvSpPr>
        <p:spPr>
          <a:xfrm>
            <a:off x="5497183" y="4093459"/>
            <a:ext cx="266700" cy="247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28" name="Rechteck 27">
            <a:extLst>
              <a:ext uri="{FF2B5EF4-FFF2-40B4-BE49-F238E27FC236}">
                <a16:creationId xmlns="" xmlns:a16="http://schemas.microsoft.com/office/drawing/2014/main" id="{A6963E33-AD1C-475C-89C5-41700FB21A9F}"/>
              </a:ext>
            </a:extLst>
          </p:cNvPr>
          <p:cNvSpPr/>
          <p:nvPr/>
        </p:nvSpPr>
        <p:spPr>
          <a:xfrm>
            <a:off x="5497183" y="3642282"/>
            <a:ext cx="266700" cy="247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X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="" xmlns:a16="http://schemas.microsoft.com/office/drawing/2014/main" id="{54E8BEF7-CFB1-46AD-BB8C-145A00D56CFA}"/>
              </a:ext>
            </a:extLst>
          </p:cNvPr>
          <p:cNvSpPr/>
          <p:nvPr/>
        </p:nvSpPr>
        <p:spPr>
          <a:xfrm>
            <a:off x="7089974" y="4532047"/>
            <a:ext cx="266700" cy="24765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X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="" xmlns:a16="http://schemas.microsoft.com/office/drawing/2014/main" id="{78428677-2F04-40D7-B5F4-2F1EA7BD4763}"/>
              </a:ext>
            </a:extLst>
          </p:cNvPr>
          <p:cNvSpPr/>
          <p:nvPr/>
        </p:nvSpPr>
        <p:spPr>
          <a:xfrm>
            <a:off x="7089974" y="4085106"/>
            <a:ext cx="266700" cy="24765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31" name="Rechteck 30">
            <a:extLst>
              <a:ext uri="{FF2B5EF4-FFF2-40B4-BE49-F238E27FC236}">
                <a16:creationId xmlns="" xmlns:a16="http://schemas.microsoft.com/office/drawing/2014/main" id="{360F374D-9CD3-4C9F-B580-4E54536426AA}"/>
              </a:ext>
            </a:extLst>
          </p:cNvPr>
          <p:cNvSpPr/>
          <p:nvPr/>
        </p:nvSpPr>
        <p:spPr>
          <a:xfrm>
            <a:off x="7089974" y="3633929"/>
            <a:ext cx="266700" cy="24765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32" name="Rechteck 31">
            <a:extLst>
              <a:ext uri="{FF2B5EF4-FFF2-40B4-BE49-F238E27FC236}">
                <a16:creationId xmlns="" xmlns:a16="http://schemas.microsoft.com/office/drawing/2014/main" id="{374120C8-0186-4F5A-8483-CD5DADB720FC}"/>
              </a:ext>
            </a:extLst>
          </p:cNvPr>
          <p:cNvSpPr/>
          <p:nvPr/>
        </p:nvSpPr>
        <p:spPr>
          <a:xfrm>
            <a:off x="8713824" y="4523697"/>
            <a:ext cx="266700" cy="24765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33" name="Rechteck 32">
            <a:extLst>
              <a:ext uri="{FF2B5EF4-FFF2-40B4-BE49-F238E27FC236}">
                <a16:creationId xmlns="" xmlns:a16="http://schemas.microsoft.com/office/drawing/2014/main" id="{E87BC503-B8DC-4DCF-B4CE-CDB60B1F42F4}"/>
              </a:ext>
            </a:extLst>
          </p:cNvPr>
          <p:cNvSpPr/>
          <p:nvPr/>
        </p:nvSpPr>
        <p:spPr>
          <a:xfrm>
            <a:off x="8713824" y="4076756"/>
            <a:ext cx="266700" cy="24765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X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="" xmlns:a16="http://schemas.microsoft.com/office/drawing/2014/main" id="{9B6EAFD3-A066-4360-9202-686AE91E3AF7}"/>
              </a:ext>
            </a:extLst>
          </p:cNvPr>
          <p:cNvSpPr/>
          <p:nvPr/>
        </p:nvSpPr>
        <p:spPr>
          <a:xfrm>
            <a:off x="8722107" y="3625579"/>
            <a:ext cx="250135" cy="247650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35" name="Pfeil: nach rechts 34">
            <a:extLst>
              <a:ext uri="{FF2B5EF4-FFF2-40B4-BE49-F238E27FC236}">
                <a16:creationId xmlns="" xmlns:a16="http://schemas.microsoft.com/office/drawing/2014/main" id="{4B9120D0-46F5-42AF-83D4-CE5FA50632A3}"/>
              </a:ext>
            </a:extLst>
          </p:cNvPr>
          <p:cNvSpPr/>
          <p:nvPr/>
        </p:nvSpPr>
        <p:spPr>
          <a:xfrm>
            <a:off x="9798233" y="4033682"/>
            <a:ext cx="419100" cy="367204"/>
          </a:xfrm>
          <a:prstGeom prst="rightArrow">
            <a:avLst/>
          </a:prstGeom>
          <a:solidFill>
            <a:srgbClr val="EC2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/>
          </a:p>
        </p:txBody>
      </p:sp>
      <p:sp>
        <p:nvSpPr>
          <p:cNvPr id="36" name="TextBox 28">
            <a:extLst>
              <a:ext uri="{FF2B5EF4-FFF2-40B4-BE49-F238E27FC236}">
                <a16:creationId xmlns="" xmlns:a16="http://schemas.microsoft.com/office/drawing/2014/main" id="{FB16084B-8E2D-4C1E-AB96-31AC8E4D05C3}"/>
              </a:ext>
            </a:extLst>
          </p:cNvPr>
          <p:cNvSpPr txBox="1"/>
          <p:nvPr/>
        </p:nvSpPr>
        <p:spPr>
          <a:xfrm>
            <a:off x="10322650" y="4039656"/>
            <a:ext cx="279243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GB" sz="1600" b="1" dirty="0">
                <a:solidFill>
                  <a:srgbClr val="E53292"/>
                </a:solidFill>
                <a:latin typeface="+mj-lt"/>
                <a:ea typeface="League Spartan" charset="0"/>
                <a:cs typeface="Poppins" pitchFamily="2" charset="7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93984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32426" y="782315"/>
            <a:ext cx="9651996" cy="697353"/>
          </a:xfrm>
        </p:spPr>
        <p:txBody>
          <a:bodyPr>
            <a:noAutofit/>
          </a:bodyPr>
          <a:lstStyle/>
          <a:p>
            <a:r>
              <a:rPr lang="es-ES" sz="3200" dirty="0"/>
              <a:t>Paso 2. Adoptar una </a:t>
            </a:r>
            <a:r>
              <a:rPr lang="es-ES" sz="3200" dirty="0" smtClean="0"/>
              <a:t>Escala </a:t>
            </a:r>
            <a:r>
              <a:rPr lang="es-ES" sz="3200" dirty="0"/>
              <a:t>N</a:t>
            </a:r>
            <a:r>
              <a:rPr lang="es-ES" sz="3200" dirty="0" smtClean="0"/>
              <a:t>umérica</a:t>
            </a:r>
            <a:r>
              <a:rPr lang="es-ES" sz="3200" dirty="0"/>
              <a:t>: Impacto del </a:t>
            </a:r>
            <a:r>
              <a:rPr lang="es-ES" sz="3200" dirty="0" smtClean="0"/>
              <a:t>Riesgo</a:t>
            </a:r>
            <a:endParaRPr lang="en-GB" sz="3200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311444" y="1775742"/>
            <a:ext cx="3438736" cy="577624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Una vez que se haya implementado una evaluación estandarizada, el siguiente paso es adoptar una escala numérica uniforme que se utilizará para evaluar los riesgos</a:t>
            </a:r>
            <a:r>
              <a:rPr lang="es-ES" sz="20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  <a:sym typeface="Wingdings" panose="05000000000000000000" pitchFamily="2" charset="2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Definir un reglamento de evaluación estandarizado y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unos criterios estandarizados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para cada uno de los grupos, como en el ejemplo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de aquí, para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un impacto de riesgo mayor. </a:t>
            </a:r>
            <a:endParaRPr lang="es-ES" sz="1800" dirty="0" smtClean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  <a:sym typeface="Wingdings" panose="05000000000000000000" pitchFamily="2" charset="2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s-E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  <a:sym typeface="Wingdings" panose="05000000000000000000" pitchFamily="2" charset="2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  <a:sym typeface="Wingdings" panose="05000000000000000000" pitchFamily="2" charset="2"/>
              </a:rPr>
              <a:t>Los criterios y las descripciones deben adaptarse a su empresa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à"/>
            </a:pPr>
            <a:endParaRPr lang="es-ES" sz="20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  <a:sym typeface="Wingdings" panose="05000000000000000000" pitchFamily="2" charset="2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0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9" name="Rectangle 8">
            <a:extLst>
              <a:ext uri="{FF2B5EF4-FFF2-40B4-BE49-F238E27FC236}">
                <a16:creationId xmlns="" xmlns:a16="http://schemas.microsoft.com/office/drawing/2014/main" id="{0CB5D332-AFF1-4DA3-ABE6-5928B6043A8A}"/>
              </a:ext>
            </a:extLst>
          </p:cNvPr>
          <p:cNvSpPr/>
          <p:nvPr/>
        </p:nvSpPr>
        <p:spPr>
          <a:xfrm>
            <a:off x="3782090" y="2142500"/>
            <a:ext cx="1526713" cy="54759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60" name="Rectangle 9">
            <a:extLst>
              <a:ext uri="{FF2B5EF4-FFF2-40B4-BE49-F238E27FC236}">
                <a16:creationId xmlns="" xmlns:a16="http://schemas.microsoft.com/office/drawing/2014/main" id="{31DA37B4-9410-4245-B421-758214EEC6E8}"/>
              </a:ext>
            </a:extLst>
          </p:cNvPr>
          <p:cNvSpPr/>
          <p:nvPr/>
        </p:nvSpPr>
        <p:spPr>
          <a:xfrm>
            <a:off x="5344618" y="2142500"/>
            <a:ext cx="1526713" cy="54759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61" name="Rectangle 10">
            <a:extLst>
              <a:ext uri="{FF2B5EF4-FFF2-40B4-BE49-F238E27FC236}">
                <a16:creationId xmlns="" xmlns:a16="http://schemas.microsoft.com/office/drawing/2014/main" id="{84A11E7A-A428-4C17-946D-29DF2269C727}"/>
              </a:ext>
            </a:extLst>
          </p:cNvPr>
          <p:cNvSpPr/>
          <p:nvPr/>
        </p:nvSpPr>
        <p:spPr>
          <a:xfrm>
            <a:off x="6906871" y="2142500"/>
            <a:ext cx="1526713" cy="5475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62" name="Rectangle 11">
            <a:extLst>
              <a:ext uri="{FF2B5EF4-FFF2-40B4-BE49-F238E27FC236}">
                <a16:creationId xmlns="" xmlns:a16="http://schemas.microsoft.com/office/drawing/2014/main" id="{11678E15-2926-44DE-BD19-6574AF6CFDD8}"/>
              </a:ext>
            </a:extLst>
          </p:cNvPr>
          <p:cNvSpPr/>
          <p:nvPr/>
        </p:nvSpPr>
        <p:spPr>
          <a:xfrm>
            <a:off x="8469124" y="2142500"/>
            <a:ext cx="1526713" cy="54759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63" name="Rectangle 12">
            <a:extLst>
              <a:ext uri="{FF2B5EF4-FFF2-40B4-BE49-F238E27FC236}">
                <a16:creationId xmlns="" xmlns:a16="http://schemas.microsoft.com/office/drawing/2014/main" id="{B85F7FA7-EAAD-45EA-8CD3-F69794D8DC5D}"/>
              </a:ext>
            </a:extLst>
          </p:cNvPr>
          <p:cNvSpPr/>
          <p:nvPr/>
        </p:nvSpPr>
        <p:spPr>
          <a:xfrm flipH="1">
            <a:off x="10031376" y="2143604"/>
            <a:ext cx="1526713" cy="54759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64" name="TextBox 20">
            <a:extLst>
              <a:ext uri="{FF2B5EF4-FFF2-40B4-BE49-F238E27FC236}">
                <a16:creationId xmlns="" xmlns:a16="http://schemas.microsoft.com/office/drawing/2014/main" id="{FC1F92FE-EE26-44B8-9C63-4672A3F61701}"/>
              </a:ext>
            </a:extLst>
          </p:cNvPr>
          <p:cNvSpPr txBox="1"/>
          <p:nvPr/>
        </p:nvSpPr>
        <p:spPr>
          <a:xfrm>
            <a:off x="3844069" y="2091649"/>
            <a:ext cx="1430071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1-2</a:t>
            </a:r>
            <a:b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GB" dirty="0" err="1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Insignificante</a:t>
            </a:r>
            <a:endParaRPr lang="en-GB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5" name="TextBox 21">
            <a:extLst>
              <a:ext uri="{FF2B5EF4-FFF2-40B4-BE49-F238E27FC236}">
                <a16:creationId xmlns="" xmlns:a16="http://schemas.microsoft.com/office/drawing/2014/main" id="{A9A4CEF8-E945-42A6-8B52-70FA178D447A}"/>
              </a:ext>
            </a:extLst>
          </p:cNvPr>
          <p:cNvSpPr txBox="1"/>
          <p:nvPr/>
        </p:nvSpPr>
        <p:spPr>
          <a:xfrm>
            <a:off x="5788960" y="2095991"/>
            <a:ext cx="614079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3-4</a:t>
            </a:r>
            <a:b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Leve</a:t>
            </a:r>
            <a:endParaRPr lang="en-GB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6" name="TextBox 22">
            <a:extLst>
              <a:ext uri="{FF2B5EF4-FFF2-40B4-BE49-F238E27FC236}">
                <a16:creationId xmlns="" xmlns:a16="http://schemas.microsoft.com/office/drawing/2014/main" id="{BDF25FF7-028C-4A87-A587-A9056ED4C20B}"/>
              </a:ext>
            </a:extLst>
          </p:cNvPr>
          <p:cNvSpPr txBox="1"/>
          <p:nvPr/>
        </p:nvSpPr>
        <p:spPr>
          <a:xfrm>
            <a:off x="7086505" y="2078858"/>
            <a:ext cx="117057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5-6</a:t>
            </a:r>
            <a:b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GB" dirty="0" err="1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Moderado</a:t>
            </a:r>
            <a:endParaRPr lang="en-GB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7" name="TextBox 23">
            <a:extLst>
              <a:ext uri="{FF2B5EF4-FFF2-40B4-BE49-F238E27FC236}">
                <a16:creationId xmlns="" xmlns:a16="http://schemas.microsoft.com/office/drawing/2014/main" id="{FA97AD81-6B97-4CCF-BB9C-5088A23285B9}"/>
              </a:ext>
            </a:extLst>
          </p:cNvPr>
          <p:cNvSpPr txBox="1"/>
          <p:nvPr/>
        </p:nvSpPr>
        <p:spPr>
          <a:xfrm>
            <a:off x="8926487" y="2078857"/>
            <a:ext cx="660758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7-8</a:t>
            </a:r>
            <a:b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Serio</a:t>
            </a:r>
            <a:endParaRPr lang="en-GB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8" name="TextBox 24">
            <a:extLst>
              <a:ext uri="{FF2B5EF4-FFF2-40B4-BE49-F238E27FC236}">
                <a16:creationId xmlns="" xmlns:a16="http://schemas.microsoft.com/office/drawing/2014/main" id="{856F8863-83E3-4E9E-9761-F25E9E68A5E7}"/>
              </a:ext>
            </a:extLst>
          </p:cNvPr>
          <p:cNvSpPr txBox="1"/>
          <p:nvPr/>
        </p:nvSpPr>
        <p:spPr>
          <a:xfrm>
            <a:off x="10429695" y="2091648"/>
            <a:ext cx="730072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9-10</a:t>
            </a:r>
            <a:b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Grave</a:t>
            </a:r>
            <a:endParaRPr lang="en-GB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9" name="Rectangle 34">
            <a:extLst>
              <a:ext uri="{FF2B5EF4-FFF2-40B4-BE49-F238E27FC236}">
                <a16:creationId xmlns="" xmlns:a16="http://schemas.microsoft.com/office/drawing/2014/main" id="{747B603E-E33C-446B-BA52-168CA6E906F3}"/>
              </a:ext>
            </a:extLst>
          </p:cNvPr>
          <p:cNvSpPr/>
          <p:nvPr/>
        </p:nvSpPr>
        <p:spPr>
          <a:xfrm>
            <a:off x="3782090" y="2716215"/>
            <a:ext cx="1526713" cy="1025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70" name="Rectangle 35">
            <a:extLst>
              <a:ext uri="{FF2B5EF4-FFF2-40B4-BE49-F238E27FC236}">
                <a16:creationId xmlns="" xmlns:a16="http://schemas.microsoft.com/office/drawing/2014/main" id="{FD6D428B-1C3B-40D8-8D8E-074CE8C40FA9}"/>
              </a:ext>
            </a:extLst>
          </p:cNvPr>
          <p:cNvSpPr/>
          <p:nvPr/>
        </p:nvSpPr>
        <p:spPr>
          <a:xfrm>
            <a:off x="5344618" y="2716215"/>
            <a:ext cx="1526713" cy="1025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71" name="Rectangle 36">
            <a:extLst>
              <a:ext uri="{FF2B5EF4-FFF2-40B4-BE49-F238E27FC236}">
                <a16:creationId xmlns="" xmlns:a16="http://schemas.microsoft.com/office/drawing/2014/main" id="{958FCD2F-94E8-4874-B81F-646750629A8C}"/>
              </a:ext>
            </a:extLst>
          </p:cNvPr>
          <p:cNvSpPr/>
          <p:nvPr/>
        </p:nvSpPr>
        <p:spPr>
          <a:xfrm>
            <a:off x="6906871" y="2716215"/>
            <a:ext cx="1526713" cy="1025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72" name="Rectangle 37">
            <a:extLst>
              <a:ext uri="{FF2B5EF4-FFF2-40B4-BE49-F238E27FC236}">
                <a16:creationId xmlns="" xmlns:a16="http://schemas.microsoft.com/office/drawing/2014/main" id="{B4524175-5AD7-4E90-A45E-5A1B0EDE7E4E}"/>
              </a:ext>
            </a:extLst>
          </p:cNvPr>
          <p:cNvSpPr/>
          <p:nvPr/>
        </p:nvSpPr>
        <p:spPr>
          <a:xfrm>
            <a:off x="8469124" y="2716215"/>
            <a:ext cx="1526713" cy="1025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73" name="Rectangle 38">
            <a:extLst>
              <a:ext uri="{FF2B5EF4-FFF2-40B4-BE49-F238E27FC236}">
                <a16:creationId xmlns="" xmlns:a16="http://schemas.microsoft.com/office/drawing/2014/main" id="{15D06FFC-4D85-4902-99CF-4616D75FD711}"/>
              </a:ext>
            </a:extLst>
          </p:cNvPr>
          <p:cNvSpPr/>
          <p:nvPr/>
        </p:nvSpPr>
        <p:spPr>
          <a:xfrm flipH="1">
            <a:off x="10031375" y="2717326"/>
            <a:ext cx="1526713" cy="1025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latin typeface="Lato Light" panose="020F0502020204030203" pitchFamily="34" charset="0"/>
            </a:endParaRPr>
          </a:p>
        </p:txBody>
      </p:sp>
      <p:sp>
        <p:nvSpPr>
          <p:cNvPr id="74" name="Subtitle 2">
            <a:extLst>
              <a:ext uri="{FF2B5EF4-FFF2-40B4-BE49-F238E27FC236}">
                <a16:creationId xmlns="" xmlns:a16="http://schemas.microsoft.com/office/drawing/2014/main" id="{9541021B-7E0A-4A1C-9539-B22DBF644908}"/>
              </a:ext>
            </a:extLst>
          </p:cNvPr>
          <p:cNvSpPr txBox="1">
            <a:spLocks/>
          </p:cNvSpPr>
          <p:nvPr/>
        </p:nvSpPr>
        <p:spPr>
          <a:xfrm>
            <a:off x="3856791" y="2799855"/>
            <a:ext cx="1386945" cy="856781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Financiero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Jurídico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Operativo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Reglamentario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Estratégico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81" name="Subtitle 2">
            <a:extLst>
              <a:ext uri="{FF2B5EF4-FFF2-40B4-BE49-F238E27FC236}">
                <a16:creationId xmlns="" xmlns:a16="http://schemas.microsoft.com/office/drawing/2014/main" id="{F026B6FF-B4A1-4F9C-AD97-B21890F9CB9B}"/>
              </a:ext>
            </a:extLst>
          </p:cNvPr>
          <p:cNvSpPr txBox="1">
            <a:spLocks/>
          </p:cNvSpPr>
          <p:nvPr/>
        </p:nvSpPr>
        <p:spPr>
          <a:xfrm>
            <a:off x="5414366" y="2798761"/>
            <a:ext cx="1386945" cy="856781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Financiero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Jurídico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Operativo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Reglamentario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Estratégico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82" name="Subtitle 2">
            <a:extLst>
              <a:ext uri="{FF2B5EF4-FFF2-40B4-BE49-F238E27FC236}">
                <a16:creationId xmlns="" xmlns:a16="http://schemas.microsoft.com/office/drawing/2014/main" id="{5C2EAFC9-CF7D-4FD2-AAEF-E6874ADA1161}"/>
              </a:ext>
            </a:extLst>
          </p:cNvPr>
          <p:cNvSpPr txBox="1">
            <a:spLocks/>
          </p:cNvSpPr>
          <p:nvPr/>
        </p:nvSpPr>
        <p:spPr>
          <a:xfrm>
            <a:off x="6976754" y="2805107"/>
            <a:ext cx="1386945" cy="856781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Financiero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Jurídico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Operativo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Reglamentario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Estratégico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83" name="Subtitle 2">
            <a:extLst>
              <a:ext uri="{FF2B5EF4-FFF2-40B4-BE49-F238E27FC236}">
                <a16:creationId xmlns="" xmlns:a16="http://schemas.microsoft.com/office/drawing/2014/main" id="{30E86527-B78D-4E2F-B69D-5C85D285FC62}"/>
              </a:ext>
            </a:extLst>
          </p:cNvPr>
          <p:cNvSpPr txBox="1">
            <a:spLocks/>
          </p:cNvSpPr>
          <p:nvPr/>
        </p:nvSpPr>
        <p:spPr>
          <a:xfrm>
            <a:off x="8539005" y="2805719"/>
            <a:ext cx="1386945" cy="856781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Financiero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Jurídico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Operativo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Reglamentario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Estratégico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84" name="Subtitle 2">
            <a:extLst>
              <a:ext uri="{FF2B5EF4-FFF2-40B4-BE49-F238E27FC236}">
                <a16:creationId xmlns="" xmlns:a16="http://schemas.microsoft.com/office/drawing/2014/main" id="{CDCCC49A-6AB1-4D3D-A8E2-E64523FD9B43}"/>
              </a:ext>
            </a:extLst>
          </p:cNvPr>
          <p:cNvSpPr txBox="1">
            <a:spLocks/>
          </p:cNvSpPr>
          <p:nvPr/>
        </p:nvSpPr>
        <p:spPr>
          <a:xfrm>
            <a:off x="10101258" y="2815847"/>
            <a:ext cx="1386945" cy="856781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Financiero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Jurídico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Operativo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Reglamentario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171450" indent="-171450" algn="l">
              <a:lnSpc>
                <a:spcPts val="1013"/>
              </a:lnSpc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Estratégico</a:t>
            </a:r>
            <a:endParaRPr lang="en-GB" sz="140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86" name="Pfeil: nach rechts 85">
            <a:extLst>
              <a:ext uri="{FF2B5EF4-FFF2-40B4-BE49-F238E27FC236}">
                <a16:creationId xmlns="" xmlns:a16="http://schemas.microsoft.com/office/drawing/2014/main" id="{9D8C113A-DFF7-4935-B638-CEF0614D2638}"/>
              </a:ext>
            </a:extLst>
          </p:cNvPr>
          <p:cNvSpPr/>
          <p:nvPr/>
        </p:nvSpPr>
        <p:spPr>
          <a:xfrm rot="5400000">
            <a:off x="10686218" y="3719260"/>
            <a:ext cx="217024" cy="367204"/>
          </a:xfrm>
          <a:prstGeom prst="rightArrow">
            <a:avLst/>
          </a:prstGeom>
          <a:solidFill>
            <a:srgbClr val="EC2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87" name="Rectangle 38">
            <a:extLst>
              <a:ext uri="{FF2B5EF4-FFF2-40B4-BE49-F238E27FC236}">
                <a16:creationId xmlns="" xmlns:a16="http://schemas.microsoft.com/office/drawing/2014/main" id="{FF181686-0470-4E99-9AC0-ABD90AC2EE75}"/>
              </a:ext>
            </a:extLst>
          </p:cNvPr>
          <p:cNvSpPr/>
          <p:nvPr/>
        </p:nvSpPr>
        <p:spPr>
          <a:xfrm flipH="1">
            <a:off x="3750177" y="4011375"/>
            <a:ext cx="7786981" cy="12562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600" dirty="0" smtClean="0">
                <a:solidFill>
                  <a:schemeClr val="tx1"/>
                </a:solidFill>
                <a:latin typeface="+mj-lt"/>
              </a:rPr>
              <a:t>Evalúa cada </a:t>
            </a:r>
            <a:r>
              <a:rPr lang="es-ES" sz="1600" dirty="0">
                <a:solidFill>
                  <a:schemeClr val="tx1"/>
                </a:solidFill>
                <a:latin typeface="+mj-lt"/>
              </a:rPr>
              <a:t>factor de riesgo según los criterios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indicados. </a:t>
            </a:r>
            <a:r>
              <a:rPr lang="es-ES" sz="1600" dirty="0">
                <a:solidFill>
                  <a:schemeClr val="tx1"/>
                </a:solidFill>
                <a:latin typeface="+mj-lt"/>
              </a:rPr>
              <a:t>No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otorgues crédito </a:t>
            </a:r>
            <a:r>
              <a:rPr lang="es-ES" sz="1600" dirty="0">
                <a:solidFill>
                  <a:schemeClr val="tx1"/>
                </a:solidFill>
                <a:latin typeface="+mj-lt"/>
              </a:rPr>
              <a:t>a los controles o estrategias de mitigación existentes. No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consideres </a:t>
            </a:r>
            <a:r>
              <a:rPr lang="es-ES" sz="1600" dirty="0">
                <a:solidFill>
                  <a:schemeClr val="tx1"/>
                </a:solidFill>
                <a:latin typeface="+mj-lt"/>
              </a:rPr>
              <a:t>la frecuencia con la que puede producirse el impacto. En su lugar,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califica </a:t>
            </a:r>
            <a:r>
              <a:rPr lang="es-ES" sz="1600" dirty="0">
                <a:solidFill>
                  <a:schemeClr val="tx1"/>
                </a:solidFill>
                <a:latin typeface="+mj-lt"/>
              </a:rPr>
              <a:t>como si el factor se manifestara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 por si mismo sin </a:t>
            </a:r>
            <a:r>
              <a:rPr lang="es-ES" sz="1600" dirty="0">
                <a:solidFill>
                  <a:schemeClr val="tx1"/>
                </a:solidFill>
                <a:latin typeface="+mj-lt"/>
              </a:rPr>
              <a:t>controles una o más veces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. Sólo un criterio para un nivel de impacto es necesario para evaluar en ese mismo nivel. 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8" name="Rectangle 38">
            <a:extLst>
              <a:ext uri="{FF2B5EF4-FFF2-40B4-BE49-F238E27FC236}">
                <a16:creationId xmlns="" xmlns:a16="http://schemas.microsoft.com/office/drawing/2014/main" id="{AA230FBC-5A43-4C68-A357-80C306A963FC}"/>
              </a:ext>
            </a:extLst>
          </p:cNvPr>
          <p:cNvSpPr/>
          <p:nvPr/>
        </p:nvSpPr>
        <p:spPr>
          <a:xfrm flipH="1">
            <a:off x="3689365" y="5600699"/>
            <a:ext cx="7786981" cy="11909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Impacto negativo en los ingresos netos de más de XX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EUR.</a:t>
            </a:r>
            <a:endParaRPr lang="es-ES" sz="1600" dirty="0">
              <a:solidFill>
                <a:schemeClr val="tx1"/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Impacto catastrófico en los estados financieros (por ejemplo, se dejan de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hacer ratios </a:t>
            </a:r>
            <a:r>
              <a:rPr lang="es-ES" sz="1600" dirty="0">
                <a:solidFill>
                  <a:schemeClr val="tx1"/>
                </a:solidFill>
                <a:latin typeface="+mj-lt"/>
              </a:rPr>
              <a:t>contractuales críticos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o </a:t>
            </a:r>
            <a:r>
              <a:rPr lang="es-ES" sz="1600" dirty="0">
                <a:solidFill>
                  <a:schemeClr val="tx1"/>
                </a:solidFill>
                <a:latin typeface="+mj-lt"/>
              </a:rPr>
              <a:t>convenios)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+mj-lt"/>
              </a:rPr>
              <a:t>La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amenaza</a:t>
            </a:r>
            <a:r>
              <a:rPr lang="en-GB" sz="1600" dirty="0" smtClean="0">
                <a:solidFill>
                  <a:schemeClr val="tx1"/>
                </a:solidFill>
                <a:latin typeface="+mj-lt"/>
              </a:rPr>
              <a:t> de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perdidas</a:t>
            </a:r>
            <a:r>
              <a:rPr lang="en-GB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desafían</a:t>
            </a:r>
            <a:r>
              <a:rPr lang="en-GB" sz="1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1600" dirty="0">
                <a:solidFill>
                  <a:schemeClr val="tx1"/>
                </a:solidFill>
                <a:latin typeface="+mj-lt"/>
              </a:rPr>
              <a:t>la condición de empresa en </a:t>
            </a:r>
            <a:r>
              <a:rPr lang="es-ES" sz="1600" dirty="0" smtClean="0">
                <a:solidFill>
                  <a:schemeClr val="tx1"/>
                </a:solidFill>
                <a:latin typeface="+mj-lt"/>
              </a:rPr>
              <a:t>funcionamiento.</a:t>
            </a:r>
            <a:endParaRPr lang="en-GB" sz="1600" dirty="0">
              <a:solidFill>
                <a:schemeClr val="tx1"/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chemeClr val="tx1"/>
                </a:solidFill>
                <a:latin typeface="+mj-lt"/>
              </a:rPr>
              <a:t>Los organismos reguladores toman el control de los activos.</a:t>
            </a:r>
            <a:endParaRPr lang="en-GB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9" name="TextBox 28">
            <a:extLst>
              <a:ext uri="{FF2B5EF4-FFF2-40B4-BE49-F238E27FC236}">
                <a16:creationId xmlns="" xmlns:a16="http://schemas.microsoft.com/office/drawing/2014/main" id="{2E563CDA-9052-4603-8F7E-DE11A38A0DB0}"/>
              </a:ext>
            </a:extLst>
          </p:cNvPr>
          <p:cNvSpPr txBox="1"/>
          <p:nvPr/>
        </p:nvSpPr>
        <p:spPr>
          <a:xfrm>
            <a:off x="3750180" y="3698631"/>
            <a:ext cx="3125086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 err="1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Reglamento</a:t>
            </a:r>
            <a:r>
              <a:rPr lang="en-GB" sz="1600" b="1" dirty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 de </a:t>
            </a:r>
            <a:r>
              <a:rPr lang="en-GB" sz="1600" b="1" dirty="0" err="1" smtClean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Evaluación</a:t>
            </a:r>
            <a:r>
              <a:rPr lang="en-GB" sz="1600" b="1" dirty="0" smtClean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 (</a:t>
            </a:r>
            <a:r>
              <a:rPr lang="en-GB" sz="1600" b="1" dirty="0" err="1" smtClean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Ejemplo</a:t>
            </a:r>
            <a:r>
              <a:rPr lang="en-GB" sz="1600" b="1" dirty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)</a:t>
            </a:r>
          </a:p>
        </p:txBody>
      </p:sp>
      <p:sp>
        <p:nvSpPr>
          <p:cNvPr id="90" name="TextBox 28">
            <a:extLst>
              <a:ext uri="{FF2B5EF4-FFF2-40B4-BE49-F238E27FC236}">
                <a16:creationId xmlns="" xmlns:a16="http://schemas.microsoft.com/office/drawing/2014/main" id="{7685A0EC-D4B4-484D-96BC-13C3107887DB}"/>
              </a:ext>
            </a:extLst>
          </p:cNvPr>
          <p:cNvSpPr txBox="1"/>
          <p:nvPr/>
        </p:nvSpPr>
        <p:spPr>
          <a:xfrm>
            <a:off x="3698038" y="5251620"/>
            <a:ext cx="4701415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GB" sz="1600" b="1" dirty="0" err="1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Criterios</a:t>
            </a:r>
            <a:r>
              <a:rPr lang="en-GB" sz="1600" b="1" dirty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 para </a:t>
            </a:r>
            <a:r>
              <a:rPr lang="en-GB" sz="1600" b="1" dirty="0" err="1" smtClean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Impactos</a:t>
            </a:r>
            <a:r>
              <a:rPr lang="en-GB" sz="1600" b="1" dirty="0" smtClean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  </a:t>
            </a:r>
            <a:r>
              <a:rPr lang="en-GB" sz="1600" b="1" dirty="0" err="1" smtClean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Importantes</a:t>
            </a:r>
            <a:r>
              <a:rPr lang="en-GB" sz="1600" b="1" dirty="0" smtClean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  o Graves (</a:t>
            </a:r>
            <a:r>
              <a:rPr lang="en-GB" sz="1600" b="1" dirty="0" err="1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E</a:t>
            </a:r>
            <a:r>
              <a:rPr lang="en-GB" sz="1600" b="1" dirty="0" err="1" smtClean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jemplo</a:t>
            </a:r>
            <a:r>
              <a:rPr lang="en-GB" sz="1600" b="1" dirty="0">
                <a:solidFill>
                  <a:srgbClr val="ED7D31"/>
                </a:solidFill>
                <a:latin typeface="+mj-lt"/>
                <a:ea typeface="League Spartan" charset="0"/>
                <a:cs typeface="Poppins" pitchFamily="2" charset="7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3264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s-ES" dirty="0"/>
              <a:t>Paso 3</a:t>
            </a:r>
            <a:r>
              <a:rPr lang="es-ES" dirty="0" smtClean="0"/>
              <a:t>: </a:t>
            </a:r>
            <a:r>
              <a:rPr lang="es-ES" dirty="0"/>
              <a:t>La </a:t>
            </a:r>
            <a:r>
              <a:rPr lang="es-ES" dirty="0" smtClean="0"/>
              <a:t>Escala </a:t>
            </a:r>
            <a:r>
              <a:rPr lang="es-ES" dirty="0"/>
              <a:t>de </a:t>
            </a:r>
            <a:r>
              <a:rPr lang="es-ES" dirty="0" smtClean="0"/>
              <a:t>Riesgo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2520436" cy="211370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Los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Riesgos ahora pueden calcularse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objetivamente con una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escala de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riesgo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general que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permite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priorizar. </a:t>
            </a:r>
            <a:endParaRPr lang="es-ES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66" name="Gruppieren 65">
            <a:extLst>
              <a:ext uri="{FF2B5EF4-FFF2-40B4-BE49-F238E27FC236}">
                <a16:creationId xmlns="" xmlns:a16="http://schemas.microsoft.com/office/drawing/2014/main" id="{82810DA3-0031-40D2-9F7F-E2A240C41E74}"/>
              </a:ext>
            </a:extLst>
          </p:cNvPr>
          <p:cNvGrpSpPr>
            <a:grpSpLocks noChangeAspect="1"/>
          </p:cNvGrpSpPr>
          <p:nvPr/>
        </p:nvGrpSpPr>
        <p:grpSpPr>
          <a:xfrm>
            <a:off x="4796051" y="1850104"/>
            <a:ext cx="4962233" cy="4292502"/>
            <a:chOff x="4796036" y="1840312"/>
            <a:chExt cx="5532103" cy="4785454"/>
          </a:xfrm>
        </p:grpSpPr>
        <p:sp>
          <p:nvSpPr>
            <p:cNvPr id="6" name="Freeform 42">
              <a:extLst>
                <a:ext uri="{FF2B5EF4-FFF2-40B4-BE49-F238E27FC236}">
                  <a16:creationId xmlns="" xmlns:a16="http://schemas.microsoft.com/office/drawing/2014/main" id="{88CBDC66-637C-4557-833E-F568D70F8C88}"/>
                </a:ext>
              </a:extLst>
            </p:cNvPr>
            <p:cNvSpPr/>
            <p:nvPr/>
          </p:nvSpPr>
          <p:spPr>
            <a:xfrm>
              <a:off x="4796036" y="2609385"/>
              <a:ext cx="4851348" cy="3290901"/>
            </a:xfrm>
            <a:custGeom>
              <a:avLst/>
              <a:gdLst>
                <a:gd name="connsiteX0" fmla="*/ 0 w 9798052"/>
                <a:gd name="connsiteY0" fmla="*/ 0 h 7493475"/>
                <a:gd name="connsiteX1" fmla="*/ 1965734 w 9798052"/>
                <a:gd name="connsiteY1" fmla="*/ 0 h 7493475"/>
                <a:gd name="connsiteX2" fmla="*/ 3931468 w 9798052"/>
                <a:gd name="connsiteY2" fmla="*/ 0 h 7493475"/>
                <a:gd name="connsiteX3" fmla="*/ 5897202 w 9798052"/>
                <a:gd name="connsiteY3" fmla="*/ 0 h 7493475"/>
                <a:gd name="connsiteX4" fmla="*/ 7832318 w 9798052"/>
                <a:gd name="connsiteY4" fmla="*/ 0 h 7493475"/>
                <a:gd name="connsiteX5" fmla="*/ 7862936 w 9798052"/>
                <a:gd name="connsiteY5" fmla="*/ 0 h 7493475"/>
                <a:gd name="connsiteX6" fmla="*/ 9798052 w 9798052"/>
                <a:gd name="connsiteY6" fmla="*/ 0 h 7493475"/>
                <a:gd name="connsiteX7" fmla="*/ 9798052 w 9798052"/>
                <a:gd name="connsiteY7" fmla="*/ 1498695 h 7493475"/>
                <a:gd name="connsiteX8" fmla="*/ 9798052 w 9798052"/>
                <a:gd name="connsiteY8" fmla="*/ 2997390 h 7493475"/>
                <a:gd name="connsiteX9" fmla="*/ 9798052 w 9798052"/>
                <a:gd name="connsiteY9" fmla="*/ 4496085 h 7493475"/>
                <a:gd name="connsiteX10" fmla="*/ 9798052 w 9798052"/>
                <a:gd name="connsiteY10" fmla="*/ 5994780 h 7493475"/>
                <a:gd name="connsiteX11" fmla="*/ 9798052 w 9798052"/>
                <a:gd name="connsiteY11" fmla="*/ 7493475 h 7493475"/>
                <a:gd name="connsiteX12" fmla="*/ 7862936 w 9798052"/>
                <a:gd name="connsiteY12" fmla="*/ 7493475 h 7493475"/>
                <a:gd name="connsiteX13" fmla="*/ 7832318 w 9798052"/>
                <a:gd name="connsiteY13" fmla="*/ 7493475 h 7493475"/>
                <a:gd name="connsiteX14" fmla="*/ 5897202 w 9798052"/>
                <a:gd name="connsiteY14" fmla="*/ 7493475 h 7493475"/>
                <a:gd name="connsiteX15" fmla="*/ 3931468 w 9798052"/>
                <a:gd name="connsiteY15" fmla="*/ 7493475 h 7493475"/>
                <a:gd name="connsiteX16" fmla="*/ 1965734 w 9798052"/>
                <a:gd name="connsiteY16" fmla="*/ 7493475 h 7493475"/>
                <a:gd name="connsiteX17" fmla="*/ 0 w 9798052"/>
                <a:gd name="connsiteY17" fmla="*/ 7493475 h 7493475"/>
                <a:gd name="connsiteX18" fmla="*/ 0 w 9798052"/>
                <a:gd name="connsiteY18" fmla="*/ 5994780 h 7493475"/>
                <a:gd name="connsiteX19" fmla="*/ 0 w 9798052"/>
                <a:gd name="connsiteY19" fmla="*/ 4496085 h 7493475"/>
                <a:gd name="connsiteX20" fmla="*/ 0 w 9798052"/>
                <a:gd name="connsiteY20" fmla="*/ 2997390 h 7493475"/>
                <a:gd name="connsiteX21" fmla="*/ 0 w 9798052"/>
                <a:gd name="connsiteY21" fmla="*/ 1498695 h 7493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798052" h="7493475">
                  <a:moveTo>
                    <a:pt x="0" y="0"/>
                  </a:moveTo>
                  <a:lnTo>
                    <a:pt x="1965734" y="0"/>
                  </a:lnTo>
                  <a:lnTo>
                    <a:pt x="3931468" y="0"/>
                  </a:lnTo>
                  <a:lnTo>
                    <a:pt x="5897202" y="0"/>
                  </a:lnTo>
                  <a:lnTo>
                    <a:pt x="7832318" y="0"/>
                  </a:lnTo>
                  <a:lnTo>
                    <a:pt x="7862936" y="0"/>
                  </a:lnTo>
                  <a:lnTo>
                    <a:pt x="9798052" y="0"/>
                  </a:lnTo>
                  <a:lnTo>
                    <a:pt x="9798052" y="1498695"/>
                  </a:lnTo>
                  <a:lnTo>
                    <a:pt x="9798052" y="2997390"/>
                  </a:lnTo>
                  <a:lnTo>
                    <a:pt x="9798052" y="4496085"/>
                  </a:lnTo>
                  <a:lnTo>
                    <a:pt x="9798052" y="5994780"/>
                  </a:lnTo>
                  <a:lnTo>
                    <a:pt x="9798052" y="7493475"/>
                  </a:lnTo>
                  <a:lnTo>
                    <a:pt x="7862936" y="7493475"/>
                  </a:lnTo>
                  <a:lnTo>
                    <a:pt x="7832318" y="7493475"/>
                  </a:lnTo>
                  <a:lnTo>
                    <a:pt x="5897202" y="7493475"/>
                  </a:lnTo>
                  <a:lnTo>
                    <a:pt x="3931468" y="7493475"/>
                  </a:lnTo>
                  <a:lnTo>
                    <a:pt x="1965734" y="7493475"/>
                  </a:lnTo>
                  <a:lnTo>
                    <a:pt x="0" y="7493475"/>
                  </a:lnTo>
                  <a:lnTo>
                    <a:pt x="0" y="5994780"/>
                  </a:lnTo>
                  <a:lnTo>
                    <a:pt x="0" y="4496085"/>
                  </a:lnTo>
                  <a:lnTo>
                    <a:pt x="0" y="2997390"/>
                  </a:lnTo>
                  <a:lnTo>
                    <a:pt x="0" y="1498695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50000">
                  <a:schemeClr val="bg1">
                    <a:lumMod val="65000"/>
                  </a:schemeClr>
                </a:gs>
                <a:gs pos="100000">
                  <a:schemeClr val="accent6"/>
                </a:gs>
              </a:gsLst>
              <a:lin ang="5400000" scaled="0"/>
            </a:gradFill>
            <a:ln w="571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4299" tIns="17149" rIns="34299" bIns="171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dirty="0">
                <a:latin typeface="+mj-lt"/>
              </a:endParaRPr>
            </a:p>
          </p:txBody>
        </p:sp>
        <p:sp>
          <p:nvSpPr>
            <p:cNvPr id="7" name="Off-page Connector 1">
              <a:extLst>
                <a:ext uri="{FF2B5EF4-FFF2-40B4-BE49-F238E27FC236}">
                  <a16:creationId xmlns="" xmlns:a16="http://schemas.microsoft.com/office/drawing/2014/main" id="{26D85447-C07B-4BF1-AE12-F43D16B372B9}"/>
                </a:ext>
              </a:extLst>
            </p:cNvPr>
            <p:cNvSpPr/>
            <p:nvPr/>
          </p:nvSpPr>
          <p:spPr>
            <a:xfrm>
              <a:off x="4796036" y="1935238"/>
              <a:ext cx="1608284" cy="550956"/>
            </a:xfrm>
            <a:prstGeom prst="flowChartOffpageConnector">
              <a:avLst/>
            </a:prstGeom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latin typeface="+mj-lt"/>
              </a:endParaRPr>
            </a:p>
          </p:txBody>
        </p:sp>
        <p:sp>
          <p:nvSpPr>
            <p:cNvPr id="8" name="Off-page Connector 8">
              <a:extLst>
                <a:ext uri="{FF2B5EF4-FFF2-40B4-BE49-F238E27FC236}">
                  <a16:creationId xmlns="" xmlns:a16="http://schemas.microsoft.com/office/drawing/2014/main" id="{3A62D2E2-715A-4F42-B854-797D11A38CF3}"/>
                </a:ext>
              </a:extLst>
            </p:cNvPr>
            <p:cNvSpPr/>
            <p:nvPr/>
          </p:nvSpPr>
          <p:spPr>
            <a:xfrm>
              <a:off x="8039100" y="1935238"/>
              <a:ext cx="1608284" cy="550956"/>
            </a:xfrm>
            <a:prstGeom prst="flowChartOffpageConnector">
              <a:avLst/>
            </a:prstGeom>
            <a:solidFill>
              <a:schemeClr val="accent3"/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latin typeface="+mj-lt"/>
              </a:endParaRPr>
            </a:p>
          </p:txBody>
        </p:sp>
        <p:sp>
          <p:nvSpPr>
            <p:cNvPr id="9" name="Off-page Connector 9">
              <a:extLst>
                <a:ext uri="{FF2B5EF4-FFF2-40B4-BE49-F238E27FC236}">
                  <a16:creationId xmlns="" xmlns:a16="http://schemas.microsoft.com/office/drawing/2014/main" id="{A200E47E-AFFD-4C50-B638-142741B42919}"/>
                </a:ext>
              </a:extLst>
            </p:cNvPr>
            <p:cNvSpPr/>
            <p:nvPr/>
          </p:nvSpPr>
          <p:spPr>
            <a:xfrm>
              <a:off x="6422331" y="1935238"/>
              <a:ext cx="1608284" cy="550956"/>
            </a:xfrm>
            <a:prstGeom prst="flowChartOffpageConnector">
              <a:avLst/>
            </a:prstGeom>
            <a:solidFill>
              <a:schemeClr val="accent2"/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latin typeface="+mj-lt"/>
              </a:endParaRPr>
            </a:p>
          </p:txBody>
        </p:sp>
        <p:sp>
          <p:nvSpPr>
            <p:cNvPr id="10" name="TextBox 14">
              <a:extLst>
                <a:ext uri="{FF2B5EF4-FFF2-40B4-BE49-F238E27FC236}">
                  <a16:creationId xmlns="" xmlns:a16="http://schemas.microsoft.com/office/drawing/2014/main" id="{3A5050D4-FA97-47DA-821C-E600743105BF}"/>
                </a:ext>
              </a:extLst>
            </p:cNvPr>
            <p:cNvSpPr txBox="1"/>
            <p:nvPr/>
          </p:nvSpPr>
          <p:spPr>
            <a:xfrm>
              <a:off x="5063703" y="1985061"/>
              <a:ext cx="1041702" cy="377434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GB" sz="1600" b="1" dirty="0" err="1" smtClean="0">
                  <a:solidFill>
                    <a:schemeClr val="bg1"/>
                  </a:solidFill>
                  <a:latin typeface="+mj-lt"/>
                  <a:ea typeface="League Spartan" charset="0"/>
                  <a:cs typeface="Poppins" pitchFamily="2" charset="77"/>
                </a:rPr>
                <a:t>Impacto</a:t>
              </a:r>
              <a:endParaRPr lang="en-GB" sz="1600" b="1" dirty="0">
                <a:solidFill>
                  <a:schemeClr val="bg1"/>
                </a:solidFill>
                <a:latin typeface="+mj-lt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11" name="TextBox 15">
              <a:extLst>
                <a:ext uri="{FF2B5EF4-FFF2-40B4-BE49-F238E27FC236}">
                  <a16:creationId xmlns="" xmlns:a16="http://schemas.microsoft.com/office/drawing/2014/main" id="{0D07FEF8-3328-4391-941A-DC8B4E786B41}"/>
                </a:ext>
              </a:extLst>
            </p:cNvPr>
            <p:cNvSpPr txBox="1"/>
            <p:nvPr/>
          </p:nvSpPr>
          <p:spPr>
            <a:xfrm>
              <a:off x="6547220" y="1985061"/>
              <a:ext cx="1372673" cy="377434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GB" sz="1600" b="1" dirty="0" err="1" smtClean="0">
                  <a:solidFill>
                    <a:schemeClr val="bg1"/>
                  </a:solidFill>
                  <a:latin typeface="+mj-lt"/>
                  <a:ea typeface="League Spartan" charset="0"/>
                  <a:cs typeface="Poppins" pitchFamily="2" charset="77"/>
                </a:rPr>
                <a:t>Probabilidad</a:t>
              </a:r>
              <a:endParaRPr lang="en-GB" sz="1600" b="1" dirty="0">
                <a:solidFill>
                  <a:schemeClr val="bg1"/>
                </a:solidFill>
                <a:latin typeface="+mj-lt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12" name="TextBox 16">
              <a:extLst>
                <a:ext uri="{FF2B5EF4-FFF2-40B4-BE49-F238E27FC236}">
                  <a16:creationId xmlns="" xmlns:a16="http://schemas.microsoft.com/office/drawing/2014/main" id="{50A320DB-037A-49F9-A6FA-548A3E63D1B6}"/>
                </a:ext>
              </a:extLst>
            </p:cNvPr>
            <p:cNvSpPr txBox="1"/>
            <p:nvPr/>
          </p:nvSpPr>
          <p:spPr>
            <a:xfrm>
              <a:off x="8137928" y="1840312"/>
              <a:ext cx="1382524" cy="65193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GB" sz="1600" b="1" dirty="0" err="1">
                  <a:solidFill>
                    <a:schemeClr val="bg1"/>
                  </a:solidFill>
                  <a:latin typeface="+mj-lt"/>
                  <a:ea typeface="League Spartan" charset="0"/>
                  <a:cs typeface="Poppins" pitchFamily="2" charset="77"/>
                </a:rPr>
                <a:t>Garantía</a:t>
              </a:r>
              <a:r>
                <a:rPr lang="en-GB" sz="1600" b="1" dirty="0">
                  <a:solidFill>
                    <a:schemeClr val="bg1"/>
                  </a:solidFill>
                  <a:latin typeface="+mj-lt"/>
                  <a:ea typeface="League Spartan" charset="0"/>
                  <a:cs typeface="Poppins" pitchFamily="2" charset="77"/>
                </a:rPr>
                <a:t> de </a:t>
              </a:r>
              <a:r>
                <a:rPr lang="en-GB" sz="1600" b="1" dirty="0" err="1">
                  <a:solidFill>
                    <a:schemeClr val="bg1"/>
                  </a:solidFill>
                  <a:latin typeface="+mj-lt"/>
                  <a:ea typeface="League Spartan" charset="0"/>
                  <a:cs typeface="Poppins" pitchFamily="2" charset="77"/>
                </a:rPr>
                <a:t>Mitigación</a:t>
              </a:r>
              <a:endParaRPr lang="en-GB" sz="1600" b="1" dirty="0">
                <a:solidFill>
                  <a:schemeClr val="bg1"/>
                </a:solidFill>
                <a:latin typeface="+mj-lt"/>
                <a:ea typeface="League Spartan" charset="0"/>
                <a:cs typeface="Poppins" pitchFamily="2" charset="77"/>
              </a:endParaRPr>
            </a:p>
          </p:txBody>
        </p:sp>
        <p:cxnSp>
          <p:nvCxnSpPr>
            <p:cNvPr id="14" name="Gerader Verbinder 13">
              <a:extLst>
                <a:ext uri="{FF2B5EF4-FFF2-40B4-BE49-F238E27FC236}">
                  <a16:creationId xmlns="" xmlns:a16="http://schemas.microsoft.com/office/drawing/2014/main" id="{FEA36D0E-DE13-498D-A574-ED1AF0310298}"/>
                </a:ext>
              </a:extLst>
            </p:cNvPr>
            <p:cNvCxnSpPr/>
            <p:nvPr/>
          </p:nvCxnSpPr>
          <p:spPr>
            <a:xfrm>
              <a:off x="6404320" y="2609385"/>
              <a:ext cx="18011" cy="3290901"/>
            </a:xfrm>
            <a:prstGeom prst="line">
              <a:avLst/>
            </a:prstGeom>
            <a:ln w="7620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="" xmlns:a16="http://schemas.microsoft.com/office/drawing/2014/main" id="{CEAC20E2-BAE8-4DB0-B88E-86DC71E96E6A}"/>
                </a:ext>
              </a:extLst>
            </p:cNvPr>
            <p:cNvCxnSpPr/>
            <p:nvPr/>
          </p:nvCxnSpPr>
          <p:spPr>
            <a:xfrm>
              <a:off x="8030094" y="2609384"/>
              <a:ext cx="18011" cy="3290901"/>
            </a:xfrm>
            <a:prstGeom prst="line">
              <a:avLst/>
            </a:prstGeom>
            <a:ln w="7620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52">
              <a:extLst>
                <a:ext uri="{FF2B5EF4-FFF2-40B4-BE49-F238E27FC236}">
                  <a16:creationId xmlns="" xmlns:a16="http://schemas.microsoft.com/office/drawing/2014/main" id="{6F38277A-D19C-46F4-AF65-BF858AF56B5F}"/>
                </a:ext>
              </a:extLst>
            </p:cNvPr>
            <p:cNvSpPr txBox="1"/>
            <p:nvPr/>
          </p:nvSpPr>
          <p:spPr>
            <a:xfrm>
              <a:off x="5371323" y="2606536"/>
              <a:ext cx="43819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10</a:t>
              </a:r>
            </a:p>
          </p:txBody>
        </p:sp>
        <p:sp>
          <p:nvSpPr>
            <p:cNvPr id="17" name="TextBox 52">
              <a:extLst>
                <a:ext uri="{FF2B5EF4-FFF2-40B4-BE49-F238E27FC236}">
                  <a16:creationId xmlns="" xmlns:a16="http://schemas.microsoft.com/office/drawing/2014/main" id="{AA88C6C8-8EBD-4064-A196-D95DF2407EF4}"/>
                </a:ext>
              </a:extLst>
            </p:cNvPr>
            <p:cNvSpPr txBox="1"/>
            <p:nvPr/>
          </p:nvSpPr>
          <p:spPr>
            <a:xfrm>
              <a:off x="5429402" y="3232948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8</a:t>
              </a:r>
            </a:p>
          </p:txBody>
        </p:sp>
        <p:sp>
          <p:nvSpPr>
            <p:cNvPr id="18" name="TextBox 52">
              <a:extLst>
                <a:ext uri="{FF2B5EF4-FFF2-40B4-BE49-F238E27FC236}">
                  <a16:creationId xmlns="" xmlns:a16="http://schemas.microsoft.com/office/drawing/2014/main" id="{10485531-DBD0-44CA-BAC3-C3C979685FDE}"/>
                </a:ext>
              </a:extLst>
            </p:cNvPr>
            <p:cNvSpPr txBox="1"/>
            <p:nvPr/>
          </p:nvSpPr>
          <p:spPr>
            <a:xfrm>
              <a:off x="5429402" y="3859360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6</a:t>
              </a:r>
            </a:p>
          </p:txBody>
        </p:sp>
        <p:sp>
          <p:nvSpPr>
            <p:cNvPr id="19" name="TextBox 52">
              <a:extLst>
                <a:ext uri="{FF2B5EF4-FFF2-40B4-BE49-F238E27FC236}">
                  <a16:creationId xmlns="" xmlns:a16="http://schemas.microsoft.com/office/drawing/2014/main" id="{E0FC12C2-9456-4611-8041-CFFE25C0AEEF}"/>
                </a:ext>
              </a:extLst>
            </p:cNvPr>
            <p:cNvSpPr txBox="1"/>
            <p:nvPr/>
          </p:nvSpPr>
          <p:spPr>
            <a:xfrm>
              <a:off x="5429402" y="4485771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4</a:t>
              </a:r>
            </a:p>
          </p:txBody>
        </p:sp>
        <p:sp>
          <p:nvSpPr>
            <p:cNvPr id="20" name="TextBox 52">
              <a:extLst>
                <a:ext uri="{FF2B5EF4-FFF2-40B4-BE49-F238E27FC236}">
                  <a16:creationId xmlns="" xmlns:a16="http://schemas.microsoft.com/office/drawing/2014/main" id="{AB4BBE5F-17F6-4BA2-A7F0-B36DF5E6FFA7}"/>
                </a:ext>
              </a:extLst>
            </p:cNvPr>
            <p:cNvSpPr txBox="1"/>
            <p:nvPr/>
          </p:nvSpPr>
          <p:spPr>
            <a:xfrm>
              <a:off x="5429402" y="5112183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2</a:t>
              </a:r>
            </a:p>
          </p:txBody>
        </p:sp>
        <p:sp>
          <p:nvSpPr>
            <p:cNvPr id="21" name="TextBox 52">
              <a:extLst>
                <a:ext uri="{FF2B5EF4-FFF2-40B4-BE49-F238E27FC236}">
                  <a16:creationId xmlns="" xmlns:a16="http://schemas.microsoft.com/office/drawing/2014/main" id="{834AB9AB-2EBC-4811-BC11-996A7F4DF3BE}"/>
                </a:ext>
              </a:extLst>
            </p:cNvPr>
            <p:cNvSpPr txBox="1"/>
            <p:nvPr/>
          </p:nvSpPr>
          <p:spPr>
            <a:xfrm>
              <a:off x="5429402" y="2919741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9</a:t>
              </a:r>
            </a:p>
          </p:txBody>
        </p:sp>
        <p:sp>
          <p:nvSpPr>
            <p:cNvPr id="22" name="TextBox 52">
              <a:extLst>
                <a:ext uri="{FF2B5EF4-FFF2-40B4-BE49-F238E27FC236}">
                  <a16:creationId xmlns="" xmlns:a16="http://schemas.microsoft.com/office/drawing/2014/main" id="{339977FF-4FD2-4AF9-868B-F6E2BF34E617}"/>
                </a:ext>
              </a:extLst>
            </p:cNvPr>
            <p:cNvSpPr txBox="1"/>
            <p:nvPr/>
          </p:nvSpPr>
          <p:spPr>
            <a:xfrm>
              <a:off x="5429402" y="3546153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7</a:t>
              </a:r>
            </a:p>
          </p:txBody>
        </p:sp>
        <p:sp>
          <p:nvSpPr>
            <p:cNvPr id="23" name="TextBox 52">
              <a:extLst>
                <a:ext uri="{FF2B5EF4-FFF2-40B4-BE49-F238E27FC236}">
                  <a16:creationId xmlns="" xmlns:a16="http://schemas.microsoft.com/office/drawing/2014/main" id="{6000A699-9D57-46D9-BEF9-435221C6D470}"/>
                </a:ext>
              </a:extLst>
            </p:cNvPr>
            <p:cNvSpPr txBox="1"/>
            <p:nvPr/>
          </p:nvSpPr>
          <p:spPr>
            <a:xfrm>
              <a:off x="5429402" y="4172565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5</a:t>
              </a:r>
            </a:p>
          </p:txBody>
        </p:sp>
        <p:sp>
          <p:nvSpPr>
            <p:cNvPr id="24" name="TextBox 52">
              <a:extLst>
                <a:ext uri="{FF2B5EF4-FFF2-40B4-BE49-F238E27FC236}">
                  <a16:creationId xmlns="" xmlns:a16="http://schemas.microsoft.com/office/drawing/2014/main" id="{1734F7DB-6BF2-43EA-8652-C2D74FC4E914}"/>
                </a:ext>
              </a:extLst>
            </p:cNvPr>
            <p:cNvSpPr txBox="1"/>
            <p:nvPr/>
          </p:nvSpPr>
          <p:spPr>
            <a:xfrm>
              <a:off x="5429402" y="4798978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3</a:t>
              </a:r>
            </a:p>
          </p:txBody>
        </p:sp>
        <p:sp>
          <p:nvSpPr>
            <p:cNvPr id="25" name="TextBox 52">
              <a:extLst>
                <a:ext uri="{FF2B5EF4-FFF2-40B4-BE49-F238E27FC236}">
                  <a16:creationId xmlns="" xmlns:a16="http://schemas.microsoft.com/office/drawing/2014/main" id="{506D9C57-6166-48DB-8D7F-48CB5B66333F}"/>
                </a:ext>
              </a:extLst>
            </p:cNvPr>
            <p:cNvSpPr txBox="1"/>
            <p:nvPr/>
          </p:nvSpPr>
          <p:spPr>
            <a:xfrm>
              <a:off x="5429402" y="5425387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1</a:t>
              </a:r>
            </a:p>
          </p:txBody>
        </p:sp>
        <p:sp>
          <p:nvSpPr>
            <p:cNvPr id="26" name="TextBox 52">
              <a:extLst>
                <a:ext uri="{FF2B5EF4-FFF2-40B4-BE49-F238E27FC236}">
                  <a16:creationId xmlns="" xmlns:a16="http://schemas.microsoft.com/office/drawing/2014/main" id="{0C9AEA1F-8543-4FDA-BCA9-F165E4979BF9}"/>
                </a:ext>
              </a:extLst>
            </p:cNvPr>
            <p:cNvSpPr txBox="1"/>
            <p:nvPr/>
          </p:nvSpPr>
          <p:spPr>
            <a:xfrm>
              <a:off x="7002577" y="2605047"/>
              <a:ext cx="43819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10</a:t>
              </a:r>
            </a:p>
          </p:txBody>
        </p:sp>
        <p:sp>
          <p:nvSpPr>
            <p:cNvPr id="27" name="TextBox 52">
              <a:extLst>
                <a:ext uri="{FF2B5EF4-FFF2-40B4-BE49-F238E27FC236}">
                  <a16:creationId xmlns="" xmlns:a16="http://schemas.microsoft.com/office/drawing/2014/main" id="{83AE0F93-A6D7-4DF7-B4FF-713C3DC67A26}"/>
                </a:ext>
              </a:extLst>
            </p:cNvPr>
            <p:cNvSpPr txBox="1"/>
            <p:nvPr/>
          </p:nvSpPr>
          <p:spPr>
            <a:xfrm>
              <a:off x="7060656" y="3231459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8</a:t>
              </a:r>
            </a:p>
          </p:txBody>
        </p:sp>
        <p:sp>
          <p:nvSpPr>
            <p:cNvPr id="28" name="TextBox 52">
              <a:extLst>
                <a:ext uri="{FF2B5EF4-FFF2-40B4-BE49-F238E27FC236}">
                  <a16:creationId xmlns="" xmlns:a16="http://schemas.microsoft.com/office/drawing/2014/main" id="{466C6094-ED03-42F1-9AE8-BA0841AC17D7}"/>
                </a:ext>
              </a:extLst>
            </p:cNvPr>
            <p:cNvSpPr txBox="1"/>
            <p:nvPr/>
          </p:nvSpPr>
          <p:spPr>
            <a:xfrm>
              <a:off x="7060656" y="3857870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6</a:t>
              </a:r>
            </a:p>
          </p:txBody>
        </p:sp>
        <p:sp>
          <p:nvSpPr>
            <p:cNvPr id="29" name="TextBox 52">
              <a:extLst>
                <a:ext uri="{FF2B5EF4-FFF2-40B4-BE49-F238E27FC236}">
                  <a16:creationId xmlns="" xmlns:a16="http://schemas.microsoft.com/office/drawing/2014/main" id="{E7ADEDBA-2526-49CF-AE34-018CE081F65B}"/>
                </a:ext>
              </a:extLst>
            </p:cNvPr>
            <p:cNvSpPr txBox="1"/>
            <p:nvPr/>
          </p:nvSpPr>
          <p:spPr>
            <a:xfrm>
              <a:off x="7060656" y="4484282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4</a:t>
              </a:r>
            </a:p>
          </p:txBody>
        </p:sp>
        <p:sp>
          <p:nvSpPr>
            <p:cNvPr id="30" name="TextBox 52">
              <a:extLst>
                <a:ext uri="{FF2B5EF4-FFF2-40B4-BE49-F238E27FC236}">
                  <a16:creationId xmlns="" xmlns:a16="http://schemas.microsoft.com/office/drawing/2014/main" id="{29686B0E-292A-456F-B0FF-B6221C405414}"/>
                </a:ext>
              </a:extLst>
            </p:cNvPr>
            <p:cNvSpPr txBox="1"/>
            <p:nvPr/>
          </p:nvSpPr>
          <p:spPr>
            <a:xfrm>
              <a:off x="7060656" y="5110695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2</a:t>
              </a:r>
            </a:p>
          </p:txBody>
        </p:sp>
        <p:sp>
          <p:nvSpPr>
            <p:cNvPr id="31" name="TextBox 52">
              <a:extLst>
                <a:ext uri="{FF2B5EF4-FFF2-40B4-BE49-F238E27FC236}">
                  <a16:creationId xmlns="" xmlns:a16="http://schemas.microsoft.com/office/drawing/2014/main" id="{85F6DB10-5091-4943-8F28-74534FEC8C70}"/>
                </a:ext>
              </a:extLst>
            </p:cNvPr>
            <p:cNvSpPr txBox="1"/>
            <p:nvPr/>
          </p:nvSpPr>
          <p:spPr>
            <a:xfrm>
              <a:off x="7060656" y="2918252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9</a:t>
              </a:r>
            </a:p>
          </p:txBody>
        </p:sp>
        <p:sp>
          <p:nvSpPr>
            <p:cNvPr id="32" name="TextBox 52">
              <a:extLst>
                <a:ext uri="{FF2B5EF4-FFF2-40B4-BE49-F238E27FC236}">
                  <a16:creationId xmlns="" xmlns:a16="http://schemas.microsoft.com/office/drawing/2014/main" id="{0745878B-A698-4B5E-A2BA-2E26AA0ADE14}"/>
                </a:ext>
              </a:extLst>
            </p:cNvPr>
            <p:cNvSpPr txBox="1"/>
            <p:nvPr/>
          </p:nvSpPr>
          <p:spPr>
            <a:xfrm>
              <a:off x="7060656" y="3544665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7</a:t>
              </a:r>
            </a:p>
          </p:txBody>
        </p:sp>
        <p:sp>
          <p:nvSpPr>
            <p:cNvPr id="33" name="TextBox 52">
              <a:extLst>
                <a:ext uri="{FF2B5EF4-FFF2-40B4-BE49-F238E27FC236}">
                  <a16:creationId xmlns="" xmlns:a16="http://schemas.microsoft.com/office/drawing/2014/main" id="{832575B4-8310-4948-A05C-8A9890D2F5F5}"/>
                </a:ext>
              </a:extLst>
            </p:cNvPr>
            <p:cNvSpPr txBox="1"/>
            <p:nvPr/>
          </p:nvSpPr>
          <p:spPr>
            <a:xfrm>
              <a:off x="7060656" y="4171077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5</a:t>
              </a:r>
            </a:p>
          </p:txBody>
        </p:sp>
        <p:sp>
          <p:nvSpPr>
            <p:cNvPr id="34" name="TextBox 52">
              <a:extLst>
                <a:ext uri="{FF2B5EF4-FFF2-40B4-BE49-F238E27FC236}">
                  <a16:creationId xmlns="" xmlns:a16="http://schemas.microsoft.com/office/drawing/2014/main" id="{D0D25012-D433-41E1-930D-368CA5FB23E4}"/>
                </a:ext>
              </a:extLst>
            </p:cNvPr>
            <p:cNvSpPr txBox="1"/>
            <p:nvPr/>
          </p:nvSpPr>
          <p:spPr>
            <a:xfrm>
              <a:off x="7060656" y="4797488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3</a:t>
              </a:r>
            </a:p>
          </p:txBody>
        </p:sp>
        <p:sp>
          <p:nvSpPr>
            <p:cNvPr id="35" name="TextBox 52">
              <a:extLst>
                <a:ext uri="{FF2B5EF4-FFF2-40B4-BE49-F238E27FC236}">
                  <a16:creationId xmlns="" xmlns:a16="http://schemas.microsoft.com/office/drawing/2014/main" id="{8B8F5B16-D3F4-4EC8-A0AF-D97F976E1889}"/>
                </a:ext>
              </a:extLst>
            </p:cNvPr>
            <p:cNvSpPr txBox="1"/>
            <p:nvPr/>
          </p:nvSpPr>
          <p:spPr>
            <a:xfrm>
              <a:off x="7060656" y="5423899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1</a:t>
              </a:r>
            </a:p>
          </p:txBody>
        </p:sp>
        <p:sp>
          <p:nvSpPr>
            <p:cNvPr id="36" name="TextBox 52">
              <a:extLst>
                <a:ext uri="{FF2B5EF4-FFF2-40B4-BE49-F238E27FC236}">
                  <a16:creationId xmlns="" xmlns:a16="http://schemas.microsoft.com/office/drawing/2014/main" id="{2910C81D-A099-4DCD-A0D4-23832996841B}"/>
                </a:ext>
              </a:extLst>
            </p:cNvPr>
            <p:cNvSpPr txBox="1"/>
            <p:nvPr/>
          </p:nvSpPr>
          <p:spPr>
            <a:xfrm>
              <a:off x="8612713" y="2598130"/>
              <a:ext cx="43819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10</a:t>
              </a:r>
            </a:p>
          </p:txBody>
        </p:sp>
        <p:sp>
          <p:nvSpPr>
            <p:cNvPr id="37" name="TextBox 52">
              <a:extLst>
                <a:ext uri="{FF2B5EF4-FFF2-40B4-BE49-F238E27FC236}">
                  <a16:creationId xmlns="" xmlns:a16="http://schemas.microsoft.com/office/drawing/2014/main" id="{6A342105-92EC-467B-BB9D-BD4F3B51A6B3}"/>
                </a:ext>
              </a:extLst>
            </p:cNvPr>
            <p:cNvSpPr txBox="1"/>
            <p:nvPr/>
          </p:nvSpPr>
          <p:spPr>
            <a:xfrm>
              <a:off x="8670792" y="3224543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8</a:t>
              </a:r>
            </a:p>
          </p:txBody>
        </p:sp>
        <p:sp>
          <p:nvSpPr>
            <p:cNvPr id="38" name="TextBox 52">
              <a:extLst>
                <a:ext uri="{FF2B5EF4-FFF2-40B4-BE49-F238E27FC236}">
                  <a16:creationId xmlns="" xmlns:a16="http://schemas.microsoft.com/office/drawing/2014/main" id="{4B26584F-05BB-4E33-A4DE-F8C970A07254}"/>
                </a:ext>
              </a:extLst>
            </p:cNvPr>
            <p:cNvSpPr txBox="1"/>
            <p:nvPr/>
          </p:nvSpPr>
          <p:spPr>
            <a:xfrm>
              <a:off x="8670792" y="3850955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6</a:t>
              </a:r>
            </a:p>
          </p:txBody>
        </p:sp>
        <p:sp>
          <p:nvSpPr>
            <p:cNvPr id="39" name="TextBox 52">
              <a:extLst>
                <a:ext uri="{FF2B5EF4-FFF2-40B4-BE49-F238E27FC236}">
                  <a16:creationId xmlns="" xmlns:a16="http://schemas.microsoft.com/office/drawing/2014/main" id="{2EC71989-658E-4D0E-9C63-AD22538455A7}"/>
                </a:ext>
              </a:extLst>
            </p:cNvPr>
            <p:cNvSpPr txBox="1"/>
            <p:nvPr/>
          </p:nvSpPr>
          <p:spPr>
            <a:xfrm>
              <a:off x="8670792" y="4477367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4</a:t>
              </a:r>
            </a:p>
          </p:txBody>
        </p:sp>
        <p:sp>
          <p:nvSpPr>
            <p:cNvPr id="40" name="TextBox 52">
              <a:extLst>
                <a:ext uri="{FF2B5EF4-FFF2-40B4-BE49-F238E27FC236}">
                  <a16:creationId xmlns="" xmlns:a16="http://schemas.microsoft.com/office/drawing/2014/main" id="{28E3C858-F29D-431F-BF19-00A038B53955}"/>
                </a:ext>
              </a:extLst>
            </p:cNvPr>
            <p:cNvSpPr txBox="1"/>
            <p:nvPr/>
          </p:nvSpPr>
          <p:spPr>
            <a:xfrm>
              <a:off x="8670792" y="5103778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2</a:t>
              </a:r>
            </a:p>
          </p:txBody>
        </p:sp>
        <p:sp>
          <p:nvSpPr>
            <p:cNvPr id="41" name="TextBox 52">
              <a:extLst>
                <a:ext uri="{FF2B5EF4-FFF2-40B4-BE49-F238E27FC236}">
                  <a16:creationId xmlns="" xmlns:a16="http://schemas.microsoft.com/office/drawing/2014/main" id="{E99B56EB-10FD-4E83-ABC9-17E3E9E6633F}"/>
                </a:ext>
              </a:extLst>
            </p:cNvPr>
            <p:cNvSpPr txBox="1"/>
            <p:nvPr/>
          </p:nvSpPr>
          <p:spPr>
            <a:xfrm>
              <a:off x="8670792" y="2911337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9</a:t>
              </a:r>
            </a:p>
          </p:txBody>
        </p:sp>
        <p:sp>
          <p:nvSpPr>
            <p:cNvPr id="42" name="TextBox 52">
              <a:extLst>
                <a:ext uri="{FF2B5EF4-FFF2-40B4-BE49-F238E27FC236}">
                  <a16:creationId xmlns="" xmlns:a16="http://schemas.microsoft.com/office/drawing/2014/main" id="{2B5B6CED-9BC1-42D8-85A6-89D82C679E46}"/>
                </a:ext>
              </a:extLst>
            </p:cNvPr>
            <p:cNvSpPr txBox="1"/>
            <p:nvPr/>
          </p:nvSpPr>
          <p:spPr>
            <a:xfrm>
              <a:off x="8670792" y="3537748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7</a:t>
              </a:r>
            </a:p>
          </p:txBody>
        </p:sp>
        <p:sp>
          <p:nvSpPr>
            <p:cNvPr id="43" name="TextBox 52">
              <a:extLst>
                <a:ext uri="{FF2B5EF4-FFF2-40B4-BE49-F238E27FC236}">
                  <a16:creationId xmlns="" xmlns:a16="http://schemas.microsoft.com/office/drawing/2014/main" id="{919F53B8-C64A-48E3-8616-7BAFEFDCE8F4}"/>
                </a:ext>
              </a:extLst>
            </p:cNvPr>
            <p:cNvSpPr txBox="1"/>
            <p:nvPr/>
          </p:nvSpPr>
          <p:spPr>
            <a:xfrm>
              <a:off x="8670792" y="4164160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5</a:t>
              </a:r>
            </a:p>
          </p:txBody>
        </p:sp>
        <p:sp>
          <p:nvSpPr>
            <p:cNvPr id="44" name="TextBox 52">
              <a:extLst>
                <a:ext uri="{FF2B5EF4-FFF2-40B4-BE49-F238E27FC236}">
                  <a16:creationId xmlns="" xmlns:a16="http://schemas.microsoft.com/office/drawing/2014/main" id="{1686C29F-C8FB-47DD-B5BE-A9E50C433130}"/>
                </a:ext>
              </a:extLst>
            </p:cNvPr>
            <p:cNvSpPr txBox="1"/>
            <p:nvPr/>
          </p:nvSpPr>
          <p:spPr>
            <a:xfrm>
              <a:off x="8670792" y="4790573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3</a:t>
              </a:r>
            </a:p>
          </p:txBody>
        </p:sp>
        <p:sp>
          <p:nvSpPr>
            <p:cNvPr id="45" name="TextBox 52">
              <a:extLst>
                <a:ext uri="{FF2B5EF4-FFF2-40B4-BE49-F238E27FC236}">
                  <a16:creationId xmlns="" xmlns:a16="http://schemas.microsoft.com/office/drawing/2014/main" id="{47F7845F-1843-4BC1-ADB2-D26710B5B8CB}"/>
                </a:ext>
              </a:extLst>
            </p:cNvPr>
            <p:cNvSpPr txBox="1"/>
            <p:nvPr/>
          </p:nvSpPr>
          <p:spPr>
            <a:xfrm>
              <a:off x="8670792" y="5416983"/>
              <a:ext cx="322035" cy="37743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1</a:t>
              </a:r>
            </a:p>
          </p:txBody>
        </p:sp>
        <p:cxnSp>
          <p:nvCxnSpPr>
            <p:cNvPr id="46" name="Gerader Verbinder 45">
              <a:extLst>
                <a:ext uri="{FF2B5EF4-FFF2-40B4-BE49-F238E27FC236}">
                  <a16:creationId xmlns="" xmlns:a16="http://schemas.microsoft.com/office/drawing/2014/main" id="{98394B19-9013-4D16-88CC-4D1C5C345C5F}"/>
                </a:ext>
              </a:extLst>
            </p:cNvPr>
            <p:cNvCxnSpPr>
              <a:cxnSpLocks/>
            </p:cNvCxnSpPr>
            <p:nvPr/>
          </p:nvCxnSpPr>
          <p:spPr>
            <a:xfrm>
              <a:off x="4819730" y="2975564"/>
              <a:ext cx="4827654" cy="0"/>
            </a:xfrm>
            <a:prstGeom prst="line">
              <a:avLst/>
            </a:prstGeom>
            <a:ln w="1905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>
              <a:extLst>
                <a:ext uri="{FF2B5EF4-FFF2-40B4-BE49-F238E27FC236}">
                  <a16:creationId xmlns="" xmlns:a16="http://schemas.microsoft.com/office/drawing/2014/main" id="{E2524876-5689-4A02-939A-F40715BEBFBD}"/>
                </a:ext>
              </a:extLst>
            </p:cNvPr>
            <p:cNvCxnSpPr>
              <a:cxnSpLocks/>
            </p:cNvCxnSpPr>
            <p:nvPr/>
          </p:nvCxnSpPr>
          <p:spPr>
            <a:xfrm>
              <a:off x="4796036" y="3288523"/>
              <a:ext cx="4827654" cy="0"/>
            </a:xfrm>
            <a:prstGeom prst="line">
              <a:avLst/>
            </a:prstGeom>
            <a:ln w="1905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>
              <a:extLst>
                <a:ext uri="{FF2B5EF4-FFF2-40B4-BE49-F238E27FC236}">
                  <a16:creationId xmlns="" xmlns:a16="http://schemas.microsoft.com/office/drawing/2014/main" id="{919C6BB9-27E0-4604-90E0-451668A7350E}"/>
                </a:ext>
              </a:extLst>
            </p:cNvPr>
            <p:cNvCxnSpPr>
              <a:cxnSpLocks/>
            </p:cNvCxnSpPr>
            <p:nvPr/>
          </p:nvCxnSpPr>
          <p:spPr>
            <a:xfrm>
              <a:off x="4807264" y="3620514"/>
              <a:ext cx="4827654" cy="0"/>
            </a:xfrm>
            <a:prstGeom prst="line">
              <a:avLst/>
            </a:prstGeom>
            <a:ln w="1905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>
              <a:extLst>
                <a:ext uri="{FF2B5EF4-FFF2-40B4-BE49-F238E27FC236}">
                  <a16:creationId xmlns="" xmlns:a16="http://schemas.microsoft.com/office/drawing/2014/main" id="{5283BCEC-6E15-440F-9752-FDD6D1DDA6CA}"/>
                </a:ext>
              </a:extLst>
            </p:cNvPr>
            <p:cNvCxnSpPr>
              <a:cxnSpLocks/>
            </p:cNvCxnSpPr>
            <p:nvPr/>
          </p:nvCxnSpPr>
          <p:spPr>
            <a:xfrm>
              <a:off x="4819730" y="3929016"/>
              <a:ext cx="4827654" cy="0"/>
            </a:xfrm>
            <a:prstGeom prst="line">
              <a:avLst/>
            </a:prstGeom>
            <a:ln w="1905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>
              <a:extLst>
                <a:ext uri="{FF2B5EF4-FFF2-40B4-BE49-F238E27FC236}">
                  <a16:creationId xmlns="" xmlns:a16="http://schemas.microsoft.com/office/drawing/2014/main" id="{DE226F5A-1CC4-4F2C-861D-C5A64ADD4DA7}"/>
                </a:ext>
              </a:extLst>
            </p:cNvPr>
            <p:cNvCxnSpPr>
              <a:cxnSpLocks/>
            </p:cNvCxnSpPr>
            <p:nvPr/>
          </p:nvCxnSpPr>
          <p:spPr>
            <a:xfrm>
              <a:off x="4796036" y="4223276"/>
              <a:ext cx="4827654" cy="0"/>
            </a:xfrm>
            <a:prstGeom prst="line">
              <a:avLst/>
            </a:prstGeom>
            <a:ln w="1905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>
              <a:extLst>
                <a:ext uri="{FF2B5EF4-FFF2-40B4-BE49-F238E27FC236}">
                  <a16:creationId xmlns="" xmlns:a16="http://schemas.microsoft.com/office/drawing/2014/main" id="{522BBD68-CE71-4E24-BA6D-DBD50DF3EB97}"/>
                </a:ext>
              </a:extLst>
            </p:cNvPr>
            <p:cNvCxnSpPr>
              <a:cxnSpLocks/>
            </p:cNvCxnSpPr>
            <p:nvPr/>
          </p:nvCxnSpPr>
          <p:spPr>
            <a:xfrm>
              <a:off x="4818250" y="4555428"/>
              <a:ext cx="4827654" cy="0"/>
            </a:xfrm>
            <a:prstGeom prst="line">
              <a:avLst/>
            </a:prstGeom>
            <a:ln w="1905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>
              <a:extLst>
                <a:ext uri="{FF2B5EF4-FFF2-40B4-BE49-F238E27FC236}">
                  <a16:creationId xmlns="" xmlns:a16="http://schemas.microsoft.com/office/drawing/2014/main" id="{95B14FEE-B9FF-433F-BAF2-013A4804AAA4}"/>
                </a:ext>
              </a:extLst>
            </p:cNvPr>
            <p:cNvCxnSpPr>
              <a:cxnSpLocks/>
            </p:cNvCxnSpPr>
            <p:nvPr/>
          </p:nvCxnSpPr>
          <p:spPr>
            <a:xfrm>
              <a:off x="4819730" y="4854800"/>
              <a:ext cx="4827654" cy="0"/>
            </a:xfrm>
            <a:prstGeom prst="line">
              <a:avLst/>
            </a:prstGeom>
            <a:ln w="1905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r Verbinder 54">
              <a:extLst>
                <a:ext uri="{FF2B5EF4-FFF2-40B4-BE49-F238E27FC236}">
                  <a16:creationId xmlns="" xmlns:a16="http://schemas.microsoft.com/office/drawing/2014/main" id="{40668E00-6C1E-4A99-AF8B-2EB0971FDC9A}"/>
                </a:ext>
              </a:extLst>
            </p:cNvPr>
            <p:cNvCxnSpPr>
              <a:cxnSpLocks/>
            </p:cNvCxnSpPr>
            <p:nvPr/>
          </p:nvCxnSpPr>
          <p:spPr>
            <a:xfrm>
              <a:off x="4796036" y="5168006"/>
              <a:ext cx="4827654" cy="0"/>
            </a:xfrm>
            <a:prstGeom prst="line">
              <a:avLst/>
            </a:prstGeom>
            <a:ln w="1905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r Verbinder 55">
              <a:extLst>
                <a:ext uri="{FF2B5EF4-FFF2-40B4-BE49-F238E27FC236}">
                  <a16:creationId xmlns="" xmlns:a16="http://schemas.microsoft.com/office/drawing/2014/main" id="{E6186F22-F937-48B6-8F78-922189FAC722}"/>
                </a:ext>
              </a:extLst>
            </p:cNvPr>
            <p:cNvCxnSpPr>
              <a:cxnSpLocks/>
            </p:cNvCxnSpPr>
            <p:nvPr/>
          </p:nvCxnSpPr>
          <p:spPr>
            <a:xfrm>
              <a:off x="4796036" y="5481212"/>
              <a:ext cx="4827654" cy="0"/>
            </a:xfrm>
            <a:prstGeom prst="line">
              <a:avLst/>
            </a:prstGeom>
            <a:ln w="1905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Gleichschenkliges Dreieck 56">
              <a:extLst>
                <a:ext uri="{FF2B5EF4-FFF2-40B4-BE49-F238E27FC236}">
                  <a16:creationId xmlns="" xmlns:a16="http://schemas.microsoft.com/office/drawing/2014/main" id="{3BAF8983-235A-4ED1-BB90-DBC86BC6E7C6}"/>
                </a:ext>
              </a:extLst>
            </p:cNvPr>
            <p:cNvSpPr/>
            <p:nvPr/>
          </p:nvSpPr>
          <p:spPr>
            <a:xfrm rot="5400000">
              <a:off x="5154571" y="3615281"/>
              <a:ext cx="317939" cy="307773"/>
            </a:xfrm>
            <a:prstGeom prst="triangle">
              <a:avLst/>
            </a:prstGeom>
            <a:solidFill>
              <a:srgbClr val="E532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58" name="Gleichschenkliges Dreieck 57">
              <a:extLst>
                <a:ext uri="{FF2B5EF4-FFF2-40B4-BE49-F238E27FC236}">
                  <a16:creationId xmlns="" xmlns:a16="http://schemas.microsoft.com/office/drawing/2014/main" id="{B3682D8D-9898-4774-9DB7-1F17F6406063}"/>
                </a:ext>
              </a:extLst>
            </p:cNvPr>
            <p:cNvSpPr/>
            <p:nvPr/>
          </p:nvSpPr>
          <p:spPr>
            <a:xfrm rot="5400000">
              <a:off x="6743683" y="2981828"/>
              <a:ext cx="317939" cy="307773"/>
            </a:xfrm>
            <a:prstGeom prst="triangle">
              <a:avLst/>
            </a:prstGeom>
            <a:solidFill>
              <a:srgbClr val="E532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59" name="Gleichschenkliges Dreieck 58">
              <a:extLst>
                <a:ext uri="{FF2B5EF4-FFF2-40B4-BE49-F238E27FC236}">
                  <a16:creationId xmlns="" xmlns:a16="http://schemas.microsoft.com/office/drawing/2014/main" id="{6CBC5A39-147D-4D77-A9B2-67DDA21660F0}"/>
                </a:ext>
              </a:extLst>
            </p:cNvPr>
            <p:cNvSpPr/>
            <p:nvPr/>
          </p:nvSpPr>
          <p:spPr>
            <a:xfrm rot="5400000">
              <a:off x="8348700" y="4550473"/>
              <a:ext cx="317939" cy="307773"/>
            </a:xfrm>
            <a:prstGeom prst="triangle">
              <a:avLst/>
            </a:prstGeom>
            <a:solidFill>
              <a:srgbClr val="E532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/>
            </a:p>
          </p:txBody>
        </p:sp>
        <p:sp>
          <p:nvSpPr>
            <p:cNvPr id="60" name="TextBox 28">
              <a:extLst>
                <a:ext uri="{FF2B5EF4-FFF2-40B4-BE49-F238E27FC236}">
                  <a16:creationId xmlns="" xmlns:a16="http://schemas.microsoft.com/office/drawing/2014/main" id="{08CAAB63-DD1A-4686-ABEC-137B53F716E1}"/>
                </a:ext>
              </a:extLst>
            </p:cNvPr>
            <p:cNvSpPr txBox="1"/>
            <p:nvPr/>
          </p:nvSpPr>
          <p:spPr>
            <a:xfrm>
              <a:off x="5410567" y="6111083"/>
              <a:ext cx="379222" cy="51468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E53292"/>
                  </a:solidFill>
                  <a:latin typeface="+mj-lt"/>
                  <a:ea typeface="League Spartan" charset="0"/>
                  <a:cs typeface="Poppins" pitchFamily="2" charset="77"/>
                </a:rPr>
                <a:t>7</a:t>
              </a:r>
            </a:p>
          </p:txBody>
        </p:sp>
        <p:sp>
          <p:nvSpPr>
            <p:cNvPr id="61" name="TextBox 28">
              <a:extLst>
                <a:ext uri="{FF2B5EF4-FFF2-40B4-BE49-F238E27FC236}">
                  <a16:creationId xmlns="" xmlns:a16="http://schemas.microsoft.com/office/drawing/2014/main" id="{3D7087B9-E255-454C-B523-AF71A802C843}"/>
                </a:ext>
              </a:extLst>
            </p:cNvPr>
            <p:cNvSpPr txBox="1"/>
            <p:nvPr/>
          </p:nvSpPr>
          <p:spPr>
            <a:xfrm>
              <a:off x="6239824" y="6111080"/>
              <a:ext cx="348841" cy="51468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E53292"/>
                  </a:solidFill>
                  <a:latin typeface="+mj-lt"/>
                  <a:ea typeface="League Spartan" charset="0"/>
                  <a:cs typeface="Poppins" pitchFamily="2" charset="77"/>
                </a:rPr>
                <a:t>x</a:t>
              </a:r>
            </a:p>
          </p:txBody>
        </p:sp>
        <p:sp>
          <p:nvSpPr>
            <p:cNvPr id="62" name="TextBox 28">
              <a:extLst>
                <a:ext uri="{FF2B5EF4-FFF2-40B4-BE49-F238E27FC236}">
                  <a16:creationId xmlns="" xmlns:a16="http://schemas.microsoft.com/office/drawing/2014/main" id="{58562E0F-D9D2-45CD-9006-5D29FCD87DFA}"/>
                </a:ext>
              </a:extLst>
            </p:cNvPr>
            <p:cNvSpPr txBox="1"/>
            <p:nvPr/>
          </p:nvSpPr>
          <p:spPr>
            <a:xfrm>
              <a:off x="7848107" y="6111080"/>
              <a:ext cx="348841" cy="51468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E53292"/>
                  </a:solidFill>
                  <a:latin typeface="+mj-lt"/>
                  <a:ea typeface="League Spartan" charset="0"/>
                  <a:cs typeface="Poppins" pitchFamily="2" charset="77"/>
                </a:rPr>
                <a:t>x</a:t>
              </a:r>
            </a:p>
          </p:txBody>
        </p:sp>
        <p:sp>
          <p:nvSpPr>
            <p:cNvPr id="63" name="TextBox 28">
              <a:extLst>
                <a:ext uri="{FF2B5EF4-FFF2-40B4-BE49-F238E27FC236}">
                  <a16:creationId xmlns="" xmlns:a16="http://schemas.microsoft.com/office/drawing/2014/main" id="{2DF712EA-C1D4-4947-AE03-ED45EEDF4C5A}"/>
                </a:ext>
              </a:extLst>
            </p:cNvPr>
            <p:cNvSpPr txBox="1"/>
            <p:nvPr/>
          </p:nvSpPr>
          <p:spPr>
            <a:xfrm>
              <a:off x="7020682" y="6111080"/>
              <a:ext cx="379222" cy="51468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E53292"/>
                  </a:solidFill>
                  <a:latin typeface="+mj-lt"/>
                  <a:ea typeface="League Spartan" charset="0"/>
                  <a:cs typeface="Poppins" pitchFamily="2" charset="77"/>
                </a:rPr>
                <a:t>9</a:t>
              </a:r>
            </a:p>
          </p:txBody>
        </p:sp>
        <p:sp>
          <p:nvSpPr>
            <p:cNvPr id="64" name="TextBox 28">
              <a:extLst>
                <a:ext uri="{FF2B5EF4-FFF2-40B4-BE49-F238E27FC236}">
                  <a16:creationId xmlns="" xmlns:a16="http://schemas.microsoft.com/office/drawing/2014/main" id="{A7E956ED-7AF9-4399-9633-E689491D7D4D}"/>
                </a:ext>
              </a:extLst>
            </p:cNvPr>
            <p:cNvSpPr txBox="1"/>
            <p:nvPr/>
          </p:nvSpPr>
          <p:spPr>
            <a:xfrm>
              <a:off x="8639579" y="6111080"/>
              <a:ext cx="379222" cy="51468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E53292"/>
                  </a:solidFill>
                  <a:latin typeface="+mj-lt"/>
                  <a:ea typeface="League Spartan" charset="0"/>
                  <a:cs typeface="Poppins" pitchFamily="2" charset="77"/>
                </a:rPr>
                <a:t>4</a:t>
              </a:r>
            </a:p>
          </p:txBody>
        </p:sp>
        <p:sp>
          <p:nvSpPr>
            <p:cNvPr id="65" name="TextBox 28">
              <a:extLst>
                <a:ext uri="{FF2B5EF4-FFF2-40B4-BE49-F238E27FC236}">
                  <a16:creationId xmlns="" xmlns:a16="http://schemas.microsoft.com/office/drawing/2014/main" id="{5102033F-8088-4724-AB0D-6F07BD96BA55}"/>
                </a:ext>
              </a:extLst>
            </p:cNvPr>
            <p:cNvSpPr txBox="1"/>
            <p:nvPr/>
          </p:nvSpPr>
          <p:spPr>
            <a:xfrm>
              <a:off x="9352027" y="6111080"/>
              <a:ext cx="976112" cy="51468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GB" sz="2400" b="1" dirty="0">
                  <a:solidFill>
                    <a:srgbClr val="E53292"/>
                  </a:solidFill>
                  <a:latin typeface="+mj-lt"/>
                  <a:ea typeface="League Spartan" charset="0"/>
                  <a:cs typeface="Poppins" pitchFamily="2" charset="77"/>
                </a:rPr>
                <a:t>= 252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167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>
            <a:extLst>
              <a:ext uri="{FF2B5EF4-FFF2-40B4-BE49-F238E27FC236}">
                <a16:creationId xmlns="" xmlns:a16="http://schemas.microsoft.com/office/drawing/2014/main" id="{FB31EFAF-7D3F-492E-AF32-9C6F1B64ADF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13" name="Objekt 12" hidden="1">
                        <a:extLst>
                          <a:ext uri="{FF2B5EF4-FFF2-40B4-BE49-F238E27FC236}">
                            <a16:creationId xmlns="" xmlns:a16="http://schemas.microsoft.com/office/drawing/2014/main" id="{FB31EFAF-7D3F-492E-AF32-9C6F1B64AD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88853" y="444500"/>
            <a:ext cx="10369747" cy="82944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s-ES" sz="3200" dirty="0"/>
              <a:t>Paso </a:t>
            </a:r>
            <a:r>
              <a:rPr lang="es-ES" sz="3200" dirty="0" smtClean="0"/>
              <a:t>4: </a:t>
            </a:r>
            <a:r>
              <a:rPr lang="es-ES" sz="3200" dirty="0"/>
              <a:t>Seguimiento de los </a:t>
            </a:r>
            <a:r>
              <a:rPr lang="es-ES" sz="3200" dirty="0" smtClean="0"/>
              <a:t>Riesgos </a:t>
            </a:r>
            <a:r>
              <a:rPr lang="es-ES" sz="3200" dirty="0"/>
              <a:t>a lo largo del </a:t>
            </a:r>
            <a:r>
              <a:rPr lang="es-ES" sz="3200" dirty="0" smtClean="0"/>
              <a:t>tiempo Definición </a:t>
            </a:r>
            <a:r>
              <a:rPr lang="es-ES" sz="3200" dirty="0"/>
              <a:t>de los niveles de tolerancia</a:t>
            </a:r>
            <a:endParaRPr lang="en-GB" sz="3200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77361" y="1826191"/>
            <a:ext cx="3086986" cy="474519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escala de riesgos ahora 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te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permite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hacer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 seguimiento de los riesgos a lo largo del tiempo. </a:t>
            </a:r>
            <a:endParaRPr lang="es-ES" sz="1800" dirty="0" smtClean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s-E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También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puedes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definir determinados niveles de tolerancia para cada uno de los riesgos o para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Grupos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Riesgos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endParaRPr lang="es-ES" sz="1800" dirty="0" smtClean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Esto también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te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permite desarrollar planes de acción que se hacen efectivos una vez que la escala de riesgo abandona 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nivel de </a:t>
            </a: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tolerancia. </a:t>
            </a:r>
            <a:endParaRPr lang="en-GB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aphicFrame>
        <p:nvGraphicFramePr>
          <p:cNvPr id="67" name="Chart 3">
            <a:extLst>
              <a:ext uri="{FF2B5EF4-FFF2-40B4-BE49-F238E27FC236}">
                <a16:creationId xmlns="" xmlns:a16="http://schemas.microsoft.com/office/drawing/2014/main" id="{9C92855A-EB82-4799-8AC8-C5B8564883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3666901"/>
              </p:ext>
            </p:extLst>
          </p:nvPr>
        </p:nvGraphicFramePr>
        <p:xfrm>
          <a:off x="3844412" y="2382953"/>
          <a:ext cx="7619813" cy="353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8" name="TextBox 15">
            <a:extLst>
              <a:ext uri="{FF2B5EF4-FFF2-40B4-BE49-F238E27FC236}">
                <a16:creationId xmlns="" xmlns:a16="http://schemas.microsoft.com/office/drawing/2014/main" id="{02CCC46E-9C8A-4D03-9E66-BE7E3C027D72}"/>
              </a:ext>
            </a:extLst>
          </p:cNvPr>
          <p:cNvSpPr txBox="1"/>
          <p:nvPr/>
        </p:nvSpPr>
        <p:spPr>
          <a:xfrm>
            <a:off x="3765754" y="2003991"/>
            <a:ext cx="1362874" cy="276999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1200" b="1" dirty="0" err="1" smtClean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Escala</a:t>
            </a:r>
            <a:r>
              <a:rPr lang="en-GB" sz="1200" b="1" dirty="0" smtClean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de </a:t>
            </a:r>
            <a:r>
              <a:rPr lang="en-GB" sz="1200" b="1" dirty="0" err="1" smtClean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Riesgo</a:t>
            </a:r>
            <a:endParaRPr lang="en-GB" sz="1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69" name="Gleichschenkliges Dreieck 68">
            <a:extLst>
              <a:ext uri="{FF2B5EF4-FFF2-40B4-BE49-F238E27FC236}">
                <a16:creationId xmlns="" xmlns:a16="http://schemas.microsoft.com/office/drawing/2014/main" id="{DEB2F80F-0F5C-478D-8FDE-E259342BD412}"/>
              </a:ext>
            </a:extLst>
          </p:cNvPr>
          <p:cNvSpPr/>
          <p:nvPr/>
        </p:nvSpPr>
        <p:spPr>
          <a:xfrm rot="5400000">
            <a:off x="3563783" y="3148372"/>
            <a:ext cx="285188" cy="276069"/>
          </a:xfrm>
          <a:prstGeom prst="triangle">
            <a:avLst/>
          </a:prstGeom>
          <a:solidFill>
            <a:srgbClr val="E532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8" name="Gerader Verbinder 47">
            <a:extLst>
              <a:ext uri="{FF2B5EF4-FFF2-40B4-BE49-F238E27FC236}">
                <a16:creationId xmlns="" xmlns:a16="http://schemas.microsoft.com/office/drawing/2014/main" id="{EB5408D4-542B-45BD-91C5-371EA64693BF}"/>
              </a:ext>
            </a:extLst>
          </p:cNvPr>
          <p:cNvCxnSpPr>
            <a:stCxn id="69" idx="0"/>
          </p:cNvCxnSpPr>
          <p:nvPr/>
        </p:nvCxnSpPr>
        <p:spPr>
          <a:xfrm flipV="1">
            <a:off x="3844412" y="3286406"/>
            <a:ext cx="7619813" cy="1"/>
          </a:xfrm>
          <a:prstGeom prst="line">
            <a:avLst/>
          </a:prstGeom>
          <a:ln w="28575">
            <a:solidFill>
              <a:srgbClr val="E5329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15">
            <a:extLst>
              <a:ext uri="{FF2B5EF4-FFF2-40B4-BE49-F238E27FC236}">
                <a16:creationId xmlns="" xmlns:a16="http://schemas.microsoft.com/office/drawing/2014/main" id="{39B10556-6C2D-492C-8363-83B7E4D2B253}"/>
              </a:ext>
            </a:extLst>
          </p:cNvPr>
          <p:cNvSpPr txBox="1"/>
          <p:nvPr/>
        </p:nvSpPr>
        <p:spPr>
          <a:xfrm rot="16200000">
            <a:off x="2514784" y="3132518"/>
            <a:ext cx="1806905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1400" b="1" dirty="0" err="1" smtClean="0">
                <a:solidFill>
                  <a:srgbClr val="E5329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Nivel</a:t>
            </a:r>
            <a:r>
              <a:rPr lang="en-GB" sz="1400" b="1" dirty="0" smtClean="0">
                <a:solidFill>
                  <a:srgbClr val="E5329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 de </a:t>
            </a:r>
            <a:r>
              <a:rPr lang="en-GB" sz="1400" b="1" dirty="0" err="1" smtClean="0">
                <a:solidFill>
                  <a:srgbClr val="E5329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Tolerancia</a:t>
            </a:r>
            <a:endParaRPr lang="en-GB" sz="1400" b="1" dirty="0">
              <a:solidFill>
                <a:srgbClr val="E5329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76136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=""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0870" y="513575"/>
            <a:ext cx="8852375" cy="697353"/>
          </a:xfrm>
        </p:spPr>
        <p:txBody>
          <a:bodyPr>
            <a:normAutofit/>
          </a:bodyPr>
          <a:lstStyle/>
          <a:p>
            <a:r>
              <a:rPr lang="es-ES" dirty="0"/>
              <a:t>Paso 5 La </a:t>
            </a:r>
            <a:r>
              <a:rPr lang="es-ES" dirty="0" smtClean="0"/>
              <a:t>Matriz </a:t>
            </a:r>
            <a:r>
              <a:rPr lang="es-ES" dirty="0"/>
              <a:t>de </a:t>
            </a:r>
            <a:r>
              <a:rPr lang="es-ES" dirty="0" smtClean="0"/>
              <a:t>Riesgo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3254517" cy="346791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Para tener una visión clara de todos los riesgos evaluados, se exponen en una Matriz de Riesgos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Tridimensional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con el impacto del riesgo en el eje X, la probabilidad en el eje Y </a:t>
            </a:r>
            <a:r>
              <a:rPr lang="es-E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y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la puntuación de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aseguramiento mostrada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por colores. </a:t>
            </a:r>
            <a:endParaRPr lang="en-GB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9" name="Gruppieren 28">
            <a:extLst>
              <a:ext uri="{FF2B5EF4-FFF2-40B4-BE49-F238E27FC236}">
                <a16:creationId xmlns="" xmlns:a16="http://schemas.microsoft.com/office/drawing/2014/main" id="{1B043F0B-B441-4090-A43C-2FE19AD6A39E}"/>
              </a:ext>
            </a:extLst>
          </p:cNvPr>
          <p:cNvGrpSpPr>
            <a:grpSpLocks noChangeAspect="1"/>
          </p:cNvGrpSpPr>
          <p:nvPr/>
        </p:nvGrpSpPr>
        <p:grpSpPr>
          <a:xfrm>
            <a:off x="4121737" y="2010322"/>
            <a:ext cx="6326181" cy="4408531"/>
            <a:chOff x="3304274" y="2025678"/>
            <a:chExt cx="5514858" cy="3843145"/>
          </a:xfrm>
        </p:grpSpPr>
        <p:sp>
          <p:nvSpPr>
            <p:cNvPr id="6" name="Freeform 42">
              <a:extLst>
                <a:ext uri="{FF2B5EF4-FFF2-40B4-BE49-F238E27FC236}">
                  <a16:creationId xmlns="" xmlns:a16="http://schemas.microsoft.com/office/drawing/2014/main" id="{73E7CD5D-3934-4BD4-9D68-E02FE25F565B}"/>
                </a:ext>
              </a:extLst>
            </p:cNvPr>
            <p:cNvSpPr/>
            <p:nvPr/>
          </p:nvSpPr>
          <p:spPr>
            <a:xfrm>
              <a:off x="4442218" y="2360745"/>
              <a:ext cx="3675227" cy="2810785"/>
            </a:xfrm>
            <a:custGeom>
              <a:avLst/>
              <a:gdLst>
                <a:gd name="connsiteX0" fmla="*/ 0 w 9798052"/>
                <a:gd name="connsiteY0" fmla="*/ 0 h 7493475"/>
                <a:gd name="connsiteX1" fmla="*/ 1965734 w 9798052"/>
                <a:gd name="connsiteY1" fmla="*/ 0 h 7493475"/>
                <a:gd name="connsiteX2" fmla="*/ 3931468 w 9798052"/>
                <a:gd name="connsiteY2" fmla="*/ 0 h 7493475"/>
                <a:gd name="connsiteX3" fmla="*/ 5897202 w 9798052"/>
                <a:gd name="connsiteY3" fmla="*/ 0 h 7493475"/>
                <a:gd name="connsiteX4" fmla="*/ 7832318 w 9798052"/>
                <a:gd name="connsiteY4" fmla="*/ 0 h 7493475"/>
                <a:gd name="connsiteX5" fmla="*/ 7862936 w 9798052"/>
                <a:gd name="connsiteY5" fmla="*/ 0 h 7493475"/>
                <a:gd name="connsiteX6" fmla="*/ 9798052 w 9798052"/>
                <a:gd name="connsiteY6" fmla="*/ 0 h 7493475"/>
                <a:gd name="connsiteX7" fmla="*/ 9798052 w 9798052"/>
                <a:gd name="connsiteY7" fmla="*/ 1498695 h 7493475"/>
                <a:gd name="connsiteX8" fmla="*/ 9798052 w 9798052"/>
                <a:gd name="connsiteY8" fmla="*/ 2997390 h 7493475"/>
                <a:gd name="connsiteX9" fmla="*/ 9798052 w 9798052"/>
                <a:gd name="connsiteY9" fmla="*/ 4496085 h 7493475"/>
                <a:gd name="connsiteX10" fmla="*/ 9798052 w 9798052"/>
                <a:gd name="connsiteY10" fmla="*/ 5994780 h 7493475"/>
                <a:gd name="connsiteX11" fmla="*/ 9798052 w 9798052"/>
                <a:gd name="connsiteY11" fmla="*/ 7493475 h 7493475"/>
                <a:gd name="connsiteX12" fmla="*/ 7862936 w 9798052"/>
                <a:gd name="connsiteY12" fmla="*/ 7493475 h 7493475"/>
                <a:gd name="connsiteX13" fmla="*/ 7832318 w 9798052"/>
                <a:gd name="connsiteY13" fmla="*/ 7493475 h 7493475"/>
                <a:gd name="connsiteX14" fmla="*/ 5897202 w 9798052"/>
                <a:gd name="connsiteY14" fmla="*/ 7493475 h 7493475"/>
                <a:gd name="connsiteX15" fmla="*/ 3931468 w 9798052"/>
                <a:gd name="connsiteY15" fmla="*/ 7493475 h 7493475"/>
                <a:gd name="connsiteX16" fmla="*/ 1965734 w 9798052"/>
                <a:gd name="connsiteY16" fmla="*/ 7493475 h 7493475"/>
                <a:gd name="connsiteX17" fmla="*/ 0 w 9798052"/>
                <a:gd name="connsiteY17" fmla="*/ 7493475 h 7493475"/>
                <a:gd name="connsiteX18" fmla="*/ 0 w 9798052"/>
                <a:gd name="connsiteY18" fmla="*/ 5994780 h 7493475"/>
                <a:gd name="connsiteX19" fmla="*/ 0 w 9798052"/>
                <a:gd name="connsiteY19" fmla="*/ 4496085 h 7493475"/>
                <a:gd name="connsiteX20" fmla="*/ 0 w 9798052"/>
                <a:gd name="connsiteY20" fmla="*/ 2997390 h 7493475"/>
                <a:gd name="connsiteX21" fmla="*/ 0 w 9798052"/>
                <a:gd name="connsiteY21" fmla="*/ 1498695 h 7493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798052" h="7493475">
                  <a:moveTo>
                    <a:pt x="0" y="0"/>
                  </a:moveTo>
                  <a:lnTo>
                    <a:pt x="1965734" y="0"/>
                  </a:lnTo>
                  <a:lnTo>
                    <a:pt x="3931468" y="0"/>
                  </a:lnTo>
                  <a:lnTo>
                    <a:pt x="5897202" y="0"/>
                  </a:lnTo>
                  <a:lnTo>
                    <a:pt x="7832318" y="0"/>
                  </a:lnTo>
                  <a:lnTo>
                    <a:pt x="7862936" y="0"/>
                  </a:lnTo>
                  <a:lnTo>
                    <a:pt x="9798052" y="0"/>
                  </a:lnTo>
                  <a:lnTo>
                    <a:pt x="9798052" y="1498695"/>
                  </a:lnTo>
                  <a:lnTo>
                    <a:pt x="9798052" y="2997390"/>
                  </a:lnTo>
                  <a:lnTo>
                    <a:pt x="9798052" y="4496085"/>
                  </a:lnTo>
                  <a:lnTo>
                    <a:pt x="9798052" y="5994780"/>
                  </a:lnTo>
                  <a:lnTo>
                    <a:pt x="9798052" y="7493475"/>
                  </a:lnTo>
                  <a:lnTo>
                    <a:pt x="7862936" y="7493475"/>
                  </a:lnTo>
                  <a:lnTo>
                    <a:pt x="7832318" y="7493475"/>
                  </a:lnTo>
                  <a:lnTo>
                    <a:pt x="5897202" y="7493475"/>
                  </a:lnTo>
                  <a:lnTo>
                    <a:pt x="3931468" y="7493475"/>
                  </a:lnTo>
                  <a:lnTo>
                    <a:pt x="1965734" y="7493475"/>
                  </a:lnTo>
                  <a:lnTo>
                    <a:pt x="0" y="7493475"/>
                  </a:lnTo>
                  <a:lnTo>
                    <a:pt x="0" y="5994780"/>
                  </a:lnTo>
                  <a:lnTo>
                    <a:pt x="0" y="4496085"/>
                  </a:lnTo>
                  <a:lnTo>
                    <a:pt x="0" y="2997390"/>
                  </a:lnTo>
                  <a:lnTo>
                    <a:pt x="0" y="1498695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50000">
                  <a:schemeClr val="bg1">
                    <a:lumMod val="65000"/>
                  </a:schemeClr>
                </a:gs>
                <a:gs pos="100000">
                  <a:schemeClr val="accent6"/>
                </a:gs>
              </a:gsLst>
              <a:lin ang="7680000" scaled="0"/>
            </a:gradFill>
            <a:ln w="571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4299" tIns="17149" rIns="34299" bIns="171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900" dirty="0">
                <a:latin typeface="+mj-lt"/>
              </a:endParaRPr>
            </a:p>
          </p:txBody>
        </p:sp>
        <p:cxnSp>
          <p:nvCxnSpPr>
            <p:cNvPr id="7" name="Straight Connector 32">
              <a:extLst>
                <a:ext uri="{FF2B5EF4-FFF2-40B4-BE49-F238E27FC236}">
                  <a16:creationId xmlns="" xmlns:a16="http://schemas.microsoft.com/office/drawing/2014/main" id="{B3F7D306-2214-4175-9F45-9CF2983C616E}"/>
                </a:ext>
              </a:extLst>
            </p:cNvPr>
            <p:cNvCxnSpPr/>
            <p:nvPr/>
          </p:nvCxnSpPr>
          <p:spPr>
            <a:xfrm>
              <a:off x="5179559" y="2360745"/>
              <a:ext cx="0" cy="281078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33">
              <a:extLst>
                <a:ext uri="{FF2B5EF4-FFF2-40B4-BE49-F238E27FC236}">
                  <a16:creationId xmlns="" xmlns:a16="http://schemas.microsoft.com/office/drawing/2014/main" id="{817645DD-7F64-4F25-A5DA-1F1001131FDF}"/>
                </a:ext>
              </a:extLst>
            </p:cNvPr>
            <p:cNvCxnSpPr/>
            <p:nvPr/>
          </p:nvCxnSpPr>
          <p:spPr>
            <a:xfrm>
              <a:off x="5916901" y="2360745"/>
              <a:ext cx="0" cy="281078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34">
              <a:extLst>
                <a:ext uri="{FF2B5EF4-FFF2-40B4-BE49-F238E27FC236}">
                  <a16:creationId xmlns="" xmlns:a16="http://schemas.microsoft.com/office/drawing/2014/main" id="{ACECA5E3-B2D4-4E94-A3F8-0FF64D9F34C8}"/>
                </a:ext>
              </a:extLst>
            </p:cNvPr>
            <p:cNvCxnSpPr/>
            <p:nvPr/>
          </p:nvCxnSpPr>
          <p:spPr>
            <a:xfrm>
              <a:off x="6654244" y="2360745"/>
              <a:ext cx="0" cy="281078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35">
              <a:extLst>
                <a:ext uri="{FF2B5EF4-FFF2-40B4-BE49-F238E27FC236}">
                  <a16:creationId xmlns="" xmlns:a16="http://schemas.microsoft.com/office/drawing/2014/main" id="{CC5F8D42-1661-4455-8A91-279E873D67A6}"/>
                </a:ext>
              </a:extLst>
            </p:cNvPr>
            <p:cNvCxnSpPr/>
            <p:nvPr/>
          </p:nvCxnSpPr>
          <p:spPr>
            <a:xfrm>
              <a:off x="7380101" y="2360745"/>
              <a:ext cx="0" cy="281078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36">
              <a:extLst>
                <a:ext uri="{FF2B5EF4-FFF2-40B4-BE49-F238E27FC236}">
                  <a16:creationId xmlns="" xmlns:a16="http://schemas.microsoft.com/office/drawing/2014/main" id="{77156924-58DD-4E4A-8680-356855913E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2218" y="4609372"/>
              <a:ext cx="3675227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39">
              <a:extLst>
                <a:ext uri="{FF2B5EF4-FFF2-40B4-BE49-F238E27FC236}">
                  <a16:creationId xmlns="" xmlns:a16="http://schemas.microsoft.com/office/drawing/2014/main" id="{8B048DAE-C572-4049-B7D6-04397BFBFB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2218" y="4047268"/>
              <a:ext cx="3675227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40">
              <a:extLst>
                <a:ext uri="{FF2B5EF4-FFF2-40B4-BE49-F238E27FC236}">
                  <a16:creationId xmlns="" xmlns:a16="http://schemas.microsoft.com/office/drawing/2014/main" id="{B414E6C8-4B47-4E2D-B5E3-CACDB04515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2218" y="3484156"/>
              <a:ext cx="3675227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41">
              <a:extLst>
                <a:ext uri="{FF2B5EF4-FFF2-40B4-BE49-F238E27FC236}">
                  <a16:creationId xmlns="" xmlns:a16="http://schemas.microsoft.com/office/drawing/2014/main" id="{18684B5A-AFBA-4157-B48E-92A44B6651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2218" y="2922901"/>
              <a:ext cx="3675227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43">
              <a:extLst>
                <a:ext uri="{FF2B5EF4-FFF2-40B4-BE49-F238E27FC236}">
                  <a16:creationId xmlns="" xmlns:a16="http://schemas.microsoft.com/office/drawing/2014/main" id="{9AA8604E-1B59-49D6-A3A0-026FA401F59E}"/>
                </a:ext>
              </a:extLst>
            </p:cNvPr>
            <p:cNvSpPr txBox="1"/>
            <p:nvPr/>
          </p:nvSpPr>
          <p:spPr>
            <a:xfrm>
              <a:off x="4314837" y="2025678"/>
              <a:ext cx="992113" cy="26830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400" dirty="0" err="1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Insignificante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6" name="TextBox 49">
              <a:extLst>
                <a:ext uri="{FF2B5EF4-FFF2-40B4-BE49-F238E27FC236}">
                  <a16:creationId xmlns="" xmlns:a16="http://schemas.microsoft.com/office/drawing/2014/main" id="{0383C266-BCE6-4B1E-A6AD-A89CA8EB19AD}"/>
                </a:ext>
              </a:extLst>
            </p:cNvPr>
            <p:cNvSpPr txBox="1"/>
            <p:nvPr/>
          </p:nvSpPr>
          <p:spPr>
            <a:xfrm>
              <a:off x="5254635" y="2025678"/>
              <a:ext cx="587196" cy="26830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400" dirty="0" err="1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Menor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7" name="TextBox 50">
              <a:extLst>
                <a:ext uri="{FF2B5EF4-FFF2-40B4-BE49-F238E27FC236}">
                  <a16:creationId xmlns="" xmlns:a16="http://schemas.microsoft.com/office/drawing/2014/main" id="{5D99F038-9174-4663-A25A-616D97A2EF55}"/>
                </a:ext>
              </a:extLst>
            </p:cNvPr>
            <p:cNvSpPr txBox="1"/>
            <p:nvPr/>
          </p:nvSpPr>
          <p:spPr>
            <a:xfrm>
              <a:off x="5886438" y="2025678"/>
              <a:ext cx="813299" cy="26830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400" dirty="0" err="1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Moderada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8" name="TextBox 51">
              <a:extLst>
                <a:ext uri="{FF2B5EF4-FFF2-40B4-BE49-F238E27FC236}">
                  <a16:creationId xmlns="" xmlns:a16="http://schemas.microsoft.com/office/drawing/2014/main" id="{DD77D798-36FD-4CA5-8C06-37CD66C284A5}"/>
                </a:ext>
              </a:extLst>
            </p:cNvPr>
            <p:cNvSpPr txBox="1"/>
            <p:nvPr/>
          </p:nvSpPr>
          <p:spPr>
            <a:xfrm>
              <a:off x="6775131" y="2025678"/>
              <a:ext cx="472608" cy="26830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400" dirty="0" err="1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Seria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9" name="TextBox 52">
              <a:extLst>
                <a:ext uri="{FF2B5EF4-FFF2-40B4-BE49-F238E27FC236}">
                  <a16:creationId xmlns="" xmlns:a16="http://schemas.microsoft.com/office/drawing/2014/main" id="{01E0C1B2-973B-4E23-95E4-847E752357BB}"/>
                </a:ext>
              </a:extLst>
            </p:cNvPr>
            <p:cNvSpPr txBox="1"/>
            <p:nvPr/>
          </p:nvSpPr>
          <p:spPr>
            <a:xfrm>
              <a:off x="7486058" y="2025678"/>
              <a:ext cx="525431" cy="26830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GB" sz="1400" dirty="0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Grave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0" name="TextBox 53">
              <a:extLst>
                <a:ext uri="{FF2B5EF4-FFF2-40B4-BE49-F238E27FC236}">
                  <a16:creationId xmlns="" xmlns:a16="http://schemas.microsoft.com/office/drawing/2014/main" id="{2809D8CE-368E-4539-BB67-7D72F0A1A258}"/>
                </a:ext>
              </a:extLst>
            </p:cNvPr>
            <p:cNvSpPr txBox="1"/>
            <p:nvPr/>
          </p:nvSpPr>
          <p:spPr>
            <a:xfrm>
              <a:off x="3478046" y="4755055"/>
              <a:ext cx="884567" cy="26830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400" dirty="0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Improbable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1" name="TextBox 54">
              <a:extLst>
                <a:ext uri="{FF2B5EF4-FFF2-40B4-BE49-F238E27FC236}">
                  <a16:creationId xmlns="" xmlns:a16="http://schemas.microsoft.com/office/drawing/2014/main" id="{423939FB-2DE7-489C-9542-0E50CBE6131E}"/>
                </a:ext>
              </a:extLst>
            </p:cNvPr>
            <p:cNvSpPr txBox="1"/>
            <p:nvPr/>
          </p:nvSpPr>
          <p:spPr>
            <a:xfrm>
              <a:off x="3715104" y="4192635"/>
              <a:ext cx="647508" cy="26830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400" dirty="0" err="1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Remota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2" name="TextBox 55">
              <a:extLst>
                <a:ext uri="{FF2B5EF4-FFF2-40B4-BE49-F238E27FC236}">
                  <a16:creationId xmlns="" xmlns:a16="http://schemas.microsoft.com/office/drawing/2014/main" id="{E27A8B0C-C279-4097-8F20-496807040B01}"/>
                </a:ext>
              </a:extLst>
            </p:cNvPr>
            <p:cNvSpPr txBox="1"/>
            <p:nvPr/>
          </p:nvSpPr>
          <p:spPr>
            <a:xfrm>
              <a:off x="3304274" y="3631984"/>
              <a:ext cx="1058350" cy="26830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400" dirty="0" err="1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Poco</a:t>
              </a:r>
              <a:r>
                <a:rPr lang="en-GB" sz="1400" dirty="0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 Probable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3" name="TextBox 56">
              <a:extLst>
                <a:ext uri="{FF2B5EF4-FFF2-40B4-BE49-F238E27FC236}">
                  <a16:creationId xmlns="" xmlns:a16="http://schemas.microsoft.com/office/drawing/2014/main" id="{707E9BC0-1A0C-41E0-8B67-F3430C36F1E3}"/>
                </a:ext>
              </a:extLst>
            </p:cNvPr>
            <p:cNvSpPr txBox="1"/>
            <p:nvPr/>
          </p:nvSpPr>
          <p:spPr>
            <a:xfrm>
              <a:off x="3643049" y="3071071"/>
              <a:ext cx="719560" cy="26830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400" dirty="0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Probable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4" name="TextBox 57">
              <a:extLst>
                <a:ext uri="{FF2B5EF4-FFF2-40B4-BE49-F238E27FC236}">
                  <a16:creationId xmlns="" xmlns:a16="http://schemas.microsoft.com/office/drawing/2014/main" id="{8DF496C6-45DA-4159-A0C2-7271D2605F86}"/>
                </a:ext>
              </a:extLst>
            </p:cNvPr>
            <p:cNvSpPr txBox="1"/>
            <p:nvPr/>
          </p:nvSpPr>
          <p:spPr>
            <a:xfrm>
              <a:off x="3325841" y="2507752"/>
              <a:ext cx="1036774" cy="26830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400" dirty="0" err="1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Muy</a:t>
              </a:r>
              <a:r>
                <a:rPr lang="en-GB" sz="1400" dirty="0" smtClean="0">
                  <a:latin typeface="+mj-lt"/>
                  <a:ea typeface="Lato" panose="020F0502020204030203" pitchFamily="34" charset="0"/>
                  <a:cs typeface="Lato" panose="020F0502020204030203" pitchFamily="34" charset="0"/>
                </a:rPr>
                <a:t> Probable</a:t>
              </a:r>
              <a:endParaRPr lang="en-GB" sz="1400" dirty="0">
                <a:latin typeface="+mj-lt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cxnSp>
          <p:nvCxnSpPr>
            <p:cNvPr id="25" name="Straight Connector 63">
              <a:extLst>
                <a:ext uri="{FF2B5EF4-FFF2-40B4-BE49-F238E27FC236}">
                  <a16:creationId xmlns="" xmlns:a16="http://schemas.microsoft.com/office/drawing/2014/main" id="{0B7259A8-D13B-4D91-9608-81C99B5F76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2218" y="5513302"/>
              <a:ext cx="3675227" cy="0"/>
            </a:xfrm>
            <a:prstGeom prst="line">
              <a:avLst/>
            </a:prstGeom>
            <a:ln w="57150">
              <a:solidFill>
                <a:schemeClr val="accent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64">
              <a:extLst>
                <a:ext uri="{FF2B5EF4-FFF2-40B4-BE49-F238E27FC236}">
                  <a16:creationId xmlns="" xmlns:a16="http://schemas.microsoft.com/office/drawing/2014/main" id="{EA690728-7701-468A-99AB-1F29D71FC17B}"/>
                </a:ext>
              </a:extLst>
            </p:cNvPr>
            <p:cNvCxnSpPr/>
            <p:nvPr/>
          </p:nvCxnSpPr>
          <p:spPr>
            <a:xfrm>
              <a:off x="8467867" y="2360745"/>
              <a:ext cx="0" cy="2810785"/>
            </a:xfrm>
            <a:prstGeom prst="line">
              <a:avLst/>
            </a:prstGeom>
            <a:ln w="57150">
              <a:solidFill>
                <a:schemeClr val="accent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59">
              <a:extLst>
                <a:ext uri="{FF2B5EF4-FFF2-40B4-BE49-F238E27FC236}">
                  <a16:creationId xmlns="" xmlns:a16="http://schemas.microsoft.com/office/drawing/2014/main" id="{766A4AE1-F200-4229-92F0-427D6E9C21D0}"/>
                </a:ext>
              </a:extLst>
            </p:cNvPr>
            <p:cNvSpPr txBox="1"/>
            <p:nvPr/>
          </p:nvSpPr>
          <p:spPr>
            <a:xfrm>
              <a:off x="5449017" y="5546857"/>
              <a:ext cx="1661645" cy="32196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GB" b="1" dirty="0" err="1" smtClean="0">
                  <a:solidFill>
                    <a:schemeClr val="tx2"/>
                  </a:solidFill>
                  <a:latin typeface="+mj-lt"/>
                  <a:ea typeface="League Spartan" charset="0"/>
                  <a:cs typeface="Poppins" pitchFamily="2" charset="77"/>
                </a:rPr>
                <a:t>Impacto</a:t>
              </a:r>
              <a:r>
                <a:rPr lang="en-GB" b="1" dirty="0" smtClean="0">
                  <a:solidFill>
                    <a:schemeClr val="tx2"/>
                  </a:solidFill>
                  <a:latin typeface="+mj-lt"/>
                  <a:ea typeface="League Spartan" charset="0"/>
                  <a:cs typeface="Poppins" pitchFamily="2" charset="77"/>
                </a:rPr>
                <a:t> del </a:t>
              </a:r>
              <a:r>
                <a:rPr lang="en-GB" b="1" dirty="0" err="1" smtClean="0">
                  <a:solidFill>
                    <a:schemeClr val="tx2"/>
                  </a:solidFill>
                  <a:latin typeface="+mj-lt"/>
                  <a:ea typeface="League Spartan" charset="0"/>
                  <a:cs typeface="Poppins" pitchFamily="2" charset="77"/>
                </a:rPr>
                <a:t>Riesgo</a:t>
              </a:r>
              <a:endParaRPr lang="en-GB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endParaRPr>
            </a:p>
          </p:txBody>
        </p:sp>
        <p:sp>
          <p:nvSpPr>
            <p:cNvPr id="28" name="TextBox 60">
              <a:extLst>
                <a:ext uri="{FF2B5EF4-FFF2-40B4-BE49-F238E27FC236}">
                  <a16:creationId xmlns="" xmlns:a16="http://schemas.microsoft.com/office/drawing/2014/main" id="{83EF234D-E2AB-4966-82E7-74B9B898ADE9}"/>
                </a:ext>
              </a:extLst>
            </p:cNvPr>
            <p:cNvSpPr txBox="1"/>
            <p:nvPr/>
          </p:nvSpPr>
          <p:spPr>
            <a:xfrm rot="16200000">
              <a:off x="7656701" y="3605155"/>
              <a:ext cx="2002896" cy="32196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GB" b="1" dirty="0" err="1" smtClean="0">
                  <a:solidFill>
                    <a:schemeClr val="tx2"/>
                  </a:solidFill>
                  <a:latin typeface="+mj-lt"/>
                  <a:ea typeface="League Spartan" charset="0"/>
                  <a:cs typeface="Poppins" pitchFamily="2" charset="77"/>
                </a:rPr>
                <a:t>Probabilidad</a:t>
              </a:r>
              <a:r>
                <a:rPr lang="en-GB" b="1" dirty="0" smtClean="0">
                  <a:solidFill>
                    <a:schemeClr val="tx2"/>
                  </a:solidFill>
                  <a:latin typeface="+mj-lt"/>
                  <a:ea typeface="League Spartan" charset="0"/>
                  <a:cs typeface="Poppins" pitchFamily="2" charset="77"/>
                </a:rPr>
                <a:t> del </a:t>
              </a:r>
              <a:r>
                <a:rPr lang="en-GB" b="1" dirty="0" err="1">
                  <a:solidFill>
                    <a:schemeClr val="tx2"/>
                  </a:solidFill>
                  <a:latin typeface="+mj-lt"/>
                  <a:ea typeface="League Spartan" charset="0"/>
                  <a:cs typeface="Poppins" pitchFamily="2" charset="77"/>
                </a:rPr>
                <a:t>R</a:t>
              </a:r>
              <a:r>
                <a:rPr lang="en-GB" b="1" dirty="0" err="1" smtClean="0">
                  <a:solidFill>
                    <a:schemeClr val="tx2"/>
                  </a:solidFill>
                  <a:latin typeface="+mj-lt"/>
                  <a:ea typeface="League Spartan" charset="0"/>
                  <a:cs typeface="Poppins" pitchFamily="2" charset="77"/>
                </a:rPr>
                <a:t>iesgo</a:t>
              </a:r>
              <a:endParaRPr lang="en-GB" b="1" dirty="0">
                <a:solidFill>
                  <a:schemeClr val="tx2"/>
                </a:solidFill>
                <a:latin typeface="+mj-lt"/>
                <a:ea typeface="League Spartan" charset="0"/>
                <a:cs typeface="Poppins" pitchFamily="2" charset="77"/>
              </a:endParaRPr>
            </a:p>
          </p:txBody>
        </p:sp>
      </p:grpSp>
      <p:sp>
        <p:nvSpPr>
          <p:cNvPr id="40" name="TextBox 52">
            <a:extLst>
              <a:ext uri="{FF2B5EF4-FFF2-40B4-BE49-F238E27FC236}">
                <a16:creationId xmlns="" xmlns:a16="http://schemas.microsoft.com/office/drawing/2014/main" id="{7A053379-6C0D-46F6-B961-52F50BD13536}"/>
              </a:ext>
            </a:extLst>
          </p:cNvPr>
          <p:cNvSpPr txBox="1"/>
          <p:nvPr/>
        </p:nvSpPr>
        <p:spPr>
          <a:xfrm>
            <a:off x="9629824" y="2318099"/>
            <a:ext cx="328936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10</a:t>
            </a:r>
          </a:p>
        </p:txBody>
      </p:sp>
      <p:sp>
        <p:nvSpPr>
          <p:cNvPr id="41" name="TextBox 52">
            <a:extLst>
              <a:ext uri="{FF2B5EF4-FFF2-40B4-BE49-F238E27FC236}">
                <a16:creationId xmlns="" xmlns:a16="http://schemas.microsoft.com/office/drawing/2014/main" id="{8028F233-20D0-43E2-ADA7-14022DB59A94}"/>
              </a:ext>
            </a:extLst>
          </p:cNvPr>
          <p:cNvSpPr txBox="1"/>
          <p:nvPr/>
        </p:nvSpPr>
        <p:spPr>
          <a:xfrm>
            <a:off x="9653823" y="2906607"/>
            <a:ext cx="256801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8</a:t>
            </a:r>
          </a:p>
        </p:txBody>
      </p:sp>
      <p:sp>
        <p:nvSpPr>
          <p:cNvPr id="42" name="TextBox 52">
            <a:extLst>
              <a:ext uri="{FF2B5EF4-FFF2-40B4-BE49-F238E27FC236}">
                <a16:creationId xmlns="" xmlns:a16="http://schemas.microsoft.com/office/drawing/2014/main" id="{D31BAB18-248C-46D1-9704-AAC0307AE001}"/>
              </a:ext>
            </a:extLst>
          </p:cNvPr>
          <p:cNvSpPr txBox="1"/>
          <p:nvPr/>
        </p:nvSpPr>
        <p:spPr>
          <a:xfrm>
            <a:off x="9648952" y="3552560"/>
            <a:ext cx="256801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6</a:t>
            </a:r>
          </a:p>
        </p:txBody>
      </p:sp>
      <p:sp>
        <p:nvSpPr>
          <p:cNvPr id="43" name="TextBox 52">
            <a:extLst>
              <a:ext uri="{FF2B5EF4-FFF2-40B4-BE49-F238E27FC236}">
                <a16:creationId xmlns="" xmlns:a16="http://schemas.microsoft.com/office/drawing/2014/main" id="{51162E82-AA6F-4103-B2A0-CA24770E28F3}"/>
              </a:ext>
            </a:extLst>
          </p:cNvPr>
          <p:cNvSpPr txBox="1"/>
          <p:nvPr/>
        </p:nvSpPr>
        <p:spPr>
          <a:xfrm>
            <a:off x="9636102" y="4198514"/>
            <a:ext cx="256801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4</a:t>
            </a:r>
          </a:p>
        </p:txBody>
      </p:sp>
      <p:sp>
        <p:nvSpPr>
          <p:cNvPr id="44" name="TextBox 52">
            <a:extLst>
              <a:ext uri="{FF2B5EF4-FFF2-40B4-BE49-F238E27FC236}">
                <a16:creationId xmlns="" xmlns:a16="http://schemas.microsoft.com/office/drawing/2014/main" id="{7914E801-FFC2-41BF-ABE1-BE11D0984B65}"/>
              </a:ext>
            </a:extLst>
          </p:cNvPr>
          <p:cNvSpPr txBox="1"/>
          <p:nvPr/>
        </p:nvSpPr>
        <p:spPr>
          <a:xfrm>
            <a:off x="9617755" y="4842337"/>
            <a:ext cx="256801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</a:t>
            </a:r>
          </a:p>
        </p:txBody>
      </p:sp>
      <p:sp>
        <p:nvSpPr>
          <p:cNvPr id="45" name="TextBox 52">
            <a:extLst>
              <a:ext uri="{FF2B5EF4-FFF2-40B4-BE49-F238E27FC236}">
                <a16:creationId xmlns="" xmlns:a16="http://schemas.microsoft.com/office/drawing/2014/main" id="{7CA645F4-3929-44EB-8A81-AC86FB592FD0}"/>
              </a:ext>
            </a:extLst>
          </p:cNvPr>
          <p:cNvSpPr txBox="1"/>
          <p:nvPr/>
        </p:nvSpPr>
        <p:spPr>
          <a:xfrm>
            <a:off x="9465356" y="5594878"/>
            <a:ext cx="328936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10</a:t>
            </a:r>
          </a:p>
        </p:txBody>
      </p:sp>
      <p:sp>
        <p:nvSpPr>
          <p:cNvPr id="46" name="TextBox 52">
            <a:extLst>
              <a:ext uri="{FF2B5EF4-FFF2-40B4-BE49-F238E27FC236}">
                <a16:creationId xmlns="" xmlns:a16="http://schemas.microsoft.com/office/drawing/2014/main" id="{1C3935FB-2BE8-4C2D-A41E-2C8CCB348A44}"/>
              </a:ext>
            </a:extLst>
          </p:cNvPr>
          <p:cNvSpPr txBox="1"/>
          <p:nvPr/>
        </p:nvSpPr>
        <p:spPr>
          <a:xfrm>
            <a:off x="8668781" y="5595094"/>
            <a:ext cx="256801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8</a:t>
            </a:r>
          </a:p>
        </p:txBody>
      </p:sp>
      <p:sp>
        <p:nvSpPr>
          <p:cNvPr id="47" name="TextBox 52">
            <a:extLst>
              <a:ext uri="{FF2B5EF4-FFF2-40B4-BE49-F238E27FC236}">
                <a16:creationId xmlns="" xmlns:a16="http://schemas.microsoft.com/office/drawing/2014/main" id="{CC63D36B-35F4-4D9D-A0B4-E26F7EB6AC30}"/>
              </a:ext>
            </a:extLst>
          </p:cNvPr>
          <p:cNvSpPr txBox="1"/>
          <p:nvPr/>
        </p:nvSpPr>
        <p:spPr>
          <a:xfrm>
            <a:off x="7836138" y="5594878"/>
            <a:ext cx="256801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6</a:t>
            </a:r>
          </a:p>
        </p:txBody>
      </p:sp>
      <p:sp>
        <p:nvSpPr>
          <p:cNvPr id="48" name="TextBox 52">
            <a:extLst>
              <a:ext uri="{FF2B5EF4-FFF2-40B4-BE49-F238E27FC236}">
                <a16:creationId xmlns="" xmlns:a16="http://schemas.microsoft.com/office/drawing/2014/main" id="{F769C276-35A5-44D9-A212-2D79AD081BC5}"/>
              </a:ext>
            </a:extLst>
          </p:cNvPr>
          <p:cNvSpPr txBox="1"/>
          <p:nvPr/>
        </p:nvSpPr>
        <p:spPr>
          <a:xfrm>
            <a:off x="6997220" y="5595094"/>
            <a:ext cx="256801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4</a:t>
            </a:r>
          </a:p>
        </p:txBody>
      </p:sp>
      <p:sp>
        <p:nvSpPr>
          <p:cNvPr id="49" name="TextBox 52">
            <a:extLst>
              <a:ext uri="{FF2B5EF4-FFF2-40B4-BE49-F238E27FC236}">
                <a16:creationId xmlns="" xmlns:a16="http://schemas.microsoft.com/office/drawing/2014/main" id="{11C1D158-5924-4B3A-AC30-F441D2591D80}"/>
              </a:ext>
            </a:extLst>
          </p:cNvPr>
          <p:cNvSpPr txBox="1"/>
          <p:nvPr/>
        </p:nvSpPr>
        <p:spPr>
          <a:xfrm>
            <a:off x="6135035" y="5599377"/>
            <a:ext cx="256801" cy="26161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100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="" xmlns:a16="http://schemas.microsoft.com/office/drawing/2014/main" id="{8AB53A72-ADB6-46D7-B68C-9CBFE202BFF4}"/>
              </a:ext>
            </a:extLst>
          </p:cNvPr>
          <p:cNvSpPr txBox="1">
            <a:spLocks/>
          </p:cNvSpPr>
          <p:nvPr/>
        </p:nvSpPr>
        <p:spPr>
          <a:xfrm>
            <a:off x="10424867" y="1781680"/>
            <a:ext cx="1726189" cy="1265739"/>
          </a:xfrm>
          <a:prstGeom prst="rect">
            <a:avLst/>
          </a:prstGeom>
        </p:spPr>
        <p:txBody>
          <a:bodyPr vert="horz" wrap="square" lIns="34299" tIns="17149" rIns="34299" bIns="17149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s-ES" sz="1600" b="1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El color indica las puntuaciones de Aseguramiento, donde 1 es el más efectivo</a:t>
            </a:r>
            <a:endParaRPr lang="en-GB" sz="1600" b="1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="" xmlns:a16="http://schemas.microsoft.com/office/drawing/2014/main" id="{96167A3F-D777-4EE9-8AA4-2734A6AD4978}"/>
              </a:ext>
            </a:extLst>
          </p:cNvPr>
          <p:cNvSpPr>
            <a:spLocks noChangeAspect="1"/>
          </p:cNvSpPr>
          <p:nvPr/>
        </p:nvSpPr>
        <p:spPr>
          <a:xfrm>
            <a:off x="10739223" y="3047419"/>
            <a:ext cx="505909" cy="495297"/>
          </a:xfrm>
          <a:prstGeom prst="ellipse">
            <a:avLst/>
          </a:prstGeom>
          <a:solidFill>
            <a:srgbClr val="70AD47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1-2</a:t>
            </a:r>
          </a:p>
        </p:txBody>
      </p:sp>
      <p:sp>
        <p:nvSpPr>
          <p:cNvPr id="62" name="Ellipse 61">
            <a:extLst>
              <a:ext uri="{FF2B5EF4-FFF2-40B4-BE49-F238E27FC236}">
                <a16:creationId xmlns="" xmlns:a16="http://schemas.microsoft.com/office/drawing/2014/main" id="{C6DB7616-B1F9-409F-BD16-DC30443E8113}"/>
              </a:ext>
            </a:extLst>
          </p:cNvPr>
          <p:cNvSpPr>
            <a:spLocks noChangeAspect="1"/>
          </p:cNvSpPr>
          <p:nvPr/>
        </p:nvSpPr>
        <p:spPr>
          <a:xfrm>
            <a:off x="10739223" y="3623666"/>
            <a:ext cx="505909" cy="495297"/>
          </a:xfrm>
          <a:prstGeom prst="ellipse">
            <a:avLst/>
          </a:prstGeom>
          <a:solidFill>
            <a:srgbClr val="2E75B6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3-4</a:t>
            </a:r>
          </a:p>
        </p:txBody>
      </p:sp>
      <p:sp>
        <p:nvSpPr>
          <p:cNvPr id="63" name="Ellipse 62">
            <a:extLst>
              <a:ext uri="{FF2B5EF4-FFF2-40B4-BE49-F238E27FC236}">
                <a16:creationId xmlns="" xmlns:a16="http://schemas.microsoft.com/office/drawing/2014/main" id="{44CF0019-7C5A-4830-BD1E-E40FF40F9D69}"/>
              </a:ext>
            </a:extLst>
          </p:cNvPr>
          <p:cNvSpPr>
            <a:spLocks noChangeAspect="1"/>
          </p:cNvSpPr>
          <p:nvPr/>
        </p:nvSpPr>
        <p:spPr>
          <a:xfrm>
            <a:off x="10739223" y="4198514"/>
            <a:ext cx="505909" cy="495297"/>
          </a:xfrm>
          <a:prstGeom prst="ellipse">
            <a:avLst/>
          </a:prstGeom>
          <a:solidFill>
            <a:srgbClr val="A5A5A5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5-6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="" xmlns:a16="http://schemas.microsoft.com/office/drawing/2014/main" id="{E7E37748-2A8E-494A-9D56-8935026F0B4A}"/>
              </a:ext>
            </a:extLst>
          </p:cNvPr>
          <p:cNvSpPr>
            <a:spLocks noChangeAspect="1"/>
          </p:cNvSpPr>
          <p:nvPr/>
        </p:nvSpPr>
        <p:spPr>
          <a:xfrm>
            <a:off x="10739223" y="4762873"/>
            <a:ext cx="505909" cy="495297"/>
          </a:xfrm>
          <a:prstGeom prst="ellipse">
            <a:avLst/>
          </a:prstGeom>
          <a:solidFill>
            <a:srgbClr val="F4B183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7-8</a:t>
            </a:r>
          </a:p>
        </p:txBody>
      </p:sp>
      <p:sp>
        <p:nvSpPr>
          <p:cNvPr id="65" name="Ellipse 64">
            <a:extLst>
              <a:ext uri="{FF2B5EF4-FFF2-40B4-BE49-F238E27FC236}">
                <a16:creationId xmlns="" xmlns:a16="http://schemas.microsoft.com/office/drawing/2014/main" id="{7FF35DC8-6610-4DE1-B51F-C6FCA2A38171}"/>
              </a:ext>
            </a:extLst>
          </p:cNvPr>
          <p:cNvSpPr>
            <a:spLocks noChangeAspect="1"/>
          </p:cNvSpPr>
          <p:nvPr/>
        </p:nvSpPr>
        <p:spPr>
          <a:xfrm>
            <a:off x="10736252" y="5327232"/>
            <a:ext cx="505909" cy="495297"/>
          </a:xfrm>
          <a:prstGeom prst="ellipse">
            <a:avLst/>
          </a:prstGeom>
          <a:solidFill>
            <a:srgbClr val="C55A11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9-10</a:t>
            </a:r>
          </a:p>
        </p:txBody>
      </p:sp>
      <p:sp>
        <p:nvSpPr>
          <p:cNvPr id="66" name="Ellipse 65">
            <a:extLst>
              <a:ext uri="{FF2B5EF4-FFF2-40B4-BE49-F238E27FC236}">
                <a16:creationId xmlns="" xmlns:a16="http://schemas.microsoft.com/office/drawing/2014/main" id="{EF3D50CC-6639-47EC-AF01-19A9479B811A}"/>
              </a:ext>
            </a:extLst>
          </p:cNvPr>
          <p:cNvSpPr>
            <a:spLocks noChangeAspect="1"/>
          </p:cNvSpPr>
          <p:nvPr/>
        </p:nvSpPr>
        <p:spPr>
          <a:xfrm>
            <a:off x="5962202" y="4697038"/>
            <a:ext cx="505909" cy="495297"/>
          </a:xfrm>
          <a:prstGeom prst="ellipse">
            <a:avLst/>
          </a:prstGeom>
          <a:solidFill>
            <a:srgbClr val="70AD47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R1</a:t>
            </a:r>
          </a:p>
        </p:txBody>
      </p:sp>
      <p:sp>
        <p:nvSpPr>
          <p:cNvPr id="67" name="Ellipse 66">
            <a:extLst>
              <a:ext uri="{FF2B5EF4-FFF2-40B4-BE49-F238E27FC236}">
                <a16:creationId xmlns="" xmlns:a16="http://schemas.microsoft.com/office/drawing/2014/main" id="{79819518-0FFE-43C5-AD80-992CC6411C9F}"/>
              </a:ext>
            </a:extLst>
          </p:cNvPr>
          <p:cNvSpPr>
            <a:spLocks noChangeAspect="1"/>
          </p:cNvSpPr>
          <p:nvPr/>
        </p:nvSpPr>
        <p:spPr>
          <a:xfrm>
            <a:off x="6478461" y="2480456"/>
            <a:ext cx="505909" cy="495297"/>
          </a:xfrm>
          <a:prstGeom prst="ellipse">
            <a:avLst/>
          </a:prstGeom>
          <a:solidFill>
            <a:srgbClr val="C55A11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R2</a:t>
            </a:r>
          </a:p>
        </p:txBody>
      </p:sp>
      <p:sp>
        <p:nvSpPr>
          <p:cNvPr id="68" name="Ellipse 67">
            <a:extLst>
              <a:ext uri="{FF2B5EF4-FFF2-40B4-BE49-F238E27FC236}">
                <a16:creationId xmlns="" xmlns:a16="http://schemas.microsoft.com/office/drawing/2014/main" id="{37119AE7-B4E0-4D8B-91A2-9F97FC27C31E}"/>
              </a:ext>
            </a:extLst>
          </p:cNvPr>
          <p:cNvSpPr>
            <a:spLocks noChangeAspect="1"/>
          </p:cNvSpPr>
          <p:nvPr/>
        </p:nvSpPr>
        <p:spPr>
          <a:xfrm>
            <a:off x="8959447" y="5036849"/>
            <a:ext cx="505909" cy="495297"/>
          </a:xfrm>
          <a:prstGeom prst="ellipse">
            <a:avLst/>
          </a:prstGeom>
          <a:solidFill>
            <a:srgbClr val="F4B183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R3</a:t>
            </a:r>
          </a:p>
        </p:txBody>
      </p:sp>
      <p:sp>
        <p:nvSpPr>
          <p:cNvPr id="69" name="Ellipse 68">
            <a:extLst>
              <a:ext uri="{FF2B5EF4-FFF2-40B4-BE49-F238E27FC236}">
                <a16:creationId xmlns="" xmlns:a16="http://schemas.microsoft.com/office/drawing/2014/main" id="{9F602F37-E2AA-419B-915B-00AA167874D7}"/>
              </a:ext>
            </a:extLst>
          </p:cNvPr>
          <p:cNvSpPr>
            <a:spLocks noChangeAspect="1"/>
          </p:cNvSpPr>
          <p:nvPr/>
        </p:nvSpPr>
        <p:spPr>
          <a:xfrm>
            <a:off x="7300966" y="4092198"/>
            <a:ext cx="505909" cy="495297"/>
          </a:xfrm>
          <a:prstGeom prst="ellipse">
            <a:avLst/>
          </a:prstGeom>
          <a:solidFill>
            <a:srgbClr val="2E75B6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R4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="" xmlns:a16="http://schemas.microsoft.com/office/drawing/2014/main" id="{6667D4F4-2770-4048-B1D0-D0ABDE5D709E}"/>
              </a:ext>
            </a:extLst>
          </p:cNvPr>
          <p:cNvSpPr>
            <a:spLocks noChangeAspect="1"/>
          </p:cNvSpPr>
          <p:nvPr/>
        </p:nvSpPr>
        <p:spPr>
          <a:xfrm>
            <a:off x="8116614" y="3435716"/>
            <a:ext cx="505909" cy="495297"/>
          </a:xfrm>
          <a:prstGeom prst="ellipse">
            <a:avLst/>
          </a:prstGeom>
          <a:solidFill>
            <a:srgbClr val="70AD47"/>
          </a:solidFill>
          <a:ln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R5</a:t>
            </a:r>
          </a:p>
        </p:txBody>
      </p:sp>
    </p:spTree>
    <p:extLst>
      <p:ext uri="{BB962C8B-B14F-4D97-AF65-F5344CB8AC3E}">
        <p14:creationId xmlns:p14="http://schemas.microsoft.com/office/powerpoint/2010/main" val="25622736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717</Words>
  <Application>Microsoft Office PowerPoint</Application>
  <PresentationFormat>Personalizado</PresentationFormat>
  <Paragraphs>176</Paragraphs>
  <Slides>6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Office Theme</vt:lpstr>
      <vt:lpstr>think-cell Folie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hp</cp:lastModifiedBy>
  <cp:revision>14</cp:revision>
  <dcterms:created xsi:type="dcterms:W3CDTF">2021-06-09T15:12:50Z</dcterms:created>
  <dcterms:modified xsi:type="dcterms:W3CDTF">2021-11-23T08:28:51Z</dcterms:modified>
</cp:coreProperties>
</file>