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2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86" d="100"/>
          <a:sy n="86" d="100"/>
        </p:scale>
        <p:origin x="224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D041F-4B16-4DBC-97A8-33A3AB9CFE20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8B2344-F4D7-485A-B67A-A5B6371014B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568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10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6D726-F0A9-4BBB-9145-83DD0D7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DE1F57-A7A3-40F5-A0BA-78D670CA7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6C590-6A2F-4D70-8AB9-A56457B59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6D8B-6157-4158-87C2-FD45CA3AB75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07213-CB70-4667-9883-7D49CDDA7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37447-2050-433F-800C-D2F37A0F7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A60D-B848-40E9-A2C6-16AB8783D9EE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901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2B962-2128-4F50-AB2D-7925A4C47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563F17-0A23-4F9C-B967-228A2AA605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393CE-97C7-47D0-82E8-52BD3DBA0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6D8B-6157-4158-87C2-FD45CA3AB75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2B12D-E23A-412C-822A-2591463B1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4069D-0D8E-49E8-A2B9-EBF1EC5B9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A60D-B848-40E9-A2C6-16AB8783D9EE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421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D982F2-8554-4092-85E8-1116D6785E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1E293D-4C66-432C-9040-E2AFA6EBE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D0673-E740-4C22-B14E-0A63C8748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6D8B-6157-4158-87C2-FD45CA3AB75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CA76C-5C93-480A-B9D7-780663B6B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9B26B-7D05-4A41-931F-164643CA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A60D-B848-40E9-A2C6-16AB8783D9EE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629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447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55A42-1E05-473B-A1C2-91FC22587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D900C-9FF4-45AD-8FDB-3DBD76375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8A338-7B5F-436E-AF8B-DEC8B7B75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6D8B-6157-4158-87C2-FD45CA3AB75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00CDF-4D5F-4986-97E1-A6927C89F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FEBF7-EAF7-444E-8E05-AE6ACAA8C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A60D-B848-40E9-A2C6-16AB8783D9EE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327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C6956-9EB8-4AB8-B308-F2AEDA8AA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4C3E24-A724-4C6A-AF16-C839D8508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36BFE-C65C-4F70-9905-37ADB8489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6D8B-6157-4158-87C2-FD45CA3AB75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F304E-EBEC-42E8-B834-80CBA4BC4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4ABC3-C031-4279-B753-7C6E2AB2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A60D-B848-40E9-A2C6-16AB8783D9EE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270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0228E-B46B-4ED9-BD64-C3237C8A5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53748-1B26-402D-A359-C5AF17414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12F880-82B7-4690-B637-879A79AFF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904E5B-9B91-4A83-8342-9C4FCE05C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6D8B-6157-4158-87C2-FD45CA3AB75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D49A60-0173-42A4-B70F-739046FE5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97330-D703-415F-B97A-28F52C977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A60D-B848-40E9-A2C6-16AB8783D9EE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570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763CB-FFEA-42F4-B29F-2271CF19B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1BA4A-AA8F-4C8A-B26A-99E0AB0FC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9F0B12-3B9B-420F-B59E-3D39204CF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59BC97-37C5-4FB9-8DBD-BA462AA54D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80E55D-2A28-417E-9CFD-04EA155954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FA3E7F-094F-4006-BC25-BD1A40CDA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6D8B-6157-4158-87C2-FD45CA3AB75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A643C7-12F8-48ED-BA58-76F312530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BCF97D-418E-40ED-80A9-271E08A90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A60D-B848-40E9-A2C6-16AB8783D9EE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14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343C4-9D9F-4612-BC6E-CCA014184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542D5E-63D7-49FA-96A9-D1EB87474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6D8B-6157-4158-87C2-FD45CA3AB75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DCDD1E-BA80-47BC-ADF7-EF31AEB98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8675BB-4207-44B7-9804-E5DCFD541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A60D-B848-40E9-A2C6-16AB8783D9EE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24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0B4D4C-B5B3-4AD5-AE69-8B8724794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6D8B-6157-4158-87C2-FD45CA3AB75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37CE04-A90C-46FE-8613-183363ED9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4297F5-D9B9-41F0-BC7B-523FAB2DE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A60D-B848-40E9-A2C6-16AB8783D9EE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49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40BDF-BFEA-4D11-B085-DD77D6D96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01D14-238C-46E9-92FA-3DA366741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2BD67E-45F2-4691-8899-420E9B815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905B19-7E53-4606-A13D-0DF9CAD10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6D8B-6157-4158-87C2-FD45CA3AB75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3871CF-830D-495A-95AD-22305340C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744E1B-5DE1-4253-9F16-FCEF330A8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A60D-B848-40E9-A2C6-16AB8783D9EE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472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0EBE2-E6F8-4BE8-86FA-D79B102DF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CC1E31-5426-4CF9-BDD3-7B28AEF975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116EF9-1DC6-4D66-84B5-2DB4CCBDC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FCF5EE-45A3-4D59-B1BA-B74DB99C8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6D8B-6157-4158-87C2-FD45CA3AB75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E3281C-82C0-4C96-9B23-3DBCB24B3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D48A7B-9CDF-486B-BC28-B8106CBC0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A60D-B848-40E9-A2C6-16AB8783D9EE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781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86AA0C-1198-4E69-ABD1-67D66DD7D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BFCDFC-9608-4881-A69D-E24DF1C681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0887C-18FC-45ED-8A0E-3B2FEA6B75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66D8B-6157-4158-87C2-FD45CA3AB75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131E7-25A9-4530-9036-47BD58F526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CC66D-53B7-4866-9964-703A04C601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4A60D-B848-40E9-A2C6-16AB8783D9EE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93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493830" y="0"/>
            <a:ext cx="9821959" cy="1582271"/>
          </a:xfrm>
        </p:spPr>
        <p:txBody>
          <a:bodyPr/>
          <a:lstStyle/>
          <a:p>
            <a:r>
              <a:rPr lang="en-GB" b="1" dirty="0" err="1"/>
              <a:t>Qué</a:t>
            </a:r>
            <a:r>
              <a:rPr lang="en-GB" b="1" dirty="0"/>
              <a:t> </a:t>
            </a:r>
            <a:r>
              <a:rPr lang="en-GB" b="1" dirty="0" err="1"/>
              <a:t>aprenderás</a:t>
            </a:r>
            <a:r>
              <a:rPr lang="en-GB" b="1" dirty="0"/>
              <a:t> </a:t>
            </a:r>
            <a:r>
              <a:rPr lang="en-GB" b="1" dirty="0" err="1"/>
              <a:t>en</a:t>
            </a:r>
            <a:r>
              <a:rPr lang="en-GB" b="1" dirty="0"/>
              <a:t> el </a:t>
            </a:r>
            <a:r>
              <a:rPr lang="en-GB" b="1" dirty="0" err="1"/>
              <a:t>Módulo</a:t>
            </a:r>
            <a:r>
              <a:rPr lang="en-GB" b="1" dirty="0"/>
              <a:t> 5..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2838D1-CDDB-4866-97B5-C8EA24C6919C}"/>
              </a:ext>
            </a:extLst>
          </p:cNvPr>
          <p:cNvSpPr txBox="1"/>
          <p:nvPr/>
        </p:nvSpPr>
        <p:spPr>
          <a:xfrm>
            <a:off x="1255211" y="1201581"/>
            <a:ext cx="1072995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 err="1">
                <a:solidFill>
                  <a:schemeClr val="bg1"/>
                </a:solidFill>
              </a:rPr>
              <a:t>En</a:t>
            </a:r>
            <a:r>
              <a:rPr lang="en-GB" sz="2000" dirty="0">
                <a:solidFill>
                  <a:schemeClr val="bg1"/>
                </a:solidFill>
              </a:rPr>
              <a:t> el </a:t>
            </a:r>
            <a:r>
              <a:rPr lang="en-GB" sz="2000" dirty="0" err="1">
                <a:solidFill>
                  <a:schemeClr val="bg1"/>
                </a:solidFill>
              </a:rPr>
              <a:t>Módulo</a:t>
            </a:r>
            <a:r>
              <a:rPr lang="en-GB" sz="2000" dirty="0">
                <a:solidFill>
                  <a:schemeClr val="bg1"/>
                </a:solidFill>
              </a:rPr>
              <a:t> 05, El </a:t>
            </a:r>
            <a:r>
              <a:rPr lang="en-GB" sz="2000" dirty="0" err="1">
                <a:solidFill>
                  <a:schemeClr val="bg1"/>
                </a:solidFill>
              </a:rPr>
              <a:t>enfoque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estratégico</a:t>
            </a:r>
            <a:r>
              <a:rPr lang="en-GB" sz="2000" dirty="0">
                <a:solidFill>
                  <a:schemeClr val="bg1"/>
                </a:solidFill>
              </a:rPr>
              <a:t> de la </a:t>
            </a:r>
            <a:r>
              <a:rPr lang="en-GB" sz="2000" dirty="0" err="1">
                <a:solidFill>
                  <a:schemeClr val="bg1"/>
                </a:solidFill>
              </a:rPr>
              <a:t>reestructuración</a:t>
            </a:r>
            <a:r>
              <a:rPr lang="en-GB" sz="2000" dirty="0">
                <a:solidFill>
                  <a:schemeClr val="bg1"/>
                </a:solidFill>
              </a:rPr>
              <a:t>, </a:t>
            </a:r>
            <a:r>
              <a:rPr lang="en-GB" sz="2000" dirty="0" err="1">
                <a:solidFill>
                  <a:schemeClr val="bg1"/>
                </a:solidFill>
              </a:rPr>
              <a:t>aprenderás</a:t>
            </a:r>
            <a:r>
              <a:rPr lang="en-GB" sz="2000" dirty="0">
                <a:solidFill>
                  <a:schemeClr val="bg1"/>
                </a:solidFill>
              </a:rPr>
              <a:t> a: 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u="sng" dirty="0" err="1">
                <a:solidFill>
                  <a:schemeClr val="bg1"/>
                </a:solidFill>
              </a:rPr>
              <a:t>Comprender</a:t>
            </a:r>
            <a:r>
              <a:rPr lang="en-GB" sz="2000" b="1" u="sng" dirty="0">
                <a:solidFill>
                  <a:schemeClr val="bg1"/>
                </a:solidFill>
              </a:rPr>
              <a:t> los </a:t>
            </a:r>
            <a:r>
              <a:rPr lang="en-GB" sz="2000" b="1" u="sng" dirty="0" err="1">
                <a:solidFill>
                  <a:schemeClr val="bg1"/>
                </a:solidFill>
              </a:rPr>
              <a:t>conceptos</a:t>
            </a:r>
            <a:r>
              <a:rPr lang="en-GB" sz="2000" b="1" u="sng" dirty="0">
                <a:solidFill>
                  <a:schemeClr val="bg1"/>
                </a:solidFill>
              </a:rPr>
              <a:t> de la </a:t>
            </a:r>
            <a:r>
              <a:rPr lang="en-GB" sz="2000" b="1" u="sng" dirty="0" err="1">
                <a:solidFill>
                  <a:schemeClr val="bg1"/>
                </a:solidFill>
              </a:rPr>
              <a:t>reestructuración</a:t>
            </a:r>
            <a:r>
              <a:rPr lang="en-GB" sz="2000" b="1" u="sng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en</a:t>
            </a:r>
            <a:r>
              <a:rPr lang="en-GB" sz="2000" dirty="0">
                <a:solidFill>
                  <a:schemeClr val="bg1"/>
                </a:solidFill>
              </a:rPr>
              <a:t> 4 </a:t>
            </a:r>
            <a:r>
              <a:rPr lang="en-GB" sz="2000" dirty="0" err="1">
                <a:solidFill>
                  <a:schemeClr val="bg1"/>
                </a:solidFill>
              </a:rPr>
              <a:t>áreas</a:t>
            </a:r>
            <a:r>
              <a:rPr lang="en-GB" sz="2000" dirty="0">
                <a:solidFill>
                  <a:schemeClr val="bg1"/>
                </a:solidFill>
              </a:rPr>
              <a:t> clave de </a:t>
            </a:r>
            <a:r>
              <a:rPr lang="en-GB" sz="2000" dirty="0" err="1">
                <a:solidFill>
                  <a:schemeClr val="bg1"/>
                </a:solidFill>
              </a:rPr>
              <a:t>negocio</a:t>
            </a:r>
            <a:r>
              <a:rPr lang="en-GB" sz="2000" dirty="0">
                <a:solidFill>
                  <a:schemeClr val="bg1"/>
                </a:solidFill>
              </a:rPr>
              <a:t>, la </a:t>
            </a:r>
            <a:r>
              <a:rPr lang="en-GB" sz="2000" dirty="0" err="1">
                <a:solidFill>
                  <a:schemeClr val="bg1"/>
                </a:solidFill>
              </a:rPr>
              <a:t>importancia</a:t>
            </a:r>
            <a:r>
              <a:rPr lang="en-GB" sz="2000" dirty="0">
                <a:solidFill>
                  <a:schemeClr val="bg1"/>
                </a:solidFill>
              </a:rPr>
              <a:t> de una </a:t>
            </a:r>
            <a:r>
              <a:rPr lang="en-GB" sz="2000" dirty="0" err="1">
                <a:solidFill>
                  <a:schemeClr val="bg1"/>
                </a:solidFill>
              </a:rPr>
              <a:t>nueva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declaración</a:t>
            </a:r>
            <a:r>
              <a:rPr lang="en-GB" sz="2000" dirty="0">
                <a:solidFill>
                  <a:schemeClr val="bg1"/>
                </a:solidFill>
              </a:rPr>
              <a:t> de la </a:t>
            </a:r>
            <a:r>
              <a:rPr lang="en-GB" sz="2000" dirty="0" err="1">
                <a:solidFill>
                  <a:schemeClr val="bg1"/>
                </a:solidFill>
              </a:rPr>
              <a:t>misión</a:t>
            </a:r>
            <a:r>
              <a:rPr lang="en-GB" sz="2000" dirty="0">
                <a:solidFill>
                  <a:schemeClr val="bg1"/>
                </a:solidFill>
              </a:rPr>
              <a:t> y la </a:t>
            </a:r>
            <a:r>
              <a:rPr lang="en-GB" sz="2000" dirty="0" err="1">
                <a:solidFill>
                  <a:schemeClr val="bg1"/>
                </a:solidFill>
              </a:rPr>
              <a:t>planificación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empresarial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integrada</a:t>
            </a:r>
            <a:endParaRPr lang="en-GB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u="sng" dirty="0" err="1">
                <a:solidFill>
                  <a:schemeClr val="bg1"/>
                </a:solidFill>
              </a:rPr>
              <a:t>Mejora</a:t>
            </a:r>
            <a:r>
              <a:rPr lang="en-GB" sz="2000" b="1" u="sng" dirty="0">
                <a:solidFill>
                  <a:schemeClr val="bg1"/>
                </a:solidFill>
              </a:rPr>
              <a:t> de las </a:t>
            </a:r>
            <a:r>
              <a:rPr lang="en-GB" sz="2000" b="1" u="sng" dirty="0" err="1">
                <a:solidFill>
                  <a:schemeClr val="bg1"/>
                </a:solidFill>
              </a:rPr>
              <a:t>habilidades</a:t>
            </a:r>
            <a:r>
              <a:rPr lang="en-GB" sz="2000" b="1" u="sng" dirty="0">
                <a:solidFill>
                  <a:schemeClr val="bg1"/>
                </a:solidFill>
              </a:rPr>
              <a:t> para </a:t>
            </a:r>
            <a:r>
              <a:rPr lang="en-GB" sz="2000" b="1" u="sng" dirty="0" err="1">
                <a:solidFill>
                  <a:schemeClr val="bg1"/>
                </a:solidFill>
              </a:rPr>
              <a:t>reducir</a:t>
            </a:r>
            <a:r>
              <a:rPr lang="en-GB" sz="2000" b="1" u="sng" dirty="0">
                <a:solidFill>
                  <a:schemeClr val="bg1"/>
                </a:solidFill>
              </a:rPr>
              <a:t> el </a:t>
            </a:r>
            <a:r>
              <a:rPr lang="en-GB" sz="2000" b="1" u="sng" dirty="0" err="1">
                <a:solidFill>
                  <a:schemeClr val="bg1"/>
                </a:solidFill>
              </a:rPr>
              <a:t>impacto</a:t>
            </a:r>
            <a:r>
              <a:rPr lang="en-GB" sz="2000" b="1" u="sng" dirty="0">
                <a:solidFill>
                  <a:schemeClr val="bg1"/>
                </a:solidFill>
              </a:rPr>
              <a:t> de la crisis</a:t>
            </a:r>
            <a:r>
              <a:rPr lang="en-GB" sz="2000" dirty="0">
                <a:solidFill>
                  <a:schemeClr val="bg1"/>
                </a:solidFill>
              </a:rPr>
              <a:t>, </a:t>
            </a:r>
            <a:r>
              <a:rPr lang="en-GB" sz="2000" dirty="0" err="1">
                <a:solidFill>
                  <a:schemeClr val="bg1"/>
                </a:solidFill>
              </a:rPr>
              <a:t>medidas</a:t>
            </a:r>
            <a:r>
              <a:rPr lang="en-GB" sz="2000" dirty="0">
                <a:solidFill>
                  <a:schemeClr val="bg1"/>
                </a:solidFill>
              </a:rPr>
              <a:t> que </a:t>
            </a:r>
            <a:r>
              <a:rPr lang="en-GB" sz="2000" dirty="0" err="1">
                <a:solidFill>
                  <a:schemeClr val="bg1"/>
                </a:solidFill>
              </a:rPr>
              <a:t>incluyen</a:t>
            </a:r>
            <a:r>
              <a:rPr lang="en-GB" sz="2000" dirty="0">
                <a:solidFill>
                  <a:schemeClr val="bg1"/>
                </a:solidFill>
              </a:rPr>
              <a:t> una </a:t>
            </a:r>
            <a:r>
              <a:rPr lang="en-GB" sz="2000" dirty="0" err="1">
                <a:solidFill>
                  <a:schemeClr val="bg1"/>
                </a:solidFill>
              </a:rPr>
              <a:t>caja</a:t>
            </a:r>
            <a:r>
              <a:rPr lang="en-GB" sz="2000" dirty="0">
                <a:solidFill>
                  <a:schemeClr val="bg1"/>
                </a:solidFill>
              </a:rPr>
              <a:t> de de </a:t>
            </a:r>
            <a:r>
              <a:rPr lang="en-GB" sz="2000" dirty="0" err="1">
                <a:solidFill>
                  <a:schemeClr val="bg1"/>
                </a:solidFill>
              </a:rPr>
              <a:t>herramientas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básicas</a:t>
            </a:r>
            <a:r>
              <a:rPr lang="en-GB" sz="2000" dirty="0">
                <a:solidFill>
                  <a:schemeClr val="bg1"/>
                </a:solidFill>
              </a:rPr>
              <a:t> para </a:t>
            </a:r>
            <a:r>
              <a:rPr lang="en-GB" sz="2000" dirty="0" err="1">
                <a:solidFill>
                  <a:schemeClr val="bg1"/>
                </a:solidFill>
              </a:rPr>
              <a:t>identificar</a:t>
            </a:r>
            <a:r>
              <a:rPr lang="en-GB" sz="2000" dirty="0">
                <a:solidFill>
                  <a:schemeClr val="bg1"/>
                </a:solidFill>
              </a:rPr>
              <a:t> y </a:t>
            </a:r>
            <a:r>
              <a:rPr lang="en-GB" sz="2000" dirty="0" err="1">
                <a:solidFill>
                  <a:schemeClr val="bg1"/>
                </a:solidFill>
              </a:rPr>
              <a:t>mitigar</a:t>
            </a:r>
            <a:r>
              <a:rPr lang="en-GB" sz="2000" dirty="0">
                <a:solidFill>
                  <a:schemeClr val="bg1"/>
                </a:solidFill>
              </a:rPr>
              <a:t> la crisis
</a:t>
            </a:r>
            <a:r>
              <a:rPr lang="en-GB" sz="2000" b="1" u="sng" dirty="0" err="1">
                <a:solidFill>
                  <a:schemeClr val="bg1"/>
                </a:solidFill>
              </a:rPr>
              <a:t>Gestionar</a:t>
            </a:r>
            <a:r>
              <a:rPr lang="en-GB" sz="2000" b="1" u="sng" dirty="0">
                <a:solidFill>
                  <a:schemeClr val="bg1"/>
                </a:solidFill>
              </a:rPr>
              <a:t> la crisis</a:t>
            </a:r>
            <a:r>
              <a:rPr lang="en-GB" sz="2000" dirty="0">
                <a:solidFill>
                  <a:schemeClr val="bg1"/>
                </a:solidFill>
              </a:rPr>
              <a:t>, las </a:t>
            </a:r>
            <a:r>
              <a:rPr lang="en-GB" sz="2000" dirty="0" err="1">
                <a:solidFill>
                  <a:schemeClr val="bg1"/>
                </a:solidFill>
              </a:rPr>
              <a:t>medidas</a:t>
            </a:r>
            <a:r>
              <a:rPr lang="en-GB" sz="2000" dirty="0">
                <a:solidFill>
                  <a:schemeClr val="bg1"/>
                </a:solidFill>
              </a:rPr>
              <a:t> de base </a:t>
            </a:r>
            <a:r>
              <a:rPr lang="en-GB" sz="2000" dirty="0" err="1">
                <a:solidFill>
                  <a:schemeClr val="bg1"/>
                </a:solidFill>
              </a:rPr>
              <a:t>necesarias</a:t>
            </a:r>
            <a:r>
              <a:rPr lang="en-GB" sz="2000" dirty="0">
                <a:solidFill>
                  <a:schemeClr val="bg1"/>
                </a:solidFill>
              </a:rPr>
              <a:t> para la </a:t>
            </a:r>
            <a:r>
              <a:rPr lang="en-GB" sz="2000" dirty="0" err="1">
                <a:solidFill>
                  <a:schemeClr val="bg1"/>
                </a:solidFill>
              </a:rPr>
              <a:t>superación</a:t>
            </a:r>
            <a:r>
              <a:rPr lang="en-GB" sz="2000" dirty="0">
                <a:solidFill>
                  <a:schemeClr val="bg1"/>
                </a:solidFill>
              </a:rPr>
              <a:t> de una crisis de </a:t>
            </a:r>
            <a:r>
              <a:rPr lang="en-GB" sz="2000" dirty="0" err="1">
                <a:solidFill>
                  <a:schemeClr val="bg1"/>
                </a:solidFill>
              </a:rPr>
              <a:t>liquidez</a:t>
            </a:r>
            <a:r>
              <a:rPr lang="en-GB" sz="2000" dirty="0">
                <a:solidFill>
                  <a:schemeClr val="bg1"/>
                </a:solidFill>
              </a:rPr>
              <a:t>, la </a:t>
            </a:r>
            <a:r>
              <a:rPr lang="en-GB" sz="2000" dirty="0" err="1">
                <a:solidFill>
                  <a:schemeClr val="bg1"/>
                </a:solidFill>
              </a:rPr>
              <a:t>gestión</a:t>
            </a:r>
            <a:r>
              <a:rPr lang="en-GB" sz="2000" dirty="0">
                <a:solidFill>
                  <a:schemeClr val="bg1"/>
                </a:solidFill>
              </a:rPr>
              <a:t> del capital de </a:t>
            </a:r>
            <a:r>
              <a:rPr lang="en-GB" sz="2000" dirty="0" err="1">
                <a:solidFill>
                  <a:schemeClr val="bg1"/>
                </a:solidFill>
              </a:rPr>
              <a:t>trabajo</a:t>
            </a:r>
            <a:r>
              <a:rPr lang="en-GB" sz="2000" dirty="0">
                <a:solidFill>
                  <a:schemeClr val="bg1"/>
                </a:solidFill>
              </a:rPr>
              <a:t> y las </a:t>
            </a:r>
            <a:r>
              <a:rPr lang="en-GB" sz="2000" dirty="0" err="1">
                <a:solidFill>
                  <a:schemeClr val="bg1"/>
                </a:solidFill>
              </a:rPr>
              <a:t>medidas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rápidas</a:t>
            </a:r>
            <a:r>
              <a:rPr lang="en-GB" sz="2000" dirty="0">
                <a:solidFill>
                  <a:schemeClr val="bg1"/>
                </a:solidFill>
              </a:rPr>
              <a:t> para marketing y </a:t>
            </a:r>
            <a:r>
              <a:rPr lang="en-GB" sz="2000" dirty="0" err="1">
                <a:solidFill>
                  <a:schemeClr val="bg1"/>
                </a:solidFill>
              </a:rPr>
              <a:t>ventas</a:t>
            </a:r>
            <a:r>
              <a:rPr lang="en-GB" sz="2000" dirty="0">
                <a:solidFill>
                  <a:schemeClr val="bg1"/>
                </a:solidFill>
              </a:rPr>
              <a:t>, 14 ideas de </a:t>
            </a:r>
            <a:r>
              <a:rPr lang="en-GB" sz="2000" dirty="0" err="1">
                <a:solidFill>
                  <a:schemeClr val="bg1"/>
                </a:solidFill>
              </a:rPr>
              <a:t>ahorro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en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adquisiciones</a:t>
            </a:r>
            <a:r>
              <a:rPr lang="en-GB" sz="2000" dirty="0">
                <a:solidFill>
                  <a:schemeClr val="bg1"/>
                </a:solidFill>
              </a:rPr>
              <a:t>, </a:t>
            </a:r>
            <a:r>
              <a:rPr lang="en-GB" sz="2000" dirty="0" err="1">
                <a:solidFill>
                  <a:schemeClr val="bg1"/>
                </a:solidFill>
              </a:rPr>
              <a:t>reducción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inteligente</a:t>
            </a:r>
            <a:r>
              <a:rPr lang="en-GB" sz="2000" dirty="0">
                <a:solidFill>
                  <a:schemeClr val="bg1"/>
                </a:solidFill>
              </a:rPr>
              <a:t> de </a:t>
            </a:r>
            <a:r>
              <a:rPr lang="en-GB" sz="2000" dirty="0" err="1">
                <a:solidFill>
                  <a:schemeClr val="bg1"/>
                </a:solidFill>
              </a:rPr>
              <a:t>costes</a:t>
            </a:r>
            <a:r>
              <a:rPr lang="en-GB" sz="2000" dirty="0">
                <a:solidFill>
                  <a:schemeClr val="bg1"/>
                </a:solidFill>
              </a:rPr>
              <a:t> y </a:t>
            </a:r>
            <a:r>
              <a:rPr lang="en-GB" sz="2000" dirty="0" err="1">
                <a:solidFill>
                  <a:schemeClr val="bg1"/>
                </a:solidFill>
              </a:rPr>
              <a:t>producción</a:t>
            </a:r>
            <a:r>
              <a:rPr lang="en-GB" sz="2000" dirty="0">
                <a:solidFill>
                  <a:schemeClr val="bg1"/>
                </a:solidFill>
              </a:rPr>
              <a:t>. 
</a:t>
            </a:r>
            <a:r>
              <a:rPr lang="en-GB" sz="2000" b="1" u="sng" dirty="0" err="1">
                <a:solidFill>
                  <a:schemeClr val="bg1"/>
                </a:solidFill>
              </a:rPr>
              <a:t>Comprender</a:t>
            </a:r>
            <a:r>
              <a:rPr lang="en-GB" sz="2000" b="1" u="sng" dirty="0">
                <a:solidFill>
                  <a:schemeClr val="bg1"/>
                </a:solidFill>
              </a:rPr>
              <a:t> las </a:t>
            </a:r>
            <a:r>
              <a:rPr lang="en-GB" sz="2000" b="1" u="sng" dirty="0" err="1">
                <a:solidFill>
                  <a:schemeClr val="bg1"/>
                </a:solidFill>
              </a:rPr>
              <a:t>formas</a:t>
            </a:r>
            <a:r>
              <a:rPr lang="en-GB" sz="2000" b="1" u="sng" dirty="0">
                <a:solidFill>
                  <a:schemeClr val="bg1"/>
                </a:solidFill>
              </a:rPr>
              <a:t> de </a:t>
            </a:r>
            <a:r>
              <a:rPr lang="en-GB" sz="2000" b="1" u="sng" dirty="0" err="1">
                <a:solidFill>
                  <a:schemeClr val="bg1"/>
                </a:solidFill>
              </a:rPr>
              <a:t>superar</a:t>
            </a:r>
            <a:r>
              <a:rPr lang="en-GB" sz="2000" b="1" u="sng" dirty="0">
                <a:solidFill>
                  <a:schemeClr val="bg1"/>
                </a:solidFill>
              </a:rPr>
              <a:t> la crisis </a:t>
            </a:r>
            <a:r>
              <a:rPr lang="en-GB" sz="2000" dirty="0">
                <a:solidFill>
                  <a:schemeClr val="bg1"/>
                </a:solidFill>
              </a:rPr>
              <a:t>a </a:t>
            </a:r>
            <a:r>
              <a:rPr lang="en-GB" sz="2000" dirty="0" err="1">
                <a:solidFill>
                  <a:schemeClr val="bg1"/>
                </a:solidFill>
              </a:rPr>
              <a:t>través</a:t>
            </a:r>
            <a:r>
              <a:rPr lang="en-GB" sz="2000" dirty="0">
                <a:solidFill>
                  <a:schemeClr val="bg1"/>
                </a:solidFill>
              </a:rPr>
              <a:t> de los </a:t>
            </a:r>
            <a:r>
              <a:rPr lang="en-GB" sz="2000" dirty="0" err="1">
                <a:solidFill>
                  <a:schemeClr val="bg1"/>
                </a:solidFill>
              </a:rPr>
              <a:t>diferentes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elementos</a:t>
            </a:r>
            <a:r>
              <a:rPr lang="en-GB" sz="2000" dirty="0">
                <a:solidFill>
                  <a:schemeClr val="bg1"/>
                </a:solidFill>
              </a:rPr>
              <a:t> del </a:t>
            </a:r>
            <a:r>
              <a:rPr lang="en-GB" sz="2000" dirty="0" err="1">
                <a:solidFill>
                  <a:schemeClr val="bg1"/>
                </a:solidFill>
              </a:rPr>
              <a:t>negocio</a:t>
            </a:r>
            <a:r>
              <a:rPr lang="en-GB" sz="2000" dirty="0">
                <a:solidFill>
                  <a:schemeClr val="bg1"/>
                </a:solidFill>
              </a:rPr>
              <a:t>, </a:t>
            </a:r>
            <a:r>
              <a:rPr lang="en-GB" sz="2000" dirty="0" err="1">
                <a:solidFill>
                  <a:schemeClr val="bg1"/>
                </a:solidFill>
              </a:rPr>
              <a:t>incluidas</a:t>
            </a:r>
            <a:r>
              <a:rPr lang="en-GB" sz="2000" dirty="0">
                <a:solidFill>
                  <a:schemeClr val="bg1"/>
                </a:solidFill>
              </a:rPr>
              <a:t> las 6 </a:t>
            </a:r>
            <a:r>
              <a:rPr lang="en-GB" sz="2000" dirty="0" err="1">
                <a:solidFill>
                  <a:schemeClr val="bg1"/>
                </a:solidFill>
              </a:rPr>
              <a:t>formas</a:t>
            </a:r>
            <a:r>
              <a:rPr lang="en-GB" sz="2000" dirty="0">
                <a:solidFill>
                  <a:schemeClr val="bg1"/>
                </a:solidFill>
              </a:rPr>
              <a:t> de </a:t>
            </a:r>
            <a:r>
              <a:rPr lang="en-GB" sz="2000" dirty="0" err="1">
                <a:solidFill>
                  <a:schemeClr val="bg1"/>
                </a:solidFill>
              </a:rPr>
              <a:t>superar</a:t>
            </a:r>
            <a:r>
              <a:rPr lang="en-GB" sz="2000" dirty="0">
                <a:solidFill>
                  <a:schemeClr val="bg1"/>
                </a:solidFill>
              </a:rPr>
              <a:t> una crisis </a:t>
            </a:r>
            <a:r>
              <a:rPr lang="en-GB" sz="2000" dirty="0" err="1">
                <a:solidFill>
                  <a:schemeClr val="bg1"/>
                </a:solidFill>
              </a:rPr>
              <a:t>estacional</a:t>
            </a:r>
            <a:r>
              <a:rPr lang="en-GB" sz="2000" dirty="0">
                <a:solidFill>
                  <a:schemeClr val="bg1"/>
                </a:solidFill>
              </a:rPr>
              <a:t> de </a:t>
            </a:r>
            <a:r>
              <a:rPr lang="en-GB" sz="2000" dirty="0" err="1">
                <a:solidFill>
                  <a:schemeClr val="bg1"/>
                </a:solidFill>
              </a:rPr>
              <a:t>ventas</a:t>
            </a:r>
            <a:r>
              <a:rPr lang="en-GB" sz="2000" dirty="0">
                <a:solidFill>
                  <a:schemeClr val="bg1"/>
                </a:solidFill>
              </a:rPr>
              <a:t> y </a:t>
            </a:r>
            <a:r>
              <a:rPr lang="en-GB" sz="2000" dirty="0" err="1">
                <a:solidFill>
                  <a:schemeClr val="bg1"/>
                </a:solidFill>
              </a:rPr>
              <a:t>productos</a:t>
            </a:r>
            <a:r>
              <a:rPr lang="en-GB" sz="2000" dirty="0">
                <a:solidFill>
                  <a:schemeClr val="bg1"/>
                </a:solidFill>
              </a:rPr>
              <a:t>, </a:t>
            </a:r>
            <a:r>
              <a:rPr lang="en-GB" sz="2000" dirty="0" err="1">
                <a:solidFill>
                  <a:schemeClr val="bg1"/>
                </a:solidFill>
              </a:rPr>
              <a:t>cómo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superar</a:t>
            </a:r>
            <a:r>
              <a:rPr lang="en-GB" sz="2000" dirty="0">
                <a:solidFill>
                  <a:schemeClr val="bg1"/>
                </a:solidFill>
              </a:rPr>
              <a:t> una crisis de </a:t>
            </a:r>
            <a:r>
              <a:rPr lang="en-GB" sz="2000" dirty="0" err="1">
                <a:solidFill>
                  <a:schemeClr val="bg1"/>
                </a:solidFill>
              </a:rPr>
              <a:t>ganancias</a:t>
            </a:r>
            <a:r>
              <a:rPr lang="en-GB" sz="2000" dirty="0">
                <a:solidFill>
                  <a:schemeClr val="bg1"/>
                </a:solidFill>
              </a:rPr>
              <a:t>, </a:t>
            </a:r>
            <a:r>
              <a:rPr lang="en-GB" sz="2000" dirty="0" err="1">
                <a:solidFill>
                  <a:schemeClr val="bg1"/>
                </a:solidFill>
              </a:rPr>
              <a:t>reducir</a:t>
            </a:r>
            <a:r>
              <a:rPr lang="en-GB" sz="2000" dirty="0">
                <a:solidFill>
                  <a:schemeClr val="bg1"/>
                </a:solidFill>
              </a:rPr>
              <a:t> los </a:t>
            </a:r>
            <a:r>
              <a:rPr lang="en-GB" sz="2000" dirty="0" err="1">
                <a:solidFill>
                  <a:schemeClr val="bg1"/>
                </a:solidFill>
              </a:rPr>
              <a:t>materiales</a:t>
            </a:r>
            <a:r>
              <a:rPr lang="en-GB" sz="2000" dirty="0">
                <a:solidFill>
                  <a:schemeClr val="bg1"/>
                </a:solidFill>
              </a:rPr>
              <a:t> y 3 </a:t>
            </a:r>
            <a:r>
              <a:rPr lang="en-GB" sz="2000" dirty="0" err="1">
                <a:solidFill>
                  <a:schemeClr val="bg1"/>
                </a:solidFill>
              </a:rPr>
              <a:t>enfoques</a:t>
            </a:r>
            <a:r>
              <a:rPr lang="en-GB" sz="2000" dirty="0">
                <a:solidFill>
                  <a:schemeClr val="bg1"/>
                </a:solidFill>
              </a:rPr>
              <a:t> para </a:t>
            </a:r>
            <a:r>
              <a:rPr lang="en-GB" sz="2000" dirty="0" err="1">
                <a:solidFill>
                  <a:schemeClr val="bg1"/>
                </a:solidFill>
              </a:rPr>
              <a:t>reducir</a:t>
            </a:r>
            <a:r>
              <a:rPr lang="en-GB" sz="2000" dirty="0">
                <a:solidFill>
                  <a:schemeClr val="bg1"/>
                </a:solidFill>
              </a:rPr>
              <a:t> los </a:t>
            </a:r>
            <a:r>
              <a:rPr lang="en-GB" sz="2000" dirty="0" err="1">
                <a:solidFill>
                  <a:schemeClr val="bg1"/>
                </a:solidFill>
              </a:rPr>
              <a:t>costes</a:t>
            </a:r>
            <a:r>
              <a:rPr lang="en-GB" sz="2000" dirty="0">
                <a:solidFill>
                  <a:schemeClr val="bg1"/>
                </a:solidFill>
              </a:rPr>
              <a:t> de personal 
</a:t>
            </a:r>
            <a:r>
              <a:rPr lang="en-GB" sz="2000" b="1" u="sng" dirty="0" err="1">
                <a:solidFill>
                  <a:schemeClr val="bg1"/>
                </a:solidFill>
              </a:rPr>
              <a:t>Nuevos</a:t>
            </a:r>
            <a:r>
              <a:rPr lang="en-GB" sz="2000" b="1" u="sng" dirty="0">
                <a:solidFill>
                  <a:schemeClr val="bg1"/>
                </a:solidFill>
              </a:rPr>
              <a:t> </a:t>
            </a:r>
            <a:r>
              <a:rPr lang="en-GB" sz="2000" b="1" u="sng" dirty="0" err="1">
                <a:solidFill>
                  <a:schemeClr val="bg1"/>
                </a:solidFill>
              </a:rPr>
              <a:t>enfoques</a:t>
            </a:r>
            <a:r>
              <a:rPr lang="en-GB" sz="2000" b="1" u="sng" dirty="0">
                <a:solidFill>
                  <a:schemeClr val="bg1"/>
                </a:solidFill>
              </a:rPr>
              <a:t> para </a:t>
            </a:r>
            <a:r>
              <a:rPr lang="en-GB" sz="2000" b="1" u="sng" dirty="0" err="1">
                <a:solidFill>
                  <a:schemeClr val="bg1"/>
                </a:solidFill>
              </a:rPr>
              <a:t>superar</a:t>
            </a:r>
            <a:r>
              <a:rPr lang="en-GB" sz="2000" b="1" u="sng" dirty="0">
                <a:solidFill>
                  <a:schemeClr val="bg1"/>
                </a:solidFill>
              </a:rPr>
              <a:t> una crisis de </a:t>
            </a:r>
            <a:r>
              <a:rPr lang="en-GB" sz="2000" b="1" u="sng" dirty="0" err="1">
                <a:solidFill>
                  <a:schemeClr val="bg1"/>
                </a:solidFill>
              </a:rPr>
              <a:t>estratégica</a:t>
            </a:r>
            <a:endParaRPr lang="en-GB" sz="2000" b="1" u="sng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u="sng" dirty="0" err="1">
                <a:solidFill>
                  <a:schemeClr val="bg1"/>
                </a:solidFill>
              </a:rPr>
              <a:t>Mejorar</a:t>
            </a:r>
            <a:r>
              <a:rPr lang="en-GB" sz="2000" b="1" u="sng" dirty="0">
                <a:solidFill>
                  <a:schemeClr val="bg1"/>
                </a:solidFill>
              </a:rPr>
              <a:t> </a:t>
            </a:r>
            <a:r>
              <a:rPr lang="en-GB" sz="2000" b="1" u="sng" dirty="0" err="1">
                <a:solidFill>
                  <a:schemeClr val="bg1"/>
                </a:solidFill>
              </a:rPr>
              <a:t>tus</a:t>
            </a:r>
            <a:r>
              <a:rPr lang="en-GB" sz="2000" b="1" u="sng" dirty="0">
                <a:solidFill>
                  <a:schemeClr val="bg1"/>
                </a:solidFill>
              </a:rPr>
              <a:t> </a:t>
            </a:r>
            <a:r>
              <a:rPr lang="en-GB" sz="2000" b="1" u="sng" dirty="0" err="1">
                <a:solidFill>
                  <a:schemeClr val="bg1"/>
                </a:solidFill>
              </a:rPr>
              <a:t>competencias</a:t>
            </a:r>
            <a:r>
              <a:rPr lang="en-GB" sz="2000" b="1" u="sng" dirty="0">
                <a:solidFill>
                  <a:schemeClr val="bg1"/>
                </a:solidFill>
              </a:rPr>
              <a:t> </a:t>
            </a:r>
            <a:r>
              <a:rPr lang="en-GB" sz="2000" b="1" u="sng" dirty="0" err="1">
                <a:solidFill>
                  <a:schemeClr val="bg1"/>
                </a:solidFill>
              </a:rPr>
              <a:t>en</a:t>
            </a:r>
            <a:r>
              <a:rPr lang="en-GB" sz="2000" b="1" u="sng" dirty="0">
                <a:solidFill>
                  <a:schemeClr val="bg1"/>
                </a:solidFill>
              </a:rPr>
              <a:t> las </a:t>
            </a:r>
            <a:r>
              <a:rPr lang="en-GB" sz="2000" b="1" u="sng" dirty="0" err="1">
                <a:solidFill>
                  <a:schemeClr val="bg1"/>
                </a:solidFill>
              </a:rPr>
              <a:t>metodologías</a:t>
            </a:r>
            <a:r>
              <a:rPr lang="en-GB" sz="2000" b="1" u="sng" dirty="0">
                <a:solidFill>
                  <a:schemeClr val="bg1"/>
                </a:solidFill>
              </a:rPr>
              <a:t> de </a:t>
            </a:r>
            <a:r>
              <a:rPr lang="en-GB" sz="2000" b="1" u="sng" dirty="0" err="1">
                <a:solidFill>
                  <a:schemeClr val="bg1"/>
                </a:solidFill>
              </a:rPr>
              <a:t>reestructuración</a:t>
            </a:r>
            <a:r>
              <a:rPr lang="en-GB" sz="2000" b="1" u="sng" dirty="0">
                <a:solidFill>
                  <a:schemeClr val="bg1"/>
                </a:solidFill>
              </a:rPr>
              <a:t> </a:t>
            </a:r>
            <a:r>
              <a:rPr lang="en-GB" sz="2000" b="1" u="sng">
                <a:solidFill>
                  <a:schemeClr val="bg1"/>
                </a:solidFill>
              </a:rPr>
              <a:t>financiera</a:t>
            </a:r>
            <a:endParaRPr lang="en-GB" sz="20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  <a:p>
            <a:endParaRPr lang="en-I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143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193</Words>
  <Application>Microsoft Macintosh PowerPoint</Application>
  <PresentationFormat>Panorámica</PresentationFormat>
  <Paragraphs>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canic</dc:creator>
  <cp:lastModifiedBy>celia ferrero</cp:lastModifiedBy>
  <cp:revision>2</cp:revision>
  <dcterms:created xsi:type="dcterms:W3CDTF">2021-06-15T10:29:08Z</dcterms:created>
  <dcterms:modified xsi:type="dcterms:W3CDTF">2021-09-20T16:42:23Z</dcterms:modified>
</cp:coreProperties>
</file>