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91" r:id="rId2"/>
    <p:sldId id="392" r:id="rId3"/>
    <p:sldId id="393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>
        <p:scale>
          <a:sx n="59" d="100"/>
          <a:sy n="59" d="100"/>
        </p:scale>
        <p:origin x="-456" y="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E44AFC-DAB5-41B8-848A-98DEB9FFD1D5}" type="datetimeFigureOut">
              <a:rPr lang="en-GB" smtClean="0"/>
              <a:t>22/11/2021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C39BBC-402D-4F85-9EF2-E718FDE7AB3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95858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18501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9583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53852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B09E714-B124-4605-BE8A-BC82D7B12A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F1772525-F58B-4E65-95A5-52A2922973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0FB0670-CE6C-4C6F-83BC-BCB716592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F7844-EB73-4E34-B3E0-3E65B9C0756A}" type="datetimeFigureOut">
              <a:rPr lang="en-GB" smtClean="0"/>
              <a:t>22/11/2021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425FFB0-E367-44B4-A550-E83459A4D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86CB69C-D890-4A38-8D4B-634D9F0A5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76B09-7552-4C8A-8392-661D48E34E58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1341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ECDF656-9E51-49FB-93BF-62F2119929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45B2AF3-DCE2-4C0E-9861-99A114A399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20066CD-1412-4164-AB68-F9ADA79B6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F7844-EB73-4E34-B3E0-3E65B9C0756A}" type="datetimeFigureOut">
              <a:rPr lang="en-GB" smtClean="0"/>
              <a:t>22/11/2021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CC08B30-8C70-485A-9166-E68739FEE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72789AC-0DF7-47EF-9BEF-879B5477E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76B09-7552-4C8A-8392-661D48E34E58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0345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2D9A058F-41DA-4948-8FB2-7A6458E631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908767D-431A-463C-B7AA-2CAC3DB1DA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21322F9-B147-4A87-BEAE-20F59729F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F7844-EB73-4E34-B3E0-3E65B9C0756A}" type="datetimeFigureOut">
              <a:rPr lang="en-GB" smtClean="0"/>
              <a:t>22/11/2021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E34D7C4-E529-4316-BFB9-A8C69A6CB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2C0C999-A828-47FF-8968-58532C18F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76B09-7552-4C8A-8392-661D48E34E58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76259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only with 1 colum -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23"/>
          <p:cNvSpPr>
            <a:spLocks noGrp="1"/>
          </p:cNvSpPr>
          <p:nvPr>
            <p:ph type="body" sz="quarter" idx="13" hasCustomPrompt="1"/>
          </p:nvPr>
        </p:nvSpPr>
        <p:spPr>
          <a:xfrm>
            <a:off x="2716696" y="873303"/>
            <a:ext cx="8852375" cy="697353"/>
          </a:xfrm>
        </p:spPr>
        <p:txBody>
          <a:bodyPr>
            <a:normAutofit/>
          </a:bodyPr>
          <a:lstStyle>
            <a:lvl1pPr marL="0" indent="0" algn="l">
              <a:buNone/>
              <a:defRPr sz="3600">
                <a:solidFill>
                  <a:srgbClr val="245473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TITLE</a:t>
            </a:r>
          </a:p>
        </p:txBody>
      </p:sp>
      <p:sp>
        <p:nvSpPr>
          <p:cNvPr id="17" name="Text Placeholder 25"/>
          <p:cNvSpPr>
            <a:spLocks noGrp="1"/>
          </p:cNvSpPr>
          <p:nvPr>
            <p:ph type="body" sz="quarter" idx="14" hasCustomPrompt="1"/>
          </p:nvPr>
        </p:nvSpPr>
        <p:spPr>
          <a:xfrm>
            <a:off x="2734103" y="1982978"/>
            <a:ext cx="8834969" cy="3975101"/>
          </a:xfrm>
        </p:spPr>
        <p:txBody>
          <a:bodyPr>
            <a:noAutofit/>
          </a:bodyPr>
          <a:lstStyle>
            <a:lvl1pPr marL="0" indent="0" algn="l">
              <a:buNone/>
              <a:defRPr sz="2400" baseline="0">
                <a:solidFill>
                  <a:srgbClr val="245473"/>
                </a:solidFill>
              </a:defRPr>
            </a:lvl1pPr>
            <a:lvl2pPr marL="457200" indent="0" algn="ctr">
              <a:buNone/>
              <a:defRPr sz="2400">
                <a:solidFill>
                  <a:srgbClr val="4D4D4C"/>
                </a:solidFill>
              </a:defRPr>
            </a:lvl2pPr>
            <a:lvl3pPr marL="914400" indent="0" algn="ctr">
              <a:buNone/>
              <a:defRPr sz="2400">
                <a:solidFill>
                  <a:srgbClr val="4D4D4C"/>
                </a:solidFill>
              </a:defRPr>
            </a:lvl3pPr>
            <a:lvl4pPr marL="1371600" indent="0" algn="ctr">
              <a:buNone/>
              <a:defRPr sz="2400">
                <a:solidFill>
                  <a:srgbClr val="4D4D4C"/>
                </a:solidFill>
              </a:defRPr>
            </a:lvl4pPr>
            <a:lvl5pPr marL="1828800" indent="0" algn="ctr">
              <a:buNone/>
              <a:defRPr sz="2400">
                <a:solidFill>
                  <a:srgbClr val="4D4D4C"/>
                </a:solidFill>
              </a:defRPr>
            </a:lvl5pPr>
          </a:lstStyle>
          <a:p>
            <a:pPr lvl="0"/>
            <a:r>
              <a:rPr lang="en-GB" dirty="0"/>
              <a:t>Main Body Text</a:t>
            </a:r>
          </a:p>
        </p:txBody>
      </p:sp>
      <p:cxnSp>
        <p:nvCxnSpPr>
          <p:cNvPr id="18" name="Straight Connector 17"/>
          <p:cNvCxnSpPr/>
          <p:nvPr userDrawn="1"/>
        </p:nvCxnSpPr>
        <p:spPr>
          <a:xfrm flipH="1">
            <a:off x="2266122" y="1767276"/>
            <a:ext cx="9676865" cy="0"/>
          </a:xfrm>
          <a:prstGeom prst="line">
            <a:avLst/>
          </a:prstGeom>
          <a:ln w="19050">
            <a:solidFill>
              <a:srgbClr val="EC217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 userDrawn="1"/>
        </p:nvSpPr>
        <p:spPr>
          <a:xfrm>
            <a:off x="5699" y="-17906"/>
            <a:ext cx="12198722" cy="94941"/>
          </a:xfrm>
          <a:prstGeom prst="rect">
            <a:avLst/>
          </a:prstGeom>
          <a:solidFill>
            <a:srgbClr val="29B3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xmlns="" id="{5E239D8E-AA39-3D49-8E9D-3122689104D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33" t="18650"/>
          <a:stretch/>
        </p:blipFill>
        <p:spPr>
          <a:xfrm>
            <a:off x="0" y="37279"/>
            <a:ext cx="1364978" cy="1286877"/>
          </a:xfrm>
          <a:prstGeom prst="rect">
            <a:avLst/>
          </a:prstGeom>
        </p:spPr>
      </p:pic>
      <p:grpSp>
        <p:nvGrpSpPr>
          <p:cNvPr id="26" name="Group 25">
            <a:extLst>
              <a:ext uri="{FF2B5EF4-FFF2-40B4-BE49-F238E27FC236}">
                <a16:creationId xmlns:a16="http://schemas.microsoft.com/office/drawing/2014/main" xmlns="" id="{9EDE9DB7-F96D-754A-8F32-88AA63F76613}"/>
              </a:ext>
            </a:extLst>
          </p:cNvPr>
          <p:cNvGrpSpPr/>
          <p:nvPr userDrawn="1"/>
        </p:nvGrpSpPr>
        <p:grpSpPr>
          <a:xfrm>
            <a:off x="3334007" y="6278877"/>
            <a:ext cx="8395542" cy="332623"/>
            <a:chOff x="7632699" y="6308250"/>
            <a:chExt cx="4040789" cy="572290"/>
          </a:xfrm>
        </p:grpSpPr>
        <p:sp>
          <p:nvSpPr>
            <p:cNvPr id="27" name="テキスト プレースホルダー 36">
              <a:extLst>
                <a:ext uri="{FF2B5EF4-FFF2-40B4-BE49-F238E27FC236}">
                  <a16:creationId xmlns:a16="http://schemas.microsoft.com/office/drawing/2014/main" xmlns="" id="{A0F6FB48-D5B8-8343-8082-14072FCB52D5}"/>
                </a:ext>
              </a:extLst>
            </p:cNvPr>
            <p:cNvSpPr txBox="1">
              <a:spLocks/>
            </p:cNvSpPr>
            <p:nvPr userDrawn="1"/>
          </p:nvSpPr>
          <p:spPr bwMode="auto">
            <a:xfrm>
              <a:off x="7632699" y="6417885"/>
              <a:ext cx="4017615" cy="462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Lucida Grande" charset="0"/>
                  <a:ea typeface="MS PGothic" charset="-128"/>
                  <a:cs typeface="Geneva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9pPr>
            </a:lstStyle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altLang="ja-JP" sz="1000" b="0" i="0" u="none" strike="noStrike" kern="1200" dirty="0">
                  <a:solidFill>
                    <a:srgbClr val="245473"/>
                  </a:solidFill>
                  <a:effectLst/>
                  <a:latin typeface="+mn-lt"/>
                  <a:ea typeface="MS PGothic" charset="-128"/>
                  <a:cs typeface="Geneva" charset="0"/>
                </a:rPr>
                <a:t>screening</a:t>
              </a:r>
              <a:r>
                <a:rPr lang="en-GB" altLang="ja-JP" sz="1000" b="0" i="0" u="none" strike="noStrike" kern="1200" baseline="0" dirty="0">
                  <a:solidFill>
                    <a:srgbClr val="245473"/>
                  </a:solidFill>
                  <a:effectLst/>
                  <a:latin typeface="+mn-lt"/>
                  <a:ea typeface="MS PGothic" charset="-128"/>
                  <a:cs typeface="Geneva" charset="0"/>
                </a:rPr>
                <a:t> for business health</a:t>
              </a:r>
              <a:endParaRPr lang="en-GB" sz="1000" i="0" kern="1200" dirty="0">
                <a:solidFill>
                  <a:srgbClr val="245473"/>
                </a:solidFill>
                <a:latin typeface="+mn-lt"/>
                <a:ea typeface="MS PGothic" charset="-128"/>
                <a:cs typeface="Geneva" charset="0"/>
              </a:endParaRPr>
            </a:p>
          </p:txBody>
        </p:sp>
        <p:sp>
          <p:nvSpPr>
            <p:cNvPr id="28" name="テキスト プレースホルダー 36">
              <a:extLst>
                <a:ext uri="{FF2B5EF4-FFF2-40B4-BE49-F238E27FC236}">
                  <a16:creationId xmlns:a16="http://schemas.microsoft.com/office/drawing/2014/main" xmlns="" id="{5BA4DF3F-4368-7246-B548-F2BF840A1B03}"/>
                </a:ext>
              </a:extLst>
            </p:cNvPr>
            <p:cNvSpPr txBox="1">
              <a:spLocks/>
            </p:cNvSpPr>
            <p:nvPr userDrawn="1"/>
          </p:nvSpPr>
          <p:spPr bwMode="auto">
            <a:xfrm>
              <a:off x="10743787" y="6308250"/>
              <a:ext cx="929701" cy="2194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Lucida Grande" charset="0"/>
                  <a:ea typeface="MS PGothic" charset="-128"/>
                  <a:cs typeface="Geneva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9pPr>
            </a:lstStyle>
            <a:p>
              <a:pPr algn="l">
                <a:buFontTx/>
                <a:buNone/>
              </a:pPr>
              <a:endParaRPr kumimoji="1" lang="en-GB" altLang="ja-JP" sz="1100" dirty="0">
                <a:solidFill>
                  <a:srgbClr val="003841"/>
                </a:solidFill>
                <a:latin typeface="Calibri" charset="0"/>
              </a:endParaRPr>
            </a:p>
          </p:txBody>
        </p:sp>
      </p:grpSp>
      <p:pic>
        <p:nvPicPr>
          <p:cNvPr id="29" name="Picture 28">
            <a:extLst>
              <a:ext uri="{FF2B5EF4-FFF2-40B4-BE49-F238E27FC236}">
                <a16:creationId xmlns:a16="http://schemas.microsoft.com/office/drawing/2014/main" xmlns="" id="{D28415DF-AA54-5549-8A85-BBFC831E167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514"/>
          <a:stretch/>
        </p:blipFill>
        <p:spPr>
          <a:xfrm>
            <a:off x="8757635" y="6375845"/>
            <a:ext cx="1257734" cy="191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339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E3C3A74-6C3C-439D-8919-6DE4E7AC4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F03C08E-ABAD-4659-BF45-930A5A3500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5013CB8-C3B7-45A8-8203-E69A80FFA6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F7844-EB73-4E34-B3E0-3E65B9C0756A}" type="datetimeFigureOut">
              <a:rPr lang="en-GB" smtClean="0"/>
              <a:t>22/11/2021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8A06E39-BA06-4F99-8C37-E03D39744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C7EC12A-B546-489A-8070-78CD56451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76B09-7552-4C8A-8392-661D48E34E58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9629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833F90D-3413-4766-A4E3-17F236A86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DDFDBAD-1093-4FE2-9D68-3A0882D47A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C093058-4ABC-4589-A809-105164808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F7844-EB73-4E34-B3E0-3E65B9C0756A}" type="datetimeFigureOut">
              <a:rPr lang="en-GB" smtClean="0"/>
              <a:t>22/11/2021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7BD4C05-BEA0-4DC7-A9EA-5A0173324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90FA317-2A82-45AF-BBAA-76883EDB7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76B09-7552-4C8A-8392-661D48E34E58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3544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236CA25-3FC3-4ABC-A106-05E9AA7E2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A4FE212-375A-4A58-9026-2837FC468E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08911CA-4DD1-4EBE-B8BE-78329F221C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0ADEFE6-2E94-4B34-BFAA-050C6D7B8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F7844-EB73-4E34-B3E0-3E65B9C0756A}" type="datetimeFigureOut">
              <a:rPr lang="en-GB" smtClean="0"/>
              <a:t>22/11/2021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0C672EE-57A7-4FC5-A99D-C426DDAD2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BB7734D-CF57-4565-8E8E-9755B1C8F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76B09-7552-4C8A-8392-661D48E34E58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5921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E0813B5-6E56-4534-96E5-B9190A79E4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B801EE7-EF8F-42AD-880D-8E9CED85A0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F159B08-A8F4-4DFF-AB4B-B68DD58A18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1992BC18-3E9C-4AAF-8C5B-F588EE1942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AD8F630A-8F21-4B4F-BB0D-8EA7BE34C1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A3F53323-65AA-4CFC-87D0-8F42F3DCB7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F7844-EB73-4E34-B3E0-3E65B9C0756A}" type="datetimeFigureOut">
              <a:rPr lang="en-GB" smtClean="0"/>
              <a:t>22/11/2021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D7CC56F9-A409-4F05-B87C-40B332E59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DE7DE0AA-4661-4A6F-B9D6-CDBD8E0F6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76B09-7552-4C8A-8392-661D48E34E58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9255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C0AD9D-C6F5-46AB-9B1E-EEE9808DC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F1DFE0C0-B85E-4B05-8F5D-EE6D347A1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F7844-EB73-4E34-B3E0-3E65B9C0756A}" type="datetimeFigureOut">
              <a:rPr lang="en-GB" smtClean="0"/>
              <a:t>22/11/2021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9EE108B9-4426-47E9-A504-42C1327EF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C2C1C28C-2991-4ED3-9F04-8272A2CCA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76B09-7552-4C8A-8392-661D48E34E58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180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FA275323-D75B-44ED-9752-91E09F8E7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F7844-EB73-4E34-B3E0-3E65B9C0756A}" type="datetimeFigureOut">
              <a:rPr lang="en-GB" smtClean="0"/>
              <a:t>22/11/2021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0186E118-C967-4797-919B-56832A7E2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2F33438-A700-46DF-A6F1-F4C9ECD44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76B09-7552-4C8A-8392-661D48E34E58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1384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A689FC2-EEA7-4D1B-99EE-915D634F04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9F8CF86-C2E4-4034-80CE-18CB0864D4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78CF46F-E7BE-4C75-98B0-4B56056E0A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2BEF1A0-C2DF-4161-9EE6-F0835780A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F7844-EB73-4E34-B3E0-3E65B9C0756A}" type="datetimeFigureOut">
              <a:rPr lang="en-GB" smtClean="0"/>
              <a:t>22/11/2021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017DEAF-FB47-4CF4-9795-F90B009A0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81C9663-60DB-456A-9973-06B8EA8F5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76B09-7552-4C8A-8392-661D48E34E58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7116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B88A9CA-D301-46F6-8C54-CE4FF45F69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8B9C5512-850C-4380-BCAA-C4E1E9E6DA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890E3A4-CC7C-45D6-BAAA-CDF802331C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8757FA6-831A-4FA3-AFB0-877D42AC0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F7844-EB73-4E34-B3E0-3E65B9C0756A}" type="datetimeFigureOut">
              <a:rPr lang="en-GB" smtClean="0"/>
              <a:t>22/11/2021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C3EADBA-DA24-4230-BAA5-5B1C6512C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15E078D-2AC8-4C17-9E2F-FF834B969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76B09-7552-4C8A-8392-661D48E34E58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2917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17B4B9F9-70F1-4AD6-BBE3-985F091020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D07A933-EB3E-4AE1-84B0-CBB219821F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527DA21-F457-4009-A0BE-E58836EC51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EF7844-EB73-4E34-B3E0-3E65B9C0756A}" type="datetimeFigureOut">
              <a:rPr lang="en-GB" smtClean="0"/>
              <a:t>22/11/2021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CCCA7F3-DEEE-49CE-AF3A-4429948EE9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8871BAA-EBB0-4A3A-B326-2E7047B978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76B09-7552-4C8A-8392-661D48E34E58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7821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1.bin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2.bin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3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3.bin"/><Relationship Id="rId4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>
            <a:extLst>
              <a:ext uri="{FF2B5EF4-FFF2-40B4-BE49-F238E27FC236}">
                <a16:creationId xmlns:a16="http://schemas.microsoft.com/office/drawing/2014/main" xmlns="" id="{3177FD17-46F5-4BFB-88B3-733967FA0D87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think-cell Folie" r:id="rId5" imgW="592" imgH="595" progId="TCLayout.ActiveDocument.1">
                  <p:embed/>
                </p:oleObj>
              </mc:Choice>
              <mc:Fallback>
                <p:oleObj name="think-cell Folie" r:id="rId5" imgW="592" imgH="595" progId="TCLayout.ActiveDocument.1">
                  <p:embed/>
                  <p:pic>
                    <p:nvPicPr>
                      <p:cNvPr id="3" name="Objekt 2" hidden="1">
                        <a:extLst>
                          <a:ext uri="{FF2B5EF4-FFF2-40B4-BE49-F238E27FC236}">
                            <a16:creationId xmlns:a16="http://schemas.microsoft.com/office/drawing/2014/main" xmlns="" id="{3177FD17-46F5-4BFB-88B3-733967FA0D8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platzhalter 1">
            <a:extLst>
              <a:ext uri="{FF2B5EF4-FFF2-40B4-BE49-F238E27FC236}">
                <a16:creationId xmlns:a16="http://schemas.microsoft.com/office/drawing/2014/main" xmlns="" id="{38B4E260-12F3-4A00-968A-9E9720209D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79821" y="685141"/>
            <a:ext cx="8852375" cy="697353"/>
          </a:xfrm>
        </p:spPr>
        <p:txBody>
          <a:bodyPr>
            <a:normAutofit fontScale="92500"/>
          </a:bodyPr>
          <a:lstStyle/>
          <a:p>
            <a:r>
              <a:rPr lang="es-ES" dirty="0"/>
              <a:t>Herramientas para la </a:t>
            </a:r>
            <a:r>
              <a:rPr lang="es-ES" dirty="0" smtClean="0"/>
              <a:t>Reestructuración Financiera</a:t>
            </a:r>
            <a:endParaRPr lang="en-GB" dirty="0"/>
          </a:p>
        </p:txBody>
      </p:sp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xmlns="" id="{D56C76F7-68CE-4B26-A52D-8770502F9A19}"/>
              </a:ext>
            </a:extLst>
          </p:cNvPr>
          <p:cNvCxnSpPr>
            <a:cxnSpLocks/>
          </p:cNvCxnSpPr>
          <p:nvPr/>
        </p:nvCxnSpPr>
        <p:spPr>
          <a:xfrm flipV="1">
            <a:off x="3773103" y="2098307"/>
            <a:ext cx="0" cy="3627002"/>
          </a:xfrm>
          <a:prstGeom prst="straightConnector1">
            <a:avLst/>
          </a:prstGeom>
          <a:ln w="349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mit Pfeil 23">
            <a:extLst>
              <a:ext uri="{FF2B5EF4-FFF2-40B4-BE49-F238E27FC236}">
                <a16:creationId xmlns:a16="http://schemas.microsoft.com/office/drawing/2014/main" xmlns="" id="{FB32D818-ED6D-459F-ADB6-4F31917E9F5F}"/>
              </a:ext>
            </a:extLst>
          </p:cNvPr>
          <p:cNvCxnSpPr>
            <a:cxnSpLocks/>
          </p:cNvCxnSpPr>
          <p:nvPr/>
        </p:nvCxnSpPr>
        <p:spPr>
          <a:xfrm>
            <a:off x="3773103" y="5706059"/>
            <a:ext cx="7122695" cy="0"/>
          </a:xfrm>
          <a:prstGeom prst="straightConnector1">
            <a:avLst/>
          </a:prstGeom>
          <a:ln w="349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Subtitle 2">
            <a:extLst>
              <a:ext uri="{FF2B5EF4-FFF2-40B4-BE49-F238E27FC236}">
                <a16:creationId xmlns:a16="http://schemas.microsoft.com/office/drawing/2014/main" xmlns="" id="{ABAF5D81-7D3C-4751-A67A-349C3934525C}"/>
              </a:ext>
            </a:extLst>
          </p:cNvPr>
          <p:cNvSpPr txBox="1">
            <a:spLocks/>
          </p:cNvSpPr>
          <p:nvPr/>
        </p:nvSpPr>
        <p:spPr>
          <a:xfrm>
            <a:off x="7808822" y="5706059"/>
            <a:ext cx="2839455" cy="280854"/>
          </a:xfrm>
          <a:prstGeom prst="rect">
            <a:avLst/>
          </a:prstGeom>
        </p:spPr>
        <p:txBody>
          <a:bodyPr vert="horz" wrap="square" lIns="34299" tIns="17149" rIns="34299" bIns="17149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00000"/>
              </a:lnSpc>
              <a:spcBef>
                <a:spcPts val="600"/>
              </a:spcBef>
            </a:pPr>
            <a:r>
              <a:rPr lang="en-GB" sz="1600" b="1" dirty="0" err="1"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Tiempo</a:t>
            </a:r>
            <a:r>
              <a:rPr lang="en-GB" sz="1600" b="1" dirty="0"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 </a:t>
            </a:r>
            <a:r>
              <a:rPr lang="en-GB" sz="1600" b="1" dirty="0" err="1" smtClean="0"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Necesario</a:t>
            </a:r>
            <a:endParaRPr lang="en-GB" sz="1600" b="1" dirty="0">
              <a:latin typeface="+mj-l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xmlns="" id="{526D63FF-A52F-4E47-B906-BCD5DFECE8C7}"/>
              </a:ext>
            </a:extLst>
          </p:cNvPr>
          <p:cNvSpPr txBox="1">
            <a:spLocks/>
          </p:cNvSpPr>
          <p:nvPr/>
        </p:nvSpPr>
        <p:spPr>
          <a:xfrm rot="16200000">
            <a:off x="2967330" y="2623225"/>
            <a:ext cx="1330693" cy="280854"/>
          </a:xfrm>
          <a:prstGeom prst="rect">
            <a:avLst/>
          </a:prstGeom>
        </p:spPr>
        <p:txBody>
          <a:bodyPr vert="horz" wrap="square" lIns="34299" tIns="17149" rIns="34299" bIns="17149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00000"/>
              </a:lnSpc>
              <a:spcBef>
                <a:spcPts val="600"/>
              </a:spcBef>
            </a:pPr>
            <a:r>
              <a:rPr lang="es-ES" sz="1600" b="1" dirty="0" smtClean="0"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Complejidad</a:t>
            </a:r>
            <a:endParaRPr lang="es-ES" sz="1600" b="1" dirty="0">
              <a:latin typeface="+mj-l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xmlns="" id="{0BACE9AF-7F41-4D15-9F3F-792178534ADA}"/>
              </a:ext>
            </a:extLst>
          </p:cNvPr>
          <p:cNvSpPr txBox="1">
            <a:spLocks/>
          </p:cNvSpPr>
          <p:nvPr/>
        </p:nvSpPr>
        <p:spPr>
          <a:xfrm>
            <a:off x="4180134" y="4794269"/>
            <a:ext cx="2609826" cy="213785"/>
          </a:xfrm>
          <a:prstGeom prst="rect">
            <a:avLst/>
          </a:prstGeom>
        </p:spPr>
        <p:txBody>
          <a:bodyPr vert="horz" wrap="square" lIns="34299" tIns="17149" rIns="34299" bIns="17149" numCol="1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313"/>
              </a:lnSpc>
            </a:pPr>
            <a:r>
              <a:rPr lang="en-GB" sz="1600" b="1" dirty="0" err="1">
                <a:solidFill>
                  <a:srgbClr val="E53292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Renuncia</a:t>
            </a:r>
            <a:r>
              <a:rPr lang="en-GB" sz="1600" b="1" dirty="0">
                <a:solidFill>
                  <a:srgbClr val="E53292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 a las </a:t>
            </a:r>
            <a:r>
              <a:rPr lang="en-GB" sz="1600" b="1" dirty="0" err="1">
                <a:solidFill>
                  <a:srgbClr val="E53292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reclamaciones</a:t>
            </a:r>
            <a:endParaRPr lang="en-GB" sz="1600" b="1" dirty="0">
              <a:solidFill>
                <a:srgbClr val="E53292"/>
              </a:solidFill>
              <a:latin typeface="+mj-l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xmlns="" id="{E2D48363-1742-4AFD-89EE-C92CE506C8FD}"/>
              </a:ext>
            </a:extLst>
          </p:cNvPr>
          <p:cNvSpPr txBox="1">
            <a:spLocks/>
          </p:cNvSpPr>
          <p:nvPr/>
        </p:nvSpPr>
        <p:spPr>
          <a:xfrm>
            <a:off x="3874525" y="5218154"/>
            <a:ext cx="2609826" cy="213785"/>
          </a:xfrm>
          <a:prstGeom prst="rect">
            <a:avLst/>
          </a:prstGeom>
        </p:spPr>
        <p:txBody>
          <a:bodyPr vert="horz" wrap="square" lIns="34299" tIns="17149" rIns="34299" bIns="17149" numCol="1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313"/>
              </a:lnSpc>
            </a:pPr>
            <a:r>
              <a:rPr lang="en-GB" sz="1600" b="1" dirty="0" err="1">
                <a:solidFill>
                  <a:srgbClr val="E53292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Pagos</a:t>
            </a:r>
            <a:r>
              <a:rPr lang="en-GB" sz="1600" b="1" dirty="0">
                <a:solidFill>
                  <a:srgbClr val="E53292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 </a:t>
            </a:r>
            <a:r>
              <a:rPr lang="en-GB" sz="1600" b="1" dirty="0" err="1">
                <a:solidFill>
                  <a:srgbClr val="E53292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diferidos</a:t>
            </a:r>
            <a:endParaRPr lang="en-GB" sz="1600" b="1" dirty="0">
              <a:solidFill>
                <a:srgbClr val="E53292"/>
              </a:solidFill>
              <a:latin typeface="+mj-l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xmlns="" id="{D1DF5FD1-97C5-4D75-85FE-11D5D8129B0C}"/>
              </a:ext>
            </a:extLst>
          </p:cNvPr>
          <p:cNvSpPr txBox="1">
            <a:spLocks/>
          </p:cNvSpPr>
          <p:nvPr/>
        </p:nvSpPr>
        <p:spPr>
          <a:xfrm>
            <a:off x="4791087" y="4559069"/>
            <a:ext cx="2609826" cy="213785"/>
          </a:xfrm>
          <a:prstGeom prst="rect">
            <a:avLst/>
          </a:prstGeom>
        </p:spPr>
        <p:txBody>
          <a:bodyPr vert="horz" wrap="square" lIns="34299" tIns="17149" rIns="34299" bIns="17149" numCol="1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313"/>
              </a:lnSpc>
            </a:pPr>
            <a:r>
              <a:rPr lang="en-GB" sz="1600" b="1" dirty="0" err="1">
                <a:solidFill>
                  <a:srgbClr val="E53292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Subordinación</a:t>
            </a:r>
            <a:endParaRPr lang="en-GB" sz="1600" b="1" dirty="0">
              <a:solidFill>
                <a:srgbClr val="E53292"/>
              </a:solidFill>
              <a:latin typeface="+mj-l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xmlns="" id="{8C7C11BD-21C7-43E4-B7F4-A19810321CD6}"/>
              </a:ext>
            </a:extLst>
          </p:cNvPr>
          <p:cNvSpPr txBox="1">
            <a:spLocks/>
          </p:cNvSpPr>
          <p:nvPr/>
        </p:nvSpPr>
        <p:spPr>
          <a:xfrm>
            <a:off x="4178238" y="3869671"/>
            <a:ext cx="2609826" cy="201345"/>
          </a:xfrm>
          <a:prstGeom prst="rect">
            <a:avLst/>
          </a:prstGeom>
        </p:spPr>
        <p:txBody>
          <a:bodyPr vert="horz" wrap="square" lIns="34299" tIns="17149" rIns="34299" bIns="17149" numCol="1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313"/>
              </a:lnSpc>
            </a:pPr>
            <a:r>
              <a:rPr lang="en-GB" sz="1600" b="1" dirty="0" smtClean="0">
                <a:solidFill>
                  <a:srgbClr val="E53292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Carta </a:t>
            </a:r>
            <a:r>
              <a:rPr lang="en-GB" sz="1600" b="1" dirty="0">
                <a:solidFill>
                  <a:srgbClr val="E53292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de </a:t>
            </a:r>
            <a:r>
              <a:rPr lang="en-GB" sz="1600" b="1" dirty="0" err="1">
                <a:solidFill>
                  <a:srgbClr val="E53292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patrocinio</a:t>
            </a:r>
            <a:endParaRPr lang="en-GB" sz="1600" b="1" dirty="0">
              <a:solidFill>
                <a:srgbClr val="E53292"/>
              </a:solidFill>
              <a:latin typeface="+mj-l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xmlns="" id="{5E43A55B-40EF-49F0-9F68-1D605C2DBEF1}"/>
              </a:ext>
            </a:extLst>
          </p:cNvPr>
          <p:cNvSpPr txBox="1">
            <a:spLocks/>
          </p:cNvSpPr>
          <p:nvPr/>
        </p:nvSpPr>
        <p:spPr>
          <a:xfrm>
            <a:off x="4178238" y="5011102"/>
            <a:ext cx="2609826" cy="201345"/>
          </a:xfrm>
          <a:prstGeom prst="rect">
            <a:avLst/>
          </a:prstGeom>
        </p:spPr>
        <p:txBody>
          <a:bodyPr vert="horz" wrap="square" lIns="34299" tIns="17149" rIns="34299" bIns="17149" numCol="1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313"/>
              </a:lnSpc>
            </a:pPr>
            <a:r>
              <a:rPr lang="en-GB" sz="1600" b="1" dirty="0" err="1" smtClean="0">
                <a:solidFill>
                  <a:srgbClr val="E53292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Suspensión</a:t>
            </a:r>
            <a:endParaRPr lang="en-GB" sz="1600" b="1" dirty="0">
              <a:solidFill>
                <a:srgbClr val="E53292"/>
              </a:solidFill>
              <a:latin typeface="+mj-l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xmlns="" id="{FEB8FBEE-1E07-47D4-AF2A-6CBE248A557F}"/>
              </a:ext>
            </a:extLst>
          </p:cNvPr>
          <p:cNvSpPr txBox="1">
            <a:spLocks/>
          </p:cNvSpPr>
          <p:nvPr/>
        </p:nvSpPr>
        <p:spPr>
          <a:xfrm>
            <a:off x="3897159" y="5459796"/>
            <a:ext cx="2609826" cy="201345"/>
          </a:xfrm>
          <a:prstGeom prst="rect">
            <a:avLst/>
          </a:prstGeom>
        </p:spPr>
        <p:txBody>
          <a:bodyPr vert="horz" wrap="square" lIns="34299" tIns="17149" rIns="34299" bIns="17149" numCol="1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313"/>
              </a:lnSpc>
            </a:pPr>
            <a:r>
              <a:rPr lang="en-GB" sz="1600" b="1" dirty="0" err="1" smtClean="0">
                <a:solidFill>
                  <a:srgbClr val="C55A1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Préstamo</a:t>
            </a:r>
            <a:r>
              <a:rPr lang="en-GB" sz="1600" b="1" dirty="0" smtClean="0">
                <a:solidFill>
                  <a:srgbClr val="C55A1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 </a:t>
            </a:r>
            <a:r>
              <a:rPr lang="en-GB" sz="1600" b="1" dirty="0">
                <a:solidFill>
                  <a:srgbClr val="C55A1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de </a:t>
            </a:r>
            <a:r>
              <a:rPr lang="en-GB" sz="1600" b="1" dirty="0" err="1">
                <a:solidFill>
                  <a:srgbClr val="C55A1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accionistas</a:t>
            </a:r>
            <a:endParaRPr lang="en-GB" sz="1600" b="1" dirty="0">
              <a:solidFill>
                <a:srgbClr val="C55A11"/>
              </a:solidFill>
              <a:latin typeface="+mj-l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xmlns="" id="{33F66BD7-A774-46B7-BA70-A06B6EFD57C9}"/>
              </a:ext>
            </a:extLst>
          </p:cNvPr>
          <p:cNvSpPr txBox="1">
            <a:spLocks/>
          </p:cNvSpPr>
          <p:nvPr/>
        </p:nvSpPr>
        <p:spPr>
          <a:xfrm>
            <a:off x="3897159" y="4113465"/>
            <a:ext cx="2609826" cy="645698"/>
          </a:xfrm>
          <a:prstGeom prst="rect">
            <a:avLst/>
          </a:prstGeom>
        </p:spPr>
        <p:txBody>
          <a:bodyPr vert="horz" wrap="square" lIns="34299" tIns="17149" rIns="34299" bIns="17149" numCol="1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313"/>
              </a:lnSpc>
            </a:pPr>
            <a:r>
              <a:rPr lang="es-ES" sz="1600" b="1" dirty="0">
                <a:solidFill>
                  <a:srgbClr val="C55A1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Asignación a </a:t>
            </a:r>
            <a:endParaRPr lang="es-ES" sz="1600" b="1" dirty="0" smtClean="0">
              <a:solidFill>
                <a:srgbClr val="C55A11"/>
              </a:solidFill>
              <a:latin typeface="+mj-lt"/>
              <a:ea typeface="Lato Light" panose="020F0502020204030203" pitchFamily="34" charset="0"/>
              <a:cs typeface="Mukta ExtraLight" panose="020B0000000000000000" pitchFamily="34" charset="77"/>
            </a:endParaRPr>
          </a:p>
          <a:p>
            <a:pPr algn="l">
              <a:lnSpc>
                <a:spcPts val="1313"/>
              </a:lnSpc>
            </a:pPr>
            <a:r>
              <a:rPr lang="es-ES" sz="1600" b="1" dirty="0" smtClean="0">
                <a:solidFill>
                  <a:srgbClr val="C55A1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las </a:t>
            </a:r>
            <a:r>
              <a:rPr lang="es-ES" sz="1600" b="1" dirty="0">
                <a:solidFill>
                  <a:srgbClr val="C55A1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reservas de </a:t>
            </a:r>
            <a:endParaRPr lang="es-ES" sz="1600" b="1" dirty="0" smtClean="0">
              <a:solidFill>
                <a:srgbClr val="C55A11"/>
              </a:solidFill>
              <a:latin typeface="+mj-lt"/>
              <a:ea typeface="Lato Light" panose="020F0502020204030203" pitchFamily="34" charset="0"/>
              <a:cs typeface="Mukta ExtraLight" panose="020B0000000000000000" pitchFamily="34" charset="77"/>
            </a:endParaRPr>
          </a:p>
          <a:p>
            <a:pPr algn="l">
              <a:lnSpc>
                <a:spcPts val="1313"/>
              </a:lnSpc>
            </a:pPr>
            <a:r>
              <a:rPr lang="es-ES" sz="1600" b="1" dirty="0" smtClean="0">
                <a:solidFill>
                  <a:srgbClr val="C55A1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capital</a:t>
            </a:r>
            <a:endParaRPr lang="en-GB" sz="1600" b="1" dirty="0">
              <a:solidFill>
                <a:srgbClr val="C55A11"/>
              </a:solidFill>
              <a:latin typeface="+mj-l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xmlns="" id="{502AEBD1-80D4-40F3-97AB-3ADAA4B3EB4A}"/>
              </a:ext>
            </a:extLst>
          </p:cNvPr>
          <p:cNvSpPr txBox="1">
            <a:spLocks/>
          </p:cNvSpPr>
          <p:nvPr/>
        </p:nvSpPr>
        <p:spPr>
          <a:xfrm>
            <a:off x="5327747" y="4304538"/>
            <a:ext cx="2609826" cy="380497"/>
          </a:xfrm>
          <a:prstGeom prst="rect">
            <a:avLst/>
          </a:prstGeom>
        </p:spPr>
        <p:txBody>
          <a:bodyPr vert="horz" wrap="square" lIns="34299" tIns="17149" rIns="34299" bIns="17149" numCol="1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313"/>
              </a:lnSpc>
            </a:pPr>
            <a:r>
              <a:rPr lang="es-ES" sz="1600" b="1" dirty="0">
                <a:solidFill>
                  <a:srgbClr val="C55A1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Ampliación de las líneas de crédito</a:t>
            </a:r>
            <a:endParaRPr lang="en-GB" sz="1600" b="1" dirty="0">
              <a:solidFill>
                <a:srgbClr val="C55A11"/>
              </a:solidFill>
              <a:latin typeface="+mj-l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xmlns="" id="{54853689-670C-4AA0-8DE7-5E657961A817}"/>
              </a:ext>
            </a:extLst>
          </p:cNvPr>
          <p:cNvSpPr txBox="1">
            <a:spLocks/>
          </p:cNvSpPr>
          <p:nvPr/>
        </p:nvSpPr>
        <p:spPr>
          <a:xfrm>
            <a:off x="5786864" y="5037626"/>
            <a:ext cx="2609826" cy="213785"/>
          </a:xfrm>
          <a:prstGeom prst="rect">
            <a:avLst/>
          </a:prstGeom>
        </p:spPr>
        <p:txBody>
          <a:bodyPr vert="horz" wrap="square" lIns="34299" tIns="17149" rIns="34299" bIns="17149" numCol="1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313"/>
              </a:lnSpc>
            </a:pPr>
            <a:r>
              <a:rPr lang="en-GB" sz="1600" b="1" dirty="0" err="1">
                <a:solidFill>
                  <a:srgbClr val="C55A1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Gestión</a:t>
            </a:r>
            <a:r>
              <a:rPr lang="en-GB" sz="1600" b="1" dirty="0">
                <a:solidFill>
                  <a:srgbClr val="C55A1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 del capital </a:t>
            </a:r>
            <a:r>
              <a:rPr lang="en-GB" sz="1600" b="1" dirty="0" err="1">
                <a:solidFill>
                  <a:srgbClr val="C55A1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circulante</a:t>
            </a:r>
            <a:endParaRPr lang="en-GB" sz="1600" b="1" dirty="0">
              <a:solidFill>
                <a:srgbClr val="C55A11"/>
              </a:solidFill>
              <a:latin typeface="+mj-l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xmlns="" id="{FF6A3ABE-83D1-4F1F-BFF7-EC585C5F4B91}"/>
              </a:ext>
            </a:extLst>
          </p:cNvPr>
          <p:cNvSpPr txBox="1">
            <a:spLocks/>
          </p:cNvSpPr>
          <p:nvPr/>
        </p:nvSpPr>
        <p:spPr>
          <a:xfrm>
            <a:off x="6854692" y="4754784"/>
            <a:ext cx="2609826" cy="213785"/>
          </a:xfrm>
          <a:prstGeom prst="rect">
            <a:avLst/>
          </a:prstGeom>
        </p:spPr>
        <p:txBody>
          <a:bodyPr vert="horz" wrap="square" lIns="34299" tIns="17149" rIns="34299" bIns="17149" numCol="1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313"/>
              </a:lnSpc>
            </a:pPr>
            <a:r>
              <a:rPr lang="en-GB" sz="1600" b="1" dirty="0" err="1">
                <a:solidFill>
                  <a:srgbClr val="C55A1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Exención</a:t>
            </a:r>
            <a:r>
              <a:rPr lang="en-GB" sz="1600" b="1" dirty="0">
                <a:solidFill>
                  <a:srgbClr val="C55A1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 </a:t>
            </a:r>
            <a:r>
              <a:rPr lang="en-GB" sz="1600" b="1" dirty="0" err="1">
                <a:solidFill>
                  <a:srgbClr val="C55A1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salarial</a:t>
            </a:r>
            <a:endParaRPr lang="en-GB" sz="1600" b="1" dirty="0">
              <a:solidFill>
                <a:srgbClr val="C55A11"/>
              </a:solidFill>
              <a:latin typeface="+mj-l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xmlns="" id="{1C910CB4-5F1D-449C-A515-9EA96DA34472}"/>
              </a:ext>
            </a:extLst>
          </p:cNvPr>
          <p:cNvSpPr txBox="1">
            <a:spLocks/>
          </p:cNvSpPr>
          <p:nvPr/>
        </p:nvSpPr>
        <p:spPr>
          <a:xfrm>
            <a:off x="7939266" y="4317928"/>
            <a:ext cx="2609826" cy="213785"/>
          </a:xfrm>
          <a:prstGeom prst="rect">
            <a:avLst/>
          </a:prstGeom>
        </p:spPr>
        <p:txBody>
          <a:bodyPr vert="horz" wrap="square" lIns="34299" tIns="17149" rIns="34299" bIns="17149" numCol="1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313"/>
              </a:lnSpc>
            </a:pPr>
            <a:r>
              <a:rPr lang="en-GB" sz="1600" b="1" dirty="0" err="1">
                <a:solidFill>
                  <a:srgbClr val="C55A1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Trabajo</a:t>
            </a:r>
            <a:r>
              <a:rPr lang="en-GB" sz="1600" b="1" dirty="0">
                <a:solidFill>
                  <a:srgbClr val="C55A1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 a </a:t>
            </a:r>
            <a:r>
              <a:rPr lang="en-GB" sz="1600" b="1" dirty="0" err="1">
                <a:solidFill>
                  <a:srgbClr val="C55A1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corto</a:t>
            </a:r>
            <a:r>
              <a:rPr lang="en-GB" sz="1600" b="1" dirty="0">
                <a:solidFill>
                  <a:srgbClr val="C55A1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 </a:t>
            </a:r>
            <a:r>
              <a:rPr lang="en-GB" sz="1600" b="1" dirty="0" err="1">
                <a:solidFill>
                  <a:srgbClr val="C55A1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plazo</a:t>
            </a:r>
            <a:endParaRPr lang="en-GB" sz="1600" b="1" dirty="0">
              <a:solidFill>
                <a:srgbClr val="C55A11"/>
              </a:solidFill>
              <a:latin typeface="+mj-l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xmlns="" id="{95F273B7-F633-43FB-95F5-033CAE9B6A41}"/>
              </a:ext>
            </a:extLst>
          </p:cNvPr>
          <p:cNvSpPr txBox="1">
            <a:spLocks/>
          </p:cNvSpPr>
          <p:nvPr/>
        </p:nvSpPr>
        <p:spPr>
          <a:xfrm>
            <a:off x="9066606" y="4772079"/>
            <a:ext cx="2609826" cy="213785"/>
          </a:xfrm>
          <a:prstGeom prst="rect">
            <a:avLst/>
          </a:prstGeom>
        </p:spPr>
        <p:txBody>
          <a:bodyPr vert="horz" wrap="square" lIns="34299" tIns="17149" rIns="34299" bIns="17149" numCol="1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313"/>
              </a:lnSpc>
            </a:pPr>
            <a:r>
              <a:rPr lang="en-GB" sz="1600" b="1" dirty="0" err="1">
                <a:solidFill>
                  <a:srgbClr val="4472C4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Subvenciones</a:t>
            </a:r>
            <a:r>
              <a:rPr lang="en-GB" sz="1600" b="1" dirty="0">
                <a:solidFill>
                  <a:srgbClr val="4472C4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 </a:t>
            </a:r>
            <a:r>
              <a:rPr lang="en-GB" sz="1600" b="1" dirty="0" err="1">
                <a:solidFill>
                  <a:srgbClr val="4472C4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públicas</a:t>
            </a:r>
            <a:endParaRPr lang="en-GB" sz="1600" b="1" dirty="0">
              <a:solidFill>
                <a:srgbClr val="4472C4"/>
              </a:solidFill>
              <a:latin typeface="+mj-l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xmlns="" id="{9E64CF08-E778-4F38-AFD2-EC0E68F1C5AD}"/>
              </a:ext>
            </a:extLst>
          </p:cNvPr>
          <p:cNvSpPr txBox="1">
            <a:spLocks/>
          </p:cNvSpPr>
          <p:nvPr/>
        </p:nvSpPr>
        <p:spPr>
          <a:xfrm>
            <a:off x="8583739" y="3911808"/>
            <a:ext cx="2609826" cy="213785"/>
          </a:xfrm>
          <a:prstGeom prst="rect">
            <a:avLst/>
          </a:prstGeom>
        </p:spPr>
        <p:txBody>
          <a:bodyPr vert="horz" wrap="square" lIns="34299" tIns="17149" rIns="34299" bIns="17149" numCol="1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313"/>
              </a:lnSpc>
            </a:pPr>
            <a:r>
              <a:rPr lang="en-GB" sz="1600" b="1" dirty="0" err="1">
                <a:solidFill>
                  <a:srgbClr val="C55A1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Préstamo</a:t>
            </a:r>
            <a:r>
              <a:rPr lang="en-GB" sz="1600" b="1" dirty="0">
                <a:solidFill>
                  <a:srgbClr val="C55A1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 de </a:t>
            </a:r>
            <a:r>
              <a:rPr lang="en-GB" sz="1600" b="1" dirty="0" err="1">
                <a:solidFill>
                  <a:srgbClr val="C55A1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reestructuración</a:t>
            </a:r>
            <a:endParaRPr lang="en-GB" sz="1600" b="1" dirty="0">
              <a:solidFill>
                <a:srgbClr val="C55A11"/>
              </a:solidFill>
              <a:latin typeface="+mj-l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xmlns="" id="{077607D7-7F26-41A7-AC4B-A92B2785268A}"/>
              </a:ext>
            </a:extLst>
          </p:cNvPr>
          <p:cNvSpPr txBox="1">
            <a:spLocks/>
          </p:cNvSpPr>
          <p:nvPr/>
        </p:nvSpPr>
        <p:spPr>
          <a:xfrm>
            <a:off x="4724624" y="3613101"/>
            <a:ext cx="2609826" cy="213785"/>
          </a:xfrm>
          <a:prstGeom prst="rect">
            <a:avLst/>
          </a:prstGeom>
        </p:spPr>
        <p:txBody>
          <a:bodyPr vert="horz" wrap="square" lIns="34299" tIns="17149" rIns="34299" bIns="17149" numCol="1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313"/>
              </a:lnSpc>
            </a:pPr>
            <a:r>
              <a:rPr lang="en-GB" sz="1600" b="1" dirty="0" err="1">
                <a:solidFill>
                  <a:srgbClr val="C55A1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Préstamo</a:t>
            </a:r>
            <a:r>
              <a:rPr lang="en-GB" sz="1600" b="1" dirty="0">
                <a:solidFill>
                  <a:srgbClr val="C55A1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 </a:t>
            </a:r>
            <a:r>
              <a:rPr lang="en-GB" sz="1600" b="1" dirty="0" err="1">
                <a:solidFill>
                  <a:srgbClr val="C55A1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puente</a:t>
            </a:r>
            <a:endParaRPr lang="en-GB" sz="1600" b="1" dirty="0">
              <a:solidFill>
                <a:srgbClr val="C55A11"/>
              </a:solidFill>
              <a:latin typeface="+mj-l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xmlns="" id="{85A83096-DF76-4356-97D7-EC0ADBB28862}"/>
              </a:ext>
            </a:extLst>
          </p:cNvPr>
          <p:cNvSpPr txBox="1">
            <a:spLocks/>
          </p:cNvSpPr>
          <p:nvPr/>
        </p:nvSpPr>
        <p:spPr>
          <a:xfrm>
            <a:off x="5786864" y="4101499"/>
            <a:ext cx="2609826" cy="213785"/>
          </a:xfrm>
          <a:prstGeom prst="rect">
            <a:avLst/>
          </a:prstGeom>
        </p:spPr>
        <p:txBody>
          <a:bodyPr vert="horz" wrap="square" lIns="34299" tIns="17149" rIns="34299" bIns="17149" numCol="1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313"/>
              </a:lnSpc>
            </a:pPr>
            <a:r>
              <a:rPr lang="en-GB" sz="1600" b="1" dirty="0" err="1">
                <a:solidFill>
                  <a:srgbClr val="C55A1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Préstamo</a:t>
            </a:r>
            <a:r>
              <a:rPr lang="en-GB" sz="1600" b="1" dirty="0">
                <a:solidFill>
                  <a:srgbClr val="C55A1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 a </a:t>
            </a:r>
            <a:r>
              <a:rPr lang="en-GB" sz="1600" b="1" dirty="0" err="1">
                <a:solidFill>
                  <a:srgbClr val="C55A1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proveedores</a:t>
            </a:r>
            <a:endParaRPr lang="en-GB" sz="1600" b="1" dirty="0">
              <a:solidFill>
                <a:srgbClr val="C55A11"/>
              </a:solidFill>
              <a:latin typeface="+mj-l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xmlns="" id="{CB2C17B0-F551-4135-9ED8-26344AF6ADB3}"/>
              </a:ext>
            </a:extLst>
          </p:cNvPr>
          <p:cNvSpPr txBox="1">
            <a:spLocks/>
          </p:cNvSpPr>
          <p:nvPr/>
        </p:nvSpPr>
        <p:spPr>
          <a:xfrm>
            <a:off x="6029537" y="3689006"/>
            <a:ext cx="2609826" cy="380497"/>
          </a:xfrm>
          <a:prstGeom prst="rect">
            <a:avLst/>
          </a:prstGeom>
        </p:spPr>
        <p:txBody>
          <a:bodyPr vert="horz" wrap="square" lIns="34299" tIns="17149" rIns="34299" bIns="17149" numCol="1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313"/>
              </a:lnSpc>
            </a:pPr>
            <a:r>
              <a:rPr lang="es-ES" sz="1600" b="1" dirty="0">
                <a:solidFill>
                  <a:srgbClr val="C55A1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Liberación de reservas de liquidez</a:t>
            </a:r>
            <a:endParaRPr lang="en-GB" sz="1600" b="1" dirty="0">
              <a:solidFill>
                <a:srgbClr val="C55A11"/>
              </a:solidFill>
              <a:latin typeface="+mj-l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xmlns="" id="{74CBBA61-D167-4CFE-9C35-9F18001BF992}"/>
              </a:ext>
            </a:extLst>
          </p:cNvPr>
          <p:cNvSpPr txBox="1">
            <a:spLocks/>
          </p:cNvSpPr>
          <p:nvPr/>
        </p:nvSpPr>
        <p:spPr>
          <a:xfrm>
            <a:off x="6465100" y="3409203"/>
            <a:ext cx="4083992" cy="201345"/>
          </a:xfrm>
          <a:prstGeom prst="rect">
            <a:avLst/>
          </a:prstGeom>
        </p:spPr>
        <p:txBody>
          <a:bodyPr vert="horz" wrap="square" lIns="34299" tIns="17149" rIns="34299" bIns="17149" numCol="1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313"/>
              </a:lnSpc>
            </a:pPr>
            <a:r>
              <a:rPr lang="en-GB" sz="1600" b="1" dirty="0" err="1">
                <a:solidFill>
                  <a:srgbClr val="C55A1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Venta</a:t>
            </a:r>
            <a:r>
              <a:rPr lang="en-GB" sz="1600" b="1" dirty="0">
                <a:solidFill>
                  <a:srgbClr val="C55A1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 de </a:t>
            </a:r>
            <a:r>
              <a:rPr lang="en-GB" sz="1600" b="1" dirty="0" err="1">
                <a:solidFill>
                  <a:srgbClr val="C55A1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activos</a:t>
            </a:r>
            <a:r>
              <a:rPr lang="en-GB" sz="1600" b="1" dirty="0">
                <a:solidFill>
                  <a:srgbClr val="C55A1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 </a:t>
            </a:r>
            <a:r>
              <a:rPr lang="en-GB" sz="1600" b="1" dirty="0" err="1">
                <a:solidFill>
                  <a:srgbClr val="C55A1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empresariales</a:t>
            </a:r>
            <a:r>
              <a:rPr lang="en-GB" sz="1600" b="1" dirty="0">
                <a:solidFill>
                  <a:srgbClr val="C55A1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 no </a:t>
            </a:r>
            <a:r>
              <a:rPr lang="en-GB" sz="1600" b="1" dirty="0" err="1">
                <a:solidFill>
                  <a:srgbClr val="C55A1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utilizados</a:t>
            </a:r>
            <a:endParaRPr lang="en-GB" sz="1600" b="1" dirty="0">
              <a:solidFill>
                <a:srgbClr val="C55A11"/>
              </a:solidFill>
              <a:latin typeface="+mj-l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xmlns="" id="{AA258434-424C-4C3E-B9A5-8CA63008B7B9}"/>
              </a:ext>
            </a:extLst>
          </p:cNvPr>
          <p:cNvSpPr txBox="1">
            <a:spLocks/>
          </p:cNvSpPr>
          <p:nvPr/>
        </p:nvSpPr>
        <p:spPr>
          <a:xfrm>
            <a:off x="4875476" y="3154842"/>
            <a:ext cx="2609826" cy="380497"/>
          </a:xfrm>
          <a:prstGeom prst="rect">
            <a:avLst/>
          </a:prstGeom>
        </p:spPr>
        <p:txBody>
          <a:bodyPr vert="horz" wrap="square" lIns="34299" tIns="17149" rIns="34299" bIns="17149" numCol="1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313"/>
              </a:lnSpc>
            </a:pPr>
            <a:r>
              <a:rPr lang="es-ES" sz="1600" b="1" dirty="0">
                <a:solidFill>
                  <a:srgbClr val="4472C4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Renuncia a los compromisos de pensiones</a:t>
            </a:r>
            <a:endParaRPr lang="en-GB" sz="1600" b="1" dirty="0">
              <a:solidFill>
                <a:srgbClr val="4472C4"/>
              </a:solidFill>
              <a:latin typeface="+mj-l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xmlns="" id="{69452073-79CA-4F6F-9942-8DEFA5D35732}"/>
              </a:ext>
            </a:extLst>
          </p:cNvPr>
          <p:cNvSpPr txBox="1">
            <a:spLocks/>
          </p:cNvSpPr>
          <p:nvPr/>
        </p:nvSpPr>
        <p:spPr>
          <a:xfrm>
            <a:off x="8395645" y="5002749"/>
            <a:ext cx="2609826" cy="213785"/>
          </a:xfrm>
          <a:prstGeom prst="rect">
            <a:avLst/>
          </a:prstGeom>
        </p:spPr>
        <p:txBody>
          <a:bodyPr vert="horz" wrap="square" lIns="34299" tIns="17149" rIns="34299" bIns="17149" numCol="1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313"/>
              </a:lnSpc>
            </a:pPr>
            <a:r>
              <a:rPr lang="en-GB" sz="1600" b="1" dirty="0" err="1">
                <a:solidFill>
                  <a:srgbClr val="4472C4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Recompra</a:t>
            </a:r>
            <a:r>
              <a:rPr lang="en-GB" sz="1600" b="1" dirty="0">
                <a:solidFill>
                  <a:srgbClr val="4472C4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 de </a:t>
            </a:r>
            <a:r>
              <a:rPr lang="en-GB" sz="1600" b="1" dirty="0" err="1">
                <a:solidFill>
                  <a:srgbClr val="4472C4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deudas</a:t>
            </a:r>
            <a:endParaRPr lang="en-GB" sz="1600" b="1" dirty="0">
              <a:solidFill>
                <a:srgbClr val="4472C4"/>
              </a:solidFill>
              <a:latin typeface="+mj-l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xmlns="" id="{5D485E5C-9773-4749-B661-88A9CEB1F25D}"/>
              </a:ext>
            </a:extLst>
          </p:cNvPr>
          <p:cNvSpPr txBox="1">
            <a:spLocks/>
          </p:cNvSpPr>
          <p:nvPr/>
        </p:nvSpPr>
        <p:spPr>
          <a:xfrm>
            <a:off x="5011778" y="2880140"/>
            <a:ext cx="2609826" cy="213785"/>
          </a:xfrm>
          <a:prstGeom prst="rect">
            <a:avLst/>
          </a:prstGeom>
        </p:spPr>
        <p:txBody>
          <a:bodyPr vert="horz" wrap="square" lIns="34299" tIns="17149" rIns="34299" bIns="17149" numCol="1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313"/>
              </a:lnSpc>
            </a:pPr>
            <a:r>
              <a:rPr lang="en-GB" sz="1600" b="1" dirty="0" err="1">
                <a:solidFill>
                  <a:srgbClr val="C55A1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Factorización</a:t>
            </a:r>
            <a:endParaRPr lang="en-GB" sz="1600" b="1" dirty="0">
              <a:solidFill>
                <a:srgbClr val="C55A11"/>
              </a:solidFill>
              <a:latin typeface="+mj-l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xmlns="" id="{5C3A15BE-0EFC-42A9-A023-EA77458217E4}"/>
              </a:ext>
            </a:extLst>
          </p:cNvPr>
          <p:cNvSpPr txBox="1">
            <a:spLocks/>
          </p:cNvSpPr>
          <p:nvPr/>
        </p:nvSpPr>
        <p:spPr>
          <a:xfrm>
            <a:off x="5011778" y="2678764"/>
            <a:ext cx="2609826" cy="213785"/>
          </a:xfrm>
          <a:prstGeom prst="rect">
            <a:avLst/>
          </a:prstGeom>
        </p:spPr>
        <p:txBody>
          <a:bodyPr vert="horz" wrap="square" lIns="34299" tIns="17149" rIns="34299" bIns="17149" numCol="1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313"/>
              </a:lnSpc>
            </a:pPr>
            <a:r>
              <a:rPr lang="en-GB" sz="1600" b="1" dirty="0" err="1">
                <a:solidFill>
                  <a:srgbClr val="C55A1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Venta</a:t>
            </a:r>
            <a:r>
              <a:rPr lang="en-GB" sz="1600" b="1" dirty="0">
                <a:solidFill>
                  <a:srgbClr val="C55A1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 y </a:t>
            </a:r>
            <a:r>
              <a:rPr lang="en-GB" sz="1600" b="1" dirty="0" err="1">
                <a:solidFill>
                  <a:srgbClr val="C55A1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arrendamiento</a:t>
            </a:r>
            <a:endParaRPr lang="en-GB" sz="1600" b="1" dirty="0">
              <a:solidFill>
                <a:srgbClr val="C55A11"/>
              </a:solidFill>
              <a:latin typeface="+mj-l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xmlns="" id="{3C0D22FB-A412-438A-96BC-80EE73FBC9EF}"/>
              </a:ext>
            </a:extLst>
          </p:cNvPr>
          <p:cNvSpPr txBox="1">
            <a:spLocks/>
          </p:cNvSpPr>
          <p:nvPr/>
        </p:nvSpPr>
        <p:spPr>
          <a:xfrm>
            <a:off x="7037690" y="2767407"/>
            <a:ext cx="3511401" cy="368058"/>
          </a:xfrm>
          <a:prstGeom prst="rect">
            <a:avLst/>
          </a:prstGeom>
        </p:spPr>
        <p:txBody>
          <a:bodyPr vert="horz" wrap="square" lIns="34299" tIns="17149" rIns="34299" bIns="17149" numCol="1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313"/>
              </a:lnSpc>
            </a:pPr>
            <a:r>
              <a:rPr lang="es-ES" sz="1600" b="1" dirty="0">
                <a:solidFill>
                  <a:srgbClr val="C55A1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Evasión de impuestos mediante la reestructuración de los beneficios</a:t>
            </a:r>
            <a:endParaRPr lang="en-GB" sz="1600" b="1" dirty="0">
              <a:solidFill>
                <a:srgbClr val="C55A11"/>
              </a:solidFill>
              <a:latin typeface="+mj-l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xmlns="" id="{77064EE9-DD0F-4092-B53F-0E9F2ECFA4CE}"/>
              </a:ext>
            </a:extLst>
          </p:cNvPr>
          <p:cNvSpPr txBox="1">
            <a:spLocks/>
          </p:cNvSpPr>
          <p:nvPr/>
        </p:nvSpPr>
        <p:spPr>
          <a:xfrm>
            <a:off x="7761693" y="3163473"/>
            <a:ext cx="2609826" cy="213785"/>
          </a:xfrm>
          <a:prstGeom prst="rect">
            <a:avLst/>
          </a:prstGeom>
        </p:spPr>
        <p:txBody>
          <a:bodyPr vert="horz" wrap="square" lIns="34299" tIns="17149" rIns="34299" bIns="17149" numCol="1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313"/>
              </a:lnSpc>
            </a:pPr>
            <a:r>
              <a:rPr lang="en-GB" sz="1600" b="1" dirty="0" err="1">
                <a:solidFill>
                  <a:srgbClr val="4472C4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Reestructuración</a:t>
            </a:r>
            <a:r>
              <a:rPr lang="en-GB" sz="1600" b="1" dirty="0">
                <a:solidFill>
                  <a:srgbClr val="4472C4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 de </a:t>
            </a:r>
            <a:r>
              <a:rPr lang="en-GB" sz="1600" b="1" dirty="0" err="1">
                <a:solidFill>
                  <a:srgbClr val="4472C4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valores</a:t>
            </a:r>
            <a:endParaRPr lang="en-GB" sz="1600" b="1" dirty="0">
              <a:solidFill>
                <a:srgbClr val="4472C4"/>
              </a:solidFill>
              <a:latin typeface="+mj-l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xmlns="" id="{818AEE50-C750-49E5-B349-66656EF2FA6A}"/>
              </a:ext>
            </a:extLst>
          </p:cNvPr>
          <p:cNvSpPr txBox="1">
            <a:spLocks/>
          </p:cNvSpPr>
          <p:nvPr/>
        </p:nvSpPr>
        <p:spPr>
          <a:xfrm>
            <a:off x="6029537" y="2339000"/>
            <a:ext cx="2609826" cy="213785"/>
          </a:xfrm>
          <a:prstGeom prst="rect">
            <a:avLst/>
          </a:prstGeom>
        </p:spPr>
        <p:txBody>
          <a:bodyPr vert="horz" wrap="square" lIns="34299" tIns="17149" rIns="34299" bIns="17149" numCol="1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313"/>
              </a:lnSpc>
            </a:pPr>
            <a:r>
              <a:rPr lang="en-GB" sz="1600" b="1" dirty="0" err="1">
                <a:solidFill>
                  <a:srgbClr val="4472C4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Gestión</a:t>
            </a:r>
            <a:r>
              <a:rPr lang="en-GB" sz="1600" b="1" dirty="0">
                <a:solidFill>
                  <a:srgbClr val="4472C4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 de la </a:t>
            </a:r>
            <a:r>
              <a:rPr lang="en-GB" sz="1600" b="1" dirty="0" err="1">
                <a:solidFill>
                  <a:srgbClr val="4472C4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tesorería</a:t>
            </a:r>
            <a:endParaRPr lang="en-GB" sz="1600" b="1" dirty="0">
              <a:solidFill>
                <a:srgbClr val="4472C4"/>
              </a:solidFill>
              <a:latin typeface="+mj-l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44" name="Subtitle 2">
            <a:extLst>
              <a:ext uri="{FF2B5EF4-FFF2-40B4-BE49-F238E27FC236}">
                <a16:creationId xmlns:a16="http://schemas.microsoft.com/office/drawing/2014/main" xmlns="" id="{AED8DEAC-7968-4F02-8C93-52369387BF95}"/>
              </a:ext>
            </a:extLst>
          </p:cNvPr>
          <p:cNvSpPr txBox="1">
            <a:spLocks/>
          </p:cNvSpPr>
          <p:nvPr/>
        </p:nvSpPr>
        <p:spPr>
          <a:xfrm>
            <a:off x="6654510" y="2098305"/>
            <a:ext cx="2609826" cy="201345"/>
          </a:xfrm>
          <a:prstGeom prst="rect">
            <a:avLst/>
          </a:prstGeom>
        </p:spPr>
        <p:txBody>
          <a:bodyPr vert="horz" wrap="square" lIns="34299" tIns="17149" rIns="34299" bIns="17149" numCol="1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313"/>
              </a:lnSpc>
            </a:pPr>
            <a:r>
              <a:rPr lang="en-GB" sz="1600" b="1" dirty="0" err="1" smtClean="0">
                <a:solidFill>
                  <a:srgbClr val="70AD47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Socios</a:t>
            </a:r>
            <a:r>
              <a:rPr lang="en-GB" sz="1600" b="1" dirty="0" smtClean="0">
                <a:solidFill>
                  <a:srgbClr val="70AD47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 sin </a:t>
            </a:r>
            <a:r>
              <a:rPr lang="en-GB" sz="1600" b="1" dirty="0" err="1">
                <a:solidFill>
                  <a:srgbClr val="70AD47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v</a:t>
            </a:r>
            <a:r>
              <a:rPr lang="en-GB" sz="1600" b="1" dirty="0" err="1" smtClean="0">
                <a:solidFill>
                  <a:srgbClr val="70AD47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oto</a:t>
            </a:r>
            <a:r>
              <a:rPr lang="en-GB" sz="1600" b="1" dirty="0" smtClean="0">
                <a:solidFill>
                  <a:srgbClr val="70AD47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 </a:t>
            </a:r>
            <a:endParaRPr lang="en-GB" sz="1600" b="1" dirty="0">
              <a:solidFill>
                <a:srgbClr val="70AD47"/>
              </a:solidFill>
              <a:latin typeface="+mj-l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xmlns="" id="{4D24F9B9-66EA-40B2-8EE6-FCBF476897A4}"/>
              </a:ext>
            </a:extLst>
          </p:cNvPr>
          <p:cNvSpPr txBox="1">
            <a:spLocks/>
          </p:cNvSpPr>
          <p:nvPr/>
        </p:nvSpPr>
        <p:spPr>
          <a:xfrm>
            <a:off x="7944183" y="1978898"/>
            <a:ext cx="2609826" cy="213785"/>
          </a:xfrm>
          <a:prstGeom prst="rect">
            <a:avLst/>
          </a:prstGeom>
        </p:spPr>
        <p:txBody>
          <a:bodyPr vert="horz" wrap="square" lIns="34299" tIns="17149" rIns="34299" bIns="17149" numCol="1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313"/>
              </a:lnSpc>
            </a:pPr>
            <a:r>
              <a:rPr lang="en-GB" sz="1600" b="1" dirty="0" err="1" smtClean="0">
                <a:solidFill>
                  <a:srgbClr val="70AD47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Deuda</a:t>
            </a:r>
            <a:r>
              <a:rPr lang="en-GB" sz="1600" b="1" dirty="0" smtClean="0">
                <a:solidFill>
                  <a:srgbClr val="70AD47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 </a:t>
            </a:r>
            <a:r>
              <a:rPr lang="en-GB" sz="1600" b="1" dirty="0">
                <a:solidFill>
                  <a:srgbClr val="70AD47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intermedia</a:t>
            </a:r>
            <a:endParaRPr lang="en-GB" sz="1600" b="1" dirty="0">
              <a:solidFill>
                <a:srgbClr val="70AD47"/>
              </a:solidFill>
              <a:latin typeface="+mj-l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xmlns="" id="{10F4FA76-8FA2-4F55-B622-F3A135FAA57C}"/>
              </a:ext>
            </a:extLst>
          </p:cNvPr>
          <p:cNvSpPr txBox="1">
            <a:spLocks/>
          </p:cNvSpPr>
          <p:nvPr/>
        </p:nvSpPr>
        <p:spPr>
          <a:xfrm>
            <a:off x="10549091" y="1795197"/>
            <a:ext cx="2609826" cy="207052"/>
          </a:xfrm>
          <a:prstGeom prst="rect">
            <a:avLst/>
          </a:prstGeom>
        </p:spPr>
        <p:txBody>
          <a:bodyPr vert="horz" wrap="square" lIns="34299" tIns="17149" rIns="34299" bIns="17149" numCol="1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313"/>
              </a:lnSpc>
            </a:pPr>
            <a:r>
              <a:rPr lang="en-GB" sz="1400" b="1" dirty="0" err="1" smtClean="0">
                <a:solidFill>
                  <a:srgbClr val="4472C4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Bonos</a:t>
            </a:r>
            <a:r>
              <a:rPr lang="en-GB" sz="1400" b="1" dirty="0" smtClean="0">
                <a:solidFill>
                  <a:srgbClr val="4472C4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 o enlaces</a:t>
            </a:r>
            <a:endParaRPr lang="en-GB" sz="1400" b="1" dirty="0">
              <a:solidFill>
                <a:srgbClr val="4472C4"/>
              </a:solidFill>
              <a:latin typeface="+mj-l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xmlns="" id="{499B5E48-05D6-4A5C-A2E5-A600052A9300}"/>
              </a:ext>
            </a:extLst>
          </p:cNvPr>
          <p:cNvSpPr txBox="1">
            <a:spLocks/>
          </p:cNvSpPr>
          <p:nvPr/>
        </p:nvSpPr>
        <p:spPr>
          <a:xfrm>
            <a:off x="9990130" y="2737651"/>
            <a:ext cx="2609826" cy="213785"/>
          </a:xfrm>
          <a:prstGeom prst="rect">
            <a:avLst/>
          </a:prstGeom>
        </p:spPr>
        <p:txBody>
          <a:bodyPr vert="horz" wrap="square" lIns="34299" tIns="17149" rIns="34299" bIns="17149" numCol="1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313"/>
              </a:lnSpc>
            </a:pPr>
            <a:r>
              <a:rPr lang="en-GB" sz="1400" b="1" dirty="0" err="1">
                <a:solidFill>
                  <a:srgbClr val="70AD47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Inyección</a:t>
            </a:r>
            <a:r>
              <a:rPr lang="en-GB" sz="1400" b="1" dirty="0">
                <a:solidFill>
                  <a:srgbClr val="70AD47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 de capital</a:t>
            </a:r>
            <a:endParaRPr lang="en-GB" sz="1600" b="1" dirty="0">
              <a:solidFill>
                <a:srgbClr val="70AD47"/>
              </a:solidFill>
              <a:latin typeface="+mj-l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xmlns="" id="{53AE72BE-87A5-48C4-A4E3-C02A0854B2ED}"/>
              </a:ext>
            </a:extLst>
          </p:cNvPr>
          <p:cNvSpPr txBox="1">
            <a:spLocks/>
          </p:cNvSpPr>
          <p:nvPr/>
        </p:nvSpPr>
        <p:spPr>
          <a:xfrm>
            <a:off x="9066606" y="2196578"/>
            <a:ext cx="2609826" cy="416853"/>
          </a:xfrm>
          <a:prstGeom prst="rect">
            <a:avLst/>
          </a:prstGeom>
        </p:spPr>
        <p:txBody>
          <a:bodyPr vert="horz" wrap="square" lIns="34299" tIns="17149" rIns="34299" bIns="17149" numCol="1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313"/>
              </a:lnSpc>
            </a:pPr>
            <a:r>
              <a:rPr lang="es-ES" sz="1400" b="1" dirty="0">
                <a:solidFill>
                  <a:srgbClr val="C55A1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Conversión de deuda en acciones. </a:t>
            </a:r>
          </a:p>
          <a:p>
            <a:pPr algn="l">
              <a:lnSpc>
                <a:spcPts val="1313"/>
              </a:lnSpc>
            </a:pPr>
            <a:r>
              <a:rPr lang="es-ES" sz="1400" b="1" dirty="0">
                <a:solidFill>
                  <a:srgbClr val="C55A1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Conversión de deuda </a:t>
            </a:r>
            <a:r>
              <a:rPr lang="es-ES" sz="1400" b="1" dirty="0" smtClean="0">
                <a:solidFill>
                  <a:srgbClr val="C55A1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intermedia.</a:t>
            </a:r>
            <a:endParaRPr lang="en-GB" sz="1400" b="1" dirty="0">
              <a:solidFill>
                <a:srgbClr val="C55A11"/>
              </a:solidFill>
              <a:latin typeface="+mj-l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49" name="Rechteck 30">
            <a:extLst>
              <a:ext uri="{FF2B5EF4-FFF2-40B4-BE49-F238E27FC236}">
                <a16:creationId xmlns:a16="http://schemas.microsoft.com/office/drawing/2014/main" xmlns="" id="{8C2ED859-0CDE-4C87-930B-8FE501688832}"/>
              </a:ext>
            </a:extLst>
          </p:cNvPr>
          <p:cNvSpPr/>
          <p:nvPr/>
        </p:nvSpPr>
        <p:spPr>
          <a:xfrm>
            <a:off x="543313" y="4666586"/>
            <a:ext cx="2674692" cy="1138433"/>
          </a:xfrm>
          <a:prstGeom prst="rect">
            <a:avLst/>
          </a:prstGeom>
          <a:solidFill>
            <a:srgbClr val="E53292"/>
          </a:solidFill>
          <a:ln>
            <a:solidFill>
              <a:srgbClr val="E5329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>
                <a:solidFill>
                  <a:schemeClr val="bg1"/>
                </a:solidFill>
                <a:latin typeface="+mj-lt"/>
              </a:rPr>
              <a:t>Mantener</a:t>
            </a:r>
            <a:r>
              <a:rPr lang="en-GB" dirty="0">
                <a:solidFill>
                  <a:schemeClr val="bg1"/>
                </a:solidFill>
                <a:latin typeface="+mj-lt"/>
              </a:rPr>
              <a:t> la </a:t>
            </a:r>
            <a:r>
              <a:rPr lang="en-GB" dirty="0" err="1">
                <a:solidFill>
                  <a:schemeClr val="bg1"/>
                </a:solidFill>
                <a:latin typeface="+mj-lt"/>
              </a:rPr>
              <a:t>solvencia</a:t>
            </a:r>
            <a:r>
              <a:rPr lang="en-GB" dirty="0">
                <a:solidFill>
                  <a:schemeClr val="bg1"/>
                </a:solidFill>
                <a:latin typeface="+mj-lt"/>
              </a:rPr>
              <a:t> </a:t>
            </a:r>
            <a:r>
              <a:rPr lang="en-GB" dirty="0" err="1">
                <a:solidFill>
                  <a:schemeClr val="bg1"/>
                </a:solidFill>
                <a:latin typeface="+mj-lt"/>
              </a:rPr>
              <a:t>financiera</a:t>
            </a:r>
            <a:endParaRPr lang="en-GB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0" name="Rechteck 31">
            <a:extLst>
              <a:ext uri="{FF2B5EF4-FFF2-40B4-BE49-F238E27FC236}">
                <a16:creationId xmlns:a16="http://schemas.microsoft.com/office/drawing/2014/main" xmlns="" id="{A6741346-D9CD-4A44-945C-AC18E7940A80}"/>
              </a:ext>
            </a:extLst>
          </p:cNvPr>
          <p:cNvSpPr/>
          <p:nvPr/>
        </p:nvSpPr>
        <p:spPr>
          <a:xfrm>
            <a:off x="543313" y="3642244"/>
            <a:ext cx="2707055" cy="950917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>
                <a:solidFill>
                  <a:schemeClr val="bg1"/>
                </a:solidFill>
                <a:latin typeface="+mj-lt"/>
              </a:rPr>
              <a:t>Estabilización</a:t>
            </a:r>
            <a:r>
              <a:rPr lang="en-GB" dirty="0">
                <a:solidFill>
                  <a:schemeClr val="bg1"/>
                </a:solidFill>
                <a:latin typeface="+mj-lt"/>
              </a:rPr>
              <a:t> de la </a:t>
            </a:r>
            <a:r>
              <a:rPr lang="en-GB" dirty="0" err="1">
                <a:solidFill>
                  <a:schemeClr val="bg1"/>
                </a:solidFill>
                <a:latin typeface="+mj-lt"/>
              </a:rPr>
              <a:t>liquidez</a:t>
            </a:r>
            <a:endParaRPr lang="en-GB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1" name="Rechteck 32">
            <a:extLst>
              <a:ext uri="{FF2B5EF4-FFF2-40B4-BE49-F238E27FC236}">
                <a16:creationId xmlns:a16="http://schemas.microsoft.com/office/drawing/2014/main" xmlns="" id="{F493051F-157A-40FF-B107-5D5484F0A4E3}"/>
              </a:ext>
            </a:extLst>
          </p:cNvPr>
          <p:cNvSpPr/>
          <p:nvPr/>
        </p:nvSpPr>
        <p:spPr>
          <a:xfrm>
            <a:off x="543313" y="2757368"/>
            <a:ext cx="2707055" cy="806272"/>
          </a:xfrm>
          <a:prstGeom prst="rect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bg1"/>
                </a:solidFill>
                <a:latin typeface="+mj-lt"/>
              </a:rPr>
              <a:t>Mejora de la estructura de financiación</a:t>
            </a:r>
            <a:endParaRPr lang="en-GB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2" name="Rechteck 33">
            <a:extLst>
              <a:ext uri="{FF2B5EF4-FFF2-40B4-BE49-F238E27FC236}">
                <a16:creationId xmlns:a16="http://schemas.microsoft.com/office/drawing/2014/main" xmlns="" id="{7CA55F7F-CF2E-4675-B670-AFA9C4B22ED3}"/>
              </a:ext>
            </a:extLst>
          </p:cNvPr>
          <p:cNvSpPr/>
          <p:nvPr/>
        </p:nvSpPr>
        <p:spPr>
          <a:xfrm>
            <a:off x="520178" y="1999237"/>
            <a:ext cx="2730190" cy="679527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bg1"/>
                </a:solidFill>
                <a:latin typeface="+mj-lt"/>
              </a:rPr>
              <a:t>Construir una estructura de capital sostenible</a:t>
            </a:r>
            <a:endParaRPr lang="en-GB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83792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>
            <a:extLst>
              <a:ext uri="{FF2B5EF4-FFF2-40B4-BE49-F238E27FC236}">
                <a16:creationId xmlns:a16="http://schemas.microsoft.com/office/drawing/2014/main" xmlns="" id="{3177FD17-46F5-4BFB-88B3-733967FA0D87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think-cell Folie" r:id="rId5" imgW="592" imgH="595" progId="TCLayout.ActiveDocument.1">
                  <p:embed/>
                </p:oleObj>
              </mc:Choice>
              <mc:Fallback>
                <p:oleObj name="think-cell Folie" r:id="rId5" imgW="592" imgH="595" progId="TCLayout.ActiveDocument.1">
                  <p:embed/>
                  <p:pic>
                    <p:nvPicPr>
                      <p:cNvPr id="3" name="Objekt 2" hidden="1">
                        <a:extLst>
                          <a:ext uri="{FF2B5EF4-FFF2-40B4-BE49-F238E27FC236}">
                            <a16:creationId xmlns:a16="http://schemas.microsoft.com/office/drawing/2014/main" xmlns="" id="{3177FD17-46F5-4BFB-88B3-733967FA0D8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Tabelle 4">
            <a:extLst>
              <a:ext uri="{FF2B5EF4-FFF2-40B4-BE49-F238E27FC236}">
                <a16:creationId xmlns:a16="http://schemas.microsoft.com/office/drawing/2014/main" xmlns="" id="{01C1D72E-FD22-45AD-A30F-785743AB96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5033969"/>
              </p:ext>
            </p:extLst>
          </p:nvPr>
        </p:nvGraphicFramePr>
        <p:xfrm>
          <a:off x="2678806" y="1751107"/>
          <a:ext cx="4456089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6089">
                  <a:extLst>
                    <a:ext uri="{9D8B030D-6E8A-4147-A177-3AD203B41FA5}">
                      <a16:colId xmlns:a16="http://schemas.microsoft.com/office/drawing/2014/main" xmlns="" val="1242320083"/>
                    </a:ext>
                  </a:extLst>
                </a:gridCol>
              </a:tblGrid>
              <a:tr h="223220">
                <a:tc>
                  <a:txBody>
                    <a:bodyPr/>
                    <a:lstStyle/>
                    <a:p>
                      <a:r>
                        <a:rPr lang="en-GB" sz="1300" noProof="0" dirty="0" err="1" smtClean="0">
                          <a:solidFill>
                            <a:schemeClr val="bg1"/>
                          </a:solidFill>
                        </a:rPr>
                        <a:t>Mantener</a:t>
                      </a:r>
                      <a:r>
                        <a:rPr lang="en-GB" sz="1300" noProof="0" dirty="0" smtClean="0">
                          <a:solidFill>
                            <a:schemeClr val="bg1"/>
                          </a:solidFill>
                        </a:rPr>
                        <a:t> la </a:t>
                      </a:r>
                      <a:r>
                        <a:rPr lang="en-GB" sz="1300" noProof="0" dirty="0" err="1" smtClean="0">
                          <a:solidFill>
                            <a:schemeClr val="bg1"/>
                          </a:solidFill>
                        </a:rPr>
                        <a:t>solvencia</a:t>
                      </a:r>
                      <a:r>
                        <a:rPr lang="en-GB" sz="1300" noProof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GB" sz="1300" noProof="0" dirty="0" err="1" smtClean="0">
                          <a:solidFill>
                            <a:schemeClr val="bg1"/>
                          </a:solidFill>
                        </a:rPr>
                        <a:t>financiera</a:t>
                      </a:r>
                      <a:endParaRPr lang="en-GB" sz="1300" noProof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E5329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47858707"/>
                  </a:ext>
                </a:extLst>
              </a:tr>
              <a:tr h="714676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300" dirty="0" smtClean="0">
                          <a:latin typeface="+mj-lt"/>
                        </a:rPr>
                        <a:t>Pago aplazado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300" dirty="0" smtClean="0">
                          <a:latin typeface="+mj-lt"/>
                        </a:rPr>
                        <a:t>Suspensión/moratoria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300" dirty="0" smtClean="0">
                          <a:latin typeface="+mj-lt"/>
                        </a:rPr>
                        <a:t>Eliminación de los motivos de resolución en los contratos de crédito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300" dirty="0" smtClean="0">
                          <a:latin typeface="+mj-lt"/>
                        </a:rPr>
                        <a:t>Subordinación</a:t>
                      </a:r>
                      <a:endParaRPr lang="en-GB" sz="13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89302034"/>
                  </a:ext>
                </a:extLst>
              </a:tr>
            </a:tbl>
          </a:graphicData>
        </a:graphic>
      </p:graphicFrame>
      <p:graphicFrame>
        <p:nvGraphicFramePr>
          <p:cNvPr id="49" name="Tabelle 4">
            <a:extLst>
              <a:ext uri="{FF2B5EF4-FFF2-40B4-BE49-F238E27FC236}">
                <a16:creationId xmlns:a16="http://schemas.microsoft.com/office/drawing/2014/main" xmlns="" id="{18FF2411-B706-43CD-8727-E0D63D64C2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588164"/>
              </p:ext>
            </p:extLst>
          </p:nvPr>
        </p:nvGraphicFramePr>
        <p:xfrm>
          <a:off x="2665927" y="3091675"/>
          <a:ext cx="4468969" cy="37663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8969">
                  <a:extLst>
                    <a:ext uri="{9D8B030D-6E8A-4147-A177-3AD203B41FA5}">
                      <a16:colId xmlns:a16="http://schemas.microsoft.com/office/drawing/2014/main" xmlns="" val="1242320083"/>
                    </a:ext>
                  </a:extLst>
                </a:gridCol>
              </a:tblGrid>
              <a:tr h="306845">
                <a:tc>
                  <a:txBody>
                    <a:bodyPr/>
                    <a:lstStyle/>
                    <a:p>
                      <a:pPr algn="ctr"/>
                      <a:r>
                        <a:rPr lang="en-GB" sz="1300" dirty="0" err="1" smtClean="0">
                          <a:solidFill>
                            <a:schemeClr val="bg1"/>
                          </a:solidFill>
                        </a:rPr>
                        <a:t>Estabilización</a:t>
                      </a:r>
                      <a:r>
                        <a:rPr lang="en-GB" sz="1300" dirty="0" smtClean="0">
                          <a:solidFill>
                            <a:schemeClr val="bg1"/>
                          </a:solidFill>
                        </a:rPr>
                        <a:t> de la </a:t>
                      </a:r>
                      <a:r>
                        <a:rPr lang="en-GB" sz="1300" dirty="0" err="1" smtClean="0">
                          <a:solidFill>
                            <a:schemeClr val="bg1"/>
                          </a:solidFill>
                        </a:rPr>
                        <a:t>liquidez</a:t>
                      </a:r>
                      <a:endParaRPr lang="en-GB" sz="13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55A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478587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300" dirty="0" smtClean="0">
                          <a:solidFill>
                            <a:srgbClr val="245473"/>
                          </a:solidFill>
                        </a:rPr>
                        <a:t>Liberación de las reservas de liquidez existentes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300" dirty="0" smtClean="0">
                          <a:solidFill>
                            <a:srgbClr val="245473"/>
                          </a:solidFill>
                        </a:rPr>
                        <a:t>Venta de activos no operativos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300" dirty="0" smtClean="0">
                          <a:solidFill>
                            <a:srgbClr val="245473"/>
                          </a:solidFill>
                        </a:rPr>
                        <a:t>Gestión del capital circulante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300" dirty="0" smtClean="0">
                          <a:solidFill>
                            <a:srgbClr val="245473"/>
                          </a:solidFill>
                        </a:rPr>
                        <a:t>Gestión de la tesorería (cash </a:t>
                      </a:r>
                      <a:r>
                        <a:rPr lang="es-ES" sz="1300" dirty="0" err="1" smtClean="0">
                          <a:solidFill>
                            <a:srgbClr val="245473"/>
                          </a:solidFill>
                        </a:rPr>
                        <a:t>pooling</a:t>
                      </a:r>
                      <a:r>
                        <a:rPr lang="es-ES" sz="1300" dirty="0" smtClean="0">
                          <a:solidFill>
                            <a:srgbClr val="245473"/>
                          </a:solidFill>
                        </a:rPr>
                        <a:t>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300" dirty="0" smtClean="0">
                          <a:solidFill>
                            <a:srgbClr val="245473"/>
                          </a:solidFill>
                        </a:rPr>
                        <a:t>Arrendamiento financiero y arrendamiento con opción de compra / venta con arrendamiento posterior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300" dirty="0" err="1" smtClean="0">
                          <a:solidFill>
                            <a:srgbClr val="245473"/>
                          </a:solidFill>
                        </a:rPr>
                        <a:t>Factoring</a:t>
                      </a:r>
                      <a:endParaRPr lang="es-ES" sz="1300" dirty="0" smtClean="0">
                        <a:solidFill>
                          <a:srgbClr val="245473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300" dirty="0" smtClean="0">
                          <a:solidFill>
                            <a:srgbClr val="245473"/>
                          </a:solidFill>
                        </a:rPr>
                        <a:t>Préstamos a los accionistas / préstamos entre empresas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300" dirty="0" smtClean="0">
                          <a:solidFill>
                            <a:srgbClr val="245473"/>
                          </a:solidFill>
                        </a:rPr>
                        <a:t>Renuncia al salario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300" dirty="0" smtClean="0">
                          <a:solidFill>
                            <a:srgbClr val="245473"/>
                          </a:solidFill>
                        </a:rPr>
                        <a:t>Cuentas de horas extras / tiempo de trabajo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300" dirty="0" smtClean="0">
                          <a:solidFill>
                            <a:srgbClr val="245473"/>
                          </a:solidFill>
                        </a:rPr>
                        <a:t>Trabajo a jornada reducida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300" dirty="0" smtClean="0">
                          <a:solidFill>
                            <a:srgbClr val="245473"/>
                          </a:solidFill>
                        </a:rPr>
                        <a:t>Jubilación anticipada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300" dirty="0" smtClean="0">
                          <a:solidFill>
                            <a:srgbClr val="245473"/>
                          </a:solidFill>
                        </a:rPr>
                        <a:t>Finalización del periodo de prueba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300" dirty="0" smtClean="0">
                          <a:solidFill>
                            <a:srgbClr val="245473"/>
                          </a:solidFill>
                        </a:rPr>
                        <a:t>Conversión salarial (especialmente en la alta dirección)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300" dirty="0" smtClean="0">
                          <a:solidFill>
                            <a:srgbClr val="245473"/>
                          </a:solidFill>
                        </a:rPr>
                        <a:t>Préstamos al personal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300" dirty="0" smtClean="0">
                          <a:solidFill>
                            <a:srgbClr val="245473"/>
                          </a:solidFill>
                        </a:rPr>
                        <a:t>Aumento de las líneas de crédito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300" dirty="0" smtClean="0">
                          <a:solidFill>
                            <a:srgbClr val="245473"/>
                          </a:solidFill>
                        </a:rPr>
                        <a:t>Préstamo puente</a:t>
                      </a:r>
                      <a:endParaRPr lang="en-GB" sz="1300" dirty="0">
                        <a:solidFill>
                          <a:srgbClr val="245473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89302034"/>
                  </a:ext>
                </a:extLst>
              </a:tr>
            </a:tbl>
          </a:graphicData>
        </a:graphic>
      </p:graphicFrame>
      <p:graphicFrame>
        <p:nvGraphicFramePr>
          <p:cNvPr id="50" name="Tabelle 4">
            <a:extLst>
              <a:ext uri="{FF2B5EF4-FFF2-40B4-BE49-F238E27FC236}">
                <a16:creationId xmlns:a16="http://schemas.microsoft.com/office/drawing/2014/main" xmlns="" id="{C7E6BFC0-C38F-4248-B6CB-8CA4FC2062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6348975"/>
              </p:ext>
            </p:extLst>
          </p:nvPr>
        </p:nvGraphicFramePr>
        <p:xfrm>
          <a:off x="7174331" y="1829694"/>
          <a:ext cx="4571355" cy="213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1355">
                  <a:extLst>
                    <a:ext uri="{9D8B030D-6E8A-4147-A177-3AD203B41FA5}">
                      <a16:colId xmlns:a16="http://schemas.microsoft.com/office/drawing/2014/main" xmlns="" val="1242320083"/>
                    </a:ext>
                  </a:extLst>
                </a:gridCol>
              </a:tblGrid>
              <a:tr h="238225">
                <a:tc>
                  <a:txBody>
                    <a:bodyPr/>
                    <a:lstStyle/>
                    <a:p>
                      <a:r>
                        <a:rPr lang="es-ES" sz="1600" noProof="0" dirty="0" smtClean="0">
                          <a:solidFill>
                            <a:schemeClr val="bg1"/>
                          </a:solidFill>
                        </a:rPr>
                        <a:t>Mejora de la estructura de financiación</a:t>
                      </a:r>
                      <a:endParaRPr lang="es-ES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47858707"/>
                  </a:ext>
                </a:extLst>
              </a:tr>
              <a:tr h="714676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400" dirty="0" smtClean="0">
                          <a:solidFill>
                            <a:srgbClr val="245473"/>
                          </a:solidFill>
                        </a:rPr>
                        <a:t>Capital de deuda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400" dirty="0" smtClean="0">
                          <a:solidFill>
                            <a:srgbClr val="245473"/>
                          </a:solidFill>
                        </a:rPr>
                        <a:t>Préstamos a proveedores y subvenciones a fondo perdido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400" dirty="0" smtClean="0">
                          <a:solidFill>
                            <a:srgbClr val="245473"/>
                          </a:solidFill>
                        </a:rPr>
                        <a:t>Derecho de participación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400" dirty="0" smtClean="0">
                          <a:solidFill>
                            <a:srgbClr val="245473"/>
                          </a:solidFill>
                        </a:rPr>
                        <a:t>Bonos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400" dirty="0" smtClean="0">
                          <a:solidFill>
                            <a:srgbClr val="245473"/>
                          </a:solidFill>
                        </a:rPr>
                        <a:t>Inyección de capital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400" dirty="0" smtClean="0">
                          <a:solidFill>
                            <a:srgbClr val="245473"/>
                          </a:solidFill>
                        </a:rPr>
                        <a:t>Sociedad silenciosa (socios sin voto)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400" dirty="0" smtClean="0">
                          <a:solidFill>
                            <a:srgbClr val="245473"/>
                          </a:solidFill>
                        </a:rPr>
                        <a:t>Instrumentos de financiación pública</a:t>
                      </a:r>
                      <a:endParaRPr lang="en-GB" sz="1400" dirty="0">
                        <a:solidFill>
                          <a:srgbClr val="245473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89302034"/>
                  </a:ext>
                </a:extLst>
              </a:tr>
            </a:tbl>
          </a:graphicData>
        </a:graphic>
      </p:graphicFrame>
      <p:graphicFrame>
        <p:nvGraphicFramePr>
          <p:cNvPr id="51" name="Tabelle 4">
            <a:extLst>
              <a:ext uri="{FF2B5EF4-FFF2-40B4-BE49-F238E27FC236}">
                <a16:creationId xmlns:a16="http://schemas.microsoft.com/office/drawing/2014/main" xmlns="" id="{90FEEE21-C77E-4561-B87D-E4130D310B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9298056"/>
              </p:ext>
            </p:extLst>
          </p:nvPr>
        </p:nvGraphicFramePr>
        <p:xfrm>
          <a:off x="7117126" y="4176617"/>
          <a:ext cx="4657231" cy="2572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57231">
                  <a:extLst>
                    <a:ext uri="{9D8B030D-6E8A-4147-A177-3AD203B41FA5}">
                      <a16:colId xmlns:a16="http://schemas.microsoft.com/office/drawing/2014/main" xmlns="" val="1242320083"/>
                    </a:ext>
                  </a:extLst>
                </a:gridCol>
              </a:tblGrid>
              <a:tr h="484876"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bg1"/>
                          </a:solidFill>
                        </a:rPr>
                        <a:t>Construir una estructura de capital sostenible</a:t>
                      </a:r>
                      <a:endParaRPr lang="es-E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47858707"/>
                  </a:ext>
                </a:extLst>
              </a:tr>
              <a:tr h="2087428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400" dirty="0" smtClean="0">
                          <a:solidFill>
                            <a:srgbClr val="245473"/>
                          </a:solidFill>
                        </a:rPr>
                        <a:t>Renuncia a la deuda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400" dirty="0" smtClean="0">
                          <a:solidFill>
                            <a:srgbClr val="245473"/>
                          </a:solidFill>
                        </a:rPr>
                        <a:t>Garantía del deudor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400" dirty="0" smtClean="0">
                          <a:solidFill>
                            <a:srgbClr val="245473"/>
                          </a:solidFill>
                        </a:rPr>
                        <a:t>Recompra de títulos de crédito  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400" dirty="0" smtClean="0">
                          <a:solidFill>
                            <a:srgbClr val="245473"/>
                          </a:solidFill>
                        </a:rPr>
                        <a:t>Conversión de deuda en acciones.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400" dirty="0" smtClean="0">
                          <a:solidFill>
                            <a:srgbClr val="245473"/>
                          </a:solidFill>
                        </a:rPr>
                        <a:t>Conversión de deuda intermedia.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400" dirty="0" smtClean="0">
                          <a:solidFill>
                            <a:srgbClr val="245473"/>
                          </a:solidFill>
                        </a:rPr>
                        <a:t>Renuncia a los compromisos de pensiones / plan de pensiones de la empresa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400" dirty="0" smtClean="0">
                          <a:solidFill>
                            <a:srgbClr val="245473"/>
                          </a:solidFill>
                        </a:rPr>
                        <a:t>Reestructuración dentro del Grupo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400" dirty="0" smtClean="0">
                          <a:solidFill>
                            <a:srgbClr val="245473"/>
                          </a:solidFill>
                        </a:rPr>
                        <a:t>(reducción de departamentos)</a:t>
                      </a:r>
                      <a:endParaRPr lang="en-GB" sz="1400" dirty="0">
                        <a:solidFill>
                          <a:srgbClr val="245473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89302034"/>
                  </a:ext>
                </a:extLst>
              </a:tr>
            </a:tbl>
          </a:graphicData>
        </a:graphic>
      </p:graphicFrame>
      <p:sp>
        <p:nvSpPr>
          <p:cNvPr id="12" name="Rechteck 30">
            <a:extLst>
              <a:ext uri="{FF2B5EF4-FFF2-40B4-BE49-F238E27FC236}">
                <a16:creationId xmlns:a16="http://schemas.microsoft.com/office/drawing/2014/main" xmlns="" id="{55CAEEA9-894F-4C76-8A27-3DB51B9E64E7}"/>
              </a:ext>
            </a:extLst>
          </p:cNvPr>
          <p:cNvSpPr/>
          <p:nvPr/>
        </p:nvSpPr>
        <p:spPr>
          <a:xfrm>
            <a:off x="63395" y="4267260"/>
            <a:ext cx="2466701" cy="599695"/>
          </a:xfrm>
          <a:prstGeom prst="rect">
            <a:avLst/>
          </a:prstGeom>
          <a:solidFill>
            <a:srgbClr val="E53292"/>
          </a:solidFill>
          <a:ln>
            <a:solidFill>
              <a:srgbClr val="E5329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>
                <a:solidFill>
                  <a:schemeClr val="bg1"/>
                </a:solidFill>
              </a:rPr>
              <a:t>Mantener</a:t>
            </a:r>
            <a:r>
              <a:rPr lang="en-GB" dirty="0">
                <a:solidFill>
                  <a:schemeClr val="bg1"/>
                </a:solidFill>
              </a:rPr>
              <a:t> la </a:t>
            </a:r>
            <a:r>
              <a:rPr lang="en-GB" dirty="0" err="1">
                <a:solidFill>
                  <a:schemeClr val="bg1"/>
                </a:solidFill>
              </a:rPr>
              <a:t>solvencia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financiera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3" name="Rechteck 31">
            <a:extLst>
              <a:ext uri="{FF2B5EF4-FFF2-40B4-BE49-F238E27FC236}">
                <a16:creationId xmlns:a16="http://schemas.microsoft.com/office/drawing/2014/main" xmlns="" id="{51AC474F-6C0F-442A-88E2-388E24DCA062}"/>
              </a:ext>
            </a:extLst>
          </p:cNvPr>
          <p:cNvSpPr/>
          <p:nvPr/>
        </p:nvSpPr>
        <p:spPr>
          <a:xfrm>
            <a:off x="40260" y="3428326"/>
            <a:ext cx="2496547" cy="7482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>
                <a:solidFill>
                  <a:schemeClr val="bg1"/>
                </a:solidFill>
              </a:rPr>
              <a:t>Estabilización</a:t>
            </a:r>
            <a:r>
              <a:rPr lang="en-GB" dirty="0">
                <a:solidFill>
                  <a:schemeClr val="bg1"/>
                </a:solidFill>
              </a:rPr>
              <a:t> de la </a:t>
            </a:r>
            <a:r>
              <a:rPr lang="en-GB" dirty="0" err="1">
                <a:solidFill>
                  <a:schemeClr val="bg1"/>
                </a:solidFill>
              </a:rPr>
              <a:t>liquidez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4" name="Rechteck 32">
            <a:extLst>
              <a:ext uri="{FF2B5EF4-FFF2-40B4-BE49-F238E27FC236}">
                <a16:creationId xmlns:a16="http://schemas.microsoft.com/office/drawing/2014/main" xmlns="" id="{2874DA96-5535-4639-86A6-AB2C2FFAE223}"/>
              </a:ext>
            </a:extLst>
          </p:cNvPr>
          <p:cNvSpPr/>
          <p:nvPr/>
        </p:nvSpPr>
        <p:spPr>
          <a:xfrm>
            <a:off x="48471" y="2703215"/>
            <a:ext cx="2496547" cy="634468"/>
          </a:xfrm>
          <a:prstGeom prst="rect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bg1"/>
                </a:solidFill>
              </a:rPr>
              <a:t>Mejora de la estructura de financiación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5" name="Rechteck 33">
            <a:extLst>
              <a:ext uri="{FF2B5EF4-FFF2-40B4-BE49-F238E27FC236}">
                <a16:creationId xmlns:a16="http://schemas.microsoft.com/office/drawing/2014/main" xmlns="" id="{8B82417D-C155-4FF2-96C7-19CB3E085439}"/>
              </a:ext>
            </a:extLst>
          </p:cNvPr>
          <p:cNvSpPr/>
          <p:nvPr/>
        </p:nvSpPr>
        <p:spPr>
          <a:xfrm>
            <a:off x="40260" y="2077842"/>
            <a:ext cx="2517883" cy="534730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bg1"/>
                </a:solidFill>
              </a:rPr>
              <a:t>Construir una estructura de capital sostenible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6" name="Textplatzhalter 1">
            <a:extLst>
              <a:ext uri="{FF2B5EF4-FFF2-40B4-BE49-F238E27FC236}">
                <a16:creationId xmlns:a16="http://schemas.microsoft.com/office/drawing/2014/main" xmlns="" id="{38B4E260-12F3-4A00-968A-9E9720209D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766954" y="942718"/>
            <a:ext cx="8852375" cy="697353"/>
          </a:xfrm>
        </p:spPr>
        <p:txBody>
          <a:bodyPr>
            <a:normAutofit fontScale="92500"/>
          </a:bodyPr>
          <a:lstStyle/>
          <a:p>
            <a:r>
              <a:rPr lang="es-ES" dirty="0"/>
              <a:t>Herramientas para la </a:t>
            </a:r>
            <a:r>
              <a:rPr lang="es-ES" dirty="0" smtClean="0"/>
              <a:t>Reestructuración Financiera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454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>
            <a:extLst>
              <a:ext uri="{FF2B5EF4-FFF2-40B4-BE49-F238E27FC236}">
                <a16:creationId xmlns:a16="http://schemas.microsoft.com/office/drawing/2014/main" xmlns="" id="{3177FD17-46F5-4BFB-88B3-733967FA0D87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think-cell Folie" r:id="rId5" imgW="592" imgH="595" progId="TCLayout.ActiveDocument.1">
                  <p:embed/>
                </p:oleObj>
              </mc:Choice>
              <mc:Fallback>
                <p:oleObj name="think-cell Folie" r:id="rId5" imgW="592" imgH="595" progId="TCLayout.ActiveDocument.1">
                  <p:embed/>
                  <p:pic>
                    <p:nvPicPr>
                      <p:cNvPr id="3" name="Objekt 2" hidden="1">
                        <a:extLst>
                          <a:ext uri="{FF2B5EF4-FFF2-40B4-BE49-F238E27FC236}">
                            <a16:creationId xmlns:a16="http://schemas.microsoft.com/office/drawing/2014/main" xmlns="" id="{3177FD17-46F5-4BFB-88B3-733967FA0D8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Tabelle 4">
            <a:extLst>
              <a:ext uri="{FF2B5EF4-FFF2-40B4-BE49-F238E27FC236}">
                <a16:creationId xmlns:a16="http://schemas.microsoft.com/office/drawing/2014/main" xmlns="" id="{01C1D72E-FD22-45AD-A30F-785743AB96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5076243"/>
              </p:ext>
            </p:extLst>
          </p:nvPr>
        </p:nvGraphicFramePr>
        <p:xfrm>
          <a:off x="3543823" y="1896177"/>
          <a:ext cx="7294223" cy="43913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94223">
                  <a:extLst>
                    <a:ext uri="{9D8B030D-6E8A-4147-A177-3AD203B41FA5}">
                      <a16:colId xmlns:a16="http://schemas.microsoft.com/office/drawing/2014/main" xmlns="" val="1242320083"/>
                    </a:ext>
                  </a:extLst>
                </a:gridCol>
              </a:tblGrid>
              <a:tr h="520509">
                <a:tc>
                  <a:txBody>
                    <a:bodyPr/>
                    <a:lstStyle/>
                    <a:p>
                      <a:r>
                        <a:rPr lang="en-GB" sz="2000" noProof="0" dirty="0" err="1" smtClean="0">
                          <a:solidFill>
                            <a:schemeClr val="bg1"/>
                          </a:solidFill>
                          <a:latin typeface="+mj-lt"/>
                        </a:rPr>
                        <a:t>Garantías</a:t>
                      </a:r>
                      <a:endParaRPr lang="en-GB" sz="20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solidFill>
                      <a:srgbClr val="F95C2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47858707"/>
                  </a:ext>
                </a:extLst>
              </a:tr>
              <a:tr h="3870837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800" dirty="0" smtClean="0">
                          <a:solidFill>
                            <a:srgbClr val="245473"/>
                          </a:solidFill>
                          <a:latin typeface="+mj-lt"/>
                        </a:rPr>
                        <a:t>Transferencia de la propiedad a título de garantía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800" dirty="0" smtClean="0">
                          <a:solidFill>
                            <a:srgbClr val="245473"/>
                          </a:solidFill>
                          <a:latin typeface="+mj-lt"/>
                        </a:rPr>
                        <a:t>Reserva de dominio (ampliada)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800" dirty="0" smtClean="0">
                          <a:solidFill>
                            <a:srgbClr val="245473"/>
                          </a:solidFill>
                          <a:latin typeface="+mj-lt"/>
                        </a:rPr>
                        <a:t>Cesión de créditos (cesión global)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800" dirty="0" smtClean="0">
                          <a:solidFill>
                            <a:srgbClr val="245473"/>
                          </a:solidFill>
                          <a:latin typeface="+mj-lt"/>
                        </a:rPr>
                        <a:t>Concesión de hipotecas(hipoteca, carga de la tierra)  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800" dirty="0" smtClean="0">
                          <a:solidFill>
                            <a:srgbClr val="245473"/>
                          </a:solidFill>
                          <a:latin typeface="+mj-lt"/>
                        </a:rPr>
                        <a:t>Pignoración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800" dirty="0" smtClean="0">
                          <a:solidFill>
                            <a:srgbClr val="245473"/>
                          </a:solidFill>
                          <a:latin typeface="+mj-lt"/>
                        </a:rPr>
                        <a:t>Garantía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800" dirty="0" smtClean="0">
                          <a:solidFill>
                            <a:srgbClr val="245473"/>
                          </a:solidFill>
                          <a:latin typeface="+mj-lt"/>
                        </a:rPr>
                        <a:t>Garantías de deficiencia pública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800" dirty="0" smtClean="0">
                          <a:solidFill>
                            <a:srgbClr val="245473"/>
                          </a:solidFill>
                          <a:latin typeface="+mj-lt"/>
                        </a:rPr>
                        <a:t>Adhesión a la deuda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800" dirty="0" smtClean="0">
                          <a:solidFill>
                            <a:srgbClr val="245473"/>
                          </a:solidFill>
                          <a:latin typeface="+mj-lt"/>
                        </a:rPr>
                        <a:t>Carta de patrocinio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800" dirty="0" smtClean="0">
                          <a:solidFill>
                            <a:srgbClr val="245473"/>
                          </a:solidFill>
                          <a:latin typeface="+mj-lt"/>
                        </a:rPr>
                        <a:t>Liberación de garantías</a:t>
                      </a:r>
                      <a:endParaRPr lang="en-GB" sz="1600" dirty="0">
                        <a:solidFill>
                          <a:srgbClr val="245473"/>
                        </a:solidFill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89302034"/>
                  </a:ext>
                </a:extLst>
              </a:tr>
            </a:tbl>
          </a:graphicData>
        </a:graphic>
      </p:graphicFrame>
      <p:sp>
        <p:nvSpPr>
          <p:cNvPr id="9" name="Subtitle 2">
            <a:extLst>
              <a:ext uri="{FF2B5EF4-FFF2-40B4-BE49-F238E27FC236}">
                <a16:creationId xmlns:a16="http://schemas.microsoft.com/office/drawing/2014/main" xmlns="" id="{A3617C8A-FFA1-4F4F-B387-8850E94C4F5B}"/>
              </a:ext>
            </a:extLst>
          </p:cNvPr>
          <p:cNvSpPr txBox="1">
            <a:spLocks/>
          </p:cNvSpPr>
          <p:nvPr/>
        </p:nvSpPr>
        <p:spPr>
          <a:xfrm>
            <a:off x="550277" y="2142491"/>
            <a:ext cx="2406058" cy="3467919"/>
          </a:xfrm>
          <a:prstGeom prst="rect">
            <a:avLst/>
          </a:prstGeom>
        </p:spPr>
        <p:txBody>
          <a:bodyPr vert="horz" wrap="square" lIns="81580" tIns="40790" rIns="81580" bIns="4079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s-ES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A menudo, </a:t>
            </a:r>
            <a:r>
              <a:rPr lang="es-ES" sz="22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los socios </a:t>
            </a:r>
            <a:r>
              <a:rPr lang="es-ES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financieros exigen garantías para participar en la reestructuración financiera de la empresa. A</a:t>
            </a:r>
            <a:r>
              <a:rPr lang="es-ES" sz="22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quí podemos observar algunos </a:t>
            </a:r>
            <a:r>
              <a:rPr lang="es-ES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ejemplos típicos</a:t>
            </a:r>
            <a:endParaRPr lang="en-GB" sz="2200" dirty="0">
              <a:solidFill>
                <a:srgbClr val="245473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0" name="Textplatzhalter 1">
            <a:extLst>
              <a:ext uri="{FF2B5EF4-FFF2-40B4-BE49-F238E27FC236}">
                <a16:creationId xmlns:a16="http://schemas.microsoft.com/office/drawing/2014/main" xmlns="" id="{38B4E260-12F3-4A00-968A-9E9720209D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651044" y="942718"/>
            <a:ext cx="8852375" cy="697353"/>
          </a:xfrm>
        </p:spPr>
        <p:txBody>
          <a:bodyPr>
            <a:normAutofit fontScale="92500"/>
          </a:bodyPr>
          <a:lstStyle/>
          <a:p>
            <a:r>
              <a:rPr lang="es-ES" dirty="0"/>
              <a:t>Herramientas para la </a:t>
            </a:r>
            <a:r>
              <a:rPr lang="es-ES" dirty="0" smtClean="0"/>
              <a:t>Reestructuración Financiera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481187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388</Words>
  <Application>Microsoft Office PowerPoint</Application>
  <PresentationFormat>Personalizado</PresentationFormat>
  <Paragraphs>99</Paragraphs>
  <Slides>3</Slides>
  <Notes>3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5" baseType="lpstr">
      <vt:lpstr>Office Theme</vt:lpstr>
      <vt:lpstr>think-cell Folie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canic</dc:creator>
  <cp:lastModifiedBy>hp</cp:lastModifiedBy>
  <cp:revision>6</cp:revision>
  <dcterms:created xsi:type="dcterms:W3CDTF">2021-06-10T14:58:52Z</dcterms:created>
  <dcterms:modified xsi:type="dcterms:W3CDTF">2021-11-22T11:58:12Z</dcterms:modified>
</cp:coreProperties>
</file>