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4326" r:id="rId2"/>
    <p:sldId id="4611" r:id="rId3"/>
    <p:sldId id="4545" r:id="rId4"/>
    <p:sldId id="4546" r:id="rId5"/>
    <p:sldId id="4607" r:id="rId6"/>
    <p:sldId id="4547" r:id="rId7"/>
    <p:sldId id="4551" r:id="rId8"/>
    <p:sldId id="4552" r:id="rId9"/>
    <p:sldId id="4553" r:id="rId10"/>
    <p:sldId id="4555" r:id="rId11"/>
    <p:sldId id="4556" r:id="rId12"/>
    <p:sldId id="4562" r:id="rId13"/>
    <p:sldId id="4557" r:id="rId14"/>
    <p:sldId id="4559" r:id="rId15"/>
    <p:sldId id="4560" r:id="rId16"/>
    <p:sldId id="456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p:scale>
          <a:sx n="61" d="100"/>
          <a:sy n="61" d="100"/>
        </p:scale>
        <p:origin x="-394"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228A98-A443-4A4D-AE1F-A60FD4D6CF25}" type="datetimeFigureOut">
              <a:rPr lang="en-GB" smtClean="0"/>
              <a:t>25/11/2021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A7EB5-964A-4494-BCA0-45BF5426B54D}" type="slidenum">
              <a:rPr lang="en-GB" smtClean="0"/>
              <a:t>‹Nº›</a:t>
            </a:fld>
            <a:endParaRPr lang="en-GB"/>
          </a:p>
        </p:txBody>
      </p:sp>
    </p:spTree>
    <p:extLst>
      <p:ext uri="{BB962C8B-B14F-4D97-AF65-F5344CB8AC3E}">
        <p14:creationId xmlns:p14="http://schemas.microsoft.com/office/powerpoint/2010/main" val="2743675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3150214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1972388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589040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13</a:t>
            </a:fld>
            <a:endParaRPr lang="en-GB" dirty="0"/>
          </a:p>
        </p:txBody>
      </p:sp>
    </p:spTree>
    <p:extLst>
      <p:ext uri="{BB962C8B-B14F-4D97-AF65-F5344CB8AC3E}">
        <p14:creationId xmlns:p14="http://schemas.microsoft.com/office/powerpoint/2010/main" val="792040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14</a:t>
            </a:fld>
            <a:endParaRPr lang="en-GB" dirty="0"/>
          </a:p>
        </p:txBody>
      </p:sp>
    </p:spTree>
    <p:extLst>
      <p:ext uri="{BB962C8B-B14F-4D97-AF65-F5344CB8AC3E}">
        <p14:creationId xmlns:p14="http://schemas.microsoft.com/office/powerpoint/2010/main" val="194658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15</a:t>
            </a:fld>
            <a:endParaRPr lang="en-GB" dirty="0"/>
          </a:p>
        </p:txBody>
      </p:sp>
    </p:spTree>
    <p:extLst>
      <p:ext uri="{BB962C8B-B14F-4D97-AF65-F5344CB8AC3E}">
        <p14:creationId xmlns:p14="http://schemas.microsoft.com/office/powerpoint/2010/main" val="339498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16</a:t>
            </a:fld>
            <a:endParaRPr lang="en-GB" dirty="0"/>
          </a:p>
        </p:txBody>
      </p:sp>
    </p:spTree>
    <p:extLst>
      <p:ext uri="{BB962C8B-B14F-4D97-AF65-F5344CB8AC3E}">
        <p14:creationId xmlns:p14="http://schemas.microsoft.com/office/powerpoint/2010/main" val="3168916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1323005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4028324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180336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1257690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3028671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3418424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4205200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344214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C3B822-32CD-4505-BA19-B7E55D1274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DCF464D9-0C1D-457F-8743-06ACF3637B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D5E4B414-DDCD-4B09-AEB6-69D2ACE28FA2}"/>
              </a:ext>
            </a:extLst>
          </p:cNvPr>
          <p:cNvSpPr>
            <a:spLocks noGrp="1"/>
          </p:cNvSpPr>
          <p:nvPr>
            <p:ph type="dt" sz="half" idx="10"/>
          </p:nvPr>
        </p:nvSpPr>
        <p:spPr/>
        <p:txBody>
          <a:bodyPr/>
          <a:lstStyle/>
          <a:p>
            <a:fld id="{24C817A0-4C0E-4176-9F78-7A684229B815}" type="datetimeFigureOut">
              <a:rPr lang="en-GB" smtClean="0"/>
              <a:t>25/11/2021</a:t>
            </a:fld>
            <a:endParaRPr lang="en-GB"/>
          </a:p>
        </p:txBody>
      </p:sp>
      <p:sp>
        <p:nvSpPr>
          <p:cNvPr id="5" name="Footer Placeholder 4">
            <a:extLst>
              <a:ext uri="{FF2B5EF4-FFF2-40B4-BE49-F238E27FC236}">
                <a16:creationId xmlns:a16="http://schemas.microsoft.com/office/drawing/2014/main" xmlns="" id="{6540F9AF-70AE-41B3-9FD1-62F2D287DC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1AFDC79-E9BB-49D3-9CBE-AF7237F6BB00}"/>
              </a:ext>
            </a:extLst>
          </p:cNvPr>
          <p:cNvSpPr>
            <a:spLocks noGrp="1"/>
          </p:cNvSpPr>
          <p:nvPr>
            <p:ph type="sldNum" sz="quarter" idx="12"/>
          </p:nvPr>
        </p:nvSpPr>
        <p:spPr/>
        <p:txBody>
          <a:bodyPr/>
          <a:lstStyle/>
          <a:p>
            <a:fld id="{0431BA73-E577-4AEC-A2ED-DF3938A37E1B}" type="slidenum">
              <a:rPr lang="en-GB" smtClean="0"/>
              <a:t>‹Nº›</a:t>
            </a:fld>
            <a:endParaRPr lang="en-GB"/>
          </a:p>
        </p:txBody>
      </p:sp>
    </p:spTree>
    <p:extLst>
      <p:ext uri="{BB962C8B-B14F-4D97-AF65-F5344CB8AC3E}">
        <p14:creationId xmlns:p14="http://schemas.microsoft.com/office/powerpoint/2010/main" val="298417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4234EB-102A-4E84-8492-45DE69F5DE9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211FAFD-0008-464F-B0E1-53807BD3E8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5D1E585-0F28-411D-AF46-0F0E59BE8554}"/>
              </a:ext>
            </a:extLst>
          </p:cNvPr>
          <p:cNvSpPr>
            <a:spLocks noGrp="1"/>
          </p:cNvSpPr>
          <p:nvPr>
            <p:ph type="dt" sz="half" idx="10"/>
          </p:nvPr>
        </p:nvSpPr>
        <p:spPr/>
        <p:txBody>
          <a:bodyPr/>
          <a:lstStyle/>
          <a:p>
            <a:fld id="{24C817A0-4C0E-4176-9F78-7A684229B815}" type="datetimeFigureOut">
              <a:rPr lang="en-GB" smtClean="0"/>
              <a:t>25/11/2021</a:t>
            </a:fld>
            <a:endParaRPr lang="en-GB"/>
          </a:p>
        </p:txBody>
      </p:sp>
      <p:sp>
        <p:nvSpPr>
          <p:cNvPr id="5" name="Footer Placeholder 4">
            <a:extLst>
              <a:ext uri="{FF2B5EF4-FFF2-40B4-BE49-F238E27FC236}">
                <a16:creationId xmlns:a16="http://schemas.microsoft.com/office/drawing/2014/main" xmlns="" id="{A9715D86-43D4-43D6-84D1-6E3970BAB1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72258DB-3C69-49E4-A1FA-88C702CA9A22}"/>
              </a:ext>
            </a:extLst>
          </p:cNvPr>
          <p:cNvSpPr>
            <a:spLocks noGrp="1"/>
          </p:cNvSpPr>
          <p:nvPr>
            <p:ph type="sldNum" sz="quarter" idx="12"/>
          </p:nvPr>
        </p:nvSpPr>
        <p:spPr/>
        <p:txBody>
          <a:bodyPr/>
          <a:lstStyle/>
          <a:p>
            <a:fld id="{0431BA73-E577-4AEC-A2ED-DF3938A37E1B}" type="slidenum">
              <a:rPr lang="en-GB" smtClean="0"/>
              <a:t>‹Nº›</a:t>
            </a:fld>
            <a:endParaRPr lang="en-GB"/>
          </a:p>
        </p:txBody>
      </p:sp>
    </p:spTree>
    <p:extLst>
      <p:ext uri="{BB962C8B-B14F-4D97-AF65-F5344CB8AC3E}">
        <p14:creationId xmlns:p14="http://schemas.microsoft.com/office/powerpoint/2010/main" val="3810689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827EE87-CB78-4939-A552-4CAB860A6FA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C4AB29E0-974C-46FA-A3FA-6E6E42ECE2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09657B4-19E9-4DF4-BB28-B9F286E129CF}"/>
              </a:ext>
            </a:extLst>
          </p:cNvPr>
          <p:cNvSpPr>
            <a:spLocks noGrp="1"/>
          </p:cNvSpPr>
          <p:nvPr>
            <p:ph type="dt" sz="half" idx="10"/>
          </p:nvPr>
        </p:nvSpPr>
        <p:spPr/>
        <p:txBody>
          <a:bodyPr/>
          <a:lstStyle/>
          <a:p>
            <a:fld id="{24C817A0-4C0E-4176-9F78-7A684229B815}" type="datetimeFigureOut">
              <a:rPr lang="en-GB" smtClean="0"/>
              <a:t>25/11/2021</a:t>
            </a:fld>
            <a:endParaRPr lang="en-GB"/>
          </a:p>
        </p:txBody>
      </p:sp>
      <p:sp>
        <p:nvSpPr>
          <p:cNvPr id="5" name="Footer Placeholder 4">
            <a:extLst>
              <a:ext uri="{FF2B5EF4-FFF2-40B4-BE49-F238E27FC236}">
                <a16:creationId xmlns:a16="http://schemas.microsoft.com/office/drawing/2014/main" xmlns="" id="{33A9D494-8E3B-4399-8C39-B80AB54947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1A76335-887C-4293-B0D1-CE5FFE35F77F}"/>
              </a:ext>
            </a:extLst>
          </p:cNvPr>
          <p:cNvSpPr>
            <a:spLocks noGrp="1"/>
          </p:cNvSpPr>
          <p:nvPr>
            <p:ph type="sldNum" sz="quarter" idx="12"/>
          </p:nvPr>
        </p:nvSpPr>
        <p:spPr/>
        <p:txBody>
          <a:bodyPr/>
          <a:lstStyle/>
          <a:p>
            <a:fld id="{0431BA73-E577-4AEC-A2ED-DF3938A37E1B}" type="slidenum">
              <a:rPr lang="en-GB" smtClean="0"/>
              <a:t>‹Nº›</a:t>
            </a:fld>
            <a:endParaRPr lang="en-GB"/>
          </a:p>
        </p:txBody>
      </p:sp>
    </p:spTree>
    <p:extLst>
      <p:ext uri="{BB962C8B-B14F-4D97-AF65-F5344CB8AC3E}">
        <p14:creationId xmlns:p14="http://schemas.microsoft.com/office/powerpoint/2010/main" val="3627062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1348324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xmlns="" id="{5E239D8E-AA39-3D49-8E9D-3122689104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xmlns=""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xmlns=""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xmlns=""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xmlns="" id="{D28415DF-AA54-5549-8A85-BBFC831E167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1581618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9A2775-AAB4-451D-ABB2-25931FA3D62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361562C-E7AD-46D0-8C6F-8B497D085C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9E45D22-9D14-4796-8B58-A0BF7C8B7E2D}"/>
              </a:ext>
            </a:extLst>
          </p:cNvPr>
          <p:cNvSpPr>
            <a:spLocks noGrp="1"/>
          </p:cNvSpPr>
          <p:nvPr>
            <p:ph type="dt" sz="half" idx="10"/>
          </p:nvPr>
        </p:nvSpPr>
        <p:spPr/>
        <p:txBody>
          <a:bodyPr/>
          <a:lstStyle/>
          <a:p>
            <a:fld id="{24C817A0-4C0E-4176-9F78-7A684229B815}" type="datetimeFigureOut">
              <a:rPr lang="en-GB" smtClean="0"/>
              <a:t>25/11/2021</a:t>
            </a:fld>
            <a:endParaRPr lang="en-GB"/>
          </a:p>
        </p:txBody>
      </p:sp>
      <p:sp>
        <p:nvSpPr>
          <p:cNvPr id="5" name="Footer Placeholder 4">
            <a:extLst>
              <a:ext uri="{FF2B5EF4-FFF2-40B4-BE49-F238E27FC236}">
                <a16:creationId xmlns:a16="http://schemas.microsoft.com/office/drawing/2014/main" xmlns="" id="{4014B98A-334F-4219-B9D7-EA7371FF08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A8005EA-4974-45A3-83F7-9DC702EC5D7D}"/>
              </a:ext>
            </a:extLst>
          </p:cNvPr>
          <p:cNvSpPr>
            <a:spLocks noGrp="1"/>
          </p:cNvSpPr>
          <p:nvPr>
            <p:ph type="sldNum" sz="quarter" idx="12"/>
          </p:nvPr>
        </p:nvSpPr>
        <p:spPr/>
        <p:txBody>
          <a:bodyPr/>
          <a:lstStyle/>
          <a:p>
            <a:fld id="{0431BA73-E577-4AEC-A2ED-DF3938A37E1B}" type="slidenum">
              <a:rPr lang="en-GB" smtClean="0"/>
              <a:t>‹Nº›</a:t>
            </a:fld>
            <a:endParaRPr lang="en-GB"/>
          </a:p>
        </p:txBody>
      </p:sp>
    </p:spTree>
    <p:extLst>
      <p:ext uri="{BB962C8B-B14F-4D97-AF65-F5344CB8AC3E}">
        <p14:creationId xmlns:p14="http://schemas.microsoft.com/office/powerpoint/2010/main" val="7333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780F0B-B833-44B7-A925-F45D3D3BFF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ADBE496-A748-42CA-9A96-D227F9F10C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C4A8FA42-6130-476F-9096-A62BF8832ED4}"/>
              </a:ext>
            </a:extLst>
          </p:cNvPr>
          <p:cNvSpPr>
            <a:spLocks noGrp="1"/>
          </p:cNvSpPr>
          <p:nvPr>
            <p:ph type="dt" sz="half" idx="10"/>
          </p:nvPr>
        </p:nvSpPr>
        <p:spPr/>
        <p:txBody>
          <a:bodyPr/>
          <a:lstStyle/>
          <a:p>
            <a:fld id="{24C817A0-4C0E-4176-9F78-7A684229B815}" type="datetimeFigureOut">
              <a:rPr lang="en-GB" smtClean="0"/>
              <a:t>25/11/2021</a:t>
            </a:fld>
            <a:endParaRPr lang="en-GB"/>
          </a:p>
        </p:txBody>
      </p:sp>
      <p:sp>
        <p:nvSpPr>
          <p:cNvPr id="5" name="Footer Placeholder 4">
            <a:extLst>
              <a:ext uri="{FF2B5EF4-FFF2-40B4-BE49-F238E27FC236}">
                <a16:creationId xmlns:a16="http://schemas.microsoft.com/office/drawing/2014/main" xmlns="" id="{0E8ED4C0-B544-495E-88D2-F08C7E56D8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F9622BF-08EF-493E-9672-46C87F4DB70C}"/>
              </a:ext>
            </a:extLst>
          </p:cNvPr>
          <p:cNvSpPr>
            <a:spLocks noGrp="1"/>
          </p:cNvSpPr>
          <p:nvPr>
            <p:ph type="sldNum" sz="quarter" idx="12"/>
          </p:nvPr>
        </p:nvSpPr>
        <p:spPr/>
        <p:txBody>
          <a:bodyPr/>
          <a:lstStyle/>
          <a:p>
            <a:fld id="{0431BA73-E577-4AEC-A2ED-DF3938A37E1B}" type="slidenum">
              <a:rPr lang="en-GB" smtClean="0"/>
              <a:t>‹Nº›</a:t>
            </a:fld>
            <a:endParaRPr lang="en-GB"/>
          </a:p>
        </p:txBody>
      </p:sp>
    </p:spTree>
    <p:extLst>
      <p:ext uri="{BB962C8B-B14F-4D97-AF65-F5344CB8AC3E}">
        <p14:creationId xmlns:p14="http://schemas.microsoft.com/office/powerpoint/2010/main" val="8138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74056B-1E5A-4268-8B02-F371776697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27272493-ECDF-4969-A92F-013EC1C5C9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794163AE-1ADB-4CAB-9BB3-1B30417BB9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AB3099E6-A2BF-4BE7-AC15-C607AAF98202}"/>
              </a:ext>
            </a:extLst>
          </p:cNvPr>
          <p:cNvSpPr>
            <a:spLocks noGrp="1"/>
          </p:cNvSpPr>
          <p:nvPr>
            <p:ph type="dt" sz="half" idx="10"/>
          </p:nvPr>
        </p:nvSpPr>
        <p:spPr/>
        <p:txBody>
          <a:bodyPr/>
          <a:lstStyle/>
          <a:p>
            <a:fld id="{24C817A0-4C0E-4176-9F78-7A684229B815}" type="datetimeFigureOut">
              <a:rPr lang="en-GB" smtClean="0"/>
              <a:t>25/11/2021</a:t>
            </a:fld>
            <a:endParaRPr lang="en-GB"/>
          </a:p>
        </p:txBody>
      </p:sp>
      <p:sp>
        <p:nvSpPr>
          <p:cNvPr id="6" name="Footer Placeholder 5">
            <a:extLst>
              <a:ext uri="{FF2B5EF4-FFF2-40B4-BE49-F238E27FC236}">
                <a16:creationId xmlns:a16="http://schemas.microsoft.com/office/drawing/2014/main" xmlns="" id="{07BC0AD2-B0B7-4A44-831C-DF12C8CB92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0712A3CD-9A1E-4B2A-A337-BDF9FF0CE065}"/>
              </a:ext>
            </a:extLst>
          </p:cNvPr>
          <p:cNvSpPr>
            <a:spLocks noGrp="1"/>
          </p:cNvSpPr>
          <p:nvPr>
            <p:ph type="sldNum" sz="quarter" idx="12"/>
          </p:nvPr>
        </p:nvSpPr>
        <p:spPr/>
        <p:txBody>
          <a:bodyPr/>
          <a:lstStyle/>
          <a:p>
            <a:fld id="{0431BA73-E577-4AEC-A2ED-DF3938A37E1B}" type="slidenum">
              <a:rPr lang="en-GB" smtClean="0"/>
              <a:t>‹Nº›</a:t>
            </a:fld>
            <a:endParaRPr lang="en-GB"/>
          </a:p>
        </p:txBody>
      </p:sp>
    </p:spTree>
    <p:extLst>
      <p:ext uri="{BB962C8B-B14F-4D97-AF65-F5344CB8AC3E}">
        <p14:creationId xmlns:p14="http://schemas.microsoft.com/office/powerpoint/2010/main" val="1182997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7CF5C0-DB12-493B-80D1-664894BBFD4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9AFA62C7-3785-456B-85A3-45168F948E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2616F40E-A34A-47CA-B654-650B65B517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F963B968-BFF3-4872-AEC5-06E50CB1E8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E0005BF-EFA2-4348-8B9D-DFBD796475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F7291FA3-46EF-41F6-BF54-3D47262D26D9}"/>
              </a:ext>
            </a:extLst>
          </p:cNvPr>
          <p:cNvSpPr>
            <a:spLocks noGrp="1"/>
          </p:cNvSpPr>
          <p:nvPr>
            <p:ph type="dt" sz="half" idx="10"/>
          </p:nvPr>
        </p:nvSpPr>
        <p:spPr/>
        <p:txBody>
          <a:bodyPr/>
          <a:lstStyle/>
          <a:p>
            <a:fld id="{24C817A0-4C0E-4176-9F78-7A684229B815}" type="datetimeFigureOut">
              <a:rPr lang="en-GB" smtClean="0"/>
              <a:t>25/11/2021</a:t>
            </a:fld>
            <a:endParaRPr lang="en-GB"/>
          </a:p>
        </p:txBody>
      </p:sp>
      <p:sp>
        <p:nvSpPr>
          <p:cNvPr id="8" name="Footer Placeholder 7">
            <a:extLst>
              <a:ext uri="{FF2B5EF4-FFF2-40B4-BE49-F238E27FC236}">
                <a16:creationId xmlns:a16="http://schemas.microsoft.com/office/drawing/2014/main" xmlns="" id="{F146021D-A2E4-4D22-929F-4232ABF7EF9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031DFF7E-5B30-4A8B-81BD-7B6689B2BE1C}"/>
              </a:ext>
            </a:extLst>
          </p:cNvPr>
          <p:cNvSpPr>
            <a:spLocks noGrp="1"/>
          </p:cNvSpPr>
          <p:nvPr>
            <p:ph type="sldNum" sz="quarter" idx="12"/>
          </p:nvPr>
        </p:nvSpPr>
        <p:spPr/>
        <p:txBody>
          <a:bodyPr/>
          <a:lstStyle/>
          <a:p>
            <a:fld id="{0431BA73-E577-4AEC-A2ED-DF3938A37E1B}" type="slidenum">
              <a:rPr lang="en-GB" smtClean="0"/>
              <a:t>‹Nº›</a:t>
            </a:fld>
            <a:endParaRPr lang="en-GB"/>
          </a:p>
        </p:txBody>
      </p:sp>
    </p:spTree>
    <p:extLst>
      <p:ext uri="{BB962C8B-B14F-4D97-AF65-F5344CB8AC3E}">
        <p14:creationId xmlns:p14="http://schemas.microsoft.com/office/powerpoint/2010/main" val="3060280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D7EC1F-22B2-4A7C-AE4A-CED548025DE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6BCB58BA-2474-4052-9658-28E47B62CD03}"/>
              </a:ext>
            </a:extLst>
          </p:cNvPr>
          <p:cNvSpPr>
            <a:spLocks noGrp="1"/>
          </p:cNvSpPr>
          <p:nvPr>
            <p:ph type="dt" sz="half" idx="10"/>
          </p:nvPr>
        </p:nvSpPr>
        <p:spPr/>
        <p:txBody>
          <a:bodyPr/>
          <a:lstStyle/>
          <a:p>
            <a:fld id="{24C817A0-4C0E-4176-9F78-7A684229B815}" type="datetimeFigureOut">
              <a:rPr lang="en-GB" smtClean="0"/>
              <a:t>25/11/2021</a:t>
            </a:fld>
            <a:endParaRPr lang="en-GB"/>
          </a:p>
        </p:txBody>
      </p:sp>
      <p:sp>
        <p:nvSpPr>
          <p:cNvPr id="4" name="Footer Placeholder 3">
            <a:extLst>
              <a:ext uri="{FF2B5EF4-FFF2-40B4-BE49-F238E27FC236}">
                <a16:creationId xmlns:a16="http://schemas.microsoft.com/office/drawing/2014/main" xmlns="" id="{3A367F2B-D513-4272-A72F-538AE89D2B8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D4C8143E-050C-45C8-ABD6-413BE5104E94}"/>
              </a:ext>
            </a:extLst>
          </p:cNvPr>
          <p:cNvSpPr>
            <a:spLocks noGrp="1"/>
          </p:cNvSpPr>
          <p:nvPr>
            <p:ph type="sldNum" sz="quarter" idx="12"/>
          </p:nvPr>
        </p:nvSpPr>
        <p:spPr/>
        <p:txBody>
          <a:bodyPr/>
          <a:lstStyle/>
          <a:p>
            <a:fld id="{0431BA73-E577-4AEC-A2ED-DF3938A37E1B}" type="slidenum">
              <a:rPr lang="en-GB" smtClean="0"/>
              <a:t>‹Nº›</a:t>
            </a:fld>
            <a:endParaRPr lang="en-GB"/>
          </a:p>
        </p:txBody>
      </p:sp>
    </p:spTree>
    <p:extLst>
      <p:ext uri="{BB962C8B-B14F-4D97-AF65-F5344CB8AC3E}">
        <p14:creationId xmlns:p14="http://schemas.microsoft.com/office/powerpoint/2010/main" val="4248408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4F2A529-B273-4B81-8173-005730F0D037}"/>
              </a:ext>
            </a:extLst>
          </p:cNvPr>
          <p:cNvSpPr>
            <a:spLocks noGrp="1"/>
          </p:cNvSpPr>
          <p:nvPr>
            <p:ph type="dt" sz="half" idx="10"/>
          </p:nvPr>
        </p:nvSpPr>
        <p:spPr/>
        <p:txBody>
          <a:bodyPr/>
          <a:lstStyle/>
          <a:p>
            <a:fld id="{24C817A0-4C0E-4176-9F78-7A684229B815}" type="datetimeFigureOut">
              <a:rPr lang="en-GB" smtClean="0"/>
              <a:t>25/11/2021</a:t>
            </a:fld>
            <a:endParaRPr lang="en-GB"/>
          </a:p>
        </p:txBody>
      </p:sp>
      <p:sp>
        <p:nvSpPr>
          <p:cNvPr id="3" name="Footer Placeholder 2">
            <a:extLst>
              <a:ext uri="{FF2B5EF4-FFF2-40B4-BE49-F238E27FC236}">
                <a16:creationId xmlns:a16="http://schemas.microsoft.com/office/drawing/2014/main" xmlns="" id="{1A85F9D1-ABC8-4680-8D04-64221DAE98A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D8D36D55-5ECC-4441-A553-8ADAB0BF752E}"/>
              </a:ext>
            </a:extLst>
          </p:cNvPr>
          <p:cNvSpPr>
            <a:spLocks noGrp="1"/>
          </p:cNvSpPr>
          <p:nvPr>
            <p:ph type="sldNum" sz="quarter" idx="12"/>
          </p:nvPr>
        </p:nvSpPr>
        <p:spPr/>
        <p:txBody>
          <a:bodyPr/>
          <a:lstStyle/>
          <a:p>
            <a:fld id="{0431BA73-E577-4AEC-A2ED-DF3938A37E1B}" type="slidenum">
              <a:rPr lang="en-GB" smtClean="0"/>
              <a:t>‹Nº›</a:t>
            </a:fld>
            <a:endParaRPr lang="en-GB"/>
          </a:p>
        </p:txBody>
      </p:sp>
    </p:spTree>
    <p:extLst>
      <p:ext uri="{BB962C8B-B14F-4D97-AF65-F5344CB8AC3E}">
        <p14:creationId xmlns:p14="http://schemas.microsoft.com/office/powerpoint/2010/main" val="933936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09B6DC-5256-4A45-ACE5-3D9BB4F5E0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5B8273B-D981-443D-984F-610DD65114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188E2F94-3C67-4710-9EEA-6AFAF7080E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8502C86-8597-4474-8CAD-3FB7A19FC9EE}"/>
              </a:ext>
            </a:extLst>
          </p:cNvPr>
          <p:cNvSpPr>
            <a:spLocks noGrp="1"/>
          </p:cNvSpPr>
          <p:nvPr>
            <p:ph type="dt" sz="half" idx="10"/>
          </p:nvPr>
        </p:nvSpPr>
        <p:spPr/>
        <p:txBody>
          <a:bodyPr/>
          <a:lstStyle/>
          <a:p>
            <a:fld id="{24C817A0-4C0E-4176-9F78-7A684229B815}" type="datetimeFigureOut">
              <a:rPr lang="en-GB" smtClean="0"/>
              <a:t>25/11/2021</a:t>
            </a:fld>
            <a:endParaRPr lang="en-GB"/>
          </a:p>
        </p:txBody>
      </p:sp>
      <p:sp>
        <p:nvSpPr>
          <p:cNvPr id="6" name="Footer Placeholder 5">
            <a:extLst>
              <a:ext uri="{FF2B5EF4-FFF2-40B4-BE49-F238E27FC236}">
                <a16:creationId xmlns:a16="http://schemas.microsoft.com/office/drawing/2014/main" xmlns="" id="{51B33448-23E4-43D8-BFF2-0B6940C8EC4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AFF97775-C9E3-42B7-AAB3-93385CEFE601}"/>
              </a:ext>
            </a:extLst>
          </p:cNvPr>
          <p:cNvSpPr>
            <a:spLocks noGrp="1"/>
          </p:cNvSpPr>
          <p:nvPr>
            <p:ph type="sldNum" sz="quarter" idx="12"/>
          </p:nvPr>
        </p:nvSpPr>
        <p:spPr/>
        <p:txBody>
          <a:bodyPr/>
          <a:lstStyle/>
          <a:p>
            <a:fld id="{0431BA73-E577-4AEC-A2ED-DF3938A37E1B}" type="slidenum">
              <a:rPr lang="en-GB" smtClean="0"/>
              <a:t>‹Nº›</a:t>
            </a:fld>
            <a:endParaRPr lang="en-GB"/>
          </a:p>
        </p:txBody>
      </p:sp>
    </p:spTree>
    <p:extLst>
      <p:ext uri="{BB962C8B-B14F-4D97-AF65-F5344CB8AC3E}">
        <p14:creationId xmlns:p14="http://schemas.microsoft.com/office/powerpoint/2010/main" val="3692156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9EC04C-EAEF-4420-B1D9-C229F8B73A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4163923C-7C8A-4D78-8B41-33D47B5BDF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96FDD90D-1D32-4AFD-B3C6-6F3B5C70B4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827E580-6BFD-4A44-9D03-F5C4C1E78F7B}"/>
              </a:ext>
            </a:extLst>
          </p:cNvPr>
          <p:cNvSpPr>
            <a:spLocks noGrp="1"/>
          </p:cNvSpPr>
          <p:nvPr>
            <p:ph type="dt" sz="half" idx="10"/>
          </p:nvPr>
        </p:nvSpPr>
        <p:spPr/>
        <p:txBody>
          <a:bodyPr/>
          <a:lstStyle/>
          <a:p>
            <a:fld id="{24C817A0-4C0E-4176-9F78-7A684229B815}" type="datetimeFigureOut">
              <a:rPr lang="en-GB" smtClean="0"/>
              <a:t>25/11/2021</a:t>
            </a:fld>
            <a:endParaRPr lang="en-GB"/>
          </a:p>
        </p:txBody>
      </p:sp>
      <p:sp>
        <p:nvSpPr>
          <p:cNvPr id="6" name="Footer Placeholder 5">
            <a:extLst>
              <a:ext uri="{FF2B5EF4-FFF2-40B4-BE49-F238E27FC236}">
                <a16:creationId xmlns:a16="http://schemas.microsoft.com/office/drawing/2014/main" xmlns="" id="{2C86BD91-827A-443D-B714-D5E44A0A06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47FD7A3-9D1B-464C-9AA8-1C199582CFE8}"/>
              </a:ext>
            </a:extLst>
          </p:cNvPr>
          <p:cNvSpPr>
            <a:spLocks noGrp="1"/>
          </p:cNvSpPr>
          <p:nvPr>
            <p:ph type="sldNum" sz="quarter" idx="12"/>
          </p:nvPr>
        </p:nvSpPr>
        <p:spPr/>
        <p:txBody>
          <a:bodyPr/>
          <a:lstStyle/>
          <a:p>
            <a:fld id="{0431BA73-E577-4AEC-A2ED-DF3938A37E1B}" type="slidenum">
              <a:rPr lang="en-GB" smtClean="0"/>
              <a:t>‹Nº›</a:t>
            </a:fld>
            <a:endParaRPr lang="en-GB"/>
          </a:p>
        </p:txBody>
      </p:sp>
    </p:spTree>
    <p:extLst>
      <p:ext uri="{BB962C8B-B14F-4D97-AF65-F5344CB8AC3E}">
        <p14:creationId xmlns:p14="http://schemas.microsoft.com/office/powerpoint/2010/main" val="2875827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1234CA0-C8DC-439A-ABCF-81563CF429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9E731296-0ABA-4973-B4AF-30C1D07775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CAF9375-3FD7-4F37-BFB6-FE1E6E0194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C817A0-4C0E-4176-9F78-7A684229B815}" type="datetimeFigureOut">
              <a:rPr lang="en-GB" smtClean="0"/>
              <a:t>25/11/2021</a:t>
            </a:fld>
            <a:endParaRPr lang="en-GB"/>
          </a:p>
        </p:txBody>
      </p:sp>
      <p:sp>
        <p:nvSpPr>
          <p:cNvPr id="5" name="Footer Placeholder 4">
            <a:extLst>
              <a:ext uri="{FF2B5EF4-FFF2-40B4-BE49-F238E27FC236}">
                <a16:creationId xmlns:a16="http://schemas.microsoft.com/office/drawing/2014/main" xmlns="" id="{6BB22492-505A-4A05-B737-1F4488B99D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37E29AD5-66CC-4E6B-80D2-CA50228A3C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1BA73-E577-4AEC-A2ED-DF3938A37E1B}" type="slidenum">
              <a:rPr lang="en-GB" smtClean="0"/>
              <a:t>‹Nº›</a:t>
            </a:fld>
            <a:endParaRPr lang="en-GB"/>
          </a:p>
        </p:txBody>
      </p:sp>
    </p:spTree>
    <p:extLst>
      <p:ext uri="{BB962C8B-B14F-4D97-AF65-F5344CB8AC3E}">
        <p14:creationId xmlns:p14="http://schemas.microsoft.com/office/powerpoint/2010/main" val="845213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8.xml"/><Relationship Id="rId1" Type="http://schemas.openxmlformats.org/officeDocument/2006/relationships/vmlDrawing" Target="../drawings/vmlDrawing8.vml"/><Relationship Id="rId6" Type="http://schemas.openxmlformats.org/officeDocument/2006/relationships/image" Target="../media/image6.emf"/><Relationship Id="rId5" Type="http://schemas.openxmlformats.org/officeDocument/2006/relationships/oleObject" Target="../embeddings/oleObject8.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9.xml"/><Relationship Id="rId1" Type="http://schemas.openxmlformats.org/officeDocument/2006/relationships/vmlDrawing" Target="../drawings/vmlDrawing9.vml"/><Relationship Id="rId6" Type="http://schemas.openxmlformats.org/officeDocument/2006/relationships/image" Target="../media/image6.emf"/><Relationship Id="rId5" Type="http://schemas.openxmlformats.org/officeDocument/2006/relationships/oleObject" Target="../embeddings/oleObject9.bin"/><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0.xml"/><Relationship Id="rId1" Type="http://schemas.openxmlformats.org/officeDocument/2006/relationships/vmlDrawing" Target="../drawings/vmlDrawing10.vml"/><Relationship Id="rId6" Type="http://schemas.openxmlformats.org/officeDocument/2006/relationships/image" Target="../media/image6.emf"/><Relationship Id="rId5" Type="http://schemas.openxmlformats.org/officeDocument/2006/relationships/oleObject" Target="../embeddings/oleObject10.bin"/><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1.xml"/><Relationship Id="rId1" Type="http://schemas.openxmlformats.org/officeDocument/2006/relationships/vmlDrawing" Target="../drawings/vmlDrawing11.vml"/><Relationship Id="rId6" Type="http://schemas.openxmlformats.org/officeDocument/2006/relationships/image" Target="../media/image6.emf"/><Relationship Id="rId5" Type="http://schemas.openxmlformats.org/officeDocument/2006/relationships/oleObject" Target="../embeddings/oleObject11.bin"/><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2.xml"/><Relationship Id="rId1" Type="http://schemas.openxmlformats.org/officeDocument/2006/relationships/vmlDrawing" Target="../drawings/vmlDrawing12.vml"/><Relationship Id="rId6" Type="http://schemas.openxmlformats.org/officeDocument/2006/relationships/image" Target="../media/image6.emf"/><Relationship Id="rId5" Type="http://schemas.openxmlformats.org/officeDocument/2006/relationships/oleObject" Target="../embeddings/oleObject12.bin"/><Relationship Id="rId4"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3.xml"/><Relationship Id="rId1" Type="http://schemas.openxmlformats.org/officeDocument/2006/relationships/vmlDrawing" Target="../drawings/vmlDrawing13.vml"/><Relationship Id="rId6" Type="http://schemas.openxmlformats.org/officeDocument/2006/relationships/image" Target="../media/image6.emf"/><Relationship Id="rId5" Type="http://schemas.openxmlformats.org/officeDocument/2006/relationships/oleObject" Target="../embeddings/oleObject13.bin"/><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4.xml"/><Relationship Id="rId1" Type="http://schemas.openxmlformats.org/officeDocument/2006/relationships/vmlDrawing" Target="../drawings/vmlDrawing14.vml"/><Relationship Id="rId6" Type="http://schemas.openxmlformats.org/officeDocument/2006/relationships/image" Target="../media/image6.emf"/><Relationship Id="rId5" Type="http://schemas.openxmlformats.org/officeDocument/2006/relationships/oleObject" Target="../embeddings/oleObject14.bin"/><Relationship Id="rId4"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3.xml"/><Relationship Id="rId1" Type="http://schemas.openxmlformats.org/officeDocument/2006/relationships/video" Target="https://www.youtube.com/embed/woa2Qa8i80U?feature=oembed" TargetMode="External"/><Relationship Id="rId4" Type="http://schemas.openxmlformats.org/officeDocument/2006/relationships/hyperlink" Target="https://expertprogrammanagement.com/" TargetMode="Externa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oleObject1.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6.emf"/><Relationship Id="rId5" Type="http://schemas.openxmlformats.org/officeDocument/2006/relationships/oleObject" Target="../embeddings/oleObject3.bin"/><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4.xml"/><Relationship Id="rId1" Type="http://schemas.openxmlformats.org/officeDocument/2006/relationships/vmlDrawing" Target="../drawings/vmlDrawing4.vml"/><Relationship Id="rId6" Type="http://schemas.openxmlformats.org/officeDocument/2006/relationships/image" Target="../media/image6.emf"/><Relationship Id="rId5" Type="http://schemas.openxmlformats.org/officeDocument/2006/relationships/oleObject" Target="../embeddings/oleObject4.bin"/><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5.xml"/><Relationship Id="rId1" Type="http://schemas.openxmlformats.org/officeDocument/2006/relationships/vmlDrawing" Target="../drawings/vmlDrawing5.vml"/><Relationship Id="rId6" Type="http://schemas.openxmlformats.org/officeDocument/2006/relationships/image" Target="../media/image6.emf"/><Relationship Id="rId5" Type="http://schemas.openxmlformats.org/officeDocument/2006/relationships/oleObject" Target="../embeddings/oleObject5.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6.xml"/><Relationship Id="rId1" Type="http://schemas.openxmlformats.org/officeDocument/2006/relationships/vmlDrawing" Target="../drawings/vmlDrawing6.vml"/><Relationship Id="rId6" Type="http://schemas.openxmlformats.org/officeDocument/2006/relationships/image" Target="../media/image6.emf"/><Relationship Id="rId5" Type="http://schemas.openxmlformats.org/officeDocument/2006/relationships/oleObject" Target="../embeddings/oleObject6.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7.xml"/><Relationship Id="rId1" Type="http://schemas.openxmlformats.org/officeDocument/2006/relationships/vmlDrawing" Target="../drawings/vmlDrawing7.vml"/><Relationship Id="rId6" Type="http://schemas.openxmlformats.org/officeDocument/2006/relationships/image" Target="../media/image6.emf"/><Relationship Id="rId5" Type="http://schemas.openxmlformats.org/officeDocument/2006/relationships/oleObject" Target="../embeddings/oleObject7.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1B5E7D2C-93EE-469D-8726-66BF8D83B687}"/>
              </a:ext>
            </a:extLst>
          </p:cNvPr>
          <p:cNvSpPr>
            <a:spLocks noGrp="1"/>
          </p:cNvSpPr>
          <p:nvPr>
            <p:ph type="body" sz="quarter" idx="11"/>
          </p:nvPr>
        </p:nvSpPr>
        <p:spPr>
          <a:xfrm>
            <a:off x="385554" y="3114913"/>
            <a:ext cx="9821959" cy="1582271"/>
          </a:xfrm>
        </p:spPr>
        <p:txBody>
          <a:bodyPr/>
          <a:lstStyle/>
          <a:p>
            <a:r>
              <a:rPr lang="en-GB" dirty="0" err="1"/>
              <a:t>Teoría</a:t>
            </a:r>
            <a:r>
              <a:rPr lang="en-GB" dirty="0"/>
              <a:t> de la </a:t>
            </a:r>
            <a:r>
              <a:rPr lang="en-GB" dirty="0" err="1" smtClean="0"/>
              <a:t>Motivación</a:t>
            </a:r>
            <a:endParaRPr lang="en-GB" dirty="0"/>
          </a:p>
        </p:txBody>
      </p:sp>
    </p:spTree>
    <p:extLst>
      <p:ext uri="{BB962C8B-B14F-4D97-AF65-F5344CB8AC3E}">
        <p14:creationId xmlns:p14="http://schemas.microsoft.com/office/powerpoint/2010/main" val="1641807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04"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59275" y="594667"/>
            <a:ext cx="8852375" cy="697353"/>
          </a:xfrm>
        </p:spPr>
        <p:txBody>
          <a:bodyPr>
            <a:normAutofit/>
          </a:bodyPr>
          <a:lstStyle/>
          <a:p>
            <a:r>
              <a:rPr lang="es-ES" dirty="0"/>
              <a:t>Teoría de la motivación: Teoría de la equidad</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0" y="1689285"/>
            <a:ext cx="4334363" cy="459130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800" dirty="0">
                <a:solidFill>
                  <a:srgbClr val="245473"/>
                </a:solidFill>
                <a:latin typeface="+mj-lt"/>
                <a:sym typeface="Wingdings" panose="05000000000000000000" pitchFamily="2" charset="2"/>
              </a:rPr>
              <a:t>La teoría de la equidad de Adam utiliza la teoría de la percepción que vimos en capítulos anteriores.  La idea es que los empleados comparan sus ratios de resultados con las aportaciones de otros que consideran relevantes.  Cuando ven que las proporciones son iguales, se percibe un estado de equidad y no surgen tensiones.   Sin embargo, cuando perciben que las proporciones son desiguales, pueden experimentar enfado o culpa en función del resultado del análisis de la equidad y entonces puede surgir la tensión.  </a:t>
            </a:r>
            <a:endParaRPr lang="es-ES" altLang="de-DE" sz="1800" dirty="0" smtClean="0">
              <a:solidFill>
                <a:srgbClr val="245473"/>
              </a:solidFill>
              <a:latin typeface="+mj-lt"/>
              <a:sym typeface="Wingdings" panose="05000000000000000000" pitchFamily="2" charset="2"/>
            </a:endParaRPr>
          </a:p>
          <a:p>
            <a:pPr algn="l">
              <a:lnSpc>
                <a:spcPct val="100000"/>
              </a:lnSpc>
              <a:spcBef>
                <a:spcPts val="600"/>
              </a:spcBef>
            </a:pPr>
            <a:r>
              <a:rPr lang="es-ES" altLang="de-DE" sz="1800" dirty="0" smtClean="0">
                <a:solidFill>
                  <a:srgbClr val="245473"/>
                </a:solidFill>
                <a:latin typeface="+mj-lt"/>
                <a:sym typeface="Wingdings" panose="05000000000000000000" pitchFamily="2" charset="2"/>
              </a:rPr>
              <a:t>Esta </a:t>
            </a:r>
            <a:r>
              <a:rPr lang="es-ES" altLang="de-DE" sz="1800" dirty="0">
                <a:solidFill>
                  <a:srgbClr val="245473"/>
                </a:solidFill>
                <a:latin typeface="+mj-lt"/>
                <a:sym typeface="Wingdings" panose="05000000000000000000" pitchFamily="2" charset="2"/>
              </a:rPr>
              <a:t>tensión puede motivar a las personas a actuar para llevar la situación a un estado más equitativo. </a:t>
            </a:r>
            <a:endParaRPr lang="en-GB" altLang="de-DE" sz="1600" dirty="0">
              <a:latin typeface="+mj-lt"/>
              <a:sym typeface="Wingdings" panose="05000000000000000000" pitchFamily="2" charset="2"/>
            </a:endParaRPr>
          </a:p>
        </p:txBody>
      </p:sp>
      <p:grpSp>
        <p:nvGrpSpPr>
          <p:cNvPr id="5" name="Gruppieren 4">
            <a:extLst>
              <a:ext uri="{FF2B5EF4-FFF2-40B4-BE49-F238E27FC236}">
                <a16:creationId xmlns:a16="http://schemas.microsoft.com/office/drawing/2014/main" xmlns="" id="{82126F94-2F9D-4A17-8828-F691A45E7817}"/>
              </a:ext>
            </a:extLst>
          </p:cNvPr>
          <p:cNvGrpSpPr/>
          <p:nvPr/>
        </p:nvGrpSpPr>
        <p:grpSpPr>
          <a:xfrm>
            <a:off x="5513456" y="2121805"/>
            <a:ext cx="5529741" cy="1235706"/>
            <a:chOff x="3792185" y="2305891"/>
            <a:chExt cx="7720783" cy="1723041"/>
          </a:xfrm>
        </p:grpSpPr>
        <p:grpSp>
          <p:nvGrpSpPr>
            <p:cNvPr id="30" name="Group 43380">
              <a:extLst>
                <a:ext uri="{FF2B5EF4-FFF2-40B4-BE49-F238E27FC236}">
                  <a16:creationId xmlns:a16="http://schemas.microsoft.com/office/drawing/2014/main" xmlns="" id="{DDDAEBB7-8204-4811-9CFB-2261CD4EF65A}"/>
                </a:ext>
              </a:extLst>
            </p:cNvPr>
            <p:cNvGrpSpPr/>
            <p:nvPr/>
          </p:nvGrpSpPr>
          <p:grpSpPr>
            <a:xfrm>
              <a:off x="3792185" y="3479740"/>
              <a:ext cx="7720783" cy="549192"/>
              <a:chOff x="0" y="0"/>
              <a:chExt cx="10457224" cy="1040566"/>
            </a:xfrm>
          </p:grpSpPr>
          <p:sp>
            <p:nvSpPr>
              <p:cNvPr id="31" name="Shape 43378">
                <a:extLst>
                  <a:ext uri="{FF2B5EF4-FFF2-40B4-BE49-F238E27FC236}">
                    <a16:creationId xmlns:a16="http://schemas.microsoft.com/office/drawing/2014/main" xmlns="" id="{741164C3-AA00-4FBB-9AA8-9E481847357B}"/>
                  </a:ext>
                </a:extLst>
              </p:cNvPr>
              <p:cNvSpPr/>
              <p:nvPr/>
            </p:nvSpPr>
            <p:spPr>
              <a:xfrm>
                <a:off x="4593611" y="273754"/>
                <a:ext cx="1270001" cy="7668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2" name="Shape 43379">
                <a:extLst>
                  <a:ext uri="{FF2B5EF4-FFF2-40B4-BE49-F238E27FC236}">
                    <a16:creationId xmlns:a16="http://schemas.microsoft.com/office/drawing/2014/main" xmlns="" id="{35C20E04-A7D3-4D21-B887-EA267B6841F5}"/>
                  </a:ext>
                </a:extLst>
              </p:cNvPr>
              <p:cNvSpPr/>
              <p:nvPr/>
            </p:nvSpPr>
            <p:spPr>
              <a:xfrm rot="21420000">
                <a:off x="-3788" y="273754"/>
                <a:ext cx="10464801" cy="129283"/>
              </a:xfrm>
              <a:prstGeom prst="rect">
                <a:avLst/>
              </a:pr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nvGrpSpPr>
            <p:cNvPr id="33" name="Group 43396">
              <a:extLst>
                <a:ext uri="{FF2B5EF4-FFF2-40B4-BE49-F238E27FC236}">
                  <a16:creationId xmlns:a16="http://schemas.microsoft.com/office/drawing/2014/main" xmlns="" id="{9022F2D7-BE09-46AC-BDC8-D67FEF9A1D8F}"/>
                </a:ext>
              </a:extLst>
            </p:cNvPr>
            <p:cNvGrpSpPr/>
            <p:nvPr/>
          </p:nvGrpSpPr>
          <p:grpSpPr>
            <a:xfrm>
              <a:off x="8564533" y="2305891"/>
              <a:ext cx="2542954" cy="1196508"/>
              <a:chOff x="0" y="0"/>
              <a:chExt cx="3444240" cy="2267055"/>
            </a:xfrm>
            <a:solidFill>
              <a:schemeClr val="accent1"/>
            </a:solidFill>
          </p:grpSpPr>
          <p:sp>
            <p:nvSpPr>
              <p:cNvPr id="34" name="Shape 43381">
                <a:extLst>
                  <a:ext uri="{FF2B5EF4-FFF2-40B4-BE49-F238E27FC236}">
                    <a16:creationId xmlns:a16="http://schemas.microsoft.com/office/drawing/2014/main" xmlns="" id="{CAEE5E0F-9AB8-4D54-AC1C-C06677A086DC}"/>
                  </a:ext>
                </a:extLst>
              </p:cNvPr>
              <p:cNvSpPr/>
              <p:nvPr/>
            </p:nvSpPr>
            <p:spPr>
              <a:xfrm rot="21420000">
                <a:off x="9534" y="186970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5" name="Shape 43382">
                <a:extLst>
                  <a:ext uri="{FF2B5EF4-FFF2-40B4-BE49-F238E27FC236}">
                    <a16:creationId xmlns:a16="http://schemas.microsoft.com/office/drawing/2014/main" xmlns="" id="{76492658-6E2F-44EA-A7C2-B45F3EDCB2E9}"/>
                  </a:ext>
                </a:extLst>
              </p:cNvPr>
              <p:cNvSpPr/>
              <p:nvPr/>
            </p:nvSpPr>
            <p:spPr>
              <a:xfrm rot="21420000">
                <a:off x="707077" y="1833143"/>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6" name="Shape 43383">
                <a:extLst>
                  <a:ext uri="{FF2B5EF4-FFF2-40B4-BE49-F238E27FC236}">
                    <a16:creationId xmlns:a16="http://schemas.microsoft.com/office/drawing/2014/main" xmlns="" id="{C33451E4-29A5-4CC2-A08D-052F653190FC}"/>
                  </a:ext>
                </a:extLst>
              </p:cNvPr>
              <p:cNvSpPr/>
              <p:nvPr/>
            </p:nvSpPr>
            <p:spPr>
              <a:xfrm rot="21420000">
                <a:off x="1404620" y="1796586"/>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7" name="Shape 43384">
                <a:extLst>
                  <a:ext uri="{FF2B5EF4-FFF2-40B4-BE49-F238E27FC236}">
                    <a16:creationId xmlns:a16="http://schemas.microsoft.com/office/drawing/2014/main" xmlns="" id="{DE4C7E11-0D43-41AE-AA0F-E7CC34791D6E}"/>
                  </a:ext>
                </a:extLst>
              </p:cNvPr>
              <p:cNvSpPr/>
              <p:nvPr/>
            </p:nvSpPr>
            <p:spPr>
              <a:xfrm rot="21420000">
                <a:off x="2102163" y="176003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8" name="Shape 43385">
                <a:extLst>
                  <a:ext uri="{FF2B5EF4-FFF2-40B4-BE49-F238E27FC236}">
                    <a16:creationId xmlns:a16="http://schemas.microsoft.com/office/drawing/2014/main" xmlns="" id="{429D14BC-8134-4F93-AD60-2DE411E427A9}"/>
                  </a:ext>
                </a:extLst>
              </p:cNvPr>
              <p:cNvSpPr/>
              <p:nvPr/>
            </p:nvSpPr>
            <p:spPr>
              <a:xfrm rot="21420000">
                <a:off x="2799705" y="1723473"/>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9" name="Shape 43386">
                <a:extLst>
                  <a:ext uri="{FF2B5EF4-FFF2-40B4-BE49-F238E27FC236}">
                    <a16:creationId xmlns:a16="http://schemas.microsoft.com/office/drawing/2014/main" xmlns="" id="{0BB20E62-9DDD-4EC5-B4A1-5A3E42BE08BF}"/>
                  </a:ext>
                </a:extLst>
              </p:cNvPr>
              <p:cNvSpPr/>
              <p:nvPr/>
            </p:nvSpPr>
            <p:spPr>
              <a:xfrm rot="21420000">
                <a:off x="334981" y="140636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0" name="Shape 43387">
                <a:extLst>
                  <a:ext uri="{FF2B5EF4-FFF2-40B4-BE49-F238E27FC236}">
                    <a16:creationId xmlns:a16="http://schemas.microsoft.com/office/drawing/2014/main" xmlns="" id="{43A1488D-8030-4EB6-897A-F87281BBF39F}"/>
                  </a:ext>
                </a:extLst>
              </p:cNvPr>
              <p:cNvSpPr/>
              <p:nvPr/>
            </p:nvSpPr>
            <p:spPr>
              <a:xfrm rot="21420000">
                <a:off x="1032524" y="136980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1" name="Shape 43388">
                <a:extLst>
                  <a:ext uri="{FF2B5EF4-FFF2-40B4-BE49-F238E27FC236}">
                    <a16:creationId xmlns:a16="http://schemas.microsoft.com/office/drawing/2014/main" xmlns="" id="{96AD7C48-3140-4D71-A804-BDB7EB085B81}"/>
                  </a:ext>
                </a:extLst>
              </p:cNvPr>
              <p:cNvSpPr/>
              <p:nvPr/>
            </p:nvSpPr>
            <p:spPr>
              <a:xfrm rot="21420000">
                <a:off x="1730067" y="133325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2" name="Shape 43389">
                <a:extLst>
                  <a:ext uri="{FF2B5EF4-FFF2-40B4-BE49-F238E27FC236}">
                    <a16:creationId xmlns:a16="http://schemas.microsoft.com/office/drawing/2014/main" xmlns="" id="{D824C39F-5490-4AC4-9837-0E6391C4E044}"/>
                  </a:ext>
                </a:extLst>
              </p:cNvPr>
              <p:cNvSpPr/>
              <p:nvPr/>
            </p:nvSpPr>
            <p:spPr>
              <a:xfrm rot="21420000">
                <a:off x="2427609" y="129669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3" name="Shape 43390">
                <a:extLst>
                  <a:ext uri="{FF2B5EF4-FFF2-40B4-BE49-F238E27FC236}">
                    <a16:creationId xmlns:a16="http://schemas.microsoft.com/office/drawing/2014/main" xmlns="" id="{43C60C8A-22AE-4074-BAED-1D8EE2C67726}"/>
                  </a:ext>
                </a:extLst>
              </p:cNvPr>
              <p:cNvSpPr/>
              <p:nvPr/>
            </p:nvSpPr>
            <p:spPr>
              <a:xfrm rot="21420000">
                <a:off x="597015" y="94635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4" name="Shape 43391">
                <a:extLst>
                  <a:ext uri="{FF2B5EF4-FFF2-40B4-BE49-F238E27FC236}">
                    <a16:creationId xmlns:a16="http://schemas.microsoft.com/office/drawing/2014/main" xmlns="" id="{475EA950-E160-4A7A-830F-BB5B8417DD1E}"/>
                  </a:ext>
                </a:extLst>
              </p:cNvPr>
              <p:cNvSpPr/>
              <p:nvPr/>
            </p:nvSpPr>
            <p:spPr>
              <a:xfrm rot="21420000">
                <a:off x="1294558" y="90979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5" name="Shape 43392">
                <a:extLst>
                  <a:ext uri="{FF2B5EF4-FFF2-40B4-BE49-F238E27FC236}">
                    <a16:creationId xmlns:a16="http://schemas.microsoft.com/office/drawing/2014/main" xmlns="" id="{5F68B392-63B5-4617-BE4B-BC8E4925234D}"/>
                  </a:ext>
                </a:extLst>
              </p:cNvPr>
              <p:cNvSpPr/>
              <p:nvPr/>
            </p:nvSpPr>
            <p:spPr>
              <a:xfrm rot="21420000">
                <a:off x="1992101" y="87323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6" name="Shape 43393">
                <a:extLst>
                  <a:ext uri="{FF2B5EF4-FFF2-40B4-BE49-F238E27FC236}">
                    <a16:creationId xmlns:a16="http://schemas.microsoft.com/office/drawing/2014/main" xmlns="" id="{2B2A2B03-1CB5-4ACB-A03C-C24ED34B4C85}"/>
                  </a:ext>
                </a:extLst>
              </p:cNvPr>
              <p:cNvSpPr/>
              <p:nvPr/>
            </p:nvSpPr>
            <p:spPr>
              <a:xfrm rot="21420000">
                <a:off x="985875" y="47969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7" name="Shape 43394">
                <a:extLst>
                  <a:ext uri="{FF2B5EF4-FFF2-40B4-BE49-F238E27FC236}">
                    <a16:creationId xmlns:a16="http://schemas.microsoft.com/office/drawing/2014/main" xmlns="" id="{C85B6915-922D-4EEF-A95D-DE1B460E9F24}"/>
                  </a:ext>
                </a:extLst>
              </p:cNvPr>
              <p:cNvSpPr/>
              <p:nvPr/>
            </p:nvSpPr>
            <p:spPr>
              <a:xfrm rot="21420000">
                <a:off x="1683418" y="44313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8" name="Shape 43395">
                <a:extLst>
                  <a:ext uri="{FF2B5EF4-FFF2-40B4-BE49-F238E27FC236}">
                    <a16:creationId xmlns:a16="http://schemas.microsoft.com/office/drawing/2014/main" xmlns="" id="{E037A5B6-F796-4232-8CCA-634E5919CB3C}"/>
                  </a:ext>
                </a:extLst>
              </p:cNvPr>
              <p:cNvSpPr/>
              <p:nvPr/>
            </p:nvSpPr>
            <p:spPr>
              <a:xfrm rot="21420000">
                <a:off x="1311322" y="1635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nvGrpSpPr>
            <p:cNvPr id="49" name="Group 43406">
              <a:extLst>
                <a:ext uri="{FF2B5EF4-FFF2-40B4-BE49-F238E27FC236}">
                  <a16:creationId xmlns:a16="http://schemas.microsoft.com/office/drawing/2014/main" xmlns="" id="{1DBA560F-D18C-447D-8602-E52129CF5059}"/>
                </a:ext>
              </a:extLst>
            </p:cNvPr>
            <p:cNvGrpSpPr/>
            <p:nvPr/>
          </p:nvGrpSpPr>
          <p:grpSpPr>
            <a:xfrm>
              <a:off x="4150033" y="2989164"/>
              <a:ext cx="2542953" cy="724969"/>
              <a:chOff x="0" y="0"/>
              <a:chExt cx="3444240" cy="1373616"/>
            </a:xfrm>
            <a:solidFill>
              <a:schemeClr val="accent3"/>
            </a:solidFill>
          </p:grpSpPr>
          <p:sp>
            <p:nvSpPr>
              <p:cNvPr id="50" name="Shape 43397">
                <a:extLst>
                  <a:ext uri="{FF2B5EF4-FFF2-40B4-BE49-F238E27FC236}">
                    <a16:creationId xmlns:a16="http://schemas.microsoft.com/office/drawing/2014/main" xmlns="" id="{682E8AFC-B08E-4BA0-8680-2A9B2A2FC0DD}"/>
                  </a:ext>
                </a:extLst>
              </p:cNvPr>
              <p:cNvSpPr/>
              <p:nvPr/>
            </p:nvSpPr>
            <p:spPr>
              <a:xfrm rot="21420000">
                <a:off x="9534" y="97626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1" name="Shape 43398">
                <a:extLst>
                  <a:ext uri="{FF2B5EF4-FFF2-40B4-BE49-F238E27FC236}">
                    <a16:creationId xmlns:a16="http://schemas.microsoft.com/office/drawing/2014/main" xmlns="" id="{D1C6C406-C8F3-40F2-AEEA-4D3C5EEAA357}"/>
                  </a:ext>
                </a:extLst>
              </p:cNvPr>
              <p:cNvSpPr/>
              <p:nvPr/>
            </p:nvSpPr>
            <p:spPr>
              <a:xfrm rot="21420000">
                <a:off x="707077" y="93970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2" name="Shape 43399">
                <a:extLst>
                  <a:ext uri="{FF2B5EF4-FFF2-40B4-BE49-F238E27FC236}">
                    <a16:creationId xmlns:a16="http://schemas.microsoft.com/office/drawing/2014/main" xmlns="" id="{EF7DFABF-FBDF-477D-B1EF-7E6E553D13F2}"/>
                  </a:ext>
                </a:extLst>
              </p:cNvPr>
              <p:cNvSpPr/>
              <p:nvPr/>
            </p:nvSpPr>
            <p:spPr>
              <a:xfrm rot="21420000">
                <a:off x="1404620" y="90314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3" name="Shape 43400">
                <a:extLst>
                  <a:ext uri="{FF2B5EF4-FFF2-40B4-BE49-F238E27FC236}">
                    <a16:creationId xmlns:a16="http://schemas.microsoft.com/office/drawing/2014/main" xmlns="" id="{E54AF3DB-BA63-4B94-A07E-5E2527E6A74E}"/>
                  </a:ext>
                </a:extLst>
              </p:cNvPr>
              <p:cNvSpPr/>
              <p:nvPr/>
            </p:nvSpPr>
            <p:spPr>
              <a:xfrm rot="21420000">
                <a:off x="2102162" y="86659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4" name="Shape 43401">
                <a:extLst>
                  <a:ext uri="{FF2B5EF4-FFF2-40B4-BE49-F238E27FC236}">
                    <a16:creationId xmlns:a16="http://schemas.microsoft.com/office/drawing/2014/main" xmlns="" id="{C04AC78D-5F42-49F8-B586-B75AD856BC7E}"/>
                  </a:ext>
                </a:extLst>
              </p:cNvPr>
              <p:cNvSpPr/>
              <p:nvPr/>
            </p:nvSpPr>
            <p:spPr>
              <a:xfrm rot="21420000">
                <a:off x="2799705" y="83003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5" name="Shape 43402">
                <a:extLst>
                  <a:ext uri="{FF2B5EF4-FFF2-40B4-BE49-F238E27FC236}">
                    <a16:creationId xmlns:a16="http://schemas.microsoft.com/office/drawing/2014/main" xmlns="" id="{63C5D55F-EECC-46E8-88BA-53BB03C15E96}"/>
                  </a:ext>
                </a:extLst>
              </p:cNvPr>
              <p:cNvSpPr/>
              <p:nvPr/>
            </p:nvSpPr>
            <p:spPr>
              <a:xfrm rot="21420000">
                <a:off x="334981" y="51292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6" name="Shape 43403">
                <a:extLst>
                  <a:ext uri="{FF2B5EF4-FFF2-40B4-BE49-F238E27FC236}">
                    <a16:creationId xmlns:a16="http://schemas.microsoft.com/office/drawing/2014/main" xmlns="" id="{AFB2F881-42DB-49FE-839C-0690C12B79C2}"/>
                  </a:ext>
                </a:extLst>
              </p:cNvPr>
              <p:cNvSpPr/>
              <p:nvPr/>
            </p:nvSpPr>
            <p:spPr>
              <a:xfrm rot="21420000">
                <a:off x="1032524" y="476368"/>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7" name="Shape 43404">
                <a:extLst>
                  <a:ext uri="{FF2B5EF4-FFF2-40B4-BE49-F238E27FC236}">
                    <a16:creationId xmlns:a16="http://schemas.microsoft.com/office/drawing/2014/main" xmlns="" id="{4A0D7096-2952-4316-99B8-31451A225687}"/>
                  </a:ext>
                </a:extLst>
              </p:cNvPr>
              <p:cNvSpPr/>
              <p:nvPr/>
            </p:nvSpPr>
            <p:spPr>
              <a:xfrm rot="21420000">
                <a:off x="1730067" y="43981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8" name="Shape 43405">
                <a:extLst>
                  <a:ext uri="{FF2B5EF4-FFF2-40B4-BE49-F238E27FC236}">
                    <a16:creationId xmlns:a16="http://schemas.microsoft.com/office/drawing/2014/main" xmlns="" id="{5E5E8B72-8C62-464E-B148-7152F1032C3D}"/>
                  </a:ext>
                </a:extLst>
              </p:cNvPr>
              <p:cNvSpPr/>
              <p:nvPr/>
            </p:nvSpPr>
            <p:spPr>
              <a:xfrm rot="21420000">
                <a:off x="1294557" y="1635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sp>
        <p:nvSpPr>
          <p:cNvPr id="59" name="Rectangle 49">
            <a:extLst>
              <a:ext uri="{FF2B5EF4-FFF2-40B4-BE49-F238E27FC236}">
                <a16:creationId xmlns:a16="http://schemas.microsoft.com/office/drawing/2014/main" xmlns="" id="{04AA161A-D929-47EE-B16B-ABF70FEF98B6}"/>
              </a:ext>
            </a:extLst>
          </p:cNvPr>
          <p:cNvSpPr/>
          <p:nvPr/>
        </p:nvSpPr>
        <p:spPr>
          <a:xfrm>
            <a:off x="5352196" y="2083099"/>
            <a:ext cx="176130" cy="176130"/>
          </a:xfrm>
          <a:prstGeom prst="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60" name="TextBox 50">
            <a:extLst>
              <a:ext uri="{FF2B5EF4-FFF2-40B4-BE49-F238E27FC236}">
                <a16:creationId xmlns:a16="http://schemas.microsoft.com/office/drawing/2014/main" xmlns="" id="{EEE41BF5-FB12-4C8B-8AD5-CBAC81FC28C8}"/>
              </a:ext>
            </a:extLst>
          </p:cNvPr>
          <p:cNvSpPr txBox="1"/>
          <p:nvPr/>
        </p:nvSpPr>
        <p:spPr>
          <a:xfrm>
            <a:off x="7497839" y="1973871"/>
            <a:ext cx="1745799" cy="646331"/>
          </a:xfrm>
          <a:prstGeom prst="rect">
            <a:avLst/>
          </a:prstGeom>
          <a:noFill/>
        </p:spPr>
        <p:txBody>
          <a:bodyPr wrap="none" rtlCol="0" anchor="ctr" anchorCtr="0">
            <a:spAutoFit/>
          </a:bodyPr>
          <a:lstStyle/>
          <a:p>
            <a:r>
              <a:rPr lang="en-GB" b="1" u="sng" dirty="0" err="1" smtClean="0">
                <a:solidFill>
                  <a:schemeClr val="tx2"/>
                </a:solidFill>
                <a:latin typeface="+mj-lt"/>
                <a:ea typeface="League Spartan" charset="0"/>
                <a:cs typeface="Poppins" pitchFamily="2" charset="77"/>
              </a:rPr>
              <a:t>Mis</a:t>
            </a:r>
            <a:r>
              <a:rPr lang="en-GB" b="1" u="sng" dirty="0" smtClean="0">
                <a:solidFill>
                  <a:schemeClr val="tx2"/>
                </a:solidFill>
                <a:latin typeface="+mj-lt"/>
                <a:ea typeface="League Spartan" charset="0"/>
                <a:cs typeface="Poppins" pitchFamily="2" charset="77"/>
              </a:rPr>
              <a:t> </a:t>
            </a:r>
            <a:r>
              <a:rPr lang="en-GB" b="1" u="sng" dirty="0" err="1" smtClean="0">
                <a:solidFill>
                  <a:schemeClr val="tx2"/>
                </a:solidFill>
                <a:latin typeface="+mj-lt"/>
                <a:ea typeface="League Spartan" charset="0"/>
                <a:cs typeface="Poppins" pitchFamily="2" charset="77"/>
              </a:rPr>
              <a:t>ingresos</a:t>
            </a:r>
            <a:endParaRPr lang="en-GB" b="1" u="sng" dirty="0" smtClean="0">
              <a:solidFill>
                <a:schemeClr val="tx2"/>
              </a:solidFill>
              <a:latin typeface="+mj-lt"/>
              <a:ea typeface="League Spartan" charset="0"/>
              <a:cs typeface="Poppins" pitchFamily="2" charset="77"/>
            </a:endParaRPr>
          </a:p>
          <a:p>
            <a:r>
              <a:rPr lang="en-GB" b="1" dirty="0" err="1" smtClean="0">
                <a:solidFill>
                  <a:schemeClr val="tx2"/>
                </a:solidFill>
                <a:latin typeface="+mj-lt"/>
                <a:ea typeface="League Spartan" charset="0"/>
                <a:cs typeface="Poppins" pitchFamily="2" charset="77"/>
              </a:rPr>
              <a:t>Mis</a:t>
            </a:r>
            <a:r>
              <a:rPr lang="en-GB" b="1" dirty="0" smtClean="0">
                <a:solidFill>
                  <a:schemeClr val="tx2"/>
                </a:solidFill>
                <a:latin typeface="+mj-lt"/>
                <a:ea typeface="League Spartan" charset="0"/>
                <a:cs typeface="Poppins" pitchFamily="2" charset="77"/>
              </a:rPr>
              <a:t> </a:t>
            </a:r>
            <a:r>
              <a:rPr lang="en-GB" b="1" dirty="0" err="1" smtClean="0">
                <a:solidFill>
                  <a:schemeClr val="tx2"/>
                </a:solidFill>
                <a:latin typeface="+mj-lt"/>
                <a:ea typeface="League Spartan" charset="0"/>
                <a:cs typeface="Poppins" pitchFamily="2" charset="77"/>
              </a:rPr>
              <a:t>aportaciones</a:t>
            </a:r>
            <a:endParaRPr lang="en-GB" b="1" u="sng" dirty="0">
              <a:solidFill>
                <a:schemeClr val="tx2"/>
              </a:solidFill>
              <a:latin typeface="+mj-lt"/>
              <a:ea typeface="League Spartan" charset="0"/>
              <a:cs typeface="Poppins" pitchFamily="2" charset="77"/>
            </a:endParaRPr>
          </a:p>
        </p:txBody>
      </p:sp>
      <p:sp>
        <p:nvSpPr>
          <p:cNvPr id="62" name="Rectangle 54">
            <a:extLst>
              <a:ext uri="{FF2B5EF4-FFF2-40B4-BE49-F238E27FC236}">
                <a16:creationId xmlns:a16="http://schemas.microsoft.com/office/drawing/2014/main" xmlns="" id="{ECE8B54F-7755-4CBD-B6F4-FD168C5D6017}"/>
              </a:ext>
            </a:extLst>
          </p:cNvPr>
          <p:cNvSpPr/>
          <p:nvPr/>
        </p:nvSpPr>
        <p:spPr>
          <a:xfrm>
            <a:off x="8858213" y="2111890"/>
            <a:ext cx="176130" cy="176130"/>
          </a:xfrm>
          <a:prstGeom prst="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63" name="TextBox 55">
            <a:extLst>
              <a:ext uri="{FF2B5EF4-FFF2-40B4-BE49-F238E27FC236}">
                <a16:creationId xmlns:a16="http://schemas.microsoft.com/office/drawing/2014/main" xmlns="" id="{BB25C3E8-4E81-4CAB-99BC-A415D7580F7C}"/>
              </a:ext>
            </a:extLst>
          </p:cNvPr>
          <p:cNvSpPr txBox="1"/>
          <p:nvPr/>
        </p:nvSpPr>
        <p:spPr>
          <a:xfrm>
            <a:off x="5586469" y="1936063"/>
            <a:ext cx="1715598" cy="646331"/>
          </a:xfrm>
          <a:prstGeom prst="rect">
            <a:avLst/>
          </a:prstGeom>
          <a:noFill/>
        </p:spPr>
        <p:txBody>
          <a:bodyPr wrap="none" rtlCol="0" anchor="ctr" anchorCtr="0">
            <a:spAutoFit/>
          </a:bodyPr>
          <a:lstStyle/>
          <a:p>
            <a:r>
              <a:rPr lang="en-GB" b="1" u="sng" dirty="0" smtClean="0">
                <a:solidFill>
                  <a:schemeClr val="tx2"/>
                </a:solidFill>
                <a:latin typeface="+mj-lt"/>
                <a:ea typeface="League Spartan" charset="0"/>
                <a:cs typeface="Poppins" pitchFamily="2" charset="77"/>
              </a:rPr>
              <a:t>Tus </a:t>
            </a:r>
            <a:r>
              <a:rPr lang="en-GB" b="1" u="sng" dirty="0" err="1" smtClean="0">
                <a:solidFill>
                  <a:schemeClr val="tx2"/>
                </a:solidFill>
                <a:latin typeface="+mj-lt"/>
                <a:ea typeface="League Spartan" charset="0"/>
                <a:cs typeface="Poppins" pitchFamily="2" charset="77"/>
              </a:rPr>
              <a:t>ingresos</a:t>
            </a:r>
            <a:r>
              <a:rPr lang="en-GB" b="1" u="sng" dirty="0">
                <a:solidFill>
                  <a:schemeClr val="tx2"/>
                </a:solidFill>
                <a:latin typeface="+mj-lt"/>
                <a:ea typeface="League Spartan" charset="0"/>
                <a:cs typeface="Poppins" pitchFamily="2" charset="77"/>
              </a:rPr>
              <a:t/>
            </a:r>
            <a:br>
              <a:rPr lang="en-GB" b="1" u="sng" dirty="0">
                <a:solidFill>
                  <a:schemeClr val="tx2"/>
                </a:solidFill>
                <a:latin typeface="+mj-lt"/>
                <a:ea typeface="League Spartan" charset="0"/>
                <a:cs typeface="Poppins" pitchFamily="2" charset="77"/>
              </a:rPr>
            </a:br>
            <a:r>
              <a:rPr lang="en-GB" b="1" dirty="0" smtClean="0">
                <a:solidFill>
                  <a:schemeClr val="tx2"/>
                </a:solidFill>
                <a:latin typeface="+mj-lt"/>
                <a:ea typeface="League Spartan" charset="0"/>
                <a:cs typeface="Poppins" pitchFamily="2" charset="77"/>
              </a:rPr>
              <a:t>Tus </a:t>
            </a:r>
            <a:r>
              <a:rPr lang="en-GB" b="1" dirty="0" err="1" smtClean="0">
                <a:solidFill>
                  <a:schemeClr val="tx2"/>
                </a:solidFill>
                <a:latin typeface="+mj-lt"/>
                <a:ea typeface="League Spartan" charset="0"/>
                <a:cs typeface="Poppins" pitchFamily="2" charset="77"/>
              </a:rPr>
              <a:t>aportaciones</a:t>
            </a:r>
            <a:endParaRPr lang="en-GB" b="1" u="sng" dirty="0">
              <a:solidFill>
                <a:schemeClr val="tx2"/>
              </a:solidFill>
              <a:latin typeface="+mj-lt"/>
              <a:ea typeface="League Spartan" charset="0"/>
              <a:cs typeface="Poppins" pitchFamily="2" charset="77"/>
            </a:endParaRPr>
          </a:p>
        </p:txBody>
      </p:sp>
      <p:sp>
        <p:nvSpPr>
          <p:cNvPr id="65" name="TextBox 50">
            <a:extLst>
              <a:ext uri="{FF2B5EF4-FFF2-40B4-BE49-F238E27FC236}">
                <a16:creationId xmlns:a16="http://schemas.microsoft.com/office/drawing/2014/main" xmlns="" id="{E5FADCA2-6C30-4A77-8817-57B00DCC3A30}"/>
              </a:ext>
            </a:extLst>
          </p:cNvPr>
          <p:cNvSpPr txBox="1"/>
          <p:nvPr/>
        </p:nvSpPr>
        <p:spPr>
          <a:xfrm>
            <a:off x="6952842" y="1888473"/>
            <a:ext cx="636713" cy="461665"/>
          </a:xfrm>
          <a:prstGeom prst="rect">
            <a:avLst/>
          </a:prstGeom>
          <a:noFill/>
        </p:spPr>
        <p:txBody>
          <a:bodyPr wrap="none" rtlCol="0" anchor="ctr" anchorCtr="0">
            <a:spAutoFit/>
          </a:bodyPr>
          <a:lstStyle/>
          <a:p>
            <a:r>
              <a:rPr lang="en-GB" sz="2400" b="1" dirty="0">
                <a:solidFill>
                  <a:schemeClr val="tx2"/>
                </a:solidFill>
                <a:latin typeface="+mj-lt"/>
                <a:ea typeface="League Spartan" charset="0"/>
                <a:cs typeface="Poppins" pitchFamily="2" charset="77"/>
              </a:rPr>
              <a:t>&lt;=&gt;</a:t>
            </a:r>
          </a:p>
        </p:txBody>
      </p:sp>
      <p:sp>
        <p:nvSpPr>
          <p:cNvPr id="66" name="Subtitle 2">
            <a:extLst>
              <a:ext uri="{FF2B5EF4-FFF2-40B4-BE49-F238E27FC236}">
                <a16:creationId xmlns:a16="http://schemas.microsoft.com/office/drawing/2014/main" xmlns="" id="{A6104A3A-1F1E-4699-BB4E-7D143CD11B60}"/>
              </a:ext>
            </a:extLst>
          </p:cNvPr>
          <p:cNvSpPr txBox="1">
            <a:spLocks/>
          </p:cNvSpPr>
          <p:nvPr/>
        </p:nvSpPr>
        <p:spPr>
          <a:xfrm>
            <a:off x="4399276" y="3365249"/>
            <a:ext cx="7697190" cy="212751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spcBef>
                <a:spcPts val="300"/>
              </a:spcBef>
              <a:buFont typeface="Arial" panose="020B0604020202020204" pitchFamily="34" charset="0"/>
              <a:buChar char="•"/>
              <a:defRPr/>
            </a:pPr>
            <a:r>
              <a:rPr lang="es-ES" altLang="en-US" sz="1400" dirty="0">
                <a:solidFill>
                  <a:srgbClr val="245473"/>
                </a:solidFill>
                <a:latin typeface="+mj-lt"/>
              </a:rPr>
              <a:t>Los empleados sopesan lo que ponen en una situación laboral (</a:t>
            </a:r>
            <a:r>
              <a:rPr lang="es-ES" altLang="en-US" sz="1400" i="1" dirty="0">
                <a:solidFill>
                  <a:srgbClr val="245473"/>
                </a:solidFill>
                <a:latin typeface="+mj-lt"/>
              </a:rPr>
              <a:t>input</a:t>
            </a:r>
            <a:r>
              <a:rPr lang="es-ES" altLang="en-US" sz="1400" dirty="0">
                <a:solidFill>
                  <a:srgbClr val="245473"/>
                </a:solidFill>
                <a:latin typeface="+mj-lt"/>
              </a:rPr>
              <a:t>) frente a lo que obtienen de ella </a:t>
            </a:r>
            <a:r>
              <a:rPr lang="es-ES" altLang="en-US" sz="1400" dirty="0" smtClean="0">
                <a:solidFill>
                  <a:srgbClr val="245473"/>
                </a:solidFill>
                <a:latin typeface="+mj-lt"/>
              </a:rPr>
              <a:t>(resultado o </a:t>
            </a:r>
            <a:r>
              <a:rPr lang="es-ES" altLang="en-US" sz="1400" i="1" dirty="0" err="1" smtClean="0">
                <a:solidFill>
                  <a:srgbClr val="245473"/>
                </a:solidFill>
                <a:latin typeface="+mj-lt"/>
              </a:rPr>
              <a:t>outcome</a:t>
            </a:r>
            <a:r>
              <a:rPr lang="es-ES" altLang="en-US" sz="1400" dirty="0" smtClean="0">
                <a:solidFill>
                  <a:srgbClr val="245473"/>
                </a:solidFill>
                <a:latin typeface="+mj-lt"/>
              </a:rPr>
              <a:t>).</a:t>
            </a:r>
          </a:p>
          <a:p>
            <a:pPr marL="171450" indent="-171450" algn="l">
              <a:lnSpc>
                <a:spcPct val="100000"/>
              </a:lnSpc>
              <a:spcBef>
                <a:spcPts val="300"/>
              </a:spcBef>
              <a:buFont typeface="Arial" panose="020B0604020202020204" pitchFamily="34" charset="0"/>
              <a:buChar char="•"/>
              <a:defRPr/>
            </a:pPr>
            <a:r>
              <a:rPr lang="es-ES" altLang="en-US" sz="1400" dirty="0" smtClean="0">
                <a:solidFill>
                  <a:srgbClr val="245473"/>
                </a:solidFill>
                <a:latin typeface="+mj-lt"/>
              </a:rPr>
              <a:t>Comparan </a:t>
            </a:r>
            <a:r>
              <a:rPr lang="es-ES" altLang="en-US" sz="1400" dirty="0">
                <a:solidFill>
                  <a:srgbClr val="245473"/>
                </a:solidFill>
                <a:latin typeface="+mj-lt"/>
              </a:rPr>
              <a:t>su relación entre los insumos y los resultados con la relación entre los insumos y los resultados </a:t>
            </a:r>
            <a:r>
              <a:rPr lang="es-ES" altLang="en-US" sz="1400" b="1" dirty="0">
                <a:solidFill>
                  <a:srgbClr val="245473"/>
                </a:solidFill>
                <a:latin typeface="+mj-lt"/>
              </a:rPr>
              <a:t>de los demás</a:t>
            </a:r>
            <a:r>
              <a:rPr lang="es-ES" altLang="en-US" sz="1400" dirty="0" smtClean="0">
                <a:solidFill>
                  <a:srgbClr val="245473"/>
                </a:solidFill>
                <a:latin typeface="+mj-lt"/>
              </a:rPr>
              <a:t>.</a:t>
            </a:r>
          </a:p>
          <a:p>
            <a:pPr marL="171450" indent="-171450" algn="l">
              <a:lnSpc>
                <a:spcPct val="100000"/>
              </a:lnSpc>
              <a:spcBef>
                <a:spcPts val="300"/>
              </a:spcBef>
              <a:buFont typeface="Arial" panose="020B0604020202020204" pitchFamily="34" charset="0"/>
              <a:buChar char="•"/>
              <a:defRPr/>
            </a:pPr>
            <a:r>
              <a:rPr lang="es-ES" altLang="en-US" sz="1400" dirty="0" smtClean="0">
                <a:solidFill>
                  <a:srgbClr val="245473"/>
                </a:solidFill>
                <a:latin typeface="+mj-lt"/>
              </a:rPr>
              <a:t>Si </a:t>
            </a:r>
            <a:r>
              <a:rPr lang="es-ES" altLang="en-US" sz="1400" dirty="0">
                <a:solidFill>
                  <a:srgbClr val="245473"/>
                </a:solidFill>
                <a:latin typeface="+mj-lt"/>
              </a:rPr>
              <a:t>perciben que su relación es </a:t>
            </a:r>
            <a:r>
              <a:rPr lang="es-ES" altLang="en-US" sz="1400" b="1" dirty="0">
                <a:solidFill>
                  <a:srgbClr val="245473"/>
                </a:solidFill>
                <a:latin typeface="+mj-lt"/>
              </a:rPr>
              <a:t>igual</a:t>
            </a:r>
            <a:r>
              <a:rPr lang="es-ES" altLang="en-US" sz="1400" dirty="0">
                <a:solidFill>
                  <a:srgbClr val="245473"/>
                </a:solidFill>
                <a:latin typeface="+mj-lt"/>
              </a:rPr>
              <a:t> a la de los demás, existe un estado de </a:t>
            </a:r>
            <a:r>
              <a:rPr lang="es-ES" altLang="en-US" sz="1400" b="1" dirty="0" err="1">
                <a:solidFill>
                  <a:srgbClr val="245473"/>
                </a:solidFill>
                <a:latin typeface="+mj-lt"/>
              </a:rPr>
              <a:t>equidad.</a:t>
            </a:r>
            <a:r>
              <a:rPr lang="es-ES" altLang="en-US" sz="1400" dirty="0" err="1">
                <a:solidFill>
                  <a:srgbClr val="245473"/>
                </a:solidFill>
                <a:latin typeface="+mj-lt"/>
              </a:rPr>
              <a:t>Si</a:t>
            </a:r>
            <a:r>
              <a:rPr lang="es-ES" altLang="en-US" sz="1400" dirty="0">
                <a:solidFill>
                  <a:srgbClr val="245473"/>
                </a:solidFill>
                <a:latin typeface="+mj-lt"/>
              </a:rPr>
              <a:t> las proporciones son desiguales, existe una </a:t>
            </a:r>
            <a:r>
              <a:rPr lang="es-ES" altLang="en-US" sz="1400" b="1" dirty="0">
                <a:solidFill>
                  <a:srgbClr val="245473"/>
                </a:solidFill>
                <a:latin typeface="+mj-lt"/>
              </a:rPr>
              <a:t>desigualdad</a:t>
            </a:r>
            <a:r>
              <a:rPr lang="es-ES" altLang="en-US" sz="1400" dirty="0">
                <a:solidFill>
                  <a:srgbClr val="245473"/>
                </a:solidFill>
                <a:latin typeface="+mj-lt"/>
              </a:rPr>
              <a:t>, ya sea una infra-recompensa o una sobre-recompensa</a:t>
            </a:r>
            <a:r>
              <a:rPr lang="es-ES" altLang="en-US" sz="1400" dirty="0" smtClean="0">
                <a:solidFill>
                  <a:srgbClr val="245473"/>
                </a:solidFill>
                <a:latin typeface="+mj-lt"/>
              </a:rPr>
              <a:t>.</a:t>
            </a:r>
          </a:p>
          <a:p>
            <a:pPr marL="171450" indent="-171450" algn="l">
              <a:lnSpc>
                <a:spcPct val="100000"/>
              </a:lnSpc>
              <a:spcBef>
                <a:spcPts val="300"/>
              </a:spcBef>
              <a:buFont typeface="Arial" panose="020B0604020202020204" pitchFamily="34" charset="0"/>
              <a:buChar char="•"/>
              <a:defRPr/>
            </a:pPr>
            <a:r>
              <a:rPr lang="es-ES" altLang="en-US" sz="1400" dirty="0" smtClean="0">
                <a:solidFill>
                  <a:srgbClr val="245473"/>
                </a:solidFill>
                <a:latin typeface="+mj-lt"/>
              </a:rPr>
              <a:t>Cuando </a:t>
            </a:r>
            <a:r>
              <a:rPr lang="es-ES" altLang="en-US" sz="1400" dirty="0">
                <a:solidFill>
                  <a:srgbClr val="245473"/>
                </a:solidFill>
                <a:latin typeface="+mj-lt"/>
              </a:rPr>
              <a:t>se producen desigualdades, los empleados intentan corregirlas. </a:t>
            </a:r>
            <a:endParaRPr lang="es-ES" altLang="en-US" sz="1400" dirty="0" smtClean="0">
              <a:solidFill>
                <a:srgbClr val="245473"/>
              </a:solidFill>
              <a:latin typeface="+mj-lt"/>
            </a:endParaRPr>
          </a:p>
          <a:p>
            <a:pPr marL="171450" indent="-171450" algn="l">
              <a:lnSpc>
                <a:spcPct val="100000"/>
              </a:lnSpc>
              <a:spcBef>
                <a:spcPts val="300"/>
              </a:spcBef>
              <a:buFont typeface="Arial" panose="020B0604020202020204" pitchFamily="34" charset="0"/>
              <a:buChar char="•"/>
              <a:defRPr/>
            </a:pPr>
            <a:r>
              <a:rPr lang="es-ES" altLang="en-US" sz="1400" dirty="0" smtClean="0">
                <a:solidFill>
                  <a:srgbClr val="245473"/>
                </a:solidFill>
                <a:latin typeface="+mj-lt"/>
              </a:rPr>
              <a:t>Cuando </a:t>
            </a:r>
            <a:r>
              <a:rPr lang="es-ES" altLang="en-US" sz="1400" dirty="0">
                <a:solidFill>
                  <a:srgbClr val="245473"/>
                </a:solidFill>
                <a:latin typeface="+mj-lt"/>
              </a:rPr>
              <a:t>los empleados perciben una desigualdad, pueden tomar una o varias de las seis opciones siguientes:</a:t>
            </a:r>
            <a:endParaRPr lang="en-GB" altLang="en-US" sz="1200" dirty="0">
              <a:latin typeface="+mj-lt"/>
            </a:endParaRPr>
          </a:p>
        </p:txBody>
      </p:sp>
      <p:sp>
        <p:nvSpPr>
          <p:cNvPr id="67" name="Subtitle 2">
            <a:extLst>
              <a:ext uri="{FF2B5EF4-FFF2-40B4-BE49-F238E27FC236}">
                <a16:creationId xmlns:a16="http://schemas.microsoft.com/office/drawing/2014/main" xmlns="" id="{87F72A50-81DC-42BA-BF08-64C12ED4764D}"/>
              </a:ext>
            </a:extLst>
          </p:cNvPr>
          <p:cNvSpPr txBox="1">
            <a:spLocks/>
          </p:cNvSpPr>
          <p:nvPr/>
        </p:nvSpPr>
        <p:spPr>
          <a:xfrm>
            <a:off x="4583838" y="5547741"/>
            <a:ext cx="7580409" cy="1166209"/>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wrap="square" lIns="34299" tIns="17149" rIns="34299" bIns="17149" numCol="2" rtlCol="0">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342900" indent="-342900" algn="l">
              <a:lnSpc>
                <a:spcPct val="100000"/>
              </a:lnSpc>
              <a:spcBef>
                <a:spcPts val="300"/>
              </a:spcBef>
              <a:buFont typeface="+mj-lt"/>
              <a:buAutoNum type="arabicPeriod"/>
              <a:defRPr/>
            </a:pPr>
            <a:r>
              <a:rPr lang="es-ES" altLang="en-US" sz="1600" dirty="0">
                <a:solidFill>
                  <a:srgbClr val="C01F75"/>
                </a:solidFill>
                <a:latin typeface="+mj-lt"/>
              </a:rPr>
              <a:t>Cambiar sus </a:t>
            </a:r>
            <a:r>
              <a:rPr lang="es-ES" altLang="en-US" sz="1600" dirty="0" smtClean="0">
                <a:solidFill>
                  <a:srgbClr val="C01F75"/>
                </a:solidFill>
                <a:latin typeface="+mj-lt"/>
              </a:rPr>
              <a:t>aportaciones</a:t>
            </a:r>
          </a:p>
          <a:p>
            <a:pPr marL="342900" indent="-342900" algn="l">
              <a:lnSpc>
                <a:spcPct val="100000"/>
              </a:lnSpc>
              <a:spcBef>
                <a:spcPts val="300"/>
              </a:spcBef>
              <a:buFont typeface="+mj-lt"/>
              <a:buAutoNum type="arabicPeriod"/>
              <a:defRPr/>
            </a:pPr>
            <a:r>
              <a:rPr lang="es-ES" altLang="en-US" sz="1600" dirty="0" smtClean="0">
                <a:solidFill>
                  <a:srgbClr val="C01F75"/>
                </a:solidFill>
                <a:latin typeface="+mj-lt"/>
              </a:rPr>
              <a:t>Cambiar </a:t>
            </a:r>
            <a:r>
              <a:rPr lang="es-ES" altLang="en-US" sz="1600" dirty="0">
                <a:solidFill>
                  <a:srgbClr val="C01F75"/>
                </a:solidFill>
                <a:latin typeface="+mj-lt"/>
              </a:rPr>
              <a:t>sus </a:t>
            </a:r>
            <a:r>
              <a:rPr lang="es-ES" altLang="en-US" sz="1600" dirty="0" smtClean="0">
                <a:solidFill>
                  <a:srgbClr val="C01F75"/>
                </a:solidFill>
                <a:latin typeface="+mj-lt"/>
              </a:rPr>
              <a:t>resultados</a:t>
            </a:r>
          </a:p>
          <a:p>
            <a:pPr marL="342900" indent="-342900" algn="l">
              <a:lnSpc>
                <a:spcPct val="100000"/>
              </a:lnSpc>
              <a:spcBef>
                <a:spcPts val="300"/>
              </a:spcBef>
              <a:buFont typeface="+mj-lt"/>
              <a:buAutoNum type="arabicPeriod"/>
              <a:defRPr/>
            </a:pPr>
            <a:r>
              <a:rPr lang="es-ES" altLang="en-US" sz="1600" dirty="0" smtClean="0">
                <a:solidFill>
                  <a:srgbClr val="C01F75"/>
                </a:solidFill>
                <a:latin typeface="+mj-lt"/>
              </a:rPr>
              <a:t>Distorsionar </a:t>
            </a:r>
            <a:r>
              <a:rPr lang="es-ES" altLang="en-US" sz="1600" dirty="0">
                <a:solidFill>
                  <a:srgbClr val="C01F75"/>
                </a:solidFill>
                <a:latin typeface="+mj-lt"/>
              </a:rPr>
              <a:t>la percepción de uno </a:t>
            </a:r>
            <a:r>
              <a:rPr lang="es-ES" altLang="en-US" sz="1600" dirty="0" smtClean="0">
                <a:solidFill>
                  <a:srgbClr val="C01F75"/>
                </a:solidFill>
                <a:latin typeface="+mj-lt"/>
              </a:rPr>
              <a:t>mismo</a:t>
            </a:r>
          </a:p>
          <a:p>
            <a:pPr marL="342900" indent="-342900" algn="l">
              <a:lnSpc>
                <a:spcPct val="100000"/>
              </a:lnSpc>
              <a:spcBef>
                <a:spcPts val="300"/>
              </a:spcBef>
              <a:buFont typeface="+mj-lt"/>
              <a:buAutoNum type="arabicPeriod"/>
              <a:defRPr/>
            </a:pPr>
            <a:endParaRPr lang="es-ES" altLang="en-US" sz="1600" dirty="0" smtClean="0">
              <a:solidFill>
                <a:srgbClr val="C01F75"/>
              </a:solidFill>
              <a:latin typeface="+mj-lt"/>
            </a:endParaRPr>
          </a:p>
          <a:p>
            <a:pPr marL="342900" indent="-342900" algn="l">
              <a:lnSpc>
                <a:spcPct val="100000"/>
              </a:lnSpc>
              <a:spcBef>
                <a:spcPts val="300"/>
              </a:spcBef>
              <a:buFont typeface="+mj-lt"/>
              <a:buAutoNum type="arabicPeriod"/>
              <a:defRPr/>
            </a:pPr>
            <a:r>
              <a:rPr lang="es-ES" altLang="en-US" sz="1600" dirty="0" smtClean="0">
                <a:solidFill>
                  <a:srgbClr val="C01F75"/>
                </a:solidFill>
                <a:latin typeface="+mj-lt"/>
              </a:rPr>
              <a:t>Distorsionar </a:t>
            </a:r>
            <a:r>
              <a:rPr lang="es-ES" altLang="en-US" sz="1600" dirty="0">
                <a:solidFill>
                  <a:srgbClr val="C01F75"/>
                </a:solidFill>
                <a:latin typeface="+mj-lt"/>
              </a:rPr>
              <a:t>las percepciones de los </a:t>
            </a:r>
            <a:r>
              <a:rPr lang="es-ES" altLang="en-US" sz="1600" dirty="0" smtClean="0">
                <a:solidFill>
                  <a:srgbClr val="C01F75"/>
                </a:solidFill>
                <a:latin typeface="+mj-lt"/>
              </a:rPr>
              <a:t>demás</a:t>
            </a:r>
          </a:p>
          <a:p>
            <a:pPr marL="342900" indent="-342900" algn="l">
              <a:lnSpc>
                <a:spcPct val="100000"/>
              </a:lnSpc>
              <a:spcBef>
                <a:spcPts val="300"/>
              </a:spcBef>
              <a:buFont typeface="+mj-lt"/>
              <a:buAutoNum type="arabicPeriod"/>
              <a:defRPr/>
            </a:pPr>
            <a:r>
              <a:rPr lang="es-ES" altLang="en-US" sz="1600" dirty="0" smtClean="0">
                <a:solidFill>
                  <a:srgbClr val="C01F75"/>
                </a:solidFill>
                <a:latin typeface="+mj-lt"/>
              </a:rPr>
              <a:t>Elegir </a:t>
            </a:r>
            <a:r>
              <a:rPr lang="es-ES" altLang="en-US" sz="1600" dirty="0">
                <a:solidFill>
                  <a:srgbClr val="C01F75"/>
                </a:solidFill>
                <a:latin typeface="+mj-lt"/>
              </a:rPr>
              <a:t>un referente diferente</a:t>
            </a:r>
            <a:r>
              <a:rPr lang="es-ES" altLang="en-US" sz="1600" dirty="0" smtClean="0">
                <a:solidFill>
                  <a:srgbClr val="C01F75"/>
                </a:solidFill>
                <a:latin typeface="+mj-lt"/>
              </a:rPr>
              <a:t>.</a:t>
            </a:r>
          </a:p>
          <a:p>
            <a:pPr marL="342900" indent="-342900" algn="l">
              <a:lnSpc>
                <a:spcPct val="100000"/>
              </a:lnSpc>
              <a:spcBef>
                <a:spcPts val="300"/>
              </a:spcBef>
              <a:buFont typeface="+mj-lt"/>
              <a:buAutoNum type="arabicPeriod"/>
              <a:defRPr/>
            </a:pPr>
            <a:r>
              <a:rPr lang="es-ES" altLang="en-US" sz="1600" dirty="0" smtClean="0">
                <a:solidFill>
                  <a:srgbClr val="C01F75"/>
                </a:solidFill>
                <a:latin typeface="+mj-lt"/>
              </a:rPr>
              <a:t>Abandonar </a:t>
            </a:r>
            <a:r>
              <a:rPr lang="es-ES" altLang="en-US" sz="1600" dirty="0">
                <a:solidFill>
                  <a:srgbClr val="C01F75"/>
                </a:solidFill>
                <a:latin typeface="+mj-lt"/>
              </a:rPr>
              <a:t>el trabajo.</a:t>
            </a:r>
            <a:endParaRPr lang="en-GB" altLang="en-US" sz="1600" dirty="0">
              <a:solidFill>
                <a:srgbClr val="C01F75"/>
              </a:solidFill>
              <a:latin typeface="+mj-lt"/>
            </a:endParaRPr>
          </a:p>
        </p:txBody>
      </p:sp>
    </p:spTree>
    <p:extLst>
      <p:ext uri="{BB962C8B-B14F-4D97-AF65-F5344CB8AC3E}">
        <p14:creationId xmlns:p14="http://schemas.microsoft.com/office/powerpoint/2010/main" val="688677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27"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669812" y="613314"/>
            <a:ext cx="8852375" cy="697353"/>
          </a:xfrm>
        </p:spPr>
        <p:txBody>
          <a:bodyPr>
            <a:normAutofit fontScale="85000" lnSpcReduction="10000"/>
          </a:bodyPr>
          <a:lstStyle/>
          <a:p>
            <a:r>
              <a:rPr lang="es-ES" dirty="0"/>
              <a:t>Teoría de la motivación: Teoría de la equidad (cont.)</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167744" y="2448424"/>
            <a:ext cx="3414700" cy="252920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200" dirty="0">
                <a:solidFill>
                  <a:srgbClr val="245473"/>
                </a:solidFill>
                <a:latin typeface="+mj-lt"/>
                <a:sym typeface="Wingdings" panose="05000000000000000000" pitchFamily="2" charset="2"/>
              </a:rPr>
              <a:t>Las personas se comportan de forma diferente cuando se les recompensa en exceso </a:t>
            </a:r>
            <a:r>
              <a:rPr lang="es-ES" altLang="de-DE" sz="2200" dirty="0" smtClean="0">
                <a:solidFill>
                  <a:srgbClr val="245473"/>
                </a:solidFill>
                <a:latin typeface="+mj-lt"/>
                <a:sym typeface="Wingdings" panose="05000000000000000000" pitchFamily="2" charset="2"/>
              </a:rPr>
              <a:t>y cuando </a:t>
            </a:r>
            <a:r>
              <a:rPr lang="es-ES" altLang="de-DE" sz="2200" dirty="0">
                <a:solidFill>
                  <a:srgbClr val="245473"/>
                </a:solidFill>
                <a:latin typeface="+mj-lt"/>
                <a:sym typeface="Wingdings" panose="05000000000000000000" pitchFamily="2" charset="2"/>
              </a:rPr>
              <a:t>se les recompensa en defecto.  </a:t>
            </a:r>
            <a:endParaRPr lang="es-ES" altLang="de-DE" sz="2200" dirty="0" smtClean="0">
              <a:solidFill>
                <a:srgbClr val="245473"/>
              </a:solidFill>
              <a:latin typeface="+mj-lt"/>
              <a:sym typeface="Wingdings" panose="05000000000000000000" pitchFamily="2" charset="2"/>
            </a:endParaRPr>
          </a:p>
          <a:p>
            <a:pPr algn="l">
              <a:lnSpc>
                <a:spcPct val="100000"/>
              </a:lnSpc>
              <a:spcBef>
                <a:spcPts val="600"/>
              </a:spcBef>
            </a:pPr>
            <a:r>
              <a:rPr lang="es-ES" altLang="de-DE" sz="2200" dirty="0" smtClean="0">
                <a:solidFill>
                  <a:srgbClr val="245473"/>
                </a:solidFill>
                <a:latin typeface="+mj-lt"/>
                <a:sym typeface="Wingdings" panose="05000000000000000000" pitchFamily="2" charset="2"/>
              </a:rPr>
              <a:t>La </a:t>
            </a:r>
            <a:r>
              <a:rPr lang="es-ES" altLang="de-DE" sz="2200" dirty="0">
                <a:solidFill>
                  <a:srgbClr val="245473"/>
                </a:solidFill>
                <a:latin typeface="+mj-lt"/>
                <a:sym typeface="Wingdings" panose="05000000000000000000" pitchFamily="2" charset="2"/>
              </a:rPr>
              <a:t>sensibilidad a la sobre-recompensa es menor. </a:t>
            </a:r>
            <a:endParaRPr lang="en-GB" altLang="de-DE" sz="2200" dirty="0">
              <a:latin typeface="+mj-lt"/>
              <a:sym typeface="Wingdings" panose="05000000000000000000" pitchFamily="2" charset="2"/>
            </a:endParaRPr>
          </a:p>
        </p:txBody>
      </p:sp>
      <p:graphicFrame>
        <p:nvGraphicFramePr>
          <p:cNvPr id="61" name="Content Placeholder 6">
            <a:extLst>
              <a:ext uri="{FF2B5EF4-FFF2-40B4-BE49-F238E27FC236}">
                <a16:creationId xmlns:a16="http://schemas.microsoft.com/office/drawing/2014/main" xmlns="" id="{B2F7A0BA-AC4D-41DD-9225-BCEB2B3DBDAD}"/>
              </a:ext>
            </a:extLst>
          </p:cNvPr>
          <p:cNvGraphicFramePr>
            <a:graphicFrameLocks/>
          </p:cNvGraphicFramePr>
          <p:nvPr>
            <p:extLst>
              <p:ext uri="{D42A27DB-BD31-4B8C-83A1-F6EECF244321}">
                <p14:modId xmlns:p14="http://schemas.microsoft.com/office/powerpoint/2010/main" val="1802184599"/>
              </p:ext>
            </p:extLst>
          </p:nvPr>
        </p:nvGraphicFramePr>
        <p:xfrm>
          <a:off x="4070516" y="2514600"/>
          <a:ext cx="7831137" cy="3292474"/>
        </p:xfrm>
        <a:graphic>
          <a:graphicData uri="http://schemas.openxmlformats.org/drawingml/2006/table">
            <a:tbl>
              <a:tblPr firstRow="1" bandRow="1">
                <a:tableStyleId>{93296810-A885-4BE3-A3E7-6D5BEEA58F35}</a:tableStyleId>
              </a:tblPr>
              <a:tblGrid>
                <a:gridCol w="2610379">
                  <a:extLst>
                    <a:ext uri="{9D8B030D-6E8A-4147-A177-3AD203B41FA5}">
                      <a16:colId xmlns:a16="http://schemas.microsoft.com/office/drawing/2014/main" xmlns="" val="20000"/>
                    </a:ext>
                  </a:extLst>
                </a:gridCol>
                <a:gridCol w="2610379">
                  <a:extLst>
                    <a:ext uri="{9D8B030D-6E8A-4147-A177-3AD203B41FA5}">
                      <a16:colId xmlns:a16="http://schemas.microsoft.com/office/drawing/2014/main" xmlns="" val="20001"/>
                    </a:ext>
                  </a:extLst>
                </a:gridCol>
                <a:gridCol w="2610379">
                  <a:extLst>
                    <a:ext uri="{9D8B030D-6E8A-4147-A177-3AD203B41FA5}">
                      <a16:colId xmlns:a16="http://schemas.microsoft.com/office/drawing/2014/main" xmlns="" val="20002"/>
                    </a:ext>
                  </a:extLst>
                </a:gridCol>
              </a:tblGrid>
              <a:tr h="457288">
                <a:tc rowSpan="2">
                  <a:txBody>
                    <a:bodyPr/>
                    <a:lstStyle/>
                    <a:p>
                      <a:r>
                        <a:rPr lang="en-GB" sz="1800" b="1" dirty="0" smtClean="0">
                          <a:solidFill>
                            <a:schemeClr val="bg1"/>
                          </a:solidFill>
                          <a:latin typeface="+mj-lt"/>
                        </a:rPr>
                        <a:t>Los </a:t>
                      </a:r>
                      <a:r>
                        <a:rPr lang="en-GB" sz="1800" b="1" dirty="0" err="1" smtClean="0">
                          <a:solidFill>
                            <a:schemeClr val="bg1"/>
                          </a:solidFill>
                          <a:latin typeface="+mj-lt"/>
                        </a:rPr>
                        <a:t>empleados</a:t>
                      </a:r>
                      <a:r>
                        <a:rPr lang="en-GB" sz="1800" b="1" dirty="0" smtClean="0">
                          <a:solidFill>
                            <a:schemeClr val="bg1"/>
                          </a:solidFill>
                          <a:latin typeface="+mj-lt"/>
                        </a:rPr>
                        <a:t> son:</a:t>
                      </a:r>
                      <a:endParaRPr lang="en-GB" sz="1800" b="1" dirty="0">
                        <a:solidFill>
                          <a:schemeClr val="bg1"/>
                        </a:solidFill>
                        <a:latin typeface="+mj-lt"/>
                      </a:endParaRPr>
                    </a:p>
                  </a:txBody>
                  <a:tcPr marT="45729" marB="45729" anchor="b"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tc gridSpan="2">
                  <a:txBody>
                    <a:bodyPr/>
                    <a:lstStyle/>
                    <a:p>
                      <a:pPr algn="ctr"/>
                      <a:r>
                        <a:rPr lang="en-GB" sz="1800" b="1" dirty="0" err="1" smtClean="0">
                          <a:solidFill>
                            <a:schemeClr val="tx1"/>
                          </a:solidFill>
                          <a:latin typeface="+mj-lt"/>
                        </a:rPr>
                        <a:t>Pagado</a:t>
                      </a:r>
                      <a:r>
                        <a:rPr lang="en-GB" sz="1800" b="1" baseline="0" dirty="0" smtClean="0">
                          <a:solidFill>
                            <a:schemeClr val="tx1"/>
                          </a:solidFill>
                          <a:latin typeface="+mj-lt"/>
                        </a:rPr>
                        <a:t> </a:t>
                      </a:r>
                      <a:r>
                        <a:rPr lang="en-GB" sz="1800" b="1" baseline="0" dirty="0" err="1" smtClean="0">
                          <a:solidFill>
                            <a:schemeClr val="tx1"/>
                          </a:solidFill>
                          <a:latin typeface="+mj-lt"/>
                        </a:rPr>
                        <a:t>por</a:t>
                      </a:r>
                      <a:r>
                        <a:rPr lang="en-GB" sz="1800" b="1" baseline="0" dirty="0" smtClean="0">
                          <a:solidFill>
                            <a:schemeClr val="tx1"/>
                          </a:solidFill>
                          <a:latin typeface="+mj-lt"/>
                        </a:rPr>
                        <a:t>:</a:t>
                      </a:r>
                      <a:endParaRPr lang="en-GB" sz="1800" b="1" dirty="0">
                        <a:solidFill>
                          <a:schemeClr val="tx1"/>
                        </a:solidFill>
                        <a:latin typeface="+mj-lt"/>
                      </a:endParaRP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hMerge="1">
                  <a:txBody>
                    <a:bodyPr/>
                    <a:lstStyle/>
                    <a:p>
                      <a:endParaRPr lang="en-US" dirty="0"/>
                    </a:p>
                  </a:txBody>
                  <a:tcPr/>
                </a:tc>
                <a:extLst>
                  <a:ext uri="{0D108BD9-81ED-4DB2-BD59-A6C34878D82A}">
                    <a16:rowId xmlns:a16="http://schemas.microsoft.com/office/drawing/2014/main" xmlns="" val="10000"/>
                  </a:ext>
                </a:extLst>
              </a:tr>
              <a:tr h="457288">
                <a:tc vMerge="1">
                  <a:txBody>
                    <a:bodyPr/>
                    <a:lstStyle/>
                    <a:p>
                      <a:endParaRPr lang="en-US" dirty="0"/>
                    </a:p>
                  </a:txBody>
                  <a:tcPr/>
                </a:tc>
                <a:tc>
                  <a:txBody>
                    <a:bodyPr/>
                    <a:lstStyle/>
                    <a:p>
                      <a:pPr algn="ctr"/>
                      <a:r>
                        <a:rPr lang="en-GB" sz="1800" b="1" dirty="0" err="1" smtClean="0">
                          <a:solidFill>
                            <a:schemeClr val="tx1"/>
                          </a:solidFill>
                          <a:latin typeface="+mj-lt"/>
                        </a:rPr>
                        <a:t>Producto</a:t>
                      </a:r>
                      <a:endParaRPr lang="en-GB" sz="1800" b="1" dirty="0">
                        <a:solidFill>
                          <a:schemeClr val="tx1"/>
                        </a:solidFill>
                        <a:latin typeface="+mj-lt"/>
                      </a:endParaRP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r>
                        <a:rPr lang="en-GB" sz="1800" b="1" dirty="0" err="1" smtClean="0">
                          <a:solidFill>
                            <a:schemeClr val="tx1"/>
                          </a:solidFill>
                          <a:latin typeface="+mj-lt"/>
                        </a:rPr>
                        <a:t>Tiempo</a:t>
                      </a:r>
                      <a:endParaRPr lang="en-GB" sz="1800" b="1" dirty="0">
                        <a:solidFill>
                          <a:schemeClr val="tx1"/>
                        </a:solidFill>
                        <a:latin typeface="+mj-lt"/>
                      </a:endParaRP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xmlns="" val="10001"/>
                  </a:ext>
                </a:extLst>
              </a:tr>
              <a:tr h="1188949">
                <a:tc>
                  <a:txBody>
                    <a:bodyPr/>
                    <a:lstStyle/>
                    <a:p>
                      <a:r>
                        <a:rPr lang="en-GB" sz="1800" b="1" dirty="0" err="1" smtClean="0">
                          <a:solidFill>
                            <a:schemeClr val="bg1"/>
                          </a:solidFill>
                          <a:latin typeface="+mj-lt"/>
                        </a:rPr>
                        <a:t>Sobre-recompensado</a:t>
                      </a:r>
                      <a:endParaRPr lang="en-GB" sz="1800" b="1" dirty="0">
                        <a:solidFill>
                          <a:schemeClr val="bg1"/>
                        </a:solidFill>
                        <a:latin typeface="+mj-lt"/>
                      </a:endParaRP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tc>
                  <a:txBody>
                    <a:bodyPr/>
                    <a:lstStyle/>
                    <a:p>
                      <a:pPr algn="ctr"/>
                      <a:r>
                        <a:rPr lang="es-ES" sz="1800" dirty="0" smtClean="0">
                          <a:solidFill>
                            <a:schemeClr val="accent4">
                              <a:lumMod val="10000"/>
                            </a:schemeClr>
                          </a:solidFill>
                          <a:latin typeface="+mj-lt"/>
                        </a:rPr>
                        <a:t>Producirá menos unidades, pero de mayor calidad</a:t>
                      </a:r>
                      <a:endParaRPr lang="en-GB" sz="1800" dirty="0">
                        <a:solidFill>
                          <a:schemeClr val="accent4">
                            <a:lumMod val="10000"/>
                          </a:schemeClr>
                        </a:solidFill>
                        <a:latin typeface="+mj-lt"/>
                      </a:endParaRP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E3A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dirty="0" err="1" smtClean="0">
                          <a:solidFill>
                            <a:schemeClr val="accent4">
                              <a:lumMod val="10000"/>
                            </a:schemeClr>
                          </a:solidFill>
                          <a:latin typeface="+mj-lt"/>
                        </a:rPr>
                        <a:t>Producirá</a:t>
                      </a:r>
                      <a:r>
                        <a:rPr lang="en-GB" sz="1800" dirty="0" smtClean="0">
                          <a:solidFill>
                            <a:schemeClr val="accent4">
                              <a:lumMod val="10000"/>
                            </a:schemeClr>
                          </a:solidFill>
                          <a:latin typeface="+mj-lt"/>
                        </a:rPr>
                        <a:t> </a:t>
                      </a:r>
                      <a:r>
                        <a:rPr lang="en-GB" sz="1800" dirty="0" err="1" smtClean="0">
                          <a:solidFill>
                            <a:schemeClr val="accent4">
                              <a:lumMod val="10000"/>
                            </a:schemeClr>
                          </a:solidFill>
                          <a:latin typeface="+mj-lt"/>
                        </a:rPr>
                        <a:t>más</a:t>
                      </a:r>
                      <a:endParaRPr lang="en-GB" sz="1800" dirty="0">
                        <a:solidFill>
                          <a:schemeClr val="accent4">
                            <a:lumMod val="10000"/>
                          </a:schemeClr>
                        </a:solidFill>
                        <a:latin typeface="+mj-lt"/>
                      </a:endParaRP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E3A0"/>
                    </a:solidFill>
                  </a:tcPr>
                </a:tc>
                <a:extLst>
                  <a:ext uri="{0D108BD9-81ED-4DB2-BD59-A6C34878D82A}">
                    <a16:rowId xmlns:a16="http://schemas.microsoft.com/office/drawing/2014/main" xmlns="" val="10002"/>
                  </a:ext>
                </a:extLst>
              </a:tr>
              <a:tr h="1188949">
                <a:tc>
                  <a:txBody>
                    <a:bodyPr/>
                    <a:lstStyle/>
                    <a:p>
                      <a:pPr algn="ctr"/>
                      <a:r>
                        <a:rPr lang="en-GB" sz="1800" b="1" dirty="0" smtClean="0">
                          <a:solidFill>
                            <a:schemeClr val="bg1"/>
                          </a:solidFill>
                          <a:latin typeface="+mj-lt"/>
                        </a:rPr>
                        <a:t>Sub-</a:t>
                      </a:r>
                      <a:r>
                        <a:rPr lang="en-GB" sz="1800" b="1" dirty="0" err="1" smtClean="0">
                          <a:solidFill>
                            <a:schemeClr val="bg1"/>
                          </a:solidFill>
                          <a:latin typeface="+mj-lt"/>
                        </a:rPr>
                        <a:t>recompensado</a:t>
                      </a:r>
                      <a:endParaRPr lang="en-GB" sz="1800" b="1" dirty="0">
                        <a:solidFill>
                          <a:schemeClr val="bg1"/>
                        </a:solidFill>
                        <a:latin typeface="+mj-lt"/>
                      </a:endParaRP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tc>
                  <a:txBody>
                    <a:bodyPr/>
                    <a:lstStyle/>
                    <a:p>
                      <a:pPr algn="ctr"/>
                      <a:r>
                        <a:rPr lang="es-ES" sz="1800" dirty="0" smtClean="0">
                          <a:solidFill>
                            <a:schemeClr val="accent4">
                              <a:lumMod val="10000"/>
                            </a:schemeClr>
                          </a:solidFill>
                          <a:latin typeface="+mj-lt"/>
                        </a:rPr>
                        <a:t>Producirá un gran número de unidades de baja calidad</a:t>
                      </a:r>
                      <a:endParaRPr lang="en-GB" sz="1800" dirty="0">
                        <a:solidFill>
                          <a:schemeClr val="accent4">
                            <a:lumMod val="10000"/>
                          </a:schemeClr>
                        </a:solidFill>
                        <a:latin typeface="+mj-lt"/>
                      </a:endParaRP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r>
                        <a:rPr lang="es-ES" sz="1800" dirty="0" smtClean="0">
                          <a:solidFill>
                            <a:schemeClr val="accent4">
                              <a:lumMod val="10000"/>
                            </a:schemeClr>
                          </a:solidFill>
                          <a:latin typeface="+mj-lt"/>
                        </a:rPr>
                        <a:t>Producirá menos o de peor calidad</a:t>
                      </a:r>
                      <a:endParaRPr lang="en-GB" sz="1800" dirty="0">
                        <a:solidFill>
                          <a:schemeClr val="accent4">
                            <a:lumMod val="10000"/>
                          </a:schemeClr>
                        </a:solidFill>
                        <a:latin typeface="+mj-lt"/>
                      </a:endParaRP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xmlns="" val="10003"/>
                  </a:ext>
                </a:extLst>
              </a:tr>
            </a:tbl>
          </a:graphicData>
        </a:graphic>
      </p:graphicFrame>
      <p:sp>
        <p:nvSpPr>
          <p:cNvPr id="64" name="TextBox 55">
            <a:extLst>
              <a:ext uri="{FF2B5EF4-FFF2-40B4-BE49-F238E27FC236}">
                <a16:creationId xmlns:a16="http://schemas.microsoft.com/office/drawing/2014/main" xmlns="" id="{EBFB80B3-7A55-47AB-A82A-16B4F69C67A4}"/>
              </a:ext>
            </a:extLst>
          </p:cNvPr>
          <p:cNvSpPr txBox="1"/>
          <p:nvPr/>
        </p:nvSpPr>
        <p:spPr>
          <a:xfrm>
            <a:off x="3728119" y="2079092"/>
            <a:ext cx="8111323" cy="338554"/>
          </a:xfrm>
          <a:prstGeom prst="rect">
            <a:avLst/>
          </a:prstGeom>
          <a:noFill/>
        </p:spPr>
        <p:txBody>
          <a:bodyPr wrap="none" rtlCol="0" anchor="ctr" anchorCtr="0">
            <a:spAutoFit/>
          </a:bodyPr>
          <a:lstStyle/>
          <a:p>
            <a:pPr algn="ctr">
              <a:defRPr/>
            </a:pPr>
            <a:r>
              <a:rPr lang="es-ES" sz="1600" dirty="0">
                <a:solidFill>
                  <a:srgbClr val="245473"/>
                </a:solidFill>
                <a:latin typeface="+mj-lt"/>
              </a:rPr>
              <a:t>Ejemplo: Reacciones de los empleados en comparación con los empleados con salario equitativo</a:t>
            </a:r>
            <a:endParaRPr lang="en-GB" sz="1600" i="1" dirty="0">
              <a:solidFill>
                <a:srgbClr val="245473"/>
              </a:solidFill>
              <a:latin typeface="+mj-lt"/>
            </a:endParaRPr>
          </a:p>
        </p:txBody>
      </p:sp>
    </p:spTree>
    <p:extLst>
      <p:ext uri="{BB962C8B-B14F-4D97-AF65-F5344CB8AC3E}">
        <p14:creationId xmlns:p14="http://schemas.microsoft.com/office/powerpoint/2010/main" val="2867545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51"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400227" y="622349"/>
            <a:ext cx="8852375" cy="697353"/>
          </a:xfrm>
        </p:spPr>
        <p:txBody>
          <a:bodyPr>
            <a:normAutofit fontScale="85000" lnSpcReduction="10000"/>
          </a:bodyPr>
          <a:lstStyle/>
          <a:p>
            <a:r>
              <a:rPr lang="es-ES" dirty="0"/>
              <a:t>Teoría de la motivación: Teoría de la equidad (cont.)</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724822" y="2142491"/>
            <a:ext cx="3483213" cy="245225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200" dirty="0">
                <a:latin typeface="+mj-lt"/>
                <a:sym typeface="Wingdings" panose="05000000000000000000" pitchFamily="2" charset="2"/>
              </a:rPr>
              <a:t>La teoría de la equidad suele ser difícil de aplicar porque las sensibilidades difieren entre los individuos y es difícil predecir cómo responderán a las desigualdades.</a:t>
            </a:r>
            <a:endParaRPr lang="en-GB" altLang="de-DE" sz="2200" dirty="0">
              <a:latin typeface="+mj-lt"/>
              <a:sym typeface="Wingdings" panose="05000000000000000000" pitchFamily="2" charset="2"/>
            </a:endParaRPr>
          </a:p>
        </p:txBody>
      </p:sp>
      <p:grpSp>
        <p:nvGrpSpPr>
          <p:cNvPr id="4" name="Gruppieren 3">
            <a:extLst>
              <a:ext uri="{FF2B5EF4-FFF2-40B4-BE49-F238E27FC236}">
                <a16:creationId xmlns:a16="http://schemas.microsoft.com/office/drawing/2014/main" xmlns="" id="{CF90E2E7-8BB5-48A0-A8F7-15E17ADA2BE9}"/>
              </a:ext>
            </a:extLst>
          </p:cNvPr>
          <p:cNvGrpSpPr>
            <a:grpSpLocks noChangeAspect="1"/>
          </p:cNvGrpSpPr>
          <p:nvPr/>
        </p:nvGrpSpPr>
        <p:grpSpPr>
          <a:xfrm>
            <a:off x="5419944" y="1754654"/>
            <a:ext cx="4373756" cy="4373758"/>
            <a:chOff x="5731596" y="2080014"/>
            <a:chExt cx="3748804" cy="3748805"/>
          </a:xfrm>
        </p:grpSpPr>
        <p:sp>
          <p:nvSpPr>
            <p:cNvPr id="7" name="Freeform 48">
              <a:extLst>
                <a:ext uri="{FF2B5EF4-FFF2-40B4-BE49-F238E27FC236}">
                  <a16:creationId xmlns:a16="http://schemas.microsoft.com/office/drawing/2014/main" xmlns="" id="{9176594A-9CF9-41FE-8018-CDCF7333A843}"/>
                </a:ext>
              </a:extLst>
            </p:cNvPr>
            <p:cNvSpPr/>
            <p:nvPr/>
          </p:nvSpPr>
          <p:spPr>
            <a:xfrm>
              <a:off x="6792999" y="2080014"/>
              <a:ext cx="1628984" cy="1439187"/>
            </a:xfrm>
            <a:custGeom>
              <a:avLst/>
              <a:gdLst>
                <a:gd name="connsiteX0" fmla="*/ 2167432 w 4342825"/>
                <a:gd name="connsiteY0" fmla="*/ 0 h 3836832"/>
                <a:gd name="connsiteX1" fmla="*/ 4342825 w 4342825"/>
                <a:gd name="connsiteY1" fmla="*/ 2179445 h 3836832"/>
                <a:gd name="connsiteX2" fmla="*/ 3196076 w 4342825"/>
                <a:gd name="connsiteY2" fmla="*/ 3836832 h 3836832"/>
                <a:gd name="connsiteX3" fmla="*/ 3130926 w 4342825"/>
                <a:gd name="connsiteY3" fmla="*/ 3797252 h 3836832"/>
                <a:gd name="connsiteX4" fmla="*/ 2167432 w 4342825"/>
                <a:gd name="connsiteY4" fmla="*/ 3553287 h 3836832"/>
                <a:gd name="connsiteX5" fmla="*/ 1203938 w 4342825"/>
                <a:gd name="connsiteY5" fmla="*/ 3797252 h 3836832"/>
                <a:gd name="connsiteX6" fmla="*/ 1143466 w 4342825"/>
                <a:gd name="connsiteY6" fmla="*/ 3833990 h 3836832"/>
                <a:gd name="connsiteX7" fmla="*/ 0 w 4342825"/>
                <a:gd name="connsiteY7" fmla="*/ 2171469 h 3836832"/>
                <a:gd name="connsiteX8" fmla="*/ 2167432 w 4342825"/>
                <a:gd name="connsiteY8" fmla="*/ 0 h 3836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42825" h="3836832">
                  <a:moveTo>
                    <a:pt x="2167432" y="0"/>
                  </a:moveTo>
                  <a:lnTo>
                    <a:pt x="4342825" y="2179445"/>
                  </a:lnTo>
                  <a:lnTo>
                    <a:pt x="3196076" y="3836832"/>
                  </a:lnTo>
                  <a:lnTo>
                    <a:pt x="3130926" y="3797252"/>
                  </a:lnTo>
                  <a:cubicBezTo>
                    <a:pt x="2844515" y="3641665"/>
                    <a:pt x="2516294" y="3553287"/>
                    <a:pt x="2167432" y="3553287"/>
                  </a:cubicBezTo>
                  <a:cubicBezTo>
                    <a:pt x="1818570" y="3553287"/>
                    <a:pt x="1490349" y="3641665"/>
                    <a:pt x="1203938" y="3797252"/>
                  </a:cubicBezTo>
                  <a:lnTo>
                    <a:pt x="1143466" y="3833990"/>
                  </a:lnTo>
                  <a:lnTo>
                    <a:pt x="0" y="2171469"/>
                  </a:lnTo>
                  <a:lnTo>
                    <a:pt x="2167432"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8" name="Freeform 45">
              <a:extLst>
                <a:ext uri="{FF2B5EF4-FFF2-40B4-BE49-F238E27FC236}">
                  <a16:creationId xmlns:a16="http://schemas.microsoft.com/office/drawing/2014/main" xmlns="" id="{2133BA86-C5D6-4F86-95B8-605AC4CCD67D}"/>
                </a:ext>
              </a:extLst>
            </p:cNvPr>
            <p:cNvSpPr/>
            <p:nvPr/>
          </p:nvSpPr>
          <p:spPr>
            <a:xfrm>
              <a:off x="5731596" y="2943980"/>
              <a:ext cx="1424547" cy="1630922"/>
            </a:xfrm>
            <a:custGeom>
              <a:avLst/>
              <a:gdLst>
                <a:gd name="connsiteX0" fmla="*/ 2665085 w 3797804"/>
                <a:gd name="connsiteY0" fmla="*/ 0 h 4347993"/>
                <a:gd name="connsiteX1" fmla="*/ 3797804 w 3797804"/>
                <a:gd name="connsiteY1" fmla="*/ 1646897 h 4347993"/>
                <a:gd name="connsiteX2" fmla="*/ 3711341 w 3797804"/>
                <a:gd name="connsiteY2" fmla="*/ 1711553 h 4347993"/>
                <a:gd name="connsiteX3" fmla="*/ 2975759 w 3797804"/>
                <a:gd name="connsiteY3" fmla="*/ 3271321 h 4347993"/>
                <a:gd name="connsiteX4" fmla="*/ 3016826 w 3797804"/>
                <a:gd name="connsiteY4" fmla="*/ 3678693 h 4347993"/>
                <a:gd name="connsiteX5" fmla="*/ 3037068 w 3797804"/>
                <a:gd name="connsiteY5" fmla="*/ 3757418 h 4347993"/>
                <a:gd name="connsiteX6" fmla="*/ 1292243 w 3797804"/>
                <a:gd name="connsiteY6" fmla="*/ 4347993 h 4347993"/>
                <a:gd name="connsiteX7" fmla="*/ 0 w 3797804"/>
                <a:gd name="connsiteY7" fmla="*/ 1514136 h 4347993"/>
                <a:gd name="connsiteX8" fmla="*/ 2665085 w 3797804"/>
                <a:gd name="connsiteY8" fmla="*/ 0 h 4347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97804" h="4347993">
                  <a:moveTo>
                    <a:pt x="2665085" y="0"/>
                  </a:moveTo>
                  <a:lnTo>
                    <a:pt x="3797804" y="1646897"/>
                  </a:lnTo>
                  <a:lnTo>
                    <a:pt x="3711341" y="1711553"/>
                  </a:lnTo>
                  <a:cubicBezTo>
                    <a:pt x="3262103" y="2082298"/>
                    <a:pt x="2975759" y="2643370"/>
                    <a:pt x="2975759" y="3271321"/>
                  </a:cubicBezTo>
                  <a:cubicBezTo>
                    <a:pt x="2975759" y="3410866"/>
                    <a:pt x="2989899" y="3547108"/>
                    <a:pt x="3016826" y="3678693"/>
                  </a:cubicBezTo>
                  <a:lnTo>
                    <a:pt x="3037068" y="3757418"/>
                  </a:lnTo>
                  <a:lnTo>
                    <a:pt x="1292243" y="4347993"/>
                  </a:lnTo>
                  <a:lnTo>
                    <a:pt x="0" y="1514136"/>
                  </a:lnTo>
                  <a:lnTo>
                    <a:pt x="2665085"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9" name="Freeform 44">
              <a:extLst>
                <a:ext uri="{FF2B5EF4-FFF2-40B4-BE49-F238E27FC236}">
                  <a16:creationId xmlns:a16="http://schemas.microsoft.com/office/drawing/2014/main" xmlns="" id="{3F621D0D-1BF5-4982-844C-3D99704C54A8}"/>
                </a:ext>
              </a:extLst>
            </p:cNvPr>
            <p:cNvSpPr/>
            <p:nvPr/>
          </p:nvSpPr>
          <p:spPr>
            <a:xfrm>
              <a:off x="8057498" y="2946035"/>
              <a:ext cx="1422902" cy="1628685"/>
            </a:xfrm>
            <a:custGeom>
              <a:avLst/>
              <a:gdLst>
                <a:gd name="connsiteX0" fmla="*/ 1137971 w 3793416"/>
                <a:gd name="connsiteY0" fmla="*/ 0 h 4342028"/>
                <a:gd name="connsiteX1" fmla="*/ 3793416 w 3793416"/>
                <a:gd name="connsiteY1" fmla="*/ 1508659 h 4342028"/>
                <a:gd name="connsiteX2" fmla="*/ 2501395 w 3793416"/>
                <a:gd name="connsiteY2" fmla="*/ 4342028 h 4342028"/>
                <a:gd name="connsiteX3" fmla="*/ 756418 w 3793416"/>
                <a:gd name="connsiteY3" fmla="*/ 3751669 h 4342028"/>
                <a:gd name="connsiteX4" fmla="*/ 776590 w 3793416"/>
                <a:gd name="connsiteY4" fmla="*/ 3673216 h 4342028"/>
                <a:gd name="connsiteX5" fmla="*/ 817657 w 3793416"/>
                <a:gd name="connsiteY5" fmla="*/ 3265844 h 4342028"/>
                <a:gd name="connsiteX6" fmla="*/ 82075 w 3793416"/>
                <a:gd name="connsiteY6" fmla="*/ 1706076 h 4342028"/>
                <a:gd name="connsiteX7" fmla="*/ 0 w 3793416"/>
                <a:gd name="connsiteY7" fmla="*/ 1644701 h 4342028"/>
                <a:gd name="connsiteX8" fmla="*/ 1137971 w 3793416"/>
                <a:gd name="connsiteY8" fmla="*/ 0 h 4342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93416" h="4342028">
                  <a:moveTo>
                    <a:pt x="1137971" y="0"/>
                  </a:moveTo>
                  <a:lnTo>
                    <a:pt x="3793416" y="1508659"/>
                  </a:lnTo>
                  <a:lnTo>
                    <a:pt x="2501395" y="4342028"/>
                  </a:lnTo>
                  <a:lnTo>
                    <a:pt x="756418" y="3751669"/>
                  </a:lnTo>
                  <a:lnTo>
                    <a:pt x="776590" y="3673216"/>
                  </a:lnTo>
                  <a:cubicBezTo>
                    <a:pt x="803517" y="3541631"/>
                    <a:pt x="817657" y="3405389"/>
                    <a:pt x="817657" y="3265844"/>
                  </a:cubicBezTo>
                  <a:cubicBezTo>
                    <a:pt x="817657" y="2637893"/>
                    <a:pt x="531313" y="2076821"/>
                    <a:pt x="82075" y="1706076"/>
                  </a:cubicBezTo>
                  <a:lnTo>
                    <a:pt x="0" y="1644701"/>
                  </a:lnTo>
                  <a:lnTo>
                    <a:pt x="1137971"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10" name="Freeform 42">
              <a:extLst>
                <a:ext uri="{FF2B5EF4-FFF2-40B4-BE49-F238E27FC236}">
                  <a16:creationId xmlns:a16="http://schemas.microsoft.com/office/drawing/2014/main" xmlns="" id="{0828180B-DBB1-499A-8405-583694E9C987}"/>
                </a:ext>
              </a:extLst>
            </p:cNvPr>
            <p:cNvSpPr/>
            <p:nvPr/>
          </p:nvSpPr>
          <p:spPr>
            <a:xfrm>
              <a:off x="7645442" y="4428809"/>
              <a:ext cx="1324559" cy="1400009"/>
            </a:xfrm>
            <a:custGeom>
              <a:avLst/>
              <a:gdLst>
                <a:gd name="connsiteX0" fmla="*/ 1793799 w 3531238"/>
                <a:gd name="connsiteY0" fmla="*/ 0 h 3732384"/>
                <a:gd name="connsiteX1" fmla="*/ 3531238 w 3531238"/>
                <a:gd name="connsiteY1" fmla="*/ 587808 h 3732384"/>
                <a:gd name="connsiteX2" fmla="*/ 2983224 w 3531238"/>
                <a:gd name="connsiteY2" fmla="*/ 3732384 h 3732384"/>
                <a:gd name="connsiteX3" fmla="*/ 0 w 3531238"/>
                <a:gd name="connsiteY3" fmla="*/ 3312947 h 3732384"/>
                <a:gd name="connsiteX4" fmla="*/ 0 w 3531238"/>
                <a:gd name="connsiteY4" fmla="*/ 1328844 h 3732384"/>
                <a:gd name="connsiteX5" fmla="*/ 101514 w 3531238"/>
                <a:gd name="connsiteY5" fmla="*/ 1323718 h 3732384"/>
                <a:gd name="connsiteX6" fmla="*/ 1757342 w 3531238"/>
                <a:gd name="connsiteY6" fmla="*/ 99608 h 3732384"/>
                <a:gd name="connsiteX7" fmla="*/ 1793799 w 3531238"/>
                <a:gd name="connsiteY7" fmla="*/ 0 h 373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1238" h="3732384">
                  <a:moveTo>
                    <a:pt x="1793799" y="0"/>
                  </a:moveTo>
                  <a:lnTo>
                    <a:pt x="3531238" y="587808"/>
                  </a:lnTo>
                  <a:lnTo>
                    <a:pt x="2983224" y="3732384"/>
                  </a:lnTo>
                  <a:lnTo>
                    <a:pt x="0" y="3312947"/>
                  </a:lnTo>
                  <a:lnTo>
                    <a:pt x="0" y="1328844"/>
                  </a:lnTo>
                  <a:lnTo>
                    <a:pt x="101514" y="1323718"/>
                  </a:lnTo>
                  <a:cubicBezTo>
                    <a:pt x="848983" y="1247808"/>
                    <a:pt x="1476056" y="764641"/>
                    <a:pt x="1757342" y="99608"/>
                  </a:cubicBezTo>
                  <a:lnTo>
                    <a:pt x="1793799"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11" name="Freeform 41">
              <a:extLst>
                <a:ext uri="{FF2B5EF4-FFF2-40B4-BE49-F238E27FC236}">
                  <a16:creationId xmlns:a16="http://schemas.microsoft.com/office/drawing/2014/main" xmlns="" id="{AB05BBA9-CC05-4A71-98D4-6E4195567E9F}"/>
                </a:ext>
              </a:extLst>
            </p:cNvPr>
            <p:cNvSpPr/>
            <p:nvPr/>
          </p:nvSpPr>
          <p:spPr>
            <a:xfrm>
              <a:off x="6242030" y="4428910"/>
              <a:ext cx="1324525" cy="1399909"/>
            </a:xfrm>
            <a:custGeom>
              <a:avLst/>
              <a:gdLst>
                <a:gd name="connsiteX0" fmla="*/ 1737443 w 3531147"/>
                <a:gd name="connsiteY0" fmla="*/ 0 h 3732119"/>
                <a:gd name="connsiteX1" fmla="*/ 1773803 w 3531147"/>
                <a:gd name="connsiteY1" fmla="*/ 99343 h 3732119"/>
                <a:gd name="connsiteX2" fmla="*/ 3429631 w 3531147"/>
                <a:gd name="connsiteY2" fmla="*/ 1323453 h 3732119"/>
                <a:gd name="connsiteX3" fmla="*/ 3531147 w 3531147"/>
                <a:gd name="connsiteY3" fmla="*/ 1328579 h 3732119"/>
                <a:gd name="connsiteX4" fmla="*/ 3531147 w 3531147"/>
                <a:gd name="connsiteY4" fmla="*/ 3312682 h 3732119"/>
                <a:gd name="connsiteX5" fmla="*/ 547921 w 3531147"/>
                <a:gd name="connsiteY5" fmla="*/ 3732119 h 3732119"/>
                <a:gd name="connsiteX6" fmla="*/ 0 w 3531147"/>
                <a:gd name="connsiteY6" fmla="*/ 588077 h 3732119"/>
                <a:gd name="connsiteX7" fmla="*/ 1737443 w 3531147"/>
                <a:gd name="connsiteY7" fmla="*/ 0 h 3732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1147" h="3732119">
                  <a:moveTo>
                    <a:pt x="1737443" y="0"/>
                  </a:moveTo>
                  <a:lnTo>
                    <a:pt x="1773803" y="99343"/>
                  </a:lnTo>
                  <a:cubicBezTo>
                    <a:pt x="2055089" y="764376"/>
                    <a:pt x="2682162" y="1247543"/>
                    <a:pt x="3429631" y="1323453"/>
                  </a:cubicBezTo>
                  <a:lnTo>
                    <a:pt x="3531147" y="1328579"/>
                  </a:lnTo>
                  <a:lnTo>
                    <a:pt x="3531147" y="3312682"/>
                  </a:lnTo>
                  <a:lnTo>
                    <a:pt x="547921" y="3732119"/>
                  </a:lnTo>
                  <a:lnTo>
                    <a:pt x="0" y="588077"/>
                  </a:lnTo>
                  <a:lnTo>
                    <a:pt x="173744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19" name="TextBox 65">
              <a:extLst>
                <a:ext uri="{FF2B5EF4-FFF2-40B4-BE49-F238E27FC236}">
                  <a16:creationId xmlns:a16="http://schemas.microsoft.com/office/drawing/2014/main" xmlns="" id="{844B8529-D0F7-4484-BF44-7040587637E0}"/>
                </a:ext>
              </a:extLst>
            </p:cNvPr>
            <p:cNvSpPr txBox="1"/>
            <p:nvPr/>
          </p:nvSpPr>
          <p:spPr>
            <a:xfrm>
              <a:off x="7122290" y="2601958"/>
              <a:ext cx="955174" cy="501218"/>
            </a:xfrm>
            <a:prstGeom prst="rect">
              <a:avLst/>
            </a:prstGeom>
            <a:noFill/>
          </p:spPr>
          <p:txBody>
            <a:bodyPr wrap="none" rtlCol="0" anchor="b" anchorCtr="0">
              <a:spAutoFit/>
            </a:bodyPr>
            <a:lstStyle/>
            <a:p>
              <a:pPr algn="ctr"/>
              <a:r>
                <a:rPr lang="en-GB" sz="1600" b="1" dirty="0" err="1" smtClean="0">
                  <a:solidFill>
                    <a:schemeClr val="bg1"/>
                  </a:solidFill>
                  <a:latin typeface="Poppins" pitchFamily="2" charset="77"/>
                  <a:ea typeface="League Spartan" charset="0"/>
                  <a:cs typeface="Poppins" pitchFamily="2" charset="77"/>
                </a:rPr>
                <a:t>Disminuir</a:t>
              </a:r>
              <a:endParaRPr lang="en-GB" sz="1600" b="1" dirty="0" smtClean="0">
                <a:solidFill>
                  <a:schemeClr val="bg1"/>
                </a:solidFill>
                <a:latin typeface="Poppins" pitchFamily="2" charset="77"/>
                <a:ea typeface="League Spartan" charset="0"/>
                <a:cs typeface="Poppins" pitchFamily="2" charset="77"/>
              </a:endParaRPr>
            </a:p>
            <a:p>
              <a:pPr algn="ctr"/>
              <a:r>
                <a:rPr lang="en-GB" sz="1600" b="1" dirty="0" err="1" smtClean="0">
                  <a:solidFill>
                    <a:schemeClr val="bg1"/>
                  </a:solidFill>
                  <a:latin typeface="Poppins" pitchFamily="2" charset="77"/>
                  <a:ea typeface="League Spartan" charset="0"/>
                  <a:cs typeface="Poppins" pitchFamily="2" charset="77"/>
                </a:rPr>
                <a:t>ingresos</a:t>
              </a:r>
              <a:endParaRPr lang="en-GB" sz="1600" b="1" dirty="0">
                <a:solidFill>
                  <a:schemeClr val="bg1"/>
                </a:solidFill>
                <a:latin typeface="Poppins" pitchFamily="2" charset="77"/>
                <a:ea typeface="League Spartan" charset="0"/>
                <a:cs typeface="Poppins" pitchFamily="2" charset="77"/>
              </a:endParaRPr>
            </a:p>
          </p:txBody>
        </p:sp>
        <p:sp>
          <p:nvSpPr>
            <p:cNvPr id="21" name="TextBox 67">
              <a:extLst>
                <a:ext uri="{FF2B5EF4-FFF2-40B4-BE49-F238E27FC236}">
                  <a16:creationId xmlns:a16="http://schemas.microsoft.com/office/drawing/2014/main" xmlns="" id="{EF2036A0-9153-4714-B3EB-BDB6413F18E7}"/>
                </a:ext>
              </a:extLst>
            </p:cNvPr>
            <p:cNvSpPr txBox="1"/>
            <p:nvPr/>
          </p:nvSpPr>
          <p:spPr>
            <a:xfrm>
              <a:off x="6411132" y="4949820"/>
              <a:ext cx="1092569" cy="501218"/>
            </a:xfrm>
            <a:prstGeom prst="rect">
              <a:avLst/>
            </a:prstGeom>
            <a:noFill/>
          </p:spPr>
          <p:txBody>
            <a:bodyPr wrap="none" rtlCol="0" anchor="b" anchorCtr="0">
              <a:spAutoFit/>
            </a:bodyPr>
            <a:lstStyle/>
            <a:p>
              <a:pPr algn="ctr"/>
              <a:r>
                <a:rPr lang="en-GB" sz="1600" b="1" dirty="0" err="1">
                  <a:solidFill>
                    <a:schemeClr val="bg1"/>
                  </a:solidFill>
                  <a:latin typeface="Poppins" pitchFamily="2" charset="77"/>
                  <a:ea typeface="League Spartan" charset="0"/>
                  <a:cs typeface="Poppins" pitchFamily="2" charset="77"/>
                </a:rPr>
                <a:t>Dejar</a:t>
              </a:r>
              <a:r>
                <a:rPr lang="en-GB" sz="1600" b="1" dirty="0">
                  <a:solidFill>
                    <a:schemeClr val="bg1"/>
                  </a:solidFill>
                  <a:latin typeface="Poppins" pitchFamily="2" charset="77"/>
                  <a:ea typeface="League Spartan" charset="0"/>
                  <a:cs typeface="Poppins" pitchFamily="2" charset="77"/>
                </a:rPr>
                <a:t> </a:t>
              </a:r>
              <a:endParaRPr lang="en-GB" sz="1600" b="1" dirty="0" smtClean="0">
                <a:solidFill>
                  <a:schemeClr val="bg1"/>
                </a:solidFill>
                <a:latin typeface="Poppins" pitchFamily="2" charset="77"/>
                <a:ea typeface="League Spartan" charset="0"/>
                <a:cs typeface="Poppins" pitchFamily="2" charset="77"/>
              </a:endParaRPr>
            </a:p>
            <a:p>
              <a:pPr algn="ctr"/>
              <a:r>
                <a:rPr lang="en-GB" sz="1600" b="1" dirty="0" smtClean="0">
                  <a:solidFill>
                    <a:schemeClr val="bg1"/>
                  </a:solidFill>
                  <a:latin typeface="Poppins" pitchFamily="2" charset="77"/>
                  <a:ea typeface="League Spartan" charset="0"/>
                  <a:cs typeface="Poppins" pitchFamily="2" charset="77"/>
                </a:rPr>
                <a:t>la </a:t>
              </a:r>
              <a:r>
                <a:rPr lang="en-GB" sz="1600" b="1" dirty="0" err="1" smtClean="0">
                  <a:solidFill>
                    <a:schemeClr val="bg1"/>
                  </a:solidFill>
                  <a:latin typeface="Poppins" pitchFamily="2" charset="77"/>
                  <a:ea typeface="League Spartan" charset="0"/>
                  <a:cs typeface="Poppins" pitchFamily="2" charset="77"/>
                </a:rPr>
                <a:t>situación</a:t>
              </a:r>
              <a:endParaRPr lang="en-GB" sz="1600" b="1" dirty="0">
                <a:solidFill>
                  <a:schemeClr val="bg1"/>
                </a:solidFill>
                <a:latin typeface="Poppins" pitchFamily="2" charset="77"/>
                <a:ea typeface="League Spartan" charset="0"/>
                <a:cs typeface="Poppins" pitchFamily="2" charset="77"/>
              </a:endParaRPr>
            </a:p>
          </p:txBody>
        </p:sp>
        <p:sp>
          <p:nvSpPr>
            <p:cNvPr id="23" name="TextBox 69">
              <a:extLst>
                <a:ext uri="{FF2B5EF4-FFF2-40B4-BE49-F238E27FC236}">
                  <a16:creationId xmlns:a16="http://schemas.microsoft.com/office/drawing/2014/main" xmlns="" id="{6D50D770-5EA6-4DCF-8C80-F9AAD5F23891}"/>
                </a:ext>
              </a:extLst>
            </p:cNvPr>
            <p:cNvSpPr txBox="1"/>
            <p:nvPr/>
          </p:nvSpPr>
          <p:spPr>
            <a:xfrm>
              <a:off x="5794712" y="3275780"/>
              <a:ext cx="1224469" cy="501218"/>
            </a:xfrm>
            <a:prstGeom prst="rect">
              <a:avLst/>
            </a:prstGeom>
            <a:noFill/>
          </p:spPr>
          <p:txBody>
            <a:bodyPr wrap="none" rtlCol="0" anchor="b" anchorCtr="0">
              <a:spAutoFit/>
            </a:bodyPr>
            <a:lstStyle/>
            <a:p>
              <a:pPr algn="ctr"/>
              <a:r>
                <a:rPr lang="en-GB" sz="1600" b="1" dirty="0" err="1" smtClean="0">
                  <a:solidFill>
                    <a:schemeClr val="bg1"/>
                  </a:solidFill>
                  <a:latin typeface="Poppins" pitchFamily="2" charset="77"/>
                  <a:ea typeface="League Spartan" charset="0"/>
                  <a:cs typeface="Poppins" pitchFamily="2" charset="77"/>
                </a:rPr>
                <a:t>Modificar</a:t>
              </a:r>
              <a:endParaRPr lang="en-GB" sz="1600" b="1" dirty="0" smtClean="0">
                <a:solidFill>
                  <a:schemeClr val="bg1"/>
                </a:solidFill>
                <a:latin typeface="Poppins" pitchFamily="2" charset="77"/>
                <a:ea typeface="League Spartan" charset="0"/>
                <a:cs typeface="Poppins" pitchFamily="2" charset="77"/>
              </a:endParaRPr>
            </a:p>
            <a:p>
              <a:pPr algn="ctr"/>
              <a:r>
                <a:rPr lang="en-GB" sz="1600" b="1" dirty="0" err="1" smtClean="0">
                  <a:solidFill>
                    <a:schemeClr val="bg1"/>
                  </a:solidFill>
                  <a:latin typeface="Poppins" pitchFamily="2" charset="77"/>
                  <a:ea typeface="League Spartan" charset="0"/>
                  <a:cs typeface="Poppins" pitchFamily="2" charset="77"/>
                </a:rPr>
                <a:t>comparación</a:t>
              </a:r>
              <a:endParaRPr lang="en-GB" sz="1600" b="1" dirty="0">
                <a:solidFill>
                  <a:schemeClr val="bg1"/>
                </a:solidFill>
                <a:latin typeface="Poppins" pitchFamily="2" charset="77"/>
                <a:ea typeface="League Spartan" charset="0"/>
                <a:cs typeface="Poppins" pitchFamily="2" charset="77"/>
              </a:endParaRPr>
            </a:p>
          </p:txBody>
        </p:sp>
        <p:sp>
          <p:nvSpPr>
            <p:cNvPr id="25" name="TextBox 75">
              <a:extLst>
                <a:ext uri="{FF2B5EF4-FFF2-40B4-BE49-F238E27FC236}">
                  <a16:creationId xmlns:a16="http://schemas.microsoft.com/office/drawing/2014/main" xmlns="" id="{2B2DB90E-9A91-4028-B955-88086E31460E}"/>
                </a:ext>
              </a:extLst>
            </p:cNvPr>
            <p:cNvSpPr txBox="1"/>
            <p:nvPr/>
          </p:nvSpPr>
          <p:spPr>
            <a:xfrm>
              <a:off x="7722977" y="4951160"/>
              <a:ext cx="1212103" cy="501218"/>
            </a:xfrm>
            <a:prstGeom prst="rect">
              <a:avLst/>
            </a:prstGeom>
            <a:noFill/>
          </p:spPr>
          <p:txBody>
            <a:bodyPr wrap="none" rtlCol="0" anchor="b" anchorCtr="0">
              <a:spAutoFit/>
            </a:bodyPr>
            <a:lstStyle/>
            <a:p>
              <a:pPr algn="ctr"/>
              <a:r>
                <a:rPr lang="en-GB" sz="1600" b="1" dirty="0" err="1">
                  <a:solidFill>
                    <a:schemeClr val="bg1"/>
                  </a:solidFill>
                  <a:latin typeface="Poppins" pitchFamily="2" charset="77"/>
                  <a:ea typeface="League Spartan" charset="0"/>
                  <a:cs typeface="Poppins" pitchFamily="2" charset="77"/>
                </a:rPr>
                <a:t>Distorsionar</a:t>
              </a:r>
              <a:r>
                <a:rPr lang="en-GB" sz="1600" b="1" dirty="0">
                  <a:solidFill>
                    <a:schemeClr val="bg1"/>
                  </a:solidFill>
                  <a:latin typeface="Poppins" pitchFamily="2" charset="77"/>
                  <a:ea typeface="League Spartan" charset="0"/>
                  <a:cs typeface="Poppins" pitchFamily="2" charset="77"/>
                </a:rPr>
                <a:t> </a:t>
              </a:r>
              <a:endParaRPr lang="en-GB" sz="1600" b="1" dirty="0" smtClean="0">
                <a:solidFill>
                  <a:schemeClr val="bg1"/>
                </a:solidFill>
                <a:latin typeface="Poppins" pitchFamily="2" charset="77"/>
                <a:ea typeface="League Spartan" charset="0"/>
                <a:cs typeface="Poppins" pitchFamily="2" charset="77"/>
              </a:endParaRPr>
            </a:p>
            <a:p>
              <a:pPr algn="ctr"/>
              <a:r>
                <a:rPr lang="en-GB" sz="1600" b="1" dirty="0" smtClean="0">
                  <a:solidFill>
                    <a:schemeClr val="bg1"/>
                  </a:solidFill>
                  <a:latin typeface="Poppins" pitchFamily="2" charset="77"/>
                  <a:ea typeface="League Spartan" charset="0"/>
                  <a:cs typeface="Poppins" pitchFamily="2" charset="77"/>
                </a:rPr>
                <a:t>la </a:t>
              </a:r>
              <a:r>
                <a:rPr lang="en-GB" sz="1600" b="1" dirty="0" err="1">
                  <a:solidFill>
                    <a:schemeClr val="bg1"/>
                  </a:solidFill>
                  <a:latin typeface="Poppins" pitchFamily="2" charset="77"/>
                  <a:ea typeface="League Spartan" charset="0"/>
                  <a:cs typeface="Poppins" pitchFamily="2" charset="77"/>
                </a:rPr>
                <a:t>realidad</a:t>
              </a:r>
              <a:endParaRPr lang="en-GB" sz="1600" b="1" dirty="0">
                <a:solidFill>
                  <a:schemeClr val="bg1"/>
                </a:solidFill>
                <a:latin typeface="Poppins" pitchFamily="2" charset="77"/>
                <a:ea typeface="League Spartan" charset="0"/>
                <a:cs typeface="Poppins" pitchFamily="2" charset="77"/>
              </a:endParaRPr>
            </a:p>
          </p:txBody>
        </p:sp>
        <p:sp>
          <p:nvSpPr>
            <p:cNvPr id="27" name="TextBox 78">
              <a:extLst>
                <a:ext uri="{FF2B5EF4-FFF2-40B4-BE49-F238E27FC236}">
                  <a16:creationId xmlns:a16="http://schemas.microsoft.com/office/drawing/2014/main" xmlns="" id="{DB13CCE4-91CD-4DCB-A64E-D5696F021A2F}"/>
                </a:ext>
              </a:extLst>
            </p:cNvPr>
            <p:cNvSpPr txBox="1"/>
            <p:nvPr/>
          </p:nvSpPr>
          <p:spPr>
            <a:xfrm>
              <a:off x="8328285" y="3361407"/>
              <a:ext cx="1011506" cy="501218"/>
            </a:xfrm>
            <a:prstGeom prst="rect">
              <a:avLst/>
            </a:prstGeom>
            <a:noFill/>
          </p:spPr>
          <p:txBody>
            <a:bodyPr wrap="none" rtlCol="0" anchor="b" anchorCtr="0">
              <a:spAutoFit/>
            </a:bodyPr>
            <a:lstStyle/>
            <a:p>
              <a:pPr algn="ctr"/>
              <a:r>
                <a:rPr lang="en-GB" sz="1600" b="1" dirty="0" err="1" smtClean="0">
                  <a:solidFill>
                    <a:schemeClr val="bg1"/>
                  </a:solidFill>
                  <a:latin typeface="Poppins" pitchFamily="2" charset="77"/>
                  <a:ea typeface="League Spartan" charset="0"/>
                  <a:cs typeface="Poppins" pitchFamily="2" charset="77"/>
                </a:rPr>
                <a:t>Aumentar</a:t>
              </a:r>
              <a:endParaRPr lang="en-GB" sz="1600" b="1" dirty="0" smtClean="0">
                <a:solidFill>
                  <a:schemeClr val="bg1"/>
                </a:solidFill>
                <a:latin typeface="Poppins" pitchFamily="2" charset="77"/>
                <a:ea typeface="League Spartan" charset="0"/>
                <a:cs typeface="Poppins" pitchFamily="2" charset="77"/>
              </a:endParaRPr>
            </a:p>
            <a:p>
              <a:pPr algn="ctr"/>
              <a:r>
                <a:rPr lang="en-GB" sz="1600" b="1" dirty="0" err="1" smtClean="0">
                  <a:solidFill>
                    <a:schemeClr val="bg1"/>
                  </a:solidFill>
                  <a:latin typeface="Poppins" pitchFamily="2" charset="77"/>
                  <a:ea typeface="League Spartan" charset="0"/>
                  <a:cs typeface="Poppins" pitchFamily="2" charset="77"/>
                </a:rPr>
                <a:t>resultados</a:t>
              </a:r>
              <a:endParaRPr lang="en-GB" sz="1600" b="1" dirty="0">
                <a:solidFill>
                  <a:schemeClr val="bg1"/>
                </a:solidFill>
                <a:latin typeface="Poppins" pitchFamily="2" charset="77"/>
                <a:ea typeface="League Spartan" charset="0"/>
                <a:cs typeface="Poppins" pitchFamily="2" charset="77"/>
              </a:endParaRPr>
            </a:p>
          </p:txBody>
        </p:sp>
      </p:grpSp>
      <p:grpSp>
        <p:nvGrpSpPr>
          <p:cNvPr id="29" name="Gruppieren 28">
            <a:extLst>
              <a:ext uri="{FF2B5EF4-FFF2-40B4-BE49-F238E27FC236}">
                <a16:creationId xmlns:a16="http://schemas.microsoft.com/office/drawing/2014/main" xmlns="" id="{5D9BE921-09B8-4444-972B-A53F964B9F75}"/>
              </a:ext>
            </a:extLst>
          </p:cNvPr>
          <p:cNvGrpSpPr>
            <a:grpSpLocks noChangeAspect="1"/>
          </p:cNvGrpSpPr>
          <p:nvPr/>
        </p:nvGrpSpPr>
        <p:grpSpPr>
          <a:xfrm>
            <a:off x="6843149" y="4250263"/>
            <a:ext cx="1564242" cy="349555"/>
            <a:chOff x="3792185" y="2305891"/>
            <a:chExt cx="7720783" cy="1723041"/>
          </a:xfrm>
        </p:grpSpPr>
        <p:grpSp>
          <p:nvGrpSpPr>
            <p:cNvPr id="30" name="Group 43380">
              <a:extLst>
                <a:ext uri="{FF2B5EF4-FFF2-40B4-BE49-F238E27FC236}">
                  <a16:creationId xmlns:a16="http://schemas.microsoft.com/office/drawing/2014/main" xmlns="" id="{59CA9094-1EB3-4907-B9B6-A0095759A76B}"/>
                </a:ext>
              </a:extLst>
            </p:cNvPr>
            <p:cNvGrpSpPr/>
            <p:nvPr/>
          </p:nvGrpSpPr>
          <p:grpSpPr>
            <a:xfrm>
              <a:off x="3792185" y="3479740"/>
              <a:ext cx="7720783" cy="549192"/>
              <a:chOff x="0" y="0"/>
              <a:chExt cx="10457224" cy="1040566"/>
            </a:xfrm>
          </p:grpSpPr>
          <p:sp>
            <p:nvSpPr>
              <p:cNvPr id="57" name="Shape 43378">
                <a:extLst>
                  <a:ext uri="{FF2B5EF4-FFF2-40B4-BE49-F238E27FC236}">
                    <a16:creationId xmlns:a16="http://schemas.microsoft.com/office/drawing/2014/main" xmlns="" id="{9F23EA93-3E92-45E0-B234-E0D54956FC44}"/>
                  </a:ext>
                </a:extLst>
              </p:cNvPr>
              <p:cNvSpPr/>
              <p:nvPr/>
            </p:nvSpPr>
            <p:spPr>
              <a:xfrm>
                <a:off x="4593611" y="273754"/>
                <a:ext cx="1270001" cy="7668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8" name="Shape 43379">
                <a:extLst>
                  <a:ext uri="{FF2B5EF4-FFF2-40B4-BE49-F238E27FC236}">
                    <a16:creationId xmlns:a16="http://schemas.microsoft.com/office/drawing/2014/main" xmlns="" id="{547416ED-9520-446F-8B35-EBCEBF50AC4C}"/>
                  </a:ext>
                </a:extLst>
              </p:cNvPr>
              <p:cNvSpPr/>
              <p:nvPr/>
            </p:nvSpPr>
            <p:spPr>
              <a:xfrm rot="21420000">
                <a:off x="-3788" y="273754"/>
                <a:ext cx="10464801" cy="129283"/>
              </a:xfrm>
              <a:prstGeom prst="rect">
                <a:avLst/>
              </a:pr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nvGrpSpPr>
            <p:cNvPr id="31" name="Group 43396">
              <a:extLst>
                <a:ext uri="{FF2B5EF4-FFF2-40B4-BE49-F238E27FC236}">
                  <a16:creationId xmlns:a16="http://schemas.microsoft.com/office/drawing/2014/main" xmlns="" id="{7329034A-398C-4C81-8858-394B7A3114B9}"/>
                </a:ext>
              </a:extLst>
            </p:cNvPr>
            <p:cNvGrpSpPr/>
            <p:nvPr/>
          </p:nvGrpSpPr>
          <p:grpSpPr>
            <a:xfrm>
              <a:off x="8564533" y="2305891"/>
              <a:ext cx="2542954" cy="1196508"/>
              <a:chOff x="0" y="0"/>
              <a:chExt cx="3444240" cy="2267055"/>
            </a:xfrm>
            <a:solidFill>
              <a:schemeClr val="accent1"/>
            </a:solidFill>
          </p:grpSpPr>
          <p:sp>
            <p:nvSpPr>
              <p:cNvPr id="42" name="Shape 43381">
                <a:extLst>
                  <a:ext uri="{FF2B5EF4-FFF2-40B4-BE49-F238E27FC236}">
                    <a16:creationId xmlns:a16="http://schemas.microsoft.com/office/drawing/2014/main" xmlns="" id="{EB1C9C96-0616-463C-BE05-47C49AFF60D6}"/>
                  </a:ext>
                </a:extLst>
              </p:cNvPr>
              <p:cNvSpPr/>
              <p:nvPr/>
            </p:nvSpPr>
            <p:spPr>
              <a:xfrm rot="21420000">
                <a:off x="9534" y="186970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3" name="Shape 43382">
                <a:extLst>
                  <a:ext uri="{FF2B5EF4-FFF2-40B4-BE49-F238E27FC236}">
                    <a16:creationId xmlns:a16="http://schemas.microsoft.com/office/drawing/2014/main" xmlns="" id="{56EF0074-AE40-4FA2-B509-E2DED60493D8}"/>
                  </a:ext>
                </a:extLst>
              </p:cNvPr>
              <p:cNvSpPr/>
              <p:nvPr/>
            </p:nvSpPr>
            <p:spPr>
              <a:xfrm rot="21420000">
                <a:off x="707077" y="1833143"/>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4" name="Shape 43383">
                <a:extLst>
                  <a:ext uri="{FF2B5EF4-FFF2-40B4-BE49-F238E27FC236}">
                    <a16:creationId xmlns:a16="http://schemas.microsoft.com/office/drawing/2014/main" xmlns="" id="{F39CE4D9-C8D9-4351-8F7A-EFD492879050}"/>
                  </a:ext>
                </a:extLst>
              </p:cNvPr>
              <p:cNvSpPr/>
              <p:nvPr/>
            </p:nvSpPr>
            <p:spPr>
              <a:xfrm rot="21420000">
                <a:off x="1404620" y="1796586"/>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5" name="Shape 43384">
                <a:extLst>
                  <a:ext uri="{FF2B5EF4-FFF2-40B4-BE49-F238E27FC236}">
                    <a16:creationId xmlns:a16="http://schemas.microsoft.com/office/drawing/2014/main" xmlns="" id="{44D4EAB9-1E45-4FD9-9FA2-B9C5FD7C95DA}"/>
                  </a:ext>
                </a:extLst>
              </p:cNvPr>
              <p:cNvSpPr/>
              <p:nvPr/>
            </p:nvSpPr>
            <p:spPr>
              <a:xfrm rot="21420000">
                <a:off x="2102163" y="176003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6" name="Shape 43385">
                <a:extLst>
                  <a:ext uri="{FF2B5EF4-FFF2-40B4-BE49-F238E27FC236}">
                    <a16:creationId xmlns:a16="http://schemas.microsoft.com/office/drawing/2014/main" xmlns="" id="{278F6282-1292-4AD1-935B-CCFCCC433C36}"/>
                  </a:ext>
                </a:extLst>
              </p:cNvPr>
              <p:cNvSpPr/>
              <p:nvPr/>
            </p:nvSpPr>
            <p:spPr>
              <a:xfrm rot="21420000">
                <a:off x="2799705" y="1723473"/>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7" name="Shape 43386">
                <a:extLst>
                  <a:ext uri="{FF2B5EF4-FFF2-40B4-BE49-F238E27FC236}">
                    <a16:creationId xmlns:a16="http://schemas.microsoft.com/office/drawing/2014/main" xmlns="" id="{CD51E3DD-70C9-47BE-BBC9-4C5129DF75A8}"/>
                  </a:ext>
                </a:extLst>
              </p:cNvPr>
              <p:cNvSpPr/>
              <p:nvPr/>
            </p:nvSpPr>
            <p:spPr>
              <a:xfrm rot="21420000">
                <a:off x="334981" y="140636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8" name="Shape 43387">
                <a:extLst>
                  <a:ext uri="{FF2B5EF4-FFF2-40B4-BE49-F238E27FC236}">
                    <a16:creationId xmlns:a16="http://schemas.microsoft.com/office/drawing/2014/main" xmlns="" id="{F0DCA1AE-8A13-405A-93C8-521868D1CC2A}"/>
                  </a:ext>
                </a:extLst>
              </p:cNvPr>
              <p:cNvSpPr/>
              <p:nvPr/>
            </p:nvSpPr>
            <p:spPr>
              <a:xfrm rot="21420000">
                <a:off x="1032524" y="136980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9" name="Shape 43388">
                <a:extLst>
                  <a:ext uri="{FF2B5EF4-FFF2-40B4-BE49-F238E27FC236}">
                    <a16:creationId xmlns:a16="http://schemas.microsoft.com/office/drawing/2014/main" xmlns="" id="{C39597E6-E774-4F29-9F64-FC4478AAC63C}"/>
                  </a:ext>
                </a:extLst>
              </p:cNvPr>
              <p:cNvSpPr/>
              <p:nvPr/>
            </p:nvSpPr>
            <p:spPr>
              <a:xfrm rot="21420000">
                <a:off x="1730067" y="133325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0" name="Shape 43389">
                <a:extLst>
                  <a:ext uri="{FF2B5EF4-FFF2-40B4-BE49-F238E27FC236}">
                    <a16:creationId xmlns:a16="http://schemas.microsoft.com/office/drawing/2014/main" xmlns="" id="{E1BCACE6-3238-4581-940C-7DF8719145AE}"/>
                  </a:ext>
                </a:extLst>
              </p:cNvPr>
              <p:cNvSpPr/>
              <p:nvPr/>
            </p:nvSpPr>
            <p:spPr>
              <a:xfrm rot="21420000">
                <a:off x="2427609" y="129669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1" name="Shape 43390">
                <a:extLst>
                  <a:ext uri="{FF2B5EF4-FFF2-40B4-BE49-F238E27FC236}">
                    <a16:creationId xmlns:a16="http://schemas.microsoft.com/office/drawing/2014/main" xmlns="" id="{1309025C-6C1B-4645-AC01-309A53ECB68C}"/>
                  </a:ext>
                </a:extLst>
              </p:cNvPr>
              <p:cNvSpPr/>
              <p:nvPr/>
            </p:nvSpPr>
            <p:spPr>
              <a:xfrm rot="21420000">
                <a:off x="597015" y="94635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2" name="Shape 43391">
                <a:extLst>
                  <a:ext uri="{FF2B5EF4-FFF2-40B4-BE49-F238E27FC236}">
                    <a16:creationId xmlns:a16="http://schemas.microsoft.com/office/drawing/2014/main" xmlns="" id="{226AAEDF-73B3-4DE4-B34B-C3101C46A0BF}"/>
                  </a:ext>
                </a:extLst>
              </p:cNvPr>
              <p:cNvSpPr/>
              <p:nvPr/>
            </p:nvSpPr>
            <p:spPr>
              <a:xfrm rot="21420000">
                <a:off x="1294558" y="90979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3" name="Shape 43392">
                <a:extLst>
                  <a:ext uri="{FF2B5EF4-FFF2-40B4-BE49-F238E27FC236}">
                    <a16:creationId xmlns:a16="http://schemas.microsoft.com/office/drawing/2014/main" xmlns="" id="{6C4307E9-8C03-4AB6-831E-F2B93D8DB13C}"/>
                  </a:ext>
                </a:extLst>
              </p:cNvPr>
              <p:cNvSpPr/>
              <p:nvPr/>
            </p:nvSpPr>
            <p:spPr>
              <a:xfrm rot="21420000">
                <a:off x="1992101" y="87323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4" name="Shape 43393">
                <a:extLst>
                  <a:ext uri="{FF2B5EF4-FFF2-40B4-BE49-F238E27FC236}">
                    <a16:creationId xmlns:a16="http://schemas.microsoft.com/office/drawing/2014/main" xmlns="" id="{0D9FDC17-F90F-46FC-A6E3-55E2F66560A7}"/>
                  </a:ext>
                </a:extLst>
              </p:cNvPr>
              <p:cNvSpPr/>
              <p:nvPr/>
            </p:nvSpPr>
            <p:spPr>
              <a:xfrm rot="21420000">
                <a:off x="985875" y="47969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5" name="Shape 43394">
                <a:extLst>
                  <a:ext uri="{FF2B5EF4-FFF2-40B4-BE49-F238E27FC236}">
                    <a16:creationId xmlns:a16="http://schemas.microsoft.com/office/drawing/2014/main" xmlns="" id="{F60D5EC6-3DA5-4975-87F1-6CD53D993869}"/>
                  </a:ext>
                </a:extLst>
              </p:cNvPr>
              <p:cNvSpPr/>
              <p:nvPr/>
            </p:nvSpPr>
            <p:spPr>
              <a:xfrm rot="21420000">
                <a:off x="1683418" y="44313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6" name="Shape 43395">
                <a:extLst>
                  <a:ext uri="{FF2B5EF4-FFF2-40B4-BE49-F238E27FC236}">
                    <a16:creationId xmlns:a16="http://schemas.microsoft.com/office/drawing/2014/main" xmlns="" id="{30B1D36C-96AA-419F-8668-2DBCC1ED882A}"/>
                  </a:ext>
                </a:extLst>
              </p:cNvPr>
              <p:cNvSpPr/>
              <p:nvPr/>
            </p:nvSpPr>
            <p:spPr>
              <a:xfrm rot="21420000">
                <a:off x="1311322" y="1635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nvGrpSpPr>
            <p:cNvPr id="32" name="Group 43406">
              <a:extLst>
                <a:ext uri="{FF2B5EF4-FFF2-40B4-BE49-F238E27FC236}">
                  <a16:creationId xmlns:a16="http://schemas.microsoft.com/office/drawing/2014/main" xmlns="" id="{57DD1DB1-7AE1-4192-9BD3-D8A8961A9567}"/>
                </a:ext>
              </a:extLst>
            </p:cNvPr>
            <p:cNvGrpSpPr/>
            <p:nvPr/>
          </p:nvGrpSpPr>
          <p:grpSpPr>
            <a:xfrm>
              <a:off x="4150033" y="2989164"/>
              <a:ext cx="2542953" cy="724969"/>
              <a:chOff x="0" y="0"/>
              <a:chExt cx="3444240" cy="1373616"/>
            </a:xfrm>
            <a:solidFill>
              <a:schemeClr val="accent3"/>
            </a:solidFill>
          </p:grpSpPr>
          <p:sp>
            <p:nvSpPr>
              <p:cNvPr id="33" name="Shape 43397">
                <a:extLst>
                  <a:ext uri="{FF2B5EF4-FFF2-40B4-BE49-F238E27FC236}">
                    <a16:creationId xmlns:a16="http://schemas.microsoft.com/office/drawing/2014/main" xmlns="" id="{A5F9C0C4-B43B-48CF-AAD6-8BD10C9AF2A3}"/>
                  </a:ext>
                </a:extLst>
              </p:cNvPr>
              <p:cNvSpPr/>
              <p:nvPr/>
            </p:nvSpPr>
            <p:spPr>
              <a:xfrm rot="21420000">
                <a:off x="9534" y="97626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4" name="Shape 43398">
                <a:extLst>
                  <a:ext uri="{FF2B5EF4-FFF2-40B4-BE49-F238E27FC236}">
                    <a16:creationId xmlns:a16="http://schemas.microsoft.com/office/drawing/2014/main" xmlns="" id="{6C1009FB-4385-465C-B419-F56733B0C956}"/>
                  </a:ext>
                </a:extLst>
              </p:cNvPr>
              <p:cNvSpPr/>
              <p:nvPr/>
            </p:nvSpPr>
            <p:spPr>
              <a:xfrm rot="21420000">
                <a:off x="707077" y="93970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5" name="Shape 43399">
                <a:extLst>
                  <a:ext uri="{FF2B5EF4-FFF2-40B4-BE49-F238E27FC236}">
                    <a16:creationId xmlns:a16="http://schemas.microsoft.com/office/drawing/2014/main" xmlns="" id="{F5E1B116-0E72-496F-9628-167E106416E0}"/>
                  </a:ext>
                </a:extLst>
              </p:cNvPr>
              <p:cNvSpPr/>
              <p:nvPr/>
            </p:nvSpPr>
            <p:spPr>
              <a:xfrm rot="21420000">
                <a:off x="1404620" y="90314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6" name="Shape 43400">
                <a:extLst>
                  <a:ext uri="{FF2B5EF4-FFF2-40B4-BE49-F238E27FC236}">
                    <a16:creationId xmlns:a16="http://schemas.microsoft.com/office/drawing/2014/main" xmlns="" id="{187D144B-5188-4D9B-BD3B-F1DE319FE0C8}"/>
                  </a:ext>
                </a:extLst>
              </p:cNvPr>
              <p:cNvSpPr/>
              <p:nvPr/>
            </p:nvSpPr>
            <p:spPr>
              <a:xfrm rot="21420000">
                <a:off x="2102162" y="86659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7" name="Shape 43401">
                <a:extLst>
                  <a:ext uri="{FF2B5EF4-FFF2-40B4-BE49-F238E27FC236}">
                    <a16:creationId xmlns:a16="http://schemas.microsoft.com/office/drawing/2014/main" xmlns="" id="{DFFCC6F2-A412-4AF7-9FBA-284B611293A6}"/>
                  </a:ext>
                </a:extLst>
              </p:cNvPr>
              <p:cNvSpPr/>
              <p:nvPr/>
            </p:nvSpPr>
            <p:spPr>
              <a:xfrm rot="21420000">
                <a:off x="2799705" y="83003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8" name="Shape 43402">
                <a:extLst>
                  <a:ext uri="{FF2B5EF4-FFF2-40B4-BE49-F238E27FC236}">
                    <a16:creationId xmlns:a16="http://schemas.microsoft.com/office/drawing/2014/main" xmlns="" id="{515C87CF-38BA-4A03-8ACC-B9B5C3CF2A2D}"/>
                  </a:ext>
                </a:extLst>
              </p:cNvPr>
              <p:cNvSpPr/>
              <p:nvPr/>
            </p:nvSpPr>
            <p:spPr>
              <a:xfrm rot="21420000">
                <a:off x="334981" y="51292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9" name="Shape 43403">
                <a:extLst>
                  <a:ext uri="{FF2B5EF4-FFF2-40B4-BE49-F238E27FC236}">
                    <a16:creationId xmlns:a16="http://schemas.microsoft.com/office/drawing/2014/main" xmlns="" id="{66B6D781-26E5-48B4-93AE-4F9BF7F91644}"/>
                  </a:ext>
                </a:extLst>
              </p:cNvPr>
              <p:cNvSpPr/>
              <p:nvPr/>
            </p:nvSpPr>
            <p:spPr>
              <a:xfrm rot="21420000">
                <a:off x="1032524" y="476368"/>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0" name="Shape 43404">
                <a:extLst>
                  <a:ext uri="{FF2B5EF4-FFF2-40B4-BE49-F238E27FC236}">
                    <a16:creationId xmlns:a16="http://schemas.microsoft.com/office/drawing/2014/main" xmlns="" id="{B40D4790-6F0F-468C-BCEC-DAB563BDBC89}"/>
                  </a:ext>
                </a:extLst>
              </p:cNvPr>
              <p:cNvSpPr/>
              <p:nvPr/>
            </p:nvSpPr>
            <p:spPr>
              <a:xfrm rot="21420000">
                <a:off x="1730067" y="43981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1" name="Shape 43405">
                <a:extLst>
                  <a:ext uri="{FF2B5EF4-FFF2-40B4-BE49-F238E27FC236}">
                    <a16:creationId xmlns:a16="http://schemas.microsoft.com/office/drawing/2014/main" xmlns="" id="{217398E8-4084-46B4-86A8-28143753806B}"/>
                  </a:ext>
                </a:extLst>
              </p:cNvPr>
              <p:cNvSpPr/>
              <p:nvPr/>
            </p:nvSpPr>
            <p:spPr>
              <a:xfrm rot="21420000">
                <a:off x="1294557" y="1635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sp>
        <p:nvSpPr>
          <p:cNvPr id="60" name="TextBox 69">
            <a:extLst>
              <a:ext uri="{FF2B5EF4-FFF2-40B4-BE49-F238E27FC236}">
                <a16:creationId xmlns:a16="http://schemas.microsoft.com/office/drawing/2014/main" xmlns="" id="{315C63F1-5AD5-4EFA-9A29-1842073010AC}"/>
              </a:ext>
            </a:extLst>
          </p:cNvPr>
          <p:cNvSpPr txBox="1"/>
          <p:nvPr/>
        </p:nvSpPr>
        <p:spPr>
          <a:xfrm>
            <a:off x="6645037" y="3464985"/>
            <a:ext cx="1893467" cy="738664"/>
          </a:xfrm>
          <a:prstGeom prst="rect">
            <a:avLst/>
          </a:prstGeom>
          <a:noFill/>
        </p:spPr>
        <p:txBody>
          <a:bodyPr wrap="none" rtlCol="0" anchor="b" anchorCtr="0">
            <a:spAutoFit/>
          </a:bodyPr>
          <a:lstStyle/>
          <a:p>
            <a:pPr algn="ctr"/>
            <a:r>
              <a:rPr lang="es-ES" sz="1400" b="1" dirty="0">
                <a:solidFill>
                  <a:schemeClr val="tx2"/>
                </a:solidFill>
                <a:latin typeface="Poppins" pitchFamily="2" charset="77"/>
                <a:ea typeface="League Spartan" charset="0"/>
                <a:cs typeface="Poppins" pitchFamily="2" charset="77"/>
              </a:rPr>
              <a:t>Equilibrio </a:t>
            </a:r>
            <a:endParaRPr lang="es-ES" sz="1400" b="1" dirty="0" smtClean="0">
              <a:solidFill>
                <a:schemeClr val="tx2"/>
              </a:solidFill>
              <a:latin typeface="Poppins" pitchFamily="2" charset="77"/>
              <a:ea typeface="League Spartan" charset="0"/>
              <a:cs typeface="Poppins" pitchFamily="2" charset="77"/>
            </a:endParaRPr>
          </a:p>
          <a:p>
            <a:pPr algn="ctr"/>
            <a:r>
              <a:rPr lang="es-ES" sz="1400" b="1" dirty="0" smtClean="0">
                <a:solidFill>
                  <a:schemeClr val="tx2"/>
                </a:solidFill>
                <a:latin typeface="Poppins" pitchFamily="2" charset="77"/>
                <a:ea typeface="League Spartan" charset="0"/>
                <a:cs typeface="Poppins" pitchFamily="2" charset="77"/>
              </a:rPr>
              <a:t>entre </a:t>
            </a:r>
            <a:r>
              <a:rPr lang="es-ES" sz="1400" b="1" dirty="0">
                <a:solidFill>
                  <a:schemeClr val="tx2"/>
                </a:solidFill>
                <a:latin typeface="Poppins" pitchFamily="2" charset="77"/>
                <a:ea typeface="League Spartan" charset="0"/>
                <a:cs typeface="Poppins" pitchFamily="2" charset="77"/>
              </a:rPr>
              <a:t>los resultados </a:t>
            </a:r>
            <a:endParaRPr lang="es-ES" sz="1400" b="1" dirty="0" smtClean="0">
              <a:solidFill>
                <a:schemeClr val="tx2"/>
              </a:solidFill>
              <a:latin typeface="Poppins" pitchFamily="2" charset="77"/>
              <a:ea typeface="League Spartan" charset="0"/>
              <a:cs typeface="Poppins" pitchFamily="2" charset="77"/>
            </a:endParaRPr>
          </a:p>
          <a:p>
            <a:pPr algn="ctr"/>
            <a:r>
              <a:rPr lang="es-ES" sz="1400" b="1" dirty="0" smtClean="0">
                <a:solidFill>
                  <a:schemeClr val="tx2"/>
                </a:solidFill>
                <a:latin typeface="Poppins" pitchFamily="2" charset="77"/>
                <a:ea typeface="League Spartan" charset="0"/>
                <a:cs typeface="Poppins" pitchFamily="2" charset="77"/>
              </a:rPr>
              <a:t>y </a:t>
            </a:r>
            <a:r>
              <a:rPr lang="es-ES" sz="1400" b="1" dirty="0">
                <a:solidFill>
                  <a:schemeClr val="tx2"/>
                </a:solidFill>
                <a:latin typeface="Poppins" pitchFamily="2" charset="77"/>
                <a:ea typeface="League Spartan" charset="0"/>
                <a:cs typeface="Poppins" pitchFamily="2" charset="77"/>
              </a:rPr>
              <a:t>los ingresos</a:t>
            </a:r>
            <a:endParaRPr lang="en-GB" sz="1400" b="1" dirty="0">
              <a:solidFill>
                <a:schemeClr val="tx2"/>
              </a:solidFill>
              <a:latin typeface="Poppins" pitchFamily="2" charset="77"/>
              <a:ea typeface="League Spartan" charset="0"/>
              <a:cs typeface="Poppins" pitchFamily="2" charset="77"/>
            </a:endParaRPr>
          </a:p>
        </p:txBody>
      </p:sp>
    </p:spTree>
    <p:extLst>
      <p:ext uri="{BB962C8B-B14F-4D97-AF65-F5344CB8AC3E}">
        <p14:creationId xmlns:p14="http://schemas.microsoft.com/office/powerpoint/2010/main" val="2701106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75"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669812" y="478149"/>
            <a:ext cx="8852375" cy="697353"/>
          </a:xfrm>
        </p:spPr>
        <p:txBody>
          <a:bodyPr>
            <a:normAutofit fontScale="85000" lnSpcReduction="10000"/>
          </a:bodyPr>
          <a:lstStyle/>
          <a:p>
            <a:r>
              <a:rPr lang="es-ES" dirty="0"/>
              <a:t>Teoría de la motivación: Teoría de la equidad (cont.)</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218860" y="1771059"/>
            <a:ext cx="3199112" cy="480674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000" dirty="0">
                <a:solidFill>
                  <a:srgbClr val="245473"/>
                </a:solidFill>
                <a:latin typeface="+mj-lt"/>
                <a:sym typeface="Wingdings" panose="05000000000000000000" pitchFamily="2" charset="2"/>
              </a:rPr>
              <a:t>Los empleados perciben que sus </a:t>
            </a:r>
            <a:r>
              <a:rPr lang="es-ES" altLang="de-DE" sz="2000" dirty="0" smtClean="0">
                <a:solidFill>
                  <a:srgbClr val="245473"/>
                </a:solidFill>
                <a:latin typeface="+mj-lt"/>
                <a:sym typeface="Wingdings" panose="05000000000000000000" pitchFamily="2" charset="2"/>
              </a:rPr>
              <a:t>empresas son </a:t>
            </a:r>
            <a:r>
              <a:rPr lang="es-ES" altLang="de-DE" sz="2000" dirty="0">
                <a:solidFill>
                  <a:srgbClr val="245473"/>
                </a:solidFill>
                <a:latin typeface="+mj-lt"/>
                <a:sym typeface="Wingdings" panose="05000000000000000000" pitchFamily="2" charset="2"/>
              </a:rPr>
              <a:t>justas cuando ven que lo que reciben se corresponde con lo que han aportado.  </a:t>
            </a:r>
            <a:endParaRPr lang="es-ES" altLang="de-DE" sz="2000" dirty="0" smtClean="0">
              <a:solidFill>
                <a:srgbClr val="245473"/>
              </a:solidFill>
              <a:latin typeface="+mj-lt"/>
              <a:sym typeface="Wingdings" panose="05000000000000000000" pitchFamily="2" charset="2"/>
            </a:endParaRPr>
          </a:p>
          <a:p>
            <a:pPr algn="l">
              <a:lnSpc>
                <a:spcPct val="100000"/>
              </a:lnSpc>
              <a:spcBef>
                <a:spcPts val="600"/>
              </a:spcBef>
            </a:pPr>
            <a:r>
              <a:rPr lang="es-ES" altLang="de-DE" sz="2000" dirty="0" smtClean="0">
                <a:solidFill>
                  <a:srgbClr val="245473"/>
                </a:solidFill>
                <a:latin typeface="+mj-lt"/>
                <a:sym typeface="Wingdings" panose="05000000000000000000" pitchFamily="2" charset="2"/>
              </a:rPr>
              <a:t>Un </a:t>
            </a:r>
            <a:r>
              <a:rPr lang="es-ES" altLang="de-DE" sz="2000" dirty="0">
                <a:solidFill>
                  <a:srgbClr val="245473"/>
                </a:solidFill>
                <a:latin typeface="+mj-lt"/>
                <a:sym typeface="Wingdings" panose="05000000000000000000" pitchFamily="2" charset="2"/>
              </a:rPr>
              <a:t>elemento clave de la justicia organizativa es la percepción individual de la justicia. En otras palabras, la justicia o la equidad pueden ser subjetivas, residiendo en nuestra percepción. Lo que una persona ve como injusto, otra puede verlo como perfectamente apropiado</a:t>
            </a:r>
            <a:r>
              <a:rPr lang="es-ES" altLang="de-DE" sz="2200" dirty="0">
                <a:solidFill>
                  <a:srgbClr val="245473"/>
                </a:solidFill>
                <a:latin typeface="+mj-lt"/>
                <a:sym typeface="Wingdings" panose="05000000000000000000" pitchFamily="2" charset="2"/>
              </a:rPr>
              <a:t>.</a:t>
            </a:r>
            <a:endParaRPr lang="en-GB" altLang="de-DE" sz="2200" dirty="0">
              <a:solidFill>
                <a:srgbClr val="245473"/>
              </a:solidFill>
              <a:latin typeface="+mj-lt"/>
              <a:sym typeface="Wingdings" panose="05000000000000000000" pitchFamily="2" charset="2"/>
            </a:endParaRPr>
          </a:p>
        </p:txBody>
      </p:sp>
      <p:grpSp>
        <p:nvGrpSpPr>
          <p:cNvPr id="5" name="Gruppieren 4">
            <a:extLst>
              <a:ext uri="{FF2B5EF4-FFF2-40B4-BE49-F238E27FC236}">
                <a16:creationId xmlns:a16="http://schemas.microsoft.com/office/drawing/2014/main" xmlns="" id="{B0235C04-DF92-4EBE-83B5-F6EAAF8E0B37}"/>
              </a:ext>
            </a:extLst>
          </p:cNvPr>
          <p:cNvGrpSpPr>
            <a:grpSpLocks noChangeAspect="1"/>
          </p:cNvGrpSpPr>
          <p:nvPr/>
        </p:nvGrpSpPr>
        <p:grpSpPr>
          <a:xfrm>
            <a:off x="5611384" y="2142491"/>
            <a:ext cx="4635420" cy="4016811"/>
            <a:chOff x="6033631" y="2077225"/>
            <a:chExt cx="3799524" cy="3292468"/>
          </a:xfrm>
        </p:grpSpPr>
        <p:sp>
          <p:nvSpPr>
            <p:cNvPr id="7" name="Freeform: Shape 3068">
              <a:extLst>
                <a:ext uri="{FF2B5EF4-FFF2-40B4-BE49-F238E27FC236}">
                  <a16:creationId xmlns:a16="http://schemas.microsoft.com/office/drawing/2014/main" xmlns="" id="{38C4C061-951E-494C-88BA-FBBE38230713}"/>
                </a:ext>
              </a:extLst>
            </p:cNvPr>
            <p:cNvSpPr>
              <a:spLocks noChangeAspect="1"/>
            </p:cNvSpPr>
            <p:nvPr/>
          </p:nvSpPr>
          <p:spPr>
            <a:xfrm>
              <a:off x="7128868" y="2077225"/>
              <a:ext cx="1607361" cy="1391017"/>
            </a:xfrm>
            <a:custGeom>
              <a:avLst/>
              <a:gdLst/>
              <a:ahLst/>
              <a:cxnLst>
                <a:cxn ang="3cd4">
                  <a:pos x="hc" y="t"/>
                </a:cxn>
                <a:cxn ang="cd2">
                  <a:pos x="l" y="vc"/>
                </a:cxn>
                <a:cxn ang="cd4">
                  <a:pos x="hc" y="b"/>
                </a:cxn>
                <a:cxn ang="0">
                  <a:pos x="r" y="vc"/>
                </a:cxn>
              </a:cxnLst>
              <a:rect l="l" t="t" r="r" b="b"/>
              <a:pathLst>
                <a:path w="952" h="824">
                  <a:moveTo>
                    <a:pt x="476" y="0"/>
                  </a:moveTo>
                  <a:lnTo>
                    <a:pt x="952" y="824"/>
                  </a:lnTo>
                  <a:lnTo>
                    <a:pt x="0" y="824"/>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8" name="Freeform: Shape 3069">
              <a:extLst>
                <a:ext uri="{FF2B5EF4-FFF2-40B4-BE49-F238E27FC236}">
                  <a16:creationId xmlns:a16="http://schemas.microsoft.com/office/drawing/2014/main" xmlns="" id="{4836DD1E-E1CC-4ADF-88B1-B583C9037805}"/>
                </a:ext>
              </a:extLst>
            </p:cNvPr>
            <p:cNvSpPr>
              <a:spLocks noChangeAspect="1"/>
            </p:cNvSpPr>
            <p:nvPr/>
          </p:nvSpPr>
          <p:spPr>
            <a:xfrm>
              <a:off x="8225794" y="3978676"/>
              <a:ext cx="1607361" cy="1391017"/>
            </a:xfrm>
            <a:custGeom>
              <a:avLst/>
              <a:gdLst/>
              <a:ahLst/>
              <a:cxnLst>
                <a:cxn ang="3cd4">
                  <a:pos x="hc" y="t"/>
                </a:cxn>
                <a:cxn ang="cd2">
                  <a:pos x="l" y="vc"/>
                </a:cxn>
                <a:cxn ang="cd4">
                  <a:pos x="hc" y="b"/>
                </a:cxn>
                <a:cxn ang="0">
                  <a:pos x="r" y="vc"/>
                </a:cxn>
              </a:cxnLst>
              <a:rect l="l" t="t" r="r" b="b"/>
              <a:pathLst>
                <a:path w="952" h="824">
                  <a:moveTo>
                    <a:pt x="476" y="0"/>
                  </a:moveTo>
                  <a:lnTo>
                    <a:pt x="952" y="824"/>
                  </a:lnTo>
                  <a:lnTo>
                    <a:pt x="0" y="824"/>
                  </a:lnTo>
                  <a:close/>
                </a:path>
              </a:pathLst>
            </a:custGeom>
            <a:solidFill>
              <a:schemeClr val="accent1">
                <a:lumMod val="75000"/>
              </a:schemeClr>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9" name="Freeform: Shape 3070">
              <a:extLst>
                <a:ext uri="{FF2B5EF4-FFF2-40B4-BE49-F238E27FC236}">
                  <a16:creationId xmlns:a16="http://schemas.microsoft.com/office/drawing/2014/main" xmlns="" id="{A5093D80-D261-4E48-A306-7087786F7C5A}"/>
                </a:ext>
              </a:extLst>
            </p:cNvPr>
            <p:cNvSpPr>
              <a:spLocks noChangeAspect="1"/>
            </p:cNvSpPr>
            <p:nvPr/>
          </p:nvSpPr>
          <p:spPr>
            <a:xfrm>
              <a:off x="6033631" y="3978676"/>
              <a:ext cx="1607361" cy="1391017"/>
            </a:xfrm>
            <a:custGeom>
              <a:avLst/>
              <a:gdLst/>
              <a:ahLst/>
              <a:cxnLst>
                <a:cxn ang="3cd4">
                  <a:pos x="hc" y="t"/>
                </a:cxn>
                <a:cxn ang="cd2">
                  <a:pos x="l" y="vc"/>
                </a:cxn>
                <a:cxn ang="cd4">
                  <a:pos x="hc" y="b"/>
                </a:cxn>
                <a:cxn ang="0">
                  <a:pos x="r" y="vc"/>
                </a:cxn>
              </a:cxnLst>
              <a:rect l="l" t="t" r="r" b="b"/>
              <a:pathLst>
                <a:path w="952" h="824">
                  <a:moveTo>
                    <a:pt x="476" y="0"/>
                  </a:moveTo>
                  <a:lnTo>
                    <a:pt x="952" y="824"/>
                  </a:lnTo>
                  <a:lnTo>
                    <a:pt x="0" y="824"/>
                  </a:lnTo>
                  <a:close/>
                </a:path>
              </a:pathLst>
            </a:custGeom>
            <a:solidFill>
              <a:srgbClr val="8FAADC"/>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10" name="Freeform: Shape 3071">
              <a:extLst>
                <a:ext uri="{FF2B5EF4-FFF2-40B4-BE49-F238E27FC236}">
                  <a16:creationId xmlns:a16="http://schemas.microsoft.com/office/drawing/2014/main" xmlns="" id="{675EB067-F4FE-4366-A159-019B8D52682C}"/>
                </a:ext>
              </a:extLst>
            </p:cNvPr>
            <p:cNvSpPr>
              <a:spLocks noChangeAspect="1"/>
            </p:cNvSpPr>
            <p:nvPr/>
          </p:nvSpPr>
          <p:spPr>
            <a:xfrm>
              <a:off x="6758714" y="3593313"/>
              <a:ext cx="1323410" cy="1776378"/>
            </a:xfrm>
            <a:custGeom>
              <a:avLst/>
              <a:gdLst/>
              <a:ahLst/>
              <a:cxnLst>
                <a:cxn ang="3cd4">
                  <a:pos x="hc" y="t"/>
                </a:cxn>
                <a:cxn ang="cd2">
                  <a:pos x="l" y="vc"/>
                </a:cxn>
                <a:cxn ang="cd4">
                  <a:pos x="hc" y="b"/>
                </a:cxn>
                <a:cxn ang="0">
                  <a:pos x="r" y="vc"/>
                </a:cxn>
              </a:cxnLst>
              <a:rect l="l" t="t" r="r" b="b"/>
              <a:pathLst>
                <a:path w="784" h="1052">
                  <a:moveTo>
                    <a:pt x="0" y="0"/>
                  </a:moveTo>
                  <a:lnTo>
                    <a:pt x="607" y="1052"/>
                  </a:lnTo>
                  <a:lnTo>
                    <a:pt x="784" y="1052"/>
                  </a:lnTo>
                  <a:lnTo>
                    <a:pt x="176" y="0"/>
                  </a:lnTo>
                  <a:close/>
                </a:path>
              </a:pathLst>
            </a:custGeom>
            <a:solidFill>
              <a:schemeClr val="accent1">
                <a:lumMod val="60000"/>
                <a:lumOff val="40000"/>
              </a:schemeClr>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11" name="Freeform: Shape 3072">
              <a:extLst>
                <a:ext uri="{FF2B5EF4-FFF2-40B4-BE49-F238E27FC236}">
                  <a16:creationId xmlns:a16="http://schemas.microsoft.com/office/drawing/2014/main" xmlns="" id="{5CC548C4-DFBB-4573-8D99-83ECE041C5E0}"/>
                </a:ext>
              </a:extLst>
            </p:cNvPr>
            <p:cNvSpPr>
              <a:spLocks noChangeAspect="1"/>
            </p:cNvSpPr>
            <p:nvPr/>
          </p:nvSpPr>
          <p:spPr>
            <a:xfrm>
              <a:off x="7784659" y="3593313"/>
              <a:ext cx="1323410" cy="1776378"/>
            </a:xfrm>
            <a:custGeom>
              <a:avLst/>
              <a:gdLst/>
              <a:ahLst/>
              <a:cxnLst>
                <a:cxn ang="3cd4">
                  <a:pos x="hc" y="t"/>
                </a:cxn>
                <a:cxn ang="cd2">
                  <a:pos x="l" y="vc"/>
                </a:cxn>
                <a:cxn ang="cd4">
                  <a:pos x="hc" y="b"/>
                </a:cxn>
                <a:cxn ang="0">
                  <a:pos x="r" y="vc"/>
                </a:cxn>
              </a:cxnLst>
              <a:rect l="l" t="t" r="r" b="b"/>
              <a:pathLst>
                <a:path w="784" h="1052">
                  <a:moveTo>
                    <a:pt x="784" y="0"/>
                  </a:moveTo>
                  <a:lnTo>
                    <a:pt x="177" y="1052"/>
                  </a:lnTo>
                  <a:lnTo>
                    <a:pt x="0" y="1052"/>
                  </a:lnTo>
                  <a:lnTo>
                    <a:pt x="608" y="0"/>
                  </a:lnTo>
                  <a:close/>
                </a:path>
              </a:pathLst>
            </a:custGeom>
            <a:solidFill>
              <a:schemeClr val="accent1">
                <a:lumMod val="75000"/>
              </a:schemeClr>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12" name="Freeform: Shape 3073">
              <a:extLst>
                <a:ext uri="{FF2B5EF4-FFF2-40B4-BE49-F238E27FC236}">
                  <a16:creationId xmlns:a16="http://schemas.microsoft.com/office/drawing/2014/main" xmlns="" id="{098F9756-DDB6-40E8-AFAA-6C57CF14A087}"/>
                </a:ext>
              </a:extLst>
            </p:cNvPr>
            <p:cNvSpPr>
              <a:spLocks noChangeAspect="1"/>
            </p:cNvSpPr>
            <p:nvPr/>
          </p:nvSpPr>
          <p:spPr>
            <a:xfrm>
              <a:off x="7056189" y="3593313"/>
              <a:ext cx="2051878" cy="255217"/>
            </a:xfrm>
            <a:custGeom>
              <a:avLst/>
              <a:gdLst/>
              <a:ahLst/>
              <a:cxnLst>
                <a:cxn ang="3cd4">
                  <a:pos x="hc" y="t"/>
                </a:cxn>
                <a:cxn ang="cd2">
                  <a:pos x="l" y="vc"/>
                </a:cxn>
                <a:cxn ang="cd4">
                  <a:pos x="hc" y="b"/>
                </a:cxn>
                <a:cxn ang="0">
                  <a:pos x="r" y="vc"/>
                </a:cxn>
              </a:cxnLst>
              <a:rect l="l" t="t" r="r" b="b"/>
              <a:pathLst>
                <a:path w="1215" h="152">
                  <a:moveTo>
                    <a:pt x="1215" y="0"/>
                  </a:moveTo>
                  <a:lnTo>
                    <a:pt x="0" y="0"/>
                  </a:lnTo>
                  <a:lnTo>
                    <a:pt x="88" y="152"/>
                  </a:lnTo>
                  <a:lnTo>
                    <a:pt x="1127" y="152"/>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13" name="Freeform: Shape 3074">
              <a:extLst>
                <a:ext uri="{FF2B5EF4-FFF2-40B4-BE49-F238E27FC236}">
                  <a16:creationId xmlns:a16="http://schemas.microsoft.com/office/drawing/2014/main" xmlns="" id="{A02FF618-8815-4401-B085-7BAB0FE0DED2}"/>
                </a:ext>
              </a:extLst>
            </p:cNvPr>
            <p:cNvSpPr>
              <a:spLocks noChangeAspect="1"/>
            </p:cNvSpPr>
            <p:nvPr/>
          </p:nvSpPr>
          <p:spPr>
            <a:xfrm>
              <a:off x="7204925" y="3850221"/>
              <a:ext cx="1456935" cy="1262563"/>
            </a:xfrm>
            <a:custGeom>
              <a:avLst/>
              <a:gdLst/>
              <a:ahLst/>
              <a:cxnLst>
                <a:cxn ang="3cd4">
                  <a:pos x="hc" y="t"/>
                </a:cxn>
                <a:cxn ang="cd2">
                  <a:pos x="l" y="vc"/>
                </a:cxn>
                <a:cxn ang="cd4">
                  <a:pos x="hc" y="b"/>
                </a:cxn>
                <a:cxn ang="0">
                  <a:pos x="r" y="vc"/>
                </a:cxn>
              </a:cxnLst>
              <a:rect l="l" t="t" r="r" b="b"/>
              <a:pathLst>
                <a:path w="863" h="748">
                  <a:moveTo>
                    <a:pt x="432" y="748"/>
                  </a:moveTo>
                  <a:lnTo>
                    <a:pt x="0" y="0"/>
                  </a:lnTo>
                  <a:lnTo>
                    <a:pt x="863" y="0"/>
                  </a:lnTo>
                  <a:close/>
                </a:path>
              </a:pathLst>
            </a:custGeom>
            <a:solidFill>
              <a:schemeClr val="accent3">
                <a:lumMod val="75000"/>
              </a:schemeClr>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22" name="TextBox 507">
              <a:extLst>
                <a:ext uri="{FF2B5EF4-FFF2-40B4-BE49-F238E27FC236}">
                  <a16:creationId xmlns:a16="http://schemas.microsoft.com/office/drawing/2014/main" xmlns="" id="{8E203747-B323-4804-9FB4-70FAC2D3930D}"/>
                </a:ext>
              </a:extLst>
            </p:cNvPr>
            <p:cNvSpPr txBox="1">
              <a:spLocks noChangeAspect="1"/>
            </p:cNvSpPr>
            <p:nvPr/>
          </p:nvSpPr>
          <p:spPr>
            <a:xfrm>
              <a:off x="7405526" y="3936959"/>
              <a:ext cx="1065550" cy="529780"/>
            </a:xfrm>
            <a:prstGeom prst="rect">
              <a:avLst/>
            </a:prstGeom>
            <a:noFill/>
          </p:spPr>
          <p:txBody>
            <a:bodyPr wrap="none" rtlCol="0">
              <a:spAutoFit/>
            </a:bodyPr>
            <a:lstStyle/>
            <a:p>
              <a:pPr algn="ctr"/>
              <a:r>
                <a:rPr lang="en-GB" b="1" dirty="0" err="1">
                  <a:solidFill>
                    <a:schemeClr val="bg1"/>
                  </a:solidFill>
                  <a:latin typeface="+mj-lt"/>
                  <a:ea typeface="Roboto" charset="0"/>
                  <a:cs typeface="Roboto" charset="0"/>
                </a:rPr>
                <a:t>Justicia</a:t>
              </a:r>
              <a:r>
                <a:rPr lang="en-GB" b="1" dirty="0">
                  <a:solidFill>
                    <a:schemeClr val="bg1"/>
                  </a:solidFill>
                  <a:latin typeface="+mj-lt"/>
                  <a:ea typeface="Roboto" charset="0"/>
                  <a:cs typeface="Roboto" charset="0"/>
                </a:rPr>
                <a:t> </a:t>
              </a:r>
              <a:endParaRPr lang="en-GB" b="1" dirty="0" smtClean="0">
                <a:solidFill>
                  <a:schemeClr val="bg1"/>
                </a:solidFill>
                <a:latin typeface="+mj-lt"/>
                <a:ea typeface="Roboto" charset="0"/>
                <a:cs typeface="Roboto" charset="0"/>
              </a:endParaRPr>
            </a:p>
            <a:p>
              <a:pPr algn="ctr"/>
              <a:r>
                <a:rPr lang="en-GB" b="1" dirty="0" err="1">
                  <a:solidFill>
                    <a:schemeClr val="bg1"/>
                  </a:solidFill>
                  <a:latin typeface="+mj-lt"/>
                  <a:ea typeface="Roboto" charset="0"/>
                  <a:cs typeface="Roboto" charset="0"/>
                </a:rPr>
                <a:t>O</a:t>
              </a:r>
              <a:r>
                <a:rPr lang="en-GB" b="1" dirty="0" err="1" smtClean="0">
                  <a:solidFill>
                    <a:schemeClr val="bg1"/>
                  </a:solidFill>
                  <a:latin typeface="+mj-lt"/>
                  <a:ea typeface="Roboto" charset="0"/>
                  <a:cs typeface="Roboto" charset="0"/>
                </a:rPr>
                <a:t>rganizativa</a:t>
              </a:r>
              <a:endParaRPr lang="en-GB" b="1" dirty="0">
                <a:solidFill>
                  <a:schemeClr val="bg1"/>
                </a:solidFill>
                <a:latin typeface="+mj-lt"/>
                <a:ea typeface="Roboto" charset="0"/>
                <a:cs typeface="Roboto" charset="0"/>
              </a:endParaRPr>
            </a:p>
          </p:txBody>
        </p:sp>
        <p:sp>
          <p:nvSpPr>
            <p:cNvPr id="23" name="TextBox 509">
              <a:extLst>
                <a:ext uri="{FF2B5EF4-FFF2-40B4-BE49-F238E27FC236}">
                  <a16:creationId xmlns:a16="http://schemas.microsoft.com/office/drawing/2014/main" xmlns="" id="{1510F907-C243-4E11-946E-868C5968CD10}"/>
                </a:ext>
              </a:extLst>
            </p:cNvPr>
            <p:cNvSpPr txBox="1">
              <a:spLocks noChangeAspect="1"/>
            </p:cNvSpPr>
            <p:nvPr/>
          </p:nvSpPr>
          <p:spPr>
            <a:xfrm>
              <a:off x="7485380" y="2859781"/>
              <a:ext cx="907615" cy="479324"/>
            </a:xfrm>
            <a:prstGeom prst="rect">
              <a:avLst/>
            </a:prstGeom>
            <a:noFill/>
          </p:spPr>
          <p:txBody>
            <a:bodyPr wrap="none" rtlCol="0">
              <a:spAutoFit/>
            </a:bodyPr>
            <a:lstStyle/>
            <a:p>
              <a:pPr algn="ctr"/>
              <a:r>
                <a:rPr lang="en-GB" sz="1600" dirty="0" err="1">
                  <a:solidFill>
                    <a:schemeClr val="bg1"/>
                  </a:solidFill>
                  <a:latin typeface="+mj-lt"/>
                  <a:ea typeface="Roboto" charset="0"/>
                  <a:cs typeface="Roboto" charset="0"/>
                </a:rPr>
                <a:t>Justicia</a:t>
              </a:r>
              <a:r>
                <a:rPr lang="en-GB" sz="1600" dirty="0">
                  <a:solidFill>
                    <a:schemeClr val="bg1"/>
                  </a:solidFill>
                  <a:latin typeface="+mj-lt"/>
                  <a:ea typeface="Roboto" charset="0"/>
                  <a:cs typeface="Roboto" charset="0"/>
                </a:rPr>
                <a:t> </a:t>
              </a:r>
              <a:endParaRPr lang="en-GB" sz="1600" dirty="0" smtClean="0">
                <a:solidFill>
                  <a:schemeClr val="bg1"/>
                </a:solidFill>
                <a:latin typeface="+mj-lt"/>
                <a:ea typeface="Roboto" charset="0"/>
                <a:cs typeface="Roboto" charset="0"/>
              </a:endParaRPr>
            </a:p>
            <a:p>
              <a:pPr algn="ctr"/>
              <a:r>
                <a:rPr lang="en-GB" sz="1600" dirty="0" err="1" smtClean="0">
                  <a:solidFill>
                    <a:schemeClr val="bg1"/>
                  </a:solidFill>
                  <a:latin typeface="+mj-lt"/>
                  <a:ea typeface="Roboto" charset="0"/>
                  <a:cs typeface="Roboto" charset="0"/>
                </a:rPr>
                <a:t>distributiva</a:t>
              </a:r>
              <a:endParaRPr lang="en-GB" sz="1600" dirty="0">
                <a:solidFill>
                  <a:schemeClr val="bg1"/>
                </a:solidFill>
                <a:latin typeface="+mj-lt"/>
                <a:ea typeface="Roboto" charset="0"/>
                <a:cs typeface="Roboto" charset="0"/>
              </a:endParaRPr>
            </a:p>
          </p:txBody>
        </p:sp>
        <p:sp>
          <p:nvSpPr>
            <p:cNvPr id="24" name="TextBox 510">
              <a:extLst>
                <a:ext uri="{FF2B5EF4-FFF2-40B4-BE49-F238E27FC236}">
                  <a16:creationId xmlns:a16="http://schemas.microsoft.com/office/drawing/2014/main" xmlns="" id="{CF7F1D79-9AE7-40FC-8D47-80D9D6EC3F2C}"/>
                </a:ext>
              </a:extLst>
            </p:cNvPr>
            <p:cNvSpPr txBox="1">
              <a:spLocks noChangeAspect="1"/>
            </p:cNvSpPr>
            <p:nvPr/>
          </p:nvSpPr>
          <p:spPr>
            <a:xfrm>
              <a:off x="8677861" y="4751449"/>
              <a:ext cx="712731" cy="479324"/>
            </a:xfrm>
            <a:prstGeom prst="rect">
              <a:avLst/>
            </a:prstGeom>
            <a:noFill/>
          </p:spPr>
          <p:txBody>
            <a:bodyPr wrap="none" rtlCol="0">
              <a:spAutoFit/>
            </a:bodyPr>
            <a:lstStyle/>
            <a:p>
              <a:pPr algn="ctr"/>
              <a:r>
                <a:rPr lang="en-GB" sz="1600" dirty="0" err="1">
                  <a:solidFill>
                    <a:schemeClr val="bg1"/>
                  </a:solidFill>
                  <a:latin typeface="+mj-lt"/>
                  <a:ea typeface="Roboto" charset="0"/>
                  <a:cs typeface="Roboto" charset="0"/>
                </a:rPr>
                <a:t>Justicia</a:t>
              </a:r>
              <a:r>
                <a:rPr lang="en-GB" sz="1600" dirty="0">
                  <a:solidFill>
                    <a:schemeClr val="bg1"/>
                  </a:solidFill>
                  <a:latin typeface="+mj-lt"/>
                  <a:ea typeface="Roboto" charset="0"/>
                  <a:cs typeface="Roboto" charset="0"/>
                </a:rPr>
                <a:t> </a:t>
              </a:r>
              <a:endParaRPr lang="en-GB" sz="1600" dirty="0" smtClean="0">
                <a:solidFill>
                  <a:schemeClr val="bg1"/>
                </a:solidFill>
                <a:latin typeface="+mj-lt"/>
                <a:ea typeface="Roboto" charset="0"/>
                <a:cs typeface="Roboto" charset="0"/>
              </a:endParaRPr>
            </a:p>
            <a:p>
              <a:pPr algn="ctr"/>
              <a:r>
                <a:rPr lang="en-GB" sz="1600" dirty="0" err="1" smtClean="0">
                  <a:solidFill>
                    <a:schemeClr val="bg1"/>
                  </a:solidFill>
                  <a:latin typeface="+mj-lt"/>
                  <a:ea typeface="Roboto" charset="0"/>
                  <a:cs typeface="Roboto" charset="0"/>
                </a:rPr>
                <a:t>Procesal</a:t>
              </a:r>
              <a:endParaRPr lang="en-GB" sz="1600" dirty="0">
                <a:solidFill>
                  <a:schemeClr val="bg1"/>
                </a:solidFill>
                <a:latin typeface="+mj-lt"/>
                <a:ea typeface="Roboto" charset="0"/>
                <a:cs typeface="Roboto" charset="0"/>
              </a:endParaRPr>
            </a:p>
          </p:txBody>
        </p:sp>
        <p:sp>
          <p:nvSpPr>
            <p:cNvPr id="25" name="TextBox 511">
              <a:extLst>
                <a:ext uri="{FF2B5EF4-FFF2-40B4-BE49-F238E27FC236}">
                  <a16:creationId xmlns:a16="http://schemas.microsoft.com/office/drawing/2014/main" xmlns="" id="{4AACCF91-969D-4D52-B447-FEB984C283F3}"/>
                </a:ext>
              </a:extLst>
            </p:cNvPr>
            <p:cNvSpPr txBox="1">
              <a:spLocks noChangeAspect="1"/>
            </p:cNvSpPr>
            <p:nvPr/>
          </p:nvSpPr>
          <p:spPr>
            <a:xfrm>
              <a:off x="6305069" y="4751449"/>
              <a:ext cx="1056667" cy="479324"/>
            </a:xfrm>
            <a:prstGeom prst="rect">
              <a:avLst/>
            </a:prstGeom>
            <a:noFill/>
          </p:spPr>
          <p:txBody>
            <a:bodyPr wrap="none" rtlCol="0">
              <a:spAutoFit/>
            </a:bodyPr>
            <a:lstStyle/>
            <a:p>
              <a:pPr algn="ctr"/>
              <a:r>
                <a:rPr lang="en-GB" sz="1600" dirty="0" err="1" smtClean="0">
                  <a:solidFill>
                    <a:schemeClr val="bg1"/>
                  </a:solidFill>
                  <a:latin typeface="+mj-lt"/>
                  <a:ea typeface="Roboto" charset="0"/>
                  <a:cs typeface="Roboto" charset="0"/>
                </a:rPr>
                <a:t>Justicia</a:t>
              </a:r>
              <a:endParaRPr lang="en-GB" sz="1600" dirty="0" smtClean="0">
                <a:solidFill>
                  <a:schemeClr val="bg1"/>
                </a:solidFill>
                <a:latin typeface="+mj-lt"/>
                <a:ea typeface="Roboto" charset="0"/>
                <a:cs typeface="Roboto" charset="0"/>
              </a:endParaRPr>
            </a:p>
            <a:p>
              <a:pPr algn="ctr"/>
              <a:r>
                <a:rPr lang="en-GB" sz="1600" dirty="0" smtClean="0">
                  <a:solidFill>
                    <a:schemeClr val="bg1"/>
                  </a:solidFill>
                  <a:latin typeface="+mj-lt"/>
                  <a:ea typeface="Roboto" charset="0"/>
                  <a:cs typeface="Roboto" charset="0"/>
                </a:rPr>
                <a:t> </a:t>
              </a:r>
              <a:r>
                <a:rPr lang="en-GB" sz="1600" dirty="0" err="1">
                  <a:solidFill>
                    <a:schemeClr val="bg1"/>
                  </a:solidFill>
                  <a:latin typeface="+mj-lt"/>
                  <a:ea typeface="Roboto" charset="0"/>
                  <a:cs typeface="Roboto" charset="0"/>
                </a:rPr>
                <a:t>Interaccional</a:t>
              </a:r>
              <a:endParaRPr lang="en-GB" sz="1600" dirty="0">
                <a:solidFill>
                  <a:schemeClr val="bg1"/>
                </a:solidFill>
                <a:latin typeface="+mj-lt"/>
                <a:ea typeface="Roboto" charset="0"/>
                <a:cs typeface="Roboto" charset="0"/>
              </a:endParaRPr>
            </a:p>
          </p:txBody>
        </p:sp>
      </p:grpSp>
      <p:sp>
        <p:nvSpPr>
          <p:cNvPr id="31" name="Gleichschenkliges Dreieck 30">
            <a:extLst>
              <a:ext uri="{FF2B5EF4-FFF2-40B4-BE49-F238E27FC236}">
                <a16:creationId xmlns:a16="http://schemas.microsoft.com/office/drawing/2014/main" xmlns="" id="{54AE0EFA-6745-4887-926B-57A1B152CAAF}"/>
              </a:ext>
            </a:extLst>
          </p:cNvPr>
          <p:cNvSpPr/>
          <p:nvPr/>
        </p:nvSpPr>
        <p:spPr>
          <a:xfrm rot="10800000">
            <a:off x="7662718" y="3822337"/>
            <a:ext cx="544727" cy="286866"/>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Gleichschenkliges Dreieck 31">
            <a:extLst>
              <a:ext uri="{FF2B5EF4-FFF2-40B4-BE49-F238E27FC236}">
                <a16:creationId xmlns:a16="http://schemas.microsoft.com/office/drawing/2014/main" xmlns="" id="{AD07E90E-06A0-40D3-92F6-87E1AA633810}"/>
              </a:ext>
            </a:extLst>
          </p:cNvPr>
          <p:cNvSpPr/>
          <p:nvPr/>
        </p:nvSpPr>
        <p:spPr>
          <a:xfrm rot="18080055">
            <a:off x="8387973" y="5102832"/>
            <a:ext cx="544727" cy="286866"/>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Gleichschenkliges Dreieck 32">
            <a:extLst>
              <a:ext uri="{FF2B5EF4-FFF2-40B4-BE49-F238E27FC236}">
                <a16:creationId xmlns:a16="http://schemas.microsoft.com/office/drawing/2014/main" xmlns="" id="{2729561C-E99F-4CEC-B5B9-0BE6FCE55F99}"/>
              </a:ext>
            </a:extLst>
          </p:cNvPr>
          <p:cNvSpPr/>
          <p:nvPr/>
        </p:nvSpPr>
        <p:spPr>
          <a:xfrm rot="3605255">
            <a:off x="6930900" y="5098762"/>
            <a:ext cx="544727" cy="286866"/>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Subtitle 2">
            <a:extLst>
              <a:ext uri="{FF2B5EF4-FFF2-40B4-BE49-F238E27FC236}">
                <a16:creationId xmlns:a16="http://schemas.microsoft.com/office/drawing/2014/main" xmlns="" id="{0CD3BA49-023E-4588-B6E1-D98400A552B3}"/>
              </a:ext>
            </a:extLst>
          </p:cNvPr>
          <p:cNvSpPr txBox="1">
            <a:spLocks/>
          </p:cNvSpPr>
          <p:nvPr/>
        </p:nvSpPr>
        <p:spPr>
          <a:xfrm>
            <a:off x="8679741" y="1871086"/>
            <a:ext cx="3424696" cy="149657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800" b="1" dirty="0">
                <a:solidFill>
                  <a:srgbClr val="245473"/>
                </a:solidFill>
                <a:latin typeface="+mj-lt"/>
                <a:ea typeface="Lato Light" panose="020F0502020204030203" pitchFamily="34" charset="0"/>
                <a:cs typeface="Mukta ExtraLight" panose="020B0000000000000000" pitchFamily="34" charset="77"/>
              </a:rPr>
              <a:t>Justicia distributiva: </a:t>
            </a:r>
            <a:endParaRPr lang="es-ES" sz="1800" b="1" dirty="0" smtClean="0">
              <a:solidFill>
                <a:srgbClr val="245473"/>
              </a:solidFill>
              <a:latin typeface="+mj-lt"/>
              <a:ea typeface="Lato Light" panose="020F0502020204030203" pitchFamily="34" charset="0"/>
              <a:cs typeface="Mukta ExtraLight" panose="020B0000000000000000" pitchFamily="34" charset="77"/>
            </a:endParaRPr>
          </a:p>
          <a:p>
            <a:pPr algn="l">
              <a:lnSpc>
                <a:spcPct val="100000"/>
              </a:lnSpc>
              <a:spcBef>
                <a:spcPts val="600"/>
              </a:spcBef>
            </a:pPr>
            <a:r>
              <a:rPr lang="es-ES" sz="1800" dirty="0" smtClean="0">
                <a:solidFill>
                  <a:srgbClr val="245473"/>
                </a:solidFill>
                <a:latin typeface="+mj-lt"/>
                <a:ea typeface="Lato Light" panose="020F0502020204030203" pitchFamily="34" charset="0"/>
                <a:cs typeface="Mukta ExtraLight" panose="020B0000000000000000" pitchFamily="34" charset="77"/>
              </a:rPr>
              <a:t>Definición</a:t>
            </a:r>
            <a:r>
              <a:rPr lang="es-ES" sz="1800" dirty="0">
                <a:solidFill>
                  <a:srgbClr val="245473"/>
                </a:solidFill>
                <a:latin typeface="+mj-lt"/>
                <a:ea typeface="Lato Light" panose="020F0502020204030203" pitchFamily="34" charset="0"/>
                <a:cs typeface="Mukta ExtraLight" panose="020B0000000000000000" pitchFamily="34" charset="77"/>
              </a:rPr>
              <a:t>: Percepción de equidad en los resultados. Ejemplo: He recibido el aumento de sueldo que merecía</a:t>
            </a: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
        <p:nvSpPr>
          <p:cNvPr id="35" name="Subtitle 2">
            <a:extLst>
              <a:ext uri="{FF2B5EF4-FFF2-40B4-BE49-F238E27FC236}">
                <a16:creationId xmlns:a16="http://schemas.microsoft.com/office/drawing/2014/main" xmlns="" id="{733B7481-86AC-4F85-B118-698F2E42315D}"/>
              </a:ext>
            </a:extLst>
          </p:cNvPr>
          <p:cNvSpPr txBox="1">
            <a:spLocks/>
          </p:cNvSpPr>
          <p:nvPr/>
        </p:nvSpPr>
        <p:spPr>
          <a:xfrm>
            <a:off x="3672698" y="3696240"/>
            <a:ext cx="2186419" cy="252762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800" b="1" dirty="0">
                <a:solidFill>
                  <a:srgbClr val="245473"/>
                </a:solidFill>
                <a:latin typeface="+mj-lt"/>
                <a:ea typeface="Lato Light" panose="020F0502020204030203" pitchFamily="34" charset="0"/>
                <a:cs typeface="Mukta ExtraLight" panose="020B0000000000000000" pitchFamily="34" charset="77"/>
              </a:rPr>
              <a:t>Justicia </a:t>
            </a:r>
            <a:r>
              <a:rPr lang="es-ES" sz="1800" b="1" dirty="0" err="1">
                <a:solidFill>
                  <a:srgbClr val="245473"/>
                </a:solidFill>
                <a:latin typeface="+mj-lt"/>
                <a:ea typeface="Lato Light" panose="020F0502020204030203" pitchFamily="34" charset="0"/>
                <a:cs typeface="Mukta ExtraLight" panose="020B0000000000000000" pitchFamily="34" charset="77"/>
              </a:rPr>
              <a:t>Interaccional</a:t>
            </a:r>
            <a:r>
              <a:rPr lang="es-ES" sz="1800" b="1" dirty="0">
                <a:solidFill>
                  <a:srgbClr val="245473"/>
                </a:solidFill>
                <a:latin typeface="+mj-lt"/>
                <a:ea typeface="Lato Light" panose="020F0502020204030203" pitchFamily="34" charset="0"/>
                <a:cs typeface="Mukta ExtraLight" panose="020B0000000000000000" pitchFamily="34" charset="77"/>
              </a:rPr>
              <a:t>: </a:t>
            </a:r>
            <a:r>
              <a:rPr lang="es-ES" sz="1800" dirty="0">
                <a:solidFill>
                  <a:srgbClr val="245473"/>
                </a:solidFill>
                <a:latin typeface="+mj-lt"/>
                <a:ea typeface="Lato Light" panose="020F0502020204030203" pitchFamily="34" charset="0"/>
                <a:cs typeface="Mukta ExtraLight" panose="020B0000000000000000" pitchFamily="34" charset="77"/>
              </a:rPr>
              <a:t>Definición: Grado percibido de trato digno y respetuoso. Ejemplo: Al comunicarme el aumento de sueldo, mi supervisor fue muy amable y elogioso</a:t>
            </a: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
        <p:nvSpPr>
          <p:cNvPr id="36" name="Subtitle 2">
            <a:extLst>
              <a:ext uri="{FF2B5EF4-FFF2-40B4-BE49-F238E27FC236}">
                <a16:creationId xmlns:a16="http://schemas.microsoft.com/office/drawing/2014/main" xmlns="" id="{AFEF75C8-1B69-47FF-8D5C-8F2FA3585568}"/>
              </a:ext>
            </a:extLst>
          </p:cNvPr>
          <p:cNvSpPr txBox="1">
            <a:spLocks/>
          </p:cNvSpPr>
          <p:nvPr/>
        </p:nvSpPr>
        <p:spPr>
          <a:xfrm>
            <a:off x="10153038" y="3185197"/>
            <a:ext cx="2038962" cy="280462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600" b="1" dirty="0">
                <a:solidFill>
                  <a:srgbClr val="245473"/>
                </a:solidFill>
                <a:latin typeface="+mj-lt"/>
                <a:ea typeface="Lato Light" panose="020F0502020204030203" pitchFamily="34" charset="0"/>
                <a:cs typeface="Mukta ExtraLight" panose="020B0000000000000000" pitchFamily="34" charset="77"/>
              </a:rPr>
              <a:t>Justicia procesal</a:t>
            </a:r>
            <a:r>
              <a:rPr lang="es-ES" sz="1600" b="1" dirty="0" smtClean="0">
                <a:solidFill>
                  <a:srgbClr val="245473"/>
                </a:solidFill>
                <a:latin typeface="+mj-lt"/>
                <a:ea typeface="Lato Light" panose="020F0502020204030203" pitchFamily="34" charset="0"/>
                <a:cs typeface="Mukta ExtraLight" panose="020B0000000000000000" pitchFamily="34" charset="77"/>
              </a:rPr>
              <a:t>:</a:t>
            </a:r>
          </a:p>
          <a:p>
            <a:pPr algn="l">
              <a:lnSpc>
                <a:spcPct val="100000"/>
              </a:lnSpc>
              <a:spcBef>
                <a:spcPts val="600"/>
              </a:spcBef>
            </a:pPr>
            <a:r>
              <a:rPr lang="es-ES" sz="1400" dirty="0" smtClean="0">
                <a:solidFill>
                  <a:srgbClr val="245473"/>
                </a:solidFill>
                <a:latin typeface="+mj-lt"/>
                <a:ea typeface="Lato Light" panose="020F0502020204030203" pitchFamily="34" charset="0"/>
                <a:cs typeface="Mukta ExtraLight" panose="020B0000000000000000" pitchFamily="34" charset="77"/>
              </a:rPr>
              <a:t>Definición</a:t>
            </a:r>
            <a:r>
              <a:rPr lang="es-ES" sz="1400" dirty="0">
                <a:solidFill>
                  <a:srgbClr val="245473"/>
                </a:solidFill>
                <a:latin typeface="+mj-lt"/>
                <a:ea typeface="Lato Light" panose="020F0502020204030203" pitchFamily="34" charset="0"/>
                <a:cs typeface="Mukta ExtraLight" panose="020B0000000000000000" pitchFamily="34" charset="77"/>
              </a:rPr>
              <a:t>: Percepción de la equidad del proceso utilizado para determinar el </a:t>
            </a:r>
            <a:r>
              <a:rPr lang="es-ES" sz="1400" dirty="0" smtClean="0">
                <a:solidFill>
                  <a:srgbClr val="245473"/>
                </a:solidFill>
                <a:latin typeface="+mj-lt"/>
                <a:ea typeface="Lato Light" panose="020F0502020204030203" pitchFamily="34" charset="0"/>
                <a:cs typeface="Mukta ExtraLight" panose="020B0000000000000000" pitchFamily="34" charset="77"/>
              </a:rPr>
              <a:t>resultado.</a:t>
            </a:r>
          </a:p>
          <a:p>
            <a:pPr algn="l">
              <a:lnSpc>
                <a:spcPct val="100000"/>
              </a:lnSpc>
              <a:spcBef>
                <a:spcPts val="600"/>
              </a:spcBef>
            </a:pPr>
            <a:r>
              <a:rPr lang="es-ES" sz="1400" dirty="0" smtClean="0">
                <a:solidFill>
                  <a:srgbClr val="245473"/>
                </a:solidFill>
                <a:latin typeface="+mj-lt"/>
                <a:ea typeface="Lato Light" panose="020F0502020204030203" pitchFamily="34" charset="0"/>
                <a:cs typeface="Mukta ExtraLight" panose="020B0000000000000000" pitchFamily="34" charset="77"/>
              </a:rPr>
              <a:t>Ejemplo</a:t>
            </a:r>
            <a:r>
              <a:rPr lang="es-ES" sz="1400" dirty="0">
                <a:solidFill>
                  <a:srgbClr val="245473"/>
                </a:solidFill>
                <a:latin typeface="+mj-lt"/>
                <a:ea typeface="Lato Light" panose="020F0502020204030203" pitchFamily="34" charset="0"/>
                <a:cs typeface="Mukta ExtraLight" panose="020B0000000000000000" pitchFamily="34" charset="77"/>
              </a:rPr>
              <a:t>: Participé en el proceso utilizado para conceder aumentos de sueldo y se me dio una buena explicación de por qué se me concedió el </a:t>
            </a:r>
            <a:r>
              <a:rPr lang="es-ES" sz="1400" dirty="0" smtClean="0">
                <a:solidFill>
                  <a:srgbClr val="245473"/>
                </a:solidFill>
                <a:latin typeface="+mj-lt"/>
                <a:ea typeface="Lato Light" panose="020F0502020204030203" pitchFamily="34" charset="0"/>
                <a:cs typeface="Mukta ExtraLight" panose="020B0000000000000000" pitchFamily="34" charset="77"/>
              </a:rPr>
              <a:t>aumento.</a:t>
            </a:r>
            <a:endParaRPr lang="en-GB" sz="1400" dirty="0">
              <a:solidFill>
                <a:srgbClr val="245473"/>
              </a:solidFill>
              <a:latin typeface="+mj-lt"/>
              <a:ea typeface="Lato Light" panose="020F0502020204030203" pitchFamily="34" charset="0"/>
              <a:cs typeface="Mukta ExtraLight" panose="020B0000000000000000" pitchFamily="34" charset="77"/>
            </a:endParaRPr>
          </a:p>
        </p:txBody>
      </p:sp>
      <p:sp>
        <p:nvSpPr>
          <p:cNvPr id="64" name="TextBox 55">
            <a:extLst>
              <a:ext uri="{FF2B5EF4-FFF2-40B4-BE49-F238E27FC236}">
                <a16:creationId xmlns:a16="http://schemas.microsoft.com/office/drawing/2014/main" xmlns="" id="{EBFB80B3-7A55-47AB-A82A-16B4F69C67A4}"/>
              </a:ext>
            </a:extLst>
          </p:cNvPr>
          <p:cNvSpPr txBox="1"/>
          <p:nvPr/>
        </p:nvSpPr>
        <p:spPr>
          <a:xfrm>
            <a:off x="7158309" y="3976798"/>
            <a:ext cx="1821524" cy="369332"/>
          </a:xfrm>
          <a:prstGeom prst="rect">
            <a:avLst/>
          </a:prstGeom>
          <a:noFill/>
        </p:spPr>
        <p:txBody>
          <a:bodyPr wrap="none" rtlCol="0" anchor="ctr" anchorCtr="0">
            <a:spAutoFit/>
          </a:bodyPr>
          <a:lstStyle/>
          <a:p>
            <a:pPr>
              <a:defRPr/>
            </a:pPr>
            <a:r>
              <a:rPr lang="en-GB" b="1" dirty="0" err="1">
                <a:solidFill>
                  <a:schemeClr val="bg1"/>
                </a:solidFill>
                <a:latin typeface="+mj-lt"/>
              </a:rPr>
              <a:t>Formas</a:t>
            </a:r>
            <a:r>
              <a:rPr lang="en-GB" b="1" dirty="0">
                <a:solidFill>
                  <a:schemeClr val="bg1"/>
                </a:solidFill>
                <a:latin typeface="+mj-lt"/>
              </a:rPr>
              <a:t> de </a:t>
            </a:r>
            <a:r>
              <a:rPr lang="en-GB" b="1" dirty="0" err="1">
                <a:solidFill>
                  <a:schemeClr val="bg1"/>
                </a:solidFill>
                <a:latin typeface="+mj-lt"/>
              </a:rPr>
              <a:t>justicia</a:t>
            </a:r>
            <a:endParaRPr lang="en-GB" b="1" i="1" dirty="0">
              <a:solidFill>
                <a:schemeClr val="bg1"/>
              </a:solidFill>
              <a:latin typeface="+mj-lt"/>
            </a:endParaRPr>
          </a:p>
        </p:txBody>
      </p:sp>
      <p:sp>
        <p:nvSpPr>
          <p:cNvPr id="37" name="Subtitle 2">
            <a:extLst>
              <a:ext uri="{FF2B5EF4-FFF2-40B4-BE49-F238E27FC236}">
                <a16:creationId xmlns:a16="http://schemas.microsoft.com/office/drawing/2014/main" xmlns="" id="{2125F969-8E5B-4259-AB47-48FB584DEFA4}"/>
              </a:ext>
            </a:extLst>
          </p:cNvPr>
          <p:cNvSpPr txBox="1">
            <a:spLocks/>
          </p:cNvSpPr>
          <p:nvPr/>
        </p:nvSpPr>
        <p:spPr>
          <a:xfrm>
            <a:off x="3776150" y="1771059"/>
            <a:ext cx="2976568" cy="169662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sz="1800" b="1" dirty="0">
                <a:solidFill>
                  <a:srgbClr val="245473"/>
                </a:solidFill>
                <a:latin typeface="+mj-lt"/>
                <a:ea typeface="Lato Light" panose="020F0502020204030203" pitchFamily="34" charset="0"/>
                <a:cs typeface="Mukta ExtraLight" panose="020B0000000000000000" pitchFamily="34" charset="77"/>
              </a:rPr>
              <a:t>Justicia organizativa</a:t>
            </a:r>
            <a:r>
              <a:rPr lang="es-ES" sz="1800" b="1" dirty="0" smtClean="0">
                <a:solidFill>
                  <a:srgbClr val="245473"/>
                </a:solidFill>
                <a:latin typeface="+mj-lt"/>
                <a:ea typeface="Lato Light" panose="020F0502020204030203" pitchFamily="34" charset="0"/>
                <a:cs typeface="Mukta ExtraLight" panose="020B0000000000000000" pitchFamily="34" charset="77"/>
              </a:rPr>
              <a:t>:</a:t>
            </a:r>
          </a:p>
          <a:p>
            <a:pPr algn="l">
              <a:lnSpc>
                <a:spcPct val="100000"/>
              </a:lnSpc>
              <a:spcBef>
                <a:spcPts val="600"/>
              </a:spcBef>
            </a:pPr>
            <a:r>
              <a:rPr lang="es-ES" sz="1600" dirty="0" smtClean="0">
                <a:solidFill>
                  <a:srgbClr val="245473"/>
                </a:solidFill>
                <a:latin typeface="+mj-lt"/>
                <a:ea typeface="Lato Light" panose="020F0502020204030203" pitchFamily="34" charset="0"/>
                <a:cs typeface="Mukta ExtraLight" panose="020B0000000000000000" pitchFamily="34" charset="77"/>
              </a:rPr>
              <a:t>Definición</a:t>
            </a:r>
            <a:r>
              <a:rPr lang="es-ES" sz="1600" dirty="0">
                <a:solidFill>
                  <a:srgbClr val="245473"/>
                </a:solidFill>
                <a:latin typeface="+mj-lt"/>
                <a:ea typeface="Lato Light" panose="020F0502020204030203" pitchFamily="34" charset="0"/>
                <a:cs typeface="Mukta ExtraLight" panose="020B0000000000000000" pitchFamily="34" charset="77"/>
              </a:rPr>
              <a:t>: Percepción general de lo que es justo en el lugar de </a:t>
            </a:r>
            <a:r>
              <a:rPr lang="es-ES" sz="1600" dirty="0" smtClean="0">
                <a:solidFill>
                  <a:srgbClr val="245473"/>
                </a:solidFill>
                <a:latin typeface="+mj-lt"/>
                <a:ea typeface="Lato Light" panose="020F0502020204030203" pitchFamily="34" charset="0"/>
                <a:cs typeface="Mukta ExtraLight" panose="020B0000000000000000" pitchFamily="34" charset="77"/>
              </a:rPr>
              <a:t>trabajo</a:t>
            </a:r>
          </a:p>
          <a:p>
            <a:pPr algn="l">
              <a:lnSpc>
                <a:spcPct val="100000"/>
              </a:lnSpc>
              <a:spcBef>
                <a:spcPts val="600"/>
              </a:spcBef>
            </a:pPr>
            <a:r>
              <a:rPr lang="es-ES" sz="1600" dirty="0" smtClean="0">
                <a:solidFill>
                  <a:srgbClr val="245473"/>
                </a:solidFill>
                <a:latin typeface="+mj-lt"/>
                <a:ea typeface="Lato Light" panose="020F0502020204030203" pitchFamily="34" charset="0"/>
                <a:cs typeface="Mukta ExtraLight" panose="020B0000000000000000" pitchFamily="34" charset="77"/>
              </a:rPr>
              <a:t>Ejemplo</a:t>
            </a:r>
            <a:r>
              <a:rPr lang="es-ES" sz="1600" dirty="0">
                <a:solidFill>
                  <a:srgbClr val="245473"/>
                </a:solidFill>
                <a:latin typeface="+mj-lt"/>
                <a:ea typeface="Lato Light" panose="020F0502020204030203" pitchFamily="34" charset="0"/>
                <a:cs typeface="Mukta ExtraLight" panose="020B0000000000000000" pitchFamily="34" charset="77"/>
              </a:rPr>
              <a:t>: Creo que este es un lugar justo para trabajar</a:t>
            </a: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3572529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9"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119967" y="531563"/>
            <a:ext cx="8852375" cy="697353"/>
          </a:xfrm>
        </p:spPr>
        <p:txBody>
          <a:bodyPr>
            <a:normAutofit fontScale="92500"/>
          </a:bodyPr>
          <a:lstStyle/>
          <a:p>
            <a:r>
              <a:rPr lang="es-ES" dirty="0"/>
              <a:t>Teoría de la motivación: Teoría de las expectativas</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121474" y="1794620"/>
            <a:ext cx="5044968" cy="569929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000" dirty="0">
                <a:solidFill>
                  <a:srgbClr val="245473"/>
                </a:solidFill>
                <a:latin typeface="+mj-lt"/>
                <a:sym typeface="Wingdings" panose="05000000000000000000" pitchFamily="2" charset="2"/>
              </a:rPr>
              <a:t>Una teoría de la motivación ampliamente aceptada es la teoría de las expectativas de </a:t>
            </a:r>
            <a:r>
              <a:rPr lang="es-ES" altLang="de-DE" sz="2000" dirty="0" err="1">
                <a:solidFill>
                  <a:srgbClr val="245473"/>
                </a:solidFill>
                <a:latin typeface="+mj-lt"/>
                <a:sym typeface="Wingdings" panose="05000000000000000000" pitchFamily="2" charset="2"/>
              </a:rPr>
              <a:t>Victor</a:t>
            </a:r>
            <a:r>
              <a:rPr lang="es-ES" altLang="de-DE" sz="2000" dirty="0">
                <a:solidFill>
                  <a:srgbClr val="245473"/>
                </a:solidFill>
                <a:latin typeface="+mj-lt"/>
                <a:sym typeface="Wingdings" panose="05000000000000000000" pitchFamily="2" charset="2"/>
              </a:rPr>
              <a:t> </a:t>
            </a:r>
            <a:r>
              <a:rPr lang="es-ES" altLang="de-DE" sz="2000" dirty="0" err="1">
                <a:solidFill>
                  <a:srgbClr val="245473"/>
                </a:solidFill>
                <a:latin typeface="+mj-lt"/>
                <a:sym typeface="Wingdings" panose="05000000000000000000" pitchFamily="2" charset="2"/>
              </a:rPr>
              <a:t>Vroom</a:t>
            </a:r>
            <a:r>
              <a:rPr lang="es-ES" altLang="de-DE" sz="2000" dirty="0">
                <a:solidFill>
                  <a:srgbClr val="245473"/>
                </a:solidFill>
                <a:latin typeface="+mj-lt"/>
                <a:sym typeface="Wingdings" panose="05000000000000000000" pitchFamily="2" charset="2"/>
              </a:rPr>
              <a:t>.  Esta teoría sostiene que la fuerza de una tendencia a actuar de una manera determinada depende de la fuerza de la expectativa de que recibirán un resultado determinado y de que el resultado es deseado</a:t>
            </a:r>
            <a:r>
              <a:rPr lang="es-ES" altLang="de-DE" sz="2000" dirty="0" smtClean="0">
                <a:solidFill>
                  <a:srgbClr val="245473"/>
                </a:solidFill>
                <a:latin typeface="+mj-lt"/>
                <a:sym typeface="Wingdings" panose="05000000000000000000" pitchFamily="2" charset="2"/>
              </a:rPr>
              <a:t>.</a:t>
            </a:r>
          </a:p>
          <a:p>
            <a:pPr algn="l">
              <a:lnSpc>
                <a:spcPct val="100000"/>
              </a:lnSpc>
              <a:spcBef>
                <a:spcPts val="600"/>
              </a:spcBef>
            </a:pPr>
            <a:r>
              <a:rPr lang="es-ES" altLang="de-DE" sz="2000" dirty="0" smtClean="0">
                <a:solidFill>
                  <a:srgbClr val="245473"/>
                </a:solidFill>
                <a:latin typeface="+mj-lt"/>
                <a:sym typeface="Wingdings" panose="05000000000000000000" pitchFamily="2" charset="2"/>
              </a:rPr>
              <a:t>Los </a:t>
            </a:r>
            <a:r>
              <a:rPr lang="es-ES" altLang="de-DE" sz="2000" dirty="0">
                <a:solidFill>
                  <a:srgbClr val="245473"/>
                </a:solidFill>
                <a:latin typeface="+mj-lt"/>
                <a:sym typeface="Wingdings" panose="05000000000000000000" pitchFamily="2" charset="2"/>
              </a:rPr>
              <a:t>empleados están dispuestos a trabajar más si creen que sus acciones les proporcionarán un resultado que desean.  Por ejemplo, los empleados están dispuestos a trabajar muchas horas si saben que serán recompensados con un ascenso, un reconocimiento o una paga en respuesta a su duro trabajo</a:t>
            </a:r>
            <a:r>
              <a:rPr lang="es-ES" altLang="de-DE" sz="2000" dirty="0" smtClean="0">
                <a:solidFill>
                  <a:srgbClr val="245473"/>
                </a:solidFill>
                <a:latin typeface="+mj-lt"/>
                <a:sym typeface="Wingdings" panose="05000000000000000000" pitchFamily="2" charset="2"/>
              </a:rPr>
              <a:t>.</a:t>
            </a:r>
          </a:p>
          <a:p>
            <a:pPr marL="342900" indent="-342900" algn="l">
              <a:lnSpc>
                <a:spcPct val="100000"/>
              </a:lnSpc>
              <a:spcBef>
                <a:spcPts val="600"/>
              </a:spcBef>
              <a:buFont typeface="Calibri Light" panose="020F0302020204030204" pitchFamily="34" charset="0"/>
              <a:buChar char="→"/>
            </a:pPr>
            <a:r>
              <a:rPr lang="es-ES" altLang="de-DE" sz="2000" dirty="0" smtClean="0">
                <a:solidFill>
                  <a:srgbClr val="245473"/>
                </a:solidFill>
                <a:latin typeface="+mj-lt"/>
                <a:sym typeface="Wingdings" panose="05000000000000000000" pitchFamily="2" charset="2"/>
              </a:rPr>
              <a:t>Aumentar </a:t>
            </a:r>
            <a:r>
              <a:rPr lang="es-ES" altLang="de-DE" sz="2000" dirty="0">
                <a:solidFill>
                  <a:srgbClr val="245473"/>
                </a:solidFill>
                <a:latin typeface="+mj-lt"/>
                <a:sym typeface="Wingdings" panose="05000000000000000000" pitchFamily="2" charset="2"/>
              </a:rPr>
              <a:t>la motivación reforzando los vínculos</a:t>
            </a:r>
            <a:endParaRPr lang="en-GB" altLang="de-DE" sz="2000" dirty="0">
              <a:latin typeface="+mj-lt"/>
              <a:sym typeface="Wingdings" panose="05000000000000000000" pitchFamily="2" charset="2"/>
            </a:endParaRPr>
          </a:p>
          <a:p>
            <a:pPr algn="l">
              <a:lnSpc>
                <a:spcPts val="1500"/>
              </a:lnSpc>
              <a:spcBef>
                <a:spcPts val="600"/>
              </a:spcBef>
            </a:pPr>
            <a:endParaRPr lang="en-GB" altLang="de-DE" sz="2000" dirty="0">
              <a:latin typeface="+mj-lt"/>
              <a:sym typeface="Wingdings" panose="05000000000000000000" pitchFamily="2" charset="2"/>
            </a:endParaRPr>
          </a:p>
          <a:p>
            <a:pPr algn="l">
              <a:lnSpc>
                <a:spcPts val="1500"/>
              </a:lnSpc>
              <a:spcBef>
                <a:spcPts val="600"/>
              </a:spcBef>
            </a:pPr>
            <a:endParaRPr lang="en-GB" altLang="de-DE" sz="2000" dirty="0">
              <a:latin typeface="+mj-lt"/>
              <a:sym typeface="Wingdings" panose="05000000000000000000" pitchFamily="2" charset="2"/>
            </a:endParaRPr>
          </a:p>
        </p:txBody>
      </p:sp>
      <p:grpSp>
        <p:nvGrpSpPr>
          <p:cNvPr id="14" name="Gruppieren 13">
            <a:extLst>
              <a:ext uri="{FF2B5EF4-FFF2-40B4-BE49-F238E27FC236}">
                <a16:creationId xmlns:a16="http://schemas.microsoft.com/office/drawing/2014/main" xmlns="" id="{A26AC4C2-E423-4223-9480-82ECACCF0F49}"/>
              </a:ext>
            </a:extLst>
          </p:cNvPr>
          <p:cNvGrpSpPr/>
          <p:nvPr/>
        </p:nvGrpSpPr>
        <p:grpSpPr>
          <a:xfrm>
            <a:off x="5413690" y="1732973"/>
            <a:ext cx="7464333" cy="4935242"/>
            <a:chOff x="4267457" y="1732973"/>
            <a:chExt cx="7464333" cy="4935242"/>
          </a:xfrm>
        </p:grpSpPr>
        <p:sp>
          <p:nvSpPr>
            <p:cNvPr id="55" name="TextBox 35">
              <a:extLst>
                <a:ext uri="{FF2B5EF4-FFF2-40B4-BE49-F238E27FC236}">
                  <a16:creationId xmlns:a16="http://schemas.microsoft.com/office/drawing/2014/main" xmlns="" id="{8CAA0652-D472-4A1B-9FE0-7484AECD0028}"/>
                </a:ext>
              </a:extLst>
            </p:cNvPr>
            <p:cNvSpPr txBox="1"/>
            <p:nvPr/>
          </p:nvSpPr>
          <p:spPr>
            <a:xfrm>
              <a:off x="6174895" y="1732973"/>
              <a:ext cx="2170979" cy="400110"/>
            </a:xfrm>
            <a:prstGeom prst="rect">
              <a:avLst/>
            </a:prstGeom>
            <a:noFill/>
          </p:spPr>
          <p:txBody>
            <a:bodyPr wrap="none" rtlCol="0" anchor="b" anchorCtr="0">
              <a:spAutoFit/>
            </a:bodyPr>
            <a:lstStyle/>
            <a:p>
              <a:pPr algn="ctr"/>
              <a:r>
                <a:rPr lang="en-GB" sz="2000" b="1" dirty="0" err="1">
                  <a:solidFill>
                    <a:srgbClr val="F95C2C"/>
                  </a:solidFill>
                  <a:latin typeface="+mj-lt"/>
                  <a:ea typeface="League Spartan" charset="0"/>
                  <a:cs typeface="Poppins" pitchFamily="2" charset="77"/>
                </a:rPr>
                <a:t>Instrumentabilidad</a:t>
              </a:r>
              <a:r>
                <a:rPr lang="en-GB" sz="2000" b="1" dirty="0">
                  <a:solidFill>
                    <a:srgbClr val="F95C2C"/>
                  </a:solidFill>
                  <a:latin typeface="+mj-lt"/>
                  <a:ea typeface="League Spartan" charset="0"/>
                  <a:cs typeface="Poppins" pitchFamily="2" charset="77"/>
                </a:rPr>
                <a:t>:</a:t>
              </a:r>
              <a:endParaRPr lang="en-GB" sz="2000" b="1" dirty="0">
                <a:solidFill>
                  <a:srgbClr val="F95C2C"/>
                </a:solidFill>
                <a:latin typeface="+mj-lt"/>
                <a:ea typeface="League Spartan" charset="0"/>
                <a:cs typeface="Poppins" pitchFamily="2" charset="77"/>
              </a:endParaRPr>
            </a:p>
          </p:txBody>
        </p:sp>
        <p:grpSp>
          <p:nvGrpSpPr>
            <p:cNvPr id="6" name="Gruppieren 5">
              <a:extLst>
                <a:ext uri="{FF2B5EF4-FFF2-40B4-BE49-F238E27FC236}">
                  <a16:creationId xmlns:a16="http://schemas.microsoft.com/office/drawing/2014/main" xmlns="" id="{1C02A7CD-C3FE-470C-BB91-3EDD7084EA80}"/>
                </a:ext>
              </a:extLst>
            </p:cNvPr>
            <p:cNvGrpSpPr>
              <a:grpSpLocks noChangeAspect="1"/>
            </p:cNvGrpSpPr>
            <p:nvPr/>
          </p:nvGrpSpPr>
          <p:grpSpPr>
            <a:xfrm>
              <a:off x="4267457" y="2080669"/>
              <a:ext cx="7464333" cy="4587546"/>
              <a:chOff x="4573837" y="2159930"/>
              <a:chExt cx="6199706" cy="3810313"/>
            </a:xfrm>
          </p:grpSpPr>
          <p:sp>
            <p:nvSpPr>
              <p:cNvPr id="26" name="Freeform 4">
                <a:extLst>
                  <a:ext uri="{FF2B5EF4-FFF2-40B4-BE49-F238E27FC236}">
                    <a16:creationId xmlns:a16="http://schemas.microsoft.com/office/drawing/2014/main" xmlns="" id="{1DBCC731-9FA5-41EC-BD35-BD3BF803C593}"/>
                  </a:ext>
                </a:extLst>
              </p:cNvPr>
              <p:cNvSpPr>
                <a:spLocks noChangeArrowheads="1"/>
              </p:cNvSpPr>
              <p:nvPr/>
            </p:nvSpPr>
            <p:spPr bwMode="auto">
              <a:xfrm>
                <a:off x="4573837" y="3162579"/>
                <a:ext cx="6199706" cy="1285682"/>
              </a:xfrm>
              <a:custGeom>
                <a:avLst/>
                <a:gdLst>
                  <a:gd name="T0" fmla="*/ 2752 w 13271"/>
                  <a:gd name="T1" fmla="*/ 1376 h 2752"/>
                  <a:gd name="T2" fmla="*/ 2349 w 13271"/>
                  <a:gd name="T3" fmla="*/ 403 h 2752"/>
                  <a:gd name="T4" fmla="*/ 1376 w 13271"/>
                  <a:gd name="T5" fmla="*/ 0 h 2752"/>
                  <a:gd name="T6" fmla="*/ 403 w 13271"/>
                  <a:gd name="T7" fmla="*/ 403 h 2752"/>
                  <a:gd name="T8" fmla="*/ 2 w 13271"/>
                  <a:gd name="T9" fmla="*/ 1314 h 2752"/>
                  <a:gd name="T10" fmla="*/ 62 w 13271"/>
                  <a:gd name="T11" fmla="*/ 1376 h 2752"/>
                  <a:gd name="T12" fmla="*/ 126 w 13271"/>
                  <a:gd name="T13" fmla="*/ 1314 h 2752"/>
                  <a:gd name="T14" fmla="*/ 491 w 13271"/>
                  <a:gd name="T15" fmla="*/ 491 h 2752"/>
                  <a:gd name="T16" fmla="*/ 1376 w 13271"/>
                  <a:gd name="T17" fmla="*/ 124 h 2752"/>
                  <a:gd name="T18" fmla="*/ 2262 w 13271"/>
                  <a:gd name="T19" fmla="*/ 491 h 2752"/>
                  <a:gd name="T20" fmla="*/ 2630 w 13271"/>
                  <a:gd name="T21" fmla="*/ 1376 h 2752"/>
                  <a:gd name="T22" fmla="*/ 3033 w 13271"/>
                  <a:gd name="T23" fmla="*/ 2348 h 2752"/>
                  <a:gd name="T24" fmla="*/ 4006 w 13271"/>
                  <a:gd name="T25" fmla="*/ 2751 h 2752"/>
                  <a:gd name="T26" fmla="*/ 4979 w 13271"/>
                  <a:gd name="T27" fmla="*/ 2348 h 2752"/>
                  <a:gd name="T28" fmla="*/ 5382 w 13271"/>
                  <a:gd name="T29" fmla="*/ 1376 h 2752"/>
                  <a:gd name="T30" fmla="*/ 5384 w 13271"/>
                  <a:gd name="T31" fmla="*/ 1376 h 2752"/>
                  <a:gd name="T32" fmla="*/ 5751 w 13271"/>
                  <a:gd name="T33" fmla="*/ 491 h 2752"/>
                  <a:gd name="T34" fmla="*/ 6636 w 13271"/>
                  <a:gd name="T35" fmla="*/ 124 h 2752"/>
                  <a:gd name="T36" fmla="*/ 7520 w 13271"/>
                  <a:gd name="T37" fmla="*/ 491 h 2752"/>
                  <a:gd name="T38" fmla="*/ 7888 w 13271"/>
                  <a:gd name="T39" fmla="*/ 1376 h 2752"/>
                  <a:gd name="T40" fmla="*/ 8292 w 13271"/>
                  <a:gd name="T41" fmla="*/ 2348 h 2752"/>
                  <a:gd name="T42" fmla="*/ 9264 w 13271"/>
                  <a:gd name="T43" fmla="*/ 2751 h 2752"/>
                  <a:gd name="T44" fmla="*/ 10238 w 13271"/>
                  <a:gd name="T45" fmla="*/ 2348 h 2752"/>
                  <a:gd name="T46" fmla="*/ 10641 w 13271"/>
                  <a:gd name="T47" fmla="*/ 1376 h 2752"/>
                  <a:gd name="T48" fmla="*/ 10643 w 13271"/>
                  <a:gd name="T49" fmla="*/ 1376 h 2752"/>
                  <a:gd name="T50" fmla="*/ 11009 w 13271"/>
                  <a:gd name="T51" fmla="*/ 491 h 2752"/>
                  <a:gd name="T52" fmla="*/ 11894 w 13271"/>
                  <a:gd name="T53" fmla="*/ 124 h 2752"/>
                  <a:gd name="T54" fmla="*/ 12779 w 13271"/>
                  <a:gd name="T55" fmla="*/ 491 h 2752"/>
                  <a:gd name="T56" fmla="*/ 13144 w 13271"/>
                  <a:gd name="T57" fmla="*/ 1314 h 2752"/>
                  <a:gd name="T58" fmla="*/ 13208 w 13271"/>
                  <a:gd name="T59" fmla="*/ 1376 h 2752"/>
                  <a:gd name="T60" fmla="*/ 13269 w 13271"/>
                  <a:gd name="T61" fmla="*/ 1314 h 2752"/>
                  <a:gd name="T62" fmla="*/ 12867 w 13271"/>
                  <a:gd name="T63" fmla="*/ 403 h 2752"/>
                  <a:gd name="T64" fmla="*/ 11894 w 13271"/>
                  <a:gd name="T65" fmla="*/ 0 h 2752"/>
                  <a:gd name="T66" fmla="*/ 10921 w 13271"/>
                  <a:gd name="T67" fmla="*/ 403 h 2752"/>
                  <a:gd name="T68" fmla="*/ 10516 w 13271"/>
                  <a:gd name="T69" fmla="*/ 1376 h 2752"/>
                  <a:gd name="T70" fmla="*/ 10149 w 13271"/>
                  <a:gd name="T71" fmla="*/ 2260 h 2752"/>
                  <a:gd name="T72" fmla="*/ 9264 w 13271"/>
                  <a:gd name="T73" fmla="*/ 2627 h 2752"/>
                  <a:gd name="T74" fmla="*/ 8379 w 13271"/>
                  <a:gd name="T75" fmla="*/ 2260 h 2752"/>
                  <a:gd name="T76" fmla="*/ 8013 w 13271"/>
                  <a:gd name="T77" fmla="*/ 1376 h 2752"/>
                  <a:gd name="T78" fmla="*/ 8011 w 13271"/>
                  <a:gd name="T79" fmla="*/ 1376 h 2752"/>
                  <a:gd name="T80" fmla="*/ 7608 w 13271"/>
                  <a:gd name="T81" fmla="*/ 403 h 2752"/>
                  <a:gd name="T82" fmla="*/ 6636 w 13271"/>
                  <a:gd name="T83" fmla="*/ 0 h 2752"/>
                  <a:gd name="T84" fmla="*/ 5663 w 13271"/>
                  <a:gd name="T85" fmla="*/ 403 h 2752"/>
                  <a:gd name="T86" fmla="*/ 5258 w 13271"/>
                  <a:gd name="T87" fmla="*/ 1376 h 2752"/>
                  <a:gd name="T88" fmla="*/ 4891 w 13271"/>
                  <a:gd name="T89" fmla="*/ 2260 h 2752"/>
                  <a:gd name="T90" fmla="*/ 4006 w 13271"/>
                  <a:gd name="T91" fmla="*/ 2627 h 2752"/>
                  <a:gd name="T92" fmla="*/ 3121 w 13271"/>
                  <a:gd name="T93" fmla="*/ 2260 h 2752"/>
                  <a:gd name="T94" fmla="*/ 2755 w 13271"/>
                  <a:gd name="T95" fmla="*/ 1376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271" h="2752">
                    <a:moveTo>
                      <a:pt x="2752" y="1376"/>
                    </a:moveTo>
                    <a:lnTo>
                      <a:pt x="2752" y="1376"/>
                    </a:lnTo>
                    <a:cubicBezTo>
                      <a:pt x="2752" y="1011"/>
                      <a:pt x="2607" y="661"/>
                      <a:pt x="2349" y="403"/>
                    </a:cubicBezTo>
                    <a:lnTo>
                      <a:pt x="2349" y="403"/>
                    </a:lnTo>
                    <a:cubicBezTo>
                      <a:pt x="2091" y="145"/>
                      <a:pt x="1741" y="0"/>
                      <a:pt x="1376" y="0"/>
                    </a:cubicBezTo>
                    <a:lnTo>
                      <a:pt x="1376" y="0"/>
                    </a:lnTo>
                    <a:cubicBezTo>
                      <a:pt x="1012" y="0"/>
                      <a:pt x="661" y="145"/>
                      <a:pt x="403" y="403"/>
                    </a:cubicBezTo>
                    <a:lnTo>
                      <a:pt x="403" y="403"/>
                    </a:lnTo>
                    <a:cubicBezTo>
                      <a:pt x="160" y="646"/>
                      <a:pt x="17" y="972"/>
                      <a:pt x="2" y="1314"/>
                    </a:cubicBezTo>
                    <a:lnTo>
                      <a:pt x="2" y="1314"/>
                    </a:lnTo>
                    <a:cubicBezTo>
                      <a:pt x="0" y="1348"/>
                      <a:pt x="28" y="1376"/>
                      <a:pt x="62" y="1376"/>
                    </a:cubicBezTo>
                    <a:lnTo>
                      <a:pt x="62" y="1376"/>
                    </a:lnTo>
                    <a:cubicBezTo>
                      <a:pt x="97" y="1376"/>
                      <a:pt x="124" y="1348"/>
                      <a:pt x="126" y="1314"/>
                    </a:cubicBezTo>
                    <a:lnTo>
                      <a:pt x="126" y="1314"/>
                    </a:lnTo>
                    <a:cubicBezTo>
                      <a:pt x="141" y="1005"/>
                      <a:pt x="271" y="711"/>
                      <a:pt x="491" y="491"/>
                    </a:cubicBezTo>
                    <a:lnTo>
                      <a:pt x="491" y="491"/>
                    </a:lnTo>
                    <a:cubicBezTo>
                      <a:pt x="726" y="256"/>
                      <a:pt x="1045" y="124"/>
                      <a:pt x="1376" y="124"/>
                    </a:cubicBezTo>
                    <a:lnTo>
                      <a:pt x="1376" y="124"/>
                    </a:lnTo>
                    <a:cubicBezTo>
                      <a:pt x="1708" y="124"/>
                      <a:pt x="2027" y="256"/>
                      <a:pt x="2262" y="491"/>
                    </a:cubicBezTo>
                    <a:lnTo>
                      <a:pt x="2262" y="491"/>
                    </a:lnTo>
                    <a:cubicBezTo>
                      <a:pt x="2496" y="726"/>
                      <a:pt x="2628" y="1044"/>
                      <a:pt x="2628" y="1376"/>
                    </a:cubicBezTo>
                    <a:lnTo>
                      <a:pt x="2630" y="1376"/>
                    </a:lnTo>
                    <a:lnTo>
                      <a:pt x="2630" y="1376"/>
                    </a:lnTo>
                    <a:cubicBezTo>
                      <a:pt x="2630" y="1740"/>
                      <a:pt x="2775" y="2090"/>
                      <a:pt x="3033" y="2348"/>
                    </a:cubicBezTo>
                    <a:lnTo>
                      <a:pt x="3033" y="2348"/>
                    </a:lnTo>
                    <a:cubicBezTo>
                      <a:pt x="3291" y="2606"/>
                      <a:pt x="3642" y="2751"/>
                      <a:pt x="4006" y="2751"/>
                    </a:cubicBezTo>
                    <a:lnTo>
                      <a:pt x="4006" y="2751"/>
                    </a:lnTo>
                    <a:cubicBezTo>
                      <a:pt x="4371" y="2751"/>
                      <a:pt x="4721" y="2606"/>
                      <a:pt x="4979" y="2348"/>
                    </a:cubicBezTo>
                    <a:lnTo>
                      <a:pt x="4979" y="2348"/>
                    </a:lnTo>
                    <a:cubicBezTo>
                      <a:pt x="5237" y="2090"/>
                      <a:pt x="5382" y="1740"/>
                      <a:pt x="5382" y="1376"/>
                    </a:cubicBezTo>
                    <a:lnTo>
                      <a:pt x="5384" y="1376"/>
                    </a:lnTo>
                    <a:lnTo>
                      <a:pt x="5384" y="1376"/>
                    </a:lnTo>
                    <a:cubicBezTo>
                      <a:pt x="5384" y="1044"/>
                      <a:pt x="5516" y="726"/>
                      <a:pt x="5751" y="491"/>
                    </a:cubicBezTo>
                    <a:lnTo>
                      <a:pt x="5751" y="491"/>
                    </a:lnTo>
                    <a:cubicBezTo>
                      <a:pt x="5986" y="256"/>
                      <a:pt x="6304" y="124"/>
                      <a:pt x="6636" y="124"/>
                    </a:cubicBezTo>
                    <a:lnTo>
                      <a:pt x="6636" y="124"/>
                    </a:lnTo>
                    <a:cubicBezTo>
                      <a:pt x="6967" y="124"/>
                      <a:pt x="7285" y="256"/>
                      <a:pt x="7520" y="491"/>
                    </a:cubicBezTo>
                    <a:lnTo>
                      <a:pt x="7520" y="491"/>
                    </a:lnTo>
                    <a:cubicBezTo>
                      <a:pt x="7754" y="726"/>
                      <a:pt x="7886" y="1044"/>
                      <a:pt x="7886" y="1376"/>
                    </a:cubicBezTo>
                    <a:lnTo>
                      <a:pt x="7888" y="1376"/>
                    </a:lnTo>
                    <a:lnTo>
                      <a:pt x="7888" y="1376"/>
                    </a:lnTo>
                    <a:cubicBezTo>
                      <a:pt x="7888" y="1740"/>
                      <a:pt x="8033" y="2090"/>
                      <a:pt x="8292" y="2348"/>
                    </a:cubicBezTo>
                    <a:lnTo>
                      <a:pt x="8292" y="2348"/>
                    </a:lnTo>
                    <a:cubicBezTo>
                      <a:pt x="8550" y="2606"/>
                      <a:pt x="8900" y="2751"/>
                      <a:pt x="9264" y="2751"/>
                    </a:cubicBezTo>
                    <a:lnTo>
                      <a:pt x="9264" y="2751"/>
                    </a:lnTo>
                    <a:cubicBezTo>
                      <a:pt x="9630" y="2751"/>
                      <a:pt x="9980" y="2606"/>
                      <a:pt x="10238" y="2348"/>
                    </a:cubicBezTo>
                    <a:lnTo>
                      <a:pt x="10238" y="2348"/>
                    </a:lnTo>
                    <a:cubicBezTo>
                      <a:pt x="10496" y="2090"/>
                      <a:pt x="10641" y="1740"/>
                      <a:pt x="10641" y="1376"/>
                    </a:cubicBezTo>
                    <a:lnTo>
                      <a:pt x="10643" y="1376"/>
                    </a:lnTo>
                    <a:lnTo>
                      <a:pt x="10643" y="1376"/>
                    </a:lnTo>
                    <a:cubicBezTo>
                      <a:pt x="10643" y="1044"/>
                      <a:pt x="10774" y="726"/>
                      <a:pt x="11009" y="491"/>
                    </a:cubicBezTo>
                    <a:lnTo>
                      <a:pt x="11009" y="491"/>
                    </a:lnTo>
                    <a:cubicBezTo>
                      <a:pt x="11244" y="256"/>
                      <a:pt x="11562" y="124"/>
                      <a:pt x="11894" y="124"/>
                    </a:cubicBezTo>
                    <a:lnTo>
                      <a:pt x="11894" y="124"/>
                    </a:lnTo>
                    <a:cubicBezTo>
                      <a:pt x="12226" y="124"/>
                      <a:pt x="12545" y="256"/>
                      <a:pt x="12779" y="491"/>
                    </a:cubicBezTo>
                    <a:lnTo>
                      <a:pt x="12779" y="491"/>
                    </a:lnTo>
                    <a:cubicBezTo>
                      <a:pt x="12999" y="711"/>
                      <a:pt x="13129" y="1005"/>
                      <a:pt x="13144" y="1314"/>
                    </a:cubicBezTo>
                    <a:lnTo>
                      <a:pt x="13144" y="1314"/>
                    </a:lnTo>
                    <a:cubicBezTo>
                      <a:pt x="13146" y="1348"/>
                      <a:pt x="13174" y="1376"/>
                      <a:pt x="13208" y="1376"/>
                    </a:cubicBezTo>
                    <a:lnTo>
                      <a:pt x="13208" y="1376"/>
                    </a:lnTo>
                    <a:cubicBezTo>
                      <a:pt x="13243" y="1376"/>
                      <a:pt x="13270" y="1348"/>
                      <a:pt x="13269" y="1314"/>
                    </a:cubicBezTo>
                    <a:lnTo>
                      <a:pt x="13269" y="1314"/>
                    </a:lnTo>
                    <a:cubicBezTo>
                      <a:pt x="13254" y="972"/>
                      <a:pt x="13111" y="646"/>
                      <a:pt x="12867" y="403"/>
                    </a:cubicBezTo>
                    <a:lnTo>
                      <a:pt x="12867" y="403"/>
                    </a:lnTo>
                    <a:cubicBezTo>
                      <a:pt x="12609" y="145"/>
                      <a:pt x="12259" y="0"/>
                      <a:pt x="11894" y="0"/>
                    </a:cubicBezTo>
                    <a:lnTo>
                      <a:pt x="11894" y="0"/>
                    </a:lnTo>
                    <a:cubicBezTo>
                      <a:pt x="11530" y="0"/>
                      <a:pt x="11179" y="145"/>
                      <a:pt x="10921" y="403"/>
                    </a:cubicBezTo>
                    <a:lnTo>
                      <a:pt x="10921" y="403"/>
                    </a:lnTo>
                    <a:cubicBezTo>
                      <a:pt x="10663" y="661"/>
                      <a:pt x="10518" y="1011"/>
                      <a:pt x="10518" y="1376"/>
                    </a:cubicBezTo>
                    <a:lnTo>
                      <a:pt x="10516" y="1376"/>
                    </a:lnTo>
                    <a:lnTo>
                      <a:pt x="10516" y="1376"/>
                    </a:lnTo>
                    <a:cubicBezTo>
                      <a:pt x="10516" y="1707"/>
                      <a:pt x="10384" y="2025"/>
                      <a:pt x="10149" y="2260"/>
                    </a:cubicBezTo>
                    <a:lnTo>
                      <a:pt x="10149" y="2260"/>
                    </a:lnTo>
                    <a:cubicBezTo>
                      <a:pt x="9915" y="2495"/>
                      <a:pt x="9597" y="2627"/>
                      <a:pt x="9264" y="2627"/>
                    </a:cubicBezTo>
                    <a:lnTo>
                      <a:pt x="9264" y="2627"/>
                    </a:lnTo>
                    <a:cubicBezTo>
                      <a:pt x="8932" y="2627"/>
                      <a:pt x="8614" y="2495"/>
                      <a:pt x="8379" y="2260"/>
                    </a:cubicBezTo>
                    <a:lnTo>
                      <a:pt x="8379" y="2260"/>
                    </a:lnTo>
                    <a:cubicBezTo>
                      <a:pt x="8145" y="2025"/>
                      <a:pt x="8013" y="1707"/>
                      <a:pt x="8013" y="1376"/>
                    </a:cubicBezTo>
                    <a:lnTo>
                      <a:pt x="8011" y="1376"/>
                    </a:lnTo>
                    <a:lnTo>
                      <a:pt x="8011" y="1376"/>
                    </a:lnTo>
                    <a:cubicBezTo>
                      <a:pt x="8011" y="1011"/>
                      <a:pt x="7866" y="661"/>
                      <a:pt x="7608" y="403"/>
                    </a:cubicBezTo>
                    <a:lnTo>
                      <a:pt x="7608" y="403"/>
                    </a:lnTo>
                    <a:cubicBezTo>
                      <a:pt x="7350" y="145"/>
                      <a:pt x="7000" y="0"/>
                      <a:pt x="6636" y="0"/>
                    </a:cubicBezTo>
                    <a:lnTo>
                      <a:pt x="6636" y="0"/>
                    </a:lnTo>
                    <a:cubicBezTo>
                      <a:pt x="6271" y="0"/>
                      <a:pt x="5921" y="145"/>
                      <a:pt x="5663" y="403"/>
                    </a:cubicBezTo>
                    <a:lnTo>
                      <a:pt x="5663" y="403"/>
                    </a:lnTo>
                    <a:cubicBezTo>
                      <a:pt x="5405" y="661"/>
                      <a:pt x="5260" y="1011"/>
                      <a:pt x="5260" y="1376"/>
                    </a:cubicBezTo>
                    <a:lnTo>
                      <a:pt x="5258" y="1376"/>
                    </a:lnTo>
                    <a:lnTo>
                      <a:pt x="5258" y="1376"/>
                    </a:lnTo>
                    <a:cubicBezTo>
                      <a:pt x="5258" y="1707"/>
                      <a:pt x="5126" y="2025"/>
                      <a:pt x="4891" y="2260"/>
                    </a:cubicBezTo>
                    <a:lnTo>
                      <a:pt x="4891" y="2260"/>
                    </a:lnTo>
                    <a:cubicBezTo>
                      <a:pt x="4657" y="2495"/>
                      <a:pt x="4338" y="2627"/>
                      <a:pt x="4006" y="2627"/>
                    </a:cubicBezTo>
                    <a:lnTo>
                      <a:pt x="4006" y="2627"/>
                    </a:lnTo>
                    <a:cubicBezTo>
                      <a:pt x="3674" y="2627"/>
                      <a:pt x="3356" y="2495"/>
                      <a:pt x="3121" y="2260"/>
                    </a:cubicBezTo>
                    <a:lnTo>
                      <a:pt x="3121" y="2260"/>
                    </a:lnTo>
                    <a:cubicBezTo>
                      <a:pt x="2886" y="2025"/>
                      <a:pt x="2755" y="1707"/>
                      <a:pt x="2755" y="1376"/>
                    </a:cubicBezTo>
                    <a:lnTo>
                      <a:pt x="2752" y="1376"/>
                    </a:lnTo>
                  </a:path>
                </a:pathLst>
              </a:custGeom>
              <a:solidFill>
                <a:schemeClr val="bg1">
                  <a:lumMod val="95000"/>
                </a:schemeClr>
              </a:solidFill>
              <a:ln>
                <a:noFill/>
              </a:ln>
              <a:effectLst/>
            </p:spPr>
            <p:txBody>
              <a:bodyPr wrap="none" anchor="ctr"/>
              <a:lstStyle/>
              <a:p>
                <a:endParaRPr lang="en-GB" sz="2450" dirty="0"/>
              </a:p>
            </p:txBody>
          </p:sp>
          <p:sp>
            <p:nvSpPr>
              <p:cNvPr id="27" name="Freeform 6">
                <a:extLst>
                  <a:ext uri="{FF2B5EF4-FFF2-40B4-BE49-F238E27FC236}">
                    <a16:creationId xmlns:a16="http://schemas.microsoft.com/office/drawing/2014/main" xmlns="" id="{D9BF47A7-0BDE-4E05-835F-B6F23D23FE7B}"/>
                  </a:ext>
                </a:extLst>
              </p:cNvPr>
              <p:cNvSpPr>
                <a:spLocks noChangeArrowheads="1"/>
              </p:cNvSpPr>
              <p:nvPr/>
            </p:nvSpPr>
            <p:spPr bwMode="auto">
              <a:xfrm>
                <a:off x="4744851" y="3329471"/>
                <a:ext cx="953959" cy="951899"/>
              </a:xfrm>
              <a:custGeom>
                <a:avLst/>
                <a:gdLst>
                  <a:gd name="T0" fmla="*/ 1020 w 2040"/>
                  <a:gd name="T1" fmla="*/ 0 h 2039"/>
                  <a:gd name="T2" fmla="*/ 1020 w 2040"/>
                  <a:gd name="T3" fmla="*/ 0 h 2039"/>
                  <a:gd name="T4" fmla="*/ 2039 w 2040"/>
                  <a:gd name="T5" fmla="*/ 1019 h 2039"/>
                  <a:gd name="T6" fmla="*/ 2039 w 2040"/>
                  <a:gd name="T7" fmla="*/ 1019 h 2039"/>
                  <a:gd name="T8" fmla="*/ 1020 w 2040"/>
                  <a:gd name="T9" fmla="*/ 2038 h 2039"/>
                  <a:gd name="T10" fmla="*/ 1020 w 2040"/>
                  <a:gd name="T11" fmla="*/ 2038 h 2039"/>
                  <a:gd name="T12" fmla="*/ 0 w 2040"/>
                  <a:gd name="T13" fmla="*/ 1019 h 2039"/>
                  <a:gd name="T14" fmla="*/ 0 w 2040"/>
                  <a:gd name="T15" fmla="*/ 1019 h 2039"/>
                  <a:gd name="T16" fmla="*/ 1020 w 2040"/>
                  <a:gd name="T17" fmla="*/ 0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40" h="2039">
                    <a:moveTo>
                      <a:pt x="1020" y="0"/>
                    </a:moveTo>
                    <a:lnTo>
                      <a:pt x="1020" y="0"/>
                    </a:lnTo>
                    <a:cubicBezTo>
                      <a:pt x="1582" y="0"/>
                      <a:pt x="2039" y="456"/>
                      <a:pt x="2039" y="1019"/>
                    </a:cubicBezTo>
                    <a:lnTo>
                      <a:pt x="2039" y="1019"/>
                    </a:lnTo>
                    <a:cubicBezTo>
                      <a:pt x="2039" y="1581"/>
                      <a:pt x="1582" y="2038"/>
                      <a:pt x="1020" y="2038"/>
                    </a:cubicBezTo>
                    <a:lnTo>
                      <a:pt x="1020" y="2038"/>
                    </a:lnTo>
                    <a:cubicBezTo>
                      <a:pt x="457" y="2038"/>
                      <a:pt x="0" y="1581"/>
                      <a:pt x="0" y="1019"/>
                    </a:cubicBezTo>
                    <a:lnTo>
                      <a:pt x="0" y="1019"/>
                    </a:lnTo>
                    <a:cubicBezTo>
                      <a:pt x="0" y="456"/>
                      <a:pt x="457" y="0"/>
                      <a:pt x="1020" y="0"/>
                    </a:cubicBez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28" name="Freeform 7">
                <a:extLst>
                  <a:ext uri="{FF2B5EF4-FFF2-40B4-BE49-F238E27FC236}">
                    <a16:creationId xmlns:a16="http://schemas.microsoft.com/office/drawing/2014/main" xmlns="" id="{80B08D05-B7D5-4379-9C0E-8796071E52E5}"/>
                  </a:ext>
                </a:extLst>
              </p:cNvPr>
              <p:cNvSpPr>
                <a:spLocks noChangeArrowheads="1"/>
              </p:cNvSpPr>
              <p:nvPr/>
            </p:nvSpPr>
            <p:spPr bwMode="auto">
              <a:xfrm>
                <a:off x="5968721" y="3329471"/>
                <a:ext cx="953959" cy="951899"/>
              </a:xfrm>
              <a:custGeom>
                <a:avLst/>
                <a:gdLst>
                  <a:gd name="T0" fmla="*/ 1019 w 2040"/>
                  <a:gd name="T1" fmla="*/ 0 h 2039"/>
                  <a:gd name="T2" fmla="*/ 1019 w 2040"/>
                  <a:gd name="T3" fmla="*/ 0 h 2039"/>
                  <a:gd name="T4" fmla="*/ 2039 w 2040"/>
                  <a:gd name="T5" fmla="*/ 1019 h 2039"/>
                  <a:gd name="T6" fmla="*/ 2039 w 2040"/>
                  <a:gd name="T7" fmla="*/ 1019 h 2039"/>
                  <a:gd name="T8" fmla="*/ 1019 w 2040"/>
                  <a:gd name="T9" fmla="*/ 2038 h 2039"/>
                  <a:gd name="T10" fmla="*/ 1019 w 2040"/>
                  <a:gd name="T11" fmla="*/ 2038 h 2039"/>
                  <a:gd name="T12" fmla="*/ 0 w 2040"/>
                  <a:gd name="T13" fmla="*/ 1019 h 2039"/>
                  <a:gd name="T14" fmla="*/ 0 w 2040"/>
                  <a:gd name="T15" fmla="*/ 1019 h 2039"/>
                  <a:gd name="T16" fmla="*/ 1019 w 2040"/>
                  <a:gd name="T17" fmla="*/ 0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40" h="2039">
                    <a:moveTo>
                      <a:pt x="1019" y="0"/>
                    </a:moveTo>
                    <a:lnTo>
                      <a:pt x="1019" y="0"/>
                    </a:lnTo>
                    <a:cubicBezTo>
                      <a:pt x="1582" y="0"/>
                      <a:pt x="2039" y="456"/>
                      <a:pt x="2039" y="1019"/>
                    </a:cubicBezTo>
                    <a:lnTo>
                      <a:pt x="2039" y="1019"/>
                    </a:lnTo>
                    <a:cubicBezTo>
                      <a:pt x="2039" y="1581"/>
                      <a:pt x="1582" y="2038"/>
                      <a:pt x="1019" y="2038"/>
                    </a:cubicBezTo>
                    <a:lnTo>
                      <a:pt x="1019" y="2038"/>
                    </a:lnTo>
                    <a:cubicBezTo>
                      <a:pt x="456" y="2038"/>
                      <a:pt x="0" y="1581"/>
                      <a:pt x="0" y="1019"/>
                    </a:cubicBezTo>
                    <a:lnTo>
                      <a:pt x="0" y="1019"/>
                    </a:lnTo>
                    <a:cubicBezTo>
                      <a:pt x="0" y="456"/>
                      <a:pt x="456" y="0"/>
                      <a:pt x="1019" y="0"/>
                    </a:cubicBez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p>
            </p:txBody>
          </p:sp>
          <p:sp>
            <p:nvSpPr>
              <p:cNvPr id="29" name="Freeform 8">
                <a:extLst>
                  <a:ext uri="{FF2B5EF4-FFF2-40B4-BE49-F238E27FC236}">
                    <a16:creationId xmlns:a16="http://schemas.microsoft.com/office/drawing/2014/main" xmlns="" id="{2DEA8DD6-87C8-406A-973F-C01B6C83B475}"/>
                  </a:ext>
                </a:extLst>
              </p:cNvPr>
              <p:cNvSpPr>
                <a:spLocks noChangeArrowheads="1"/>
              </p:cNvSpPr>
              <p:nvPr/>
            </p:nvSpPr>
            <p:spPr bwMode="auto">
              <a:xfrm>
                <a:off x="7202893" y="3329471"/>
                <a:ext cx="951899" cy="951899"/>
              </a:xfrm>
              <a:custGeom>
                <a:avLst/>
                <a:gdLst>
                  <a:gd name="T0" fmla="*/ 1019 w 2039"/>
                  <a:gd name="T1" fmla="*/ 0 h 2039"/>
                  <a:gd name="T2" fmla="*/ 1019 w 2039"/>
                  <a:gd name="T3" fmla="*/ 0 h 2039"/>
                  <a:gd name="T4" fmla="*/ 2038 w 2039"/>
                  <a:gd name="T5" fmla="*/ 1019 h 2039"/>
                  <a:gd name="T6" fmla="*/ 2038 w 2039"/>
                  <a:gd name="T7" fmla="*/ 1019 h 2039"/>
                  <a:gd name="T8" fmla="*/ 1019 w 2039"/>
                  <a:gd name="T9" fmla="*/ 2038 h 2039"/>
                  <a:gd name="T10" fmla="*/ 1019 w 2039"/>
                  <a:gd name="T11" fmla="*/ 2038 h 2039"/>
                  <a:gd name="T12" fmla="*/ 0 w 2039"/>
                  <a:gd name="T13" fmla="*/ 1019 h 2039"/>
                  <a:gd name="T14" fmla="*/ 0 w 2039"/>
                  <a:gd name="T15" fmla="*/ 1019 h 2039"/>
                  <a:gd name="T16" fmla="*/ 1019 w 2039"/>
                  <a:gd name="T17" fmla="*/ 0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39" h="2039">
                    <a:moveTo>
                      <a:pt x="1019" y="0"/>
                    </a:moveTo>
                    <a:lnTo>
                      <a:pt x="1019" y="0"/>
                    </a:lnTo>
                    <a:cubicBezTo>
                      <a:pt x="1581" y="0"/>
                      <a:pt x="2038" y="456"/>
                      <a:pt x="2038" y="1019"/>
                    </a:cubicBezTo>
                    <a:lnTo>
                      <a:pt x="2038" y="1019"/>
                    </a:lnTo>
                    <a:cubicBezTo>
                      <a:pt x="2038" y="1581"/>
                      <a:pt x="1581" y="2038"/>
                      <a:pt x="1019" y="2038"/>
                    </a:cubicBezTo>
                    <a:lnTo>
                      <a:pt x="1019" y="2038"/>
                    </a:lnTo>
                    <a:cubicBezTo>
                      <a:pt x="456" y="2038"/>
                      <a:pt x="0" y="1581"/>
                      <a:pt x="0" y="1019"/>
                    </a:cubicBezTo>
                    <a:lnTo>
                      <a:pt x="0" y="1019"/>
                    </a:lnTo>
                    <a:cubicBezTo>
                      <a:pt x="0" y="456"/>
                      <a:pt x="456" y="0"/>
                      <a:pt x="1019" y="0"/>
                    </a:cubicBezTo>
                  </a:path>
                </a:pathLst>
              </a:custGeom>
              <a:solidFill>
                <a:schemeClr val="accent3"/>
              </a:solidFill>
              <a:ln>
                <a:noFill/>
              </a:ln>
              <a:effectLst/>
            </p:spPr>
            <p:txBody>
              <a:bodyPr wrap="none" anchor="ctr"/>
              <a:lstStyle/>
              <a:p>
                <a:endParaRPr lang="en-GB" sz="2450" dirty="0"/>
              </a:p>
            </p:txBody>
          </p:sp>
          <p:sp>
            <p:nvSpPr>
              <p:cNvPr id="30" name="Freeform 9">
                <a:extLst>
                  <a:ext uri="{FF2B5EF4-FFF2-40B4-BE49-F238E27FC236}">
                    <a16:creationId xmlns:a16="http://schemas.microsoft.com/office/drawing/2014/main" xmlns="" id="{DF19F49E-333F-4A7B-A951-FB0D57675766}"/>
                  </a:ext>
                </a:extLst>
              </p:cNvPr>
              <p:cNvSpPr>
                <a:spLocks noChangeArrowheads="1"/>
              </p:cNvSpPr>
              <p:nvPr/>
            </p:nvSpPr>
            <p:spPr bwMode="auto">
              <a:xfrm>
                <a:off x="8420582" y="3329471"/>
                <a:ext cx="953959" cy="951899"/>
              </a:xfrm>
              <a:custGeom>
                <a:avLst/>
                <a:gdLst>
                  <a:gd name="T0" fmla="*/ 1020 w 2040"/>
                  <a:gd name="T1" fmla="*/ 0 h 2039"/>
                  <a:gd name="T2" fmla="*/ 1020 w 2040"/>
                  <a:gd name="T3" fmla="*/ 0 h 2039"/>
                  <a:gd name="T4" fmla="*/ 2039 w 2040"/>
                  <a:gd name="T5" fmla="*/ 1019 h 2039"/>
                  <a:gd name="T6" fmla="*/ 2039 w 2040"/>
                  <a:gd name="T7" fmla="*/ 1019 h 2039"/>
                  <a:gd name="T8" fmla="*/ 1020 w 2040"/>
                  <a:gd name="T9" fmla="*/ 2038 h 2039"/>
                  <a:gd name="T10" fmla="*/ 1020 w 2040"/>
                  <a:gd name="T11" fmla="*/ 2038 h 2039"/>
                  <a:gd name="T12" fmla="*/ 0 w 2040"/>
                  <a:gd name="T13" fmla="*/ 1019 h 2039"/>
                  <a:gd name="T14" fmla="*/ 0 w 2040"/>
                  <a:gd name="T15" fmla="*/ 1019 h 2039"/>
                  <a:gd name="T16" fmla="*/ 1020 w 2040"/>
                  <a:gd name="T17" fmla="*/ 0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40" h="2039">
                    <a:moveTo>
                      <a:pt x="1020" y="0"/>
                    </a:moveTo>
                    <a:lnTo>
                      <a:pt x="1020" y="0"/>
                    </a:lnTo>
                    <a:cubicBezTo>
                      <a:pt x="1582" y="0"/>
                      <a:pt x="2039" y="456"/>
                      <a:pt x="2039" y="1019"/>
                    </a:cubicBezTo>
                    <a:lnTo>
                      <a:pt x="2039" y="1019"/>
                    </a:lnTo>
                    <a:cubicBezTo>
                      <a:pt x="2039" y="1581"/>
                      <a:pt x="1582" y="2038"/>
                      <a:pt x="1020" y="2038"/>
                    </a:cubicBezTo>
                    <a:lnTo>
                      <a:pt x="1020" y="2038"/>
                    </a:lnTo>
                    <a:cubicBezTo>
                      <a:pt x="456" y="2038"/>
                      <a:pt x="0" y="1581"/>
                      <a:pt x="0" y="1019"/>
                    </a:cubicBezTo>
                    <a:lnTo>
                      <a:pt x="0" y="1019"/>
                    </a:lnTo>
                    <a:cubicBezTo>
                      <a:pt x="0" y="456"/>
                      <a:pt x="456" y="0"/>
                      <a:pt x="1020" y="0"/>
                    </a:cubicBez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p>
            </p:txBody>
          </p:sp>
          <p:sp>
            <p:nvSpPr>
              <p:cNvPr id="39" name="Freeform 26">
                <a:extLst>
                  <a:ext uri="{FF2B5EF4-FFF2-40B4-BE49-F238E27FC236}">
                    <a16:creationId xmlns:a16="http://schemas.microsoft.com/office/drawing/2014/main" xmlns="" id="{74240B8A-AD02-46E2-B51C-027C20AE0E0F}"/>
                  </a:ext>
                </a:extLst>
              </p:cNvPr>
              <p:cNvSpPr>
                <a:spLocks noChangeArrowheads="1"/>
              </p:cNvSpPr>
              <p:nvPr/>
            </p:nvSpPr>
            <p:spPr bwMode="auto">
              <a:xfrm>
                <a:off x="5777105" y="3700340"/>
                <a:ext cx="105080" cy="105080"/>
              </a:xfrm>
              <a:custGeom>
                <a:avLst/>
                <a:gdLst>
                  <a:gd name="T0" fmla="*/ 112 w 226"/>
                  <a:gd name="T1" fmla="*/ 0 h 225"/>
                  <a:gd name="T2" fmla="*/ 112 w 226"/>
                  <a:gd name="T3" fmla="*/ 0 h 225"/>
                  <a:gd name="T4" fmla="*/ 225 w 226"/>
                  <a:gd name="T5" fmla="*/ 112 h 225"/>
                  <a:gd name="T6" fmla="*/ 225 w 226"/>
                  <a:gd name="T7" fmla="*/ 112 h 225"/>
                  <a:gd name="T8" fmla="*/ 112 w 226"/>
                  <a:gd name="T9" fmla="*/ 224 h 225"/>
                  <a:gd name="T10" fmla="*/ 112 w 226"/>
                  <a:gd name="T11" fmla="*/ 224 h 225"/>
                  <a:gd name="T12" fmla="*/ 0 w 226"/>
                  <a:gd name="T13" fmla="*/ 112 h 225"/>
                  <a:gd name="T14" fmla="*/ 0 w 226"/>
                  <a:gd name="T15" fmla="*/ 112 h 225"/>
                  <a:gd name="T16" fmla="*/ 112 w 226"/>
                  <a:gd name="T17"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6" h="225">
                    <a:moveTo>
                      <a:pt x="112" y="0"/>
                    </a:moveTo>
                    <a:lnTo>
                      <a:pt x="112" y="0"/>
                    </a:lnTo>
                    <a:cubicBezTo>
                      <a:pt x="175" y="0"/>
                      <a:pt x="225" y="50"/>
                      <a:pt x="225" y="112"/>
                    </a:cubicBezTo>
                    <a:lnTo>
                      <a:pt x="225" y="112"/>
                    </a:lnTo>
                    <a:cubicBezTo>
                      <a:pt x="225" y="174"/>
                      <a:pt x="175" y="224"/>
                      <a:pt x="112" y="224"/>
                    </a:cubicBezTo>
                    <a:lnTo>
                      <a:pt x="112" y="224"/>
                    </a:lnTo>
                    <a:cubicBezTo>
                      <a:pt x="50" y="224"/>
                      <a:pt x="0" y="174"/>
                      <a:pt x="0" y="112"/>
                    </a:cubicBezTo>
                    <a:lnTo>
                      <a:pt x="0" y="112"/>
                    </a:lnTo>
                    <a:cubicBezTo>
                      <a:pt x="0" y="50"/>
                      <a:pt x="50" y="0"/>
                      <a:pt x="112" y="0"/>
                    </a:cubicBezTo>
                  </a:path>
                </a:pathLst>
              </a:custGeom>
              <a:solidFill>
                <a:srgbClr val="4472C4"/>
              </a:solidFill>
              <a:ln>
                <a:noFill/>
              </a:ln>
              <a:effectLst/>
            </p:spPr>
            <p:txBody>
              <a:bodyPr wrap="none" anchor="ctr"/>
              <a:lstStyle/>
              <a:p>
                <a:endParaRPr lang="en-GB" sz="2450" dirty="0"/>
              </a:p>
            </p:txBody>
          </p:sp>
          <p:sp>
            <p:nvSpPr>
              <p:cNvPr id="40" name="Freeform 27">
                <a:extLst>
                  <a:ext uri="{FF2B5EF4-FFF2-40B4-BE49-F238E27FC236}">
                    <a16:creationId xmlns:a16="http://schemas.microsoft.com/office/drawing/2014/main" xmlns="" id="{5061D5C1-C00F-48FE-B3C0-9BB657B3B525}"/>
                  </a:ext>
                </a:extLst>
              </p:cNvPr>
              <p:cNvSpPr>
                <a:spLocks noChangeArrowheads="1"/>
              </p:cNvSpPr>
              <p:nvPr/>
            </p:nvSpPr>
            <p:spPr bwMode="auto">
              <a:xfrm>
                <a:off x="7011277" y="3700340"/>
                <a:ext cx="105079" cy="105080"/>
              </a:xfrm>
              <a:custGeom>
                <a:avLst/>
                <a:gdLst>
                  <a:gd name="T0" fmla="*/ 112 w 225"/>
                  <a:gd name="T1" fmla="*/ 0 h 225"/>
                  <a:gd name="T2" fmla="*/ 112 w 225"/>
                  <a:gd name="T3" fmla="*/ 0 h 225"/>
                  <a:gd name="T4" fmla="*/ 224 w 225"/>
                  <a:gd name="T5" fmla="*/ 112 h 225"/>
                  <a:gd name="T6" fmla="*/ 224 w 225"/>
                  <a:gd name="T7" fmla="*/ 112 h 225"/>
                  <a:gd name="T8" fmla="*/ 112 w 225"/>
                  <a:gd name="T9" fmla="*/ 224 h 225"/>
                  <a:gd name="T10" fmla="*/ 112 w 225"/>
                  <a:gd name="T11" fmla="*/ 224 h 225"/>
                  <a:gd name="T12" fmla="*/ 0 w 225"/>
                  <a:gd name="T13" fmla="*/ 112 h 225"/>
                  <a:gd name="T14" fmla="*/ 0 w 225"/>
                  <a:gd name="T15" fmla="*/ 112 h 225"/>
                  <a:gd name="T16" fmla="*/ 112 w 225"/>
                  <a:gd name="T17"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 h="225">
                    <a:moveTo>
                      <a:pt x="112" y="0"/>
                    </a:moveTo>
                    <a:lnTo>
                      <a:pt x="112" y="0"/>
                    </a:lnTo>
                    <a:cubicBezTo>
                      <a:pt x="174" y="0"/>
                      <a:pt x="224" y="50"/>
                      <a:pt x="224" y="112"/>
                    </a:cubicBezTo>
                    <a:lnTo>
                      <a:pt x="224" y="112"/>
                    </a:lnTo>
                    <a:cubicBezTo>
                      <a:pt x="224" y="174"/>
                      <a:pt x="174" y="224"/>
                      <a:pt x="112" y="224"/>
                    </a:cubicBezTo>
                    <a:lnTo>
                      <a:pt x="112" y="224"/>
                    </a:lnTo>
                    <a:cubicBezTo>
                      <a:pt x="50" y="224"/>
                      <a:pt x="0" y="174"/>
                      <a:pt x="0" y="112"/>
                    </a:cubicBezTo>
                    <a:lnTo>
                      <a:pt x="0" y="112"/>
                    </a:lnTo>
                    <a:cubicBezTo>
                      <a:pt x="0" y="50"/>
                      <a:pt x="50" y="0"/>
                      <a:pt x="112" y="0"/>
                    </a:cubicBezTo>
                  </a:path>
                </a:pathLst>
              </a:custGeom>
              <a:solidFill>
                <a:schemeClr val="accent2"/>
              </a:solidFill>
              <a:ln>
                <a:noFill/>
              </a:ln>
              <a:effectLst/>
            </p:spPr>
            <p:txBody>
              <a:bodyPr wrap="none" anchor="ctr"/>
              <a:lstStyle/>
              <a:p>
                <a:endParaRPr lang="en-GB" sz="2450" dirty="0"/>
              </a:p>
            </p:txBody>
          </p:sp>
          <p:sp>
            <p:nvSpPr>
              <p:cNvPr id="41" name="Freeform 28">
                <a:extLst>
                  <a:ext uri="{FF2B5EF4-FFF2-40B4-BE49-F238E27FC236}">
                    <a16:creationId xmlns:a16="http://schemas.microsoft.com/office/drawing/2014/main" xmlns="" id="{34CA9C48-20B0-4C89-BA6A-7241F4ECA9E0}"/>
                  </a:ext>
                </a:extLst>
              </p:cNvPr>
              <p:cNvSpPr>
                <a:spLocks noChangeArrowheads="1"/>
              </p:cNvSpPr>
              <p:nvPr/>
            </p:nvSpPr>
            <p:spPr bwMode="auto">
              <a:xfrm>
                <a:off x="8235147" y="3700340"/>
                <a:ext cx="105079" cy="105080"/>
              </a:xfrm>
              <a:custGeom>
                <a:avLst/>
                <a:gdLst>
                  <a:gd name="T0" fmla="*/ 111 w 225"/>
                  <a:gd name="T1" fmla="*/ 0 h 225"/>
                  <a:gd name="T2" fmla="*/ 111 w 225"/>
                  <a:gd name="T3" fmla="*/ 0 h 225"/>
                  <a:gd name="T4" fmla="*/ 224 w 225"/>
                  <a:gd name="T5" fmla="*/ 112 h 225"/>
                  <a:gd name="T6" fmla="*/ 224 w 225"/>
                  <a:gd name="T7" fmla="*/ 112 h 225"/>
                  <a:gd name="T8" fmla="*/ 111 w 225"/>
                  <a:gd name="T9" fmla="*/ 224 h 225"/>
                  <a:gd name="T10" fmla="*/ 111 w 225"/>
                  <a:gd name="T11" fmla="*/ 224 h 225"/>
                  <a:gd name="T12" fmla="*/ 0 w 225"/>
                  <a:gd name="T13" fmla="*/ 112 h 225"/>
                  <a:gd name="T14" fmla="*/ 0 w 225"/>
                  <a:gd name="T15" fmla="*/ 112 h 225"/>
                  <a:gd name="T16" fmla="*/ 111 w 225"/>
                  <a:gd name="T17"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 h="225">
                    <a:moveTo>
                      <a:pt x="111" y="0"/>
                    </a:moveTo>
                    <a:lnTo>
                      <a:pt x="111" y="0"/>
                    </a:lnTo>
                    <a:cubicBezTo>
                      <a:pt x="174" y="0"/>
                      <a:pt x="224" y="50"/>
                      <a:pt x="224" y="112"/>
                    </a:cubicBezTo>
                    <a:lnTo>
                      <a:pt x="224" y="112"/>
                    </a:lnTo>
                    <a:cubicBezTo>
                      <a:pt x="224" y="174"/>
                      <a:pt x="174" y="224"/>
                      <a:pt x="111" y="224"/>
                    </a:cubicBezTo>
                    <a:lnTo>
                      <a:pt x="111" y="224"/>
                    </a:lnTo>
                    <a:cubicBezTo>
                      <a:pt x="50" y="224"/>
                      <a:pt x="0" y="174"/>
                      <a:pt x="0" y="112"/>
                    </a:cubicBezTo>
                    <a:lnTo>
                      <a:pt x="0" y="112"/>
                    </a:lnTo>
                    <a:cubicBezTo>
                      <a:pt x="0" y="50"/>
                      <a:pt x="50" y="0"/>
                      <a:pt x="111" y="0"/>
                    </a:cubicBezTo>
                  </a:path>
                </a:pathLst>
              </a:custGeom>
              <a:solidFill>
                <a:srgbClr val="A5A5A5"/>
              </a:solidFill>
              <a:ln>
                <a:noFill/>
              </a:ln>
              <a:effectLst/>
            </p:spPr>
            <p:txBody>
              <a:bodyPr wrap="none" anchor="ctr"/>
              <a:lstStyle/>
              <a:p>
                <a:endParaRPr lang="en-GB" sz="2450" dirty="0"/>
              </a:p>
            </p:txBody>
          </p:sp>
          <p:sp>
            <p:nvSpPr>
              <p:cNvPr id="43" name="Down Arrow 18">
                <a:extLst>
                  <a:ext uri="{FF2B5EF4-FFF2-40B4-BE49-F238E27FC236}">
                    <a16:creationId xmlns:a16="http://schemas.microsoft.com/office/drawing/2014/main" xmlns="" id="{1E915F6D-6D58-4E08-B439-EFE478047524}"/>
                  </a:ext>
                </a:extLst>
              </p:cNvPr>
              <p:cNvSpPr/>
              <p:nvPr/>
            </p:nvSpPr>
            <p:spPr>
              <a:xfrm rot="10800000">
                <a:off x="5779354" y="4382102"/>
                <a:ext cx="120510" cy="446381"/>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44" name="Up Arrow 19">
                <a:extLst>
                  <a:ext uri="{FF2B5EF4-FFF2-40B4-BE49-F238E27FC236}">
                    <a16:creationId xmlns:a16="http://schemas.microsoft.com/office/drawing/2014/main" xmlns="" id="{F0391EBD-6877-4B7F-A7EA-603CC6FBAA16}"/>
                  </a:ext>
                </a:extLst>
              </p:cNvPr>
              <p:cNvSpPr/>
              <p:nvPr/>
            </p:nvSpPr>
            <p:spPr>
              <a:xfrm rot="10800000">
                <a:off x="6999439" y="2772498"/>
                <a:ext cx="120510" cy="446381"/>
              </a:xfrm>
              <a:prstGeom prst="up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45" name="Down Arrow 20">
                <a:extLst>
                  <a:ext uri="{FF2B5EF4-FFF2-40B4-BE49-F238E27FC236}">
                    <a16:creationId xmlns:a16="http://schemas.microsoft.com/office/drawing/2014/main" xmlns="" id="{0B004C75-F857-45CC-B8C4-CF6F1F3C2124}"/>
                  </a:ext>
                </a:extLst>
              </p:cNvPr>
              <p:cNvSpPr/>
              <p:nvPr/>
            </p:nvSpPr>
            <p:spPr>
              <a:xfrm rot="10800000">
                <a:off x="8214890" y="4382102"/>
                <a:ext cx="120510" cy="446381"/>
              </a:xfrm>
              <a:prstGeom prst="down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48" name="Subtitle 2">
                <a:extLst>
                  <a:ext uri="{FF2B5EF4-FFF2-40B4-BE49-F238E27FC236}">
                    <a16:creationId xmlns:a16="http://schemas.microsoft.com/office/drawing/2014/main" xmlns="" id="{877ABAA4-16E6-48EC-A462-527A064909E9}"/>
                  </a:ext>
                </a:extLst>
              </p:cNvPr>
              <p:cNvSpPr txBox="1">
                <a:spLocks/>
              </p:cNvSpPr>
              <p:nvPr/>
            </p:nvSpPr>
            <p:spPr>
              <a:xfrm>
                <a:off x="5032829" y="5123454"/>
                <a:ext cx="1613561" cy="84678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600" dirty="0">
                    <a:solidFill>
                      <a:srgbClr val="245473"/>
                    </a:solidFill>
                    <a:latin typeface="Lato Light" panose="020F0502020204030203" pitchFamily="34" charset="0"/>
                    <a:ea typeface="Lato Light" panose="020F0502020204030203" pitchFamily="34" charset="0"/>
                    <a:cs typeface="Mukta ExtraLight" panose="020B0000000000000000" pitchFamily="34" charset="77"/>
                  </a:rPr>
                  <a:t>Probabilidad percibida de que el esfuerzo conduzca a un buen rendimiento</a:t>
                </a:r>
                <a:endParaRPr lang="en-GB" sz="1600" dirty="0">
                  <a:solidFill>
                    <a:srgbClr val="245473"/>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49" name="TextBox 24">
                <a:extLst>
                  <a:ext uri="{FF2B5EF4-FFF2-40B4-BE49-F238E27FC236}">
                    <a16:creationId xmlns:a16="http://schemas.microsoft.com/office/drawing/2014/main" xmlns="" id="{D00DC624-C491-49D2-B3B4-F559A027F04B}"/>
                  </a:ext>
                </a:extLst>
              </p:cNvPr>
              <p:cNvSpPr txBox="1"/>
              <p:nvPr/>
            </p:nvSpPr>
            <p:spPr>
              <a:xfrm>
                <a:off x="5279616" y="4843326"/>
                <a:ext cx="1119990" cy="281195"/>
              </a:xfrm>
              <a:prstGeom prst="rect">
                <a:avLst/>
              </a:prstGeom>
              <a:noFill/>
            </p:spPr>
            <p:txBody>
              <a:bodyPr wrap="none" rtlCol="0" anchor="b" anchorCtr="0">
                <a:spAutoFit/>
              </a:bodyPr>
              <a:lstStyle/>
              <a:p>
                <a:pPr algn="ctr"/>
                <a:r>
                  <a:rPr lang="en-GB" sz="1600" b="1" dirty="0" err="1">
                    <a:solidFill>
                      <a:schemeClr val="tx2"/>
                    </a:solidFill>
                    <a:latin typeface="Poppins" pitchFamily="2" charset="77"/>
                    <a:ea typeface="League Spartan" charset="0"/>
                    <a:cs typeface="Poppins" pitchFamily="2" charset="77"/>
                  </a:rPr>
                  <a:t>Expectativa</a:t>
                </a:r>
                <a:r>
                  <a:rPr lang="en-GB" sz="1600" b="1" dirty="0">
                    <a:solidFill>
                      <a:schemeClr val="tx2"/>
                    </a:solidFill>
                    <a:latin typeface="Poppins" pitchFamily="2" charset="77"/>
                    <a:ea typeface="League Spartan" charset="0"/>
                    <a:cs typeface="Poppins" pitchFamily="2" charset="77"/>
                  </a:rPr>
                  <a:t>:</a:t>
                </a:r>
                <a:endParaRPr lang="en-GB" sz="1600" b="1" dirty="0">
                  <a:solidFill>
                    <a:schemeClr val="tx2"/>
                  </a:solidFill>
                  <a:latin typeface="Poppins" pitchFamily="2" charset="77"/>
                  <a:ea typeface="League Spartan" charset="0"/>
                  <a:cs typeface="Poppins" pitchFamily="2" charset="77"/>
                </a:endParaRPr>
              </a:p>
            </p:txBody>
          </p:sp>
          <p:sp>
            <p:nvSpPr>
              <p:cNvPr id="50" name="Subtitle 2">
                <a:extLst>
                  <a:ext uri="{FF2B5EF4-FFF2-40B4-BE49-F238E27FC236}">
                    <a16:creationId xmlns:a16="http://schemas.microsoft.com/office/drawing/2014/main" xmlns="" id="{69329A64-2C5E-40A2-BF12-A31A630E4342}"/>
                  </a:ext>
                </a:extLst>
              </p:cNvPr>
              <p:cNvSpPr txBox="1">
                <a:spLocks/>
              </p:cNvSpPr>
              <p:nvPr/>
            </p:nvSpPr>
            <p:spPr>
              <a:xfrm>
                <a:off x="7011277" y="5123454"/>
                <a:ext cx="2363263" cy="48890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800" dirty="0">
                    <a:solidFill>
                      <a:srgbClr val="245473"/>
                    </a:solidFill>
                    <a:latin typeface="+mj-lt"/>
                    <a:ea typeface="Lato Light" panose="020F0502020204030203" pitchFamily="34" charset="0"/>
                    <a:cs typeface="Mukta ExtraLight" panose="020B0000000000000000" pitchFamily="34" charset="77"/>
                  </a:rPr>
                  <a:t>Valor de los resultados esperados para el individuo</a:t>
                </a: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
            <p:nvSpPr>
              <p:cNvPr id="51" name="TextBox 28">
                <a:extLst>
                  <a:ext uri="{FF2B5EF4-FFF2-40B4-BE49-F238E27FC236}">
                    <a16:creationId xmlns:a16="http://schemas.microsoft.com/office/drawing/2014/main" xmlns="" id="{0FAF728F-9EF2-4C0E-8778-CB9AE30406F7}"/>
                  </a:ext>
                </a:extLst>
              </p:cNvPr>
              <p:cNvSpPr txBox="1"/>
              <p:nvPr/>
            </p:nvSpPr>
            <p:spPr>
              <a:xfrm>
                <a:off x="7753736" y="4843326"/>
                <a:ext cx="1052087" cy="281195"/>
              </a:xfrm>
              <a:prstGeom prst="rect">
                <a:avLst/>
              </a:prstGeom>
              <a:noFill/>
            </p:spPr>
            <p:txBody>
              <a:bodyPr wrap="none" rtlCol="0" anchor="b" anchorCtr="0">
                <a:spAutoFit/>
              </a:bodyPr>
              <a:lstStyle/>
              <a:p>
                <a:pPr algn="ctr"/>
                <a:r>
                  <a:rPr lang="en-GB" sz="1600" b="1" dirty="0" err="1">
                    <a:solidFill>
                      <a:schemeClr val="tx2"/>
                    </a:solidFill>
                    <a:latin typeface="Poppins" pitchFamily="2" charset="77"/>
                    <a:ea typeface="League Spartan" charset="0"/>
                    <a:cs typeface="Poppins" pitchFamily="2" charset="77"/>
                  </a:rPr>
                  <a:t>Valoración</a:t>
                </a:r>
                <a:r>
                  <a:rPr lang="en-GB" sz="1600" b="1" dirty="0">
                    <a:solidFill>
                      <a:schemeClr val="tx2"/>
                    </a:solidFill>
                    <a:latin typeface="Poppins" pitchFamily="2" charset="77"/>
                    <a:ea typeface="League Spartan" charset="0"/>
                    <a:cs typeface="Poppins" pitchFamily="2" charset="77"/>
                  </a:rPr>
                  <a:t>:</a:t>
                </a:r>
                <a:endParaRPr lang="en-GB" sz="1600" b="1" dirty="0">
                  <a:solidFill>
                    <a:schemeClr val="tx2"/>
                  </a:solidFill>
                  <a:latin typeface="Poppins" pitchFamily="2" charset="77"/>
                  <a:ea typeface="League Spartan" charset="0"/>
                  <a:cs typeface="Poppins" pitchFamily="2" charset="77"/>
                </a:endParaRPr>
              </a:p>
            </p:txBody>
          </p:sp>
          <p:sp>
            <p:nvSpPr>
              <p:cNvPr id="54" name="Subtitle 2">
                <a:extLst>
                  <a:ext uri="{FF2B5EF4-FFF2-40B4-BE49-F238E27FC236}">
                    <a16:creationId xmlns:a16="http://schemas.microsoft.com/office/drawing/2014/main" xmlns="" id="{A1F0C2D3-F4F7-4381-ACCC-C062528B432E}"/>
                  </a:ext>
                </a:extLst>
              </p:cNvPr>
              <p:cNvSpPr txBox="1">
                <a:spLocks/>
              </p:cNvSpPr>
              <p:nvPr/>
            </p:nvSpPr>
            <p:spPr>
              <a:xfrm>
                <a:off x="5849706" y="2159930"/>
                <a:ext cx="2540486" cy="642283"/>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600" dirty="0">
                    <a:solidFill>
                      <a:srgbClr val="245473"/>
                    </a:solidFill>
                    <a:latin typeface="Lato Light" panose="020F0502020204030203" pitchFamily="34" charset="0"/>
                    <a:ea typeface="Lato Light" panose="020F0502020204030203" pitchFamily="34" charset="0"/>
                    <a:cs typeface="Mukta ExtraLight" panose="020B0000000000000000" pitchFamily="34" charset="77"/>
                  </a:rPr>
                  <a:t>Probabilidad percibida de que una buena actuación conduzca a los resultados deseados</a:t>
                </a:r>
                <a:endParaRPr lang="en-GB" sz="1600" dirty="0">
                  <a:solidFill>
                    <a:srgbClr val="245473"/>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58" name="TextBox 39">
                <a:extLst>
                  <a:ext uri="{FF2B5EF4-FFF2-40B4-BE49-F238E27FC236}">
                    <a16:creationId xmlns:a16="http://schemas.microsoft.com/office/drawing/2014/main" xmlns="" id="{503065DC-640E-493D-933C-8873431BD31A}"/>
                  </a:ext>
                </a:extLst>
              </p:cNvPr>
              <p:cNvSpPr txBox="1"/>
              <p:nvPr/>
            </p:nvSpPr>
            <p:spPr>
              <a:xfrm>
                <a:off x="4787308" y="3639257"/>
                <a:ext cx="869044" cy="332322"/>
              </a:xfrm>
              <a:prstGeom prst="rect">
                <a:avLst/>
              </a:prstGeom>
              <a:noFill/>
            </p:spPr>
            <p:txBody>
              <a:bodyPr wrap="none" rtlCol="0" anchor="ctr">
                <a:spAutoFit/>
              </a:bodyPr>
              <a:lstStyle/>
              <a:p>
                <a:pPr algn="ctr"/>
                <a:r>
                  <a:rPr lang="en-GB" sz="2000" b="1" dirty="0" err="1">
                    <a:solidFill>
                      <a:schemeClr val="bg1"/>
                    </a:solidFill>
                    <a:latin typeface="+mj-lt"/>
                    <a:cs typeface="Poppins" pitchFamily="2" charset="77"/>
                  </a:rPr>
                  <a:t>Esfuerzo</a:t>
                </a:r>
                <a:endParaRPr lang="en-GB" sz="2000" b="1" dirty="0">
                  <a:solidFill>
                    <a:schemeClr val="bg1"/>
                  </a:solidFill>
                  <a:latin typeface="+mj-lt"/>
                  <a:cs typeface="Poppins" pitchFamily="2" charset="77"/>
                </a:endParaRPr>
              </a:p>
            </p:txBody>
          </p:sp>
          <p:sp>
            <p:nvSpPr>
              <p:cNvPr id="59" name="TextBox 40">
                <a:extLst>
                  <a:ext uri="{FF2B5EF4-FFF2-40B4-BE49-F238E27FC236}">
                    <a16:creationId xmlns:a16="http://schemas.microsoft.com/office/drawing/2014/main" xmlns="" id="{E697B8AB-039E-41B8-AE5A-70F477754922}"/>
                  </a:ext>
                </a:extLst>
              </p:cNvPr>
              <p:cNvSpPr txBox="1"/>
              <p:nvPr/>
            </p:nvSpPr>
            <p:spPr>
              <a:xfrm>
                <a:off x="5940956" y="3664820"/>
                <a:ext cx="1009480" cy="281195"/>
              </a:xfrm>
              <a:prstGeom prst="rect">
                <a:avLst/>
              </a:prstGeom>
              <a:noFill/>
            </p:spPr>
            <p:txBody>
              <a:bodyPr wrap="none" rtlCol="0" anchor="ctr">
                <a:spAutoFit/>
              </a:bodyPr>
              <a:lstStyle/>
              <a:p>
                <a:pPr algn="ctr"/>
                <a:r>
                  <a:rPr lang="en-GB" sz="1600" b="1" dirty="0" err="1">
                    <a:solidFill>
                      <a:schemeClr val="bg1"/>
                    </a:solidFill>
                    <a:latin typeface="+mj-lt"/>
                    <a:cs typeface="Poppins" pitchFamily="2" charset="77"/>
                  </a:rPr>
                  <a:t>Rendimiento</a:t>
                </a:r>
                <a:endParaRPr lang="en-GB" sz="1600" b="1" dirty="0">
                  <a:solidFill>
                    <a:schemeClr val="bg1"/>
                  </a:solidFill>
                  <a:latin typeface="+mj-lt"/>
                  <a:cs typeface="Poppins" pitchFamily="2" charset="77"/>
                </a:endParaRPr>
              </a:p>
            </p:txBody>
          </p:sp>
          <p:sp>
            <p:nvSpPr>
              <p:cNvPr id="60" name="TextBox 41">
                <a:extLst>
                  <a:ext uri="{FF2B5EF4-FFF2-40B4-BE49-F238E27FC236}">
                    <a16:creationId xmlns:a16="http://schemas.microsoft.com/office/drawing/2014/main" xmlns="" id="{3E71BC77-FA51-4BB2-9C5E-1FE27E083F49}"/>
                  </a:ext>
                </a:extLst>
              </p:cNvPr>
              <p:cNvSpPr txBox="1"/>
              <p:nvPr/>
            </p:nvSpPr>
            <p:spPr>
              <a:xfrm>
                <a:off x="7181251" y="3639257"/>
                <a:ext cx="984877" cy="332322"/>
              </a:xfrm>
              <a:prstGeom prst="rect">
                <a:avLst/>
              </a:prstGeom>
              <a:noFill/>
            </p:spPr>
            <p:txBody>
              <a:bodyPr wrap="none" rtlCol="0" anchor="ctr">
                <a:spAutoFit/>
              </a:bodyPr>
              <a:lstStyle/>
              <a:p>
                <a:pPr algn="ctr"/>
                <a:r>
                  <a:rPr lang="en-GB" sz="2000" b="1" dirty="0" err="1">
                    <a:solidFill>
                      <a:schemeClr val="bg1"/>
                    </a:solidFill>
                    <a:latin typeface="+mj-lt"/>
                    <a:cs typeface="Poppins" pitchFamily="2" charset="77"/>
                  </a:rPr>
                  <a:t>Resultado</a:t>
                </a:r>
                <a:endParaRPr lang="en-GB" sz="2000" b="1" dirty="0">
                  <a:solidFill>
                    <a:schemeClr val="bg1"/>
                  </a:solidFill>
                  <a:latin typeface="+mj-lt"/>
                  <a:cs typeface="Poppins" pitchFamily="2" charset="77"/>
                </a:endParaRPr>
              </a:p>
            </p:txBody>
          </p:sp>
          <p:sp>
            <p:nvSpPr>
              <p:cNvPr id="61" name="TextBox 42">
                <a:extLst>
                  <a:ext uri="{FF2B5EF4-FFF2-40B4-BE49-F238E27FC236}">
                    <a16:creationId xmlns:a16="http://schemas.microsoft.com/office/drawing/2014/main" xmlns="" id="{A9081E8F-E66B-411B-9FA8-35B7CF36F949}"/>
                  </a:ext>
                </a:extLst>
              </p:cNvPr>
              <p:cNvSpPr txBox="1"/>
              <p:nvPr/>
            </p:nvSpPr>
            <p:spPr>
              <a:xfrm>
                <a:off x="8349126" y="3639257"/>
                <a:ext cx="1096875" cy="332322"/>
              </a:xfrm>
              <a:prstGeom prst="rect">
                <a:avLst/>
              </a:prstGeom>
              <a:noFill/>
            </p:spPr>
            <p:txBody>
              <a:bodyPr wrap="none" rtlCol="0" anchor="ctr">
                <a:spAutoFit/>
              </a:bodyPr>
              <a:lstStyle/>
              <a:p>
                <a:pPr algn="ctr"/>
                <a:r>
                  <a:rPr lang="en-GB" sz="2000" b="1" dirty="0" err="1">
                    <a:solidFill>
                      <a:schemeClr val="bg1"/>
                    </a:solidFill>
                    <a:latin typeface="+mj-lt"/>
                    <a:cs typeface="Poppins" pitchFamily="2" charset="77"/>
                  </a:rPr>
                  <a:t>Motivación</a:t>
                </a:r>
                <a:endParaRPr lang="en-GB" sz="2000" b="1" dirty="0">
                  <a:solidFill>
                    <a:schemeClr val="bg1"/>
                  </a:solidFill>
                  <a:latin typeface="+mj-lt"/>
                  <a:cs typeface="Poppins" pitchFamily="2" charset="77"/>
                </a:endParaRPr>
              </a:p>
            </p:txBody>
          </p:sp>
          <p:sp>
            <p:nvSpPr>
              <p:cNvPr id="4" name="Rechteck 3">
                <a:extLst>
                  <a:ext uri="{FF2B5EF4-FFF2-40B4-BE49-F238E27FC236}">
                    <a16:creationId xmlns:a16="http://schemas.microsoft.com/office/drawing/2014/main" xmlns="" id="{0872BA91-4332-4D5E-B48F-BABB9645CD98}"/>
                  </a:ext>
                </a:extLst>
              </p:cNvPr>
              <p:cNvSpPr/>
              <p:nvPr/>
            </p:nvSpPr>
            <p:spPr>
              <a:xfrm>
                <a:off x="9515517" y="3162577"/>
                <a:ext cx="688231" cy="12856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spTree>
    <p:extLst>
      <p:ext uri="{BB962C8B-B14F-4D97-AF65-F5344CB8AC3E}">
        <p14:creationId xmlns:p14="http://schemas.microsoft.com/office/powerpoint/2010/main" val="2340951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22"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135187" y="474089"/>
            <a:ext cx="8852375" cy="697353"/>
          </a:xfrm>
        </p:spPr>
        <p:txBody>
          <a:bodyPr>
            <a:normAutofit/>
          </a:bodyPr>
          <a:lstStyle/>
          <a:p>
            <a:r>
              <a:rPr lang="es-ES" dirty="0"/>
              <a:t>Teoría de la motivación: Teoría del refuerzo</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55107" y="1778169"/>
            <a:ext cx="4319057" cy="434508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800" dirty="0">
                <a:solidFill>
                  <a:srgbClr val="245473"/>
                </a:solidFill>
                <a:latin typeface="+mj-lt"/>
                <a:sym typeface="Wingdings" panose="05000000000000000000" pitchFamily="2" charset="2"/>
              </a:rPr>
              <a:t>Base: La motivación es impulsada por las consecuencias externas, especialmente cuando las consecuencias están estrechamente vinculadas a las acciones</a:t>
            </a:r>
            <a:r>
              <a:rPr lang="es-ES" altLang="de-DE" sz="1800" dirty="0" smtClean="0">
                <a:solidFill>
                  <a:srgbClr val="245473"/>
                </a:solidFill>
                <a:latin typeface="+mj-lt"/>
                <a:sym typeface="Wingdings" panose="05000000000000000000" pitchFamily="2" charset="2"/>
              </a:rPr>
              <a:t>.</a:t>
            </a:r>
          </a:p>
          <a:p>
            <a:pPr algn="l">
              <a:lnSpc>
                <a:spcPct val="100000"/>
              </a:lnSpc>
              <a:spcBef>
                <a:spcPts val="600"/>
              </a:spcBef>
            </a:pPr>
            <a:r>
              <a:rPr lang="es-ES" altLang="de-DE" sz="1800" dirty="0" smtClean="0">
                <a:solidFill>
                  <a:srgbClr val="245473"/>
                </a:solidFill>
                <a:latin typeface="+mj-lt"/>
                <a:sym typeface="Wingdings" panose="05000000000000000000" pitchFamily="2" charset="2"/>
              </a:rPr>
              <a:t>Hay 4 </a:t>
            </a:r>
            <a:r>
              <a:rPr lang="es-ES" altLang="de-DE" sz="1800" dirty="0">
                <a:solidFill>
                  <a:srgbClr val="245473"/>
                </a:solidFill>
                <a:latin typeface="+mj-lt"/>
                <a:sym typeface="Wingdings" panose="05000000000000000000" pitchFamily="2" charset="2"/>
              </a:rPr>
              <a:t>tipos de </a:t>
            </a:r>
            <a:r>
              <a:rPr lang="es-ES" altLang="de-DE" sz="1800" dirty="0" smtClean="0">
                <a:solidFill>
                  <a:srgbClr val="245473"/>
                </a:solidFill>
                <a:latin typeface="+mj-lt"/>
                <a:sym typeface="Wingdings" panose="05000000000000000000" pitchFamily="2" charset="2"/>
              </a:rPr>
              <a:t>refuerzos (consecuencias):</a:t>
            </a:r>
          </a:p>
          <a:p>
            <a:pPr marL="342900" indent="-342900" algn="l">
              <a:lnSpc>
                <a:spcPct val="100000"/>
              </a:lnSpc>
              <a:spcBef>
                <a:spcPts val="600"/>
              </a:spcBef>
              <a:buFont typeface="+mj-lt"/>
              <a:buAutoNum type="arabicPeriod"/>
            </a:pPr>
            <a:r>
              <a:rPr lang="es-ES" altLang="de-DE" sz="1800" dirty="0" smtClean="0">
                <a:solidFill>
                  <a:srgbClr val="245473"/>
                </a:solidFill>
                <a:latin typeface="+mj-lt"/>
                <a:sym typeface="Wingdings" panose="05000000000000000000" pitchFamily="2" charset="2"/>
              </a:rPr>
              <a:t>Refuerzo </a:t>
            </a:r>
            <a:r>
              <a:rPr lang="es-ES" altLang="de-DE" sz="1800" dirty="0">
                <a:solidFill>
                  <a:srgbClr val="245473"/>
                </a:solidFill>
                <a:latin typeface="+mj-lt"/>
                <a:sym typeface="Wingdings" panose="05000000000000000000" pitchFamily="2" charset="2"/>
              </a:rPr>
              <a:t>positivo - Recompensar el comportamiento con algo </a:t>
            </a:r>
            <a:r>
              <a:rPr lang="es-ES" altLang="de-DE" sz="1800" dirty="0" smtClean="0">
                <a:solidFill>
                  <a:srgbClr val="245473"/>
                </a:solidFill>
                <a:latin typeface="+mj-lt"/>
                <a:sym typeface="Wingdings" panose="05000000000000000000" pitchFamily="2" charset="2"/>
              </a:rPr>
              <a:t>agradable</a:t>
            </a:r>
          </a:p>
          <a:p>
            <a:pPr marL="342900" indent="-342900" algn="l">
              <a:lnSpc>
                <a:spcPct val="100000"/>
              </a:lnSpc>
              <a:spcBef>
                <a:spcPts val="600"/>
              </a:spcBef>
              <a:buFont typeface="+mj-lt"/>
              <a:buAutoNum type="arabicPeriod"/>
            </a:pPr>
            <a:r>
              <a:rPr lang="es-ES" altLang="de-DE" sz="1800" dirty="0" smtClean="0">
                <a:solidFill>
                  <a:srgbClr val="245473"/>
                </a:solidFill>
                <a:latin typeface="+mj-lt"/>
                <a:sym typeface="Wingdings" panose="05000000000000000000" pitchFamily="2" charset="2"/>
              </a:rPr>
              <a:t>Refuerzo </a:t>
            </a:r>
            <a:r>
              <a:rPr lang="es-ES" altLang="de-DE" sz="1800" dirty="0">
                <a:solidFill>
                  <a:srgbClr val="245473"/>
                </a:solidFill>
                <a:latin typeface="+mj-lt"/>
                <a:sym typeface="Wingdings" panose="05000000000000000000" pitchFamily="2" charset="2"/>
              </a:rPr>
              <a:t>negativo - Premiar el comportamiento con la eliminación de algo </a:t>
            </a:r>
            <a:r>
              <a:rPr lang="es-ES" altLang="de-DE" sz="1800" dirty="0" smtClean="0">
                <a:solidFill>
                  <a:srgbClr val="245473"/>
                </a:solidFill>
                <a:latin typeface="+mj-lt"/>
                <a:sym typeface="Wingdings" panose="05000000000000000000" pitchFamily="2" charset="2"/>
              </a:rPr>
              <a:t>desagradable</a:t>
            </a:r>
          </a:p>
          <a:p>
            <a:pPr marL="342900" indent="-342900" algn="l">
              <a:lnSpc>
                <a:spcPct val="100000"/>
              </a:lnSpc>
              <a:spcBef>
                <a:spcPts val="600"/>
              </a:spcBef>
              <a:buFont typeface="+mj-lt"/>
              <a:buAutoNum type="arabicPeriod"/>
            </a:pPr>
            <a:r>
              <a:rPr lang="es-ES" altLang="de-DE" sz="1800" dirty="0" smtClean="0">
                <a:solidFill>
                  <a:srgbClr val="245473"/>
                </a:solidFill>
                <a:latin typeface="+mj-lt"/>
                <a:sym typeface="Wingdings" panose="05000000000000000000" pitchFamily="2" charset="2"/>
              </a:rPr>
              <a:t>Castigo </a:t>
            </a:r>
            <a:r>
              <a:rPr lang="es-ES" altLang="de-DE" sz="1800" dirty="0">
                <a:solidFill>
                  <a:srgbClr val="245473"/>
                </a:solidFill>
                <a:latin typeface="+mj-lt"/>
                <a:sym typeface="Wingdings" panose="05000000000000000000" pitchFamily="2" charset="2"/>
              </a:rPr>
              <a:t>- Penalizar un comportamiento </a:t>
            </a:r>
            <a:r>
              <a:rPr lang="es-ES" altLang="de-DE" sz="1800" dirty="0" smtClean="0">
                <a:solidFill>
                  <a:srgbClr val="245473"/>
                </a:solidFill>
                <a:latin typeface="+mj-lt"/>
                <a:sym typeface="Wingdings" panose="05000000000000000000" pitchFamily="2" charset="2"/>
              </a:rPr>
              <a:t>indeseable</a:t>
            </a:r>
          </a:p>
          <a:p>
            <a:pPr marL="342900" indent="-342900" algn="l">
              <a:lnSpc>
                <a:spcPct val="100000"/>
              </a:lnSpc>
              <a:spcBef>
                <a:spcPts val="600"/>
              </a:spcBef>
              <a:buFont typeface="+mj-lt"/>
              <a:buAutoNum type="arabicPeriod"/>
            </a:pPr>
            <a:r>
              <a:rPr lang="es-ES" altLang="de-DE" sz="1800" dirty="0" smtClean="0">
                <a:solidFill>
                  <a:srgbClr val="245473"/>
                </a:solidFill>
                <a:latin typeface="+mj-lt"/>
                <a:sym typeface="Wingdings" panose="05000000000000000000" pitchFamily="2" charset="2"/>
              </a:rPr>
              <a:t>Extinción </a:t>
            </a:r>
            <a:r>
              <a:rPr lang="es-ES" altLang="de-DE" sz="1800" dirty="0">
                <a:solidFill>
                  <a:srgbClr val="245473"/>
                </a:solidFill>
                <a:latin typeface="+mj-lt"/>
                <a:sym typeface="Wingdings" panose="05000000000000000000" pitchFamily="2" charset="2"/>
              </a:rPr>
              <a:t>- Eliminar cualquier refuerzo para el comportamiento indeseable.</a:t>
            </a:r>
            <a:endParaRPr lang="en-GB" altLang="de-DE" sz="1800" dirty="0">
              <a:solidFill>
                <a:srgbClr val="245473"/>
              </a:solidFill>
              <a:latin typeface="+mj-lt"/>
              <a:sym typeface="Wingdings" panose="05000000000000000000" pitchFamily="2" charset="2"/>
            </a:endParaRPr>
          </a:p>
        </p:txBody>
      </p:sp>
      <p:grpSp>
        <p:nvGrpSpPr>
          <p:cNvPr id="7" name="Gruppieren 6">
            <a:extLst>
              <a:ext uri="{FF2B5EF4-FFF2-40B4-BE49-F238E27FC236}">
                <a16:creationId xmlns:a16="http://schemas.microsoft.com/office/drawing/2014/main" xmlns="" id="{6F128B3F-3798-4908-B732-887CDFB1B6E0}"/>
              </a:ext>
            </a:extLst>
          </p:cNvPr>
          <p:cNvGrpSpPr/>
          <p:nvPr/>
        </p:nvGrpSpPr>
        <p:grpSpPr>
          <a:xfrm>
            <a:off x="4365947" y="1877897"/>
            <a:ext cx="7868235" cy="4642183"/>
            <a:chOff x="4031686" y="1714588"/>
            <a:chExt cx="7868235" cy="4642183"/>
          </a:xfrm>
        </p:grpSpPr>
        <p:grpSp>
          <p:nvGrpSpPr>
            <p:cNvPr id="5" name="Gruppieren 4">
              <a:extLst>
                <a:ext uri="{FF2B5EF4-FFF2-40B4-BE49-F238E27FC236}">
                  <a16:creationId xmlns:a16="http://schemas.microsoft.com/office/drawing/2014/main" xmlns="" id="{C7F81262-2730-4507-9971-DD0DB57A86B9}"/>
                </a:ext>
              </a:extLst>
            </p:cNvPr>
            <p:cNvGrpSpPr/>
            <p:nvPr/>
          </p:nvGrpSpPr>
          <p:grpSpPr>
            <a:xfrm>
              <a:off x="4370239" y="1714588"/>
              <a:ext cx="7529682" cy="4360283"/>
              <a:chOff x="4071461" y="1871750"/>
              <a:chExt cx="7529682" cy="4360283"/>
            </a:xfrm>
          </p:grpSpPr>
          <p:sp>
            <p:nvSpPr>
              <p:cNvPr id="31" name="Freeform 5">
                <a:extLst>
                  <a:ext uri="{FF2B5EF4-FFF2-40B4-BE49-F238E27FC236}">
                    <a16:creationId xmlns:a16="http://schemas.microsoft.com/office/drawing/2014/main" xmlns="" id="{6E48EB49-E3C8-4FBB-BD35-CDA289A6026C}"/>
                  </a:ext>
                </a:extLst>
              </p:cNvPr>
              <p:cNvSpPr>
                <a:spLocks/>
              </p:cNvSpPr>
              <p:nvPr/>
            </p:nvSpPr>
            <p:spPr bwMode="auto">
              <a:xfrm>
                <a:off x="6096000" y="2091392"/>
                <a:ext cx="3352800" cy="3897598"/>
              </a:xfrm>
              <a:custGeom>
                <a:avLst/>
                <a:gdLst>
                  <a:gd name="T0" fmla="*/ 4438298 w 2605"/>
                  <a:gd name="T1" fmla="*/ 2181991 h 2606"/>
                  <a:gd name="T2" fmla="*/ 3775814 w 2605"/>
                  <a:gd name="T3" fmla="*/ 1570827 h 2606"/>
                  <a:gd name="T4" fmla="*/ 3715744 w 2605"/>
                  <a:gd name="T5" fmla="*/ 1598296 h 2606"/>
                  <a:gd name="T6" fmla="*/ 3715744 w 2605"/>
                  <a:gd name="T7" fmla="*/ 1757953 h 2606"/>
                  <a:gd name="T8" fmla="*/ 3633363 w 2605"/>
                  <a:gd name="T9" fmla="*/ 1840357 h 2606"/>
                  <a:gd name="T10" fmla="*/ 3518372 w 2605"/>
                  <a:gd name="T11" fmla="*/ 1840357 h 2606"/>
                  <a:gd name="T12" fmla="*/ 3518372 w 2605"/>
                  <a:gd name="T13" fmla="*/ 1088420 h 2606"/>
                  <a:gd name="T14" fmla="*/ 3394800 w 2605"/>
                  <a:gd name="T15" fmla="*/ 964814 h 2606"/>
                  <a:gd name="T16" fmla="*/ 2641354 w 2605"/>
                  <a:gd name="T17" fmla="*/ 964814 h 2606"/>
                  <a:gd name="T18" fmla="*/ 2643070 w 2605"/>
                  <a:gd name="T19" fmla="*/ 957947 h 2606"/>
                  <a:gd name="T20" fmla="*/ 2643070 w 2605"/>
                  <a:gd name="T21" fmla="*/ 839491 h 2606"/>
                  <a:gd name="T22" fmla="*/ 2725451 w 2605"/>
                  <a:gd name="T23" fmla="*/ 757087 h 2606"/>
                  <a:gd name="T24" fmla="*/ 2885065 w 2605"/>
                  <a:gd name="T25" fmla="*/ 757087 h 2606"/>
                  <a:gd name="T26" fmla="*/ 2912526 w 2605"/>
                  <a:gd name="T27" fmla="*/ 697001 h 2606"/>
                  <a:gd name="T28" fmla="*/ 2301530 w 2605"/>
                  <a:gd name="T29" fmla="*/ 34335 h 2606"/>
                  <a:gd name="T30" fmla="*/ 2189972 w 2605"/>
                  <a:gd name="T31" fmla="*/ 34335 h 2606"/>
                  <a:gd name="T32" fmla="*/ 1578977 w 2605"/>
                  <a:gd name="T33" fmla="*/ 697001 h 2606"/>
                  <a:gd name="T34" fmla="*/ 1606437 w 2605"/>
                  <a:gd name="T35" fmla="*/ 757087 h 2606"/>
                  <a:gd name="T36" fmla="*/ 1767767 w 2605"/>
                  <a:gd name="T37" fmla="*/ 757087 h 2606"/>
                  <a:gd name="T38" fmla="*/ 1850149 w 2605"/>
                  <a:gd name="T39" fmla="*/ 839491 h 2606"/>
                  <a:gd name="T40" fmla="*/ 1850149 w 2605"/>
                  <a:gd name="T41" fmla="*/ 957947 h 2606"/>
                  <a:gd name="T42" fmla="*/ 1850149 w 2605"/>
                  <a:gd name="T43" fmla="*/ 964814 h 2606"/>
                  <a:gd name="T44" fmla="*/ 1098419 w 2605"/>
                  <a:gd name="T45" fmla="*/ 964814 h 2606"/>
                  <a:gd name="T46" fmla="*/ 974847 w 2605"/>
                  <a:gd name="T47" fmla="*/ 1088420 h 2606"/>
                  <a:gd name="T48" fmla="*/ 974847 w 2605"/>
                  <a:gd name="T49" fmla="*/ 1843791 h 2606"/>
                  <a:gd name="T50" fmla="*/ 955967 w 2605"/>
                  <a:gd name="T51" fmla="*/ 1840357 h 2606"/>
                  <a:gd name="T52" fmla="*/ 837544 w 2605"/>
                  <a:gd name="T53" fmla="*/ 1840357 h 2606"/>
                  <a:gd name="T54" fmla="*/ 755163 w 2605"/>
                  <a:gd name="T55" fmla="*/ 1757953 h 2606"/>
                  <a:gd name="T56" fmla="*/ 755163 w 2605"/>
                  <a:gd name="T57" fmla="*/ 1598296 h 2606"/>
                  <a:gd name="T58" fmla="*/ 695093 w 2605"/>
                  <a:gd name="T59" fmla="*/ 1570827 h 2606"/>
                  <a:gd name="T60" fmla="*/ 32609 w 2605"/>
                  <a:gd name="T61" fmla="*/ 2181991 h 2606"/>
                  <a:gd name="T62" fmla="*/ 32609 w 2605"/>
                  <a:gd name="T63" fmla="*/ 2293580 h 2606"/>
                  <a:gd name="T64" fmla="*/ 695093 w 2605"/>
                  <a:gd name="T65" fmla="*/ 2904743 h 2606"/>
                  <a:gd name="T66" fmla="*/ 755163 w 2605"/>
                  <a:gd name="T67" fmla="*/ 2877275 h 2606"/>
                  <a:gd name="T68" fmla="*/ 755163 w 2605"/>
                  <a:gd name="T69" fmla="*/ 2715901 h 2606"/>
                  <a:gd name="T70" fmla="*/ 837544 w 2605"/>
                  <a:gd name="T71" fmla="*/ 2633497 h 2606"/>
                  <a:gd name="T72" fmla="*/ 955967 w 2605"/>
                  <a:gd name="T73" fmla="*/ 2633497 h 2606"/>
                  <a:gd name="T74" fmla="*/ 974847 w 2605"/>
                  <a:gd name="T75" fmla="*/ 2631780 h 2606"/>
                  <a:gd name="T76" fmla="*/ 974847 w 2605"/>
                  <a:gd name="T77" fmla="*/ 3385434 h 2606"/>
                  <a:gd name="T78" fmla="*/ 1098419 w 2605"/>
                  <a:gd name="T79" fmla="*/ 3509040 h 2606"/>
                  <a:gd name="T80" fmla="*/ 1850149 w 2605"/>
                  <a:gd name="T81" fmla="*/ 3509040 h 2606"/>
                  <a:gd name="T82" fmla="*/ 1850149 w 2605"/>
                  <a:gd name="T83" fmla="*/ 3515907 h 2606"/>
                  <a:gd name="T84" fmla="*/ 1850149 w 2605"/>
                  <a:gd name="T85" fmla="*/ 3634363 h 2606"/>
                  <a:gd name="T86" fmla="*/ 1767767 w 2605"/>
                  <a:gd name="T87" fmla="*/ 3716767 h 2606"/>
                  <a:gd name="T88" fmla="*/ 1606437 w 2605"/>
                  <a:gd name="T89" fmla="*/ 3716767 h 2606"/>
                  <a:gd name="T90" fmla="*/ 1578977 w 2605"/>
                  <a:gd name="T91" fmla="*/ 3778570 h 2606"/>
                  <a:gd name="T92" fmla="*/ 2189972 w 2605"/>
                  <a:gd name="T93" fmla="*/ 4441236 h 2606"/>
                  <a:gd name="T94" fmla="*/ 2301530 w 2605"/>
                  <a:gd name="T95" fmla="*/ 4441236 h 2606"/>
                  <a:gd name="T96" fmla="*/ 2912526 w 2605"/>
                  <a:gd name="T97" fmla="*/ 3778570 h 2606"/>
                  <a:gd name="T98" fmla="*/ 2885065 w 2605"/>
                  <a:gd name="T99" fmla="*/ 3716767 h 2606"/>
                  <a:gd name="T100" fmla="*/ 2725451 w 2605"/>
                  <a:gd name="T101" fmla="*/ 3716767 h 2606"/>
                  <a:gd name="T102" fmla="*/ 2643070 w 2605"/>
                  <a:gd name="T103" fmla="*/ 3634363 h 2606"/>
                  <a:gd name="T104" fmla="*/ 2643070 w 2605"/>
                  <a:gd name="T105" fmla="*/ 3515907 h 2606"/>
                  <a:gd name="T106" fmla="*/ 2641354 w 2605"/>
                  <a:gd name="T107" fmla="*/ 3509040 h 2606"/>
                  <a:gd name="T108" fmla="*/ 3394800 w 2605"/>
                  <a:gd name="T109" fmla="*/ 3509040 h 2606"/>
                  <a:gd name="T110" fmla="*/ 3518372 w 2605"/>
                  <a:gd name="T111" fmla="*/ 3385434 h 2606"/>
                  <a:gd name="T112" fmla="*/ 3518372 w 2605"/>
                  <a:gd name="T113" fmla="*/ 2633497 h 2606"/>
                  <a:gd name="T114" fmla="*/ 3633363 w 2605"/>
                  <a:gd name="T115" fmla="*/ 2633497 h 2606"/>
                  <a:gd name="T116" fmla="*/ 3715744 w 2605"/>
                  <a:gd name="T117" fmla="*/ 2715901 h 2606"/>
                  <a:gd name="T118" fmla="*/ 3715744 w 2605"/>
                  <a:gd name="T119" fmla="*/ 2877275 h 2606"/>
                  <a:gd name="T120" fmla="*/ 3775814 w 2605"/>
                  <a:gd name="T121" fmla="*/ 2904743 h 2606"/>
                  <a:gd name="T122" fmla="*/ 4438298 w 2605"/>
                  <a:gd name="T123" fmla="*/ 2293580 h 2606"/>
                  <a:gd name="T124" fmla="*/ 4438298 w 2605"/>
                  <a:gd name="T125" fmla="*/ 2181991 h 260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605" h="2606">
                    <a:moveTo>
                      <a:pt x="2586" y="1271"/>
                    </a:moveTo>
                    <a:cubicBezTo>
                      <a:pt x="2200" y="915"/>
                      <a:pt x="2200" y="915"/>
                      <a:pt x="2200" y="915"/>
                    </a:cubicBezTo>
                    <a:cubicBezTo>
                      <a:pt x="2181" y="897"/>
                      <a:pt x="2165" y="904"/>
                      <a:pt x="2165" y="931"/>
                    </a:cubicBezTo>
                    <a:cubicBezTo>
                      <a:pt x="2165" y="1024"/>
                      <a:pt x="2165" y="1024"/>
                      <a:pt x="2165" y="1024"/>
                    </a:cubicBezTo>
                    <a:cubicBezTo>
                      <a:pt x="2165" y="1051"/>
                      <a:pt x="2143" y="1072"/>
                      <a:pt x="2117" y="1072"/>
                    </a:cubicBezTo>
                    <a:cubicBezTo>
                      <a:pt x="2050" y="1072"/>
                      <a:pt x="2050" y="1072"/>
                      <a:pt x="2050" y="1072"/>
                    </a:cubicBezTo>
                    <a:cubicBezTo>
                      <a:pt x="2050" y="634"/>
                      <a:pt x="2050" y="634"/>
                      <a:pt x="2050" y="634"/>
                    </a:cubicBezTo>
                    <a:cubicBezTo>
                      <a:pt x="2050" y="595"/>
                      <a:pt x="2017" y="562"/>
                      <a:pt x="1978" y="562"/>
                    </a:cubicBezTo>
                    <a:cubicBezTo>
                      <a:pt x="1539" y="562"/>
                      <a:pt x="1539" y="562"/>
                      <a:pt x="1539" y="562"/>
                    </a:cubicBezTo>
                    <a:cubicBezTo>
                      <a:pt x="1539" y="561"/>
                      <a:pt x="1540" y="559"/>
                      <a:pt x="1540" y="558"/>
                    </a:cubicBezTo>
                    <a:cubicBezTo>
                      <a:pt x="1540" y="489"/>
                      <a:pt x="1540" y="489"/>
                      <a:pt x="1540" y="489"/>
                    </a:cubicBezTo>
                    <a:cubicBezTo>
                      <a:pt x="1540" y="462"/>
                      <a:pt x="1561" y="441"/>
                      <a:pt x="1588" y="441"/>
                    </a:cubicBezTo>
                    <a:cubicBezTo>
                      <a:pt x="1681" y="441"/>
                      <a:pt x="1681" y="441"/>
                      <a:pt x="1681" y="441"/>
                    </a:cubicBezTo>
                    <a:cubicBezTo>
                      <a:pt x="1708" y="441"/>
                      <a:pt x="1715" y="425"/>
                      <a:pt x="1697" y="406"/>
                    </a:cubicBezTo>
                    <a:cubicBezTo>
                      <a:pt x="1341" y="20"/>
                      <a:pt x="1341" y="20"/>
                      <a:pt x="1341" y="20"/>
                    </a:cubicBezTo>
                    <a:cubicBezTo>
                      <a:pt x="1323" y="0"/>
                      <a:pt x="1294" y="0"/>
                      <a:pt x="1276" y="20"/>
                    </a:cubicBezTo>
                    <a:cubicBezTo>
                      <a:pt x="920" y="406"/>
                      <a:pt x="920" y="406"/>
                      <a:pt x="920" y="406"/>
                    </a:cubicBezTo>
                    <a:cubicBezTo>
                      <a:pt x="903" y="425"/>
                      <a:pt x="910" y="441"/>
                      <a:pt x="936" y="441"/>
                    </a:cubicBezTo>
                    <a:cubicBezTo>
                      <a:pt x="1030" y="441"/>
                      <a:pt x="1030" y="441"/>
                      <a:pt x="1030" y="441"/>
                    </a:cubicBezTo>
                    <a:cubicBezTo>
                      <a:pt x="1056" y="441"/>
                      <a:pt x="1078" y="462"/>
                      <a:pt x="1078" y="489"/>
                    </a:cubicBezTo>
                    <a:cubicBezTo>
                      <a:pt x="1078" y="558"/>
                      <a:pt x="1078" y="558"/>
                      <a:pt x="1078" y="558"/>
                    </a:cubicBezTo>
                    <a:cubicBezTo>
                      <a:pt x="1078" y="559"/>
                      <a:pt x="1078" y="561"/>
                      <a:pt x="1078" y="562"/>
                    </a:cubicBezTo>
                    <a:cubicBezTo>
                      <a:pt x="640" y="562"/>
                      <a:pt x="640" y="562"/>
                      <a:pt x="640" y="562"/>
                    </a:cubicBezTo>
                    <a:cubicBezTo>
                      <a:pt x="600" y="562"/>
                      <a:pt x="568" y="595"/>
                      <a:pt x="568" y="634"/>
                    </a:cubicBezTo>
                    <a:cubicBezTo>
                      <a:pt x="568" y="1074"/>
                      <a:pt x="568" y="1074"/>
                      <a:pt x="568" y="1074"/>
                    </a:cubicBezTo>
                    <a:cubicBezTo>
                      <a:pt x="564" y="1073"/>
                      <a:pt x="561" y="1072"/>
                      <a:pt x="557" y="1072"/>
                    </a:cubicBezTo>
                    <a:cubicBezTo>
                      <a:pt x="488" y="1072"/>
                      <a:pt x="488" y="1072"/>
                      <a:pt x="488" y="1072"/>
                    </a:cubicBezTo>
                    <a:cubicBezTo>
                      <a:pt x="462" y="1072"/>
                      <a:pt x="440" y="1051"/>
                      <a:pt x="440" y="1024"/>
                    </a:cubicBezTo>
                    <a:cubicBezTo>
                      <a:pt x="440" y="931"/>
                      <a:pt x="440" y="931"/>
                      <a:pt x="440" y="931"/>
                    </a:cubicBezTo>
                    <a:cubicBezTo>
                      <a:pt x="440" y="904"/>
                      <a:pt x="424" y="897"/>
                      <a:pt x="405" y="915"/>
                    </a:cubicBezTo>
                    <a:cubicBezTo>
                      <a:pt x="19" y="1271"/>
                      <a:pt x="19" y="1271"/>
                      <a:pt x="19" y="1271"/>
                    </a:cubicBezTo>
                    <a:cubicBezTo>
                      <a:pt x="0" y="1289"/>
                      <a:pt x="0" y="1318"/>
                      <a:pt x="19" y="1336"/>
                    </a:cubicBezTo>
                    <a:cubicBezTo>
                      <a:pt x="405" y="1692"/>
                      <a:pt x="405" y="1692"/>
                      <a:pt x="405" y="1692"/>
                    </a:cubicBezTo>
                    <a:cubicBezTo>
                      <a:pt x="424" y="1709"/>
                      <a:pt x="440" y="1702"/>
                      <a:pt x="440" y="1676"/>
                    </a:cubicBezTo>
                    <a:cubicBezTo>
                      <a:pt x="440" y="1582"/>
                      <a:pt x="440" y="1582"/>
                      <a:pt x="440" y="1582"/>
                    </a:cubicBezTo>
                    <a:cubicBezTo>
                      <a:pt x="440" y="1556"/>
                      <a:pt x="462" y="1534"/>
                      <a:pt x="488" y="1534"/>
                    </a:cubicBezTo>
                    <a:cubicBezTo>
                      <a:pt x="557" y="1534"/>
                      <a:pt x="557" y="1534"/>
                      <a:pt x="557" y="1534"/>
                    </a:cubicBezTo>
                    <a:cubicBezTo>
                      <a:pt x="561" y="1534"/>
                      <a:pt x="564" y="1534"/>
                      <a:pt x="568" y="1533"/>
                    </a:cubicBezTo>
                    <a:cubicBezTo>
                      <a:pt x="568" y="1972"/>
                      <a:pt x="568" y="1972"/>
                      <a:pt x="568" y="1972"/>
                    </a:cubicBezTo>
                    <a:cubicBezTo>
                      <a:pt x="568" y="2012"/>
                      <a:pt x="600" y="2044"/>
                      <a:pt x="640" y="2044"/>
                    </a:cubicBezTo>
                    <a:cubicBezTo>
                      <a:pt x="1078" y="2044"/>
                      <a:pt x="1078" y="2044"/>
                      <a:pt x="1078" y="2044"/>
                    </a:cubicBezTo>
                    <a:cubicBezTo>
                      <a:pt x="1078" y="2046"/>
                      <a:pt x="1078" y="2047"/>
                      <a:pt x="1078" y="2048"/>
                    </a:cubicBezTo>
                    <a:cubicBezTo>
                      <a:pt x="1078" y="2117"/>
                      <a:pt x="1078" y="2117"/>
                      <a:pt x="1078" y="2117"/>
                    </a:cubicBezTo>
                    <a:cubicBezTo>
                      <a:pt x="1078" y="2144"/>
                      <a:pt x="1056" y="2165"/>
                      <a:pt x="1030" y="2165"/>
                    </a:cubicBezTo>
                    <a:cubicBezTo>
                      <a:pt x="936" y="2165"/>
                      <a:pt x="936" y="2165"/>
                      <a:pt x="936" y="2165"/>
                    </a:cubicBezTo>
                    <a:cubicBezTo>
                      <a:pt x="910" y="2165"/>
                      <a:pt x="903" y="2181"/>
                      <a:pt x="920" y="2201"/>
                    </a:cubicBezTo>
                    <a:cubicBezTo>
                      <a:pt x="1276" y="2587"/>
                      <a:pt x="1276" y="2587"/>
                      <a:pt x="1276" y="2587"/>
                    </a:cubicBezTo>
                    <a:cubicBezTo>
                      <a:pt x="1294" y="2606"/>
                      <a:pt x="1323" y="2606"/>
                      <a:pt x="1341" y="2587"/>
                    </a:cubicBezTo>
                    <a:cubicBezTo>
                      <a:pt x="1697" y="2201"/>
                      <a:pt x="1697" y="2201"/>
                      <a:pt x="1697" y="2201"/>
                    </a:cubicBezTo>
                    <a:cubicBezTo>
                      <a:pt x="1715" y="2181"/>
                      <a:pt x="1708" y="2165"/>
                      <a:pt x="1681" y="2165"/>
                    </a:cubicBezTo>
                    <a:cubicBezTo>
                      <a:pt x="1588" y="2165"/>
                      <a:pt x="1588" y="2165"/>
                      <a:pt x="1588" y="2165"/>
                    </a:cubicBezTo>
                    <a:cubicBezTo>
                      <a:pt x="1561" y="2165"/>
                      <a:pt x="1540" y="2144"/>
                      <a:pt x="1540" y="2117"/>
                    </a:cubicBezTo>
                    <a:cubicBezTo>
                      <a:pt x="1540" y="2048"/>
                      <a:pt x="1540" y="2048"/>
                      <a:pt x="1540" y="2048"/>
                    </a:cubicBezTo>
                    <a:cubicBezTo>
                      <a:pt x="1540" y="2047"/>
                      <a:pt x="1539" y="2046"/>
                      <a:pt x="1539" y="2044"/>
                    </a:cubicBezTo>
                    <a:cubicBezTo>
                      <a:pt x="1978" y="2044"/>
                      <a:pt x="1978" y="2044"/>
                      <a:pt x="1978" y="2044"/>
                    </a:cubicBezTo>
                    <a:cubicBezTo>
                      <a:pt x="2017" y="2044"/>
                      <a:pt x="2050" y="2012"/>
                      <a:pt x="2050" y="1972"/>
                    </a:cubicBezTo>
                    <a:cubicBezTo>
                      <a:pt x="2050" y="1534"/>
                      <a:pt x="2050" y="1534"/>
                      <a:pt x="2050" y="1534"/>
                    </a:cubicBezTo>
                    <a:cubicBezTo>
                      <a:pt x="2117" y="1534"/>
                      <a:pt x="2117" y="1534"/>
                      <a:pt x="2117" y="1534"/>
                    </a:cubicBezTo>
                    <a:cubicBezTo>
                      <a:pt x="2143" y="1534"/>
                      <a:pt x="2165" y="1556"/>
                      <a:pt x="2165" y="1582"/>
                    </a:cubicBezTo>
                    <a:cubicBezTo>
                      <a:pt x="2165" y="1676"/>
                      <a:pt x="2165" y="1676"/>
                      <a:pt x="2165" y="1676"/>
                    </a:cubicBezTo>
                    <a:cubicBezTo>
                      <a:pt x="2165" y="1702"/>
                      <a:pt x="2181" y="1709"/>
                      <a:pt x="2200" y="1692"/>
                    </a:cubicBezTo>
                    <a:cubicBezTo>
                      <a:pt x="2586" y="1336"/>
                      <a:pt x="2586" y="1336"/>
                      <a:pt x="2586" y="1336"/>
                    </a:cubicBezTo>
                    <a:cubicBezTo>
                      <a:pt x="2605" y="1318"/>
                      <a:pt x="2605" y="1289"/>
                      <a:pt x="2586" y="1271"/>
                    </a:cubicBezTo>
                    <a:close/>
                  </a:path>
                </a:pathLst>
              </a:custGeom>
              <a:solidFill>
                <a:schemeClr val="bg2">
                  <a:lumMod val="50000"/>
                </a:schemeClr>
              </a:solidFill>
              <a:ln>
                <a:noFill/>
              </a:ln>
            </p:spPr>
            <p:txBody>
              <a:bodyPr/>
              <a:lstStyle/>
              <a:p>
                <a:endParaRPr lang="en-GB" sz="2700" dirty="0">
                  <a:latin typeface="+mj-lt"/>
                </a:endParaRPr>
              </a:p>
            </p:txBody>
          </p:sp>
          <p:sp>
            <p:nvSpPr>
              <p:cNvPr id="32" name="Freeform 6">
                <a:extLst>
                  <a:ext uri="{FF2B5EF4-FFF2-40B4-BE49-F238E27FC236}">
                    <a16:creationId xmlns:a16="http://schemas.microsoft.com/office/drawing/2014/main" xmlns="" id="{14D07CDE-E406-478B-92CF-30CE7CB8EA17}"/>
                  </a:ext>
                </a:extLst>
              </p:cNvPr>
              <p:cNvSpPr>
                <a:spLocks/>
              </p:cNvSpPr>
              <p:nvPr/>
            </p:nvSpPr>
            <p:spPr bwMode="auto">
              <a:xfrm>
                <a:off x="4121915" y="1966482"/>
                <a:ext cx="3656410" cy="2023092"/>
              </a:xfrm>
              <a:custGeom>
                <a:avLst/>
                <a:gdLst>
                  <a:gd name="T0" fmla="*/ 2626806 w 2842"/>
                  <a:gd name="T1" fmla="*/ 2422601 h 1411"/>
                  <a:gd name="T2" fmla="*/ 2664552 w 2842"/>
                  <a:gd name="T3" fmla="*/ 2355640 h 1411"/>
                  <a:gd name="T4" fmla="*/ 3326830 w 2842"/>
                  <a:gd name="T5" fmla="*/ 1746127 h 1411"/>
                  <a:gd name="T6" fmla="*/ 3393744 w 2842"/>
                  <a:gd name="T7" fmla="*/ 1715222 h 1411"/>
                  <a:gd name="T8" fmla="*/ 3467521 w 2842"/>
                  <a:gd name="T9" fmla="*/ 1807937 h 1411"/>
                  <a:gd name="T10" fmla="*/ 3467521 w 2842"/>
                  <a:gd name="T11" fmla="*/ 1967612 h 1411"/>
                  <a:gd name="T12" fmla="*/ 3501836 w 2842"/>
                  <a:gd name="T13" fmla="*/ 2001951 h 1411"/>
                  <a:gd name="T14" fmla="*/ 3591055 w 2842"/>
                  <a:gd name="T15" fmla="*/ 2001951 h 1411"/>
                  <a:gd name="T16" fmla="*/ 3591055 w 2842"/>
                  <a:gd name="T17" fmla="*/ 1298006 h 1411"/>
                  <a:gd name="T18" fmla="*/ 3762629 w 2842"/>
                  <a:gd name="T19" fmla="*/ 1126312 h 1411"/>
                  <a:gd name="T20" fmla="*/ 4466085 w 2842"/>
                  <a:gd name="T21" fmla="*/ 1126312 h 1411"/>
                  <a:gd name="T22" fmla="*/ 4466085 w 2842"/>
                  <a:gd name="T23" fmla="*/ 1049050 h 1411"/>
                  <a:gd name="T24" fmla="*/ 4431770 w 2842"/>
                  <a:gd name="T25" fmla="*/ 1014711 h 1411"/>
                  <a:gd name="T26" fmla="*/ 4270490 w 2842"/>
                  <a:gd name="T27" fmla="*/ 1014711 h 1411"/>
                  <a:gd name="T28" fmla="*/ 4184703 w 2842"/>
                  <a:gd name="T29" fmla="*/ 968354 h 1411"/>
                  <a:gd name="T30" fmla="*/ 4208723 w 2842"/>
                  <a:gd name="T31" fmla="*/ 873922 h 1411"/>
                  <a:gd name="T32" fmla="*/ 4817813 w 2842"/>
                  <a:gd name="T33" fmla="*/ 211184 h 1411"/>
                  <a:gd name="T34" fmla="*/ 4876148 w 2842"/>
                  <a:gd name="T35" fmla="*/ 175128 h 1411"/>
                  <a:gd name="T36" fmla="*/ 4876148 w 2842"/>
                  <a:gd name="T37" fmla="*/ 0 h 1411"/>
                  <a:gd name="T38" fmla="*/ 123534 w 2842"/>
                  <a:gd name="T39" fmla="*/ 0 h 1411"/>
                  <a:gd name="T40" fmla="*/ 0 w 2842"/>
                  <a:gd name="T41" fmla="*/ 123620 h 1411"/>
                  <a:gd name="T42" fmla="*/ 0 w 2842"/>
                  <a:gd name="T43" fmla="*/ 2422601 h 1411"/>
                  <a:gd name="T44" fmla="*/ 2626806 w 2842"/>
                  <a:gd name="T45" fmla="*/ 2422601 h 14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842" h="1411">
                    <a:moveTo>
                      <a:pt x="1531" y="1411"/>
                    </a:moveTo>
                    <a:cubicBezTo>
                      <a:pt x="1534" y="1396"/>
                      <a:pt x="1542" y="1383"/>
                      <a:pt x="1553" y="1372"/>
                    </a:cubicBezTo>
                    <a:cubicBezTo>
                      <a:pt x="1939" y="1017"/>
                      <a:pt x="1939" y="1017"/>
                      <a:pt x="1939" y="1017"/>
                    </a:cubicBezTo>
                    <a:cubicBezTo>
                      <a:pt x="1952" y="1005"/>
                      <a:pt x="1965" y="999"/>
                      <a:pt x="1978" y="999"/>
                    </a:cubicBezTo>
                    <a:cubicBezTo>
                      <a:pt x="1999" y="999"/>
                      <a:pt x="2021" y="1016"/>
                      <a:pt x="2021" y="1053"/>
                    </a:cubicBezTo>
                    <a:cubicBezTo>
                      <a:pt x="2021" y="1146"/>
                      <a:pt x="2021" y="1146"/>
                      <a:pt x="2021" y="1146"/>
                    </a:cubicBezTo>
                    <a:cubicBezTo>
                      <a:pt x="2021" y="1157"/>
                      <a:pt x="2030" y="1166"/>
                      <a:pt x="2041" y="1166"/>
                    </a:cubicBezTo>
                    <a:cubicBezTo>
                      <a:pt x="2093" y="1166"/>
                      <a:pt x="2093" y="1166"/>
                      <a:pt x="2093" y="1166"/>
                    </a:cubicBezTo>
                    <a:cubicBezTo>
                      <a:pt x="2093" y="756"/>
                      <a:pt x="2093" y="756"/>
                      <a:pt x="2093" y="756"/>
                    </a:cubicBezTo>
                    <a:cubicBezTo>
                      <a:pt x="2093" y="701"/>
                      <a:pt x="2137" y="656"/>
                      <a:pt x="2193" y="656"/>
                    </a:cubicBezTo>
                    <a:cubicBezTo>
                      <a:pt x="2603" y="656"/>
                      <a:pt x="2603" y="656"/>
                      <a:pt x="2603" y="656"/>
                    </a:cubicBezTo>
                    <a:cubicBezTo>
                      <a:pt x="2603" y="611"/>
                      <a:pt x="2603" y="611"/>
                      <a:pt x="2603" y="611"/>
                    </a:cubicBezTo>
                    <a:cubicBezTo>
                      <a:pt x="2603" y="600"/>
                      <a:pt x="2594" y="591"/>
                      <a:pt x="2583" y="591"/>
                    </a:cubicBezTo>
                    <a:cubicBezTo>
                      <a:pt x="2489" y="591"/>
                      <a:pt x="2489" y="591"/>
                      <a:pt x="2489" y="591"/>
                    </a:cubicBezTo>
                    <a:cubicBezTo>
                      <a:pt x="2455" y="591"/>
                      <a:pt x="2443" y="572"/>
                      <a:pt x="2439" y="564"/>
                    </a:cubicBezTo>
                    <a:cubicBezTo>
                      <a:pt x="2435" y="556"/>
                      <a:pt x="2430" y="534"/>
                      <a:pt x="2453" y="509"/>
                    </a:cubicBezTo>
                    <a:cubicBezTo>
                      <a:pt x="2808" y="123"/>
                      <a:pt x="2808" y="123"/>
                      <a:pt x="2808" y="123"/>
                    </a:cubicBezTo>
                    <a:cubicBezTo>
                      <a:pt x="2818" y="113"/>
                      <a:pt x="2829" y="106"/>
                      <a:pt x="2842" y="102"/>
                    </a:cubicBezTo>
                    <a:cubicBezTo>
                      <a:pt x="2842" y="0"/>
                      <a:pt x="2842" y="0"/>
                      <a:pt x="2842" y="0"/>
                    </a:cubicBezTo>
                    <a:cubicBezTo>
                      <a:pt x="72" y="0"/>
                      <a:pt x="72" y="0"/>
                      <a:pt x="72" y="0"/>
                    </a:cubicBezTo>
                    <a:cubicBezTo>
                      <a:pt x="32" y="0"/>
                      <a:pt x="0" y="33"/>
                      <a:pt x="0" y="72"/>
                    </a:cubicBezTo>
                    <a:cubicBezTo>
                      <a:pt x="0" y="1411"/>
                      <a:pt x="0" y="1411"/>
                      <a:pt x="0" y="1411"/>
                    </a:cubicBezTo>
                    <a:lnTo>
                      <a:pt x="1531" y="1411"/>
                    </a:lnTo>
                    <a:close/>
                  </a:path>
                </a:pathLst>
              </a:custGeom>
              <a:solidFill>
                <a:schemeClr val="accent6"/>
              </a:solidFill>
              <a:ln>
                <a:noFill/>
              </a:ln>
            </p:spPr>
            <p:txBody>
              <a:bodyPr/>
              <a:lstStyle/>
              <a:p>
                <a:endParaRPr lang="en-GB" sz="2700" dirty="0">
                  <a:latin typeface="+mj-lt"/>
                </a:endParaRPr>
              </a:p>
            </p:txBody>
          </p:sp>
          <p:sp>
            <p:nvSpPr>
              <p:cNvPr id="33" name="Freeform 7">
                <a:extLst>
                  <a:ext uri="{FF2B5EF4-FFF2-40B4-BE49-F238E27FC236}">
                    <a16:creationId xmlns:a16="http://schemas.microsoft.com/office/drawing/2014/main" xmlns="" id="{D8D2E339-A2E7-4477-BD2C-F2041E35128A}"/>
                  </a:ext>
                </a:extLst>
              </p:cNvPr>
              <p:cNvSpPr>
                <a:spLocks/>
              </p:cNvSpPr>
              <p:nvPr/>
            </p:nvSpPr>
            <p:spPr bwMode="auto">
              <a:xfrm>
                <a:off x="7770502" y="1974427"/>
                <a:ext cx="3655219" cy="1988120"/>
              </a:xfrm>
              <a:custGeom>
                <a:avLst/>
                <a:gdLst>
                  <a:gd name="T0" fmla="*/ 0 w 2841"/>
                  <a:gd name="T1" fmla="*/ 100 h 1411"/>
                  <a:gd name="T2" fmla="*/ 45 w 2841"/>
                  <a:gd name="T3" fmla="*/ 123 h 1411"/>
                  <a:gd name="T4" fmla="*/ 400 w 2841"/>
                  <a:gd name="T5" fmla="*/ 509 h 1411"/>
                  <a:gd name="T6" fmla="*/ 414 w 2841"/>
                  <a:gd name="T7" fmla="*/ 564 h 1411"/>
                  <a:gd name="T8" fmla="*/ 364 w 2841"/>
                  <a:gd name="T9" fmla="*/ 591 h 1411"/>
                  <a:gd name="T10" fmla="*/ 271 w 2841"/>
                  <a:gd name="T11" fmla="*/ 591 h 1411"/>
                  <a:gd name="T12" fmla="*/ 251 w 2841"/>
                  <a:gd name="T13" fmla="*/ 611 h 1411"/>
                  <a:gd name="T14" fmla="*/ 251 w 2841"/>
                  <a:gd name="T15" fmla="*/ 656 h 1411"/>
                  <a:gd name="T16" fmla="*/ 661 w 2841"/>
                  <a:gd name="T17" fmla="*/ 656 h 1411"/>
                  <a:gd name="T18" fmla="*/ 761 w 2841"/>
                  <a:gd name="T19" fmla="*/ 756 h 1411"/>
                  <a:gd name="T20" fmla="*/ 761 w 2841"/>
                  <a:gd name="T21" fmla="*/ 1166 h 1411"/>
                  <a:gd name="T22" fmla="*/ 800 w 2841"/>
                  <a:gd name="T23" fmla="*/ 1166 h 1411"/>
                  <a:gd name="T24" fmla="*/ 820 w 2841"/>
                  <a:gd name="T25" fmla="*/ 1146 h 1411"/>
                  <a:gd name="T26" fmla="*/ 820 w 2841"/>
                  <a:gd name="T27" fmla="*/ 1053 h 1411"/>
                  <a:gd name="T28" fmla="*/ 863 w 2841"/>
                  <a:gd name="T29" fmla="*/ 999 h 1411"/>
                  <a:gd name="T30" fmla="*/ 902 w 2841"/>
                  <a:gd name="T31" fmla="*/ 1017 h 1411"/>
                  <a:gd name="T32" fmla="*/ 1288 w 2841"/>
                  <a:gd name="T33" fmla="*/ 1372 h 1411"/>
                  <a:gd name="T34" fmla="*/ 1310 w 2841"/>
                  <a:gd name="T35" fmla="*/ 1411 h 1411"/>
                  <a:gd name="T36" fmla="*/ 2841 w 2841"/>
                  <a:gd name="T37" fmla="*/ 1411 h 1411"/>
                  <a:gd name="T38" fmla="*/ 2841 w 2841"/>
                  <a:gd name="T39" fmla="*/ 72 h 1411"/>
                  <a:gd name="T40" fmla="*/ 2769 w 2841"/>
                  <a:gd name="T41" fmla="*/ 0 h 1411"/>
                  <a:gd name="T42" fmla="*/ 0 w 2841"/>
                  <a:gd name="T43" fmla="*/ 0 h 1411"/>
                  <a:gd name="T44" fmla="*/ 0 w 2841"/>
                  <a:gd name="T45" fmla="*/ 100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1" h="1411">
                    <a:moveTo>
                      <a:pt x="0" y="100"/>
                    </a:moveTo>
                    <a:cubicBezTo>
                      <a:pt x="17" y="102"/>
                      <a:pt x="33" y="110"/>
                      <a:pt x="45" y="123"/>
                    </a:cubicBezTo>
                    <a:cubicBezTo>
                      <a:pt x="400" y="509"/>
                      <a:pt x="400" y="509"/>
                      <a:pt x="400" y="509"/>
                    </a:cubicBezTo>
                    <a:cubicBezTo>
                      <a:pt x="424" y="534"/>
                      <a:pt x="418" y="556"/>
                      <a:pt x="414" y="564"/>
                    </a:cubicBezTo>
                    <a:cubicBezTo>
                      <a:pt x="411" y="572"/>
                      <a:pt x="399" y="591"/>
                      <a:pt x="364" y="591"/>
                    </a:cubicBezTo>
                    <a:cubicBezTo>
                      <a:pt x="271" y="591"/>
                      <a:pt x="271" y="591"/>
                      <a:pt x="271" y="591"/>
                    </a:cubicBezTo>
                    <a:cubicBezTo>
                      <a:pt x="260" y="591"/>
                      <a:pt x="251" y="600"/>
                      <a:pt x="251" y="611"/>
                    </a:cubicBezTo>
                    <a:cubicBezTo>
                      <a:pt x="251" y="656"/>
                      <a:pt x="251" y="656"/>
                      <a:pt x="251" y="656"/>
                    </a:cubicBezTo>
                    <a:cubicBezTo>
                      <a:pt x="661" y="656"/>
                      <a:pt x="661" y="656"/>
                      <a:pt x="661" y="656"/>
                    </a:cubicBezTo>
                    <a:cubicBezTo>
                      <a:pt x="716" y="656"/>
                      <a:pt x="761" y="701"/>
                      <a:pt x="761" y="756"/>
                    </a:cubicBezTo>
                    <a:cubicBezTo>
                      <a:pt x="761" y="1166"/>
                      <a:pt x="761" y="1166"/>
                      <a:pt x="761" y="1166"/>
                    </a:cubicBezTo>
                    <a:cubicBezTo>
                      <a:pt x="800" y="1166"/>
                      <a:pt x="800" y="1166"/>
                      <a:pt x="800" y="1166"/>
                    </a:cubicBezTo>
                    <a:cubicBezTo>
                      <a:pt x="811" y="1166"/>
                      <a:pt x="820" y="1157"/>
                      <a:pt x="820" y="1146"/>
                    </a:cubicBezTo>
                    <a:cubicBezTo>
                      <a:pt x="820" y="1053"/>
                      <a:pt x="820" y="1053"/>
                      <a:pt x="820" y="1053"/>
                    </a:cubicBezTo>
                    <a:cubicBezTo>
                      <a:pt x="820" y="1016"/>
                      <a:pt x="842" y="999"/>
                      <a:pt x="863" y="999"/>
                    </a:cubicBezTo>
                    <a:cubicBezTo>
                      <a:pt x="877" y="999"/>
                      <a:pt x="890" y="1005"/>
                      <a:pt x="902" y="1017"/>
                    </a:cubicBezTo>
                    <a:cubicBezTo>
                      <a:pt x="1288" y="1372"/>
                      <a:pt x="1288" y="1372"/>
                      <a:pt x="1288" y="1372"/>
                    </a:cubicBezTo>
                    <a:cubicBezTo>
                      <a:pt x="1300" y="1383"/>
                      <a:pt x="1307" y="1396"/>
                      <a:pt x="1310" y="1411"/>
                    </a:cubicBezTo>
                    <a:cubicBezTo>
                      <a:pt x="2841" y="1411"/>
                      <a:pt x="2841" y="1411"/>
                      <a:pt x="2841" y="1411"/>
                    </a:cubicBezTo>
                    <a:cubicBezTo>
                      <a:pt x="2841" y="72"/>
                      <a:pt x="2841" y="72"/>
                      <a:pt x="2841" y="72"/>
                    </a:cubicBezTo>
                    <a:cubicBezTo>
                      <a:pt x="2841" y="33"/>
                      <a:pt x="2809" y="0"/>
                      <a:pt x="2769" y="0"/>
                    </a:cubicBezTo>
                    <a:cubicBezTo>
                      <a:pt x="0" y="0"/>
                      <a:pt x="0" y="0"/>
                      <a:pt x="0" y="0"/>
                    </a:cubicBezTo>
                    <a:lnTo>
                      <a:pt x="0" y="100"/>
                    </a:lnTo>
                    <a:close/>
                  </a:path>
                </a:pathLst>
              </a:custGeom>
              <a:solidFill>
                <a:schemeClr val="accent6">
                  <a:lumMod val="60000"/>
                  <a:lumOff val="40000"/>
                </a:schemeClr>
              </a:solidFill>
              <a:ln>
                <a:noFill/>
              </a:ln>
            </p:spPr>
            <p:txBody>
              <a:bodyPr/>
              <a:lstStyle/>
              <a:p>
                <a:pPr>
                  <a:defRPr/>
                </a:pPr>
                <a:endParaRPr lang="en-GB" sz="2700" dirty="0">
                  <a:latin typeface="+mj-lt"/>
                </a:endParaRPr>
              </a:p>
            </p:txBody>
          </p:sp>
          <p:sp>
            <p:nvSpPr>
              <p:cNvPr id="34" name="Freeform 8">
                <a:extLst>
                  <a:ext uri="{FF2B5EF4-FFF2-40B4-BE49-F238E27FC236}">
                    <a16:creationId xmlns:a16="http://schemas.microsoft.com/office/drawing/2014/main" xmlns="" id="{9353F7F0-48B7-4C96-A365-7F1F730DFA35}"/>
                  </a:ext>
                </a:extLst>
              </p:cNvPr>
              <p:cNvSpPr>
                <a:spLocks/>
              </p:cNvSpPr>
              <p:nvPr/>
            </p:nvSpPr>
            <p:spPr bwMode="auto">
              <a:xfrm>
                <a:off x="7769638" y="3947448"/>
                <a:ext cx="3655219" cy="2166135"/>
              </a:xfrm>
              <a:custGeom>
                <a:avLst/>
                <a:gdLst>
                  <a:gd name="T0" fmla="*/ 1310 w 2841"/>
                  <a:gd name="T1" fmla="*/ 0 h 1411"/>
                  <a:gd name="T2" fmla="*/ 1288 w 2841"/>
                  <a:gd name="T3" fmla="*/ 39 h 1411"/>
                  <a:gd name="T4" fmla="*/ 902 w 2841"/>
                  <a:gd name="T5" fmla="*/ 395 h 1411"/>
                  <a:gd name="T6" fmla="*/ 863 w 2841"/>
                  <a:gd name="T7" fmla="*/ 412 h 1411"/>
                  <a:gd name="T8" fmla="*/ 863 w 2841"/>
                  <a:gd name="T9" fmla="*/ 412 h 1411"/>
                  <a:gd name="T10" fmla="*/ 820 w 2841"/>
                  <a:gd name="T11" fmla="*/ 359 h 1411"/>
                  <a:gd name="T12" fmla="*/ 820 w 2841"/>
                  <a:gd name="T13" fmla="*/ 265 h 1411"/>
                  <a:gd name="T14" fmla="*/ 800 w 2841"/>
                  <a:gd name="T15" fmla="*/ 245 h 1411"/>
                  <a:gd name="T16" fmla="*/ 761 w 2841"/>
                  <a:gd name="T17" fmla="*/ 245 h 1411"/>
                  <a:gd name="T18" fmla="*/ 761 w 2841"/>
                  <a:gd name="T19" fmla="*/ 655 h 1411"/>
                  <a:gd name="T20" fmla="*/ 661 w 2841"/>
                  <a:gd name="T21" fmla="*/ 755 h 1411"/>
                  <a:gd name="T22" fmla="*/ 251 w 2841"/>
                  <a:gd name="T23" fmla="*/ 755 h 1411"/>
                  <a:gd name="T24" fmla="*/ 251 w 2841"/>
                  <a:gd name="T25" fmla="*/ 800 h 1411"/>
                  <a:gd name="T26" fmla="*/ 271 w 2841"/>
                  <a:gd name="T27" fmla="*/ 820 h 1411"/>
                  <a:gd name="T28" fmla="*/ 364 w 2841"/>
                  <a:gd name="T29" fmla="*/ 820 h 1411"/>
                  <a:gd name="T30" fmla="*/ 414 w 2841"/>
                  <a:gd name="T31" fmla="*/ 847 h 1411"/>
                  <a:gd name="T32" fmla="*/ 400 w 2841"/>
                  <a:gd name="T33" fmla="*/ 903 h 1411"/>
                  <a:gd name="T34" fmla="*/ 45 w 2841"/>
                  <a:gd name="T35" fmla="*/ 1288 h 1411"/>
                  <a:gd name="T36" fmla="*/ 0 w 2841"/>
                  <a:gd name="T37" fmla="*/ 1312 h 1411"/>
                  <a:gd name="T38" fmla="*/ 0 w 2841"/>
                  <a:gd name="T39" fmla="*/ 1411 h 1411"/>
                  <a:gd name="T40" fmla="*/ 2769 w 2841"/>
                  <a:gd name="T41" fmla="*/ 1411 h 1411"/>
                  <a:gd name="T42" fmla="*/ 2841 w 2841"/>
                  <a:gd name="T43" fmla="*/ 1339 h 1411"/>
                  <a:gd name="T44" fmla="*/ 2841 w 2841"/>
                  <a:gd name="T45" fmla="*/ 0 h 1411"/>
                  <a:gd name="T46" fmla="*/ 1310 w 2841"/>
                  <a:gd name="T47" fmla="*/ 0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41" h="1411">
                    <a:moveTo>
                      <a:pt x="1310" y="0"/>
                    </a:moveTo>
                    <a:cubicBezTo>
                      <a:pt x="1307" y="15"/>
                      <a:pt x="1300" y="29"/>
                      <a:pt x="1288" y="39"/>
                    </a:cubicBezTo>
                    <a:cubicBezTo>
                      <a:pt x="902" y="395"/>
                      <a:pt x="902" y="395"/>
                      <a:pt x="902" y="395"/>
                    </a:cubicBezTo>
                    <a:cubicBezTo>
                      <a:pt x="890" y="407"/>
                      <a:pt x="877" y="412"/>
                      <a:pt x="863" y="412"/>
                    </a:cubicBezTo>
                    <a:cubicBezTo>
                      <a:pt x="863" y="412"/>
                      <a:pt x="863" y="412"/>
                      <a:pt x="863" y="412"/>
                    </a:cubicBezTo>
                    <a:cubicBezTo>
                      <a:pt x="842" y="412"/>
                      <a:pt x="820" y="396"/>
                      <a:pt x="820" y="359"/>
                    </a:cubicBezTo>
                    <a:cubicBezTo>
                      <a:pt x="820" y="265"/>
                      <a:pt x="820" y="265"/>
                      <a:pt x="820" y="265"/>
                    </a:cubicBezTo>
                    <a:cubicBezTo>
                      <a:pt x="820" y="254"/>
                      <a:pt x="811" y="245"/>
                      <a:pt x="800" y="245"/>
                    </a:cubicBezTo>
                    <a:cubicBezTo>
                      <a:pt x="761" y="245"/>
                      <a:pt x="761" y="245"/>
                      <a:pt x="761" y="245"/>
                    </a:cubicBezTo>
                    <a:cubicBezTo>
                      <a:pt x="761" y="655"/>
                      <a:pt x="761" y="655"/>
                      <a:pt x="761" y="655"/>
                    </a:cubicBezTo>
                    <a:cubicBezTo>
                      <a:pt x="761" y="710"/>
                      <a:pt x="716" y="755"/>
                      <a:pt x="661" y="755"/>
                    </a:cubicBezTo>
                    <a:cubicBezTo>
                      <a:pt x="251" y="755"/>
                      <a:pt x="251" y="755"/>
                      <a:pt x="251" y="755"/>
                    </a:cubicBezTo>
                    <a:cubicBezTo>
                      <a:pt x="251" y="800"/>
                      <a:pt x="251" y="800"/>
                      <a:pt x="251" y="800"/>
                    </a:cubicBezTo>
                    <a:cubicBezTo>
                      <a:pt x="251" y="811"/>
                      <a:pt x="260" y="820"/>
                      <a:pt x="271" y="820"/>
                    </a:cubicBezTo>
                    <a:cubicBezTo>
                      <a:pt x="364" y="820"/>
                      <a:pt x="364" y="820"/>
                      <a:pt x="364" y="820"/>
                    </a:cubicBezTo>
                    <a:cubicBezTo>
                      <a:pt x="399" y="820"/>
                      <a:pt x="411" y="839"/>
                      <a:pt x="414" y="847"/>
                    </a:cubicBezTo>
                    <a:cubicBezTo>
                      <a:pt x="418" y="856"/>
                      <a:pt x="424" y="877"/>
                      <a:pt x="400" y="903"/>
                    </a:cubicBezTo>
                    <a:cubicBezTo>
                      <a:pt x="45" y="1288"/>
                      <a:pt x="45" y="1288"/>
                      <a:pt x="45" y="1288"/>
                    </a:cubicBezTo>
                    <a:cubicBezTo>
                      <a:pt x="33" y="1302"/>
                      <a:pt x="17" y="1310"/>
                      <a:pt x="0" y="1312"/>
                    </a:cubicBezTo>
                    <a:cubicBezTo>
                      <a:pt x="0" y="1411"/>
                      <a:pt x="0" y="1411"/>
                      <a:pt x="0" y="1411"/>
                    </a:cubicBezTo>
                    <a:cubicBezTo>
                      <a:pt x="2769" y="1411"/>
                      <a:pt x="2769" y="1411"/>
                      <a:pt x="2769" y="1411"/>
                    </a:cubicBezTo>
                    <a:cubicBezTo>
                      <a:pt x="2809" y="1411"/>
                      <a:pt x="2841" y="1378"/>
                      <a:pt x="2841" y="1339"/>
                    </a:cubicBezTo>
                    <a:cubicBezTo>
                      <a:pt x="2841" y="0"/>
                      <a:pt x="2841" y="0"/>
                      <a:pt x="2841" y="0"/>
                    </a:cubicBezTo>
                    <a:lnTo>
                      <a:pt x="1310" y="0"/>
                    </a:lnTo>
                    <a:close/>
                  </a:path>
                </a:pathLst>
              </a:custGeom>
              <a:solidFill>
                <a:schemeClr val="accent2"/>
              </a:solidFill>
              <a:ln>
                <a:noFill/>
              </a:ln>
            </p:spPr>
            <p:txBody>
              <a:bodyPr/>
              <a:lstStyle/>
              <a:p>
                <a:pPr>
                  <a:defRPr/>
                </a:pPr>
                <a:endParaRPr lang="en-GB" sz="2700" dirty="0">
                  <a:latin typeface="+mj-lt"/>
                </a:endParaRPr>
              </a:p>
            </p:txBody>
          </p:sp>
          <p:sp>
            <p:nvSpPr>
              <p:cNvPr id="35" name="Freeform 9">
                <a:extLst>
                  <a:ext uri="{FF2B5EF4-FFF2-40B4-BE49-F238E27FC236}">
                    <a16:creationId xmlns:a16="http://schemas.microsoft.com/office/drawing/2014/main" xmlns="" id="{1BC434A8-2F54-4EAE-A5F4-89BE1AACAC80}"/>
                  </a:ext>
                </a:extLst>
              </p:cNvPr>
              <p:cNvSpPr>
                <a:spLocks/>
              </p:cNvSpPr>
              <p:nvPr/>
            </p:nvSpPr>
            <p:spPr bwMode="auto">
              <a:xfrm>
                <a:off x="4084382" y="3990319"/>
                <a:ext cx="3656410" cy="2185060"/>
              </a:xfrm>
              <a:custGeom>
                <a:avLst/>
                <a:gdLst>
                  <a:gd name="T0" fmla="*/ 2842 w 2842"/>
                  <a:gd name="T1" fmla="*/ 1309 h 1411"/>
                  <a:gd name="T2" fmla="*/ 2808 w 2842"/>
                  <a:gd name="T3" fmla="*/ 1288 h 1411"/>
                  <a:gd name="T4" fmla="*/ 2453 w 2842"/>
                  <a:gd name="T5" fmla="*/ 903 h 1411"/>
                  <a:gd name="T6" fmla="*/ 2439 w 2842"/>
                  <a:gd name="T7" fmla="*/ 847 h 1411"/>
                  <a:gd name="T8" fmla="*/ 2489 w 2842"/>
                  <a:gd name="T9" fmla="*/ 820 h 1411"/>
                  <a:gd name="T10" fmla="*/ 2583 w 2842"/>
                  <a:gd name="T11" fmla="*/ 820 h 1411"/>
                  <a:gd name="T12" fmla="*/ 2603 w 2842"/>
                  <a:gd name="T13" fmla="*/ 800 h 1411"/>
                  <a:gd name="T14" fmla="*/ 2603 w 2842"/>
                  <a:gd name="T15" fmla="*/ 755 h 1411"/>
                  <a:gd name="T16" fmla="*/ 2193 w 2842"/>
                  <a:gd name="T17" fmla="*/ 755 h 1411"/>
                  <a:gd name="T18" fmla="*/ 2093 w 2842"/>
                  <a:gd name="T19" fmla="*/ 655 h 1411"/>
                  <a:gd name="T20" fmla="*/ 2093 w 2842"/>
                  <a:gd name="T21" fmla="*/ 245 h 1411"/>
                  <a:gd name="T22" fmla="*/ 2041 w 2842"/>
                  <a:gd name="T23" fmla="*/ 245 h 1411"/>
                  <a:gd name="T24" fmla="*/ 2021 w 2842"/>
                  <a:gd name="T25" fmla="*/ 265 h 1411"/>
                  <a:gd name="T26" fmla="*/ 2021 w 2842"/>
                  <a:gd name="T27" fmla="*/ 359 h 1411"/>
                  <a:gd name="T28" fmla="*/ 1978 w 2842"/>
                  <a:gd name="T29" fmla="*/ 412 h 1411"/>
                  <a:gd name="T30" fmla="*/ 1939 w 2842"/>
                  <a:gd name="T31" fmla="*/ 395 h 1411"/>
                  <a:gd name="T32" fmla="*/ 1553 w 2842"/>
                  <a:gd name="T33" fmla="*/ 39 h 1411"/>
                  <a:gd name="T34" fmla="*/ 1531 w 2842"/>
                  <a:gd name="T35" fmla="*/ 0 h 1411"/>
                  <a:gd name="T36" fmla="*/ 0 w 2842"/>
                  <a:gd name="T37" fmla="*/ 0 h 1411"/>
                  <a:gd name="T38" fmla="*/ 0 w 2842"/>
                  <a:gd name="T39" fmla="*/ 1339 h 1411"/>
                  <a:gd name="T40" fmla="*/ 72 w 2842"/>
                  <a:gd name="T41" fmla="*/ 1411 h 1411"/>
                  <a:gd name="T42" fmla="*/ 2842 w 2842"/>
                  <a:gd name="T43" fmla="*/ 1411 h 1411"/>
                  <a:gd name="T44" fmla="*/ 2842 w 2842"/>
                  <a:gd name="T45" fmla="*/ 1309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2" h="1411">
                    <a:moveTo>
                      <a:pt x="2842" y="1309"/>
                    </a:moveTo>
                    <a:cubicBezTo>
                      <a:pt x="2829" y="1306"/>
                      <a:pt x="2818" y="1299"/>
                      <a:pt x="2808" y="1288"/>
                    </a:cubicBezTo>
                    <a:cubicBezTo>
                      <a:pt x="2453" y="903"/>
                      <a:pt x="2453" y="903"/>
                      <a:pt x="2453" y="903"/>
                    </a:cubicBezTo>
                    <a:cubicBezTo>
                      <a:pt x="2430" y="877"/>
                      <a:pt x="2435" y="856"/>
                      <a:pt x="2439" y="847"/>
                    </a:cubicBezTo>
                    <a:cubicBezTo>
                      <a:pt x="2443" y="839"/>
                      <a:pt x="2455" y="820"/>
                      <a:pt x="2489" y="820"/>
                    </a:cubicBezTo>
                    <a:cubicBezTo>
                      <a:pt x="2583" y="820"/>
                      <a:pt x="2583" y="820"/>
                      <a:pt x="2583" y="820"/>
                    </a:cubicBezTo>
                    <a:cubicBezTo>
                      <a:pt x="2594" y="820"/>
                      <a:pt x="2603" y="811"/>
                      <a:pt x="2603" y="800"/>
                    </a:cubicBezTo>
                    <a:cubicBezTo>
                      <a:pt x="2603" y="755"/>
                      <a:pt x="2603" y="755"/>
                      <a:pt x="2603" y="755"/>
                    </a:cubicBezTo>
                    <a:cubicBezTo>
                      <a:pt x="2193" y="755"/>
                      <a:pt x="2193" y="755"/>
                      <a:pt x="2193" y="755"/>
                    </a:cubicBezTo>
                    <a:cubicBezTo>
                      <a:pt x="2137" y="755"/>
                      <a:pt x="2093" y="710"/>
                      <a:pt x="2093" y="655"/>
                    </a:cubicBezTo>
                    <a:cubicBezTo>
                      <a:pt x="2093" y="245"/>
                      <a:pt x="2093" y="245"/>
                      <a:pt x="2093" y="245"/>
                    </a:cubicBezTo>
                    <a:cubicBezTo>
                      <a:pt x="2041" y="245"/>
                      <a:pt x="2041" y="245"/>
                      <a:pt x="2041" y="245"/>
                    </a:cubicBezTo>
                    <a:cubicBezTo>
                      <a:pt x="2030" y="245"/>
                      <a:pt x="2021" y="254"/>
                      <a:pt x="2021" y="265"/>
                    </a:cubicBezTo>
                    <a:cubicBezTo>
                      <a:pt x="2021" y="359"/>
                      <a:pt x="2021" y="359"/>
                      <a:pt x="2021" y="359"/>
                    </a:cubicBezTo>
                    <a:cubicBezTo>
                      <a:pt x="2021" y="396"/>
                      <a:pt x="1999" y="412"/>
                      <a:pt x="1978" y="412"/>
                    </a:cubicBezTo>
                    <a:cubicBezTo>
                      <a:pt x="1965" y="412"/>
                      <a:pt x="1952" y="407"/>
                      <a:pt x="1939" y="395"/>
                    </a:cubicBezTo>
                    <a:cubicBezTo>
                      <a:pt x="1553" y="39"/>
                      <a:pt x="1553" y="39"/>
                      <a:pt x="1553" y="39"/>
                    </a:cubicBezTo>
                    <a:cubicBezTo>
                      <a:pt x="1542" y="29"/>
                      <a:pt x="1534" y="15"/>
                      <a:pt x="1531" y="0"/>
                    </a:cubicBezTo>
                    <a:cubicBezTo>
                      <a:pt x="0" y="0"/>
                      <a:pt x="0" y="0"/>
                      <a:pt x="0" y="0"/>
                    </a:cubicBezTo>
                    <a:cubicBezTo>
                      <a:pt x="0" y="1339"/>
                      <a:pt x="0" y="1339"/>
                      <a:pt x="0" y="1339"/>
                    </a:cubicBezTo>
                    <a:cubicBezTo>
                      <a:pt x="0" y="1378"/>
                      <a:pt x="32" y="1411"/>
                      <a:pt x="72" y="1411"/>
                    </a:cubicBezTo>
                    <a:cubicBezTo>
                      <a:pt x="2842" y="1411"/>
                      <a:pt x="2842" y="1411"/>
                      <a:pt x="2842" y="1411"/>
                    </a:cubicBezTo>
                    <a:lnTo>
                      <a:pt x="2842" y="1309"/>
                    </a:lnTo>
                    <a:close/>
                  </a:path>
                </a:pathLst>
              </a:custGeom>
              <a:solidFill>
                <a:schemeClr val="accent4"/>
              </a:solidFill>
              <a:ln>
                <a:noFill/>
              </a:ln>
            </p:spPr>
            <p:txBody>
              <a:bodyPr/>
              <a:lstStyle/>
              <a:p>
                <a:pPr>
                  <a:defRPr/>
                </a:pPr>
                <a:endParaRPr lang="en-GB" sz="2700" dirty="0">
                  <a:latin typeface="+mj-lt"/>
                </a:endParaRPr>
              </a:p>
            </p:txBody>
          </p:sp>
          <p:sp>
            <p:nvSpPr>
              <p:cNvPr id="36" name="TextBox 18">
                <a:extLst>
                  <a:ext uri="{FF2B5EF4-FFF2-40B4-BE49-F238E27FC236}">
                    <a16:creationId xmlns:a16="http://schemas.microsoft.com/office/drawing/2014/main" xmlns="" id="{48C27328-8842-4AAC-B9C8-663996A5BCF4}"/>
                  </a:ext>
                </a:extLst>
              </p:cNvPr>
              <p:cNvSpPr txBox="1"/>
              <p:nvPr/>
            </p:nvSpPr>
            <p:spPr>
              <a:xfrm>
                <a:off x="8123437" y="1923810"/>
                <a:ext cx="1814407" cy="369332"/>
              </a:xfrm>
              <a:prstGeom prst="rect">
                <a:avLst/>
              </a:prstGeom>
              <a:noFill/>
            </p:spPr>
            <p:txBody>
              <a:bodyPr wrap="none" rtlCol="0" anchor="ctr" anchorCtr="0">
                <a:spAutoFit/>
              </a:bodyPr>
              <a:lstStyle/>
              <a:p>
                <a:r>
                  <a:rPr lang="en-GB" b="1" dirty="0" err="1">
                    <a:solidFill>
                      <a:schemeClr val="bg1"/>
                    </a:solidFill>
                    <a:latin typeface="+mj-lt"/>
                    <a:ea typeface="League Spartan" charset="0"/>
                    <a:cs typeface="Poppins" pitchFamily="2" charset="77"/>
                  </a:rPr>
                  <a:t>Refuerzo</a:t>
                </a:r>
                <a:r>
                  <a:rPr lang="en-GB" b="1" dirty="0">
                    <a:solidFill>
                      <a:schemeClr val="bg1"/>
                    </a:solidFill>
                    <a:latin typeface="+mj-lt"/>
                    <a:ea typeface="League Spartan" charset="0"/>
                    <a:cs typeface="Poppins" pitchFamily="2" charset="77"/>
                  </a:rPr>
                  <a:t> </a:t>
                </a:r>
                <a:r>
                  <a:rPr lang="en-GB" b="1" dirty="0" err="1">
                    <a:solidFill>
                      <a:schemeClr val="bg1"/>
                    </a:solidFill>
                    <a:latin typeface="+mj-lt"/>
                    <a:ea typeface="League Spartan" charset="0"/>
                    <a:cs typeface="Poppins" pitchFamily="2" charset="77"/>
                  </a:rPr>
                  <a:t>negativo</a:t>
                </a:r>
                <a:endParaRPr lang="en-GB" b="1" dirty="0">
                  <a:solidFill>
                    <a:schemeClr val="bg1"/>
                  </a:solidFill>
                  <a:latin typeface="+mj-lt"/>
                  <a:ea typeface="League Spartan" charset="0"/>
                  <a:cs typeface="Poppins" pitchFamily="2" charset="77"/>
                </a:endParaRPr>
              </a:p>
            </p:txBody>
          </p:sp>
          <p:sp>
            <p:nvSpPr>
              <p:cNvPr id="37" name="Subtitle 2">
                <a:extLst>
                  <a:ext uri="{FF2B5EF4-FFF2-40B4-BE49-F238E27FC236}">
                    <a16:creationId xmlns:a16="http://schemas.microsoft.com/office/drawing/2014/main" xmlns="" id="{D18D65F5-B205-4C37-B5AE-6EA8431A3EFE}"/>
                  </a:ext>
                </a:extLst>
              </p:cNvPr>
              <p:cNvSpPr txBox="1">
                <a:spLocks/>
              </p:cNvSpPr>
              <p:nvPr/>
            </p:nvSpPr>
            <p:spPr>
              <a:xfrm>
                <a:off x="8756788" y="2205727"/>
                <a:ext cx="2721267" cy="106726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600" dirty="0">
                    <a:solidFill>
                      <a:schemeClr val="bg1"/>
                    </a:solidFill>
                    <a:latin typeface="+mj-lt"/>
                    <a:ea typeface="Open Sans Light" panose="020B0306030504020204" pitchFamily="34" charset="0"/>
                    <a:cs typeface="Open Sans Light" panose="020B0306030504020204" pitchFamily="34" charset="0"/>
                  </a:rPr>
                  <a:t>Retirar el suceso negativo para aumentar la frecuencia del comportamiento deseable. Ejemplo: Dejar de regañar</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sp>
            <p:nvSpPr>
              <p:cNvPr id="38" name="TextBox 20">
                <a:extLst>
                  <a:ext uri="{FF2B5EF4-FFF2-40B4-BE49-F238E27FC236}">
                    <a16:creationId xmlns:a16="http://schemas.microsoft.com/office/drawing/2014/main" xmlns="" id="{6B8D4920-D65B-4A2B-A9F9-B752F57A6974}"/>
                  </a:ext>
                </a:extLst>
              </p:cNvPr>
              <p:cNvSpPr txBox="1"/>
              <p:nvPr/>
            </p:nvSpPr>
            <p:spPr>
              <a:xfrm>
                <a:off x="9408952" y="3944456"/>
                <a:ext cx="1012970" cy="369332"/>
              </a:xfrm>
              <a:prstGeom prst="rect">
                <a:avLst/>
              </a:prstGeom>
              <a:noFill/>
            </p:spPr>
            <p:txBody>
              <a:bodyPr wrap="none" rtlCol="0" anchor="ctr" anchorCtr="0">
                <a:spAutoFit/>
              </a:bodyPr>
              <a:lstStyle/>
              <a:p>
                <a:r>
                  <a:rPr lang="en-GB" b="1" dirty="0" err="1">
                    <a:solidFill>
                      <a:schemeClr val="bg1"/>
                    </a:solidFill>
                    <a:latin typeface="+mj-lt"/>
                    <a:ea typeface="League Spartan" charset="0"/>
                    <a:cs typeface="Poppins" pitchFamily="2" charset="77"/>
                  </a:rPr>
                  <a:t>Extinción</a:t>
                </a:r>
                <a:endParaRPr lang="en-GB" b="1" dirty="0">
                  <a:solidFill>
                    <a:schemeClr val="bg1"/>
                  </a:solidFill>
                  <a:latin typeface="+mj-lt"/>
                  <a:ea typeface="League Spartan" charset="0"/>
                  <a:cs typeface="Poppins" pitchFamily="2" charset="77"/>
                </a:endParaRPr>
              </a:p>
            </p:txBody>
          </p:sp>
          <p:sp>
            <p:nvSpPr>
              <p:cNvPr id="42" name="Subtitle 2">
                <a:extLst>
                  <a:ext uri="{FF2B5EF4-FFF2-40B4-BE49-F238E27FC236}">
                    <a16:creationId xmlns:a16="http://schemas.microsoft.com/office/drawing/2014/main" xmlns="" id="{03CCDE52-E574-409A-BDB8-A08E845C21D1}"/>
                  </a:ext>
                </a:extLst>
              </p:cNvPr>
              <p:cNvSpPr txBox="1">
                <a:spLocks/>
              </p:cNvSpPr>
              <p:nvPr/>
            </p:nvSpPr>
            <p:spPr>
              <a:xfrm>
                <a:off x="8999477" y="4290936"/>
                <a:ext cx="2601666" cy="160894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600" dirty="0">
                    <a:solidFill>
                      <a:schemeClr val="bg1"/>
                    </a:solidFill>
                    <a:latin typeface="+mj-lt"/>
                    <a:ea typeface="Open Sans Light" panose="020B0306030504020204" pitchFamily="34" charset="0"/>
                    <a:cs typeface="Open Sans Light" panose="020B0306030504020204" pitchFamily="34" charset="0"/>
                  </a:rPr>
                  <a:t>Suprimir la consecuencia positiva para disminuir la frecuencia de un comportamiento indeseable. </a:t>
                </a:r>
                <a:endParaRPr lang="es-ES" sz="1600" dirty="0" smtClean="0">
                  <a:solidFill>
                    <a:schemeClr val="bg1"/>
                  </a:solidFill>
                  <a:latin typeface="+mj-lt"/>
                  <a:ea typeface="Open Sans Light" panose="020B0306030504020204" pitchFamily="34" charset="0"/>
                  <a:cs typeface="Open Sans Light" panose="020B0306030504020204" pitchFamily="34" charset="0"/>
                </a:endParaRPr>
              </a:p>
              <a:p>
                <a:pPr algn="l">
                  <a:lnSpc>
                    <a:spcPct val="100000"/>
                  </a:lnSpc>
                </a:pPr>
                <a:r>
                  <a:rPr lang="es-ES" sz="1600" dirty="0" smtClean="0">
                    <a:solidFill>
                      <a:schemeClr val="bg1"/>
                    </a:solidFill>
                    <a:latin typeface="+mj-lt"/>
                    <a:ea typeface="Open Sans Light" panose="020B0306030504020204" pitchFamily="34" charset="0"/>
                    <a:cs typeface="Open Sans Light" panose="020B0306030504020204" pitchFamily="34" charset="0"/>
                  </a:rPr>
                  <a:t>Ejemplo</a:t>
                </a:r>
                <a:r>
                  <a:rPr lang="es-ES" sz="1600" dirty="0">
                    <a:solidFill>
                      <a:schemeClr val="bg1"/>
                    </a:solidFill>
                    <a:latin typeface="+mj-lt"/>
                    <a:ea typeface="Open Sans Light" panose="020B0306030504020204" pitchFamily="34" charset="0"/>
                    <a:cs typeface="Open Sans Light" panose="020B0306030504020204" pitchFamily="34" charset="0"/>
                  </a:rPr>
                  <a:t>: Ignorar el comportamiento</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sp>
            <p:nvSpPr>
              <p:cNvPr id="46" name="TextBox 22">
                <a:extLst>
                  <a:ext uri="{FF2B5EF4-FFF2-40B4-BE49-F238E27FC236}">
                    <a16:creationId xmlns:a16="http://schemas.microsoft.com/office/drawing/2014/main" xmlns="" id="{635ADEAD-AD59-436F-8171-D51602CE3D90}"/>
                  </a:ext>
                </a:extLst>
              </p:cNvPr>
              <p:cNvSpPr txBox="1"/>
              <p:nvPr/>
            </p:nvSpPr>
            <p:spPr>
              <a:xfrm>
                <a:off x="4087556" y="1871750"/>
                <a:ext cx="1752211" cy="369332"/>
              </a:xfrm>
              <a:prstGeom prst="rect">
                <a:avLst/>
              </a:prstGeom>
              <a:noFill/>
            </p:spPr>
            <p:txBody>
              <a:bodyPr wrap="none" rtlCol="0" anchor="ctr" anchorCtr="0">
                <a:spAutoFit/>
              </a:bodyPr>
              <a:lstStyle/>
              <a:p>
                <a:r>
                  <a:rPr lang="en-GB" b="1" dirty="0" err="1">
                    <a:solidFill>
                      <a:schemeClr val="bg1"/>
                    </a:solidFill>
                    <a:latin typeface="+mj-lt"/>
                    <a:ea typeface="League Spartan" charset="0"/>
                    <a:cs typeface="Poppins" pitchFamily="2" charset="77"/>
                  </a:rPr>
                  <a:t>Refuerzo</a:t>
                </a:r>
                <a:r>
                  <a:rPr lang="en-GB" b="1" dirty="0">
                    <a:solidFill>
                      <a:schemeClr val="bg1"/>
                    </a:solidFill>
                    <a:latin typeface="+mj-lt"/>
                    <a:ea typeface="League Spartan" charset="0"/>
                    <a:cs typeface="Poppins" pitchFamily="2" charset="77"/>
                  </a:rPr>
                  <a:t> </a:t>
                </a:r>
                <a:r>
                  <a:rPr lang="en-GB" b="1" dirty="0" err="1">
                    <a:solidFill>
                      <a:schemeClr val="bg1"/>
                    </a:solidFill>
                    <a:latin typeface="+mj-lt"/>
                    <a:ea typeface="League Spartan" charset="0"/>
                    <a:cs typeface="Poppins" pitchFamily="2" charset="77"/>
                  </a:rPr>
                  <a:t>positivo</a:t>
                </a:r>
                <a:endParaRPr lang="en-GB" b="1" dirty="0">
                  <a:solidFill>
                    <a:schemeClr val="bg1"/>
                  </a:solidFill>
                  <a:latin typeface="+mj-lt"/>
                  <a:ea typeface="League Spartan" charset="0"/>
                  <a:cs typeface="Poppins" pitchFamily="2" charset="77"/>
                </a:endParaRPr>
              </a:p>
            </p:txBody>
          </p:sp>
          <p:sp>
            <p:nvSpPr>
              <p:cNvPr id="47" name="Subtitle 2">
                <a:extLst>
                  <a:ext uri="{FF2B5EF4-FFF2-40B4-BE49-F238E27FC236}">
                    <a16:creationId xmlns:a16="http://schemas.microsoft.com/office/drawing/2014/main" xmlns="" id="{72611C04-BF01-4A3A-9ED8-8BED67973839}"/>
                  </a:ext>
                </a:extLst>
              </p:cNvPr>
              <p:cNvSpPr txBox="1">
                <a:spLocks/>
              </p:cNvSpPr>
              <p:nvPr/>
            </p:nvSpPr>
            <p:spPr>
              <a:xfrm>
                <a:off x="4106819" y="2137708"/>
                <a:ext cx="3393300" cy="195365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600" dirty="0">
                    <a:solidFill>
                      <a:schemeClr val="bg1"/>
                    </a:solidFill>
                    <a:latin typeface="+mj-lt"/>
                    <a:ea typeface="Open Sans Light" panose="020B0306030504020204" pitchFamily="34" charset="0"/>
                    <a:cs typeface="Open Sans Light" panose="020B0306030504020204" pitchFamily="34" charset="0"/>
                  </a:rPr>
                  <a:t>Utilizar un </a:t>
                </a:r>
                <a:r>
                  <a:rPr lang="es-ES" sz="1600" dirty="0" smtClean="0">
                    <a:solidFill>
                      <a:schemeClr val="bg1"/>
                    </a:solidFill>
                    <a:latin typeface="+mj-lt"/>
                    <a:ea typeface="Open Sans Light" panose="020B0306030504020204" pitchFamily="34" charset="0"/>
                    <a:cs typeface="Open Sans Light" panose="020B0306030504020204" pitchFamily="34" charset="0"/>
                  </a:rPr>
                  <a:t>refuerzo positivo </a:t>
                </a:r>
                <a:r>
                  <a:rPr lang="es-ES" sz="1600" dirty="0">
                    <a:solidFill>
                      <a:schemeClr val="bg1"/>
                    </a:solidFill>
                    <a:latin typeface="+mj-lt"/>
                    <a:ea typeface="Open Sans Light" panose="020B0306030504020204" pitchFamily="34" charset="0"/>
                    <a:cs typeface="Open Sans Light" panose="020B0306030504020204" pitchFamily="34" charset="0"/>
                  </a:rPr>
                  <a:t>para aumentar la frecuencia del comportamiento deseable. Ejemplo: Retroalimentación positiva. </a:t>
                </a:r>
                <a:endParaRPr lang="es-ES" sz="1600" dirty="0" smtClean="0">
                  <a:solidFill>
                    <a:schemeClr val="bg1"/>
                  </a:solidFill>
                  <a:latin typeface="+mj-lt"/>
                  <a:ea typeface="Open Sans Light" panose="020B0306030504020204" pitchFamily="34" charset="0"/>
                  <a:cs typeface="Open Sans Light" panose="020B0306030504020204" pitchFamily="34" charset="0"/>
                </a:endParaRPr>
              </a:p>
              <a:p>
                <a:pPr algn="l">
                  <a:lnSpc>
                    <a:spcPct val="100000"/>
                  </a:lnSpc>
                </a:pPr>
                <a:endParaRPr lang="es-ES" sz="1600" dirty="0" smtClean="0">
                  <a:solidFill>
                    <a:schemeClr val="bg1"/>
                  </a:solidFill>
                  <a:latin typeface="+mj-lt"/>
                  <a:ea typeface="Open Sans Light" panose="020B0306030504020204" pitchFamily="34" charset="0"/>
                  <a:cs typeface="Open Sans Light" panose="020B0306030504020204" pitchFamily="34" charset="0"/>
                </a:endParaRPr>
              </a:p>
              <a:p>
                <a:pPr algn="l">
                  <a:lnSpc>
                    <a:spcPct val="100000"/>
                  </a:lnSpc>
                </a:pPr>
                <a:r>
                  <a:rPr lang="es-ES" sz="1600" dirty="0" smtClean="0">
                    <a:solidFill>
                      <a:schemeClr val="bg1"/>
                    </a:solidFill>
                    <a:latin typeface="+mj-lt"/>
                    <a:ea typeface="Open Sans Light" panose="020B0306030504020204" pitchFamily="34" charset="0"/>
                    <a:cs typeface="Open Sans Light" panose="020B0306030504020204" pitchFamily="34" charset="0"/>
                  </a:rPr>
                  <a:t>Utilizar </a:t>
                </a:r>
                <a:r>
                  <a:rPr lang="es-ES" sz="1600" dirty="0">
                    <a:solidFill>
                      <a:schemeClr val="bg1"/>
                    </a:solidFill>
                    <a:latin typeface="+mj-lt"/>
                    <a:ea typeface="Open Sans Light" panose="020B0306030504020204" pitchFamily="34" charset="0"/>
                    <a:cs typeface="Open Sans Light" panose="020B0306030504020204" pitchFamily="34" charset="0"/>
                  </a:rPr>
                  <a:t>siempre que </a:t>
                </a:r>
                <a:endParaRPr lang="es-ES" sz="1600" dirty="0" smtClean="0">
                  <a:solidFill>
                    <a:schemeClr val="bg1"/>
                  </a:solidFill>
                  <a:latin typeface="+mj-lt"/>
                  <a:ea typeface="Open Sans Light" panose="020B0306030504020204" pitchFamily="34" charset="0"/>
                  <a:cs typeface="Open Sans Light" panose="020B0306030504020204" pitchFamily="34" charset="0"/>
                </a:endParaRPr>
              </a:p>
              <a:p>
                <a:pPr algn="l">
                  <a:lnSpc>
                    <a:spcPct val="100000"/>
                  </a:lnSpc>
                </a:pPr>
                <a:r>
                  <a:rPr lang="es-ES" sz="1600" dirty="0" smtClean="0">
                    <a:solidFill>
                      <a:schemeClr val="bg1"/>
                    </a:solidFill>
                    <a:latin typeface="+mj-lt"/>
                    <a:ea typeface="Open Sans Light" panose="020B0306030504020204" pitchFamily="34" charset="0"/>
                    <a:cs typeface="Open Sans Light" panose="020B0306030504020204" pitchFamily="34" charset="0"/>
                  </a:rPr>
                  <a:t>sea </a:t>
                </a:r>
                <a:r>
                  <a:rPr lang="es-ES" sz="1600" dirty="0">
                    <a:solidFill>
                      <a:schemeClr val="bg1"/>
                    </a:solidFill>
                    <a:latin typeface="+mj-lt"/>
                    <a:ea typeface="Open Sans Light" panose="020B0306030504020204" pitchFamily="34" charset="0"/>
                    <a:cs typeface="Open Sans Light" panose="020B0306030504020204" pitchFamily="34" charset="0"/>
                  </a:rPr>
                  <a:t>posible</a:t>
                </a:r>
                <a:endParaRPr lang="en-GB" sz="1200" dirty="0">
                  <a:solidFill>
                    <a:schemeClr val="bg1"/>
                  </a:solidFill>
                  <a:latin typeface="+mj-lt"/>
                  <a:ea typeface="Open Sans Light" panose="020B0306030504020204" pitchFamily="34" charset="0"/>
                  <a:cs typeface="Open Sans Light" panose="020B0306030504020204" pitchFamily="34" charset="0"/>
                </a:endParaRPr>
              </a:p>
            </p:txBody>
          </p:sp>
          <p:sp>
            <p:nvSpPr>
              <p:cNvPr id="52" name="TextBox 24">
                <a:extLst>
                  <a:ext uri="{FF2B5EF4-FFF2-40B4-BE49-F238E27FC236}">
                    <a16:creationId xmlns:a16="http://schemas.microsoft.com/office/drawing/2014/main" xmlns="" id="{99C7C9D3-51D9-4BEE-994D-8069FE758A7F}"/>
                  </a:ext>
                </a:extLst>
              </p:cNvPr>
              <p:cNvSpPr txBox="1"/>
              <p:nvPr/>
            </p:nvSpPr>
            <p:spPr>
              <a:xfrm>
                <a:off x="4110015" y="3929796"/>
                <a:ext cx="1958951" cy="369332"/>
              </a:xfrm>
              <a:prstGeom prst="rect">
                <a:avLst/>
              </a:prstGeom>
              <a:noFill/>
            </p:spPr>
            <p:txBody>
              <a:bodyPr wrap="square" rtlCol="0" anchor="ctr" anchorCtr="0">
                <a:spAutoFit/>
              </a:bodyPr>
              <a:lstStyle/>
              <a:p>
                <a:r>
                  <a:rPr lang="en-GB" b="1" dirty="0" err="1">
                    <a:solidFill>
                      <a:schemeClr val="bg1"/>
                    </a:solidFill>
                    <a:latin typeface="+mj-lt"/>
                    <a:ea typeface="League Spartan" charset="0"/>
                    <a:cs typeface="Poppins" pitchFamily="2" charset="77"/>
                  </a:rPr>
                  <a:t>Castigo</a:t>
                </a:r>
                <a:endParaRPr lang="en-GB" b="1" dirty="0">
                  <a:solidFill>
                    <a:schemeClr val="bg1"/>
                  </a:solidFill>
                  <a:latin typeface="+mj-lt"/>
                  <a:ea typeface="League Spartan" charset="0"/>
                  <a:cs typeface="Poppins" pitchFamily="2" charset="77"/>
                </a:endParaRPr>
              </a:p>
            </p:txBody>
          </p:sp>
          <p:sp>
            <p:nvSpPr>
              <p:cNvPr id="53" name="Subtitle 2">
                <a:extLst>
                  <a:ext uri="{FF2B5EF4-FFF2-40B4-BE49-F238E27FC236}">
                    <a16:creationId xmlns:a16="http://schemas.microsoft.com/office/drawing/2014/main" xmlns="" id="{C69FE2AD-9BC5-4CF2-949F-AA6FB0D2846D}"/>
                  </a:ext>
                </a:extLst>
              </p:cNvPr>
              <p:cNvSpPr txBox="1">
                <a:spLocks/>
              </p:cNvSpPr>
              <p:nvPr/>
            </p:nvSpPr>
            <p:spPr>
              <a:xfrm>
                <a:off x="4071461" y="4247597"/>
                <a:ext cx="3103918" cy="19844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400" dirty="0">
                    <a:solidFill>
                      <a:schemeClr val="bg1"/>
                    </a:solidFill>
                    <a:latin typeface="+mj-lt"/>
                    <a:ea typeface="Open Sans Light" panose="020B0306030504020204" pitchFamily="34" charset="0"/>
                    <a:cs typeface="Open Sans Light" panose="020B0306030504020204" pitchFamily="34" charset="0"/>
                  </a:rPr>
                  <a:t>Utilizar un evento negativo para disminuir la frecuencia de un comportamiento </a:t>
                </a:r>
                <a:r>
                  <a:rPr lang="es-ES" sz="1400" dirty="0" smtClean="0">
                    <a:solidFill>
                      <a:schemeClr val="bg1"/>
                    </a:solidFill>
                    <a:latin typeface="+mj-lt"/>
                    <a:ea typeface="Open Sans Light" panose="020B0306030504020204" pitchFamily="34" charset="0"/>
                    <a:cs typeface="Open Sans Light" panose="020B0306030504020204" pitchFamily="34" charset="0"/>
                  </a:rPr>
                  <a:t>indeseable</a:t>
                </a:r>
              </a:p>
              <a:p>
                <a:pPr algn="l">
                  <a:lnSpc>
                    <a:spcPct val="100000"/>
                  </a:lnSpc>
                </a:pPr>
                <a:r>
                  <a:rPr lang="es-ES" sz="1200" dirty="0" smtClean="0">
                    <a:solidFill>
                      <a:schemeClr val="bg1"/>
                    </a:solidFill>
                    <a:latin typeface="+mj-lt"/>
                    <a:ea typeface="Open Sans Light" panose="020B0306030504020204" pitchFamily="34" charset="0"/>
                    <a:cs typeface="Open Sans Light" panose="020B0306030504020204" pitchFamily="34" charset="0"/>
                  </a:rPr>
                  <a:t>Ejemplo</a:t>
                </a:r>
                <a:r>
                  <a:rPr lang="es-ES" sz="1200" dirty="0">
                    <a:solidFill>
                      <a:schemeClr val="bg1"/>
                    </a:solidFill>
                    <a:latin typeface="+mj-lt"/>
                    <a:ea typeface="Open Sans Light" panose="020B0306030504020204" pitchFamily="34" charset="0"/>
                    <a:cs typeface="Open Sans Light" panose="020B0306030504020204" pitchFamily="34" charset="0"/>
                  </a:rPr>
                  <a:t>: Degradar al </a:t>
                </a:r>
                <a:r>
                  <a:rPr lang="es-ES" sz="1200" dirty="0" smtClean="0">
                    <a:solidFill>
                      <a:schemeClr val="bg1"/>
                    </a:solidFill>
                    <a:latin typeface="+mj-lt"/>
                    <a:ea typeface="Open Sans Light" panose="020B0306030504020204" pitchFamily="34" charset="0"/>
                    <a:cs typeface="Open Sans Light" panose="020B0306030504020204" pitchFamily="34" charset="0"/>
                  </a:rPr>
                  <a:t>emplead</a:t>
                </a:r>
              </a:p>
              <a:p>
                <a:pPr marL="285750" indent="-285750" algn="l">
                  <a:lnSpc>
                    <a:spcPct val="100000"/>
                  </a:lnSpc>
                  <a:buFont typeface="Arial" panose="020B0604020202020204" pitchFamily="34" charset="0"/>
                  <a:buChar char="•"/>
                </a:pPr>
                <a:r>
                  <a:rPr lang="es-ES" sz="1200" dirty="0" smtClean="0">
                    <a:solidFill>
                      <a:schemeClr val="bg1"/>
                    </a:solidFill>
                    <a:latin typeface="+mj-lt"/>
                    <a:ea typeface="Open Sans Light" panose="020B0306030504020204" pitchFamily="34" charset="0"/>
                    <a:cs typeface="Open Sans Light" panose="020B0306030504020204" pitchFamily="34" charset="0"/>
                  </a:rPr>
                  <a:t>Puede </a:t>
                </a:r>
                <a:r>
                  <a:rPr lang="es-ES" sz="1200" dirty="0">
                    <a:solidFill>
                      <a:schemeClr val="bg1"/>
                    </a:solidFill>
                    <a:latin typeface="+mj-lt"/>
                    <a:ea typeface="Open Sans Light" panose="020B0306030504020204" pitchFamily="34" charset="0"/>
                    <a:cs typeface="Open Sans Light" panose="020B0306030504020204" pitchFamily="34" charset="0"/>
                  </a:rPr>
                  <a:t>causar resentimiento, pérdida de autoestima, deseo de tomar </a:t>
                </a:r>
                <a:r>
                  <a:rPr lang="es-ES" sz="1200" dirty="0" smtClean="0">
                    <a:solidFill>
                      <a:schemeClr val="bg1"/>
                    </a:solidFill>
                    <a:latin typeface="+mj-lt"/>
                    <a:ea typeface="Open Sans Light" panose="020B0306030504020204" pitchFamily="34" charset="0"/>
                    <a:cs typeface="Open Sans Light" panose="020B0306030504020204" pitchFamily="34" charset="0"/>
                  </a:rPr>
                  <a:t>represalias</a:t>
                </a:r>
              </a:p>
              <a:p>
                <a:pPr marL="285750" indent="-285750" algn="l">
                  <a:lnSpc>
                    <a:spcPct val="100000"/>
                  </a:lnSpc>
                  <a:buFont typeface="Arial" panose="020B0604020202020204" pitchFamily="34" charset="0"/>
                  <a:buChar char="•"/>
                </a:pPr>
                <a:r>
                  <a:rPr lang="es-ES" sz="1200" dirty="0" smtClean="0">
                    <a:solidFill>
                      <a:schemeClr val="bg1"/>
                    </a:solidFill>
                    <a:latin typeface="+mj-lt"/>
                    <a:ea typeface="Open Sans Light" panose="020B0306030504020204" pitchFamily="34" charset="0"/>
                    <a:cs typeface="Open Sans Light" panose="020B0306030504020204" pitchFamily="34" charset="0"/>
                  </a:rPr>
                  <a:t>Centrarse </a:t>
                </a:r>
                <a:r>
                  <a:rPr lang="es-ES" sz="1200" dirty="0">
                    <a:solidFill>
                      <a:schemeClr val="bg1"/>
                    </a:solidFill>
                    <a:latin typeface="+mj-lt"/>
                    <a:ea typeface="Open Sans Light" panose="020B0306030504020204" pitchFamily="34" charset="0"/>
                    <a:cs typeface="Open Sans Light" panose="020B0306030504020204" pitchFamily="34" charset="0"/>
                  </a:rPr>
                  <a:t>en el comportamiento, no en la </a:t>
                </a:r>
                <a:r>
                  <a:rPr lang="es-ES" sz="1200" dirty="0" smtClean="0">
                    <a:solidFill>
                      <a:schemeClr val="bg1"/>
                    </a:solidFill>
                    <a:latin typeface="+mj-lt"/>
                    <a:ea typeface="Open Sans Light" panose="020B0306030504020204" pitchFamily="34" charset="0"/>
                    <a:cs typeface="Open Sans Light" panose="020B0306030504020204" pitchFamily="34" charset="0"/>
                  </a:rPr>
                  <a:t>persona</a:t>
                </a:r>
              </a:p>
              <a:p>
                <a:pPr marL="285750" indent="-285750" algn="l">
                  <a:lnSpc>
                    <a:spcPct val="100000"/>
                  </a:lnSpc>
                  <a:buFont typeface="Arial" panose="020B0604020202020204" pitchFamily="34" charset="0"/>
                  <a:buChar char="•"/>
                </a:pPr>
                <a:r>
                  <a:rPr lang="es-ES" sz="1200" dirty="0" smtClean="0">
                    <a:solidFill>
                      <a:schemeClr val="bg1"/>
                    </a:solidFill>
                    <a:latin typeface="+mj-lt"/>
                    <a:ea typeface="Open Sans Light" panose="020B0306030504020204" pitchFamily="34" charset="0"/>
                    <a:cs typeface="Open Sans Light" panose="020B0306030504020204" pitchFamily="34" charset="0"/>
                  </a:rPr>
                  <a:t>Hágalo </a:t>
                </a:r>
                <a:r>
                  <a:rPr lang="es-ES" sz="1200" dirty="0">
                    <a:solidFill>
                      <a:schemeClr val="bg1"/>
                    </a:solidFill>
                    <a:latin typeface="+mj-lt"/>
                    <a:ea typeface="Open Sans Light" panose="020B0306030504020204" pitchFamily="34" charset="0"/>
                    <a:cs typeface="Open Sans Light" panose="020B0306030504020204" pitchFamily="34" charset="0"/>
                  </a:rPr>
                  <a:t>inmediatamente y en privado</a:t>
                </a:r>
                <a:endParaRPr lang="en-GB" sz="1200" dirty="0">
                  <a:solidFill>
                    <a:schemeClr val="bg1"/>
                  </a:solidFill>
                  <a:latin typeface="+mj-lt"/>
                  <a:ea typeface="Open Sans Light" panose="020B0306030504020204" pitchFamily="34" charset="0"/>
                  <a:cs typeface="Open Sans Light" panose="020B0306030504020204" pitchFamily="34" charset="0"/>
                  <a:sym typeface="Wingdings" panose="05000000000000000000" pitchFamily="2" charset="2"/>
                </a:endParaRPr>
              </a:p>
            </p:txBody>
          </p:sp>
          <p:sp>
            <p:nvSpPr>
              <p:cNvPr id="56" name="TextBox 26">
                <a:extLst>
                  <a:ext uri="{FF2B5EF4-FFF2-40B4-BE49-F238E27FC236}">
                    <a16:creationId xmlns:a16="http://schemas.microsoft.com/office/drawing/2014/main" xmlns="" id="{F2109BFC-DC12-44E0-851F-F0AF87C27B52}"/>
                  </a:ext>
                </a:extLst>
              </p:cNvPr>
              <p:cNvSpPr txBox="1"/>
              <p:nvPr/>
            </p:nvSpPr>
            <p:spPr>
              <a:xfrm>
                <a:off x="6924597" y="3000468"/>
                <a:ext cx="1691810" cy="338554"/>
              </a:xfrm>
              <a:prstGeom prst="rect">
                <a:avLst/>
              </a:prstGeom>
              <a:noFill/>
            </p:spPr>
            <p:txBody>
              <a:bodyPr wrap="none" rtlCol="0" anchor="ctr" anchorCtr="0">
                <a:spAutoFit/>
              </a:bodyPr>
              <a:lstStyle/>
              <a:p>
                <a:pPr algn="ctr"/>
                <a:r>
                  <a:rPr lang="en-GB" sz="1600" b="1" dirty="0" err="1">
                    <a:solidFill>
                      <a:schemeClr val="bg1"/>
                    </a:solidFill>
                    <a:latin typeface="+mj-lt"/>
                    <a:ea typeface="League Spartan" charset="0"/>
                    <a:cs typeface="Poppins" pitchFamily="2" charset="77"/>
                  </a:rPr>
                  <a:t>Teoría</a:t>
                </a:r>
                <a:r>
                  <a:rPr lang="en-GB" sz="1600" b="1" dirty="0">
                    <a:solidFill>
                      <a:schemeClr val="bg1"/>
                    </a:solidFill>
                    <a:latin typeface="+mj-lt"/>
                    <a:ea typeface="League Spartan" charset="0"/>
                    <a:cs typeface="Poppins" pitchFamily="2" charset="77"/>
                  </a:rPr>
                  <a:t> del </a:t>
                </a:r>
                <a:r>
                  <a:rPr lang="en-GB" sz="1600" b="1" dirty="0" err="1">
                    <a:solidFill>
                      <a:schemeClr val="bg1"/>
                    </a:solidFill>
                    <a:latin typeface="+mj-lt"/>
                    <a:ea typeface="League Spartan" charset="0"/>
                    <a:cs typeface="Poppins" pitchFamily="2" charset="77"/>
                  </a:rPr>
                  <a:t>refuerzo</a:t>
                </a:r>
                <a:endParaRPr lang="en-GB" sz="1600" b="1" dirty="0">
                  <a:solidFill>
                    <a:schemeClr val="bg1"/>
                  </a:solidFill>
                  <a:latin typeface="+mj-lt"/>
                  <a:ea typeface="League Spartan" charset="0"/>
                  <a:cs typeface="Poppins" pitchFamily="2" charset="77"/>
                </a:endParaRPr>
              </a:p>
            </p:txBody>
          </p:sp>
          <p:sp>
            <p:nvSpPr>
              <p:cNvPr id="57" name="Subtitle 2">
                <a:extLst>
                  <a:ext uri="{FF2B5EF4-FFF2-40B4-BE49-F238E27FC236}">
                    <a16:creationId xmlns:a16="http://schemas.microsoft.com/office/drawing/2014/main" xmlns="" id="{8E3DF222-2166-47E2-8B7E-440352DED220}"/>
                  </a:ext>
                </a:extLst>
              </p:cNvPr>
              <p:cNvSpPr txBox="1">
                <a:spLocks/>
              </p:cNvSpPr>
              <p:nvPr/>
            </p:nvSpPr>
            <p:spPr>
              <a:xfrm>
                <a:off x="6934222" y="3316117"/>
                <a:ext cx="1709358" cy="18059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600" dirty="0">
                    <a:solidFill>
                      <a:schemeClr val="bg1"/>
                    </a:solidFill>
                    <a:latin typeface="+mj-lt"/>
                    <a:ea typeface="Open Sans Light" panose="020B0306030504020204" pitchFamily="34" charset="0"/>
                    <a:cs typeface="Open Sans Light" panose="020B0306030504020204" pitchFamily="34" charset="0"/>
                  </a:rPr>
                  <a:t>el proceso de moldear el comportamiento mediante el control de las consecuencias del mismo.</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grpSp>
        <p:sp>
          <p:nvSpPr>
            <p:cNvPr id="62" name="TextBox 35">
              <a:extLst>
                <a:ext uri="{FF2B5EF4-FFF2-40B4-BE49-F238E27FC236}">
                  <a16:creationId xmlns:a16="http://schemas.microsoft.com/office/drawing/2014/main" xmlns="" id="{82973AA5-16A9-4C36-BCAA-0BA96277FB50}"/>
                </a:ext>
              </a:extLst>
            </p:cNvPr>
            <p:cNvSpPr txBox="1"/>
            <p:nvPr/>
          </p:nvSpPr>
          <p:spPr>
            <a:xfrm>
              <a:off x="5299500" y="6018217"/>
              <a:ext cx="1459760" cy="338554"/>
            </a:xfrm>
            <a:prstGeom prst="rect">
              <a:avLst/>
            </a:prstGeom>
            <a:noFill/>
          </p:spPr>
          <p:txBody>
            <a:bodyPr wrap="none" rtlCol="0" anchor="b" anchorCtr="0">
              <a:spAutoFit/>
            </a:bodyPr>
            <a:lstStyle/>
            <a:p>
              <a:pPr algn="ctr"/>
              <a:r>
                <a:rPr lang="en-GB" sz="1600" b="1" dirty="0" err="1">
                  <a:solidFill>
                    <a:schemeClr val="tx2"/>
                  </a:solidFill>
                  <a:latin typeface="+mj-lt"/>
                  <a:ea typeface="League Spartan" charset="0"/>
                  <a:cs typeface="Poppins" pitchFamily="2" charset="77"/>
                </a:rPr>
                <a:t>Añadir</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estímulo</a:t>
              </a:r>
              <a:endParaRPr lang="en-GB" sz="1600" b="1" dirty="0">
                <a:solidFill>
                  <a:schemeClr val="tx2"/>
                </a:solidFill>
                <a:latin typeface="+mj-lt"/>
                <a:ea typeface="League Spartan" charset="0"/>
                <a:cs typeface="Poppins" pitchFamily="2" charset="77"/>
              </a:endParaRPr>
            </a:p>
          </p:txBody>
        </p:sp>
        <p:sp>
          <p:nvSpPr>
            <p:cNvPr id="63" name="TextBox 35">
              <a:extLst>
                <a:ext uri="{FF2B5EF4-FFF2-40B4-BE49-F238E27FC236}">
                  <a16:creationId xmlns:a16="http://schemas.microsoft.com/office/drawing/2014/main" xmlns="" id="{7364FF6D-465C-4C39-AB06-A025B8116810}"/>
                </a:ext>
              </a:extLst>
            </p:cNvPr>
            <p:cNvSpPr txBox="1"/>
            <p:nvPr/>
          </p:nvSpPr>
          <p:spPr>
            <a:xfrm>
              <a:off x="9527624" y="5912459"/>
              <a:ext cx="1777153" cy="338554"/>
            </a:xfrm>
            <a:prstGeom prst="rect">
              <a:avLst/>
            </a:prstGeom>
            <a:noFill/>
          </p:spPr>
          <p:txBody>
            <a:bodyPr wrap="none" rtlCol="0" anchor="b" anchorCtr="0">
              <a:spAutoFit/>
            </a:bodyPr>
            <a:lstStyle/>
            <a:p>
              <a:pPr algn="ctr"/>
              <a:r>
                <a:rPr lang="en-GB" sz="1600" b="1" dirty="0" err="1">
                  <a:solidFill>
                    <a:schemeClr val="tx2"/>
                  </a:solidFill>
                  <a:latin typeface="+mj-lt"/>
                  <a:ea typeface="League Spartan" charset="0"/>
                  <a:cs typeface="Poppins" pitchFamily="2" charset="77"/>
                </a:rPr>
                <a:t>Eliminar</a:t>
              </a:r>
              <a:r>
                <a:rPr lang="en-GB" sz="1600" b="1" dirty="0">
                  <a:solidFill>
                    <a:schemeClr val="tx2"/>
                  </a:solidFill>
                  <a:latin typeface="+mj-lt"/>
                  <a:ea typeface="League Spartan" charset="0"/>
                  <a:cs typeface="Poppins" pitchFamily="2" charset="77"/>
                </a:rPr>
                <a:t> el </a:t>
              </a:r>
              <a:r>
                <a:rPr lang="en-GB" sz="1600" b="1" dirty="0" err="1">
                  <a:solidFill>
                    <a:schemeClr val="tx2"/>
                  </a:solidFill>
                  <a:latin typeface="+mj-lt"/>
                  <a:ea typeface="League Spartan" charset="0"/>
                  <a:cs typeface="Poppins" pitchFamily="2" charset="77"/>
                </a:rPr>
                <a:t>estímulo</a:t>
              </a:r>
              <a:endParaRPr lang="en-GB" sz="1600" b="1" dirty="0">
                <a:solidFill>
                  <a:schemeClr val="tx2"/>
                </a:solidFill>
                <a:latin typeface="+mj-lt"/>
                <a:ea typeface="League Spartan" charset="0"/>
                <a:cs typeface="Poppins" pitchFamily="2" charset="77"/>
              </a:endParaRPr>
            </a:p>
          </p:txBody>
        </p:sp>
        <p:sp>
          <p:nvSpPr>
            <p:cNvPr id="64" name="TextBox 35">
              <a:extLst>
                <a:ext uri="{FF2B5EF4-FFF2-40B4-BE49-F238E27FC236}">
                  <a16:creationId xmlns:a16="http://schemas.microsoft.com/office/drawing/2014/main" xmlns="" id="{A262A965-2832-4A5F-9A4C-125B1BFEA214}"/>
                </a:ext>
              </a:extLst>
            </p:cNvPr>
            <p:cNvSpPr txBox="1"/>
            <p:nvPr/>
          </p:nvSpPr>
          <p:spPr>
            <a:xfrm rot="16200000">
              <a:off x="3403725" y="2627493"/>
              <a:ext cx="1594475" cy="338554"/>
            </a:xfrm>
            <a:prstGeom prst="rect">
              <a:avLst/>
            </a:prstGeom>
            <a:noFill/>
          </p:spPr>
          <p:txBody>
            <a:bodyPr wrap="none" rtlCol="0" anchor="b" anchorCtr="0">
              <a:spAutoFit/>
            </a:bodyPr>
            <a:lstStyle/>
            <a:p>
              <a:pPr algn="ctr"/>
              <a:r>
                <a:rPr lang="en-GB" sz="1600" b="1" dirty="0" err="1" smtClean="0">
                  <a:solidFill>
                    <a:schemeClr val="tx2"/>
                  </a:solidFill>
                  <a:latin typeface="+mj-lt"/>
                  <a:ea typeface="League Spartan" charset="0"/>
                  <a:cs typeface="Poppins" pitchFamily="2" charset="77"/>
                </a:rPr>
                <a:t>Fuerzas</a:t>
              </a:r>
              <a:r>
                <a:rPr lang="en-GB" sz="1600" b="1" dirty="0" smtClean="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motrices</a:t>
              </a:r>
              <a:endParaRPr lang="en-GB" sz="1600" b="1" dirty="0">
                <a:solidFill>
                  <a:schemeClr val="tx2"/>
                </a:solidFill>
                <a:latin typeface="+mj-lt"/>
                <a:ea typeface="League Spartan" charset="0"/>
                <a:cs typeface="Poppins" pitchFamily="2" charset="77"/>
              </a:endParaRPr>
            </a:p>
          </p:txBody>
        </p:sp>
        <p:sp>
          <p:nvSpPr>
            <p:cNvPr id="65" name="TextBox 35">
              <a:extLst>
                <a:ext uri="{FF2B5EF4-FFF2-40B4-BE49-F238E27FC236}">
                  <a16:creationId xmlns:a16="http://schemas.microsoft.com/office/drawing/2014/main" xmlns="" id="{F7578794-E8E3-4778-BDB4-FA29F3C5E822}"/>
                </a:ext>
              </a:extLst>
            </p:cNvPr>
            <p:cNvSpPr txBox="1"/>
            <p:nvPr/>
          </p:nvSpPr>
          <p:spPr>
            <a:xfrm rot="16200000">
              <a:off x="3206331" y="4572328"/>
              <a:ext cx="1989263" cy="338554"/>
            </a:xfrm>
            <a:prstGeom prst="rect">
              <a:avLst/>
            </a:prstGeom>
            <a:noFill/>
          </p:spPr>
          <p:txBody>
            <a:bodyPr wrap="none" rtlCol="0" anchor="b" anchorCtr="0">
              <a:spAutoFit/>
            </a:bodyPr>
            <a:lstStyle/>
            <a:p>
              <a:pPr algn="ctr"/>
              <a:r>
                <a:rPr lang="en-GB" sz="1600" b="1" dirty="0" err="1">
                  <a:solidFill>
                    <a:schemeClr val="tx2"/>
                  </a:solidFill>
                  <a:latin typeface="+mj-lt"/>
                  <a:ea typeface="League Spartan" charset="0"/>
                  <a:cs typeface="Poppins" pitchFamily="2" charset="77"/>
                </a:rPr>
                <a:t>Fuerzas</a:t>
              </a:r>
              <a:r>
                <a:rPr lang="en-GB" sz="1600" b="1" dirty="0">
                  <a:solidFill>
                    <a:schemeClr val="tx2"/>
                  </a:solidFill>
                  <a:latin typeface="+mj-lt"/>
                  <a:ea typeface="League Spartan" charset="0"/>
                  <a:cs typeface="Poppins" pitchFamily="2" charset="77"/>
                </a:rPr>
                <a:t> de </a:t>
              </a:r>
              <a:r>
                <a:rPr lang="en-GB" sz="1600" b="1" dirty="0" err="1">
                  <a:solidFill>
                    <a:schemeClr val="tx2"/>
                  </a:solidFill>
                  <a:latin typeface="+mj-lt"/>
                  <a:ea typeface="League Spartan" charset="0"/>
                  <a:cs typeface="Poppins" pitchFamily="2" charset="77"/>
                </a:rPr>
                <a:t>contención</a:t>
              </a:r>
              <a:endParaRPr lang="en-GB" sz="1600" b="1" dirty="0">
                <a:solidFill>
                  <a:schemeClr val="tx2"/>
                </a:solidFill>
                <a:latin typeface="+mj-lt"/>
                <a:ea typeface="League Spartan" charset="0"/>
                <a:cs typeface="Poppins" pitchFamily="2" charset="77"/>
              </a:endParaRPr>
            </a:p>
          </p:txBody>
        </p:sp>
      </p:grpSp>
    </p:spTree>
    <p:extLst>
      <p:ext uri="{BB962C8B-B14F-4D97-AF65-F5344CB8AC3E}">
        <p14:creationId xmlns:p14="http://schemas.microsoft.com/office/powerpoint/2010/main" val="4090543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46"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552110" y="415461"/>
            <a:ext cx="10568905" cy="697353"/>
          </a:xfrm>
        </p:spPr>
        <p:txBody>
          <a:bodyPr>
            <a:noAutofit/>
          </a:bodyPr>
          <a:lstStyle/>
          <a:p>
            <a:r>
              <a:rPr lang="es-ES" sz="3200" dirty="0"/>
              <a:t>Teoría de la motivación: Teoría de la fijación de objetivos</a:t>
            </a:r>
            <a:endParaRPr lang="en-GB" sz="3200"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18316" y="1746503"/>
            <a:ext cx="3815628" cy="5068357"/>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600" dirty="0">
                <a:solidFill>
                  <a:srgbClr val="245473"/>
                </a:solidFill>
                <a:latin typeface="+mj-lt"/>
                <a:sym typeface="Wingdings" panose="05000000000000000000" pitchFamily="2" charset="2"/>
              </a:rPr>
              <a:t>La idea que subyace a la teoría de Edwin Locke es que los objetivos que son específicos y efectivamente difíciles pueden conducir a un mayor rendimiento. Un objetivo difícil ayudará a la persona a concentrarse y a dirigir su atención, además de darle energía para trabajar más.  La dificultad del objetivo aumentará la persistencia y obligará a las personas a ser más eficaces y eficientes. </a:t>
            </a:r>
            <a:endParaRPr lang="es-ES" altLang="de-DE" sz="1600" dirty="0" smtClean="0">
              <a:solidFill>
                <a:srgbClr val="245473"/>
              </a:solidFill>
              <a:latin typeface="+mj-lt"/>
              <a:sym typeface="Wingdings" panose="05000000000000000000" pitchFamily="2" charset="2"/>
            </a:endParaRPr>
          </a:p>
          <a:p>
            <a:pPr marL="285750" indent="-285750" algn="l">
              <a:lnSpc>
                <a:spcPct val="100000"/>
              </a:lnSpc>
              <a:spcBef>
                <a:spcPts val="600"/>
              </a:spcBef>
              <a:buFont typeface="Arial" panose="020B0604020202020204" pitchFamily="34" charset="0"/>
              <a:buChar char="•"/>
            </a:pPr>
            <a:r>
              <a:rPr lang="es-ES" altLang="de-DE" sz="1600" dirty="0" smtClean="0">
                <a:solidFill>
                  <a:srgbClr val="245473"/>
                </a:solidFill>
                <a:latin typeface="+mj-lt"/>
                <a:sym typeface="Wingdings" panose="05000000000000000000" pitchFamily="2" charset="2"/>
              </a:rPr>
              <a:t>La </a:t>
            </a:r>
            <a:r>
              <a:rPr lang="es-ES" altLang="de-DE" sz="1600" dirty="0">
                <a:solidFill>
                  <a:srgbClr val="245473"/>
                </a:solidFill>
                <a:latin typeface="+mj-lt"/>
                <a:sym typeface="Wingdings" panose="05000000000000000000" pitchFamily="2" charset="2"/>
              </a:rPr>
              <a:t>relación entre los objetivos y el rendimiento depende del grado de compromiso del individuo con el objetivo y de la especificidad de las tareas. </a:t>
            </a:r>
            <a:endParaRPr lang="es-ES" altLang="de-DE" sz="1600" dirty="0" smtClean="0">
              <a:solidFill>
                <a:srgbClr val="245473"/>
              </a:solidFill>
              <a:latin typeface="+mj-lt"/>
              <a:sym typeface="Wingdings" panose="05000000000000000000" pitchFamily="2" charset="2"/>
            </a:endParaRPr>
          </a:p>
          <a:p>
            <a:pPr marL="285750" indent="-285750" algn="l">
              <a:lnSpc>
                <a:spcPct val="100000"/>
              </a:lnSpc>
              <a:spcBef>
                <a:spcPts val="600"/>
              </a:spcBef>
              <a:buFont typeface="Arial" panose="020B0604020202020204" pitchFamily="34" charset="0"/>
              <a:buChar char="•"/>
            </a:pPr>
            <a:r>
              <a:rPr lang="es-ES" altLang="de-DE" sz="1600" dirty="0" smtClean="0">
                <a:solidFill>
                  <a:srgbClr val="245473"/>
                </a:solidFill>
                <a:latin typeface="+mj-lt"/>
                <a:sym typeface="Wingdings" panose="05000000000000000000" pitchFamily="2" charset="2"/>
              </a:rPr>
              <a:t>Hay que establecer </a:t>
            </a:r>
            <a:r>
              <a:rPr lang="es-ES" altLang="de-DE" sz="1600" dirty="0">
                <a:solidFill>
                  <a:srgbClr val="245473"/>
                </a:solidFill>
                <a:latin typeface="+mj-lt"/>
                <a:sym typeface="Wingdings" panose="05000000000000000000" pitchFamily="2" charset="2"/>
              </a:rPr>
              <a:t>objetivos que sean </a:t>
            </a:r>
            <a:r>
              <a:rPr lang="es-ES" altLang="de-DE" sz="1600" dirty="0" smtClean="0">
                <a:solidFill>
                  <a:srgbClr val="245473"/>
                </a:solidFill>
                <a:latin typeface="+mj-lt"/>
                <a:sym typeface="Wingdings" panose="05000000000000000000" pitchFamily="2" charset="2"/>
              </a:rPr>
              <a:t>motivadores</a:t>
            </a:r>
          </a:p>
          <a:p>
            <a:pPr marL="285750" indent="-285750" algn="l">
              <a:lnSpc>
                <a:spcPct val="100000"/>
              </a:lnSpc>
              <a:spcBef>
                <a:spcPts val="600"/>
              </a:spcBef>
              <a:buFont typeface="Arial" panose="020B0604020202020204" pitchFamily="34" charset="0"/>
              <a:buChar char="•"/>
            </a:pPr>
            <a:r>
              <a:rPr lang="es-ES" altLang="de-DE" sz="1600" dirty="0" smtClean="0">
                <a:solidFill>
                  <a:srgbClr val="245473"/>
                </a:solidFill>
                <a:latin typeface="+mj-lt"/>
                <a:sym typeface="Wingdings" panose="05000000000000000000" pitchFamily="2" charset="2"/>
              </a:rPr>
              <a:t>Conseguir </a:t>
            </a:r>
            <a:r>
              <a:rPr lang="es-ES" altLang="de-DE" sz="1600" dirty="0">
                <a:solidFill>
                  <a:srgbClr val="245473"/>
                </a:solidFill>
                <a:latin typeface="+mj-lt"/>
                <a:sym typeface="Wingdings" panose="05000000000000000000" pitchFamily="2" charset="2"/>
              </a:rPr>
              <a:t>la aceptación y el </a:t>
            </a:r>
            <a:r>
              <a:rPr lang="es-ES" altLang="de-DE" sz="1600" dirty="0" smtClean="0">
                <a:solidFill>
                  <a:srgbClr val="245473"/>
                </a:solidFill>
                <a:latin typeface="+mj-lt"/>
                <a:sym typeface="Wingdings" panose="05000000000000000000" pitchFamily="2" charset="2"/>
              </a:rPr>
              <a:t>compromiso</a:t>
            </a:r>
          </a:p>
          <a:p>
            <a:pPr marL="285750" indent="-285750" algn="l">
              <a:lnSpc>
                <a:spcPct val="100000"/>
              </a:lnSpc>
              <a:spcBef>
                <a:spcPts val="600"/>
              </a:spcBef>
              <a:buFont typeface="Arial" panose="020B0604020202020204" pitchFamily="34" charset="0"/>
              <a:buChar char="•"/>
            </a:pPr>
            <a:r>
              <a:rPr lang="es-ES" altLang="de-DE" sz="1600" dirty="0" smtClean="0">
                <a:solidFill>
                  <a:srgbClr val="245473"/>
                </a:solidFill>
                <a:latin typeface="+mj-lt"/>
                <a:sym typeface="Wingdings" panose="05000000000000000000" pitchFamily="2" charset="2"/>
              </a:rPr>
              <a:t>La </a:t>
            </a:r>
            <a:r>
              <a:rPr lang="es-ES" altLang="de-DE" sz="1600" dirty="0">
                <a:solidFill>
                  <a:srgbClr val="245473"/>
                </a:solidFill>
                <a:latin typeface="+mj-lt"/>
                <a:sym typeface="Wingdings" panose="05000000000000000000" pitchFamily="2" charset="2"/>
              </a:rPr>
              <a:t>retroalimentación sobre el progreso mantiene la motivación</a:t>
            </a:r>
            <a:endParaRPr lang="en-GB" altLang="de-DE" sz="1600" dirty="0">
              <a:solidFill>
                <a:srgbClr val="245473"/>
              </a:solidFill>
              <a:latin typeface="+mj-lt"/>
              <a:sym typeface="Wingdings" panose="05000000000000000000" pitchFamily="2" charset="2"/>
            </a:endParaRPr>
          </a:p>
        </p:txBody>
      </p:sp>
      <p:sp>
        <p:nvSpPr>
          <p:cNvPr id="26" name="Freeform 3">
            <a:extLst>
              <a:ext uri="{FF2B5EF4-FFF2-40B4-BE49-F238E27FC236}">
                <a16:creationId xmlns:a16="http://schemas.microsoft.com/office/drawing/2014/main" xmlns="" id="{008F4D1D-1455-45DC-81EC-41632C75AB88}"/>
              </a:ext>
            </a:extLst>
          </p:cNvPr>
          <p:cNvSpPr>
            <a:spLocks noChangeArrowheads="1"/>
          </p:cNvSpPr>
          <p:nvPr/>
        </p:nvSpPr>
        <p:spPr bwMode="auto">
          <a:xfrm>
            <a:off x="5145642" y="3951782"/>
            <a:ext cx="3009540" cy="657800"/>
          </a:xfrm>
          <a:custGeom>
            <a:avLst/>
            <a:gdLst>
              <a:gd name="T0" fmla="*/ 2908 w 2922"/>
              <a:gd name="T1" fmla="*/ 1465 h 1466"/>
              <a:gd name="T2" fmla="*/ 0 w 2922"/>
              <a:gd name="T3" fmla="*/ 28 h 1466"/>
              <a:gd name="T4" fmla="*/ 13 w 2922"/>
              <a:gd name="T5" fmla="*/ 0 h 1466"/>
              <a:gd name="T6" fmla="*/ 2921 w 2922"/>
              <a:gd name="T7" fmla="*/ 1438 h 1466"/>
              <a:gd name="T8" fmla="*/ 2908 w 2922"/>
              <a:gd name="T9" fmla="*/ 1465 h 1466"/>
            </a:gdLst>
            <a:ahLst/>
            <a:cxnLst>
              <a:cxn ang="0">
                <a:pos x="T0" y="T1"/>
              </a:cxn>
              <a:cxn ang="0">
                <a:pos x="T2" y="T3"/>
              </a:cxn>
              <a:cxn ang="0">
                <a:pos x="T4" y="T5"/>
              </a:cxn>
              <a:cxn ang="0">
                <a:pos x="T6" y="T7"/>
              </a:cxn>
              <a:cxn ang="0">
                <a:pos x="T8" y="T9"/>
              </a:cxn>
            </a:cxnLst>
            <a:rect l="0" t="0" r="r" b="b"/>
            <a:pathLst>
              <a:path w="2922" h="1466">
                <a:moveTo>
                  <a:pt x="2908" y="1465"/>
                </a:moveTo>
                <a:lnTo>
                  <a:pt x="0" y="28"/>
                </a:lnTo>
                <a:lnTo>
                  <a:pt x="13" y="0"/>
                </a:lnTo>
                <a:lnTo>
                  <a:pt x="2921" y="1438"/>
                </a:lnTo>
                <a:lnTo>
                  <a:pt x="2908" y="1465"/>
                </a:lnTo>
              </a:path>
            </a:pathLst>
          </a:custGeom>
          <a:solidFill>
            <a:schemeClr val="accent1"/>
          </a:solidFill>
          <a:ln>
            <a:noFill/>
          </a:ln>
          <a:effectLst/>
        </p:spPr>
        <p:txBody>
          <a:bodyPr wrap="none" anchor="ctr"/>
          <a:lstStyle/>
          <a:p>
            <a:endParaRPr lang="en-GB" sz="567" dirty="0">
              <a:latin typeface="+mj-lt"/>
            </a:endParaRPr>
          </a:p>
        </p:txBody>
      </p:sp>
      <p:sp>
        <p:nvSpPr>
          <p:cNvPr id="27" name="Freeform 6">
            <a:extLst>
              <a:ext uri="{FF2B5EF4-FFF2-40B4-BE49-F238E27FC236}">
                <a16:creationId xmlns:a16="http://schemas.microsoft.com/office/drawing/2014/main" xmlns="" id="{57BE0BCF-C5BA-4B9D-A613-792DACE33107}"/>
              </a:ext>
            </a:extLst>
          </p:cNvPr>
          <p:cNvSpPr>
            <a:spLocks noChangeArrowheads="1"/>
          </p:cNvSpPr>
          <p:nvPr/>
        </p:nvSpPr>
        <p:spPr bwMode="auto">
          <a:xfrm>
            <a:off x="8195346" y="3958868"/>
            <a:ext cx="2648443" cy="623791"/>
          </a:xfrm>
          <a:custGeom>
            <a:avLst/>
            <a:gdLst>
              <a:gd name="T0" fmla="*/ 14 w 2923"/>
              <a:gd name="T1" fmla="*/ 1465 h 1466"/>
              <a:gd name="T2" fmla="*/ 0 w 2923"/>
              <a:gd name="T3" fmla="*/ 1438 h 1466"/>
              <a:gd name="T4" fmla="*/ 2908 w 2923"/>
              <a:gd name="T5" fmla="*/ 0 h 1466"/>
              <a:gd name="T6" fmla="*/ 2922 w 2923"/>
              <a:gd name="T7" fmla="*/ 28 h 1466"/>
              <a:gd name="T8" fmla="*/ 14 w 2923"/>
              <a:gd name="T9" fmla="*/ 1465 h 1466"/>
            </a:gdLst>
            <a:ahLst/>
            <a:cxnLst>
              <a:cxn ang="0">
                <a:pos x="T0" y="T1"/>
              </a:cxn>
              <a:cxn ang="0">
                <a:pos x="T2" y="T3"/>
              </a:cxn>
              <a:cxn ang="0">
                <a:pos x="T4" y="T5"/>
              </a:cxn>
              <a:cxn ang="0">
                <a:pos x="T6" y="T7"/>
              </a:cxn>
              <a:cxn ang="0">
                <a:pos x="T8" y="T9"/>
              </a:cxn>
            </a:cxnLst>
            <a:rect l="0" t="0" r="r" b="b"/>
            <a:pathLst>
              <a:path w="2923" h="1466">
                <a:moveTo>
                  <a:pt x="14" y="1465"/>
                </a:moveTo>
                <a:lnTo>
                  <a:pt x="0" y="1438"/>
                </a:lnTo>
                <a:lnTo>
                  <a:pt x="2908" y="0"/>
                </a:lnTo>
                <a:lnTo>
                  <a:pt x="2922" y="28"/>
                </a:lnTo>
                <a:lnTo>
                  <a:pt x="14" y="1465"/>
                </a:lnTo>
              </a:path>
            </a:pathLst>
          </a:custGeom>
          <a:solidFill>
            <a:schemeClr val="accent2"/>
          </a:solidFill>
          <a:ln>
            <a:noFill/>
          </a:ln>
          <a:effectLst/>
        </p:spPr>
        <p:txBody>
          <a:bodyPr wrap="none" anchor="ctr"/>
          <a:lstStyle/>
          <a:p>
            <a:endParaRPr lang="en-GB" sz="567" dirty="0">
              <a:latin typeface="+mj-lt"/>
            </a:endParaRPr>
          </a:p>
        </p:txBody>
      </p:sp>
      <p:sp>
        <p:nvSpPr>
          <p:cNvPr id="28" name="Freeform 7">
            <a:extLst>
              <a:ext uri="{FF2B5EF4-FFF2-40B4-BE49-F238E27FC236}">
                <a16:creationId xmlns:a16="http://schemas.microsoft.com/office/drawing/2014/main" xmlns="" id="{0036DBDA-5BA8-4972-8B75-0624AB912BD0}"/>
              </a:ext>
            </a:extLst>
          </p:cNvPr>
          <p:cNvSpPr>
            <a:spLocks noChangeArrowheads="1"/>
          </p:cNvSpPr>
          <p:nvPr/>
        </p:nvSpPr>
        <p:spPr bwMode="auto">
          <a:xfrm>
            <a:off x="5789079" y="3958869"/>
            <a:ext cx="37790" cy="148797"/>
          </a:xfrm>
          <a:custGeom>
            <a:avLst/>
            <a:gdLst>
              <a:gd name="T0" fmla="*/ 67 w 69"/>
              <a:gd name="T1" fmla="*/ 10 h 278"/>
              <a:gd name="T2" fmla="*/ 67 w 69"/>
              <a:gd name="T3" fmla="*/ 12 h 278"/>
              <a:gd name="T4" fmla="*/ 64 w 69"/>
              <a:gd name="T5" fmla="*/ 22 h 278"/>
              <a:gd name="T6" fmla="*/ 62 w 69"/>
              <a:gd name="T7" fmla="*/ 25 h 278"/>
              <a:gd name="T8" fmla="*/ 59 w 69"/>
              <a:gd name="T9" fmla="*/ 32 h 278"/>
              <a:gd name="T10" fmla="*/ 57 w 69"/>
              <a:gd name="T11" fmla="*/ 36 h 278"/>
              <a:gd name="T12" fmla="*/ 52 w 69"/>
              <a:gd name="T13" fmla="*/ 42 h 278"/>
              <a:gd name="T14" fmla="*/ 49 w 69"/>
              <a:gd name="T15" fmla="*/ 47 h 278"/>
              <a:gd name="T16" fmla="*/ 44 w 69"/>
              <a:gd name="T17" fmla="*/ 52 h 278"/>
              <a:gd name="T18" fmla="*/ 38 w 69"/>
              <a:gd name="T19" fmla="*/ 57 h 278"/>
              <a:gd name="T20" fmla="*/ 31 w 69"/>
              <a:gd name="T21" fmla="*/ 63 h 278"/>
              <a:gd name="T22" fmla="*/ 29 w 69"/>
              <a:gd name="T23" fmla="*/ 65 h 278"/>
              <a:gd name="T24" fmla="*/ 17 w 69"/>
              <a:gd name="T25" fmla="*/ 73 h 278"/>
              <a:gd name="T26" fmla="*/ 14 w 69"/>
              <a:gd name="T27" fmla="*/ 75 h 278"/>
              <a:gd name="T28" fmla="*/ 0 w 69"/>
              <a:gd name="T29" fmla="*/ 82 h 278"/>
              <a:gd name="T30" fmla="*/ 0 w 69"/>
              <a:gd name="T31" fmla="*/ 277 h 278"/>
              <a:gd name="T32" fmla="*/ 14 w 69"/>
              <a:gd name="T33" fmla="*/ 268 h 278"/>
              <a:gd name="T34" fmla="*/ 17 w 69"/>
              <a:gd name="T35" fmla="*/ 267 h 278"/>
              <a:gd name="T36" fmla="*/ 19 w 69"/>
              <a:gd name="T37" fmla="*/ 266 h 278"/>
              <a:gd name="T38" fmla="*/ 29 w 69"/>
              <a:gd name="T39" fmla="*/ 259 h 278"/>
              <a:gd name="T40" fmla="*/ 31 w 69"/>
              <a:gd name="T41" fmla="*/ 258 h 278"/>
              <a:gd name="T42" fmla="*/ 35 w 69"/>
              <a:gd name="T43" fmla="*/ 254 h 278"/>
              <a:gd name="T44" fmla="*/ 38 w 69"/>
              <a:gd name="T45" fmla="*/ 251 h 278"/>
              <a:gd name="T46" fmla="*/ 44 w 69"/>
              <a:gd name="T47" fmla="*/ 246 h 278"/>
              <a:gd name="T48" fmla="*/ 46 w 69"/>
              <a:gd name="T49" fmla="*/ 243 h 278"/>
              <a:gd name="T50" fmla="*/ 49 w 69"/>
              <a:gd name="T51" fmla="*/ 240 h 278"/>
              <a:gd name="T52" fmla="*/ 52 w 69"/>
              <a:gd name="T53" fmla="*/ 236 h 278"/>
              <a:gd name="T54" fmla="*/ 54 w 69"/>
              <a:gd name="T55" fmla="*/ 234 h 278"/>
              <a:gd name="T56" fmla="*/ 57 w 69"/>
              <a:gd name="T57" fmla="*/ 230 h 278"/>
              <a:gd name="T58" fmla="*/ 59 w 69"/>
              <a:gd name="T59" fmla="*/ 226 h 278"/>
              <a:gd name="T60" fmla="*/ 60 w 69"/>
              <a:gd name="T61" fmla="*/ 225 h 278"/>
              <a:gd name="T62" fmla="*/ 62 w 69"/>
              <a:gd name="T63" fmla="*/ 219 h 278"/>
              <a:gd name="T64" fmla="*/ 64 w 69"/>
              <a:gd name="T65" fmla="*/ 216 h 278"/>
              <a:gd name="T66" fmla="*/ 64 w 69"/>
              <a:gd name="T67" fmla="*/ 215 h 278"/>
              <a:gd name="T68" fmla="*/ 67 w 69"/>
              <a:gd name="T69" fmla="*/ 206 h 278"/>
              <a:gd name="T70" fmla="*/ 67 w 69"/>
              <a:gd name="T71" fmla="*/ 204 h 278"/>
              <a:gd name="T72" fmla="*/ 68 w 69"/>
              <a:gd name="T73" fmla="*/ 196 h 278"/>
              <a:gd name="T74" fmla="*/ 68 w 69"/>
              <a:gd name="T75" fmla="*/ 195 h 278"/>
              <a:gd name="T76" fmla="*/ 68 w 69"/>
              <a:gd name="T77" fmla="*/ 0 h 278"/>
              <a:gd name="T78" fmla="*/ 67 w 69"/>
              <a:gd name="T79" fmla="*/ 1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9" h="278">
                <a:moveTo>
                  <a:pt x="67" y="10"/>
                </a:moveTo>
                <a:cubicBezTo>
                  <a:pt x="67" y="10"/>
                  <a:pt x="67" y="11"/>
                  <a:pt x="67" y="12"/>
                </a:cubicBezTo>
                <a:cubicBezTo>
                  <a:pt x="66" y="15"/>
                  <a:pt x="65" y="19"/>
                  <a:pt x="64" y="22"/>
                </a:cubicBezTo>
                <a:cubicBezTo>
                  <a:pt x="63" y="23"/>
                  <a:pt x="63" y="24"/>
                  <a:pt x="62" y="25"/>
                </a:cubicBezTo>
                <a:cubicBezTo>
                  <a:pt x="62" y="28"/>
                  <a:pt x="60" y="30"/>
                  <a:pt x="59" y="32"/>
                </a:cubicBezTo>
                <a:cubicBezTo>
                  <a:pt x="58" y="33"/>
                  <a:pt x="57" y="34"/>
                  <a:pt x="57" y="36"/>
                </a:cubicBezTo>
                <a:cubicBezTo>
                  <a:pt x="55" y="38"/>
                  <a:pt x="53" y="40"/>
                  <a:pt x="52" y="42"/>
                </a:cubicBezTo>
                <a:cubicBezTo>
                  <a:pt x="51" y="43"/>
                  <a:pt x="50" y="45"/>
                  <a:pt x="49" y="47"/>
                </a:cubicBezTo>
                <a:cubicBezTo>
                  <a:pt x="47" y="48"/>
                  <a:pt x="46" y="50"/>
                  <a:pt x="44" y="52"/>
                </a:cubicBezTo>
                <a:cubicBezTo>
                  <a:pt x="42" y="53"/>
                  <a:pt x="40" y="55"/>
                  <a:pt x="38" y="57"/>
                </a:cubicBezTo>
                <a:cubicBezTo>
                  <a:pt x="36" y="59"/>
                  <a:pt x="33" y="61"/>
                  <a:pt x="31" y="63"/>
                </a:cubicBezTo>
                <a:cubicBezTo>
                  <a:pt x="30" y="64"/>
                  <a:pt x="30" y="64"/>
                  <a:pt x="29" y="65"/>
                </a:cubicBezTo>
                <a:cubicBezTo>
                  <a:pt x="25" y="67"/>
                  <a:pt x="21" y="70"/>
                  <a:pt x="17" y="73"/>
                </a:cubicBezTo>
                <a:cubicBezTo>
                  <a:pt x="16" y="73"/>
                  <a:pt x="15" y="74"/>
                  <a:pt x="14" y="75"/>
                </a:cubicBezTo>
                <a:cubicBezTo>
                  <a:pt x="10" y="77"/>
                  <a:pt x="5" y="80"/>
                  <a:pt x="0" y="82"/>
                </a:cubicBezTo>
                <a:lnTo>
                  <a:pt x="0" y="277"/>
                </a:lnTo>
                <a:cubicBezTo>
                  <a:pt x="5" y="274"/>
                  <a:pt x="10" y="272"/>
                  <a:pt x="14" y="268"/>
                </a:cubicBezTo>
                <a:cubicBezTo>
                  <a:pt x="15" y="268"/>
                  <a:pt x="16" y="267"/>
                  <a:pt x="17" y="267"/>
                </a:cubicBezTo>
                <a:lnTo>
                  <a:pt x="19" y="266"/>
                </a:lnTo>
                <a:cubicBezTo>
                  <a:pt x="23" y="263"/>
                  <a:pt x="26" y="261"/>
                  <a:pt x="29" y="259"/>
                </a:cubicBezTo>
                <a:cubicBezTo>
                  <a:pt x="30" y="258"/>
                  <a:pt x="30" y="258"/>
                  <a:pt x="31" y="258"/>
                </a:cubicBezTo>
                <a:cubicBezTo>
                  <a:pt x="32" y="256"/>
                  <a:pt x="34" y="255"/>
                  <a:pt x="35" y="254"/>
                </a:cubicBezTo>
                <a:cubicBezTo>
                  <a:pt x="36" y="253"/>
                  <a:pt x="37" y="252"/>
                  <a:pt x="38" y="251"/>
                </a:cubicBezTo>
                <a:cubicBezTo>
                  <a:pt x="40" y="250"/>
                  <a:pt x="42" y="248"/>
                  <a:pt x="44" y="246"/>
                </a:cubicBezTo>
                <a:cubicBezTo>
                  <a:pt x="44" y="245"/>
                  <a:pt x="46" y="245"/>
                  <a:pt x="46" y="243"/>
                </a:cubicBezTo>
                <a:cubicBezTo>
                  <a:pt x="47" y="243"/>
                  <a:pt x="47" y="242"/>
                  <a:pt x="49" y="240"/>
                </a:cubicBezTo>
                <a:cubicBezTo>
                  <a:pt x="50" y="239"/>
                  <a:pt x="51" y="238"/>
                  <a:pt x="52" y="236"/>
                </a:cubicBezTo>
                <a:cubicBezTo>
                  <a:pt x="53" y="236"/>
                  <a:pt x="53" y="235"/>
                  <a:pt x="54" y="234"/>
                </a:cubicBezTo>
                <a:cubicBezTo>
                  <a:pt x="55" y="232"/>
                  <a:pt x="55" y="231"/>
                  <a:pt x="57" y="230"/>
                </a:cubicBezTo>
                <a:cubicBezTo>
                  <a:pt x="57" y="229"/>
                  <a:pt x="58" y="227"/>
                  <a:pt x="59" y="226"/>
                </a:cubicBezTo>
                <a:lnTo>
                  <a:pt x="60" y="225"/>
                </a:lnTo>
                <a:cubicBezTo>
                  <a:pt x="61" y="223"/>
                  <a:pt x="62" y="221"/>
                  <a:pt x="62" y="219"/>
                </a:cubicBezTo>
                <a:cubicBezTo>
                  <a:pt x="63" y="219"/>
                  <a:pt x="63" y="217"/>
                  <a:pt x="64" y="216"/>
                </a:cubicBezTo>
                <a:lnTo>
                  <a:pt x="64" y="215"/>
                </a:lnTo>
                <a:cubicBezTo>
                  <a:pt x="65" y="212"/>
                  <a:pt x="66" y="209"/>
                  <a:pt x="67" y="206"/>
                </a:cubicBezTo>
                <a:cubicBezTo>
                  <a:pt x="67" y="206"/>
                  <a:pt x="67" y="205"/>
                  <a:pt x="67" y="204"/>
                </a:cubicBezTo>
                <a:cubicBezTo>
                  <a:pt x="68" y="202"/>
                  <a:pt x="68" y="199"/>
                  <a:pt x="68" y="196"/>
                </a:cubicBezTo>
                <a:cubicBezTo>
                  <a:pt x="68" y="195"/>
                  <a:pt x="68" y="195"/>
                  <a:pt x="68" y="195"/>
                </a:cubicBezTo>
                <a:lnTo>
                  <a:pt x="68" y="0"/>
                </a:lnTo>
                <a:cubicBezTo>
                  <a:pt x="68" y="4"/>
                  <a:pt x="68" y="7"/>
                  <a:pt x="67" y="10"/>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29" name="Freeform 9">
            <a:extLst>
              <a:ext uri="{FF2B5EF4-FFF2-40B4-BE49-F238E27FC236}">
                <a16:creationId xmlns:a16="http://schemas.microsoft.com/office/drawing/2014/main" xmlns="" id="{BD059D69-407D-44DC-ABEF-ECC95D049BF5}"/>
              </a:ext>
            </a:extLst>
          </p:cNvPr>
          <p:cNvSpPr>
            <a:spLocks noChangeArrowheads="1"/>
          </p:cNvSpPr>
          <p:nvPr/>
        </p:nvSpPr>
        <p:spPr bwMode="auto">
          <a:xfrm>
            <a:off x="4121593" y="3958869"/>
            <a:ext cx="37790" cy="148797"/>
          </a:xfrm>
          <a:custGeom>
            <a:avLst/>
            <a:gdLst>
              <a:gd name="T0" fmla="*/ 0 w 69"/>
              <a:gd name="T1" fmla="*/ 195 h 278"/>
              <a:gd name="T2" fmla="*/ 0 w 69"/>
              <a:gd name="T3" fmla="*/ 0 h 278"/>
              <a:gd name="T4" fmla="*/ 68 w 69"/>
              <a:gd name="T5" fmla="*/ 82 h 278"/>
              <a:gd name="T6" fmla="*/ 68 w 69"/>
              <a:gd name="T7" fmla="*/ 277 h 278"/>
              <a:gd name="T8" fmla="*/ 0 w 69"/>
              <a:gd name="T9" fmla="*/ 195 h 278"/>
            </a:gdLst>
            <a:ahLst/>
            <a:cxnLst>
              <a:cxn ang="0">
                <a:pos x="T0" y="T1"/>
              </a:cxn>
              <a:cxn ang="0">
                <a:pos x="T2" y="T3"/>
              </a:cxn>
              <a:cxn ang="0">
                <a:pos x="T4" y="T5"/>
              </a:cxn>
              <a:cxn ang="0">
                <a:pos x="T6" y="T7"/>
              </a:cxn>
              <a:cxn ang="0">
                <a:pos x="T8" y="T9"/>
              </a:cxn>
            </a:cxnLst>
            <a:rect l="0" t="0" r="r" b="b"/>
            <a:pathLst>
              <a:path w="69" h="278">
                <a:moveTo>
                  <a:pt x="0" y="195"/>
                </a:moveTo>
                <a:lnTo>
                  <a:pt x="0" y="0"/>
                </a:lnTo>
                <a:cubicBezTo>
                  <a:pt x="0" y="30"/>
                  <a:pt x="22" y="59"/>
                  <a:pt x="68" y="82"/>
                </a:cubicBezTo>
                <a:lnTo>
                  <a:pt x="68" y="277"/>
                </a:lnTo>
                <a:cubicBezTo>
                  <a:pt x="22" y="254"/>
                  <a:pt x="0" y="224"/>
                  <a:pt x="0" y="195"/>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30" name="Freeform 10">
            <a:extLst>
              <a:ext uri="{FF2B5EF4-FFF2-40B4-BE49-F238E27FC236}">
                <a16:creationId xmlns:a16="http://schemas.microsoft.com/office/drawing/2014/main" xmlns="" id="{02FED7F3-A9CE-4A7D-8F47-CD5C58DD5942}"/>
              </a:ext>
            </a:extLst>
          </p:cNvPr>
          <p:cNvSpPr>
            <a:spLocks noChangeArrowheads="1"/>
          </p:cNvSpPr>
          <p:nvPr/>
        </p:nvSpPr>
        <p:spPr bwMode="auto">
          <a:xfrm>
            <a:off x="5061621" y="4001382"/>
            <a:ext cx="727458" cy="467652"/>
          </a:xfrm>
          <a:custGeom>
            <a:avLst/>
            <a:gdLst>
              <a:gd name="T0" fmla="*/ 1359 w 1360"/>
              <a:gd name="T1" fmla="*/ 0 h 875"/>
              <a:gd name="T2" fmla="*/ 1359 w 1360"/>
              <a:gd name="T3" fmla="*/ 195 h 875"/>
              <a:gd name="T4" fmla="*/ 0 w 1360"/>
              <a:gd name="T5" fmla="*/ 874 h 875"/>
              <a:gd name="T6" fmla="*/ 0 w 1360"/>
              <a:gd name="T7" fmla="*/ 679 h 875"/>
              <a:gd name="T8" fmla="*/ 1359 w 1360"/>
              <a:gd name="T9" fmla="*/ 0 h 875"/>
            </a:gdLst>
            <a:ahLst/>
            <a:cxnLst>
              <a:cxn ang="0">
                <a:pos x="T0" y="T1"/>
              </a:cxn>
              <a:cxn ang="0">
                <a:pos x="T2" y="T3"/>
              </a:cxn>
              <a:cxn ang="0">
                <a:pos x="T4" y="T5"/>
              </a:cxn>
              <a:cxn ang="0">
                <a:pos x="T6" y="T7"/>
              </a:cxn>
              <a:cxn ang="0">
                <a:pos x="T8" y="T9"/>
              </a:cxn>
            </a:cxnLst>
            <a:rect l="0" t="0" r="r" b="b"/>
            <a:pathLst>
              <a:path w="1360" h="875">
                <a:moveTo>
                  <a:pt x="1359" y="0"/>
                </a:moveTo>
                <a:lnTo>
                  <a:pt x="1359" y="195"/>
                </a:lnTo>
                <a:lnTo>
                  <a:pt x="0" y="874"/>
                </a:lnTo>
                <a:lnTo>
                  <a:pt x="0" y="679"/>
                </a:lnTo>
                <a:lnTo>
                  <a:pt x="1359" y="0"/>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39" name="Freeform 11">
            <a:extLst>
              <a:ext uri="{FF2B5EF4-FFF2-40B4-BE49-F238E27FC236}">
                <a16:creationId xmlns:a16="http://schemas.microsoft.com/office/drawing/2014/main" xmlns="" id="{CFD36FCA-8D0F-42C5-80DF-68522C3C440C}"/>
              </a:ext>
            </a:extLst>
          </p:cNvPr>
          <p:cNvSpPr>
            <a:spLocks noChangeArrowheads="1"/>
          </p:cNvSpPr>
          <p:nvPr/>
        </p:nvSpPr>
        <p:spPr bwMode="auto">
          <a:xfrm>
            <a:off x="4159383" y="4001382"/>
            <a:ext cx="727458" cy="467652"/>
          </a:xfrm>
          <a:custGeom>
            <a:avLst/>
            <a:gdLst>
              <a:gd name="T0" fmla="*/ 1358 w 1359"/>
              <a:gd name="T1" fmla="*/ 679 h 875"/>
              <a:gd name="T2" fmla="*/ 1358 w 1359"/>
              <a:gd name="T3" fmla="*/ 874 h 875"/>
              <a:gd name="T4" fmla="*/ 0 w 1359"/>
              <a:gd name="T5" fmla="*/ 195 h 875"/>
              <a:gd name="T6" fmla="*/ 0 w 1359"/>
              <a:gd name="T7" fmla="*/ 0 h 875"/>
              <a:gd name="T8" fmla="*/ 1358 w 1359"/>
              <a:gd name="T9" fmla="*/ 679 h 875"/>
            </a:gdLst>
            <a:ahLst/>
            <a:cxnLst>
              <a:cxn ang="0">
                <a:pos x="T0" y="T1"/>
              </a:cxn>
              <a:cxn ang="0">
                <a:pos x="T2" y="T3"/>
              </a:cxn>
              <a:cxn ang="0">
                <a:pos x="T4" y="T5"/>
              </a:cxn>
              <a:cxn ang="0">
                <a:pos x="T6" y="T7"/>
              </a:cxn>
              <a:cxn ang="0">
                <a:pos x="T8" y="T9"/>
              </a:cxn>
            </a:cxnLst>
            <a:rect l="0" t="0" r="r" b="b"/>
            <a:pathLst>
              <a:path w="1359" h="875">
                <a:moveTo>
                  <a:pt x="1358" y="679"/>
                </a:moveTo>
                <a:lnTo>
                  <a:pt x="1358" y="874"/>
                </a:lnTo>
                <a:lnTo>
                  <a:pt x="0" y="195"/>
                </a:lnTo>
                <a:lnTo>
                  <a:pt x="0" y="0"/>
                </a:lnTo>
                <a:lnTo>
                  <a:pt x="1358" y="679"/>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40" name="Freeform 12">
            <a:extLst>
              <a:ext uri="{FF2B5EF4-FFF2-40B4-BE49-F238E27FC236}">
                <a16:creationId xmlns:a16="http://schemas.microsoft.com/office/drawing/2014/main" xmlns="" id="{79C93E05-38E9-4F43-AB51-231D77D20C11}"/>
              </a:ext>
            </a:extLst>
          </p:cNvPr>
          <p:cNvSpPr>
            <a:spLocks noChangeArrowheads="1"/>
          </p:cNvSpPr>
          <p:nvPr/>
        </p:nvSpPr>
        <p:spPr bwMode="auto">
          <a:xfrm>
            <a:off x="4109784" y="3533730"/>
            <a:ext cx="1728895" cy="852638"/>
          </a:xfrm>
          <a:custGeom>
            <a:avLst/>
            <a:gdLst>
              <a:gd name="T0" fmla="*/ 1614 w 3228"/>
              <a:gd name="T1" fmla="*/ 0 h 1592"/>
              <a:gd name="T2" fmla="*/ 1777 w 3228"/>
              <a:gd name="T3" fmla="*/ 34 h 1592"/>
              <a:gd name="T4" fmla="*/ 3136 w 3228"/>
              <a:gd name="T5" fmla="*/ 713 h 1592"/>
              <a:gd name="T6" fmla="*/ 3136 w 3228"/>
              <a:gd name="T7" fmla="*/ 877 h 1592"/>
              <a:gd name="T8" fmla="*/ 1777 w 3228"/>
              <a:gd name="T9" fmla="*/ 1556 h 1592"/>
              <a:gd name="T10" fmla="*/ 1614 w 3228"/>
              <a:gd name="T11" fmla="*/ 1591 h 1592"/>
              <a:gd name="T12" fmla="*/ 1449 w 3228"/>
              <a:gd name="T13" fmla="*/ 1556 h 1592"/>
              <a:gd name="T14" fmla="*/ 91 w 3228"/>
              <a:gd name="T15" fmla="*/ 877 h 1592"/>
              <a:gd name="T16" fmla="*/ 91 w 3228"/>
              <a:gd name="T17" fmla="*/ 713 h 1592"/>
              <a:gd name="T18" fmla="*/ 1449 w 3228"/>
              <a:gd name="T19" fmla="*/ 34 h 1592"/>
              <a:gd name="T20" fmla="*/ 1614 w 3228"/>
              <a:gd name="T21"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28" h="1592">
                <a:moveTo>
                  <a:pt x="1614" y="0"/>
                </a:moveTo>
                <a:cubicBezTo>
                  <a:pt x="1673" y="0"/>
                  <a:pt x="1732" y="12"/>
                  <a:pt x="1777" y="34"/>
                </a:cubicBezTo>
                <a:lnTo>
                  <a:pt x="3136" y="713"/>
                </a:lnTo>
                <a:cubicBezTo>
                  <a:pt x="3227" y="758"/>
                  <a:pt x="3227" y="832"/>
                  <a:pt x="3136" y="877"/>
                </a:cubicBezTo>
                <a:lnTo>
                  <a:pt x="1777" y="1556"/>
                </a:lnTo>
                <a:cubicBezTo>
                  <a:pt x="1732" y="1579"/>
                  <a:pt x="1673" y="1591"/>
                  <a:pt x="1614" y="1591"/>
                </a:cubicBezTo>
                <a:cubicBezTo>
                  <a:pt x="1554" y="1591"/>
                  <a:pt x="1495" y="1579"/>
                  <a:pt x="1449" y="1556"/>
                </a:cubicBezTo>
                <a:lnTo>
                  <a:pt x="91" y="877"/>
                </a:lnTo>
                <a:cubicBezTo>
                  <a:pt x="0" y="832"/>
                  <a:pt x="0" y="758"/>
                  <a:pt x="91" y="713"/>
                </a:cubicBezTo>
                <a:lnTo>
                  <a:pt x="1449" y="34"/>
                </a:lnTo>
                <a:cubicBezTo>
                  <a:pt x="1495" y="12"/>
                  <a:pt x="1554" y="0"/>
                  <a:pt x="1614" y="0"/>
                </a:cubicBezTo>
              </a:path>
            </a:pathLst>
          </a:custGeom>
          <a:solidFill>
            <a:schemeClr val="bg1">
              <a:lumMod val="95000"/>
            </a:schemeClr>
          </a:solidFill>
          <a:ln>
            <a:noFill/>
          </a:ln>
          <a:effectLst/>
        </p:spPr>
        <p:txBody>
          <a:bodyPr wrap="none" anchor="ctr"/>
          <a:lstStyle/>
          <a:p>
            <a:endParaRPr lang="en-GB" sz="567" dirty="0">
              <a:latin typeface="+mj-lt"/>
            </a:endParaRPr>
          </a:p>
        </p:txBody>
      </p:sp>
      <p:sp>
        <p:nvSpPr>
          <p:cNvPr id="41" name="Freeform 13">
            <a:extLst>
              <a:ext uri="{FF2B5EF4-FFF2-40B4-BE49-F238E27FC236}">
                <a16:creationId xmlns:a16="http://schemas.microsoft.com/office/drawing/2014/main" xmlns="" id="{C9877F69-A18E-4895-8611-8F724E6D5104}"/>
              </a:ext>
            </a:extLst>
          </p:cNvPr>
          <p:cNvSpPr>
            <a:spLocks noChangeArrowheads="1"/>
          </p:cNvSpPr>
          <p:nvPr/>
        </p:nvSpPr>
        <p:spPr bwMode="auto">
          <a:xfrm>
            <a:off x="4886841" y="4365111"/>
            <a:ext cx="177140" cy="122818"/>
          </a:xfrm>
          <a:custGeom>
            <a:avLst/>
            <a:gdLst>
              <a:gd name="T0" fmla="*/ 300 w 329"/>
              <a:gd name="T1" fmla="*/ 12 h 230"/>
              <a:gd name="T2" fmla="*/ 276 w 329"/>
              <a:gd name="T3" fmla="*/ 20 h 230"/>
              <a:gd name="T4" fmla="*/ 254 w 329"/>
              <a:gd name="T5" fmla="*/ 26 h 230"/>
              <a:gd name="T6" fmla="*/ 230 w 329"/>
              <a:gd name="T7" fmla="*/ 30 h 230"/>
              <a:gd name="T8" fmla="*/ 205 w 329"/>
              <a:gd name="T9" fmla="*/ 33 h 230"/>
              <a:gd name="T10" fmla="*/ 183 w 329"/>
              <a:gd name="T11" fmla="*/ 34 h 230"/>
              <a:gd name="T12" fmla="*/ 148 w 329"/>
              <a:gd name="T13" fmla="*/ 34 h 230"/>
              <a:gd name="T14" fmla="*/ 122 w 329"/>
              <a:gd name="T15" fmla="*/ 32 h 230"/>
              <a:gd name="T16" fmla="*/ 100 w 329"/>
              <a:gd name="T17" fmla="*/ 30 h 230"/>
              <a:gd name="T18" fmla="*/ 79 w 329"/>
              <a:gd name="T19" fmla="*/ 26 h 230"/>
              <a:gd name="T20" fmla="*/ 60 w 329"/>
              <a:gd name="T21" fmla="*/ 22 h 230"/>
              <a:gd name="T22" fmla="*/ 40 w 329"/>
              <a:gd name="T23" fmla="*/ 16 h 230"/>
              <a:gd name="T24" fmla="*/ 18 w 329"/>
              <a:gd name="T25" fmla="*/ 8 h 230"/>
              <a:gd name="T26" fmla="*/ 0 w 329"/>
              <a:gd name="T27" fmla="*/ 195 h 230"/>
              <a:gd name="T28" fmla="*/ 20 w 329"/>
              <a:gd name="T29" fmla="*/ 204 h 230"/>
              <a:gd name="T30" fmla="*/ 42 w 329"/>
              <a:gd name="T31" fmla="*/ 212 h 230"/>
              <a:gd name="T32" fmla="*/ 60 w 329"/>
              <a:gd name="T33" fmla="*/ 216 h 230"/>
              <a:gd name="T34" fmla="*/ 71 w 329"/>
              <a:gd name="T35" fmla="*/ 219 h 230"/>
              <a:gd name="T36" fmla="*/ 83 w 329"/>
              <a:gd name="T37" fmla="*/ 221 h 230"/>
              <a:gd name="T38" fmla="*/ 100 w 329"/>
              <a:gd name="T39" fmla="*/ 224 h 230"/>
              <a:gd name="T40" fmla="*/ 120 w 329"/>
              <a:gd name="T41" fmla="*/ 227 h 230"/>
              <a:gd name="T42" fmla="*/ 139 w 329"/>
              <a:gd name="T43" fmla="*/ 228 h 230"/>
              <a:gd name="T44" fmla="*/ 148 w 329"/>
              <a:gd name="T45" fmla="*/ 228 h 230"/>
              <a:gd name="T46" fmla="*/ 165 w 329"/>
              <a:gd name="T47" fmla="*/ 229 h 230"/>
              <a:gd name="T48" fmla="*/ 183 w 329"/>
              <a:gd name="T49" fmla="*/ 228 h 230"/>
              <a:gd name="T50" fmla="*/ 202 w 329"/>
              <a:gd name="T51" fmla="*/ 227 h 230"/>
              <a:gd name="T52" fmla="*/ 229 w 329"/>
              <a:gd name="T53" fmla="*/ 224 h 230"/>
              <a:gd name="T54" fmla="*/ 252 w 329"/>
              <a:gd name="T55" fmla="*/ 220 h 230"/>
              <a:gd name="T56" fmla="*/ 273 w 329"/>
              <a:gd name="T57" fmla="*/ 215 h 230"/>
              <a:gd name="T58" fmla="*/ 293 w 329"/>
              <a:gd name="T59" fmla="*/ 209 h 230"/>
              <a:gd name="T60" fmla="*/ 314 w 329"/>
              <a:gd name="T61" fmla="*/ 202 h 230"/>
              <a:gd name="T62" fmla="*/ 328 w 329"/>
              <a:gd name="T63" fmla="*/ 195 h 230"/>
              <a:gd name="T64" fmla="*/ 314 w 329"/>
              <a:gd name="T65" fmla="*/ 7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9" h="230">
                <a:moveTo>
                  <a:pt x="314" y="7"/>
                </a:moveTo>
                <a:cubicBezTo>
                  <a:pt x="309" y="9"/>
                  <a:pt x="304" y="11"/>
                  <a:pt x="300" y="12"/>
                </a:cubicBezTo>
                <a:cubicBezTo>
                  <a:pt x="298" y="13"/>
                  <a:pt x="296" y="14"/>
                  <a:pt x="293" y="15"/>
                </a:cubicBezTo>
                <a:cubicBezTo>
                  <a:pt x="288" y="17"/>
                  <a:pt x="282" y="19"/>
                  <a:pt x="276" y="20"/>
                </a:cubicBezTo>
                <a:cubicBezTo>
                  <a:pt x="275" y="21"/>
                  <a:pt x="273" y="21"/>
                  <a:pt x="273" y="21"/>
                </a:cubicBezTo>
                <a:cubicBezTo>
                  <a:pt x="267" y="23"/>
                  <a:pt x="260" y="24"/>
                  <a:pt x="254" y="26"/>
                </a:cubicBezTo>
                <a:cubicBezTo>
                  <a:pt x="253" y="26"/>
                  <a:pt x="252" y="26"/>
                  <a:pt x="252" y="26"/>
                </a:cubicBezTo>
                <a:cubicBezTo>
                  <a:pt x="245" y="27"/>
                  <a:pt x="237" y="29"/>
                  <a:pt x="230" y="30"/>
                </a:cubicBezTo>
                <a:lnTo>
                  <a:pt x="229" y="30"/>
                </a:lnTo>
                <a:cubicBezTo>
                  <a:pt x="221" y="31"/>
                  <a:pt x="213" y="32"/>
                  <a:pt x="205" y="33"/>
                </a:cubicBezTo>
                <a:cubicBezTo>
                  <a:pt x="202" y="33"/>
                  <a:pt x="199" y="33"/>
                  <a:pt x="195" y="34"/>
                </a:cubicBezTo>
                <a:cubicBezTo>
                  <a:pt x="191" y="34"/>
                  <a:pt x="187" y="34"/>
                  <a:pt x="183" y="34"/>
                </a:cubicBezTo>
                <a:cubicBezTo>
                  <a:pt x="177" y="34"/>
                  <a:pt x="171" y="35"/>
                  <a:pt x="165" y="35"/>
                </a:cubicBezTo>
                <a:cubicBezTo>
                  <a:pt x="159" y="35"/>
                  <a:pt x="154" y="34"/>
                  <a:pt x="148" y="34"/>
                </a:cubicBezTo>
                <a:cubicBezTo>
                  <a:pt x="145" y="34"/>
                  <a:pt x="143" y="34"/>
                  <a:pt x="141" y="34"/>
                </a:cubicBezTo>
                <a:cubicBezTo>
                  <a:pt x="135" y="34"/>
                  <a:pt x="128" y="33"/>
                  <a:pt x="122" y="32"/>
                </a:cubicBezTo>
                <a:cubicBezTo>
                  <a:pt x="121" y="32"/>
                  <a:pt x="120" y="32"/>
                  <a:pt x="120" y="32"/>
                </a:cubicBezTo>
                <a:cubicBezTo>
                  <a:pt x="113" y="32"/>
                  <a:pt x="106" y="31"/>
                  <a:pt x="100" y="30"/>
                </a:cubicBezTo>
                <a:cubicBezTo>
                  <a:pt x="97" y="29"/>
                  <a:pt x="96" y="29"/>
                  <a:pt x="93" y="29"/>
                </a:cubicBezTo>
                <a:cubicBezTo>
                  <a:pt x="89" y="28"/>
                  <a:pt x="84" y="27"/>
                  <a:pt x="79" y="26"/>
                </a:cubicBezTo>
                <a:cubicBezTo>
                  <a:pt x="77" y="26"/>
                  <a:pt x="74" y="25"/>
                  <a:pt x="71" y="24"/>
                </a:cubicBezTo>
                <a:cubicBezTo>
                  <a:pt x="67" y="24"/>
                  <a:pt x="63" y="23"/>
                  <a:pt x="60" y="22"/>
                </a:cubicBezTo>
                <a:cubicBezTo>
                  <a:pt x="56" y="21"/>
                  <a:pt x="52" y="20"/>
                  <a:pt x="50" y="19"/>
                </a:cubicBezTo>
                <a:cubicBezTo>
                  <a:pt x="46" y="18"/>
                  <a:pt x="43" y="17"/>
                  <a:pt x="40" y="16"/>
                </a:cubicBezTo>
                <a:cubicBezTo>
                  <a:pt x="33" y="14"/>
                  <a:pt x="26" y="12"/>
                  <a:pt x="20" y="9"/>
                </a:cubicBezTo>
                <a:cubicBezTo>
                  <a:pt x="20" y="9"/>
                  <a:pt x="19" y="9"/>
                  <a:pt x="18" y="8"/>
                </a:cubicBezTo>
                <a:cubicBezTo>
                  <a:pt x="12" y="6"/>
                  <a:pt x="6" y="4"/>
                  <a:pt x="0" y="0"/>
                </a:cubicBezTo>
                <a:lnTo>
                  <a:pt x="0" y="195"/>
                </a:lnTo>
                <a:cubicBezTo>
                  <a:pt x="6" y="197"/>
                  <a:pt x="12" y="200"/>
                  <a:pt x="18" y="203"/>
                </a:cubicBezTo>
                <a:cubicBezTo>
                  <a:pt x="19" y="203"/>
                  <a:pt x="20" y="204"/>
                  <a:pt x="20" y="204"/>
                </a:cubicBezTo>
                <a:cubicBezTo>
                  <a:pt x="26" y="206"/>
                  <a:pt x="33" y="208"/>
                  <a:pt x="40" y="210"/>
                </a:cubicBezTo>
                <a:cubicBezTo>
                  <a:pt x="41" y="211"/>
                  <a:pt x="41" y="211"/>
                  <a:pt x="42" y="212"/>
                </a:cubicBezTo>
                <a:cubicBezTo>
                  <a:pt x="45" y="212"/>
                  <a:pt x="47" y="213"/>
                  <a:pt x="50" y="213"/>
                </a:cubicBezTo>
                <a:cubicBezTo>
                  <a:pt x="52" y="214"/>
                  <a:pt x="56" y="215"/>
                  <a:pt x="60" y="216"/>
                </a:cubicBezTo>
                <a:cubicBezTo>
                  <a:pt x="61" y="216"/>
                  <a:pt x="62" y="217"/>
                  <a:pt x="63" y="217"/>
                </a:cubicBezTo>
                <a:cubicBezTo>
                  <a:pt x="65" y="218"/>
                  <a:pt x="68" y="218"/>
                  <a:pt x="71" y="219"/>
                </a:cubicBezTo>
                <a:cubicBezTo>
                  <a:pt x="74" y="219"/>
                  <a:pt x="77" y="220"/>
                  <a:pt x="79" y="221"/>
                </a:cubicBezTo>
                <a:cubicBezTo>
                  <a:pt x="81" y="221"/>
                  <a:pt x="81" y="221"/>
                  <a:pt x="83" y="221"/>
                </a:cubicBezTo>
                <a:cubicBezTo>
                  <a:pt x="86" y="222"/>
                  <a:pt x="89" y="223"/>
                  <a:pt x="93" y="223"/>
                </a:cubicBezTo>
                <a:cubicBezTo>
                  <a:pt x="96" y="223"/>
                  <a:pt x="97" y="224"/>
                  <a:pt x="100" y="224"/>
                </a:cubicBezTo>
                <a:lnTo>
                  <a:pt x="101" y="224"/>
                </a:lnTo>
                <a:cubicBezTo>
                  <a:pt x="107" y="225"/>
                  <a:pt x="114" y="226"/>
                  <a:pt x="120" y="227"/>
                </a:cubicBezTo>
                <a:cubicBezTo>
                  <a:pt x="120" y="227"/>
                  <a:pt x="121" y="227"/>
                  <a:pt x="122" y="227"/>
                </a:cubicBezTo>
                <a:cubicBezTo>
                  <a:pt x="128" y="227"/>
                  <a:pt x="133" y="227"/>
                  <a:pt x="139" y="228"/>
                </a:cubicBezTo>
                <a:cubicBezTo>
                  <a:pt x="139" y="228"/>
                  <a:pt x="140" y="228"/>
                  <a:pt x="141" y="228"/>
                </a:cubicBezTo>
                <a:cubicBezTo>
                  <a:pt x="143" y="228"/>
                  <a:pt x="145" y="228"/>
                  <a:pt x="148" y="228"/>
                </a:cubicBezTo>
                <a:cubicBezTo>
                  <a:pt x="152" y="229"/>
                  <a:pt x="155" y="229"/>
                  <a:pt x="158" y="229"/>
                </a:cubicBezTo>
                <a:cubicBezTo>
                  <a:pt x="160" y="229"/>
                  <a:pt x="163" y="229"/>
                  <a:pt x="165" y="229"/>
                </a:cubicBezTo>
                <a:cubicBezTo>
                  <a:pt x="169" y="229"/>
                  <a:pt x="174" y="229"/>
                  <a:pt x="180" y="229"/>
                </a:cubicBezTo>
                <a:cubicBezTo>
                  <a:pt x="180" y="229"/>
                  <a:pt x="182" y="228"/>
                  <a:pt x="183" y="228"/>
                </a:cubicBezTo>
                <a:cubicBezTo>
                  <a:pt x="187" y="228"/>
                  <a:pt x="191" y="228"/>
                  <a:pt x="195" y="227"/>
                </a:cubicBezTo>
                <a:cubicBezTo>
                  <a:pt x="198" y="227"/>
                  <a:pt x="200" y="227"/>
                  <a:pt x="202" y="227"/>
                </a:cubicBezTo>
                <a:cubicBezTo>
                  <a:pt x="204" y="227"/>
                  <a:pt x="204" y="227"/>
                  <a:pt x="205" y="227"/>
                </a:cubicBezTo>
                <a:cubicBezTo>
                  <a:pt x="213" y="226"/>
                  <a:pt x="221" y="225"/>
                  <a:pt x="229" y="224"/>
                </a:cubicBezTo>
                <a:lnTo>
                  <a:pt x="230" y="224"/>
                </a:lnTo>
                <a:cubicBezTo>
                  <a:pt x="237" y="223"/>
                  <a:pt x="245" y="222"/>
                  <a:pt x="252" y="220"/>
                </a:cubicBezTo>
                <a:cubicBezTo>
                  <a:pt x="252" y="220"/>
                  <a:pt x="253" y="220"/>
                  <a:pt x="254" y="219"/>
                </a:cubicBezTo>
                <a:cubicBezTo>
                  <a:pt x="260" y="218"/>
                  <a:pt x="267" y="217"/>
                  <a:pt x="273" y="215"/>
                </a:cubicBezTo>
                <a:cubicBezTo>
                  <a:pt x="274" y="215"/>
                  <a:pt x="275" y="214"/>
                  <a:pt x="276" y="214"/>
                </a:cubicBezTo>
                <a:cubicBezTo>
                  <a:pt x="282" y="213"/>
                  <a:pt x="288" y="211"/>
                  <a:pt x="293" y="209"/>
                </a:cubicBezTo>
                <a:cubicBezTo>
                  <a:pt x="296" y="208"/>
                  <a:pt x="298" y="207"/>
                  <a:pt x="300" y="207"/>
                </a:cubicBezTo>
                <a:cubicBezTo>
                  <a:pt x="304" y="205"/>
                  <a:pt x="309" y="204"/>
                  <a:pt x="314" y="202"/>
                </a:cubicBezTo>
                <a:cubicBezTo>
                  <a:pt x="314" y="201"/>
                  <a:pt x="315" y="201"/>
                  <a:pt x="315" y="200"/>
                </a:cubicBezTo>
                <a:cubicBezTo>
                  <a:pt x="320" y="199"/>
                  <a:pt x="324" y="197"/>
                  <a:pt x="328" y="195"/>
                </a:cubicBezTo>
                <a:lnTo>
                  <a:pt x="328" y="0"/>
                </a:lnTo>
                <a:cubicBezTo>
                  <a:pt x="323" y="3"/>
                  <a:pt x="319" y="5"/>
                  <a:pt x="314" y="7"/>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43" name="Freeform 14">
            <a:extLst>
              <a:ext uri="{FF2B5EF4-FFF2-40B4-BE49-F238E27FC236}">
                <a16:creationId xmlns:a16="http://schemas.microsoft.com/office/drawing/2014/main" xmlns="" id="{CC7BBDC7-B8F7-4B59-B4CB-F774ADCD78BE}"/>
              </a:ext>
            </a:extLst>
          </p:cNvPr>
          <p:cNvSpPr>
            <a:spLocks noChangeArrowheads="1"/>
          </p:cNvSpPr>
          <p:nvPr/>
        </p:nvSpPr>
        <p:spPr bwMode="auto">
          <a:xfrm>
            <a:off x="4749853" y="3904545"/>
            <a:ext cx="448757" cy="106285"/>
          </a:xfrm>
          <a:custGeom>
            <a:avLst/>
            <a:gdLst>
              <a:gd name="T0" fmla="*/ 839 w 840"/>
              <a:gd name="T1" fmla="*/ 99 h 200"/>
              <a:gd name="T2" fmla="*/ 420 w 840"/>
              <a:gd name="T3" fmla="*/ 199 h 200"/>
              <a:gd name="T4" fmla="*/ 0 w 840"/>
              <a:gd name="T5" fmla="*/ 99 h 200"/>
              <a:gd name="T6" fmla="*/ 420 w 840"/>
              <a:gd name="T7" fmla="*/ 0 h 200"/>
              <a:gd name="T8" fmla="*/ 839 w 840"/>
              <a:gd name="T9" fmla="*/ 99 h 200"/>
            </a:gdLst>
            <a:ahLst/>
            <a:cxnLst>
              <a:cxn ang="0">
                <a:pos x="T0" y="T1"/>
              </a:cxn>
              <a:cxn ang="0">
                <a:pos x="T2" y="T3"/>
              </a:cxn>
              <a:cxn ang="0">
                <a:pos x="T4" y="T5"/>
              </a:cxn>
              <a:cxn ang="0">
                <a:pos x="T6" y="T7"/>
              </a:cxn>
              <a:cxn ang="0">
                <a:pos x="T8" y="T9"/>
              </a:cxn>
            </a:cxnLst>
            <a:rect l="0" t="0" r="r" b="b"/>
            <a:pathLst>
              <a:path w="840" h="200">
                <a:moveTo>
                  <a:pt x="839" y="99"/>
                </a:moveTo>
                <a:cubicBezTo>
                  <a:pt x="839" y="154"/>
                  <a:pt x="651" y="199"/>
                  <a:pt x="420" y="199"/>
                </a:cubicBezTo>
                <a:cubicBezTo>
                  <a:pt x="188" y="199"/>
                  <a:pt x="0" y="154"/>
                  <a:pt x="0" y="99"/>
                </a:cubicBezTo>
                <a:cubicBezTo>
                  <a:pt x="0" y="45"/>
                  <a:pt x="188" y="0"/>
                  <a:pt x="420" y="0"/>
                </a:cubicBezTo>
                <a:cubicBezTo>
                  <a:pt x="651" y="0"/>
                  <a:pt x="839" y="45"/>
                  <a:pt x="839" y="99"/>
                </a:cubicBezTo>
              </a:path>
            </a:pathLst>
          </a:custGeom>
          <a:solidFill>
            <a:schemeClr val="bg1">
              <a:lumMod val="75000"/>
            </a:schemeClr>
          </a:solidFill>
          <a:ln>
            <a:noFill/>
          </a:ln>
          <a:effectLst/>
        </p:spPr>
        <p:txBody>
          <a:bodyPr wrap="none" anchor="ctr"/>
          <a:lstStyle/>
          <a:p>
            <a:endParaRPr lang="en-GB" sz="567" dirty="0">
              <a:latin typeface="+mj-lt"/>
            </a:endParaRPr>
          </a:p>
        </p:txBody>
      </p:sp>
      <p:sp>
        <p:nvSpPr>
          <p:cNvPr id="44" name="Freeform 15">
            <a:extLst>
              <a:ext uri="{FF2B5EF4-FFF2-40B4-BE49-F238E27FC236}">
                <a16:creationId xmlns:a16="http://schemas.microsoft.com/office/drawing/2014/main" xmlns="" id="{7BC26534-5E7E-495A-9981-4B7C7C36C0E2}"/>
              </a:ext>
            </a:extLst>
          </p:cNvPr>
          <p:cNvSpPr>
            <a:spLocks noChangeArrowheads="1"/>
          </p:cNvSpPr>
          <p:nvPr/>
        </p:nvSpPr>
        <p:spPr bwMode="auto">
          <a:xfrm>
            <a:off x="4497131" y="2858232"/>
            <a:ext cx="954199" cy="1100636"/>
          </a:xfrm>
          <a:custGeom>
            <a:avLst/>
            <a:gdLst>
              <a:gd name="T0" fmla="*/ 1779 w 1780"/>
              <a:gd name="T1" fmla="*/ 890 h 2054"/>
              <a:gd name="T2" fmla="*/ 890 w 1780"/>
              <a:gd name="T3" fmla="*/ 0 h 2054"/>
              <a:gd name="T4" fmla="*/ 0 w 1780"/>
              <a:gd name="T5" fmla="*/ 890 h 2054"/>
              <a:gd name="T6" fmla="*/ 722 w 1780"/>
              <a:gd name="T7" fmla="*/ 1763 h 2054"/>
              <a:gd name="T8" fmla="*/ 890 w 1780"/>
              <a:gd name="T9" fmla="*/ 2053 h 2054"/>
              <a:gd name="T10" fmla="*/ 1057 w 1780"/>
              <a:gd name="T11" fmla="*/ 1763 h 2054"/>
              <a:gd name="T12" fmla="*/ 1779 w 1780"/>
              <a:gd name="T13" fmla="*/ 890 h 2054"/>
            </a:gdLst>
            <a:ahLst/>
            <a:cxnLst>
              <a:cxn ang="0">
                <a:pos x="T0" y="T1"/>
              </a:cxn>
              <a:cxn ang="0">
                <a:pos x="T2" y="T3"/>
              </a:cxn>
              <a:cxn ang="0">
                <a:pos x="T4" y="T5"/>
              </a:cxn>
              <a:cxn ang="0">
                <a:pos x="T6" y="T7"/>
              </a:cxn>
              <a:cxn ang="0">
                <a:pos x="T8" y="T9"/>
              </a:cxn>
              <a:cxn ang="0">
                <a:pos x="T10" y="T11"/>
              </a:cxn>
              <a:cxn ang="0">
                <a:pos x="T12" y="T13"/>
              </a:cxn>
            </a:cxnLst>
            <a:rect l="0" t="0" r="r" b="b"/>
            <a:pathLst>
              <a:path w="1780" h="2054">
                <a:moveTo>
                  <a:pt x="1779" y="890"/>
                </a:moveTo>
                <a:cubicBezTo>
                  <a:pt x="1779" y="398"/>
                  <a:pt x="1380" y="0"/>
                  <a:pt x="890" y="0"/>
                </a:cubicBezTo>
                <a:cubicBezTo>
                  <a:pt x="398" y="0"/>
                  <a:pt x="0" y="398"/>
                  <a:pt x="0" y="890"/>
                </a:cubicBezTo>
                <a:cubicBezTo>
                  <a:pt x="0" y="1324"/>
                  <a:pt x="311" y="1685"/>
                  <a:pt x="722" y="1763"/>
                </a:cubicBezTo>
                <a:lnTo>
                  <a:pt x="890" y="2053"/>
                </a:lnTo>
                <a:lnTo>
                  <a:pt x="1057" y="1763"/>
                </a:lnTo>
                <a:cubicBezTo>
                  <a:pt x="1468" y="1685"/>
                  <a:pt x="1779" y="1324"/>
                  <a:pt x="1779" y="890"/>
                </a:cubicBezTo>
              </a:path>
            </a:pathLst>
          </a:custGeom>
          <a:solidFill>
            <a:schemeClr val="accent1"/>
          </a:solidFill>
          <a:ln>
            <a:noFill/>
          </a:ln>
          <a:effectLst/>
        </p:spPr>
        <p:txBody>
          <a:bodyPr wrap="none" anchor="ctr"/>
          <a:lstStyle/>
          <a:p>
            <a:endParaRPr lang="en-GB" sz="567" dirty="0">
              <a:latin typeface="+mj-lt"/>
            </a:endParaRPr>
          </a:p>
        </p:txBody>
      </p:sp>
      <p:sp>
        <p:nvSpPr>
          <p:cNvPr id="45" name="TextBox 58">
            <a:extLst>
              <a:ext uri="{FF2B5EF4-FFF2-40B4-BE49-F238E27FC236}">
                <a16:creationId xmlns:a16="http://schemas.microsoft.com/office/drawing/2014/main" xmlns="" id="{A128495C-372C-449C-98E8-92AF1B895DCE}"/>
              </a:ext>
            </a:extLst>
          </p:cNvPr>
          <p:cNvSpPr txBox="1"/>
          <p:nvPr/>
        </p:nvSpPr>
        <p:spPr>
          <a:xfrm>
            <a:off x="4773271" y="3045217"/>
            <a:ext cx="404278" cy="611834"/>
          </a:xfrm>
          <a:prstGeom prst="rect">
            <a:avLst/>
          </a:prstGeom>
          <a:noFill/>
        </p:spPr>
        <p:txBody>
          <a:bodyPr wrap="none" rtlCol="0" anchor="ctr">
            <a:spAutoFit/>
          </a:bodyPr>
          <a:lstStyle/>
          <a:p>
            <a:pPr algn="ctr"/>
            <a:r>
              <a:rPr lang="en-GB" sz="3376" b="1">
                <a:solidFill>
                  <a:schemeClr val="bg1"/>
                </a:solidFill>
                <a:latin typeface="+mj-lt"/>
                <a:cs typeface="Poppins" pitchFamily="2" charset="77"/>
              </a:rPr>
              <a:t>1</a:t>
            </a:r>
            <a:endParaRPr lang="en-GB" sz="3376" b="1" dirty="0">
              <a:solidFill>
                <a:schemeClr val="bg1"/>
              </a:solidFill>
              <a:latin typeface="+mj-lt"/>
              <a:cs typeface="Poppins" pitchFamily="2" charset="77"/>
            </a:endParaRPr>
          </a:p>
        </p:txBody>
      </p:sp>
      <p:sp>
        <p:nvSpPr>
          <p:cNvPr id="48" name="Subtitle 2">
            <a:extLst>
              <a:ext uri="{FF2B5EF4-FFF2-40B4-BE49-F238E27FC236}">
                <a16:creationId xmlns:a16="http://schemas.microsoft.com/office/drawing/2014/main" xmlns="" id="{89DD8558-6E91-43FC-B76A-A166FE72624F}"/>
              </a:ext>
            </a:extLst>
          </p:cNvPr>
          <p:cNvSpPr txBox="1">
            <a:spLocks/>
          </p:cNvSpPr>
          <p:nvPr/>
        </p:nvSpPr>
        <p:spPr>
          <a:xfrm>
            <a:off x="4141234" y="2223599"/>
            <a:ext cx="2212017" cy="527075"/>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600" dirty="0">
                <a:solidFill>
                  <a:schemeClr val="tx1"/>
                </a:solidFill>
                <a:latin typeface="+mj-lt"/>
                <a:ea typeface="Lato Light" panose="020F0502020204030203" pitchFamily="34" charset="0"/>
                <a:cs typeface="Mukta ExtraLight" panose="020B0000000000000000" pitchFamily="34" charset="77"/>
              </a:rPr>
              <a:t>Por ejemplo, objetivos de rendimiento y aprendizaje</a:t>
            </a:r>
            <a:endParaRPr lang="en-GB" sz="1600" dirty="0">
              <a:solidFill>
                <a:srgbClr val="245473"/>
              </a:solidFill>
              <a:latin typeface="+mj-lt"/>
              <a:ea typeface="Lato Light" panose="020F0502020204030203" pitchFamily="34" charset="0"/>
              <a:cs typeface="Mukta ExtraLight" panose="020B0000000000000000" pitchFamily="34" charset="77"/>
            </a:endParaRPr>
          </a:p>
        </p:txBody>
      </p:sp>
      <p:sp>
        <p:nvSpPr>
          <p:cNvPr id="49" name="TextBox 63">
            <a:extLst>
              <a:ext uri="{FF2B5EF4-FFF2-40B4-BE49-F238E27FC236}">
                <a16:creationId xmlns:a16="http://schemas.microsoft.com/office/drawing/2014/main" xmlns="" id="{C3335743-3249-4A4D-A530-FE837D3523DA}"/>
              </a:ext>
            </a:extLst>
          </p:cNvPr>
          <p:cNvSpPr txBox="1"/>
          <p:nvPr/>
        </p:nvSpPr>
        <p:spPr>
          <a:xfrm>
            <a:off x="3576726" y="1863095"/>
            <a:ext cx="3201646" cy="307777"/>
          </a:xfrm>
          <a:prstGeom prst="rect">
            <a:avLst/>
          </a:prstGeom>
          <a:noFill/>
        </p:spPr>
        <p:txBody>
          <a:bodyPr wrap="none" rtlCol="0" anchor="b" anchorCtr="0">
            <a:spAutoFit/>
          </a:bodyPr>
          <a:lstStyle/>
          <a:p>
            <a:pPr algn="ctr"/>
            <a:r>
              <a:rPr lang="es-ES" sz="1400" b="1" dirty="0">
                <a:solidFill>
                  <a:srgbClr val="245473"/>
                </a:solidFill>
                <a:latin typeface="+mj-lt"/>
                <a:ea typeface="League Spartan" charset="0"/>
                <a:cs typeface="Poppins" pitchFamily="2" charset="77"/>
              </a:rPr>
              <a:t>Establecer un objetivo específico y elevado</a:t>
            </a:r>
            <a:endParaRPr lang="en-GB" sz="1400" b="1" dirty="0">
              <a:solidFill>
                <a:srgbClr val="245473"/>
              </a:solidFill>
              <a:latin typeface="+mj-lt"/>
              <a:ea typeface="League Spartan" charset="0"/>
              <a:cs typeface="Poppins" pitchFamily="2" charset="77"/>
            </a:endParaRPr>
          </a:p>
        </p:txBody>
      </p:sp>
      <p:grpSp>
        <p:nvGrpSpPr>
          <p:cNvPr id="4" name="Gruppieren 3">
            <a:extLst>
              <a:ext uri="{FF2B5EF4-FFF2-40B4-BE49-F238E27FC236}">
                <a16:creationId xmlns:a16="http://schemas.microsoft.com/office/drawing/2014/main" xmlns="" id="{3AC4ED2F-5381-4AD8-B562-6214C0EA766A}"/>
              </a:ext>
            </a:extLst>
          </p:cNvPr>
          <p:cNvGrpSpPr/>
          <p:nvPr/>
        </p:nvGrpSpPr>
        <p:grpSpPr>
          <a:xfrm>
            <a:off x="7357441" y="3536347"/>
            <a:ext cx="1728895" cy="1629696"/>
            <a:chOff x="5682424" y="2923582"/>
            <a:chExt cx="1728895" cy="1629696"/>
          </a:xfrm>
        </p:grpSpPr>
        <p:sp>
          <p:nvSpPr>
            <p:cNvPr id="50" name="Freeform 17">
              <a:extLst>
                <a:ext uri="{FF2B5EF4-FFF2-40B4-BE49-F238E27FC236}">
                  <a16:creationId xmlns:a16="http://schemas.microsoft.com/office/drawing/2014/main" xmlns="" id="{D4C40798-C1FD-4129-A354-EDEEEEDD0A3F}"/>
                </a:ext>
              </a:extLst>
            </p:cNvPr>
            <p:cNvSpPr>
              <a:spLocks noChangeArrowheads="1"/>
            </p:cNvSpPr>
            <p:nvPr/>
          </p:nvSpPr>
          <p:spPr bwMode="auto">
            <a:xfrm>
              <a:off x="7361719" y="4024219"/>
              <a:ext cx="37790" cy="148797"/>
            </a:xfrm>
            <a:custGeom>
              <a:avLst/>
              <a:gdLst>
                <a:gd name="T0" fmla="*/ 67 w 69"/>
                <a:gd name="T1" fmla="*/ 10 h 277"/>
                <a:gd name="T2" fmla="*/ 67 w 69"/>
                <a:gd name="T3" fmla="*/ 11 h 277"/>
                <a:gd name="T4" fmla="*/ 64 w 69"/>
                <a:gd name="T5" fmla="*/ 21 h 277"/>
                <a:gd name="T6" fmla="*/ 63 w 69"/>
                <a:gd name="T7" fmla="*/ 24 h 277"/>
                <a:gd name="T8" fmla="*/ 59 w 69"/>
                <a:gd name="T9" fmla="*/ 32 h 277"/>
                <a:gd name="T10" fmla="*/ 56 w 69"/>
                <a:gd name="T11" fmla="*/ 35 h 277"/>
                <a:gd name="T12" fmla="*/ 52 w 69"/>
                <a:gd name="T13" fmla="*/ 41 h 277"/>
                <a:gd name="T14" fmla="*/ 49 w 69"/>
                <a:gd name="T15" fmla="*/ 46 h 277"/>
                <a:gd name="T16" fmla="*/ 44 w 69"/>
                <a:gd name="T17" fmla="*/ 51 h 277"/>
                <a:gd name="T18" fmla="*/ 38 w 69"/>
                <a:gd name="T19" fmla="*/ 57 h 277"/>
                <a:gd name="T20" fmla="*/ 31 w 69"/>
                <a:gd name="T21" fmla="*/ 63 h 277"/>
                <a:gd name="T22" fmla="*/ 29 w 69"/>
                <a:gd name="T23" fmla="*/ 64 h 277"/>
                <a:gd name="T24" fmla="*/ 17 w 69"/>
                <a:gd name="T25" fmla="*/ 73 h 277"/>
                <a:gd name="T26" fmla="*/ 14 w 69"/>
                <a:gd name="T27" fmla="*/ 74 h 277"/>
                <a:gd name="T28" fmla="*/ 0 w 69"/>
                <a:gd name="T29" fmla="*/ 82 h 277"/>
                <a:gd name="T30" fmla="*/ 0 w 69"/>
                <a:gd name="T31" fmla="*/ 276 h 277"/>
                <a:gd name="T32" fmla="*/ 14 w 69"/>
                <a:gd name="T33" fmla="*/ 268 h 277"/>
                <a:gd name="T34" fmla="*/ 17 w 69"/>
                <a:gd name="T35" fmla="*/ 266 h 277"/>
                <a:gd name="T36" fmla="*/ 20 w 69"/>
                <a:gd name="T37" fmla="*/ 265 h 277"/>
                <a:gd name="T38" fmla="*/ 29 w 69"/>
                <a:gd name="T39" fmla="*/ 259 h 277"/>
                <a:gd name="T40" fmla="*/ 31 w 69"/>
                <a:gd name="T41" fmla="*/ 257 h 277"/>
                <a:gd name="T42" fmla="*/ 36 w 69"/>
                <a:gd name="T43" fmla="*/ 254 h 277"/>
                <a:gd name="T44" fmla="*/ 38 w 69"/>
                <a:gd name="T45" fmla="*/ 251 h 277"/>
                <a:gd name="T46" fmla="*/ 44 w 69"/>
                <a:gd name="T47" fmla="*/ 246 h 277"/>
                <a:gd name="T48" fmla="*/ 46 w 69"/>
                <a:gd name="T49" fmla="*/ 243 h 277"/>
                <a:gd name="T50" fmla="*/ 49 w 69"/>
                <a:gd name="T51" fmla="*/ 240 h 277"/>
                <a:gd name="T52" fmla="*/ 52 w 69"/>
                <a:gd name="T53" fmla="*/ 236 h 277"/>
                <a:gd name="T54" fmla="*/ 54 w 69"/>
                <a:gd name="T55" fmla="*/ 234 h 277"/>
                <a:gd name="T56" fmla="*/ 56 w 69"/>
                <a:gd name="T57" fmla="*/ 230 h 277"/>
                <a:gd name="T58" fmla="*/ 59 w 69"/>
                <a:gd name="T59" fmla="*/ 225 h 277"/>
                <a:gd name="T60" fmla="*/ 60 w 69"/>
                <a:gd name="T61" fmla="*/ 224 h 277"/>
                <a:gd name="T62" fmla="*/ 63 w 69"/>
                <a:gd name="T63" fmla="*/ 219 h 277"/>
                <a:gd name="T64" fmla="*/ 64 w 69"/>
                <a:gd name="T65" fmla="*/ 216 h 277"/>
                <a:gd name="T66" fmla="*/ 65 w 69"/>
                <a:gd name="T67" fmla="*/ 215 h 277"/>
                <a:gd name="T68" fmla="*/ 67 w 69"/>
                <a:gd name="T69" fmla="*/ 205 h 277"/>
                <a:gd name="T70" fmla="*/ 67 w 69"/>
                <a:gd name="T71" fmla="*/ 204 h 277"/>
                <a:gd name="T72" fmla="*/ 68 w 69"/>
                <a:gd name="T73" fmla="*/ 196 h 277"/>
                <a:gd name="T74" fmla="*/ 68 w 69"/>
                <a:gd name="T75" fmla="*/ 194 h 277"/>
                <a:gd name="T76" fmla="*/ 68 w 69"/>
                <a:gd name="T77" fmla="*/ 0 h 277"/>
                <a:gd name="T78" fmla="*/ 67 w 69"/>
                <a:gd name="T79" fmla="*/ 1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9" h="277">
                  <a:moveTo>
                    <a:pt x="67" y="10"/>
                  </a:moveTo>
                  <a:lnTo>
                    <a:pt x="67" y="11"/>
                  </a:lnTo>
                  <a:cubicBezTo>
                    <a:pt x="66" y="14"/>
                    <a:pt x="65" y="18"/>
                    <a:pt x="64" y="21"/>
                  </a:cubicBezTo>
                  <a:cubicBezTo>
                    <a:pt x="64" y="23"/>
                    <a:pt x="63" y="24"/>
                    <a:pt x="63" y="24"/>
                  </a:cubicBezTo>
                  <a:cubicBezTo>
                    <a:pt x="61" y="27"/>
                    <a:pt x="61" y="29"/>
                    <a:pt x="59" y="32"/>
                  </a:cubicBezTo>
                  <a:cubicBezTo>
                    <a:pt x="59" y="33"/>
                    <a:pt x="58" y="34"/>
                    <a:pt x="56" y="35"/>
                  </a:cubicBezTo>
                  <a:cubicBezTo>
                    <a:pt x="55" y="38"/>
                    <a:pt x="54" y="40"/>
                    <a:pt x="52" y="41"/>
                  </a:cubicBezTo>
                  <a:cubicBezTo>
                    <a:pt x="52" y="43"/>
                    <a:pt x="50" y="45"/>
                    <a:pt x="49" y="46"/>
                  </a:cubicBezTo>
                  <a:cubicBezTo>
                    <a:pt x="47" y="47"/>
                    <a:pt x="46" y="49"/>
                    <a:pt x="44" y="51"/>
                  </a:cubicBezTo>
                  <a:cubicBezTo>
                    <a:pt x="43" y="53"/>
                    <a:pt x="41" y="55"/>
                    <a:pt x="38" y="57"/>
                  </a:cubicBezTo>
                  <a:cubicBezTo>
                    <a:pt x="36" y="59"/>
                    <a:pt x="34" y="60"/>
                    <a:pt x="31" y="63"/>
                  </a:cubicBezTo>
                  <a:cubicBezTo>
                    <a:pt x="30" y="63"/>
                    <a:pt x="30" y="63"/>
                    <a:pt x="29" y="64"/>
                  </a:cubicBezTo>
                  <a:cubicBezTo>
                    <a:pt x="25" y="67"/>
                    <a:pt x="22" y="70"/>
                    <a:pt x="17" y="73"/>
                  </a:cubicBezTo>
                  <a:cubicBezTo>
                    <a:pt x="16" y="73"/>
                    <a:pt x="15" y="73"/>
                    <a:pt x="14" y="74"/>
                  </a:cubicBezTo>
                  <a:cubicBezTo>
                    <a:pt x="10" y="77"/>
                    <a:pt x="5" y="80"/>
                    <a:pt x="0" y="82"/>
                  </a:cubicBezTo>
                  <a:lnTo>
                    <a:pt x="0" y="276"/>
                  </a:lnTo>
                  <a:cubicBezTo>
                    <a:pt x="5" y="274"/>
                    <a:pt x="10" y="271"/>
                    <a:pt x="14" y="268"/>
                  </a:cubicBezTo>
                  <a:cubicBezTo>
                    <a:pt x="15" y="268"/>
                    <a:pt x="16" y="267"/>
                    <a:pt x="17" y="266"/>
                  </a:cubicBezTo>
                  <a:cubicBezTo>
                    <a:pt x="18" y="266"/>
                    <a:pt x="19" y="266"/>
                    <a:pt x="20" y="265"/>
                  </a:cubicBezTo>
                  <a:cubicBezTo>
                    <a:pt x="23" y="263"/>
                    <a:pt x="26" y="260"/>
                    <a:pt x="29" y="259"/>
                  </a:cubicBezTo>
                  <a:cubicBezTo>
                    <a:pt x="30" y="258"/>
                    <a:pt x="30" y="257"/>
                    <a:pt x="31" y="257"/>
                  </a:cubicBezTo>
                  <a:cubicBezTo>
                    <a:pt x="33" y="255"/>
                    <a:pt x="34" y="254"/>
                    <a:pt x="36" y="254"/>
                  </a:cubicBezTo>
                  <a:cubicBezTo>
                    <a:pt x="37" y="253"/>
                    <a:pt x="38" y="252"/>
                    <a:pt x="38" y="251"/>
                  </a:cubicBezTo>
                  <a:cubicBezTo>
                    <a:pt x="41" y="249"/>
                    <a:pt x="43" y="248"/>
                    <a:pt x="44" y="246"/>
                  </a:cubicBezTo>
                  <a:cubicBezTo>
                    <a:pt x="45" y="244"/>
                    <a:pt x="46" y="244"/>
                    <a:pt x="46" y="243"/>
                  </a:cubicBezTo>
                  <a:cubicBezTo>
                    <a:pt x="47" y="242"/>
                    <a:pt x="48" y="241"/>
                    <a:pt x="49" y="240"/>
                  </a:cubicBezTo>
                  <a:cubicBezTo>
                    <a:pt x="50" y="239"/>
                    <a:pt x="52" y="237"/>
                    <a:pt x="52" y="236"/>
                  </a:cubicBezTo>
                  <a:cubicBezTo>
                    <a:pt x="53" y="235"/>
                    <a:pt x="54" y="234"/>
                    <a:pt x="54" y="234"/>
                  </a:cubicBezTo>
                  <a:cubicBezTo>
                    <a:pt x="55" y="232"/>
                    <a:pt x="56" y="231"/>
                    <a:pt x="56" y="230"/>
                  </a:cubicBezTo>
                  <a:cubicBezTo>
                    <a:pt x="58" y="229"/>
                    <a:pt x="59" y="227"/>
                    <a:pt x="59" y="225"/>
                  </a:cubicBezTo>
                  <a:cubicBezTo>
                    <a:pt x="60" y="225"/>
                    <a:pt x="60" y="225"/>
                    <a:pt x="60" y="224"/>
                  </a:cubicBezTo>
                  <a:cubicBezTo>
                    <a:pt x="61" y="223"/>
                    <a:pt x="62" y="220"/>
                    <a:pt x="63" y="219"/>
                  </a:cubicBezTo>
                  <a:cubicBezTo>
                    <a:pt x="63" y="218"/>
                    <a:pt x="64" y="216"/>
                    <a:pt x="64" y="216"/>
                  </a:cubicBezTo>
                  <a:cubicBezTo>
                    <a:pt x="64" y="215"/>
                    <a:pt x="65" y="215"/>
                    <a:pt x="65" y="215"/>
                  </a:cubicBezTo>
                  <a:cubicBezTo>
                    <a:pt x="66" y="212"/>
                    <a:pt x="66" y="208"/>
                    <a:pt x="67" y="205"/>
                  </a:cubicBezTo>
                  <a:lnTo>
                    <a:pt x="67" y="204"/>
                  </a:lnTo>
                  <a:cubicBezTo>
                    <a:pt x="67" y="201"/>
                    <a:pt x="68" y="198"/>
                    <a:pt x="68" y="196"/>
                  </a:cubicBezTo>
                  <a:cubicBezTo>
                    <a:pt x="68" y="195"/>
                    <a:pt x="68" y="194"/>
                    <a:pt x="68" y="194"/>
                  </a:cubicBezTo>
                  <a:lnTo>
                    <a:pt x="68" y="0"/>
                  </a:lnTo>
                  <a:cubicBezTo>
                    <a:pt x="68" y="3"/>
                    <a:pt x="67" y="7"/>
                    <a:pt x="67" y="10"/>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51" name="Freeform 19">
              <a:extLst>
                <a:ext uri="{FF2B5EF4-FFF2-40B4-BE49-F238E27FC236}">
                  <a16:creationId xmlns:a16="http://schemas.microsoft.com/office/drawing/2014/main" xmlns="" id="{EBB8905A-915D-4572-90FD-914B0F6A3E6F}"/>
                </a:ext>
              </a:extLst>
            </p:cNvPr>
            <p:cNvSpPr>
              <a:spLocks noChangeArrowheads="1"/>
            </p:cNvSpPr>
            <p:nvPr/>
          </p:nvSpPr>
          <p:spPr bwMode="auto">
            <a:xfrm>
              <a:off x="5694233" y="4024219"/>
              <a:ext cx="37790" cy="148797"/>
            </a:xfrm>
            <a:custGeom>
              <a:avLst/>
              <a:gdLst>
                <a:gd name="T0" fmla="*/ 0 w 69"/>
                <a:gd name="T1" fmla="*/ 194 h 277"/>
                <a:gd name="T2" fmla="*/ 0 w 69"/>
                <a:gd name="T3" fmla="*/ 0 h 277"/>
                <a:gd name="T4" fmla="*/ 68 w 69"/>
                <a:gd name="T5" fmla="*/ 82 h 277"/>
                <a:gd name="T6" fmla="*/ 68 w 69"/>
                <a:gd name="T7" fmla="*/ 276 h 277"/>
                <a:gd name="T8" fmla="*/ 0 w 69"/>
                <a:gd name="T9" fmla="*/ 194 h 277"/>
              </a:gdLst>
              <a:ahLst/>
              <a:cxnLst>
                <a:cxn ang="0">
                  <a:pos x="T0" y="T1"/>
                </a:cxn>
                <a:cxn ang="0">
                  <a:pos x="T2" y="T3"/>
                </a:cxn>
                <a:cxn ang="0">
                  <a:pos x="T4" y="T5"/>
                </a:cxn>
                <a:cxn ang="0">
                  <a:pos x="T6" y="T7"/>
                </a:cxn>
                <a:cxn ang="0">
                  <a:pos x="T8" y="T9"/>
                </a:cxn>
              </a:cxnLst>
              <a:rect l="0" t="0" r="r" b="b"/>
              <a:pathLst>
                <a:path w="69" h="277">
                  <a:moveTo>
                    <a:pt x="0" y="194"/>
                  </a:moveTo>
                  <a:lnTo>
                    <a:pt x="0" y="0"/>
                  </a:lnTo>
                  <a:cubicBezTo>
                    <a:pt x="0" y="30"/>
                    <a:pt x="23" y="59"/>
                    <a:pt x="68" y="82"/>
                  </a:cubicBezTo>
                  <a:lnTo>
                    <a:pt x="68" y="276"/>
                  </a:lnTo>
                  <a:cubicBezTo>
                    <a:pt x="23" y="254"/>
                    <a:pt x="0" y="224"/>
                    <a:pt x="0" y="194"/>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54" name="Freeform 20">
              <a:extLst>
                <a:ext uri="{FF2B5EF4-FFF2-40B4-BE49-F238E27FC236}">
                  <a16:creationId xmlns:a16="http://schemas.microsoft.com/office/drawing/2014/main" xmlns="" id="{0206E414-E25D-4DA8-BBE0-243C191FCAE4}"/>
                </a:ext>
              </a:extLst>
            </p:cNvPr>
            <p:cNvSpPr>
              <a:spLocks noChangeArrowheads="1"/>
            </p:cNvSpPr>
            <p:nvPr/>
          </p:nvSpPr>
          <p:spPr bwMode="auto">
            <a:xfrm>
              <a:off x="6634261" y="4066731"/>
              <a:ext cx="727458" cy="467652"/>
            </a:xfrm>
            <a:custGeom>
              <a:avLst/>
              <a:gdLst>
                <a:gd name="T0" fmla="*/ 1358 w 1359"/>
                <a:gd name="T1" fmla="*/ 0 h 874"/>
                <a:gd name="T2" fmla="*/ 1358 w 1359"/>
                <a:gd name="T3" fmla="*/ 194 h 874"/>
                <a:gd name="T4" fmla="*/ 0 w 1359"/>
                <a:gd name="T5" fmla="*/ 873 h 874"/>
                <a:gd name="T6" fmla="*/ 0 w 1359"/>
                <a:gd name="T7" fmla="*/ 679 h 874"/>
                <a:gd name="T8" fmla="*/ 1358 w 1359"/>
                <a:gd name="T9" fmla="*/ 0 h 874"/>
              </a:gdLst>
              <a:ahLst/>
              <a:cxnLst>
                <a:cxn ang="0">
                  <a:pos x="T0" y="T1"/>
                </a:cxn>
                <a:cxn ang="0">
                  <a:pos x="T2" y="T3"/>
                </a:cxn>
                <a:cxn ang="0">
                  <a:pos x="T4" y="T5"/>
                </a:cxn>
                <a:cxn ang="0">
                  <a:pos x="T6" y="T7"/>
                </a:cxn>
                <a:cxn ang="0">
                  <a:pos x="T8" y="T9"/>
                </a:cxn>
              </a:cxnLst>
              <a:rect l="0" t="0" r="r" b="b"/>
              <a:pathLst>
                <a:path w="1359" h="874">
                  <a:moveTo>
                    <a:pt x="1358" y="0"/>
                  </a:moveTo>
                  <a:lnTo>
                    <a:pt x="1358" y="194"/>
                  </a:lnTo>
                  <a:lnTo>
                    <a:pt x="0" y="873"/>
                  </a:lnTo>
                  <a:lnTo>
                    <a:pt x="0" y="679"/>
                  </a:lnTo>
                  <a:lnTo>
                    <a:pt x="1358" y="0"/>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55" name="Freeform 21">
              <a:extLst>
                <a:ext uri="{FF2B5EF4-FFF2-40B4-BE49-F238E27FC236}">
                  <a16:creationId xmlns:a16="http://schemas.microsoft.com/office/drawing/2014/main" xmlns="" id="{B4F66F28-0C0E-4B60-B98F-619A0C4B3780}"/>
                </a:ext>
              </a:extLst>
            </p:cNvPr>
            <p:cNvSpPr>
              <a:spLocks noChangeArrowheads="1"/>
            </p:cNvSpPr>
            <p:nvPr/>
          </p:nvSpPr>
          <p:spPr bwMode="auto">
            <a:xfrm>
              <a:off x="5729660" y="4066731"/>
              <a:ext cx="727458" cy="467652"/>
            </a:xfrm>
            <a:custGeom>
              <a:avLst/>
              <a:gdLst>
                <a:gd name="T0" fmla="*/ 1359 w 1360"/>
                <a:gd name="T1" fmla="*/ 679 h 874"/>
                <a:gd name="T2" fmla="*/ 1359 w 1360"/>
                <a:gd name="T3" fmla="*/ 873 h 874"/>
                <a:gd name="T4" fmla="*/ 0 w 1360"/>
                <a:gd name="T5" fmla="*/ 194 h 874"/>
                <a:gd name="T6" fmla="*/ 0 w 1360"/>
                <a:gd name="T7" fmla="*/ 0 h 874"/>
                <a:gd name="T8" fmla="*/ 1359 w 1360"/>
                <a:gd name="T9" fmla="*/ 679 h 874"/>
              </a:gdLst>
              <a:ahLst/>
              <a:cxnLst>
                <a:cxn ang="0">
                  <a:pos x="T0" y="T1"/>
                </a:cxn>
                <a:cxn ang="0">
                  <a:pos x="T2" y="T3"/>
                </a:cxn>
                <a:cxn ang="0">
                  <a:pos x="T4" y="T5"/>
                </a:cxn>
                <a:cxn ang="0">
                  <a:pos x="T6" y="T7"/>
                </a:cxn>
                <a:cxn ang="0">
                  <a:pos x="T8" y="T9"/>
                </a:cxn>
              </a:cxnLst>
              <a:rect l="0" t="0" r="r" b="b"/>
              <a:pathLst>
                <a:path w="1360" h="874">
                  <a:moveTo>
                    <a:pt x="1359" y="679"/>
                  </a:moveTo>
                  <a:lnTo>
                    <a:pt x="1359" y="873"/>
                  </a:lnTo>
                  <a:lnTo>
                    <a:pt x="0" y="194"/>
                  </a:lnTo>
                  <a:lnTo>
                    <a:pt x="0" y="0"/>
                  </a:lnTo>
                  <a:lnTo>
                    <a:pt x="1359" y="679"/>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58" name="Freeform 22">
              <a:extLst>
                <a:ext uri="{FF2B5EF4-FFF2-40B4-BE49-F238E27FC236}">
                  <a16:creationId xmlns:a16="http://schemas.microsoft.com/office/drawing/2014/main" xmlns="" id="{DDB54AF0-CCA5-4AE5-815D-D94FE6BEC5D4}"/>
                </a:ext>
              </a:extLst>
            </p:cNvPr>
            <p:cNvSpPr>
              <a:spLocks noChangeArrowheads="1"/>
            </p:cNvSpPr>
            <p:nvPr/>
          </p:nvSpPr>
          <p:spPr bwMode="auto">
            <a:xfrm>
              <a:off x="5682424" y="3599079"/>
              <a:ext cx="1728895" cy="852638"/>
            </a:xfrm>
            <a:custGeom>
              <a:avLst/>
              <a:gdLst>
                <a:gd name="T0" fmla="*/ 1611 w 3226"/>
                <a:gd name="T1" fmla="*/ 0 h 1591"/>
                <a:gd name="T2" fmla="*/ 1776 w 3226"/>
                <a:gd name="T3" fmla="*/ 33 h 1591"/>
                <a:gd name="T4" fmla="*/ 3134 w 3226"/>
                <a:gd name="T5" fmla="*/ 713 h 1591"/>
                <a:gd name="T6" fmla="*/ 3134 w 3226"/>
                <a:gd name="T7" fmla="*/ 877 h 1591"/>
                <a:gd name="T8" fmla="*/ 1776 w 3226"/>
                <a:gd name="T9" fmla="*/ 1556 h 1591"/>
                <a:gd name="T10" fmla="*/ 1611 w 3226"/>
                <a:gd name="T11" fmla="*/ 1590 h 1591"/>
                <a:gd name="T12" fmla="*/ 1448 w 3226"/>
                <a:gd name="T13" fmla="*/ 1556 h 1591"/>
                <a:gd name="T14" fmla="*/ 89 w 3226"/>
                <a:gd name="T15" fmla="*/ 877 h 1591"/>
                <a:gd name="T16" fmla="*/ 89 w 3226"/>
                <a:gd name="T17" fmla="*/ 713 h 1591"/>
                <a:gd name="T18" fmla="*/ 1448 w 3226"/>
                <a:gd name="T19" fmla="*/ 33 h 1591"/>
                <a:gd name="T20" fmla="*/ 1611 w 3226"/>
                <a:gd name="T21" fmla="*/ 0 h 1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26" h="1591">
                  <a:moveTo>
                    <a:pt x="1611" y="0"/>
                  </a:moveTo>
                  <a:cubicBezTo>
                    <a:pt x="1672" y="0"/>
                    <a:pt x="1731" y="11"/>
                    <a:pt x="1776" y="33"/>
                  </a:cubicBezTo>
                  <a:lnTo>
                    <a:pt x="3134" y="713"/>
                  </a:lnTo>
                  <a:cubicBezTo>
                    <a:pt x="3225" y="758"/>
                    <a:pt x="3225" y="831"/>
                    <a:pt x="3134" y="877"/>
                  </a:cubicBezTo>
                  <a:lnTo>
                    <a:pt x="1776" y="1556"/>
                  </a:lnTo>
                  <a:cubicBezTo>
                    <a:pt x="1731" y="1579"/>
                    <a:pt x="1672" y="1590"/>
                    <a:pt x="1611" y="1590"/>
                  </a:cubicBezTo>
                  <a:cubicBezTo>
                    <a:pt x="1552" y="1590"/>
                    <a:pt x="1493" y="1579"/>
                    <a:pt x="1448" y="1556"/>
                  </a:cubicBezTo>
                  <a:lnTo>
                    <a:pt x="89" y="877"/>
                  </a:lnTo>
                  <a:cubicBezTo>
                    <a:pt x="0" y="831"/>
                    <a:pt x="0" y="758"/>
                    <a:pt x="89" y="713"/>
                  </a:cubicBezTo>
                  <a:lnTo>
                    <a:pt x="1448" y="33"/>
                  </a:lnTo>
                  <a:cubicBezTo>
                    <a:pt x="1493" y="11"/>
                    <a:pt x="1552" y="0"/>
                    <a:pt x="1611" y="0"/>
                  </a:cubicBezTo>
                </a:path>
              </a:pathLst>
            </a:custGeom>
            <a:solidFill>
              <a:schemeClr val="bg1">
                <a:lumMod val="95000"/>
              </a:schemeClr>
            </a:solidFill>
            <a:ln>
              <a:noFill/>
            </a:ln>
            <a:effectLst/>
          </p:spPr>
          <p:txBody>
            <a:bodyPr wrap="none" anchor="ctr"/>
            <a:lstStyle/>
            <a:p>
              <a:endParaRPr lang="en-GB" sz="567" dirty="0">
                <a:latin typeface="+mj-lt"/>
              </a:endParaRPr>
            </a:p>
          </p:txBody>
        </p:sp>
        <p:sp>
          <p:nvSpPr>
            <p:cNvPr id="59" name="Freeform 23">
              <a:extLst>
                <a:ext uri="{FF2B5EF4-FFF2-40B4-BE49-F238E27FC236}">
                  <a16:creationId xmlns:a16="http://schemas.microsoft.com/office/drawing/2014/main" xmlns="" id="{73CA84CB-7745-4B2F-BE88-598196478C74}"/>
                </a:ext>
              </a:extLst>
            </p:cNvPr>
            <p:cNvSpPr>
              <a:spLocks noChangeArrowheads="1"/>
            </p:cNvSpPr>
            <p:nvPr/>
          </p:nvSpPr>
          <p:spPr bwMode="auto">
            <a:xfrm>
              <a:off x="6457119" y="4430460"/>
              <a:ext cx="177142" cy="122818"/>
            </a:xfrm>
            <a:custGeom>
              <a:avLst/>
              <a:gdLst>
                <a:gd name="T0" fmla="*/ 300 w 329"/>
                <a:gd name="T1" fmla="*/ 12 h 229"/>
                <a:gd name="T2" fmla="*/ 275 w 329"/>
                <a:gd name="T3" fmla="*/ 20 h 229"/>
                <a:gd name="T4" fmla="*/ 253 w 329"/>
                <a:gd name="T5" fmla="*/ 25 h 229"/>
                <a:gd name="T6" fmla="*/ 230 w 329"/>
                <a:gd name="T7" fmla="*/ 29 h 229"/>
                <a:gd name="T8" fmla="*/ 204 w 329"/>
                <a:gd name="T9" fmla="*/ 32 h 229"/>
                <a:gd name="T10" fmla="*/ 183 w 329"/>
                <a:gd name="T11" fmla="*/ 34 h 229"/>
                <a:gd name="T12" fmla="*/ 148 w 329"/>
                <a:gd name="T13" fmla="*/ 34 h 229"/>
                <a:gd name="T14" fmla="*/ 121 w 329"/>
                <a:gd name="T15" fmla="*/ 32 h 229"/>
                <a:gd name="T16" fmla="*/ 99 w 329"/>
                <a:gd name="T17" fmla="*/ 30 h 229"/>
                <a:gd name="T18" fmla="*/ 79 w 329"/>
                <a:gd name="T19" fmla="*/ 26 h 229"/>
                <a:gd name="T20" fmla="*/ 59 w 329"/>
                <a:gd name="T21" fmla="*/ 22 h 229"/>
                <a:gd name="T22" fmla="*/ 39 w 329"/>
                <a:gd name="T23" fmla="*/ 16 h 229"/>
                <a:gd name="T24" fmla="*/ 17 w 329"/>
                <a:gd name="T25" fmla="*/ 8 h 229"/>
                <a:gd name="T26" fmla="*/ 0 w 329"/>
                <a:gd name="T27" fmla="*/ 194 h 229"/>
                <a:gd name="T28" fmla="*/ 18 w 329"/>
                <a:gd name="T29" fmla="*/ 203 h 229"/>
                <a:gd name="T30" fmla="*/ 39 w 329"/>
                <a:gd name="T31" fmla="*/ 210 h 229"/>
                <a:gd name="T32" fmla="*/ 48 w 329"/>
                <a:gd name="T33" fmla="*/ 213 h 229"/>
                <a:gd name="T34" fmla="*/ 63 w 329"/>
                <a:gd name="T35" fmla="*/ 217 h 229"/>
                <a:gd name="T36" fmla="*/ 79 w 329"/>
                <a:gd name="T37" fmla="*/ 221 h 229"/>
                <a:gd name="T38" fmla="*/ 93 w 329"/>
                <a:gd name="T39" fmla="*/ 222 h 229"/>
                <a:gd name="T40" fmla="*/ 100 w 329"/>
                <a:gd name="T41" fmla="*/ 224 h 229"/>
                <a:gd name="T42" fmla="*/ 120 w 329"/>
                <a:gd name="T43" fmla="*/ 226 h 229"/>
                <a:gd name="T44" fmla="*/ 138 w 329"/>
                <a:gd name="T45" fmla="*/ 228 h 229"/>
                <a:gd name="T46" fmla="*/ 148 w 329"/>
                <a:gd name="T47" fmla="*/ 228 h 229"/>
                <a:gd name="T48" fmla="*/ 163 w 329"/>
                <a:gd name="T49" fmla="*/ 228 h 229"/>
                <a:gd name="T50" fmla="*/ 183 w 329"/>
                <a:gd name="T51" fmla="*/ 228 h 229"/>
                <a:gd name="T52" fmla="*/ 202 w 329"/>
                <a:gd name="T53" fmla="*/ 227 h 229"/>
                <a:gd name="T54" fmla="*/ 228 w 329"/>
                <a:gd name="T55" fmla="*/ 223 h 229"/>
                <a:gd name="T56" fmla="*/ 251 w 329"/>
                <a:gd name="T57" fmla="*/ 220 h 229"/>
                <a:gd name="T58" fmla="*/ 272 w 329"/>
                <a:gd name="T59" fmla="*/ 215 h 229"/>
                <a:gd name="T60" fmla="*/ 293 w 329"/>
                <a:gd name="T61" fmla="*/ 209 h 229"/>
                <a:gd name="T62" fmla="*/ 313 w 329"/>
                <a:gd name="T63" fmla="*/ 201 h 229"/>
                <a:gd name="T64" fmla="*/ 328 w 329"/>
                <a:gd name="T65" fmla="*/ 194 h 229"/>
                <a:gd name="T66" fmla="*/ 313 w 329"/>
                <a:gd name="T67" fmla="*/ 7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9" h="229">
                  <a:moveTo>
                    <a:pt x="313" y="7"/>
                  </a:moveTo>
                  <a:cubicBezTo>
                    <a:pt x="308" y="9"/>
                    <a:pt x="304" y="10"/>
                    <a:pt x="300" y="12"/>
                  </a:cubicBezTo>
                  <a:cubicBezTo>
                    <a:pt x="298" y="13"/>
                    <a:pt x="295" y="14"/>
                    <a:pt x="293" y="14"/>
                  </a:cubicBezTo>
                  <a:cubicBezTo>
                    <a:pt x="287" y="16"/>
                    <a:pt x="281" y="18"/>
                    <a:pt x="275" y="20"/>
                  </a:cubicBezTo>
                  <a:cubicBezTo>
                    <a:pt x="274" y="20"/>
                    <a:pt x="273" y="20"/>
                    <a:pt x="272" y="20"/>
                  </a:cubicBezTo>
                  <a:cubicBezTo>
                    <a:pt x="266" y="22"/>
                    <a:pt x="259" y="23"/>
                    <a:pt x="253" y="25"/>
                  </a:cubicBezTo>
                  <a:cubicBezTo>
                    <a:pt x="253" y="25"/>
                    <a:pt x="252" y="25"/>
                    <a:pt x="251" y="25"/>
                  </a:cubicBezTo>
                  <a:cubicBezTo>
                    <a:pt x="244" y="27"/>
                    <a:pt x="237" y="28"/>
                    <a:pt x="230" y="29"/>
                  </a:cubicBezTo>
                  <a:cubicBezTo>
                    <a:pt x="229" y="30"/>
                    <a:pt x="228" y="30"/>
                    <a:pt x="228" y="30"/>
                  </a:cubicBezTo>
                  <a:cubicBezTo>
                    <a:pt x="220" y="31"/>
                    <a:pt x="212" y="32"/>
                    <a:pt x="204" y="32"/>
                  </a:cubicBezTo>
                  <a:cubicBezTo>
                    <a:pt x="201" y="33"/>
                    <a:pt x="198" y="33"/>
                    <a:pt x="195" y="33"/>
                  </a:cubicBezTo>
                  <a:cubicBezTo>
                    <a:pt x="190" y="33"/>
                    <a:pt x="186" y="33"/>
                    <a:pt x="183" y="34"/>
                  </a:cubicBezTo>
                  <a:cubicBezTo>
                    <a:pt x="176" y="34"/>
                    <a:pt x="170" y="34"/>
                    <a:pt x="163" y="34"/>
                  </a:cubicBezTo>
                  <a:cubicBezTo>
                    <a:pt x="159" y="34"/>
                    <a:pt x="153" y="34"/>
                    <a:pt x="148" y="34"/>
                  </a:cubicBezTo>
                  <a:cubicBezTo>
                    <a:pt x="145" y="33"/>
                    <a:pt x="143" y="33"/>
                    <a:pt x="140" y="33"/>
                  </a:cubicBezTo>
                  <a:cubicBezTo>
                    <a:pt x="133" y="33"/>
                    <a:pt x="127" y="33"/>
                    <a:pt x="121" y="32"/>
                  </a:cubicBezTo>
                  <a:lnTo>
                    <a:pt x="120" y="32"/>
                  </a:lnTo>
                  <a:cubicBezTo>
                    <a:pt x="113" y="32"/>
                    <a:pt x="105" y="30"/>
                    <a:pt x="99" y="30"/>
                  </a:cubicBezTo>
                  <a:cubicBezTo>
                    <a:pt x="97" y="29"/>
                    <a:pt x="94" y="28"/>
                    <a:pt x="93" y="28"/>
                  </a:cubicBezTo>
                  <a:cubicBezTo>
                    <a:pt x="88" y="28"/>
                    <a:pt x="83" y="27"/>
                    <a:pt x="79" y="26"/>
                  </a:cubicBezTo>
                  <a:cubicBezTo>
                    <a:pt x="76" y="25"/>
                    <a:pt x="73" y="25"/>
                    <a:pt x="70" y="24"/>
                  </a:cubicBezTo>
                  <a:cubicBezTo>
                    <a:pt x="67" y="23"/>
                    <a:pt x="63" y="22"/>
                    <a:pt x="59" y="22"/>
                  </a:cubicBezTo>
                  <a:cubicBezTo>
                    <a:pt x="56" y="20"/>
                    <a:pt x="52" y="20"/>
                    <a:pt x="48" y="19"/>
                  </a:cubicBezTo>
                  <a:cubicBezTo>
                    <a:pt x="46" y="18"/>
                    <a:pt x="42" y="17"/>
                    <a:pt x="39" y="16"/>
                  </a:cubicBezTo>
                  <a:cubicBezTo>
                    <a:pt x="33" y="14"/>
                    <a:pt x="26" y="11"/>
                    <a:pt x="19" y="9"/>
                  </a:cubicBezTo>
                  <a:cubicBezTo>
                    <a:pt x="19" y="9"/>
                    <a:pt x="18" y="8"/>
                    <a:pt x="17" y="8"/>
                  </a:cubicBezTo>
                  <a:cubicBezTo>
                    <a:pt x="11" y="6"/>
                    <a:pt x="6" y="3"/>
                    <a:pt x="0" y="0"/>
                  </a:cubicBezTo>
                  <a:lnTo>
                    <a:pt x="0" y="194"/>
                  </a:lnTo>
                  <a:cubicBezTo>
                    <a:pt x="6" y="197"/>
                    <a:pt x="11" y="200"/>
                    <a:pt x="17" y="202"/>
                  </a:cubicBezTo>
                  <a:cubicBezTo>
                    <a:pt x="18" y="202"/>
                    <a:pt x="18" y="203"/>
                    <a:pt x="18" y="203"/>
                  </a:cubicBezTo>
                  <a:cubicBezTo>
                    <a:pt x="19" y="203"/>
                    <a:pt x="19" y="203"/>
                    <a:pt x="19" y="203"/>
                  </a:cubicBezTo>
                  <a:cubicBezTo>
                    <a:pt x="26" y="206"/>
                    <a:pt x="33" y="208"/>
                    <a:pt x="39" y="210"/>
                  </a:cubicBezTo>
                  <a:cubicBezTo>
                    <a:pt x="40" y="211"/>
                    <a:pt x="41" y="211"/>
                    <a:pt x="42" y="211"/>
                  </a:cubicBezTo>
                  <a:cubicBezTo>
                    <a:pt x="44" y="212"/>
                    <a:pt x="46" y="212"/>
                    <a:pt x="48" y="213"/>
                  </a:cubicBezTo>
                  <a:cubicBezTo>
                    <a:pt x="52" y="214"/>
                    <a:pt x="56" y="215"/>
                    <a:pt x="59" y="216"/>
                  </a:cubicBezTo>
                  <a:cubicBezTo>
                    <a:pt x="60" y="216"/>
                    <a:pt x="61" y="216"/>
                    <a:pt x="63" y="217"/>
                  </a:cubicBezTo>
                  <a:cubicBezTo>
                    <a:pt x="65" y="217"/>
                    <a:pt x="68" y="218"/>
                    <a:pt x="70" y="219"/>
                  </a:cubicBezTo>
                  <a:cubicBezTo>
                    <a:pt x="73" y="219"/>
                    <a:pt x="76" y="220"/>
                    <a:pt x="79" y="221"/>
                  </a:cubicBezTo>
                  <a:cubicBezTo>
                    <a:pt x="80" y="221"/>
                    <a:pt x="81" y="221"/>
                    <a:pt x="82" y="221"/>
                  </a:cubicBezTo>
                  <a:cubicBezTo>
                    <a:pt x="85" y="222"/>
                    <a:pt x="89" y="222"/>
                    <a:pt x="93" y="222"/>
                  </a:cubicBezTo>
                  <a:cubicBezTo>
                    <a:pt x="94" y="223"/>
                    <a:pt x="97" y="223"/>
                    <a:pt x="99" y="223"/>
                  </a:cubicBezTo>
                  <a:lnTo>
                    <a:pt x="100" y="224"/>
                  </a:lnTo>
                  <a:cubicBezTo>
                    <a:pt x="107" y="225"/>
                    <a:pt x="113" y="225"/>
                    <a:pt x="119" y="226"/>
                  </a:cubicBezTo>
                  <a:cubicBezTo>
                    <a:pt x="120" y="226"/>
                    <a:pt x="120" y="226"/>
                    <a:pt x="120" y="226"/>
                  </a:cubicBezTo>
                  <a:cubicBezTo>
                    <a:pt x="120" y="226"/>
                    <a:pt x="121" y="226"/>
                    <a:pt x="121" y="227"/>
                  </a:cubicBezTo>
                  <a:cubicBezTo>
                    <a:pt x="127" y="227"/>
                    <a:pt x="132" y="227"/>
                    <a:pt x="138" y="228"/>
                  </a:cubicBezTo>
                  <a:cubicBezTo>
                    <a:pt x="138" y="228"/>
                    <a:pt x="139" y="228"/>
                    <a:pt x="140" y="228"/>
                  </a:cubicBezTo>
                  <a:cubicBezTo>
                    <a:pt x="143" y="228"/>
                    <a:pt x="145" y="228"/>
                    <a:pt x="148" y="228"/>
                  </a:cubicBezTo>
                  <a:cubicBezTo>
                    <a:pt x="151" y="228"/>
                    <a:pt x="154" y="228"/>
                    <a:pt x="158" y="228"/>
                  </a:cubicBezTo>
                  <a:cubicBezTo>
                    <a:pt x="160" y="228"/>
                    <a:pt x="162" y="228"/>
                    <a:pt x="163" y="228"/>
                  </a:cubicBezTo>
                  <a:cubicBezTo>
                    <a:pt x="169" y="228"/>
                    <a:pt x="174" y="228"/>
                    <a:pt x="179" y="228"/>
                  </a:cubicBezTo>
                  <a:cubicBezTo>
                    <a:pt x="180" y="228"/>
                    <a:pt x="181" y="228"/>
                    <a:pt x="183" y="228"/>
                  </a:cubicBezTo>
                  <a:cubicBezTo>
                    <a:pt x="186" y="228"/>
                    <a:pt x="190" y="227"/>
                    <a:pt x="195" y="227"/>
                  </a:cubicBezTo>
                  <a:cubicBezTo>
                    <a:pt x="197" y="227"/>
                    <a:pt x="200" y="227"/>
                    <a:pt x="202" y="227"/>
                  </a:cubicBezTo>
                  <a:cubicBezTo>
                    <a:pt x="203" y="227"/>
                    <a:pt x="204" y="227"/>
                    <a:pt x="204" y="227"/>
                  </a:cubicBezTo>
                  <a:cubicBezTo>
                    <a:pt x="212" y="226"/>
                    <a:pt x="220" y="225"/>
                    <a:pt x="228" y="223"/>
                  </a:cubicBezTo>
                  <a:cubicBezTo>
                    <a:pt x="228" y="223"/>
                    <a:pt x="229" y="223"/>
                    <a:pt x="230" y="223"/>
                  </a:cubicBezTo>
                  <a:cubicBezTo>
                    <a:pt x="237" y="222"/>
                    <a:pt x="244" y="221"/>
                    <a:pt x="251" y="220"/>
                  </a:cubicBezTo>
                  <a:cubicBezTo>
                    <a:pt x="252" y="220"/>
                    <a:pt x="253" y="219"/>
                    <a:pt x="253" y="219"/>
                  </a:cubicBezTo>
                  <a:cubicBezTo>
                    <a:pt x="259" y="218"/>
                    <a:pt x="266" y="217"/>
                    <a:pt x="272" y="215"/>
                  </a:cubicBezTo>
                  <a:cubicBezTo>
                    <a:pt x="273" y="214"/>
                    <a:pt x="274" y="214"/>
                    <a:pt x="275" y="214"/>
                  </a:cubicBezTo>
                  <a:cubicBezTo>
                    <a:pt x="281" y="212"/>
                    <a:pt x="287" y="211"/>
                    <a:pt x="293" y="209"/>
                  </a:cubicBezTo>
                  <a:cubicBezTo>
                    <a:pt x="295" y="208"/>
                    <a:pt x="298" y="207"/>
                    <a:pt x="300" y="206"/>
                  </a:cubicBezTo>
                  <a:cubicBezTo>
                    <a:pt x="304" y="205"/>
                    <a:pt x="308" y="203"/>
                    <a:pt x="313" y="201"/>
                  </a:cubicBezTo>
                  <a:lnTo>
                    <a:pt x="315" y="200"/>
                  </a:lnTo>
                  <a:cubicBezTo>
                    <a:pt x="319" y="198"/>
                    <a:pt x="324" y="197"/>
                    <a:pt x="328" y="194"/>
                  </a:cubicBezTo>
                  <a:lnTo>
                    <a:pt x="328" y="0"/>
                  </a:lnTo>
                  <a:cubicBezTo>
                    <a:pt x="323" y="3"/>
                    <a:pt x="318" y="4"/>
                    <a:pt x="313" y="7"/>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60" name="Freeform 24">
              <a:extLst>
                <a:ext uri="{FF2B5EF4-FFF2-40B4-BE49-F238E27FC236}">
                  <a16:creationId xmlns:a16="http://schemas.microsoft.com/office/drawing/2014/main" xmlns="" id="{8DE8A0BF-FAF7-48DD-8978-A2A11161A152}"/>
                </a:ext>
              </a:extLst>
            </p:cNvPr>
            <p:cNvSpPr>
              <a:spLocks noChangeArrowheads="1"/>
            </p:cNvSpPr>
            <p:nvPr/>
          </p:nvSpPr>
          <p:spPr bwMode="auto">
            <a:xfrm>
              <a:off x="6320131" y="3969894"/>
              <a:ext cx="448757" cy="106285"/>
            </a:xfrm>
            <a:custGeom>
              <a:avLst/>
              <a:gdLst>
                <a:gd name="T0" fmla="*/ 839 w 840"/>
                <a:gd name="T1" fmla="*/ 99 h 199"/>
                <a:gd name="T2" fmla="*/ 419 w 840"/>
                <a:gd name="T3" fmla="*/ 198 h 199"/>
                <a:gd name="T4" fmla="*/ 0 w 840"/>
                <a:gd name="T5" fmla="*/ 99 h 199"/>
                <a:gd name="T6" fmla="*/ 419 w 840"/>
                <a:gd name="T7" fmla="*/ 0 h 199"/>
                <a:gd name="T8" fmla="*/ 839 w 840"/>
                <a:gd name="T9" fmla="*/ 99 h 199"/>
              </a:gdLst>
              <a:ahLst/>
              <a:cxnLst>
                <a:cxn ang="0">
                  <a:pos x="T0" y="T1"/>
                </a:cxn>
                <a:cxn ang="0">
                  <a:pos x="T2" y="T3"/>
                </a:cxn>
                <a:cxn ang="0">
                  <a:pos x="T4" y="T5"/>
                </a:cxn>
                <a:cxn ang="0">
                  <a:pos x="T6" y="T7"/>
                </a:cxn>
                <a:cxn ang="0">
                  <a:pos x="T8" y="T9"/>
                </a:cxn>
              </a:cxnLst>
              <a:rect l="0" t="0" r="r" b="b"/>
              <a:pathLst>
                <a:path w="840" h="199">
                  <a:moveTo>
                    <a:pt x="839" y="99"/>
                  </a:moveTo>
                  <a:cubicBezTo>
                    <a:pt x="839" y="154"/>
                    <a:pt x="651" y="198"/>
                    <a:pt x="419" y="198"/>
                  </a:cubicBezTo>
                  <a:cubicBezTo>
                    <a:pt x="188" y="198"/>
                    <a:pt x="0" y="154"/>
                    <a:pt x="0" y="99"/>
                  </a:cubicBezTo>
                  <a:cubicBezTo>
                    <a:pt x="0" y="44"/>
                    <a:pt x="188" y="0"/>
                    <a:pt x="419" y="0"/>
                  </a:cubicBezTo>
                  <a:cubicBezTo>
                    <a:pt x="651" y="0"/>
                    <a:pt x="839" y="44"/>
                    <a:pt x="839" y="99"/>
                  </a:cubicBezTo>
                </a:path>
              </a:pathLst>
            </a:custGeom>
            <a:solidFill>
              <a:schemeClr val="bg1">
                <a:lumMod val="75000"/>
              </a:schemeClr>
            </a:solidFill>
            <a:ln>
              <a:noFill/>
            </a:ln>
            <a:effectLst/>
          </p:spPr>
          <p:txBody>
            <a:bodyPr wrap="none" anchor="ctr"/>
            <a:lstStyle/>
            <a:p>
              <a:endParaRPr lang="en-GB" sz="567" dirty="0">
                <a:latin typeface="+mj-lt"/>
              </a:endParaRPr>
            </a:p>
          </p:txBody>
        </p:sp>
        <p:sp>
          <p:nvSpPr>
            <p:cNvPr id="61" name="Freeform 25">
              <a:extLst>
                <a:ext uri="{FF2B5EF4-FFF2-40B4-BE49-F238E27FC236}">
                  <a16:creationId xmlns:a16="http://schemas.microsoft.com/office/drawing/2014/main" xmlns="" id="{B2CC8E22-5018-4DE5-AE49-35540BF10926}"/>
                </a:ext>
              </a:extLst>
            </p:cNvPr>
            <p:cNvSpPr>
              <a:spLocks noChangeArrowheads="1"/>
            </p:cNvSpPr>
            <p:nvPr/>
          </p:nvSpPr>
          <p:spPr bwMode="auto">
            <a:xfrm>
              <a:off x="6069772" y="2923582"/>
              <a:ext cx="954199" cy="1100636"/>
            </a:xfrm>
            <a:custGeom>
              <a:avLst/>
              <a:gdLst>
                <a:gd name="T0" fmla="*/ 1779 w 1780"/>
                <a:gd name="T1" fmla="*/ 889 h 2054"/>
                <a:gd name="T2" fmla="*/ 889 w 1780"/>
                <a:gd name="T3" fmla="*/ 0 h 2054"/>
                <a:gd name="T4" fmla="*/ 0 w 1780"/>
                <a:gd name="T5" fmla="*/ 889 h 2054"/>
                <a:gd name="T6" fmla="*/ 722 w 1780"/>
                <a:gd name="T7" fmla="*/ 1763 h 2054"/>
                <a:gd name="T8" fmla="*/ 889 w 1780"/>
                <a:gd name="T9" fmla="*/ 2053 h 2054"/>
                <a:gd name="T10" fmla="*/ 1057 w 1780"/>
                <a:gd name="T11" fmla="*/ 1763 h 2054"/>
                <a:gd name="T12" fmla="*/ 1779 w 1780"/>
                <a:gd name="T13" fmla="*/ 889 h 2054"/>
              </a:gdLst>
              <a:ahLst/>
              <a:cxnLst>
                <a:cxn ang="0">
                  <a:pos x="T0" y="T1"/>
                </a:cxn>
                <a:cxn ang="0">
                  <a:pos x="T2" y="T3"/>
                </a:cxn>
                <a:cxn ang="0">
                  <a:pos x="T4" y="T5"/>
                </a:cxn>
                <a:cxn ang="0">
                  <a:pos x="T6" y="T7"/>
                </a:cxn>
                <a:cxn ang="0">
                  <a:pos x="T8" y="T9"/>
                </a:cxn>
                <a:cxn ang="0">
                  <a:pos x="T10" y="T11"/>
                </a:cxn>
                <a:cxn ang="0">
                  <a:pos x="T12" y="T13"/>
                </a:cxn>
              </a:cxnLst>
              <a:rect l="0" t="0" r="r" b="b"/>
              <a:pathLst>
                <a:path w="1780" h="2054">
                  <a:moveTo>
                    <a:pt x="1779" y="889"/>
                  </a:moveTo>
                  <a:cubicBezTo>
                    <a:pt x="1779" y="398"/>
                    <a:pt x="1381" y="0"/>
                    <a:pt x="889" y="0"/>
                  </a:cubicBezTo>
                  <a:cubicBezTo>
                    <a:pt x="399" y="0"/>
                    <a:pt x="0" y="398"/>
                    <a:pt x="0" y="889"/>
                  </a:cubicBezTo>
                  <a:cubicBezTo>
                    <a:pt x="0" y="1323"/>
                    <a:pt x="311" y="1685"/>
                    <a:pt x="722" y="1763"/>
                  </a:cubicBezTo>
                  <a:lnTo>
                    <a:pt x="889" y="2053"/>
                  </a:lnTo>
                  <a:lnTo>
                    <a:pt x="1057" y="1763"/>
                  </a:lnTo>
                  <a:cubicBezTo>
                    <a:pt x="1468" y="1685"/>
                    <a:pt x="1779" y="1323"/>
                    <a:pt x="1779" y="889"/>
                  </a:cubicBezTo>
                </a:path>
              </a:pathLst>
            </a:custGeom>
            <a:solidFill>
              <a:schemeClr val="accent2"/>
            </a:solidFill>
            <a:ln>
              <a:noFill/>
            </a:ln>
            <a:effectLst/>
          </p:spPr>
          <p:txBody>
            <a:bodyPr wrap="none" anchor="ctr"/>
            <a:lstStyle/>
            <a:p>
              <a:endParaRPr lang="en-GB" sz="567" dirty="0">
                <a:latin typeface="+mj-lt"/>
              </a:endParaRPr>
            </a:p>
          </p:txBody>
        </p:sp>
        <p:sp>
          <p:nvSpPr>
            <p:cNvPr id="66" name="TextBox 60">
              <a:extLst>
                <a:ext uri="{FF2B5EF4-FFF2-40B4-BE49-F238E27FC236}">
                  <a16:creationId xmlns:a16="http://schemas.microsoft.com/office/drawing/2014/main" xmlns="" id="{38D382B6-5FF7-49FF-AD77-C4429F05948B}"/>
                </a:ext>
              </a:extLst>
            </p:cNvPr>
            <p:cNvSpPr txBox="1"/>
            <p:nvPr/>
          </p:nvSpPr>
          <p:spPr>
            <a:xfrm>
              <a:off x="6343853" y="3116751"/>
              <a:ext cx="404278" cy="611834"/>
            </a:xfrm>
            <a:prstGeom prst="rect">
              <a:avLst/>
            </a:prstGeom>
            <a:noFill/>
          </p:spPr>
          <p:txBody>
            <a:bodyPr wrap="none" rtlCol="0" anchor="ctr">
              <a:spAutoFit/>
            </a:bodyPr>
            <a:lstStyle/>
            <a:p>
              <a:pPr algn="ctr"/>
              <a:r>
                <a:rPr lang="en-GB" sz="3376" b="1">
                  <a:solidFill>
                    <a:schemeClr val="bg1"/>
                  </a:solidFill>
                  <a:latin typeface="+mj-lt"/>
                  <a:cs typeface="Poppins" pitchFamily="2" charset="77"/>
                </a:rPr>
                <a:t>2</a:t>
              </a:r>
              <a:endParaRPr lang="en-GB" sz="3376" b="1" dirty="0">
                <a:solidFill>
                  <a:schemeClr val="bg1"/>
                </a:solidFill>
                <a:latin typeface="+mj-lt"/>
                <a:cs typeface="Poppins" pitchFamily="2" charset="77"/>
              </a:endParaRPr>
            </a:p>
          </p:txBody>
        </p:sp>
      </p:grpSp>
      <p:sp>
        <p:nvSpPr>
          <p:cNvPr id="67" name="Subtitle 2">
            <a:extLst>
              <a:ext uri="{FF2B5EF4-FFF2-40B4-BE49-F238E27FC236}">
                <a16:creationId xmlns:a16="http://schemas.microsoft.com/office/drawing/2014/main" xmlns="" id="{55D9C3EA-D90A-45C7-B1C2-1AA21C8D0DA0}"/>
              </a:ext>
            </a:extLst>
          </p:cNvPr>
          <p:cNvSpPr txBox="1">
            <a:spLocks/>
          </p:cNvSpPr>
          <p:nvPr/>
        </p:nvSpPr>
        <p:spPr>
          <a:xfrm>
            <a:off x="7881856" y="5441028"/>
            <a:ext cx="2027332" cy="773297"/>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600" dirty="0">
                <a:solidFill>
                  <a:schemeClr val="tx1"/>
                </a:solidFill>
                <a:latin typeface="+mj-lt"/>
                <a:ea typeface="Lato Light" panose="020F0502020204030203" pitchFamily="34" charset="0"/>
                <a:cs typeface="Mukta ExtraLight" panose="020B0000000000000000" pitchFamily="34" charset="77"/>
              </a:rPr>
              <a:t>Por ejemplo, productividad, mejoras de costes</a:t>
            </a:r>
            <a:endParaRPr lang="en-GB" sz="1600" dirty="0">
              <a:solidFill>
                <a:srgbClr val="245473"/>
              </a:solidFill>
              <a:latin typeface="+mj-lt"/>
              <a:ea typeface="Lato Light" panose="020F0502020204030203" pitchFamily="34" charset="0"/>
              <a:cs typeface="Mukta ExtraLight" panose="020B0000000000000000" pitchFamily="34" charset="77"/>
            </a:endParaRPr>
          </a:p>
        </p:txBody>
      </p:sp>
      <p:sp>
        <p:nvSpPr>
          <p:cNvPr id="68" name="TextBox 67">
            <a:extLst>
              <a:ext uri="{FF2B5EF4-FFF2-40B4-BE49-F238E27FC236}">
                <a16:creationId xmlns:a16="http://schemas.microsoft.com/office/drawing/2014/main" xmlns="" id="{A5955568-3FC0-4EFB-A9E1-119E7ACF0AFA}"/>
              </a:ext>
            </a:extLst>
          </p:cNvPr>
          <p:cNvSpPr txBox="1"/>
          <p:nvPr/>
        </p:nvSpPr>
        <p:spPr>
          <a:xfrm>
            <a:off x="7282466" y="5104634"/>
            <a:ext cx="2781081" cy="307777"/>
          </a:xfrm>
          <a:prstGeom prst="rect">
            <a:avLst/>
          </a:prstGeom>
          <a:noFill/>
        </p:spPr>
        <p:txBody>
          <a:bodyPr wrap="none" rtlCol="0" anchor="b" anchorCtr="0">
            <a:spAutoFit/>
          </a:bodyPr>
          <a:lstStyle/>
          <a:p>
            <a:pPr algn="ctr"/>
            <a:r>
              <a:rPr lang="es-ES" sz="1400" b="1" dirty="0">
                <a:solidFill>
                  <a:schemeClr val="tx2"/>
                </a:solidFill>
                <a:latin typeface="+mj-lt"/>
                <a:ea typeface="League Spartan" charset="0"/>
                <a:cs typeface="Poppins" pitchFamily="2" charset="77"/>
              </a:rPr>
              <a:t>Mejora del rendimiento de las tareas</a:t>
            </a:r>
            <a:endParaRPr lang="en-GB" sz="1400" b="1" dirty="0">
              <a:solidFill>
                <a:schemeClr val="tx2"/>
              </a:solidFill>
              <a:latin typeface="+mj-lt"/>
              <a:ea typeface="League Spartan" charset="0"/>
              <a:cs typeface="Poppins" pitchFamily="2" charset="77"/>
            </a:endParaRPr>
          </a:p>
        </p:txBody>
      </p:sp>
      <p:grpSp>
        <p:nvGrpSpPr>
          <p:cNvPr id="6" name="Gruppieren 5">
            <a:extLst>
              <a:ext uri="{FF2B5EF4-FFF2-40B4-BE49-F238E27FC236}">
                <a16:creationId xmlns:a16="http://schemas.microsoft.com/office/drawing/2014/main" xmlns="" id="{958374E3-7C48-4D29-9AD5-DA879D40C5D1}"/>
              </a:ext>
            </a:extLst>
          </p:cNvPr>
          <p:cNvGrpSpPr/>
          <p:nvPr/>
        </p:nvGrpSpPr>
        <p:grpSpPr>
          <a:xfrm>
            <a:off x="10017137" y="2858232"/>
            <a:ext cx="1728895" cy="1629697"/>
            <a:chOff x="7575760" y="2153609"/>
            <a:chExt cx="1728895" cy="1629697"/>
          </a:xfrm>
        </p:grpSpPr>
        <p:sp>
          <p:nvSpPr>
            <p:cNvPr id="69" name="Freeform 27">
              <a:extLst>
                <a:ext uri="{FF2B5EF4-FFF2-40B4-BE49-F238E27FC236}">
                  <a16:creationId xmlns:a16="http://schemas.microsoft.com/office/drawing/2014/main" xmlns="" id="{B8558C61-F1C1-4D4C-BBA3-30A63410626B}"/>
                </a:ext>
              </a:extLst>
            </p:cNvPr>
            <p:cNvSpPr>
              <a:spLocks noChangeArrowheads="1"/>
            </p:cNvSpPr>
            <p:nvPr/>
          </p:nvSpPr>
          <p:spPr bwMode="auto">
            <a:xfrm>
              <a:off x="9255055" y="3254246"/>
              <a:ext cx="37790" cy="148797"/>
            </a:xfrm>
            <a:custGeom>
              <a:avLst/>
              <a:gdLst>
                <a:gd name="T0" fmla="*/ 68 w 70"/>
                <a:gd name="T1" fmla="*/ 10 h 278"/>
                <a:gd name="T2" fmla="*/ 68 w 70"/>
                <a:gd name="T3" fmla="*/ 12 h 278"/>
                <a:gd name="T4" fmla="*/ 64 w 70"/>
                <a:gd name="T5" fmla="*/ 22 h 278"/>
                <a:gd name="T6" fmla="*/ 63 w 70"/>
                <a:gd name="T7" fmla="*/ 25 h 278"/>
                <a:gd name="T8" fmla="*/ 60 w 70"/>
                <a:gd name="T9" fmla="*/ 32 h 278"/>
                <a:gd name="T10" fmla="*/ 57 w 70"/>
                <a:gd name="T11" fmla="*/ 36 h 278"/>
                <a:gd name="T12" fmla="*/ 53 w 70"/>
                <a:gd name="T13" fmla="*/ 42 h 278"/>
                <a:gd name="T14" fmla="*/ 49 w 70"/>
                <a:gd name="T15" fmla="*/ 47 h 278"/>
                <a:gd name="T16" fmla="*/ 44 w 70"/>
                <a:gd name="T17" fmla="*/ 52 h 278"/>
                <a:gd name="T18" fmla="*/ 39 w 70"/>
                <a:gd name="T19" fmla="*/ 57 h 278"/>
                <a:gd name="T20" fmla="*/ 32 w 70"/>
                <a:gd name="T21" fmla="*/ 63 h 278"/>
                <a:gd name="T22" fmla="*/ 30 w 70"/>
                <a:gd name="T23" fmla="*/ 65 h 278"/>
                <a:gd name="T24" fmla="*/ 17 w 70"/>
                <a:gd name="T25" fmla="*/ 73 h 278"/>
                <a:gd name="T26" fmla="*/ 15 w 70"/>
                <a:gd name="T27" fmla="*/ 75 h 278"/>
                <a:gd name="T28" fmla="*/ 0 w 70"/>
                <a:gd name="T29" fmla="*/ 82 h 278"/>
                <a:gd name="T30" fmla="*/ 0 w 70"/>
                <a:gd name="T31" fmla="*/ 277 h 278"/>
                <a:gd name="T32" fmla="*/ 15 w 70"/>
                <a:gd name="T33" fmla="*/ 268 h 278"/>
                <a:gd name="T34" fmla="*/ 17 w 70"/>
                <a:gd name="T35" fmla="*/ 267 h 278"/>
                <a:gd name="T36" fmla="*/ 20 w 70"/>
                <a:gd name="T37" fmla="*/ 266 h 278"/>
                <a:gd name="T38" fmla="*/ 30 w 70"/>
                <a:gd name="T39" fmla="*/ 259 h 278"/>
                <a:gd name="T40" fmla="*/ 32 w 70"/>
                <a:gd name="T41" fmla="*/ 258 h 278"/>
                <a:gd name="T42" fmla="*/ 36 w 70"/>
                <a:gd name="T43" fmla="*/ 254 h 278"/>
                <a:gd name="T44" fmla="*/ 39 w 70"/>
                <a:gd name="T45" fmla="*/ 251 h 278"/>
                <a:gd name="T46" fmla="*/ 44 w 70"/>
                <a:gd name="T47" fmla="*/ 246 h 278"/>
                <a:gd name="T48" fmla="*/ 47 w 70"/>
                <a:gd name="T49" fmla="*/ 243 h 278"/>
                <a:gd name="T50" fmla="*/ 49 w 70"/>
                <a:gd name="T51" fmla="*/ 240 h 278"/>
                <a:gd name="T52" fmla="*/ 53 w 70"/>
                <a:gd name="T53" fmla="*/ 236 h 278"/>
                <a:gd name="T54" fmla="*/ 55 w 70"/>
                <a:gd name="T55" fmla="*/ 234 h 278"/>
                <a:gd name="T56" fmla="*/ 57 w 70"/>
                <a:gd name="T57" fmla="*/ 230 h 278"/>
                <a:gd name="T58" fmla="*/ 60 w 70"/>
                <a:gd name="T59" fmla="*/ 226 h 278"/>
                <a:gd name="T60" fmla="*/ 61 w 70"/>
                <a:gd name="T61" fmla="*/ 225 h 278"/>
                <a:gd name="T62" fmla="*/ 63 w 70"/>
                <a:gd name="T63" fmla="*/ 219 h 278"/>
                <a:gd name="T64" fmla="*/ 64 w 70"/>
                <a:gd name="T65" fmla="*/ 216 h 278"/>
                <a:gd name="T66" fmla="*/ 64 w 70"/>
                <a:gd name="T67" fmla="*/ 215 h 278"/>
                <a:gd name="T68" fmla="*/ 68 w 70"/>
                <a:gd name="T69" fmla="*/ 206 h 278"/>
                <a:gd name="T70" fmla="*/ 68 w 70"/>
                <a:gd name="T71" fmla="*/ 204 h 278"/>
                <a:gd name="T72" fmla="*/ 69 w 70"/>
                <a:gd name="T73" fmla="*/ 196 h 278"/>
                <a:gd name="T74" fmla="*/ 69 w 70"/>
                <a:gd name="T75" fmla="*/ 195 h 278"/>
                <a:gd name="T76" fmla="*/ 69 w 70"/>
                <a:gd name="T77" fmla="*/ 0 h 278"/>
                <a:gd name="T78" fmla="*/ 68 w 70"/>
                <a:gd name="T79" fmla="*/ 1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0" h="278">
                  <a:moveTo>
                    <a:pt x="68" y="10"/>
                  </a:moveTo>
                  <a:cubicBezTo>
                    <a:pt x="68" y="10"/>
                    <a:pt x="68" y="11"/>
                    <a:pt x="68" y="12"/>
                  </a:cubicBezTo>
                  <a:cubicBezTo>
                    <a:pt x="67" y="15"/>
                    <a:pt x="66" y="19"/>
                    <a:pt x="64" y="22"/>
                  </a:cubicBezTo>
                  <a:cubicBezTo>
                    <a:pt x="64" y="23"/>
                    <a:pt x="63" y="24"/>
                    <a:pt x="63" y="25"/>
                  </a:cubicBezTo>
                  <a:cubicBezTo>
                    <a:pt x="62" y="28"/>
                    <a:pt x="61" y="30"/>
                    <a:pt x="60" y="32"/>
                  </a:cubicBezTo>
                  <a:cubicBezTo>
                    <a:pt x="59" y="33"/>
                    <a:pt x="58" y="34"/>
                    <a:pt x="57" y="36"/>
                  </a:cubicBezTo>
                  <a:cubicBezTo>
                    <a:pt x="56" y="38"/>
                    <a:pt x="54" y="40"/>
                    <a:pt x="53" y="42"/>
                  </a:cubicBezTo>
                  <a:cubicBezTo>
                    <a:pt x="52" y="43"/>
                    <a:pt x="51" y="45"/>
                    <a:pt x="49" y="47"/>
                  </a:cubicBezTo>
                  <a:cubicBezTo>
                    <a:pt x="47" y="48"/>
                    <a:pt x="46" y="50"/>
                    <a:pt x="44" y="52"/>
                  </a:cubicBezTo>
                  <a:cubicBezTo>
                    <a:pt x="42" y="53"/>
                    <a:pt x="41" y="55"/>
                    <a:pt x="39" y="57"/>
                  </a:cubicBezTo>
                  <a:cubicBezTo>
                    <a:pt x="36" y="59"/>
                    <a:pt x="34" y="61"/>
                    <a:pt x="32" y="63"/>
                  </a:cubicBezTo>
                  <a:cubicBezTo>
                    <a:pt x="31" y="64"/>
                    <a:pt x="30" y="64"/>
                    <a:pt x="30" y="65"/>
                  </a:cubicBezTo>
                  <a:cubicBezTo>
                    <a:pt x="26" y="67"/>
                    <a:pt x="22" y="70"/>
                    <a:pt x="17" y="73"/>
                  </a:cubicBezTo>
                  <a:cubicBezTo>
                    <a:pt x="17" y="73"/>
                    <a:pt x="16" y="74"/>
                    <a:pt x="15" y="75"/>
                  </a:cubicBezTo>
                  <a:cubicBezTo>
                    <a:pt x="10" y="77"/>
                    <a:pt x="6" y="80"/>
                    <a:pt x="0" y="82"/>
                  </a:cubicBezTo>
                  <a:lnTo>
                    <a:pt x="0" y="277"/>
                  </a:lnTo>
                  <a:cubicBezTo>
                    <a:pt x="6" y="274"/>
                    <a:pt x="10" y="272"/>
                    <a:pt x="15" y="268"/>
                  </a:cubicBezTo>
                  <a:cubicBezTo>
                    <a:pt x="16" y="268"/>
                    <a:pt x="17" y="267"/>
                    <a:pt x="17" y="267"/>
                  </a:cubicBezTo>
                  <a:cubicBezTo>
                    <a:pt x="19" y="267"/>
                    <a:pt x="19" y="266"/>
                    <a:pt x="20" y="266"/>
                  </a:cubicBezTo>
                  <a:cubicBezTo>
                    <a:pt x="23" y="263"/>
                    <a:pt x="27" y="261"/>
                    <a:pt x="30" y="259"/>
                  </a:cubicBezTo>
                  <a:cubicBezTo>
                    <a:pt x="30" y="258"/>
                    <a:pt x="31" y="258"/>
                    <a:pt x="32" y="258"/>
                  </a:cubicBezTo>
                  <a:cubicBezTo>
                    <a:pt x="33" y="256"/>
                    <a:pt x="35" y="255"/>
                    <a:pt x="36" y="254"/>
                  </a:cubicBezTo>
                  <a:cubicBezTo>
                    <a:pt x="37" y="253"/>
                    <a:pt x="38" y="252"/>
                    <a:pt x="39" y="251"/>
                  </a:cubicBezTo>
                  <a:cubicBezTo>
                    <a:pt x="41" y="250"/>
                    <a:pt x="42" y="248"/>
                    <a:pt x="44" y="246"/>
                  </a:cubicBezTo>
                  <a:cubicBezTo>
                    <a:pt x="45" y="245"/>
                    <a:pt x="46" y="245"/>
                    <a:pt x="47" y="243"/>
                  </a:cubicBezTo>
                  <a:cubicBezTo>
                    <a:pt x="47" y="243"/>
                    <a:pt x="49" y="242"/>
                    <a:pt x="49" y="240"/>
                  </a:cubicBezTo>
                  <a:cubicBezTo>
                    <a:pt x="51" y="239"/>
                    <a:pt x="52" y="238"/>
                    <a:pt x="53" y="236"/>
                  </a:cubicBezTo>
                  <a:cubicBezTo>
                    <a:pt x="53" y="236"/>
                    <a:pt x="54" y="235"/>
                    <a:pt x="55" y="234"/>
                  </a:cubicBezTo>
                  <a:cubicBezTo>
                    <a:pt x="55" y="232"/>
                    <a:pt x="57" y="231"/>
                    <a:pt x="57" y="230"/>
                  </a:cubicBezTo>
                  <a:cubicBezTo>
                    <a:pt x="58" y="229"/>
                    <a:pt x="59" y="227"/>
                    <a:pt x="60" y="226"/>
                  </a:cubicBezTo>
                  <a:cubicBezTo>
                    <a:pt x="60" y="226"/>
                    <a:pt x="60" y="225"/>
                    <a:pt x="61" y="225"/>
                  </a:cubicBezTo>
                  <a:cubicBezTo>
                    <a:pt x="62" y="223"/>
                    <a:pt x="62" y="221"/>
                    <a:pt x="63" y="219"/>
                  </a:cubicBezTo>
                  <a:cubicBezTo>
                    <a:pt x="63" y="219"/>
                    <a:pt x="64" y="217"/>
                    <a:pt x="64" y="216"/>
                  </a:cubicBezTo>
                  <a:lnTo>
                    <a:pt x="64" y="215"/>
                  </a:lnTo>
                  <a:cubicBezTo>
                    <a:pt x="66" y="212"/>
                    <a:pt x="67" y="209"/>
                    <a:pt x="68" y="206"/>
                  </a:cubicBezTo>
                  <a:cubicBezTo>
                    <a:pt x="68" y="206"/>
                    <a:pt x="68" y="205"/>
                    <a:pt x="68" y="204"/>
                  </a:cubicBezTo>
                  <a:cubicBezTo>
                    <a:pt x="68" y="202"/>
                    <a:pt x="68" y="199"/>
                    <a:pt x="69" y="196"/>
                  </a:cubicBezTo>
                  <a:cubicBezTo>
                    <a:pt x="69" y="195"/>
                    <a:pt x="69" y="195"/>
                    <a:pt x="69" y="195"/>
                  </a:cubicBezTo>
                  <a:lnTo>
                    <a:pt x="69" y="0"/>
                  </a:lnTo>
                  <a:cubicBezTo>
                    <a:pt x="69" y="4"/>
                    <a:pt x="68" y="7"/>
                    <a:pt x="68" y="10"/>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70" name="Freeform 29">
              <a:extLst>
                <a:ext uri="{FF2B5EF4-FFF2-40B4-BE49-F238E27FC236}">
                  <a16:creationId xmlns:a16="http://schemas.microsoft.com/office/drawing/2014/main" xmlns="" id="{28AA158E-0D96-4AA9-B7FC-DFD1F9857E2B}"/>
                </a:ext>
              </a:extLst>
            </p:cNvPr>
            <p:cNvSpPr>
              <a:spLocks noChangeArrowheads="1"/>
            </p:cNvSpPr>
            <p:nvPr/>
          </p:nvSpPr>
          <p:spPr bwMode="auto">
            <a:xfrm>
              <a:off x="7587568" y="3254246"/>
              <a:ext cx="37790" cy="148797"/>
            </a:xfrm>
            <a:custGeom>
              <a:avLst/>
              <a:gdLst>
                <a:gd name="T0" fmla="*/ 0 w 70"/>
                <a:gd name="T1" fmla="*/ 195 h 278"/>
                <a:gd name="T2" fmla="*/ 0 w 70"/>
                <a:gd name="T3" fmla="*/ 0 h 278"/>
                <a:gd name="T4" fmla="*/ 69 w 70"/>
                <a:gd name="T5" fmla="*/ 82 h 278"/>
                <a:gd name="T6" fmla="*/ 69 w 70"/>
                <a:gd name="T7" fmla="*/ 277 h 278"/>
                <a:gd name="T8" fmla="*/ 0 w 70"/>
                <a:gd name="T9" fmla="*/ 195 h 278"/>
              </a:gdLst>
              <a:ahLst/>
              <a:cxnLst>
                <a:cxn ang="0">
                  <a:pos x="T0" y="T1"/>
                </a:cxn>
                <a:cxn ang="0">
                  <a:pos x="T2" y="T3"/>
                </a:cxn>
                <a:cxn ang="0">
                  <a:pos x="T4" y="T5"/>
                </a:cxn>
                <a:cxn ang="0">
                  <a:pos x="T6" y="T7"/>
                </a:cxn>
                <a:cxn ang="0">
                  <a:pos x="T8" y="T9"/>
                </a:cxn>
              </a:cxnLst>
              <a:rect l="0" t="0" r="r" b="b"/>
              <a:pathLst>
                <a:path w="70" h="278">
                  <a:moveTo>
                    <a:pt x="0" y="195"/>
                  </a:moveTo>
                  <a:lnTo>
                    <a:pt x="0" y="0"/>
                  </a:lnTo>
                  <a:cubicBezTo>
                    <a:pt x="0" y="30"/>
                    <a:pt x="23" y="59"/>
                    <a:pt x="69" y="82"/>
                  </a:cubicBezTo>
                  <a:lnTo>
                    <a:pt x="69" y="277"/>
                  </a:lnTo>
                  <a:cubicBezTo>
                    <a:pt x="23" y="254"/>
                    <a:pt x="0" y="224"/>
                    <a:pt x="0" y="195"/>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71" name="Freeform 30">
              <a:extLst>
                <a:ext uri="{FF2B5EF4-FFF2-40B4-BE49-F238E27FC236}">
                  <a16:creationId xmlns:a16="http://schemas.microsoft.com/office/drawing/2014/main" xmlns="" id="{FC8D957A-4159-4C36-98E9-24C88FA20AD2}"/>
                </a:ext>
              </a:extLst>
            </p:cNvPr>
            <p:cNvSpPr>
              <a:spLocks noChangeArrowheads="1"/>
            </p:cNvSpPr>
            <p:nvPr/>
          </p:nvSpPr>
          <p:spPr bwMode="auto">
            <a:xfrm>
              <a:off x="8527596" y="3296759"/>
              <a:ext cx="727458" cy="467652"/>
            </a:xfrm>
            <a:custGeom>
              <a:avLst/>
              <a:gdLst>
                <a:gd name="T0" fmla="*/ 1358 w 1359"/>
                <a:gd name="T1" fmla="*/ 0 h 875"/>
                <a:gd name="T2" fmla="*/ 1358 w 1359"/>
                <a:gd name="T3" fmla="*/ 195 h 875"/>
                <a:gd name="T4" fmla="*/ 0 w 1359"/>
                <a:gd name="T5" fmla="*/ 874 h 875"/>
                <a:gd name="T6" fmla="*/ 0 w 1359"/>
                <a:gd name="T7" fmla="*/ 679 h 875"/>
                <a:gd name="T8" fmla="*/ 1358 w 1359"/>
                <a:gd name="T9" fmla="*/ 0 h 875"/>
              </a:gdLst>
              <a:ahLst/>
              <a:cxnLst>
                <a:cxn ang="0">
                  <a:pos x="T0" y="T1"/>
                </a:cxn>
                <a:cxn ang="0">
                  <a:pos x="T2" y="T3"/>
                </a:cxn>
                <a:cxn ang="0">
                  <a:pos x="T4" y="T5"/>
                </a:cxn>
                <a:cxn ang="0">
                  <a:pos x="T6" y="T7"/>
                </a:cxn>
                <a:cxn ang="0">
                  <a:pos x="T8" y="T9"/>
                </a:cxn>
              </a:cxnLst>
              <a:rect l="0" t="0" r="r" b="b"/>
              <a:pathLst>
                <a:path w="1359" h="875">
                  <a:moveTo>
                    <a:pt x="1358" y="0"/>
                  </a:moveTo>
                  <a:lnTo>
                    <a:pt x="1358" y="195"/>
                  </a:lnTo>
                  <a:lnTo>
                    <a:pt x="0" y="874"/>
                  </a:lnTo>
                  <a:lnTo>
                    <a:pt x="0" y="679"/>
                  </a:lnTo>
                  <a:lnTo>
                    <a:pt x="1358" y="0"/>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72" name="Freeform 31">
              <a:extLst>
                <a:ext uri="{FF2B5EF4-FFF2-40B4-BE49-F238E27FC236}">
                  <a16:creationId xmlns:a16="http://schemas.microsoft.com/office/drawing/2014/main" xmlns="" id="{F9641A5E-BE21-45AF-BBAB-6F005E9BC0A8}"/>
                </a:ext>
              </a:extLst>
            </p:cNvPr>
            <p:cNvSpPr>
              <a:spLocks noChangeArrowheads="1"/>
            </p:cNvSpPr>
            <p:nvPr/>
          </p:nvSpPr>
          <p:spPr bwMode="auto">
            <a:xfrm>
              <a:off x="7625358" y="3296759"/>
              <a:ext cx="727458" cy="467652"/>
            </a:xfrm>
            <a:custGeom>
              <a:avLst/>
              <a:gdLst>
                <a:gd name="T0" fmla="*/ 1358 w 1359"/>
                <a:gd name="T1" fmla="*/ 679 h 875"/>
                <a:gd name="T2" fmla="*/ 1358 w 1359"/>
                <a:gd name="T3" fmla="*/ 874 h 875"/>
                <a:gd name="T4" fmla="*/ 0 w 1359"/>
                <a:gd name="T5" fmla="*/ 195 h 875"/>
                <a:gd name="T6" fmla="*/ 0 w 1359"/>
                <a:gd name="T7" fmla="*/ 0 h 875"/>
                <a:gd name="T8" fmla="*/ 1358 w 1359"/>
                <a:gd name="T9" fmla="*/ 679 h 875"/>
              </a:gdLst>
              <a:ahLst/>
              <a:cxnLst>
                <a:cxn ang="0">
                  <a:pos x="T0" y="T1"/>
                </a:cxn>
                <a:cxn ang="0">
                  <a:pos x="T2" y="T3"/>
                </a:cxn>
                <a:cxn ang="0">
                  <a:pos x="T4" y="T5"/>
                </a:cxn>
                <a:cxn ang="0">
                  <a:pos x="T6" y="T7"/>
                </a:cxn>
                <a:cxn ang="0">
                  <a:pos x="T8" y="T9"/>
                </a:cxn>
              </a:cxnLst>
              <a:rect l="0" t="0" r="r" b="b"/>
              <a:pathLst>
                <a:path w="1359" h="875">
                  <a:moveTo>
                    <a:pt x="1358" y="679"/>
                  </a:moveTo>
                  <a:lnTo>
                    <a:pt x="1358" y="874"/>
                  </a:lnTo>
                  <a:lnTo>
                    <a:pt x="0" y="195"/>
                  </a:lnTo>
                  <a:lnTo>
                    <a:pt x="0" y="0"/>
                  </a:lnTo>
                  <a:lnTo>
                    <a:pt x="1358" y="679"/>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73" name="Freeform 32">
              <a:extLst>
                <a:ext uri="{FF2B5EF4-FFF2-40B4-BE49-F238E27FC236}">
                  <a16:creationId xmlns:a16="http://schemas.microsoft.com/office/drawing/2014/main" xmlns="" id="{7DD43EBA-38FC-4508-B51E-43F7F5669B8D}"/>
                </a:ext>
              </a:extLst>
            </p:cNvPr>
            <p:cNvSpPr>
              <a:spLocks noChangeArrowheads="1"/>
            </p:cNvSpPr>
            <p:nvPr/>
          </p:nvSpPr>
          <p:spPr bwMode="auto">
            <a:xfrm>
              <a:off x="7575760" y="2829107"/>
              <a:ext cx="1728895" cy="852638"/>
            </a:xfrm>
            <a:custGeom>
              <a:avLst/>
              <a:gdLst>
                <a:gd name="T0" fmla="*/ 1613 w 3227"/>
                <a:gd name="T1" fmla="*/ 0 h 1592"/>
                <a:gd name="T2" fmla="*/ 1777 w 3227"/>
                <a:gd name="T3" fmla="*/ 34 h 1592"/>
                <a:gd name="T4" fmla="*/ 3135 w 3227"/>
                <a:gd name="T5" fmla="*/ 713 h 1592"/>
                <a:gd name="T6" fmla="*/ 3135 w 3227"/>
                <a:gd name="T7" fmla="*/ 877 h 1592"/>
                <a:gd name="T8" fmla="*/ 1777 w 3227"/>
                <a:gd name="T9" fmla="*/ 1556 h 1592"/>
                <a:gd name="T10" fmla="*/ 1613 w 3227"/>
                <a:gd name="T11" fmla="*/ 1591 h 1592"/>
                <a:gd name="T12" fmla="*/ 1449 w 3227"/>
                <a:gd name="T13" fmla="*/ 1556 h 1592"/>
                <a:gd name="T14" fmla="*/ 91 w 3227"/>
                <a:gd name="T15" fmla="*/ 877 h 1592"/>
                <a:gd name="T16" fmla="*/ 91 w 3227"/>
                <a:gd name="T17" fmla="*/ 713 h 1592"/>
                <a:gd name="T18" fmla="*/ 1449 w 3227"/>
                <a:gd name="T19" fmla="*/ 34 h 1592"/>
                <a:gd name="T20" fmla="*/ 1613 w 3227"/>
                <a:gd name="T21"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27" h="1592">
                  <a:moveTo>
                    <a:pt x="1613" y="0"/>
                  </a:moveTo>
                  <a:cubicBezTo>
                    <a:pt x="1672" y="0"/>
                    <a:pt x="1732" y="12"/>
                    <a:pt x="1777" y="34"/>
                  </a:cubicBezTo>
                  <a:lnTo>
                    <a:pt x="3135" y="713"/>
                  </a:lnTo>
                  <a:cubicBezTo>
                    <a:pt x="3226" y="758"/>
                    <a:pt x="3226" y="832"/>
                    <a:pt x="3135" y="877"/>
                  </a:cubicBezTo>
                  <a:lnTo>
                    <a:pt x="1777" y="1556"/>
                  </a:lnTo>
                  <a:cubicBezTo>
                    <a:pt x="1732" y="1579"/>
                    <a:pt x="1672" y="1591"/>
                    <a:pt x="1613" y="1591"/>
                  </a:cubicBezTo>
                  <a:cubicBezTo>
                    <a:pt x="1554" y="1591"/>
                    <a:pt x="1494" y="1579"/>
                    <a:pt x="1449" y="1556"/>
                  </a:cubicBezTo>
                  <a:lnTo>
                    <a:pt x="91" y="877"/>
                  </a:lnTo>
                  <a:cubicBezTo>
                    <a:pt x="0" y="832"/>
                    <a:pt x="0" y="758"/>
                    <a:pt x="91" y="713"/>
                  </a:cubicBezTo>
                  <a:lnTo>
                    <a:pt x="1449" y="34"/>
                  </a:lnTo>
                  <a:cubicBezTo>
                    <a:pt x="1494" y="12"/>
                    <a:pt x="1554" y="0"/>
                    <a:pt x="1613" y="0"/>
                  </a:cubicBezTo>
                </a:path>
              </a:pathLst>
            </a:custGeom>
            <a:solidFill>
              <a:schemeClr val="bg1">
                <a:lumMod val="95000"/>
              </a:schemeClr>
            </a:solidFill>
            <a:ln>
              <a:noFill/>
            </a:ln>
            <a:effectLst/>
          </p:spPr>
          <p:txBody>
            <a:bodyPr wrap="none" anchor="ctr"/>
            <a:lstStyle/>
            <a:p>
              <a:endParaRPr lang="en-GB" sz="567" dirty="0">
                <a:latin typeface="+mj-lt"/>
              </a:endParaRPr>
            </a:p>
          </p:txBody>
        </p:sp>
        <p:sp>
          <p:nvSpPr>
            <p:cNvPr id="74" name="Freeform 33">
              <a:extLst>
                <a:ext uri="{FF2B5EF4-FFF2-40B4-BE49-F238E27FC236}">
                  <a16:creationId xmlns:a16="http://schemas.microsoft.com/office/drawing/2014/main" xmlns="" id="{1DCCC1A1-97E8-4199-A880-643B8C9CFBC9}"/>
                </a:ext>
              </a:extLst>
            </p:cNvPr>
            <p:cNvSpPr>
              <a:spLocks noChangeArrowheads="1"/>
            </p:cNvSpPr>
            <p:nvPr/>
          </p:nvSpPr>
          <p:spPr bwMode="auto">
            <a:xfrm>
              <a:off x="8352816" y="3660488"/>
              <a:ext cx="177142" cy="122818"/>
            </a:xfrm>
            <a:custGeom>
              <a:avLst/>
              <a:gdLst>
                <a:gd name="T0" fmla="*/ 300 w 329"/>
                <a:gd name="T1" fmla="*/ 12 h 230"/>
                <a:gd name="T2" fmla="*/ 275 w 329"/>
                <a:gd name="T3" fmla="*/ 20 h 230"/>
                <a:gd name="T4" fmla="*/ 254 w 329"/>
                <a:gd name="T5" fmla="*/ 26 h 230"/>
                <a:gd name="T6" fmla="*/ 230 w 329"/>
                <a:gd name="T7" fmla="*/ 30 h 230"/>
                <a:gd name="T8" fmla="*/ 205 w 329"/>
                <a:gd name="T9" fmla="*/ 33 h 230"/>
                <a:gd name="T10" fmla="*/ 182 w 329"/>
                <a:gd name="T11" fmla="*/ 34 h 230"/>
                <a:gd name="T12" fmla="*/ 148 w 329"/>
                <a:gd name="T13" fmla="*/ 34 h 230"/>
                <a:gd name="T14" fmla="*/ 121 w 329"/>
                <a:gd name="T15" fmla="*/ 32 h 230"/>
                <a:gd name="T16" fmla="*/ 99 w 329"/>
                <a:gd name="T17" fmla="*/ 30 h 230"/>
                <a:gd name="T18" fmla="*/ 79 w 329"/>
                <a:gd name="T19" fmla="*/ 26 h 230"/>
                <a:gd name="T20" fmla="*/ 60 w 329"/>
                <a:gd name="T21" fmla="*/ 22 h 230"/>
                <a:gd name="T22" fmla="*/ 40 w 329"/>
                <a:gd name="T23" fmla="*/ 16 h 230"/>
                <a:gd name="T24" fmla="*/ 18 w 329"/>
                <a:gd name="T25" fmla="*/ 8 h 230"/>
                <a:gd name="T26" fmla="*/ 0 w 329"/>
                <a:gd name="T27" fmla="*/ 195 h 230"/>
                <a:gd name="T28" fmla="*/ 20 w 329"/>
                <a:gd name="T29" fmla="*/ 204 h 230"/>
                <a:gd name="T30" fmla="*/ 42 w 329"/>
                <a:gd name="T31" fmla="*/ 212 h 230"/>
                <a:gd name="T32" fmla="*/ 60 w 329"/>
                <a:gd name="T33" fmla="*/ 216 h 230"/>
                <a:gd name="T34" fmla="*/ 71 w 329"/>
                <a:gd name="T35" fmla="*/ 219 h 230"/>
                <a:gd name="T36" fmla="*/ 82 w 329"/>
                <a:gd name="T37" fmla="*/ 221 h 230"/>
                <a:gd name="T38" fmla="*/ 99 w 329"/>
                <a:gd name="T39" fmla="*/ 224 h 230"/>
                <a:gd name="T40" fmla="*/ 119 w 329"/>
                <a:gd name="T41" fmla="*/ 227 h 230"/>
                <a:gd name="T42" fmla="*/ 138 w 329"/>
                <a:gd name="T43" fmla="*/ 228 h 230"/>
                <a:gd name="T44" fmla="*/ 148 w 329"/>
                <a:gd name="T45" fmla="*/ 228 h 230"/>
                <a:gd name="T46" fmla="*/ 164 w 329"/>
                <a:gd name="T47" fmla="*/ 229 h 230"/>
                <a:gd name="T48" fmla="*/ 182 w 329"/>
                <a:gd name="T49" fmla="*/ 228 h 230"/>
                <a:gd name="T50" fmla="*/ 202 w 329"/>
                <a:gd name="T51" fmla="*/ 227 h 230"/>
                <a:gd name="T52" fmla="*/ 228 w 329"/>
                <a:gd name="T53" fmla="*/ 224 h 230"/>
                <a:gd name="T54" fmla="*/ 230 w 329"/>
                <a:gd name="T55" fmla="*/ 224 h 230"/>
                <a:gd name="T56" fmla="*/ 254 w 329"/>
                <a:gd name="T57" fmla="*/ 219 h 230"/>
                <a:gd name="T58" fmla="*/ 275 w 329"/>
                <a:gd name="T59" fmla="*/ 214 h 230"/>
                <a:gd name="T60" fmla="*/ 300 w 329"/>
                <a:gd name="T61" fmla="*/ 207 h 230"/>
                <a:gd name="T62" fmla="*/ 315 w 329"/>
                <a:gd name="T63" fmla="*/ 200 h 230"/>
                <a:gd name="T64" fmla="*/ 328 w 329"/>
                <a:gd name="T65" fmla="*/ 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9" h="230">
                  <a:moveTo>
                    <a:pt x="313" y="7"/>
                  </a:moveTo>
                  <a:cubicBezTo>
                    <a:pt x="309" y="9"/>
                    <a:pt x="305" y="11"/>
                    <a:pt x="300" y="12"/>
                  </a:cubicBezTo>
                  <a:cubicBezTo>
                    <a:pt x="298" y="13"/>
                    <a:pt x="296" y="14"/>
                    <a:pt x="293" y="15"/>
                  </a:cubicBezTo>
                  <a:cubicBezTo>
                    <a:pt x="288" y="17"/>
                    <a:pt x="281" y="19"/>
                    <a:pt x="275" y="20"/>
                  </a:cubicBezTo>
                  <a:cubicBezTo>
                    <a:pt x="274" y="21"/>
                    <a:pt x="274" y="21"/>
                    <a:pt x="272" y="21"/>
                  </a:cubicBezTo>
                  <a:cubicBezTo>
                    <a:pt x="266" y="23"/>
                    <a:pt x="260" y="24"/>
                    <a:pt x="254" y="26"/>
                  </a:cubicBezTo>
                  <a:cubicBezTo>
                    <a:pt x="253" y="26"/>
                    <a:pt x="252" y="26"/>
                    <a:pt x="251" y="26"/>
                  </a:cubicBezTo>
                  <a:cubicBezTo>
                    <a:pt x="244" y="27"/>
                    <a:pt x="238" y="29"/>
                    <a:pt x="230" y="30"/>
                  </a:cubicBezTo>
                  <a:cubicBezTo>
                    <a:pt x="229" y="30"/>
                    <a:pt x="229" y="30"/>
                    <a:pt x="228" y="30"/>
                  </a:cubicBezTo>
                  <a:cubicBezTo>
                    <a:pt x="220" y="31"/>
                    <a:pt x="213" y="32"/>
                    <a:pt x="205" y="33"/>
                  </a:cubicBezTo>
                  <a:cubicBezTo>
                    <a:pt x="201" y="33"/>
                    <a:pt x="198" y="33"/>
                    <a:pt x="195" y="34"/>
                  </a:cubicBezTo>
                  <a:cubicBezTo>
                    <a:pt x="191" y="34"/>
                    <a:pt x="187" y="34"/>
                    <a:pt x="182" y="34"/>
                  </a:cubicBezTo>
                  <a:cubicBezTo>
                    <a:pt x="176" y="34"/>
                    <a:pt x="170" y="35"/>
                    <a:pt x="164" y="35"/>
                  </a:cubicBezTo>
                  <a:cubicBezTo>
                    <a:pt x="159" y="35"/>
                    <a:pt x="153" y="34"/>
                    <a:pt x="148" y="34"/>
                  </a:cubicBezTo>
                  <a:cubicBezTo>
                    <a:pt x="145" y="34"/>
                    <a:pt x="143" y="34"/>
                    <a:pt x="140" y="34"/>
                  </a:cubicBezTo>
                  <a:cubicBezTo>
                    <a:pt x="134" y="34"/>
                    <a:pt x="128" y="33"/>
                    <a:pt x="121" y="32"/>
                  </a:cubicBezTo>
                  <a:cubicBezTo>
                    <a:pt x="121" y="32"/>
                    <a:pt x="120" y="32"/>
                    <a:pt x="119" y="32"/>
                  </a:cubicBezTo>
                  <a:cubicBezTo>
                    <a:pt x="113" y="32"/>
                    <a:pt x="106" y="31"/>
                    <a:pt x="99" y="30"/>
                  </a:cubicBezTo>
                  <a:cubicBezTo>
                    <a:pt x="97" y="29"/>
                    <a:pt x="95" y="29"/>
                    <a:pt x="93" y="29"/>
                  </a:cubicBezTo>
                  <a:cubicBezTo>
                    <a:pt x="88" y="28"/>
                    <a:pt x="84" y="27"/>
                    <a:pt x="79" y="26"/>
                  </a:cubicBezTo>
                  <a:cubicBezTo>
                    <a:pt x="77" y="26"/>
                    <a:pt x="73" y="25"/>
                    <a:pt x="71" y="24"/>
                  </a:cubicBezTo>
                  <a:cubicBezTo>
                    <a:pt x="67" y="24"/>
                    <a:pt x="63" y="23"/>
                    <a:pt x="60" y="22"/>
                  </a:cubicBezTo>
                  <a:cubicBezTo>
                    <a:pt x="56" y="21"/>
                    <a:pt x="52" y="20"/>
                    <a:pt x="49" y="19"/>
                  </a:cubicBezTo>
                  <a:cubicBezTo>
                    <a:pt x="46" y="18"/>
                    <a:pt x="43" y="17"/>
                    <a:pt x="40" y="16"/>
                  </a:cubicBezTo>
                  <a:cubicBezTo>
                    <a:pt x="33" y="14"/>
                    <a:pt x="27" y="12"/>
                    <a:pt x="20" y="9"/>
                  </a:cubicBezTo>
                  <a:cubicBezTo>
                    <a:pt x="19" y="9"/>
                    <a:pt x="19" y="9"/>
                    <a:pt x="18" y="8"/>
                  </a:cubicBezTo>
                  <a:cubicBezTo>
                    <a:pt x="12" y="6"/>
                    <a:pt x="6" y="4"/>
                    <a:pt x="0" y="0"/>
                  </a:cubicBezTo>
                  <a:lnTo>
                    <a:pt x="0" y="195"/>
                  </a:lnTo>
                  <a:cubicBezTo>
                    <a:pt x="6" y="197"/>
                    <a:pt x="12" y="200"/>
                    <a:pt x="18" y="203"/>
                  </a:cubicBezTo>
                  <a:cubicBezTo>
                    <a:pt x="19" y="203"/>
                    <a:pt x="19" y="204"/>
                    <a:pt x="20" y="204"/>
                  </a:cubicBezTo>
                  <a:cubicBezTo>
                    <a:pt x="27" y="206"/>
                    <a:pt x="33" y="208"/>
                    <a:pt x="40" y="210"/>
                  </a:cubicBezTo>
                  <a:cubicBezTo>
                    <a:pt x="41" y="211"/>
                    <a:pt x="41" y="211"/>
                    <a:pt x="42" y="212"/>
                  </a:cubicBezTo>
                  <a:cubicBezTo>
                    <a:pt x="44" y="212"/>
                    <a:pt x="47" y="213"/>
                    <a:pt x="49" y="213"/>
                  </a:cubicBezTo>
                  <a:cubicBezTo>
                    <a:pt x="52" y="214"/>
                    <a:pt x="56" y="215"/>
                    <a:pt x="60" y="216"/>
                  </a:cubicBezTo>
                  <a:cubicBezTo>
                    <a:pt x="61" y="216"/>
                    <a:pt x="61" y="217"/>
                    <a:pt x="62" y="217"/>
                  </a:cubicBezTo>
                  <a:cubicBezTo>
                    <a:pt x="66" y="218"/>
                    <a:pt x="68" y="218"/>
                    <a:pt x="71" y="219"/>
                  </a:cubicBezTo>
                  <a:cubicBezTo>
                    <a:pt x="73" y="219"/>
                    <a:pt x="77" y="220"/>
                    <a:pt x="79" y="221"/>
                  </a:cubicBezTo>
                  <a:cubicBezTo>
                    <a:pt x="80" y="221"/>
                    <a:pt x="81" y="221"/>
                    <a:pt x="82" y="221"/>
                  </a:cubicBezTo>
                  <a:cubicBezTo>
                    <a:pt x="85" y="222"/>
                    <a:pt x="89" y="223"/>
                    <a:pt x="93" y="223"/>
                  </a:cubicBezTo>
                  <a:cubicBezTo>
                    <a:pt x="95" y="223"/>
                    <a:pt x="97" y="224"/>
                    <a:pt x="99" y="224"/>
                  </a:cubicBezTo>
                  <a:cubicBezTo>
                    <a:pt x="100" y="224"/>
                    <a:pt x="101" y="224"/>
                    <a:pt x="101" y="224"/>
                  </a:cubicBezTo>
                  <a:cubicBezTo>
                    <a:pt x="107" y="225"/>
                    <a:pt x="113" y="226"/>
                    <a:pt x="119" y="227"/>
                  </a:cubicBezTo>
                  <a:cubicBezTo>
                    <a:pt x="120" y="227"/>
                    <a:pt x="121" y="227"/>
                    <a:pt x="121" y="227"/>
                  </a:cubicBezTo>
                  <a:cubicBezTo>
                    <a:pt x="127" y="227"/>
                    <a:pt x="133" y="227"/>
                    <a:pt x="138" y="228"/>
                  </a:cubicBezTo>
                  <a:cubicBezTo>
                    <a:pt x="139" y="228"/>
                    <a:pt x="140" y="228"/>
                    <a:pt x="140" y="228"/>
                  </a:cubicBezTo>
                  <a:cubicBezTo>
                    <a:pt x="143" y="228"/>
                    <a:pt x="145" y="228"/>
                    <a:pt x="148" y="228"/>
                  </a:cubicBezTo>
                  <a:cubicBezTo>
                    <a:pt x="151" y="229"/>
                    <a:pt x="155" y="229"/>
                    <a:pt x="158" y="229"/>
                  </a:cubicBezTo>
                  <a:cubicBezTo>
                    <a:pt x="160" y="229"/>
                    <a:pt x="162" y="229"/>
                    <a:pt x="164" y="229"/>
                  </a:cubicBezTo>
                  <a:cubicBezTo>
                    <a:pt x="169" y="229"/>
                    <a:pt x="174" y="229"/>
                    <a:pt x="179" y="229"/>
                  </a:cubicBezTo>
                  <a:cubicBezTo>
                    <a:pt x="181" y="229"/>
                    <a:pt x="181" y="228"/>
                    <a:pt x="182" y="228"/>
                  </a:cubicBezTo>
                  <a:cubicBezTo>
                    <a:pt x="187" y="228"/>
                    <a:pt x="191" y="228"/>
                    <a:pt x="195" y="227"/>
                  </a:cubicBezTo>
                  <a:cubicBezTo>
                    <a:pt x="197" y="227"/>
                    <a:pt x="200" y="227"/>
                    <a:pt x="202" y="227"/>
                  </a:cubicBezTo>
                  <a:cubicBezTo>
                    <a:pt x="203" y="227"/>
                    <a:pt x="204" y="227"/>
                    <a:pt x="205" y="227"/>
                  </a:cubicBezTo>
                  <a:cubicBezTo>
                    <a:pt x="213" y="226"/>
                    <a:pt x="220" y="225"/>
                    <a:pt x="228" y="224"/>
                  </a:cubicBezTo>
                  <a:cubicBezTo>
                    <a:pt x="229" y="224"/>
                    <a:pt x="229" y="224"/>
                    <a:pt x="229" y="224"/>
                  </a:cubicBezTo>
                  <a:lnTo>
                    <a:pt x="230" y="224"/>
                  </a:lnTo>
                  <a:cubicBezTo>
                    <a:pt x="238" y="223"/>
                    <a:pt x="244" y="222"/>
                    <a:pt x="251" y="220"/>
                  </a:cubicBezTo>
                  <a:cubicBezTo>
                    <a:pt x="252" y="220"/>
                    <a:pt x="253" y="220"/>
                    <a:pt x="254" y="219"/>
                  </a:cubicBezTo>
                  <a:cubicBezTo>
                    <a:pt x="260" y="218"/>
                    <a:pt x="266" y="217"/>
                    <a:pt x="272" y="215"/>
                  </a:cubicBezTo>
                  <a:cubicBezTo>
                    <a:pt x="274" y="215"/>
                    <a:pt x="274" y="214"/>
                    <a:pt x="275" y="214"/>
                  </a:cubicBezTo>
                  <a:cubicBezTo>
                    <a:pt x="281" y="213"/>
                    <a:pt x="288" y="211"/>
                    <a:pt x="293" y="209"/>
                  </a:cubicBezTo>
                  <a:cubicBezTo>
                    <a:pt x="296" y="208"/>
                    <a:pt x="298" y="207"/>
                    <a:pt x="300" y="207"/>
                  </a:cubicBezTo>
                  <a:cubicBezTo>
                    <a:pt x="305" y="205"/>
                    <a:pt x="309" y="204"/>
                    <a:pt x="313" y="202"/>
                  </a:cubicBezTo>
                  <a:cubicBezTo>
                    <a:pt x="314" y="201"/>
                    <a:pt x="314" y="201"/>
                    <a:pt x="315" y="200"/>
                  </a:cubicBezTo>
                  <a:cubicBezTo>
                    <a:pt x="320" y="199"/>
                    <a:pt x="324" y="197"/>
                    <a:pt x="328" y="195"/>
                  </a:cubicBezTo>
                  <a:lnTo>
                    <a:pt x="328" y="0"/>
                  </a:lnTo>
                  <a:cubicBezTo>
                    <a:pt x="323" y="3"/>
                    <a:pt x="318" y="5"/>
                    <a:pt x="313" y="7"/>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75" name="Freeform 34">
              <a:extLst>
                <a:ext uri="{FF2B5EF4-FFF2-40B4-BE49-F238E27FC236}">
                  <a16:creationId xmlns:a16="http://schemas.microsoft.com/office/drawing/2014/main" xmlns="" id="{5479974D-C15D-441E-B9ED-B8FDBB3F78AB}"/>
                </a:ext>
              </a:extLst>
            </p:cNvPr>
            <p:cNvSpPr>
              <a:spLocks noChangeArrowheads="1"/>
            </p:cNvSpPr>
            <p:nvPr/>
          </p:nvSpPr>
          <p:spPr bwMode="auto">
            <a:xfrm>
              <a:off x="8215829" y="3199922"/>
              <a:ext cx="448757" cy="106285"/>
            </a:xfrm>
            <a:custGeom>
              <a:avLst/>
              <a:gdLst>
                <a:gd name="T0" fmla="*/ 839 w 840"/>
                <a:gd name="T1" fmla="*/ 99 h 200"/>
                <a:gd name="T2" fmla="*/ 419 w 840"/>
                <a:gd name="T3" fmla="*/ 199 h 200"/>
                <a:gd name="T4" fmla="*/ 0 w 840"/>
                <a:gd name="T5" fmla="*/ 99 h 200"/>
                <a:gd name="T6" fmla="*/ 419 w 840"/>
                <a:gd name="T7" fmla="*/ 0 h 200"/>
                <a:gd name="T8" fmla="*/ 839 w 840"/>
                <a:gd name="T9" fmla="*/ 99 h 200"/>
              </a:gdLst>
              <a:ahLst/>
              <a:cxnLst>
                <a:cxn ang="0">
                  <a:pos x="T0" y="T1"/>
                </a:cxn>
                <a:cxn ang="0">
                  <a:pos x="T2" y="T3"/>
                </a:cxn>
                <a:cxn ang="0">
                  <a:pos x="T4" y="T5"/>
                </a:cxn>
                <a:cxn ang="0">
                  <a:pos x="T6" y="T7"/>
                </a:cxn>
                <a:cxn ang="0">
                  <a:pos x="T8" y="T9"/>
                </a:cxn>
              </a:cxnLst>
              <a:rect l="0" t="0" r="r" b="b"/>
              <a:pathLst>
                <a:path w="840" h="200">
                  <a:moveTo>
                    <a:pt x="839" y="99"/>
                  </a:moveTo>
                  <a:cubicBezTo>
                    <a:pt x="839" y="154"/>
                    <a:pt x="651" y="199"/>
                    <a:pt x="419" y="199"/>
                  </a:cubicBezTo>
                  <a:cubicBezTo>
                    <a:pt x="187" y="199"/>
                    <a:pt x="0" y="154"/>
                    <a:pt x="0" y="99"/>
                  </a:cubicBezTo>
                  <a:cubicBezTo>
                    <a:pt x="0" y="45"/>
                    <a:pt x="187" y="0"/>
                    <a:pt x="419" y="0"/>
                  </a:cubicBezTo>
                  <a:cubicBezTo>
                    <a:pt x="651" y="0"/>
                    <a:pt x="839" y="45"/>
                    <a:pt x="839" y="99"/>
                  </a:cubicBezTo>
                </a:path>
              </a:pathLst>
            </a:custGeom>
            <a:solidFill>
              <a:schemeClr val="bg1">
                <a:lumMod val="75000"/>
              </a:schemeClr>
            </a:solidFill>
            <a:ln>
              <a:noFill/>
            </a:ln>
            <a:effectLst/>
          </p:spPr>
          <p:txBody>
            <a:bodyPr wrap="none" anchor="ctr"/>
            <a:lstStyle/>
            <a:p>
              <a:endParaRPr lang="en-GB" sz="567" dirty="0">
                <a:latin typeface="+mj-lt"/>
              </a:endParaRPr>
            </a:p>
          </p:txBody>
        </p:sp>
        <p:sp>
          <p:nvSpPr>
            <p:cNvPr id="76" name="Freeform 35">
              <a:extLst>
                <a:ext uri="{FF2B5EF4-FFF2-40B4-BE49-F238E27FC236}">
                  <a16:creationId xmlns:a16="http://schemas.microsoft.com/office/drawing/2014/main" xmlns="" id="{673B60C5-3643-4EB0-8BA0-44F82882888A}"/>
                </a:ext>
              </a:extLst>
            </p:cNvPr>
            <p:cNvSpPr>
              <a:spLocks noChangeArrowheads="1"/>
            </p:cNvSpPr>
            <p:nvPr/>
          </p:nvSpPr>
          <p:spPr bwMode="auto">
            <a:xfrm>
              <a:off x="7963108" y="2153609"/>
              <a:ext cx="954199" cy="1100636"/>
            </a:xfrm>
            <a:custGeom>
              <a:avLst/>
              <a:gdLst>
                <a:gd name="T0" fmla="*/ 1779 w 1780"/>
                <a:gd name="T1" fmla="*/ 890 h 2054"/>
                <a:gd name="T2" fmla="*/ 890 w 1780"/>
                <a:gd name="T3" fmla="*/ 0 h 2054"/>
                <a:gd name="T4" fmla="*/ 0 w 1780"/>
                <a:gd name="T5" fmla="*/ 890 h 2054"/>
                <a:gd name="T6" fmla="*/ 723 w 1780"/>
                <a:gd name="T7" fmla="*/ 1763 h 2054"/>
                <a:gd name="T8" fmla="*/ 890 w 1780"/>
                <a:gd name="T9" fmla="*/ 2053 h 2054"/>
                <a:gd name="T10" fmla="*/ 1058 w 1780"/>
                <a:gd name="T11" fmla="*/ 1763 h 2054"/>
                <a:gd name="T12" fmla="*/ 1779 w 1780"/>
                <a:gd name="T13" fmla="*/ 890 h 2054"/>
              </a:gdLst>
              <a:ahLst/>
              <a:cxnLst>
                <a:cxn ang="0">
                  <a:pos x="T0" y="T1"/>
                </a:cxn>
                <a:cxn ang="0">
                  <a:pos x="T2" y="T3"/>
                </a:cxn>
                <a:cxn ang="0">
                  <a:pos x="T4" y="T5"/>
                </a:cxn>
                <a:cxn ang="0">
                  <a:pos x="T6" y="T7"/>
                </a:cxn>
                <a:cxn ang="0">
                  <a:pos x="T8" y="T9"/>
                </a:cxn>
                <a:cxn ang="0">
                  <a:pos x="T10" y="T11"/>
                </a:cxn>
                <a:cxn ang="0">
                  <a:pos x="T12" y="T13"/>
                </a:cxn>
              </a:cxnLst>
              <a:rect l="0" t="0" r="r" b="b"/>
              <a:pathLst>
                <a:path w="1780" h="2054">
                  <a:moveTo>
                    <a:pt x="1779" y="890"/>
                  </a:moveTo>
                  <a:cubicBezTo>
                    <a:pt x="1779" y="398"/>
                    <a:pt x="1381" y="0"/>
                    <a:pt x="890" y="0"/>
                  </a:cubicBezTo>
                  <a:cubicBezTo>
                    <a:pt x="399" y="0"/>
                    <a:pt x="0" y="398"/>
                    <a:pt x="0" y="890"/>
                  </a:cubicBezTo>
                  <a:cubicBezTo>
                    <a:pt x="0" y="1324"/>
                    <a:pt x="311" y="1685"/>
                    <a:pt x="723" y="1763"/>
                  </a:cubicBezTo>
                  <a:lnTo>
                    <a:pt x="890" y="2053"/>
                  </a:lnTo>
                  <a:lnTo>
                    <a:pt x="1058" y="1763"/>
                  </a:lnTo>
                  <a:cubicBezTo>
                    <a:pt x="1469" y="1685"/>
                    <a:pt x="1779" y="1324"/>
                    <a:pt x="1779" y="890"/>
                  </a:cubicBezTo>
                </a:path>
              </a:pathLst>
            </a:custGeom>
            <a:solidFill>
              <a:schemeClr val="accent3"/>
            </a:solidFill>
            <a:ln>
              <a:noFill/>
            </a:ln>
            <a:effectLst/>
          </p:spPr>
          <p:txBody>
            <a:bodyPr wrap="none" anchor="ctr"/>
            <a:lstStyle/>
            <a:p>
              <a:endParaRPr lang="en-GB" sz="567" dirty="0">
                <a:latin typeface="+mj-lt"/>
              </a:endParaRPr>
            </a:p>
          </p:txBody>
        </p:sp>
        <p:sp>
          <p:nvSpPr>
            <p:cNvPr id="77" name="TextBox 59">
              <a:extLst>
                <a:ext uri="{FF2B5EF4-FFF2-40B4-BE49-F238E27FC236}">
                  <a16:creationId xmlns:a16="http://schemas.microsoft.com/office/drawing/2014/main" xmlns="" id="{3B9AB66E-EF89-43E5-97E7-ECA45BDAABAB}"/>
                </a:ext>
              </a:extLst>
            </p:cNvPr>
            <p:cNvSpPr txBox="1"/>
            <p:nvPr/>
          </p:nvSpPr>
          <p:spPr>
            <a:xfrm>
              <a:off x="8238067" y="2340594"/>
              <a:ext cx="404278" cy="611834"/>
            </a:xfrm>
            <a:prstGeom prst="rect">
              <a:avLst/>
            </a:prstGeom>
            <a:noFill/>
          </p:spPr>
          <p:txBody>
            <a:bodyPr wrap="none" rtlCol="0" anchor="ctr">
              <a:spAutoFit/>
            </a:bodyPr>
            <a:lstStyle/>
            <a:p>
              <a:pPr algn="ctr"/>
              <a:r>
                <a:rPr lang="en-GB" sz="3376" b="1">
                  <a:solidFill>
                    <a:schemeClr val="bg1"/>
                  </a:solidFill>
                  <a:latin typeface="+mj-lt"/>
                  <a:cs typeface="Poppins" pitchFamily="2" charset="77"/>
                </a:rPr>
                <a:t>3</a:t>
              </a:r>
              <a:endParaRPr lang="en-GB" sz="3376" b="1" dirty="0">
                <a:solidFill>
                  <a:schemeClr val="bg1"/>
                </a:solidFill>
                <a:latin typeface="+mj-lt"/>
                <a:cs typeface="Poppins" pitchFamily="2" charset="77"/>
              </a:endParaRPr>
            </a:p>
          </p:txBody>
        </p:sp>
      </p:grpSp>
      <p:sp>
        <p:nvSpPr>
          <p:cNvPr id="78" name="Subtitle 2">
            <a:extLst>
              <a:ext uri="{FF2B5EF4-FFF2-40B4-BE49-F238E27FC236}">
                <a16:creationId xmlns:a16="http://schemas.microsoft.com/office/drawing/2014/main" xmlns="" id="{68E576E2-2432-4BAD-9FBF-2D4DAABE312F}"/>
              </a:ext>
            </a:extLst>
          </p:cNvPr>
          <p:cNvSpPr txBox="1">
            <a:spLocks/>
          </p:cNvSpPr>
          <p:nvPr/>
        </p:nvSpPr>
        <p:spPr>
          <a:xfrm>
            <a:off x="10208321" y="4866728"/>
            <a:ext cx="1613561" cy="111185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1400" dirty="0">
                <a:solidFill>
                  <a:srgbClr val="245473"/>
                </a:solidFill>
                <a:latin typeface="+mj-lt"/>
                <a:ea typeface="Lato Light" panose="020F0502020204030203" pitchFamily="34" charset="0"/>
                <a:cs typeface="Mukta ExtraLight" panose="020B0000000000000000" pitchFamily="34" charset="77"/>
              </a:rPr>
              <a:t>Por ejemplo, la satisfacción con los resultados del rendimiento y las recompensas</a:t>
            </a:r>
            <a:endParaRPr lang="en-GB" sz="1400" dirty="0">
              <a:solidFill>
                <a:srgbClr val="245473"/>
              </a:solidFill>
              <a:latin typeface="+mj-lt"/>
              <a:ea typeface="Lato Light" panose="020F0502020204030203" pitchFamily="34" charset="0"/>
              <a:cs typeface="Mukta ExtraLight" panose="020B0000000000000000" pitchFamily="34" charset="77"/>
            </a:endParaRPr>
          </a:p>
        </p:txBody>
      </p:sp>
      <p:sp>
        <p:nvSpPr>
          <p:cNvPr id="79" name="TextBox 70">
            <a:extLst>
              <a:ext uri="{FF2B5EF4-FFF2-40B4-BE49-F238E27FC236}">
                <a16:creationId xmlns:a16="http://schemas.microsoft.com/office/drawing/2014/main" xmlns="" id="{B84488F1-CA80-4F2C-8430-83EF34D930F1}"/>
              </a:ext>
            </a:extLst>
          </p:cNvPr>
          <p:cNvSpPr txBox="1"/>
          <p:nvPr/>
        </p:nvSpPr>
        <p:spPr>
          <a:xfrm>
            <a:off x="9669776" y="4529240"/>
            <a:ext cx="2423613" cy="338554"/>
          </a:xfrm>
          <a:prstGeom prst="rect">
            <a:avLst/>
          </a:prstGeom>
          <a:noFill/>
        </p:spPr>
        <p:txBody>
          <a:bodyPr wrap="none" rtlCol="0" anchor="b" anchorCtr="0">
            <a:spAutoFit/>
          </a:bodyPr>
          <a:lstStyle/>
          <a:p>
            <a:pPr algn="ctr"/>
            <a:r>
              <a:rPr lang="en-GB" sz="1600" b="1" dirty="0" err="1">
                <a:solidFill>
                  <a:srgbClr val="245473"/>
                </a:solidFill>
                <a:latin typeface="+mj-lt"/>
                <a:ea typeface="League Spartan" charset="0"/>
                <a:cs typeface="Poppins" pitchFamily="2" charset="77"/>
              </a:rPr>
              <a:t>Lograr</a:t>
            </a:r>
            <a:r>
              <a:rPr lang="en-GB" sz="1600" b="1" dirty="0">
                <a:solidFill>
                  <a:srgbClr val="245473"/>
                </a:solidFill>
                <a:latin typeface="+mj-lt"/>
                <a:ea typeface="League Spartan" charset="0"/>
                <a:cs typeface="Poppins" pitchFamily="2" charset="77"/>
              </a:rPr>
              <a:t> el </a:t>
            </a:r>
            <a:r>
              <a:rPr lang="en-GB" sz="1600" b="1" dirty="0" err="1">
                <a:solidFill>
                  <a:srgbClr val="245473"/>
                </a:solidFill>
                <a:latin typeface="+mj-lt"/>
                <a:ea typeface="League Spartan" charset="0"/>
                <a:cs typeface="Poppins" pitchFamily="2" charset="77"/>
              </a:rPr>
              <a:t>resultado</a:t>
            </a:r>
            <a:r>
              <a:rPr lang="en-GB" sz="1600" b="1" dirty="0">
                <a:solidFill>
                  <a:srgbClr val="245473"/>
                </a:solidFill>
                <a:latin typeface="+mj-lt"/>
                <a:ea typeface="League Spartan" charset="0"/>
                <a:cs typeface="Poppins" pitchFamily="2" charset="77"/>
              </a:rPr>
              <a:t> </a:t>
            </a:r>
            <a:r>
              <a:rPr lang="en-GB" sz="1600" b="1" dirty="0" err="1">
                <a:solidFill>
                  <a:srgbClr val="245473"/>
                </a:solidFill>
                <a:latin typeface="+mj-lt"/>
                <a:ea typeface="League Spartan" charset="0"/>
                <a:cs typeface="Poppins" pitchFamily="2" charset="77"/>
              </a:rPr>
              <a:t>deseado</a:t>
            </a:r>
            <a:endParaRPr lang="en-GB" sz="1600" b="1" dirty="0">
              <a:solidFill>
                <a:srgbClr val="245473"/>
              </a:solidFill>
              <a:latin typeface="+mj-lt"/>
              <a:ea typeface="League Spartan" charset="0"/>
              <a:cs typeface="Poppins" pitchFamily="2" charset="77"/>
            </a:endParaRPr>
          </a:p>
        </p:txBody>
      </p:sp>
      <p:cxnSp>
        <p:nvCxnSpPr>
          <p:cNvPr id="9" name="Gerade Verbindung mit Pfeil 8">
            <a:extLst>
              <a:ext uri="{FF2B5EF4-FFF2-40B4-BE49-F238E27FC236}">
                <a16:creationId xmlns:a16="http://schemas.microsoft.com/office/drawing/2014/main" xmlns="" id="{11425517-54D0-4304-959A-F855AF1AF4BA}"/>
              </a:ext>
            </a:extLst>
          </p:cNvPr>
          <p:cNvCxnSpPr>
            <a:cxnSpLocks/>
          </p:cNvCxnSpPr>
          <p:nvPr/>
        </p:nvCxnSpPr>
        <p:spPr>
          <a:xfrm flipH="1">
            <a:off x="6428507" y="2591657"/>
            <a:ext cx="588824" cy="15160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Subtitle 2">
            <a:extLst>
              <a:ext uri="{FF2B5EF4-FFF2-40B4-BE49-F238E27FC236}">
                <a16:creationId xmlns:a16="http://schemas.microsoft.com/office/drawing/2014/main" xmlns="" id="{4A4A0A3C-B973-4786-BDB6-CE60ADE88278}"/>
              </a:ext>
            </a:extLst>
          </p:cNvPr>
          <p:cNvSpPr txBox="1">
            <a:spLocks/>
          </p:cNvSpPr>
          <p:nvPr/>
        </p:nvSpPr>
        <p:spPr>
          <a:xfrm>
            <a:off x="7031206" y="2020579"/>
            <a:ext cx="5341829" cy="1708937"/>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Tx/>
              <a:buChar char="-"/>
            </a:pPr>
            <a:r>
              <a:rPr lang="es-ES" sz="1600" dirty="0">
                <a:solidFill>
                  <a:srgbClr val="245473"/>
                </a:solidFill>
                <a:latin typeface="+mj-lt"/>
                <a:ea typeface="Lato Light" panose="020F0502020204030203" pitchFamily="34" charset="0"/>
                <a:cs typeface="Mukta ExtraLight" panose="020B0000000000000000" pitchFamily="34" charset="77"/>
              </a:rPr>
              <a:t>Compromiso con el objetivo = Confianza en el objetivo (autoeficacia) + creencia en la importancia del </a:t>
            </a:r>
            <a:r>
              <a:rPr lang="es-ES" sz="1600" dirty="0" smtClean="0">
                <a:solidFill>
                  <a:srgbClr val="245473"/>
                </a:solidFill>
                <a:latin typeface="+mj-lt"/>
                <a:ea typeface="Lato Light" panose="020F0502020204030203" pitchFamily="34" charset="0"/>
                <a:cs typeface="Mukta ExtraLight" panose="020B0000000000000000" pitchFamily="34" charset="77"/>
              </a:rPr>
              <a:t>objetivo</a:t>
            </a:r>
          </a:p>
          <a:p>
            <a:pPr marL="171450" indent="-171450" algn="l">
              <a:lnSpc>
                <a:spcPct val="100000"/>
              </a:lnSpc>
              <a:buFontTx/>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Retroalimentación </a:t>
            </a:r>
            <a:r>
              <a:rPr lang="es-ES" sz="1600" dirty="0">
                <a:solidFill>
                  <a:srgbClr val="245473"/>
                </a:solidFill>
                <a:latin typeface="+mj-lt"/>
                <a:ea typeface="Lato Light" panose="020F0502020204030203" pitchFamily="34" charset="0"/>
                <a:cs typeface="Mukta ExtraLight" panose="020B0000000000000000" pitchFamily="34" charset="77"/>
              </a:rPr>
              <a:t>sobre el progreso hacia la </a:t>
            </a:r>
            <a:r>
              <a:rPr lang="es-ES" sz="1600" dirty="0" smtClean="0">
                <a:solidFill>
                  <a:srgbClr val="245473"/>
                </a:solidFill>
                <a:latin typeface="+mj-lt"/>
                <a:ea typeface="Lato Light" panose="020F0502020204030203" pitchFamily="34" charset="0"/>
                <a:cs typeface="Mukta ExtraLight" panose="020B0000000000000000" pitchFamily="34" charset="77"/>
              </a:rPr>
              <a:t>meta</a:t>
            </a:r>
          </a:p>
          <a:p>
            <a:pPr marL="171450" indent="-171450" algn="l">
              <a:lnSpc>
                <a:spcPct val="100000"/>
              </a:lnSpc>
              <a:buFontTx/>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Complejidad </a:t>
            </a:r>
            <a:r>
              <a:rPr lang="es-ES" sz="1600" dirty="0">
                <a:solidFill>
                  <a:srgbClr val="245473"/>
                </a:solidFill>
                <a:latin typeface="+mj-lt"/>
                <a:ea typeface="Lato Light" panose="020F0502020204030203" pitchFamily="34" charset="0"/>
                <a:cs typeface="Mukta ExtraLight" panose="020B0000000000000000" pitchFamily="34" charset="77"/>
              </a:rPr>
              <a:t>de la </a:t>
            </a:r>
            <a:r>
              <a:rPr lang="es-ES" sz="1600" dirty="0" smtClean="0">
                <a:solidFill>
                  <a:srgbClr val="245473"/>
                </a:solidFill>
                <a:latin typeface="+mj-lt"/>
                <a:ea typeface="Lato Light" panose="020F0502020204030203" pitchFamily="34" charset="0"/>
                <a:cs typeface="Mukta ExtraLight" panose="020B0000000000000000" pitchFamily="34" charset="77"/>
              </a:rPr>
              <a:t>tarea</a:t>
            </a:r>
          </a:p>
          <a:p>
            <a:pPr marL="171450" indent="-171450" algn="l">
              <a:lnSpc>
                <a:spcPct val="100000"/>
              </a:lnSpc>
              <a:buFontTx/>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Situación </a:t>
            </a:r>
          </a:p>
          <a:p>
            <a:pPr marL="171450" indent="-171450" algn="l">
              <a:lnSpc>
                <a:spcPct val="100000"/>
              </a:lnSpc>
              <a:buFontTx/>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Limitaciones </a:t>
            </a:r>
            <a:r>
              <a:rPr lang="es-ES" sz="1600" dirty="0">
                <a:solidFill>
                  <a:srgbClr val="245473"/>
                </a:solidFill>
                <a:latin typeface="+mj-lt"/>
                <a:ea typeface="Lato Light" panose="020F0502020204030203" pitchFamily="34" charset="0"/>
                <a:cs typeface="Mukta ExtraLight" panose="020B0000000000000000" pitchFamily="34" charset="77"/>
              </a:rPr>
              <a:t>de recursos </a:t>
            </a:r>
            <a:endParaRPr lang="en-GB" sz="1600" b="1" dirty="0">
              <a:solidFill>
                <a:srgbClr val="245473"/>
              </a:solidFill>
              <a:latin typeface="+mj-lt"/>
              <a:ea typeface="Lato Light" panose="020F0502020204030203" pitchFamily="34" charset="0"/>
              <a:cs typeface="Mukta ExtraLight" panose="020B0000000000000000" pitchFamily="34" charset="77"/>
            </a:endParaRPr>
          </a:p>
        </p:txBody>
      </p:sp>
      <p:sp>
        <p:nvSpPr>
          <p:cNvPr id="81" name="TextBox 63">
            <a:extLst>
              <a:ext uri="{FF2B5EF4-FFF2-40B4-BE49-F238E27FC236}">
                <a16:creationId xmlns:a16="http://schemas.microsoft.com/office/drawing/2014/main" xmlns="" id="{CA86B311-474A-4578-A203-A40AA823E3F1}"/>
              </a:ext>
            </a:extLst>
          </p:cNvPr>
          <p:cNvSpPr txBox="1"/>
          <p:nvPr/>
        </p:nvSpPr>
        <p:spPr>
          <a:xfrm>
            <a:off x="6952326" y="1787372"/>
            <a:ext cx="5109925" cy="338554"/>
          </a:xfrm>
          <a:prstGeom prst="rect">
            <a:avLst/>
          </a:prstGeom>
          <a:noFill/>
        </p:spPr>
        <p:txBody>
          <a:bodyPr wrap="none" rtlCol="0" anchor="b" anchorCtr="0">
            <a:spAutoFit/>
          </a:bodyPr>
          <a:lstStyle/>
          <a:p>
            <a:r>
              <a:rPr lang="es-ES" sz="1600" b="1" dirty="0">
                <a:solidFill>
                  <a:srgbClr val="245473"/>
                </a:solidFill>
                <a:latin typeface="+mj-lt"/>
                <a:ea typeface="League Spartan" charset="0"/>
                <a:cs typeface="Poppins" pitchFamily="2" charset="77"/>
              </a:rPr>
              <a:t>Condiciones para el efecto objetivo </a:t>
            </a:r>
            <a:r>
              <a:rPr lang="es-ES" sz="1600" b="1" dirty="0" smtClean="0">
                <a:solidFill>
                  <a:srgbClr val="245473"/>
                </a:solidFill>
                <a:latin typeface="+mj-lt"/>
                <a:ea typeface="League Spartan" charset="0"/>
                <a:cs typeface="Poppins" pitchFamily="2" charset="77"/>
              </a:rPr>
              <a:t>     4 </a:t>
            </a:r>
            <a:r>
              <a:rPr lang="es-ES" sz="1600" b="1" dirty="0">
                <a:solidFill>
                  <a:srgbClr val="245473"/>
                </a:solidFill>
                <a:latin typeface="+mj-lt"/>
                <a:ea typeface="League Spartan" charset="0"/>
                <a:cs typeface="Poppins" pitchFamily="2" charset="77"/>
              </a:rPr>
              <a:t>Moderadores clave</a:t>
            </a:r>
            <a:endParaRPr lang="en-GB" sz="1600" b="1" dirty="0">
              <a:solidFill>
                <a:schemeClr val="tx2"/>
              </a:solidFill>
              <a:latin typeface="+mj-lt"/>
              <a:ea typeface="League Spartan" charset="0"/>
              <a:cs typeface="Poppins" pitchFamily="2" charset="77"/>
            </a:endParaRPr>
          </a:p>
        </p:txBody>
      </p:sp>
      <p:cxnSp>
        <p:nvCxnSpPr>
          <p:cNvPr id="82" name="Gerade Verbindung mit Pfeil 81">
            <a:extLst>
              <a:ext uri="{FF2B5EF4-FFF2-40B4-BE49-F238E27FC236}">
                <a16:creationId xmlns:a16="http://schemas.microsoft.com/office/drawing/2014/main" xmlns="" id="{E4E98E79-6115-4FBF-A25A-DEC233142422}"/>
              </a:ext>
            </a:extLst>
          </p:cNvPr>
          <p:cNvCxnSpPr>
            <a:cxnSpLocks/>
          </p:cNvCxnSpPr>
          <p:nvPr/>
        </p:nvCxnSpPr>
        <p:spPr>
          <a:xfrm flipV="1">
            <a:off x="5096041" y="4431347"/>
            <a:ext cx="1204562" cy="3798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3" name="Subtitle 2">
            <a:extLst>
              <a:ext uri="{FF2B5EF4-FFF2-40B4-BE49-F238E27FC236}">
                <a16:creationId xmlns:a16="http://schemas.microsoft.com/office/drawing/2014/main" xmlns="" id="{498FDE28-3AC1-4511-919A-D791EBA14B87}"/>
              </a:ext>
            </a:extLst>
          </p:cNvPr>
          <p:cNvSpPr txBox="1">
            <a:spLocks/>
          </p:cNvSpPr>
          <p:nvPr/>
        </p:nvSpPr>
        <p:spPr>
          <a:xfrm>
            <a:off x="3862314" y="4952086"/>
            <a:ext cx="3672015" cy="190591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Tx/>
              <a:buChar char="-"/>
            </a:pPr>
            <a:r>
              <a:rPr lang="es-ES" sz="1600" dirty="0">
                <a:solidFill>
                  <a:srgbClr val="245473"/>
                </a:solidFill>
                <a:latin typeface="+mj-lt"/>
                <a:ea typeface="Lato Light" panose="020F0502020204030203" pitchFamily="34" charset="0"/>
                <a:cs typeface="Mukta ExtraLight" panose="020B0000000000000000" pitchFamily="34" charset="77"/>
              </a:rPr>
              <a:t>Dirigir la atención y la </a:t>
            </a:r>
            <a:r>
              <a:rPr lang="es-ES" sz="1600" dirty="0" smtClean="0">
                <a:solidFill>
                  <a:srgbClr val="245473"/>
                </a:solidFill>
                <a:latin typeface="+mj-lt"/>
                <a:ea typeface="Lato Light" panose="020F0502020204030203" pitchFamily="34" charset="0"/>
                <a:cs typeface="Mukta ExtraLight" panose="020B0000000000000000" pitchFamily="34" charset="77"/>
              </a:rPr>
              <a:t>acción</a:t>
            </a:r>
          </a:p>
          <a:p>
            <a:pPr marL="171450" indent="-171450" algn="l">
              <a:lnSpc>
                <a:spcPct val="100000"/>
              </a:lnSpc>
              <a:buFontTx/>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Centrar </a:t>
            </a:r>
            <a:r>
              <a:rPr lang="es-ES" sz="1600" dirty="0">
                <a:solidFill>
                  <a:srgbClr val="245473"/>
                </a:solidFill>
                <a:latin typeface="+mj-lt"/>
                <a:ea typeface="Lato Light" panose="020F0502020204030203" pitchFamily="34" charset="0"/>
                <a:cs typeface="Mukta ExtraLight" panose="020B0000000000000000" pitchFamily="34" charset="77"/>
              </a:rPr>
              <a:t>el esfuerzo en la tarea relevante para el </a:t>
            </a:r>
            <a:r>
              <a:rPr lang="es-ES" sz="1600" dirty="0" smtClean="0">
                <a:solidFill>
                  <a:srgbClr val="245473"/>
                </a:solidFill>
                <a:latin typeface="+mj-lt"/>
                <a:ea typeface="Lato Light" panose="020F0502020204030203" pitchFamily="34" charset="0"/>
                <a:cs typeface="Mukta ExtraLight" panose="020B0000000000000000" pitchFamily="34" charset="77"/>
              </a:rPr>
              <a:t>objetivo</a:t>
            </a:r>
          </a:p>
          <a:p>
            <a:pPr marL="171450" indent="-171450" algn="l">
              <a:lnSpc>
                <a:spcPct val="100000"/>
              </a:lnSpc>
              <a:buFontTx/>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Persistir </a:t>
            </a:r>
            <a:r>
              <a:rPr lang="es-ES" sz="1600" dirty="0">
                <a:solidFill>
                  <a:srgbClr val="245473"/>
                </a:solidFill>
                <a:latin typeface="+mj-lt"/>
                <a:ea typeface="Lato Light" panose="020F0502020204030203" pitchFamily="34" charset="0"/>
                <a:cs typeface="Mukta ExtraLight" panose="020B0000000000000000" pitchFamily="34" charset="77"/>
              </a:rPr>
              <a:t>en la tarea a lo largo del </a:t>
            </a:r>
            <a:r>
              <a:rPr lang="es-ES" sz="1600" dirty="0" smtClean="0">
                <a:solidFill>
                  <a:srgbClr val="245473"/>
                </a:solidFill>
                <a:latin typeface="+mj-lt"/>
                <a:ea typeface="Lato Light" panose="020F0502020204030203" pitchFamily="34" charset="0"/>
                <a:cs typeface="Mukta ExtraLight" panose="020B0000000000000000" pitchFamily="34" charset="77"/>
              </a:rPr>
              <a:t>tiempo</a:t>
            </a:r>
          </a:p>
          <a:p>
            <a:pPr marL="171450" indent="-171450" algn="l">
              <a:lnSpc>
                <a:spcPct val="100000"/>
              </a:lnSpc>
              <a:buFontTx/>
              <a:buChar char="-"/>
            </a:pPr>
            <a:r>
              <a:rPr lang="es-ES" sz="1600" dirty="0" smtClean="0">
                <a:solidFill>
                  <a:srgbClr val="245473"/>
                </a:solidFill>
                <a:latin typeface="+mj-lt"/>
                <a:ea typeface="Lato Light" panose="020F0502020204030203" pitchFamily="34" charset="0"/>
                <a:cs typeface="Mukta ExtraLight" panose="020B0000000000000000" pitchFamily="34" charset="77"/>
              </a:rPr>
              <a:t>Motivar </a:t>
            </a:r>
            <a:r>
              <a:rPr lang="es-ES" sz="1600" dirty="0">
                <a:solidFill>
                  <a:srgbClr val="245473"/>
                </a:solidFill>
                <a:latin typeface="+mj-lt"/>
                <a:ea typeface="Lato Light" panose="020F0502020204030203" pitchFamily="34" charset="0"/>
                <a:cs typeface="Mukta ExtraLight" panose="020B0000000000000000" pitchFamily="34" charset="77"/>
              </a:rPr>
              <a:t>el uso y la adquisición de Estrategias/habilidades/conocimientos necesarios</a:t>
            </a:r>
            <a:endParaRPr lang="en-GB" sz="1700" dirty="0">
              <a:solidFill>
                <a:srgbClr val="245473"/>
              </a:solidFill>
              <a:latin typeface="+mj-lt"/>
              <a:ea typeface="Lato Light" panose="020F0502020204030203" pitchFamily="34" charset="0"/>
              <a:cs typeface="Mukta ExtraLight" panose="020B0000000000000000" pitchFamily="34" charset="77"/>
            </a:endParaRPr>
          </a:p>
        </p:txBody>
      </p:sp>
      <p:sp>
        <p:nvSpPr>
          <p:cNvPr id="84" name="TextBox 63">
            <a:extLst>
              <a:ext uri="{FF2B5EF4-FFF2-40B4-BE49-F238E27FC236}">
                <a16:creationId xmlns:a16="http://schemas.microsoft.com/office/drawing/2014/main" xmlns="" id="{77606111-F873-4E63-9D57-1141A16F1B03}"/>
              </a:ext>
            </a:extLst>
          </p:cNvPr>
          <p:cNvSpPr txBox="1"/>
          <p:nvPr/>
        </p:nvSpPr>
        <p:spPr>
          <a:xfrm>
            <a:off x="3776249" y="4735448"/>
            <a:ext cx="3758080" cy="307777"/>
          </a:xfrm>
          <a:prstGeom prst="rect">
            <a:avLst/>
          </a:prstGeom>
          <a:noFill/>
        </p:spPr>
        <p:txBody>
          <a:bodyPr wrap="none" rtlCol="0" anchor="b" anchorCtr="0">
            <a:spAutoFit/>
          </a:bodyPr>
          <a:lstStyle/>
          <a:p>
            <a:r>
              <a:rPr lang="es-ES" sz="1400" b="1" dirty="0">
                <a:solidFill>
                  <a:schemeClr val="tx2"/>
                </a:solidFill>
                <a:latin typeface="+mj-lt"/>
                <a:ea typeface="League Spartan" charset="0"/>
                <a:cs typeface="Poppins" pitchFamily="2" charset="77"/>
              </a:rPr>
              <a:t>Mecanismo del efecto objetivo 4 mediadores clave</a:t>
            </a:r>
            <a:endParaRPr lang="en-GB" sz="14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3451588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364FF1BF-D18D-4168-9D64-5039F2A9F73E}"/>
              </a:ext>
            </a:extLst>
          </p:cNvPr>
          <p:cNvSpPr>
            <a:spLocks noGrp="1"/>
          </p:cNvSpPr>
          <p:nvPr>
            <p:ph type="body" sz="quarter" idx="13"/>
          </p:nvPr>
        </p:nvSpPr>
        <p:spPr>
          <a:xfrm>
            <a:off x="1657706" y="688246"/>
            <a:ext cx="8852375" cy="697353"/>
          </a:xfrm>
        </p:spPr>
        <p:txBody>
          <a:bodyPr/>
          <a:lstStyle/>
          <a:p>
            <a:r>
              <a:rPr lang="en-IE" dirty="0" err="1"/>
              <a:t>Teorías</a:t>
            </a:r>
            <a:r>
              <a:rPr lang="en-IE" dirty="0"/>
              <a:t> </a:t>
            </a:r>
            <a:r>
              <a:rPr lang="en-IE" dirty="0" err="1"/>
              <a:t>sobre</a:t>
            </a:r>
            <a:r>
              <a:rPr lang="en-IE" dirty="0"/>
              <a:t> la </a:t>
            </a:r>
            <a:r>
              <a:rPr lang="en-IE" dirty="0" err="1" smtClean="0"/>
              <a:t>Motivación</a:t>
            </a:r>
            <a:endParaRPr lang="en-IE" dirty="0"/>
          </a:p>
        </p:txBody>
      </p:sp>
      <p:sp>
        <p:nvSpPr>
          <p:cNvPr id="3" name="Text Placeholder 2">
            <a:extLst>
              <a:ext uri="{FF2B5EF4-FFF2-40B4-BE49-F238E27FC236}">
                <a16:creationId xmlns:a16="http://schemas.microsoft.com/office/drawing/2014/main" xmlns="" id="{99DDE345-D66F-44C5-9CC6-2D4C177F64D8}"/>
              </a:ext>
            </a:extLst>
          </p:cNvPr>
          <p:cNvSpPr>
            <a:spLocks noGrp="1"/>
          </p:cNvSpPr>
          <p:nvPr>
            <p:ph type="body" sz="quarter" idx="14"/>
          </p:nvPr>
        </p:nvSpPr>
        <p:spPr>
          <a:xfrm>
            <a:off x="381001" y="2017413"/>
            <a:ext cx="5954485" cy="3975101"/>
          </a:xfrm>
        </p:spPr>
        <p:txBody>
          <a:bodyPr/>
          <a:lstStyle/>
          <a:p>
            <a:r>
              <a:rPr lang="es-ES" dirty="0">
                <a:latin typeface="+mj-lt"/>
              </a:rPr>
              <a:t>La motivación es un enorme campo de estudio. Durante siglos, los psicólogos han estudiado el comportamiento humano y han formalizado sus conclusiones en forma de diversas teorías de la motivación. </a:t>
            </a:r>
            <a:endParaRPr lang="es-ES" dirty="0" smtClean="0">
              <a:latin typeface="+mj-lt"/>
            </a:endParaRPr>
          </a:p>
          <a:p>
            <a:r>
              <a:rPr lang="es-ES" dirty="0" smtClean="0">
                <a:latin typeface="+mj-lt"/>
              </a:rPr>
              <a:t>Aunque </a:t>
            </a:r>
            <a:r>
              <a:rPr lang="es-ES" dirty="0">
                <a:latin typeface="+mj-lt"/>
              </a:rPr>
              <a:t>hay muchas teorías sobre la motivación, creemos que hay 9 teorías que se aplican al liderazgo en una crisis empresarial. A medida que </a:t>
            </a:r>
            <a:r>
              <a:rPr lang="es-ES" dirty="0" smtClean="0">
                <a:latin typeface="+mj-lt"/>
              </a:rPr>
              <a:t>vayas </a:t>
            </a:r>
            <a:r>
              <a:rPr lang="es-ES" dirty="0">
                <a:latin typeface="+mj-lt"/>
              </a:rPr>
              <a:t>viendo las teorías en las siguientes diapositivas, </a:t>
            </a:r>
            <a:r>
              <a:rPr lang="es-ES" dirty="0" smtClean="0">
                <a:latin typeface="+mj-lt"/>
              </a:rPr>
              <a:t>considera </a:t>
            </a:r>
            <a:r>
              <a:rPr lang="es-ES" dirty="0">
                <a:latin typeface="+mj-lt"/>
              </a:rPr>
              <a:t>qué aprendizaje </a:t>
            </a:r>
            <a:r>
              <a:rPr lang="es-ES" dirty="0" smtClean="0">
                <a:latin typeface="+mj-lt"/>
              </a:rPr>
              <a:t>extraes </a:t>
            </a:r>
            <a:r>
              <a:rPr lang="es-ES" dirty="0">
                <a:latin typeface="+mj-lt"/>
              </a:rPr>
              <a:t>de cada una de ellas y cómo </a:t>
            </a:r>
            <a:r>
              <a:rPr lang="es-ES" dirty="0" smtClean="0">
                <a:latin typeface="+mj-lt"/>
              </a:rPr>
              <a:t>puedes </a:t>
            </a:r>
            <a:r>
              <a:rPr lang="es-ES" dirty="0">
                <a:latin typeface="+mj-lt"/>
              </a:rPr>
              <a:t>aplicarlas en </a:t>
            </a:r>
            <a:r>
              <a:rPr lang="es-ES" dirty="0" smtClean="0">
                <a:latin typeface="+mj-lt"/>
              </a:rPr>
              <a:t>tus </a:t>
            </a:r>
            <a:r>
              <a:rPr lang="es-ES" dirty="0">
                <a:latin typeface="+mj-lt"/>
              </a:rPr>
              <a:t>propias circunstancias. </a:t>
            </a:r>
            <a:endParaRPr lang="en-IE" dirty="0">
              <a:latin typeface="+mj-lt"/>
            </a:endParaRPr>
          </a:p>
        </p:txBody>
      </p:sp>
      <p:pic>
        <p:nvPicPr>
          <p:cNvPr id="4" name="Online Media 3" title="Motivation Theories Explained in 10 Minutes">
            <a:hlinkClick r:id="" action="ppaction://media"/>
            <a:extLst>
              <a:ext uri="{FF2B5EF4-FFF2-40B4-BE49-F238E27FC236}">
                <a16:creationId xmlns:a16="http://schemas.microsoft.com/office/drawing/2014/main" xmlns="" id="{5B127E5D-689D-49AB-9C8E-D4A6D0D25FAA}"/>
              </a:ext>
            </a:extLst>
          </p:cNvPr>
          <p:cNvPicPr>
            <a:picLocks noRot="1" noChangeAspect="1"/>
          </p:cNvPicPr>
          <p:nvPr>
            <a:videoFile r:link="rId1"/>
          </p:nvPr>
        </p:nvPicPr>
        <p:blipFill>
          <a:blip r:embed="rId3"/>
          <a:stretch>
            <a:fillRect/>
          </a:stretch>
        </p:blipFill>
        <p:spPr>
          <a:xfrm>
            <a:off x="6777079" y="1963891"/>
            <a:ext cx="4834349" cy="2731407"/>
          </a:xfrm>
          <a:prstGeom prst="rect">
            <a:avLst/>
          </a:prstGeom>
        </p:spPr>
      </p:pic>
      <p:sp>
        <p:nvSpPr>
          <p:cNvPr id="5" name="TextBox 4">
            <a:extLst>
              <a:ext uri="{FF2B5EF4-FFF2-40B4-BE49-F238E27FC236}">
                <a16:creationId xmlns:a16="http://schemas.microsoft.com/office/drawing/2014/main" xmlns="" id="{E3A1CA1F-E406-4421-BBE9-9DF1848B30D3}"/>
              </a:ext>
            </a:extLst>
          </p:cNvPr>
          <p:cNvSpPr txBox="1"/>
          <p:nvPr/>
        </p:nvSpPr>
        <p:spPr>
          <a:xfrm>
            <a:off x="6890656" y="4846315"/>
            <a:ext cx="4720771" cy="1323439"/>
          </a:xfrm>
          <a:prstGeom prst="rect">
            <a:avLst/>
          </a:prstGeom>
          <a:noFill/>
        </p:spPr>
        <p:txBody>
          <a:bodyPr wrap="square" rtlCol="0">
            <a:spAutoFit/>
          </a:bodyPr>
          <a:lstStyle/>
          <a:p>
            <a:r>
              <a:rPr lang="es-ES" sz="2000" dirty="0">
                <a:solidFill>
                  <a:srgbClr val="245473"/>
                </a:solidFill>
                <a:latin typeface="+mj-lt"/>
              </a:rPr>
              <a:t>Breve introducción</a:t>
            </a:r>
            <a:r>
              <a:rPr lang="es-ES" sz="2000" dirty="0" smtClean="0">
                <a:solidFill>
                  <a:srgbClr val="245473"/>
                </a:solidFill>
                <a:latin typeface="+mj-lt"/>
              </a:rPr>
              <a:t>:</a:t>
            </a:r>
          </a:p>
          <a:p>
            <a:r>
              <a:rPr lang="es-ES" sz="2000" i="1" dirty="0" smtClean="0">
                <a:solidFill>
                  <a:srgbClr val="245473"/>
                </a:solidFill>
                <a:latin typeface="+mj-lt"/>
              </a:rPr>
              <a:t>Las </a:t>
            </a:r>
            <a:r>
              <a:rPr lang="es-ES" sz="2000" i="1" dirty="0">
                <a:solidFill>
                  <a:srgbClr val="245473"/>
                </a:solidFill>
                <a:latin typeface="+mj-lt"/>
              </a:rPr>
              <a:t>teorías de la motivación explicadas en 10 </a:t>
            </a:r>
            <a:r>
              <a:rPr lang="es-ES" sz="2000" i="1" dirty="0" smtClean="0">
                <a:solidFill>
                  <a:srgbClr val="245473"/>
                </a:solidFill>
                <a:latin typeface="+mj-lt"/>
              </a:rPr>
              <a:t>minutos</a:t>
            </a:r>
          </a:p>
          <a:p>
            <a:r>
              <a:rPr lang="es-ES" sz="2000" dirty="0" smtClean="0">
                <a:solidFill>
                  <a:srgbClr val="245473"/>
                </a:solidFill>
                <a:latin typeface="+mj-lt"/>
              </a:rPr>
              <a:t>Crédito: </a:t>
            </a:r>
            <a:r>
              <a:rPr lang="en-IE" sz="2000" dirty="0" smtClean="0">
                <a:latin typeface="+mj-lt"/>
                <a:hlinkClick r:id="rId4"/>
              </a:rPr>
              <a:t>Expert </a:t>
            </a:r>
            <a:r>
              <a:rPr lang="en-IE" sz="2000" dirty="0">
                <a:latin typeface="+mj-lt"/>
                <a:hlinkClick r:id="rId4"/>
              </a:rPr>
              <a:t>Program Management</a:t>
            </a:r>
            <a:endParaRPr lang="en-GB" sz="2000" b="0" i="0" dirty="0">
              <a:solidFill>
                <a:srgbClr val="245473"/>
              </a:solidFill>
              <a:effectLst/>
              <a:latin typeface="+mj-lt"/>
            </a:endParaRPr>
          </a:p>
        </p:txBody>
      </p:sp>
    </p:spTree>
    <p:extLst>
      <p:ext uri="{BB962C8B-B14F-4D97-AF65-F5344CB8AC3E}">
        <p14:creationId xmlns:p14="http://schemas.microsoft.com/office/powerpoint/2010/main" val="3882773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4"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77331" y="634747"/>
            <a:ext cx="10594074" cy="697353"/>
          </a:xfrm>
        </p:spPr>
        <p:txBody>
          <a:bodyPr>
            <a:normAutofit fontScale="85000" lnSpcReduction="10000"/>
          </a:bodyPr>
          <a:lstStyle/>
          <a:p>
            <a:r>
              <a:rPr lang="es-ES" dirty="0"/>
              <a:t>Teoría de la </a:t>
            </a:r>
            <a:r>
              <a:rPr lang="es-ES" dirty="0" smtClean="0"/>
              <a:t>Motivación</a:t>
            </a:r>
            <a:r>
              <a:rPr lang="es-ES" dirty="0"/>
              <a:t>: La jerarquía de necesidades de </a:t>
            </a:r>
            <a:r>
              <a:rPr lang="es-ES" dirty="0" err="1"/>
              <a:t>Maslow</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550278" y="2142491"/>
            <a:ext cx="2590250" cy="312936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200" dirty="0">
                <a:solidFill>
                  <a:srgbClr val="245473"/>
                </a:solidFill>
                <a:latin typeface="+mj-lt"/>
              </a:rPr>
              <a:t>La investigación no respalda el modelo de </a:t>
            </a:r>
            <a:r>
              <a:rPr lang="es-ES" altLang="de-DE" sz="2200" dirty="0" err="1">
                <a:solidFill>
                  <a:srgbClr val="245473"/>
                </a:solidFill>
                <a:latin typeface="+mj-lt"/>
              </a:rPr>
              <a:t>Maslow</a:t>
            </a:r>
            <a:r>
              <a:rPr lang="es-ES" altLang="de-DE" sz="2200" dirty="0">
                <a:solidFill>
                  <a:srgbClr val="245473"/>
                </a:solidFill>
                <a:latin typeface="+mj-lt"/>
              </a:rPr>
              <a:t> como tal, pero pone de manifiesto que existen diferentes necesidades que las personas tratan de satisfacer.</a:t>
            </a:r>
            <a:endParaRPr lang="en-GB" altLang="de-DE" sz="2200" dirty="0">
              <a:solidFill>
                <a:srgbClr val="245473"/>
              </a:solidFill>
              <a:latin typeface="+mj-lt"/>
            </a:endParaRPr>
          </a:p>
        </p:txBody>
      </p:sp>
      <p:grpSp>
        <p:nvGrpSpPr>
          <p:cNvPr id="4" name="Gruppieren 3">
            <a:extLst>
              <a:ext uri="{FF2B5EF4-FFF2-40B4-BE49-F238E27FC236}">
                <a16:creationId xmlns:a16="http://schemas.microsoft.com/office/drawing/2014/main" xmlns="" id="{C81775D4-57D3-4CCD-9428-3BC7840AB9B1}"/>
              </a:ext>
            </a:extLst>
          </p:cNvPr>
          <p:cNvGrpSpPr/>
          <p:nvPr/>
        </p:nvGrpSpPr>
        <p:grpSpPr>
          <a:xfrm>
            <a:off x="3630006" y="2141051"/>
            <a:ext cx="8206898" cy="3952565"/>
            <a:chOff x="3854699" y="2677394"/>
            <a:chExt cx="8206898" cy="2925789"/>
          </a:xfrm>
        </p:grpSpPr>
        <p:sp>
          <p:nvSpPr>
            <p:cNvPr id="11" name="Rectangle 1">
              <a:extLst>
                <a:ext uri="{FF2B5EF4-FFF2-40B4-BE49-F238E27FC236}">
                  <a16:creationId xmlns:a16="http://schemas.microsoft.com/office/drawing/2014/main" xmlns="" id="{1B19FC89-20E7-4D11-A6AE-34A65EA65832}"/>
                </a:ext>
              </a:extLst>
            </p:cNvPr>
            <p:cNvSpPr>
              <a:spLocks noChangeArrowheads="1"/>
            </p:cNvSpPr>
            <p:nvPr/>
          </p:nvSpPr>
          <p:spPr bwMode="auto">
            <a:xfrm>
              <a:off x="5513240" y="3267944"/>
              <a:ext cx="6353175" cy="541734"/>
            </a:xfrm>
            <a:prstGeom prst="rect">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12" name="Rectangle 2">
              <a:extLst>
                <a:ext uri="{FF2B5EF4-FFF2-40B4-BE49-F238E27FC236}">
                  <a16:creationId xmlns:a16="http://schemas.microsoft.com/office/drawing/2014/main" xmlns="" id="{10759549-C54C-48E5-B19A-B2FFEC4BC432}"/>
                </a:ext>
              </a:extLst>
            </p:cNvPr>
            <p:cNvSpPr>
              <a:spLocks noChangeArrowheads="1"/>
            </p:cNvSpPr>
            <p:nvPr/>
          </p:nvSpPr>
          <p:spPr bwMode="auto">
            <a:xfrm>
              <a:off x="5513240" y="2677394"/>
              <a:ext cx="6353175" cy="541734"/>
            </a:xfrm>
            <a:prstGeom prst="rect">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13" name="Rectangle 3">
              <a:extLst>
                <a:ext uri="{FF2B5EF4-FFF2-40B4-BE49-F238E27FC236}">
                  <a16:creationId xmlns:a16="http://schemas.microsoft.com/office/drawing/2014/main" xmlns="" id="{58ECD49E-A34F-4558-B23F-10B45FE37A03}"/>
                </a:ext>
              </a:extLst>
            </p:cNvPr>
            <p:cNvSpPr>
              <a:spLocks noChangeArrowheads="1"/>
            </p:cNvSpPr>
            <p:nvPr/>
          </p:nvSpPr>
          <p:spPr bwMode="auto">
            <a:xfrm>
              <a:off x="5513240" y="3858495"/>
              <a:ext cx="6353175" cy="542925"/>
            </a:xfrm>
            <a:prstGeom prst="rect">
              <a:avLst/>
            </a:prstGeom>
            <a:solidFill>
              <a:schemeClr val="accent3"/>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14" name="Rectangle 4">
              <a:extLst>
                <a:ext uri="{FF2B5EF4-FFF2-40B4-BE49-F238E27FC236}">
                  <a16:creationId xmlns:a16="http://schemas.microsoft.com/office/drawing/2014/main" xmlns="" id="{2CF6D7F8-E0A3-4A84-9483-54D44B1F9FBF}"/>
                </a:ext>
              </a:extLst>
            </p:cNvPr>
            <p:cNvSpPr>
              <a:spLocks noChangeArrowheads="1"/>
            </p:cNvSpPr>
            <p:nvPr/>
          </p:nvSpPr>
          <p:spPr bwMode="auto">
            <a:xfrm>
              <a:off x="5513240" y="4459232"/>
              <a:ext cx="6353175" cy="541734"/>
            </a:xfrm>
            <a:prstGeom prst="rect">
              <a:avLst/>
            </a:prstGeom>
            <a:solidFill>
              <a:schemeClr val="accent4"/>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15" name="Rectangle 5">
              <a:extLst>
                <a:ext uri="{FF2B5EF4-FFF2-40B4-BE49-F238E27FC236}">
                  <a16:creationId xmlns:a16="http://schemas.microsoft.com/office/drawing/2014/main" xmlns="" id="{A2FF7B8A-DAAB-4881-A9F0-D8011DAEEFEF}"/>
                </a:ext>
              </a:extLst>
            </p:cNvPr>
            <p:cNvSpPr>
              <a:spLocks noChangeArrowheads="1"/>
            </p:cNvSpPr>
            <p:nvPr/>
          </p:nvSpPr>
          <p:spPr bwMode="auto">
            <a:xfrm>
              <a:off x="5621716" y="5061449"/>
              <a:ext cx="6353175" cy="541734"/>
            </a:xfrm>
            <a:prstGeom prst="rect">
              <a:avLst/>
            </a:prstGeom>
            <a:solidFill>
              <a:schemeClr val="accent5"/>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19" name="Freeform 10">
              <a:extLst>
                <a:ext uri="{FF2B5EF4-FFF2-40B4-BE49-F238E27FC236}">
                  <a16:creationId xmlns:a16="http://schemas.microsoft.com/office/drawing/2014/main" xmlns="" id="{BD6CEA5B-085B-45AF-B0D5-F0019C4B7654}"/>
                </a:ext>
              </a:extLst>
            </p:cNvPr>
            <p:cNvSpPr>
              <a:spLocks/>
            </p:cNvSpPr>
            <p:nvPr/>
          </p:nvSpPr>
          <p:spPr bwMode="auto">
            <a:xfrm>
              <a:off x="3854699" y="5044356"/>
              <a:ext cx="3320654" cy="541734"/>
            </a:xfrm>
            <a:custGeom>
              <a:avLst/>
              <a:gdLst>
                <a:gd name="T0" fmla="*/ 2789 w 2789"/>
                <a:gd name="T1" fmla="*/ 455 h 455"/>
                <a:gd name="T2" fmla="*/ 0 w 2789"/>
                <a:gd name="T3" fmla="*/ 455 h 455"/>
                <a:gd name="T4" fmla="*/ 260 w 2789"/>
                <a:gd name="T5" fmla="*/ 0 h 455"/>
                <a:gd name="T6" fmla="*/ 2529 w 2789"/>
                <a:gd name="T7" fmla="*/ 0 h 455"/>
                <a:gd name="T8" fmla="*/ 2789 w 2789"/>
                <a:gd name="T9" fmla="*/ 455 h 455"/>
              </a:gdLst>
              <a:ahLst/>
              <a:cxnLst>
                <a:cxn ang="0">
                  <a:pos x="T0" y="T1"/>
                </a:cxn>
                <a:cxn ang="0">
                  <a:pos x="T2" y="T3"/>
                </a:cxn>
                <a:cxn ang="0">
                  <a:pos x="T4" y="T5"/>
                </a:cxn>
                <a:cxn ang="0">
                  <a:pos x="T6" y="T7"/>
                </a:cxn>
                <a:cxn ang="0">
                  <a:pos x="T8" y="T9"/>
                </a:cxn>
              </a:cxnLst>
              <a:rect l="0" t="0" r="r" b="b"/>
              <a:pathLst>
                <a:path w="2789" h="455">
                  <a:moveTo>
                    <a:pt x="2789" y="455"/>
                  </a:moveTo>
                  <a:lnTo>
                    <a:pt x="0" y="455"/>
                  </a:lnTo>
                  <a:lnTo>
                    <a:pt x="260" y="0"/>
                  </a:lnTo>
                  <a:lnTo>
                    <a:pt x="2529" y="0"/>
                  </a:lnTo>
                  <a:lnTo>
                    <a:pt x="2789" y="455"/>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0" name="Freeform 11">
              <a:extLst>
                <a:ext uri="{FF2B5EF4-FFF2-40B4-BE49-F238E27FC236}">
                  <a16:creationId xmlns:a16="http://schemas.microsoft.com/office/drawing/2014/main" xmlns="" id="{E765E102-0FAA-41E8-94D2-E25163BF4BEC}"/>
                </a:ext>
              </a:extLst>
            </p:cNvPr>
            <p:cNvSpPr>
              <a:spLocks/>
            </p:cNvSpPr>
            <p:nvPr/>
          </p:nvSpPr>
          <p:spPr bwMode="auto">
            <a:xfrm>
              <a:off x="4190455" y="4453806"/>
              <a:ext cx="2646760" cy="541734"/>
            </a:xfrm>
            <a:custGeom>
              <a:avLst/>
              <a:gdLst>
                <a:gd name="T0" fmla="*/ 2223 w 2223"/>
                <a:gd name="T1" fmla="*/ 455 h 455"/>
                <a:gd name="T2" fmla="*/ 0 w 2223"/>
                <a:gd name="T3" fmla="*/ 455 h 455"/>
                <a:gd name="T4" fmla="*/ 260 w 2223"/>
                <a:gd name="T5" fmla="*/ 0 h 455"/>
                <a:gd name="T6" fmla="*/ 1963 w 2223"/>
                <a:gd name="T7" fmla="*/ 0 h 455"/>
                <a:gd name="T8" fmla="*/ 2223 w 2223"/>
                <a:gd name="T9" fmla="*/ 455 h 455"/>
              </a:gdLst>
              <a:ahLst/>
              <a:cxnLst>
                <a:cxn ang="0">
                  <a:pos x="T0" y="T1"/>
                </a:cxn>
                <a:cxn ang="0">
                  <a:pos x="T2" y="T3"/>
                </a:cxn>
                <a:cxn ang="0">
                  <a:pos x="T4" y="T5"/>
                </a:cxn>
                <a:cxn ang="0">
                  <a:pos x="T6" y="T7"/>
                </a:cxn>
                <a:cxn ang="0">
                  <a:pos x="T8" y="T9"/>
                </a:cxn>
              </a:cxnLst>
              <a:rect l="0" t="0" r="r" b="b"/>
              <a:pathLst>
                <a:path w="2223" h="455">
                  <a:moveTo>
                    <a:pt x="2223" y="455"/>
                  </a:moveTo>
                  <a:lnTo>
                    <a:pt x="0" y="455"/>
                  </a:lnTo>
                  <a:lnTo>
                    <a:pt x="260" y="0"/>
                  </a:lnTo>
                  <a:lnTo>
                    <a:pt x="1963" y="0"/>
                  </a:lnTo>
                  <a:lnTo>
                    <a:pt x="2223" y="455"/>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1" name="Freeform 12">
              <a:extLst>
                <a:ext uri="{FF2B5EF4-FFF2-40B4-BE49-F238E27FC236}">
                  <a16:creationId xmlns:a16="http://schemas.microsoft.com/office/drawing/2014/main" xmlns="" id="{7C5246BF-3A7F-486B-8E01-AA1AF4E8B087}"/>
                </a:ext>
              </a:extLst>
            </p:cNvPr>
            <p:cNvSpPr>
              <a:spLocks/>
            </p:cNvSpPr>
            <p:nvPr/>
          </p:nvSpPr>
          <p:spPr bwMode="auto">
            <a:xfrm>
              <a:off x="4528593" y="3858495"/>
              <a:ext cx="1969294" cy="542925"/>
            </a:xfrm>
            <a:custGeom>
              <a:avLst/>
              <a:gdLst>
                <a:gd name="T0" fmla="*/ 1654 w 1654"/>
                <a:gd name="T1" fmla="*/ 456 h 456"/>
                <a:gd name="T2" fmla="*/ 0 w 1654"/>
                <a:gd name="T3" fmla="*/ 456 h 456"/>
                <a:gd name="T4" fmla="*/ 260 w 1654"/>
                <a:gd name="T5" fmla="*/ 0 h 456"/>
                <a:gd name="T6" fmla="*/ 1394 w 1654"/>
                <a:gd name="T7" fmla="*/ 0 h 456"/>
                <a:gd name="T8" fmla="*/ 1654 w 1654"/>
                <a:gd name="T9" fmla="*/ 456 h 456"/>
              </a:gdLst>
              <a:ahLst/>
              <a:cxnLst>
                <a:cxn ang="0">
                  <a:pos x="T0" y="T1"/>
                </a:cxn>
                <a:cxn ang="0">
                  <a:pos x="T2" y="T3"/>
                </a:cxn>
                <a:cxn ang="0">
                  <a:pos x="T4" y="T5"/>
                </a:cxn>
                <a:cxn ang="0">
                  <a:pos x="T6" y="T7"/>
                </a:cxn>
                <a:cxn ang="0">
                  <a:pos x="T8" y="T9"/>
                </a:cxn>
              </a:cxnLst>
              <a:rect l="0" t="0" r="r" b="b"/>
              <a:pathLst>
                <a:path w="1654" h="456">
                  <a:moveTo>
                    <a:pt x="1654" y="456"/>
                  </a:moveTo>
                  <a:lnTo>
                    <a:pt x="0" y="456"/>
                  </a:lnTo>
                  <a:lnTo>
                    <a:pt x="260" y="0"/>
                  </a:lnTo>
                  <a:lnTo>
                    <a:pt x="1394" y="0"/>
                  </a:lnTo>
                  <a:lnTo>
                    <a:pt x="1654" y="456"/>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2" name="Freeform 13">
              <a:extLst>
                <a:ext uri="{FF2B5EF4-FFF2-40B4-BE49-F238E27FC236}">
                  <a16:creationId xmlns:a16="http://schemas.microsoft.com/office/drawing/2014/main" xmlns="" id="{F8F5417F-8F38-40F6-AB1F-AE11D18BC67C}"/>
                </a:ext>
              </a:extLst>
            </p:cNvPr>
            <p:cNvSpPr>
              <a:spLocks/>
            </p:cNvSpPr>
            <p:nvPr/>
          </p:nvSpPr>
          <p:spPr bwMode="auto">
            <a:xfrm>
              <a:off x="4867921" y="3267944"/>
              <a:ext cx="1294210" cy="541734"/>
            </a:xfrm>
            <a:custGeom>
              <a:avLst/>
              <a:gdLst>
                <a:gd name="T0" fmla="*/ 1087 w 1087"/>
                <a:gd name="T1" fmla="*/ 455 h 455"/>
                <a:gd name="T2" fmla="*/ 0 w 1087"/>
                <a:gd name="T3" fmla="*/ 455 h 455"/>
                <a:gd name="T4" fmla="*/ 260 w 1087"/>
                <a:gd name="T5" fmla="*/ 0 h 455"/>
                <a:gd name="T6" fmla="*/ 827 w 1087"/>
                <a:gd name="T7" fmla="*/ 0 h 455"/>
                <a:gd name="T8" fmla="*/ 1087 w 1087"/>
                <a:gd name="T9" fmla="*/ 455 h 455"/>
              </a:gdLst>
              <a:ahLst/>
              <a:cxnLst>
                <a:cxn ang="0">
                  <a:pos x="T0" y="T1"/>
                </a:cxn>
                <a:cxn ang="0">
                  <a:pos x="T2" y="T3"/>
                </a:cxn>
                <a:cxn ang="0">
                  <a:pos x="T4" y="T5"/>
                </a:cxn>
                <a:cxn ang="0">
                  <a:pos x="T6" y="T7"/>
                </a:cxn>
                <a:cxn ang="0">
                  <a:pos x="T8" y="T9"/>
                </a:cxn>
              </a:cxnLst>
              <a:rect l="0" t="0" r="r" b="b"/>
              <a:pathLst>
                <a:path w="1087" h="455">
                  <a:moveTo>
                    <a:pt x="1087" y="455"/>
                  </a:moveTo>
                  <a:lnTo>
                    <a:pt x="0" y="455"/>
                  </a:lnTo>
                  <a:lnTo>
                    <a:pt x="260" y="0"/>
                  </a:lnTo>
                  <a:lnTo>
                    <a:pt x="827" y="0"/>
                  </a:lnTo>
                  <a:lnTo>
                    <a:pt x="1087" y="455"/>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3" name="Freeform 14">
              <a:extLst>
                <a:ext uri="{FF2B5EF4-FFF2-40B4-BE49-F238E27FC236}">
                  <a16:creationId xmlns:a16="http://schemas.microsoft.com/office/drawing/2014/main" xmlns="" id="{4CED1007-B700-433E-8919-0738D7873E1D}"/>
                </a:ext>
              </a:extLst>
            </p:cNvPr>
            <p:cNvSpPr>
              <a:spLocks/>
            </p:cNvSpPr>
            <p:nvPr/>
          </p:nvSpPr>
          <p:spPr bwMode="auto">
            <a:xfrm>
              <a:off x="5203678" y="2677394"/>
              <a:ext cx="619125" cy="541734"/>
            </a:xfrm>
            <a:custGeom>
              <a:avLst/>
              <a:gdLst>
                <a:gd name="T0" fmla="*/ 520 w 520"/>
                <a:gd name="T1" fmla="*/ 455 h 455"/>
                <a:gd name="T2" fmla="*/ 0 w 520"/>
                <a:gd name="T3" fmla="*/ 455 h 455"/>
                <a:gd name="T4" fmla="*/ 260 w 520"/>
                <a:gd name="T5" fmla="*/ 0 h 455"/>
                <a:gd name="T6" fmla="*/ 520 w 520"/>
                <a:gd name="T7" fmla="*/ 455 h 455"/>
              </a:gdLst>
              <a:ahLst/>
              <a:cxnLst>
                <a:cxn ang="0">
                  <a:pos x="T0" y="T1"/>
                </a:cxn>
                <a:cxn ang="0">
                  <a:pos x="T2" y="T3"/>
                </a:cxn>
                <a:cxn ang="0">
                  <a:pos x="T4" y="T5"/>
                </a:cxn>
                <a:cxn ang="0">
                  <a:pos x="T6" y="T7"/>
                </a:cxn>
              </a:cxnLst>
              <a:rect l="0" t="0" r="r" b="b"/>
              <a:pathLst>
                <a:path w="520" h="455">
                  <a:moveTo>
                    <a:pt x="520" y="455"/>
                  </a:moveTo>
                  <a:lnTo>
                    <a:pt x="0" y="455"/>
                  </a:lnTo>
                  <a:lnTo>
                    <a:pt x="260" y="0"/>
                  </a:lnTo>
                  <a:lnTo>
                    <a:pt x="520" y="455"/>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4" name="Freeform 19">
              <a:extLst>
                <a:ext uri="{FF2B5EF4-FFF2-40B4-BE49-F238E27FC236}">
                  <a16:creationId xmlns:a16="http://schemas.microsoft.com/office/drawing/2014/main" xmlns="" id="{5412519E-9339-4CC8-898A-227163131CBA}"/>
                </a:ext>
              </a:extLst>
            </p:cNvPr>
            <p:cNvSpPr>
              <a:spLocks/>
            </p:cNvSpPr>
            <p:nvPr/>
          </p:nvSpPr>
          <p:spPr bwMode="auto">
            <a:xfrm>
              <a:off x="5203677" y="2677394"/>
              <a:ext cx="309562" cy="541734"/>
            </a:xfrm>
            <a:custGeom>
              <a:avLst/>
              <a:gdLst>
                <a:gd name="T0" fmla="*/ 260 w 260"/>
                <a:gd name="T1" fmla="*/ 0 h 455"/>
                <a:gd name="T2" fmla="*/ 260 w 260"/>
                <a:gd name="T3" fmla="*/ 455 h 455"/>
                <a:gd name="T4" fmla="*/ 0 w 260"/>
                <a:gd name="T5" fmla="*/ 455 h 455"/>
                <a:gd name="T6" fmla="*/ 260 w 260"/>
                <a:gd name="T7" fmla="*/ 0 h 455"/>
              </a:gdLst>
              <a:ahLst/>
              <a:cxnLst>
                <a:cxn ang="0">
                  <a:pos x="T0" y="T1"/>
                </a:cxn>
                <a:cxn ang="0">
                  <a:pos x="T2" y="T3"/>
                </a:cxn>
                <a:cxn ang="0">
                  <a:pos x="T4" y="T5"/>
                </a:cxn>
                <a:cxn ang="0">
                  <a:pos x="T6" y="T7"/>
                </a:cxn>
              </a:cxnLst>
              <a:rect l="0" t="0" r="r" b="b"/>
              <a:pathLst>
                <a:path w="260" h="455">
                  <a:moveTo>
                    <a:pt x="260" y="0"/>
                  </a:moveTo>
                  <a:lnTo>
                    <a:pt x="260" y="455"/>
                  </a:lnTo>
                  <a:lnTo>
                    <a:pt x="0" y="455"/>
                  </a:lnTo>
                  <a:lnTo>
                    <a:pt x="260"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5" name="Freeform 20">
              <a:extLst>
                <a:ext uri="{FF2B5EF4-FFF2-40B4-BE49-F238E27FC236}">
                  <a16:creationId xmlns:a16="http://schemas.microsoft.com/office/drawing/2014/main" xmlns="" id="{2493267D-8441-49B1-86B3-6A0319F2B1C2}"/>
                </a:ext>
              </a:extLst>
            </p:cNvPr>
            <p:cNvSpPr>
              <a:spLocks/>
            </p:cNvSpPr>
            <p:nvPr/>
          </p:nvSpPr>
          <p:spPr bwMode="auto">
            <a:xfrm>
              <a:off x="4867922" y="3267944"/>
              <a:ext cx="645319" cy="541734"/>
            </a:xfrm>
            <a:custGeom>
              <a:avLst/>
              <a:gdLst>
                <a:gd name="T0" fmla="*/ 260 w 542"/>
                <a:gd name="T1" fmla="*/ 0 h 455"/>
                <a:gd name="T2" fmla="*/ 542 w 542"/>
                <a:gd name="T3" fmla="*/ 0 h 455"/>
                <a:gd name="T4" fmla="*/ 542 w 542"/>
                <a:gd name="T5" fmla="*/ 455 h 455"/>
                <a:gd name="T6" fmla="*/ 0 w 542"/>
                <a:gd name="T7" fmla="*/ 455 h 455"/>
                <a:gd name="T8" fmla="*/ 260 w 542"/>
                <a:gd name="T9" fmla="*/ 0 h 455"/>
              </a:gdLst>
              <a:ahLst/>
              <a:cxnLst>
                <a:cxn ang="0">
                  <a:pos x="T0" y="T1"/>
                </a:cxn>
                <a:cxn ang="0">
                  <a:pos x="T2" y="T3"/>
                </a:cxn>
                <a:cxn ang="0">
                  <a:pos x="T4" y="T5"/>
                </a:cxn>
                <a:cxn ang="0">
                  <a:pos x="T6" y="T7"/>
                </a:cxn>
                <a:cxn ang="0">
                  <a:pos x="T8" y="T9"/>
                </a:cxn>
              </a:cxnLst>
              <a:rect l="0" t="0" r="r" b="b"/>
              <a:pathLst>
                <a:path w="542" h="455">
                  <a:moveTo>
                    <a:pt x="260" y="0"/>
                  </a:moveTo>
                  <a:lnTo>
                    <a:pt x="542" y="0"/>
                  </a:lnTo>
                  <a:lnTo>
                    <a:pt x="542" y="455"/>
                  </a:lnTo>
                  <a:lnTo>
                    <a:pt x="0" y="455"/>
                  </a:lnTo>
                  <a:lnTo>
                    <a:pt x="260" y="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6" name="Freeform 21">
              <a:extLst>
                <a:ext uri="{FF2B5EF4-FFF2-40B4-BE49-F238E27FC236}">
                  <a16:creationId xmlns:a16="http://schemas.microsoft.com/office/drawing/2014/main" xmlns="" id="{20F5BC56-9E03-46E3-97C0-73132F597E88}"/>
                </a:ext>
              </a:extLst>
            </p:cNvPr>
            <p:cNvSpPr>
              <a:spLocks/>
            </p:cNvSpPr>
            <p:nvPr/>
          </p:nvSpPr>
          <p:spPr bwMode="auto">
            <a:xfrm>
              <a:off x="4528594" y="3858495"/>
              <a:ext cx="984647" cy="542925"/>
            </a:xfrm>
            <a:custGeom>
              <a:avLst/>
              <a:gdLst>
                <a:gd name="T0" fmla="*/ 260 w 827"/>
                <a:gd name="T1" fmla="*/ 0 h 456"/>
                <a:gd name="T2" fmla="*/ 827 w 827"/>
                <a:gd name="T3" fmla="*/ 0 h 456"/>
                <a:gd name="T4" fmla="*/ 827 w 827"/>
                <a:gd name="T5" fmla="*/ 456 h 456"/>
                <a:gd name="T6" fmla="*/ 0 w 827"/>
                <a:gd name="T7" fmla="*/ 456 h 456"/>
                <a:gd name="T8" fmla="*/ 260 w 827"/>
                <a:gd name="T9" fmla="*/ 0 h 456"/>
              </a:gdLst>
              <a:ahLst/>
              <a:cxnLst>
                <a:cxn ang="0">
                  <a:pos x="T0" y="T1"/>
                </a:cxn>
                <a:cxn ang="0">
                  <a:pos x="T2" y="T3"/>
                </a:cxn>
                <a:cxn ang="0">
                  <a:pos x="T4" y="T5"/>
                </a:cxn>
                <a:cxn ang="0">
                  <a:pos x="T6" y="T7"/>
                </a:cxn>
                <a:cxn ang="0">
                  <a:pos x="T8" y="T9"/>
                </a:cxn>
              </a:cxnLst>
              <a:rect l="0" t="0" r="r" b="b"/>
              <a:pathLst>
                <a:path w="827" h="456">
                  <a:moveTo>
                    <a:pt x="260" y="0"/>
                  </a:moveTo>
                  <a:lnTo>
                    <a:pt x="827" y="0"/>
                  </a:lnTo>
                  <a:lnTo>
                    <a:pt x="827" y="456"/>
                  </a:lnTo>
                  <a:lnTo>
                    <a:pt x="0" y="456"/>
                  </a:lnTo>
                  <a:lnTo>
                    <a:pt x="260" y="0"/>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7" name="Freeform 22">
              <a:extLst>
                <a:ext uri="{FF2B5EF4-FFF2-40B4-BE49-F238E27FC236}">
                  <a16:creationId xmlns:a16="http://schemas.microsoft.com/office/drawing/2014/main" xmlns="" id="{4629C1B7-43E2-4FA4-8D36-821A3665DB86}"/>
                </a:ext>
              </a:extLst>
            </p:cNvPr>
            <p:cNvSpPr>
              <a:spLocks/>
            </p:cNvSpPr>
            <p:nvPr/>
          </p:nvSpPr>
          <p:spPr bwMode="auto">
            <a:xfrm>
              <a:off x="4190457" y="4453806"/>
              <a:ext cx="1322785" cy="541734"/>
            </a:xfrm>
            <a:custGeom>
              <a:avLst/>
              <a:gdLst>
                <a:gd name="T0" fmla="*/ 260 w 1111"/>
                <a:gd name="T1" fmla="*/ 0 h 455"/>
                <a:gd name="T2" fmla="*/ 1111 w 1111"/>
                <a:gd name="T3" fmla="*/ 0 h 455"/>
                <a:gd name="T4" fmla="*/ 1111 w 1111"/>
                <a:gd name="T5" fmla="*/ 455 h 455"/>
                <a:gd name="T6" fmla="*/ 0 w 1111"/>
                <a:gd name="T7" fmla="*/ 455 h 455"/>
                <a:gd name="T8" fmla="*/ 260 w 1111"/>
                <a:gd name="T9" fmla="*/ 0 h 455"/>
              </a:gdLst>
              <a:ahLst/>
              <a:cxnLst>
                <a:cxn ang="0">
                  <a:pos x="T0" y="T1"/>
                </a:cxn>
                <a:cxn ang="0">
                  <a:pos x="T2" y="T3"/>
                </a:cxn>
                <a:cxn ang="0">
                  <a:pos x="T4" y="T5"/>
                </a:cxn>
                <a:cxn ang="0">
                  <a:pos x="T6" y="T7"/>
                </a:cxn>
                <a:cxn ang="0">
                  <a:pos x="T8" y="T9"/>
                </a:cxn>
              </a:cxnLst>
              <a:rect l="0" t="0" r="r" b="b"/>
              <a:pathLst>
                <a:path w="1111" h="455">
                  <a:moveTo>
                    <a:pt x="260" y="0"/>
                  </a:moveTo>
                  <a:lnTo>
                    <a:pt x="1111" y="0"/>
                  </a:lnTo>
                  <a:lnTo>
                    <a:pt x="1111" y="455"/>
                  </a:lnTo>
                  <a:lnTo>
                    <a:pt x="0" y="455"/>
                  </a:lnTo>
                  <a:lnTo>
                    <a:pt x="260" y="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8" name="Freeform 23">
              <a:extLst>
                <a:ext uri="{FF2B5EF4-FFF2-40B4-BE49-F238E27FC236}">
                  <a16:creationId xmlns:a16="http://schemas.microsoft.com/office/drawing/2014/main" xmlns="" id="{6085ABBC-D6CD-4A44-8068-392B9BF47102}"/>
                </a:ext>
              </a:extLst>
            </p:cNvPr>
            <p:cNvSpPr>
              <a:spLocks/>
            </p:cNvSpPr>
            <p:nvPr/>
          </p:nvSpPr>
          <p:spPr bwMode="auto">
            <a:xfrm>
              <a:off x="3854700" y="5044356"/>
              <a:ext cx="1658541" cy="541734"/>
            </a:xfrm>
            <a:custGeom>
              <a:avLst/>
              <a:gdLst>
                <a:gd name="T0" fmla="*/ 260 w 1393"/>
                <a:gd name="T1" fmla="*/ 0 h 455"/>
                <a:gd name="T2" fmla="*/ 1393 w 1393"/>
                <a:gd name="T3" fmla="*/ 0 h 455"/>
                <a:gd name="T4" fmla="*/ 1393 w 1393"/>
                <a:gd name="T5" fmla="*/ 455 h 455"/>
                <a:gd name="T6" fmla="*/ 0 w 1393"/>
                <a:gd name="T7" fmla="*/ 455 h 455"/>
                <a:gd name="T8" fmla="*/ 260 w 1393"/>
                <a:gd name="T9" fmla="*/ 0 h 455"/>
              </a:gdLst>
              <a:ahLst/>
              <a:cxnLst>
                <a:cxn ang="0">
                  <a:pos x="T0" y="T1"/>
                </a:cxn>
                <a:cxn ang="0">
                  <a:pos x="T2" y="T3"/>
                </a:cxn>
                <a:cxn ang="0">
                  <a:pos x="T4" y="T5"/>
                </a:cxn>
                <a:cxn ang="0">
                  <a:pos x="T6" y="T7"/>
                </a:cxn>
                <a:cxn ang="0">
                  <a:pos x="T8" y="T9"/>
                </a:cxn>
              </a:cxnLst>
              <a:rect l="0" t="0" r="r" b="b"/>
              <a:pathLst>
                <a:path w="1393" h="455">
                  <a:moveTo>
                    <a:pt x="260" y="0"/>
                  </a:moveTo>
                  <a:lnTo>
                    <a:pt x="1393" y="0"/>
                  </a:lnTo>
                  <a:lnTo>
                    <a:pt x="1393" y="455"/>
                  </a:lnTo>
                  <a:lnTo>
                    <a:pt x="0" y="455"/>
                  </a:lnTo>
                  <a:lnTo>
                    <a:pt x="260" y="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37" name="Subtitle 2">
              <a:extLst>
                <a:ext uri="{FF2B5EF4-FFF2-40B4-BE49-F238E27FC236}">
                  <a16:creationId xmlns:a16="http://schemas.microsoft.com/office/drawing/2014/main" xmlns="" id="{FAB5F9AD-DF3A-4D21-BCB0-2FD4470DCF9E}"/>
                </a:ext>
              </a:extLst>
            </p:cNvPr>
            <p:cNvSpPr txBox="1">
              <a:spLocks/>
            </p:cNvSpPr>
            <p:nvPr/>
          </p:nvSpPr>
          <p:spPr>
            <a:xfrm>
              <a:off x="7076431" y="5068014"/>
              <a:ext cx="4717330" cy="5166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b="1" dirty="0" err="1">
                  <a:solidFill>
                    <a:schemeClr val="bg1"/>
                  </a:solidFill>
                  <a:latin typeface="+mj-lt"/>
                  <a:ea typeface="Open Sans Light" panose="020B0306030504020204" pitchFamily="34" charset="0"/>
                  <a:cs typeface="Open Sans Light" panose="020B0306030504020204" pitchFamily="34" charset="0"/>
                </a:rPr>
                <a:t>Necesidades</a:t>
              </a:r>
              <a:r>
                <a:rPr lang="en-GB" sz="2000" b="1" dirty="0">
                  <a:solidFill>
                    <a:schemeClr val="bg1"/>
                  </a:solidFill>
                  <a:latin typeface="+mj-lt"/>
                  <a:ea typeface="Open Sans Light" panose="020B0306030504020204" pitchFamily="34" charset="0"/>
                  <a:cs typeface="Open Sans Light" panose="020B0306030504020204" pitchFamily="34" charset="0"/>
                </a:rPr>
                <a:t> </a:t>
              </a:r>
              <a:r>
                <a:rPr lang="en-GB" sz="2000" b="1" dirty="0" err="1">
                  <a:solidFill>
                    <a:schemeClr val="bg1"/>
                  </a:solidFill>
                  <a:latin typeface="+mj-lt"/>
                  <a:ea typeface="Open Sans Light" panose="020B0306030504020204" pitchFamily="34" charset="0"/>
                  <a:cs typeface="Open Sans Light" panose="020B0306030504020204" pitchFamily="34" charset="0"/>
                </a:rPr>
                <a:t>fisiológicas</a:t>
              </a:r>
              <a:r>
                <a:rPr lang="en-GB" sz="2000" b="1" dirty="0">
                  <a:solidFill>
                    <a:schemeClr val="bg1"/>
                  </a:solidFill>
                  <a:latin typeface="+mj-lt"/>
                  <a:ea typeface="Open Sans Light" panose="020B0306030504020204" pitchFamily="34" charset="0"/>
                  <a:cs typeface="Open Sans Light" panose="020B0306030504020204" pitchFamily="34" charset="0"/>
                </a:rPr>
                <a:t>: </a:t>
              </a:r>
              <a:r>
                <a:rPr lang="en-GB" sz="2000" dirty="0">
                  <a:solidFill>
                    <a:schemeClr val="bg1"/>
                  </a:solidFill>
                  <a:latin typeface="+mj-lt"/>
                  <a:ea typeface="Open Sans Light" panose="020B0306030504020204" pitchFamily="34" charset="0"/>
                  <a:cs typeface="Open Sans Light" panose="020B0306030504020204" pitchFamily="34" charset="0"/>
                </a:rPr>
                <a:t>comida, </a:t>
              </a:r>
              <a:r>
                <a:rPr lang="en-GB" sz="2000" dirty="0" err="1">
                  <a:solidFill>
                    <a:schemeClr val="bg1"/>
                  </a:solidFill>
                  <a:latin typeface="+mj-lt"/>
                  <a:ea typeface="Open Sans Light" panose="020B0306030504020204" pitchFamily="34" charset="0"/>
                  <a:cs typeface="Open Sans Light" panose="020B0306030504020204" pitchFamily="34" charset="0"/>
                </a:rPr>
                <a:t>bebida</a:t>
              </a:r>
              <a:r>
                <a:rPr lang="en-GB" sz="2000" dirty="0">
                  <a:solidFill>
                    <a:schemeClr val="bg1"/>
                  </a:solidFill>
                  <a:latin typeface="+mj-lt"/>
                  <a:ea typeface="Open Sans Light" panose="020B0306030504020204" pitchFamily="34" charset="0"/>
                  <a:cs typeface="Open Sans Light" panose="020B0306030504020204" pitchFamily="34" charset="0"/>
                </a:rPr>
                <a:t>, </a:t>
              </a:r>
              <a:r>
                <a:rPr lang="en-GB" sz="2000" dirty="0" err="1">
                  <a:solidFill>
                    <a:schemeClr val="bg1"/>
                  </a:solidFill>
                  <a:latin typeface="+mj-lt"/>
                  <a:ea typeface="Open Sans Light" panose="020B0306030504020204" pitchFamily="34" charset="0"/>
                  <a:cs typeface="Open Sans Light" panose="020B0306030504020204" pitchFamily="34" charset="0"/>
                </a:rPr>
                <a:t>refugio</a:t>
              </a:r>
              <a:r>
                <a:rPr lang="en-GB" sz="2000" dirty="0">
                  <a:solidFill>
                    <a:schemeClr val="bg1"/>
                  </a:solidFill>
                  <a:latin typeface="+mj-lt"/>
                  <a:ea typeface="Open Sans Light" panose="020B0306030504020204" pitchFamily="34" charset="0"/>
                  <a:cs typeface="Open Sans Light" panose="020B0306030504020204" pitchFamily="34" charset="0"/>
                </a:rPr>
                <a:t>.</a:t>
              </a:r>
              <a:r>
                <a:rPr lang="en-GB" sz="1400" dirty="0" smtClean="0">
                  <a:solidFill>
                    <a:schemeClr val="bg1"/>
                  </a:solidFill>
                  <a:latin typeface="+mj-lt"/>
                  <a:ea typeface="Open Sans Light" panose="020B0306030504020204" pitchFamily="34" charset="0"/>
                  <a:cs typeface="Open Sans Light" panose="020B0306030504020204" pitchFamily="34" charset="0"/>
                </a:rPr>
                <a:t> </a:t>
              </a:r>
              <a:endParaRPr lang="en-GB" sz="1400" dirty="0">
                <a:solidFill>
                  <a:schemeClr val="bg1"/>
                </a:solidFill>
                <a:latin typeface="+mj-lt"/>
                <a:ea typeface="Open Sans Light" panose="020B0306030504020204" pitchFamily="34" charset="0"/>
                <a:cs typeface="Open Sans Light" panose="020B0306030504020204" pitchFamily="34" charset="0"/>
              </a:endParaRPr>
            </a:p>
          </p:txBody>
        </p:sp>
        <p:sp>
          <p:nvSpPr>
            <p:cNvPr id="38" name="Subtitle 2">
              <a:extLst>
                <a:ext uri="{FF2B5EF4-FFF2-40B4-BE49-F238E27FC236}">
                  <a16:creationId xmlns:a16="http://schemas.microsoft.com/office/drawing/2014/main" xmlns="" id="{670F6D5B-7344-40CC-87CD-5CE75D533DAC}"/>
                </a:ext>
              </a:extLst>
            </p:cNvPr>
            <p:cNvSpPr txBox="1">
              <a:spLocks/>
            </p:cNvSpPr>
            <p:nvPr/>
          </p:nvSpPr>
          <p:spPr>
            <a:xfrm>
              <a:off x="6847672" y="4453806"/>
              <a:ext cx="4894700" cy="5166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2000" b="1" dirty="0">
                  <a:solidFill>
                    <a:schemeClr val="bg1"/>
                  </a:solidFill>
                  <a:latin typeface="+mj-lt"/>
                  <a:ea typeface="Open Sans Light" panose="020B0306030504020204" pitchFamily="34" charset="0"/>
                  <a:cs typeface="Open Sans Light" panose="020B0306030504020204" pitchFamily="34" charset="0"/>
                </a:rPr>
                <a:t>Necesidades de seguridad: </a:t>
              </a:r>
              <a:r>
                <a:rPr lang="es-ES" sz="2000" dirty="0">
                  <a:solidFill>
                    <a:schemeClr val="bg1"/>
                  </a:solidFill>
                  <a:latin typeface="+mj-lt"/>
                  <a:ea typeface="Open Sans Light" panose="020B0306030504020204" pitchFamily="34" charset="0"/>
                  <a:cs typeface="Open Sans Light" panose="020B0306030504020204" pitchFamily="34" charset="0"/>
                </a:rPr>
                <a:t>seguridad y protección contra daños físicos y emocionales. </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sp>
          <p:nvSpPr>
            <p:cNvPr id="43" name="Subtitle 2">
              <a:extLst>
                <a:ext uri="{FF2B5EF4-FFF2-40B4-BE49-F238E27FC236}">
                  <a16:creationId xmlns:a16="http://schemas.microsoft.com/office/drawing/2014/main" xmlns="" id="{29A12E6E-5CE3-4871-A30A-E07560DF72E8}"/>
                </a:ext>
              </a:extLst>
            </p:cNvPr>
            <p:cNvSpPr txBox="1">
              <a:spLocks/>
            </p:cNvSpPr>
            <p:nvPr/>
          </p:nvSpPr>
          <p:spPr>
            <a:xfrm>
              <a:off x="6324869" y="3845871"/>
              <a:ext cx="5511112" cy="5166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2000" b="1" dirty="0">
                  <a:solidFill>
                    <a:schemeClr val="bg1"/>
                  </a:solidFill>
                  <a:latin typeface="+mj-lt"/>
                  <a:ea typeface="Open Sans Light" panose="020B0306030504020204" pitchFamily="34" charset="0"/>
                  <a:cs typeface="Open Sans Light" panose="020B0306030504020204" pitchFamily="34" charset="0"/>
                </a:rPr>
                <a:t>Necesidades sociales: </a:t>
              </a:r>
              <a:r>
                <a:rPr lang="es-ES" sz="2000" dirty="0">
                  <a:solidFill>
                    <a:schemeClr val="bg1"/>
                  </a:solidFill>
                  <a:latin typeface="+mj-lt"/>
                  <a:ea typeface="Open Sans Light" panose="020B0306030504020204" pitchFamily="34" charset="0"/>
                  <a:cs typeface="Open Sans Light" panose="020B0306030504020204" pitchFamily="34" charset="0"/>
                </a:rPr>
                <a:t>afecto, </a:t>
              </a:r>
              <a:r>
                <a:rPr lang="es-ES" sz="2000" dirty="0" smtClean="0">
                  <a:solidFill>
                    <a:schemeClr val="bg1"/>
                  </a:solidFill>
                  <a:latin typeface="+mj-lt"/>
                  <a:ea typeface="Open Sans Light" panose="020B0306030504020204" pitchFamily="34" charset="0"/>
                  <a:cs typeface="Open Sans Light" panose="020B0306030504020204" pitchFamily="34" charset="0"/>
                </a:rPr>
                <a:t>pertenencia, aceptación </a:t>
              </a:r>
              <a:r>
                <a:rPr lang="es-ES" sz="2000" dirty="0">
                  <a:solidFill>
                    <a:schemeClr val="bg1"/>
                  </a:solidFill>
                  <a:latin typeface="+mj-lt"/>
                  <a:ea typeface="Open Sans Light" panose="020B0306030504020204" pitchFamily="34" charset="0"/>
                  <a:cs typeface="Open Sans Light" panose="020B0306030504020204" pitchFamily="34" charset="0"/>
                </a:rPr>
                <a:t>y amistad.</a:t>
              </a:r>
              <a:r>
                <a:rPr lang="en-GB" sz="1400" dirty="0" smtClean="0">
                  <a:solidFill>
                    <a:schemeClr val="bg1"/>
                  </a:solidFill>
                  <a:latin typeface="+mj-lt"/>
                  <a:ea typeface="Open Sans Light" panose="020B0306030504020204" pitchFamily="34" charset="0"/>
                  <a:cs typeface="Open Sans Light" panose="020B0306030504020204" pitchFamily="34" charset="0"/>
                </a:rPr>
                <a:t> </a:t>
              </a:r>
              <a:endParaRPr lang="en-GB" sz="1400" dirty="0">
                <a:solidFill>
                  <a:schemeClr val="bg1"/>
                </a:solidFill>
                <a:latin typeface="+mj-lt"/>
                <a:ea typeface="Open Sans Light" panose="020B0306030504020204" pitchFamily="34" charset="0"/>
                <a:cs typeface="Open Sans Light" panose="020B0306030504020204" pitchFamily="34" charset="0"/>
              </a:endParaRPr>
            </a:p>
          </p:txBody>
        </p:sp>
        <p:sp>
          <p:nvSpPr>
            <p:cNvPr id="44" name="Subtitle 2">
              <a:extLst>
                <a:ext uri="{FF2B5EF4-FFF2-40B4-BE49-F238E27FC236}">
                  <a16:creationId xmlns:a16="http://schemas.microsoft.com/office/drawing/2014/main" xmlns="" id="{1DD32290-360D-4AF9-88EC-3E671BB1F96B}"/>
                </a:ext>
              </a:extLst>
            </p:cNvPr>
            <p:cNvSpPr txBox="1">
              <a:spLocks/>
            </p:cNvSpPr>
            <p:nvPr/>
          </p:nvSpPr>
          <p:spPr>
            <a:xfrm>
              <a:off x="6013232" y="3247211"/>
              <a:ext cx="6048365" cy="60775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600" b="1" dirty="0">
                  <a:solidFill>
                    <a:schemeClr val="bg1"/>
                  </a:solidFill>
                  <a:latin typeface="+mj-lt"/>
                  <a:ea typeface="Open Sans Light" panose="020B0306030504020204" pitchFamily="34" charset="0"/>
                  <a:cs typeface="Open Sans Light" panose="020B0306030504020204" pitchFamily="34" charset="0"/>
                </a:rPr>
                <a:t>Necesidades de estima: </a:t>
              </a:r>
              <a:r>
                <a:rPr lang="es-ES" sz="1600" dirty="0">
                  <a:solidFill>
                    <a:schemeClr val="bg1"/>
                  </a:solidFill>
                  <a:latin typeface="+mj-lt"/>
                  <a:ea typeface="Open Sans Light" panose="020B0306030504020204" pitchFamily="34" charset="0"/>
                  <a:cs typeface="Open Sans Light" panose="020B0306030504020204" pitchFamily="34" charset="0"/>
                </a:rPr>
                <a:t>factores de estima internos, como el respeto por uno mismo y los logros, así como factores de estima externos, como el estatus o el reconocimiento.</a:t>
              </a:r>
              <a:endParaRPr lang="en-GB" sz="1400" dirty="0">
                <a:solidFill>
                  <a:schemeClr val="bg1"/>
                </a:solidFill>
                <a:latin typeface="+mj-lt"/>
                <a:ea typeface="Open Sans Light" panose="020B0306030504020204" pitchFamily="34" charset="0"/>
                <a:cs typeface="Open Sans Light" panose="020B0306030504020204" pitchFamily="34" charset="0"/>
              </a:endParaRPr>
            </a:p>
          </p:txBody>
        </p:sp>
        <p:sp>
          <p:nvSpPr>
            <p:cNvPr id="45" name="Subtitle 2">
              <a:extLst>
                <a:ext uri="{FF2B5EF4-FFF2-40B4-BE49-F238E27FC236}">
                  <a16:creationId xmlns:a16="http://schemas.microsoft.com/office/drawing/2014/main" xmlns="" id="{FC6838C3-DE61-4CB9-99D7-6EC80B477913}"/>
                </a:ext>
              </a:extLst>
            </p:cNvPr>
            <p:cNvSpPr txBox="1">
              <a:spLocks/>
            </p:cNvSpPr>
            <p:nvPr/>
          </p:nvSpPr>
          <p:spPr>
            <a:xfrm>
              <a:off x="5822803" y="2694386"/>
              <a:ext cx="5951003" cy="42549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s-ES" sz="1600" b="1" dirty="0">
                  <a:solidFill>
                    <a:schemeClr val="bg1"/>
                  </a:solidFill>
                  <a:latin typeface="+mj-lt"/>
                  <a:ea typeface="Open Sans Light" panose="020B0306030504020204" pitchFamily="34" charset="0"/>
                  <a:cs typeface="Open Sans Light" panose="020B0306030504020204" pitchFamily="34" charset="0"/>
                </a:rPr>
                <a:t>Necesidades de autorrealización: </a:t>
              </a:r>
              <a:r>
                <a:rPr lang="es-ES" sz="1600" dirty="0">
                  <a:solidFill>
                    <a:schemeClr val="bg1"/>
                  </a:solidFill>
                  <a:latin typeface="+mj-lt"/>
                  <a:ea typeface="Open Sans Light" panose="020B0306030504020204" pitchFamily="34" charset="0"/>
                  <a:cs typeface="Open Sans Light" panose="020B0306030504020204" pitchFamily="34" charset="0"/>
                </a:rPr>
                <a:t>crecimiento, alcanzar el propio potencial; el impulso de convertirse en lo que uno es capaz de ser.</a:t>
              </a:r>
              <a:endParaRPr lang="en-GB" sz="1200" dirty="0">
                <a:solidFill>
                  <a:schemeClr val="bg1"/>
                </a:solidFill>
                <a:latin typeface="+mj-lt"/>
                <a:ea typeface="Open Sans Light" panose="020B0306030504020204" pitchFamily="34" charset="0"/>
                <a:cs typeface="Open Sans Light" panose="020B0306030504020204" pitchFamily="34" charset="0"/>
              </a:endParaRPr>
            </a:p>
          </p:txBody>
        </p:sp>
      </p:grpSp>
    </p:spTree>
    <p:extLst>
      <p:ext uri="{BB962C8B-B14F-4D97-AF65-F5344CB8AC3E}">
        <p14:creationId xmlns:p14="http://schemas.microsoft.com/office/powerpoint/2010/main" val="3136389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8"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139869" y="553570"/>
            <a:ext cx="10847540" cy="799241"/>
          </a:xfrm>
        </p:spPr>
        <p:txBody>
          <a:bodyPr>
            <a:normAutofit/>
          </a:bodyPr>
          <a:lstStyle/>
          <a:p>
            <a:r>
              <a:rPr lang="es-ES" sz="2800" dirty="0"/>
              <a:t>Teoría de la </a:t>
            </a:r>
            <a:r>
              <a:rPr lang="es-ES" sz="2800" dirty="0" smtClean="0"/>
              <a:t>Motivación</a:t>
            </a:r>
            <a:r>
              <a:rPr lang="es-ES" sz="2800" dirty="0"/>
              <a:t>: La teoría de las necesidades de </a:t>
            </a:r>
            <a:r>
              <a:rPr lang="es-ES" sz="2800" dirty="0" err="1"/>
              <a:t>McCleelland</a:t>
            </a:r>
            <a:endParaRPr lang="en-GB" sz="2800"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65321" y="1840537"/>
            <a:ext cx="4291164" cy="4391249"/>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800" dirty="0">
                <a:latin typeface="+mj-lt"/>
              </a:rPr>
              <a:t>La motivación puede ir y venir dentro de un equipo, y dentro de cada individuo dentro de ese equipo. Las mejores empresas suelen ser las que son capaces de mantener a sus empleados debidamente motivados con la mayor frecuencia posible</a:t>
            </a:r>
            <a:r>
              <a:rPr lang="es-ES" altLang="de-DE" sz="1800" dirty="0" smtClean="0">
                <a:latin typeface="+mj-lt"/>
              </a:rPr>
              <a:t>.</a:t>
            </a:r>
          </a:p>
          <a:p>
            <a:pPr marL="285750" indent="-285750" algn="l">
              <a:lnSpc>
                <a:spcPct val="100000"/>
              </a:lnSpc>
              <a:spcBef>
                <a:spcPts val="600"/>
              </a:spcBef>
              <a:buFont typeface="Calibri Light" panose="020F0302020204030204" pitchFamily="34" charset="0"/>
              <a:buChar char="→"/>
            </a:pPr>
            <a:r>
              <a:rPr lang="es-ES" altLang="de-DE" sz="1800" dirty="0">
                <a:latin typeface="+mj-lt"/>
                <a:sym typeface="Wingdings" panose="05000000000000000000" pitchFamily="2" charset="2"/>
              </a:rPr>
              <a:t>Según la Teoría de la Motivación Humana de </a:t>
            </a:r>
            <a:r>
              <a:rPr lang="es-ES" altLang="de-DE" sz="1800" dirty="0" err="1">
                <a:latin typeface="+mj-lt"/>
                <a:sym typeface="Wingdings" panose="05000000000000000000" pitchFamily="2" charset="2"/>
              </a:rPr>
              <a:t>McClelland</a:t>
            </a:r>
            <a:r>
              <a:rPr lang="es-ES" altLang="de-DE" sz="1800" dirty="0">
                <a:latin typeface="+mj-lt"/>
                <a:sym typeface="Wingdings" panose="05000000000000000000" pitchFamily="2" charset="2"/>
              </a:rPr>
              <a:t>, una de las mejores cosas que puede hacer es comprender a cada uno de </a:t>
            </a:r>
            <a:r>
              <a:rPr lang="es-ES" altLang="de-DE" sz="1800" dirty="0" smtClean="0">
                <a:latin typeface="+mj-lt"/>
                <a:sym typeface="Wingdings" panose="05000000000000000000" pitchFamily="2" charset="2"/>
              </a:rPr>
              <a:t>tus </a:t>
            </a:r>
            <a:r>
              <a:rPr lang="es-ES" altLang="de-DE" sz="1800" dirty="0">
                <a:latin typeface="+mj-lt"/>
                <a:sym typeface="Wingdings" panose="05000000000000000000" pitchFamily="2" charset="2"/>
              </a:rPr>
              <a:t>empleados a nivel personal</a:t>
            </a:r>
            <a:r>
              <a:rPr lang="es-ES" altLang="de-DE" sz="1800" dirty="0" smtClean="0">
                <a:latin typeface="+mj-lt"/>
                <a:sym typeface="Wingdings" panose="05000000000000000000" pitchFamily="2" charset="2"/>
              </a:rPr>
              <a:t>.</a:t>
            </a:r>
          </a:p>
          <a:p>
            <a:pPr marL="285750" indent="-285750" algn="l">
              <a:lnSpc>
                <a:spcPct val="100000"/>
              </a:lnSpc>
              <a:spcBef>
                <a:spcPts val="600"/>
              </a:spcBef>
              <a:buFont typeface="Calibri Light" panose="020F0302020204030204" pitchFamily="34" charset="0"/>
              <a:buChar char="→"/>
            </a:pPr>
            <a:r>
              <a:rPr lang="es-ES" altLang="de-DE" sz="1800" dirty="0" smtClean="0">
                <a:latin typeface="+mj-lt"/>
                <a:sym typeface="Wingdings" panose="05000000000000000000" pitchFamily="2" charset="2"/>
              </a:rPr>
              <a:t>El </a:t>
            </a:r>
            <a:r>
              <a:rPr lang="es-ES" altLang="de-DE" sz="1800" dirty="0">
                <a:latin typeface="+mj-lt"/>
                <a:sym typeface="Wingdings" panose="05000000000000000000" pitchFamily="2" charset="2"/>
              </a:rPr>
              <a:t>núcleo de la Teoría de la Motivación Humana promovida por </a:t>
            </a:r>
            <a:r>
              <a:rPr lang="es-ES" altLang="de-DE" sz="1800" dirty="0" err="1">
                <a:latin typeface="+mj-lt"/>
                <a:sym typeface="Wingdings" panose="05000000000000000000" pitchFamily="2" charset="2"/>
              </a:rPr>
              <a:t>McClelland</a:t>
            </a:r>
            <a:r>
              <a:rPr lang="es-ES" altLang="de-DE" sz="1800" dirty="0">
                <a:latin typeface="+mj-lt"/>
                <a:sym typeface="Wingdings" panose="05000000000000000000" pitchFamily="2" charset="2"/>
              </a:rPr>
              <a:t> es la idea de que hay tres motivadores principales que entran en juego en el entorno laboral.</a:t>
            </a:r>
            <a:endParaRPr lang="en-GB" altLang="de-DE" sz="1800" dirty="0">
              <a:latin typeface="+mj-lt"/>
            </a:endParaRPr>
          </a:p>
        </p:txBody>
      </p:sp>
      <p:grpSp>
        <p:nvGrpSpPr>
          <p:cNvPr id="7" name="Gruppieren 6">
            <a:extLst>
              <a:ext uri="{FF2B5EF4-FFF2-40B4-BE49-F238E27FC236}">
                <a16:creationId xmlns:a16="http://schemas.microsoft.com/office/drawing/2014/main" xmlns="" id="{D1756B1B-2166-4C63-B025-F3A51EFD716A}"/>
              </a:ext>
            </a:extLst>
          </p:cNvPr>
          <p:cNvGrpSpPr/>
          <p:nvPr/>
        </p:nvGrpSpPr>
        <p:grpSpPr>
          <a:xfrm>
            <a:off x="5694286" y="4524648"/>
            <a:ext cx="6070597" cy="2002553"/>
            <a:chOff x="4867368" y="2214419"/>
            <a:chExt cx="6070597" cy="4016559"/>
          </a:xfrm>
        </p:grpSpPr>
        <p:grpSp>
          <p:nvGrpSpPr>
            <p:cNvPr id="5" name="Gruppieren 4">
              <a:extLst>
                <a:ext uri="{FF2B5EF4-FFF2-40B4-BE49-F238E27FC236}">
                  <a16:creationId xmlns:a16="http://schemas.microsoft.com/office/drawing/2014/main" xmlns="" id="{7530AD46-A057-4729-80D9-00B93ADEEBB3}"/>
                </a:ext>
              </a:extLst>
            </p:cNvPr>
            <p:cNvGrpSpPr/>
            <p:nvPr/>
          </p:nvGrpSpPr>
          <p:grpSpPr>
            <a:xfrm>
              <a:off x="4867368" y="2214419"/>
              <a:ext cx="6070597" cy="4016559"/>
              <a:chOff x="5488579" y="2410494"/>
              <a:chExt cx="2908846" cy="2850402"/>
            </a:xfrm>
          </p:grpSpPr>
          <p:grpSp>
            <p:nvGrpSpPr>
              <p:cNvPr id="29" name="Gruppieren 28">
                <a:extLst>
                  <a:ext uri="{FF2B5EF4-FFF2-40B4-BE49-F238E27FC236}">
                    <a16:creationId xmlns:a16="http://schemas.microsoft.com/office/drawing/2014/main" xmlns="" id="{97960FE4-F5F8-4908-BAB0-DA8ECC49C774}"/>
                  </a:ext>
                </a:extLst>
              </p:cNvPr>
              <p:cNvGrpSpPr/>
              <p:nvPr/>
            </p:nvGrpSpPr>
            <p:grpSpPr>
              <a:xfrm>
                <a:off x="7064483" y="2410494"/>
                <a:ext cx="1273808" cy="2037012"/>
                <a:chOff x="3344359" y="3386953"/>
                <a:chExt cx="1273808" cy="2037012"/>
              </a:xfrm>
            </p:grpSpPr>
            <p:sp>
              <p:nvSpPr>
                <p:cNvPr id="30" name="Freeform 14">
                  <a:extLst>
                    <a:ext uri="{FF2B5EF4-FFF2-40B4-BE49-F238E27FC236}">
                      <a16:creationId xmlns:a16="http://schemas.microsoft.com/office/drawing/2014/main" xmlns="" id="{E378E233-895B-4196-A837-870F150B1825}"/>
                    </a:ext>
                  </a:extLst>
                </p:cNvPr>
                <p:cNvSpPr>
                  <a:spLocks/>
                </p:cNvSpPr>
                <p:nvPr/>
              </p:nvSpPr>
              <p:spPr bwMode="auto">
                <a:xfrm>
                  <a:off x="3344359" y="3386953"/>
                  <a:ext cx="1273808" cy="2037011"/>
                </a:xfrm>
                <a:custGeom>
                  <a:avLst/>
                  <a:gdLst>
                    <a:gd name="T0" fmla="*/ 859 w 1943"/>
                    <a:gd name="T1" fmla="*/ 0 h 3519"/>
                    <a:gd name="T2" fmla="*/ 0 w 1943"/>
                    <a:gd name="T3" fmla="*/ 3019 h 3519"/>
                    <a:gd name="T4" fmla="*/ 867 w 1943"/>
                    <a:gd name="T5" fmla="*/ 3519 h 3519"/>
                    <a:gd name="T6" fmla="*/ 1401 w 1943"/>
                    <a:gd name="T7" fmla="*/ 3211 h 3519"/>
                    <a:gd name="T8" fmla="*/ 1943 w 1943"/>
                    <a:gd name="T9" fmla="*/ 2902 h 3519"/>
                    <a:gd name="T10" fmla="*/ 859 w 1943"/>
                    <a:gd name="T11" fmla="*/ 0 h 3519"/>
                  </a:gdLst>
                  <a:ahLst/>
                  <a:cxnLst>
                    <a:cxn ang="0">
                      <a:pos x="T0" y="T1"/>
                    </a:cxn>
                    <a:cxn ang="0">
                      <a:pos x="T2" y="T3"/>
                    </a:cxn>
                    <a:cxn ang="0">
                      <a:pos x="T4" y="T5"/>
                    </a:cxn>
                    <a:cxn ang="0">
                      <a:pos x="T6" y="T7"/>
                    </a:cxn>
                    <a:cxn ang="0">
                      <a:pos x="T8" y="T9"/>
                    </a:cxn>
                    <a:cxn ang="0">
                      <a:pos x="T10" y="T11"/>
                    </a:cxn>
                  </a:cxnLst>
                  <a:rect l="0" t="0" r="r" b="b"/>
                  <a:pathLst>
                    <a:path w="1943" h="3519">
                      <a:moveTo>
                        <a:pt x="859" y="0"/>
                      </a:moveTo>
                      <a:lnTo>
                        <a:pt x="0" y="3019"/>
                      </a:lnTo>
                      <a:lnTo>
                        <a:pt x="867" y="3519"/>
                      </a:lnTo>
                      <a:lnTo>
                        <a:pt x="1401" y="3211"/>
                      </a:lnTo>
                      <a:lnTo>
                        <a:pt x="1943" y="2902"/>
                      </a:lnTo>
                      <a:lnTo>
                        <a:pt x="859" y="0"/>
                      </a:lnTo>
                      <a:close/>
                    </a:path>
                  </a:pathLst>
                </a:custGeom>
                <a:solidFill>
                  <a:schemeClr val="accent6">
                    <a:lumMod val="60000"/>
                    <a:lumOff val="40000"/>
                  </a:schemeClr>
                </a:solidFill>
                <a:ln>
                  <a:noFill/>
                </a:ln>
              </p:spPr>
              <p:txBody>
                <a:bodyPr vert="horz" wrap="square" lIns="34299" tIns="17149" rIns="34299" bIns="17149" numCol="1" anchor="t" anchorCtr="0" compatLnSpc="1">
                  <a:prstTxWarp prst="textNoShape">
                    <a:avLst/>
                  </a:prstTxWarp>
                </a:bodyPr>
                <a:lstStyle/>
                <a:p>
                  <a:endParaRPr lang="en-GB" sz="567" dirty="0"/>
                </a:p>
              </p:txBody>
            </p:sp>
            <p:sp>
              <p:nvSpPr>
                <p:cNvPr id="31" name="Freeform 18">
                  <a:extLst>
                    <a:ext uri="{FF2B5EF4-FFF2-40B4-BE49-F238E27FC236}">
                      <a16:creationId xmlns:a16="http://schemas.microsoft.com/office/drawing/2014/main" xmlns="" id="{13CCBD86-B195-4F13-B96C-D8C4FCA85F3D}"/>
                    </a:ext>
                  </a:extLst>
                </p:cNvPr>
                <p:cNvSpPr>
                  <a:spLocks/>
                </p:cNvSpPr>
                <p:nvPr/>
              </p:nvSpPr>
              <p:spPr bwMode="auto">
                <a:xfrm>
                  <a:off x="3420408" y="3391584"/>
                  <a:ext cx="492347" cy="2032381"/>
                </a:xfrm>
                <a:custGeom>
                  <a:avLst/>
                  <a:gdLst>
                    <a:gd name="T0" fmla="*/ 743 w 751"/>
                    <a:gd name="T1" fmla="*/ 0 h 3511"/>
                    <a:gd name="T2" fmla="*/ 0 w 751"/>
                    <a:gd name="T3" fmla="*/ 2619 h 3511"/>
                    <a:gd name="T4" fmla="*/ 384 w 751"/>
                    <a:gd name="T5" fmla="*/ 3303 h 3511"/>
                    <a:gd name="T6" fmla="*/ 751 w 751"/>
                    <a:gd name="T7" fmla="*/ 3511 h 3511"/>
                    <a:gd name="T8" fmla="*/ 751 w 751"/>
                    <a:gd name="T9" fmla="*/ 3511 h 3511"/>
                    <a:gd name="T10" fmla="*/ 751 w 751"/>
                    <a:gd name="T11" fmla="*/ 0 h 3511"/>
                    <a:gd name="T12" fmla="*/ 743 w 751"/>
                    <a:gd name="T13" fmla="*/ 0 h 3511"/>
                  </a:gdLst>
                  <a:ahLst/>
                  <a:cxnLst>
                    <a:cxn ang="0">
                      <a:pos x="T0" y="T1"/>
                    </a:cxn>
                    <a:cxn ang="0">
                      <a:pos x="T2" y="T3"/>
                    </a:cxn>
                    <a:cxn ang="0">
                      <a:pos x="T4" y="T5"/>
                    </a:cxn>
                    <a:cxn ang="0">
                      <a:pos x="T6" y="T7"/>
                    </a:cxn>
                    <a:cxn ang="0">
                      <a:pos x="T8" y="T9"/>
                    </a:cxn>
                    <a:cxn ang="0">
                      <a:pos x="T10" y="T11"/>
                    </a:cxn>
                    <a:cxn ang="0">
                      <a:pos x="T12" y="T13"/>
                    </a:cxn>
                  </a:cxnLst>
                  <a:rect l="0" t="0" r="r" b="b"/>
                  <a:pathLst>
                    <a:path w="751" h="3511">
                      <a:moveTo>
                        <a:pt x="743" y="0"/>
                      </a:moveTo>
                      <a:lnTo>
                        <a:pt x="0" y="2619"/>
                      </a:lnTo>
                      <a:lnTo>
                        <a:pt x="384" y="3303"/>
                      </a:lnTo>
                      <a:lnTo>
                        <a:pt x="751" y="3511"/>
                      </a:lnTo>
                      <a:lnTo>
                        <a:pt x="751" y="3511"/>
                      </a:lnTo>
                      <a:lnTo>
                        <a:pt x="751" y="0"/>
                      </a:lnTo>
                      <a:lnTo>
                        <a:pt x="743" y="0"/>
                      </a:lnTo>
                      <a:close/>
                    </a:path>
                  </a:pathLst>
                </a:custGeom>
                <a:solidFill>
                  <a:schemeClr val="accent6">
                    <a:lumMod val="75000"/>
                  </a:schemeClr>
                </a:solidFill>
                <a:ln>
                  <a:noFill/>
                </a:ln>
              </p:spPr>
              <p:txBody>
                <a:bodyPr vert="horz" wrap="square" lIns="34299" tIns="17149" rIns="34299" bIns="17149" numCol="1" anchor="t" anchorCtr="0" compatLnSpc="1">
                  <a:prstTxWarp prst="textNoShape">
                    <a:avLst/>
                  </a:prstTxWarp>
                </a:bodyPr>
                <a:lstStyle/>
                <a:p>
                  <a:endParaRPr lang="en-GB" sz="567" dirty="0"/>
                </a:p>
              </p:txBody>
            </p:sp>
          </p:grpSp>
          <p:grpSp>
            <p:nvGrpSpPr>
              <p:cNvPr id="32" name="Gruppieren 31">
                <a:extLst>
                  <a:ext uri="{FF2B5EF4-FFF2-40B4-BE49-F238E27FC236}">
                    <a16:creationId xmlns:a16="http://schemas.microsoft.com/office/drawing/2014/main" xmlns="" id="{47941E52-6F50-46CC-9E97-39A49F44E1F9}"/>
                  </a:ext>
                </a:extLst>
              </p:cNvPr>
              <p:cNvGrpSpPr/>
              <p:nvPr/>
            </p:nvGrpSpPr>
            <p:grpSpPr>
              <a:xfrm>
                <a:off x="6276531" y="2825828"/>
                <a:ext cx="1273808" cy="2037012"/>
                <a:chOff x="3344359" y="3386953"/>
                <a:chExt cx="1273808" cy="2037012"/>
              </a:xfrm>
            </p:grpSpPr>
            <p:sp>
              <p:nvSpPr>
                <p:cNvPr id="33" name="Freeform 14">
                  <a:extLst>
                    <a:ext uri="{FF2B5EF4-FFF2-40B4-BE49-F238E27FC236}">
                      <a16:creationId xmlns:a16="http://schemas.microsoft.com/office/drawing/2014/main" xmlns="" id="{A19EFFE0-0F87-4FCC-ABB0-1106397F0E56}"/>
                    </a:ext>
                  </a:extLst>
                </p:cNvPr>
                <p:cNvSpPr>
                  <a:spLocks/>
                </p:cNvSpPr>
                <p:nvPr/>
              </p:nvSpPr>
              <p:spPr bwMode="auto">
                <a:xfrm>
                  <a:off x="3344359" y="3386953"/>
                  <a:ext cx="1273808" cy="2037011"/>
                </a:xfrm>
                <a:custGeom>
                  <a:avLst/>
                  <a:gdLst>
                    <a:gd name="T0" fmla="*/ 859 w 1943"/>
                    <a:gd name="T1" fmla="*/ 0 h 3519"/>
                    <a:gd name="T2" fmla="*/ 0 w 1943"/>
                    <a:gd name="T3" fmla="*/ 3019 h 3519"/>
                    <a:gd name="T4" fmla="*/ 867 w 1943"/>
                    <a:gd name="T5" fmla="*/ 3519 h 3519"/>
                    <a:gd name="T6" fmla="*/ 1401 w 1943"/>
                    <a:gd name="T7" fmla="*/ 3211 h 3519"/>
                    <a:gd name="T8" fmla="*/ 1943 w 1943"/>
                    <a:gd name="T9" fmla="*/ 2902 h 3519"/>
                    <a:gd name="T10" fmla="*/ 859 w 1943"/>
                    <a:gd name="T11" fmla="*/ 0 h 3519"/>
                  </a:gdLst>
                  <a:ahLst/>
                  <a:cxnLst>
                    <a:cxn ang="0">
                      <a:pos x="T0" y="T1"/>
                    </a:cxn>
                    <a:cxn ang="0">
                      <a:pos x="T2" y="T3"/>
                    </a:cxn>
                    <a:cxn ang="0">
                      <a:pos x="T4" y="T5"/>
                    </a:cxn>
                    <a:cxn ang="0">
                      <a:pos x="T6" y="T7"/>
                    </a:cxn>
                    <a:cxn ang="0">
                      <a:pos x="T8" y="T9"/>
                    </a:cxn>
                    <a:cxn ang="0">
                      <a:pos x="T10" y="T11"/>
                    </a:cxn>
                  </a:cxnLst>
                  <a:rect l="0" t="0" r="r" b="b"/>
                  <a:pathLst>
                    <a:path w="1943" h="3519">
                      <a:moveTo>
                        <a:pt x="859" y="0"/>
                      </a:moveTo>
                      <a:lnTo>
                        <a:pt x="0" y="3019"/>
                      </a:lnTo>
                      <a:lnTo>
                        <a:pt x="867" y="3519"/>
                      </a:lnTo>
                      <a:lnTo>
                        <a:pt x="1401" y="3211"/>
                      </a:lnTo>
                      <a:lnTo>
                        <a:pt x="1943" y="2902"/>
                      </a:lnTo>
                      <a:lnTo>
                        <a:pt x="859" y="0"/>
                      </a:lnTo>
                      <a:close/>
                    </a:path>
                  </a:pathLst>
                </a:custGeom>
                <a:solidFill>
                  <a:schemeClr val="accent1">
                    <a:lumMod val="60000"/>
                    <a:lumOff val="40000"/>
                  </a:schemeClr>
                </a:solidFill>
                <a:ln>
                  <a:noFill/>
                </a:ln>
              </p:spPr>
              <p:txBody>
                <a:bodyPr vert="horz" wrap="square" lIns="34299" tIns="17149" rIns="34299" bIns="17149" numCol="1" anchor="t" anchorCtr="0" compatLnSpc="1">
                  <a:prstTxWarp prst="textNoShape">
                    <a:avLst/>
                  </a:prstTxWarp>
                </a:bodyPr>
                <a:lstStyle/>
                <a:p>
                  <a:endParaRPr lang="en-GB" sz="567" dirty="0"/>
                </a:p>
              </p:txBody>
            </p:sp>
            <p:sp>
              <p:nvSpPr>
                <p:cNvPr id="34" name="Freeform 18">
                  <a:extLst>
                    <a:ext uri="{FF2B5EF4-FFF2-40B4-BE49-F238E27FC236}">
                      <a16:creationId xmlns:a16="http://schemas.microsoft.com/office/drawing/2014/main" xmlns="" id="{7D7A9F63-2CB8-4E15-9AF9-15AC5C34683D}"/>
                    </a:ext>
                  </a:extLst>
                </p:cNvPr>
                <p:cNvSpPr>
                  <a:spLocks/>
                </p:cNvSpPr>
                <p:nvPr/>
              </p:nvSpPr>
              <p:spPr bwMode="auto">
                <a:xfrm>
                  <a:off x="3420408" y="3391584"/>
                  <a:ext cx="492347" cy="2032381"/>
                </a:xfrm>
                <a:custGeom>
                  <a:avLst/>
                  <a:gdLst>
                    <a:gd name="T0" fmla="*/ 743 w 751"/>
                    <a:gd name="T1" fmla="*/ 0 h 3511"/>
                    <a:gd name="T2" fmla="*/ 0 w 751"/>
                    <a:gd name="T3" fmla="*/ 2619 h 3511"/>
                    <a:gd name="T4" fmla="*/ 384 w 751"/>
                    <a:gd name="T5" fmla="*/ 3303 h 3511"/>
                    <a:gd name="T6" fmla="*/ 751 w 751"/>
                    <a:gd name="T7" fmla="*/ 3511 h 3511"/>
                    <a:gd name="T8" fmla="*/ 751 w 751"/>
                    <a:gd name="T9" fmla="*/ 3511 h 3511"/>
                    <a:gd name="T10" fmla="*/ 751 w 751"/>
                    <a:gd name="T11" fmla="*/ 0 h 3511"/>
                    <a:gd name="T12" fmla="*/ 743 w 751"/>
                    <a:gd name="T13" fmla="*/ 0 h 3511"/>
                  </a:gdLst>
                  <a:ahLst/>
                  <a:cxnLst>
                    <a:cxn ang="0">
                      <a:pos x="T0" y="T1"/>
                    </a:cxn>
                    <a:cxn ang="0">
                      <a:pos x="T2" y="T3"/>
                    </a:cxn>
                    <a:cxn ang="0">
                      <a:pos x="T4" y="T5"/>
                    </a:cxn>
                    <a:cxn ang="0">
                      <a:pos x="T6" y="T7"/>
                    </a:cxn>
                    <a:cxn ang="0">
                      <a:pos x="T8" y="T9"/>
                    </a:cxn>
                    <a:cxn ang="0">
                      <a:pos x="T10" y="T11"/>
                    </a:cxn>
                    <a:cxn ang="0">
                      <a:pos x="T12" y="T13"/>
                    </a:cxn>
                  </a:cxnLst>
                  <a:rect l="0" t="0" r="r" b="b"/>
                  <a:pathLst>
                    <a:path w="751" h="3511">
                      <a:moveTo>
                        <a:pt x="743" y="0"/>
                      </a:moveTo>
                      <a:lnTo>
                        <a:pt x="0" y="2619"/>
                      </a:lnTo>
                      <a:lnTo>
                        <a:pt x="384" y="3303"/>
                      </a:lnTo>
                      <a:lnTo>
                        <a:pt x="751" y="3511"/>
                      </a:lnTo>
                      <a:lnTo>
                        <a:pt x="751" y="3511"/>
                      </a:lnTo>
                      <a:lnTo>
                        <a:pt x="751" y="0"/>
                      </a:lnTo>
                      <a:lnTo>
                        <a:pt x="743" y="0"/>
                      </a:lnTo>
                      <a:close/>
                    </a:path>
                  </a:pathLst>
                </a:custGeom>
                <a:solidFill>
                  <a:schemeClr val="accent1">
                    <a:lumMod val="75000"/>
                  </a:schemeClr>
                </a:solidFill>
                <a:ln>
                  <a:noFill/>
                </a:ln>
              </p:spPr>
              <p:txBody>
                <a:bodyPr vert="horz" wrap="square" lIns="34299" tIns="17149" rIns="34299" bIns="17149" numCol="1" anchor="t" anchorCtr="0" compatLnSpc="1">
                  <a:prstTxWarp prst="textNoShape">
                    <a:avLst/>
                  </a:prstTxWarp>
                </a:bodyPr>
                <a:lstStyle/>
                <a:p>
                  <a:endParaRPr lang="en-GB" sz="567" dirty="0"/>
                </a:p>
              </p:txBody>
            </p:sp>
          </p:grpSp>
          <p:sp>
            <p:nvSpPr>
              <p:cNvPr id="35" name="Freeform 7">
                <a:extLst>
                  <a:ext uri="{FF2B5EF4-FFF2-40B4-BE49-F238E27FC236}">
                    <a16:creationId xmlns:a16="http://schemas.microsoft.com/office/drawing/2014/main" xmlns="" id="{49218A93-F068-4703-9D8B-01FFBEE698E2}"/>
                  </a:ext>
                </a:extLst>
              </p:cNvPr>
              <p:cNvSpPr>
                <a:spLocks/>
              </p:cNvSpPr>
              <p:nvPr/>
            </p:nvSpPr>
            <p:spPr bwMode="auto">
              <a:xfrm>
                <a:off x="7128862" y="2591188"/>
                <a:ext cx="1268563" cy="1834410"/>
              </a:xfrm>
              <a:custGeom>
                <a:avLst/>
                <a:gdLst>
                  <a:gd name="T0" fmla="*/ 859 w 1935"/>
                  <a:gd name="T1" fmla="*/ 0 h 3169"/>
                  <a:gd name="T2" fmla="*/ 0 w 1935"/>
                  <a:gd name="T3" fmla="*/ 2661 h 3169"/>
                  <a:gd name="T4" fmla="*/ 867 w 1935"/>
                  <a:gd name="T5" fmla="*/ 3169 h 3169"/>
                  <a:gd name="T6" fmla="*/ 1401 w 1935"/>
                  <a:gd name="T7" fmla="*/ 2852 h 3169"/>
                  <a:gd name="T8" fmla="*/ 1935 w 1935"/>
                  <a:gd name="T9" fmla="*/ 2544 h 3169"/>
                  <a:gd name="T10" fmla="*/ 859 w 1935"/>
                  <a:gd name="T11" fmla="*/ 0 h 3169"/>
                </a:gdLst>
                <a:ahLst/>
                <a:cxnLst>
                  <a:cxn ang="0">
                    <a:pos x="T0" y="T1"/>
                  </a:cxn>
                  <a:cxn ang="0">
                    <a:pos x="T2" y="T3"/>
                  </a:cxn>
                  <a:cxn ang="0">
                    <a:pos x="T4" y="T5"/>
                  </a:cxn>
                  <a:cxn ang="0">
                    <a:pos x="T6" y="T7"/>
                  </a:cxn>
                  <a:cxn ang="0">
                    <a:pos x="T8" y="T9"/>
                  </a:cxn>
                  <a:cxn ang="0">
                    <a:pos x="T10" y="T11"/>
                  </a:cxn>
                </a:cxnLst>
                <a:rect l="0" t="0" r="r" b="b"/>
                <a:pathLst>
                  <a:path w="1935" h="3169">
                    <a:moveTo>
                      <a:pt x="859" y="0"/>
                    </a:moveTo>
                    <a:lnTo>
                      <a:pt x="0" y="2661"/>
                    </a:lnTo>
                    <a:lnTo>
                      <a:pt x="867" y="3169"/>
                    </a:lnTo>
                    <a:lnTo>
                      <a:pt x="1401" y="2852"/>
                    </a:lnTo>
                    <a:lnTo>
                      <a:pt x="1935" y="2544"/>
                    </a:lnTo>
                    <a:lnTo>
                      <a:pt x="85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36" name="Freeform 9">
                <a:extLst>
                  <a:ext uri="{FF2B5EF4-FFF2-40B4-BE49-F238E27FC236}">
                    <a16:creationId xmlns:a16="http://schemas.microsoft.com/office/drawing/2014/main" xmlns="" id="{6D5C7325-6E56-42B3-B6AE-F2922666CF98}"/>
                  </a:ext>
                </a:extLst>
              </p:cNvPr>
              <p:cNvSpPr>
                <a:spLocks/>
              </p:cNvSpPr>
              <p:nvPr/>
            </p:nvSpPr>
            <p:spPr bwMode="auto">
              <a:xfrm>
                <a:off x="7150496" y="2591188"/>
                <a:ext cx="546761" cy="1834410"/>
              </a:xfrm>
              <a:custGeom>
                <a:avLst/>
                <a:gdLst>
                  <a:gd name="T0" fmla="*/ 826 w 834"/>
                  <a:gd name="T1" fmla="*/ 0 h 3169"/>
                  <a:gd name="T2" fmla="*/ 0 w 834"/>
                  <a:gd name="T3" fmla="*/ 2569 h 3169"/>
                  <a:gd name="T4" fmla="*/ 225 w 834"/>
                  <a:gd name="T5" fmla="*/ 2811 h 3169"/>
                  <a:gd name="T6" fmla="*/ 834 w 834"/>
                  <a:gd name="T7" fmla="*/ 3169 h 3169"/>
                  <a:gd name="T8" fmla="*/ 826 w 834"/>
                  <a:gd name="T9" fmla="*/ 0 h 3169"/>
                </a:gdLst>
                <a:ahLst/>
                <a:cxnLst>
                  <a:cxn ang="0">
                    <a:pos x="T0" y="T1"/>
                  </a:cxn>
                  <a:cxn ang="0">
                    <a:pos x="T2" y="T3"/>
                  </a:cxn>
                  <a:cxn ang="0">
                    <a:pos x="T4" y="T5"/>
                  </a:cxn>
                  <a:cxn ang="0">
                    <a:pos x="T6" y="T7"/>
                  </a:cxn>
                  <a:cxn ang="0">
                    <a:pos x="T8" y="T9"/>
                  </a:cxn>
                </a:cxnLst>
                <a:rect l="0" t="0" r="r" b="b"/>
                <a:pathLst>
                  <a:path w="834" h="3169">
                    <a:moveTo>
                      <a:pt x="826" y="0"/>
                    </a:moveTo>
                    <a:lnTo>
                      <a:pt x="0" y="2569"/>
                    </a:lnTo>
                    <a:lnTo>
                      <a:pt x="225" y="2811"/>
                    </a:lnTo>
                    <a:lnTo>
                      <a:pt x="834" y="3169"/>
                    </a:lnTo>
                    <a:lnTo>
                      <a:pt x="82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39" name="Freeform 11">
                <a:extLst>
                  <a:ext uri="{FF2B5EF4-FFF2-40B4-BE49-F238E27FC236}">
                    <a16:creationId xmlns:a16="http://schemas.microsoft.com/office/drawing/2014/main" xmlns="" id="{98134CF5-DA6C-4F55-A50B-12B1E6E1CA7D}"/>
                  </a:ext>
                </a:extLst>
              </p:cNvPr>
              <p:cNvSpPr>
                <a:spLocks/>
              </p:cNvSpPr>
              <p:nvPr/>
            </p:nvSpPr>
            <p:spPr bwMode="auto">
              <a:xfrm>
                <a:off x="6308720" y="3827056"/>
                <a:ext cx="1268563" cy="1014164"/>
              </a:xfrm>
              <a:custGeom>
                <a:avLst/>
                <a:gdLst>
                  <a:gd name="T0" fmla="*/ 867 w 1935"/>
                  <a:gd name="T1" fmla="*/ 0 h 1752"/>
                  <a:gd name="T2" fmla="*/ 0 w 1935"/>
                  <a:gd name="T3" fmla="*/ 1251 h 1752"/>
                  <a:gd name="T4" fmla="*/ 867 w 1935"/>
                  <a:gd name="T5" fmla="*/ 1752 h 1752"/>
                  <a:gd name="T6" fmla="*/ 1401 w 1935"/>
                  <a:gd name="T7" fmla="*/ 1443 h 1752"/>
                  <a:gd name="T8" fmla="*/ 1935 w 1935"/>
                  <a:gd name="T9" fmla="*/ 1134 h 1752"/>
                  <a:gd name="T10" fmla="*/ 867 w 1935"/>
                  <a:gd name="T11" fmla="*/ 0 h 1752"/>
                </a:gdLst>
                <a:ahLst/>
                <a:cxnLst>
                  <a:cxn ang="0">
                    <a:pos x="T0" y="T1"/>
                  </a:cxn>
                  <a:cxn ang="0">
                    <a:pos x="T2" y="T3"/>
                  </a:cxn>
                  <a:cxn ang="0">
                    <a:pos x="T4" y="T5"/>
                  </a:cxn>
                  <a:cxn ang="0">
                    <a:pos x="T6" y="T7"/>
                  </a:cxn>
                  <a:cxn ang="0">
                    <a:pos x="T8" y="T9"/>
                  </a:cxn>
                  <a:cxn ang="0">
                    <a:pos x="T10" y="T11"/>
                  </a:cxn>
                </a:cxnLst>
                <a:rect l="0" t="0" r="r" b="b"/>
                <a:pathLst>
                  <a:path w="1935" h="1752">
                    <a:moveTo>
                      <a:pt x="867" y="0"/>
                    </a:moveTo>
                    <a:lnTo>
                      <a:pt x="0" y="1251"/>
                    </a:lnTo>
                    <a:lnTo>
                      <a:pt x="867" y="1752"/>
                    </a:lnTo>
                    <a:lnTo>
                      <a:pt x="1401" y="1443"/>
                    </a:lnTo>
                    <a:lnTo>
                      <a:pt x="1935" y="1134"/>
                    </a:lnTo>
                    <a:lnTo>
                      <a:pt x="86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40" name="Freeform 13">
                <a:extLst>
                  <a:ext uri="{FF2B5EF4-FFF2-40B4-BE49-F238E27FC236}">
                    <a16:creationId xmlns:a16="http://schemas.microsoft.com/office/drawing/2014/main" xmlns="" id="{8EDFC8C3-9CB5-457F-BC38-072559F92488}"/>
                  </a:ext>
                </a:extLst>
              </p:cNvPr>
              <p:cNvSpPr>
                <a:spLocks/>
              </p:cNvSpPr>
              <p:nvPr/>
            </p:nvSpPr>
            <p:spPr bwMode="auto">
              <a:xfrm>
                <a:off x="6505396" y="3827056"/>
                <a:ext cx="371718" cy="1014164"/>
              </a:xfrm>
              <a:custGeom>
                <a:avLst/>
                <a:gdLst>
                  <a:gd name="T0" fmla="*/ 567 w 567"/>
                  <a:gd name="T1" fmla="*/ 0 h 1752"/>
                  <a:gd name="T2" fmla="*/ 0 w 567"/>
                  <a:gd name="T3" fmla="*/ 818 h 1752"/>
                  <a:gd name="T4" fmla="*/ 292 w 567"/>
                  <a:gd name="T5" fmla="*/ 1593 h 1752"/>
                  <a:gd name="T6" fmla="*/ 567 w 567"/>
                  <a:gd name="T7" fmla="*/ 1752 h 1752"/>
                  <a:gd name="T8" fmla="*/ 567 w 567"/>
                  <a:gd name="T9" fmla="*/ 0 h 1752"/>
                </a:gdLst>
                <a:ahLst/>
                <a:cxnLst>
                  <a:cxn ang="0">
                    <a:pos x="T0" y="T1"/>
                  </a:cxn>
                  <a:cxn ang="0">
                    <a:pos x="T2" y="T3"/>
                  </a:cxn>
                  <a:cxn ang="0">
                    <a:pos x="T4" y="T5"/>
                  </a:cxn>
                  <a:cxn ang="0">
                    <a:pos x="T6" y="T7"/>
                  </a:cxn>
                  <a:cxn ang="0">
                    <a:pos x="T8" y="T9"/>
                  </a:cxn>
                </a:cxnLst>
                <a:rect l="0" t="0" r="r" b="b"/>
                <a:pathLst>
                  <a:path w="567" h="1752">
                    <a:moveTo>
                      <a:pt x="567" y="0"/>
                    </a:moveTo>
                    <a:lnTo>
                      <a:pt x="0" y="818"/>
                    </a:lnTo>
                    <a:lnTo>
                      <a:pt x="292" y="1593"/>
                    </a:lnTo>
                    <a:lnTo>
                      <a:pt x="567" y="1752"/>
                    </a:lnTo>
                    <a:lnTo>
                      <a:pt x="56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41" name="Freeform 15">
                <a:extLst>
                  <a:ext uri="{FF2B5EF4-FFF2-40B4-BE49-F238E27FC236}">
                    <a16:creationId xmlns:a16="http://schemas.microsoft.com/office/drawing/2014/main" xmlns="" id="{79733F69-E763-4305-B53A-BE4933F36795}"/>
                  </a:ext>
                </a:extLst>
              </p:cNvPr>
              <p:cNvSpPr>
                <a:spLocks/>
              </p:cNvSpPr>
              <p:nvPr/>
            </p:nvSpPr>
            <p:spPr bwMode="auto">
              <a:xfrm>
                <a:off x="5488579" y="3223884"/>
                <a:ext cx="1273808" cy="2037011"/>
              </a:xfrm>
              <a:custGeom>
                <a:avLst/>
                <a:gdLst>
                  <a:gd name="T0" fmla="*/ 859 w 1943"/>
                  <a:gd name="T1" fmla="*/ 0 h 3519"/>
                  <a:gd name="T2" fmla="*/ 0 w 1943"/>
                  <a:gd name="T3" fmla="*/ 3019 h 3519"/>
                  <a:gd name="T4" fmla="*/ 867 w 1943"/>
                  <a:gd name="T5" fmla="*/ 3519 h 3519"/>
                  <a:gd name="T6" fmla="*/ 1401 w 1943"/>
                  <a:gd name="T7" fmla="*/ 3211 h 3519"/>
                  <a:gd name="T8" fmla="*/ 1943 w 1943"/>
                  <a:gd name="T9" fmla="*/ 2902 h 3519"/>
                  <a:gd name="T10" fmla="*/ 859 w 1943"/>
                  <a:gd name="T11" fmla="*/ 0 h 3519"/>
                </a:gdLst>
                <a:ahLst/>
                <a:cxnLst>
                  <a:cxn ang="0">
                    <a:pos x="T0" y="T1"/>
                  </a:cxn>
                  <a:cxn ang="0">
                    <a:pos x="T2" y="T3"/>
                  </a:cxn>
                  <a:cxn ang="0">
                    <a:pos x="T4" y="T5"/>
                  </a:cxn>
                  <a:cxn ang="0">
                    <a:pos x="T6" y="T7"/>
                  </a:cxn>
                  <a:cxn ang="0">
                    <a:pos x="T8" y="T9"/>
                  </a:cxn>
                  <a:cxn ang="0">
                    <a:pos x="T10" y="T11"/>
                  </a:cxn>
                </a:cxnLst>
                <a:rect l="0" t="0" r="r" b="b"/>
                <a:pathLst>
                  <a:path w="1943" h="3519">
                    <a:moveTo>
                      <a:pt x="859" y="0"/>
                    </a:moveTo>
                    <a:lnTo>
                      <a:pt x="0" y="3019"/>
                    </a:lnTo>
                    <a:lnTo>
                      <a:pt x="867" y="3519"/>
                    </a:lnTo>
                    <a:lnTo>
                      <a:pt x="1401" y="3211"/>
                    </a:lnTo>
                    <a:lnTo>
                      <a:pt x="1943" y="2902"/>
                    </a:lnTo>
                    <a:lnTo>
                      <a:pt x="85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42" name="Freeform 16">
                <a:extLst>
                  <a:ext uri="{FF2B5EF4-FFF2-40B4-BE49-F238E27FC236}">
                    <a16:creationId xmlns:a16="http://schemas.microsoft.com/office/drawing/2014/main" xmlns="" id="{2D4FE325-F2D8-4C72-88F5-F9C7E3668DBD}"/>
                  </a:ext>
                </a:extLst>
              </p:cNvPr>
              <p:cNvSpPr>
                <a:spLocks noEditPoints="1"/>
              </p:cNvSpPr>
              <p:nvPr/>
            </p:nvSpPr>
            <p:spPr bwMode="auto">
              <a:xfrm>
                <a:off x="6051729" y="3223884"/>
                <a:ext cx="5245" cy="2037011"/>
              </a:xfrm>
              <a:custGeom>
                <a:avLst/>
                <a:gdLst>
                  <a:gd name="T0" fmla="*/ 8 w 8"/>
                  <a:gd name="T1" fmla="*/ 3519 h 3519"/>
                  <a:gd name="T2" fmla="*/ 8 w 8"/>
                  <a:gd name="T3" fmla="*/ 3519 h 3519"/>
                  <a:gd name="T4" fmla="*/ 8 w 8"/>
                  <a:gd name="T5" fmla="*/ 3519 h 3519"/>
                  <a:gd name="T6" fmla="*/ 8 w 8"/>
                  <a:gd name="T7" fmla="*/ 3519 h 3519"/>
                  <a:gd name="T8" fmla="*/ 8 w 8"/>
                  <a:gd name="T9" fmla="*/ 0 h 3519"/>
                  <a:gd name="T10" fmla="*/ 0 w 8"/>
                  <a:gd name="T11" fmla="*/ 8 h 3519"/>
                  <a:gd name="T12" fmla="*/ 8 w 8"/>
                  <a:gd name="T13" fmla="*/ 8 h 3519"/>
                  <a:gd name="T14" fmla="*/ 8 w 8"/>
                  <a:gd name="T15" fmla="*/ 0 h 3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3519">
                    <a:moveTo>
                      <a:pt x="8" y="3519"/>
                    </a:moveTo>
                    <a:lnTo>
                      <a:pt x="8" y="3519"/>
                    </a:lnTo>
                    <a:lnTo>
                      <a:pt x="8" y="3519"/>
                    </a:lnTo>
                    <a:lnTo>
                      <a:pt x="8" y="3519"/>
                    </a:lnTo>
                    <a:close/>
                    <a:moveTo>
                      <a:pt x="8" y="0"/>
                    </a:moveTo>
                    <a:lnTo>
                      <a:pt x="0" y="8"/>
                    </a:lnTo>
                    <a:lnTo>
                      <a:pt x="8" y="8"/>
                    </a:lnTo>
                    <a:lnTo>
                      <a:pt x="8" y="0"/>
                    </a:lnTo>
                    <a:close/>
                  </a:path>
                </a:pathLst>
              </a:custGeom>
              <a:solidFill>
                <a:srgbClr val="B6B4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46" name="Freeform 17">
                <a:extLst>
                  <a:ext uri="{FF2B5EF4-FFF2-40B4-BE49-F238E27FC236}">
                    <a16:creationId xmlns:a16="http://schemas.microsoft.com/office/drawing/2014/main" xmlns="" id="{F7119F2B-F8E3-41CC-9B14-B3BA9843798C}"/>
                  </a:ext>
                </a:extLst>
              </p:cNvPr>
              <p:cNvSpPr>
                <a:spLocks noEditPoints="1"/>
              </p:cNvSpPr>
              <p:nvPr/>
            </p:nvSpPr>
            <p:spPr bwMode="auto">
              <a:xfrm>
                <a:off x="6051729" y="3223884"/>
                <a:ext cx="5245" cy="2037011"/>
              </a:xfrm>
              <a:custGeom>
                <a:avLst/>
                <a:gdLst>
                  <a:gd name="T0" fmla="*/ 8 w 8"/>
                  <a:gd name="T1" fmla="*/ 3519 h 3519"/>
                  <a:gd name="T2" fmla="*/ 8 w 8"/>
                  <a:gd name="T3" fmla="*/ 3519 h 3519"/>
                  <a:gd name="T4" fmla="*/ 8 w 8"/>
                  <a:gd name="T5" fmla="*/ 3519 h 3519"/>
                  <a:gd name="T6" fmla="*/ 8 w 8"/>
                  <a:gd name="T7" fmla="*/ 3519 h 3519"/>
                  <a:gd name="T8" fmla="*/ 8 w 8"/>
                  <a:gd name="T9" fmla="*/ 0 h 3519"/>
                  <a:gd name="T10" fmla="*/ 0 w 8"/>
                  <a:gd name="T11" fmla="*/ 8 h 3519"/>
                  <a:gd name="T12" fmla="*/ 8 w 8"/>
                  <a:gd name="T13" fmla="*/ 8 h 3519"/>
                  <a:gd name="T14" fmla="*/ 8 w 8"/>
                  <a:gd name="T15" fmla="*/ 0 h 3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3519">
                    <a:moveTo>
                      <a:pt x="8" y="3519"/>
                    </a:moveTo>
                    <a:lnTo>
                      <a:pt x="8" y="3519"/>
                    </a:lnTo>
                    <a:lnTo>
                      <a:pt x="8" y="3519"/>
                    </a:lnTo>
                    <a:lnTo>
                      <a:pt x="8" y="3519"/>
                    </a:lnTo>
                    <a:moveTo>
                      <a:pt x="8" y="0"/>
                    </a:moveTo>
                    <a:lnTo>
                      <a:pt x="0" y="8"/>
                    </a:lnTo>
                    <a:lnTo>
                      <a:pt x="8" y="8"/>
                    </a:lnTo>
                    <a:lnTo>
                      <a:pt x="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grpSp>
            <p:nvGrpSpPr>
              <p:cNvPr id="47" name="Gruppieren 46">
                <a:extLst>
                  <a:ext uri="{FF2B5EF4-FFF2-40B4-BE49-F238E27FC236}">
                    <a16:creationId xmlns:a16="http://schemas.microsoft.com/office/drawing/2014/main" xmlns="" id="{DFCD8C33-39ED-446B-AB99-813A7A67C581}"/>
                  </a:ext>
                </a:extLst>
              </p:cNvPr>
              <p:cNvGrpSpPr/>
              <p:nvPr/>
            </p:nvGrpSpPr>
            <p:grpSpPr>
              <a:xfrm>
                <a:off x="5488579" y="3223884"/>
                <a:ext cx="1273808" cy="2037012"/>
                <a:chOff x="3344359" y="3386953"/>
                <a:chExt cx="1273808" cy="2037012"/>
              </a:xfrm>
            </p:grpSpPr>
            <p:sp>
              <p:nvSpPr>
                <p:cNvPr id="48" name="Freeform 14">
                  <a:extLst>
                    <a:ext uri="{FF2B5EF4-FFF2-40B4-BE49-F238E27FC236}">
                      <a16:creationId xmlns:a16="http://schemas.microsoft.com/office/drawing/2014/main" xmlns="" id="{1D95DAE5-476F-480F-8F73-F1C8F88E4AD5}"/>
                    </a:ext>
                  </a:extLst>
                </p:cNvPr>
                <p:cNvSpPr>
                  <a:spLocks/>
                </p:cNvSpPr>
                <p:nvPr/>
              </p:nvSpPr>
              <p:spPr bwMode="auto">
                <a:xfrm>
                  <a:off x="3344359" y="3386953"/>
                  <a:ext cx="1273808" cy="2037011"/>
                </a:xfrm>
                <a:custGeom>
                  <a:avLst/>
                  <a:gdLst>
                    <a:gd name="T0" fmla="*/ 859 w 1943"/>
                    <a:gd name="T1" fmla="*/ 0 h 3519"/>
                    <a:gd name="T2" fmla="*/ 0 w 1943"/>
                    <a:gd name="T3" fmla="*/ 3019 h 3519"/>
                    <a:gd name="T4" fmla="*/ 867 w 1943"/>
                    <a:gd name="T5" fmla="*/ 3519 h 3519"/>
                    <a:gd name="T6" fmla="*/ 1401 w 1943"/>
                    <a:gd name="T7" fmla="*/ 3211 h 3519"/>
                    <a:gd name="T8" fmla="*/ 1943 w 1943"/>
                    <a:gd name="T9" fmla="*/ 2902 h 3519"/>
                    <a:gd name="T10" fmla="*/ 859 w 1943"/>
                    <a:gd name="T11" fmla="*/ 0 h 3519"/>
                  </a:gdLst>
                  <a:ahLst/>
                  <a:cxnLst>
                    <a:cxn ang="0">
                      <a:pos x="T0" y="T1"/>
                    </a:cxn>
                    <a:cxn ang="0">
                      <a:pos x="T2" y="T3"/>
                    </a:cxn>
                    <a:cxn ang="0">
                      <a:pos x="T4" y="T5"/>
                    </a:cxn>
                    <a:cxn ang="0">
                      <a:pos x="T6" y="T7"/>
                    </a:cxn>
                    <a:cxn ang="0">
                      <a:pos x="T8" y="T9"/>
                    </a:cxn>
                    <a:cxn ang="0">
                      <a:pos x="T10" y="T11"/>
                    </a:cxn>
                  </a:cxnLst>
                  <a:rect l="0" t="0" r="r" b="b"/>
                  <a:pathLst>
                    <a:path w="1943" h="3519">
                      <a:moveTo>
                        <a:pt x="859" y="0"/>
                      </a:moveTo>
                      <a:lnTo>
                        <a:pt x="0" y="3019"/>
                      </a:lnTo>
                      <a:lnTo>
                        <a:pt x="867" y="3519"/>
                      </a:lnTo>
                      <a:lnTo>
                        <a:pt x="1401" y="3211"/>
                      </a:lnTo>
                      <a:lnTo>
                        <a:pt x="1943" y="2902"/>
                      </a:lnTo>
                      <a:lnTo>
                        <a:pt x="859" y="0"/>
                      </a:lnTo>
                      <a:close/>
                    </a:path>
                  </a:pathLst>
                </a:custGeom>
                <a:solidFill>
                  <a:schemeClr val="accent2"/>
                </a:solidFill>
                <a:ln>
                  <a:noFill/>
                </a:ln>
              </p:spPr>
              <p:txBody>
                <a:bodyPr vert="horz" wrap="square" lIns="34299" tIns="17149" rIns="34299" bIns="17149" numCol="1" anchor="t" anchorCtr="0" compatLnSpc="1">
                  <a:prstTxWarp prst="textNoShape">
                    <a:avLst/>
                  </a:prstTxWarp>
                </a:bodyPr>
                <a:lstStyle/>
                <a:p>
                  <a:endParaRPr lang="en-GB" sz="567" dirty="0"/>
                </a:p>
              </p:txBody>
            </p:sp>
            <p:sp>
              <p:nvSpPr>
                <p:cNvPr id="49" name="Freeform 18">
                  <a:extLst>
                    <a:ext uri="{FF2B5EF4-FFF2-40B4-BE49-F238E27FC236}">
                      <a16:creationId xmlns:a16="http://schemas.microsoft.com/office/drawing/2014/main" xmlns="" id="{1CB6A11C-0836-43B5-85B3-86817F79B35C}"/>
                    </a:ext>
                  </a:extLst>
                </p:cNvPr>
                <p:cNvSpPr>
                  <a:spLocks/>
                </p:cNvSpPr>
                <p:nvPr/>
              </p:nvSpPr>
              <p:spPr bwMode="auto">
                <a:xfrm>
                  <a:off x="3420408" y="3391584"/>
                  <a:ext cx="492347" cy="2032381"/>
                </a:xfrm>
                <a:custGeom>
                  <a:avLst/>
                  <a:gdLst>
                    <a:gd name="T0" fmla="*/ 743 w 751"/>
                    <a:gd name="T1" fmla="*/ 0 h 3511"/>
                    <a:gd name="T2" fmla="*/ 0 w 751"/>
                    <a:gd name="T3" fmla="*/ 2619 h 3511"/>
                    <a:gd name="T4" fmla="*/ 384 w 751"/>
                    <a:gd name="T5" fmla="*/ 3303 h 3511"/>
                    <a:gd name="T6" fmla="*/ 751 w 751"/>
                    <a:gd name="T7" fmla="*/ 3511 h 3511"/>
                    <a:gd name="T8" fmla="*/ 751 w 751"/>
                    <a:gd name="T9" fmla="*/ 3511 h 3511"/>
                    <a:gd name="T10" fmla="*/ 751 w 751"/>
                    <a:gd name="T11" fmla="*/ 0 h 3511"/>
                    <a:gd name="T12" fmla="*/ 743 w 751"/>
                    <a:gd name="T13" fmla="*/ 0 h 3511"/>
                  </a:gdLst>
                  <a:ahLst/>
                  <a:cxnLst>
                    <a:cxn ang="0">
                      <a:pos x="T0" y="T1"/>
                    </a:cxn>
                    <a:cxn ang="0">
                      <a:pos x="T2" y="T3"/>
                    </a:cxn>
                    <a:cxn ang="0">
                      <a:pos x="T4" y="T5"/>
                    </a:cxn>
                    <a:cxn ang="0">
                      <a:pos x="T6" y="T7"/>
                    </a:cxn>
                    <a:cxn ang="0">
                      <a:pos x="T8" y="T9"/>
                    </a:cxn>
                    <a:cxn ang="0">
                      <a:pos x="T10" y="T11"/>
                    </a:cxn>
                    <a:cxn ang="0">
                      <a:pos x="T12" y="T13"/>
                    </a:cxn>
                  </a:cxnLst>
                  <a:rect l="0" t="0" r="r" b="b"/>
                  <a:pathLst>
                    <a:path w="751" h="3511">
                      <a:moveTo>
                        <a:pt x="743" y="0"/>
                      </a:moveTo>
                      <a:lnTo>
                        <a:pt x="0" y="2619"/>
                      </a:lnTo>
                      <a:lnTo>
                        <a:pt x="384" y="3303"/>
                      </a:lnTo>
                      <a:lnTo>
                        <a:pt x="751" y="3511"/>
                      </a:lnTo>
                      <a:lnTo>
                        <a:pt x="751" y="3511"/>
                      </a:lnTo>
                      <a:lnTo>
                        <a:pt x="751" y="0"/>
                      </a:lnTo>
                      <a:lnTo>
                        <a:pt x="743" y="0"/>
                      </a:lnTo>
                      <a:close/>
                    </a:path>
                  </a:pathLst>
                </a:custGeom>
                <a:solidFill>
                  <a:schemeClr val="accent2">
                    <a:lumMod val="75000"/>
                  </a:schemeClr>
                </a:solidFill>
                <a:ln>
                  <a:noFill/>
                </a:ln>
              </p:spPr>
              <p:txBody>
                <a:bodyPr vert="horz" wrap="square" lIns="34299" tIns="17149" rIns="34299" bIns="17149" numCol="1" anchor="t" anchorCtr="0" compatLnSpc="1">
                  <a:prstTxWarp prst="textNoShape">
                    <a:avLst/>
                  </a:prstTxWarp>
                </a:bodyPr>
                <a:lstStyle/>
                <a:p>
                  <a:endParaRPr lang="en-GB" sz="567" dirty="0"/>
                </a:p>
              </p:txBody>
            </p:sp>
          </p:grpSp>
          <p:sp>
            <p:nvSpPr>
              <p:cNvPr id="50" name="Freeform 19">
                <a:extLst>
                  <a:ext uri="{FF2B5EF4-FFF2-40B4-BE49-F238E27FC236}">
                    <a16:creationId xmlns:a16="http://schemas.microsoft.com/office/drawing/2014/main" xmlns="" id="{624FAC18-280B-4349-A4A7-960801C6B635}"/>
                  </a:ext>
                </a:extLst>
              </p:cNvPr>
              <p:cNvSpPr>
                <a:spLocks/>
              </p:cNvSpPr>
              <p:nvPr/>
            </p:nvSpPr>
            <p:spPr bwMode="auto">
              <a:xfrm>
                <a:off x="5564628" y="3228515"/>
                <a:ext cx="492347" cy="2032381"/>
              </a:xfrm>
              <a:custGeom>
                <a:avLst/>
                <a:gdLst>
                  <a:gd name="T0" fmla="*/ 743 w 751"/>
                  <a:gd name="T1" fmla="*/ 0 h 3511"/>
                  <a:gd name="T2" fmla="*/ 0 w 751"/>
                  <a:gd name="T3" fmla="*/ 2619 h 3511"/>
                  <a:gd name="T4" fmla="*/ 384 w 751"/>
                  <a:gd name="T5" fmla="*/ 3303 h 3511"/>
                  <a:gd name="T6" fmla="*/ 751 w 751"/>
                  <a:gd name="T7" fmla="*/ 3511 h 3511"/>
                  <a:gd name="T8" fmla="*/ 751 w 751"/>
                  <a:gd name="T9" fmla="*/ 3511 h 3511"/>
                  <a:gd name="T10" fmla="*/ 751 w 751"/>
                  <a:gd name="T11" fmla="*/ 0 h 3511"/>
                  <a:gd name="T12" fmla="*/ 743 w 751"/>
                  <a:gd name="T13" fmla="*/ 0 h 3511"/>
                </a:gdLst>
                <a:ahLst/>
                <a:cxnLst>
                  <a:cxn ang="0">
                    <a:pos x="T0" y="T1"/>
                  </a:cxn>
                  <a:cxn ang="0">
                    <a:pos x="T2" y="T3"/>
                  </a:cxn>
                  <a:cxn ang="0">
                    <a:pos x="T4" y="T5"/>
                  </a:cxn>
                  <a:cxn ang="0">
                    <a:pos x="T6" y="T7"/>
                  </a:cxn>
                  <a:cxn ang="0">
                    <a:pos x="T8" y="T9"/>
                  </a:cxn>
                  <a:cxn ang="0">
                    <a:pos x="T10" y="T11"/>
                  </a:cxn>
                  <a:cxn ang="0">
                    <a:pos x="T12" y="T13"/>
                  </a:cxn>
                </a:cxnLst>
                <a:rect l="0" t="0" r="r" b="b"/>
                <a:pathLst>
                  <a:path w="751" h="3511">
                    <a:moveTo>
                      <a:pt x="743" y="0"/>
                    </a:moveTo>
                    <a:lnTo>
                      <a:pt x="0" y="2619"/>
                    </a:lnTo>
                    <a:lnTo>
                      <a:pt x="384" y="3303"/>
                    </a:lnTo>
                    <a:lnTo>
                      <a:pt x="751" y="3511"/>
                    </a:lnTo>
                    <a:lnTo>
                      <a:pt x="751" y="3511"/>
                    </a:lnTo>
                    <a:lnTo>
                      <a:pt x="751" y="0"/>
                    </a:lnTo>
                    <a:lnTo>
                      <a:pt x="74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grpSp>
        <p:sp>
          <p:nvSpPr>
            <p:cNvPr id="6" name="Freihandform: Form 5">
              <a:extLst>
                <a:ext uri="{FF2B5EF4-FFF2-40B4-BE49-F238E27FC236}">
                  <a16:creationId xmlns:a16="http://schemas.microsoft.com/office/drawing/2014/main" xmlns="" id="{7CC6DE2A-26A9-4D79-B38B-BB37972AB100}"/>
                </a:ext>
              </a:extLst>
            </p:cNvPr>
            <p:cNvSpPr/>
            <p:nvPr/>
          </p:nvSpPr>
          <p:spPr>
            <a:xfrm>
              <a:off x="4868091" y="5216434"/>
              <a:ext cx="696686" cy="836023"/>
            </a:xfrm>
            <a:custGeom>
              <a:avLst/>
              <a:gdLst>
                <a:gd name="connsiteX0" fmla="*/ 696686 w 696686"/>
                <a:gd name="connsiteY0" fmla="*/ 836023 h 836023"/>
                <a:gd name="connsiteX1" fmla="*/ 0 w 696686"/>
                <a:gd name="connsiteY1" fmla="*/ 600892 h 836023"/>
                <a:gd name="connsiteX2" fmla="*/ 296092 w 696686"/>
                <a:gd name="connsiteY2" fmla="*/ 0 h 836023"/>
                <a:gd name="connsiteX3" fmla="*/ 696686 w 696686"/>
                <a:gd name="connsiteY3" fmla="*/ 836023 h 836023"/>
              </a:gdLst>
              <a:ahLst/>
              <a:cxnLst>
                <a:cxn ang="0">
                  <a:pos x="connsiteX0" y="connsiteY0"/>
                </a:cxn>
                <a:cxn ang="0">
                  <a:pos x="connsiteX1" y="connsiteY1"/>
                </a:cxn>
                <a:cxn ang="0">
                  <a:pos x="connsiteX2" y="connsiteY2"/>
                </a:cxn>
                <a:cxn ang="0">
                  <a:pos x="connsiteX3" y="connsiteY3"/>
                </a:cxn>
              </a:cxnLst>
              <a:rect l="l" t="t" r="r" b="b"/>
              <a:pathLst>
                <a:path w="696686" h="836023">
                  <a:moveTo>
                    <a:pt x="696686" y="836023"/>
                  </a:moveTo>
                  <a:lnTo>
                    <a:pt x="0" y="600892"/>
                  </a:lnTo>
                  <a:lnTo>
                    <a:pt x="296092" y="0"/>
                  </a:lnTo>
                  <a:lnTo>
                    <a:pt x="696686" y="836023"/>
                  </a:lnTo>
                  <a:close/>
                </a:path>
              </a:pathLst>
            </a:cu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52" name="Subtitle 2">
            <a:extLst>
              <a:ext uri="{FF2B5EF4-FFF2-40B4-BE49-F238E27FC236}">
                <a16:creationId xmlns:a16="http://schemas.microsoft.com/office/drawing/2014/main" xmlns="" id="{9F0CE28F-3137-464A-B396-6CDF91DDCD29}"/>
              </a:ext>
            </a:extLst>
          </p:cNvPr>
          <p:cNvSpPr txBox="1">
            <a:spLocks/>
          </p:cNvSpPr>
          <p:nvPr/>
        </p:nvSpPr>
        <p:spPr>
          <a:xfrm>
            <a:off x="4952999" y="2162996"/>
            <a:ext cx="6811883" cy="199059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b="1" dirty="0">
                <a:solidFill>
                  <a:srgbClr val="F95C2C"/>
                </a:solidFill>
                <a:latin typeface="+mj-lt"/>
                <a:ea typeface="Lato Light" panose="020F0502020204030203" pitchFamily="34" charset="0"/>
                <a:cs typeface="Mukta ExtraLight" panose="020B0000000000000000" pitchFamily="34" charset="77"/>
              </a:rPr>
              <a:t>1. </a:t>
            </a:r>
            <a:r>
              <a:rPr lang="en-GB" sz="2000" b="1" spc="113" dirty="0" err="1">
                <a:solidFill>
                  <a:srgbClr val="F95C2C"/>
                </a:solidFill>
                <a:latin typeface="+mj-lt"/>
                <a:ea typeface="League Spartan" charset="0"/>
                <a:cs typeface="Poppins" pitchFamily="2" charset="77"/>
              </a:rPr>
              <a:t>Logros</a:t>
            </a:r>
            <a:endParaRPr lang="en-GB" sz="2000" b="1" spc="113" dirty="0">
              <a:solidFill>
                <a:srgbClr val="F95C2C"/>
              </a:solidFill>
              <a:latin typeface="+mj-lt"/>
              <a:ea typeface="League Spartan" charset="0"/>
              <a:cs typeface="Poppins" pitchFamily="2" charset="77"/>
            </a:endParaRPr>
          </a:p>
          <a:p>
            <a:pPr algn="l">
              <a:lnSpc>
                <a:spcPct val="100000"/>
              </a:lnSpc>
            </a:pPr>
            <a:r>
              <a:rPr lang="es-ES" sz="2000" dirty="0">
                <a:solidFill>
                  <a:srgbClr val="245473"/>
                </a:solidFill>
                <a:latin typeface="+mj-lt"/>
                <a:ea typeface="Lato Light" panose="020F0502020204030203" pitchFamily="34" charset="0"/>
                <a:cs typeface="Mukta ExtraLight" panose="020B0000000000000000" pitchFamily="34" charset="77"/>
              </a:rPr>
              <a:t>La persona motivada por los logros suele disfrutar de la oportunidad de establecer y alcanzar objetivos. Motivado simplemente por el proceso de terminar su trabajo de manera que se sienta orgulloso, es poco probable que un empleado motivado por los logros necesite mucha motivación externa.</a:t>
            </a:r>
            <a:endParaRPr lang="en-GB" sz="2000" dirty="0">
              <a:solidFill>
                <a:srgbClr val="245473"/>
              </a:solidFill>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2206011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83"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644874" y="597339"/>
            <a:ext cx="10367586" cy="697353"/>
          </a:xfrm>
        </p:spPr>
        <p:txBody>
          <a:bodyPr>
            <a:normAutofit fontScale="77500" lnSpcReduction="20000"/>
          </a:bodyPr>
          <a:lstStyle/>
          <a:p>
            <a:r>
              <a:rPr lang="es-ES" dirty="0"/>
              <a:t>Teoría de la motivación: La teoría de las necesidades de </a:t>
            </a:r>
            <a:r>
              <a:rPr lang="es-ES" dirty="0" err="1"/>
              <a:t>McCleelland</a:t>
            </a:r>
            <a:endParaRPr lang="en-GB" dirty="0"/>
          </a:p>
        </p:txBody>
      </p:sp>
      <p:sp>
        <p:nvSpPr>
          <p:cNvPr id="56" name="Subtitle 2">
            <a:extLst>
              <a:ext uri="{FF2B5EF4-FFF2-40B4-BE49-F238E27FC236}">
                <a16:creationId xmlns:a16="http://schemas.microsoft.com/office/drawing/2014/main" xmlns="" id="{D165FFD1-A7EA-431C-B3DA-505F71B3FDD0}"/>
              </a:ext>
            </a:extLst>
          </p:cNvPr>
          <p:cNvSpPr txBox="1">
            <a:spLocks/>
          </p:cNvSpPr>
          <p:nvPr/>
        </p:nvSpPr>
        <p:spPr>
          <a:xfrm>
            <a:off x="415398" y="1848770"/>
            <a:ext cx="11361204" cy="3037032"/>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b="1" spc="113" dirty="0">
                <a:solidFill>
                  <a:srgbClr val="2F5597"/>
                </a:solidFill>
                <a:latin typeface="+mj-lt"/>
                <a:ea typeface="League Spartan" charset="0"/>
                <a:cs typeface="Poppins" pitchFamily="2" charset="77"/>
              </a:rPr>
              <a:t>2. </a:t>
            </a:r>
            <a:r>
              <a:rPr lang="en-GB" sz="2000" b="1" spc="113" dirty="0" err="1" smtClean="0">
                <a:solidFill>
                  <a:srgbClr val="2F5597"/>
                </a:solidFill>
                <a:latin typeface="+mj-lt"/>
                <a:ea typeface="League Spartan" charset="0"/>
                <a:cs typeface="Poppins" pitchFamily="2" charset="77"/>
              </a:rPr>
              <a:t>Afiliación</a:t>
            </a:r>
            <a:r>
              <a:rPr lang="en-GB" sz="2000" b="1" spc="113" dirty="0" smtClean="0">
                <a:solidFill>
                  <a:srgbClr val="2F5597"/>
                </a:solidFill>
                <a:latin typeface="+mj-lt"/>
                <a:ea typeface="League Spartan" charset="0"/>
                <a:cs typeface="Poppins" pitchFamily="2" charset="77"/>
              </a:rPr>
              <a:t> o </a:t>
            </a:r>
            <a:r>
              <a:rPr lang="en-GB" sz="2000" b="1" spc="113" dirty="0" err="1" smtClean="0">
                <a:solidFill>
                  <a:srgbClr val="2F5597"/>
                </a:solidFill>
                <a:latin typeface="+mj-lt"/>
                <a:ea typeface="League Spartan" charset="0"/>
                <a:cs typeface="Poppins" pitchFamily="2" charset="77"/>
              </a:rPr>
              <a:t>pertenencia</a:t>
            </a:r>
            <a:r>
              <a:rPr lang="en-GB" sz="2000" b="1" spc="113" dirty="0" smtClean="0">
                <a:solidFill>
                  <a:srgbClr val="2F5597"/>
                </a:solidFill>
                <a:latin typeface="+mj-lt"/>
                <a:ea typeface="League Spartan" charset="0"/>
                <a:cs typeface="Poppins" pitchFamily="2" charset="77"/>
              </a:rPr>
              <a:t> </a:t>
            </a:r>
            <a:endParaRPr lang="en-GB" sz="2000" b="1" spc="113" dirty="0">
              <a:solidFill>
                <a:srgbClr val="2F5597"/>
              </a:solidFill>
              <a:latin typeface="+mj-lt"/>
              <a:ea typeface="League Spartan" charset="0"/>
              <a:cs typeface="Poppins" pitchFamily="2" charset="77"/>
            </a:endParaRPr>
          </a:p>
          <a:p>
            <a:pPr algn="l">
              <a:lnSpc>
                <a:spcPct val="100000"/>
              </a:lnSpc>
            </a:pPr>
            <a:r>
              <a:rPr lang="es-ES" sz="2000" dirty="0">
                <a:solidFill>
                  <a:srgbClr val="245473"/>
                </a:solidFill>
                <a:latin typeface="+mj-lt"/>
                <a:ea typeface="Lato Light" panose="020F0502020204030203" pitchFamily="34" charset="0"/>
                <a:cs typeface="Mukta ExtraLight" panose="020B0000000000000000" pitchFamily="34" charset="77"/>
              </a:rPr>
              <a:t>En muchos sentidos, esta persona es lo contrario de la que está motivada por el logro. En lugar de querer trabajar solo para sentir la sensación de logro que conlleva un trabajo bien hecho, la persona motivada por la afiliación quiere trabajar como parte de un grupo. No les atrae necesariamente la idea de recibir elogios y reconocimiento por su trabajo.</a:t>
            </a:r>
            <a:endParaRPr lang="en-GB" sz="1800" dirty="0">
              <a:solidFill>
                <a:schemeClr val="tx1"/>
              </a:solidFill>
              <a:latin typeface="+mj-lt"/>
              <a:ea typeface="Lato Light" panose="020F0502020204030203" pitchFamily="34" charset="0"/>
              <a:cs typeface="Mukta ExtraLight" panose="020B0000000000000000" pitchFamily="34" charset="77"/>
            </a:endParaRPr>
          </a:p>
          <a:p>
            <a:pPr algn="l">
              <a:lnSpc>
                <a:spcPct val="100000"/>
              </a:lnSpc>
            </a:pPr>
            <a:r>
              <a:rPr lang="en-GB" sz="2000" b="1" spc="113" dirty="0">
                <a:solidFill>
                  <a:srgbClr val="548235"/>
                </a:solidFill>
                <a:latin typeface="+mj-lt"/>
                <a:ea typeface="League Spartan" charset="0"/>
                <a:cs typeface="Poppins" pitchFamily="2" charset="77"/>
              </a:rPr>
              <a:t>3. </a:t>
            </a:r>
            <a:r>
              <a:rPr lang="en-GB" sz="2000" b="1" spc="113" dirty="0" err="1" smtClean="0">
                <a:solidFill>
                  <a:srgbClr val="548235"/>
                </a:solidFill>
                <a:latin typeface="+mj-lt"/>
                <a:ea typeface="League Spartan" charset="0"/>
                <a:cs typeface="Poppins" pitchFamily="2" charset="77"/>
              </a:rPr>
              <a:t>Poder</a:t>
            </a:r>
            <a:endParaRPr lang="en-GB" sz="2000" b="1" spc="113" dirty="0">
              <a:solidFill>
                <a:srgbClr val="548235"/>
              </a:solidFill>
              <a:latin typeface="+mj-lt"/>
              <a:ea typeface="League Spartan" charset="0"/>
              <a:cs typeface="Poppins" pitchFamily="2" charset="77"/>
            </a:endParaRPr>
          </a:p>
          <a:p>
            <a:pPr algn="l">
              <a:lnSpc>
                <a:spcPct val="100000"/>
              </a:lnSpc>
            </a:pPr>
            <a:r>
              <a:rPr lang="es-ES" sz="2000" dirty="0">
                <a:solidFill>
                  <a:srgbClr val="245473"/>
                </a:solidFill>
                <a:latin typeface="+mj-lt"/>
                <a:ea typeface="Lato Light" panose="020F0502020204030203" pitchFamily="34" charset="0"/>
                <a:cs typeface="Mukta ExtraLight" panose="020B0000000000000000" pitchFamily="34" charset="77"/>
              </a:rPr>
              <a:t>El título de esta categoría lo dice todo: esta persona está motivada por el poder. Quiere controlar a los demás en el grupo y le motiva la oportunidad de hacerlo. Este es el tipo de persona que prosperará en un entorno competitivo, en lugar de huir de él.</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4" name="Rechteck 3">
            <a:extLst>
              <a:ext uri="{FF2B5EF4-FFF2-40B4-BE49-F238E27FC236}">
                <a16:creationId xmlns:a16="http://schemas.microsoft.com/office/drawing/2014/main" xmlns="" id="{A8A3EF6A-4712-44C8-BF33-BCCFD2D055EE}"/>
              </a:ext>
            </a:extLst>
          </p:cNvPr>
          <p:cNvSpPr/>
          <p:nvPr/>
        </p:nvSpPr>
        <p:spPr>
          <a:xfrm>
            <a:off x="415398" y="5614330"/>
            <a:ext cx="6880877" cy="757130"/>
          </a:xfrm>
          <a:prstGeom prst="rect">
            <a:avLst/>
          </a:prstGeom>
          <a:solidFill>
            <a:srgbClr val="E64D92"/>
          </a:solidFill>
        </p:spPr>
        <p:txBody>
          <a:bodyPr wrap="square">
            <a:spAutoFit/>
          </a:bodyPr>
          <a:lstStyle/>
          <a:p>
            <a:pPr marL="361950" indent="-276225">
              <a:lnSpc>
                <a:spcPct val="90000"/>
              </a:lnSpc>
            </a:pPr>
            <a:r>
              <a:rPr lang="es-ES" altLang="en-US" sz="2400" dirty="0">
                <a:solidFill>
                  <a:schemeClr val="bg1"/>
                </a:solidFill>
                <a:latin typeface="+mj-lt"/>
                <a:sym typeface="Wingdings" panose="05000000000000000000" pitchFamily="2" charset="2"/>
              </a:rPr>
              <a:t>Los mejores directivos suelen tener una alta necesidad </a:t>
            </a:r>
            <a:r>
              <a:rPr lang="es-ES" altLang="en-US" sz="2400" dirty="0" err="1">
                <a:solidFill>
                  <a:schemeClr val="bg1"/>
                </a:solidFill>
                <a:latin typeface="+mj-lt"/>
                <a:sym typeface="Wingdings" panose="05000000000000000000" pitchFamily="2" charset="2"/>
              </a:rPr>
              <a:t>depoder</a:t>
            </a:r>
            <a:r>
              <a:rPr lang="es-ES" altLang="en-US" sz="2400" dirty="0">
                <a:solidFill>
                  <a:schemeClr val="bg1"/>
                </a:solidFill>
                <a:latin typeface="+mj-lt"/>
                <a:sym typeface="Wingdings" panose="05000000000000000000" pitchFamily="2" charset="2"/>
              </a:rPr>
              <a:t> y baja necesidad de afiliación.</a:t>
            </a:r>
            <a:endParaRPr lang="en-GB" altLang="en-US" sz="2400" dirty="0">
              <a:solidFill>
                <a:schemeClr val="bg1"/>
              </a:solidFill>
              <a:latin typeface="+mj-lt"/>
            </a:endParaRPr>
          </a:p>
        </p:txBody>
      </p:sp>
    </p:spTree>
    <p:extLst>
      <p:ext uri="{BB962C8B-B14F-4D97-AF65-F5344CB8AC3E}">
        <p14:creationId xmlns:p14="http://schemas.microsoft.com/office/powerpoint/2010/main" val="343949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7"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192696" y="524626"/>
            <a:ext cx="8852375" cy="697353"/>
          </a:xfrm>
        </p:spPr>
        <p:txBody>
          <a:bodyPr>
            <a:normAutofit fontScale="77500" lnSpcReduction="20000"/>
          </a:bodyPr>
          <a:lstStyle/>
          <a:p>
            <a:r>
              <a:rPr lang="es-ES" dirty="0"/>
              <a:t>Teoría de la motivación: La teoría de las necesidades de </a:t>
            </a:r>
            <a:r>
              <a:rPr lang="es-ES" dirty="0" err="1"/>
              <a:t>McCleelland</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129669" y="1712699"/>
            <a:ext cx="3767889" cy="514530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800" dirty="0">
                <a:solidFill>
                  <a:srgbClr val="245473"/>
                </a:solidFill>
                <a:latin typeface="+mj-lt"/>
                <a:sym typeface="Wingdings" panose="05000000000000000000" pitchFamily="2" charset="2"/>
              </a:rPr>
              <a:t>Los factores de higiene, también llamados de </a:t>
            </a:r>
            <a:r>
              <a:rPr lang="es-ES" altLang="de-DE" sz="1800" b="1" dirty="0">
                <a:solidFill>
                  <a:srgbClr val="245473"/>
                </a:solidFill>
                <a:latin typeface="+mj-lt"/>
                <a:sym typeface="Wingdings" panose="05000000000000000000" pitchFamily="2" charset="2"/>
              </a:rPr>
              <a:t>insatisfacción</a:t>
            </a:r>
            <a:r>
              <a:rPr lang="es-ES" altLang="de-DE" sz="1800" dirty="0">
                <a:solidFill>
                  <a:srgbClr val="245473"/>
                </a:solidFill>
                <a:latin typeface="+mj-lt"/>
                <a:sym typeface="Wingdings" panose="05000000000000000000" pitchFamily="2" charset="2"/>
              </a:rPr>
              <a:t>, son los que hacen que los empleados de una organización estén insatisfechos o los desmotiven. Al tratar cuidadosamente estos factores, una organización puede evitar la insatisfacción de los empleados, pero no puede satisfacerlos ni motivarlos. </a:t>
            </a:r>
            <a:endParaRPr lang="es-ES" altLang="de-DE" sz="1800" dirty="0" smtClean="0">
              <a:solidFill>
                <a:srgbClr val="245473"/>
              </a:solidFill>
              <a:latin typeface="+mj-lt"/>
              <a:sym typeface="Wingdings" panose="05000000000000000000" pitchFamily="2" charset="2"/>
            </a:endParaRPr>
          </a:p>
          <a:p>
            <a:pPr algn="l">
              <a:lnSpc>
                <a:spcPct val="100000"/>
              </a:lnSpc>
              <a:spcBef>
                <a:spcPts val="600"/>
              </a:spcBef>
            </a:pPr>
            <a:r>
              <a:rPr lang="es-ES" altLang="de-DE" sz="1800" dirty="0" smtClean="0">
                <a:solidFill>
                  <a:srgbClr val="245473"/>
                </a:solidFill>
                <a:latin typeface="+mj-lt"/>
                <a:sym typeface="Wingdings" panose="05000000000000000000" pitchFamily="2" charset="2"/>
              </a:rPr>
              <a:t>Los </a:t>
            </a:r>
            <a:r>
              <a:rPr lang="es-ES" altLang="de-DE" sz="1800" b="1" dirty="0">
                <a:solidFill>
                  <a:srgbClr val="245473"/>
                </a:solidFill>
                <a:latin typeface="+mj-lt"/>
                <a:sym typeface="Wingdings" panose="05000000000000000000" pitchFamily="2" charset="2"/>
              </a:rPr>
              <a:t>factores de motivación </a:t>
            </a:r>
            <a:r>
              <a:rPr lang="es-ES" altLang="de-DE" sz="1800" dirty="0">
                <a:solidFill>
                  <a:srgbClr val="245473"/>
                </a:solidFill>
                <a:latin typeface="+mj-lt"/>
                <a:sym typeface="Wingdings" panose="05000000000000000000" pitchFamily="2" charset="2"/>
              </a:rPr>
              <a:t>son los que satisfacen o motivan a los empleados de una organización. Por lo tanto, las empresas pueden evitar la insatisfacción de los empleados si no aplican políticas empresariales estrictas y flexibles, un seguimiento de alta calidad, medidas eficaces de seguridad laboral, etc. </a:t>
            </a:r>
            <a:endParaRPr lang="en-GB" altLang="de-DE" sz="1800" dirty="0">
              <a:solidFill>
                <a:srgbClr val="245473"/>
              </a:solidFill>
              <a:latin typeface="+mj-lt"/>
            </a:endParaRPr>
          </a:p>
        </p:txBody>
      </p:sp>
      <p:grpSp>
        <p:nvGrpSpPr>
          <p:cNvPr id="8" name="Gruppieren 7">
            <a:extLst>
              <a:ext uri="{FF2B5EF4-FFF2-40B4-BE49-F238E27FC236}">
                <a16:creationId xmlns:a16="http://schemas.microsoft.com/office/drawing/2014/main" xmlns="" id="{A6BFDF61-15CC-4CD7-B62D-EF75B64E431E}"/>
              </a:ext>
            </a:extLst>
          </p:cNvPr>
          <p:cNvGrpSpPr/>
          <p:nvPr/>
        </p:nvGrpSpPr>
        <p:grpSpPr>
          <a:xfrm>
            <a:off x="3345736" y="2071395"/>
            <a:ext cx="8852374" cy="1425230"/>
            <a:chOff x="4614878" y="2071394"/>
            <a:chExt cx="6060724" cy="1702105"/>
          </a:xfrm>
        </p:grpSpPr>
        <p:sp>
          <p:nvSpPr>
            <p:cNvPr id="37" name="Freeform 7">
              <a:extLst>
                <a:ext uri="{FF2B5EF4-FFF2-40B4-BE49-F238E27FC236}">
                  <a16:creationId xmlns:a16="http://schemas.microsoft.com/office/drawing/2014/main" xmlns="" id="{6AD1E235-63B4-4D7E-A102-677E97C1B4EA}"/>
                </a:ext>
              </a:extLst>
            </p:cNvPr>
            <p:cNvSpPr>
              <a:spLocks/>
            </p:cNvSpPr>
            <p:nvPr/>
          </p:nvSpPr>
          <p:spPr bwMode="auto">
            <a:xfrm>
              <a:off x="7698938" y="2508984"/>
              <a:ext cx="2103183" cy="1264515"/>
            </a:xfrm>
            <a:custGeom>
              <a:avLst/>
              <a:gdLst/>
              <a:ahLst/>
              <a:cxnLst>
                <a:cxn ang="0">
                  <a:pos x="410" y="403"/>
                </a:cxn>
                <a:cxn ang="0">
                  <a:pos x="189" y="403"/>
                </a:cxn>
                <a:cxn ang="0">
                  <a:pos x="137" y="363"/>
                </a:cxn>
                <a:cxn ang="0">
                  <a:pos x="51" y="40"/>
                </a:cxn>
                <a:cxn ang="0">
                  <a:pos x="51" y="40"/>
                </a:cxn>
                <a:cxn ang="0">
                  <a:pos x="0" y="0"/>
                </a:cxn>
                <a:cxn ang="0">
                  <a:pos x="81" y="0"/>
                </a:cxn>
                <a:cxn ang="0">
                  <a:pos x="302" y="0"/>
                </a:cxn>
                <a:cxn ang="0">
                  <a:pos x="353" y="40"/>
                </a:cxn>
                <a:cxn ang="0">
                  <a:pos x="440" y="363"/>
                </a:cxn>
                <a:cxn ang="0">
                  <a:pos x="491" y="403"/>
                </a:cxn>
                <a:cxn ang="0">
                  <a:pos x="410" y="403"/>
                </a:cxn>
              </a:cxnLst>
              <a:rect l="0" t="0" r="r" b="b"/>
              <a:pathLst>
                <a:path w="491" h="403">
                  <a:moveTo>
                    <a:pt x="410" y="403"/>
                  </a:moveTo>
                  <a:cubicBezTo>
                    <a:pt x="189" y="403"/>
                    <a:pt x="189" y="403"/>
                    <a:pt x="189" y="403"/>
                  </a:cubicBezTo>
                  <a:cubicBezTo>
                    <a:pt x="166" y="403"/>
                    <a:pt x="143" y="385"/>
                    <a:pt x="137" y="363"/>
                  </a:cubicBezTo>
                  <a:cubicBezTo>
                    <a:pt x="51" y="40"/>
                    <a:pt x="51" y="40"/>
                    <a:pt x="51" y="40"/>
                  </a:cubicBezTo>
                  <a:cubicBezTo>
                    <a:pt x="51" y="40"/>
                    <a:pt x="51" y="40"/>
                    <a:pt x="51" y="40"/>
                  </a:cubicBezTo>
                  <a:cubicBezTo>
                    <a:pt x="45" y="18"/>
                    <a:pt x="22" y="0"/>
                    <a:pt x="0" y="0"/>
                  </a:cubicBezTo>
                  <a:cubicBezTo>
                    <a:pt x="81" y="0"/>
                    <a:pt x="81" y="0"/>
                    <a:pt x="81" y="0"/>
                  </a:cubicBezTo>
                  <a:cubicBezTo>
                    <a:pt x="302" y="0"/>
                    <a:pt x="302" y="0"/>
                    <a:pt x="302" y="0"/>
                  </a:cubicBezTo>
                  <a:cubicBezTo>
                    <a:pt x="325" y="0"/>
                    <a:pt x="347" y="18"/>
                    <a:pt x="353" y="40"/>
                  </a:cubicBezTo>
                  <a:cubicBezTo>
                    <a:pt x="440" y="363"/>
                    <a:pt x="440" y="363"/>
                    <a:pt x="440" y="363"/>
                  </a:cubicBezTo>
                  <a:cubicBezTo>
                    <a:pt x="446" y="385"/>
                    <a:pt x="469" y="403"/>
                    <a:pt x="491" y="403"/>
                  </a:cubicBezTo>
                  <a:lnTo>
                    <a:pt x="410" y="403"/>
                  </a:lnTo>
                  <a:close/>
                </a:path>
              </a:pathLst>
            </a:custGeom>
            <a:solidFill>
              <a:schemeClr val="accent4">
                <a:lumMod val="75000"/>
              </a:schemeClr>
            </a:solidFill>
            <a:ln w="9525">
              <a:noFill/>
              <a:round/>
              <a:headEnd/>
              <a:tailEnd/>
            </a:ln>
            <a:effec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38" name="Freeform 8">
              <a:extLst>
                <a:ext uri="{FF2B5EF4-FFF2-40B4-BE49-F238E27FC236}">
                  <a16:creationId xmlns:a16="http://schemas.microsoft.com/office/drawing/2014/main" xmlns="" id="{4C6133FF-1C16-443F-8026-D61BAFAB1593}"/>
                </a:ext>
              </a:extLst>
            </p:cNvPr>
            <p:cNvSpPr>
              <a:spLocks/>
            </p:cNvSpPr>
            <p:nvPr/>
          </p:nvSpPr>
          <p:spPr bwMode="auto">
            <a:xfrm>
              <a:off x="6084299" y="2508984"/>
              <a:ext cx="2103183" cy="1264515"/>
            </a:xfrm>
            <a:custGeom>
              <a:avLst/>
              <a:gdLst/>
              <a:ahLst/>
              <a:cxnLst>
                <a:cxn ang="0">
                  <a:pos x="410" y="403"/>
                </a:cxn>
                <a:cxn ang="0">
                  <a:pos x="188" y="403"/>
                </a:cxn>
                <a:cxn ang="0">
                  <a:pos x="137" y="363"/>
                </a:cxn>
                <a:cxn ang="0">
                  <a:pos x="51" y="40"/>
                </a:cxn>
                <a:cxn ang="0">
                  <a:pos x="51" y="40"/>
                </a:cxn>
                <a:cxn ang="0">
                  <a:pos x="0" y="0"/>
                </a:cxn>
                <a:cxn ang="0">
                  <a:pos x="80" y="0"/>
                </a:cxn>
                <a:cxn ang="0">
                  <a:pos x="302" y="0"/>
                </a:cxn>
                <a:cxn ang="0">
                  <a:pos x="353" y="40"/>
                </a:cxn>
                <a:cxn ang="0">
                  <a:pos x="440" y="363"/>
                </a:cxn>
                <a:cxn ang="0">
                  <a:pos x="491" y="403"/>
                </a:cxn>
                <a:cxn ang="0">
                  <a:pos x="410" y="403"/>
                </a:cxn>
              </a:cxnLst>
              <a:rect l="0" t="0" r="r" b="b"/>
              <a:pathLst>
                <a:path w="491" h="403">
                  <a:moveTo>
                    <a:pt x="410" y="403"/>
                  </a:moveTo>
                  <a:cubicBezTo>
                    <a:pt x="188" y="403"/>
                    <a:pt x="188" y="403"/>
                    <a:pt x="188" y="403"/>
                  </a:cubicBezTo>
                  <a:cubicBezTo>
                    <a:pt x="166" y="403"/>
                    <a:pt x="143" y="385"/>
                    <a:pt x="137" y="363"/>
                  </a:cubicBezTo>
                  <a:cubicBezTo>
                    <a:pt x="51" y="40"/>
                    <a:pt x="51" y="40"/>
                    <a:pt x="51" y="40"/>
                  </a:cubicBezTo>
                  <a:cubicBezTo>
                    <a:pt x="51" y="40"/>
                    <a:pt x="51" y="40"/>
                    <a:pt x="51" y="40"/>
                  </a:cubicBezTo>
                  <a:cubicBezTo>
                    <a:pt x="45" y="18"/>
                    <a:pt x="22" y="0"/>
                    <a:pt x="0" y="0"/>
                  </a:cubicBezTo>
                  <a:cubicBezTo>
                    <a:pt x="80" y="0"/>
                    <a:pt x="80" y="0"/>
                    <a:pt x="80" y="0"/>
                  </a:cubicBezTo>
                  <a:cubicBezTo>
                    <a:pt x="302" y="0"/>
                    <a:pt x="302" y="0"/>
                    <a:pt x="302" y="0"/>
                  </a:cubicBezTo>
                  <a:cubicBezTo>
                    <a:pt x="324" y="0"/>
                    <a:pt x="347" y="18"/>
                    <a:pt x="353" y="40"/>
                  </a:cubicBezTo>
                  <a:cubicBezTo>
                    <a:pt x="440" y="363"/>
                    <a:pt x="440" y="363"/>
                    <a:pt x="440" y="363"/>
                  </a:cubicBezTo>
                  <a:cubicBezTo>
                    <a:pt x="445" y="385"/>
                    <a:pt x="468" y="403"/>
                    <a:pt x="491" y="403"/>
                  </a:cubicBezTo>
                  <a:lnTo>
                    <a:pt x="410" y="403"/>
                  </a:lnTo>
                  <a:close/>
                </a:path>
              </a:pathLst>
            </a:custGeom>
            <a:solidFill>
              <a:schemeClr val="accent3">
                <a:lumMod val="75000"/>
              </a:schemeClr>
            </a:solidFill>
            <a:ln w="9525">
              <a:noFill/>
              <a:round/>
              <a:headEnd/>
              <a:tailEnd/>
            </a:ln>
            <a:effec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43" name="Freeform 10">
              <a:extLst>
                <a:ext uri="{FF2B5EF4-FFF2-40B4-BE49-F238E27FC236}">
                  <a16:creationId xmlns:a16="http://schemas.microsoft.com/office/drawing/2014/main" xmlns="" id="{D02C6824-4E89-4D37-8C5F-9A6957F8BB1D}"/>
                </a:ext>
              </a:extLst>
            </p:cNvPr>
            <p:cNvSpPr>
              <a:spLocks/>
            </p:cNvSpPr>
            <p:nvPr/>
          </p:nvSpPr>
          <p:spPr bwMode="auto">
            <a:xfrm>
              <a:off x="4614878" y="2508984"/>
              <a:ext cx="1953079" cy="1264515"/>
            </a:xfrm>
            <a:custGeom>
              <a:avLst/>
              <a:gdLst/>
              <a:ahLst/>
              <a:cxnLst>
                <a:cxn ang="0">
                  <a:pos x="411" y="403"/>
                </a:cxn>
                <a:cxn ang="0">
                  <a:pos x="189" y="403"/>
                </a:cxn>
                <a:cxn ang="0">
                  <a:pos x="138" y="363"/>
                </a:cxn>
                <a:cxn ang="0">
                  <a:pos x="51" y="40"/>
                </a:cxn>
                <a:cxn ang="0">
                  <a:pos x="51" y="40"/>
                </a:cxn>
                <a:cxn ang="0">
                  <a:pos x="0" y="0"/>
                </a:cxn>
                <a:cxn ang="0">
                  <a:pos x="81" y="0"/>
                </a:cxn>
                <a:cxn ang="0">
                  <a:pos x="303" y="0"/>
                </a:cxn>
                <a:cxn ang="0">
                  <a:pos x="354" y="40"/>
                </a:cxn>
                <a:cxn ang="0">
                  <a:pos x="440" y="363"/>
                </a:cxn>
                <a:cxn ang="0">
                  <a:pos x="491" y="403"/>
                </a:cxn>
                <a:cxn ang="0">
                  <a:pos x="411" y="403"/>
                </a:cxn>
              </a:cxnLst>
              <a:rect l="0" t="0" r="r" b="b"/>
              <a:pathLst>
                <a:path w="491" h="403">
                  <a:moveTo>
                    <a:pt x="411" y="403"/>
                  </a:moveTo>
                  <a:cubicBezTo>
                    <a:pt x="189" y="403"/>
                    <a:pt x="189" y="403"/>
                    <a:pt x="189" y="403"/>
                  </a:cubicBezTo>
                  <a:cubicBezTo>
                    <a:pt x="167" y="403"/>
                    <a:pt x="144" y="385"/>
                    <a:pt x="138" y="363"/>
                  </a:cubicBezTo>
                  <a:cubicBezTo>
                    <a:pt x="51" y="40"/>
                    <a:pt x="51" y="40"/>
                    <a:pt x="51" y="40"/>
                  </a:cubicBezTo>
                  <a:cubicBezTo>
                    <a:pt x="51" y="40"/>
                    <a:pt x="51" y="40"/>
                    <a:pt x="51" y="40"/>
                  </a:cubicBezTo>
                  <a:cubicBezTo>
                    <a:pt x="45" y="18"/>
                    <a:pt x="23" y="0"/>
                    <a:pt x="0" y="0"/>
                  </a:cubicBezTo>
                  <a:cubicBezTo>
                    <a:pt x="81" y="0"/>
                    <a:pt x="81" y="0"/>
                    <a:pt x="81" y="0"/>
                  </a:cubicBezTo>
                  <a:cubicBezTo>
                    <a:pt x="303" y="0"/>
                    <a:pt x="303" y="0"/>
                    <a:pt x="303" y="0"/>
                  </a:cubicBezTo>
                  <a:cubicBezTo>
                    <a:pt x="325" y="0"/>
                    <a:pt x="348" y="18"/>
                    <a:pt x="354" y="40"/>
                  </a:cubicBezTo>
                  <a:cubicBezTo>
                    <a:pt x="440" y="363"/>
                    <a:pt x="440" y="363"/>
                    <a:pt x="440" y="363"/>
                  </a:cubicBezTo>
                  <a:cubicBezTo>
                    <a:pt x="446" y="385"/>
                    <a:pt x="469" y="403"/>
                    <a:pt x="491" y="403"/>
                  </a:cubicBezTo>
                  <a:lnTo>
                    <a:pt x="411" y="403"/>
                  </a:lnTo>
                  <a:close/>
                </a:path>
              </a:pathLst>
            </a:custGeom>
            <a:solidFill>
              <a:schemeClr val="accent2">
                <a:lumMod val="75000"/>
              </a:schemeClr>
            </a:solidFill>
            <a:ln w="9525">
              <a:noFill/>
              <a:round/>
              <a:headEnd/>
              <a:tailEnd/>
            </a:ln>
            <a:effec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44" name="Freeform 26">
              <a:extLst>
                <a:ext uri="{FF2B5EF4-FFF2-40B4-BE49-F238E27FC236}">
                  <a16:creationId xmlns:a16="http://schemas.microsoft.com/office/drawing/2014/main" xmlns="" id="{DFECFBA5-9765-4060-93DC-131BD70BEF69}"/>
                </a:ext>
              </a:extLst>
            </p:cNvPr>
            <p:cNvSpPr>
              <a:spLocks/>
            </p:cNvSpPr>
            <p:nvPr/>
          </p:nvSpPr>
          <p:spPr bwMode="auto">
            <a:xfrm>
              <a:off x="8513794" y="2071394"/>
              <a:ext cx="2161808" cy="1702104"/>
            </a:xfrm>
            <a:custGeom>
              <a:avLst/>
              <a:gdLst/>
              <a:ahLst/>
              <a:cxnLst>
                <a:cxn ang="0">
                  <a:pos x="0" y="543"/>
                </a:cxn>
                <a:cxn ang="0">
                  <a:pos x="75" y="543"/>
                </a:cxn>
                <a:cxn ang="0">
                  <a:pos x="281" y="543"/>
                </a:cxn>
                <a:cxn ang="0">
                  <a:pos x="329" y="506"/>
                </a:cxn>
                <a:cxn ang="0">
                  <a:pos x="402" y="234"/>
                </a:cxn>
                <a:cxn ang="0">
                  <a:pos x="478" y="234"/>
                </a:cxn>
                <a:cxn ang="0">
                  <a:pos x="493" y="203"/>
                </a:cxn>
                <a:cxn ang="0">
                  <a:pos x="359" y="20"/>
                </a:cxn>
                <a:cxn ang="0">
                  <a:pos x="307" y="13"/>
                </a:cxn>
                <a:cxn ang="0">
                  <a:pos x="57" y="211"/>
                </a:cxn>
                <a:cxn ang="0">
                  <a:pos x="65" y="234"/>
                </a:cxn>
                <a:cxn ang="0">
                  <a:pos x="121" y="234"/>
                </a:cxn>
                <a:cxn ang="0">
                  <a:pos x="48" y="506"/>
                </a:cxn>
                <a:cxn ang="0">
                  <a:pos x="48" y="506"/>
                </a:cxn>
                <a:cxn ang="0">
                  <a:pos x="0" y="543"/>
                </a:cxn>
              </a:cxnLst>
              <a:rect l="0" t="0" r="r" b="b"/>
              <a:pathLst>
                <a:path w="505" h="543">
                  <a:moveTo>
                    <a:pt x="0" y="543"/>
                  </a:moveTo>
                  <a:cubicBezTo>
                    <a:pt x="75" y="543"/>
                    <a:pt x="75" y="543"/>
                    <a:pt x="75" y="543"/>
                  </a:cubicBezTo>
                  <a:cubicBezTo>
                    <a:pt x="281" y="543"/>
                    <a:pt x="281" y="543"/>
                    <a:pt x="281" y="543"/>
                  </a:cubicBezTo>
                  <a:cubicBezTo>
                    <a:pt x="302" y="543"/>
                    <a:pt x="324" y="526"/>
                    <a:pt x="329" y="506"/>
                  </a:cubicBezTo>
                  <a:cubicBezTo>
                    <a:pt x="402" y="234"/>
                    <a:pt x="402" y="234"/>
                    <a:pt x="402" y="234"/>
                  </a:cubicBezTo>
                  <a:cubicBezTo>
                    <a:pt x="478" y="234"/>
                    <a:pt x="478" y="234"/>
                    <a:pt x="478" y="234"/>
                  </a:cubicBezTo>
                  <a:cubicBezTo>
                    <a:pt x="498" y="234"/>
                    <a:pt x="505" y="220"/>
                    <a:pt x="493" y="203"/>
                  </a:cubicBezTo>
                  <a:cubicBezTo>
                    <a:pt x="359" y="20"/>
                    <a:pt x="359" y="20"/>
                    <a:pt x="359" y="20"/>
                  </a:cubicBezTo>
                  <a:cubicBezTo>
                    <a:pt x="347" y="4"/>
                    <a:pt x="323" y="0"/>
                    <a:pt x="307" y="13"/>
                  </a:cubicBezTo>
                  <a:cubicBezTo>
                    <a:pt x="57" y="211"/>
                    <a:pt x="57" y="211"/>
                    <a:pt x="57" y="211"/>
                  </a:cubicBezTo>
                  <a:cubicBezTo>
                    <a:pt x="41" y="223"/>
                    <a:pt x="44" y="234"/>
                    <a:pt x="65" y="234"/>
                  </a:cubicBezTo>
                  <a:cubicBezTo>
                    <a:pt x="121" y="234"/>
                    <a:pt x="121" y="234"/>
                    <a:pt x="121" y="234"/>
                  </a:cubicBezTo>
                  <a:cubicBezTo>
                    <a:pt x="48" y="506"/>
                    <a:pt x="48" y="506"/>
                    <a:pt x="48" y="506"/>
                  </a:cubicBezTo>
                  <a:cubicBezTo>
                    <a:pt x="48" y="506"/>
                    <a:pt x="48" y="506"/>
                    <a:pt x="48" y="506"/>
                  </a:cubicBezTo>
                  <a:cubicBezTo>
                    <a:pt x="42" y="526"/>
                    <a:pt x="21" y="543"/>
                    <a:pt x="0" y="543"/>
                  </a:cubicBezTo>
                  <a:close/>
                </a:path>
              </a:pathLst>
            </a:custGeom>
            <a:solidFill>
              <a:schemeClr val="accent5"/>
            </a:solidFill>
            <a:ln>
              <a:noFill/>
              <a:headEnd/>
              <a:tailEnd/>
            </a:ln>
            <a:effectLst/>
          </p:spPr>
          <p:style>
            <a:lnRef idx="1">
              <a:schemeClr val="accent6"/>
            </a:lnRef>
            <a:fillRef idx="3">
              <a:schemeClr val="accent6"/>
            </a:fillRef>
            <a:effectRef idx="2">
              <a:schemeClr val="accent6"/>
            </a:effectRef>
            <a:fontRef idx="minor">
              <a:schemeClr val="lt1"/>
            </a:fontRef>
          </p:style>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45" name="Freeform 21">
              <a:extLst>
                <a:ext uri="{FF2B5EF4-FFF2-40B4-BE49-F238E27FC236}">
                  <a16:creationId xmlns:a16="http://schemas.microsoft.com/office/drawing/2014/main" xmlns="" id="{115ABE2D-95C9-47A6-906F-D0F0EB66F4B7}"/>
                </a:ext>
              </a:extLst>
            </p:cNvPr>
            <p:cNvSpPr>
              <a:spLocks/>
            </p:cNvSpPr>
            <p:nvPr/>
          </p:nvSpPr>
          <p:spPr bwMode="auto">
            <a:xfrm>
              <a:off x="5275759" y="2508984"/>
              <a:ext cx="2103183" cy="1264515"/>
            </a:xfrm>
            <a:custGeom>
              <a:avLst/>
              <a:gdLst/>
              <a:ahLst/>
              <a:cxnLst>
                <a:cxn ang="0">
                  <a:pos x="81" y="403"/>
                </a:cxn>
                <a:cxn ang="0">
                  <a:pos x="302" y="403"/>
                </a:cxn>
                <a:cxn ang="0">
                  <a:pos x="353" y="363"/>
                </a:cxn>
                <a:cxn ang="0">
                  <a:pos x="440" y="40"/>
                </a:cxn>
                <a:cxn ang="0">
                  <a:pos x="440" y="40"/>
                </a:cxn>
                <a:cxn ang="0">
                  <a:pos x="491" y="0"/>
                </a:cxn>
                <a:cxn ang="0">
                  <a:pos x="410" y="0"/>
                </a:cxn>
                <a:cxn ang="0">
                  <a:pos x="189" y="0"/>
                </a:cxn>
                <a:cxn ang="0">
                  <a:pos x="137" y="40"/>
                </a:cxn>
                <a:cxn ang="0">
                  <a:pos x="51" y="363"/>
                </a:cxn>
                <a:cxn ang="0">
                  <a:pos x="0" y="403"/>
                </a:cxn>
                <a:cxn ang="0">
                  <a:pos x="81" y="403"/>
                </a:cxn>
              </a:cxnLst>
              <a:rect l="0" t="0" r="r" b="b"/>
              <a:pathLst>
                <a:path w="491" h="403">
                  <a:moveTo>
                    <a:pt x="81" y="403"/>
                  </a:moveTo>
                  <a:cubicBezTo>
                    <a:pt x="302" y="403"/>
                    <a:pt x="302" y="403"/>
                    <a:pt x="302" y="403"/>
                  </a:cubicBezTo>
                  <a:cubicBezTo>
                    <a:pt x="325" y="403"/>
                    <a:pt x="347" y="385"/>
                    <a:pt x="353" y="363"/>
                  </a:cubicBezTo>
                  <a:cubicBezTo>
                    <a:pt x="440" y="40"/>
                    <a:pt x="440" y="40"/>
                    <a:pt x="440" y="40"/>
                  </a:cubicBezTo>
                  <a:cubicBezTo>
                    <a:pt x="440" y="40"/>
                    <a:pt x="440" y="40"/>
                    <a:pt x="440" y="40"/>
                  </a:cubicBezTo>
                  <a:cubicBezTo>
                    <a:pt x="446" y="18"/>
                    <a:pt x="469" y="0"/>
                    <a:pt x="491" y="0"/>
                  </a:cubicBezTo>
                  <a:cubicBezTo>
                    <a:pt x="410" y="0"/>
                    <a:pt x="410" y="0"/>
                    <a:pt x="410" y="0"/>
                  </a:cubicBezTo>
                  <a:cubicBezTo>
                    <a:pt x="189" y="0"/>
                    <a:pt x="189" y="0"/>
                    <a:pt x="189" y="0"/>
                  </a:cubicBezTo>
                  <a:cubicBezTo>
                    <a:pt x="166" y="0"/>
                    <a:pt x="143" y="18"/>
                    <a:pt x="137" y="40"/>
                  </a:cubicBezTo>
                  <a:cubicBezTo>
                    <a:pt x="51" y="363"/>
                    <a:pt x="51" y="363"/>
                    <a:pt x="51" y="363"/>
                  </a:cubicBezTo>
                  <a:cubicBezTo>
                    <a:pt x="45" y="385"/>
                    <a:pt x="22" y="403"/>
                    <a:pt x="0" y="403"/>
                  </a:cubicBezTo>
                  <a:lnTo>
                    <a:pt x="81" y="403"/>
                  </a:lnTo>
                  <a:close/>
                </a:path>
              </a:pathLst>
            </a:custGeom>
            <a:solidFill>
              <a:schemeClr val="accent3"/>
            </a:solidFill>
            <a:ln w="9525">
              <a:noFill/>
              <a:round/>
              <a:headEnd/>
              <a:tailEnd/>
            </a:ln>
            <a:effec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57" name="Freeform 22">
              <a:extLst>
                <a:ext uri="{FF2B5EF4-FFF2-40B4-BE49-F238E27FC236}">
                  <a16:creationId xmlns:a16="http://schemas.microsoft.com/office/drawing/2014/main" xmlns="" id="{CBDBE2DB-F9D6-40E9-9372-705965723056}"/>
                </a:ext>
              </a:extLst>
            </p:cNvPr>
            <p:cNvSpPr>
              <a:spLocks/>
            </p:cNvSpPr>
            <p:nvPr/>
          </p:nvSpPr>
          <p:spPr bwMode="auto">
            <a:xfrm>
              <a:off x="6890396" y="2508984"/>
              <a:ext cx="2100739" cy="1264515"/>
            </a:xfrm>
            <a:custGeom>
              <a:avLst/>
              <a:gdLst/>
              <a:ahLst/>
              <a:cxnLst>
                <a:cxn ang="0">
                  <a:pos x="81" y="403"/>
                </a:cxn>
                <a:cxn ang="0">
                  <a:pos x="303" y="403"/>
                </a:cxn>
                <a:cxn ang="0">
                  <a:pos x="354" y="363"/>
                </a:cxn>
                <a:cxn ang="0">
                  <a:pos x="440" y="40"/>
                </a:cxn>
                <a:cxn ang="0">
                  <a:pos x="440" y="40"/>
                </a:cxn>
                <a:cxn ang="0">
                  <a:pos x="491" y="0"/>
                </a:cxn>
                <a:cxn ang="0">
                  <a:pos x="411" y="0"/>
                </a:cxn>
                <a:cxn ang="0">
                  <a:pos x="189" y="0"/>
                </a:cxn>
                <a:cxn ang="0">
                  <a:pos x="138" y="40"/>
                </a:cxn>
                <a:cxn ang="0">
                  <a:pos x="51" y="363"/>
                </a:cxn>
                <a:cxn ang="0">
                  <a:pos x="0" y="403"/>
                </a:cxn>
                <a:cxn ang="0">
                  <a:pos x="81" y="403"/>
                </a:cxn>
              </a:cxnLst>
              <a:rect l="0" t="0" r="r" b="b"/>
              <a:pathLst>
                <a:path w="491" h="403">
                  <a:moveTo>
                    <a:pt x="81" y="403"/>
                  </a:moveTo>
                  <a:cubicBezTo>
                    <a:pt x="303" y="403"/>
                    <a:pt x="303" y="403"/>
                    <a:pt x="303" y="403"/>
                  </a:cubicBezTo>
                  <a:cubicBezTo>
                    <a:pt x="325" y="403"/>
                    <a:pt x="348" y="385"/>
                    <a:pt x="354" y="363"/>
                  </a:cubicBezTo>
                  <a:cubicBezTo>
                    <a:pt x="440" y="40"/>
                    <a:pt x="440" y="40"/>
                    <a:pt x="440" y="40"/>
                  </a:cubicBezTo>
                  <a:cubicBezTo>
                    <a:pt x="440" y="40"/>
                    <a:pt x="440" y="40"/>
                    <a:pt x="440" y="40"/>
                  </a:cubicBezTo>
                  <a:cubicBezTo>
                    <a:pt x="446" y="18"/>
                    <a:pt x="469" y="0"/>
                    <a:pt x="491" y="0"/>
                  </a:cubicBezTo>
                  <a:cubicBezTo>
                    <a:pt x="411" y="0"/>
                    <a:pt x="411" y="0"/>
                    <a:pt x="411" y="0"/>
                  </a:cubicBezTo>
                  <a:cubicBezTo>
                    <a:pt x="189" y="0"/>
                    <a:pt x="189" y="0"/>
                    <a:pt x="189" y="0"/>
                  </a:cubicBezTo>
                  <a:cubicBezTo>
                    <a:pt x="167" y="0"/>
                    <a:pt x="144" y="18"/>
                    <a:pt x="138" y="40"/>
                  </a:cubicBezTo>
                  <a:cubicBezTo>
                    <a:pt x="51" y="363"/>
                    <a:pt x="51" y="363"/>
                    <a:pt x="51" y="363"/>
                  </a:cubicBezTo>
                  <a:cubicBezTo>
                    <a:pt x="45" y="385"/>
                    <a:pt x="23" y="403"/>
                    <a:pt x="0" y="403"/>
                  </a:cubicBezTo>
                  <a:lnTo>
                    <a:pt x="81" y="403"/>
                  </a:lnTo>
                  <a:close/>
                </a:path>
              </a:pathLst>
            </a:custGeom>
            <a:solidFill>
              <a:schemeClr val="accent4"/>
            </a:solidFill>
            <a:ln w="9525">
              <a:noFill/>
              <a:round/>
              <a:headEnd/>
              <a:tailEnd/>
            </a:ln>
            <a:effec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58" name="TextBox 32">
              <a:extLst>
                <a:ext uri="{FF2B5EF4-FFF2-40B4-BE49-F238E27FC236}">
                  <a16:creationId xmlns:a16="http://schemas.microsoft.com/office/drawing/2014/main" xmlns="" id="{A0033A73-D181-45C9-8FA7-CAF67D74967B}"/>
                </a:ext>
              </a:extLst>
            </p:cNvPr>
            <p:cNvSpPr txBox="1"/>
            <p:nvPr/>
          </p:nvSpPr>
          <p:spPr>
            <a:xfrm>
              <a:off x="5825745" y="2677242"/>
              <a:ext cx="1061093" cy="992432"/>
            </a:xfrm>
            <a:prstGeom prst="rect">
              <a:avLst/>
            </a:prstGeom>
            <a:noFill/>
          </p:spPr>
          <p:txBody>
            <a:bodyPr wrap="none" rtlCol="0" anchor="ctr" anchorCtr="0">
              <a:spAutoFit/>
            </a:bodyPr>
            <a:lstStyle/>
            <a:p>
              <a:pPr algn="ctr"/>
              <a:r>
                <a:rPr lang="en-GB" sz="1600" b="1" spc="113" dirty="0" err="1">
                  <a:solidFill>
                    <a:schemeClr val="bg1"/>
                  </a:solidFill>
                  <a:latin typeface="+mj-lt"/>
                  <a:ea typeface="League Spartan" charset="0"/>
                  <a:cs typeface="Poppins" pitchFamily="2" charset="77"/>
                </a:rPr>
                <a:t>Insatisfacción</a:t>
              </a:r>
              <a:r>
                <a:rPr lang="en-GB" sz="1600" b="1" spc="113" dirty="0">
                  <a:solidFill>
                    <a:schemeClr val="bg1"/>
                  </a:solidFill>
                  <a:latin typeface="+mj-lt"/>
                  <a:ea typeface="League Spartan" charset="0"/>
                  <a:cs typeface="Poppins" pitchFamily="2" charset="77"/>
                </a:rPr>
                <a:t> </a:t>
              </a:r>
              <a:endParaRPr lang="en-GB" sz="1600" b="1" spc="113" dirty="0" smtClean="0">
                <a:solidFill>
                  <a:schemeClr val="bg1"/>
                </a:solidFill>
                <a:latin typeface="+mj-lt"/>
                <a:ea typeface="League Spartan" charset="0"/>
                <a:cs typeface="Poppins" pitchFamily="2" charset="77"/>
              </a:endParaRPr>
            </a:p>
            <a:p>
              <a:pPr algn="ctr"/>
              <a:r>
                <a:rPr lang="en-GB" sz="1600" b="1" spc="113" dirty="0" smtClean="0">
                  <a:solidFill>
                    <a:schemeClr val="bg1"/>
                  </a:solidFill>
                  <a:latin typeface="+mj-lt"/>
                  <a:ea typeface="League Spartan" charset="0"/>
                  <a:cs typeface="Poppins" pitchFamily="2" charset="77"/>
                </a:rPr>
                <a:t>y </a:t>
              </a:r>
            </a:p>
            <a:p>
              <a:pPr algn="ctr"/>
              <a:r>
                <a:rPr lang="en-GB" sz="1600" b="1" spc="113" dirty="0" err="1" smtClean="0">
                  <a:solidFill>
                    <a:schemeClr val="bg1"/>
                  </a:solidFill>
                  <a:latin typeface="+mj-lt"/>
                  <a:ea typeface="League Spartan" charset="0"/>
                  <a:cs typeface="Poppins" pitchFamily="2" charset="77"/>
                </a:rPr>
                <a:t>desmotivación</a:t>
              </a:r>
              <a:endParaRPr lang="en-GB" sz="1600" b="1" spc="113" dirty="0">
                <a:solidFill>
                  <a:schemeClr val="bg1"/>
                </a:solidFill>
                <a:latin typeface="+mj-lt"/>
                <a:ea typeface="League Spartan" charset="0"/>
                <a:cs typeface="Poppins" pitchFamily="2" charset="77"/>
              </a:endParaRPr>
            </a:p>
          </p:txBody>
        </p:sp>
        <p:sp>
          <p:nvSpPr>
            <p:cNvPr id="59" name="TextBox 33">
              <a:extLst>
                <a:ext uri="{FF2B5EF4-FFF2-40B4-BE49-F238E27FC236}">
                  <a16:creationId xmlns:a16="http://schemas.microsoft.com/office/drawing/2014/main" xmlns="" id="{2691D0C9-B94F-4F6D-BBBD-38A76FC16DBD}"/>
                </a:ext>
              </a:extLst>
            </p:cNvPr>
            <p:cNvSpPr txBox="1"/>
            <p:nvPr/>
          </p:nvSpPr>
          <p:spPr>
            <a:xfrm>
              <a:off x="7280022" y="2658595"/>
              <a:ext cx="1429278" cy="992432"/>
            </a:xfrm>
            <a:prstGeom prst="rect">
              <a:avLst/>
            </a:prstGeom>
            <a:noFill/>
          </p:spPr>
          <p:txBody>
            <a:bodyPr wrap="none" rtlCol="0" anchor="ctr" anchorCtr="0">
              <a:spAutoFit/>
            </a:bodyPr>
            <a:lstStyle/>
            <a:p>
              <a:pPr algn="ctr"/>
              <a:r>
                <a:rPr lang="es-ES" sz="1600" b="1" spc="113" dirty="0">
                  <a:solidFill>
                    <a:schemeClr val="bg1"/>
                  </a:solidFill>
                  <a:latin typeface="+mj-lt"/>
                  <a:ea typeface="League Spartan" charset="0"/>
                  <a:cs typeface="Poppins" pitchFamily="2" charset="77"/>
                </a:rPr>
                <a:t>No está </a:t>
              </a:r>
              <a:r>
                <a:rPr lang="es-ES" sz="1600" b="1" spc="113" dirty="0" smtClean="0">
                  <a:solidFill>
                    <a:schemeClr val="bg1"/>
                  </a:solidFill>
                  <a:latin typeface="+mj-lt"/>
                  <a:ea typeface="League Spartan" charset="0"/>
                  <a:cs typeface="Poppins" pitchFamily="2" charset="77"/>
                </a:rPr>
                <a:t>insatisfecho</a:t>
              </a:r>
            </a:p>
            <a:p>
              <a:pPr algn="ctr"/>
              <a:r>
                <a:rPr lang="es-ES" sz="1600" b="1" spc="113" dirty="0" smtClean="0">
                  <a:solidFill>
                    <a:schemeClr val="bg1"/>
                  </a:solidFill>
                  <a:latin typeface="+mj-lt"/>
                  <a:ea typeface="League Spartan" charset="0"/>
                  <a:cs typeface="Poppins" pitchFamily="2" charset="77"/>
                </a:rPr>
                <a:t> </a:t>
              </a:r>
              <a:r>
                <a:rPr lang="es-ES" sz="1600" b="1" spc="113" dirty="0">
                  <a:solidFill>
                    <a:schemeClr val="bg1"/>
                  </a:solidFill>
                  <a:latin typeface="+mj-lt"/>
                  <a:ea typeface="League Spartan" charset="0"/>
                  <a:cs typeface="Poppins" pitchFamily="2" charset="77"/>
                </a:rPr>
                <a:t>pero tampoco </a:t>
              </a:r>
              <a:endParaRPr lang="es-ES" sz="1600" b="1" spc="113" dirty="0" smtClean="0">
                <a:solidFill>
                  <a:schemeClr val="bg1"/>
                </a:solidFill>
                <a:latin typeface="+mj-lt"/>
                <a:ea typeface="League Spartan" charset="0"/>
                <a:cs typeface="Poppins" pitchFamily="2" charset="77"/>
              </a:endParaRPr>
            </a:p>
            <a:p>
              <a:pPr algn="ctr"/>
              <a:r>
                <a:rPr lang="es-ES" sz="1600" b="1" spc="113" dirty="0" smtClean="0">
                  <a:solidFill>
                    <a:schemeClr val="bg1"/>
                  </a:solidFill>
                  <a:latin typeface="+mj-lt"/>
                  <a:ea typeface="League Spartan" charset="0"/>
                  <a:cs typeface="Poppins" pitchFamily="2" charset="77"/>
                </a:rPr>
                <a:t>está </a:t>
              </a:r>
              <a:r>
                <a:rPr lang="es-ES" sz="1600" b="1" spc="113" dirty="0">
                  <a:solidFill>
                    <a:schemeClr val="bg1"/>
                  </a:solidFill>
                  <a:latin typeface="+mj-lt"/>
                  <a:ea typeface="League Spartan" charset="0"/>
                  <a:cs typeface="Poppins" pitchFamily="2" charset="77"/>
                </a:rPr>
                <a:t>motivado</a:t>
              </a:r>
              <a:endParaRPr lang="en-GB" sz="1600" b="1" spc="113" dirty="0">
                <a:solidFill>
                  <a:schemeClr val="bg1"/>
                </a:solidFill>
                <a:latin typeface="+mj-lt"/>
                <a:ea typeface="League Spartan" charset="0"/>
                <a:cs typeface="Poppins" pitchFamily="2" charset="77"/>
              </a:endParaRPr>
            </a:p>
          </p:txBody>
        </p:sp>
        <p:sp>
          <p:nvSpPr>
            <p:cNvPr id="60" name="TextBox 34">
              <a:extLst>
                <a:ext uri="{FF2B5EF4-FFF2-40B4-BE49-F238E27FC236}">
                  <a16:creationId xmlns:a16="http://schemas.microsoft.com/office/drawing/2014/main" xmlns="" id="{9FF0B8D0-9318-4E31-9BD4-8CCBE246BC51}"/>
                </a:ext>
              </a:extLst>
            </p:cNvPr>
            <p:cNvSpPr txBox="1"/>
            <p:nvPr/>
          </p:nvSpPr>
          <p:spPr>
            <a:xfrm>
              <a:off x="9015042" y="2464681"/>
              <a:ext cx="893793" cy="1286486"/>
            </a:xfrm>
            <a:prstGeom prst="rect">
              <a:avLst/>
            </a:prstGeom>
            <a:noFill/>
          </p:spPr>
          <p:txBody>
            <a:bodyPr wrap="none" rtlCol="0" anchor="ctr" anchorCtr="0">
              <a:spAutoFit/>
            </a:bodyPr>
            <a:lstStyle/>
            <a:p>
              <a:pPr algn="ctr"/>
              <a:r>
                <a:rPr lang="en-GB" sz="1600" b="1" spc="113" dirty="0" err="1" smtClean="0">
                  <a:solidFill>
                    <a:schemeClr val="bg1"/>
                  </a:solidFill>
                  <a:latin typeface="+mj-lt"/>
                  <a:ea typeface="League Spartan" charset="0"/>
                  <a:cs typeface="Poppins" pitchFamily="2" charset="77"/>
                </a:rPr>
                <a:t>Satisfacción</a:t>
              </a:r>
              <a:endParaRPr lang="en-GB" sz="1600" b="1" spc="113" dirty="0" smtClean="0">
                <a:solidFill>
                  <a:schemeClr val="bg1"/>
                </a:solidFill>
                <a:latin typeface="+mj-lt"/>
                <a:ea typeface="League Spartan" charset="0"/>
                <a:cs typeface="Poppins" pitchFamily="2" charset="77"/>
              </a:endParaRPr>
            </a:p>
            <a:p>
              <a:pPr algn="ctr"/>
              <a:r>
                <a:rPr lang="en-GB" sz="1600" b="1" spc="113" dirty="0" smtClean="0">
                  <a:solidFill>
                    <a:schemeClr val="bg1"/>
                  </a:solidFill>
                  <a:latin typeface="+mj-lt"/>
                  <a:ea typeface="League Spartan" charset="0"/>
                  <a:cs typeface="Poppins" pitchFamily="2" charset="77"/>
                </a:rPr>
                <a:t> </a:t>
              </a:r>
              <a:r>
                <a:rPr lang="en-GB" sz="1600" b="1" spc="113" dirty="0">
                  <a:solidFill>
                    <a:schemeClr val="bg1"/>
                  </a:solidFill>
                  <a:latin typeface="+mj-lt"/>
                  <a:ea typeface="League Spartan" charset="0"/>
                  <a:cs typeface="Poppins" pitchFamily="2" charset="77"/>
                </a:rPr>
                <a:t>y </a:t>
              </a:r>
              <a:endParaRPr lang="en-GB" sz="1600" b="1" spc="113" dirty="0" smtClean="0">
                <a:solidFill>
                  <a:schemeClr val="bg1"/>
                </a:solidFill>
                <a:latin typeface="+mj-lt"/>
                <a:ea typeface="League Spartan" charset="0"/>
                <a:cs typeface="Poppins" pitchFamily="2" charset="77"/>
              </a:endParaRPr>
            </a:p>
            <a:p>
              <a:pPr algn="ctr"/>
              <a:r>
                <a:rPr lang="en-GB" sz="1600" b="1" spc="113" dirty="0" err="1" smtClean="0">
                  <a:solidFill>
                    <a:schemeClr val="bg1"/>
                  </a:solidFill>
                  <a:latin typeface="+mj-lt"/>
                  <a:ea typeface="League Spartan" charset="0"/>
                  <a:cs typeface="Poppins" pitchFamily="2" charset="77"/>
                </a:rPr>
                <a:t>motivación</a:t>
              </a:r>
              <a:r>
                <a:rPr lang="en-GB" sz="1600" b="1" spc="113" dirty="0" smtClean="0">
                  <a:solidFill>
                    <a:schemeClr val="bg1"/>
                  </a:solidFill>
                  <a:latin typeface="+mj-lt"/>
                  <a:ea typeface="League Spartan" charset="0"/>
                  <a:cs typeface="Poppins" pitchFamily="2" charset="77"/>
                </a:rPr>
                <a:t> </a:t>
              </a:r>
            </a:p>
            <a:p>
              <a:pPr algn="ctr"/>
              <a:r>
                <a:rPr lang="en-GB" sz="1600" b="1" spc="113" dirty="0" err="1" smtClean="0">
                  <a:solidFill>
                    <a:schemeClr val="bg1"/>
                  </a:solidFill>
                  <a:latin typeface="+mj-lt"/>
                  <a:ea typeface="League Spartan" charset="0"/>
                  <a:cs typeface="Poppins" pitchFamily="2" charset="77"/>
                </a:rPr>
                <a:t>positivas</a:t>
              </a:r>
              <a:endParaRPr lang="en-GB" sz="1600" b="1" spc="113" dirty="0">
                <a:solidFill>
                  <a:schemeClr val="bg1"/>
                </a:solidFill>
                <a:latin typeface="+mj-lt"/>
                <a:ea typeface="League Spartan" charset="0"/>
                <a:cs typeface="Poppins" pitchFamily="2" charset="77"/>
              </a:endParaRPr>
            </a:p>
          </p:txBody>
        </p:sp>
      </p:grpSp>
      <p:sp>
        <p:nvSpPr>
          <p:cNvPr id="9" name="Rechteck 8">
            <a:extLst>
              <a:ext uri="{FF2B5EF4-FFF2-40B4-BE49-F238E27FC236}">
                <a16:creationId xmlns:a16="http://schemas.microsoft.com/office/drawing/2014/main" xmlns="" id="{0A1FCA25-EC8D-4795-8F73-953A93FBC65F}"/>
              </a:ext>
            </a:extLst>
          </p:cNvPr>
          <p:cNvSpPr/>
          <p:nvPr/>
        </p:nvSpPr>
        <p:spPr>
          <a:xfrm>
            <a:off x="5073411" y="3696101"/>
            <a:ext cx="2776944" cy="2737356"/>
          </a:xfrm>
          <a:prstGeom prst="rect">
            <a:avLst/>
          </a:prstGeom>
          <a:gradFill flip="none" rotWithShape="1">
            <a:gsLst>
              <a:gs pos="5000">
                <a:srgbClr val="A5A5A5"/>
              </a:gs>
              <a:gs pos="95000">
                <a:srgbClr val="FFC000"/>
              </a:gs>
            </a:gsLst>
            <a:lin ang="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2000" b="1" dirty="0" err="1">
                <a:latin typeface="+mj-lt"/>
              </a:rPr>
              <a:t>Factores</a:t>
            </a:r>
            <a:r>
              <a:rPr lang="en-GB" sz="2000" b="1" dirty="0">
                <a:latin typeface="+mj-lt"/>
              </a:rPr>
              <a:t> </a:t>
            </a:r>
            <a:r>
              <a:rPr lang="en-GB" sz="2000" b="1" dirty="0" err="1" smtClean="0">
                <a:latin typeface="+mj-lt"/>
              </a:rPr>
              <a:t>Higiénicos</a:t>
            </a:r>
            <a:endParaRPr lang="en-GB" sz="2000" b="1" dirty="0" smtClean="0">
              <a:latin typeface="+mj-lt"/>
            </a:endParaRPr>
          </a:p>
          <a:p>
            <a:pPr algn="ctr"/>
            <a:endParaRPr lang="en-GB" b="1" dirty="0">
              <a:latin typeface="+mj-lt"/>
            </a:endParaRPr>
          </a:p>
          <a:p>
            <a:pPr marL="285750" indent="-285750">
              <a:buFont typeface="Arial" panose="020B0604020202020204" pitchFamily="34" charset="0"/>
              <a:buChar char="•"/>
            </a:pPr>
            <a:r>
              <a:rPr lang="es-ES" b="1" dirty="0">
                <a:latin typeface="+mj-lt"/>
              </a:rPr>
              <a:t>Políticas de la </a:t>
            </a:r>
            <a:r>
              <a:rPr lang="es-ES" b="1" dirty="0" smtClean="0">
                <a:latin typeface="+mj-lt"/>
              </a:rPr>
              <a:t>empresa</a:t>
            </a:r>
          </a:p>
          <a:p>
            <a:pPr marL="285750" indent="-285750">
              <a:buFont typeface="Arial" panose="020B0604020202020204" pitchFamily="34" charset="0"/>
              <a:buChar char="•"/>
            </a:pPr>
            <a:r>
              <a:rPr lang="es-ES" b="1" dirty="0" smtClean="0">
                <a:latin typeface="+mj-lt"/>
              </a:rPr>
              <a:t>Calidad </a:t>
            </a:r>
            <a:r>
              <a:rPr lang="es-ES" b="1" dirty="0">
                <a:latin typeface="+mj-lt"/>
              </a:rPr>
              <a:t>de la </a:t>
            </a:r>
            <a:r>
              <a:rPr lang="es-ES" b="1" dirty="0" smtClean="0">
                <a:latin typeface="+mj-lt"/>
              </a:rPr>
              <a:t>supervisión</a:t>
            </a:r>
          </a:p>
          <a:p>
            <a:pPr marL="285750" indent="-285750">
              <a:buFont typeface="Arial" panose="020B0604020202020204" pitchFamily="34" charset="0"/>
              <a:buChar char="•"/>
            </a:pPr>
            <a:r>
              <a:rPr lang="es-ES" b="1" dirty="0" smtClean="0">
                <a:latin typeface="+mj-lt"/>
              </a:rPr>
              <a:t>Relaciones </a:t>
            </a:r>
            <a:r>
              <a:rPr lang="es-ES" b="1" dirty="0">
                <a:latin typeface="+mj-lt"/>
              </a:rPr>
              <a:t>con los </a:t>
            </a:r>
            <a:r>
              <a:rPr lang="es-ES" b="1" dirty="0" smtClean="0">
                <a:latin typeface="+mj-lt"/>
              </a:rPr>
              <a:t>demás</a:t>
            </a:r>
          </a:p>
          <a:p>
            <a:pPr marL="285750" indent="-285750">
              <a:buFont typeface="Arial" panose="020B0604020202020204" pitchFamily="34" charset="0"/>
              <a:buChar char="•"/>
            </a:pPr>
            <a:r>
              <a:rPr lang="es-ES" b="1" dirty="0" smtClean="0">
                <a:latin typeface="+mj-lt"/>
              </a:rPr>
              <a:t>Vida personal</a:t>
            </a:r>
          </a:p>
          <a:p>
            <a:pPr marL="285750" indent="-285750">
              <a:buFont typeface="Arial" panose="020B0604020202020204" pitchFamily="34" charset="0"/>
              <a:buChar char="•"/>
            </a:pPr>
            <a:r>
              <a:rPr lang="es-ES" b="1" dirty="0" smtClean="0">
                <a:latin typeface="+mj-lt"/>
              </a:rPr>
              <a:t>El salario</a:t>
            </a:r>
          </a:p>
          <a:p>
            <a:pPr marL="285750" indent="-285750">
              <a:buFont typeface="Arial" panose="020B0604020202020204" pitchFamily="34" charset="0"/>
              <a:buChar char="•"/>
            </a:pPr>
            <a:r>
              <a:rPr lang="es-ES" b="1" dirty="0" smtClean="0">
                <a:latin typeface="+mj-lt"/>
              </a:rPr>
              <a:t>Seguridad </a:t>
            </a:r>
            <a:r>
              <a:rPr lang="es-ES" b="1" dirty="0">
                <a:latin typeface="+mj-lt"/>
              </a:rPr>
              <a:t>en el </a:t>
            </a:r>
            <a:r>
              <a:rPr lang="es-ES" b="1" dirty="0" smtClean="0">
                <a:latin typeface="+mj-lt"/>
              </a:rPr>
              <a:t>trabajo</a:t>
            </a:r>
          </a:p>
          <a:p>
            <a:pPr marL="285750" indent="-285750">
              <a:buFont typeface="Arial" panose="020B0604020202020204" pitchFamily="34" charset="0"/>
              <a:buChar char="•"/>
            </a:pPr>
            <a:r>
              <a:rPr lang="es-ES" b="1" dirty="0" smtClean="0">
                <a:latin typeface="+mj-lt"/>
              </a:rPr>
              <a:t>Condiciones </a:t>
            </a:r>
            <a:r>
              <a:rPr lang="es-ES" b="1" dirty="0">
                <a:latin typeface="+mj-lt"/>
              </a:rPr>
              <a:t>de trabajo</a:t>
            </a:r>
            <a:endParaRPr lang="en-GB" sz="1600" b="1" dirty="0">
              <a:latin typeface="+mj-lt"/>
            </a:endParaRPr>
          </a:p>
        </p:txBody>
      </p:sp>
      <p:sp>
        <p:nvSpPr>
          <p:cNvPr id="62" name="Rechteck 61">
            <a:extLst>
              <a:ext uri="{FF2B5EF4-FFF2-40B4-BE49-F238E27FC236}">
                <a16:creationId xmlns:a16="http://schemas.microsoft.com/office/drawing/2014/main" xmlns="" id="{42491731-CEA6-433D-9DF5-B498443584FE}"/>
              </a:ext>
            </a:extLst>
          </p:cNvPr>
          <p:cNvSpPr/>
          <p:nvPr/>
        </p:nvSpPr>
        <p:spPr>
          <a:xfrm>
            <a:off x="8203532" y="3696101"/>
            <a:ext cx="2776944" cy="2447524"/>
          </a:xfrm>
          <a:prstGeom prst="rect">
            <a:avLst/>
          </a:prstGeom>
          <a:gradFill flip="none" rotWithShape="1">
            <a:gsLst>
              <a:gs pos="5000">
                <a:srgbClr val="FFC000"/>
              </a:gs>
              <a:gs pos="94000">
                <a:srgbClr val="5B9BD5"/>
              </a:gs>
            </a:gsLst>
            <a:lin ang="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2000" b="1" dirty="0" err="1">
                <a:latin typeface="+mj-lt"/>
              </a:rPr>
              <a:t>Factores</a:t>
            </a:r>
            <a:r>
              <a:rPr lang="en-GB" sz="2000" b="1" dirty="0">
                <a:latin typeface="+mj-lt"/>
              </a:rPr>
              <a:t> de </a:t>
            </a:r>
            <a:r>
              <a:rPr lang="en-GB" sz="2000" b="1" dirty="0" err="1" smtClean="0">
                <a:latin typeface="+mj-lt"/>
              </a:rPr>
              <a:t>Motivación</a:t>
            </a:r>
            <a:endParaRPr lang="en-GB" b="1" dirty="0">
              <a:latin typeface="+mj-lt"/>
            </a:endParaRPr>
          </a:p>
          <a:p>
            <a:pPr marL="285750" indent="-285750">
              <a:buFont typeface="Arial" panose="020B0604020202020204" pitchFamily="34" charset="0"/>
              <a:buChar char="•"/>
            </a:pPr>
            <a:r>
              <a:rPr lang="en-GB" b="1" dirty="0" err="1" smtClean="0">
                <a:latin typeface="+mj-lt"/>
              </a:rPr>
              <a:t>Logros</a:t>
            </a:r>
            <a:endParaRPr lang="en-GB" b="1" dirty="0" smtClean="0">
              <a:latin typeface="+mj-lt"/>
            </a:endParaRPr>
          </a:p>
          <a:p>
            <a:pPr marL="285750" indent="-285750">
              <a:buFont typeface="Arial" panose="020B0604020202020204" pitchFamily="34" charset="0"/>
              <a:buChar char="•"/>
            </a:pPr>
            <a:r>
              <a:rPr lang="en-GB" b="1" dirty="0" err="1" smtClean="0">
                <a:latin typeface="+mj-lt"/>
              </a:rPr>
              <a:t>Avance</a:t>
            </a:r>
            <a:r>
              <a:rPr lang="en-GB" b="1" dirty="0" smtClean="0">
                <a:latin typeface="+mj-lt"/>
              </a:rPr>
              <a:t> </a:t>
            </a:r>
            <a:r>
              <a:rPr lang="en-GB" b="1" dirty="0" err="1" smtClean="0">
                <a:latin typeface="+mj-lt"/>
              </a:rPr>
              <a:t>profesional</a:t>
            </a:r>
            <a:endParaRPr lang="en-GB" b="1" dirty="0" smtClean="0">
              <a:latin typeface="+mj-lt"/>
            </a:endParaRPr>
          </a:p>
          <a:p>
            <a:pPr marL="285750" indent="-285750">
              <a:buFont typeface="Arial" panose="020B0604020202020204" pitchFamily="34" charset="0"/>
              <a:buChar char="•"/>
            </a:pPr>
            <a:r>
              <a:rPr lang="en-GB" b="1" dirty="0" err="1" smtClean="0">
                <a:latin typeface="+mj-lt"/>
              </a:rPr>
              <a:t>Crecimiento</a:t>
            </a:r>
            <a:r>
              <a:rPr lang="en-GB" b="1" dirty="0" smtClean="0">
                <a:latin typeface="+mj-lt"/>
              </a:rPr>
              <a:t> personal</a:t>
            </a:r>
          </a:p>
          <a:p>
            <a:pPr marL="285750" indent="-285750">
              <a:buFont typeface="Arial" panose="020B0604020202020204" pitchFamily="34" charset="0"/>
              <a:buChar char="•"/>
            </a:pPr>
            <a:r>
              <a:rPr lang="en-GB" b="1" dirty="0" err="1" smtClean="0">
                <a:latin typeface="+mj-lt"/>
              </a:rPr>
              <a:t>Interés</a:t>
            </a:r>
            <a:r>
              <a:rPr lang="en-GB" b="1" dirty="0" smtClean="0">
                <a:latin typeface="+mj-lt"/>
              </a:rPr>
              <a:t> </a:t>
            </a:r>
            <a:r>
              <a:rPr lang="en-GB" b="1" dirty="0" err="1" smtClean="0">
                <a:latin typeface="+mj-lt"/>
              </a:rPr>
              <a:t>laboral</a:t>
            </a:r>
            <a:endParaRPr lang="en-GB" b="1" dirty="0" smtClean="0">
              <a:latin typeface="+mj-lt"/>
            </a:endParaRPr>
          </a:p>
          <a:p>
            <a:pPr marL="285750" indent="-285750">
              <a:buFont typeface="Arial" panose="020B0604020202020204" pitchFamily="34" charset="0"/>
              <a:buChar char="•"/>
            </a:pPr>
            <a:r>
              <a:rPr lang="en-GB" b="1" dirty="0" err="1" smtClean="0">
                <a:latin typeface="+mj-lt"/>
              </a:rPr>
              <a:t>Reconocimiento</a:t>
            </a:r>
            <a:endParaRPr lang="en-GB" b="1" dirty="0" smtClean="0">
              <a:latin typeface="+mj-lt"/>
            </a:endParaRPr>
          </a:p>
          <a:p>
            <a:pPr marL="285750" indent="-285750">
              <a:buFont typeface="Arial" panose="020B0604020202020204" pitchFamily="34" charset="0"/>
              <a:buChar char="•"/>
            </a:pPr>
            <a:r>
              <a:rPr lang="en-GB" b="1" dirty="0" err="1" smtClean="0">
                <a:latin typeface="+mj-lt"/>
              </a:rPr>
              <a:t>Responsabilidad</a:t>
            </a:r>
            <a:endParaRPr lang="en-GB" b="1" dirty="0">
              <a:latin typeface="+mj-lt"/>
            </a:endParaRPr>
          </a:p>
        </p:txBody>
      </p:sp>
    </p:spTree>
    <p:extLst>
      <p:ext uri="{BB962C8B-B14F-4D97-AF65-F5344CB8AC3E}">
        <p14:creationId xmlns:p14="http://schemas.microsoft.com/office/powerpoint/2010/main" val="176104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32"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422282" y="518689"/>
            <a:ext cx="10502496" cy="697353"/>
          </a:xfrm>
        </p:spPr>
        <p:txBody>
          <a:bodyPr>
            <a:normAutofit fontScale="85000" lnSpcReduction="10000"/>
          </a:bodyPr>
          <a:lstStyle/>
          <a:p>
            <a:r>
              <a:rPr lang="es-ES" dirty="0"/>
              <a:t>Teoría de la </a:t>
            </a:r>
            <a:r>
              <a:rPr lang="es-ES" dirty="0" smtClean="0"/>
              <a:t>Motivación</a:t>
            </a:r>
            <a:r>
              <a:rPr lang="es-ES" dirty="0"/>
              <a:t>: La teoría X e Y de Douglas </a:t>
            </a:r>
            <a:r>
              <a:rPr lang="es-ES" dirty="0" err="1"/>
              <a:t>McGregor</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3829" y="1839302"/>
            <a:ext cx="4233580" cy="49452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800" dirty="0">
                <a:solidFill>
                  <a:srgbClr val="245473"/>
                </a:solidFill>
                <a:latin typeface="+mj-lt"/>
                <a:sym typeface="Wingdings" panose="05000000000000000000" pitchFamily="2" charset="2"/>
              </a:rPr>
              <a:t>Douglas </a:t>
            </a:r>
            <a:r>
              <a:rPr lang="es-ES" altLang="de-DE" sz="1800" dirty="0" err="1">
                <a:solidFill>
                  <a:srgbClr val="245473"/>
                </a:solidFill>
                <a:latin typeface="+mj-lt"/>
                <a:sym typeface="Wingdings" panose="05000000000000000000" pitchFamily="2" charset="2"/>
              </a:rPr>
              <a:t>McGregor</a:t>
            </a:r>
            <a:r>
              <a:rPr lang="es-ES" altLang="de-DE" sz="1800" dirty="0">
                <a:solidFill>
                  <a:srgbClr val="245473"/>
                </a:solidFill>
                <a:latin typeface="+mj-lt"/>
                <a:sym typeface="Wingdings" panose="05000000000000000000" pitchFamily="2" charset="2"/>
              </a:rPr>
              <a:t> se sumó al trabajo de </a:t>
            </a:r>
            <a:r>
              <a:rPr lang="es-ES" altLang="de-DE" sz="1800" dirty="0" smtClean="0">
                <a:solidFill>
                  <a:srgbClr val="245473"/>
                </a:solidFill>
                <a:latin typeface="+mj-lt"/>
                <a:sym typeface="Wingdings" panose="05000000000000000000" pitchFamily="2" charset="2"/>
              </a:rPr>
              <a:t>la motivación </a:t>
            </a:r>
            <a:r>
              <a:rPr lang="es-ES" altLang="de-DE" sz="1800" dirty="0">
                <a:solidFill>
                  <a:srgbClr val="245473"/>
                </a:solidFill>
                <a:latin typeface="+mj-lt"/>
                <a:sym typeface="Wingdings" panose="05000000000000000000" pitchFamily="2" charset="2"/>
              </a:rPr>
              <a:t>realizado en los años 50 y desarrolló la teoría denominada Teoría X, Teoría Y. </a:t>
            </a:r>
            <a:endParaRPr lang="es-ES" altLang="de-DE" sz="1800" dirty="0" smtClean="0">
              <a:solidFill>
                <a:srgbClr val="245473"/>
              </a:solidFill>
              <a:latin typeface="+mj-lt"/>
              <a:sym typeface="Wingdings" panose="05000000000000000000" pitchFamily="2" charset="2"/>
            </a:endParaRPr>
          </a:p>
          <a:p>
            <a:pPr algn="l">
              <a:lnSpc>
                <a:spcPct val="100000"/>
              </a:lnSpc>
              <a:spcBef>
                <a:spcPts val="600"/>
              </a:spcBef>
            </a:pPr>
            <a:r>
              <a:rPr lang="es-ES" altLang="de-DE" sz="1800" dirty="0" smtClean="0">
                <a:solidFill>
                  <a:srgbClr val="245473"/>
                </a:solidFill>
                <a:latin typeface="+mj-lt"/>
                <a:sym typeface="Wingdings" panose="05000000000000000000" pitchFamily="2" charset="2"/>
              </a:rPr>
              <a:t>Creía </a:t>
            </a:r>
            <a:r>
              <a:rPr lang="es-ES" altLang="de-DE" sz="1800" dirty="0">
                <a:solidFill>
                  <a:srgbClr val="245473"/>
                </a:solidFill>
                <a:latin typeface="+mj-lt"/>
                <a:sym typeface="Wingdings" panose="05000000000000000000" pitchFamily="2" charset="2"/>
              </a:rPr>
              <a:t>que hay dos visiones distintas de los seres humanos que tienen los directivos.  La visión de la Teoría X es básicamente negativa y sostiene que los trabajadores tienen poca ambición, no les gusta el trabajo y evitan la responsabilidad.  La visión de la Teoría Y contrasta con la X y establece que los trabajadores tienden a ser </a:t>
            </a:r>
            <a:r>
              <a:rPr lang="es-ES" altLang="de-DE" sz="1800" dirty="0" smtClean="0">
                <a:solidFill>
                  <a:srgbClr val="245473"/>
                </a:solidFill>
                <a:latin typeface="+mj-lt"/>
                <a:sym typeface="Wingdings" panose="05000000000000000000" pitchFamily="2" charset="2"/>
              </a:rPr>
              <a:t>autónomos, </a:t>
            </a:r>
            <a:r>
              <a:rPr lang="es-ES" altLang="de-DE" sz="1800" dirty="0">
                <a:solidFill>
                  <a:srgbClr val="245473"/>
                </a:solidFill>
                <a:latin typeface="+mj-lt"/>
                <a:sym typeface="Wingdings" panose="05000000000000000000" pitchFamily="2" charset="2"/>
              </a:rPr>
              <a:t>disfrutan del trabajo y aceptan la responsabilidad.  </a:t>
            </a:r>
            <a:endParaRPr lang="es-ES" altLang="de-DE" sz="1800" dirty="0" smtClean="0">
              <a:solidFill>
                <a:srgbClr val="245473"/>
              </a:solidFill>
              <a:latin typeface="+mj-lt"/>
              <a:sym typeface="Wingdings" panose="05000000000000000000" pitchFamily="2" charset="2"/>
            </a:endParaRPr>
          </a:p>
          <a:p>
            <a:pPr algn="l">
              <a:lnSpc>
                <a:spcPct val="100000"/>
              </a:lnSpc>
              <a:spcBef>
                <a:spcPts val="600"/>
              </a:spcBef>
            </a:pPr>
            <a:r>
              <a:rPr lang="es-ES" altLang="de-DE" sz="1800" dirty="0" smtClean="0">
                <a:solidFill>
                  <a:srgbClr val="245473"/>
                </a:solidFill>
                <a:latin typeface="+mj-lt"/>
                <a:sym typeface="Wingdings" panose="05000000000000000000" pitchFamily="2" charset="2"/>
              </a:rPr>
              <a:t>Los </a:t>
            </a:r>
            <a:r>
              <a:rPr lang="es-ES" altLang="de-DE" sz="1800" dirty="0">
                <a:solidFill>
                  <a:srgbClr val="245473"/>
                </a:solidFill>
                <a:latin typeface="+mj-lt"/>
                <a:sym typeface="Wingdings" panose="05000000000000000000" pitchFamily="2" charset="2"/>
              </a:rPr>
              <a:t>directivos modificarán su comportamiento hacia los empleados en función de la visión que tengan de ellos. </a:t>
            </a:r>
            <a:endParaRPr lang="en-GB" altLang="de-DE" sz="1800" dirty="0">
              <a:solidFill>
                <a:srgbClr val="245473"/>
              </a:solidFill>
              <a:latin typeface="+mj-lt"/>
            </a:endParaRPr>
          </a:p>
        </p:txBody>
      </p:sp>
      <p:sp>
        <p:nvSpPr>
          <p:cNvPr id="17" name="Chevron 23">
            <a:extLst>
              <a:ext uri="{FF2B5EF4-FFF2-40B4-BE49-F238E27FC236}">
                <a16:creationId xmlns:a16="http://schemas.microsoft.com/office/drawing/2014/main" xmlns="" id="{ACA019D0-C5A4-4D54-8040-B7649F3D757F}"/>
              </a:ext>
            </a:extLst>
          </p:cNvPr>
          <p:cNvSpPr/>
          <p:nvPr/>
        </p:nvSpPr>
        <p:spPr>
          <a:xfrm rot="10800000">
            <a:off x="7713466" y="2142491"/>
            <a:ext cx="4411615" cy="3842206"/>
          </a:xfrm>
          <a:prstGeom prst="chevron">
            <a:avLst>
              <a:gd name="adj" fmla="val 20758"/>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vert="horz" lIns="182833" tIns="0" bIns="91416" rtlCol="0" anchor="ctr" anchorCtr="0"/>
          <a:lstStyle/>
          <a:p>
            <a:pPr algn="ctr"/>
            <a:endParaRPr lang="en-GB" sz="1600" dirty="0">
              <a:solidFill>
                <a:srgbClr val="FFFFFF"/>
              </a:solidFill>
              <a:latin typeface="+mj-lt"/>
            </a:endParaRPr>
          </a:p>
        </p:txBody>
      </p:sp>
      <p:sp>
        <p:nvSpPr>
          <p:cNvPr id="18" name="Chevron 36">
            <a:extLst>
              <a:ext uri="{FF2B5EF4-FFF2-40B4-BE49-F238E27FC236}">
                <a16:creationId xmlns:a16="http://schemas.microsoft.com/office/drawing/2014/main" xmlns="" id="{1050DA99-490C-4A1E-842E-B446BE3B73EA}"/>
              </a:ext>
            </a:extLst>
          </p:cNvPr>
          <p:cNvSpPr/>
          <p:nvPr/>
        </p:nvSpPr>
        <p:spPr>
          <a:xfrm>
            <a:off x="4018350" y="2141611"/>
            <a:ext cx="4411615" cy="3842206"/>
          </a:xfrm>
          <a:prstGeom prst="chevron">
            <a:avLst>
              <a:gd name="adj" fmla="val 20758"/>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vert="horz" lIns="182833" tIns="0" bIns="91416" rtlCol="0" anchor="ctr" anchorCtr="0"/>
          <a:lstStyle/>
          <a:p>
            <a:pPr algn="ctr"/>
            <a:endParaRPr lang="en-GB" sz="1200" b="1" dirty="0">
              <a:solidFill>
                <a:srgbClr val="FFFFFF"/>
              </a:solidFill>
              <a:latin typeface="+mj-lt"/>
            </a:endParaRPr>
          </a:p>
        </p:txBody>
      </p:sp>
      <p:sp>
        <p:nvSpPr>
          <p:cNvPr id="19" name="Rectangle 41">
            <a:extLst>
              <a:ext uri="{FF2B5EF4-FFF2-40B4-BE49-F238E27FC236}">
                <a16:creationId xmlns:a16="http://schemas.microsoft.com/office/drawing/2014/main" xmlns="" id="{DCDDFFB6-DB58-420B-B77D-2B3A8520C53F}"/>
              </a:ext>
            </a:extLst>
          </p:cNvPr>
          <p:cNvSpPr/>
          <p:nvPr/>
        </p:nvSpPr>
        <p:spPr>
          <a:xfrm>
            <a:off x="8251930" y="2128846"/>
            <a:ext cx="3622744" cy="461665"/>
          </a:xfrm>
          <a:prstGeom prst="rect">
            <a:avLst/>
          </a:prstGeom>
        </p:spPr>
        <p:txBody>
          <a:bodyPr wrap="square">
            <a:spAutoFit/>
          </a:bodyPr>
          <a:lstStyle/>
          <a:p>
            <a:pPr algn="ctr"/>
            <a:r>
              <a:rPr lang="es-ES" sz="2400" b="1" dirty="0">
                <a:solidFill>
                  <a:schemeClr val="bg1"/>
                </a:solidFill>
                <a:latin typeface="+mj-lt"/>
                <a:ea typeface="Roboto" charset="0"/>
                <a:cs typeface="Roboto" charset="0"/>
              </a:rPr>
              <a:t>Trabajadores de la Teoría Y</a:t>
            </a:r>
            <a:endParaRPr lang="en-GB" sz="2400" b="1" dirty="0">
              <a:solidFill>
                <a:schemeClr val="bg1"/>
              </a:solidFill>
              <a:latin typeface="+mj-lt"/>
              <a:ea typeface="Roboto" charset="0"/>
              <a:cs typeface="Roboto" charset="0"/>
            </a:endParaRPr>
          </a:p>
        </p:txBody>
      </p:sp>
      <p:sp>
        <p:nvSpPr>
          <p:cNvPr id="20" name="TextBox 50">
            <a:extLst>
              <a:ext uri="{FF2B5EF4-FFF2-40B4-BE49-F238E27FC236}">
                <a16:creationId xmlns:a16="http://schemas.microsoft.com/office/drawing/2014/main" xmlns="" id="{45CCBFB7-3C1D-48DD-9DB6-B26A479C71A7}"/>
              </a:ext>
            </a:extLst>
          </p:cNvPr>
          <p:cNvSpPr txBox="1"/>
          <p:nvPr/>
        </p:nvSpPr>
        <p:spPr>
          <a:xfrm>
            <a:off x="8396524" y="2485278"/>
            <a:ext cx="3252681" cy="3477875"/>
          </a:xfrm>
          <a:prstGeom prst="rect">
            <a:avLst/>
          </a:prstGeom>
          <a:noFill/>
        </p:spPr>
        <p:txBody>
          <a:bodyPr wrap="square" rtlCol="0">
            <a:spAutoFit/>
          </a:bodyPr>
          <a:lstStyle/>
          <a:p>
            <a:pPr marL="285750" indent="-285750">
              <a:buFont typeface="Arial" panose="020B0604020202020204" pitchFamily="34" charset="0"/>
              <a:buChar char="•"/>
            </a:pPr>
            <a:r>
              <a:rPr lang="es-ES" sz="2000" dirty="0">
                <a:solidFill>
                  <a:schemeClr val="bg1"/>
                </a:solidFill>
                <a:latin typeface="+mj-lt"/>
                <a:ea typeface="Lato Light" charset="0"/>
                <a:cs typeface="Lato Light" charset="0"/>
              </a:rPr>
              <a:t>Ven el trabajo como algo tan natural como el descanso o el </a:t>
            </a:r>
            <a:r>
              <a:rPr lang="es-ES" sz="2000" dirty="0" smtClean="0">
                <a:solidFill>
                  <a:schemeClr val="bg1"/>
                </a:solidFill>
                <a:latin typeface="+mj-lt"/>
                <a:ea typeface="Lato Light" charset="0"/>
                <a:cs typeface="Lato Light" charset="0"/>
              </a:rPr>
              <a:t>juego</a:t>
            </a:r>
          </a:p>
          <a:p>
            <a:pPr marL="285750" indent="-285750">
              <a:buFont typeface="Arial" panose="020B0604020202020204" pitchFamily="34" charset="0"/>
              <a:buChar char="•"/>
            </a:pPr>
            <a:r>
              <a:rPr lang="es-ES" sz="2000" dirty="0" smtClean="0">
                <a:solidFill>
                  <a:schemeClr val="bg1"/>
                </a:solidFill>
                <a:latin typeface="+mj-lt"/>
                <a:ea typeface="Lato Light" charset="0"/>
                <a:cs typeface="Lato Light" charset="0"/>
              </a:rPr>
              <a:t>Ejercerán </a:t>
            </a:r>
            <a:r>
              <a:rPr lang="es-ES" sz="2000" dirty="0">
                <a:solidFill>
                  <a:schemeClr val="bg1"/>
                </a:solidFill>
                <a:latin typeface="+mj-lt"/>
                <a:ea typeface="Lato Light" charset="0"/>
                <a:cs typeface="Lato Light" charset="0"/>
              </a:rPr>
              <a:t>la autodirección y el autocontrol si se comprometen con los </a:t>
            </a:r>
            <a:r>
              <a:rPr lang="es-ES" sz="2000" dirty="0" smtClean="0">
                <a:solidFill>
                  <a:schemeClr val="bg1"/>
                </a:solidFill>
                <a:latin typeface="+mj-lt"/>
                <a:ea typeface="Lato Light" charset="0"/>
                <a:cs typeface="Lato Light" charset="0"/>
              </a:rPr>
              <a:t>objetivos</a:t>
            </a:r>
          </a:p>
          <a:p>
            <a:pPr marL="285750" indent="-285750">
              <a:buFont typeface="Arial" panose="020B0604020202020204" pitchFamily="34" charset="0"/>
              <a:buChar char="•"/>
            </a:pPr>
            <a:r>
              <a:rPr lang="es-ES" sz="2000" dirty="0" smtClean="0">
                <a:solidFill>
                  <a:schemeClr val="bg1"/>
                </a:solidFill>
                <a:latin typeface="+mj-lt"/>
                <a:ea typeface="Lato Light" charset="0"/>
                <a:cs typeface="Lato Light" charset="0"/>
              </a:rPr>
              <a:t>Aceptan </a:t>
            </a:r>
            <a:r>
              <a:rPr lang="es-ES" sz="2000" dirty="0">
                <a:solidFill>
                  <a:schemeClr val="bg1"/>
                </a:solidFill>
                <a:latin typeface="+mj-lt"/>
                <a:ea typeface="Lato Light" charset="0"/>
                <a:cs typeface="Lato Light" charset="0"/>
              </a:rPr>
              <a:t>la </a:t>
            </a:r>
            <a:r>
              <a:rPr lang="es-ES" sz="2000" dirty="0" smtClean="0">
                <a:solidFill>
                  <a:schemeClr val="bg1"/>
                </a:solidFill>
                <a:latin typeface="+mj-lt"/>
                <a:ea typeface="Lato Light" charset="0"/>
                <a:cs typeface="Lato Light" charset="0"/>
              </a:rPr>
              <a:t>responsabilidad</a:t>
            </a:r>
          </a:p>
          <a:p>
            <a:pPr marL="285750" indent="-285750">
              <a:buFont typeface="Arial" panose="020B0604020202020204" pitchFamily="34" charset="0"/>
              <a:buChar char="•"/>
            </a:pPr>
            <a:r>
              <a:rPr lang="es-ES" sz="2000" dirty="0" smtClean="0">
                <a:solidFill>
                  <a:schemeClr val="bg1"/>
                </a:solidFill>
                <a:latin typeface="+mj-lt"/>
                <a:ea typeface="Lato Light" charset="0"/>
                <a:cs typeface="Lato Light" charset="0"/>
              </a:rPr>
              <a:t>Buscan </a:t>
            </a:r>
            <a:r>
              <a:rPr lang="es-ES" sz="2000" dirty="0">
                <a:solidFill>
                  <a:schemeClr val="bg1"/>
                </a:solidFill>
                <a:latin typeface="+mj-lt"/>
                <a:ea typeface="Lato Light" charset="0"/>
                <a:cs typeface="Lato Light" charset="0"/>
              </a:rPr>
              <a:t>la </a:t>
            </a:r>
            <a:r>
              <a:rPr lang="es-ES" sz="2000" dirty="0" smtClean="0">
                <a:solidFill>
                  <a:schemeClr val="bg1"/>
                </a:solidFill>
                <a:latin typeface="+mj-lt"/>
                <a:ea typeface="Lato Light" charset="0"/>
                <a:cs typeface="Lato Light" charset="0"/>
              </a:rPr>
              <a:t>responsabilidad</a:t>
            </a:r>
          </a:p>
          <a:p>
            <a:pPr marL="285750" indent="-285750">
              <a:buFont typeface="Arial" panose="020B0604020202020204" pitchFamily="34" charset="0"/>
              <a:buChar char="•"/>
            </a:pPr>
            <a:r>
              <a:rPr lang="es-ES" sz="2000" dirty="0" smtClean="0">
                <a:solidFill>
                  <a:schemeClr val="bg1"/>
                </a:solidFill>
                <a:latin typeface="+mj-lt"/>
                <a:ea typeface="Lato Light" charset="0"/>
                <a:cs typeface="Lato Light" charset="0"/>
              </a:rPr>
              <a:t>Toman decisiones </a:t>
            </a:r>
            <a:r>
              <a:rPr lang="es-ES" sz="2000" dirty="0">
                <a:solidFill>
                  <a:schemeClr val="bg1"/>
                </a:solidFill>
                <a:latin typeface="+mj-lt"/>
                <a:ea typeface="Lato Light" charset="0"/>
                <a:cs typeface="Lato Light" charset="0"/>
              </a:rPr>
              <a:t>innovadoras</a:t>
            </a:r>
            <a:endParaRPr lang="en-GB" sz="2000" dirty="0">
              <a:solidFill>
                <a:schemeClr val="bg1"/>
              </a:solidFill>
              <a:latin typeface="+mj-lt"/>
              <a:ea typeface="Lato Light" charset="0"/>
              <a:cs typeface="Lato Light" charset="0"/>
            </a:endParaRPr>
          </a:p>
        </p:txBody>
      </p:sp>
      <p:sp>
        <p:nvSpPr>
          <p:cNvPr id="21" name="Rectangle 57">
            <a:extLst>
              <a:ext uri="{FF2B5EF4-FFF2-40B4-BE49-F238E27FC236}">
                <a16:creationId xmlns:a16="http://schemas.microsoft.com/office/drawing/2014/main" xmlns="" id="{509ACAF6-8380-455F-A0B8-494C2450E422}"/>
              </a:ext>
            </a:extLst>
          </p:cNvPr>
          <p:cNvSpPr/>
          <p:nvPr/>
        </p:nvSpPr>
        <p:spPr>
          <a:xfrm>
            <a:off x="4018350" y="2167303"/>
            <a:ext cx="3695116" cy="461665"/>
          </a:xfrm>
          <a:prstGeom prst="rect">
            <a:avLst/>
          </a:prstGeom>
        </p:spPr>
        <p:txBody>
          <a:bodyPr wrap="square">
            <a:spAutoFit/>
          </a:bodyPr>
          <a:lstStyle/>
          <a:p>
            <a:pPr algn="ctr"/>
            <a:r>
              <a:rPr lang="es-ES" sz="2400" b="1" dirty="0">
                <a:solidFill>
                  <a:schemeClr val="bg1"/>
                </a:solidFill>
                <a:latin typeface="+mj-lt"/>
                <a:ea typeface="Roboto" charset="0"/>
                <a:cs typeface="Roboto" charset="0"/>
              </a:rPr>
              <a:t>Trabajadores de la Teoría X</a:t>
            </a:r>
            <a:endParaRPr lang="en-GB" sz="2400" b="1" dirty="0">
              <a:solidFill>
                <a:schemeClr val="bg1"/>
              </a:solidFill>
              <a:latin typeface="+mj-lt"/>
              <a:ea typeface="Roboto" charset="0"/>
              <a:cs typeface="Roboto" charset="0"/>
            </a:endParaRPr>
          </a:p>
        </p:txBody>
      </p:sp>
      <p:sp>
        <p:nvSpPr>
          <p:cNvPr id="22" name="TextBox 59">
            <a:extLst>
              <a:ext uri="{FF2B5EF4-FFF2-40B4-BE49-F238E27FC236}">
                <a16:creationId xmlns:a16="http://schemas.microsoft.com/office/drawing/2014/main" xmlns="" id="{A24B4810-867D-4482-9496-630A0EDA0C30}"/>
              </a:ext>
            </a:extLst>
          </p:cNvPr>
          <p:cNvSpPr txBox="1"/>
          <p:nvPr/>
        </p:nvSpPr>
        <p:spPr>
          <a:xfrm>
            <a:off x="4709786" y="2709983"/>
            <a:ext cx="3325661" cy="3170099"/>
          </a:xfrm>
          <a:prstGeom prst="rect">
            <a:avLst/>
          </a:prstGeom>
          <a:noFill/>
        </p:spPr>
        <p:txBody>
          <a:bodyPr wrap="square" rtlCol="0">
            <a:spAutoFit/>
          </a:bodyPr>
          <a:lstStyle/>
          <a:p>
            <a:pPr marL="285750" indent="-285750">
              <a:buFont typeface="Arial" panose="020B0604020202020204" pitchFamily="34" charset="0"/>
              <a:buChar char="•"/>
            </a:pPr>
            <a:r>
              <a:rPr lang="es-ES" sz="2000" dirty="0">
                <a:solidFill>
                  <a:schemeClr val="bg1"/>
                </a:solidFill>
                <a:latin typeface="+mj-lt"/>
                <a:ea typeface="Lato Light" charset="0"/>
                <a:cs typeface="Lato Light" charset="0"/>
              </a:rPr>
              <a:t>Aversión inherente al trabajo e intentará </a:t>
            </a:r>
            <a:r>
              <a:rPr lang="es-ES" sz="2000" dirty="0" smtClean="0">
                <a:solidFill>
                  <a:schemeClr val="bg1"/>
                </a:solidFill>
                <a:latin typeface="+mj-lt"/>
                <a:ea typeface="Lato Light" charset="0"/>
                <a:cs typeface="Lato Light" charset="0"/>
              </a:rPr>
              <a:t>evitarlo</a:t>
            </a:r>
          </a:p>
          <a:p>
            <a:pPr marL="285750" indent="-285750">
              <a:buFont typeface="Arial" panose="020B0604020202020204" pitchFamily="34" charset="0"/>
              <a:buChar char="•"/>
            </a:pPr>
            <a:r>
              <a:rPr lang="es-ES" sz="2000" dirty="0" smtClean="0">
                <a:solidFill>
                  <a:schemeClr val="bg1"/>
                </a:solidFill>
                <a:latin typeface="+mj-lt"/>
                <a:ea typeface="Lato Light" charset="0"/>
                <a:cs typeface="Lato Light" charset="0"/>
              </a:rPr>
              <a:t>Debe </a:t>
            </a:r>
            <a:r>
              <a:rPr lang="es-ES" sz="2000" dirty="0">
                <a:solidFill>
                  <a:schemeClr val="bg1"/>
                </a:solidFill>
                <a:latin typeface="+mj-lt"/>
                <a:ea typeface="Lato Light" charset="0"/>
                <a:cs typeface="Lato Light" charset="0"/>
              </a:rPr>
              <a:t>ser coaccionado, controlado o amenazado con un </a:t>
            </a:r>
            <a:r>
              <a:rPr lang="es-ES" sz="2000" dirty="0" smtClean="0">
                <a:solidFill>
                  <a:schemeClr val="bg1"/>
                </a:solidFill>
                <a:latin typeface="+mj-lt"/>
                <a:ea typeface="Lato Light" charset="0"/>
                <a:cs typeface="Lato Light" charset="0"/>
              </a:rPr>
              <a:t>castigo</a:t>
            </a:r>
          </a:p>
          <a:p>
            <a:pPr marL="285750" indent="-285750">
              <a:buFont typeface="Arial" panose="020B0604020202020204" pitchFamily="34" charset="0"/>
              <a:buChar char="•"/>
            </a:pPr>
            <a:r>
              <a:rPr lang="es-ES" sz="2000" dirty="0" smtClean="0">
                <a:solidFill>
                  <a:schemeClr val="bg1"/>
                </a:solidFill>
                <a:latin typeface="+mj-lt"/>
                <a:ea typeface="Lato Light" charset="0"/>
                <a:cs typeface="Lato Light" charset="0"/>
              </a:rPr>
              <a:t>Evitan </a:t>
            </a:r>
            <a:r>
              <a:rPr lang="es-ES" sz="2000" dirty="0">
                <a:solidFill>
                  <a:schemeClr val="bg1"/>
                </a:solidFill>
                <a:latin typeface="+mj-lt"/>
                <a:ea typeface="Lato Light" charset="0"/>
                <a:cs typeface="Lato Light" charset="0"/>
              </a:rPr>
              <a:t>las </a:t>
            </a:r>
            <a:r>
              <a:rPr lang="es-ES" sz="2000" dirty="0" smtClean="0">
                <a:solidFill>
                  <a:schemeClr val="bg1"/>
                </a:solidFill>
                <a:latin typeface="+mj-lt"/>
                <a:ea typeface="Lato Light" charset="0"/>
                <a:cs typeface="Lato Light" charset="0"/>
              </a:rPr>
              <a:t>responsabilidades</a:t>
            </a:r>
          </a:p>
          <a:p>
            <a:pPr marL="285750" indent="-285750">
              <a:buFont typeface="Arial" panose="020B0604020202020204" pitchFamily="34" charset="0"/>
              <a:buChar char="•"/>
            </a:pPr>
            <a:r>
              <a:rPr lang="es-ES" sz="2000" dirty="0" smtClean="0">
                <a:solidFill>
                  <a:schemeClr val="bg1"/>
                </a:solidFill>
                <a:latin typeface="+mj-lt"/>
                <a:ea typeface="Lato Light" charset="0"/>
                <a:cs typeface="Lato Light" charset="0"/>
              </a:rPr>
              <a:t>Buscan </a:t>
            </a:r>
            <a:r>
              <a:rPr lang="es-ES" sz="2000" dirty="0">
                <a:solidFill>
                  <a:schemeClr val="bg1"/>
                </a:solidFill>
                <a:latin typeface="+mj-lt"/>
                <a:ea typeface="Lato Light" charset="0"/>
                <a:cs typeface="Lato Light" charset="0"/>
              </a:rPr>
              <a:t>una dirección </a:t>
            </a:r>
            <a:r>
              <a:rPr lang="es-ES" sz="2000" dirty="0" smtClean="0">
                <a:solidFill>
                  <a:schemeClr val="bg1"/>
                </a:solidFill>
                <a:latin typeface="+mj-lt"/>
                <a:ea typeface="Lato Light" charset="0"/>
                <a:cs typeface="Lato Light" charset="0"/>
              </a:rPr>
              <a:t>formal</a:t>
            </a:r>
          </a:p>
          <a:p>
            <a:pPr marL="285750" indent="-285750">
              <a:buFont typeface="Arial" panose="020B0604020202020204" pitchFamily="34" charset="0"/>
              <a:buChar char="•"/>
            </a:pPr>
            <a:r>
              <a:rPr lang="es-ES" sz="2000" dirty="0" smtClean="0">
                <a:solidFill>
                  <a:schemeClr val="bg1"/>
                </a:solidFill>
                <a:latin typeface="+mj-lt"/>
                <a:ea typeface="Lato Light" charset="0"/>
                <a:cs typeface="Lato Light" charset="0"/>
              </a:rPr>
              <a:t>Exigen seguridad</a:t>
            </a:r>
          </a:p>
          <a:p>
            <a:pPr marL="285750" indent="-285750">
              <a:buFont typeface="Arial" panose="020B0604020202020204" pitchFamily="34" charset="0"/>
              <a:buChar char="•"/>
            </a:pPr>
            <a:r>
              <a:rPr lang="es-ES" sz="2000" dirty="0" smtClean="0">
                <a:solidFill>
                  <a:schemeClr val="bg1"/>
                </a:solidFill>
                <a:latin typeface="+mj-lt"/>
                <a:ea typeface="Lato Light" charset="0"/>
                <a:cs typeface="Lato Light" charset="0"/>
              </a:rPr>
              <a:t>Poca </a:t>
            </a:r>
            <a:r>
              <a:rPr lang="es-ES" sz="2000" dirty="0">
                <a:solidFill>
                  <a:schemeClr val="bg1"/>
                </a:solidFill>
                <a:latin typeface="+mj-lt"/>
                <a:ea typeface="Lato Light" charset="0"/>
                <a:cs typeface="Lato Light" charset="0"/>
              </a:rPr>
              <a:t>ambición</a:t>
            </a:r>
            <a:endParaRPr lang="en-GB" sz="2000" dirty="0">
              <a:solidFill>
                <a:schemeClr val="bg1"/>
              </a:solidFill>
              <a:latin typeface="+mj-lt"/>
              <a:ea typeface="Lato Light" charset="0"/>
              <a:cs typeface="Lato Light" charset="0"/>
            </a:endParaRPr>
          </a:p>
        </p:txBody>
      </p:sp>
    </p:spTree>
    <p:extLst>
      <p:ext uri="{BB962C8B-B14F-4D97-AF65-F5344CB8AC3E}">
        <p14:creationId xmlns:p14="http://schemas.microsoft.com/office/powerpoint/2010/main" val="3782833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56"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214468" y="587579"/>
            <a:ext cx="8852375" cy="697353"/>
          </a:xfrm>
        </p:spPr>
        <p:txBody>
          <a:bodyPr>
            <a:normAutofit fontScale="77500" lnSpcReduction="20000"/>
          </a:bodyPr>
          <a:lstStyle/>
          <a:p>
            <a:r>
              <a:rPr lang="es-ES" dirty="0"/>
              <a:t>Teoría de la motivación: Teoría de la autodeterminación</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1" y="1979076"/>
            <a:ext cx="2857320" cy="446819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1400" dirty="0">
                <a:solidFill>
                  <a:srgbClr val="245473"/>
                </a:solidFill>
                <a:latin typeface="+mj-lt"/>
                <a:sym typeface="Wingdings" panose="05000000000000000000" pitchFamily="2" charset="2"/>
              </a:rPr>
              <a:t>La teoría de la autodeterminación afirma que las personas prefieren tener control sobre sus acciones.  Por eso, cuando se les exige que hagan algo que antes habían elegido libremente, disminuye su motivación</a:t>
            </a:r>
            <a:r>
              <a:rPr lang="es-ES" altLang="de-DE" sz="1400" dirty="0" smtClean="0">
                <a:solidFill>
                  <a:srgbClr val="245473"/>
                </a:solidFill>
                <a:latin typeface="+mj-lt"/>
                <a:sym typeface="Wingdings" panose="05000000000000000000" pitchFamily="2" charset="2"/>
              </a:rPr>
              <a:t>.</a:t>
            </a:r>
          </a:p>
          <a:p>
            <a:pPr algn="l">
              <a:lnSpc>
                <a:spcPct val="100000"/>
              </a:lnSpc>
              <a:spcBef>
                <a:spcPts val="600"/>
              </a:spcBef>
            </a:pPr>
            <a:r>
              <a:rPr lang="es-ES" altLang="de-DE" sz="1400" dirty="0" smtClean="0">
                <a:solidFill>
                  <a:srgbClr val="245473"/>
                </a:solidFill>
                <a:latin typeface="+mj-lt"/>
                <a:sym typeface="Wingdings" panose="05000000000000000000" pitchFamily="2" charset="2"/>
              </a:rPr>
              <a:t>Un </a:t>
            </a:r>
            <a:r>
              <a:rPr lang="es-ES" altLang="de-DE" sz="1400" dirty="0">
                <a:solidFill>
                  <a:srgbClr val="245473"/>
                </a:solidFill>
                <a:latin typeface="+mj-lt"/>
                <a:sym typeface="Wingdings" panose="05000000000000000000" pitchFamily="2" charset="2"/>
              </a:rPr>
              <a:t>ejemplo es la teoría de la evaluación cognitiva, que establece que en el trabajo las recompensas intrínsecas y extrínsecas no son independientes entre sí.  De hecho, la presencia de recompensas extrínsecas puede disminuir las recompensas intrínsecas.  Además de las recompensas extrínsecas, los directivos deben darse cuenta de la importancia de utilizar la fijación de objetivos y las recompensas verbales como método para aumentar la motivación. </a:t>
            </a:r>
            <a:endParaRPr lang="en-GB" altLang="de-DE" sz="1400" dirty="0">
              <a:solidFill>
                <a:srgbClr val="245473"/>
              </a:solidFill>
              <a:latin typeface="+mj-lt"/>
            </a:endParaRPr>
          </a:p>
        </p:txBody>
      </p:sp>
      <p:graphicFrame>
        <p:nvGraphicFramePr>
          <p:cNvPr id="4" name="Tabelle 4">
            <a:extLst>
              <a:ext uri="{FF2B5EF4-FFF2-40B4-BE49-F238E27FC236}">
                <a16:creationId xmlns:a16="http://schemas.microsoft.com/office/drawing/2014/main" xmlns="" id="{9467AE5B-67B1-4513-9D06-52E5B1EDFE2B}"/>
              </a:ext>
            </a:extLst>
          </p:cNvPr>
          <p:cNvGraphicFramePr>
            <a:graphicFrameLocks noGrp="1"/>
          </p:cNvGraphicFramePr>
          <p:nvPr>
            <p:extLst>
              <p:ext uri="{D42A27DB-BD31-4B8C-83A1-F6EECF244321}">
                <p14:modId xmlns:p14="http://schemas.microsoft.com/office/powerpoint/2010/main" val="3317215031"/>
              </p:ext>
            </p:extLst>
          </p:nvPr>
        </p:nvGraphicFramePr>
        <p:xfrm>
          <a:off x="2857322" y="1937191"/>
          <a:ext cx="9227841" cy="3935708"/>
        </p:xfrm>
        <a:graphic>
          <a:graphicData uri="http://schemas.openxmlformats.org/drawingml/2006/table">
            <a:tbl>
              <a:tblPr firstRow="1" bandRow="1">
                <a:tableStyleId>{5C22544A-7EE6-4342-B048-85BDC9FD1C3A}</a:tableStyleId>
              </a:tblPr>
              <a:tblGrid>
                <a:gridCol w="1442311">
                  <a:extLst>
                    <a:ext uri="{9D8B030D-6E8A-4147-A177-3AD203B41FA5}">
                      <a16:colId xmlns:a16="http://schemas.microsoft.com/office/drawing/2014/main" xmlns="" val="3714089239"/>
                    </a:ext>
                  </a:extLst>
                </a:gridCol>
                <a:gridCol w="1569413">
                  <a:extLst>
                    <a:ext uri="{9D8B030D-6E8A-4147-A177-3AD203B41FA5}">
                      <a16:colId xmlns:a16="http://schemas.microsoft.com/office/drawing/2014/main" xmlns="" val="1706245029"/>
                    </a:ext>
                  </a:extLst>
                </a:gridCol>
                <a:gridCol w="1533836">
                  <a:extLst>
                    <a:ext uri="{9D8B030D-6E8A-4147-A177-3AD203B41FA5}">
                      <a16:colId xmlns:a16="http://schemas.microsoft.com/office/drawing/2014/main" xmlns="" val="1600716873"/>
                    </a:ext>
                  </a:extLst>
                </a:gridCol>
                <a:gridCol w="1767572">
                  <a:extLst>
                    <a:ext uri="{9D8B030D-6E8A-4147-A177-3AD203B41FA5}">
                      <a16:colId xmlns:a16="http://schemas.microsoft.com/office/drawing/2014/main" xmlns="" val="1049739029"/>
                    </a:ext>
                  </a:extLst>
                </a:gridCol>
                <a:gridCol w="1556440">
                  <a:extLst>
                    <a:ext uri="{9D8B030D-6E8A-4147-A177-3AD203B41FA5}">
                      <a16:colId xmlns:a16="http://schemas.microsoft.com/office/drawing/2014/main" xmlns="" val="4216823452"/>
                    </a:ext>
                  </a:extLst>
                </a:gridCol>
                <a:gridCol w="1358269">
                  <a:extLst>
                    <a:ext uri="{9D8B030D-6E8A-4147-A177-3AD203B41FA5}">
                      <a16:colId xmlns:a16="http://schemas.microsoft.com/office/drawing/2014/main" xmlns="" val="3710120980"/>
                    </a:ext>
                  </a:extLst>
                </a:gridCol>
              </a:tblGrid>
              <a:tr h="692393">
                <a:tc>
                  <a:txBody>
                    <a:bodyPr/>
                    <a:lstStyle/>
                    <a:p>
                      <a:pPr algn="ctr"/>
                      <a:r>
                        <a:rPr lang="en-GB" sz="1800" dirty="0" err="1" smtClean="0">
                          <a:latin typeface="+mj-lt"/>
                        </a:rPr>
                        <a:t>Amotivación</a:t>
                      </a:r>
                      <a:endParaRPr lang="en-GB" sz="1800" dirty="0">
                        <a:latin typeface="+mj-lt"/>
                      </a:endParaRPr>
                    </a:p>
                  </a:txBody>
                  <a:tcPr>
                    <a:lnB w="38100" cmpd="sng">
                      <a:noFill/>
                    </a:lnB>
                    <a:solidFill>
                      <a:schemeClr val="accent2"/>
                    </a:solidFill>
                  </a:tcPr>
                </a:tc>
                <a:tc gridSpan="4">
                  <a:txBody>
                    <a:bodyPr/>
                    <a:lstStyle/>
                    <a:p>
                      <a:pPr algn="ctr"/>
                      <a:r>
                        <a:rPr lang="en-GB" sz="1800" dirty="0" err="1" smtClean="0">
                          <a:latin typeface="+mj-lt"/>
                        </a:rPr>
                        <a:t>Motivación</a:t>
                      </a:r>
                      <a:r>
                        <a:rPr lang="en-GB" sz="1800" dirty="0" smtClean="0">
                          <a:latin typeface="+mj-lt"/>
                        </a:rPr>
                        <a:t> </a:t>
                      </a:r>
                      <a:r>
                        <a:rPr lang="en-GB" sz="1800" dirty="0" err="1" smtClean="0">
                          <a:latin typeface="+mj-lt"/>
                        </a:rPr>
                        <a:t>extrínseca</a:t>
                      </a:r>
                      <a:endParaRPr lang="en-GB" sz="1800" dirty="0">
                        <a:latin typeface="+mj-lt"/>
                      </a:endParaRPr>
                    </a:p>
                  </a:txBody>
                  <a:tcPr>
                    <a:gradFill flip="none" rotWithShape="1">
                      <a:gsLst>
                        <a:gs pos="0">
                          <a:srgbClr val="ED7D31"/>
                        </a:gs>
                        <a:gs pos="100000">
                          <a:srgbClr val="70AD47"/>
                        </a:gs>
                      </a:gsLst>
                      <a:lin ang="0" scaled="1"/>
                      <a:tileRect/>
                    </a:gra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algn="ctr"/>
                      <a:r>
                        <a:rPr lang="en-GB" sz="1800" dirty="0" err="1" smtClean="0">
                          <a:latin typeface="+mj-lt"/>
                        </a:rPr>
                        <a:t>Motivación</a:t>
                      </a:r>
                      <a:r>
                        <a:rPr lang="en-GB" sz="1800" dirty="0" smtClean="0">
                          <a:latin typeface="+mj-lt"/>
                        </a:rPr>
                        <a:t> </a:t>
                      </a:r>
                      <a:r>
                        <a:rPr lang="en-GB" sz="1800" dirty="0" err="1" smtClean="0">
                          <a:latin typeface="+mj-lt"/>
                        </a:rPr>
                        <a:t>intrínseca</a:t>
                      </a:r>
                      <a:endParaRPr lang="en-GB" sz="1800" dirty="0">
                        <a:latin typeface="+mj-lt"/>
                      </a:endParaRPr>
                    </a:p>
                  </a:txBody>
                  <a:tcPr>
                    <a:solidFill>
                      <a:schemeClr val="accent6"/>
                    </a:solidFill>
                  </a:tcPr>
                </a:tc>
                <a:extLst>
                  <a:ext uri="{0D108BD9-81ED-4DB2-BD59-A6C34878D82A}">
                    <a16:rowId xmlns:a16="http://schemas.microsoft.com/office/drawing/2014/main" xmlns="" val="1048847611"/>
                  </a:ext>
                </a:extLst>
              </a:tr>
              <a:tr h="692393">
                <a:tc>
                  <a:txBody>
                    <a:bodyPr/>
                    <a:lstStyle/>
                    <a:p>
                      <a:endParaRPr lang="en-GB" sz="1600" dirty="0">
                        <a:latin typeface="+mj-lt"/>
                      </a:endParaRPr>
                    </a:p>
                  </a:txBody>
                  <a:tcP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ctr"/>
                      <a:r>
                        <a:rPr lang="en-GB" sz="1800" dirty="0" err="1" smtClean="0">
                          <a:solidFill>
                            <a:schemeClr val="bg1"/>
                          </a:solidFill>
                          <a:latin typeface="+mj-lt"/>
                        </a:rPr>
                        <a:t>Regulación</a:t>
                      </a:r>
                      <a:r>
                        <a:rPr lang="en-GB" sz="1800" dirty="0" smtClean="0">
                          <a:solidFill>
                            <a:schemeClr val="bg1"/>
                          </a:solidFill>
                          <a:latin typeface="+mj-lt"/>
                        </a:rPr>
                        <a:t> externa</a:t>
                      </a:r>
                      <a:endParaRPr lang="en-GB" sz="1800" dirty="0">
                        <a:solidFill>
                          <a:schemeClr val="bg1"/>
                        </a:solidFill>
                        <a:latin typeface="+mj-lt"/>
                      </a:endParaRPr>
                    </a:p>
                  </a:txBody>
                  <a:tcPr>
                    <a:lnL w="12700" cap="flat" cmpd="sng" algn="ctr">
                      <a:solidFill>
                        <a:schemeClr val="tx1"/>
                      </a:solidFill>
                      <a:prstDash val="solid"/>
                      <a:round/>
                      <a:headEnd type="none" w="med" len="med"/>
                      <a:tailEnd type="none" w="med" len="med"/>
                    </a:lnL>
                    <a:solidFill>
                      <a:srgbClr val="EB8736"/>
                    </a:solidFill>
                  </a:tcPr>
                </a:tc>
                <a:tc>
                  <a:txBody>
                    <a:bodyPr/>
                    <a:lstStyle/>
                    <a:p>
                      <a:pPr algn="ctr"/>
                      <a:r>
                        <a:rPr lang="en-GB" sz="1800" dirty="0" err="1" smtClean="0">
                          <a:solidFill>
                            <a:schemeClr val="bg1"/>
                          </a:solidFill>
                          <a:latin typeface="+mj-lt"/>
                        </a:rPr>
                        <a:t>Introyección</a:t>
                      </a:r>
                      <a:endParaRPr lang="en-GB" sz="1800" dirty="0">
                        <a:solidFill>
                          <a:schemeClr val="bg1"/>
                        </a:solidFill>
                        <a:latin typeface="+mj-lt"/>
                      </a:endParaRPr>
                    </a:p>
                  </a:txBody>
                  <a:tcPr>
                    <a:solidFill>
                      <a:srgbClr val="D69B3F"/>
                    </a:solidFill>
                  </a:tcPr>
                </a:tc>
                <a:tc>
                  <a:txBody>
                    <a:bodyPr/>
                    <a:lstStyle/>
                    <a:p>
                      <a:pPr algn="ctr"/>
                      <a:r>
                        <a:rPr lang="en-GB" sz="1750" dirty="0" err="1" smtClean="0">
                          <a:solidFill>
                            <a:schemeClr val="bg1"/>
                          </a:solidFill>
                          <a:latin typeface="+mj-lt"/>
                        </a:rPr>
                        <a:t>Identificación</a:t>
                      </a:r>
                      <a:endParaRPr lang="en-GB" sz="1750" dirty="0">
                        <a:solidFill>
                          <a:schemeClr val="bg1"/>
                        </a:solidFill>
                        <a:latin typeface="+mj-lt"/>
                      </a:endParaRPr>
                    </a:p>
                  </a:txBody>
                  <a:tcPr>
                    <a:solidFill>
                      <a:srgbClr val="B7A644"/>
                    </a:solidFill>
                  </a:tcPr>
                </a:tc>
                <a:tc>
                  <a:txBody>
                    <a:bodyPr/>
                    <a:lstStyle/>
                    <a:p>
                      <a:pPr algn="ctr"/>
                      <a:r>
                        <a:rPr lang="en-GB" sz="1800" dirty="0" err="1" smtClean="0">
                          <a:solidFill>
                            <a:schemeClr val="bg1"/>
                          </a:solidFill>
                          <a:latin typeface="+mj-lt"/>
                        </a:rPr>
                        <a:t>Integración</a:t>
                      </a:r>
                      <a:endParaRPr lang="en-GB" sz="1800" dirty="0">
                        <a:solidFill>
                          <a:schemeClr val="bg1"/>
                        </a:solidFill>
                        <a:latin typeface="+mj-lt"/>
                      </a:endParaRPr>
                    </a:p>
                  </a:txBody>
                  <a:tcPr>
                    <a:lnR w="12700" cap="flat" cmpd="sng" algn="ctr">
                      <a:solidFill>
                        <a:schemeClr val="tx1"/>
                      </a:solidFill>
                      <a:prstDash val="solid"/>
                      <a:round/>
                      <a:headEnd type="none" w="med" len="med"/>
                      <a:tailEnd type="none" w="med" len="med"/>
                    </a:lnR>
                    <a:solidFill>
                      <a:srgbClr val="88AC47"/>
                    </a:solidFill>
                  </a:tcPr>
                </a:tc>
                <a:tc>
                  <a:txBody>
                    <a:bodyPr/>
                    <a:lstStyle/>
                    <a:p>
                      <a:endParaRPr lang="en-GB" sz="1600" dirty="0">
                        <a:latin typeface="+mj-lt"/>
                      </a:endParaRP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xmlns="" val="3264643598"/>
                  </a:ext>
                </a:extLst>
              </a:tr>
              <a:tr h="1858529">
                <a:tc>
                  <a:txBody>
                    <a:bodyPr/>
                    <a:lstStyle/>
                    <a:p>
                      <a:pPr marL="180975" indent="-180975">
                        <a:buFont typeface="Arial" panose="020B0604020202020204" pitchFamily="34" charset="0"/>
                        <a:buChar char="•"/>
                      </a:pPr>
                      <a:r>
                        <a:rPr lang="en-GB" sz="1600" dirty="0" err="1" smtClean="0">
                          <a:solidFill>
                            <a:srgbClr val="245473"/>
                          </a:solidFill>
                          <a:latin typeface="+mj-lt"/>
                        </a:rPr>
                        <a:t>Falta</a:t>
                      </a:r>
                      <a:r>
                        <a:rPr lang="en-GB" sz="1600" dirty="0" smtClean="0">
                          <a:solidFill>
                            <a:srgbClr val="245473"/>
                          </a:solidFill>
                          <a:latin typeface="+mj-lt"/>
                        </a:rPr>
                        <a:t> de </a:t>
                      </a:r>
                      <a:r>
                        <a:rPr lang="en-GB" sz="1600" dirty="0" err="1" smtClean="0">
                          <a:solidFill>
                            <a:srgbClr val="245473"/>
                          </a:solidFill>
                          <a:latin typeface="+mj-lt"/>
                        </a:rPr>
                        <a:t>competencia</a:t>
                      </a:r>
                      <a:r>
                        <a:rPr lang="en-GB" sz="1600" dirty="0" smtClean="0">
                          <a:solidFill>
                            <a:srgbClr val="245473"/>
                          </a:solidFill>
                          <a:latin typeface="+mj-lt"/>
                        </a:rPr>
                        <a:t> </a:t>
                      </a:r>
                      <a:r>
                        <a:rPr lang="en-GB" sz="1600" dirty="0" err="1" smtClean="0">
                          <a:solidFill>
                            <a:srgbClr val="245473"/>
                          </a:solidFill>
                          <a:latin typeface="+mj-lt"/>
                        </a:rPr>
                        <a:t>percibida</a:t>
                      </a:r>
                      <a:endParaRPr lang="en-GB" sz="1600" dirty="0" smtClean="0">
                        <a:solidFill>
                          <a:srgbClr val="245473"/>
                        </a:solidFill>
                        <a:latin typeface="+mj-lt"/>
                      </a:endParaRPr>
                    </a:p>
                    <a:p>
                      <a:pPr marL="180975" indent="-180975">
                        <a:buFont typeface="Arial" panose="020B0604020202020204" pitchFamily="34" charset="0"/>
                        <a:buChar char="•"/>
                      </a:pPr>
                      <a:r>
                        <a:rPr lang="en-GB" sz="1600" dirty="0" err="1" smtClean="0">
                          <a:solidFill>
                            <a:srgbClr val="245473"/>
                          </a:solidFill>
                          <a:latin typeface="+mj-lt"/>
                        </a:rPr>
                        <a:t>Falta</a:t>
                      </a:r>
                      <a:r>
                        <a:rPr lang="en-GB" sz="1600" dirty="0" smtClean="0">
                          <a:solidFill>
                            <a:srgbClr val="245473"/>
                          </a:solidFill>
                          <a:latin typeface="+mj-lt"/>
                        </a:rPr>
                        <a:t> de </a:t>
                      </a:r>
                      <a:r>
                        <a:rPr lang="en-GB" sz="1600" dirty="0" err="1" smtClean="0">
                          <a:solidFill>
                            <a:srgbClr val="245473"/>
                          </a:solidFill>
                          <a:latin typeface="+mj-lt"/>
                        </a:rPr>
                        <a:t>valor</a:t>
                      </a:r>
                      <a:endParaRPr lang="en-GB" sz="1600" dirty="0">
                        <a:solidFill>
                          <a:srgbClr val="245473"/>
                        </a:solidFill>
                        <a:latin typeface="+mj-lt"/>
                      </a:endParaRP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80975" indent="-180975">
                        <a:buFont typeface="Arial" panose="020B0604020202020204" pitchFamily="34" charset="0"/>
                        <a:buChar char="•"/>
                      </a:pPr>
                      <a:r>
                        <a:rPr lang="en-GB" sz="1600" dirty="0" err="1" smtClean="0">
                          <a:solidFill>
                            <a:srgbClr val="245473"/>
                          </a:solidFill>
                          <a:latin typeface="+mj-lt"/>
                        </a:rPr>
                        <a:t>Recompensas</a:t>
                      </a:r>
                      <a:r>
                        <a:rPr lang="en-GB" sz="1600" dirty="0" smtClean="0">
                          <a:solidFill>
                            <a:srgbClr val="245473"/>
                          </a:solidFill>
                          <a:latin typeface="+mj-lt"/>
                        </a:rPr>
                        <a:t> o </a:t>
                      </a:r>
                      <a:r>
                        <a:rPr lang="en-GB" sz="1600" dirty="0" err="1" smtClean="0">
                          <a:solidFill>
                            <a:srgbClr val="245473"/>
                          </a:solidFill>
                          <a:latin typeface="+mj-lt"/>
                        </a:rPr>
                        <a:t>castigos</a:t>
                      </a:r>
                      <a:r>
                        <a:rPr lang="en-GB" sz="1600" dirty="0" smtClean="0">
                          <a:solidFill>
                            <a:srgbClr val="245473"/>
                          </a:solidFill>
                          <a:latin typeface="+mj-lt"/>
                        </a:rPr>
                        <a:t> </a:t>
                      </a:r>
                      <a:r>
                        <a:rPr lang="en-GB" sz="1600" dirty="0" err="1" smtClean="0">
                          <a:solidFill>
                            <a:srgbClr val="245473"/>
                          </a:solidFill>
                          <a:latin typeface="+mj-lt"/>
                        </a:rPr>
                        <a:t>externos</a:t>
                      </a:r>
                      <a:endParaRPr lang="en-GB" sz="1600" dirty="0" smtClean="0">
                        <a:solidFill>
                          <a:srgbClr val="245473"/>
                        </a:solidFill>
                        <a:latin typeface="+mj-lt"/>
                      </a:endParaRPr>
                    </a:p>
                    <a:p>
                      <a:pPr marL="180975" indent="-180975">
                        <a:buFont typeface="Arial" panose="020B0604020202020204" pitchFamily="34" charset="0"/>
                        <a:buChar char="•"/>
                      </a:pPr>
                      <a:r>
                        <a:rPr lang="en-GB" sz="1600" dirty="0" err="1" smtClean="0">
                          <a:solidFill>
                            <a:srgbClr val="245473"/>
                          </a:solidFill>
                          <a:latin typeface="+mj-lt"/>
                        </a:rPr>
                        <a:t>Cumplimiento</a:t>
                      </a:r>
                      <a:endParaRPr lang="en-GB" sz="1600" dirty="0" smtClean="0">
                        <a:solidFill>
                          <a:srgbClr val="245473"/>
                        </a:solidFill>
                        <a:latin typeface="+mj-lt"/>
                      </a:endParaRPr>
                    </a:p>
                    <a:p>
                      <a:pPr marL="180975" indent="-180975">
                        <a:buFont typeface="Arial" panose="020B0604020202020204" pitchFamily="34" charset="0"/>
                        <a:buChar char="•"/>
                      </a:pPr>
                      <a:r>
                        <a:rPr lang="en-GB" sz="1600" dirty="0" err="1" smtClean="0">
                          <a:solidFill>
                            <a:srgbClr val="245473"/>
                          </a:solidFill>
                          <a:latin typeface="+mj-lt"/>
                        </a:rPr>
                        <a:t>Reactancia</a:t>
                      </a:r>
                      <a:endParaRPr lang="en-GB" sz="1600" dirty="0">
                        <a:solidFill>
                          <a:srgbClr val="245473"/>
                        </a:solidFill>
                        <a:latin typeface="+mj-lt"/>
                      </a:endParaRPr>
                    </a:p>
                  </a:txBody>
                  <a:tcPr>
                    <a:lnL w="12700" cap="flat" cmpd="sng" algn="ctr">
                      <a:solidFill>
                        <a:schemeClr val="tx1"/>
                      </a:solidFill>
                      <a:prstDash val="solid"/>
                      <a:round/>
                      <a:headEnd type="none" w="med" len="med"/>
                      <a:tailEnd type="none" w="med" len="med"/>
                    </a:lnL>
                    <a:noFill/>
                  </a:tcPr>
                </a:tc>
                <a:tc>
                  <a:txBody>
                    <a:bodyPr/>
                    <a:lstStyle/>
                    <a:p>
                      <a:pPr marL="180975" indent="-180975">
                        <a:buFont typeface="Arial" panose="020B0604020202020204" pitchFamily="34" charset="0"/>
                        <a:buChar char="•"/>
                      </a:pPr>
                      <a:r>
                        <a:rPr lang="es-ES" sz="1600" dirty="0" smtClean="0">
                          <a:solidFill>
                            <a:srgbClr val="245473"/>
                          </a:solidFill>
                          <a:latin typeface="+mj-lt"/>
                        </a:rPr>
                        <a:t>Implicación del ego</a:t>
                      </a:r>
                    </a:p>
                    <a:p>
                      <a:pPr marL="180975" indent="-180975">
                        <a:buFont typeface="Arial" panose="020B0604020202020204" pitchFamily="34" charset="0"/>
                        <a:buChar char="•"/>
                      </a:pPr>
                      <a:r>
                        <a:rPr lang="es-ES" sz="1600" dirty="0" smtClean="0">
                          <a:solidFill>
                            <a:srgbClr val="245473"/>
                          </a:solidFill>
                          <a:latin typeface="+mj-lt"/>
                        </a:rPr>
                        <a:t>Centrarse en la aprobación de uno mismo y de los demás</a:t>
                      </a:r>
                      <a:endParaRPr lang="en-GB" sz="1600" dirty="0">
                        <a:solidFill>
                          <a:srgbClr val="245473"/>
                        </a:solidFill>
                        <a:latin typeface="+mj-lt"/>
                      </a:endParaRPr>
                    </a:p>
                  </a:txBody>
                  <a:tcPr>
                    <a:noFill/>
                  </a:tcPr>
                </a:tc>
                <a:tc>
                  <a:txBody>
                    <a:bodyPr/>
                    <a:lstStyle/>
                    <a:p>
                      <a:pPr marL="180975" indent="-180975">
                        <a:buFont typeface="Arial" panose="020B0604020202020204" pitchFamily="34" charset="0"/>
                        <a:buChar char="•"/>
                      </a:pPr>
                      <a:r>
                        <a:rPr lang="es-ES" sz="1600" dirty="0" smtClean="0">
                          <a:solidFill>
                            <a:srgbClr val="245473"/>
                          </a:solidFill>
                          <a:latin typeface="+mj-lt"/>
                        </a:rPr>
                        <a:t>Importancia personal</a:t>
                      </a:r>
                    </a:p>
                    <a:p>
                      <a:pPr marL="180975" indent="-180975">
                        <a:buFont typeface="Arial" panose="020B0604020202020204" pitchFamily="34" charset="0"/>
                        <a:buChar char="•"/>
                      </a:pPr>
                      <a:r>
                        <a:rPr lang="es-ES" sz="1600" dirty="0" smtClean="0">
                          <a:solidFill>
                            <a:srgbClr val="245473"/>
                          </a:solidFill>
                          <a:latin typeface="+mj-lt"/>
                        </a:rPr>
                        <a:t>Valoración consciente de la actividad</a:t>
                      </a:r>
                    </a:p>
                    <a:p>
                      <a:pPr marL="180975" indent="-180975">
                        <a:buFont typeface="Arial" panose="020B0604020202020204" pitchFamily="34" charset="0"/>
                        <a:buChar char="•"/>
                      </a:pPr>
                      <a:r>
                        <a:rPr lang="es-ES" sz="1600" dirty="0" smtClean="0">
                          <a:solidFill>
                            <a:srgbClr val="245473"/>
                          </a:solidFill>
                          <a:latin typeface="+mj-lt"/>
                        </a:rPr>
                        <a:t>Auto-aprobación de los objetivos</a:t>
                      </a:r>
                      <a:endParaRPr lang="en-GB" sz="1600" dirty="0">
                        <a:solidFill>
                          <a:srgbClr val="245473"/>
                        </a:solidFill>
                        <a:latin typeface="+mj-lt"/>
                      </a:endParaRPr>
                    </a:p>
                  </a:txBody>
                  <a:tcPr>
                    <a:noFill/>
                  </a:tcPr>
                </a:tc>
                <a:tc>
                  <a:txBody>
                    <a:bodyPr/>
                    <a:lstStyle/>
                    <a:p>
                      <a:pPr marL="180975" indent="-180975">
                        <a:buFont typeface="Arial" panose="020B0604020202020204" pitchFamily="34" charset="0"/>
                        <a:buChar char="•"/>
                      </a:pPr>
                      <a:r>
                        <a:rPr lang="es-ES" sz="1600" dirty="0" smtClean="0">
                          <a:solidFill>
                            <a:srgbClr val="245473"/>
                          </a:solidFill>
                          <a:latin typeface="+mj-lt"/>
                        </a:rPr>
                        <a:t>Congruencia</a:t>
                      </a:r>
                    </a:p>
                    <a:p>
                      <a:pPr marL="180975" indent="-180975">
                        <a:buFont typeface="Arial" panose="020B0604020202020204" pitchFamily="34" charset="0"/>
                        <a:buChar char="•"/>
                      </a:pPr>
                      <a:r>
                        <a:rPr lang="es-ES" sz="1600" dirty="0" smtClean="0">
                          <a:solidFill>
                            <a:srgbClr val="245473"/>
                          </a:solidFill>
                          <a:latin typeface="+mj-lt"/>
                        </a:rPr>
                        <a:t>Síntesis y coherencia de las identificaciones</a:t>
                      </a:r>
                      <a:endParaRPr lang="en-GB" sz="1600" dirty="0">
                        <a:solidFill>
                          <a:srgbClr val="245473"/>
                        </a:solidFill>
                        <a:latin typeface="+mj-lt"/>
                      </a:endParaRPr>
                    </a:p>
                  </a:txBody>
                  <a:tcPr>
                    <a:lnR w="12700" cap="flat" cmpd="sng" algn="ctr">
                      <a:solidFill>
                        <a:schemeClr val="tx1"/>
                      </a:solidFill>
                      <a:prstDash val="solid"/>
                      <a:round/>
                      <a:headEnd type="none" w="med" len="med"/>
                      <a:tailEnd type="none" w="med" len="med"/>
                    </a:lnR>
                    <a:noFill/>
                  </a:tcPr>
                </a:tc>
                <a:tc>
                  <a:txBody>
                    <a:bodyPr/>
                    <a:lstStyle/>
                    <a:p>
                      <a:pPr marL="180975" indent="-180975">
                        <a:buFont typeface="Arial" panose="020B0604020202020204" pitchFamily="34" charset="0"/>
                        <a:buChar char="•"/>
                      </a:pPr>
                      <a:r>
                        <a:rPr lang="en-GB" sz="1600" dirty="0" err="1" smtClean="0">
                          <a:solidFill>
                            <a:srgbClr val="245473"/>
                          </a:solidFill>
                          <a:latin typeface="+mj-lt"/>
                        </a:rPr>
                        <a:t>Interés</a:t>
                      </a:r>
                      <a:endParaRPr lang="en-GB" sz="1600" dirty="0" smtClean="0">
                        <a:solidFill>
                          <a:srgbClr val="245473"/>
                        </a:solidFill>
                        <a:latin typeface="+mj-lt"/>
                      </a:endParaRPr>
                    </a:p>
                    <a:p>
                      <a:pPr marL="180975" indent="-180975">
                        <a:buFont typeface="Arial" panose="020B0604020202020204" pitchFamily="34" charset="0"/>
                        <a:buChar char="•"/>
                      </a:pPr>
                      <a:r>
                        <a:rPr lang="en-GB" sz="1600" dirty="0" err="1" smtClean="0">
                          <a:solidFill>
                            <a:srgbClr val="245473"/>
                          </a:solidFill>
                          <a:latin typeface="+mj-lt"/>
                        </a:rPr>
                        <a:t>Disfrute</a:t>
                      </a:r>
                      <a:endParaRPr lang="en-GB" sz="1600" dirty="0" smtClean="0">
                        <a:solidFill>
                          <a:srgbClr val="245473"/>
                        </a:solidFill>
                        <a:latin typeface="+mj-lt"/>
                      </a:endParaRPr>
                    </a:p>
                    <a:p>
                      <a:pPr marL="180975" indent="-180975">
                        <a:buFont typeface="Arial" panose="020B0604020202020204" pitchFamily="34" charset="0"/>
                        <a:buChar char="•"/>
                      </a:pPr>
                      <a:r>
                        <a:rPr lang="en-GB" sz="1400" dirty="0" err="1" smtClean="0">
                          <a:solidFill>
                            <a:srgbClr val="245473"/>
                          </a:solidFill>
                          <a:latin typeface="+mj-lt"/>
                        </a:rPr>
                        <a:t>Satisfacciones</a:t>
                      </a:r>
                      <a:r>
                        <a:rPr lang="en-GB" sz="1400" dirty="0" smtClean="0">
                          <a:solidFill>
                            <a:srgbClr val="245473"/>
                          </a:solidFill>
                          <a:latin typeface="+mj-lt"/>
                        </a:rPr>
                        <a:t> </a:t>
                      </a:r>
                      <a:r>
                        <a:rPr lang="en-GB" sz="1400" dirty="0" err="1" smtClean="0">
                          <a:solidFill>
                            <a:srgbClr val="245473"/>
                          </a:solidFill>
                          <a:latin typeface="+mj-lt"/>
                        </a:rPr>
                        <a:t>inherentes</a:t>
                      </a:r>
                      <a:endParaRPr lang="en-GB" sz="1400" dirty="0">
                        <a:solidFill>
                          <a:srgbClr val="245473"/>
                        </a:solidFill>
                        <a:latin typeface="+mj-lt"/>
                      </a:endParaRP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xmlns="" val="860152207"/>
                  </a:ext>
                </a:extLst>
              </a:tr>
              <a:tr h="692393">
                <a:tc>
                  <a:txBody>
                    <a:bodyPr/>
                    <a:lstStyle/>
                    <a:p>
                      <a:pPr algn="ctr"/>
                      <a:r>
                        <a:rPr lang="en-GB" sz="1600" dirty="0">
                          <a:solidFill>
                            <a:srgbClr val="245473"/>
                          </a:solidFill>
                          <a:latin typeface="+mj-lt"/>
                        </a:rPr>
                        <a:t>Impersonal</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GB" sz="1600" dirty="0" smtClean="0">
                          <a:solidFill>
                            <a:srgbClr val="245473"/>
                          </a:solidFill>
                          <a:latin typeface="+mj-lt"/>
                        </a:rPr>
                        <a:t>Exterior</a:t>
                      </a:r>
                      <a:endParaRPr lang="en-GB" sz="1600" dirty="0">
                        <a:solidFill>
                          <a:srgbClr val="245473"/>
                        </a:solidFill>
                        <a:latin typeface="+mj-lt"/>
                      </a:endParaRPr>
                    </a:p>
                  </a:txBody>
                  <a:tcPr>
                    <a:lnL w="12700" cap="flat" cmpd="sng" algn="ctr">
                      <a:solidFill>
                        <a:schemeClr val="tx1"/>
                      </a:solidFill>
                      <a:prstDash val="solid"/>
                      <a:round/>
                      <a:headEnd type="none" w="med" len="med"/>
                      <a:tailEnd type="none" w="med" len="med"/>
                    </a:lnL>
                    <a:noFill/>
                  </a:tcPr>
                </a:tc>
                <a:tc>
                  <a:txBody>
                    <a:bodyPr/>
                    <a:lstStyle/>
                    <a:p>
                      <a:pPr algn="ctr"/>
                      <a:r>
                        <a:rPr lang="en-GB" sz="1600" dirty="0" err="1" smtClean="0">
                          <a:solidFill>
                            <a:srgbClr val="245473"/>
                          </a:solidFill>
                          <a:latin typeface="+mj-lt"/>
                        </a:rPr>
                        <a:t>Algo</a:t>
                      </a:r>
                      <a:r>
                        <a:rPr lang="en-GB" sz="1600" dirty="0" smtClean="0">
                          <a:solidFill>
                            <a:srgbClr val="245473"/>
                          </a:solidFill>
                          <a:latin typeface="+mj-lt"/>
                        </a:rPr>
                        <a:t> </a:t>
                      </a:r>
                      <a:r>
                        <a:rPr lang="en-GB" sz="1600" dirty="0" err="1" smtClean="0">
                          <a:solidFill>
                            <a:srgbClr val="245473"/>
                          </a:solidFill>
                          <a:latin typeface="+mj-lt"/>
                        </a:rPr>
                        <a:t>externo</a:t>
                      </a:r>
                      <a:endParaRPr lang="en-GB" sz="1600" dirty="0">
                        <a:solidFill>
                          <a:srgbClr val="245473"/>
                        </a:solidFill>
                        <a:latin typeface="+mj-lt"/>
                      </a:endParaRPr>
                    </a:p>
                  </a:txBody>
                  <a:tcPr>
                    <a:noFill/>
                  </a:tcPr>
                </a:tc>
                <a:tc>
                  <a:txBody>
                    <a:bodyPr/>
                    <a:lstStyle/>
                    <a:p>
                      <a:pPr algn="ctr"/>
                      <a:r>
                        <a:rPr lang="en-GB" sz="1600" dirty="0" err="1" smtClean="0">
                          <a:solidFill>
                            <a:srgbClr val="245473"/>
                          </a:solidFill>
                          <a:latin typeface="+mj-lt"/>
                        </a:rPr>
                        <a:t>Algo</a:t>
                      </a:r>
                      <a:r>
                        <a:rPr lang="en-GB" sz="1600" dirty="0" smtClean="0">
                          <a:solidFill>
                            <a:srgbClr val="245473"/>
                          </a:solidFill>
                          <a:latin typeface="+mj-lt"/>
                        </a:rPr>
                        <a:t> </a:t>
                      </a:r>
                      <a:r>
                        <a:rPr lang="en-GB" sz="1600" dirty="0" err="1" smtClean="0">
                          <a:solidFill>
                            <a:srgbClr val="245473"/>
                          </a:solidFill>
                          <a:latin typeface="+mj-lt"/>
                        </a:rPr>
                        <a:t>interno</a:t>
                      </a:r>
                      <a:endParaRPr lang="en-GB" sz="1600" dirty="0">
                        <a:solidFill>
                          <a:srgbClr val="245473"/>
                        </a:solidFill>
                        <a:latin typeface="+mj-lt"/>
                      </a:endParaRPr>
                    </a:p>
                  </a:txBody>
                  <a:tcPr>
                    <a:noFill/>
                  </a:tcPr>
                </a:tc>
                <a:tc>
                  <a:txBody>
                    <a:bodyPr/>
                    <a:lstStyle/>
                    <a:p>
                      <a:pPr algn="ctr"/>
                      <a:r>
                        <a:rPr lang="en-GB" sz="1600" dirty="0" err="1" smtClean="0">
                          <a:solidFill>
                            <a:srgbClr val="245473"/>
                          </a:solidFill>
                          <a:latin typeface="+mj-lt"/>
                        </a:rPr>
                        <a:t>Interno</a:t>
                      </a:r>
                      <a:endParaRPr lang="en-GB" sz="1600" dirty="0">
                        <a:solidFill>
                          <a:srgbClr val="245473"/>
                        </a:solidFill>
                        <a:latin typeface="+mj-lt"/>
                      </a:endParaRPr>
                    </a:p>
                  </a:txBody>
                  <a:tcPr>
                    <a:lnR w="12700" cap="flat" cmpd="sng" algn="ctr">
                      <a:solidFill>
                        <a:schemeClr val="tx1"/>
                      </a:solidFill>
                      <a:prstDash val="solid"/>
                      <a:round/>
                      <a:headEnd type="none" w="med" len="med"/>
                      <a:tailEnd type="none" w="med" len="med"/>
                    </a:lnR>
                    <a:noFill/>
                  </a:tcPr>
                </a:tc>
                <a:tc>
                  <a:txBody>
                    <a:bodyPr/>
                    <a:lstStyle/>
                    <a:p>
                      <a:pPr algn="ctr"/>
                      <a:r>
                        <a:rPr lang="en-GB" sz="1600" dirty="0" err="1" smtClean="0">
                          <a:solidFill>
                            <a:srgbClr val="245473"/>
                          </a:solidFill>
                          <a:latin typeface="+mj-lt"/>
                        </a:rPr>
                        <a:t>Interno</a:t>
                      </a:r>
                      <a:endParaRPr lang="en-GB" sz="1600" dirty="0">
                        <a:solidFill>
                          <a:srgbClr val="245473"/>
                        </a:solidFill>
                        <a:latin typeface="+mj-lt"/>
                      </a:endParaRP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xmlns="" val="2073347844"/>
                  </a:ext>
                </a:extLst>
              </a:tr>
            </a:tbl>
          </a:graphicData>
        </a:graphic>
      </p:graphicFrame>
      <p:sp>
        <p:nvSpPr>
          <p:cNvPr id="6" name="Pfeil: nach rechts 5">
            <a:extLst>
              <a:ext uri="{FF2B5EF4-FFF2-40B4-BE49-F238E27FC236}">
                <a16:creationId xmlns:a16="http://schemas.microsoft.com/office/drawing/2014/main" xmlns="" id="{7C631B2A-3D78-4DDF-8410-D3CD7E175546}"/>
              </a:ext>
            </a:extLst>
          </p:cNvPr>
          <p:cNvSpPr/>
          <p:nvPr/>
        </p:nvSpPr>
        <p:spPr>
          <a:xfrm>
            <a:off x="7764929" y="6178479"/>
            <a:ext cx="4067209" cy="664143"/>
          </a:xfrm>
          <a:prstGeom prst="rightArrow">
            <a:avLst>
              <a:gd name="adj1" fmla="val 76087"/>
              <a:gd name="adj2" fmla="val 50000"/>
            </a:avLst>
          </a:prstGeom>
          <a:gradFill>
            <a:gsLst>
              <a:gs pos="0">
                <a:srgbClr val="B7A644"/>
              </a:gs>
              <a:gs pos="100000">
                <a:srgbClr val="70AD47"/>
              </a:gs>
            </a:gsLst>
            <a:lin ang="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a:solidFill>
                  <a:schemeClr val="bg1"/>
                </a:solidFill>
              </a:rPr>
              <a:t>Mayor calidad motivacional </a:t>
            </a:r>
            <a:endParaRPr lang="es-ES" sz="1600" dirty="0" smtClean="0">
              <a:solidFill>
                <a:schemeClr val="bg1"/>
              </a:solidFill>
            </a:endParaRPr>
          </a:p>
          <a:p>
            <a:pPr algn="ctr"/>
            <a:r>
              <a:rPr lang="es-ES" sz="1600" dirty="0" smtClean="0">
                <a:solidFill>
                  <a:schemeClr val="bg1"/>
                </a:solidFill>
              </a:rPr>
              <a:t>(</a:t>
            </a:r>
            <a:r>
              <a:rPr lang="es-ES" sz="1600" dirty="0">
                <a:solidFill>
                  <a:schemeClr val="bg1"/>
                </a:solidFill>
              </a:rPr>
              <a:t>por ejemplo, rendimiento y bienestar)</a:t>
            </a:r>
            <a:endParaRPr lang="en-GB" sz="1600" dirty="0">
              <a:solidFill>
                <a:schemeClr val="bg1"/>
              </a:solidFill>
            </a:endParaRPr>
          </a:p>
        </p:txBody>
      </p:sp>
      <p:sp>
        <p:nvSpPr>
          <p:cNvPr id="8" name="Pfeil: nach rechts 7">
            <a:extLst>
              <a:ext uri="{FF2B5EF4-FFF2-40B4-BE49-F238E27FC236}">
                <a16:creationId xmlns:a16="http://schemas.microsoft.com/office/drawing/2014/main" xmlns="" id="{348BD547-EFB2-4ACE-B238-6C0E997E4E4C}"/>
              </a:ext>
            </a:extLst>
          </p:cNvPr>
          <p:cNvSpPr/>
          <p:nvPr/>
        </p:nvSpPr>
        <p:spPr>
          <a:xfrm rot="10800000">
            <a:off x="3697720" y="6183896"/>
            <a:ext cx="4067209" cy="664143"/>
          </a:xfrm>
          <a:prstGeom prst="rightArrow">
            <a:avLst>
              <a:gd name="adj1" fmla="val 76087"/>
              <a:gd name="adj2" fmla="val 50000"/>
            </a:avLst>
          </a:prstGeom>
          <a:gradFill>
            <a:gsLst>
              <a:gs pos="100000">
                <a:srgbClr val="ED7D31"/>
              </a:gs>
              <a:gs pos="0">
                <a:srgbClr val="D69B3F"/>
              </a:gs>
            </a:gsLst>
            <a:lin ang="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endParaRPr lang="en-GB" dirty="0"/>
          </a:p>
        </p:txBody>
      </p:sp>
      <p:sp>
        <p:nvSpPr>
          <p:cNvPr id="9" name="TextBox 87">
            <a:extLst>
              <a:ext uri="{FF2B5EF4-FFF2-40B4-BE49-F238E27FC236}">
                <a16:creationId xmlns:a16="http://schemas.microsoft.com/office/drawing/2014/main" xmlns="" id="{75CCD037-7171-436A-A837-ECFEBD9387B6}"/>
              </a:ext>
            </a:extLst>
          </p:cNvPr>
          <p:cNvSpPr txBox="1"/>
          <p:nvPr/>
        </p:nvSpPr>
        <p:spPr>
          <a:xfrm>
            <a:off x="8805870" y="5966970"/>
            <a:ext cx="1967012" cy="338554"/>
          </a:xfrm>
          <a:prstGeom prst="rect">
            <a:avLst/>
          </a:prstGeom>
          <a:noFill/>
        </p:spPr>
        <p:txBody>
          <a:bodyPr wrap="none" rtlCol="0" anchor="b" anchorCtr="0">
            <a:spAutoFit/>
          </a:bodyPr>
          <a:lstStyle/>
          <a:p>
            <a:pPr algn="ctr"/>
            <a:r>
              <a:rPr lang="en-GB" sz="1600" b="1" dirty="0" err="1">
                <a:latin typeface="+mj-lt"/>
                <a:ea typeface="League Spartan" charset="0"/>
                <a:cs typeface="Poppins" pitchFamily="2" charset="77"/>
              </a:rPr>
              <a:t>Motivación</a:t>
            </a:r>
            <a:r>
              <a:rPr lang="en-GB" sz="1600" b="1" dirty="0">
                <a:latin typeface="+mj-lt"/>
                <a:ea typeface="League Spartan" charset="0"/>
                <a:cs typeface="Poppins" pitchFamily="2" charset="77"/>
              </a:rPr>
              <a:t> </a:t>
            </a:r>
            <a:r>
              <a:rPr lang="en-GB" sz="1600" b="1" dirty="0" err="1">
                <a:latin typeface="+mj-lt"/>
                <a:ea typeface="League Spartan" charset="0"/>
                <a:cs typeface="Poppins" pitchFamily="2" charset="77"/>
              </a:rPr>
              <a:t>autónoma</a:t>
            </a:r>
            <a:endParaRPr lang="en-GB" sz="1600" b="1" dirty="0">
              <a:latin typeface="+mj-lt"/>
              <a:ea typeface="League Spartan" charset="0"/>
              <a:cs typeface="Poppins" pitchFamily="2" charset="77"/>
            </a:endParaRPr>
          </a:p>
        </p:txBody>
      </p:sp>
      <p:sp>
        <p:nvSpPr>
          <p:cNvPr id="10" name="TextBox 87">
            <a:extLst>
              <a:ext uri="{FF2B5EF4-FFF2-40B4-BE49-F238E27FC236}">
                <a16:creationId xmlns:a16="http://schemas.microsoft.com/office/drawing/2014/main" xmlns="" id="{ED41BD68-07A3-49FF-A919-8B99A93C5322}"/>
              </a:ext>
            </a:extLst>
          </p:cNvPr>
          <p:cNvSpPr txBox="1"/>
          <p:nvPr/>
        </p:nvSpPr>
        <p:spPr>
          <a:xfrm>
            <a:off x="5054170" y="5957223"/>
            <a:ext cx="2001061" cy="338554"/>
          </a:xfrm>
          <a:prstGeom prst="rect">
            <a:avLst/>
          </a:prstGeom>
          <a:noFill/>
        </p:spPr>
        <p:txBody>
          <a:bodyPr wrap="none" rtlCol="0" anchor="b" anchorCtr="0">
            <a:spAutoFit/>
          </a:bodyPr>
          <a:lstStyle/>
          <a:p>
            <a:pPr algn="ctr"/>
            <a:r>
              <a:rPr lang="en-GB" sz="1600" b="1" dirty="0" err="1">
                <a:latin typeface="+mj-lt"/>
                <a:ea typeface="League Spartan" charset="0"/>
                <a:cs typeface="Poppins" pitchFamily="2" charset="77"/>
              </a:rPr>
              <a:t>Motivación</a:t>
            </a:r>
            <a:r>
              <a:rPr lang="en-GB" sz="1600" b="1" dirty="0">
                <a:latin typeface="+mj-lt"/>
                <a:ea typeface="League Spartan" charset="0"/>
                <a:cs typeface="Poppins" pitchFamily="2" charset="77"/>
              </a:rPr>
              <a:t> </a:t>
            </a:r>
            <a:r>
              <a:rPr lang="en-GB" sz="1600" b="1" dirty="0" err="1">
                <a:latin typeface="+mj-lt"/>
                <a:ea typeface="League Spartan" charset="0"/>
                <a:cs typeface="Poppins" pitchFamily="2" charset="77"/>
              </a:rPr>
              <a:t>controlada</a:t>
            </a:r>
            <a:endParaRPr lang="en-GB" sz="1600" b="1" dirty="0">
              <a:latin typeface="+mj-lt"/>
              <a:ea typeface="League Spartan" charset="0"/>
              <a:cs typeface="Poppins" pitchFamily="2" charset="77"/>
            </a:endParaRPr>
          </a:p>
        </p:txBody>
      </p:sp>
      <p:sp>
        <p:nvSpPr>
          <p:cNvPr id="11" name="TextBox 87">
            <a:extLst>
              <a:ext uri="{FF2B5EF4-FFF2-40B4-BE49-F238E27FC236}">
                <a16:creationId xmlns:a16="http://schemas.microsoft.com/office/drawing/2014/main" xmlns="" id="{93B83483-3305-4AEC-AC11-A8810E9BD69A}"/>
              </a:ext>
            </a:extLst>
          </p:cNvPr>
          <p:cNvSpPr txBox="1"/>
          <p:nvPr/>
        </p:nvSpPr>
        <p:spPr>
          <a:xfrm>
            <a:off x="4277187" y="6183896"/>
            <a:ext cx="3414012" cy="584775"/>
          </a:xfrm>
          <a:prstGeom prst="rect">
            <a:avLst/>
          </a:prstGeom>
          <a:noFill/>
        </p:spPr>
        <p:txBody>
          <a:bodyPr wrap="none" rtlCol="0" anchor="b" anchorCtr="0">
            <a:spAutoFit/>
          </a:bodyPr>
          <a:lstStyle/>
          <a:p>
            <a:pPr algn="ctr"/>
            <a:r>
              <a:rPr lang="es-ES" sz="1600" dirty="0">
                <a:solidFill>
                  <a:schemeClr val="bg1"/>
                </a:solidFill>
                <a:ea typeface="League Spartan" charset="0"/>
                <a:cs typeface="Poppins" pitchFamily="2" charset="77"/>
              </a:rPr>
              <a:t>Menor calidad motivacional </a:t>
            </a:r>
            <a:endParaRPr lang="es-ES" sz="1600" dirty="0" smtClean="0">
              <a:solidFill>
                <a:schemeClr val="bg1"/>
              </a:solidFill>
              <a:ea typeface="League Spartan" charset="0"/>
              <a:cs typeface="Poppins" pitchFamily="2" charset="77"/>
            </a:endParaRPr>
          </a:p>
          <a:p>
            <a:pPr algn="ctr"/>
            <a:r>
              <a:rPr lang="es-ES" sz="1600" dirty="0" smtClean="0">
                <a:solidFill>
                  <a:schemeClr val="bg1"/>
                </a:solidFill>
                <a:ea typeface="League Spartan" charset="0"/>
                <a:cs typeface="Poppins" pitchFamily="2" charset="77"/>
              </a:rPr>
              <a:t>(</a:t>
            </a:r>
            <a:r>
              <a:rPr lang="es-ES" sz="1600" dirty="0">
                <a:solidFill>
                  <a:schemeClr val="bg1"/>
                </a:solidFill>
                <a:ea typeface="League Spartan" charset="0"/>
                <a:cs typeface="Poppins" pitchFamily="2" charset="77"/>
              </a:rPr>
              <a:t>por ejemplo, rendimiento y bienestar)</a:t>
            </a:r>
            <a:endParaRPr lang="en-GB" sz="1600" dirty="0">
              <a:solidFill>
                <a:schemeClr val="bg1"/>
              </a:solidFill>
              <a:ea typeface="League Spartan" charset="0"/>
              <a:cs typeface="Poppins" pitchFamily="2" charset="77"/>
            </a:endParaRPr>
          </a:p>
        </p:txBody>
      </p:sp>
      <p:sp>
        <p:nvSpPr>
          <p:cNvPr id="12" name="TextBox 87">
            <a:extLst>
              <a:ext uri="{FF2B5EF4-FFF2-40B4-BE49-F238E27FC236}">
                <a16:creationId xmlns:a16="http://schemas.microsoft.com/office/drawing/2014/main" xmlns="" id="{143D0DFB-37F0-41E5-A582-C40CFB59870A}"/>
              </a:ext>
            </a:extLst>
          </p:cNvPr>
          <p:cNvSpPr txBox="1"/>
          <p:nvPr/>
        </p:nvSpPr>
        <p:spPr>
          <a:xfrm>
            <a:off x="550278" y="6528494"/>
            <a:ext cx="2307042" cy="246221"/>
          </a:xfrm>
          <a:prstGeom prst="rect">
            <a:avLst/>
          </a:prstGeom>
          <a:noFill/>
        </p:spPr>
        <p:txBody>
          <a:bodyPr wrap="none" rtlCol="0" anchor="b" anchorCtr="0">
            <a:spAutoFit/>
          </a:bodyPr>
          <a:lstStyle/>
          <a:p>
            <a:r>
              <a:rPr lang="en-GB" sz="1000" dirty="0" smtClean="0">
                <a:latin typeface="+mj-lt"/>
                <a:ea typeface="League Spartan" charset="0"/>
                <a:cs typeface="Poppins" pitchFamily="2" charset="77"/>
              </a:rPr>
              <a:t>Fuente: </a:t>
            </a:r>
            <a:r>
              <a:rPr lang="en-GB" sz="1000" dirty="0" err="1" smtClean="0">
                <a:latin typeface="+mj-lt"/>
                <a:ea typeface="League Spartan" charset="0"/>
                <a:cs typeface="Poppins" pitchFamily="2" charset="77"/>
              </a:rPr>
              <a:t>Adaptado</a:t>
            </a:r>
            <a:r>
              <a:rPr lang="en-GB" sz="1000" dirty="0" smtClean="0">
                <a:latin typeface="+mj-lt"/>
                <a:ea typeface="League Spartan" charset="0"/>
                <a:cs typeface="Poppins" pitchFamily="2" charset="77"/>
              </a:rPr>
              <a:t> de </a:t>
            </a:r>
            <a:r>
              <a:rPr lang="en-GB" sz="1000" dirty="0" err="1" smtClean="0">
                <a:latin typeface="+mj-lt"/>
                <a:ea typeface="League Spartan" charset="0"/>
                <a:cs typeface="Poppins" pitchFamily="2" charset="77"/>
              </a:rPr>
              <a:t>Dyan</a:t>
            </a:r>
            <a:r>
              <a:rPr lang="en-GB" sz="1000" dirty="0" smtClean="0">
                <a:latin typeface="+mj-lt"/>
                <a:ea typeface="League Spartan" charset="0"/>
                <a:cs typeface="Poppins" pitchFamily="2" charset="77"/>
              </a:rPr>
              <a:t> </a:t>
            </a:r>
            <a:r>
              <a:rPr lang="en-GB" sz="1000" dirty="0">
                <a:latin typeface="+mj-lt"/>
                <a:ea typeface="League Spartan" charset="0"/>
                <a:cs typeface="Poppins" pitchFamily="2" charset="77"/>
              </a:rPr>
              <a:t>&amp; Deci (2000)</a:t>
            </a:r>
          </a:p>
        </p:txBody>
      </p:sp>
    </p:spTree>
    <p:extLst>
      <p:ext uri="{BB962C8B-B14F-4D97-AF65-F5344CB8AC3E}">
        <p14:creationId xmlns:p14="http://schemas.microsoft.com/office/powerpoint/2010/main" val="1952174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9"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410647" y="436755"/>
            <a:ext cx="9377096" cy="697353"/>
          </a:xfrm>
        </p:spPr>
        <p:txBody>
          <a:bodyPr>
            <a:noAutofit/>
          </a:bodyPr>
          <a:lstStyle/>
          <a:p>
            <a:r>
              <a:rPr lang="es-ES" dirty="0"/>
              <a:t>Teoría de la motivación: Teoría de la autoeficacia o del aprendizaje social</a:t>
            </a:r>
            <a:endParaRPr lang="en-GB" dirty="0"/>
          </a:p>
        </p:txBody>
      </p:sp>
      <p:sp>
        <p:nvSpPr>
          <p:cNvPr id="16" name="Subtitle 2">
            <a:extLst>
              <a:ext uri="{FF2B5EF4-FFF2-40B4-BE49-F238E27FC236}">
                <a16:creationId xmlns:a16="http://schemas.microsoft.com/office/drawing/2014/main" xmlns="" id="{E83E83C3-E01A-44F1-95FF-6540BC8C3EAB}"/>
              </a:ext>
            </a:extLst>
          </p:cNvPr>
          <p:cNvSpPr txBox="1">
            <a:spLocks/>
          </p:cNvSpPr>
          <p:nvPr/>
        </p:nvSpPr>
        <p:spPr>
          <a:xfrm>
            <a:off x="162157" y="1741995"/>
            <a:ext cx="4161287" cy="446819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s-ES" altLang="de-DE" sz="2000" dirty="0">
                <a:solidFill>
                  <a:srgbClr val="245473"/>
                </a:solidFill>
                <a:latin typeface="+mj-lt"/>
                <a:sym typeface="Wingdings" panose="05000000000000000000" pitchFamily="2" charset="2"/>
              </a:rPr>
              <a:t>Otra teoría de la motivación es la teoría de la autoeficacia desarrollada por Albert Bandura.  Esta teoría se basa en la creencia del individuo de que es capaz de realizar una tarea.   </a:t>
            </a:r>
            <a:endParaRPr lang="es-ES" altLang="de-DE" sz="2000" dirty="0" smtClean="0">
              <a:solidFill>
                <a:srgbClr val="245473"/>
              </a:solidFill>
              <a:latin typeface="+mj-lt"/>
              <a:sym typeface="Wingdings" panose="05000000000000000000" pitchFamily="2" charset="2"/>
            </a:endParaRPr>
          </a:p>
          <a:p>
            <a:pPr algn="l">
              <a:lnSpc>
                <a:spcPct val="100000"/>
              </a:lnSpc>
              <a:spcBef>
                <a:spcPts val="600"/>
              </a:spcBef>
            </a:pPr>
            <a:r>
              <a:rPr lang="es-ES" altLang="de-DE" sz="2000" dirty="0" smtClean="0">
                <a:solidFill>
                  <a:srgbClr val="245473"/>
                </a:solidFill>
                <a:latin typeface="+mj-lt"/>
                <a:sym typeface="Wingdings" panose="05000000000000000000" pitchFamily="2" charset="2"/>
              </a:rPr>
              <a:t>Esta </a:t>
            </a:r>
            <a:r>
              <a:rPr lang="es-ES" altLang="de-DE" sz="2000" dirty="0">
                <a:solidFill>
                  <a:srgbClr val="245473"/>
                </a:solidFill>
                <a:latin typeface="+mj-lt"/>
                <a:sym typeface="Wingdings" panose="05000000000000000000" pitchFamily="2" charset="2"/>
              </a:rPr>
              <a:t>teoría es un complemento de la teoría de la fijación de objetivos, ya que incorpora los objetivos al proceso.  Una mayor eficacia está relacionada con una mayor confianza, una mayor persistencia ante las dificultades y la respuesta a la retroalimentación negativa con un mayor esfuerzo, en lugar de cerrarse.</a:t>
            </a:r>
            <a:endParaRPr lang="en-GB" altLang="de-DE" sz="2000" dirty="0">
              <a:solidFill>
                <a:srgbClr val="245473"/>
              </a:solidFill>
              <a:latin typeface="+mj-lt"/>
              <a:sym typeface="Wingdings" panose="05000000000000000000" pitchFamily="2" charset="2"/>
            </a:endParaRPr>
          </a:p>
        </p:txBody>
      </p:sp>
      <p:sp>
        <p:nvSpPr>
          <p:cNvPr id="13" name="Freeform 64">
            <a:extLst>
              <a:ext uri="{FF2B5EF4-FFF2-40B4-BE49-F238E27FC236}">
                <a16:creationId xmlns:a16="http://schemas.microsoft.com/office/drawing/2014/main" xmlns="" id="{ED157D22-B4A9-4185-A885-347800BBBFE0}"/>
              </a:ext>
            </a:extLst>
          </p:cNvPr>
          <p:cNvSpPr>
            <a:spLocks/>
          </p:cNvSpPr>
          <p:nvPr/>
        </p:nvSpPr>
        <p:spPr bwMode="auto">
          <a:xfrm>
            <a:off x="9157526" y="4086235"/>
            <a:ext cx="2872317" cy="732910"/>
          </a:xfrm>
          <a:custGeom>
            <a:avLst/>
            <a:gdLst>
              <a:gd name="T0" fmla="*/ 324 w 2079"/>
              <a:gd name="T1" fmla="*/ 530 h 530"/>
              <a:gd name="T2" fmla="*/ 2079 w 2079"/>
              <a:gd name="T3" fmla="*/ 530 h 530"/>
              <a:gd name="T4" fmla="*/ 2079 w 2079"/>
              <a:gd name="T5" fmla="*/ 59 h 530"/>
              <a:gd name="T6" fmla="*/ 2020 w 2079"/>
              <a:gd name="T7" fmla="*/ 0 h 530"/>
              <a:gd name="T8" fmla="*/ 0 w 2079"/>
              <a:gd name="T9" fmla="*/ 0 h 530"/>
              <a:gd name="T10" fmla="*/ 324 w 2079"/>
              <a:gd name="T11" fmla="*/ 530 h 530"/>
            </a:gdLst>
            <a:ahLst/>
            <a:cxnLst>
              <a:cxn ang="0">
                <a:pos x="T0" y="T1"/>
              </a:cxn>
              <a:cxn ang="0">
                <a:pos x="T2" y="T3"/>
              </a:cxn>
              <a:cxn ang="0">
                <a:pos x="T4" y="T5"/>
              </a:cxn>
              <a:cxn ang="0">
                <a:pos x="T6" y="T7"/>
              </a:cxn>
              <a:cxn ang="0">
                <a:pos x="T8" y="T9"/>
              </a:cxn>
              <a:cxn ang="0">
                <a:pos x="T10" y="T11"/>
              </a:cxn>
            </a:cxnLst>
            <a:rect l="0" t="0" r="r" b="b"/>
            <a:pathLst>
              <a:path w="2079" h="530">
                <a:moveTo>
                  <a:pt x="324" y="530"/>
                </a:moveTo>
                <a:cubicBezTo>
                  <a:pt x="2079" y="530"/>
                  <a:pt x="2079" y="530"/>
                  <a:pt x="2079" y="530"/>
                </a:cubicBezTo>
                <a:cubicBezTo>
                  <a:pt x="2079" y="59"/>
                  <a:pt x="2079" y="59"/>
                  <a:pt x="2079" y="59"/>
                </a:cubicBezTo>
                <a:cubicBezTo>
                  <a:pt x="2079" y="26"/>
                  <a:pt x="2052" y="0"/>
                  <a:pt x="2020" y="0"/>
                </a:cubicBezTo>
                <a:cubicBezTo>
                  <a:pt x="0" y="0"/>
                  <a:pt x="0" y="0"/>
                  <a:pt x="0" y="0"/>
                </a:cubicBezTo>
                <a:lnTo>
                  <a:pt x="324" y="530"/>
                </a:ln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14" name="Freeform 65">
            <a:extLst>
              <a:ext uri="{FF2B5EF4-FFF2-40B4-BE49-F238E27FC236}">
                <a16:creationId xmlns:a16="http://schemas.microsoft.com/office/drawing/2014/main" xmlns="" id="{7B7D3014-2B70-43C9-AF98-B64B652D3EFF}"/>
              </a:ext>
            </a:extLst>
          </p:cNvPr>
          <p:cNvSpPr>
            <a:spLocks/>
          </p:cNvSpPr>
          <p:nvPr/>
        </p:nvSpPr>
        <p:spPr bwMode="auto">
          <a:xfrm>
            <a:off x="8252672" y="4086235"/>
            <a:ext cx="3777170" cy="959876"/>
          </a:xfrm>
          <a:custGeom>
            <a:avLst/>
            <a:gdLst>
              <a:gd name="T0" fmla="*/ 959 w 2734"/>
              <a:gd name="T1" fmla="*/ 600 h 694"/>
              <a:gd name="T2" fmla="*/ 930 w 2734"/>
              <a:gd name="T3" fmla="*/ 584 h 694"/>
              <a:gd name="T4" fmla="*/ 573 w 2734"/>
              <a:gd name="T5" fmla="*/ 0 h 694"/>
              <a:gd name="T6" fmla="*/ 347 w 2734"/>
              <a:gd name="T7" fmla="*/ 0 h 694"/>
              <a:gd name="T8" fmla="*/ 0 w 2734"/>
              <a:gd name="T9" fmla="*/ 347 h 694"/>
              <a:gd name="T10" fmla="*/ 347 w 2734"/>
              <a:gd name="T11" fmla="*/ 694 h 694"/>
              <a:gd name="T12" fmla="*/ 2675 w 2734"/>
              <a:gd name="T13" fmla="*/ 694 h 694"/>
              <a:gd name="T14" fmla="*/ 2734 w 2734"/>
              <a:gd name="T15" fmla="*/ 635 h 694"/>
              <a:gd name="T16" fmla="*/ 2734 w 2734"/>
              <a:gd name="T17" fmla="*/ 600 h 694"/>
              <a:gd name="T18" fmla="*/ 959 w 2734"/>
              <a:gd name="T19" fmla="*/ 600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4" h="694">
                <a:moveTo>
                  <a:pt x="959" y="600"/>
                </a:moveTo>
                <a:cubicBezTo>
                  <a:pt x="947" y="600"/>
                  <a:pt x="936" y="594"/>
                  <a:pt x="930" y="584"/>
                </a:cubicBezTo>
                <a:cubicBezTo>
                  <a:pt x="573" y="0"/>
                  <a:pt x="573" y="0"/>
                  <a:pt x="573" y="0"/>
                </a:cubicBezTo>
                <a:cubicBezTo>
                  <a:pt x="347" y="0"/>
                  <a:pt x="347" y="0"/>
                  <a:pt x="347" y="0"/>
                </a:cubicBezTo>
                <a:cubicBezTo>
                  <a:pt x="155" y="0"/>
                  <a:pt x="0" y="155"/>
                  <a:pt x="0" y="347"/>
                </a:cubicBezTo>
                <a:cubicBezTo>
                  <a:pt x="0" y="539"/>
                  <a:pt x="155" y="694"/>
                  <a:pt x="347" y="694"/>
                </a:cubicBezTo>
                <a:cubicBezTo>
                  <a:pt x="2675" y="694"/>
                  <a:pt x="2675" y="694"/>
                  <a:pt x="2675" y="694"/>
                </a:cubicBezTo>
                <a:cubicBezTo>
                  <a:pt x="2707" y="694"/>
                  <a:pt x="2734" y="667"/>
                  <a:pt x="2734" y="635"/>
                </a:cubicBezTo>
                <a:cubicBezTo>
                  <a:pt x="2734" y="600"/>
                  <a:pt x="2734" y="600"/>
                  <a:pt x="2734" y="600"/>
                </a:cubicBezTo>
                <a:lnTo>
                  <a:pt x="959" y="600"/>
                </a:ln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15" name="TextBox 206">
            <a:extLst>
              <a:ext uri="{FF2B5EF4-FFF2-40B4-BE49-F238E27FC236}">
                <a16:creationId xmlns:a16="http://schemas.microsoft.com/office/drawing/2014/main" xmlns="" id="{0E36A91D-249A-4B33-AA47-5AB5303251F8}"/>
              </a:ext>
            </a:extLst>
          </p:cNvPr>
          <p:cNvSpPr txBox="1"/>
          <p:nvPr/>
        </p:nvSpPr>
        <p:spPr>
          <a:xfrm>
            <a:off x="8538952" y="4202517"/>
            <a:ext cx="505267" cy="784958"/>
          </a:xfrm>
          <a:prstGeom prst="rect">
            <a:avLst/>
          </a:prstGeom>
          <a:noFill/>
        </p:spPr>
        <p:txBody>
          <a:bodyPr wrap="none" rtlCol="0">
            <a:spAutoFit/>
          </a:bodyPr>
          <a:lstStyle/>
          <a:p>
            <a:pPr algn="ctr"/>
            <a:r>
              <a:rPr lang="en-GB" sz="4501" b="1">
                <a:solidFill>
                  <a:schemeClr val="bg1"/>
                </a:solidFill>
                <a:latin typeface="Roboto" charset="0"/>
                <a:ea typeface="Roboto" charset="0"/>
                <a:cs typeface="Roboto" charset="0"/>
              </a:rPr>
              <a:t>4</a:t>
            </a:r>
            <a:endParaRPr lang="en-GB" sz="4501" b="1" dirty="0">
              <a:solidFill>
                <a:schemeClr val="bg1"/>
              </a:solidFill>
              <a:latin typeface="Roboto" charset="0"/>
              <a:ea typeface="Roboto" charset="0"/>
              <a:cs typeface="Roboto" charset="0"/>
            </a:endParaRPr>
          </a:p>
        </p:txBody>
      </p:sp>
      <p:sp>
        <p:nvSpPr>
          <p:cNvPr id="17" name="TextBox 207">
            <a:extLst>
              <a:ext uri="{FF2B5EF4-FFF2-40B4-BE49-F238E27FC236}">
                <a16:creationId xmlns:a16="http://schemas.microsoft.com/office/drawing/2014/main" xmlns="" id="{CC9F79B4-160B-40BC-B408-934C5982FC65}"/>
              </a:ext>
            </a:extLst>
          </p:cNvPr>
          <p:cNvSpPr txBox="1"/>
          <p:nvPr/>
        </p:nvSpPr>
        <p:spPr>
          <a:xfrm>
            <a:off x="9677500" y="4096637"/>
            <a:ext cx="2243978" cy="534762"/>
          </a:xfrm>
          <a:prstGeom prst="rect">
            <a:avLst/>
          </a:prstGeom>
          <a:noFill/>
        </p:spPr>
        <p:txBody>
          <a:bodyPr wrap="square" rtlCol="0">
            <a:spAutoFit/>
          </a:bodyPr>
          <a:lstStyle/>
          <a:p>
            <a:pPr>
              <a:lnSpc>
                <a:spcPts val="1665"/>
              </a:lnSpc>
            </a:pPr>
            <a:r>
              <a:rPr lang="en-GB" b="1" dirty="0" err="1">
                <a:solidFill>
                  <a:schemeClr val="bg1"/>
                </a:solidFill>
                <a:latin typeface="+mj-lt"/>
                <a:ea typeface="Lato Light" charset="0"/>
                <a:cs typeface="Lato Light" charset="0"/>
              </a:rPr>
              <a:t>Estimulación</a:t>
            </a:r>
            <a:r>
              <a:rPr lang="en-GB" b="1" dirty="0">
                <a:solidFill>
                  <a:schemeClr val="bg1"/>
                </a:solidFill>
                <a:latin typeface="+mj-lt"/>
                <a:ea typeface="Lato Light" charset="0"/>
                <a:cs typeface="Lato Light" charset="0"/>
              </a:rPr>
              <a:t>: </a:t>
            </a:r>
            <a:r>
              <a:rPr lang="en-GB" dirty="0" err="1">
                <a:solidFill>
                  <a:schemeClr val="bg1"/>
                </a:solidFill>
                <a:latin typeface="+mj-lt"/>
                <a:ea typeface="Lato Light" charset="0"/>
                <a:cs typeface="Lato Light" charset="0"/>
              </a:rPr>
              <a:t>Energízate</a:t>
            </a:r>
            <a:endParaRPr lang="en-GB" dirty="0">
              <a:solidFill>
                <a:schemeClr val="bg1"/>
              </a:solidFill>
              <a:latin typeface="+mj-lt"/>
              <a:ea typeface="Lato Light" charset="0"/>
              <a:cs typeface="Lato Light" charset="0"/>
            </a:endParaRPr>
          </a:p>
        </p:txBody>
      </p:sp>
      <p:sp>
        <p:nvSpPr>
          <p:cNvPr id="18" name="Freeform 64">
            <a:extLst>
              <a:ext uri="{FF2B5EF4-FFF2-40B4-BE49-F238E27FC236}">
                <a16:creationId xmlns:a16="http://schemas.microsoft.com/office/drawing/2014/main" xmlns="" id="{A01EECE6-6164-4088-8267-390BA455CE17}"/>
              </a:ext>
            </a:extLst>
          </p:cNvPr>
          <p:cNvSpPr>
            <a:spLocks/>
          </p:cNvSpPr>
          <p:nvPr/>
        </p:nvSpPr>
        <p:spPr bwMode="auto">
          <a:xfrm>
            <a:off x="5316860" y="4086235"/>
            <a:ext cx="2872317" cy="732910"/>
          </a:xfrm>
          <a:custGeom>
            <a:avLst/>
            <a:gdLst>
              <a:gd name="T0" fmla="*/ 324 w 2079"/>
              <a:gd name="T1" fmla="*/ 530 h 530"/>
              <a:gd name="T2" fmla="*/ 2079 w 2079"/>
              <a:gd name="T3" fmla="*/ 530 h 530"/>
              <a:gd name="T4" fmla="*/ 2079 w 2079"/>
              <a:gd name="T5" fmla="*/ 59 h 530"/>
              <a:gd name="T6" fmla="*/ 2020 w 2079"/>
              <a:gd name="T7" fmla="*/ 0 h 530"/>
              <a:gd name="T8" fmla="*/ 0 w 2079"/>
              <a:gd name="T9" fmla="*/ 0 h 530"/>
              <a:gd name="T10" fmla="*/ 324 w 2079"/>
              <a:gd name="T11" fmla="*/ 530 h 530"/>
            </a:gdLst>
            <a:ahLst/>
            <a:cxnLst>
              <a:cxn ang="0">
                <a:pos x="T0" y="T1"/>
              </a:cxn>
              <a:cxn ang="0">
                <a:pos x="T2" y="T3"/>
              </a:cxn>
              <a:cxn ang="0">
                <a:pos x="T4" y="T5"/>
              </a:cxn>
              <a:cxn ang="0">
                <a:pos x="T6" y="T7"/>
              </a:cxn>
              <a:cxn ang="0">
                <a:pos x="T8" y="T9"/>
              </a:cxn>
              <a:cxn ang="0">
                <a:pos x="T10" y="T11"/>
              </a:cxn>
            </a:cxnLst>
            <a:rect l="0" t="0" r="r" b="b"/>
            <a:pathLst>
              <a:path w="2079" h="530">
                <a:moveTo>
                  <a:pt x="324" y="530"/>
                </a:moveTo>
                <a:cubicBezTo>
                  <a:pt x="2079" y="530"/>
                  <a:pt x="2079" y="530"/>
                  <a:pt x="2079" y="530"/>
                </a:cubicBezTo>
                <a:cubicBezTo>
                  <a:pt x="2079" y="59"/>
                  <a:pt x="2079" y="59"/>
                  <a:pt x="2079" y="59"/>
                </a:cubicBezTo>
                <a:cubicBezTo>
                  <a:pt x="2079" y="26"/>
                  <a:pt x="2052" y="0"/>
                  <a:pt x="2020" y="0"/>
                </a:cubicBezTo>
                <a:cubicBezTo>
                  <a:pt x="0" y="0"/>
                  <a:pt x="0" y="0"/>
                  <a:pt x="0" y="0"/>
                </a:cubicBezTo>
                <a:lnTo>
                  <a:pt x="324" y="530"/>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19" name="Freeform 65">
            <a:extLst>
              <a:ext uri="{FF2B5EF4-FFF2-40B4-BE49-F238E27FC236}">
                <a16:creationId xmlns:a16="http://schemas.microsoft.com/office/drawing/2014/main" xmlns="" id="{55BD4686-6D7D-46C4-AD39-29A9A03CA520}"/>
              </a:ext>
            </a:extLst>
          </p:cNvPr>
          <p:cNvSpPr>
            <a:spLocks/>
          </p:cNvSpPr>
          <p:nvPr/>
        </p:nvSpPr>
        <p:spPr bwMode="auto">
          <a:xfrm>
            <a:off x="4412007" y="4086235"/>
            <a:ext cx="3777170" cy="959876"/>
          </a:xfrm>
          <a:custGeom>
            <a:avLst/>
            <a:gdLst>
              <a:gd name="T0" fmla="*/ 959 w 2734"/>
              <a:gd name="T1" fmla="*/ 600 h 694"/>
              <a:gd name="T2" fmla="*/ 930 w 2734"/>
              <a:gd name="T3" fmla="*/ 584 h 694"/>
              <a:gd name="T4" fmla="*/ 573 w 2734"/>
              <a:gd name="T5" fmla="*/ 0 h 694"/>
              <a:gd name="T6" fmla="*/ 347 w 2734"/>
              <a:gd name="T7" fmla="*/ 0 h 694"/>
              <a:gd name="T8" fmla="*/ 0 w 2734"/>
              <a:gd name="T9" fmla="*/ 347 h 694"/>
              <a:gd name="T10" fmla="*/ 347 w 2734"/>
              <a:gd name="T11" fmla="*/ 694 h 694"/>
              <a:gd name="T12" fmla="*/ 2675 w 2734"/>
              <a:gd name="T13" fmla="*/ 694 h 694"/>
              <a:gd name="T14" fmla="*/ 2734 w 2734"/>
              <a:gd name="T15" fmla="*/ 635 h 694"/>
              <a:gd name="T16" fmla="*/ 2734 w 2734"/>
              <a:gd name="T17" fmla="*/ 600 h 694"/>
              <a:gd name="T18" fmla="*/ 959 w 2734"/>
              <a:gd name="T19" fmla="*/ 600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4" h="694">
                <a:moveTo>
                  <a:pt x="959" y="600"/>
                </a:moveTo>
                <a:cubicBezTo>
                  <a:pt x="947" y="600"/>
                  <a:pt x="936" y="594"/>
                  <a:pt x="930" y="584"/>
                </a:cubicBezTo>
                <a:cubicBezTo>
                  <a:pt x="573" y="0"/>
                  <a:pt x="573" y="0"/>
                  <a:pt x="573" y="0"/>
                </a:cubicBezTo>
                <a:cubicBezTo>
                  <a:pt x="347" y="0"/>
                  <a:pt x="347" y="0"/>
                  <a:pt x="347" y="0"/>
                </a:cubicBezTo>
                <a:cubicBezTo>
                  <a:pt x="155" y="0"/>
                  <a:pt x="0" y="155"/>
                  <a:pt x="0" y="347"/>
                </a:cubicBezTo>
                <a:cubicBezTo>
                  <a:pt x="0" y="539"/>
                  <a:pt x="155" y="694"/>
                  <a:pt x="347" y="694"/>
                </a:cubicBezTo>
                <a:cubicBezTo>
                  <a:pt x="2675" y="694"/>
                  <a:pt x="2675" y="694"/>
                  <a:pt x="2675" y="694"/>
                </a:cubicBezTo>
                <a:cubicBezTo>
                  <a:pt x="2707" y="694"/>
                  <a:pt x="2734" y="667"/>
                  <a:pt x="2734" y="635"/>
                </a:cubicBezTo>
                <a:cubicBezTo>
                  <a:pt x="2734" y="600"/>
                  <a:pt x="2734" y="600"/>
                  <a:pt x="2734" y="600"/>
                </a:cubicBezTo>
                <a:lnTo>
                  <a:pt x="959" y="600"/>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0" name="TextBox 210">
            <a:extLst>
              <a:ext uri="{FF2B5EF4-FFF2-40B4-BE49-F238E27FC236}">
                <a16:creationId xmlns:a16="http://schemas.microsoft.com/office/drawing/2014/main" xmlns="" id="{25EEFBC2-EFDF-44FB-9453-5FB57A118A65}"/>
              </a:ext>
            </a:extLst>
          </p:cNvPr>
          <p:cNvSpPr txBox="1"/>
          <p:nvPr/>
        </p:nvSpPr>
        <p:spPr>
          <a:xfrm>
            <a:off x="4698286" y="4202517"/>
            <a:ext cx="505267" cy="784958"/>
          </a:xfrm>
          <a:prstGeom prst="rect">
            <a:avLst/>
          </a:prstGeom>
          <a:noFill/>
        </p:spPr>
        <p:txBody>
          <a:bodyPr wrap="none" rtlCol="0">
            <a:spAutoFit/>
          </a:bodyPr>
          <a:lstStyle/>
          <a:p>
            <a:pPr algn="ctr"/>
            <a:r>
              <a:rPr lang="en-GB" sz="4501" b="1">
                <a:solidFill>
                  <a:schemeClr val="bg1"/>
                </a:solidFill>
                <a:latin typeface="Roboto" charset="0"/>
                <a:ea typeface="Roboto" charset="0"/>
                <a:cs typeface="Roboto" charset="0"/>
              </a:rPr>
              <a:t>3</a:t>
            </a:r>
            <a:endParaRPr lang="en-GB" sz="4501" b="1" dirty="0">
              <a:solidFill>
                <a:schemeClr val="bg1"/>
              </a:solidFill>
              <a:latin typeface="Roboto" charset="0"/>
              <a:ea typeface="Roboto" charset="0"/>
              <a:cs typeface="Roboto" charset="0"/>
            </a:endParaRPr>
          </a:p>
        </p:txBody>
      </p:sp>
      <p:sp>
        <p:nvSpPr>
          <p:cNvPr id="21" name="TextBox 211">
            <a:extLst>
              <a:ext uri="{FF2B5EF4-FFF2-40B4-BE49-F238E27FC236}">
                <a16:creationId xmlns:a16="http://schemas.microsoft.com/office/drawing/2014/main" xmlns="" id="{5A504D4F-DB08-4CB2-A898-894B54E37F0C}"/>
              </a:ext>
            </a:extLst>
          </p:cNvPr>
          <p:cNvSpPr txBox="1"/>
          <p:nvPr/>
        </p:nvSpPr>
        <p:spPr>
          <a:xfrm>
            <a:off x="5686816" y="4096637"/>
            <a:ext cx="2615667" cy="746358"/>
          </a:xfrm>
          <a:prstGeom prst="rect">
            <a:avLst/>
          </a:prstGeom>
          <a:noFill/>
        </p:spPr>
        <p:txBody>
          <a:bodyPr wrap="square" rtlCol="0">
            <a:spAutoFit/>
          </a:bodyPr>
          <a:lstStyle/>
          <a:p>
            <a:pPr>
              <a:lnSpc>
                <a:spcPts val="1665"/>
              </a:lnSpc>
            </a:pPr>
            <a:r>
              <a:rPr lang="es-ES" sz="1600" b="1" dirty="0">
                <a:solidFill>
                  <a:schemeClr val="bg1"/>
                </a:solidFill>
                <a:latin typeface="Lato Light" charset="0"/>
                <a:ea typeface="Lato Light" charset="0"/>
                <a:cs typeface="Lato Light" charset="0"/>
              </a:rPr>
              <a:t>Persuasión verbal: </a:t>
            </a:r>
            <a:r>
              <a:rPr lang="es-ES" sz="1600" dirty="0">
                <a:solidFill>
                  <a:schemeClr val="bg1"/>
                </a:solidFill>
                <a:latin typeface="Lato Light" charset="0"/>
                <a:ea typeface="Lato Light" charset="0"/>
                <a:cs typeface="Lato Light" charset="0"/>
              </a:rPr>
              <a:t>alguien te convence de que tienes las habilidades</a:t>
            </a:r>
            <a:endParaRPr lang="en-GB" sz="1600" dirty="0">
              <a:solidFill>
                <a:schemeClr val="bg1"/>
              </a:solidFill>
              <a:latin typeface="Lato Light" charset="0"/>
              <a:ea typeface="Lato Light" charset="0"/>
              <a:cs typeface="Lato Light" charset="0"/>
            </a:endParaRPr>
          </a:p>
        </p:txBody>
      </p:sp>
      <p:sp>
        <p:nvSpPr>
          <p:cNvPr id="22" name="Freeform 64">
            <a:extLst>
              <a:ext uri="{FF2B5EF4-FFF2-40B4-BE49-F238E27FC236}">
                <a16:creationId xmlns:a16="http://schemas.microsoft.com/office/drawing/2014/main" xmlns="" id="{D3FFFBA7-C5A7-4441-82C3-477F86B50776}"/>
              </a:ext>
            </a:extLst>
          </p:cNvPr>
          <p:cNvSpPr>
            <a:spLocks/>
          </p:cNvSpPr>
          <p:nvPr/>
        </p:nvSpPr>
        <p:spPr bwMode="auto">
          <a:xfrm>
            <a:off x="9157526" y="2664085"/>
            <a:ext cx="2872317" cy="732910"/>
          </a:xfrm>
          <a:custGeom>
            <a:avLst/>
            <a:gdLst>
              <a:gd name="T0" fmla="*/ 324 w 2079"/>
              <a:gd name="T1" fmla="*/ 530 h 530"/>
              <a:gd name="T2" fmla="*/ 2079 w 2079"/>
              <a:gd name="T3" fmla="*/ 530 h 530"/>
              <a:gd name="T4" fmla="*/ 2079 w 2079"/>
              <a:gd name="T5" fmla="*/ 59 h 530"/>
              <a:gd name="T6" fmla="*/ 2020 w 2079"/>
              <a:gd name="T7" fmla="*/ 0 h 530"/>
              <a:gd name="T8" fmla="*/ 0 w 2079"/>
              <a:gd name="T9" fmla="*/ 0 h 530"/>
              <a:gd name="T10" fmla="*/ 324 w 2079"/>
              <a:gd name="T11" fmla="*/ 530 h 530"/>
            </a:gdLst>
            <a:ahLst/>
            <a:cxnLst>
              <a:cxn ang="0">
                <a:pos x="T0" y="T1"/>
              </a:cxn>
              <a:cxn ang="0">
                <a:pos x="T2" y="T3"/>
              </a:cxn>
              <a:cxn ang="0">
                <a:pos x="T4" y="T5"/>
              </a:cxn>
              <a:cxn ang="0">
                <a:pos x="T6" y="T7"/>
              </a:cxn>
              <a:cxn ang="0">
                <a:pos x="T8" y="T9"/>
              </a:cxn>
              <a:cxn ang="0">
                <a:pos x="T10" y="T11"/>
              </a:cxn>
            </a:cxnLst>
            <a:rect l="0" t="0" r="r" b="b"/>
            <a:pathLst>
              <a:path w="2079" h="530">
                <a:moveTo>
                  <a:pt x="324" y="530"/>
                </a:moveTo>
                <a:cubicBezTo>
                  <a:pt x="2079" y="530"/>
                  <a:pt x="2079" y="530"/>
                  <a:pt x="2079" y="530"/>
                </a:cubicBezTo>
                <a:cubicBezTo>
                  <a:pt x="2079" y="59"/>
                  <a:pt x="2079" y="59"/>
                  <a:pt x="2079" y="59"/>
                </a:cubicBezTo>
                <a:cubicBezTo>
                  <a:pt x="2079" y="26"/>
                  <a:pt x="2052" y="0"/>
                  <a:pt x="2020" y="0"/>
                </a:cubicBezTo>
                <a:cubicBezTo>
                  <a:pt x="0" y="0"/>
                  <a:pt x="0" y="0"/>
                  <a:pt x="0" y="0"/>
                </a:cubicBezTo>
                <a:lnTo>
                  <a:pt x="324" y="53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3" name="Freeform 65">
            <a:extLst>
              <a:ext uri="{FF2B5EF4-FFF2-40B4-BE49-F238E27FC236}">
                <a16:creationId xmlns:a16="http://schemas.microsoft.com/office/drawing/2014/main" xmlns="" id="{1B6E6015-1251-41AD-B066-1B029E799015}"/>
              </a:ext>
            </a:extLst>
          </p:cNvPr>
          <p:cNvSpPr>
            <a:spLocks/>
          </p:cNvSpPr>
          <p:nvPr/>
        </p:nvSpPr>
        <p:spPr bwMode="auto">
          <a:xfrm>
            <a:off x="8252672" y="2664084"/>
            <a:ext cx="3777170" cy="959876"/>
          </a:xfrm>
          <a:custGeom>
            <a:avLst/>
            <a:gdLst>
              <a:gd name="T0" fmla="*/ 959 w 2734"/>
              <a:gd name="T1" fmla="*/ 600 h 694"/>
              <a:gd name="T2" fmla="*/ 930 w 2734"/>
              <a:gd name="T3" fmla="*/ 584 h 694"/>
              <a:gd name="T4" fmla="*/ 573 w 2734"/>
              <a:gd name="T5" fmla="*/ 0 h 694"/>
              <a:gd name="T6" fmla="*/ 347 w 2734"/>
              <a:gd name="T7" fmla="*/ 0 h 694"/>
              <a:gd name="T8" fmla="*/ 0 w 2734"/>
              <a:gd name="T9" fmla="*/ 347 h 694"/>
              <a:gd name="T10" fmla="*/ 347 w 2734"/>
              <a:gd name="T11" fmla="*/ 694 h 694"/>
              <a:gd name="T12" fmla="*/ 2675 w 2734"/>
              <a:gd name="T13" fmla="*/ 694 h 694"/>
              <a:gd name="T14" fmla="*/ 2734 w 2734"/>
              <a:gd name="T15" fmla="*/ 635 h 694"/>
              <a:gd name="T16" fmla="*/ 2734 w 2734"/>
              <a:gd name="T17" fmla="*/ 600 h 694"/>
              <a:gd name="T18" fmla="*/ 959 w 2734"/>
              <a:gd name="T19" fmla="*/ 600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4" h="694">
                <a:moveTo>
                  <a:pt x="959" y="600"/>
                </a:moveTo>
                <a:cubicBezTo>
                  <a:pt x="947" y="600"/>
                  <a:pt x="936" y="594"/>
                  <a:pt x="930" y="584"/>
                </a:cubicBezTo>
                <a:cubicBezTo>
                  <a:pt x="573" y="0"/>
                  <a:pt x="573" y="0"/>
                  <a:pt x="573" y="0"/>
                </a:cubicBezTo>
                <a:cubicBezTo>
                  <a:pt x="347" y="0"/>
                  <a:pt x="347" y="0"/>
                  <a:pt x="347" y="0"/>
                </a:cubicBezTo>
                <a:cubicBezTo>
                  <a:pt x="155" y="0"/>
                  <a:pt x="0" y="155"/>
                  <a:pt x="0" y="347"/>
                </a:cubicBezTo>
                <a:cubicBezTo>
                  <a:pt x="0" y="539"/>
                  <a:pt x="155" y="694"/>
                  <a:pt x="347" y="694"/>
                </a:cubicBezTo>
                <a:cubicBezTo>
                  <a:pt x="2675" y="694"/>
                  <a:pt x="2675" y="694"/>
                  <a:pt x="2675" y="694"/>
                </a:cubicBezTo>
                <a:cubicBezTo>
                  <a:pt x="2707" y="694"/>
                  <a:pt x="2734" y="667"/>
                  <a:pt x="2734" y="635"/>
                </a:cubicBezTo>
                <a:cubicBezTo>
                  <a:pt x="2734" y="600"/>
                  <a:pt x="2734" y="600"/>
                  <a:pt x="2734" y="600"/>
                </a:cubicBezTo>
                <a:lnTo>
                  <a:pt x="959" y="60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4" name="TextBox 214">
            <a:extLst>
              <a:ext uri="{FF2B5EF4-FFF2-40B4-BE49-F238E27FC236}">
                <a16:creationId xmlns:a16="http://schemas.microsoft.com/office/drawing/2014/main" xmlns="" id="{C00D419C-ECEE-48E9-8E77-3878EE20CC37}"/>
              </a:ext>
            </a:extLst>
          </p:cNvPr>
          <p:cNvSpPr txBox="1"/>
          <p:nvPr/>
        </p:nvSpPr>
        <p:spPr>
          <a:xfrm>
            <a:off x="8538952" y="2780367"/>
            <a:ext cx="505267" cy="784958"/>
          </a:xfrm>
          <a:prstGeom prst="rect">
            <a:avLst/>
          </a:prstGeom>
          <a:noFill/>
        </p:spPr>
        <p:txBody>
          <a:bodyPr wrap="none" rtlCol="0">
            <a:spAutoFit/>
          </a:bodyPr>
          <a:lstStyle/>
          <a:p>
            <a:pPr algn="ctr"/>
            <a:r>
              <a:rPr lang="en-GB" sz="4501" b="1">
                <a:solidFill>
                  <a:schemeClr val="bg1"/>
                </a:solidFill>
                <a:latin typeface="Roboto" charset="0"/>
                <a:ea typeface="Roboto" charset="0"/>
                <a:cs typeface="Roboto" charset="0"/>
              </a:rPr>
              <a:t>2</a:t>
            </a:r>
            <a:endParaRPr lang="en-GB" sz="4501" b="1" dirty="0">
              <a:solidFill>
                <a:schemeClr val="bg1"/>
              </a:solidFill>
              <a:latin typeface="Roboto" charset="0"/>
              <a:ea typeface="Roboto" charset="0"/>
              <a:cs typeface="Roboto" charset="0"/>
            </a:endParaRPr>
          </a:p>
        </p:txBody>
      </p:sp>
      <p:sp>
        <p:nvSpPr>
          <p:cNvPr id="25" name="TextBox 215">
            <a:extLst>
              <a:ext uri="{FF2B5EF4-FFF2-40B4-BE49-F238E27FC236}">
                <a16:creationId xmlns:a16="http://schemas.microsoft.com/office/drawing/2014/main" xmlns="" id="{A718E8AE-274A-4AD4-8B71-D115C8A46847}"/>
              </a:ext>
            </a:extLst>
          </p:cNvPr>
          <p:cNvSpPr txBox="1"/>
          <p:nvPr/>
        </p:nvSpPr>
        <p:spPr>
          <a:xfrm>
            <a:off x="9677500" y="2674486"/>
            <a:ext cx="2243978" cy="746358"/>
          </a:xfrm>
          <a:prstGeom prst="rect">
            <a:avLst/>
          </a:prstGeom>
          <a:noFill/>
        </p:spPr>
        <p:txBody>
          <a:bodyPr wrap="square" rtlCol="0">
            <a:spAutoFit/>
          </a:bodyPr>
          <a:lstStyle/>
          <a:p>
            <a:pPr>
              <a:lnSpc>
                <a:spcPts val="1665"/>
              </a:lnSpc>
            </a:pPr>
            <a:r>
              <a:rPr lang="es-ES" sz="1600" b="1" dirty="0">
                <a:solidFill>
                  <a:schemeClr val="bg1"/>
                </a:solidFill>
                <a:latin typeface="+mj-lt"/>
                <a:ea typeface="Lato Light" charset="0"/>
                <a:cs typeface="Lato Light" charset="0"/>
              </a:rPr>
              <a:t>Modelado vicario: </a:t>
            </a:r>
            <a:endParaRPr lang="es-ES" sz="1600" b="1" dirty="0" smtClean="0">
              <a:solidFill>
                <a:schemeClr val="bg1"/>
              </a:solidFill>
              <a:latin typeface="+mj-lt"/>
              <a:ea typeface="Lato Light" charset="0"/>
              <a:cs typeface="Lato Light" charset="0"/>
            </a:endParaRPr>
          </a:p>
          <a:p>
            <a:pPr>
              <a:lnSpc>
                <a:spcPts val="1665"/>
              </a:lnSpc>
            </a:pPr>
            <a:r>
              <a:rPr lang="es-ES" sz="1600" dirty="0" smtClean="0">
                <a:solidFill>
                  <a:schemeClr val="bg1"/>
                </a:solidFill>
                <a:latin typeface="+mj-lt"/>
                <a:ea typeface="Lato Light" charset="0"/>
                <a:cs typeface="Lato Light" charset="0"/>
              </a:rPr>
              <a:t>Ver </a:t>
            </a:r>
            <a:r>
              <a:rPr lang="es-ES" sz="1600" dirty="0">
                <a:solidFill>
                  <a:schemeClr val="bg1"/>
                </a:solidFill>
                <a:latin typeface="+mj-lt"/>
                <a:ea typeface="Lato Light" charset="0"/>
                <a:cs typeface="Lato Light" charset="0"/>
              </a:rPr>
              <a:t>a otra persona hacer la tarea</a:t>
            </a:r>
            <a:endParaRPr lang="en-GB" sz="1600" dirty="0">
              <a:solidFill>
                <a:schemeClr val="bg1"/>
              </a:solidFill>
              <a:latin typeface="+mj-lt"/>
              <a:ea typeface="Lato Light" charset="0"/>
              <a:cs typeface="Lato Light" charset="0"/>
            </a:endParaRPr>
          </a:p>
        </p:txBody>
      </p:sp>
      <p:sp>
        <p:nvSpPr>
          <p:cNvPr id="26" name="Freeform 64">
            <a:extLst>
              <a:ext uri="{FF2B5EF4-FFF2-40B4-BE49-F238E27FC236}">
                <a16:creationId xmlns:a16="http://schemas.microsoft.com/office/drawing/2014/main" xmlns="" id="{5EBFB545-07FA-4653-89CD-73EAFB407E58}"/>
              </a:ext>
            </a:extLst>
          </p:cNvPr>
          <p:cNvSpPr>
            <a:spLocks/>
          </p:cNvSpPr>
          <p:nvPr/>
        </p:nvSpPr>
        <p:spPr bwMode="auto">
          <a:xfrm>
            <a:off x="5316860" y="2664085"/>
            <a:ext cx="2872317" cy="732910"/>
          </a:xfrm>
          <a:custGeom>
            <a:avLst/>
            <a:gdLst>
              <a:gd name="T0" fmla="*/ 324 w 2079"/>
              <a:gd name="T1" fmla="*/ 530 h 530"/>
              <a:gd name="T2" fmla="*/ 2079 w 2079"/>
              <a:gd name="T3" fmla="*/ 530 h 530"/>
              <a:gd name="T4" fmla="*/ 2079 w 2079"/>
              <a:gd name="T5" fmla="*/ 59 h 530"/>
              <a:gd name="T6" fmla="*/ 2020 w 2079"/>
              <a:gd name="T7" fmla="*/ 0 h 530"/>
              <a:gd name="T8" fmla="*/ 0 w 2079"/>
              <a:gd name="T9" fmla="*/ 0 h 530"/>
              <a:gd name="T10" fmla="*/ 324 w 2079"/>
              <a:gd name="T11" fmla="*/ 530 h 530"/>
            </a:gdLst>
            <a:ahLst/>
            <a:cxnLst>
              <a:cxn ang="0">
                <a:pos x="T0" y="T1"/>
              </a:cxn>
              <a:cxn ang="0">
                <a:pos x="T2" y="T3"/>
              </a:cxn>
              <a:cxn ang="0">
                <a:pos x="T4" y="T5"/>
              </a:cxn>
              <a:cxn ang="0">
                <a:pos x="T6" y="T7"/>
              </a:cxn>
              <a:cxn ang="0">
                <a:pos x="T8" y="T9"/>
              </a:cxn>
              <a:cxn ang="0">
                <a:pos x="T10" y="T11"/>
              </a:cxn>
            </a:cxnLst>
            <a:rect l="0" t="0" r="r" b="b"/>
            <a:pathLst>
              <a:path w="2079" h="530">
                <a:moveTo>
                  <a:pt x="324" y="530"/>
                </a:moveTo>
                <a:cubicBezTo>
                  <a:pt x="2079" y="530"/>
                  <a:pt x="2079" y="530"/>
                  <a:pt x="2079" y="530"/>
                </a:cubicBezTo>
                <a:cubicBezTo>
                  <a:pt x="2079" y="59"/>
                  <a:pt x="2079" y="59"/>
                  <a:pt x="2079" y="59"/>
                </a:cubicBezTo>
                <a:cubicBezTo>
                  <a:pt x="2079" y="26"/>
                  <a:pt x="2052" y="0"/>
                  <a:pt x="2020" y="0"/>
                </a:cubicBezTo>
                <a:cubicBezTo>
                  <a:pt x="0" y="0"/>
                  <a:pt x="0" y="0"/>
                  <a:pt x="0" y="0"/>
                </a:cubicBezTo>
                <a:lnTo>
                  <a:pt x="324" y="53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7" name="Freeform 65">
            <a:extLst>
              <a:ext uri="{FF2B5EF4-FFF2-40B4-BE49-F238E27FC236}">
                <a16:creationId xmlns:a16="http://schemas.microsoft.com/office/drawing/2014/main" xmlns="" id="{992B5E8E-604E-4DDF-A52D-B08055AD3491}"/>
              </a:ext>
            </a:extLst>
          </p:cNvPr>
          <p:cNvSpPr>
            <a:spLocks/>
          </p:cNvSpPr>
          <p:nvPr/>
        </p:nvSpPr>
        <p:spPr bwMode="auto">
          <a:xfrm>
            <a:off x="4412007" y="2664084"/>
            <a:ext cx="3777170" cy="959876"/>
          </a:xfrm>
          <a:custGeom>
            <a:avLst/>
            <a:gdLst>
              <a:gd name="T0" fmla="*/ 959 w 2734"/>
              <a:gd name="T1" fmla="*/ 600 h 694"/>
              <a:gd name="T2" fmla="*/ 930 w 2734"/>
              <a:gd name="T3" fmla="*/ 584 h 694"/>
              <a:gd name="T4" fmla="*/ 573 w 2734"/>
              <a:gd name="T5" fmla="*/ 0 h 694"/>
              <a:gd name="T6" fmla="*/ 347 w 2734"/>
              <a:gd name="T7" fmla="*/ 0 h 694"/>
              <a:gd name="T8" fmla="*/ 0 w 2734"/>
              <a:gd name="T9" fmla="*/ 347 h 694"/>
              <a:gd name="T10" fmla="*/ 347 w 2734"/>
              <a:gd name="T11" fmla="*/ 694 h 694"/>
              <a:gd name="T12" fmla="*/ 2675 w 2734"/>
              <a:gd name="T13" fmla="*/ 694 h 694"/>
              <a:gd name="T14" fmla="*/ 2734 w 2734"/>
              <a:gd name="T15" fmla="*/ 635 h 694"/>
              <a:gd name="T16" fmla="*/ 2734 w 2734"/>
              <a:gd name="T17" fmla="*/ 600 h 694"/>
              <a:gd name="T18" fmla="*/ 959 w 2734"/>
              <a:gd name="T19" fmla="*/ 600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4" h="694">
                <a:moveTo>
                  <a:pt x="959" y="600"/>
                </a:moveTo>
                <a:cubicBezTo>
                  <a:pt x="947" y="600"/>
                  <a:pt x="936" y="594"/>
                  <a:pt x="930" y="584"/>
                </a:cubicBezTo>
                <a:cubicBezTo>
                  <a:pt x="573" y="0"/>
                  <a:pt x="573" y="0"/>
                  <a:pt x="573" y="0"/>
                </a:cubicBezTo>
                <a:cubicBezTo>
                  <a:pt x="347" y="0"/>
                  <a:pt x="347" y="0"/>
                  <a:pt x="347" y="0"/>
                </a:cubicBezTo>
                <a:cubicBezTo>
                  <a:pt x="155" y="0"/>
                  <a:pt x="0" y="155"/>
                  <a:pt x="0" y="347"/>
                </a:cubicBezTo>
                <a:cubicBezTo>
                  <a:pt x="0" y="539"/>
                  <a:pt x="155" y="694"/>
                  <a:pt x="347" y="694"/>
                </a:cubicBezTo>
                <a:cubicBezTo>
                  <a:pt x="2675" y="694"/>
                  <a:pt x="2675" y="694"/>
                  <a:pt x="2675" y="694"/>
                </a:cubicBezTo>
                <a:cubicBezTo>
                  <a:pt x="2707" y="694"/>
                  <a:pt x="2734" y="667"/>
                  <a:pt x="2734" y="635"/>
                </a:cubicBezTo>
                <a:cubicBezTo>
                  <a:pt x="2734" y="600"/>
                  <a:pt x="2734" y="600"/>
                  <a:pt x="2734" y="600"/>
                </a:cubicBezTo>
                <a:lnTo>
                  <a:pt x="959" y="60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8" name="TextBox 218">
            <a:extLst>
              <a:ext uri="{FF2B5EF4-FFF2-40B4-BE49-F238E27FC236}">
                <a16:creationId xmlns:a16="http://schemas.microsoft.com/office/drawing/2014/main" xmlns="" id="{F75D6E06-A032-49B4-8469-C39A84D7A5C4}"/>
              </a:ext>
            </a:extLst>
          </p:cNvPr>
          <p:cNvSpPr txBox="1"/>
          <p:nvPr/>
        </p:nvSpPr>
        <p:spPr>
          <a:xfrm>
            <a:off x="4698286" y="2780367"/>
            <a:ext cx="505267" cy="784958"/>
          </a:xfrm>
          <a:prstGeom prst="rect">
            <a:avLst/>
          </a:prstGeom>
          <a:noFill/>
        </p:spPr>
        <p:txBody>
          <a:bodyPr wrap="none" rtlCol="0">
            <a:spAutoFit/>
          </a:bodyPr>
          <a:lstStyle/>
          <a:p>
            <a:pPr algn="ctr"/>
            <a:r>
              <a:rPr lang="en-GB" sz="4501" b="1">
                <a:solidFill>
                  <a:schemeClr val="bg1"/>
                </a:solidFill>
                <a:latin typeface="Roboto" charset="0"/>
                <a:ea typeface="Roboto" charset="0"/>
                <a:cs typeface="Roboto" charset="0"/>
              </a:rPr>
              <a:t>1</a:t>
            </a:r>
            <a:endParaRPr lang="en-GB" sz="4501" b="1" dirty="0">
              <a:solidFill>
                <a:schemeClr val="bg1"/>
              </a:solidFill>
              <a:latin typeface="Roboto" charset="0"/>
              <a:ea typeface="Roboto" charset="0"/>
              <a:cs typeface="Roboto" charset="0"/>
            </a:endParaRPr>
          </a:p>
        </p:txBody>
      </p:sp>
      <p:sp>
        <p:nvSpPr>
          <p:cNvPr id="29" name="TextBox 219">
            <a:extLst>
              <a:ext uri="{FF2B5EF4-FFF2-40B4-BE49-F238E27FC236}">
                <a16:creationId xmlns:a16="http://schemas.microsoft.com/office/drawing/2014/main" xmlns="" id="{275F5534-FDEA-4016-9817-CA8887ECCFC4}"/>
              </a:ext>
            </a:extLst>
          </p:cNvPr>
          <p:cNvSpPr txBox="1"/>
          <p:nvPr/>
        </p:nvSpPr>
        <p:spPr>
          <a:xfrm>
            <a:off x="5836835" y="2674486"/>
            <a:ext cx="2243978" cy="646331"/>
          </a:xfrm>
          <a:prstGeom prst="rect">
            <a:avLst/>
          </a:prstGeom>
          <a:noFill/>
        </p:spPr>
        <p:txBody>
          <a:bodyPr wrap="square" rtlCol="0">
            <a:spAutoFit/>
          </a:bodyPr>
          <a:lstStyle/>
          <a:p>
            <a:r>
              <a:rPr lang="en-GB" b="1" dirty="0" err="1">
                <a:solidFill>
                  <a:schemeClr val="bg1"/>
                </a:solidFill>
                <a:latin typeface="+mj-lt"/>
                <a:ea typeface="Lato Light" charset="0"/>
                <a:cs typeface="Lato Light" charset="0"/>
              </a:rPr>
              <a:t>Dominio</a:t>
            </a:r>
            <a:r>
              <a:rPr lang="en-GB" b="1" dirty="0">
                <a:solidFill>
                  <a:schemeClr val="bg1"/>
                </a:solidFill>
                <a:latin typeface="+mj-lt"/>
                <a:ea typeface="Lato Light" charset="0"/>
                <a:cs typeface="Lato Light" charset="0"/>
              </a:rPr>
              <a:t> </a:t>
            </a:r>
            <a:r>
              <a:rPr lang="en-GB" b="1" dirty="0" err="1">
                <a:solidFill>
                  <a:schemeClr val="bg1"/>
                </a:solidFill>
                <a:latin typeface="+mj-lt"/>
                <a:ea typeface="Lato Light" charset="0"/>
                <a:cs typeface="Lato Light" charset="0"/>
              </a:rPr>
              <a:t>activo</a:t>
            </a:r>
            <a:r>
              <a:rPr lang="en-GB" b="1" dirty="0" smtClean="0">
                <a:solidFill>
                  <a:schemeClr val="bg1"/>
                </a:solidFill>
                <a:latin typeface="+mj-lt"/>
                <a:ea typeface="Lato Light" charset="0"/>
                <a:cs typeface="Lato Light" charset="0"/>
              </a:rPr>
              <a:t>:</a:t>
            </a:r>
          </a:p>
          <a:p>
            <a:r>
              <a:rPr lang="en-GB" dirty="0" err="1" smtClean="0">
                <a:solidFill>
                  <a:schemeClr val="bg1"/>
                </a:solidFill>
                <a:latin typeface="+mj-lt"/>
                <a:ea typeface="Lato Light" charset="0"/>
                <a:cs typeface="Lato Light" charset="0"/>
              </a:rPr>
              <a:t>Ganar</a:t>
            </a:r>
            <a:r>
              <a:rPr lang="en-GB" dirty="0" smtClean="0">
                <a:solidFill>
                  <a:schemeClr val="bg1"/>
                </a:solidFill>
                <a:latin typeface="+mj-lt"/>
                <a:ea typeface="Lato Light" charset="0"/>
                <a:cs typeface="Lato Light" charset="0"/>
              </a:rPr>
              <a:t> </a:t>
            </a:r>
            <a:r>
              <a:rPr lang="en-GB" dirty="0" err="1">
                <a:solidFill>
                  <a:schemeClr val="bg1"/>
                </a:solidFill>
                <a:latin typeface="+mj-lt"/>
                <a:ea typeface="Lato Light" charset="0"/>
                <a:cs typeface="Lato Light" charset="0"/>
              </a:rPr>
              <a:t>experiencia</a:t>
            </a:r>
            <a:endParaRPr lang="en-GB" dirty="0">
              <a:solidFill>
                <a:schemeClr val="bg1"/>
              </a:solidFill>
              <a:latin typeface="+mj-lt"/>
              <a:ea typeface="Lato Light" charset="0"/>
              <a:cs typeface="Lato Light" charset="0"/>
            </a:endParaRPr>
          </a:p>
        </p:txBody>
      </p:sp>
    </p:spTree>
    <p:extLst>
      <p:ext uri="{BB962C8B-B14F-4D97-AF65-F5344CB8AC3E}">
        <p14:creationId xmlns:p14="http://schemas.microsoft.com/office/powerpoint/2010/main" val="15254673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1937</TotalTime>
  <Words>2550</Words>
  <Application>Microsoft Office PowerPoint</Application>
  <PresentationFormat>Personalizado</PresentationFormat>
  <Paragraphs>276</Paragraphs>
  <Slides>16</Slides>
  <Notes>15</Notes>
  <HiddenSlides>0</HiddenSlides>
  <MMClips>1</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16</vt:i4>
      </vt:variant>
    </vt:vector>
  </HeadingPairs>
  <TitlesOfParts>
    <vt:vector size="18" baseType="lpstr">
      <vt:lpstr>Office Theme</vt:lpstr>
      <vt:lpstr>think-cell Folie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hp</cp:lastModifiedBy>
  <cp:revision>11</cp:revision>
  <dcterms:created xsi:type="dcterms:W3CDTF">2021-06-10T15:19:16Z</dcterms:created>
  <dcterms:modified xsi:type="dcterms:W3CDTF">2021-11-26T18:25:26Z</dcterms:modified>
</cp:coreProperties>
</file>