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tags/tag3.xml" ContentType="application/vnd.openxmlformats-officedocument.presentationml.tags+xml"/>
  <Override PartName="/ppt/notesSlides/notesSlide9.xml" ContentType="application/vnd.openxmlformats-officedocument.presentationml.notesSlide+xml"/>
  <Override PartName="/ppt/tags/tag4.xml" ContentType="application/vnd.openxmlformats-officedocument.presentationml.tags+xml"/>
  <Override PartName="/ppt/notesSlides/notesSlide10.xml" ContentType="application/vnd.openxmlformats-officedocument.presentationml.notesSlide+xml"/>
  <Override PartName="/ppt/tags/tag5.xml" ContentType="application/vnd.openxmlformats-officedocument.presentationml.tags+xml"/>
  <Override PartName="/ppt/notesSlides/notesSlide11.xml" ContentType="application/vnd.openxmlformats-officedocument.presentationml.notesSlide+xml"/>
  <Override PartName="/ppt/tags/tag6.xml" ContentType="application/vnd.openxmlformats-officedocument.presentationml.tags+xml"/>
  <Override PartName="/ppt/notesSlides/notesSlide12.xml" ContentType="application/vnd.openxmlformats-officedocument.presentationml.notesSlide+xml"/>
  <Override PartName="/ppt/tags/tag7.xml" ContentType="application/vnd.openxmlformats-officedocument.presentationml.tags+xml"/>
  <Override PartName="/ppt/notesSlides/notesSlide13.xml" ContentType="application/vnd.openxmlformats-officedocument.presentationml.notesSlide+xml"/>
  <Override PartName="/ppt/tags/tag8.xml" ContentType="application/vnd.openxmlformats-officedocument.presentationml.tags+xml"/>
  <Override PartName="/ppt/notesSlides/notesSlide14.xml" ContentType="application/vnd.openxmlformats-officedocument.presentationml.notesSlide+xml"/>
  <Override PartName="/ppt/tags/tag9.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58" r:id="rId3"/>
    <p:sldId id="359" r:id="rId4"/>
    <p:sldId id="360" r:id="rId5"/>
    <p:sldId id="361" r:id="rId6"/>
    <p:sldId id="362" r:id="rId7"/>
    <p:sldId id="363" r:id="rId8"/>
    <p:sldId id="394" r:id="rId9"/>
    <p:sldId id="395" r:id="rId10"/>
    <p:sldId id="396" r:id="rId11"/>
    <p:sldId id="4481" r:id="rId12"/>
    <p:sldId id="4483" r:id="rId13"/>
    <p:sldId id="4484" r:id="rId14"/>
    <p:sldId id="4485" r:id="rId15"/>
    <p:sldId id="4692" r:id="rId16"/>
    <p:sldId id="448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2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50" d="100"/>
          <a:sy n="50" d="100"/>
        </p:scale>
        <p:origin x="-806" y="-1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C207F5-706E-4AD3-B85D-47400AD952C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2996509D-37D6-46B9-89B4-7A7AC0E53DFD}">
      <dgm:prSet phldrT="[Text]" custT="1"/>
      <dgm:spPr/>
      <dgm:t>
        <a:bodyPr/>
        <a:lstStyle/>
        <a:p>
          <a:r>
            <a:rPr lang="es-ES" sz="1800" dirty="0" smtClean="0"/>
            <a:t>Medidas Operativas</a:t>
          </a:r>
          <a:endParaRPr lang="en-GB" sz="1800" dirty="0"/>
        </a:p>
      </dgm:t>
    </dgm:pt>
    <dgm:pt modelId="{B723190F-CE90-4B58-B72A-E0C326A71C7B}" type="parTrans" cxnId="{5AC62D44-0D9B-413B-98AD-949D29B44612}">
      <dgm:prSet/>
      <dgm:spPr/>
      <dgm:t>
        <a:bodyPr/>
        <a:lstStyle/>
        <a:p>
          <a:endParaRPr lang="en-GB" sz="1400"/>
        </a:p>
      </dgm:t>
    </dgm:pt>
    <dgm:pt modelId="{51078989-83B2-47C1-B433-EB4C0F03F9DA}" type="sibTrans" cxnId="{5AC62D44-0D9B-413B-98AD-949D29B44612}">
      <dgm:prSet/>
      <dgm:spPr/>
      <dgm:t>
        <a:bodyPr/>
        <a:lstStyle/>
        <a:p>
          <a:endParaRPr lang="en-GB" sz="1400"/>
        </a:p>
      </dgm:t>
    </dgm:pt>
    <dgm:pt modelId="{C10A867B-9C7E-4A8D-9C5C-EB648967E2A7}">
      <dgm:prSet phldrT="[Text]" custT="1"/>
      <dgm:spPr>
        <a:solidFill>
          <a:schemeClr val="accent4"/>
        </a:solidFill>
      </dgm:spPr>
      <dgm:t>
        <a:bodyPr/>
        <a:lstStyle/>
        <a:p>
          <a:r>
            <a:rPr lang="es-ES" sz="1800" dirty="0" smtClean="0"/>
            <a:t>Resultado Efectivo</a:t>
          </a:r>
          <a:endParaRPr lang="en-GB" sz="1800" dirty="0"/>
        </a:p>
      </dgm:t>
    </dgm:pt>
    <dgm:pt modelId="{9421269D-A21A-4407-8604-39BCD821812F}" type="parTrans" cxnId="{BE44AC75-E403-425E-B29A-A97ABEC95B07}">
      <dgm:prSet/>
      <dgm:spPr/>
      <dgm:t>
        <a:bodyPr/>
        <a:lstStyle/>
        <a:p>
          <a:endParaRPr lang="en-GB" sz="1400"/>
        </a:p>
      </dgm:t>
    </dgm:pt>
    <dgm:pt modelId="{62B9F2E8-1D1C-43BD-8F29-4AEC2AB62A33}" type="sibTrans" cxnId="{BE44AC75-E403-425E-B29A-A97ABEC95B07}">
      <dgm:prSet/>
      <dgm:spPr/>
      <dgm:t>
        <a:bodyPr/>
        <a:lstStyle/>
        <a:p>
          <a:endParaRPr lang="en-GB" sz="1400"/>
        </a:p>
      </dgm:t>
    </dgm:pt>
    <dgm:pt modelId="{DD734669-EFA4-4C99-A16B-C47DC11AC257}">
      <dgm:prSet phldrT="[Text]" custT="1"/>
      <dgm:spPr>
        <a:solidFill>
          <a:schemeClr val="accent2"/>
        </a:solidFill>
      </dgm:spPr>
      <dgm:t>
        <a:bodyPr/>
        <a:lstStyle/>
        <a:p>
          <a:r>
            <a:rPr lang="es-ES" sz="1800" dirty="0" smtClean="0"/>
            <a:t>Liquidez Efectiva</a:t>
          </a:r>
          <a:endParaRPr lang="en-GB" sz="1800" dirty="0"/>
        </a:p>
      </dgm:t>
    </dgm:pt>
    <dgm:pt modelId="{CC50273E-A4B5-4F41-9F8A-B280064E63F8}" type="parTrans" cxnId="{0D8DCB8E-220E-4E4F-9071-DF27D84DBEDE}">
      <dgm:prSet/>
      <dgm:spPr/>
      <dgm:t>
        <a:bodyPr/>
        <a:lstStyle/>
        <a:p>
          <a:endParaRPr lang="en-GB" sz="1400"/>
        </a:p>
      </dgm:t>
    </dgm:pt>
    <dgm:pt modelId="{FC40561F-4946-4575-A78B-877A85762064}" type="sibTrans" cxnId="{0D8DCB8E-220E-4E4F-9071-DF27D84DBEDE}">
      <dgm:prSet/>
      <dgm:spPr/>
      <dgm:t>
        <a:bodyPr/>
        <a:lstStyle/>
        <a:p>
          <a:endParaRPr lang="en-GB" sz="1400"/>
        </a:p>
      </dgm:t>
    </dgm:pt>
    <dgm:pt modelId="{DAC9CFA4-F23B-47BF-85D1-42B4794B0F68}">
      <dgm:prSet phldrT="[Text]" custT="1"/>
      <dgm:spPr>
        <a:solidFill>
          <a:schemeClr val="accent4"/>
        </a:solidFill>
      </dgm:spPr>
      <dgm:t>
        <a:bodyPr/>
        <a:lstStyle/>
        <a:p>
          <a:r>
            <a:rPr lang="es-ES" sz="1400" dirty="0" smtClean="0"/>
            <a:t>Reducción de los costes de material</a:t>
          </a:r>
          <a:endParaRPr lang="en-GB" sz="1400" dirty="0"/>
        </a:p>
      </dgm:t>
    </dgm:pt>
    <dgm:pt modelId="{00F3FCD8-6BD4-4A33-8A67-FBBE2BA9A721}" type="parTrans" cxnId="{4DAAA103-A0D8-4DD5-A723-6EA1D2954D51}">
      <dgm:prSet/>
      <dgm:spPr/>
      <dgm:t>
        <a:bodyPr/>
        <a:lstStyle/>
        <a:p>
          <a:endParaRPr lang="en-GB" sz="1400"/>
        </a:p>
      </dgm:t>
    </dgm:pt>
    <dgm:pt modelId="{58949B04-6263-46EB-B606-579728F35DC6}" type="sibTrans" cxnId="{4DAAA103-A0D8-4DD5-A723-6EA1D2954D51}">
      <dgm:prSet/>
      <dgm:spPr/>
      <dgm:t>
        <a:bodyPr/>
        <a:lstStyle/>
        <a:p>
          <a:endParaRPr lang="en-GB" sz="1400"/>
        </a:p>
      </dgm:t>
    </dgm:pt>
    <dgm:pt modelId="{A1759FDE-00FC-437F-88D9-D98421C11A47}">
      <dgm:prSet custT="1"/>
      <dgm:spPr>
        <a:solidFill>
          <a:schemeClr val="accent4"/>
        </a:solidFill>
      </dgm:spPr>
      <dgm:t>
        <a:bodyPr/>
        <a:lstStyle/>
        <a:p>
          <a:r>
            <a:rPr lang="es-ES" sz="1400" dirty="0" smtClean="0"/>
            <a:t>Reducción de los gastos de personal</a:t>
          </a:r>
          <a:endParaRPr lang="en-GB" sz="1400" dirty="0"/>
        </a:p>
      </dgm:t>
    </dgm:pt>
    <dgm:pt modelId="{16BEAB49-731F-4859-B863-61909CFF6A31}" type="parTrans" cxnId="{38DCAEBB-1F72-49A2-ABA3-A6F764AFC742}">
      <dgm:prSet/>
      <dgm:spPr/>
      <dgm:t>
        <a:bodyPr/>
        <a:lstStyle/>
        <a:p>
          <a:endParaRPr lang="en-GB" sz="1400"/>
        </a:p>
      </dgm:t>
    </dgm:pt>
    <dgm:pt modelId="{4EB3AAC2-30BA-4418-A49D-CB16CD27F58D}" type="sibTrans" cxnId="{38DCAEBB-1F72-49A2-ABA3-A6F764AFC742}">
      <dgm:prSet/>
      <dgm:spPr/>
      <dgm:t>
        <a:bodyPr/>
        <a:lstStyle/>
        <a:p>
          <a:endParaRPr lang="en-GB" sz="1400"/>
        </a:p>
      </dgm:t>
    </dgm:pt>
    <dgm:pt modelId="{0370EF63-5F29-499D-A32F-D1F08C981975}">
      <dgm:prSet custT="1"/>
      <dgm:spPr>
        <a:solidFill>
          <a:schemeClr val="accent4"/>
        </a:solidFill>
      </dgm:spPr>
      <dgm:t>
        <a:bodyPr/>
        <a:lstStyle/>
        <a:p>
          <a:r>
            <a:rPr lang="es-ES" sz="1400" dirty="0" smtClean="0"/>
            <a:t>Reducción de otros gastos de funcionamiento</a:t>
          </a:r>
          <a:endParaRPr lang="en-GB" sz="1400" dirty="0"/>
        </a:p>
      </dgm:t>
    </dgm:pt>
    <dgm:pt modelId="{133D57E3-4D91-446E-A271-BB6B24AB8897}" type="parTrans" cxnId="{E74C4337-F905-4ABE-A63D-7236C9B2381F}">
      <dgm:prSet/>
      <dgm:spPr/>
      <dgm:t>
        <a:bodyPr/>
        <a:lstStyle/>
        <a:p>
          <a:endParaRPr lang="en-GB" sz="1400"/>
        </a:p>
      </dgm:t>
    </dgm:pt>
    <dgm:pt modelId="{C2A3CB82-1295-4E53-91C9-89F75FDC9FA7}" type="sibTrans" cxnId="{E74C4337-F905-4ABE-A63D-7236C9B2381F}">
      <dgm:prSet/>
      <dgm:spPr/>
      <dgm:t>
        <a:bodyPr/>
        <a:lstStyle/>
        <a:p>
          <a:endParaRPr lang="en-GB" sz="1400"/>
        </a:p>
      </dgm:t>
    </dgm:pt>
    <dgm:pt modelId="{A48C7772-3C3F-4777-A237-8EAC0050684F}">
      <dgm:prSet custT="1"/>
      <dgm:spPr>
        <a:solidFill>
          <a:schemeClr val="accent4"/>
        </a:solidFill>
      </dgm:spPr>
      <dgm:t>
        <a:bodyPr/>
        <a:lstStyle/>
        <a:p>
          <a:r>
            <a:rPr lang="es-ES" sz="1400" dirty="0" smtClean="0"/>
            <a:t>Aumento/estabilización de las ventas a corto plazo</a:t>
          </a:r>
          <a:endParaRPr lang="en-GB" sz="1400" dirty="0"/>
        </a:p>
      </dgm:t>
    </dgm:pt>
    <dgm:pt modelId="{90A789CE-D629-4662-A76F-6128D00A2A7A}" type="parTrans" cxnId="{064B7A5A-72D8-4455-AB84-EE64C82E9EF7}">
      <dgm:prSet/>
      <dgm:spPr/>
      <dgm:t>
        <a:bodyPr/>
        <a:lstStyle/>
        <a:p>
          <a:endParaRPr lang="en-GB" sz="1400"/>
        </a:p>
      </dgm:t>
    </dgm:pt>
    <dgm:pt modelId="{EFB88896-D9AC-4659-B422-95A155C64A1D}" type="sibTrans" cxnId="{064B7A5A-72D8-4455-AB84-EE64C82E9EF7}">
      <dgm:prSet/>
      <dgm:spPr/>
      <dgm:t>
        <a:bodyPr/>
        <a:lstStyle/>
        <a:p>
          <a:endParaRPr lang="en-GB" sz="1400"/>
        </a:p>
      </dgm:t>
    </dgm:pt>
    <dgm:pt modelId="{C1B81B48-3B63-4C62-AA20-66CD2B9C91A6}">
      <dgm:prSet phldrT="[Text]" custT="1"/>
      <dgm:spPr>
        <a:solidFill>
          <a:schemeClr val="accent2"/>
        </a:solidFill>
      </dgm:spPr>
      <dgm:t>
        <a:bodyPr/>
        <a:lstStyle/>
        <a:p>
          <a:r>
            <a:rPr lang="es-ES" sz="1400" dirty="0" smtClean="0"/>
            <a:t>Optimización de las existencias</a:t>
          </a:r>
          <a:endParaRPr lang="en-GB" sz="1400" dirty="0"/>
        </a:p>
      </dgm:t>
    </dgm:pt>
    <dgm:pt modelId="{0C867DF7-0152-4678-9386-4601E8B8883C}" type="parTrans" cxnId="{47D6C77E-6A8B-4893-83F6-5270C37DBC2D}">
      <dgm:prSet/>
      <dgm:spPr/>
      <dgm:t>
        <a:bodyPr/>
        <a:lstStyle/>
        <a:p>
          <a:endParaRPr lang="en-GB" sz="1400"/>
        </a:p>
      </dgm:t>
    </dgm:pt>
    <dgm:pt modelId="{F7187639-905E-48DB-A754-52BF4FA8126B}" type="sibTrans" cxnId="{47D6C77E-6A8B-4893-83F6-5270C37DBC2D}">
      <dgm:prSet/>
      <dgm:spPr/>
      <dgm:t>
        <a:bodyPr/>
        <a:lstStyle/>
        <a:p>
          <a:endParaRPr lang="en-GB" sz="1400"/>
        </a:p>
      </dgm:t>
    </dgm:pt>
    <dgm:pt modelId="{5C24817C-1295-482F-93E5-CAA043BE8AC0}">
      <dgm:prSet custT="1"/>
      <dgm:spPr>
        <a:solidFill>
          <a:schemeClr val="accent2"/>
        </a:solidFill>
      </dgm:spPr>
      <dgm:t>
        <a:bodyPr/>
        <a:lstStyle/>
        <a:p>
          <a:r>
            <a:rPr lang="es-ES" sz="1400" dirty="0" smtClean="0"/>
            <a:t>Gestión de cuentas a cobrar</a:t>
          </a:r>
          <a:endParaRPr lang="en-GB" sz="1400" dirty="0"/>
        </a:p>
      </dgm:t>
    </dgm:pt>
    <dgm:pt modelId="{FAE56224-42BE-4F81-B414-22BDF2167AA1}" type="parTrans" cxnId="{5A823273-5093-42CA-85A1-17BC581E5A06}">
      <dgm:prSet/>
      <dgm:spPr/>
      <dgm:t>
        <a:bodyPr/>
        <a:lstStyle/>
        <a:p>
          <a:endParaRPr lang="en-GB" sz="1400"/>
        </a:p>
      </dgm:t>
    </dgm:pt>
    <dgm:pt modelId="{4BB88FEB-6BCF-44E3-9A64-C80CFC6AF244}" type="sibTrans" cxnId="{5A823273-5093-42CA-85A1-17BC581E5A06}">
      <dgm:prSet/>
      <dgm:spPr/>
      <dgm:t>
        <a:bodyPr/>
        <a:lstStyle/>
        <a:p>
          <a:endParaRPr lang="en-GB" sz="1400"/>
        </a:p>
      </dgm:t>
    </dgm:pt>
    <dgm:pt modelId="{BE5CD816-C488-41AE-9496-C3B88308D23C}">
      <dgm:prSet custT="1"/>
      <dgm:spPr>
        <a:solidFill>
          <a:schemeClr val="accent2"/>
        </a:solidFill>
      </dgm:spPr>
      <dgm:t>
        <a:bodyPr/>
        <a:lstStyle/>
        <a:p>
          <a:r>
            <a:rPr lang="es-ES" sz="1400" dirty="0" smtClean="0"/>
            <a:t>Gestión de cuentas a pagar</a:t>
          </a:r>
          <a:endParaRPr lang="en-GB" sz="1400" dirty="0"/>
        </a:p>
      </dgm:t>
    </dgm:pt>
    <dgm:pt modelId="{2DA896E8-403A-4261-989A-A4D5B82972D8}" type="parTrans" cxnId="{FDAF50DE-BE80-4D13-82AF-3FDB1EF51B4E}">
      <dgm:prSet/>
      <dgm:spPr/>
      <dgm:t>
        <a:bodyPr/>
        <a:lstStyle/>
        <a:p>
          <a:endParaRPr lang="en-GB" sz="1400"/>
        </a:p>
      </dgm:t>
    </dgm:pt>
    <dgm:pt modelId="{411AD981-F16A-4016-ADA6-F0E1AA7D20A7}" type="sibTrans" cxnId="{FDAF50DE-BE80-4D13-82AF-3FDB1EF51B4E}">
      <dgm:prSet/>
      <dgm:spPr/>
      <dgm:t>
        <a:bodyPr/>
        <a:lstStyle/>
        <a:p>
          <a:endParaRPr lang="en-GB" sz="1400"/>
        </a:p>
      </dgm:t>
    </dgm:pt>
    <dgm:pt modelId="{C163E80F-CDE6-4A62-803B-525928121534}">
      <dgm:prSet custT="1"/>
      <dgm:spPr>
        <a:solidFill>
          <a:schemeClr val="accent2"/>
        </a:solidFill>
      </dgm:spPr>
      <dgm:t>
        <a:bodyPr/>
        <a:lstStyle/>
        <a:p>
          <a:r>
            <a:rPr lang="es-ES" sz="1400" dirty="0" smtClean="0"/>
            <a:t>Desinversiones</a:t>
          </a:r>
          <a:endParaRPr lang="en-GB" sz="1400" dirty="0"/>
        </a:p>
      </dgm:t>
    </dgm:pt>
    <dgm:pt modelId="{C99C9DCE-D46D-4176-AC03-E1F27464E8F1}" type="parTrans" cxnId="{85E44020-38E0-4A8B-A4AB-89B18FAA9CB8}">
      <dgm:prSet/>
      <dgm:spPr/>
      <dgm:t>
        <a:bodyPr/>
        <a:lstStyle/>
        <a:p>
          <a:endParaRPr lang="en-GB" sz="1400"/>
        </a:p>
      </dgm:t>
    </dgm:pt>
    <dgm:pt modelId="{94B46C1B-0055-48D4-AECD-C20B89E096F0}" type="sibTrans" cxnId="{85E44020-38E0-4A8B-A4AB-89B18FAA9CB8}">
      <dgm:prSet/>
      <dgm:spPr/>
      <dgm:t>
        <a:bodyPr/>
        <a:lstStyle/>
        <a:p>
          <a:endParaRPr lang="en-GB" sz="1400"/>
        </a:p>
      </dgm:t>
    </dgm:pt>
    <dgm:pt modelId="{E24CD9E3-A06B-42D8-8D35-F58A71C6F137}">
      <dgm:prSet custT="1"/>
      <dgm:spPr>
        <a:solidFill>
          <a:schemeClr val="accent2"/>
        </a:solidFill>
      </dgm:spPr>
      <dgm:t>
        <a:bodyPr/>
        <a:lstStyle/>
        <a:p>
          <a:r>
            <a:rPr lang="es-ES" sz="1400" dirty="0" smtClean="0"/>
            <a:t>Reducción/ aplazamiento de las inversiones</a:t>
          </a:r>
          <a:endParaRPr lang="en-GB" sz="1400" dirty="0"/>
        </a:p>
      </dgm:t>
    </dgm:pt>
    <dgm:pt modelId="{A800F176-72B7-483F-BA94-D274E17CB412}" type="parTrans" cxnId="{F863B9DA-AB5D-46EE-BA79-52BBE525FC31}">
      <dgm:prSet/>
      <dgm:spPr/>
      <dgm:t>
        <a:bodyPr/>
        <a:lstStyle/>
        <a:p>
          <a:endParaRPr lang="en-GB" sz="1400"/>
        </a:p>
      </dgm:t>
    </dgm:pt>
    <dgm:pt modelId="{C37F0ABF-D6E3-4AF5-A566-181242B8D32D}" type="sibTrans" cxnId="{F863B9DA-AB5D-46EE-BA79-52BBE525FC31}">
      <dgm:prSet/>
      <dgm:spPr/>
      <dgm:t>
        <a:bodyPr/>
        <a:lstStyle/>
        <a:p>
          <a:endParaRPr lang="en-GB" sz="1400"/>
        </a:p>
      </dgm:t>
    </dgm:pt>
    <dgm:pt modelId="{FFA921B9-4E7B-48CF-B6FF-45A2C771C65E}" type="pres">
      <dgm:prSet presAssocID="{93C207F5-706E-4AD3-B85D-47400AD952C0}" presName="hierChild1" presStyleCnt="0">
        <dgm:presLayoutVars>
          <dgm:orgChart val="1"/>
          <dgm:chPref val="1"/>
          <dgm:dir/>
          <dgm:animOne val="branch"/>
          <dgm:animLvl val="lvl"/>
          <dgm:resizeHandles/>
        </dgm:presLayoutVars>
      </dgm:prSet>
      <dgm:spPr/>
      <dgm:t>
        <a:bodyPr/>
        <a:lstStyle/>
        <a:p>
          <a:endParaRPr lang="es-ES"/>
        </a:p>
      </dgm:t>
    </dgm:pt>
    <dgm:pt modelId="{A2C27683-BA78-4F8E-8A7A-16CD76357EFA}" type="pres">
      <dgm:prSet presAssocID="{2996509D-37D6-46B9-89B4-7A7AC0E53DFD}" presName="hierRoot1" presStyleCnt="0">
        <dgm:presLayoutVars>
          <dgm:hierBranch val="init"/>
        </dgm:presLayoutVars>
      </dgm:prSet>
      <dgm:spPr/>
    </dgm:pt>
    <dgm:pt modelId="{9F8579E3-CADC-403C-9EDB-A2D6EB545FB4}" type="pres">
      <dgm:prSet presAssocID="{2996509D-37D6-46B9-89B4-7A7AC0E53DFD}" presName="rootComposite1" presStyleCnt="0"/>
      <dgm:spPr/>
    </dgm:pt>
    <dgm:pt modelId="{AC314A81-7167-46D8-9533-8226F4DE4A45}" type="pres">
      <dgm:prSet presAssocID="{2996509D-37D6-46B9-89B4-7A7AC0E53DFD}" presName="rootText1" presStyleLbl="node0" presStyleIdx="0" presStyleCnt="1" custScaleX="252873" custScaleY="108726">
        <dgm:presLayoutVars>
          <dgm:chPref val="3"/>
        </dgm:presLayoutVars>
      </dgm:prSet>
      <dgm:spPr/>
      <dgm:t>
        <a:bodyPr/>
        <a:lstStyle/>
        <a:p>
          <a:endParaRPr lang="es-ES"/>
        </a:p>
      </dgm:t>
    </dgm:pt>
    <dgm:pt modelId="{A5ABC949-1267-44AB-8F50-5C959D747A69}" type="pres">
      <dgm:prSet presAssocID="{2996509D-37D6-46B9-89B4-7A7AC0E53DFD}" presName="rootConnector1" presStyleLbl="node1" presStyleIdx="0" presStyleCnt="0"/>
      <dgm:spPr/>
      <dgm:t>
        <a:bodyPr/>
        <a:lstStyle/>
        <a:p>
          <a:endParaRPr lang="es-ES"/>
        </a:p>
      </dgm:t>
    </dgm:pt>
    <dgm:pt modelId="{69F1981A-7AE7-405B-953A-04D6C5F52750}" type="pres">
      <dgm:prSet presAssocID="{2996509D-37D6-46B9-89B4-7A7AC0E53DFD}" presName="hierChild2" presStyleCnt="0"/>
      <dgm:spPr/>
    </dgm:pt>
    <dgm:pt modelId="{DE0411A6-A351-457B-8005-4CD10F935587}" type="pres">
      <dgm:prSet presAssocID="{9421269D-A21A-4407-8604-39BCD821812F}" presName="Name37" presStyleLbl="parChTrans1D2" presStyleIdx="0" presStyleCnt="2"/>
      <dgm:spPr/>
      <dgm:t>
        <a:bodyPr/>
        <a:lstStyle/>
        <a:p>
          <a:endParaRPr lang="es-ES"/>
        </a:p>
      </dgm:t>
    </dgm:pt>
    <dgm:pt modelId="{30E5B3C3-E075-4396-9981-1FD9C68F06B1}" type="pres">
      <dgm:prSet presAssocID="{C10A867B-9C7E-4A8D-9C5C-EB648967E2A7}" presName="hierRoot2" presStyleCnt="0">
        <dgm:presLayoutVars>
          <dgm:hierBranch val="init"/>
        </dgm:presLayoutVars>
      </dgm:prSet>
      <dgm:spPr/>
    </dgm:pt>
    <dgm:pt modelId="{439381E7-A2D9-4E23-8E40-BFEB3836BFB9}" type="pres">
      <dgm:prSet presAssocID="{C10A867B-9C7E-4A8D-9C5C-EB648967E2A7}" presName="rootComposite" presStyleCnt="0"/>
      <dgm:spPr/>
    </dgm:pt>
    <dgm:pt modelId="{4A304EF6-9712-4444-9595-4963A7C1F7DD}" type="pres">
      <dgm:prSet presAssocID="{C10A867B-9C7E-4A8D-9C5C-EB648967E2A7}" presName="rootText" presStyleLbl="node2" presStyleIdx="0" presStyleCnt="2" custScaleX="174176">
        <dgm:presLayoutVars>
          <dgm:chPref val="3"/>
        </dgm:presLayoutVars>
      </dgm:prSet>
      <dgm:spPr/>
      <dgm:t>
        <a:bodyPr/>
        <a:lstStyle/>
        <a:p>
          <a:endParaRPr lang="es-ES"/>
        </a:p>
      </dgm:t>
    </dgm:pt>
    <dgm:pt modelId="{6B13F6C4-6EEC-4CA0-897B-59A7C0E9E1CB}" type="pres">
      <dgm:prSet presAssocID="{C10A867B-9C7E-4A8D-9C5C-EB648967E2A7}" presName="rootConnector" presStyleLbl="node2" presStyleIdx="0" presStyleCnt="2"/>
      <dgm:spPr/>
      <dgm:t>
        <a:bodyPr/>
        <a:lstStyle/>
        <a:p>
          <a:endParaRPr lang="es-ES"/>
        </a:p>
      </dgm:t>
    </dgm:pt>
    <dgm:pt modelId="{67EBE058-F007-4468-A797-CB55E0A5769A}" type="pres">
      <dgm:prSet presAssocID="{C10A867B-9C7E-4A8D-9C5C-EB648967E2A7}" presName="hierChild4" presStyleCnt="0"/>
      <dgm:spPr/>
    </dgm:pt>
    <dgm:pt modelId="{3556A469-D7C6-424A-B867-6FF9C73F6874}" type="pres">
      <dgm:prSet presAssocID="{00F3FCD8-6BD4-4A33-8A67-FBBE2BA9A721}" presName="Name37" presStyleLbl="parChTrans1D3" presStyleIdx="0" presStyleCnt="9"/>
      <dgm:spPr/>
      <dgm:t>
        <a:bodyPr/>
        <a:lstStyle/>
        <a:p>
          <a:endParaRPr lang="es-ES"/>
        </a:p>
      </dgm:t>
    </dgm:pt>
    <dgm:pt modelId="{A761AAC1-2489-46C7-A1A4-B12F053A0BB6}" type="pres">
      <dgm:prSet presAssocID="{DAC9CFA4-F23B-47BF-85D1-42B4794B0F68}" presName="hierRoot2" presStyleCnt="0">
        <dgm:presLayoutVars>
          <dgm:hierBranch val="init"/>
        </dgm:presLayoutVars>
      </dgm:prSet>
      <dgm:spPr/>
    </dgm:pt>
    <dgm:pt modelId="{9F42F416-3D0B-48F8-9F0B-3490A4E612C6}" type="pres">
      <dgm:prSet presAssocID="{DAC9CFA4-F23B-47BF-85D1-42B4794B0F68}" presName="rootComposite" presStyleCnt="0"/>
      <dgm:spPr/>
    </dgm:pt>
    <dgm:pt modelId="{7AEF37A7-EE47-4678-8A61-EE71ABE774AF}" type="pres">
      <dgm:prSet presAssocID="{DAC9CFA4-F23B-47BF-85D1-42B4794B0F68}" presName="rootText" presStyleLbl="node3" presStyleIdx="0" presStyleCnt="9" custScaleX="156190" custLinFactX="-85734" custLinFactNeighborX="-100000" custLinFactNeighborY="-12293">
        <dgm:presLayoutVars>
          <dgm:chPref val="3"/>
        </dgm:presLayoutVars>
      </dgm:prSet>
      <dgm:spPr/>
      <dgm:t>
        <a:bodyPr/>
        <a:lstStyle/>
        <a:p>
          <a:endParaRPr lang="es-ES"/>
        </a:p>
      </dgm:t>
    </dgm:pt>
    <dgm:pt modelId="{3762FF50-4515-4CD6-97CE-D1840818601A}" type="pres">
      <dgm:prSet presAssocID="{DAC9CFA4-F23B-47BF-85D1-42B4794B0F68}" presName="rootConnector" presStyleLbl="node3" presStyleIdx="0" presStyleCnt="9"/>
      <dgm:spPr/>
      <dgm:t>
        <a:bodyPr/>
        <a:lstStyle/>
        <a:p>
          <a:endParaRPr lang="es-ES"/>
        </a:p>
      </dgm:t>
    </dgm:pt>
    <dgm:pt modelId="{21A34912-211F-4C14-A4DC-AD797D366991}" type="pres">
      <dgm:prSet presAssocID="{DAC9CFA4-F23B-47BF-85D1-42B4794B0F68}" presName="hierChild4" presStyleCnt="0"/>
      <dgm:spPr/>
    </dgm:pt>
    <dgm:pt modelId="{46139932-F7DF-442F-AFE5-7C9BB2DCAB63}" type="pres">
      <dgm:prSet presAssocID="{DAC9CFA4-F23B-47BF-85D1-42B4794B0F68}" presName="hierChild5" presStyleCnt="0"/>
      <dgm:spPr/>
    </dgm:pt>
    <dgm:pt modelId="{E0320984-410E-4C1D-83E5-23233F6E424A}" type="pres">
      <dgm:prSet presAssocID="{16BEAB49-731F-4859-B863-61909CFF6A31}" presName="Name37" presStyleLbl="parChTrans1D3" presStyleIdx="1" presStyleCnt="9"/>
      <dgm:spPr/>
      <dgm:t>
        <a:bodyPr/>
        <a:lstStyle/>
        <a:p>
          <a:endParaRPr lang="es-ES"/>
        </a:p>
      </dgm:t>
    </dgm:pt>
    <dgm:pt modelId="{5C8ABC47-B5D0-4EF3-9FB6-0CC7CE5C7999}" type="pres">
      <dgm:prSet presAssocID="{A1759FDE-00FC-437F-88D9-D98421C11A47}" presName="hierRoot2" presStyleCnt="0">
        <dgm:presLayoutVars>
          <dgm:hierBranch val="init"/>
        </dgm:presLayoutVars>
      </dgm:prSet>
      <dgm:spPr/>
    </dgm:pt>
    <dgm:pt modelId="{C19C9E0F-5790-4B81-8AE6-06D1F6E50721}" type="pres">
      <dgm:prSet presAssocID="{A1759FDE-00FC-437F-88D9-D98421C11A47}" presName="rootComposite" presStyleCnt="0"/>
      <dgm:spPr/>
    </dgm:pt>
    <dgm:pt modelId="{3FA3E14D-E1CD-42A3-9731-82A83F2CBFF4}" type="pres">
      <dgm:prSet presAssocID="{A1759FDE-00FC-437F-88D9-D98421C11A47}" presName="rootText" presStyleLbl="node3" presStyleIdx="1" presStyleCnt="9" custScaleX="156190" custLinFactX="-86707" custLinFactNeighborX="-100000" custLinFactNeighborY="-49566">
        <dgm:presLayoutVars>
          <dgm:chPref val="3"/>
        </dgm:presLayoutVars>
      </dgm:prSet>
      <dgm:spPr/>
      <dgm:t>
        <a:bodyPr/>
        <a:lstStyle/>
        <a:p>
          <a:endParaRPr lang="es-ES"/>
        </a:p>
      </dgm:t>
    </dgm:pt>
    <dgm:pt modelId="{4C975EB4-7653-4746-AAD9-FE9F23AAF090}" type="pres">
      <dgm:prSet presAssocID="{A1759FDE-00FC-437F-88D9-D98421C11A47}" presName="rootConnector" presStyleLbl="node3" presStyleIdx="1" presStyleCnt="9"/>
      <dgm:spPr/>
      <dgm:t>
        <a:bodyPr/>
        <a:lstStyle/>
        <a:p>
          <a:endParaRPr lang="es-ES"/>
        </a:p>
      </dgm:t>
    </dgm:pt>
    <dgm:pt modelId="{DE6F9A25-BF65-4465-9708-A6ED994B6F4A}" type="pres">
      <dgm:prSet presAssocID="{A1759FDE-00FC-437F-88D9-D98421C11A47}" presName="hierChild4" presStyleCnt="0"/>
      <dgm:spPr/>
    </dgm:pt>
    <dgm:pt modelId="{52BAA078-1835-48F0-9FD0-1DA2D29CE14F}" type="pres">
      <dgm:prSet presAssocID="{A1759FDE-00FC-437F-88D9-D98421C11A47}" presName="hierChild5" presStyleCnt="0"/>
      <dgm:spPr/>
    </dgm:pt>
    <dgm:pt modelId="{A1096241-68BE-49D6-A0AA-3D2D868CF3A6}" type="pres">
      <dgm:prSet presAssocID="{133D57E3-4D91-446E-A271-BB6B24AB8897}" presName="Name37" presStyleLbl="parChTrans1D3" presStyleIdx="2" presStyleCnt="9"/>
      <dgm:spPr/>
      <dgm:t>
        <a:bodyPr/>
        <a:lstStyle/>
        <a:p>
          <a:endParaRPr lang="es-ES"/>
        </a:p>
      </dgm:t>
    </dgm:pt>
    <dgm:pt modelId="{A9BA42ED-F5EE-4254-8ADE-FCE3D628FA2D}" type="pres">
      <dgm:prSet presAssocID="{0370EF63-5F29-499D-A32F-D1F08C981975}" presName="hierRoot2" presStyleCnt="0">
        <dgm:presLayoutVars>
          <dgm:hierBranch val="init"/>
        </dgm:presLayoutVars>
      </dgm:prSet>
      <dgm:spPr/>
    </dgm:pt>
    <dgm:pt modelId="{7B907ECC-970F-4E16-828A-CF35B845D6CA}" type="pres">
      <dgm:prSet presAssocID="{0370EF63-5F29-499D-A32F-D1F08C981975}" presName="rootComposite" presStyleCnt="0"/>
      <dgm:spPr/>
    </dgm:pt>
    <dgm:pt modelId="{80042F78-CB93-49B0-9807-4EA2E914934A}" type="pres">
      <dgm:prSet presAssocID="{0370EF63-5F29-499D-A32F-D1F08C981975}" presName="rootText" presStyleLbl="node3" presStyleIdx="2" presStyleCnt="9" custScaleX="156190" custScaleY="135549" custLinFactX="-86707" custLinFactNeighborX="-100000" custLinFactNeighborY="-85576">
        <dgm:presLayoutVars>
          <dgm:chPref val="3"/>
        </dgm:presLayoutVars>
      </dgm:prSet>
      <dgm:spPr/>
      <dgm:t>
        <a:bodyPr/>
        <a:lstStyle/>
        <a:p>
          <a:endParaRPr lang="es-ES"/>
        </a:p>
      </dgm:t>
    </dgm:pt>
    <dgm:pt modelId="{3E02FF38-4695-419D-9DF2-4936CE3B4CE0}" type="pres">
      <dgm:prSet presAssocID="{0370EF63-5F29-499D-A32F-D1F08C981975}" presName="rootConnector" presStyleLbl="node3" presStyleIdx="2" presStyleCnt="9"/>
      <dgm:spPr/>
      <dgm:t>
        <a:bodyPr/>
        <a:lstStyle/>
        <a:p>
          <a:endParaRPr lang="es-ES"/>
        </a:p>
      </dgm:t>
    </dgm:pt>
    <dgm:pt modelId="{56F1B45E-3CF9-4371-BF75-FDAC9E04732C}" type="pres">
      <dgm:prSet presAssocID="{0370EF63-5F29-499D-A32F-D1F08C981975}" presName="hierChild4" presStyleCnt="0"/>
      <dgm:spPr/>
    </dgm:pt>
    <dgm:pt modelId="{99924A54-0E02-4708-A2E1-B30FC28E64FC}" type="pres">
      <dgm:prSet presAssocID="{0370EF63-5F29-499D-A32F-D1F08C981975}" presName="hierChild5" presStyleCnt="0"/>
      <dgm:spPr/>
    </dgm:pt>
    <dgm:pt modelId="{7BBB6EB4-B939-4B9C-81F5-5D3AEE8D95C9}" type="pres">
      <dgm:prSet presAssocID="{90A789CE-D629-4662-A76F-6128D00A2A7A}" presName="Name37" presStyleLbl="parChTrans1D3" presStyleIdx="3" presStyleCnt="9"/>
      <dgm:spPr/>
      <dgm:t>
        <a:bodyPr/>
        <a:lstStyle/>
        <a:p>
          <a:endParaRPr lang="es-ES"/>
        </a:p>
      </dgm:t>
    </dgm:pt>
    <dgm:pt modelId="{6DAEDC28-7E01-4A9C-859E-34F784FF5D1D}" type="pres">
      <dgm:prSet presAssocID="{A48C7772-3C3F-4777-A237-8EAC0050684F}" presName="hierRoot2" presStyleCnt="0">
        <dgm:presLayoutVars>
          <dgm:hierBranch val="init"/>
        </dgm:presLayoutVars>
      </dgm:prSet>
      <dgm:spPr/>
    </dgm:pt>
    <dgm:pt modelId="{3DCCB43A-8826-438A-9893-A6D9BFD5CC5E}" type="pres">
      <dgm:prSet presAssocID="{A48C7772-3C3F-4777-A237-8EAC0050684F}" presName="rootComposite" presStyleCnt="0"/>
      <dgm:spPr/>
    </dgm:pt>
    <dgm:pt modelId="{5BB1035E-6EB6-4E4D-898C-D84F688DAA95}" type="pres">
      <dgm:prSet presAssocID="{A48C7772-3C3F-4777-A237-8EAC0050684F}" presName="rootText" presStyleLbl="node3" presStyleIdx="3" presStyleCnt="9" custScaleX="156190" custScaleY="164572" custLinFactX="-86707" custLinFactY="-18639" custLinFactNeighborX="-100000" custLinFactNeighborY="-100000">
        <dgm:presLayoutVars>
          <dgm:chPref val="3"/>
        </dgm:presLayoutVars>
      </dgm:prSet>
      <dgm:spPr/>
      <dgm:t>
        <a:bodyPr/>
        <a:lstStyle/>
        <a:p>
          <a:endParaRPr lang="es-ES"/>
        </a:p>
      </dgm:t>
    </dgm:pt>
    <dgm:pt modelId="{BF0C28A7-59FF-4625-B774-88DD57FA6CB5}" type="pres">
      <dgm:prSet presAssocID="{A48C7772-3C3F-4777-A237-8EAC0050684F}" presName="rootConnector" presStyleLbl="node3" presStyleIdx="3" presStyleCnt="9"/>
      <dgm:spPr/>
      <dgm:t>
        <a:bodyPr/>
        <a:lstStyle/>
        <a:p>
          <a:endParaRPr lang="es-ES"/>
        </a:p>
      </dgm:t>
    </dgm:pt>
    <dgm:pt modelId="{72CD524D-8CC6-4410-92A3-615193285A07}" type="pres">
      <dgm:prSet presAssocID="{A48C7772-3C3F-4777-A237-8EAC0050684F}" presName="hierChild4" presStyleCnt="0"/>
      <dgm:spPr/>
    </dgm:pt>
    <dgm:pt modelId="{6B567D67-8974-4FAF-A78D-E6DBF1FC8B8E}" type="pres">
      <dgm:prSet presAssocID="{A48C7772-3C3F-4777-A237-8EAC0050684F}" presName="hierChild5" presStyleCnt="0"/>
      <dgm:spPr/>
    </dgm:pt>
    <dgm:pt modelId="{68821F0D-179F-44CE-92FE-C4DE510BE1FA}" type="pres">
      <dgm:prSet presAssocID="{C10A867B-9C7E-4A8D-9C5C-EB648967E2A7}" presName="hierChild5" presStyleCnt="0"/>
      <dgm:spPr/>
    </dgm:pt>
    <dgm:pt modelId="{0B4432B4-B9CF-46EB-90ED-2E135BC7040A}" type="pres">
      <dgm:prSet presAssocID="{CC50273E-A4B5-4F41-9F8A-B280064E63F8}" presName="Name37" presStyleLbl="parChTrans1D2" presStyleIdx="1" presStyleCnt="2"/>
      <dgm:spPr/>
      <dgm:t>
        <a:bodyPr/>
        <a:lstStyle/>
        <a:p>
          <a:endParaRPr lang="es-ES"/>
        </a:p>
      </dgm:t>
    </dgm:pt>
    <dgm:pt modelId="{2F3AE90D-43BF-4DA7-8B7F-B6A635DAEEDF}" type="pres">
      <dgm:prSet presAssocID="{DD734669-EFA4-4C99-A16B-C47DC11AC257}" presName="hierRoot2" presStyleCnt="0">
        <dgm:presLayoutVars>
          <dgm:hierBranch val="init"/>
        </dgm:presLayoutVars>
      </dgm:prSet>
      <dgm:spPr/>
    </dgm:pt>
    <dgm:pt modelId="{E31B560E-02DA-4D54-B963-34D00C1D32AD}" type="pres">
      <dgm:prSet presAssocID="{DD734669-EFA4-4C99-A16B-C47DC11AC257}" presName="rootComposite" presStyleCnt="0"/>
      <dgm:spPr/>
    </dgm:pt>
    <dgm:pt modelId="{578BB8A7-17CD-4D1C-83A5-162C72F13EC9}" type="pres">
      <dgm:prSet presAssocID="{DD734669-EFA4-4C99-A16B-C47DC11AC257}" presName="rootText" presStyleLbl="node2" presStyleIdx="1" presStyleCnt="2" custScaleX="181474">
        <dgm:presLayoutVars>
          <dgm:chPref val="3"/>
        </dgm:presLayoutVars>
      </dgm:prSet>
      <dgm:spPr/>
      <dgm:t>
        <a:bodyPr/>
        <a:lstStyle/>
        <a:p>
          <a:endParaRPr lang="es-ES"/>
        </a:p>
      </dgm:t>
    </dgm:pt>
    <dgm:pt modelId="{4E5F23C7-3366-460F-B261-88F6BEB94C93}" type="pres">
      <dgm:prSet presAssocID="{DD734669-EFA4-4C99-A16B-C47DC11AC257}" presName="rootConnector" presStyleLbl="node2" presStyleIdx="1" presStyleCnt="2"/>
      <dgm:spPr/>
      <dgm:t>
        <a:bodyPr/>
        <a:lstStyle/>
        <a:p>
          <a:endParaRPr lang="es-ES"/>
        </a:p>
      </dgm:t>
    </dgm:pt>
    <dgm:pt modelId="{46581CCF-E166-4112-9398-8898A092DEBD}" type="pres">
      <dgm:prSet presAssocID="{DD734669-EFA4-4C99-A16B-C47DC11AC257}" presName="hierChild4" presStyleCnt="0"/>
      <dgm:spPr/>
    </dgm:pt>
    <dgm:pt modelId="{B14E7FD9-DA21-4FC7-BF00-8CD022876B49}" type="pres">
      <dgm:prSet presAssocID="{0C867DF7-0152-4678-9386-4601E8B8883C}" presName="Name37" presStyleLbl="parChTrans1D3" presStyleIdx="4" presStyleCnt="9"/>
      <dgm:spPr/>
      <dgm:t>
        <a:bodyPr/>
        <a:lstStyle/>
        <a:p>
          <a:endParaRPr lang="es-ES"/>
        </a:p>
      </dgm:t>
    </dgm:pt>
    <dgm:pt modelId="{ADA2CC09-7175-4543-B502-6D5F30248465}" type="pres">
      <dgm:prSet presAssocID="{C1B81B48-3B63-4C62-AA20-66CD2B9C91A6}" presName="hierRoot2" presStyleCnt="0">
        <dgm:presLayoutVars>
          <dgm:hierBranch val="init"/>
        </dgm:presLayoutVars>
      </dgm:prSet>
      <dgm:spPr/>
    </dgm:pt>
    <dgm:pt modelId="{02E5553D-1A1F-407B-AD8B-11CF4424F875}" type="pres">
      <dgm:prSet presAssocID="{C1B81B48-3B63-4C62-AA20-66CD2B9C91A6}" presName="rootComposite" presStyleCnt="0"/>
      <dgm:spPr/>
    </dgm:pt>
    <dgm:pt modelId="{445A00AA-3110-462B-AF6E-D595E46EC92F}" type="pres">
      <dgm:prSet presAssocID="{C1B81B48-3B63-4C62-AA20-66CD2B9C91A6}" presName="rootText" presStyleLbl="node3" presStyleIdx="4" presStyleCnt="9" custScaleX="140698" custLinFactX="15971" custLinFactNeighborX="100000" custLinFactNeighborY="-18124">
        <dgm:presLayoutVars>
          <dgm:chPref val="3"/>
        </dgm:presLayoutVars>
      </dgm:prSet>
      <dgm:spPr/>
      <dgm:t>
        <a:bodyPr/>
        <a:lstStyle/>
        <a:p>
          <a:endParaRPr lang="es-ES"/>
        </a:p>
      </dgm:t>
    </dgm:pt>
    <dgm:pt modelId="{8D87BD80-F373-4BE3-B93D-788C83432492}" type="pres">
      <dgm:prSet presAssocID="{C1B81B48-3B63-4C62-AA20-66CD2B9C91A6}" presName="rootConnector" presStyleLbl="node3" presStyleIdx="4" presStyleCnt="9"/>
      <dgm:spPr/>
      <dgm:t>
        <a:bodyPr/>
        <a:lstStyle/>
        <a:p>
          <a:endParaRPr lang="es-ES"/>
        </a:p>
      </dgm:t>
    </dgm:pt>
    <dgm:pt modelId="{E7A4A4C5-E1AB-4796-B393-A2762F6960D7}" type="pres">
      <dgm:prSet presAssocID="{C1B81B48-3B63-4C62-AA20-66CD2B9C91A6}" presName="hierChild4" presStyleCnt="0"/>
      <dgm:spPr/>
    </dgm:pt>
    <dgm:pt modelId="{0D789C98-ACD3-4B80-81DD-9FBB256DF16A}" type="pres">
      <dgm:prSet presAssocID="{C1B81B48-3B63-4C62-AA20-66CD2B9C91A6}" presName="hierChild5" presStyleCnt="0"/>
      <dgm:spPr/>
    </dgm:pt>
    <dgm:pt modelId="{4D0E903E-3A04-4919-8DF2-039C691101A2}" type="pres">
      <dgm:prSet presAssocID="{FAE56224-42BE-4F81-B414-22BDF2167AA1}" presName="Name37" presStyleLbl="parChTrans1D3" presStyleIdx="5" presStyleCnt="9"/>
      <dgm:spPr/>
      <dgm:t>
        <a:bodyPr/>
        <a:lstStyle/>
        <a:p>
          <a:endParaRPr lang="es-ES"/>
        </a:p>
      </dgm:t>
    </dgm:pt>
    <dgm:pt modelId="{677B6191-A436-4CE6-B09F-41AFD0A97DC5}" type="pres">
      <dgm:prSet presAssocID="{5C24817C-1295-482F-93E5-CAA043BE8AC0}" presName="hierRoot2" presStyleCnt="0">
        <dgm:presLayoutVars>
          <dgm:hierBranch val="init"/>
        </dgm:presLayoutVars>
      </dgm:prSet>
      <dgm:spPr/>
    </dgm:pt>
    <dgm:pt modelId="{4E2162B2-B8AD-4F84-8017-2900514021D4}" type="pres">
      <dgm:prSet presAssocID="{5C24817C-1295-482F-93E5-CAA043BE8AC0}" presName="rootComposite" presStyleCnt="0"/>
      <dgm:spPr/>
    </dgm:pt>
    <dgm:pt modelId="{EC55C6DA-A48F-464D-A571-DA9E7D22F95C}" type="pres">
      <dgm:prSet presAssocID="{5C24817C-1295-482F-93E5-CAA043BE8AC0}" presName="rootText" presStyleLbl="node3" presStyleIdx="5" presStyleCnt="9" custScaleX="140698" custLinFactX="15971" custLinFactNeighborX="100000" custLinFactNeighborY="-55397">
        <dgm:presLayoutVars>
          <dgm:chPref val="3"/>
        </dgm:presLayoutVars>
      </dgm:prSet>
      <dgm:spPr/>
      <dgm:t>
        <a:bodyPr/>
        <a:lstStyle/>
        <a:p>
          <a:endParaRPr lang="es-ES"/>
        </a:p>
      </dgm:t>
    </dgm:pt>
    <dgm:pt modelId="{1B094DBF-5E3B-45CC-8799-540E83659A64}" type="pres">
      <dgm:prSet presAssocID="{5C24817C-1295-482F-93E5-CAA043BE8AC0}" presName="rootConnector" presStyleLbl="node3" presStyleIdx="5" presStyleCnt="9"/>
      <dgm:spPr/>
      <dgm:t>
        <a:bodyPr/>
        <a:lstStyle/>
        <a:p>
          <a:endParaRPr lang="es-ES"/>
        </a:p>
      </dgm:t>
    </dgm:pt>
    <dgm:pt modelId="{794A213D-B813-4534-966A-48BB9F925B86}" type="pres">
      <dgm:prSet presAssocID="{5C24817C-1295-482F-93E5-CAA043BE8AC0}" presName="hierChild4" presStyleCnt="0"/>
      <dgm:spPr/>
    </dgm:pt>
    <dgm:pt modelId="{44E7278F-BC96-4625-8CCF-BF9FB74F6B84}" type="pres">
      <dgm:prSet presAssocID="{5C24817C-1295-482F-93E5-CAA043BE8AC0}" presName="hierChild5" presStyleCnt="0"/>
      <dgm:spPr/>
    </dgm:pt>
    <dgm:pt modelId="{0CFB0504-C451-4A52-8EC0-62C2AC5C1FE8}" type="pres">
      <dgm:prSet presAssocID="{2DA896E8-403A-4261-989A-A4D5B82972D8}" presName="Name37" presStyleLbl="parChTrans1D3" presStyleIdx="6" presStyleCnt="9"/>
      <dgm:spPr/>
      <dgm:t>
        <a:bodyPr/>
        <a:lstStyle/>
        <a:p>
          <a:endParaRPr lang="es-ES"/>
        </a:p>
      </dgm:t>
    </dgm:pt>
    <dgm:pt modelId="{A9483ECE-E66B-4720-B5F3-A9C54AD34E32}" type="pres">
      <dgm:prSet presAssocID="{BE5CD816-C488-41AE-9496-C3B88308D23C}" presName="hierRoot2" presStyleCnt="0">
        <dgm:presLayoutVars>
          <dgm:hierBranch val="init"/>
        </dgm:presLayoutVars>
      </dgm:prSet>
      <dgm:spPr/>
    </dgm:pt>
    <dgm:pt modelId="{6EC9643B-F06D-44E9-8747-41989430254A}" type="pres">
      <dgm:prSet presAssocID="{BE5CD816-C488-41AE-9496-C3B88308D23C}" presName="rootComposite" presStyleCnt="0"/>
      <dgm:spPr/>
    </dgm:pt>
    <dgm:pt modelId="{E9FB107A-ABC3-45F8-ABBE-EFACB45F7F77}" type="pres">
      <dgm:prSet presAssocID="{BE5CD816-C488-41AE-9496-C3B88308D23C}" presName="rootText" presStyleLbl="node3" presStyleIdx="6" presStyleCnt="9" custScaleX="140698" custLinFactX="15971" custLinFactNeighborX="100000" custLinFactNeighborY="-89462">
        <dgm:presLayoutVars>
          <dgm:chPref val="3"/>
        </dgm:presLayoutVars>
      </dgm:prSet>
      <dgm:spPr/>
      <dgm:t>
        <a:bodyPr/>
        <a:lstStyle/>
        <a:p>
          <a:endParaRPr lang="es-ES"/>
        </a:p>
      </dgm:t>
    </dgm:pt>
    <dgm:pt modelId="{9ABBD58F-BBDA-431F-9DDC-56F572C8FCB9}" type="pres">
      <dgm:prSet presAssocID="{BE5CD816-C488-41AE-9496-C3B88308D23C}" presName="rootConnector" presStyleLbl="node3" presStyleIdx="6" presStyleCnt="9"/>
      <dgm:spPr/>
      <dgm:t>
        <a:bodyPr/>
        <a:lstStyle/>
        <a:p>
          <a:endParaRPr lang="es-ES"/>
        </a:p>
      </dgm:t>
    </dgm:pt>
    <dgm:pt modelId="{7D1E77E3-3761-447D-94F3-E6F4BB44F92B}" type="pres">
      <dgm:prSet presAssocID="{BE5CD816-C488-41AE-9496-C3B88308D23C}" presName="hierChild4" presStyleCnt="0"/>
      <dgm:spPr/>
    </dgm:pt>
    <dgm:pt modelId="{45DFE777-36E1-44E4-9D5D-DBA731014754}" type="pres">
      <dgm:prSet presAssocID="{BE5CD816-C488-41AE-9496-C3B88308D23C}" presName="hierChild5" presStyleCnt="0"/>
      <dgm:spPr/>
    </dgm:pt>
    <dgm:pt modelId="{A31CCB72-0C0F-461B-B700-9D1138A5DEA4}" type="pres">
      <dgm:prSet presAssocID="{C99C9DCE-D46D-4176-AC03-E1F27464E8F1}" presName="Name37" presStyleLbl="parChTrans1D3" presStyleIdx="7" presStyleCnt="9"/>
      <dgm:spPr/>
      <dgm:t>
        <a:bodyPr/>
        <a:lstStyle/>
        <a:p>
          <a:endParaRPr lang="es-ES"/>
        </a:p>
      </dgm:t>
    </dgm:pt>
    <dgm:pt modelId="{0F192AA6-2C35-4AC3-BA6B-C90FB164C3BE}" type="pres">
      <dgm:prSet presAssocID="{C163E80F-CDE6-4A62-803B-525928121534}" presName="hierRoot2" presStyleCnt="0">
        <dgm:presLayoutVars>
          <dgm:hierBranch val="init"/>
        </dgm:presLayoutVars>
      </dgm:prSet>
      <dgm:spPr/>
    </dgm:pt>
    <dgm:pt modelId="{2570D120-08CC-40BD-8532-F3E14C4AC386}" type="pres">
      <dgm:prSet presAssocID="{C163E80F-CDE6-4A62-803B-525928121534}" presName="rootComposite" presStyleCnt="0"/>
      <dgm:spPr/>
    </dgm:pt>
    <dgm:pt modelId="{D84F8C0C-B555-4F69-BDC1-4AC2C7B3CE16}" type="pres">
      <dgm:prSet presAssocID="{C163E80F-CDE6-4A62-803B-525928121534}" presName="rootText" presStyleLbl="node3" presStyleIdx="7" presStyleCnt="9" custScaleX="140698" custLinFactX="15721" custLinFactY="-22525" custLinFactNeighborX="100000" custLinFactNeighborY="-100000">
        <dgm:presLayoutVars>
          <dgm:chPref val="3"/>
        </dgm:presLayoutVars>
      </dgm:prSet>
      <dgm:spPr/>
      <dgm:t>
        <a:bodyPr/>
        <a:lstStyle/>
        <a:p>
          <a:endParaRPr lang="es-ES"/>
        </a:p>
      </dgm:t>
    </dgm:pt>
    <dgm:pt modelId="{9CA95456-9BAD-4782-9F9D-D2FA4B03E2DF}" type="pres">
      <dgm:prSet presAssocID="{C163E80F-CDE6-4A62-803B-525928121534}" presName="rootConnector" presStyleLbl="node3" presStyleIdx="7" presStyleCnt="9"/>
      <dgm:spPr/>
      <dgm:t>
        <a:bodyPr/>
        <a:lstStyle/>
        <a:p>
          <a:endParaRPr lang="es-ES"/>
        </a:p>
      </dgm:t>
    </dgm:pt>
    <dgm:pt modelId="{1F77970E-5497-47F3-85CE-317456720085}" type="pres">
      <dgm:prSet presAssocID="{C163E80F-CDE6-4A62-803B-525928121534}" presName="hierChild4" presStyleCnt="0"/>
      <dgm:spPr/>
    </dgm:pt>
    <dgm:pt modelId="{C71B9CEB-83F4-4FA3-B893-47E2E8183809}" type="pres">
      <dgm:prSet presAssocID="{C163E80F-CDE6-4A62-803B-525928121534}" presName="hierChild5" presStyleCnt="0"/>
      <dgm:spPr/>
    </dgm:pt>
    <dgm:pt modelId="{00BA80B2-07D5-4094-9053-CEE5D339DE93}" type="pres">
      <dgm:prSet presAssocID="{A800F176-72B7-483F-BA94-D274E17CB412}" presName="Name37" presStyleLbl="parChTrans1D3" presStyleIdx="8" presStyleCnt="9"/>
      <dgm:spPr/>
      <dgm:t>
        <a:bodyPr/>
        <a:lstStyle/>
        <a:p>
          <a:endParaRPr lang="es-ES"/>
        </a:p>
      </dgm:t>
    </dgm:pt>
    <dgm:pt modelId="{C5A825E3-A6BE-43E7-8A8E-176D3AD92D59}" type="pres">
      <dgm:prSet presAssocID="{E24CD9E3-A06B-42D8-8D35-F58A71C6F137}" presName="hierRoot2" presStyleCnt="0">
        <dgm:presLayoutVars>
          <dgm:hierBranch val="init"/>
        </dgm:presLayoutVars>
      </dgm:prSet>
      <dgm:spPr/>
    </dgm:pt>
    <dgm:pt modelId="{FEE64F9A-C0A4-4C9D-BC07-6BAD22AF9BE6}" type="pres">
      <dgm:prSet presAssocID="{E24CD9E3-A06B-42D8-8D35-F58A71C6F137}" presName="rootComposite" presStyleCnt="0"/>
      <dgm:spPr/>
    </dgm:pt>
    <dgm:pt modelId="{B9673546-DA68-46BC-B8FB-F0DEE8947F73}" type="pres">
      <dgm:prSet presAssocID="{E24CD9E3-A06B-42D8-8D35-F58A71C6F137}" presName="rootText" presStyleLbl="node3" presStyleIdx="8" presStyleCnt="9" custScaleX="140698" custScaleY="139929" custLinFactX="15720" custLinFactY="-57533" custLinFactNeighborX="100000" custLinFactNeighborY="-100000">
        <dgm:presLayoutVars>
          <dgm:chPref val="3"/>
        </dgm:presLayoutVars>
      </dgm:prSet>
      <dgm:spPr/>
      <dgm:t>
        <a:bodyPr/>
        <a:lstStyle/>
        <a:p>
          <a:endParaRPr lang="es-ES"/>
        </a:p>
      </dgm:t>
    </dgm:pt>
    <dgm:pt modelId="{5604793E-1C2C-44FD-A464-A96F034208DA}" type="pres">
      <dgm:prSet presAssocID="{E24CD9E3-A06B-42D8-8D35-F58A71C6F137}" presName="rootConnector" presStyleLbl="node3" presStyleIdx="8" presStyleCnt="9"/>
      <dgm:spPr/>
      <dgm:t>
        <a:bodyPr/>
        <a:lstStyle/>
        <a:p>
          <a:endParaRPr lang="es-ES"/>
        </a:p>
      </dgm:t>
    </dgm:pt>
    <dgm:pt modelId="{7AE517A6-48AB-46E9-8142-25EDE4786428}" type="pres">
      <dgm:prSet presAssocID="{E24CD9E3-A06B-42D8-8D35-F58A71C6F137}" presName="hierChild4" presStyleCnt="0"/>
      <dgm:spPr/>
    </dgm:pt>
    <dgm:pt modelId="{34277204-E0B3-49A7-9A32-394F0718958D}" type="pres">
      <dgm:prSet presAssocID="{E24CD9E3-A06B-42D8-8D35-F58A71C6F137}" presName="hierChild5" presStyleCnt="0"/>
      <dgm:spPr/>
    </dgm:pt>
    <dgm:pt modelId="{0696BB41-3D65-4D5A-BA4C-69C941AF64AC}" type="pres">
      <dgm:prSet presAssocID="{DD734669-EFA4-4C99-A16B-C47DC11AC257}" presName="hierChild5" presStyleCnt="0"/>
      <dgm:spPr/>
    </dgm:pt>
    <dgm:pt modelId="{6C834DFA-211E-4AE9-BEB2-9B801D97DA13}" type="pres">
      <dgm:prSet presAssocID="{2996509D-37D6-46B9-89B4-7A7AC0E53DFD}" presName="hierChild3" presStyleCnt="0"/>
      <dgm:spPr/>
    </dgm:pt>
  </dgm:ptLst>
  <dgm:cxnLst>
    <dgm:cxn modelId="{ADF27A3B-405A-448E-AFFE-1A57923E0BED}" type="presOf" srcId="{93C207F5-706E-4AD3-B85D-47400AD952C0}" destId="{FFA921B9-4E7B-48CF-B6FF-45A2C771C65E}" srcOrd="0" destOrd="0" presId="urn:microsoft.com/office/officeart/2005/8/layout/orgChart1"/>
    <dgm:cxn modelId="{38DCAEBB-1F72-49A2-ABA3-A6F764AFC742}" srcId="{C10A867B-9C7E-4A8D-9C5C-EB648967E2A7}" destId="{A1759FDE-00FC-437F-88D9-D98421C11A47}" srcOrd="1" destOrd="0" parTransId="{16BEAB49-731F-4859-B863-61909CFF6A31}" sibTransId="{4EB3AAC2-30BA-4418-A49D-CB16CD27F58D}"/>
    <dgm:cxn modelId="{0D8DCB8E-220E-4E4F-9071-DF27D84DBEDE}" srcId="{2996509D-37D6-46B9-89B4-7A7AC0E53DFD}" destId="{DD734669-EFA4-4C99-A16B-C47DC11AC257}" srcOrd="1" destOrd="0" parTransId="{CC50273E-A4B5-4F41-9F8A-B280064E63F8}" sibTransId="{FC40561F-4946-4575-A78B-877A85762064}"/>
    <dgm:cxn modelId="{18D43634-4836-4C35-8E39-37108FDB60C3}" type="presOf" srcId="{BE5CD816-C488-41AE-9496-C3B88308D23C}" destId="{E9FB107A-ABC3-45F8-ABBE-EFACB45F7F77}" srcOrd="0" destOrd="0" presId="urn:microsoft.com/office/officeart/2005/8/layout/orgChart1"/>
    <dgm:cxn modelId="{E5766F8D-4EB5-481B-8B99-2AD9BDD260BD}" type="presOf" srcId="{A48C7772-3C3F-4777-A237-8EAC0050684F}" destId="{5BB1035E-6EB6-4E4D-898C-D84F688DAA95}" srcOrd="0" destOrd="0" presId="urn:microsoft.com/office/officeart/2005/8/layout/orgChart1"/>
    <dgm:cxn modelId="{264D83B7-D213-406A-ABFC-36218DCED612}" type="presOf" srcId="{E24CD9E3-A06B-42D8-8D35-F58A71C6F137}" destId="{B9673546-DA68-46BC-B8FB-F0DEE8947F73}" srcOrd="0" destOrd="0" presId="urn:microsoft.com/office/officeart/2005/8/layout/orgChart1"/>
    <dgm:cxn modelId="{29A5BC24-CBF2-43BF-B9C8-647A8BC294F9}" type="presOf" srcId="{9421269D-A21A-4407-8604-39BCD821812F}" destId="{DE0411A6-A351-457B-8005-4CD10F935587}" srcOrd="0" destOrd="0" presId="urn:microsoft.com/office/officeart/2005/8/layout/orgChart1"/>
    <dgm:cxn modelId="{01D1A9E3-C519-475B-B20E-91B5A2C1396A}" type="presOf" srcId="{0370EF63-5F29-499D-A32F-D1F08C981975}" destId="{80042F78-CB93-49B0-9807-4EA2E914934A}" srcOrd="0" destOrd="0" presId="urn:microsoft.com/office/officeart/2005/8/layout/orgChart1"/>
    <dgm:cxn modelId="{AB42D5D1-9BE1-4252-947D-7CD600D76397}" type="presOf" srcId="{00F3FCD8-6BD4-4A33-8A67-FBBE2BA9A721}" destId="{3556A469-D7C6-424A-B867-6FF9C73F6874}" srcOrd="0" destOrd="0" presId="urn:microsoft.com/office/officeart/2005/8/layout/orgChart1"/>
    <dgm:cxn modelId="{CF5439EB-2C6E-46CA-863A-905207D771E1}" type="presOf" srcId="{CC50273E-A4B5-4F41-9F8A-B280064E63F8}" destId="{0B4432B4-B9CF-46EB-90ED-2E135BC7040A}" srcOrd="0" destOrd="0" presId="urn:microsoft.com/office/officeart/2005/8/layout/orgChart1"/>
    <dgm:cxn modelId="{E74C4337-F905-4ABE-A63D-7236C9B2381F}" srcId="{C10A867B-9C7E-4A8D-9C5C-EB648967E2A7}" destId="{0370EF63-5F29-499D-A32F-D1F08C981975}" srcOrd="2" destOrd="0" parTransId="{133D57E3-4D91-446E-A271-BB6B24AB8897}" sibTransId="{C2A3CB82-1295-4E53-91C9-89F75FDC9FA7}"/>
    <dgm:cxn modelId="{9DA34442-0C4B-4D24-880B-F244A00B93E1}" type="presOf" srcId="{2DA896E8-403A-4261-989A-A4D5B82972D8}" destId="{0CFB0504-C451-4A52-8EC0-62C2AC5C1FE8}" srcOrd="0" destOrd="0" presId="urn:microsoft.com/office/officeart/2005/8/layout/orgChart1"/>
    <dgm:cxn modelId="{A55FC002-30CE-4668-979C-6D6AF9CE560C}" type="presOf" srcId="{2996509D-37D6-46B9-89B4-7A7AC0E53DFD}" destId="{AC314A81-7167-46D8-9533-8226F4DE4A45}" srcOrd="0" destOrd="0" presId="urn:microsoft.com/office/officeart/2005/8/layout/orgChart1"/>
    <dgm:cxn modelId="{4CB876A1-585E-432B-9DDA-2F980D961939}" type="presOf" srcId="{DD734669-EFA4-4C99-A16B-C47DC11AC257}" destId="{578BB8A7-17CD-4D1C-83A5-162C72F13EC9}" srcOrd="0" destOrd="0" presId="urn:microsoft.com/office/officeart/2005/8/layout/orgChart1"/>
    <dgm:cxn modelId="{FDAF50DE-BE80-4D13-82AF-3FDB1EF51B4E}" srcId="{DD734669-EFA4-4C99-A16B-C47DC11AC257}" destId="{BE5CD816-C488-41AE-9496-C3B88308D23C}" srcOrd="2" destOrd="0" parTransId="{2DA896E8-403A-4261-989A-A4D5B82972D8}" sibTransId="{411AD981-F16A-4016-ADA6-F0E1AA7D20A7}"/>
    <dgm:cxn modelId="{3DCC8948-AC3F-4026-8A84-DDE0B8B7CA03}" type="presOf" srcId="{A1759FDE-00FC-437F-88D9-D98421C11A47}" destId="{4C975EB4-7653-4746-AAD9-FE9F23AAF090}" srcOrd="1" destOrd="0" presId="urn:microsoft.com/office/officeart/2005/8/layout/orgChart1"/>
    <dgm:cxn modelId="{B32D7BB8-2858-4AEF-8681-584B390BCC38}" type="presOf" srcId="{BE5CD816-C488-41AE-9496-C3B88308D23C}" destId="{9ABBD58F-BBDA-431F-9DDC-56F572C8FCB9}" srcOrd="1" destOrd="0" presId="urn:microsoft.com/office/officeart/2005/8/layout/orgChart1"/>
    <dgm:cxn modelId="{F863B9DA-AB5D-46EE-BA79-52BBE525FC31}" srcId="{DD734669-EFA4-4C99-A16B-C47DC11AC257}" destId="{E24CD9E3-A06B-42D8-8D35-F58A71C6F137}" srcOrd="4" destOrd="0" parTransId="{A800F176-72B7-483F-BA94-D274E17CB412}" sibTransId="{C37F0ABF-D6E3-4AF5-A566-181242B8D32D}"/>
    <dgm:cxn modelId="{4DAAA103-A0D8-4DD5-A723-6EA1D2954D51}" srcId="{C10A867B-9C7E-4A8D-9C5C-EB648967E2A7}" destId="{DAC9CFA4-F23B-47BF-85D1-42B4794B0F68}" srcOrd="0" destOrd="0" parTransId="{00F3FCD8-6BD4-4A33-8A67-FBBE2BA9A721}" sibTransId="{58949B04-6263-46EB-B606-579728F35DC6}"/>
    <dgm:cxn modelId="{A772FFC5-5833-4211-811E-31397EB79886}" type="presOf" srcId="{C10A867B-9C7E-4A8D-9C5C-EB648967E2A7}" destId="{6B13F6C4-6EEC-4CA0-897B-59A7C0E9E1CB}" srcOrd="1" destOrd="0" presId="urn:microsoft.com/office/officeart/2005/8/layout/orgChart1"/>
    <dgm:cxn modelId="{5A823273-5093-42CA-85A1-17BC581E5A06}" srcId="{DD734669-EFA4-4C99-A16B-C47DC11AC257}" destId="{5C24817C-1295-482F-93E5-CAA043BE8AC0}" srcOrd="1" destOrd="0" parTransId="{FAE56224-42BE-4F81-B414-22BDF2167AA1}" sibTransId="{4BB88FEB-6BCF-44E3-9A64-C80CFC6AF244}"/>
    <dgm:cxn modelId="{440A02C9-A4CF-42B7-B643-D6775C4F5781}" type="presOf" srcId="{C1B81B48-3B63-4C62-AA20-66CD2B9C91A6}" destId="{8D87BD80-F373-4BE3-B93D-788C83432492}" srcOrd="1" destOrd="0" presId="urn:microsoft.com/office/officeart/2005/8/layout/orgChart1"/>
    <dgm:cxn modelId="{7CE43E85-67B6-4B5F-B699-9F0559A8F5C2}" type="presOf" srcId="{C99C9DCE-D46D-4176-AC03-E1F27464E8F1}" destId="{A31CCB72-0C0F-461B-B700-9D1138A5DEA4}" srcOrd="0" destOrd="0" presId="urn:microsoft.com/office/officeart/2005/8/layout/orgChart1"/>
    <dgm:cxn modelId="{2A623912-5192-43BD-BD87-33DC293FB24F}" type="presOf" srcId="{FAE56224-42BE-4F81-B414-22BDF2167AA1}" destId="{4D0E903E-3A04-4919-8DF2-039C691101A2}" srcOrd="0" destOrd="0" presId="urn:microsoft.com/office/officeart/2005/8/layout/orgChart1"/>
    <dgm:cxn modelId="{B3287D11-499C-4153-9424-80ED82C49E65}" type="presOf" srcId="{A48C7772-3C3F-4777-A237-8EAC0050684F}" destId="{BF0C28A7-59FF-4625-B774-88DD57FA6CB5}" srcOrd="1" destOrd="0" presId="urn:microsoft.com/office/officeart/2005/8/layout/orgChart1"/>
    <dgm:cxn modelId="{BE44AC75-E403-425E-B29A-A97ABEC95B07}" srcId="{2996509D-37D6-46B9-89B4-7A7AC0E53DFD}" destId="{C10A867B-9C7E-4A8D-9C5C-EB648967E2A7}" srcOrd="0" destOrd="0" parTransId="{9421269D-A21A-4407-8604-39BCD821812F}" sibTransId="{62B9F2E8-1D1C-43BD-8F29-4AEC2AB62A33}"/>
    <dgm:cxn modelId="{8E3F2549-4706-43E3-AB9C-9E067F910161}" type="presOf" srcId="{5C24817C-1295-482F-93E5-CAA043BE8AC0}" destId="{EC55C6DA-A48F-464D-A571-DA9E7D22F95C}" srcOrd="0" destOrd="0" presId="urn:microsoft.com/office/officeart/2005/8/layout/orgChart1"/>
    <dgm:cxn modelId="{5AC62D44-0D9B-413B-98AD-949D29B44612}" srcId="{93C207F5-706E-4AD3-B85D-47400AD952C0}" destId="{2996509D-37D6-46B9-89B4-7A7AC0E53DFD}" srcOrd="0" destOrd="0" parTransId="{B723190F-CE90-4B58-B72A-E0C326A71C7B}" sibTransId="{51078989-83B2-47C1-B433-EB4C0F03F9DA}"/>
    <dgm:cxn modelId="{C9B5120F-DA41-4F50-A659-28F5C10B4962}" type="presOf" srcId="{C163E80F-CDE6-4A62-803B-525928121534}" destId="{9CA95456-9BAD-4782-9F9D-D2FA4B03E2DF}" srcOrd="1" destOrd="0" presId="urn:microsoft.com/office/officeart/2005/8/layout/orgChart1"/>
    <dgm:cxn modelId="{57140D31-D93B-4451-A1ED-5990183D3DFE}" type="presOf" srcId="{0370EF63-5F29-499D-A32F-D1F08C981975}" destId="{3E02FF38-4695-419D-9DF2-4936CE3B4CE0}" srcOrd="1" destOrd="0" presId="urn:microsoft.com/office/officeart/2005/8/layout/orgChart1"/>
    <dgm:cxn modelId="{8855D10E-F837-46A1-B426-F0E72A3D1E7F}" type="presOf" srcId="{16BEAB49-731F-4859-B863-61909CFF6A31}" destId="{E0320984-410E-4C1D-83E5-23233F6E424A}" srcOrd="0" destOrd="0" presId="urn:microsoft.com/office/officeart/2005/8/layout/orgChart1"/>
    <dgm:cxn modelId="{67AFDC16-8C68-46F3-9DE3-51F4513842D4}" type="presOf" srcId="{DAC9CFA4-F23B-47BF-85D1-42B4794B0F68}" destId="{7AEF37A7-EE47-4678-8A61-EE71ABE774AF}" srcOrd="0" destOrd="0" presId="urn:microsoft.com/office/officeart/2005/8/layout/orgChart1"/>
    <dgm:cxn modelId="{85E44020-38E0-4A8B-A4AB-89B18FAA9CB8}" srcId="{DD734669-EFA4-4C99-A16B-C47DC11AC257}" destId="{C163E80F-CDE6-4A62-803B-525928121534}" srcOrd="3" destOrd="0" parTransId="{C99C9DCE-D46D-4176-AC03-E1F27464E8F1}" sibTransId="{94B46C1B-0055-48D4-AECD-C20B89E096F0}"/>
    <dgm:cxn modelId="{1541159D-9DE3-4065-BAC0-0D81429D18F9}" type="presOf" srcId="{133D57E3-4D91-446E-A271-BB6B24AB8897}" destId="{A1096241-68BE-49D6-A0AA-3D2D868CF3A6}" srcOrd="0" destOrd="0" presId="urn:microsoft.com/office/officeart/2005/8/layout/orgChart1"/>
    <dgm:cxn modelId="{CCA4E1D3-54C3-45F2-B078-A239073CB8D4}" type="presOf" srcId="{C163E80F-CDE6-4A62-803B-525928121534}" destId="{D84F8C0C-B555-4F69-BDC1-4AC2C7B3CE16}" srcOrd="0" destOrd="0" presId="urn:microsoft.com/office/officeart/2005/8/layout/orgChart1"/>
    <dgm:cxn modelId="{30D44486-9FEE-4C6F-A889-77C7FB4A77DC}" type="presOf" srcId="{2996509D-37D6-46B9-89B4-7A7AC0E53DFD}" destId="{A5ABC949-1267-44AB-8F50-5C959D747A69}" srcOrd="1" destOrd="0" presId="urn:microsoft.com/office/officeart/2005/8/layout/orgChart1"/>
    <dgm:cxn modelId="{9896AAB0-1AE5-4F0E-95EA-63ADFF50583A}" type="presOf" srcId="{E24CD9E3-A06B-42D8-8D35-F58A71C6F137}" destId="{5604793E-1C2C-44FD-A464-A96F034208DA}" srcOrd="1" destOrd="0" presId="urn:microsoft.com/office/officeart/2005/8/layout/orgChart1"/>
    <dgm:cxn modelId="{B0C8FA4D-6520-42A1-86D1-62885D56FE02}" type="presOf" srcId="{DAC9CFA4-F23B-47BF-85D1-42B4794B0F68}" destId="{3762FF50-4515-4CD6-97CE-D1840818601A}" srcOrd="1" destOrd="0" presId="urn:microsoft.com/office/officeart/2005/8/layout/orgChart1"/>
    <dgm:cxn modelId="{064B7A5A-72D8-4455-AB84-EE64C82E9EF7}" srcId="{C10A867B-9C7E-4A8D-9C5C-EB648967E2A7}" destId="{A48C7772-3C3F-4777-A237-8EAC0050684F}" srcOrd="3" destOrd="0" parTransId="{90A789CE-D629-4662-A76F-6128D00A2A7A}" sibTransId="{EFB88896-D9AC-4659-B422-95A155C64A1D}"/>
    <dgm:cxn modelId="{5A490F20-2071-4E3F-9052-516BAE9A4CF9}" type="presOf" srcId="{DD734669-EFA4-4C99-A16B-C47DC11AC257}" destId="{4E5F23C7-3366-460F-B261-88F6BEB94C93}" srcOrd="1" destOrd="0" presId="urn:microsoft.com/office/officeart/2005/8/layout/orgChart1"/>
    <dgm:cxn modelId="{EF1BB649-1D5E-407E-A3C0-09D770F160F6}" type="presOf" srcId="{0C867DF7-0152-4678-9386-4601E8B8883C}" destId="{B14E7FD9-DA21-4FC7-BF00-8CD022876B49}" srcOrd="0" destOrd="0" presId="urn:microsoft.com/office/officeart/2005/8/layout/orgChart1"/>
    <dgm:cxn modelId="{47D6C77E-6A8B-4893-83F6-5270C37DBC2D}" srcId="{DD734669-EFA4-4C99-A16B-C47DC11AC257}" destId="{C1B81B48-3B63-4C62-AA20-66CD2B9C91A6}" srcOrd="0" destOrd="0" parTransId="{0C867DF7-0152-4678-9386-4601E8B8883C}" sibTransId="{F7187639-905E-48DB-A754-52BF4FA8126B}"/>
    <dgm:cxn modelId="{90820D75-8C17-4EC2-BD39-E2B6A98910E1}" type="presOf" srcId="{5C24817C-1295-482F-93E5-CAA043BE8AC0}" destId="{1B094DBF-5E3B-45CC-8799-540E83659A64}" srcOrd="1" destOrd="0" presId="urn:microsoft.com/office/officeart/2005/8/layout/orgChart1"/>
    <dgm:cxn modelId="{175D20CB-437B-4241-B61B-50C43AD83B0A}" type="presOf" srcId="{90A789CE-D629-4662-A76F-6128D00A2A7A}" destId="{7BBB6EB4-B939-4B9C-81F5-5D3AEE8D95C9}" srcOrd="0" destOrd="0" presId="urn:microsoft.com/office/officeart/2005/8/layout/orgChart1"/>
    <dgm:cxn modelId="{7FCC2E58-F82C-4F35-B491-36B17504D8C0}" type="presOf" srcId="{A800F176-72B7-483F-BA94-D274E17CB412}" destId="{00BA80B2-07D5-4094-9053-CEE5D339DE93}" srcOrd="0" destOrd="0" presId="urn:microsoft.com/office/officeart/2005/8/layout/orgChart1"/>
    <dgm:cxn modelId="{95B0C116-333B-43F7-A12A-097158B6A62B}" type="presOf" srcId="{C10A867B-9C7E-4A8D-9C5C-EB648967E2A7}" destId="{4A304EF6-9712-4444-9595-4963A7C1F7DD}" srcOrd="0" destOrd="0" presId="urn:microsoft.com/office/officeart/2005/8/layout/orgChart1"/>
    <dgm:cxn modelId="{1055C8DE-D193-4213-A2D7-0C9A78E7A92C}" type="presOf" srcId="{C1B81B48-3B63-4C62-AA20-66CD2B9C91A6}" destId="{445A00AA-3110-462B-AF6E-D595E46EC92F}" srcOrd="0" destOrd="0" presId="urn:microsoft.com/office/officeart/2005/8/layout/orgChart1"/>
    <dgm:cxn modelId="{0254207D-8D78-4E59-8E4B-B418ECA2049A}" type="presOf" srcId="{A1759FDE-00FC-437F-88D9-D98421C11A47}" destId="{3FA3E14D-E1CD-42A3-9731-82A83F2CBFF4}" srcOrd="0" destOrd="0" presId="urn:microsoft.com/office/officeart/2005/8/layout/orgChart1"/>
    <dgm:cxn modelId="{4FD6E24E-78E4-4026-989A-2AEFA45241DC}" type="presParOf" srcId="{FFA921B9-4E7B-48CF-B6FF-45A2C771C65E}" destId="{A2C27683-BA78-4F8E-8A7A-16CD76357EFA}" srcOrd="0" destOrd="0" presId="urn:microsoft.com/office/officeart/2005/8/layout/orgChart1"/>
    <dgm:cxn modelId="{4AA8EDCE-9072-43CB-8E65-08D8F178F7D7}" type="presParOf" srcId="{A2C27683-BA78-4F8E-8A7A-16CD76357EFA}" destId="{9F8579E3-CADC-403C-9EDB-A2D6EB545FB4}" srcOrd="0" destOrd="0" presId="urn:microsoft.com/office/officeart/2005/8/layout/orgChart1"/>
    <dgm:cxn modelId="{16129DCC-B3F1-4BA6-94E9-91B61E9C1E08}" type="presParOf" srcId="{9F8579E3-CADC-403C-9EDB-A2D6EB545FB4}" destId="{AC314A81-7167-46D8-9533-8226F4DE4A45}" srcOrd="0" destOrd="0" presId="urn:microsoft.com/office/officeart/2005/8/layout/orgChart1"/>
    <dgm:cxn modelId="{8380CABC-D5EB-40B7-BE3E-83088DF5061D}" type="presParOf" srcId="{9F8579E3-CADC-403C-9EDB-A2D6EB545FB4}" destId="{A5ABC949-1267-44AB-8F50-5C959D747A69}" srcOrd="1" destOrd="0" presId="urn:microsoft.com/office/officeart/2005/8/layout/orgChart1"/>
    <dgm:cxn modelId="{9621DE47-603C-4D83-8773-DC1CBECE9923}" type="presParOf" srcId="{A2C27683-BA78-4F8E-8A7A-16CD76357EFA}" destId="{69F1981A-7AE7-405B-953A-04D6C5F52750}" srcOrd="1" destOrd="0" presId="urn:microsoft.com/office/officeart/2005/8/layout/orgChart1"/>
    <dgm:cxn modelId="{3A634806-2C51-4DF7-937E-738B776FF85D}" type="presParOf" srcId="{69F1981A-7AE7-405B-953A-04D6C5F52750}" destId="{DE0411A6-A351-457B-8005-4CD10F935587}" srcOrd="0" destOrd="0" presId="urn:microsoft.com/office/officeart/2005/8/layout/orgChart1"/>
    <dgm:cxn modelId="{2695F72C-7146-41B4-8A91-91DF6DC06E99}" type="presParOf" srcId="{69F1981A-7AE7-405B-953A-04D6C5F52750}" destId="{30E5B3C3-E075-4396-9981-1FD9C68F06B1}" srcOrd="1" destOrd="0" presId="urn:microsoft.com/office/officeart/2005/8/layout/orgChart1"/>
    <dgm:cxn modelId="{9400A8D5-5465-490F-9DA1-91B742C3C475}" type="presParOf" srcId="{30E5B3C3-E075-4396-9981-1FD9C68F06B1}" destId="{439381E7-A2D9-4E23-8E40-BFEB3836BFB9}" srcOrd="0" destOrd="0" presId="urn:microsoft.com/office/officeart/2005/8/layout/orgChart1"/>
    <dgm:cxn modelId="{60DFF19F-D1ED-4D78-B1F0-94A37479331A}" type="presParOf" srcId="{439381E7-A2D9-4E23-8E40-BFEB3836BFB9}" destId="{4A304EF6-9712-4444-9595-4963A7C1F7DD}" srcOrd="0" destOrd="0" presId="urn:microsoft.com/office/officeart/2005/8/layout/orgChart1"/>
    <dgm:cxn modelId="{B3E37858-07AB-4740-A330-48FB378FE009}" type="presParOf" srcId="{439381E7-A2D9-4E23-8E40-BFEB3836BFB9}" destId="{6B13F6C4-6EEC-4CA0-897B-59A7C0E9E1CB}" srcOrd="1" destOrd="0" presId="urn:microsoft.com/office/officeart/2005/8/layout/orgChart1"/>
    <dgm:cxn modelId="{8A6023B8-4436-4F7A-A575-DBEF1ACE57FD}" type="presParOf" srcId="{30E5B3C3-E075-4396-9981-1FD9C68F06B1}" destId="{67EBE058-F007-4468-A797-CB55E0A5769A}" srcOrd="1" destOrd="0" presId="urn:microsoft.com/office/officeart/2005/8/layout/orgChart1"/>
    <dgm:cxn modelId="{11769C9F-AF61-49E3-8402-8FDA43AD1C85}" type="presParOf" srcId="{67EBE058-F007-4468-A797-CB55E0A5769A}" destId="{3556A469-D7C6-424A-B867-6FF9C73F6874}" srcOrd="0" destOrd="0" presId="urn:microsoft.com/office/officeart/2005/8/layout/orgChart1"/>
    <dgm:cxn modelId="{53F55FC8-239C-42C9-BB58-6C87947DA55A}" type="presParOf" srcId="{67EBE058-F007-4468-A797-CB55E0A5769A}" destId="{A761AAC1-2489-46C7-A1A4-B12F053A0BB6}" srcOrd="1" destOrd="0" presId="urn:microsoft.com/office/officeart/2005/8/layout/orgChart1"/>
    <dgm:cxn modelId="{A54E40E2-E3F3-4650-94BF-09D7AD2D305F}" type="presParOf" srcId="{A761AAC1-2489-46C7-A1A4-B12F053A0BB6}" destId="{9F42F416-3D0B-48F8-9F0B-3490A4E612C6}" srcOrd="0" destOrd="0" presId="urn:microsoft.com/office/officeart/2005/8/layout/orgChart1"/>
    <dgm:cxn modelId="{AE8CCAE6-1365-41AE-B937-968788B2F252}" type="presParOf" srcId="{9F42F416-3D0B-48F8-9F0B-3490A4E612C6}" destId="{7AEF37A7-EE47-4678-8A61-EE71ABE774AF}" srcOrd="0" destOrd="0" presId="urn:microsoft.com/office/officeart/2005/8/layout/orgChart1"/>
    <dgm:cxn modelId="{14D2497C-0ECA-4A8A-B504-D4A6EEDA4171}" type="presParOf" srcId="{9F42F416-3D0B-48F8-9F0B-3490A4E612C6}" destId="{3762FF50-4515-4CD6-97CE-D1840818601A}" srcOrd="1" destOrd="0" presId="urn:microsoft.com/office/officeart/2005/8/layout/orgChart1"/>
    <dgm:cxn modelId="{D78ADCAD-CA8E-4BE4-82B3-7F2A82CC2603}" type="presParOf" srcId="{A761AAC1-2489-46C7-A1A4-B12F053A0BB6}" destId="{21A34912-211F-4C14-A4DC-AD797D366991}" srcOrd="1" destOrd="0" presId="urn:microsoft.com/office/officeart/2005/8/layout/orgChart1"/>
    <dgm:cxn modelId="{AEF96F7D-3B40-4417-8BD9-D49403492F02}" type="presParOf" srcId="{A761AAC1-2489-46C7-A1A4-B12F053A0BB6}" destId="{46139932-F7DF-442F-AFE5-7C9BB2DCAB63}" srcOrd="2" destOrd="0" presId="urn:microsoft.com/office/officeart/2005/8/layout/orgChart1"/>
    <dgm:cxn modelId="{ADB4CB66-1130-4E34-B899-8D7F36872CF7}" type="presParOf" srcId="{67EBE058-F007-4468-A797-CB55E0A5769A}" destId="{E0320984-410E-4C1D-83E5-23233F6E424A}" srcOrd="2" destOrd="0" presId="urn:microsoft.com/office/officeart/2005/8/layout/orgChart1"/>
    <dgm:cxn modelId="{A5737508-D1AF-4897-A5C9-C02ACD76CCB6}" type="presParOf" srcId="{67EBE058-F007-4468-A797-CB55E0A5769A}" destId="{5C8ABC47-B5D0-4EF3-9FB6-0CC7CE5C7999}" srcOrd="3" destOrd="0" presId="urn:microsoft.com/office/officeart/2005/8/layout/orgChart1"/>
    <dgm:cxn modelId="{7D3E5C90-12E7-4FB7-A26A-82496833ECF9}" type="presParOf" srcId="{5C8ABC47-B5D0-4EF3-9FB6-0CC7CE5C7999}" destId="{C19C9E0F-5790-4B81-8AE6-06D1F6E50721}" srcOrd="0" destOrd="0" presId="urn:microsoft.com/office/officeart/2005/8/layout/orgChart1"/>
    <dgm:cxn modelId="{7A9D4924-FDB6-49DC-A738-DC8470C9504B}" type="presParOf" srcId="{C19C9E0F-5790-4B81-8AE6-06D1F6E50721}" destId="{3FA3E14D-E1CD-42A3-9731-82A83F2CBFF4}" srcOrd="0" destOrd="0" presId="urn:microsoft.com/office/officeart/2005/8/layout/orgChart1"/>
    <dgm:cxn modelId="{9A2CBCFF-2AA4-489B-B6AA-91CBFF0B64E4}" type="presParOf" srcId="{C19C9E0F-5790-4B81-8AE6-06D1F6E50721}" destId="{4C975EB4-7653-4746-AAD9-FE9F23AAF090}" srcOrd="1" destOrd="0" presId="urn:microsoft.com/office/officeart/2005/8/layout/orgChart1"/>
    <dgm:cxn modelId="{2B34BFAE-AC83-4A2E-AA33-5EC6915CC598}" type="presParOf" srcId="{5C8ABC47-B5D0-4EF3-9FB6-0CC7CE5C7999}" destId="{DE6F9A25-BF65-4465-9708-A6ED994B6F4A}" srcOrd="1" destOrd="0" presId="urn:microsoft.com/office/officeart/2005/8/layout/orgChart1"/>
    <dgm:cxn modelId="{BAB065F8-F3AC-481A-AB6E-EE4991490983}" type="presParOf" srcId="{5C8ABC47-B5D0-4EF3-9FB6-0CC7CE5C7999}" destId="{52BAA078-1835-48F0-9FD0-1DA2D29CE14F}" srcOrd="2" destOrd="0" presId="urn:microsoft.com/office/officeart/2005/8/layout/orgChart1"/>
    <dgm:cxn modelId="{34B61942-6994-48E8-BC66-E58697C1BC33}" type="presParOf" srcId="{67EBE058-F007-4468-A797-CB55E0A5769A}" destId="{A1096241-68BE-49D6-A0AA-3D2D868CF3A6}" srcOrd="4" destOrd="0" presId="urn:microsoft.com/office/officeart/2005/8/layout/orgChart1"/>
    <dgm:cxn modelId="{A19C048C-08AF-47F1-8E2D-871D6AD0A5E6}" type="presParOf" srcId="{67EBE058-F007-4468-A797-CB55E0A5769A}" destId="{A9BA42ED-F5EE-4254-8ADE-FCE3D628FA2D}" srcOrd="5" destOrd="0" presId="urn:microsoft.com/office/officeart/2005/8/layout/orgChart1"/>
    <dgm:cxn modelId="{B558E017-8729-4A44-B5B6-12B98A40E5C2}" type="presParOf" srcId="{A9BA42ED-F5EE-4254-8ADE-FCE3D628FA2D}" destId="{7B907ECC-970F-4E16-828A-CF35B845D6CA}" srcOrd="0" destOrd="0" presId="urn:microsoft.com/office/officeart/2005/8/layout/orgChart1"/>
    <dgm:cxn modelId="{28912F74-0D14-4D41-B352-FED4958BE472}" type="presParOf" srcId="{7B907ECC-970F-4E16-828A-CF35B845D6CA}" destId="{80042F78-CB93-49B0-9807-4EA2E914934A}" srcOrd="0" destOrd="0" presId="urn:microsoft.com/office/officeart/2005/8/layout/orgChart1"/>
    <dgm:cxn modelId="{F634E520-DE6C-4DF6-81C2-9D583E1CF64A}" type="presParOf" srcId="{7B907ECC-970F-4E16-828A-CF35B845D6CA}" destId="{3E02FF38-4695-419D-9DF2-4936CE3B4CE0}" srcOrd="1" destOrd="0" presId="urn:microsoft.com/office/officeart/2005/8/layout/orgChart1"/>
    <dgm:cxn modelId="{2B00EBE1-39B5-4CAB-8190-52ED6F5FE2B2}" type="presParOf" srcId="{A9BA42ED-F5EE-4254-8ADE-FCE3D628FA2D}" destId="{56F1B45E-3CF9-4371-BF75-FDAC9E04732C}" srcOrd="1" destOrd="0" presId="urn:microsoft.com/office/officeart/2005/8/layout/orgChart1"/>
    <dgm:cxn modelId="{C10442A7-A2A9-4C5A-AF63-247563D4F82B}" type="presParOf" srcId="{A9BA42ED-F5EE-4254-8ADE-FCE3D628FA2D}" destId="{99924A54-0E02-4708-A2E1-B30FC28E64FC}" srcOrd="2" destOrd="0" presId="urn:microsoft.com/office/officeart/2005/8/layout/orgChart1"/>
    <dgm:cxn modelId="{A56292CA-6620-493A-A259-9DFFCEA90789}" type="presParOf" srcId="{67EBE058-F007-4468-A797-CB55E0A5769A}" destId="{7BBB6EB4-B939-4B9C-81F5-5D3AEE8D95C9}" srcOrd="6" destOrd="0" presId="urn:microsoft.com/office/officeart/2005/8/layout/orgChart1"/>
    <dgm:cxn modelId="{09E67566-5375-4000-8F3F-E727087FD3AE}" type="presParOf" srcId="{67EBE058-F007-4468-A797-CB55E0A5769A}" destId="{6DAEDC28-7E01-4A9C-859E-34F784FF5D1D}" srcOrd="7" destOrd="0" presId="urn:microsoft.com/office/officeart/2005/8/layout/orgChart1"/>
    <dgm:cxn modelId="{89AB9B93-FE77-4138-8F5A-91F730703A3C}" type="presParOf" srcId="{6DAEDC28-7E01-4A9C-859E-34F784FF5D1D}" destId="{3DCCB43A-8826-438A-9893-A6D9BFD5CC5E}" srcOrd="0" destOrd="0" presId="urn:microsoft.com/office/officeart/2005/8/layout/orgChart1"/>
    <dgm:cxn modelId="{47F57996-AE38-42B3-B79A-6DB5A55557DC}" type="presParOf" srcId="{3DCCB43A-8826-438A-9893-A6D9BFD5CC5E}" destId="{5BB1035E-6EB6-4E4D-898C-D84F688DAA95}" srcOrd="0" destOrd="0" presId="urn:microsoft.com/office/officeart/2005/8/layout/orgChart1"/>
    <dgm:cxn modelId="{203F1B67-C0D2-4C6F-8E4B-82D9AB4BA25B}" type="presParOf" srcId="{3DCCB43A-8826-438A-9893-A6D9BFD5CC5E}" destId="{BF0C28A7-59FF-4625-B774-88DD57FA6CB5}" srcOrd="1" destOrd="0" presId="urn:microsoft.com/office/officeart/2005/8/layout/orgChart1"/>
    <dgm:cxn modelId="{66E4DC0D-64B9-434A-85CD-E200B66A26F9}" type="presParOf" srcId="{6DAEDC28-7E01-4A9C-859E-34F784FF5D1D}" destId="{72CD524D-8CC6-4410-92A3-615193285A07}" srcOrd="1" destOrd="0" presId="urn:microsoft.com/office/officeart/2005/8/layout/orgChart1"/>
    <dgm:cxn modelId="{31735108-4C9F-490A-A935-D5589FFE1FED}" type="presParOf" srcId="{6DAEDC28-7E01-4A9C-859E-34F784FF5D1D}" destId="{6B567D67-8974-4FAF-A78D-E6DBF1FC8B8E}" srcOrd="2" destOrd="0" presId="urn:microsoft.com/office/officeart/2005/8/layout/orgChart1"/>
    <dgm:cxn modelId="{293D15C4-C287-4B19-906A-A88B416E8E96}" type="presParOf" srcId="{30E5B3C3-E075-4396-9981-1FD9C68F06B1}" destId="{68821F0D-179F-44CE-92FE-C4DE510BE1FA}" srcOrd="2" destOrd="0" presId="urn:microsoft.com/office/officeart/2005/8/layout/orgChart1"/>
    <dgm:cxn modelId="{93B73F4B-63FA-4BC4-AD3A-F8806A81CA36}" type="presParOf" srcId="{69F1981A-7AE7-405B-953A-04D6C5F52750}" destId="{0B4432B4-B9CF-46EB-90ED-2E135BC7040A}" srcOrd="2" destOrd="0" presId="urn:microsoft.com/office/officeart/2005/8/layout/orgChart1"/>
    <dgm:cxn modelId="{D9D3F9FC-2A8E-4027-9989-46386E5C06EC}" type="presParOf" srcId="{69F1981A-7AE7-405B-953A-04D6C5F52750}" destId="{2F3AE90D-43BF-4DA7-8B7F-B6A635DAEEDF}" srcOrd="3" destOrd="0" presId="urn:microsoft.com/office/officeart/2005/8/layout/orgChart1"/>
    <dgm:cxn modelId="{EAA92E44-6300-4E5F-A18A-A55718A17AA0}" type="presParOf" srcId="{2F3AE90D-43BF-4DA7-8B7F-B6A635DAEEDF}" destId="{E31B560E-02DA-4D54-B963-34D00C1D32AD}" srcOrd="0" destOrd="0" presId="urn:microsoft.com/office/officeart/2005/8/layout/orgChart1"/>
    <dgm:cxn modelId="{FB087908-FA5C-4ABB-B67C-B351E90DDF59}" type="presParOf" srcId="{E31B560E-02DA-4D54-B963-34D00C1D32AD}" destId="{578BB8A7-17CD-4D1C-83A5-162C72F13EC9}" srcOrd="0" destOrd="0" presId="urn:microsoft.com/office/officeart/2005/8/layout/orgChart1"/>
    <dgm:cxn modelId="{E7660FB8-5A66-46B1-8C4B-E0C46B075FD7}" type="presParOf" srcId="{E31B560E-02DA-4D54-B963-34D00C1D32AD}" destId="{4E5F23C7-3366-460F-B261-88F6BEB94C93}" srcOrd="1" destOrd="0" presId="urn:microsoft.com/office/officeart/2005/8/layout/orgChart1"/>
    <dgm:cxn modelId="{0A886480-5D8B-45F7-B437-3131046DA99C}" type="presParOf" srcId="{2F3AE90D-43BF-4DA7-8B7F-B6A635DAEEDF}" destId="{46581CCF-E166-4112-9398-8898A092DEBD}" srcOrd="1" destOrd="0" presId="urn:microsoft.com/office/officeart/2005/8/layout/orgChart1"/>
    <dgm:cxn modelId="{633E8F25-4C93-49E6-98EA-53F22B3B7AF1}" type="presParOf" srcId="{46581CCF-E166-4112-9398-8898A092DEBD}" destId="{B14E7FD9-DA21-4FC7-BF00-8CD022876B49}" srcOrd="0" destOrd="0" presId="urn:microsoft.com/office/officeart/2005/8/layout/orgChart1"/>
    <dgm:cxn modelId="{2C2C61FA-AC2C-4004-8BDC-571071B6CAA6}" type="presParOf" srcId="{46581CCF-E166-4112-9398-8898A092DEBD}" destId="{ADA2CC09-7175-4543-B502-6D5F30248465}" srcOrd="1" destOrd="0" presId="urn:microsoft.com/office/officeart/2005/8/layout/orgChart1"/>
    <dgm:cxn modelId="{A2636035-023C-4C54-B4F8-0E7340DF19A9}" type="presParOf" srcId="{ADA2CC09-7175-4543-B502-6D5F30248465}" destId="{02E5553D-1A1F-407B-AD8B-11CF4424F875}" srcOrd="0" destOrd="0" presId="urn:microsoft.com/office/officeart/2005/8/layout/orgChart1"/>
    <dgm:cxn modelId="{1E9EC4E7-E52A-4A95-BCEF-A09F75A9B00D}" type="presParOf" srcId="{02E5553D-1A1F-407B-AD8B-11CF4424F875}" destId="{445A00AA-3110-462B-AF6E-D595E46EC92F}" srcOrd="0" destOrd="0" presId="urn:microsoft.com/office/officeart/2005/8/layout/orgChart1"/>
    <dgm:cxn modelId="{C96BBD67-0069-44D9-BBF9-A38258E6E785}" type="presParOf" srcId="{02E5553D-1A1F-407B-AD8B-11CF4424F875}" destId="{8D87BD80-F373-4BE3-B93D-788C83432492}" srcOrd="1" destOrd="0" presId="urn:microsoft.com/office/officeart/2005/8/layout/orgChart1"/>
    <dgm:cxn modelId="{9F1ED13E-EDB4-418E-930D-1BB91CF4BA19}" type="presParOf" srcId="{ADA2CC09-7175-4543-B502-6D5F30248465}" destId="{E7A4A4C5-E1AB-4796-B393-A2762F6960D7}" srcOrd="1" destOrd="0" presId="urn:microsoft.com/office/officeart/2005/8/layout/orgChart1"/>
    <dgm:cxn modelId="{CD5CC6F2-EA7B-460F-B7F9-A6E1947D8CDC}" type="presParOf" srcId="{ADA2CC09-7175-4543-B502-6D5F30248465}" destId="{0D789C98-ACD3-4B80-81DD-9FBB256DF16A}" srcOrd="2" destOrd="0" presId="urn:microsoft.com/office/officeart/2005/8/layout/orgChart1"/>
    <dgm:cxn modelId="{D2AF4861-92FB-457D-AEEA-7AC31B1A46E9}" type="presParOf" srcId="{46581CCF-E166-4112-9398-8898A092DEBD}" destId="{4D0E903E-3A04-4919-8DF2-039C691101A2}" srcOrd="2" destOrd="0" presId="urn:microsoft.com/office/officeart/2005/8/layout/orgChart1"/>
    <dgm:cxn modelId="{B8C490E3-6B2E-4B0B-8392-ECADA52874DB}" type="presParOf" srcId="{46581CCF-E166-4112-9398-8898A092DEBD}" destId="{677B6191-A436-4CE6-B09F-41AFD0A97DC5}" srcOrd="3" destOrd="0" presId="urn:microsoft.com/office/officeart/2005/8/layout/orgChart1"/>
    <dgm:cxn modelId="{AFEE031D-FCEA-4276-AA74-38E1A00C9587}" type="presParOf" srcId="{677B6191-A436-4CE6-B09F-41AFD0A97DC5}" destId="{4E2162B2-B8AD-4F84-8017-2900514021D4}" srcOrd="0" destOrd="0" presId="urn:microsoft.com/office/officeart/2005/8/layout/orgChart1"/>
    <dgm:cxn modelId="{AEFB888E-E6B8-41D3-B4B3-196E3A20853E}" type="presParOf" srcId="{4E2162B2-B8AD-4F84-8017-2900514021D4}" destId="{EC55C6DA-A48F-464D-A571-DA9E7D22F95C}" srcOrd="0" destOrd="0" presId="urn:microsoft.com/office/officeart/2005/8/layout/orgChart1"/>
    <dgm:cxn modelId="{11520C16-2812-4A69-A6B2-93D22ACABEE9}" type="presParOf" srcId="{4E2162B2-B8AD-4F84-8017-2900514021D4}" destId="{1B094DBF-5E3B-45CC-8799-540E83659A64}" srcOrd="1" destOrd="0" presId="urn:microsoft.com/office/officeart/2005/8/layout/orgChart1"/>
    <dgm:cxn modelId="{45E0AA37-E5BF-40BE-92F2-3F9EA8E7B18F}" type="presParOf" srcId="{677B6191-A436-4CE6-B09F-41AFD0A97DC5}" destId="{794A213D-B813-4534-966A-48BB9F925B86}" srcOrd="1" destOrd="0" presId="urn:microsoft.com/office/officeart/2005/8/layout/orgChart1"/>
    <dgm:cxn modelId="{6BA2C865-3AED-4F20-8C98-AA0DB8C6C02B}" type="presParOf" srcId="{677B6191-A436-4CE6-B09F-41AFD0A97DC5}" destId="{44E7278F-BC96-4625-8CCF-BF9FB74F6B84}" srcOrd="2" destOrd="0" presId="urn:microsoft.com/office/officeart/2005/8/layout/orgChart1"/>
    <dgm:cxn modelId="{BBFCC30D-BEC0-445C-9BEC-3A3FEFC19C1D}" type="presParOf" srcId="{46581CCF-E166-4112-9398-8898A092DEBD}" destId="{0CFB0504-C451-4A52-8EC0-62C2AC5C1FE8}" srcOrd="4" destOrd="0" presId="urn:microsoft.com/office/officeart/2005/8/layout/orgChart1"/>
    <dgm:cxn modelId="{4F6DACF5-05CA-4432-A8FF-4EE581DC1827}" type="presParOf" srcId="{46581CCF-E166-4112-9398-8898A092DEBD}" destId="{A9483ECE-E66B-4720-B5F3-A9C54AD34E32}" srcOrd="5" destOrd="0" presId="urn:microsoft.com/office/officeart/2005/8/layout/orgChart1"/>
    <dgm:cxn modelId="{31EE9813-140D-457A-B307-634D572EE38C}" type="presParOf" srcId="{A9483ECE-E66B-4720-B5F3-A9C54AD34E32}" destId="{6EC9643B-F06D-44E9-8747-41989430254A}" srcOrd="0" destOrd="0" presId="urn:microsoft.com/office/officeart/2005/8/layout/orgChart1"/>
    <dgm:cxn modelId="{6D191D34-480D-4BC7-8DF6-AE7C4969FC79}" type="presParOf" srcId="{6EC9643B-F06D-44E9-8747-41989430254A}" destId="{E9FB107A-ABC3-45F8-ABBE-EFACB45F7F77}" srcOrd="0" destOrd="0" presId="urn:microsoft.com/office/officeart/2005/8/layout/orgChart1"/>
    <dgm:cxn modelId="{C5D905BA-AE90-4F1A-AE20-FE1382094FF9}" type="presParOf" srcId="{6EC9643B-F06D-44E9-8747-41989430254A}" destId="{9ABBD58F-BBDA-431F-9DDC-56F572C8FCB9}" srcOrd="1" destOrd="0" presId="urn:microsoft.com/office/officeart/2005/8/layout/orgChart1"/>
    <dgm:cxn modelId="{03668147-777B-472C-BCEB-37A3AD70F1D4}" type="presParOf" srcId="{A9483ECE-E66B-4720-B5F3-A9C54AD34E32}" destId="{7D1E77E3-3761-447D-94F3-E6F4BB44F92B}" srcOrd="1" destOrd="0" presId="urn:microsoft.com/office/officeart/2005/8/layout/orgChart1"/>
    <dgm:cxn modelId="{0976D46B-6D5B-4CC4-B61E-DC25DD4F5261}" type="presParOf" srcId="{A9483ECE-E66B-4720-B5F3-A9C54AD34E32}" destId="{45DFE777-36E1-44E4-9D5D-DBA731014754}" srcOrd="2" destOrd="0" presId="urn:microsoft.com/office/officeart/2005/8/layout/orgChart1"/>
    <dgm:cxn modelId="{41F31583-9194-47E2-A640-6AE63034CC95}" type="presParOf" srcId="{46581CCF-E166-4112-9398-8898A092DEBD}" destId="{A31CCB72-0C0F-461B-B700-9D1138A5DEA4}" srcOrd="6" destOrd="0" presId="urn:microsoft.com/office/officeart/2005/8/layout/orgChart1"/>
    <dgm:cxn modelId="{576D957C-A6F1-471E-B7DB-575F00DE52EA}" type="presParOf" srcId="{46581CCF-E166-4112-9398-8898A092DEBD}" destId="{0F192AA6-2C35-4AC3-BA6B-C90FB164C3BE}" srcOrd="7" destOrd="0" presId="urn:microsoft.com/office/officeart/2005/8/layout/orgChart1"/>
    <dgm:cxn modelId="{0D806250-58B5-40F7-8A29-B912E010BB0B}" type="presParOf" srcId="{0F192AA6-2C35-4AC3-BA6B-C90FB164C3BE}" destId="{2570D120-08CC-40BD-8532-F3E14C4AC386}" srcOrd="0" destOrd="0" presId="urn:microsoft.com/office/officeart/2005/8/layout/orgChart1"/>
    <dgm:cxn modelId="{21D00ED2-F1FE-4010-9986-92FBB05BE3D6}" type="presParOf" srcId="{2570D120-08CC-40BD-8532-F3E14C4AC386}" destId="{D84F8C0C-B555-4F69-BDC1-4AC2C7B3CE16}" srcOrd="0" destOrd="0" presId="urn:microsoft.com/office/officeart/2005/8/layout/orgChart1"/>
    <dgm:cxn modelId="{9FABF993-4886-4160-BBC0-3B94A07B23FD}" type="presParOf" srcId="{2570D120-08CC-40BD-8532-F3E14C4AC386}" destId="{9CA95456-9BAD-4782-9F9D-D2FA4B03E2DF}" srcOrd="1" destOrd="0" presId="urn:microsoft.com/office/officeart/2005/8/layout/orgChart1"/>
    <dgm:cxn modelId="{9C0D2D61-CB14-4983-8B7E-E580B871C60D}" type="presParOf" srcId="{0F192AA6-2C35-4AC3-BA6B-C90FB164C3BE}" destId="{1F77970E-5497-47F3-85CE-317456720085}" srcOrd="1" destOrd="0" presId="urn:microsoft.com/office/officeart/2005/8/layout/orgChart1"/>
    <dgm:cxn modelId="{74D7B1AD-C592-457D-B201-D4C24FF2F67E}" type="presParOf" srcId="{0F192AA6-2C35-4AC3-BA6B-C90FB164C3BE}" destId="{C71B9CEB-83F4-4FA3-B893-47E2E8183809}" srcOrd="2" destOrd="0" presId="urn:microsoft.com/office/officeart/2005/8/layout/orgChart1"/>
    <dgm:cxn modelId="{904B4D8F-63D0-490D-9AAD-FD05D8BCABB0}" type="presParOf" srcId="{46581CCF-E166-4112-9398-8898A092DEBD}" destId="{00BA80B2-07D5-4094-9053-CEE5D339DE93}" srcOrd="8" destOrd="0" presId="urn:microsoft.com/office/officeart/2005/8/layout/orgChart1"/>
    <dgm:cxn modelId="{0571F453-CA72-4E97-9909-EF2AB723E7CF}" type="presParOf" srcId="{46581CCF-E166-4112-9398-8898A092DEBD}" destId="{C5A825E3-A6BE-43E7-8A8E-176D3AD92D59}" srcOrd="9" destOrd="0" presId="urn:microsoft.com/office/officeart/2005/8/layout/orgChart1"/>
    <dgm:cxn modelId="{82649302-D81D-4EFE-A41E-CB462A976E78}" type="presParOf" srcId="{C5A825E3-A6BE-43E7-8A8E-176D3AD92D59}" destId="{FEE64F9A-C0A4-4C9D-BC07-6BAD22AF9BE6}" srcOrd="0" destOrd="0" presId="urn:microsoft.com/office/officeart/2005/8/layout/orgChart1"/>
    <dgm:cxn modelId="{B2049F4B-3BF2-4A2A-BF34-4D754EAF117E}" type="presParOf" srcId="{FEE64F9A-C0A4-4C9D-BC07-6BAD22AF9BE6}" destId="{B9673546-DA68-46BC-B8FB-F0DEE8947F73}" srcOrd="0" destOrd="0" presId="urn:microsoft.com/office/officeart/2005/8/layout/orgChart1"/>
    <dgm:cxn modelId="{AACD64F0-1018-4F2D-AB71-166C34EB3D55}" type="presParOf" srcId="{FEE64F9A-C0A4-4C9D-BC07-6BAD22AF9BE6}" destId="{5604793E-1C2C-44FD-A464-A96F034208DA}" srcOrd="1" destOrd="0" presId="urn:microsoft.com/office/officeart/2005/8/layout/orgChart1"/>
    <dgm:cxn modelId="{521C7621-0DC4-446A-88A7-42F4C154F879}" type="presParOf" srcId="{C5A825E3-A6BE-43E7-8A8E-176D3AD92D59}" destId="{7AE517A6-48AB-46E9-8142-25EDE4786428}" srcOrd="1" destOrd="0" presId="urn:microsoft.com/office/officeart/2005/8/layout/orgChart1"/>
    <dgm:cxn modelId="{6CD69BDF-C837-45EF-A45D-6EBA9723FF11}" type="presParOf" srcId="{C5A825E3-A6BE-43E7-8A8E-176D3AD92D59}" destId="{34277204-E0B3-49A7-9A32-394F0718958D}" srcOrd="2" destOrd="0" presId="urn:microsoft.com/office/officeart/2005/8/layout/orgChart1"/>
    <dgm:cxn modelId="{5BC258DF-4666-4F61-B5F7-192494180E12}" type="presParOf" srcId="{2F3AE90D-43BF-4DA7-8B7F-B6A635DAEEDF}" destId="{0696BB41-3D65-4D5A-BA4C-69C941AF64AC}" srcOrd="2" destOrd="0" presId="urn:microsoft.com/office/officeart/2005/8/layout/orgChart1"/>
    <dgm:cxn modelId="{B76A4376-DFFC-4F90-87CD-EEAE43D5B005}" type="presParOf" srcId="{A2C27683-BA78-4F8E-8A7A-16CD76357EFA}" destId="{6C834DFA-211E-4AE9-BEB2-9B801D97DA1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A80B2-07D5-4094-9053-CEE5D339DE93}">
      <dsp:nvSpPr>
        <dsp:cNvPr id="0" name=""/>
        <dsp:cNvSpPr/>
      </dsp:nvSpPr>
      <dsp:spPr>
        <a:xfrm>
          <a:off x="4174406" y="1286024"/>
          <a:ext cx="1463364" cy="2674205"/>
        </a:xfrm>
        <a:custGeom>
          <a:avLst/>
          <a:gdLst/>
          <a:ahLst/>
          <a:cxnLst/>
          <a:rect l="0" t="0" r="0" b="0"/>
          <a:pathLst>
            <a:path>
              <a:moveTo>
                <a:pt x="0" y="0"/>
              </a:moveTo>
              <a:lnTo>
                <a:pt x="0" y="2674205"/>
              </a:lnTo>
              <a:lnTo>
                <a:pt x="1463364" y="267420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1CCB72-0C0F-461B-B700-9D1138A5DEA4}">
      <dsp:nvSpPr>
        <dsp:cNvPr id="0" name=""/>
        <dsp:cNvSpPr/>
      </dsp:nvSpPr>
      <dsp:spPr>
        <a:xfrm>
          <a:off x="4174406" y="1286024"/>
          <a:ext cx="1463374" cy="2024344"/>
        </a:xfrm>
        <a:custGeom>
          <a:avLst/>
          <a:gdLst/>
          <a:ahLst/>
          <a:cxnLst/>
          <a:rect l="0" t="0" r="0" b="0"/>
          <a:pathLst>
            <a:path>
              <a:moveTo>
                <a:pt x="0" y="0"/>
              </a:moveTo>
              <a:lnTo>
                <a:pt x="0" y="2024344"/>
              </a:lnTo>
              <a:lnTo>
                <a:pt x="1463374" y="202434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FB0504-C451-4A52-8EC0-62C2AC5C1FE8}">
      <dsp:nvSpPr>
        <dsp:cNvPr id="0" name=""/>
        <dsp:cNvSpPr/>
      </dsp:nvSpPr>
      <dsp:spPr>
        <a:xfrm>
          <a:off x="4174406" y="1286024"/>
          <a:ext cx="1465934" cy="1466721"/>
        </a:xfrm>
        <a:custGeom>
          <a:avLst/>
          <a:gdLst/>
          <a:ahLst/>
          <a:cxnLst/>
          <a:rect l="0" t="0" r="0" b="0"/>
          <a:pathLst>
            <a:path>
              <a:moveTo>
                <a:pt x="0" y="0"/>
              </a:moveTo>
              <a:lnTo>
                <a:pt x="0" y="1466721"/>
              </a:lnTo>
              <a:lnTo>
                <a:pt x="1465934" y="146672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0E903E-3A04-4919-8DF2-039C691101A2}">
      <dsp:nvSpPr>
        <dsp:cNvPr id="0" name=""/>
        <dsp:cNvSpPr/>
      </dsp:nvSpPr>
      <dsp:spPr>
        <a:xfrm>
          <a:off x="4174406" y="1286024"/>
          <a:ext cx="1465934" cy="914227"/>
        </a:xfrm>
        <a:custGeom>
          <a:avLst/>
          <a:gdLst/>
          <a:ahLst/>
          <a:cxnLst/>
          <a:rect l="0" t="0" r="0" b="0"/>
          <a:pathLst>
            <a:path>
              <a:moveTo>
                <a:pt x="0" y="0"/>
              </a:moveTo>
              <a:lnTo>
                <a:pt x="0" y="914227"/>
              </a:lnTo>
              <a:lnTo>
                <a:pt x="1465934" y="91422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4E7FD9-DA21-4FC7-BF00-8CD022876B49}">
      <dsp:nvSpPr>
        <dsp:cNvPr id="0" name=""/>
        <dsp:cNvSpPr/>
      </dsp:nvSpPr>
      <dsp:spPr>
        <a:xfrm>
          <a:off x="4174406" y="1286024"/>
          <a:ext cx="1465934" cy="378154"/>
        </a:xfrm>
        <a:custGeom>
          <a:avLst/>
          <a:gdLst/>
          <a:ahLst/>
          <a:cxnLst/>
          <a:rect l="0" t="0" r="0" b="0"/>
          <a:pathLst>
            <a:path>
              <a:moveTo>
                <a:pt x="0" y="0"/>
              </a:moveTo>
              <a:lnTo>
                <a:pt x="0" y="378154"/>
              </a:lnTo>
              <a:lnTo>
                <a:pt x="1465934" y="3781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4432B4-B9CF-46EB-90ED-2E135BC7040A}">
      <dsp:nvSpPr>
        <dsp:cNvPr id="0" name=""/>
        <dsp:cNvSpPr/>
      </dsp:nvSpPr>
      <dsp:spPr>
        <a:xfrm>
          <a:off x="3918484" y="559159"/>
          <a:ext cx="999060" cy="214988"/>
        </a:xfrm>
        <a:custGeom>
          <a:avLst/>
          <a:gdLst/>
          <a:ahLst/>
          <a:cxnLst/>
          <a:rect l="0" t="0" r="0" b="0"/>
          <a:pathLst>
            <a:path>
              <a:moveTo>
                <a:pt x="0" y="0"/>
              </a:moveTo>
              <a:lnTo>
                <a:pt x="0" y="107494"/>
              </a:lnTo>
              <a:lnTo>
                <a:pt x="999060" y="107494"/>
              </a:lnTo>
              <a:lnTo>
                <a:pt x="999060" y="2149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BB6EB4-B939-4B9C-81F5-5D3AEE8D95C9}">
      <dsp:nvSpPr>
        <dsp:cNvPr id="0" name=""/>
        <dsp:cNvSpPr/>
      </dsp:nvSpPr>
      <dsp:spPr>
        <a:xfrm>
          <a:off x="2078144" y="1286024"/>
          <a:ext cx="91440" cy="2391467"/>
        </a:xfrm>
        <a:custGeom>
          <a:avLst/>
          <a:gdLst/>
          <a:ahLst/>
          <a:cxnLst/>
          <a:rect l="0" t="0" r="0" b="0"/>
          <a:pathLst>
            <a:path>
              <a:moveTo>
                <a:pt x="90668" y="0"/>
              </a:moveTo>
              <a:lnTo>
                <a:pt x="90668" y="2391467"/>
              </a:lnTo>
              <a:lnTo>
                <a:pt x="45720" y="239146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096241-68BE-49D6-A0AA-3D2D868CF3A6}">
      <dsp:nvSpPr>
        <dsp:cNvPr id="0" name=""/>
        <dsp:cNvSpPr/>
      </dsp:nvSpPr>
      <dsp:spPr>
        <a:xfrm>
          <a:off x="2078144" y="1286024"/>
          <a:ext cx="91440" cy="1577596"/>
        </a:xfrm>
        <a:custGeom>
          <a:avLst/>
          <a:gdLst/>
          <a:ahLst/>
          <a:cxnLst/>
          <a:rect l="0" t="0" r="0" b="0"/>
          <a:pathLst>
            <a:path>
              <a:moveTo>
                <a:pt x="90668" y="0"/>
              </a:moveTo>
              <a:lnTo>
                <a:pt x="90668" y="1577596"/>
              </a:lnTo>
              <a:lnTo>
                <a:pt x="45720" y="157759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320984-410E-4C1D-83E5-23233F6E424A}">
      <dsp:nvSpPr>
        <dsp:cNvPr id="0" name=""/>
        <dsp:cNvSpPr/>
      </dsp:nvSpPr>
      <dsp:spPr>
        <a:xfrm>
          <a:off x="2078144" y="1286024"/>
          <a:ext cx="91440" cy="944074"/>
        </a:xfrm>
        <a:custGeom>
          <a:avLst/>
          <a:gdLst/>
          <a:ahLst/>
          <a:cxnLst/>
          <a:rect l="0" t="0" r="0" b="0"/>
          <a:pathLst>
            <a:path>
              <a:moveTo>
                <a:pt x="90668" y="0"/>
              </a:moveTo>
              <a:lnTo>
                <a:pt x="90668" y="944074"/>
              </a:lnTo>
              <a:lnTo>
                <a:pt x="45720" y="9440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56A469-D7C6-424A-B867-6FF9C73F6874}">
      <dsp:nvSpPr>
        <dsp:cNvPr id="0" name=""/>
        <dsp:cNvSpPr/>
      </dsp:nvSpPr>
      <dsp:spPr>
        <a:xfrm>
          <a:off x="2088105" y="1286024"/>
          <a:ext cx="91440" cy="408001"/>
        </a:xfrm>
        <a:custGeom>
          <a:avLst/>
          <a:gdLst/>
          <a:ahLst/>
          <a:cxnLst/>
          <a:rect l="0" t="0" r="0" b="0"/>
          <a:pathLst>
            <a:path>
              <a:moveTo>
                <a:pt x="80707" y="0"/>
              </a:moveTo>
              <a:lnTo>
                <a:pt x="80707" y="408001"/>
              </a:lnTo>
              <a:lnTo>
                <a:pt x="45720" y="40800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411A6-A351-457B-8005-4CD10F935587}">
      <dsp:nvSpPr>
        <dsp:cNvPr id="0" name=""/>
        <dsp:cNvSpPr/>
      </dsp:nvSpPr>
      <dsp:spPr>
        <a:xfrm>
          <a:off x="2882066" y="559159"/>
          <a:ext cx="1036417" cy="214988"/>
        </a:xfrm>
        <a:custGeom>
          <a:avLst/>
          <a:gdLst/>
          <a:ahLst/>
          <a:cxnLst/>
          <a:rect l="0" t="0" r="0" b="0"/>
          <a:pathLst>
            <a:path>
              <a:moveTo>
                <a:pt x="1036417" y="0"/>
              </a:moveTo>
              <a:lnTo>
                <a:pt x="1036417" y="107494"/>
              </a:lnTo>
              <a:lnTo>
                <a:pt x="0" y="107494"/>
              </a:lnTo>
              <a:lnTo>
                <a:pt x="0" y="2149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314A81-7167-46D8-9533-8226F4DE4A45}">
      <dsp:nvSpPr>
        <dsp:cNvPr id="0" name=""/>
        <dsp:cNvSpPr/>
      </dsp:nvSpPr>
      <dsp:spPr>
        <a:xfrm>
          <a:off x="2624086" y="2616"/>
          <a:ext cx="2588795" cy="5565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smtClean="0"/>
            <a:t>Medidas Operativas</a:t>
          </a:r>
          <a:endParaRPr lang="en-GB" sz="1800" kern="1200" dirty="0"/>
        </a:p>
      </dsp:txBody>
      <dsp:txXfrm>
        <a:off x="2624086" y="2616"/>
        <a:ext cx="2588795" cy="556543"/>
      </dsp:txXfrm>
    </dsp:sp>
    <dsp:sp modelId="{4A304EF6-9712-4444-9595-4963A7C1F7DD}">
      <dsp:nvSpPr>
        <dsp:cNvPr id="0" name=""/>
        <dsp:cNvSpPr/>
      </dsp:nvSpPr>
      <dsp:spPr>
        <a:xfrm>
          <a:off x="1990500" y="774147"/>
          <a:ext cx="1783132" cy="511876"/>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smtClean="0"/>
            <a:t>Resultado Efectivo</a:t>
          </a:r>
          <a:endParaRPr lang="en-GB" sz="1800" kern="1200" dirty="0"/>
        </a:p>
      </dsp:txBody>
      <dsp:txXfrm>
        <a:off x="1990500" y="774147"/>
        <a:ext cx="1783132" cy="511876"/>
      </dsp:txXfrm>
    </dsp:sp>
    <dsp:sp modelId="{7AEF37A7-EE47-4678-8A61-EE71ABE774AF}">
      <dsp:nvSpPr>
        <dsp:cNvPr id="0" name=""/>
        <dsp:cNvSpPr/>
      </dsp:nvSpPr>
      <dsp:spPr>
        <a:xfrm>
          <a:off x="534825" y="1438087"/>
          <a:ext cx="1599000" cy="511876"/>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Reducción de los costes de material</a:t>
          </a:r>
          <a:endParaRPr lang="en-GB" sz="1400" kern="1200" dirty="0"/>
        </a:p>
      </dsp:txBody>
      <dsp:txXfrm>
        <a:off x="534825" y="1438087"/>
        <a:ext cx="1599000" cy="511876"/>
      </dsp:txXfrm>
    </dsp:sp>
    <dsp:sp modelId="{3FA3E14D-E1CD-42A3-9731-82A83F2CBFF4}">
      <dsp:nvSpPr>
        <dsp:cNvPr id="0" name=""/>
        <dsp:cNvSpPr/>
      </dsp:nvSpPr>
      <dsp:spPr>
        <a:xfrm>
          <a:off x="524864" y="1974160"/>
          <a:ext cx="1599000" cy="511876"/>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Reducción de los gastos de personal</a:t>
          </a:r>
          <a:endParaRPr lang="en-GB" sz="1400" kern="1200" dirty="0"/>
        </a:p>
      </dsp:txBody>
      <dsp:txXfrm>
        <a:off x="524864" y="1974160"/>
        <a:ext cx="1599000" cy="511876"/>
      </dsp:txXfrm>
    </dsp:sp>
    <dsp:sp modelId="{80042F78-CB93-49B0-9807-4EA2E914934A}">
      <dsp:nvSpPr>
        <dsp:cNvPr id="0" name=""/>
        <dsp:cNvSpPr/>
      </dsp:nvSpPr>
      <dsp:spPr>
        <a:xfrm>
          <a:off x="524864" y="2516698"/>
          <a:ext cx="1599000" cy="693843"/>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Reducción de otros gastos de funcionamiento</a:t>
          </a:r>
          <a:endParaRPr lang="en-GB" sz="1400" kern="1200" dirty="0"/>
        </a:p>
      </dsp:txBody>
      <dsp:txXfrm>
        <a:off x="524864" y="2516698"/>
        <a:ext cx="1599000" cy="693843"/>
      </dsp:txXfrm>
    </dsp:sp>
    <dsp:sp modelId="{5BB1035E-6EB6-4E4D-898C-D84F688DAA95}">
      <dsp:nvSpPr>
        <dsp:cNvPr id="0" name=""/>
        <dsp:cNvSpPr/>
      </dsp:nvSpPr>
      <dsp:spPr>
        <a:xfrm>
          <a:off x="524864" y="3256288"/>
          <a:ext cx="1599000" cy="842405"/>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Aumento/estabilización de las ventas a corto plazo</a:t>
          </a:r>
          <a:endParaRPr lang="en-GB" sz="1400" kern="1200" dirty="0"/>
        </a:p>
      </dsp:txBody>
      <dsp:txXfrm>
        <a:off x="524864" y="3256288"/>
        <a:ext cx="1599000" cy="842405"/>
      </dsp:txXfrm>
    </dsp:sp>
    <dsp:sp modelId="{578BB8A7-17CD-4D1C-83A5-162C72F13EC9}">
      <dsp:nvSpPr>
        <dsp:cNvPr id="0" name=""/>
        <dsp:cNvSpPr/>
      </dsp:nvSpPr>
      <dsp:spPr>
        <a:xfrm>
          <a:off x="3988621" y="774147"/>
          <a:ext cx="1857846" cy="511876"/>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smtClean="0"/>
            <a:t>Liquidez Efectiva</a:t>
          </a:r>
          <a:endParaRPr lang="en-GB" sz="1800" kern="1200" dirty="0"/>
        </a:p>
      </dsp:txBody>
      <dsp:txXfrm>
        <a:off x="3988621" y="774147"/>
        <a:ext cx="1857846" cy="511876"/>
      </dsp:txXfrm>
    </dsp:sp>
    <dsp:sp modelId="{445A00AA-3110-462B-AF6E-D595E46EC92F}">
      <dsp:nvSpPr>
        <dsp:cNvPr id="0" name=""/>
        <dsp:cNvSpPr/>
      </dsp:nvSpPr>
      <dsp:spPr>
        <a:xfrm>
          <a:off x="5640340" y="1408239"/>
          <a:ext cx="1440400" cy="511876"/>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Optimización de las existencias</a:t>
          </a:r>
          <a:endParaRPr lang="en-GB" sz="1400" kern="1200" dirty="0"/>
        </a:p>
      </dsp:txBody>
      <dsp:txXfrm>
        <a:off x="5640340" y="1408239"/>
        <a:ext cx="1440400" cy="511876"/>
      </dsp:txXfrm>
    </dsp:sp>
    <dsp:sp modelId="{EC55C6DA-A48F-464D-A571-DA9E7D22F95C}">
      <dsp:nvSpPr>
        <dsp:cNvPr id="0" name=""/>
        <dsp:cNvSpPr/>
      </dsp:nvSpPr>
      <dsp:spPr>
        <a:xfrm>
          <a:off x="5640340" y="1944312"/>
          <a:ext cx="1440400" cy="511876"/>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Gestión de cuentas a cobrar</a:t>
          </a:r>
          <a:endParaRPr lang="en-GB" sz="1400" kern="1200" dirty="0"/>
        </a:p>
      </dsp:txBody>
      <dsp:txXfrm>
        <a:off x="5640340" y="1944312"/>
        <a:ext cx="1440400" cy="511876"/>
      </dsp:txXfrm>
    </dsp:sp>
    <dsp:sp modelId="{E9FB107A-ABC3-45F8-ABBE-EFACB45F7F77}">
      <dsp:nvSpPr>
        <dsp:cNvPr id="0" name=""/>
        <dsp:cNvSpPr/>
      </dsp:nvSpPr>
      <dsp:spPr>
        <a:xfrm>
          <a:off x="5640340" y="2496806"/>
          <a:ext cx="1440400" cy="511876"/>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Gestión de cuentas a pagar</a:t>
          </a:r>
          <a:endParaRPr lang="en-GB" sz="1400" kern="1200" dirty="0"/>
        </a:p>
      </dsp:txBody>
      <dsp:txXfrm>
        <a:off x="5640340" y="2496806"/>
        <a:ext cx="1440400" cy="511876"/>
      </dsp:txXfrm>
    </dsp:sp>
    <dsp:sp modelId="{D84F8C0C-B555-4F69-BDC1-4AC2C7B3CE16}">
      <dsp:nvSpPr>
        <dsp:cNvPr id="0" name=""/>
        <dsp:cNvSpPr/>
      </dsp:nvSpPr>
      <dsp:spPr>
        <a:xfrm>
          <a:off x="5637780" y="3054430"/>
          <a:ext cx="1440400" cy="511876"/>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Desinversiones</a:t>
          </a:r>
          <a:endParaRPr lang="en-GB" sz="1400" kern="1200" dirty="0"/>
        </a:p>
      </dsp:txBody>
      <dsp:txXfrm>
        <a:off x="5637780" y="3054430"/>
        <a:ext cx="1440400" cy="511876"/>
      </dsp:txXfrm>
    </dsp:sp>
    <dsp:sp modelId="{B9673546-DA68-46BC-B8FB-F0DEE8947F73}">
      <dsp:nvSpPr>
        <dsp:cNvPr id="0" name=""/>
        <dsp:cNvSpPr/>
      </dsp:nvSpPr>
      <dsp:spPr>
        <a:xfrm>
          <a:off x="5637770" y="3602097"/>
          <a:ext cx="1440400" cy="716263"/>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Reducción/ aplazamiento de las inversiones</a:t>
          </a:r>
          <a:endParaRPr lang="en-GB" sz="1400" kern="1200" dirty="0"/>
        </a:p>
      </dsp:txBody>
      <dsp:txXfrm>
        <a:off x="5637770" y="3602097"/>
        <a:ext cx="1440400" cy="71626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69E32-89D7-46D0-861D-59D66AAEF632}" type="datetimeFigureOut">
              <a:rPr lang="en-GB" smtClean="0"/>
              <a:t>23/11/2021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72A4D-C53E-435C-8262-D32B3245FC69}" type="slidenum">
              <a:rPr lang="en-GB" smtClean="0"/>
              <a:t>‹Nº›</a:t>
            </a:fld>
            <a:endParaRPr lang="en-GB"/>
          </a:p>
        </p:txBody>
      </p:sp>
    </p:spTree>
    <p:extLst>
      <p:ext uri="{BB962C8B-B14F-4D97-AF65-F5344CB8AC3E}">
        <p14:creationId xmlns:p14="http://schemas.microsoft.com/office/powerpoint/2010/main" val="977182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942005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1443916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1554034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1842468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1961299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2789485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68344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2223845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40319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967006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273121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107060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2654393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178446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2363102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5D68344-DFDD-46C9-9F79-66C784F79A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1754DA27-229E-49B3-8FD4-76525C56B2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7D40616B-04E1-4348-AFB9-365E836BC25B}"/>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5" name="Footer Placeholder 4">
            <a:extLst>
              <a:ext uri="{FF2B5EF4-FFF2-40B4-BE49-F238E27FC236}">
                <a16:creationId xmlns="" xmlns:a16="http://schemas.microsoft.com/office/drawing/2014/main" id="{4C3FB106-9507-4B7A-9279-7FDF03399B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18B8FF8E-8C89-48AB-AC7D-162811440F92}"/>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4085729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E2A302-FDB2-4A4F-AF42-42FA13D1071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118C7587-9269-47BF-9024-5C569F286A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FD45DA18-9F62-4D07-81D1-472EB31C0EFC}"/>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5" name="Footer Placeholder 4">
            <a:extLst>
              <a:ext uri="{FF2B5EF4-FFF2-40B4-BE49-F238E27FC236}">
                <a16:creationId xmlns="" xmlns:a16="http://schemas.microsoft.com/office/drawing/2014/main" id="{E2763479-EEBF-480B-A71C-2C42CF8A80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256CAE2F-0A58-45F4-BB7A-A43DD3C9906A}"/>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422879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D3252090-164F-46BF-B6A5-6813D9556D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0B1C0394-BE90-49FB-90EB-13B5C6C28F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D766F6D2-8295-4800-9EAE-48228BCD5C69}"/>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5" name="Footer Placeholder 4">
            <a:extLst>
              <a:ext uri="{FF2B5EF4-FFF2-40B4-BE49-F238E27FC236}">
                <a16:creationId xmlns="" xmlns:a16="http://schemas.microsoft.com/office/drawing/2014/main" id="{F7EAA645-C8EF-45A2-B180-D5371BA89C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0D308D2A-0F02-45A9-B3BB-C01D4CDD5B60}"/>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1603724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 xmlns:a16="http://schemas.microsoft.com/office/drawing/2014/main"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 xmlns:a16="http://schemas.microsoft.com/office/drawing/2014/main"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688081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56A4E8-F8A0-4AF5-8799-769AD15063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4837313D-427C-4055-A5D1-EF3B711DC2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90E437AD-2EE4-4738-885C-9EFE100CF3D3}"/>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5" name="Footer Placeholder 4">
            <a:extLst>
              <a:ext uri="{FF2B5EF4-FFF2-40B4-BE49-F238E27FC236}">
                <a16:creationId xmlns="" xmlns:a16="http://schemas.microsoft.com/office/drawing/2014/main" id="{415DC7F5-7A9E-4255-A715-D470AC5A35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BCF278A3-49FD-4981-AAD4-B4EF0878359C}"/>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4199737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0FA32E-9D74-427B-AECC-BB355E4AE0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A9FC5B1B-68FD-4088-820C-5638ED405F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1FE9151F-B21E-4F61-BF23-3CA46814EED5}"/>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5" name="Footer Placeholder 4">
            <a:extLst>
              <a:ext uri="{FF2B5EF4-FFF2-40B4-BE49-F238E27FC236}">
                <a16:creationId xmlns="" xmlns:a16="http://schemas.microsoft.com/office/drawing/2014/main" id="{6080030F-5DDA-4DF6-B2E9-BC9D863E41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E19C15CA-B4B4-40C0-8883-C905892B018E}"/>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3683547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FBACAC-D8B5-4D33-84E1-CFFDC1976A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F096B370-2EBB-4733-B1E5-C770946C65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A9975B0C-CBF2-4301-8CEF-CA155EBF8F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0A91EEE8-B351-4CDA-8066-7523CFF034B0}"/>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6" name="Footer Placeholder 5">
            <a:extLst>
              <a:ext uri="{FF2B5EF4-FFF2-40B4-BE49-F238E27FC236}">
                <a16:creationId xmlns="" xmlns:a16="http://schemas.microsoft.com/office/drawing/2014/main" id="{2DED4C57-02D5-4996-AAB0-243D04FCB5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4A638096-B120-4A3C-8412-53FF3219ED98}"/>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855302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3C778C-EB45-4C68-BFE4-535A4D32E9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3387216-21EA-44C4-BCCB-134A0C5040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4436D1D0-6397-4B6C-9F26-4813A0B3F2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7414AE60-AE61-4C74-AB6B-DFC2EA3375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58D5E6D5-D9D5-4E50-876B-CA018F6864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D826AD3F-BEEA-4128-B679-1296E9CDDE9F}"/>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8" name="Footer Placeholder 7">
            <a:extLst>
              <a:ext uri="{FF2B5EF4-FFF2-40B4-BE49-F238E27FC236}">
                <a16:creationId xmlns="" xmlns:a16="http://schemas.microsoft.com/office/drawing/2014/main" id="{AAB26350-E06F-4FCF-976A-317B7AFDFD7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6F980A7E-0986-44CA-A16A-BE0EDB2F5198}"/>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2039092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319C25-A189-4B7D-886B-1DD2D46204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631CC67E-A7EB-4898-A75D-051972537AD4}"/>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4" name="Footer Placeholder 3">
            <a:extLst>
              <a:ext uri="{FF2B5EF4-FFF2-40B4-BE49-F238E27FC236}">
                <a16:creationId xmlns="" xmlns:a16="http://schemas.microsoft.com/office/drawing/2014/main" id="{9F6CB0BD-0828-4606-B342-ADD66E113CD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A33C11F1-351F-4C76-BECF-8B29D56B9809}"/>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19000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A96C36CF-1C15-44BF-B8E8-AB0040D14AF4}"/>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3" name="Footer Placeholder 2">
            <a:extLst>
              <a:ext uri="{FF2B5EF4-FFF2-40B4-BE49-F238E27FC236}">
                <a16:creationId xmlns="" xmlns:a16="http://schemas.microsoft.com/office/drawing/2014/main" id="{B6FFE387-04E9-45ED-A36B-A6DE1964F97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BD0ED7CE-412D-43BF-A5FF-DFAD39ADD556}"/>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2193577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8E26A0-06CA-4041-BB69-B97DFBDD86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9A34229A-80A2-44DC-A4DF-B05100B08E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36BB8200-9956-4F5F-B0BD-54DCF680FC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A6F0657-00AC-41F0-A72B-00D443B59A04}"/>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6" name="Footer Placeholder 5">
            <a:extLst>
              <a:ext uri="{FF2B5EF4-FFF2-40B4-BE49-F238E27FC236}">
                <a16:creationId xmlns="" xmlns:a16="http://schemas.microsoft.com/office/drawing/2014/main" id="{380743C7-5E1E-4212-ADA3-1C41E751A8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16D61FAB-1302-4277-8BCD-1E65769DB3F9}"/>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49931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FCD560-B095-472C-AACF-35C40932DB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BFFDE81E-FC69-47CB-9311-164CAD377E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F4387DAF-41CE-4662-8BDC-D39EDB8F0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A91E17F-731D-43E6-A36C-765033E04BA6}"/>
              </a:ext>
            </a:extLst>
          </p:cNvPr>
          <p:cNvSpPr>
            <a:spLocks noGrp="1"/>
          </p:cNvSpPr>
          <p:nvPr>
            <p:ph type="dt" sz="half" idx="10"/>
          </p:nvPr>
        </p:nvSpPr>
        <p:spPr/>
        <p:txBody>
          <a:bodyPr/>
          <a:lstStyle/>
          <a:p>
            <a:fld id="{B91384E7-45D9-46F7-AF4B-7B3FA6E8D6AD}" type="datetimeFigureOut">
              <a:rPr lang="en-GB" smtClean="0"/>
              <a:t>23/11/2021</a:t>
            </a:fld>
            <a:endParaRPr lang="en-GB"/>
          </a:p>
        </p:txBody>
      </p:sp>
      <p:sp>
        <p:nvSpPr>
          <p:cNvPr id="6" name="Footer Placeholder 5">
            <a:extLst>
              <a:ext uri="{FF2B5EF4-FFF2-40B4-BE49-F238E27FC236}">
                <a16:creationId xmlns="" xmlns:a16="http://schemas.microsoft.com/office/drawing/2014/main" id="{E013A290-2E9D-4CFB-858C-CC0AD36C97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36F1FA15-D07A-4BA9-83CD-61D48F8A44AB}"/>
              </a:ext>
            </a:extLst>
          </p:cNvPr>
          <p:cNvSpPr>
            <a:spLocks noGrp="1"/>
          </p:cNvSpPr>
          <p:nvPr>
            <p:ph type="sldNum" sz="quarter" idx="12"/>
          </p:nvPr>
        </p:nvSpPr>
        <p:spPr/>
        <p:txBody>
          <a:bodyPr/>
          <a:lstStyle/>
          <a:p>
            <a:fld id="{1D7ED6B6-036A-48F6-90E4-E09A1210DF4B}" type="slidenum">
              <a:rPr lang="en-GB" smtClean="0"/>
              <a:t>‹Nº›</a:t>
            </a:fld>
            <a:endParaRPr lang="en-GB"/>
          </a:p>
        </p:txBody>
      </p:sp>
    </p:spTree>
    <p:extLst>
      <p:ext uri="{BB962C8B-B14F-4D97-AF65-F5344CB8AC3E}">
        <p14:creationId xmlns:p14="http://schemas.microsoft.com/office/powerpoint/2010/main" val="4173109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414F745-8067-4E5D-B890-AF85A150EC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F5248060-556A-4459-85A9-B0969D7C93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3AE9747F-BB27-4761-AC90-BBB0AC1561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384E7-45D9-46F7-AF4B-7B3FA6E8D6AD}" type="datetimeFigureOut">
              <a:rPr lang="en-GB" smtClean="0"/>
              <a:t>23/11/2021</a:t>
            </a:fld>
            <a:endParaRPr lang="en-GB"/>
          </a:p>
        </p:txBody>
      </p:sp>
      <p:sp>
        <p:nvSpPr>
          <p:cNvPr id="5" name="Footer Placeholder 4">
            <a:extLst>
              <a:ext uri="{FF2B5EF4-FFF2-40B4-BE49-F238E27FC236}">
                <a16:creationId xmlns="" xmlns:a16="http://schemas.microsoft.com/office/drawing/2014/main" id="{B647436E-F1BC-49B1-9AA5-BA4BE148DF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5FC6F682-2B36-462C-A256-C523FB87ED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ED6B6-036A-48F6-90E4-E09A1210DF4B}" type="slidenum">
              <a:rPr lang="en-GB" smtClean="0"/>
              <a:t>‹Nº›</a:t>
            </a:fld>
            <a:endParaRPr lang="en-GB"/>
          </a:p>
        </p:txBody>
      </p:sp>
    </p:spTree>
    <p:extLst>
      <p:ext uri="{BB962C8B-B14F-4D97-AF65-F5344CB8AC3E}">
        <p14:creationId xmlns:p14="http://schemas.microsoft.com/office/powerpoint/2010/main" val="1999135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2.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notesSlide" Target="../notesSlides/notesSlide9.xml"/><Relationship Id="rId9" Type="http://schemas.openxmlformats.org/officeDocument/2006/relationships/image" Target="../media/image6.png"/></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2.xml"/><Relationship Id="rId7" Type="http://schemas.openxmlformats.org/officeDocument/2006/relationships/image" Target="../media/image7.png"/><Relationship Id="rId2" Type="http://schemas.openxmlformats.org/officeDocument/2006/relationships/tags" Target="../tags/tag4.xml"/><Relationship Id="rId1" Type="http://schemas.openxmlformats.org/officeDocument/2006/relationships/vmlDrawing" Target="../drawings/vmlDrawing4.v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3.emf"/><Relationship Id="rId5" Type="http://schemas.openxmlformats.org/officeDocument/2006/relationships/oleObject" Target="../embeddings/oleObject5.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3.emf"/><Relationship Id="rId5" Type="http://schemas.openxmlformats.org/officeDocument/2006/relationships/oleObject" Target="../embeddings/oleObject6.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3.emf"/><Relationship Id="rId5" Type="http://schemas.openxmlformats.org/officeDocument/2006/relationships/oleObject" Target="../embeddings/oleObject7.bin"/><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3.emf"/><Relationship Id="rId5" Type="http://schemas.openxmlformats.org/officeDocument/2006/relationships/oleObject" Target="../embeddings/oleObject8.bin"/><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9.xml"/><Relationship Id="rId1" Type="http://schemas.openxmlformats.org/officeDocument/2006/relationships/vmlDrawing" Target="../drawings/vmlDrawing9.vml"/><Relationship Id="rId6" Type="http://schemas.openxmlformats.org/officeDocument/2006/relationships/image" Target="../media/image3.emf"/><Relationship Id="rId5" Type="http://schemas.openxmlformats.org/officeDocument/2006/relationships/oleObject" Target="../embeddings/oleObject9.bin"/><Relationship Id="rId4"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6C82B3-6C92-4325-B8AB-44EEC4BDA09A}"/>
              </a:ext>
            </a:extLst>
          </p:cNvPr>
          <p:cNvSpPr>
            <a:spLocks noGrp="1"/>
          </p:cNvSpPr>
          <p:nvPr>
            <p:ph type="ctrTitle"/>
          </p:nvPr>
        </p:nvSpPr>
        <p:spPr/>
        <p:txBody>
          <a:bodyPr>
            <a:normAutofit fontScale="90000"/>
          </a:bodyPr>
          <a:lstStyle/>
          <a:p>
            <a:r>
              <a:rPr lang="es-ES" dirty="0"/>
              <a:t>Medidas de gestión de la </a:t>
            </a:r>
            <a:r>
              <a:rPr lang="es-ES" dirty="0" smtClean="0"/>
              <a:t>Liquidez </a:t>
            </a:r>
            <a:r>
              <a:rPr lang="es-ES" dirty="0"/>
              <a:t>y del </a:t>
            </a:r>
            <a:r>
              <a:rPr lang="es-ES" dirty="0" smtClean="0"/>
              <a:t>Capital Circulante</a:t>
            </a:r>
            <a:endParaRPr lang="en-GB" dirty="0"/>
          </a:p>
        </p:txBody>
      </p:sp>
    </p:spTree>
    <p:extLst>
      <p:ext uri="{BB962C8B-B14F-4D97-AF65-F5344CB8AC3E}">
        <p14:creationId xmlns:p14="http://schemas.microsoft.com/office/powerpoint/2010/main" val="4219970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3"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421296" y="591884"/>
            <a:ext cx="10361806" cy="975659"/>
          </a:xfrm>
        </p:spPr>
        <p:txBody>
          <a:bodyPr>
            <a:normAutofit/>
          </a:bodyPr>
          <a:lstStyle/>
          <a:p>
            <a:r>
              <a:rPr lang="es-ES" sz="2800" dirty="0"/>
              <a:t>Gestión del Capital de Trabajo </a:t>
            </a:r>
            <a:r>
              <a:rPr lang="en-GB" sz="2800" dirty="0" smtClean="0"/>
              <a:t>- </a:t>
            </a:r>
            <a:r>
              <a:rPr lang="es-ES" sz="2800" dirty="0"/>
              <a:t>Período de conversión del inventario</a:t>
            </a:r>
            <a:endParaRPr lang="en-GB" sz="2800"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0" y="1866142"/>
            <a:ext cx="3342011" cy="380647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200" dirty="0">
                <a:solidFill>
                  <a:srgbClr val="245473"/>
                </a:solidFill>
                <a:latin typeface="+mj-lt"/>
              </a:rPr>
              <a:t>El periodo de conversión del inventario es el tiempo total necesario para la producción y las ventas. Incluye el periodo de conversión de la materia prima, el periodo de </a:t>
            </a:r>
            <a:r>
              <a:rPr lang="es-ES" altLang="de-DE" sz="2200" dirty="0" smtClean="0">
                <a:solidFill>
                  <a:srgbClr val="245473"/>
                </a:solidFill>
                <a:latin typeface="+mj-lt"/>
              </a:rPr>
              <a:t>trabajo </a:t>
            </a:r>
            <a:r>
              <a:rPr lang="es-ES" altLang="de-DE" sz="2200" dirty="0">
                <a:solidFill>
                  <a:srgbClr val="245473"/>
                </a:solidFill>
                <a:latin typeface="+mj-lt"/>
              </a:rPr>
              <a:t>en </a:t>
            </a:r>
            <a:r>
              <a:rPr lang="es-ES" altLang="de-DE" sz="2200" dirty="0" smtClean="0">
                <a:solidFill>
                  <a:srgbClr val="245473"/>
                </a:solidFill>
                <a:latin typeface="+mj-lt"/>
              </a:rPr>
              <a:t>curso necesario para dicha conversión </a:t>
            </a:r>
            <a:r>
              <a:rPr lang="es-ES" altLang="de-DE" sz="2200" dirty="0">
                <a:solidFill>
                  <a:srgbClr val="245473"/>
                </a:solidFill>
                <a:latin typeface="+mj-lt"/>
              </a:rPr>
              <a:t>y el periodo de conversión de los productos acabados.</a:t>
            </a: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mc:AlternateContent xmlns:mc="http://schemas.openxmlformats.org/markup-compatibility/2006" xmlns:a14="http://schemas.microsoft.com/office/drawing/2010/main">
        <mc:Choice Requires="a14">
          <p:sp>
            <p:nvSpPr>
              <p:cNvPr id="8" name="Textfeld 3">
                <a:extLst>
                  <a:ext uri="{FF2B5EF4-FFF2-40B4-BE49-F238E27FC236}">
                    <a16:creationId xmlns:lc="http://schemas.openxmlformats.org/drawingml/2006/lockedCanvas" xmlns="" xmlns:a16="http://schemas.microsoft.com/office/drawing/2014/main" id="{015F034D-E5CC-4B6A-A14A-6742BFAF38C4}"/>
                  </a:ext>
                </a:extLst>
              </p:cNvPr>
              <p:cNvSpPr txBox="1"/>
              <p:nvPr/>
            </p:nvSpPr>
            <p:spPr>
              <a:xfrm>
                <a:off x="2628900" y="2436380"/>
                <a:ext cx="9429750" cy="572657"/>
              </a:xfrm>
              <a:prstGeom prst="rect">
                <a:avLst/>
              </a:prstGeom>
              <a:noFill/>
            </p:spPr>
            <p:txBody>
              <a:bodyPr wrap="square" lIns="0" tIns="0" rIns="0" bIns="0" rtlCol="0">
                <a:spAutoFit/>
              </a:bodyPr>
              <a:lstStyle/>
              <a:p>
                <a:pPr>
                  <a:spcAft>
                    <a:spcPts val="0"/>
                  </a:spcAft>
                </a:pPr>
                <a14:m>
                  <m:oMathPara xmlns:m="http://schemas.openxmlformats.org/officeDocument/2006/math">
                    <m:oMathParaPr>
                      <m:jc m:val="centerGroup"/>
                    </m:oMathParaPr>
                    <m:oMath xmlns:m="http://schemas.openxmlformats.org/officeDocument/2006/math">
                      <m:r>
                        <a:rPr lang="en-GB" i="1" kern="1200">
                          <a:solidFill>
                            <a:srgbClr val="245473"/>
                          </a:solidFill>
                          <a:effectLst/>
                          <a:latin typeface="Cambria Math"/>
                          <a:ea typeface="Times New Roman"/>
                          <a:cs typeface="Times New Roman"/>
                        </a:rPr>
                        <m:t>𝑃𝑒𝑟</m:t>
                      </m:r>
                      <m:r>
                        <a:rPr lang="en-GB" i="1" kern="1200">
                          <a:solidFill>
                            <a:srgbClr val="245473"/>
                          </a:solidFill>
                          <a:effectLst/>
                          <a:latin typeface="Cambria Math"/>
                          <a:ea typeface="Times New Roman"/>
                          <a:cs typeface="Times New Roman"/>
                        </a:rPr>
                        <m:t>í</m:t>
                      </m:r>
                      <m:r>
                        <a:rPr lang="en-GB" i="1" kern="1200">
                          <a:solidFill>
                            <a:srgbClr val="245473"/>
                          </a:solidFill>
                          <a:effectLst/>
                          <a:latin typeface="Cambria Math"/>
                          <a:ea typeface="Times New Roman"/>
                          <a:cs typeface="Times New Roman"/>
                        </a:rPr>
                        <m:t>𝑜𝑑𝑜</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𝑑𝑒</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𝑐𝑜𝑛𝑣𝑒𝑟𝑠𝑖</m:t>
                      </m:r>
                      <m:r>
                        <a:rPr lang="en-GB" i="1" kern="1200">
                          <a:solidFill>
                            <a:srgbClr val="245473"/>
                          </a:solidFill>
                          <a:effectLst/>
                          <a:latin typeface="Cambria Math"/>
                          <a:ea typeface="Times New Roman"/>
                          <a:cs typeface="Times New Roman"/>
                        </a:rPr>
                        <m:t>ó</m:t>
                      </m:r>
                      <m:r>
                        <a:rPr lang="en-GB" i="1" kern="1200">
                          <a:solidFill>
                            <a:srgbClr val="245473"/>
                          </a:solidFill>
                          <a:effectLst/>
                          <a:latin typeface="Cambria Math"/>
                          <a:ea typeface="Times New Roman"/>
                          <a:cs typeface="Times New Roman"/>
                        </a:rPr>
                        <m:t>𝑛</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𝑑𝑒</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𝑙𝑎</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𝑚𝑎𝑡𝑒𝑟𝑖𝑎</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𝑝𝑟𝑖𝑚𝑎</m:t>
                      </m:r>
                      <m:r>
                        <a:rPr lang="en-GB" i="1" kern="1200">
                          <a:solidFill>
                            <a:srgbClr val="245473"/>
                          </a:solidFill>
                          <a:effectLst/>
                          <a:latin typeface="Cambria Math"/>
                          <a:ea typeface="Times New Roman"/>
                          <a:cs typeface="Times New Roman"/>
                        </a:rPr>
                        <m:t>= </m:t>
                      </m:r>
                      <m:f>
                        <m:fPr>
                          <m:ctrlPr>
                            <a:rPr lang="es-ES" i="1" kern="1200">
                              <a:solidFill>
                                <a:srgbClr val="245473"/>
                              </a:solidFill>
                              <a:effectLst/>
                              <a:latin typeface="Cambria Math"/>
                              <a:ea typeface="Times New Roman"/>
                              <a:cs typeface="Times New Roman"/>
                            </a:rPr>
                          </m:ctrlPr>
                        </m:fPr>
                        <m:num>
                          <m:r>
                            <a:rPr lang="en-GB" i="1" kern="1200">
                              <a:solidFill>
                                <a:srgbClr val="245473"/>
                              </a:solidFill>
                              <a:effectLst/>
                              <a:latin typeface="Cambria Math"/>
                              <a:ea typeface="Times New Roman"/>
                              <a:cs typeface="Times New Roman"/>
                            </a:rPr>
                            <m:t>𝐼𝑛𝑣𝑒𝑛𝑡𝑎𝑟𝑖𝑜</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𝑑𝑒</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𝑚𝑎𝑡𝑒𝑟𝑖𝑎𝑠</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𝑝𝑟𝑖𝑚𝑎𝑠</m:t>
                          </m:r>
                        </m:num>
                        <m:den>
                          <m:r>
                            <a:rPr lang="en-GB" i="1" kern="1200">
                              <a:solidFill>
                                <a:srgbClr val="245473"/>
                              </a:solidFill>
                              <a:effectLst/>
                              <a:latin typeface="Cambria Math"/>
                              <a:ea typeface="Times New Roman"/>
                              <a:cs typeface="Times New Roman"/>
                            </a:rPr>
                            <m:t>𝐶𝑜𝑛𝑠𝑢𝑚𝑜</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𝑑𝑒</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𝑚𝑎𝑡𝑒𝑟𝑖𝑎𝑠</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𝑝𝑟𝑖𝑚𝑎𝑠</m:t>
                          </m:r>
                        </m:den>
                      </m:f>
                      <m:r>
                        <a:rPr lang="en-GB" i="1" kern="1200">
                          <a:solidFill>
                            <a:srgbClr val="245473"/>
                          </a:solidFill>
                          <a:effectLst/>
                          <a:latin typeface="Cambria Math"/>
                          <a:ea typeface="Times New Roman"/>
                          <a:cs typeface="Times New Roman"/>
                        </a:rPr>
                        <m:t>∗ </m:t>
                      </m:r>
                      <m:f>
                        <m:fPr>
                          <m:ctrlPr>
                            <a:rPr lang="es-ES" i="1" kern="1200">
                              <a:solidFill>
                                <a:srgbClr val="245473"/>
                              </a:solidFill>
                              <a:effectLst/>
                              <a:latin typeface="Cambria Math"/>
                              <a:ea typeface="Times New Roman"/>
                              <a:cs typeface="Times New Roman"/>
                            </a:rPr>
                          </m:ctrlPr>
                        </m:fPr>
                        <m:num>
                          <m:r>
                            <a:rPr lang="en-GB" i="1" kern="1200">
                              <a:solidFill>
                                <a:srgbClr val="245473"/>
                              </a:solidFill>
                              <a:effectLst/>
                              <a:latin typeface="Cambria Math"/>
                              <a:ea typeface="Times New Roman"/>
                              <a:cs typeface="Times New Roman"/>
                            </a:rPr>
                            <m:t>365</m:t>
                          </m:r>
                        </m:num>
                        <m:den>
                          <m:r>
                            <a:rPr lang="en-GB" i="1" kern="1200">
                              <a:solidFill>
                                <a:srgbClr val="245473"/>
                              </a:solidFill>
                              <a:effectLst/>
                              <a:latin typeface="Cambria Math"/>
                              <a:ea typeface="Times New Roman"/>
                              <a:cs typeface="Times New Roman"/>
                            </a:rPr>
                            <m:t>1</m:t>
                          </m:r>
                        </m:den>
                      </m:f>
                      <m:r>
                        <a:rPr lang="es-ES" i="1" kern="1200">
                          <a:solidFill>
                            <a:srgbClr val="245473"/>
                          </a:solidFill>
                          <a:effectLst/>
                          <a:latin typeface="Cambria Math"/>
                          <a:ea typeface="Times New Roman"/>
                          <a:cs typeface="Times New Roman"/>
                        </a:rPr>
                        <m:t>𝑑𝑖𝑎𝑠</m:t>
                      </m:r>
                    </m:oMath>
                  </m:oMathPara>
                </a14:m>
                <a:endParaRPr lang="es-ES" sz="1600" dirty="0">
                  <a:effectLst/>
                  <a:latin typeface="Times New Roman"/>
                  <a:ea typeface="Times New Roman"/>
                </a:endParaRPr>
              </a:p>
            </p:txBody>
          </p:sp>
        </mc:Choice>
        <mc:Fallback xmlns="">
          <p:sp>
            <p:nvSpPr>
              <p:cNvPr id="8" name="Textfeld 3">
                <a:extLst>
                  <a:ext uri="{FF2B5EF4-FFF2-40B4-BE49-F238E27FC236}">
                    <a16:creationId xmlns:a16="http://schemas.microsoft.com/office/drawing/2014/main" xmlns:a14="http://schemas.microsoft.com/office/drawing/2010/main" xmlns="" xmlns:lc="http://schemas.openxmlformats.org/drawingml/2006/lockedCanvas" id="{015F034D-E5CC-4B6A-A14A-6742BFAF38C4}"/>
                  </a:ext>
                </a:extLst>
              </p:cNvPr>
              <p:cNvSpPr txBox="1">
                <a:spLocks noRot="1" noChangeAspect="1" noMove="1" noResize="1" noEditPoints="1" noAdjustHandles="1" noChangeArrowheads="1" noChangeShapeType="1" noTextEdit="1"/>
              </p:cNvSpPr>
              <p:nvPr/>
            </p:nvSpPr>
            <p:spPr>
              <a:xfrm>
                <a:off x="2628900" y="2436380"/>
                <a:ext cx="9429750" cy="572657"/>
              </a:xfrm>
              <a:prstGeom prst="rect">
                <a:avLst/>
              </a:prstGeom>
              <a:blipFill rotWithShape="1">
                <a:blip r:embed="rId7"/>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9" name="Textfeld 12">
                <a:extLst>
                  <a:ext uri="{FF2B5EF4-FFF2-40B4-BE49-F238E27FC236}">
                    <a16:creationId xmlns:lc="http://schemas.openxmlformats.org/drawingml/2006/lockedCanvas" xmlns="" xmlns:a16="http://schemas.microsoft.com/office/drawing/2014/main" id="{395C971B-5CB3-49E9-B427-ED6C0B7A50F1}"/>
                  </a:ext>
                </a:extLst>
              </p:cNvPr>
              <p:cNvSpPr txBox="1"/>
              <p:nvPr/>
            </p:nvSpPr>
            <p:spPr>
              <a:xfrm>
                <a:off x="3619500" y="4008560"/>
                <a:ext cx="8210550" cy="584647"/>
              </a:xfrm>
              <a:prstGeom prst="rect">
                <a:avLst/>
              </a:prstGeom>
              <a:noFill/>
            </p:spPr>
            <p:txBody>
              <a:bodyPr wrap="square" lIns="0" tIns="0" rIns="0" bIns="0" rtlCol="0">
                <a:spAutoFit/>
              </a:bodyPr>
              <a:lstStyle/>
              <a:p>
                <a:pPr>
                  <a:spcAft>
                    <a:spcPts val="0"/>
                  </a:spcAft>
                </a:pPr>
                <a14:m>
                  <m:oMathPara xmlns:m="http://schemas.openxmlformats.org/officeDocument/2006/math">
                    <m:oMathParaPr>
                      <m:jc m:val="centerGroup"/>
                    </m:oMathParaPr>
                    <m:oMath xmlns:m="http://schemas.openxmlformats.org/officeDocument/2006/math">
                      <m:r>
                        <a:rPr lang="en-GB" sz="2000" i="1" kern="1200">
                          <a:solidFill>
                            <a:srgbClr val="245473"/>
                          </a:solidFill>
                          <a:effectLst/>
                          <a:latin typeface="Cambria Math"/>
                          <a:ea typeface="Times New Roman"/>
                          <a:cs typeface="Times New Roman"/>
                        </a:rPr>
                        <m:t>𝑃𝑒𝑟𝑖𝑜𝑑𝑜</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𝑑𝑒</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𝑇𝑟𝑎𝑏𝑎𝑗𝑜</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𝑒𝑛</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𝐶𝑢𝑟𝑠𝑜</m:t>
                      </m:r>
                      <m:r>
                        <a:rPr lang="en-GB" sz="2000" i="1" kern="1200">
                          <a:solidFill>
                            <a:srgbClr val="245473"/>
                          </a:solidFill>
                          <a:effectLst/>
                          <a:latin typeface="Cambria Math"/>
                          <a:ea typeface="Times New Roman"/>
                          <a:cs typeface="Times New Roman"/>
                        </a:rPr>
                        <m:t> = </m:t>
                      </m:r>
                      <m:f>
                        <m:fPr>
                          <m:ctrlPr>
                            <a:rPr lang="es-ES" sz="2000" i="1" kern="1200">
                              <a:solidFill>
                                <a:srgbClr val="245473"/>
                              </a:solidFill>
                              <a:effectLst/>
                              <a:latin typeface="Cambria Math"/>
                              <a:ea typeface="Times New Roman"/>
                              <a:cs typeface="Times New Roman"/>
                            </a:rPr>
                          </m:ctrlPr>
                        </m:fPr>
                        <m:num>
                          <m:r>
                            <a:rPr lang="en-GB" sz="2000" i="1" kern="1200">
                              <a:solidFill>
                                <a:srgbClr val="245473"/>
                              </a:solidFill>
                              <a:effectLst/>
                              <a:latin typeface="Cambria Math"/>
                              <a:ea typeface="Times New Roman"/>
                              <a:cs typeface="Times New Roman"/>
                            </a:rPr>
                            <m:t>𝑇𝑟𝑎𝑏𝑎𝑗𝑜</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𝑒𝑛</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𝑐𝑢𝑟𝑠𝑜</m:t>
                          </m:r>
                        </m:num>
                        <m:den>
                          <m:r>
                            <a:rPr lang="en-GB" sz="2000" i="1" kern="1200">
                              <a:solidFill>
                                <a:srgbClr val="245473"/>
                              </a:solidFill>
                              <a:effectLst/>
                              <a:latin typeface="Cambria Math"/>
                              <a:ea typeface="Times New Roman"/>
                              <a:cs typeface="Times New Roman"/>
                            </a:rPr>
                            <m:t>𝐶𝑜𝑠𝑡𝑒</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𝑑𝑒</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𝑃𝑟𝑜𝑑𝑢𝑐𝑐𝑖</m:t>
                          </m:r>
                          <m:r>
                            <a:rPr lang="en-GB" sz="2000" i="1" kern="1200">
                              <a:solidFill>
                                <a:srgbClr val="245473"/>
                              </a:solidFill>
                              <a:effectLst/>
                              <a:latin typeface="Cambria Math"/>
                              <a:ea typeface="Times New Roman"/>
                              <a:cs typeface="Times New Roman"/>
                            </a:rPr>
                            <m:t>ó</m:t>
                          </m:r>
                          <m:r>
                            <a:rPr lang="en-GB" sz="2000" i="1" kern="1200">
                              <a:solidFill>
                                <a:srgbClr val="245473"/>
                              </a:solidFill>
                              <a:effectLst/>
                              <a:latin typeface="Cambria Math"/>
                              <a:ea typeface="Times New Roman"/>
                              <a:cs typeface="Times New Roman"/>
                            </a:rPr>
                            <m:t>𝑛</m:t>
                          </m:r>
                        </m:den>
                      </m:f>
                      <m:r>
                        <a:rPr lang="en-GB" sz="2000" i="1" kern="1200">
                          <a:solidFill>
                            <a:srgbClr val="245473"/>
                          </a:solidFill>
                          <a:effectLst/>
                          <a:latin typeface="Cambria Math"/>
                          <a:ea typeface="Times New Roman"/>
                          <a:cs typeface="Times New Roman"/>
                        </a:rPr>
                        <m:t>∗ </m:t>
                      </m:r>
                      <m:f>
                        <m:fPr>
                          <m:ctrlPr>
                            <a:rPr lang="es-ES" sz="2000" i="1" kern="1200">
                              <a:solidFill>
                                <a:srgbClr val="245473"/>
                              </a:solidFill>
                              <a:effectLst/>
                              <a:latin typeface="Cambria Math"/>
                              <a:ea typeface="Times New Roman"/>
                              <a:cs typeface="Times New Roman"/>
                            </a:rPr>
                          </m:ctrlPr>
                        </m:fPr>
                        <m:num>
                          <m:r>
                            <a:rPr lang="en-GB" sz="2000" i="1" kern="1200">
                              <a:solidFill>
                                <a:srgbClr val="245473"/>
                              </a:solidFill>
                              <a:effectLst/>
                              <a:latin typeface="Cambria Math"/>
                              <a:ea typeface="Times New Roman"/>
                              <a:cs typeface="Times New Roman"/>
                            </a:rPr>
                            <m:t>365</m:t>
                          </m:r>
                        </m:num>
                        <m:den>
                          <m:r>
                            <a:rPr lang="en-GB" sz="2000" i="1" kern="1200">
                              <a:solidFill>
                                <a:srgbClr val="245473"/>
                              </a:solidFill>
                              <a:effectLst/>
                              <a:latin typeface="Cambria Math"/>
                              <a:ea typeface="Times New Roman"/>
                              <a:cs typeface="Times New Roman"/>
                            </a:rPr>
                            <m:t>1</m:t>
                          </m:r>
                        </m:den>
                      </m:f>
                      <m:r>
                        <a:rPr lang="en-GB" sz="2000" i="1" kern="1200">
                          <a:solidFill>
                            <a:srgbClr val="245473"/>
                          </a:solidFill>
                          <a:effectLst/>
                          <a:latin typeface="Cambria Math"/>
                          <a:ea typeface="Times New Roman"/>
                          <a:cs typeface="Times New Roman"/>
                        </a:rPr>
                        <m:t>𝑑𝑖𝑎𝑠</m:t>
                      </m:r>
                    </m:oMath>
                  </m:oMathPara>
                </a14:m>
                <a:endParaRPr lang="es-ES" sz="2800" dirty="0">
                  <a:effectLst/>
                  <a:latin typeface="Times New Roman"/>
                  <a:ea typeface="Times New Roman"/>
                </a:endParaRPr>
              </a:p>
            </p:txBody>
          </p:sp>
        </mc:Choice>
        <mc:Fallback xmlns="">
          <p:sp>
            <p:nvSpPr>
              <p:cNvPr id="9" name="Textfeld 12">
                <a:extLst>
                  <a:ext uri="{FF2B5EF4-FFF2-40B4-BE49-F238E27FC236}">
                    <a16:creationId xmlns:a16="http://schemas.microsoft.com/office/drawing/2014/main" xmlns:a14="http://schemas.microsoft.com/office/drawing/2010/main" xmlns="" xmlns:lc="http://schemas.openxmlformats.org/drawingml/2006/lockedCanvas" id="{395C971B-5CB3-49E9-B427-ED6C0B7A50F1}"/>
                  </a:ext>
                </a:extLst>
              </p:cNvPr>
              <p:cNvSpPr txBox="1">
                <a:spLocks noRot="1" noChangeAspect="1" noMove="1" noResize="1" noEditPoints="1" noAdjustHandles="1" noChangeArrowheads="1" noChangeShapeType="1" noTextEdit="1"/>
              </p:cNvSpPr>
              <p:nvPr/>
            </p:nvSpPr>
            <p:spPr>
              <a:xfrm>
                <a:off x="3619500" y="4008560"/>
                <a:ext cx="8210550" cy="584647"/>
              </a:xfrm>
              <a:prstGeom prst="rect">
                <a:avLst/>
              </a:prstGeom>
              <a:blipFill rotWithShape="1">
                <a:blip r:embed="rId8"/>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10" name="Textfeld 13">
                <a:extLst>
                  <a:ext uri="{FF2B5EF4-FFF2-40B4-BE49-F238E27FC236}">
                    <a16:creationId xmlns:lc="http://schemas.openxmlformats.org/drawingml/2006/lockedCanvas" xmlns="" xmlns:a16="http://schemas.microsoft.com/office/drawing/2014/main" id="{897E6434-CC52-48E7-9A19-F287356DA4CC}"/>
                  </a:ext>
                </a:extLst>
              </p:cNvPr>
              <p:cNvSpPr txBox="1"/>
              <p:nvPr/>
            </p:nvSpPr>
            <p:spPr>
              <a:xfrm>
                <a:off x="1238250" y="5631634"/>
                <a:ext cx="10953750" cy="1001395"/>
              </a:xfrm>
              <a:prstGeom prst="rect">
                <a:avLst/>
              </a:prstGeom>
              <a:noFill/>
            </p:spPr>
            <p:txBody>
              <a:bodyPr wrap="square" lIns="0" tIns="0" rIns="0" bIns="0" rtlCol="0">
                <a:noAutofit/>
              </a:bodyPr>
              <a:lstStyle/>
              <a:p>
                <a:pPr>
                  <a:spcAft>
                    <a:spcPts val="0"/>
                  </a:spcAft>
                </a:pPr>
                <a14:m>
                  <m:oMathPara xmlns:m="http://schemas.openxmlformats.org/officeDocument/2006/math">
                    <m:oMathParaPr>
                      <m:jc m:val="centerGroup"/>
                    </m:oMathParaPr>
                    <m:oMath xmlns:m="http://schemas.openxmlformats.org/officeDocument/2006/math">
                      <m:r>
                        <a:rPr lang="en-GB" i="1" kern="1200">
                          <a:solidFill>
                            <a:srgbClr val="245473"/>
                          </a:solidFill>
                          <a:effectLst/>
                          <a:latin typeface="Cambria Math"/>
                          <a:ea typeface="Times New Roman"/>
                          <a:cs typeface="Times New Roman"/>
                        </a:rPr>
                        <m:t>𝑃𝑒𝑟</m:t>
                      </m:r>
                      <m:r>
                        <a:rPr lang="en-GB" i="1" kern="1200">
                          <a:solidFill>
                            <a:srgbClr val="245473"/>
                          </a:solidFill>
                          <a:effectLst/>
                          <a:latin typeface="Cambria Math"/>
                          <a:ea typeface="Times New Roman"/>
                          <a:cs typeface="Times New Roman"/>
                        </a:rPr>
                        <m:t>í</m:t>
                      </m:r>
                      <m:r>
                        <a:rPr lang="en-GB" i="1" kern="1200">
                          <a:solidFill>
                            <a:srgbClr val="245473"/>
                          </a:solidFill>
                          <a:effectLst/>
                          <a:latin typeface="Cambria Math"/>
                          <a:ea typeface="Times New Roman"/>
                          <a:cs typeface="Times New Roman"/>
                        </a:rPr>
                        <m:t>𝑜𝑑𝑜</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𝑑𝑒</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𝑐𝑜𝑛𝑣𝑒𝑟𝑠𝑖</m:t>
                      </m:r>
                      <m:r>
                        <a:rPr lang="en-GB" i="1" kern="1200">
                          <a:solidFill>
                            <a:srgbClr val="245473"/>
                          </a:solidFill>
                          <a:effectLst/>
                          <a:latin typeface="Cambria Math"/>
                          <a:ea typeface="Times New Roman"/>
                          <a:cs typeface="Times New Roman"/>
                        </a:rPr>
                        <m:t>ó</m:t>
                      </m:r>
                      <m:r>
                        <a:rPr lang="en-GB" i="1" kern="1200">
                          <a:solidFill>
                            <a:srgbClr val="245473"/>
                          </a:solidFill>
                          <a:effectLst/>
                          <a:latin typeface="Cambria Math"/>
                          <a:ea typeface="Times New Roman"/>
                          <a:cs typeface="Times New Roman"/>
                        </a:rPr>
                        <m:t>𝑛</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𝑑𝑒</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𝑙𝑜𝑠</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𝑝𝑟𝑜𝑑𝑢𝑐𝑡𝑜𝑠</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𝑎𝑐𝑎𝑏𝑎𝑑𝑜𝑠</m:t>
                      </m:r>
                      <m:r>
                        <a:rPr lang="en-GB" i="1" kern="1200">
                          <a:solidFill>
                            <a:srgbClr val="245473"/>
                          </a:solidFill>
                          <a:effectLst/>
                          <a:latin typeface="Cambria Math"/>
                          <a:ea typeface="Times New Roman"/>
                          <a:cs typeface="Times New Roman"/>
                        </a:rPr>
                        <m:t>= </m:t>
                      </m:r>
                      <m:f>
                        <m:fPr>
                          <m:ctrlPr>
                            <a:rPr lang="es-ES" i="1" kern="1200">
                              <a:solidFill>
                                <a:srgbClr val="245473"/>
                              </a:solidFill>
                              <a:effectLst/>
                              <a:latin typeface="Cambria Math"/>
                              <a:ea typeface="Times New Roman"/>
                              <a:cs typeface="Times New Roman"/>
                            </a:rPr>
                          </m:ctrlPr>
                        </m:fPr>
                        <m:num>
                          <m:r>
                            <a:rPr lang="en-GB" i="1" kern="1200">
                              <a:solidFill>
                                <a:srgbClr val="245473"/>
                              </a:solidFill>
                              <a:effectLst/>
                              <a:latin typeface="Cambria Math"/>
                              <a:ea typeface="Times New Roman"/>
                              <a:cs typeface="Times New Roman"/>
                            </a:rPr>
                            <m:t>𝐼𝑛𝑣𝑒𝑛𝑡𝑎𝑟𝑖𝑜</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𝑑𝑒</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𝑝𝑟𝑜𝑑𝑢𝑐𝑡𝑜𝑠</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𝑡𝑒𝑟𝑚𝑖𝑛𝑎𝑑𝑜𝑠</m:t>
                          </m:r>
                        </m:num>
                        <m:den>
                          <m:r>
                            <a:rPr lang="en-GB" i="1" kern="1200">
                              <a:solidFill>
                                <a:srgbClr val="245473"/>
                              </a:solidFill>
                              <a:effectLst/>
                              <a:latin typeface="Cambria Math"/>
                              <a:ea typeface="Times New Roman"/>
                              <a:cs typeface="Times New Roman"/>
                            </a:rPr>
                            <m:t>𝐶𝑜𝑠𝑡𝑒</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𝑑𝑒</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𝑙𝑜𝑠</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𝑝𝑟𝑜𝑑𝑢𝑐𝑡𝑜𝑠</m:t>
                          </m:r>
                          <m:r>
                            <a:rPr lang="en-GB" i="1" kern="1200">
                              <a:solidFill>
                                <a:srgbClr val="245473"/>
                              </a:solidFill>
                              <a:effectLst/>
                              <a:latin typeface="Cambria Math"/>
                              <a:ea typeface="Times New Roman"/>
                              <a:cs typeface="Times New Roman"/>
                            </a:rPr>
                            <m:t> </m:t>
                          </m:r>
                          <m:r>
                            <a:rPr lang="en-GB" i="1" kern="1200">
                              <a:solidFill>
                                <a:srgbClr val="245473"/>
                              </a:solidFill>
                              <a:effectLst/>
                              <a:latin typeface="Cambria Math"/>
                              <a:ea typeface="Times New Roman"/>
                              <a:cs typeface="Times New Roman"/>
                            </a:rPr>
                            <m:t>𝑣𝑒𝑛𝑑𝑖𝑑𝑜𝑠</m:t>
                          </m:r>
                        </m:den>
                      </m:f>
                      <m:r>
                        <a:rPr lang="en-GB" i="1" kern="1200">
                          <a:solidFill>
                            <a:srgbClr val="245473"/>
                          </a:solidFill>
                          <a:effectLst/>
                          <a:latin typeface="Cambria Math"/>
                          <a:ea typeface="Times New Roman"/>
                          <a:cs typeface="Times New Roman"/>
                        </a:rPr>
                        <m:t>∗ </m:t>
                      </m:r>
                      <m:f>
                        <m:fPr>
                          <m:ctrlPr>
                            <a:rPr lang="es-ES" i="1" kern="1200">
                              <a:solidFill>
                                <a:srgbClr val="245473"/>
                              </a:solidFill>
                              <a:effectLst/>
                              <a:latin typeface="Cambria Math"/>
                              <a:ea typeface="Times New Roman"/>
                              <a:cs typeface="Times New Roman"/>
                            </a:rPr>
                          </m:ctrlPr>
                        </m:fPr>
                        <m:num>
                          <m:r>
                            <a:rPr lang="en-GB" i="1" kern="1200">
                              <a:solidFill>
                                <a:srgbClr val="245473"/>
                              </a:solidFill>
                              <a:effectLst/>
                              <a:latin typeface="Cambria Math"/>
                              <a:ea typeface="Times New Roman"/>
                              <a:cs typeface="Times New Roman"/>
                            </a:rPr>
                            <m:t>365</m:t>
                          </m:r>
                        </m:num>
                        <m:den>
                          <m:r>
                            <a:rPr lang="en-GB" i="1" kern="1200">
                              <a:solidFill>
                                <a:srgbClr val="245473"/>
                              </a:solidFill>
                              <a:effectLst/>
                              <a:latin typeface="Cambria Math"/>
                              <a:ea typeface="Times New Roman"/>
                              <a:cs typeface="Times New Roman"/>
                            </a:rPr>
                            <m:t>1</m:t>
                          </m:r>
                        </m:den>
                      </m:f>
                      <m:r>
                        <a:rPr lang="en-GB" i="1" kern="1200">
                          <a:solidFill>
                            <a:srgbClr val="245473"/>
                          </a:solidFill>
                          <a:effectLst/>
                          <a:latin typeface="Cambria Math"/>
                          <a:ea typeface="Times New Roman"/>
                          <a:cs typeface="Times New Roman"/>
                        </a:rPr>
                        <m:t>𝑑𝑖𝑎𝑠</m:t>
                      </m:r>
                    </m:oMath>
                  </m:oMathPara>
                </a14:m>
                <a:endParaRPr lang="es-ES" dirty="0">
                  <a:effectLst/>
                  <a:latin typeface="Times New Roman"/>
                  <a:ea typeface="Times New Roman"/>
                </a:endParaRPr>
              </a:p>
            </p:txBody>
          </p:sp>
        </mc:Choice>
        <mc:Fallback xmlns="">
          <p:sp>
            <p:nvSpPr>
              <p:cNvPr id="10" name="Textfeld 13">
                <a:extLst>
                  <a:ext uri="{FF2B5EF4-FFF2-40B4-BE49-F238E27FC236}">
                    <a16:creationId xmlns:a16="http://schemas.microsoft.com/office/drawing/2014/main" xmlns:a14="http://schemas.microsoft.com/office/drawing/2010/main" xmlns="" xmlns:lc="http://schemas.openxmlformats.org/drawingml/2006/lockedCanvas" id="{897E6434-CC52-48E7-9A19-F287356DA4CC}"/>
                  </a:ext>
                </a:extLst>
              </p:cNvPr>
              <p:cNvSpPr txBox="1">
                <a:spLocks noRot="1" noChangeAspect="1" noMove="1" noResize="1" noEditPoints="1" noAdjustHandles="1" noChangeArrowheads="1" noChangeShapeType="1" noTextEdit="1"/>
              </p:cNvSpPr>
              <p:nvPr/>
            </p:nvSpPr>
            <p:spPr>
              <a:xfrm>
                <a:off x="1238250" y="5631634"/>
                <a:ext cx="10953750" cy="1001395"/>
              </a:xfrm>
              <a:prstGeom prst="rect">
                <a:avLst/>
              </a:prstGeom>
              <a:blipFill rotWithShape="1">
                <a:blip r:embed="rId9"/>
                <a:stretch>
                  <a:fillRect/>
                </a:stretch>
              </a:blipFill>
            </p:spPr>
            <p:txBody>
              <a:bodyPr/>
              <a:lstStyle/>
              <a:p>
                <a:r>
                  <a:rPr lang="es-ES">
                    <a:noFill/>
                  </a:rPr>
                  <a:t> </a:t>
                </a:r>
              </a:p>
            </p:txBody>
          </p:sp>
        </mc:Fallback>
      </mc:AlternateContent>
    </p:spTree>
    <p:extLst>
      <p:ext uri="{BB962C8B-B14F-4D97-AF65-F5344CB8AC3E}">
        <p14:creationId xmlns:p14="http://schemas.microsoft.com/office/powerpoint/2010/main" val="842252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7"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257300" y="708216"/>
            <a:ext cx="9922329" cy="947764"/>
          </a:xfrm>
        </p:spPr>
        <p:txBody>
          <a:bodyPr>
            <a:normAutofit fontScale="92500" lnSpcReduction="10000"/>
          </a:bodyPr>
          <a:lstStyle/>
          <a:p>
            <a:r>
              <a:rPr lang="es-ES" dirty="0"/>
              <a:t>Gestión del Capital de Trabajo </a:t>
            </a:r>
            <a:r>
              <a:rPr lang="en-GB" dirty="0" smtClean="0"/>
              <a:t>- </a:t>
            </a:r>
            <a:r>
              <a:rPr lang="es-ES" dirty="0"/>
              <a:t>Período de conversión de los deudores</a:t>
            </a:r>
            <a:endParaRPr lang="en-GB"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0" y="1723340"/>
            <a:ext cx="4082294" cy="50837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000" dirty="0">
                <a:solidFill>
                  <a:srgbClr val="245473"/>
                </a:solidFill>
                <a:latin typeface="+mj-lt"/>
              </a:rPr>
              <a:t>El periodo de conversión de los deudores es el tiempo necesario para cobrar las deudas pendientes de los clientes. Sin embargo, una empresa puede adquirir bienes o servicios a crédito, posicionando así el pago</a:t>
            </a:r>
            <a:r>
              <a:rPr lang="es-ES" altLang="de-DE" sz="2000" dirty="0" smtClean="0">
                <a:solidFill>
                  <a:srgbClr val="245473"/>
                </a:solidFill>
                <a:latin typeface="+mj-lt"/>
              </a:rPr>
              <a:t>. </a:t>
            </a:r>
          </a:p>
          <a:p>
            <a:pPr algn="l">
              <a:lnSpc>
                <a:spcPct val="100000"/>
              </a:lnSpc>
              <a:spcBef>
                <a:spcPts val="600"/>
              </a:spcBef>
            </a:pPr>
            <a:r>
              <a:rPr lang="es-ES" altLang="de-DE" sz="2000" dirty="0" smtClean="0">
                <a:solidFill>
                  <a:srgbClr val="245473"/>
                </a:solidFill>
                <a:latin typeface="+mj-lt"/>
              </a:rPr>
              <a:t>El </a:t>
            </a:r>
            <a:r>
              <a:rPr lang="es-ES" altLang="de-DE" sz="2000" dirty="0">
                <a:solidFill>
                  <a:srgbClr val="245473"/>
                </a:solidFill>
                <a:latin typeface="+mj-lt"/>
              </a:rPr>
              <a:t>periodo durante el cual se aplaza el pago se conoce como periodo de aplazamiento de los pagos. Es el tiempo que la empresa puede aplazar los pagos de diversas compras. La diferencia entre el ciclo </a:t>
            </a:r>
            <a:r>
              <a:rPr lang="es-ES" altLang="de-DE" sz="2000" dirty="0" smtClean="0">
                <a:solidFill>
                  <a:srgbClr val="245473"/>
                </a:solidFill>
                <a:latin typeface="+mj-lt"/>
              </a:rPr>
              <a:t>operativo (bruto</a:t>
            </a:r>
            <a:r>
              <a:rPr lang="es-ES" altLang="de-DE" sz="2000" dirty="0">
                <a:solidFill>
                  <a:srgbClr val="245473"/>
                </a:solidFill>
                <a:latin typeface="+mj-lt"/>
              </a:rPr>
              <a:t>) y el periodo de aplazamiento de los pagos se conoce como ciclo </a:t>
            </a:r>
            <a:r>
              <a:rPr lang="es-ES" altLang="de-DE" sz="2000" dirty="0" smtClean="0">
                <a:solidFill>
                  <a:srgbClr val="245473"/>
                </a:solidFill>
                <a:latin typeface="+mj-lt"/>
              </a:rPr>
              <a:t>operativo neto </a:t>
            </a:r>
            <a:r>
              <a:rPr lang="es-ES" altLang="de-DE" sz="2000" dirty="0">
                <a:solidFill>
                  <a:srgbClr val="245473"/>
                </a:solidFill>
                <a:latin typeface="+mj-lt"/>
              </a:rPr>
              <a:t>o ciclo de conversión de </a:t>
            </a:r>
            <a:r>
              <a:rPr lang="es-ES" altLang="de-DE" sz="2000" dirty="0" smtClean="0">
                <a:solidFill>
                  <a:srgbClr val="245473"/>
                </a:solidFill>
                <a:latin typeface="+mj-lt"/>
              </a:rPr>
              <a:t>efectivo. </a:t>
            </a:r>
            <a:endParaRPr lang="en-GB" sz="2000" dirty="0">
              <a:solidFill>
                <a:srgbClr val="245473"/>
              </a:solidFill>
              <a:latin typeface="+mj-lt"/>
              <a:ea typeface="Open Sans Light" panose="020B0306030504020204" pitchFamily="34" charset="0"/>
              <a:cs typeface="Open Sans Light" panose="020B0306030504020204" pitchFamily="34" charset="0"/>
            </a:endParaRPr>
          </a:p>
        </p:txBody>
      </p:sp>
      <mc:AlternateContent xmlns:mc="http://schemas.openxmlformats.org/markup-compatibility/2006" xmlns:a14="http://schemas.microsoft.com/office/drawing/2010/main">
        <mc:Choice Requires="a14">
          <p:sp>
            <p:nvSpPr>
              <p:cNvPr id="7" name="Textfeld 3">
                <a:extLst>
                  <a:ext uri="{FF2B5EF4-FFF2-40B4-BE49-F238E27FC236}">
                    <a16:creationId xmlns:lc="http://schemas.openxmlformats.org/drawingml/2006/lockedCanvas" xmlns="" xmlns:a16="http://schemas.microsoft.com/office/drawing/2014/main" id="{015F034D-E5CC-4B6A-A14A-6742BFAF38C4}"/>
                  </a:ext>
                </a:extLst>
              </p:cNvPr>
              <p:cNvSpPr txBox="1"/>
              <p:nvPr/>
            </p:nvSpPr>
            <p:spPr>
              <a:xfrm>
                <a:off x="3173730" y="2082700"/>
                <a:ext cx="9513570" cy="1341265"/>
              </a:xfrm>
              <a:prstGeom prst="rect">
                <a:avLst/>
              </a:prstGeom>
              <a:noFill/>
            </p:spPr>
            <p:txBody>
              <a:bodyPr wrap="square" lIns="0" tIns="0" rIns="0" bIns="0" rtlCol="0">
                <a:spAutoFit/>
              </a:bodyPr>
              <a:lstStyle/>
              <a:p>
                <a:pPr>
                  <a:lnSpc>
                    <a:spcPct val="150000"/>
                  </a:lnSpc>
                  <a:spcAft>
                    <a:spcPts val="0"/>
                  </a:spcAft>
                </a:pPr>
                <a14:m>
                  <m:oMathPara xmlns:m="http://schemas.openxmlformats.org/officeDocument/2006/math">
                    <m:oMathParaPr>
                      <m:jc m:val="centerGroup"/>
                    </m:oMathParaPr>
                    <m:oMath xmlns:m="http://schemas.openxmlformats.org/officeDocument/2006/math">
                      <m:r>
                        <a:rPr lang="en-GB" sz="2000" i="1" kern="1200" smtClean="0">
                          <a:solidFill>
                            <a:srgbClr val="245473"/>
                          </a:solidFill>
                          <a:effectLst/>
                          <a:latin typeface="Cambria Math"/>
                          <a:ea typeface="Times New Roman"/>
                          <a:cs typeface="Times New Roman"/>
                        </a:rPr>
                        <m:t>𝑃𝑒𝑟</m:t>
                      </m:r>
                      <m:r>
                        <a:rPr lang="en-GB" sz="2000" i="1" kern="1200" smtClean="0">
                          <a:solidFill>
                            <a:srgbClr val="245473"/>
                          </a:solidFill>
                          <a:effectLst/>
                          <a:latin typeface="Cambria Math"/>
                          <a:ea typeface="Times New Roman"/>
                          <a:cs typeface="Times New Roman"/>
                        </a:rPr>
                        <m:t>í</m:t>
                      </m:r>
                      <m:r>
                        <a:rPr lang="en-GB" sz="2000" i="1" kern="1200" smtClean="0">
                          <a:solidFill>
                            <a:srgbClr val="245473"/>
                          </a:solidFill>
                          <a:effectLst/>
                          <a:latin typeface="Cambria Math"/>
                          <a:ea typeface="Times New Roman"/>
                          <a:cs typeface="Times New Roman"/>
                        </a:rPr>
                        <m:t>𝑜𝑑𝑜</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𝑑𝑒</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𝑐𝑜𝑛𝑣𝑒𝑟𝑠𝑖</m:t>
                      </m:r>
                      <m:r>
                        <a:rPr lang="en-GB" sz="2000" i="1" kern="1200" smtClean="0">
                          <a:solidFill>
                            <a:srgbClr val="245473"/>
                          </a:solidFill>
                          <a:effectLst/>
                          <a:latin typeface="Cambria Math"/>
                          <a:ea typeface="Times New Roman"/>
                          <a:cs typeface="Times New Roman"/>
                        </a:rPr>
                        <m:t>ó</m:t>
                      </m:r>
                      <m:r>
                        <a:rPr lang="en-GB" sz="2000" i="1" kern="1200" smtClean="0">
                          <a:solidFill>
                            <a:srgbClr val="245473"/>
                          </a:solidFill>
                          <a:effectLst/>
                          <a:latin typeface="Cambria Math"/>
                          <a:ea typeface="Times New Roman"/>
                          <a:cs typeface="Times New Roman"/>
                        </a:rPr>
                        <m:t>𝑛</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𝑑𝑒</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𝑙𝑜𝑠</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𝑑𝑒𝑢𝑑𝑜𝑟𝑒𝑠</m:t>
                      </m:r>
                      <m:r>
                        <a:rPr lang="en-GB" sz="2000" i="1" kern="1200" smtClean="0">
                          <a:solidFill>
                            <a:srgbClr val="245473"/>
                          </a:solidFill>
                          <a:effectLst/>
                          <a:latin typeface="Cambria Math"/>
                          <a:ea typeface="Times New Roman"/>
                          <a:cs typeface="Times New Roman"/>
                        </a:rPr>
                        <m:t>=</m:t>
                      </m:r>
                    </m:oMath>
                  </m:oMathPara>
                </a14:m>
                <a:endParaRPr lang="es-ES" sz="2000" i="1" kern="1200" dirty="0" smtClean="0">
                  <a:solidFill>
                    <a:srgbClr val="245473"/>
                  </a:solidFill>
                  <a:effectLst/>
                  <a:latin typeface="Cambria Math"/>
                  <a:ea typeface="Times New Roman"/>
                  <a:cs typeface="Times New Roman"/>
                </a:endParaRPr>
              </a:p>
              <a:p>
                <a:pPr>
                  <a:lnSpc>
                    <a:spcPct val="150000"/>
                  </a:lnSpc>
                  <a:spcAft>
                    <a:spcPts val="0"/>
                  </a:spcAft>
                </a:pPr>
                <a14:m>
                  <m:oMathPara xmlns:m="http://schemas.openxmlformats.org/officeDocument/2006/math">
                    <m:oMathParaPr>
                      <m:jc m:val="centerGroup"/>
                    </m:oMathParaPr>
                    <m:oMath xmlns:m="http://schemas.openxmlformats.org/officeDocument/2006/math">
                      <m:r>
                        <a:rPr lang="en-GB" sz="2000" i="1" kern="1200">
                          <a:solidFill>
                            <a:srgbClr val="245473"/>
                          </a:solidFill>
                          <a:effectLst/>
                          <a:latin typeface="Cambria Math"/>
                          <a:ea typeface="Times New Roman"/>
                          <a:cs typeface="Times New Roman"/>
                        </a:rPr>
                        <m:t> </m:t>
                      </m:r>
                      <m:f>
                        <m:fPr>
                          <m:ctrlPr>
                            <a:rPr lang="es-ES" sz="2000" i="1" kern="1200">
                              <a:solidFill>
                                <a:srgbClr val="245473"/>
                              </a:solidFill>
                              <a:effectLst/>
                              <a:latin typeface="Cambria Math"/>
                              <a:ea typeface="Times New Roman"/>
                              <a:cs typeface="Times New Roman"/>
                            </a:rPr>
                          </m:ctrlPr>
                        </m:fPr>
                        <m:num>
                          <m:r>
                            <a:rPr lang="en-GB" sz="2000" i="1" kern="1200">
                              <a:solidFill>
                                <a:srgbClr val="245473"/>
                              </a:solidFill>
                              <a:effectLst/>
                              <a:latin typeface="Cambria Math"/>
                              <a:ea typeface="Times New Roman"/>
                              <a:cs typeface="Times New Roman"/>
                            </a:rPr>
                            <m:t>𝐷𝑒𝑢𝑑𝑜𝑟𝑒𝑠</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𝑐𝑢𝑒𝑛𝑡𝑎𝑠</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𝑝𝑜𝑟</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𝑐𝑜𝑏𝑟𝑎𝑟</m:t>
                          </m:r>
                          <m:r>
                            <a:rPr lang="en-GB" sz="2000" i="1" kern="1200">
                              <a:solidFill>
                                <a:srgbClr val="245473"/>
                              </a:solidFill>
                              <a:effectLst/>
                              <a:latin typeface="Cambria Math"/>
                              <a:ea typeface="Times New Roman"/>
                              <a:cs typeface="Times New Roman"/>
                            </a:rPr>
                            <m:t>)</m:t>
                          </m:r>
                        </m:num>
                        <m:den>
                          <m:r>
                            <a:rPr lang="en-GB" sz="2000" i="1" kern="1200">
                              <a:solidFill>
                                <a:srgbClr val="245473"/>
                              </a:solidFill>
                              <a:effectLst/>
                              <a:latin typeface="Cambria Math"/>
                              <a:ea typeface="Times New Roman"/>
                              <a:cs typeface="Times New Roman"/>
                            </a:rPr>
                            <m:t>𝑉𝑒𝑛𝑡𝑎𝑠</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𝑎</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𝑐𝑟</m:t>
                          </m:r>
                          <m:r>
                            <a:rPr lang="en-GB" sz="2000" i="1" kern="1200">
                              <a:solidFill>
                                <a:srgbClr val="245473"/>
                              </a:solidFill>
                              <a:effectLst/>
                              <a:latin typeface="Cambria Math"/>
                              <a:ea typeface="Times New Roman"/>
                              <a:cs typeface="Times New Roman"/>
                            </a:rPr>
                            <m:t>é</m:t>
                          </m:r>
                          <m:r>
                            <a:rPr lang="en-GB" sz="2000" i="1" kern="1200">
                              <a:solidFill>
                                <a:srgbClr val="245473"/>
                              </a:solidFill>
                              <a:effectLst/>
                              <a:latin typeface="Cambria Math"/>
                              <a:ea typeface="Times New Roman"/>
                              <a:cs typeface="Times New Roman"/>
                            </a:rPr>
                            <m:t>𝑑𝑖𝑡𝑜</m:t>
                          </m:r>
                        </m:den>
                      </m:f>
                      <m:r>
                        <a:rPr lang="en-GB" sz="2000" i="1" kern="1200">
                          <a:solidFill>
                            <a:srgbClr val="245473"/>
                          </a:solidFill>
                          <a:effectLst/>
                          <a:latin typeface="Cambria Math"/>
                          <a:ea typeface="Times New Roman"/>
                          <a:cs typeface="Times New Roman"/>
                        </a:rPr>
                        <m:t>∗ </m:t>
                      </m:r>
                      <m:f>
                        <m:fPr>
                          <m:ctrlPr>
                            <a:rPr lang="es-ES" sz="2000" i="1" kern="1200">
                              <a:solidFill>
                                <a:srgbClr val="245473"/>
                              </a:solidFill>
                              <a:effectLst/>
                              <a:latin typeface="Cambria Math"/>
                              <a:ea typeface="Times New Roman"/>
                              <a:cs typeface="Times New Roman"/>
                            </a:rPr>
                          </m:ctrlPr>
                        </m:fPr>
                        <m:num>
                          <m:r>
                            <a:rPr lang="en-GB" sz="2000" i="1" kern="1200">
                              <a:solidFill>
                                <a:srgbClr val="245473"/>
                              </a:solidFill>
                              <a:effectLst/>
                              <a:latin typeface="Cambria Math"/>
                              <a:ea typeface="Times New Roman"/>
                              <a:cs typeface="Times New Roman"/>
                            </a:rPr>
                            <m:t>365</m:t>
                          </m:r>
                        </m:num>
                        <m:den>
                          <m:r>
                            <a:rPr lang="en-GB" sz="2000" i="1" kern="1200">
                              <a:solidFill>
                                <a:srgbClr val="245473"/>
                              </a:solidFill>
                              <a:effectLst/>
                              <a:latin typeface="Cambria Math"/>
                              <a:ea typeface="Times New Roman"/>
                              <a:cs typeface="Times New Roman"/>
                            </a:rPr>
                            <m:t>1</m:t>
                          </m:r>
                        </m:den>
                      </m:f>
                      <m:r>
                        <a:rPr lang="en-GB" sz="2000" i="1" kern="1200">
                          <a:solidFill>
                            <a:srgbClr val="245473"/>
                          </a:solidFill>
                          <a:effectLst/>
                          <a:latin typeface="Cambria Math"/>
                          <a:ea typeface="Times New Roman"/>
                          <a:cs typeface="Times New Roman"/>
                        </a:rPr>
                        <m:t>𝑑</m:t>
                      </m:r>
                      <m:r>
                        <a:rPr lang="en-GB" sz="2000" i="1" kern="1200">
                          <a:solidFill>
                            <a:srgbClr val="245473"/>
                          </a:solidFill>
                          <a:effectLst/>
                          <a:latin typeface="Cambria Math"/>
                          <a:ea typeface="Times New Roman"/>
                          <a:cs typeface="Times New Roman"/>
                        </a:rPr>
                        <m:t>í</m:t>
                      </m:r>
                      <m:r>
                        <a:rPr lang="en-GB" sz="2000" i="1" kern="1200">
                          <a:solidFill>
                            <a:srgbClr val="245473"/>
                          </a:solidFill>
                          <a:effectLst/>
                          <a:latin typeface="Cambria Math"/>
                          <a:ea typeface="Times New Roman"/>
                          <a:cs typeface="Times New Roman"/>
                        </a:rPr>
                        <m:t>𝑎𝑠</m:t>
                      </m:r>
                    </m:oMath>
                  </m:oMathPara>
                </a14:m>
                <a:endParaRPr lang="es-ES" sz="1400" dirty="0">
                  <a:effectLst/>
                  <a:latin typeface="Times New Roman"/>
                  <a:ea typeface="Times New Roman"/>
                </a:endParaRPr>
              </a:p>
            </p:txBody>
          </p:sp>
        </mc:Choice>
        <mc:Fallback xmlns="">
          <p:sp>
            <p:nvSpPr>
              <p:cNvPr id="7" name="Textfeld 3">
                <a:extLst>
                  <a:ext uri="{FF2B5EF4-FFF2-40B4-BE49-F238E27FC236}">
                    <a16:creationId xmlns:a16="http://schemas.microsoft.com/office/drawing/2014/main" xmlns:a14="http://schemas.microsoft.com/office/drawing/2010/main" xmlns="" xmlns:lc="http://schemas.openxmlformats.org/drawingml/2006/lockedCanvas" id="{015F034D-E5CC-4B6A-A14A-6742BFAF38C4}"/>
                  </a:ext>
                </a:extLst>
              </p:cNvPr>
              <p:cNvSpPr txBox="1">
                <a:spLocks noRot="1" noChangeAspect="1" noMove="1" noResize="1" noEditPoints="1" noAdjustHandles="1" noChangeArrowheads="1" noChangeShapeType="1" noTextEdit="1"/>
              </p:cNvSpPr>
              <p:nvPr/>
            </p:nvSpPr>
            <p:spPr>
              <a:xfrm>
                <a:off x="3173730" y="2082700"/>
                <a:ext cx="9513570" cy="1341265"/>
              </a:xfrm>
              <a:prstGeom prst="rect">
                <a:avLst/>
              </a:prstGeom>
              <a:blipFill rotWithShape="1">
                <a:blip r:embed="rId7"/>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8" name="Textfeld 12">
                <a:extLst>
                  <a:ext uri="{FF2B5EF4-FFF2-40B4-BE49-F238E27FC236}">
                    <a16:creationId xmlns:lc="http://schemas.openxmlformats.org/drawingml/2006/lockedCanvas" xmlns="" xmlns:a16="http://schemas.microsoft.com/office/drawing/2014/main" id="{395C971B-5CB3-49E9-B427-ED6C0B7A50F1}"/>
                  </a:ext>
                </a:extLst>
              </p:cNvPr>
              <p:cNvSpPr txBox="1"/>
              <p:nvPr/>
            </p:nvSpPr>
            <p:spPr>
              <a:xfrm>
                <a:off x="3059430" y="4555490"/>
                <a:ext cx="9742170" cy="1418786"/>
              </a:xfrm>
              <a:prstGeom prst="rect">
                <a:avLst/>
              </a:prstGeom>
              <a:noFill/>
            </p:spPr>
            <p:txBody>
              <a:bodyPr wrap="square" lIns="0" tIns="0" rIns="0" bIns="0" rtlCol="0">
                <a:spAutoFit/>
              </a:bodyPr>
              <a:lstStyle/>
              <a:p>
                <a:pPr>
                  <a:lnSpc>
                    <a:spcPct val="150000"/>
                  </a:lnSpc>
                  <a:spcAft>
                    <a:spcPts val="0"/>
                  </a:spcAft>
                </a:pPr>
                <a14:m>
                  <m:oMathPara xmlns:m="http://schemas.openxmlformats.org/officeDocument/2006/math">
                    <m:oMathParaPr>
                      <m:jc m:val="centerGroup"/>
                    </m:oMathParaPr>
                    <m:oMath xmlns:m="http://schemas.openxmlformats.org/officeDocument/2006/math">
                      <m:r>
                        <a:rPr lang="en-GB" sz="2000" i="1" kern="1200" smtClean="0">
                          <a:solidFill>
                            <a:srgbClr val="245473"/>
                          </a:solidFill>
                          <a:effectLst/>
                          <a:latin typeface="Cambria Math"/>
                          <a:ea typeface="Times New Roman"/>
                          <a:cs typeface="Times New Roman"/>
                        </a:rPr>
                        <m:t>𝑃𝑒𝑟</m:t>
                      </m:r>
                      <m:r>
                        <a:rPr lang="en-GB" sz="2000" i="1" kern="1200" smtClean="0">
                          <a:solidFill>
                            <a:srgbClr val="245473"/>
                          </a:solidFill>
                          <a:effectLst/>
                          <a:latin typeface="Cambria Math"/>
                          <a:ea typeface="Times New Roman"/>
                          <a:cs typeface="Times New Roman"/>
                        </a:rPr>
                        <m:t>í</m:t>
                      </m:r>
                      <m:r>
                        <a:rPr lang="en-GB" sz="2000" i="1" kern="1200" smtClean="0">
                          <a:solidFill>
                            <a:srgbClr val="245473"/>
                          </a:solidFill>
                          <a:effectLst/>
                          <a:latin typeface="Cambria Math"/>
                          <a:ea typeface="Times New Roman"/>
                          <a:cs typeface="Times New Roman"/>
                        </a:rPr>
                        <m:t>𝑜𝑑𝑜</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𝑑𝑒</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𝑎𝑝𝑙𝑎𝑧𝑎𝑚𝑖𝑒𝑛𝑡𝑜</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𝑑𝑒</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𝑙𝑜𝑠</m:t>
                      </m:r>
                      <m:r>
                        <a:rPr lang="en-GB" sz="2000" i="1" kern="1200" smtClean="0">
                          <a:solidFill>
                            <a:srgbClr val="245473"/>
                          </a:solidFill>
                          <a:effectLst/>
                          <a:latin typeface="Cambria Math"/>
                          <a:ea typeface="Times New Roman"/>
                          <a:cs typeface="Times New Roman"/>
                        </a:rPr>
                        <m:t> </m:t>
                      </m:r>
                      <m:r>
                        <a:rPr lang="en-GB" sz="2000" i="1" kern="1200" smtClean="0">
                          <a:solidFill>
                            <a:srgbClr val="245473"/>
                          </a:solidFill>
                          <a:effectLst/>
                          <a:latin typeface="Cambria Math"/>
                          <a:ea typeface="Times New Roman"/>
                          <a:cs typeface="Times New Roman"/>
                        </a:rPr>
                        <m:t>𝑝𝑎𝑔𝑜𝑠</m:t>
                      </m:r>
                      <m:r>
                        <a:rPr lang="en-GB" sz="2000" i="1" kern="1200" smtClean="0">
                          <a:solidFill>
                            <a:srgbClr val="245473"/>
                          </a:solidFill>
                          <a:effectLst/>
                          <a:latin typeface="Cambria Math"/>
                          <a:ea typeface="Times New Roman"/>
                          <a:cs typeface="Times New Roman"/>
                        </a:rPr>
                        <m:t>=</m:t>
                      </m:r>
                    </m:oMath>
                  </m:oMathPara>
                </a14:m>
                <a:endParaRPr lang="es-ES" sz="2000" i="1" kern="1200" dirty="0" smtClean="0">
                  <a:solidFill>
                    <a:srgbClr val="245473"/>
                  </a:solidFill>
                  <a:effectLst/>
                  <a:latin typeface="Cambria Math"/>
                  <a:ea typeface="Times New Roman"/>
                  <a:cs typeface="Times New Roman"/>
                </a:endParaRPr>
              </a:p>
              <a:p>
                <a:pPr>
                  <a:lnSpc>
                    <a:spcPct val="150000"/>
                  </a:lnSpc>
                  <a:spcAft>
                    <a:spcPts val="0"/>
                  </a:spcAft>
                </a:pPr>
                <a14:m>
                  <m:oMathPara xmlns:m="http://schemas.openxmlformats.org/officeDocument/2006/math">
                    <m:oMathParaPr>
                      <m:jc m:val="centerGroup"/>
                    </m:oMathParaPr>
                    <m:oMath xmlns:m="http://schemas.openxmlformats.org/officeDocument/2006/math">
                      <m:r>
                        <a:rPr lang="en-GB" sz="2000" i="1" kern="1200">
                          <a:solidFill>
                            <a:srgbClr val="245473"/>
                          </a:solidFill>
                          <a:effectLst/>
                          <a:latin typeface="Cambria Math"/>
                          <a:ea typeface="Times New Roman"/>
                          <a:cs typeface="Times New Roman"/>
                        </a:rPr>
                        <m:t> </m:t>
                      </m:r>
                      <m:f>
                        <m:fPr>
                          <m:ctrlPr>
                            <a:rPr lang="es-ES" sz="2000" i="1" kern="1200">
                              <a:solidFill>
                                <a:srgbClr val="245473"/>
                              </a:solidFill>
                              <a:effectLst/>
                              <a:latin typeface="Cambria Math"/>
                              <a:ea typeface="Times New Roman"/>
                              <a:cs typeface="Times New Roman"/>
                            </a:rPr>
                          </m:ctrlPr>
                        </m:fPr>
                        <m:num>
                          <m:r>
                            <a:rPr lang="en-GB" sz="2000" i="1" kern="1200">
                              <a:solidFill>
                                <a:srgbClr val="245473"/>
                              </a:solidFill>
                              <a:effectLst/>
                              <a:latin typeface="Cambria Math"/>
                              <a:ea typeface="Times New Roman"/>
                              <a:cs typeface="Times New Roman"/>
                            </a:rPr>
                            <m:t>𝐴𝑐𝑟𝑒𝑒𝑑𝑜𝑟𝑒𝑠</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𝑐𝑢𝑒𝑛𝑡𝑎𝑠</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𝑝𝑜𝑟</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𝑝𝑎𝑔𝑎𝑟</m:t>
                          </m:r>
                          <m:r>
                            <a:rPr lang="en-GB" sz="2000" i="1" kern="1200">
                              <a:solidFill>
                                <a:srgbClr val="245473"/>
                              </a:solidFill>
                              <a:effectLst/>
                              <a:latin typeface="Cambria Math"/>
                              <a:ea typeface="Times New Roman"/>
                              <a:cs typeface="Times New Roman"/>
                            </a:rPr>
                            <m:t>)</m:t>
                          </m:r>
                        </m:num>
                        <m:den>
                          <m:r>
                            <a:rPr lang="en-GB" sz="2000" i="1" kern="1200">
                              <a:solidFill>
                                <a:srgbClr val="245473"/>
                              </a:solidFill>
                              <a:effectLst/>
                              <a:latin typeface="Cambria Math"/>
                              <a:ea typeface="Times New Roman"/>
                              <a:cs typeface="Times New Roman"/>
                            </a:rPr>
                            <m:t>𝐶𝑜𝑚𝑝𝑟𝑎𝑠</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𝑎</m:t>
                          </m:r>
                          <m:r>
                            <a:rPr lang="en-GB" sz="2000" i="1" kern="1200">
                              <a:solidFill>
                                <a:srgbClr val="245473"/>
                              </a:solidFill>
                              <a:effectLst/>
                              <a:latin typeface="Cambria Math"/>
                              <a:ea typeface="Times New Roman"/>
                              <a:cs typeface="Times New Roman"/>
                            </a:rPr>
                            <m:t> </m:t>
                          </m:r>
                          <m:r>
                            <a:rPr lang="en-GB" sz="2000" i="1" kern="1200">
                              <a:solidFill>
                                <a:srgbClr val="245473"/>
                              </a:solidFill>
                              <a:effectLst/>
                              <a:latin typeface="Cambria Math"/>
                              <a:ea typeface="Times New Roman"/>
                              <a:cs typeface="Times New Roman"/>
                            </a:rPr>
                            <m:t>𝑐𝑟</m:t>
                          </m:r>
                          <m:r>
                            <a:rPr lang="en-GB" sz="2000" i="1" kern="1200">
                              <a:solidFill>
                                <a:srgbClr val="245473"/>
                              </a:solidFill>
                              <a:effectLst/>
                              <a:latin typeface="Cambria Math"/>
                              <a:ea typeface="Times New Roman"/>
                              <a:cs typeface="Times New Roman"/>
                            </a:rPr>
                            <m:t>é</m:t>
                          </m:r>
                          <m:r>
                            <a:rPr lang="en-GB" sz="2000" i="1" kern="1200">
                              <a:solidFill>
                                <a:srgbClr val="245473"/>
                              </a:solidFill>
                              <a:effectLst/>
                              <a:latin typeface="Cambria Math"/>
                              <a:ea typeface="Times New Roman"/>
                              <a:cs typeface="Times New Roman"/>
                            </a:rPr>
                            <m:t>𝑑𝑖𝑡𝑜</m:t>
                          </m:r>
                        </m:den>
                      </m:f>
                      <m:r>
                        <a:rPr lang="en-GB" sz="2000" i="1" kern="1200">
                          <a:solidFill>
                            <a:srgbClr val="245473"/>
                          </a:solidFill>
                          <a:effectLst/>
                          <a:latin typeface="Cambria Math"/>
                          <a:ea typeface="Times New Roman"/>
                          <a:cs typeface="Times New Roman"/>
                        </a:rPr>
                        <m:t>∗ </m:t>
                      </m:r>
                      <m:f>
                        <m:fPr>
                          <m:ctrlPr>
                            <a:rPr lang="es-ES" sz="2000" i="1" kern="1200">
                              <a:solidFill>
                                <a:srgbClr val="245473"/>
                              </a:solidFill>
                              <a:effectLst/>
                              <a:latin typeface="Cambria Math"/>
                              <a:ea typeface="Times New Roman"/>
                              <a:cs typeface="Times New Roman"/>
                            </a:rPr>
                          </m:ctrlPr>
                        </m:fPr>
                        <m:num>
                          <m:r>
                            <a:rPr lang="en-GB" sz="2000" i="1" kern="1200">
                              <a:solidFill>
                                <a:srgbClr val="245473"/>
                              </a:solidFill>
                              <a:effectLst/>
                              <a:latin typeface="Cambria Math"/>
                              <a:ea typeface="Times New Roman"/>
                              <a:cs typeface="Times New Roman"/>
                            </a:rPr>
                            <m:t>365</m:t>
                          </m:r>
                        </m:num>
                        <m:den>
                          <m:r>
                            <a:rPr lang="en-GB" sz="2000" i="1" kern="1200">
                              <a:solidFill>
                                <a:srgbClr val="245473"/>
                              </a:solidFill>
                              <a:effectLst/>
                              <a:latin typeface="Cambria Math"/>
                              <a:ea typeface="Times New Roman"/>
                              <a:cs typeface="Times New Roman"/>
                            </a:rPr>
                            <m:t>1</m:t>
                          </m:r>
                        </m:den>
                      </m:f>
                      <m:r>
                        <a:rPr lang="en-GB" sz="2000" i="1" kern="1200">
                          <a:solidFill>
                            <a:srgbClr val="245473"/>
                          </a:solidFill>
                          <a:effectLst/>
                          <a:latin typeface="Cambria Math"/>
                          <a:ea typeface="Times New Roman"/>
                          <a:cs typeface="Times New Roman"/>
                        </a:rPr>
                        <m:t>𝑑</m:t>
                      </m:r>
                      <m:r>
                        <a:rPr lang="en-GB" sz="2000" i="1" kern="1200">
                          <a:solidFill>
                            <a:srgbClr val="245473"/>
                          </a:solidFill>
                          <a:effectLst/>
                          <a:latin typeface="Cambria Math"/>
                          <a:ea typeface="Times New Roman"/>
                          <a:cs typeface="Times New Roman"/>
                        </a:rPr>
                        <m:t>í</m:t>
                      </m:r>
                      <m:r>
                        <a:rPr lang="en-GB" sz="2000" i="1" kern="1200">
                          <a:solidFill>
                            <a:srgbClr val="245473"/>
                          </a:solidFill>
                          <a:effectLst/>
                          <a:latin typeface="Cambria Math"/>
                          <a:ea typeface="Times New Roman"/>
                          <a:cs typeface="Times New Roman"/>
                        </a:rPr>
                        <m:t>𝑎𝑠</m:t>
                      </m:r>
                    </m:oMath>
                  </m:oMathPara>
                </a14:m>
                <a:endParaRPr lang="es-ES" sz="1400" dirty="0">
                  <a:effectLst/>
                  <a:latin typeface="Times New Roman"/>
                  <a:ea typeface="Times New Roman"/>
                </a:endParaRPr>
              </a:p>
            </p:txBody>
          </p:sp>
        </mc:Choice>
        <mc:Fallback xmlns="">
          <p:sp>
            <p:nvSpPr>
              <p:cNvPr id="8" name="Textfeld 12">
                <a:extLst>
                  <a:ext uri="{FF2B5EF4-FFF2-40B4-BE49-F238E27FC236}">
                    <a16:creationId xmlns:a16="http://schemas.microsoft.com/office/drawing/2014/main" xmlns:a14="http://schemas.microsoft.com/office/drawing/2010/main" xmlns="" xmlns:lc="http://schemas.openxmlformats.org/drawingml/2006/lockedCanvas" id="{395C971B-5CB3-49E9-B427-ED6C0B7A50F1}"/>
                  </a:ext>
                </a:extLst>
              </p:cNvPr>
              <p:cNvSpPr txBox="1">
                <a:spLocks noRot="1" noChangeAspect="1" noMove="1" noResize="1" noEditPoints="1" noAdjustHandles="1" noChangeArrowheads="1" noChangeShapeType="1" noTextEdit="1"/>
              </p:cNvSpPr>
              <p:nvPr/>
            </p:nvSpPr>
            <p:spPr>
              <a:xfrm>
                <a:off x="3059430" y="4555490"/>
                <a:ext cx="9742170" cy="1418786"/>
              </a:xfrm>
              <a:prstGeom prst="rect">
                <a:avLst/>
              </a:prstGeom>
              <a:blipFill rotWithShape="1">
                <a:blip r:embed="rId8"/>
                <a:stretch>
                  <a:fillRect/>
                </a:stretch>
              </a:blipFill>
            </p:spPr>
            <p:txBody>
              <a:bodyPr/>
              <a:lstStyle/>
              <a:p>
                <a:r>
                  <a:rPr lang="es-ES">
                    <a:noFill/>
                  </a:rPr>
                  <a:t> </a:t>
                </a:r>
              </a:p>
            </p:txBody>
          </p:sp>
        </mc:Fallback>
      </mc:AlternateContent>
    </p:spTree>
    <p:extLst>
      <p:ext uri="{BB962C8B-B14F-4D97-AF65-F5344CB8AC3E}">
        <p14:creationId xmlns:p14="http://schemas.microsoft.com/office/powerpoint/2010/main" val="1105705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31"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97819" y="619983"/>
            <a:ext cx="10660831" cy="865917"/>
          </a:xfrm>
        </p:spPr>
        <p:txBody>
          <a:bodyPr>
            <a:normAutofit/>
          </a:bodyPr>
          <a:lstStyle/>
          <a:p>
            <a:r>
              <a:rPr lang="es-ES" dirty="0"/>
              <a:t>Medidas financieras ejemplares: Venta y A</a:t>
            </a:r>
            <a:r>
              <a:rPr lang="es-ES" dirty="0" smtClean="0"/>
              <a:t>rrendamiento</a:t>
            </a:r>
            <a:endParaRPr lang="en-GB"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113225" y="1798107"/>
            <a:ext cx="4046068"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600" dirty="0" smtClean="0">
                <a:solidFill>
                  <a:srgbClr val="245473"/>
                </a:solidFill>
                <a:latin typeface="+mj-lt"/>
              </a:rPr>
              <a:t>Arrendamiento, </a:t>
            </a:r>
            <a:r>
              <a:rPr lang="es-ES" altLang="de-DE" sz="1600" dirty="0">
                <a:solidFill>
                  <a:srgbClr val="245473"/>
                </a:solidFill>
                <a:latin typeface="+mj-lt"/>
              </a:rPr>
              <a:t>compraventa y </a:t>
            </a:r>
            <a:r>
              <a:rPr lang="es-ES" altLang="de-DE" sz="1600" dirty="0" smtClean="0">
                <a:solidFill>
                  <a:srgbClr val="245473"/>
                </a:solidFill>
                <a:latin typeface="+mj-lt"/>
              </a:rPr>
              <a:t>venta-arrendamiento son términos </a:t>
            </a:r>
            <a:r>
              <a:rPr lang="es-ES" altLang="de-DE" sz="1600" dirty="0">
                <a:solidFill>
                  <a:srgbClr val="245473"/>
                </a:solidFill>
                <a:latin typeface="+mj-lt"/>
              </a:rPr>
              <a:t>sinónimos para una forma especial de arrendamiento en la que una organización vende un activo (propiedad, maquinaria o vehículo, pero también activos intangibles como marcas o patentes) a una empresa de arrendamiento y simultáneamente los arrienda para su uso posterior</a:t>
            </a:r>
            <a:r>
              <a:rPr lang="es-ES" altLang="de-DE" sz="1600" dirty="0" smtClean="0">
                <a:solidFill>
                  <a:srgbClr val="245473"/>
                </a:solidFill>
                <a:latin typeface="+mj-lt"/>
              </a:rPr>
              <a:t>.</a:t>
            </a:r>
          </a:p>
          <a:p>
            <a:pPr marL="285750" indent="-285750" algn="l">
              <a:lnSpc>
                <a:spcPct val="100000"/>
              </a:lnSpc>
              <a:spcBef>
                <a:spcPts val="600"/>
              </a:spcBef>
              <a:buClr>
                <a:schemeClr val="tx2"/>
              </a:buClr>
              <a:buFont typeface="Calibri Light" panose="020F0302020204030204" pitchFamily="34" charset="0"/>
              <a:buChar char="→"/>
            </a:pPr>
            <a:r>
              <a:rPr lang="es-ES" altLang="de-DE" sz="1600" dirty="0" smtClean="0">
                <a:solidFill>
                  <a:srgbClr val="245473"/>
                </a:solidFill>
                <a:latin typeface="+mj-lt"/>
              </a:rPr>
              <a:t>Efecto </a:t>
            </a:r>
            <a:r>
              <a:rPr lang="es-ES" altLang="de-DE" sz="1600" dirty="0">
                <a:solidFill>
                  <a:srgbClr val="245473"/>
                </a:solidFill>
                <a:latin typeface="+mj-lt"/>
              </a:rPr>
              <a:t>de liquidez puntual / realización de reservas </a:t>
            </a:r>
            <a:r>
              <a:rPr lang="es-ES" altLang="de-DE" sz="1600" dirty="0" smtClean="0">
                <a:solidFill>
                  <a:srgbClr val="245473"/>
                </a:solidFill>
                <a:latin typeface="+mj-lt"/>
              </a:rPr>
              <a:t>ocultas</a:t>
            </a:r>
          </a:p>
          <a:p>
            <a:pPr marL="285750" indent="-285750" algn="l">
              <a:lnSpc>
                <a:spcPct val="100000"/>
              </a:lnSpc>
              <a:spcBef>
                <a:spcPts val="600"/>
              </a:spcBef>
              <a:buClr>
                <a:schemeClr val="tx2"/>
              </a:buClr>
              <a:buFont typeface="Calibri Light" panose="020F0302020204030204" pitchFamily="34" charset="0"/>
              <a:buChar char="→"/>
            </a:pPr>
            <a:r>
              <a:rPr lang="es-ES" altLang="de-DE" sz="1600" dirty="0" smtClean="0">
                <a:solidFill>
                  <a:srgbClr val="245473"/>
                </a:solidFill>
                <a:latin typeface="+mj-lt"/>
              </a:rPr>
              <a:t>Carga </a:t>
            </a:r>
            <a:r>
              <a:rPr lang="es-ES" altLang="de-DE" sz="1600" dirty="0">
                <a:solidFill>
                  <a:srgbClr val="245473"/>
                </a:solidFill>
                <a:latin typeface="+mj-lt"/>
              </a:rPr>
              <a:t>de liquidez a largo plazo por los pagos de </a:t>
            </a:r>
            <a:r>
              <a:rPr lang="es-ES" altLang="de-DE" sz="1600" dirty="0" smtClean="0">
                <a:solidFill>
                  <a:srgbClr val="245473"/>
                </a:solidFill>
                <a:latin typeface="+mj-lt"/>
              </a:rPr>
              <a:t>arrendamiento</a:t>
            </a:r>
          </a:p>
          <a:p>
            <a:pPr marL="285750" indent="-285750" algn="l">
              <a:lnSpc>
                <a:spcPct val="100000"/>
              </a:lnSpc>
              <a:spcBef>
                <a:spcPts val="600"/>
              </a:spcBef>
              <a:buClr>
                <a:schemeClr val="tx2"/>
              </a:buClr>
              <a:buFont typeface="Calibri Light" panose="020F0302020204030204" pitchFamily="34" charset="0"/>
              <a:buChar char="→"/>
            </a:pPr>
            <a:r>
              <a:rPr lang="es-ES" altLang="de-DE" sz="1600" dirty="0" smtClean="0">
                <a:solidFill>
                  <a:srgbClr val="245473"/>
                </a:solidFill>
                <a:latin typeface="+mj-lt"/>
              </a:rPr>
              <a:t>Mucho </a:t>
            </a:r>
            <a:r>
              <a:rPr lang="es-ES" altLang="de-DE" sz="1600" dirty="0">
                <a:solidFill>
                  <a:srgbClr val="245473"/>
                </a:solidFill>
                <a:latin typeface="+mj-lt"/>
              </a:rPr>
              <a:t>más difícil con bienes usados que junto con la adquisición de bienes nuevos </a:t>
            </a:r>
            <a:r>
              <a:rPr lang="es-ES" altLang="de-DE" sz="1600" dirty="0" smtClean="0">
                <a:solidFill>
                  <a:srgbClr val="245473"/>
                </a:solidFill>
                <a:latin typeface="+mj-lt"/>
              </a:rPr>
              <a:t>(arrendamiento del </a:t>
            </a:r>
            <a:r>
              <a:rPr lang="es-ES" altLang="de-DE" sz="1600" dirty="0">
                <a:solidFill>
                  <a:srgbClr val="245473"/>
                </a:solidFill>
                <a:latin typeface="+mj-lt"/>
              </a:rPr>
              <a:t>fabricante</a:t>
            </a:r>
            <a:r>
              <a:rPr lang="es-ES" altLang="de-DE" sz="1600" dirty="0" smtClean="0">
                <a:solidFill>
                  <a:srgbClr val="245473"/>
                </a:solidFill>
                <a:latin typeface="+mj-lt"/>
              </a:rPr>
              <a:t>)</a:t>
            </a:r>
          </a:p>
          <a:p>
            <a:pPr marL="285750" indent="-285750" algn="l">
              <a:lnSpc>
                <a:spcPct val="100000"/>
              </a:lnSpc>
              <a:spcBef>
                <a:spcPts val="600"/>
              </a:spcBef>
              <a:buClr>
                <a:schemeClr val="tx2"/>
              </a:buClr>
              <a:buFont typeface="Calibri Light" panose="020F0302020204030204" pitchFamily="34" charset="0"/>
              <a:buChar char="→"/>
            </a:pPr>
            <a:r>
              <a:rPr lang="es-ES" altLang="de-DE" sz="1600" dirty="0" smtClean="0">
                <a:solidFill>
                  <a:srgbClr val="245473"/>
                </a:solidFill>
                <a:latin typeface="+mj-lt"/>
              </a:rPr>
              <a:t>Consideración </a:t>
            </a:r>
            <a:r>
              <a:rPr lang="es-ES" altLang="de-DE" sz="1600" dirty="0">
                <a:solidFill>
                  <a:srgbClr val="245473"/>
                </a:solidFill>
                <a:latin typeface="+mj-lt"/>
              </a:rPr>
              <a:t>del valor del objeto en lugar de la valoración de la empresa (al menos en el punto de partida "solvencia del objeto")</a:t>
            </a:r>
            <a:endParaRPr lang="en-GB" sz="1600" dirty="0">
              <a:solidFill>
                <a:srgbClr val="245473"/>
              </a:solidFill>
              <a:latin typeface="+mj-lt"/>
              <a:sym typeface="Wingdings" panose="05000000000000000000" pitchFamily="2" charset="2"/>
            </a:endParaRPr>
          </a:p>
        </p:txBody>
      </p:sp>
      <p:grpSp>
        <p:nvGrpSpPr>
          <p:cNvPr id="4" name="Gruppieren 3">
            <a:extLst>
              <a:ext uri="{FF2B5EF4-FFF2-40B4-BE49-F238E27FC236}">
                <a16:creationId xmlns="" xmlns:a16="http://schemas.microsoft.com/office/drawing/2014/main" id="{B7113CFC-50D6-4771-8929-B4768E5FF974}"/>
              </a:ext>
            </a:extLst>
          </p:cNvPr>
          <p:cNvGrpSpPr/>
          <p:nvPr/>
        </p:nvGrpSpPr>
        <p:grpSpPr>
          <a:xfrm rot="16200000">
            <a:off x="5752155" y="3537890"/>
            <a:ext cx="966322" cy="860359"/>
            <a:chOff x="2290684" y="1670769"/>
            <a:chExt cx="1808891" cy="1606818"/>
          </a:xfrm>
        </p:grpSpPr>
        <p:sp>
          <p:nvSpPr>
            <p:cNvPr id="36" name="Rounded Rectangle 60">
              <a:extLst>
                <a:ext uri="{FF2B5EF4-FFF2-40B4-BE49-F238E27FC236}">
                  <a16:creationId xmlns="" xmlns:a16="http://schemas.microsoft.com/office/drawing/2014/main" id="{A42F091A-733A-44EE-A253-C9D37022F2D1}"/>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37" name="Rounded Rectangle 63">
              <a:extLst>
                <a:ext uri="{FF2B5EF4-FFF2-40B4-BE49-F238E27FC236}">
                  <a16:creationId xmlns="" xmlns:a16="http://schemas.microsoft.com/office/drawing/2014/main" id="{240C0B9A-23D5-4EAF-907B-0F07ABAEB8B2}"/>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38" name="Rounded Rectangle 62">
              <a:extLst>
                <a:ext uri="{FF2B5EF4-FFF2-40B4-BE49-F238E27FC236}">
                  <a16:creationId xmlns="" xmlns:a16="http://schemas.microsoft.com/office/drawing/2014/main" id="{3B6275D4-A8D3-437E-96C5-69CD38D59340}"/>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grpSp>
        <p:nvGrpSpPr>
          <p:cNvPr id="48" name="Gruppieren 47">
            <a:extLst>
              <a:ext uri="{FF2B5EF4-FFF2-40B4-BE49-F238E27FC236}">
                <a16:creationId xmlns="" xmlns:a16="http://schemas.microsoft.com/office/drawing/2014/main" id="{47EC9967-B83B-42C3-82FA-4159B4C4D903}"/>
              </a:ext>
            </a:extLst>
          </p:cNvPr>
          <p:cNvGrpSpPr/>
          <p:nvPr/>
        </p:nvGrpSpPr>
        <p:grpSpPr>
          <a:xfrm rot="5400000">
            <a:off x="5170557" y="3537891"/>
            <a:ext cx="966322" cy="860359"/>
            <a:chOff x="2290684" y="3390989"/>
            <a:chExt cx="1808891" cy="1606818"/>
          </a:xfrm>
        </p:grpSpPr>
        <p:sp>
          <p:nvSpPr>
            <p:cNvPr id="39" name="Rounded Rectangle 70">
              <a:extLst>
                <a:ext uri="{FF2B5EF4-FFF2-40B4-BE49-F238E27FC236}">
                  <a16:creationId xmlns="" xmlns:a16="http://schemas.microsoft.com/office/drawing/2014/main" id="{AB451E66-22AE-46B0-AA03-6F1057D6934B}"/>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0" name="Rounded Rectangle 71">
              <a:extLst>
                <a:ext uri="{FF2B5EF4-FFF2-40B4-BE49-F238E27FC236}">
                  <a16:creationId xmlns="" xmlns:a16="http://schemas.microsoft.com/office/drawing/2014/main" id="{B485BA47-4328-41A5-974F-98AD4285FF3D}"/>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1" name="Rounded Rectangle 72">
              <a:extLst>
                <a:ext uri="{FF2B5EF4-FFF2-40B4-BE49-F238E27FC236}">
                  <a16:creationId xmlns="" xmlns:a16="http://schemas.microsoft.com/office/drawing/2014/main" id="{FC85B1C7-8099-486E-8053-DE7F341709C2}"/>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grpSp>
        <p:nvGrpSpPr>
          <p:cNvPr id="13" name="Gruppieren 12">
            <a:extLst>
              <a:ext uri="{FF2B5EF4-FFF2-40B4-BE49-F238E27FC236}">
                <a16:creationId xmlns="" xmlns:a16="http://schemas.microsoft.com/office/drawing/2014/main" id="{9544CCB5-5F3F-48C0-9C60-FC8398C0F81E}"/>
              </a:ext>
            </a:extLst>
          </p:cNvPr>
          <p:cNvGrpSpPr/>
          <p:nvPr/>
        </p:nvGrpSpPr>
        <p:grpSpPr>
          <a:xfrm rot="16200000">
            <a:off x="9258414" y="3532890"/>
            <a:ext cx="966322" cy="860358"/>
            <a:chOff x="3772626" y="2531562"/>
            <a:chExt cx="1808891" cy="1606817"/>
          </a:xfrm>
        </p:grpSpPr>
        <p:sp>
          <p:nvSpPr>
            <p:cNvPr id="42" name="Rounded Rectangle 74">
              <a:extLst>
                <a:ext uri="{FF2B5EF4-FFF2-40B4-BE49-F238E27FC236}">
                  <a16:creationId xmlns="" xmlns:a16="http://schemas.microsoft.com/office/drawing/2014/main" id="{7D7FCF3B-1C04-4EA8-A596-80EEF8F68486}"/>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3" name="Rounded Rectangle 75">
              <a:extLst>
                <a:ext uri="{FF2B5EF4-FFF2-40B4-BE49-F238E27FC236}">
                  <a16:creationId xmlns="" xmlns:a16="http://schemas.microsoft.com/office/drawing/2014/main" id="{503A7FFA-634F-4460-93F6-3987C22ABC5A}"/>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4" name="Rounded Rectangle 76">
              <a:extLst>
                <a:ext uri="{FF2B5EF4-FFF2-40B4-BE49-F238E27FC236}">
                  <a16:creationId xmlns="" xmlns:a16="http://schemas.microsoft.com/office/drawing/2014/main" id="{5A66564E-7962-42DD-B888-D729D3B2F719}"/>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grpSp>
        <p:nvGrpSpPr>
          <p:cNvPr id="49" name="Gruppieren 48">
            <a:extLst>
              <a:ext uri="{FF2B5EF4-FFF2-40B4-BE49-F238E27FC236}">
                <a16:creationId xmlns="" xmlns:a16="http://schemas.microsoft.com/office/drawing/2014/main" id="{2F487212-340D-4CF0-B44E-4145DD561C41}"/>
              </a:ext>
            </a:extLst>
          </p:cNvPr>
          <p:cNvGrpSpPr/>
          <p:nvPr/>
        </p:nvGrpSpPr>
        <p:grpSpPr>
          <a:xfrm rot="5400000">
            <a:off x="8725432" y="3532888"/>
            <a:ext cx="966322" cy="860359"/>
            <a:chOff x="3749667" y="4263234"/>
            <a:chExt cx="1808891" cy="1606818"/>
          </a:xfrm>
        </p:grpSpPr>
        <p:sp>
          <p:nvSpPr>
            <p:cNvPr id="45" name="Rounded Rectangle 78">
              <a:extLst>
                <a:ext uri="{FF2B5EF4-FFF2-40B4-BE49-F238E27FC236}">
                  <a16:creationId xmlns="" xmlns:a16="http://schemas.microsoft.com/office/drawing/2014/main" id="{FDB31B0F-FB78-47DC-ACC8-2E783ED8999D}"/>
                </a:ext>
              </a:extLst>
            </p:cNvPr>
            <p:cNvSpPr/>
            <p:nvPr/>
          </p:nvSpPr>
          <p:spPr>
            <a:xfrm rot="10800000">
              <a:off x="3749667" y="4836366"/>
              <a:ext cx="1808891"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6" name="Rounded Rectangle 79">
              <a:extLst>
                <a:ext uri="{FF2B5EF4-FFF2-40B4-BE49-F238E27FC236}">
                  <a16:creationId xmlns="" xmlns:a16="http://schemas.microsoft.com/office/drawing/2014/main" id="{3F4B8CBF-889C-4678-AD7F-FE0DE261FE67}"/>
                </a:ext>
              </a:extLst>
            </p:cNvPr>
            <p:cNvSpPr/>
            <p:nvPr/>
          </p:nvSpPr>
          <p:spPr>
            <a:xfrm rot="8093649">
              <a:off x="3642680" y="4596976"/>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7" name="Rounded Rectangle 80">
              <a:extLst>
                <a:ext uri="{FF2B5EF4-FFF2-40B4-BE49-F238E27FC236}">
                  <a16:creationId xmlns="" xmlns:a16="http://schemas.microsoft.com/office/drawing/2014/main" id="{3FDEBEE2-13A9-4881-9A10-2FA426100107}"/>
                </a:ext>
              </a:extLst>
            </p:cNvPr>
            <p:cNvSpPr/>
            <p:nvPr/>
          </p:nvSpPr>
          <p:spPr>
            <a:xfrm rot="13517866">
              <a:off x="3641883" y="5079312"/>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grpSp>
      <p:sp>
        <p:nvSpPr>
          <p:cNvPr id="51" name="TextBox 99">
            <a:extLst>
              <a:ext uri="{FF2B5EF4-FFF2-40B4-BE49-F238E27FC236}">
                <a16:creationId xmlns="" xmlns:a16="http://schemas.microsoft.com/office/drawing/2014/main" id="{0E43B186-B2EB-4085-B18C-52389F54BE89}"/>
              </a:ext>
            </a:extLst>
          </p:cNvPr>
          <p:cNvSpPr txBox="1"/>
          <p:nvPr/>
        </p:nvSpPr>
        <p:spPr>
          <a:xfrm>
            <a:off x="9870705" y="3199086"/>
            <a:ext cx="2362891" cy="750205"/>
          </a:xfrm>
          <a:prstGeom prst="rect">
            <a:avLst/>
          </a:prstGeom>
          <a:noFill/>
        </p:spPr>
        <p:txBody>
          <a:bodyPr wrap="none" rtlCol="0" anchor="ctr" anchorCtr="0">
            <a:spAutoFit/>
          </a:bodyPr>
          <a:lstStyle/>
          <a:p>
            <a:r>
              <a:rPr lang="es-ES" sz="1425" b="1" spc="113" dirty="0">
                <a:solidFill>
                  <a:srgbClr val="C7621B"/>
                </a:solidFill>
                <a:latin typeface="+mj-lt"/>
                <a:ea typeface="League Spartan" charset="0"/>
                <a:cs typeface="Poppins" pitchFamily="2" charset="77"/>
              </a:rPr>
              <a:t>Paga los plazos del </a:t>
            </a:r>
            <a:endParaRPr lang="es-ES" sz="1425" b="1" spc="113" dirty="0" smtClean="0">
              <a:solidFill>
                <a:srgbClr val="C7621B"/>
              </a:solidFill>
              <a:latin typeface="+mj-lt"/>
              <a:ea typeface="League Spartan" charset="0"/>
              <a:cs typeface="Poppins" pitchFamily="2" charset="77"/>
            </a:endParaRPr>
          </a:p>
          <a:p>
            <a:r>
              <a:rPr lang="es-ES" sz="1425" b="1" spc="113" dirty="0" smtClean="0">
                <a:solidFill>
                  <a:srgbClr val="C7621B"/>
                </a:solidFill>
                <a:latin typeface="+mj-lt"/>
                <a:ea typeface="League Spartan" charset="0"/>
                <a:cs typeface="Poppins" pitchFamily="2" charset="77"/>
              </a:rPr>
              <a:t>arrendamiento </a:t>
            </a:r>
            <a:r>
              <a:rPr lang="es-ES" sz="1425" b="1" spc="113" dirty="0">
                <a:solidFill>
                  <a:srgbClr val="C7621B"/>
                </a:solidFill>
                <a:latin typeface="+mj-lt"/>
                <a:ea typeface="League Spartan" charset="0"/>
                <a:cs typeface="Poppins" pitchFamily="2" charset="77"/>
              </a:rPr>
              <a:t>a lo largo </a:t>
            </a:r>
            <a:endParaRPr lang="es-ES" sz="1425" b="1" spc="113" dirty="0" smtClean="0">
              <a:solidFill>
                <a:srgbClr val="C7621B"/>
              </a:solidFill>
              <a:latin typeface="+mj-lt"/>
              <a:ea typeface="League Spartan" charset="0"/>
              <a:cs typeface="Poppins" pitchFamily="2" charset="77"/>
            </a:endParaRPr>
          </a:p>
          <a:p>
            <a:r>
              <a:rPr lang="es-ES" sz="1425" b="1" spc="113" dirty="0" smtClean="0">
                <a:solidFill>
                  <a:srgbClr val="C7621B"/>
                </a:solidFill>
                <a:latin typeface="+mj-lt"/>
                <a:ea typeface="League Spartan" charset="0"/>
                <a:cs typeface="Poppins" pitchFamily="2" charset="77"/>
              </a:rPr>
              <a:t>del </a:t>
            </a:r>
            <a:r>
              <a:rPr lang="es-ES" sz="1425" b="1" spc="113" dirty="0">
                <a:solidFill>
                  <a:srgbClr val="C7621B"/>
                </a:solidFill>
                <a:latin typeface="+mj-lt"/>
                <a:ea typeface="League Spartan" charset="0"/>
                <a:cs typeface="Poppins" pitchFamily="2" charset="77"/>
              </a:rPr>
              <a:t>periodo del </a:t>
            </a:r>
            <a:r>
              <a:rPr lang="es-ES" sz="1425" b="1" spc="113" dirty="0" smtClean="0">
                <a:solidFill>
                  <a:srgbClr val="C7621B"/>
                </a:solidFill>
                <a:latin typeface="+mj-lt"/>
                <a:ea typeface="League Spartan" charset="0"/>
                <a:cs typeface="Poppins" pitchFamily="2" charset="77"/>
              </a:rPr>
              <a:t>contrato</a:t>
            </a:r>
            <a:endParaRPr lang="en-GB" sz="1425" b="1" spc="113" dirty="0" smtClean="0">
              <a:solidFill>
                <a:srgbClr val="C7621B"/>
              </a:solidFill>
              <a:latin typeface="+mj-lt"/>
              <a:ea typeface="League Spartan" charset="0"/>
              <a:cs typeface="Poppins" pitchFamily="2" charset="77"/>
            </a:endParaRPr>
          </a:p>
        </p:txBody>
      </p:sp>
      <p:sp>
        <p:nvSpPr>
          <p:cNvPr id="52" name="TextBox 99">
            <a:extLst>
              <a:ext uri="{FF2B5EF4-FFF2-40B4-BE49-F238E27FC236}">
                <a16:creationId xmlns="" xmlns:a16="http://schemas.microsoft.com/office/drawing/2014/main" id="{7B4249D3-375B-4919-8085-2A85BC07D596}"/>
              </a:ext>
            </a:extLst>
          </p:cNvPr>
          <p:cNvSpPr txBox="1"/>
          <p:nvPr/>
        </p:nvSpPr>
        <p:spPr>
          <a:xfrm>
            <a:off x="6284507" y="3937571"/>
            <a:ext cx="2802690" cy="530915"/>
          </a:xfrm>
          <a:prstGeom prst="rect">
            <a:avLst/>
          </a:prstGeom>
          <a:noFill/>
        </p:spPr>
        <p:txBody>
          <a:bodyPr wrap="none" rtlCol="0" anchor="ctr" anchorCtr="0">
            <a:spAutoFit/>
          </a:bodyPr>
          <a:lstStyle/>
          <a:p>
            <a:pPr algn="r"/>
            <a:r>
              <a:rPr lang="es-ES" sz="1425" b="1" spc="113" dirty="0">
                <a:solidFill>
                  <a:srgbClr val="C1950B"/>
                </a:solidFill>
                <a:latin typeface="+mj-lt"/>
                <a:ea typeface="League Spartan" charset="0"/>
                <a:cs typeface="Poppins" pitchFamily="2" charset="77"/>
              </a:rPr>
              <a:t>Arrendamiento de maquinaria </a:t>
            </a:r>
            <a:endParaRPr lang="es-ES" sz="1425" b="1" spc="113" dirty="0" smtClean="0">
              <a:solidFill>
                <a:srgbClr val="C1950B"/>
              </a:solidFill>
              <a:latin typeface="+mj-lt"/>
              <a:ea typeface="League Spartan" charset="0"/>
              <a:cs typeface="Poppins" pitchFamily="2" charset="77"/>
            </a:endParaRPr>
          </a:p>
          <a:p>
            <a:pPr algn="r"/>
            <a:r>
              <a:rPr lang="es-ES" sz="1425" b="1" spc="113" dirty="0" smtClean="0">
                <a:solidFill>
                  <a:srgbClr val="C1950B"/>
                </a:solidFill>
                <a:latin typeface="+mj-lt"/>
                <a:ea typeface="League Spartan" charset="0"/>
                <a:cs typeface="Poppins" pitchFamily="2" charset="77"/>
              </a:rPr>
              <a:t>o </a:t>
            </a:r>
            <a:r>
              <a:rPr lang="es-ES" sz="1425" b="1" spc="113" dirty="0">
                <a:solidFill>
                  <a:srgbClr val="C1950B"/>
                </a:solidFill>
                <a:latin typeface="+mj-lt"/>
                <a:ea typeface="League Spartan" charset="0"/>
                <a:cs typeface="Poppins" pitchFamily="2" charset="77"/>
              </a:rPr>
              <a:t>bienes inmuebles</a:t>
            </a:r>
            <a:endParaRPr lang="en-GB" sz="1425" b="1" spc="113" dirty="0">
              <a:solidFill>
                <a:srgbClr val="C1950B"/>
              </a:solidFill>
              <a:latin typeface="+mj-lt"/>
              <a:ea typeface="League Spartan" charset="0"/>
              <a:cs typeface="Poppins" pitchFamily="2" charset="77"/>
            </a:endParaRPr>
          </a:p>
        </p:txBody>
      </p:sp>
      <p:sp>
        <p:nvSpPr>
          <p:cNvPr id="53" name="TextBox 99">
            <a:extLst>
              <a:ext uri="{FF2B5EF4-FFF2-40B4-BE49-F238E27FC236}">
                <a16:creationId xmlns="" xmlns:a16="http://schemas.microsoft.com/office/drawing/2014/main" id="{F5391221-69CF-459C-82E9-C0A8DC7324FA}"/>
              </a:ext>
            </a:extLst>
          </p:cNvPr>
          <p:cNvSpPr txBox="1"/>
          <p:nvPr/>
        </p:nvSpPr>
        <p:spPr>
          <a:xfrm>
            <a:off x="6631852" y="3424155"/>
            <a:ext cx="1482778" cy="530915"/>
          </a:xfrm>
          <a:prstGeom prst="rect">
            <a:avLst/>
          </a:prstGeom>
          <a:noFill/>
        </p:spPr>
        <p:txBody>
          <a:bodyPr wrap="none" rtlCol="0" anchor="ctr" anchorCtr="0">
            <a:spAutoFit/>
          </a:bodyPr>
          <a:lstStyle/>
          <a:p>
            <a:r>
              <a:rPr lang="es-ES" sz="1425" b="1" spc="113" dirty="0">
                <a:solidFill>
                  <a:srgbClr val="395C9B"/>
                </a:solidFill>
                <a:latin typeface="+mj-lt"/>
                <a:ea typeface="League Spartan" charset="0"/>
                <a:cs typeface="Poppins" pitchFamily="2" charset="77"/>
              </a:rPr>
              <a:t>Recibe el pago </a:t>
            </a:r>
            <a:endParaRPr lang="es-ES" sz="1425" b="1" spc="113" dirty="0" smtClean="0">
              <a:solidFill>
                <a:srgbClr val="395C9B"/>
              </a:solidFill>
              <a:latin typeface="+mj-lt"/>
              <a:ea typeface="League Spartan" charset="0"/>
              <a:cs typeface="Poppins" pitchFamily="2" charset="77"/>
            </a:endParaRPr>
          </a:p>
          <a:p>
            <a:r>
              <a:rPr lang="es-ES" sz="1425" b="1" spc="113" dirty="0" smtClean="0">
                <a:solidFill>
                  <a:srgbClr val="395C9B"/>
                </a:solidFill>
                <a:latin typeface="+mj-lt"/>
                <a:ea typeface="League Spartan" charset="0"/>
                <a:cs typeface="Poppins" pitchFamily="2" charset="77"/>
              </a:rPr>
              <a:t>en </a:t>
            </a:r>
            <a:r>
              <a:rPr lang="es-ES" sz="1425" b="1" spc="113" dirty="0">
                <a:solidFill>
                  <a:srgbClr val="395C9B"/>
                </a:solidFill>
                <a:latin typeface="+mj-lt"/>
                <a:ea typeface="League Spartan" charset="0"/>
                <a:cs typeface="Poppins" pitchFamily="2" charset="77"/>
              </a:rPr>
              <a:t>efectivo</a:t>
            </a:r>
            <a:endParaRPr lang="en-GB" sz="1425" b="1" spc="113" dirty="0">
              <a:solidFill>
                <a:srgbClr val="395C9B"/>
              </a:solidFill>
              <a:latin typeface="+mj-lt"/>
              <a:ea typeface="League Spartan" charset="0"/>
              <a:cs typeface="Poppins" pitchFamily="2" charset="77"/>
            </a:endParaRPr>
          </a:p>
        </p:txBody>
      </p:sp>
      <p:sp>
        <p:nvSpPr>
          <p:cNvPr id="54" name="TextBox 99">
            <a:extLst>
              <a:ext uri="{FF2B5EF4-FFF2-40B4-BE49-F238E27FC236}">
                <a16:creationId xmlns="" xmlns:a16="http://schemas.microsoft.com/office/drawing/2014/main" id="{FE40F179-6849-4803-A3A9-D604F29FCCA9}"/>
              </a:ext>
            </a:extLst>
          </p:cNvPr>
          <p:cNvSpPr txBox="1"/>
          <p:nvPr/>
        </p:nvSpPr>
        <p:spPr>
          <a:xfrm>
            <a:off x="3752298" y="3457222"/>
            <a:ext cx="1781449" cy="530915"/>
          </a:xfrm>
          <a:prstGeom prst="rect">
            <a:avLst/>
          </a:prstGeom>
          <a:noFill/>
        </p:spPr>
        <p:txBody>
          <a:bodyPr wrap="none" rtlCol="0" anchor="ctr" anchorCtr="0">
            <a:spAutoFit/>
          </a:bodyPr>
          <a:lstStyle/>
          <a:p>
            <a:pPr algn="r"/>
            <a:r>
              <a:rPr lang="en-GB" sz="1425" b="1" spc="113" dirty="0" err="1">
                <a:solidFill>
                  <a:srgbClr val="828282"/>
                </a:solidFill>
                <a:latin typeface="+mj-lt"/>
                <a:ea typeface="League Spartan" charset="0"/>
                <a:cs typeface="Poppins" pitchFamily="2" charset="77"/>
              </a:rPr>
              <a:t>Vende</a:t>
            </a:r>
            <a:r>
              <a:rPr lang="en-GB" sz="1425" b="1" spc="113" dirty="0">
                <a:solidFill>
                  <a:srgbClr val="828282"/>
                </a:solidFill>
                <a:latin typeface="+mj-lt"/>
                <a:ea typeface="League Spartan" charset="0"/>
                <a:cs typeface="Poppins" pitchFamily="2" charset="77"/>
              </a:rPr>
              <a:t> </a:t>
            </a:r>
            <a:r>
              <a:rPr lang="en-GB" sz="1425" b="1" spc="113" dirty="0" err="1">
                <a:solidFill>
                  <a:srgbClr val="828282"/>
                </a:solidFill>
                <a:latin typeface="+mj-lt"/>
                <a:ea typeface="League Spartan" charset="0"/>
                <a:cs typeface="Poppins" pitchFamily="2" charset="77"/>
              </a:rPr>
              <a:t>maquinaria</a:t>
            </a:r>
            <a:r>
              <a:rPr lang="en-GB" sz="1425" b="1" spc="113" dirty="0">
                <a:solidFill>
                  <a:srgbClr val="828282"/>
                </a:solidFill>
                <a:latin typeface="+mj-lt"/>
                <a:ea typeface="League Spartan" charset="0"/>
                <a:cs typeface="Poppins" pitchFamily="2" charset="77"/>
              </a:rPr>
              <a:t> </a:t>
            </a:r>
            <a:endParaRPr lang="en-GB" sz="1425" b="1" spc="113" dirty="0" smtClean="0">
              <a:solidFill>
                <a:srgbClr val="828282"/>
              </a:solidFill>
              <a:latin typeface="+mj-lt"/>
              <a:ea typeface="League Spartan" charset="0"/>
              <a:cs typeface="Poppins" pitchFamily="2" charset="77"/>
            </a:endParaRPr>
          </a:p>
          <a:p>
            <a:pPr algn="r"/>
            <a:r>
              <a:rPr lang="en-GB" sz="1425" b="1" spc="113" dirty="0" smtClean="0">
                <a:solidFill>
                  <a:srgbClr val="828282"/>
                </a:solidFill>
                <a:latin typeface="+mj-lt"/>
                <a:ea typeface="League Spartan" charset="0"/>
                <a:cs typeface="Poppins" pitchFamily="2" charset="77"/>
              </a:rPr>
              <a:t>o </a:t>
            </a:r>
            <a:r>
              <a:rPr lang="en-GB" sz="1425" b="1" spc="113" dirty="0" err="1">
                <a:solidFill>
                  <a:srgbClr val="828282"/>
                </a:solidFill>
                <a:latin typeface="+mj-lt"/>
                <a:ea typeface="League Spartan" charset="0"/>
                <a:cs typeface="Poppins" pitchFamily="2" charset="77"/>
              </a:rPr>
              <a:t>propiedades</a:t>
            </a:r>
            <a:endParaRPr lang="en-GB" sz="1425" b="1" spc="113" dirty="0">
              <a:solidFill>
                <a:srgbClr val="828282"/>
              </a:solidFill>
              <a:latin typeface="+mj-lt"/>
              <a:ea typeface="League Spartan" charset="0"/>
              <a:cs typeface="Poppins" pitchFamily="2" charset="77"/>
            </a:endParaRPr>
          </a:p>
        </p:txBody>
      </p:sp>
      <p:sp>
        <p:nvSpPr>
          <p:cNvPr id="55" name="Rechteck 54">
            <a:extLst>
              <a:ext uri="{FF2B5EF4-FFF2-40B4-BE49-F238E27FC236}">
                <a16:creationId xmlns="" xmlns:a16="http://schemas.microsoft.com/office/drawing/2014/main" id="{A457F789-2FFF-40C5-8D0D-465BB56C23DD}"/>
              </a:ext>
            </a:extLst>
          </p:cNvPr>
          <p:cNvSpPr/>
          <p:nvPr/>
        </p:nvSpPr>
        <p:spPr>
          <a:xfrm>
            <a:off x="5225166" y="2279859"/>
            <a:ext cx="4945379" cy="597049"/>
          </a:xfrm>
          <a:prstGeom prst="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err="1" smtClean="0"/>
              <a:t>Empresa</a:t>
            </a:r>
            <a:endParaRPr lang="en-GB" sz="2800" dirty="0"/>
          </a:p>
        </p:txBody>
      </p:sp>
      <p:sp>
        <p:nvSpPr>
          <p:cNvPr id="56" name="Rechteck 55">
            <a:extLst>
              <a:ext uri="{FF2B5EF4-FFF2-40B4-BE49-F238E27FC236}">
                <a16:creationId xmlns="" xmlns:a16="http://schemas.microsoft.com/office/drawing/2014/main" id="{EDDECBE0-55F0-47A4-840A-EFFF7DBEC60A}"/>
              </a:ext>
            </a:extLst>
          </p:cNvPr>
          <p:cNvSpPr/>
          <p:nvPr/>
        </p:nvSpPr>
        <p:spPr>
          <a:xfrm>
            <a:off x="5213162" y="5015305"/>
            <a:ext cx="4945379" cy="737795"/>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a:t>Organización de la venta y el </a:t>
            </a:r>
            <a:r>
              <a:rPr lang="es-ES" sz="2400" dirty="0" smtClean="0"/>
              <a:t>arrendamiento</a:t>
            </a:r>
            <a:endParaRPr lang="en-GB" sz="2400" dirty="0"/>
          </a:p>
        </p:txBody>
      </p:sp>
    </p:spTree>
    <p:extLst>
      <p:ext uri="{BB962C8B-B14F-4D97-AF65-F5344CB8AC3E}">
        <p14:creationId xmlns:p14="http://schemas.microsoft.com/office/powerpoint/2010/main" val="522226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55"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457003" y="547647"/>
            <a:ext cx="8852375" cy="697353"/>
          </a:xfrm>
        </p:spPr>
        <p:txBody>
          <a:bodyPr>
            <a:normAutofit/>
          </a:bodyPr>
          <a:lstStyle/>
          <a:p>
            <a:r>
              <a:rPr lang="en-GB" dirty="0" err="1"/>
              <a:t>Medidas</a:t>
            </a:r>
            <a:r>
              <a:rPr lang="en-GB" dirty="0"/>
              <a:t> </a:t>
            </a:r>
            <a:r>
              <a:rPr lang="en-GB" dirty="0" err="1"/>
              <a:t>financieras</a:t>
            </a:r>
            <a:r>
              <a:rPr lang="en-GB" dirty="0"/>
              <a:t> </a:t>
            </a:r>
            <a:r>
              <a:rPr lang="en-GB" dirty="0" err="1"/>
              <a:t>ejemplares</a:t>
            </a:r>
            <a:r>
              <a:rPr lang="en-GB" dirty="0"/>
              <a:t>: </a:t>
            </a:r>
            <a:r>
              <a:rPr lang="en-GB" i="1" dirty="0"/>
              <a:t>Factoring</a:t>
            </a:r>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252169" y="2122764"/>
            <a:ext cx="4368753" cy="396036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200" dirty="0">
                <a:solidFill>
                  <a:srgbClr val="245473"/>
                </a:solidFill>
                <a:latin typeface="+mj-lt"/>
              </a:rPr>
              <a:t>El </a:t>
            </a:r>
            <a:r>
              <a:rPr lang="es-ES" altLang="de-DE" sz="2200" i="1" dirty="0" err="1">
                <a:solidFill>
                  <a:srgbClr val="245473"/>
                </a:solidFill>
                <a:latin typeface="+mj-lt"/>
              </a:rPr>
              <a:t>factoring</a:t>
            </a:r>
            <a:r>
              <a:rPr lang="es-ES" altLang="de-DE" sz="2200" dirty="0">
                <a:solidFill>
                  <a:srgbClr val="245473"/>
                </a:solidFill>
                <a:latin typeface="+mj-lt"/>
              </a:rPr>
              <a:t> es un método de financiación de las ventas en el que una empresa cede un crédito (una factura o derecho de cobro) a una entidad financiera (factor)por la entrega de </a:t>
            </a:r>
            <a:r>
              <a:rPr lang="es-ES" altLang="de-DE" sz="2200" dirty="0" smtClean="0">
                <a:solidFill>
                  <a:srgbClr val="245473"/>
                </a:solidFill>
                <a:latin typeface="+mj-lt"/>
              </a:rPr>
              <a:t>bienes/servicios.</a:t>
            </a:r>
          </a:p>
          <a:p>
            <a:pPr marL="342900" indent="-342900" algn="l">
              <a:lnSpc>
                <a:spcPct val="100000"/>
              </a:lnSpc>
              <a:spcBef>
                <a:spcPts val="600"/>
              </a:spcBef>
              <a:buClr>
                <a:srgbClr val="002060"/>
              </a:buClr>
              <a:buFont typeface="Calibri Light" panose="020F0302020204030204" pitchFamily="34" charset="0"/>
              <a:buChar char="→"/>
            </a:pPr>
            <a:r>
              <a:rPr lang="es-ES" sz="2200" dirty="0">
                <a:solidFill>
                  <a:srgbClr val="245473"/>
                </a:solidFill>
                <a:latin typeface="+mj-lt"/>
                <a:sym typeface="Wingdings" panose="05000000000000000000" pitchFamily="2" charset="2"/>
              </a:rPr>
              <a:t>Venta de </a:t>
            </a:r>
            <a:r>
              <a:rPr lang="es-ES" sz="2200" dirty="0" smtClean="0">
                <a:solidFill>
                  <a:srgbClr val="245473"/>
                </a:solidFill>
                <a:latin typeface="+mj-lt"/>
                <a:sym typeface="Wingdings" panose="05000000000000000000" pitchFamily="2" charset="2"/>
              </a:rPr>
              <a:t>cobros con </a:t>
            </a:r>
            <a:r>
              <a:rPr lang="es-ES" sz="2200" dirty="0">
                <a:solidFill>
                  <a:srgbClr val="245473"/>
                </a:solidFill>
                <a:latin typeface="+mj-lt"/>
                <a:sym typeface="Wingdings" panose="05000000000000000000" pitchFamily="2" charset="2"/>
              </a:rPr>
              <a:t>transferencia del riesgo de crédito (</a:t>
            </a:r>
            <a:r>
              <a:rPr lang="es-ES" sz="2200" i="1" dirty="0" err="1">
                <a:solidFill>
                  <a:srgbClr val="245473"/>
                </a:solidFill>
                <a:latin typeface="+mj-lt"/>
                <a:sym typeface="Wingdings" panose="05000000000000000000" pitchFamily="2" charset="2"/>
              </a:rPr>
              <a:t>factoring</a:t>
            </a:r>
            <a:r>
              <a:rPr lang="es-ES" sz="2200" dirty="0">
                <a:solidFill>
                  <a:srgbClr val="245473"/>
                </a:solidFill>
                <a:latin typeface="+mj-lt"/>
                <a:sym typeface="Wingdings" panose="05000000000000000000" pitchFamily="2" charset="2"/>
              </a:rPr>
              <a:t> auténtico</a:t>
            </a:r>
            <a:r>
              <a:rPr lang="es-ES" sz="2200" dirty="0" smtClean="0">
                <a:solidFill>
                  <a:srgbClr val="245473"/>
                </a:solidFill>
                <a:latin typeface="+mj-lt"/>
                <a:sym typeface="Wingdings" panose="05000000000000000000" pitchFamily="2" charset="2"/>
              </a:rPr>
              <a:t>) </a:t>
            </a:r>
          </a:p>
          <a:p>
            <a:pPr marL="342900" indent="-342900" algn="l">
              <a:lnSpc>
                <a:spcPct val="100000"/>
              </a:lnSpc>
              <a:spcBef>
                <a:spcPts val="600"/>
              </a:spcBef>
              <a:buClr>
                <a:srgbClr val="002060"/>
              </a:buClr>
              <a:buFont typeface="Calibri Light" panose="020F0302020204030204" pitchFamily="34" charset="0"/>
              <a:buChar char="→"/>
            </a:pPr>
            <a:r>
              <a:rPr lang="es-ES" sz="2200" dirty="0" smtClean="0">
                <a:solidFill>
                  <a:srgbClr val="245473"/>
                </a:solidFill>
                <a:latin typeface="+mj-lt"/>
                <a:sym typeface="Wingdings" panose="05000000000000000000" pitchFamily="2" charset="2"/>
              </a:rPr>
              <a:t>Sin </a:t>
            </a:r>
            <a:r>
              <a:rPr lang="es-ES" sz="2200" dirty="0">
                <a:solidFill>
                  <a:srgbClr val="245473"/>
                </a:solidFill>
                <a:latin typeface="+mj-lt"/>
                <a:sym typeface="Wingdings" panose="05000000000000000000" pitchFamily="2" charset="2"/>
              </a:rPr>
              <a:t>transferencia del riesgo de crédito (</a:t>
            </a:r>
            <a:r>
              <a:rPr lang="es-ES" sz="2200" i="1" dirty="0" err="1">
                <a:solidFill>
                  <a:srgbClr val="245473"/>
                </a:solidFill>
                <a:latin typeface="+mj-lt"/>
                <a:sym typeface="Wingdings" panose="05000000000000000000" pitchFamily="2" charset="2"/>
              </a:rPr>
              <a:t>factoring</a:t>
            </a:r>
            <a:r>
              <a:rPr lang="es-ES" sz="2200" dirty="0">
                <a:solidFill>
                  <a:srgbClr val="245473"/>
                </a:solidFill>
                <a:latin typeface="+mj-lt"/>
                <a:sym typeface="Wingdings" panose="05000000000000000000" pitchFamily="2" charset="2"/>
              </a:rPr>
              <a:t> falso)</a:t>
            </a:r>
            <a:endParaRPr lang="en-GB" sz="2200" dirty="0">
              <a:latin typeface="+mj-lt"/>
              <a:sym typeface="Wingdings" panose="05000000000000000000" pitchFamily="2" charset="2"/>
            </a:endParaRPr>
          </a:p>
        </p:txBody>
      </p:sp>
      <p:grpSp>
        <p:nvGrpSpPr>
          <p:cNvPr id="5" name="Gruppieren 4">
            <a:extLst>
              <a:ext uri="{FF2B5EF4-FFF2-40B4-BE49-F238E27FC236}">
                <a16:creationId xmlns="" xmlns:a16="http://schemas.microsoft.com/office/drawing/2014/main" id="{EC268B96-03AD-4D8B-ADA0-DF27D878A2B9}"/>
              </a:ext>
            </a:extLst>
          </p:cNvPr>
          <p:cNvGrpSpPr>
            <a:grpSpLocks noChangeAspect="1"/>
          </p:cNvGrpSpPr>
          <p:nvPr/>
        </p:nvGrpSpPr>
        <p:grpSpPr>
          <a:xfrm>
            <a:off x="5588686" y="2022693"/>
            <a:ext cx="4135032" cy="3782223"/>
            <a:chOff x="5781897" y="2420011"/>
            <a:chExt cx="3264914" cy="2986345"/>
          </a:xfrm>
        </p:grpSpPr>
        <p:sp>
          <p:nvSpPr>
            <p:cNvPr id="27" name="Freeform: Shape 6624">
              <a:extLst>
                <a:ext uri="{FF2B5EF4-FFF2-40B4-BE49-F238E27FC236}">
                  <a16:creationId xmlns="" xmlns:a16="http://schemas.microsoft.com/office/drawing/2014/main" id="{9412888F-5B30-4812-B44A-F43DE173F256}"/>
                </a:ext>
              </a:extLst>
            </p:cNvPr>
            <p:cNvSpPr/>
            <p:nvPr/>
          </p:nvSpPr>
          <p:spPr>
            <a:xfrm>
              <a:off x="6182040" y="3798688"/>
              <a:ext cx="1499075" cy="1455397"/>
            </a:xfrm>
            <a:custGeom>
              <a:avLst/>
              <a:gdLst/>
              <a:ahLst/>
              <a:cxnLst>
                <a:cxn ang="3cd4">
                  <a:pos x="hc" y="t"/>
                </a:cxn>
                <a:cxn ang="cd2">
                  <a:pos x="l" y="vc"/>
                </a:cxn>
                <a:cxn ang="cd4">
                  <a:pos x="hc" y="b"/>
                </a:cxn>
                <a:cxn ang="0">
                  <a:pos x="r" y="vc"/>
                </a:cxn>
              </a:cxnLst>
              <a:rect l="l" t="t" r="r" b="b"/>
              <a:pathLst>
                <a:path w="1271" h="1234">
                  <a:moveTo>
                    <a:pt x="1050" y="785"/>
                  </a:moveTo>
                  <a:cubicBezTo>
                    <a:pt x="804" y="785"/>
                    <a:pt x="605" y="586"/>
                    <a:pt x="605" y="341"/>
                  </a:cubicBezTo>
                  <a:cubicBezTo>
                    <a:pt x="605" y="204"/>
                    <a:pt x="667" y="82"/>
                    <a:pt x="764" y="0"/>
                  </a:cubicBezTo>
                  <a:lnTo>
                    <a:pt x="0" y="441"/>
                  </a:lnTo>
                  <a:cubicBezTo>
                    <a:pt x="206" y="348"/>
                    <a:pt x="452" y="425"/>
                    <a:pt x="567" y="625"/>
                  </a:cubicBezTo>
                  <a:cubicBezTo>
                    <a:pt x="690" y="837"/>
                    <a:pt x="617" y="1109"/>
                    <a:pt x="405" y="1232"/>
                  </a:cubicBezTo>
                  <a:lnTo>
                    <a:pt x="405" y="1234"/>
                  </a:lnTo>
                  <a:lnTo>
                    <a:pt x="1271" y="727"/>
                  </a:lnTo>
                  <a:cubicBezTo>
                    <a:pt x="1206" y="764"/>
                    <a:pt x="1130" y="785"/>
                    <a:pt x="1050" y="785"/>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28" name="Freeform: Shape 6625">
              <a:extLst>
                <a:ext uri="{FF2B5EF4-FFF2-40B4-BE49-F238E27FC236}">
                  <a16:creationId xmlns="" xmlns:a16="http://schemas.microsoft.com/office/drawing/2014/main" id="{265CCCDF-1648-4C27-880F-663467B8E765}"/>
                </a:ext>
              </a:extLst>
            </p:cNvPr>
            <p:cNvSpPr/>
            <p:nvPr/>
          </p:nvSpPr>
          <p:spPr>
            <a:xfrm>
              <a:off x="6894988" y="2513735"/>
              <a:ext cx="1048172" cy="1048172"/>
            </a:xfrm>
            <a:custGeom>
              <a:avLst/>
              <a:gdLst/>
              <a:ahLst/>
              <a:cxnLst>
                <a:cxn ang="3cd4">
                  <a:pos x="hc" y="t"/>
                </a:cxn>
                <a:cxn ang="cd2">
                  <a:pos x="l" y="vc"/>
                </a:cxn>
                <a:cxn ang="cd4">
                  <a:pos x="hc" y="b"/>
                </a:cxn>
                <a:cxn ang="0">
                  <a:pos x="r" y="vc"/>
                </a:cxn>
              </a:cxnLst>
              <a:rect l="l" t="t" r="r" b="b"/>
              <a:pathLst>
                <a:path w="889" h="889">
                  <a:moveTo>
                    <a:pt x="445" y="806"/>
                  </a:moveTo>
                  <a:cubicBezTo>
                    <a:pt x="245" y="806"/>
                    <a:pt x="83" y="644"/>
                    <a:pt x="83" y="444"/>
                  </a:cubicBezTo>
                  <a:cubicBezTo>
                    <a:pt x="83" y="245"/>
                    <a:pt x="245" y="83"/>
                    <a:pt x="445" y="83"/>
                  </a:cubicBezTo>
                  <a:cubicBezTo>
                    <a:pt x="644" y="83"/>
                    <a:pt x="806" y="245"/>
                    <a:pt x="806" y="444"/>
                  </a:cubicBezTo>
                  <a:cubicBezTo>
                    <a:pt x="806" y="644"/>
                    <a:pt x="644" y="806"/>
                    <a:pt x="445" y="806"/>
                  </a:cubicBezTo>
                  <a:close/>
                  <a:moveTo>
                    <a:pt x="445" y="0"/>
                  </a:moveTo>
                  <a:cubicBezTo>
                    <a:pt x="199" y="0"/>
                    <a:pt x="0" y="199"/>
                    <a:pt x="0" y="444"/>
                  </a:cubicBezTo>
                  <a:cubicBezTo>
                    <a:pt x="0" y="690"/>
                    <a:pt x="199" y="889"/>
                    <a:pt x="445" y="889"/>
                  </a:cubicBezTo>
                  <a:cubicBezTo>
                    <a:pt x="690" y="889"/>
                    <a:pt x="889" y="690"/>
                    <a:pt x="889" y="444"/>
                  </a:cubicBezTo>
                  <a:cubicBezTo>
                    <a:pt x="889" y="199"/>
                    <a:pt x="690" y="0"/>
                    <a:pt x="445" y="0"/>
                  </a:cubicBezTo>
                  <a:close/>
                </a:path>
              </a:pathLst>
            </a:custGeom>
            <a:solidFill>
              <a:schemeClr val="accent1">
                <a:lumMod val="75000"/>
              </a:schemeClr>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29" name="Freeform: Shape 6626">
              <a:extLst>
                <a:ext uri="{FF2B5EF4-FFF2-40B4-BE49-F238E27FC236}">
                  <a16:creationId xmlns="" xmlns:a16="http://schemas.microsoft.com/office/drawing/2014/main" id="{76E32BB4-B0B3-492B-9D79-EA90E32CC434}"/>
                </a:ext>
              </a:extLst>
            </p:cNvPr>
            <p:cNvSpPr/>
            <p:nvPr/>
          </p:nvSpPr>
          <p:spPr>
            <a:xfrm>
              <a:off x="6992959" y="2606509"/>
              <a:ext cx="852230" cy="852230"/>
            </a:xfrm>
            <a:custGeom>
              <a:avLst/>
              <a:gdLst/>
              <a:ahLst/>
              <a:cxnLst>
                <a:cxn ang="3cd4">
                  <a:pos x="hc" y="t"/>
                </a:cxn>
                <a:cxn ang="cd2">
                  <a:pos x="l" y="vc"/>
                </a:cxn>
                <a:cxn ang="cd4">
                  <a:pos x="hc" y="b"/>
                </a:cxn>
                <a:cxn ang="0">
                  <a:pos x="r" y="vc"/>
                </a:cxn>
              </a:cxnLst>
              <a:rect l="l" t="t" r="r" b="b"/>
              <a:pathLst>
                <a:path w="723" h="723">
                  <a:moveTo>
                    <a:pt x="0" y="361"/>
                  </a:moveTo>
                  <a:cubicBezTo>
                    <a:pt x="0" y="162"/>
                    <a:pt x="162" y="0"/>
                    <a:pt x="362" y="0"/>
                  </a:cubicBezTo>
                  <a:cubicBezTo>
                    <a:pt x="561" y="0"/>
                    <a:pt x="723" y="162"/>
                    <a:pt x="723" y="361"/>
                  </a:cubicBezTo>
                  <a:cubicBezTo>
                    <a:pt x="723" y="561"/>
                    <a:pt x="561" y="723"/>
                    <a:pt x="362" y="723"/>
                  </a:cubicBezTo>
                  <a:cubicBezTo>
                    <a:pt x="162" y="723"/>
                    <a:pt x="0" y="561"/>
                    <a:pt x="0" y="361"/>
                  </a:cubicBez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0" name="Freeform: Shape 6644">
              <a:extLst>
                <a:ext uri="{FF2B5EF4-FFF2-40B4-BE49-F238E27FC236}">
                  <a16:creationId xmlns="" xmlns:a16="http://schemas.microsoft.com/office/drawing/2014/main" id="{AB68CA9D-2E88-4064-9656-184DB7484900}"/>
                </a:ext>
              </a:extLst>
            </p:cNvPr>
            <p:cNvSpPr/>
            <p:nvPr/>
          </p:nvSpPr>
          <p:spPr>
            <a:xfrm>
              <a:off x="7908929" y="4274374"/>
              <a:ext cx="1048172" cy="1048172"/>
            </a:xfrm>
            <a:custGeom>
              <a:avLst/>
              <a:gdLst/>
              <a:ahLst/>
              <a:cxnLst>
                <a:cxn ang="3cd4">
                  <a:pos x="hc" y="t"/>
                </a:cxn>
                <a:cxn ang="cd2">
                  <a:pos x="l" y="vc"/>
                </a:cxn>
                <a:cxn ang="cd4">
                  <a:pos x="hc" y="b"/>
                </a:cxn>
                <a:cxn ang="0">
                  <a:pos x="r" y="vc"/>
                </a:cxn>
              </a:cxnLst>
              <a:rect l="l" t="t" r="r" b="b"/>
              <a:pathLst>
                <a:path w="889" h="889">
                  <a:moveTo>
                    <a:pt x="758" y="626"/>
                  </a:moveTo>
                  <a:cubicBezTo>
                    <a:pt x="658" y="799"/>
                    <a:pt x="437" y="858"/>
                    <a:pt x="264" y="758"/>
                  </a:cubicBezTo>
                  <a:cubicBezTo>
                    <a:pt x="91" y="658"/>
                    <a:pt x="32" y="437"/>
                    <a:pt x="131" y="264"/>
                  </a:cubicBezTo>
                  <a:cubicBezTo>
                    <a:pt x="232" y="91"/>
                    <a:pt x="452" y="32"/>
                    <a:pt x="625" y="132"/>
                  </a:cubicBezTo>
                  <a:cubicBezTo>
                    <a:pt x="799" y="232"/>
                    <a:pt x="858" y="453"/>
                    <a:pt x="758" y="626"/>
                  </a:cubicBezTo>
                  <a:close/>
                  <a:moveTo>
                    <a:pt x="667" y="60"/>
                  </a:moveTo>
                  <a:cubicBezTo>
                    <a:pt x="454" y="-63"/>
                    <a:pt x="182" y="10"/>
                    <a:pt x="60" y="223"/>
                  </a:cubicBezTo>
                  <a:cubicBezTo>
                    <a:pt x="-63" y="435"/>
                    <a:pt x="10" y="707"/>
                    <a:pt x="222" y="830"/>
                  </a:cubicBezTo>
                  <a:cubicBezTo>
                    <a:pt x="435" y="953"/>
                    <a:pt x="707" y="880"/>
                    <a:pt x="829" y="667"/>
                  </a:cubicBezTo>
                  <a:cubicBezTo>
                    <a:pt x="952" y="455"/>
                    <a:pt x="880" y="183"/>
                    <a:pt x="667" y="60"/>
                  </a:cubicBezTo>
                  <a:close/>
                </a:path>
              </a:pathLst>
            </a:custGeom>
            <a:solidFill>
              <a:schemeClr val="accent2">
                <a:lumMod val="75000"/>
              </a:schemeClr>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1" name="Freeform: Shape 6645">
              <a:extLst>
                <a:ext uri="{FF2B5EF4-FFF2-40B4-BE49-F238E27FC236}">
                  <a16:creationId xmlns="" xmlns:a16="http://schemas.microsoft.com/office/drawing/2014/main" id="{4D45E1C7-CE98-40DB-BF0C-BEF2B5CBFE54}"/>
                </a:ext>
              </a:extLst>
            </p:cNvPr>
            <p:cNvSpPr/>
            <p:nvPr/>
          </p:nvSpPr>
          <p:spPr>
            <a:xfrm>
              <a:off x="8005720" y="4372348"/>
              <a:ext cx="853410" cy="852230"/>
            </a:xfrm>
            <a:custGeom>
              <a:avLst/>
              <a:gdLst/>
              <a:ahLst/>
              <a:cxnLst>
                <a:cxn ang="3cd4">
                  <a:pos x="hc" y="t"/>
                </a:cxn>
                <a:cxn ang="cd2">
                  <a:pos x="l" y="vc"/>
                </a:cxn>
                <a:cxn ang="cd4">
                  <a:pos x="hc" y="b"/>
                </a:cxn>
                <a:cxn ang="0">
                  <a:pos x="r" y="vc"/>
                </a:cxn>
              </a:cxnLst>
              <a:rect l="l" t="t" r="r" b="b"/>
              <a:pathLst>
                <a:path w="724" h="723">
                  <a:moveTo>
                    <a:pt x="181" y="675"/>
                  </a:moveTo>
                  <a:cubicBezTo>
                    <a:pt x="8" y="575"/>
                    <a:pt x="-51" y="354"/>
                    <a:pt x="48" y="181"/>
                  </a:cubicBezTo>
                  <a:cubicBezTo>
                    <a:pt x="149" y="8"/>
                    <a:pt x="369" y="-51"/>
                    <a:pt x="542" y="49"/>
                  </a:cubicBezTo>
                  <a:cubicBezTo>
                    <a:pt x="716" y="149"/>
                    <a:pt x="775" y="370"/>
                    <a:pt x="675" y="543"/>
                  </a:cubicBezTo>
                  <a:cubicBezTo>
                    <a:pt x="575" y="716"/>
                    <a:pt x="354" y="775"/>
                    <a:pt x="181" y="675"/>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2" name="Freeform: Shape 6646">
              <a:extLst>
                <a:ext uri="{FF2B5EF4-FFF2-40B4-BE49-F238E27FC236}">
                  <a16:creationId xmlns="" xmlns:a16="http://schemas.microsoft.com/office/drawing/2014/main" id="{6518C653-664C-4247-BA19-FBF89FD95C05}"/>
                </a:ext>
              </a:extLst>
            </p:cNvPr>
            <p:cNvSpPr/>
            <p:nvPr/>
          </p:nvSpPr>
          <p:spPr>
            <a:xfrm>
              <a:off x="5969575" y="4372348"/>
              <a:ext cx="852230" cy="852230"/>
            </a:xfrm>
            <a:custGeom>
              <a:avLst/>
              <a:gdLst/>
              <a:ahLst/>
              <a:cxnLst>
                <a:cxn ang="3cd4">
                  <a:pos x="hc" y="t"/>
                </a:cxn>
                <a:cxn ang="cd2">
                  <a:pos x="l" y="vc"/>
                </a:cxn>
                <a:cxn ang="cd4">
                  <a:pos x="hc" y="b"/>
                </a:cxn>
                <a:cxn ang="0">
                  <a:pos x="r" y="vc"/>
                </a:cxn>
              </a:cxnLst>
              <a:rect l="l" t="t" r="r" b="b"/>
              <a:pathLst>
                <a:path w="723" h="723">
                  <a:moveTo>
                    <a:pt x="181" y="49"/>
                  </a:moveTo>
                  <a:cubicBezTo>
                    <a:pt x="354" y="-51"/>
                    <a:pt x="575" y="8"/>
                    <a:pt x="675" y="181"/>
                  </a:cubicBezTo>
                  <a:cubicBezTo>
                    <a:pt x="775" y="354"/>
                    <a:pt x="715" y="575"/>
                    <a:pt x="543" y="675"/>
                  </a:cubicBezTo>
                  <a:cubicBezTo>
                    <a:pt x="370" y="775"/>
                    <a:pt x="148" y="716"/>
                    <a:pt x="49" y="543"/>
                  </a:cubicBezTo>
                  <a:cubicBezTo>
                    <a:pt x="-51" y="370"/>
                    <a:pt x="8" y="149"/>
                    <a:pt x="181" y="49"/>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nvGrpSpPr>
            <p:cNvPr id="33" name="Group 367">
              <a:extLst>
                <a:ext uri="{FF2B5EF4-FFF2-40B4-BE49-F238E27FC236}">
                  <a16:creationId xmlns="" xmlns:a16="http://schemas.microsoft.com/office/drawing/2014/main" id="{23DDAF74-E6DD-4094-98C7-6C318A079396}"/>
                </a:ext>
              </a:extLst>
            </p:cNvPr>
            <p:cNvGrpSpPr/>
            <p:nvPr/>
          </p:nvGrpSpPr>
          <p:grpSpPr>
            <a:xfrm>
              <a:off x="5781897" y="4554126"/>
              <a:ext cx="550051" cy="852230"/>
              <a:chOff x="9497936" y="9385018"/>
              <a:chExt cx="1466421" cy="2272021"/>
            </a:xfrm>
            <a:solidFill>
              <a:schemeClr val="accent3">
                <a:lumMod val="75000"/>
              </a:schemeClr>
            </a:solidFill>
          </p:grpSpPr>
          <p:sp>
            <p:nvSpPr>
              <p:cNvPr id="34" name="Freeform: Shape 6647">
                <a:extLst>
                  <a:ext uri="{FF2B5EF4-FFF2-40B4-BE49-F238E27FC236}">
                    <a16:creationId xmlns="" xmlns:a16="http://schemas.microsoft.com/office/drawing/2014/main" id="{C5CD1041-72CC-4D73-901D-FA4D2375A07B}"/>
                  </a:ext>
                </a:extLst>
              </p:cNvPr>
              <p:cNvSpPr/>
              <p:nvPr/>
            </p:nvSpPr>
            <p:spPr>
              <a:xfrm>
                <a:off x="9708774" y="10788510"/>
                <a:ext cx="88112" cy="88112"/>
              </a:xfrm>
              <a:custGeom>
                <a:avLst/>
                <a:gdLst/>
                <a:ahLst/>
                <a:cxnLst>
                  <a:cxn ang="3cd4">
                    <a:pos x="hc" y="t"/>
                  </a:cxn>
                  <a:cxn ang="cd2">
                    <a:pos x="l" y="vc"/>
                  </a:cxn>
                  <a:cxn ang="cd4">
                    <a:pos x="hc" y="b"/>
                  </a:cxn>
                  <a:cxn ang="0">
                    <a:pos x="r" y="vc"/>
                  </a:cxn>
                </a:cxnLst>
                <a:rect l="l" t="t" r="r" b="b"/>
                <a:pathLst>
                  <a:path w="29" h="29">
                    <a:moveTo>
                      <a:pt x="8" y="2"/>
                    </a:moveTo>
                    <a:cubicBezTo>
                      <a:pt x="14" y="-2"/>
                      <a:pt x="23" y="0"/>
                      <a:pt x="27" y="7"/>
                    </a:cubicBezTo>
                    <a:cubicBezTo>
                      <a:pt x="32" y="14"/>
                      <a:pt x="29" y="23"/>
                      <a:pt x="22" y="27"/>
                    </a:cubicBezTo>
                    <a:cubicBezTo>
                      <a:pt x="15" y="31"/>
                      <a:pt x="6" y="28"/>
                      <a:pt x="2" y="22"/>
                    </a:cubicBezTo>
                    <a:cubicBezTo>
                      <a:pt x="-2" y="15"/>
                      <a:pt x="1" y="6"/>
                      <a:pt x="8" y="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35" name="Freeform: Shape 6648">
                <a:extLst>
                  <a:ext uri="{FF2B5EF4-FFF2-40B4-BE49-F238E27FC236}">
                    <a16:creationId xmlns="" xmlns:a16="http://schemas.microsoft.com/office/drawing/2014/main" id="{C3361ACE-6A30-4EA3-B3FD-40C45F7FCC42}"/>
                  </a:ext>
                </a:extLst>
              </p:cNvPr>
              <p:cNvSpPr/>
              <p:nvPr/>
            </p:nvSpPr>
            <p:spPr>
              <a:xfrm>
                <a:off x="9822061" y="10961587"/>
                <a:ext cx="88112" cy="88112"/>
              </a:xfrm>
              <a:custGeom>
                <a:avLst/>
                <a:gdLst/>
                <a:ahLst/>
                <a:cxnLst>
                  <a:cxn ang="3cd4">
                    <a:pos x="hc" y="t"/>
                  </a:cxn>
                  <a:cxn ang="cd2">
                    <a:pos x="l" y="vc"/>
                  </a:cxn>
                  <a:cxn ang="cd4">
                    <a:pos x="hc" y="b"/>
                  </a:cxn>
                  <a:cxn ang="0">
                    <a:pos x="r" y="vc"/>
                  </a:cxn>
                </a:cxnLst>
                <a:rect l="l" t="t" r="r" b="b"/>
                <a:pathLst>
                  <a:path w="29" h="29">
                    <a:moveTo>
                      <a:pt x="6" y="3"/>
                    </a:moveTo>
                    <a:cubicBezTo>
                      <a:pt x="12" y="-2"/>
                      <a:pt x="21" y="-1"/>
                      <a:pt x="26" y="5"/>
                    </a:cubicBezTo>
                    <a:cubicBezTo>
                      <a:pt x="31" y="12"/>
                      <a:pt x="30" y="21"/>
                      <a:pt x="23" y="26"/>
                    </a:cubicBezTo>
                    <a:cubicBezTo>
                      <a:pt x="17" y="31"/>
                      <a:pt x="8" y="29"/>
                      <a:pt x="3" y="23"/>
                    </a:cubicBezTo>
                    <a:cubicBezTo>
                      <a:pt x="-2" y="17"/>
                      <a:pt x="-1" y="8"/>
                      <a:pt x="6"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0" name="Freeform: Shape 6649">
                <a:extLst>
                  <a:ext uri="{FF2B5EF4-FFF2-40B4-BE49-F238E27FC236}">
                    <a16:creationId xmlns="" xmlns:a16="http://schemas.microsoft.com/office/drawing/2014/main" id="{BCE687FD-1AA9-43D8-B789-D586DB467C40}"/>
                  </a:ext>
                </a:extLst>
              </p:cNvPr>
              <p:cNvSpPr/>
              <p:nvPr/>
            </p:nvSpPr>
            <p:spPr>
              <a:xfrm>
                <a:off x="9960522" y="11118929"/>
                <a:ext cx="88112" cy="88112"/>
              </a:xfrm>
              <a:custGeom>
                <a:avLst/>
                <a:gdLst/>
                <a:ahLst/>
                <a:cxnLst>
                  <a:cxn ang="3cd4">
                    <a:pos x="hc" y="t"/>
                  </a:cxn>
                  <a:cxn ang="cd2">
                    <a:pos x="l" y="vc"/>
                  </a:cxn>
                  <a:cxn ang="cd4">
                    <a:pos x="hc" y="b"/>
                  </a:cxn>
                  <a:cxn ang="0">
                    <a:pos x="r" y="vc"/>
                  </a:cxn>
                </a:cxnLst>
                <a:rect l="l" t="t" r="r" b="b"/>
                <a:pathLst>
                  <a:path w="29" h="29">
                    <a:moveTo>
                      <a:pt x="4" y="4"/>
                    </a:moveTo>
                    <a:cubicBezTo>
                      <a:pt x="9" y="-1"/>
                      <a:pt x="19" y="-1"/>
                      <a:pt x="25" y="4"/>
                    </a:cubicBezTo>
                    <a:cubicBezTo>
                      <a:pt x="30" y="11"/>
                      <a:pt x="30" y="19"/>
                      <a:pt x="25" y="25"/>
                    </a:cubicBezTo>
                    <a:cubicBezTo>
                      <a:pt x="19" y="31"/>
                      <a:pt x="9" y="31"/>
                      <a:pt x="4" y="25"/>
                    </a:cubicBezTo>
                    <a:cubicBezTo>
                      <a:pt x="-1" y="19"/>
                      <a:pt x="-1" y="11"/>
                      <a:pt x="4"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7" name="Freeform: Shape 6650">
                <a:extLst>
                  <a:ext uri="{FF2B5EF4-FFF2-40B4-BE49-F238E27FC236}">
                    <a16:creationId xmlns="" xmlns:a16="http://schemas.microsoft.com/office/drawing/2014/main" id="{3B8C6698-5401-4A8D-A2CD-AFF8A4AA57E6}"/>
                  </a:ext>
                </a:extLst>
              </p:cNvPr>
              <p:cNvSpPr/>
              <p:nvPr/>
            </p:nvSpPr>
            <p:spPr>
              <a:xfrm>
                <a:off x="10117864" y="11254234"/>
                <a:ext cx="88112" cy="88112"/>
              </a:xfrm>
              <a:custGeom>
                <a:avLst/>
                <a:gdLst/>
                <a:ahLst/>
                <a:cxnLst>
                  <a:cxn ang="3cd4">
                    <a:pos x="hc" y="t"/>
                  </a:cxn>
                  <a:cxn ang="cd2">
                    <a:pos x="l" y="vc"/>
                  </a:cxn>
                  <a:cxn ang="cd4">
                    <a:pos x="hc" y="b"/>
                  </a:cxn>
                  <a:cxn ang="0">
                    <a:pos x="r" y="vc"/>
                  </a:cxn>
                </a:cxnLst>
                <a:rect l="l" t="t" r="r" b="b"/>
                <a:pathLst>
                  <a:path w="29" h="29">
                    <a:moveTo>
                      <a:pt x="3" y="6"/>
                    </a:moveTo>
                    <a:cubicBezTo>
                      <a:pt x="8" y="-1"/>
                      <a:pt x="17" y="-2"/>
                      <a:pt x="24" y="3"/>
                    </a:cubicBezTo>
                    <a:cubicBezTo>
                      <a:pt x="30" y="8"/>
                      <a:pt x="31" y="17"/>
                      <a:pt x="26" y="23"/>
                    </a:cubicBezTo>
                    <a:cubicBezTo>
                      <a:pt x="21" y="30"/>
                      <a:pt x="13" y="31"/>
                      <a:pt x="6" y="26"/>
                    </a:cubicBezTo>
                    <a:cubicBezTo>
                      <a:pt x="0" y="21"/>
                      <a:pt x="-2" y="12"/>
                      <a:pt x="3" y="6"/>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8" name="Freeform: Shape 6651">
                <a:extLst>
                  <a:ext uri="{FF2B5EF4-FFF2-40B4-BE49-F238E27FC236}">
                    <a16:creationId xmlns="" xmlns:a16="http://schemas.microsoft.com/office/drawing/2014/main" id="{34B04918-A40E-4574-9DDB-569897F2E140}"/>
                  </a:ext>
                </a:extLst>
              </p:cNvPr>
              <p:cNvSpPr/>
              <p:nvPr/>
            </p:nvSpPr>
            <p:spPr>
              <a:xfrm>
                <a:off x="10287785" y="11370676"/>
                <a:ext cx="88112" cy="88112"/>
              </a:xfrm>
              <a:custGeom>
                <a:avLst/>
                <a:gdLst/>
                <a:ahLst/>
                <a:cxnLst>
                  <a:cxn ang="3cd4">
                    <a:pos x="hc" y="t"/>
                  </a:cxn>
                  <a:cxn ang="cd2">
                    <a:pos x="l" y="vc"/>
                  </a:cxn>
                  <a:cxn ang="cd4">
                    <a:pos x="hc" y="b"/>
                  </a:cxn>
                  <a:cxn ang="0">
                    <a:pos x="r" y="vc"/>
                  </a:cxn>
                </a:cxnLst>
                <a:rect l="l" t="t" r="r" b="b"/>
                <a:pathLst>
                  <a:path w="29" h="29">
                    <a:moveTo>
                      <a:pt x="2" y="7"/>
                    </a:moveTo>
                    <a:cubicBezTo>
                      <a:pt x="6" y="0"/>
                      <a:pt x="15" y="-3"/>
                      <a:pt x="22" y="2"/>
                    </a:cubicBezTo>
                    <a:cubicBezTo>
                      <a:pt x="29" y="5"/>
                      <a:pt x="31" y="15"/>
                      <a:pt x="28" y="21"/>
                    </a:cubicBezTo>
                    <a:cubicBezTo>
                      <a:pt x="23" y="28"/>
                      <a:pt x="15" y="31"/>
                      <a:pt x="7" y="27"/>
                    </a:cubicBezTo>
                    <a:cubicBezTo>
                      <a:pt x="0" y="23"/>
                      <a:pt x="-2" y="14"/>
                      <a:pt x="2"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59" name="Freeform: Shape 6652">
                <a:extLst>
                  <a:ext uri="{FF2B5EF4-FFF2-40B4-BE49-F238E27FC236}">
                    <a16:creationId xmlns="" xmlns:a16="http://schemas.microsoft.com/office/drawing/2014/main" id="{AADC6630-39A2-4898-91DF-EA80BA1DFA1C}"/>
                  </a:ext>
                </a:extLst>
              </p:cNvPr>
              <p:cNvSpPr/>
              <p:nvPr/>
            </p:nvSpPr>
            <p:spPr>
              <a:xfrm>
                <a:off x="10476604" y="11461935"/>
                <a:ext cx="88112" cy="88112"/>
              </a:xfrm>
              <a:custGeom>
                <a:avLst/>
                <a:gdLst/>
                <a:ahLst/>
                <a:cxnLst>
                  <a:cxn ang="3cd4">
                    <a:pos x="hc" y="t"/>
                  </a:cxn>
                  <a:cxn ang="cd2">
                    <a:pos x="l" y="vc"/>
                  </a:cxn>
                  <a:cxn ang="cd4">
                    <a:pos x="hc" y="b"/>
                  </a:cxn>
                  <a:cxn ang="0">
                    <a:pos x="r" y="vc"/>
                  </a:cxn>
                </a:cxnLst>
                <a:rect l="l" t="t" r="r" b="b"/>
                <a:pathLst>
                  <a:path w="29" h="29">
                    <a:moveTo>
                      <a:pt x="1" y="9"/>
                    </a:moveTo>
                    <a:cubicBezTo>
                      <a:pt x="3" y="1"/>
                      <a:pt x="12" y="-2"/>
                      <a:pt x="19" y="1"/>
                    </a:cubicBezTo>
                    <a:cubicBezTo>
                      <a:pt x="27" y="4"/>
                      <a:pt x="31" y="13"/>
                      <a:pt x="27" y="20"/>
                    </a:cubicBezTo>
                    <a:cubicBezTo>
                      <a:pt x="24" y="27"/>
                      <a:pt x="16" y="31"/>
                      <a:pt x="8" y="28"/>
                    </a:cubicBezTo>
                    <a:cubicBezTo>
                      <a:pt x="1" y="25"/>
                      <a:pt x="-2" y="16"/>
                      <a:pt x="1" y="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0" name="Freeform: Shape 6653">
                <a:extLst>
                  <a:ext uri="{FF2B5EF4-FFF2-40B4-BE49-F238E27FC236}">
                    <a16:creationId xmlns="" xmlns:a16="http://schemas.microsoft.com/office/drawing/2014/main" id="{F04AF908-518B-45FE-96D2-B2AA47C0BC12}"/>
                  </a:ext>
                </a:extLst>
              </p:cNvPr>
              <p:cNvSpPr/>
              <p:nvPr/>
            </p:nvSpPr>
            <p:spPr>
              <a:xfrm>
                <a:off x="10671709" y="11528018"/>
                <a:ext cx="88112" cy="88112"/>
              </a:xfrm>
              <a:custGeom>
                <a:avLst/>
                <a:gdLst/>
                <a:ahLst/>
                <a:cxnLst>
                  <a:cxn ang="3cd4">
                    <a:pos x="hc" y="t"/>
                  </a:cxn>
                  <a:cxn ang="cd2">
                    <a:pos x="l" y="vc"/>
                  </a:cxn>
                  <a:cxn ang="cd4">
                    <a:pos x="hc" y="b"/>
                  </a:cxn>
                  <a:cxn ang="0">
                    <a:pos x="r" y="vc"/>
                  </a:cxn>
                </a:cxnLst>
                <a:rect l="l" t="t" r="r" b="b"/>
                <a:pathLst>
                  <a:path w="29" h="29">
                    <a:moveTo>
                      <a:pt x="0" y="11"/>
                    </a:moveTo>
                    <a:cubicBezTo>
                      <a:pt x="3" y="3"/>
                      <a:pt x="10" y="-2"/>
                      <a:pt x="18" y="1"/>
                    </a:cubicBezTo>
                    <a:cubicBezTo>
                      <a:pt x="26" y="3"/>
                      <a:pt x="31" y="10"/>
                      <a:pt x="28" y="18"/>
                    </a:cubicBezTo>
                    <a:cubicBezTo>
                      <a:pt x="27" y="26"/>
                      <a:pt x="18" y="31"/>
                      <a:pt x="11" y="29"/>
                    </a:cubicBezTo>
                    <a:cubicBezTo>
                      <a:pt x="3" y="26"/>
                      <a:pt x="-2" y="19"/>
                      <a:pt x="0"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1" name="Freeform: Shape 6654">
                <a:extLst>
                  <a:ext uri="{FF2B5EF4-FFF2-40B4-BE49-F238E27FC236}">
                    <a16:creationId xmlns="" xmlns:a16="http://schemas.microsoft.com/office/drawing/2014/main" id="{53BB139F-705E-47B5-83E6-9C48AD4AC3F4}"/>
                  </a:ext>
                </a:extLst>
              </p:cNvPr>
              <p:cNvSpPr/>
              <p:nvPr/>
            </p:nvSpPr>
            <p:spPr>
              <a:xfrm>
                <a:off x="10876245" y="11568927"/>
                <a:ext cx="88112" cy="88112"/>
              </a:xfrm>
              <a:custGeom>
                <a:avLst/>
                <a:gdLst/>
                <a:ahLst/>
                <a:cxnLst>
                  <a:cxn ang="3cd4">
                    <a:pos x="hc" y="t"/>
                  </a:cxn>
                  <a:cxn ang="cd2">
                    <a:pos x="l" y="vc"/>
                  </a:cxn>
                  <a:cxn ang="cd4">
                    <a:pos x="hc" y="b"/>
                  </a:cxn>
                  <a:cxn ang="0">
                    <a:pos x="r" y="vc"/>
                  </a:cxn>
                </a:cxnLst>
                <a:rect l="l" t="t" r="r" b="b"/>
                <a:pathLst>
                  <a:path w="29" h="29">
                    <a:moveTo>
                      <a:pt x="0" y="12"/>
                    </a:moveTo>
                    <a:cubicBezTo>
                      <a:pt x="1" y="5"/>
                      <a:pt x="8" y="-1"/>
                      <a:pt x="16" y="0"/>
                    </a:cubicBezTo>
                    <a:cubicBezTo>
                      <a:pt x="24" y="1"/>
                      <a:pt x="29" y="8"/>
                      <a:pt x="29" y="16"/>
                    </a:cubicBezTo>
                    <a:cubicBezTo>
                      <a:pt x="28" y="24"/>
                      <a:pt x="20" y="30"/>
                      <a:pt x="12" y="29"/>
                    </a:cubicBezTo>
                    <a:cubicBezTo>
                      <a:pt x="5" y="28"/>
                      <a:pt x="-2" y="21"/>
                      <a:pt x="0"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2" name="Freeform: Shape 6655">
                <a:extLst>
                  <a:ext uri="{FF2B5EF4-FFF2-40B4-BE49-F238E27FC236}">
                    <a16:creationId xmlns="" xmlns:a16="http://schemas.microsoft.com/office/drawing/2014/main" id="{0585147B-6492-4C0B-A53D-8893543428A5}"/>
                  </a:ext>
                </a:extLst>
              </p:cNvPr>
              <p:cNvSpPr/>
              <p:nvPr/>
            </p:nvSpPr>
            <p:spPr>
              <a:xfrm>
                <a:off x="10671709" y="11528018"/>
                <a:ext cx="88112" cy="88112"/>
              </a:xfrm>
              <a:custGeom>
                <a:avLst/>
                <a:gdLst/>
                <a:ahLst/>
                <a:cxnLst>
                  <a:cxn ang="3cd4">
                    <a:pos x="hc" y="t"/>
                  </a:cxn>
                  <a:cxn ang="cd2">
                    <a:pos x="l" y="vc"/>
                  </a:cxn>
                  <a:cxn ang="cd4">
                    <a:pos x="hc" y="b"/>
                  </a:cxn>
                  <a:cxn ang="0">
                    <a:pos x="r" y="vc"/>
                  </a:cxn>
                </a:cxnLst>
                <a:rect l="l" t="t" r="r" b="b"/>
                <a:pathLst>
                  <a:path w="29" h="29">
                    <a:moveTo>
                      <a:pt x="0" y="11"/>
                    </a:moveTo>
                    <a:cubicBezTo>
                      <a:pt x="3" y="3"/>
                      <a:pt x="10" y="-2"/>
                      <a:pt x="18" y="1"/>
                    </a:cubicBezTo>
                    <a:cubicBezTo>
                      <a:pt x="26" y="3"/>
                      <a:pt x="31" y="10"/>
                      <a:pt x="28" y="18"/>
                    </a:cubicBezTo>
                    <a:cubicBezTo>
                      <a:pt x="27" y="26"/>
                      <a:pt x="18" y="31"/>
                      <a:pt x="11" y="29"/>
                    </a:cubicBezTo>
                    <a:cubicBezTo>
                      <a:pt x="3" y="26"/>
                      <a:pt x="-2" y="19"/>
                      <a:pt x="0"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3" name="Freeform: Shape 6656">
                <a:extLst>
                  <a:ext uri="{FF2B5EF4-FFF2-40B4-BE49-F238E27FC236}">
                    <a16:creationId xmlns="" xmlns:a16="http://schemas.microsoft.com/office/drawing/2014/main" id="{D603865B-3E68-42B3-8769-077495E2ED03}"/>
                  </a:ext>
                </a:extLst>
              </p:cNvPr>
              <p:cNvSpPr/>
              <p:nvPr/>
            </p:nvSpPr>
            <p:spPr>
              <a:xfrm>
                <a:off x="10876245" y="11568927"/>
                <a:ext cx="88112" cy="88112"/>
              </a:xfrm>
              <a:custGeom>
                <a:avLst/>
                <a:gdLst/>
                <a:ahLst/>
                <a:cxnLst>
                  <a:cxn ang="3cd4">
                    <a:pos x="hc" y="t"/>
                  </a:cxn>
                  <a:cxn ang="cd2">
                    <a:pos x="l" y="vc"/>
                  </a:cxn>
                  <a:cxn ang="cd4">
                    <a:pos x="hc" y="b"/>
                  </a:cxn>
                  <a:cxn ang="0">
                    <a:pos x="r" y="vc"/>
                  </a:cxn>
                </a:cxnLst>
                <a:rect l="l" t="t" r="r" b="b"/>
                <a:pathLst>
                  <a:path w="29" h="29">
                    <a:moveTo>
                      <a:pt x="0" y="12"/>
                    </a:moveTo>
                    <a:cubicBezTo>
                      <a:pt x="1" y="5"/>
                      <a:pt x="8" y="-1"/>
                      <a:pt x="16" y="0"/>
                    </a:cubicBezTo>
                    <a:cubicBezTo>
                      <a:pt x="24" y="1"/>
                      <a:pt x="29" y="8"/>
                      <a:pt x="29" y="16"/>
                    </a:cubicBezTo>
                    <a:cubicBezTo>
                      <a:pt x="28" y="24"/>
                      <a:pt x="20" y="30"/>
                      <a:pt x="12" y="29"/>
                    </a:cubicBezTo>
                    <a:cubicBezTo>
                      <a:pt x="5" y="28"/>
                      <a:pt x="-2" y="21"/>
                      <a:pt x="0"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4" name="Freeform: Shape 6657">
                <a:extLst>
                  <a:ext uri="{FF2B5EF4-FFF2-40B4-BE49-F238E27FC236}">
                    <a16:creationId xmlns="" xmlns:a16="http://schemas.microsoft.com/office/drawing/2014/main" id="{627FF9E5-6D30-450A-A4BD-624E6523F5E9}"/>
                  </a:ext>
                </a:extLst>
              </p:cNvPr>
              <p:cNvSpPr/>
              <p:nvPr/>
            </p:nvSpPr>
            <p:spPr>
              <a:xfrm>
                <a:off x="9617516" y="10602846"/>
                <a:ext cx="88112" cy="84965"/>
              </a:xfrm>
              <a:custGeom>
                <a:avLst/>
                <a:gdLst/>
                <a:ahLst/>
                <a:cxnLst>
                  <a:cxn ang="3cd4">
                    <a:pos x="hc" y="t"/>
                  </a:cxn>
                  <a:cxn ang="cd2">
                    <a:pos x="l" y="vc"/>
                  </a:cxn>
                  <a:cxn ang="cd4">
                    <a:pos x="hc" y="b"/>
                  </a:cxn>
                  <a:cxn ang="0">
                    <a:pos x="r" y="vc"/>
                  </a:cxn>
                </a:cxnLst>
                <a:rect l="l" t="t" r="r" b="b"/>
                <a:pathLst>
                  <a:path w="29" h="28">
                    <a:moveTo>
                      <a:pt x="20" y="27"/>
                    </a:moveTo>
                    <a:cubicBezTo>
                      <a:pt x="28" y="24"/>
                      <a:pt x="31" y="16"/>
                      <a:pt x="28" y="9"/>
                    </a:cubicBezTo>
                    <a:cubicBezTo>
                      <a:pt x="25" y="1"/>
                      <a:pt x="16" y="-2"/>
                      <a:pt x="9" y="1"/>
                    </a:cubicBezTo>
                    <a:cubicBezTo>
                      <a:pt x="2" y="4"/>
                      <a:pt x="-2" y="12"/>
                      <a:pt x="1" y="20"/>
                    </a:cubicBezTo>
                    <a:cubicBezTo>
                      <a:pt x="4" y="27"/>
                      <a:pt x="13" y="30"/>
                      <a:pt x="20" y="2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5" name="Freeform: Shape 6658">
                <a:extLst>
                  <a:ext uri="{FF2B5EF4-FFF2-40B4-BE49-F238E27FC236}">
                    <a16:creationId xmlns="" xmlns:a16="http://schemas.microsoft.com/office/drawing/2014/main" id="{0DA66E59-BF97-41E6-8688-E36E7C5E764D}"/>
                  </a:ext>
                </a:extLst>
              </p:cNvPr>
              <p:cNvSpPr/>
              <p:nvPr/>
            </p:nvSpPr>
            <p:spPr>
              <a:xfrm>
                <a:off x="9548285" y="10404587"/>
                <a:ext cx="88112" cy="88112"/>
              </a:xfrm>
              <a:custGeom>
                <a:avLst/>
                <a:gdLst/>
                <a:ahLst/>
                <a:cxnLst>
                  <a:cxn ang="3cd4">
                    <a:pos x="hc" y="t"/>
                  </a:cxn>
                  <a:cxn ang="cd2">
                    <a:pos x="l" y="vc"/>
                  </a:cxn>
                  <a:cxn ang="cd4">
                    <a:pos x="hc" y="b"/>
                  </a:cxn>
                  <a:cxn ang="0">
                    <a:pos x="r" y="vc"/>
                  </a:cxn>
                </a:cxnLst>
                <a:rect l="l" t="t" r="r" b="b"/>
                <a:pathLst>
                  <a:path w="29" h="29">
                    <a:moveTo>
                      <a:pt x="18" y="28"/>
                    </a:moveTo>
                    <a:cubicBezTo>
                      <a:pt x="26" y="26"/>
                      <a:pt x="31" y="19"/>
                      <a:pt x="28" y="11"/>
                    </a:cubicBezTo>
                    <a:cubicBezTo>
                      <a:pt x="27" y="3"/>
                      <a:pt x="18" y="-2"/>
                      <a:pt x="11" y="1"/>
                    </a:cubicBezTo>
                    <a:cubicBezTo>
                      <a:pt x="3" y="3"/>
                      <a:pt x="-2" y="10"/>
                      <a:pt x="0" y="18"/>
                    </a:cubicBezTo>
                    <a:cubicBezTo>
                      <a:pt x="3" y="26"/>
                      <a:pt x="10" y="31"/>
                      <a:pt x="18"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6" name="Freeform: Shape 6659">
                <a:extLst>
                  <a:ext uri="{FF2B5EF4-FFF2-40B4-BE49-F238E27FC236}">
                    <a16:creationId xmlns="" xmlns:a16="http://schemas.microsoft.com/office/drawing/2014/main" id="{0F2409AA-331A-43A7-823A-301DC2220764}"/>
                  </a:ext>
                </a:extLst>
              </p:cNvPr>
              <p:cNvSpPr/>
              <p:nvPr/>
            </p:nvSpPr>
            <p:spPr>
              <a:xfrm>
                <a:off x="9507376" y="10200042"/>
                <a:ext cx="88112" cy="88112"/>
              </a:xfrm>
              <a:custGeom>
                <a:avLst/>
                <a:gdLst/>
                <a:ahLst/>
                <a:cxnLst>
                  <a:cxn ang="3cd4">
                    <a:pos x="hc" y="t"/>
                  </a:cxn>
                  <a:cxn ang="cd2">
                    <a:pos x="l" y="vc"/>
                  </a:cxn>
                  <a:cxn ang="cd4">
                    <a:pos x="hc" y="b"/>
                  </a:cxn>
                  <a:cxn ang="0">
                    <a:pos x="r" y="vc"/>
                  </a:cxn>
                </a:cxnLst>
                <a:rect l="l" t="t" r="r" b="b"/>
                <a:pathLst>
                  <a:path w="29" h="29">
                    <a:moveTo>
                      <a:pt x="16" y="29"/>
                    </a:moveTo>
                    <a:cubicBezTo>
                      <a:pt x="24" y="28"/>
                      <a:pt x="30" y="21"/>
                      <a:pt x="29" y="13"/>
                    </a:cubicBezTo>
                    <a:cubicBezTo>
                      <a:pt x="28" y="5"/>
                      <a:pt x="21" y="0"/>
                      <a:pt x="13" y="0"/>
                    </a:cubicBezTo>
                    <a:cubicBezTo>
                      <a:pt x="5" y="2"/>
                      <a:pt x="-1" y="9"/>
                      <a:pt x="0" y="17"/>
                    </a:cubicBezTo>
                    <a:cubicBezTo>
                      <a:pt x="1" y="25"/>
                      <a:pt x="9" y="30"/>
                      <a:pt x="16"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7" name="Freeform: Shape 6660">
                <a:extLst>
                  <a:ext uri="{FF2B5EF4-FFF2-40B4-BE49-F238E27FC236}">
                    <a16:creationId xmlns="" xmlns:a16="http://schemas.microsoft.com/office/drawing/2014/main" id="{502DBE2D-3579-44B4-B780-4E1D6483EA39}"/>
                  </a:ext>
                </a:extLst>
              </p:cNvPr>
              <p:cNvSpPr/>
              <p:nvPr/>
            </p:nvSpPr>
            <p:spPr>
              <a:xfrm>
                <a:off x="9497936" y="9992350"/>
                <a:ext cx="88112" cy="88112"/>
              </a:xfrm>
              <a:custGeom>
                <a:avLst/>
                <a:gdLst/>
                <a:ahLst/>
                <a:cxnLst>
                  <a:cxn ang="3cd4">
                    <a:pos x="hc" y="t"/>
                  </a:cxn>
                  <a:cxn ang="cd2">
                    <a:pos x="l" y="vc"/>
                  </a:cxn>
                  <a:cxn ang="cd4">
                    <a:pos x="hc" y="b"/>
                  </a:cxn>
                  <a:cxn ang="0">
                    <a:pos x="r" y="vc"/>
                  </a:cxn>
                </a:cxnLst>
                <a:rect l="l" t="t" r="r" b="b"/>
                <a:pathLst>
                  <a:path w="29" h="29">
                    <a:moveTo>
                      <a:pt x="14" y="29"/>
                    </a:moveTo>
                    <a:cubicBezTo>
                      <a:pt x="22" y="29"/>
                      <a:pt x="29" y="23"/>
                      <a:pt x="29" y="15"/>
                    </a:cubicBezTo>
                    <a:cubicBezTo>
                      <a:pt x="29" y="7"/>
                      <a:pt x="22" y="0"/>
                      <a:pt x="14" y="0"/>
                    </a:cubicBezTo>
                    <a:cubicBezTo>
                      <a:pt x="6" y="0"/>
                      <a:pt x="0" y="7"/>
                      <a:pt x="0" y="15"/>
                    </a:cubicBezTo>
                    <a:cubicBezTo>
                      <a:pt x="0" y="23"/>
                      <a:pt x="6" y="29"/>
                      <a:pt x="14"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8" name="Freeform: Shape 6661">
                <a:extLst>
                  <a:ext uri="{FF2B5EF4-FFF2-40B4-BE49-F238E27FC236}">
                    <a16:creationId xmlns="" xmlns:a16="http://schemas.microsoft.com/office/drawing/2014/main" id="{5067D419-97AC-4758-9281-98DEEF4E8066}"/>
                  </a:ext>
                </a:extLst>
              </p:cNvPr>
              <p:cNvSpPr/>
              <p:nvPr/>
            </p:nvSpPr>
            <p:spPr>
              <a:xfrm>
                <a:off x="9507376" y="9784667"/>
                <a:ext cx="88112" cy="88112"/>
              </a:xfrm>
              <a:custGeom>
                <a:avLst/>
                <a:gdLst/>
                <a:ahLst/>
                <a:cxnLst>
                  <a:cxn ang="3cd4">
                    <a:pos x="hc" y="t"/>
                  </a:cxn>
                  <a:cxn ang="cd2">
                    <a:pos x="l" y="vc"/>
                  </a:cxn>
                  <a:cxn ang="cd4">
                    <a:pos x="hc" y="b"/>
                  </a:cxn>
                  <a:cxn ang="0">
                    <a:pos x="r" y="vc"/>
                  </a:cxn>
                </a:cxnLst>
                <a:rect l="l" t="t" r="r" b="b"/>
                <a:pathLst>
                  <a:path w="29" h="29">
                    <a:moveTo>
                      <a:pt x="13" y="29"/>
                    </a:moveTo>
                    <a:cubicBezTo>
                      <a:pt x="21" y="30"/>
                      <a:pt x="28" y="25"/>
                      <a:pt x="29" y="17"/>
                    </a:cubicBezTo>
                    <a:cubicBezTo>
                      <a:pt x="30" y="9"/>
                      <a:pt x="24" y="2"/>
                      <a:pt x="16" y="0"/>
                    </a:cubicBezTo>
                    <a:cubicBezTo>
                      <a:pt x="9" y="0"/>
                      <a:pt x="1" y="5"/>
                      <a:pt x="0" y="13"/>
                    </a:cubicBezTo>
                    <a:cubicBezTo>
                      <a:pt x="-1" y="21"/>
                      <a:pt x="5" y="28"/>
                      <a:pt x="13"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69" name="Freeform: Shape 6662">
                <a:extLst>
                  <a:ext uri="{FF2B5EF4-FFF2-40B4-BE49-F238E27FC236}">
                    <a16:creationId xmlns="" xmlns:a16="http://schemas.microsoft.com/office/drawing/2014/main" id="{6E07E862-A1E0-4C06-BB0A-640C2E4E419B}"/>
                  </a:ext>
                </a:extLst>
              </p:cNvPr>
              <p:cNvSpPr/>
              <p:nvPr/>
            </p:nvSpPr>
            <p:spPr>
              <a:xfrm>
                <a:off x="9548285" y="9583269"/>
                <a:ext cx="88112" cy="88112"/>
              </a:xfrm>
              <a:custGeom>
                <a:avLst/>
                <a:gdLst/>
                <a:ahLst/>
                <a:cxnLst>
                  <a:cxn ang="3cd4">
                    <a:pos x="hc" y="t"/>
                  </a:cxn>
                  <a:cxn ang="cd2">
                    <a:pos x="l" y="vc"/>
                  </a:cxn>
                  <a:cxn ang="cd4">
                    <a:pos x="hc" y="b"/>
                  </a:cxn>
                  <a:cxn ang="0">
                    <a:pos x="r" y="vc"/>
                  </a:cxn>
                </a:cxnLst>
                <a:rect l="l" t="t" r="r" b="b"/>
                <a:pathLst>
                  <a:path w="29" h="29">
                    <a:moveTo>
                      <a:pt x="11" y="29"/>
                    </a:moveTo>
                    <a:cubicBezTo>
                      <a:pt x="18" y="32"/>
                      <a:pt x="27" y="27"/>
                      <a:pt x="28" y="19"/>
                    </a:cubicBezTo>
                    <a:cubicBezTo>
                      <a:pt x="31" y="11"/>
                      <a:pt x="26" y="3"/>
                      <a:pt x="18" y="1"/>
                    </a:cubicBezTo>
                    <a:cubicBezTo>
                      <a:pt x="10" y="-1"/>
                      <a:pt x="3" y="3"/>
                      <a:pt x="0" y="11"/>
                    </a:cubicBezTo>
                    <a:cubicBezTo>
                      <a:pt x="-2" y="19"/>
                      <a:pt x="3" y="27"/>
                      <a:pt x="11"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0" name="Freeform: Shape 6663">
                <a:extLst>
                  <a:ext uri="{FF2B5EF4-FFF2-40B4-BE49-F238E27FC236}">
                    <a16:creationId xmlns="" xmlns:a16="http://schemas.microsoft.com/office/drawing/2014/main" id="{B3B86130-8FCD-4AF4-BA58-40AF38287647}"/>
                  </a:ext>
                </a:extLst>
              </p:cNvPr>
              <p:cNvSpPr/>
              <p:nvPr/>
            </p:nvSpPr>
            <p:spPr>
              <a:xfrm>
                <a:off x="9617516" y="9385018"/>
                <a:ext cx="88112" cy="88112"/>
              </a:xfrm>
              <a:custGeom>
                <a:avLst/>
                <a:gdLst/>
                <a:ahLst/>
                <a:cxnLst>
                  <a:cxn ang="3cd4">
                    <a:pos x="hc" y="t"/>
                  </a:cxn>
                  <a:cxn ang="cd2">
                    <a:pos x="l" y="vc"/>
                  </a:cxn>
                  <a:cxn ang="cd4">
                    <a:pos x="hc" y="b"/>
                  </a:cxn>
                  <a:cxn ang="0">
                    <a:pos x="r" y="vc"/>
                  </a:cxn>
                </a:cxnLst>
                <a:rect l="l" t="t" r="r" b="b"/>
                <a:pathLst>
                  <a:path w="29" h="29">
                    <a:moveTo>
                      <a:pt x="9" y="28"/>
                    </a:moveTo>
                    <a:cubicBezTo>
                      <a:pt x="16" y="31"/>
                      <a:pt x="25" y="28"/>
                      <a:pt x="28" y="20"/>
                    </a:cubicBezTo>
                    <a:cubicBezTo>
                      <a:pt x="31" y="13"/>
                      <a:pt x="28" y="5"/>
                      <a:pt x="20" y="1"/>
                    </a:cubicBezTo>
                    <a:cubicBezTo>
                      <a:pt x="13" y="-2"/>
                      <a:pt x="4" y="2"/>
                      <a:pt x="1" y="9"/>
                    </a:cubicBezTo>
                    <a:cubicBezTo>
                      <a:pt x="-2" y="17"/>
                      <a:pt x="2" y="25"/>
                      <a:pt x="9"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grpSp>
          <p:nvGrpSpPr>
            <p:cNvPr id="71" name="Group 366">
              <a:extLst>
                <a:ext uri="{FF2B5EF4-FFF2-40B4-BE49-F238E27FC236}">
                  <a16:creationId xmlns="" xmlns:a16="http://schemas.microsoft.com/office/drawing/2014/main" id="{D6AE428E-002B-4AB9-B5F8-83A9CD4F56A8}"/>
                </a:ext>
              </a:extLst>
            </p:cNvPr>
            <p:cNvGrpSpPr/>
            <p:nvPr/>
          </p:nvGrpSpPr>
          <p:grpSpPr>
            <a:xfrm>
              <a:off x="8495576" y="4554126"/>
              <a:ext cx="551235" cy="852230"/>
              <a:chOff x="16732529" y="9385018"/>
              <a:chExt cx="1469576" cy="2272021"/>
            </a:xfrm>
            <a:solidFill>
              <a:schemeClr val="accent2">
                <a:lumMod val="75000"/>
              </a:schemeClr>
            </a:solidFill>
          </p:grpSpPr>
          <p:sp>
            <p:nvSpPr>
              <p:cNvPr id="72" name="Freeform: Shape 6664">
                <a:extLst>
                  <a:ext uri="{FF2B5EF4-FFF2-40B4-BE49-F238E27FC236}">
                    <a16:creationId xmlns="" xmlns:a16="http://schemas.microsoft.com/office/drawing/2014/main" id="{E90F14F2-0999-44B9-A6C5-5E71021C9AC7}"/>
                  </a:ext>
                </a:extLst>
              </p:cNvPr>
              <p:cNvSpPr/>
              <p:nvPr/>
            </p:nvSpPr>
            <p:spPr>
              <a:xfrm>
                <a:off x="17900008" y="10788510"/>
                <a:ext cx="88112" cy="88112"/>
              </a:xfrm>
              <a:custGeom>
                <a:avLst/>
                <a:gdLst/>
                <a:ahLst/>
                <a:cxnLst>
                  <a:cxn ang="3cd4">
                    <a:pos x="hc" y="t"/>
                  </a:cxn>
                  <a:cxn ang="cd2">
                    <a:pos x="l" y="vc"/>
                  </a:cxn>
                  <a:cxn ang="cd4">
                    <a:pos x="hc" y="b"/>
                  </a:cxn>
                  <a:cxn ang="0">
                    <a:pos x="r" y="vc"/>
                  </a:cxn>
                </a:cxnLst>
                <a:rect l="l" t="t" r="r" b="b"/>
                <a:pathLst>
                  <a:path w="29" h="29">
                    <a:moveTo>
                      <a:pt x="7" y="27"/>
                    </a:moveTo>
                    <a:cubicBezTo>
                      <a:pt x="0" y="23"/>
                      <a:pt x="-2" y="14"/>
                      <a:pt x="2" y="7"/>
                    </a:cubicBezTo>
                    <a:cubicBezTo>
                      <a:pt x="6" y="0"/>
                      <a:pt x="15" y="-2"/>
                      <a:pt x="22" y="2"/>
                    </a:cubicBezTo>
                    <a:cubicBezTo>
                      <a:pt x="29" y="6"/>
                      <a:pt x="31" y="15"/>
                      <a:pt x="27" y="22"/>
                    </a:cubicBezTo>
                    <a:cubicBezTo>
                      <a:pt x="23" y="28"/>
                      <a:pt x="14" y="31"/>
                      <a:pt x="7" y="2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3" name="Freeform: Shape 6665">
                <a:extLst>
                  <a:ext uri="{FF2B5EF4-FFF2-40B4-BE49-F238E27FC236}">
                    <a16:creationId xmlns="" xmlns:a16="http://schemas.microsoft.com/office/drawing/2014/main" id="{ED12281C-E1D6-4717-AB98-3543E9DF575E}"/>
                  </a:ext>
                </a:extLst>
              </p:cNvPr>
              <p:cNvSpPr/>
              <p:nvPr/>
            </p:nvSpPr>
            <p:spPr>
              <a:xfrm>
                <a:off x="17991266" y="10602846"/>
                <a:ext cx="88112" cy="84965"/>
              </a:xfrm>
              <a:custGeom>
                <a:avLst/>
                <a:gdLst/>
                <a:ahLst/>
                <a:cxnLst>
                  <a:cxn ang="3cd4">
                    <a:pos x="hc" y="t"/>
                  </a:cxn>
                  <a:cxn ang="cd2">
                    <a:pos x="l" y="vc"/>
                  </a:cxn>
                  <a:cxn ang="cd4">
                    <a:pos x="hc" y="b"/>
                  </a:cxn>
                  <a:cxn ang="0">
                    <a:pos x="r" y="vc"/>
                  </a:cxn>
                </a:cxnLst>
                <a:rect l="l" t="t" r="r" b="b"/>
                <a:pathLst>
                  <a:path w="29" h="28">
                    <a:moveTo>
                      <a:pt x="9" y="27"/>
                    </a:moveTo>
                    <a:cubicBezTo>
                      <a:pt x="2" y="24"/>
                      <a:pt x="-2" y="16"/>
                      <a:pt x="1" y="9"/>
                    </a:cubicBezTo>
                    <a:cubicBezTo>
                      <a:pt x="5" y="1"/>
                      <a:pt x="13" y="-2"/>
                      <a:pt x="20" y="1"/>
                    </a:cubicBezTo>
                    <a:cubicBezTo>
                      <a:pt x="28" y="4"/>
                      <a:pt x="31" y="12"/>
                      <a:pt x="28" y="20"/>
                    </a:cubicBezTo>
                    <a:cubicBezTo>
                      <a:pt x="25" y="27"/>
                      <a:pt x="16" y="30"/>
                      <a:pt x="9" y="2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4" name="Freeform: Shape 6666">
                <a:extLst>
                  <a:ext uri="{FF2B5EF4-FFF2-40B4-BE49-F238E27FC236}">
                    <a16:creationId xmlns="" xmlns:a16="http://schemas.microsoft.com/office/drawing/2014/main" id="{D617A098-C66F-47C0-BD4D-A4580FFABEFF}"/>
                  </a:ext>
                </a:extLst>
              </p:cNvPr>
              <p:cNvSpPr/>
              <p:nvPr/>
            </p:nvSpPr>
            <p:spPr>
              <a:xfrm>
                <a:off x="18060497" y="10404587"/>
                <a:ext cx="88112" cy="88112"/>
              </a:xfrm>
              <a:custGeom>
                <a:avLst/>
                <a:gdLst/>
                <a:ahLst/>
                <a:cxnLst>
                  <a:cxn ang="3cd4">
                    <a:pos x="hc" y="t"/>
                  </a:cxn>
                  <a:cxn ang="cd2">
                    <a:pos x="l" y="vc"/>
                  </a:cxn>
                  <a:cxn ang="cd4">
                    <a:pos x="hc" y="b"/>
                  </a:cxn>
                  <a:cxn ang="0">
                    <a:pos x="r" y="vc"/>
                  </a:cxn>
                </a:cxnLst>
                <a:rect l="l" t="t" r="r" b="b"/>
                <a:pathLst>
                  <a:path w="29" h="29">
                    <a:moveTo>
                      <a:pt x="11" y="28"/>
                    </a:moveTo>
                    <a:cubicBezTo>
                      <a:pt x="3" y="26"/>
                      <a:pt x="-1" y="19"/>
                      <a:pt x="1" y="11"/>
                    </a:cubicBezTo>
                    <a:cubicBezTo>
                      <a:pt x="3" y="3"/>
                      <a:pt x="11" y="-2"/>
                      <a:pt x="19" y="1"/>
                    </a:cubicBezTo>
                    <a:cubicBezTo>
                      <a:pt x="27" y="3"/>
                      <a:pt x="31" y="10"/>
                      <a:pt x="29" y="18"/>
                    </a:cubicBezTo>
                    <a:cubicBezTo>
                      <a:pt x="27" y="26"/>
                      <a:pt x="19" y="31"/>
                      <a:pt x="11"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5" name="Freeform: Shape 6667">
                <a:extLst>
                  <a:ext uri="{FF2B5EF4-FFF2-40B4-BE49-F238E27FC236}">
                    <a16:creationId xmlns="" xmlns:a16="http://schemas.microsoft.com/office/drawing/2014/main" id="{75CC5B73-6FC1-4012-980E-0EFA4B09B23F}"/>
                  </a:ext>
                </a:extLst>
              </p:cNvPr>
              <p:cNvSpPr/>
              <p:nvPr/>
            </p:nvSpPr>
            <p:spPr>
              <a:xfrm>
                <a:off x="18101406" y="10200042"/>
                <a:ext cx="88112" cy="88112"/>
              </a:xfrm>
              <a:custGeom>
                <a:avLst/>
                <a:gdLst/>
                <a:ahLst/>
                <a:cxnLst>
                  <a:cxn ang="3cd4">
                    <a:pos x="hc" y="t"/>
                  </a:cxn>
                  <a:cxn ang="cd2">
                    <a:pos x="l" y="vc"/>
                  </a:cxn>
                  <a:cxn ang="cd4">
                    <a:pos x="hc" y="b"/>
                  </a:cxn>
                  <a:cxn ang="0">
                    <a:pos x="r" y="vc"/>
                  </a:cxn>
                </a:cxnLst>
                <a:rect l="l" t="t" r="r" b="b"/>
                <a:pathLst>
                  <a:path w="29" h="29">
                    <a:moveTo>
                      <a:pt x="12" y="29"/>
                    </a:moveTo>
                    <a:cubicBezTo>
                      <a:pt x="4" y="28"/>
                      <a:pt x="-2" y="21"/>
                      <a:pt x="0" y="13"/>
                    </a:cubicBezTo>
                    <a:cubicBezTo>
                      <a:pt x="0" y="5"/>
                      <a:pt x="8" y="0"/>
                      <a:pt x="16" y="0"/>
                    </a:cubicBezTo>
                    <a:cubicBezTo>
                      <a:pt x="24" y="2"/>
                      <a:pt x="29" y="9"/>
                      <a:pt x="28" y="17"/>
                    </a:cubicBezTo>
                    <a:cubicBezTo>
                      <a:pt x="27" y="25"/>
                      <a:pt x="20" y="30"/>
                      <a:pt x="12"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6" name="Freeform: Shape 6668">
                <a:extLst>
                  <a:ext uri="{FF2B5EF4-FFF2-40B4-BE49-F238E27FC236}">
                    <a16:creationId xmlns="" xmlns:a16="http://schemas.microsoft.com/office/drawing/2014/main" id="{59B2F79C-4053-4874-AE38-42B22346964B}"/>
                  </a:ext>
                </a:extLst>
              </p:cNvPr>
              <p:cNvSpPr/>
              <p:nvPr/>
            </p:nvSpPr>
            <p:spPr>
              <a:xfrm>
                <a:off x="18110847" y="9992350"/>
                <a:ext cx="91258" cy="88112"/>
              </a:xfrm>
              <a:custGeom>
                <a:avLst/>
                <a:gdLst/>
                <a:ahLst/>
                <a:cxnLst>
                  <a:cxn ang="3cd4">
                    <a:pos x="hc" y="t"/>
                  </a:cxn>
                  <a:cxn ang="cd2">
                    <a:pos x="l" y="vc"/>
                  </a:cxn>
                  <a:cxn ang="cd4">
                    <a:pos x="hc" y="b"/>
                  </a:cxn>
                  <a:cxn ang="0">
                    <a:pos x="r" y="vc"/>
                  </a:cxn>
                </a:cxnLst>
                <a:rect l="l" t="t" r="r" b="b"/>
                <a:pathLst>
                  <a:path w="30" h="29">
                    <a:moveTo>
                      <a:pt x="15" y="29"/>
                    </a:moveTo>
                    <a:cubicBezTo>
                      <a:pt x="7" y="29"/>
                      <a:pt x="0" y="23"/>
                      <a:pt x="0" y="15"/>
                    </a:cubicBezTo>
                    <a:cubicBezTo>
                      <a:pt x="0" y="7"/>
                      <a:pt x="7" y="0"/>
                      <a:pt x="15" y="0"/>
                    </a:cubicBezTo>
                    <a:cubicBezTo>
                      <a:pt x="23" y="0"/>
                      <a:pt x="30" y="7"/>
                      <a:pt x="30" y="15"/>
                    </a:cubicBezTo>
                    <a:cubicBezTo>
                      <a:pt x="30" y="23"/>
                      <a:pt x="23" y="29"/>
                      <a:pt x="15"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7" name="Freeform: Shape 6669">
                <a:extLst>
                  <a:ext uri="{FF2B5EF4-FFF2-40B4-BE49-F238E27FC236}">
                    <a16:creationId xmlns="" xmlns:a16="http://schemas.microsoft.com/office/drawing/2014/main" id="{B4C58A20-0E15-414E-B54B-1CF08DA0ECCC}"/>
                  </a:ext>
                </a:extLst>
              </p:cNvPr>
              <p:cNvSpPr/>
              <p:nvPr/>
            </p:nvSpPr>
            <p:spPr>
              <a:xfrm>
                <a:off x="18101406" y="9784667"/>
                <a:ext cx="88112" cy="88112"/>
              </a:xfrm>
              <a:custGeom>
                <a:avLst/>
                <a:gdLst/>
                <a:ahLst/>
                <a:cxnLst>
                  <a:cxn ang="3cd4">
                    <a:pos x="hc" y="t"/>
                  </a:cxn>
                  <a:cxn ang="cd2">
                    <a:pos x="l" y="vc"/>
                  </a:cxn>
                  <a:cxn ang="cd4">
                    <a:pos x="hc" y="b"/>
                  </a:cxn>
                  <a:cxn ang="0">
                    <a:pos x="r" y="vc"/>
                  </a:cxn>
                </a:cxnLst>
                <a:rect l="l" t="t" r="r" b="b"/>
                <a:pathLst>
                  <a:path w="29" h="29">
                    <a:moveTo>
                      <a:pt x="16" y="29"/>
                    </a:moveTo>
                    <a:cubicBezTo>
                      <a:pt x="8" y="30"/>
                      <a:pt x="0" y="25"/>
                      <a:pt x="0" y="17"/>
                    </a:cubicBezTo>
                    <a:cubicBezTo>
                      <a:pt x="-2" y="9"/>
                      <a:pt x="4" y="2"/>
                      <a:pt x="12" y="0"/>
                    </a:cubicBezTo>
                    <a:cubicBezTo>
                      <a:pt x="20" y="0"/>
                      <a:pt x="27" y="5"/>
                      <a:pt x="28" y="13"/>
                    </a:cubicBezTo>
                    <a:cubicBezTo>
                      <a:pt x="29" y="21"/>
                      <a:pt x="24" y="28"/>
                      <a:pt x="16"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8" name="Freeform: Shape 6670">
                <a:extLst>
                  <a:ext uri="{FF2B5EF4-FFF2-40B4-BE49-F238E27FC236}">
                    <a16:creationId xmlns="" xmlns:a16="http://schemas.microsoft.com/office/drawing/2014/main" id="{43750A01-8173-4640-B063-C2D1A5DC1073}"/>
                  </a:ext>
                </a:extLst>
              </p:cNvPr>
              <p:cNvSpPr/>
              <p:nvPr/>
            </p:nvSpPr>
            <p:spPr>
              <a:xfrm>
                <a:off x="18060497" y="9583269"/>
                <a:ext cx="88112" cy="88112"/>
              </a:xfrm>
              <a:custGeom>
                <a:avLst/>
                <a:gdLst/>
                <a:ahLst/>
                <a:cxnLst>
                  <a:cxn ang="3cd4">
                    <a:pos x="hc" y="t"/>
                  </a:cxn>
                  <a:cxn ang="cd2">
                    <a:pos x="l" y="vc"/>
                  </a:cxn>
                  <a:cxn ang="cd4">
                    <a:pos x="hc" y="b"/>
                  </a:cxn>
                  <a:cxn ang="0">
                    <a:pos x="r" y="vc"/>
                  </a:cxn>
                </a:cxnLst>
                <a:rect l="l" t="t" r="r" b="b"/>
                <a:pathLst>
                  <a:path w="29" h="29">
                    <a:moveTo>
                      <a:pt x="19" y="29"/>
                    </a:moveTo>
                    <a:cubicBezTo>
                      <a:pt x="11" y="32"/>
                      <a:pt x="3" y="27"/>
                      <a:pt x="1" y="19"/>
                    </a:cubicBezTo>
                    <a:cubicBezTo>
                      <a:pt x="-1" y="11"/>
                      <a:pt x="3" y="3"/>
                      <a:pt x="11" y="1"/>
                    </a:cubicBezTo>
                    <a:cubicBezTo>
                      <a:pt x="19" y="-1"/>
                      <a:pt x="27" y="3"/>
                      <a:pt x="29" y="11"/>
                    </a:cubicBezTo>
                    <a:cubicBezTo>
                      <a:pt x="31" y="19"/>
                      <a:pt x="27" y="27"/>
                      <a:pt x="19"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79" name="Freeform: Shape 6671">
                <a:extLst>
                  <a:ext uri="{FF2B5EF4-FFF2-40B4-BE49-F238E27FC236}">
                    <a16:creationId xmlns="" xmlns:a16="http://schemas.microsoft.com/office/drawing/2014/main" id="{5F7D5123-F033-4F35-96CD-6F80A66CDEB3}"/>
                  </a:ext>
                </a:extLst>
              </p:cNvPr>
              <p:cNvSpPr/>
              <p:nvPr/>
            </p:nvSpPr>
            <p:spPr>
              <a:xfrm>
                <a:off x="17991266" y="9385018"/>
                <a:ext cx="88112" cy="88112"/>
              </a:xfrm>
              <a:custGeom>
                <a:avLst/>
                <a:gdLst/>
                <a:ahLst/>
                <a:cxnLst>
                  <a:cxn ang="3cd4">
                    <a:pos x="hc" y="t"/>
                  </a:cxn>
                  <a:cxn ang="cd2">
                    <a:pos x="l" y="vc"/>
                  </a:cxn>
                  <a:cxn ang="cd4">
                    <a:pos x="hc" y="b"/>
                  </a:cxn>
                  <a:cxn ang="0">
                    <a:pos x="r" y="vc"/>
                  </a:cxn>
                </a:cxnLst>
                <a:rect l="l" t="t" r="r" b="b"/>
                <a:pathLst>
                  <a:path w="29" h="29">
                    <a:moveTo>
                      <a:pt x="20" y="28"/>
                    </a:moveTo>
                    <a:cubicBezTo>
                      <a:pt x="13" y="31"/>
                      <a:pt x="5" y="28"/>
                      <a:pt x="1" y="20"/>
                    </a:cubicBezTo>
                    <a:cubicBezTo>
                      <a:pt x="-2" y="13"/>
                      <a:pt x="2" y="5"/>
                      <a:pt x="9" y="1"/>
                    </a:cubicBezTo>
                    <a:cubicBezTo>
                      <a:pt x="16" y="-2"/>
                      <a:pt x="25" y="2"/>
                      <a:pt x="28" y="9"/>
                    </a:cubicBezTo>
                    <a:cubicBezTo>
                      <a:pt x="31" y="17"/>
                      <a:pt x="28" y="25"/>
                      <a:pt x="20"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0" name="Freeform: Shape 6672">
                <a:extLst>
                  <a:ext uri="{FF2B5EF4-FFF2-40B4-BE49-F238E27FC236}">
                    <a16:creationId xmlns="" xmlns:a16="http://schemas.microsoft.com/office/drawing/2014/main" id="{4AF4E4DB-0291-4E02-87C1-0C6129284059}"/>
                  </a:ext>
                </a:extLst>
              </p:cNvPr>
              <p:cNvSpPr/>
              <p:nvPr/>
            </p:nvSpPr>
            <p:spPr>
              <a:xfrm>
                <a:off x="18060497" y="9583269"/>
                <a:ext cx="88112" cy="88112"/>
              </a:xfrm>
              <a:custGeom>
                <a:avLst/>
                <a:gdLst/>
                <a:ahLst/>
                <a:cxnLst>
                  <a:cxn ang="3cd4">
                    <a:pos x="hc" y="t"/>
                  </a:cxn>
                  <a:cxn ang="cd2">
                    <a:pos x="l" y="vc"/>
                  </a:cxn>
                  <a:cxn ang="cd4">
                    <a:pos x="hc" y="b"/>
                  </a:cxn>
                  <a:cxn ang="0">
                    <a:pos x="r" y="vc"/>
                  </a:cxn>
                </a:cxnLst>
                <a:rect l="l" t="t" r="r" b="b"/>
                <a:pathLst>
                  <a:path w="29" h="29">
                    <a:moveTo>
                      <a:pt x="19" y="29"/>
                    </a:moveTo>
                    <a:cubicBezTo>
                      <a:pt x="11" y="32"/>
                      <a:pt x="3" y="27"/>
                      <a:pt x="1" y="19"/>
                    </a:cubicBezTo>
                    <a:cubicBezTo>
                      <a:pt x="-1" y="11"/>
                      <a:pt x="3" y="3"/>
                      <a:pt x="11" y="1"/>
                    </a:cubicBezTo>
                    <a:cubicBezTo>
                      <a:pt x="19" y="-1"/>
                      <a:pt x="27" y="3"/>
                      <a:pt x="29" y="11"/>
                    </a:cubicBezTo>
                    <a:cubicBezTo>
                      <a:pt x="31" y="19"/>
                      <a:pt x="27" y="27"/>
                      <a:pt x="19" y="2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1" name="Freeform: Shape 6673">
                <a:extLst>
                  <a:ext uri="{FF2B5EF4-FFF2-40B4-BE49-F238E27FC236}">
                    <a16:creationId xmlns="" xmlns:a16="http://schemas.microsoft.com/office/drawing/2014/main" id="{DEECEF59-9839-41EA-A0C0-9D6056F08283}"/>
                  </a:ext>
                </a:extLst>
              </p:cNvPr>
              <p:cNvSpPr/>
              <p:nvPr/>
            </p:nvSpPr>
            <p:spPr>
              <a:xfrm>
                <a:off x="17991266" y="9385018"/>
                <a:ext cx="88112" cy="88112"/>
              </a:xfrm>
              <a:custGeom>
                <a:avLst/>
                <a:gdLst/>
                <a:ahLst/>
                <a:cxnLst>
                  <a:cxn ang="3cd4">
                    <a:pos x="hc" y="t"/>
                  </a:cxn>
                  <a:cxn ang="cd2">
                    <a:pos x="l" y="vc"/>
                  </a:cxn>
                  <a:cxn ang="cd4">
                    <a:pos x="hc" y="b"/>
                  </a:cxn>
                  <a:cxn ang="0">
                    <a:pos x="r" y="vc"/>
                  </a:cxn>
                </a:cxnLst>
                <a:rect l="l" t="t" r="r" b="b"/>
                <a:pathLst>
                  <a:path w="29" h="29">
                    <a:moveTo>
                      <a:pt x="20" y="28"/>
                    </a:moveTo>
                    <a:cubicBezTo>
                      <a:pt x="13" y="31"/>
                      <a:pt x="5" y="28"/>
                      <a:pt x="1" y="20"/>
                    </a:cubicBezTo>
                    <a:cubicBezTo>
                      <a:pt x="-2" y="13"/>
                      <a:pt x="2" y="5"/>
                      <a:pt x="9" y="1"/>
                    </a:cubicBezTo>
                    <a:cubicBezTo>
                      <a:pt x="16" y="-2"/>
                      <a:pt x="25" y="2"/>
                      <a:pt x="28" y="9"/>
                    </a:cubicBezTo>
                    <a:cubicBezTo>
                      <a:pt x="31" y="17"/>
                      <a:pt x="28" y="25"/>
                      <a:pt x="20" y="28"/>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2" name="Freeform: Shape 6674">
                <a:extLst>
                  <a:ext uri="{FF2B5EF4-FFF2-40B4-BE49-F238E27FC236}">
                    <a16:creationId xmlns="" xmlns:a16="http://schemas.microsoft.com/office/drawing/2014/main" id="{9A02736B-BFC7-4425-B868-C12BD37CEA42}"/>
                  </a:ext>
                </a:extLst>
              </p:cNvPr>
              <p:cNvSpPr/>
              <p:nvPr/>
            </p:nvSpPr>
            <p:spPr>
              <a:xfrm>
                <a:off x="17786722" y="10961587"/>
                <a:ext cx="88112" cy="88112"/>
              </a:xfrm>
              <a:custGeom>
                <a:avLst/>
                <a:gdLst/>
                <a:ahLst/>
                <a:cxnLst>
                  <a:cxn ang="3cd4">
                    <a:pos x="hc" y="t"/>
                  </a:cxn>
                  <a:cxn ang="cd2">
                    <a:pos x="l" y="vc"/>
                  </a:cxn>
                  <a:cxn ang="cd4">
                    <a:pos x="hc" y="b"/>
                  </a:cxn>
                  <a:cxn ang="0">
                    <a:pos x="r" y="vc"/>
                  </a:cxn>
                </a:cxnLst>
                <a:rect l="l" t="t" r="r" b="b"/>
                <a:pathLst>
                  <a:path w="29" h="29">
                    <a:moveTo>
                      <a:pt x="24" y="3"/>
                    </a:moveTo>
                    <a:cubicBezTo>
                      <a:pt x="17" y="-2"/>
                      <a:pt x="8" y="-1"/>
                      <a:pt x="3" y="5"/>
                    </a:cubicBezTo>
                    <a:cubicBezTo>
                      <a:pt x="-2" y="12"/>
                      <a:pt x="0" y="21"/>
                      <a:pt x="6" y="26"/>
                    </a:cubicBezTo>
                    <a:cubicBezTo>
                      <a:pt x="12" y="31"/>
                      <a:pt x="22" y="29"/>
                      <a:pt x="26" y="23"/>
                    </a:cubicBezTo>
                    <a:cubicBezTo>
                      <a:pt x="31" y="17"/>
                      <a:pt x="30" y="8"/>
                      <a:pt x="24"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3" name="Freeform: Shape 6675">
                <a:extLst>
                  <a:ext uri="{FF2B5EF4-FFF2-40B4-BE49-F238E27FC236}">
                    <a16:creationId xmlns="" xmlns:a16="http://schemas.microsoft.com/office/drawing/2014/main" id="{B6DF31F9-2E7C-44E8-B9AC-753B83BAD5F7}"/>
                  </a:ext>
                </a:extLst>
              </p:cNvPr>
              <p:cNvSpPr/>
              <p:nvPr/>
            </p:nvSpPr>
            <p:spPr>
              <a:xfrm>
                <a:off x="17648261" y="11118929"/>
                <a:ext cx="88112" cy="88112"/>
              </a:xfrm>
              <a:custGeom>
                <a:avLst/>
                <a:gdLst/>
                <a:ahLst/>
                <a:cxnLst>
                  <a:cxn ang="3cd4">
                    <a:pos x="hc" y="t"/>
                  </a:cxn>
                  <a:cxn ang="cd2">
                    <a:pos x="l" y="vc"/>
                  </a:cxn>
                  <a:cxn ang="cd4">
                    <a:pos x="hc" y="b"/>
                  </a:cxn>
                  <a:cxn ang="0">
                    <a:pos x="r" y="vc"/>
                  </a:cxn>
                </a:cxnLst>
                <a:rect l="l" t="t" r="r" b="b"/>
                <a:pathLst>
                  <a:path w="29" h="29">
                    <a:moveTo>
                      <a:pt x="25" y="4"/>
                    </a:moveTo>
                    <a:cubicBezTo>
                      <a:pt x="19" y="-1"/>
                      <a:pt x="10" y="-1"/>
                      <a:pt x="4" y="4"/>
                    </a:cubicBezTo>
                    <a:cubicBezTo>
                      <a:pt x="-1" y="11"/>
                      <a:pt x="-1" y="19"/>
                      <a:pt x="4" y="25"/>
                    </a:cubicBezTo>
                    <a:cubicBezTo>
                      <a:pt x="10" y="31"/>
                      <a:pt x="19" y="31"/>
                      <a:pt x="25" y="25"/>
                    </a:cubicBezTo>
                    <a:cubicBezTo>
                      <a:pt x="30" y="19"/>
                      <a:pt x="30" y="11"/>
                      <a:pt x="25"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4" name="Freeform: Shape 6676">
                <a:extLst>
                  <a:ext uri="{FF2B5EF4-FFF2-40B4-BE49-F238E27FC236}">
                    <a16:creationId xmlns="" xmlns:a16="http://schemas.microsoft.com/office/drawing/2014/main" id="{5B91DA06-BF12-4ED3-B871-6AAE0FD5227A}"/>
                  </a:ext>
                </a:extLst>
              </p:cNvPr>
              <p:cNvSpPr/>
              <p:nvPr/>
            </p:nvSpPr>
            <p:spPr>
              <a:xfrm>
                <a:off x="17490918" y="11254234"/>
                <a:ext cx="88112" cy="88112"/>
              </a:xfrm>
              <a:custGeom>
                <a:avLst/>
                <a:gdLst/>
                <a:ahLst/>
                <a:cxnLst>
                  <a:cxn ang="3cd4">
                    <a:pos x="hc" y="t"/>
                  </a:cxn>
                  <a:cxn ang="cd2">
                    <a:pos x="l" y="vc"/>
                  </a:cxn>
                  <a:cxn ang="cd4">
                    <a:pos x="hc" y="b"/>
                  </a:cxn>
                  <a:cxn ang="0">
                    <a:pos x="r" y="vc"/>
                  </a:cxn>
                </a:cxnLst>
                <a:rect l="l" t="t" r="r" b="b"/>
                <a:pathLst>
                  <a:path w="29" h="29">
                    <a:moveTo>
                      <a:pt x="26" y="6"/>
                    </a:moveTo>
                    <a:cubicBezTo>
                      <a:pt x="21" y="-1"/>
                      <a:pt x="12" y="-2"/>
                      <a:pt x="6" y="3"/>
                    </a:cubicBezTo>
                    <a:cubicBezTo>
                      <a:pt x="-1" y="8"/>
                      <a:pt x="-2" y="17"/>
                      <a:pt x="3" y="23"/>
                    </a:cubicBezTo>
                    <a:cubicBezTo>
                      <a:pt x="8" y="30"/>
                      <a:pt x="17" y="31"/>
                      <a:pt x="23" y="26"/>
                    </a:cubicBezTo>
                    <a:cubicBezTo>
                      <a:pt x="30" y="21"/>
                      <a:pt x="31" y="12"/>
                      <a:pt x="26" y="6"/>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5" name="Freeform: Shape 6677">
                <a:extLst>
                  <a:ext uri="{FF2B5EF4-FFF2-40B4-BE49-F238E27FC236}">
                    <a16:creationId xmlns="" xmlns:a16="http://schemas.microsoft.com/office/drawing/2014/main" id="{FC889C98-767D-48D2-A256-3108222DC23C}"/>
                  </a:ext>
                </a:extLst>
              </p:cNvPr>
              <p:cNvSpPr/>
              <p:nvPr/>
            </p:nvSpPr>
            <p:spPr>
              <a:xfrm>
                <a:off x="17320980" y="11370676"/>
                <a:ext cx="88112" cy="88112"/>
              </a:xfrm>
              <a:custGeom>
                <a:avLst/>
                <a:gdLst/>
                <a:ahLst/>
                <a:cxnLst>
                  <a:cxn ang="3cd4">
                    <a:pos x="hc" y="t"/>
                  </a:cxn>
                  <a:cxn ang="cd2">
                    <a:pos x="l" y="vc"/>
                  </a:cxn>
                  <a:cxn ang="cd4">
                    <a:pos x="hc" y="b"/>
                  </a:cxn>
                  <a:cxn ang="0">
                    <a:pos x="r" y="vc"/>
                  </a:cxn>
                </a:cxnLst>
                <a:rect l="l" t="t" r="r" b="b"/>
                <a:pathLst>
                  <a:path w="29" h="29">
                    <a:moveTo>
                      <a:pt x="27" y="7"/>
                    </a:moveTo>
                    <a:cubicBezTo>
                      <a:pt x="23" y="0"/>
                      <a:pt x="14" y="-3"/>
                      <a:pt x="8" y="2"/>
                    </a:cubicBezTo>
                    <a:cubicBezTo>
                      <a:pt x="1" y="5"/>
                      <a:pt x="-2" y="15"/>
                      <a:pt x="2" y="21"/>
                    </a:cubicBezTo>
                    <a:cubicBezTo>
                      <a:pt x="6" y="28"/>
                      <a:pt x="15" y="31"/>
                      <a:pt x="22" y="27"/>
                    </a:cubicBezTo>
                    <a:cubicBezTo>
                      <a:pt x="29" y="23"/>
                      <a:pt x="31" y="14"/>
                      <a:pt x="27"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6" name="Freeform: Shape 6678">
                <a:extLst>
                  <a:ext uri="{FF2B5EF4-FFF2-40B4-BE49-F238E27FC236}">
                    <a16:creationId xmlns="" xmlns:a16="http://schemas.microsoft.com/office/drawing/2014/main" id="{85B52AE3-7B7F-4CC4-AE9C-E1F4676988D7}"/>
                  </a:ext>
                </a:extLst>
              </p:cNvPr>
              <p:cNvSpPr/>
              <p:nvPr/>
            </p:nvSpPr>
            <p:spPr>
              <a:xfrm>
                <a:off x="17132169" y="11461935"/>
                <a:ext cx="88112" cy="88112"/>
              </a:xfrm>
              <a:custGeom>
                <a:avLst/>
                <a:gdLst/>
                <a:ahLst/>
                <a:cxnLst>
                  <a:cxn ang="3cd4">
                    <a:pos x="hc" y="t"/>
                  </a:cxn>
                  <a:cxn ang="cd2">
                    <a:pos x="l" y="vc"/>
                  </a:cxn>
                  <a:cxn ang="cd4">
                    <a:pos x="hc" y="b"/>
                  </a:cxn>
                  <a:cxn ang="0">
                    <a:pos x="r" y="vc"/>
                  </a:cxn>
                </a:cxnLst>
                <a:rect l="l" t="t" r="r" b="b"/>
                <a:pathLst>
                  <a:path w="29" h="29">
                    <a:moveTo>
                      <a:pt x="28" y="9"/>
                    </a:moveTo>
                    <a:cubicBezTo>
                      <a:pt x="25" y="1"/>
                      <a:pt x="16" y="-2"/>
                      <a:pt x="9" y="1"/>
                    </a:cubicBezTo>
                    <a:cubicBezTo>
                      <a:pt x="2" y="4"/>
                      <a:pt x="-2" y="13"/>
                      <a:pt x="1" y="20"/>
                    </a:cubicBezTo>
                    <a:cubicBezTo>
                      <a:pt x="4" y="27"/>
                      <a:pt x="12" y="31"/>
                      <a:pt x="20" y="28"/>
                    </a:cubicBezTo>
                    <a:cubicBezTo>
                      <a:pt x="27" y="25"/>
                      <a:pt x="31" y="16"/>
                      <a:pt x="28" y="9"/>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7" name="Freeform: Shape 6679">
                <a:extLst>
                  <a:ext uri="{FF2B5EF4-FFF2-40B4-BE49-F238E27FC236}">
                    <a16:creationId xmlns="" xmlns:a16="http://schemas.microsoft.com/office/drawing/2014/main" id="{3BC38F5D-B715-40DC-A49C-9A9D7AFDB13D}"/>
                  </a:ext>
                </a:extLst>
              </p:cNvPr>
              <p:cNvSpPr/>
              <p:nvPr/>
            </p:nvSpPr>
            <p:spPr>
              <a:xfrm>
                <a:off x="16937074" y="11528018"/>
                <a:ext cx="88112" cy="88112"/>
              </a:xfrm>
              <a:custGeom>
                <a:avLst/>
                <a:gdLst/>
                <a:ahLst/>
                <a:cxnLst>
                  <a:cxn ang="3cd4">
                    <a:pos x="hc" y="t"/>
                  </a:cxn>
                  <a:cxn ang="cd2">
                    <a:pos x="l" y="vc"/>
                  </a:cxn>
                  <a:cxn ang="cd4">
                    <a:pos x="hc" y="b"/>
                  </a:cxn>
                  <a:cxn ang="0">
                    <a:pos x="r" y="vc"/>
                  </a:cxn>
                </a:cxnLst>
                <a:rect l="l" t="t" r="r" b="b"/>
                <a:pathLst>
                  <a:path w="29" h="29">
                    <a:moveTo>
                      <a:pt x="29" y="11"/>
                    </a:moveTo>
                    <a:cubicBezTo>
                      <a:pt x="27" y="3"/>
                      <a:pt x="19" y="-2"/>
                      <a:pt x="11" y="1"/>
                    </a:cubicBezTo>
                    <a:cubicBezTo>
                      <a:pt x="3" y="3"/>
                      <a:pt x="-1" y="10"/>
                      <a:pt x="1" y="18"/>
                    </a:cubicBezTo>
                    <a:cubicBezTo>
                      <a:pt x="3" y="26"/>
                      <a:pt x="11" y="31"/>
                      <a:pt x="19" y="29"/>
                    </a:cubicBezTo>
                    <a:cubicBezTo>
                      <a:pt x="27" y="26"/>
                      <a:pt x="31" y="19"/>
                      <a:pt x="29"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88" name="Freeform: Shape 6680">
                <a:extLst>
                  <a:ext uri="{FF2B5EF4-FFF2-40B4-BE49-F238E27FC236}">
                    <a16:creationId xmlns="" xmlns:a16="http://schemas.microsoft.com/office/drawing/2014/main" id="{930D672E-2870-4F79-9827-301E77F7A317}"/>
                  </a:ext>
                </a:extLst>
              </p:cNvPr>
              <p:cNvSpPr/>
              <p:nvPr/>
            </p:nvSpPr>
            <p:spPr>
              <a:xfrm>
                <a:off x="16732529" y="11568927"/>
                <a:ext cx="88112" cy="88112"/>
              </a:xfrm>
              <a:custGeom>
                <a:avLst/>
                <a:gdLst/>
                <a:ahLst/>
                <a:cxnLst>
                  <a:cxn ang="3cd4">
                    <a:pos x="hc" y="t"/>
                  </a:cxn>
                  <a:cxn ang="cd2">
                    <a:pos x="l" y="vc"/>
                  </a:cxn>
                  <a:cxn ang="cd4">
                    <a:pos x="hc" y="b"/>
                  </a:cxn>
                  <a:cxn ang="0">
                    <a:pos x="r" y="vc"/>
                  </a:cxn>
                </a:cxnLst>
                <a:rect l="l" t="t" r="r" b="b"/>
                <a:pathLst>
                  <a:path w="29" h="29">
                    <a:moveTo>
                      <a:pt x="29" y="12"/>
                    </a:moveTo>
                    <a:cubicBezTo>
                      <a:pt x="28" y="5"/>
                      <a:pt x="21" y="-1"/>
                      <a:pt x="12" y="0"/>
                    </a:cubicBezTo>
                    <a:cubicBezTo>
                      <a:pt x="4" y="1"/>
                      <a:pt x="-1" y="8"/>
                      <a:pt x="0" y="16"/>
                    </a:cubicBezTo>
                    <a:cubicBezTo>
                      <a:pt x="1" y="24"/>
                      <a:pt x="8" y="30"/>
                      <a:pt x="16" y="29"/>
                    </a:cubicBezTo>
                    <a:cubicBezTo>
                      <a:pt x="24" y="28"/>
                      <a:pt x="29" y="21"/>
                      <a:pt x="29"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sp>
          <p:nvSpPr>
            <p:cNvPr id="89" name="Freeform: Shape 6681">
              <a:extLst>
                <a:ext uri="{FF2B5EF4-FFF2-40B4-BE49-F238E27FC236}">
                  <a16:creationId xmlns="" xmlns:a16="http://schemas.microsoft.com/office/drawing/2014/main" id="{8B2DB872-2720-41AF-908D-0F0753E98BFC}"/>
                </a:ext>
              </a:extLst>
            </p:cNvPr>
            <p:cNvSpPr/>
            <p:nvPr/>
          </p:nvSpPr>
          <p:spPr>
            <a:xfrm>
              <a:off x="5871604" y="4274374"/>
              <a:ext cx="1048172" cy="1048172"/>
            </a:xfrm>
            <a:custGeom>
              <a:avLst/>
              <a:gdLst/>
              <a:ahLst/>
              <a:cxnLst>
                <a:cxn ang="3cd4">
                  <a:pos x="hc" y="t"/>
                </a:cxn>
                <a:cxn ang="cd2">
                  <a:pos x="l" y="vc"/>
                </a:cxn>
                <a:cxn ang="cd4">
                  <a:pos x="hc" y="b"/>
                </a:cxn>
                <a:cxn ang="0">
                  <a:pos x="r" y="vc"/>
                </a:cxn>
              </a:cxnLst>
              <a:rect l="l" t="t" r="r" b="b"/>
              <a:pathLst>
                <a:path w="889" h="889">
                  <a:moveTo>
                    <a:pt x="626" y="758"/>
                  </a:moveTo>
                  <a:cubicBezTo>
                    <a:pt x="453" y="858"/>
                    <a:pt x="231" y="799"/>
                    <a:pt x="132" y="626"/>
                  </a:cubicBezTo>
                  <a:cubicBezTo>
                    <a:pt x="32" y="453"/>
                    <a:pt x="91" y="232"/>
                    <a:pt x="264" y="132"/>
                  </a:cubicBezTo>
                  <a:cubicBezTo>
                    <a:pt x="437" y="32"/>
                    <a:pt x="658" y="91"/>
                    <a:pt x="758" y="264"/>
                  </a:cubicBezTo>
                  <a:cubicBezTo>
                    <a:pt x="858" y="437"/>
                    <a:pt x="798" y="658"/>
                    <a:pt x="626" y="758"/>
                  </a:cubicBezTo>
                  <a:close/>
                  <a:moveTo>
                    <a:pt x="830" y="223"/>
                  </a:moveTo>
                  <a:cubicBezTo>
                    <a:pt x="707" y="10"/>
                    <a:pt x="435" y="-63"/>
                    <a:pt x="222" y="60"/>
                  </a:cubicBezTo>
                  <a:cubicBezTo>
                    <a:pt x="10" y="183"/>
                    <a:pt x="-63" y="455"/>
                    <a:pt x="60" y="667"/>
                  </a:cubicBezTo>
                  <a:cubicBezTo>
                    <a:pt x="182" y="880"/>
                    <a:pt x="454" y="953"/>
                    <a:pt x="667" y="830"/>
                  </a:cubicBezTo>
                  <a:cubicBezTo>
                    <a:pt x="880" y="707"/>
                    <a:pt x="953" y="435"/>
                    <a:pt x="830" y="223"/>
                  </a:cubicBezTo>
                  <a:close/>
                </a:path>
              </a:pathLst>
            </a:custGeom>
            <a:solidFill>
              <a:schemeClr val="accent3">
                <a:lumMod val="75000"/>
              </a:schemeClr>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nvGrpSpPr>
            <p:cNvPr id="90" name="Group 365">
              <a:extLst>
                <a:ext uri="{FF2B5EF4-FFF2-40B4-BE49-F238E27FC236}">
                  <a16:creationId xmlns="" xmlns:a16="http://schemas.microsoft.com/office/drawing/2014/main" id="{6570A4EC-7873-4C3E-A5ED-D8EE389D8782}"/>
                </a:ext>
              </a:extLst>
            </p:cNvPr>
            <p:cNvGrpSpPr/>
            <p:nvPr/>
          </p:nvGrpSpPr>
          <p:grpSpPr>
            <a:xfrm>
              <a:off x="6930400" y="2420011"/>
              <a:ext cx="978530" cy="266765"/>
              <a:chOff x="12559815" y="3695525"/>
              <a:chExt cx="2608733" cy="711187"/>
            </a:xfrm>
            <a:solidFill>
              <a:schemeClr val="accent1">
                <a:lumMod val="75000"/>
              </a:schemeClr>
            </a:solidFill>
          </p:grpSpPr>
          <p:sp>
            <p:nvSpPr>
              <p:cNvPr id="91" name="Freeform: Shape 6627">
                <a:extLst>
                  <a:ext uri="{FF2B5EF4-FFF2-40B4-BE49-F238E27FC236}">
                    <a16:creationId xmlns="" xmlns:a16="http://schemas.microsoft.com/office/drawing/2014/main" id="{53756D7D-C511-4F0F-A998-C52DBA902264}"/>
                  </a:ext>
                </a:extLst>
              </p:cNvPr>
              <p:cNvSpPr/>
              <p:nvPr/>
            </p:nvSpPr>
            <p:spPr>
              <a:xfrm>
                <a:off x="13818552" y="3695525"/>
                <a:ext cx="88112" cy="88112"/>
              </a:xfrm>
              <a:custGeom>
                <a:avLst/>
                <a:gdLst/>
                <a:ahLst/>
                <a:cxnLst>
                  <a:cxn ang="3cd4">
                    <a:pos x="hc" y="t"/>
                  </a:cxn>
                  <a:cxn ang="cd2">
                    <a:pos x="l" y="vc"/>
                  </a:cxn>
                  <a:cxn ang="cd4">
                    <a:pos x="hc" y="b"/>
                  </a:cxn>
                  <a:cxn ang="0">
                    <a:pos x="r" y="vc"/>
                  </a:cxn>
                </a:cxnLst>
                <a:rect l="l" t="t" r="r" b="b"/>
                <a:pathLst>
                  <a:path w="29" h="29">
                    <a:moveTo>
                      <a:pt x="29" y="14"/>
                    </a:moveTo>
                    <a:cubicBezTo>
                      <a:pt x="29" y="23"/>
                      <a:pt x="22" y="29"/>
                      <a:pt x="15" y="29"/>
                    </a:cubicBezTo>
                    <a:cubicBezTo>
                      <a:pt x="6" y="29"/>
                      <a:pt x="0" y="23"/>
                      <a:pt x="0" y="14"/>
                    </a:cubicBezTo>
                    <a:cubicBezTo>
                      <a:pt x="0" y="6"/>
                      <a:pt x="6" y="0"/>
                      <a:pt x="15" y="0"/>
                    </a:cubicBezTo>
                    <a:cubicBezTo>
                      <a:pt x="22" y="0"/>
                      <a:pt x="29" y="6"/>
                      <a:pt x="29" y="1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2" name="Freeform: Shape 6628">
                <a:extLst>
                  <a:ext uri="{FF2B5EF4-FFF2-40B4-BE49-F238E27FC236}">
                    <a16:creationId xmlns="" xmlns:a16="http://schemas.microsoft.com/office/drawing/2014/main" id="{843FE0A1-8068-42B2-A676-5FD619E33E6A}"/>
                  </a:ext>
                </a:extLst>
              </p:cNvPr>
              <p:cNvSpPr/>
              <p:nvPr/>
            </p:nvSpPr>
            <p:spPr>
              <a:xfrm>
                <a:off x="13610860" y="3711259"/>
                <a:ext cx="88112" cy="88112"/>
              </a:xfrm>
              <a:custGeom>
                <a:avLst/>
                <a:gdLst/>
                <a:ahLst/>
                <a:cxnLst>
                  <a:cxn ang="3cd4">
                    <a:pos x="hc" y="t"/>
                  </a:cxn>
                  <a:cxn ang="cd2">
                    <a:pos x="l" y="vc"/>
                  </a:cxn>
                  <a:cxn ang="cd4">
                    <a:pos x="hc" y="b"/>
                  </a:cxn>
                  <a:cxn ang="0">
                    <a:pos x="r" y="vc"/>
                  </a:cxn>
                </a:cxnLst>
                <a:rect l="l" t="t" r="r" b="b"/>
                <a:pathLst>
                  <a:path w="29" h="29">
                    <a:moveTo>
                      <a:pt x="29" y="12"/>
                    </a:moveTo>
                    <a:cubicBezTo>
                      <a:pt x="30" y="20"/>
                      <a:pt x="24" y="27"/>
                      <a:pt x="17" y="28"/>
                    </a:cubicBezTo>
                    <a:cubicBezTo>
                      <a:pt x="8" y="29"/>
                      <a:pt x="1" y="24"/>
                      <a:pt x="0" y="16"/>
                    </a:cubicBezTo>
                    <a:cubicBezTo>
                      <a:pt x="-1" y="8"/>
                      <a:pt x="5" y="1"/>
                      <a:pt x="13" y="0"/>
                    </a:cubicBezTo>
                    <a:cubicBezTo>
                      <a:pt x="20" y="-2"/>
                      <a:pt x="28" y="4"/>
                      <a:pt x="29"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3" name="Freeform: Shape 6629">
                <a:extLst>
                  <a:ext uri="{FF2B5EF4-FFF2-40B4-BE49-F238E27FC236}">
                    <a16:creationId xmlns="" xmlns:a16="http://schemas.microsoft.com/office/drawing/2014/main" id="{7CC15A7A-CE77-4E34-9CAC-E131FF7616A3}"/>
                  </a:ext>
                </a:extLst>
              </p:cNvPr>
              <p:cNvSpPr/>
              <p:nvPr/>
            </p:nvSpPr>
            <p:spPr>
              <a:xfrm>
                <a:off x="13409462" y="3752168"/>
                <a:ext cx="88112" cy="88112"/>
              </a:xfrm>
              <a:custGeom>
                <a:avLst/>
                <a:gdLst/>
                <a:ahLst/>
                <a:cxnLst>
                  <a:cxn ang="3cd4">
                    <a:pos x="hc" y="t"/>
                  </a:cxn>
                  <a:cxn ang="cd2">
                    <a:pos x="l" y="vc"/>
                  </a:cxn>
                  <a:cxn ang="cd4">
                    <a:pos x="hc" y="b"/>
                  </a:cxn>
                  <a:cxn ang="0">
                    <a:pos x="r" y="vc"/>
                  </a:cxn>
                </a:cxnLst>
                <a:rect l="l" t="t" r="r" b="b"/>
                <a:pathLst>
                  <a:path w="29" h="29">
                    <a:moveTo>
                      <a:pt x="29" y="11"/>
                    </a:moveTo>
                    <a:cubicBezTo>
                      <a:pt x="31" y="19"/>
                      <a:pt x="26" y="27"/>
                      <a:pt x="18" y="29"/>
                    </a:cubicBezTo>
                    <a:cubicBezTo>
                      <a:pt x="11" y="31"/>
                      <a:pt x="3" y="26"/>
                      <a:pt x="1" y="19"/>
                    </a:cubicBezTo>
                    <a:cubicBezTo>
                      <a:pt x="-1" y="11"/>
                      <a:pt x="3" y="3"/>
                      <a:pt x="11" y="1"/>
                    </a:cubicBezTo>
                    <a:cubicBezTo>
                      <a:pt x="19" y="-1"/>
                      <a:pt x="27" y="3"/>
                      <a:pt x="29"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4" name="Freeform: Shape 6630">
                <a:extLst>
                  <a:ext uri="{FF2B5EF4-FFF2-40B4-BE49-F238E27FC236}">
                    <a16:creationId xmlns="" xmlns:a16="http://schemas.microsoft.com/office/drawing/2014/main" id="{B7DFFE74-5412-4BA9-A0DD-9DD892AAF0DA}"/>
                  </a:ext>
                </a:extLst>
              </p:cNvPr>
              <p:cNvSpPr/>
              <p:nvPr/>
            </p:nvSpPr>
            <p:spPr>
              <a:xfrm>
                <a:off x="13211211" y="3815105"/>
                <a:ext cx="88112" cy="88112"/>
              </a:xfrm>
              <a:custGeom>
                <a:avLst/>
                <a:gdLst/>
                <a:ahLst/>
                <a:cxnLst>
                  <a:cxn ang="3cd4">
                    <a:pos x="hc" y="t"/>
                  </a:cxn>
                  <a:cxn ang="cd2">
                    <a:pos x="l" y="vc"/>
                  </a:cxn>
                  <a:cxn ang="cd4">
                    <a:pos x="hc" y="b"/>
                  </a:cxn>
                  <a:cxn ang="0">
                    <a:pos x="r" y="vc"/>
                  </a:cxn>
                </a:cxnLst>
                <a:rect l="l" t="t" r="r" b="b"/>
                <a:pathLst>
                  <a:path w="29" h="29">
                    <a:moveTo>
                      <a:pt x="28" y="10"/>
                    </a:moveTo>
                    <a:cubicBezTo>
                      <a:pt x="31" y="17"/>
                      <a:pt x="27" y="26"/>
                      <a:pt x="20" y="28"/>
                    </a:cubicBezTo>
                    <a:cubicBezTo>
                      <a:pt x="13" y="31"/>
                      <a:pt x="4" y="28"/>
                      <a:pt x="1" y="20"/>
                    </a:cubicBezTo>
                    <a:cubicBezTo>
                      <a:pt x="-2" y="13"/>
                      <a:pt x="2" y="4"/>
                      <a:pt x="9" y="1"/>
                    </a:cubicBezTo>
                    <a:cubicBezTo>
                      <a:pt x="16" y="-2"/>
                      <a:pt x="25" y="2"/>
                      <a:pt x="28" y="10"/>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5" name="Freeform: Shape 6631">
                <a:extLst>
                  <a:ext uri="{FF2B5EF4-FFF2-40B4-BE49-F238E27FC236}">
                    <a16:creationId xmlns="" xmlns:a16="http://schemas.microsoft.com/office/drawing/2014/main" id="{ADB50DE1-A76F-4D0A-8096-98D6FCF1CE1B}"/>
                  </a:ext>
                </a:extLst>
              </p:cNvPr>
              <p:cNvSpPr/>
              <p:nvPr/>
            </p:nvSpPr>
            <p:spPr>
              <a:xfrm>
                <a:off x="13025547" y="3909502"/>
                <a:ext cx="88112" cy="88112"/>
              </a:xfrm>
              <a:custGeom>
                <a:avLst/>
                <a:gdLst/>
                <a:ahLst/>
                <a:cxnLst>
                  <a:cxn ang="3cd4">
                    <a:pos x="hc" y="t"/>
                  </a:cxn>
                  <a:cxn ang="cd2">
                    <a:pos x="l" y="vc"/>
                  </a:cxn>
                  <a:cxn ang="cd4">
                    <a:pos x="hc" y="b"/>
                  </a:cxn>
                  <a:cxn ang="0">
                    <a:pos x="r" y="vc"/>
                  </a:cxn>
                </a:cxnLst>
                <a:rect l="l" t="t" r="r" b="b"/>
                <a:pathLst>
                  <a:path w="29" h="29">
                    <a:moveTo>
                      <a:pt x="26" y="7"/>
                    </a:moveTo>
                    <a:cubicBezTo>
                      <a:pt x="31" y="14"/>
                      <a:pt x="28" y="23"/>
                      <a:pt x="21" y="27"/>
                    </a:cubicBezTo>
                    <a:cubicBezTo>
                      <a:pt x="14" y="31"/>
                      <a:pt x="6" y="29"/>
                      <a:pt x="2" y="21"/>
                    </a:cubicBezTo>
                    <a:cubicBezTo>
                      <a:pt x="-3" y="14"/>
                      <a:pt x="0" y="5"/>
                      <a:pt x="7" y="1"/>
                    </a:cubicBezTo>
                    <a:cubicBezTo>
                      <a:pt x="14" y="-2"/>
                      <a:pt x="23" y="0"/>
                      <a:pt x="26"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6" name="Freeform: Shape 6632">
                <a:extLst>
                  <a:ext uri="{FF2B5EF4-FFF2-40B4-BE49-F238E27FC236}">
                    <a16:creationId xmlns="" xmlns:a16="http://schemas.microsoft.com/office/drawing/2014/main" id="{D30BB182-066F-41B3-88DF-8BA73F1CDFE5}"/>
                  </a:ext>
                </a:extLst>
              </p:cNvPr>
              <p:cNvSpPr/>
              <p:nvPr/>
            </p:nvSpPr>
            <p:spPr>
              <a:xfrm>
                <a:off x="12852471" y="4025935"/>
                <a:ext cx="88112" cy="88112"/>
              </a:xfrm>
              <a:custGeom>
                <a:avLst/>
                <a:gdLst/>
                <a:ahLst/>
                <a:cxnLst>
                  <a:cxn ang="3cd4">
                    <a:pos x="hc" y="t"/>
                  </a:cxn>
                  <a:cxn ang="cd2">
                    <a:pos x="l" y="vc"/>
                  </a:cxn>
                  <a:cxn ang="cd4">
                    <a:pos x="hc" y="b"/>
                  </a:cxn>
                  <a:cxn ang="0">
                    <a:pos x="r" y="vc"/>
                  </a:cxn>
                </a:cxnLst>
                <a:rect l="l" t="t" r="r" b="b"/>
                <a:pathLst>
                  <a:path w="29" h="29">
                    <a:moveTo>
                      <a:pt x="26" y="5"/>
                    </a:moveTo>
                    <a:cubicBezTo>
                      <a:pt x="31" y="11"/>
                      <a:pt x="29" y="20"/>
                      <a:pt x="23" y="26"/>
                    </a:cubicBezTo>
                    <a:cubicBezTo>
                      <a:pt x="17" y="30"/>
                      <a:pt x="8" y="29"/>
                      <a:pt x="2" y="23"/>
                    </a:cubicBezTo>
                    <a:cubicBezTo>
                      <a:pt x="-2" y="16"/>
                      <a:pt x="-1" y="7"/>
                      <a:pt x="6" y="2"/>
                    </a:cubicBezTo>
                    <a:cubicBezTo>
                      <a:pt x="12" y="-2"/>
                      <a:pt x="21" y="-1"/>
                      <a:pt x="26" y="5"/>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7" name="Freeform: Shape 6633">
                <a:extLst>
                  <a:ext uri="{FF2B5EF4-FFF2-40B4-BE49-F238E27FC236}">
                    <a16:creationId xmlns="" xmlns:a16="http://schemas.microsoft.com/office/drawing/2014/main" id="{500722E7-3169-4B3E-BC2A-34FDBFD2A017}"/>
                  </a:ext>
                </a:extLst>
              </p:cNvPr>
              <p:cNvSpPr/>
              <p:nvPr/>
            </p:nvSpPr>
            <p:spPr>
              <a:xfrm>
                <a:off x="12698276" y="4161258"/>
                <a:ext cx="88112" cy="88112"/>
              </a:xfrm>
              <a:custGeom>
                <a:avLst/>
                <a:gdLst/>
                <a:ahLst/>
                <a:cxnLst>
                  <a:cxn ang="3cd4">
                    <a:pos x="hc" y="t"/>
                  </a:cxn>
                  <a:cxn ang="cd2">
                    <a:pos x="l" y="vc"/>
                  </a:cxn>
                  <a:cxn ang="cd4">
                    <a:pos x="hc" y="b"/>
                  </a:cxn>
                  <a:cxn ang="0">
                    <a:pos x="r" y="vc"/>
                  </a:cxn>
                </a:cxnLst>
                <a:rect l="l" t="t" r="r" b="b"/>
                <a:pathLst>
                  <a:path w="29" h="29">
                    <a:moveTo>
                      <a:pt x="25" y="4"/>
                    </a:moveTo>
                    <a:cubicBezTo>
                      <a:pt x="31" y="10"/>
                      <a:pt x="31" y="19"/>
                      <a:pt x="25" y="25"/>
                    </a:cubicBezTo>
                    <a:cubicBezTo>
                      <a:pt x="19" y="30"/>
                      <a:pt x="10" y="30"/>
                      <a:pt x="4" y="25"/>
                    </a:cubicBezTo>
                    <a:cubicBezTo>
                      <a:pt x="-1" y="19"/>
                      <a:pt x="-1" y="10"/>
                      <a:pt x="4" y="4"/>
                    </a:cubicBezTo>
                    <a:cubicBezTo>
                      <a:pt x="10" y="-1"/>
                      <a:pt x="19" y="-1"/>
                      <a:pt x="25"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8" name="Freeform: Shape 6634">
                <a:extLst>
                  <a:ext uri="{FF2B5EF4-FFF2-40B4-BE49-F238E27FC236}">
                    <a16:creationId xmlns="" xmlns:a16="http://schemas.microsoft.com/office/drawing/2014/main" id="{CAD3CF9D-E936-4C9F-841E-DA4F99D434BE}"/>
                  </a:ext>
                </a:extLst>
              </p:cNvPr>
              <p:cNvSpPr/>
              <p:nvPr/>
            </p:nvSpPr>
            <p:spPr>
              <a:xfrm>
                <a:off x="12559815" y="4318600"/>
                <a:ext cx="88112" cy="88112"/>
              </a:xfrm>
              <a:custGeom>
                <a:avLst/>
                <a:gdLst/>
                <a:ahLst/>
                <a:cxnLst>
                  <a:cxn ang="3cd4">
                    <a:pos x="hc" y="t"/>
                  </a:cxn>
                  <a:cxn ang="cd2">
                    <a:pos x="l" y="vc"/>
                  </a:cxn>
                  <a:cxn ang="cd4">
                    <a:pos x="hc" y="b"/>
                  </a:cxn>
                  <a:cxn ang="0">
                    <a:pos x="r" y="vc"/>
                  </a:cxn>
                </a:cxnLst>
                <a:rect l="l" t="t" r="r" b="b"/>
                <a:pathLst>
                  <a:path w="29" h="29">
                    <a:moveTo>
                      <a:pt x="24" y="3"/>
                    </a:moveTo>
                    <a:cubicBezTo>
                      <a:pt x="30" y="7"/>
                      <a:pt x="32" y="17"/>
                      <a:pt x="26" y="23"/>
                    </a:cubicBezTo>
                    <a:cubicBezTo>
                      <a:pt x="22" y="29"/>
                      <a:pt x="13" y="30"/>
                      <a:pt x="6" y="26"/>
                    </a:cubicBezTo>
                    <a:cubicBezTo>
                      <a:pt x="0" y="21"/>
                      <a:pt x="-2" y="12"/>
                      <a:pt x="3" y="5"/>
                    </a:cubicBezTo>
                    <a:cubicBezTo>
                      <a:pt x="8" y="-1"/>
                      <a:pt x="18" y="-2"/>
                      <a:pt x="24"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99" name="Freeform: Shape 6635">
                <a:extLst>
                  <a:ext uri="{FF2B5EF4-FFF2-40B4-BE49-F238E27FC236}">
                    <a16:creationId xmlns="" xmlns:a16="http://schemas.microsoft.com/office/drawing/2014/main" id="{2EDC290C-3CA3-460E-AFE9-56480B41AED2}"/>
                  </a:ext>
                </a:extLst>
              </p:cNvPr>
              <p:cNvSpPr/>
              <p:nvPr/>
            </p:nvSpPr>
            <p:spPr>
              <a:xfrm>
                <a:off x="12698276" y="4161258"/>
                <a:ext cx="88112" cy="88112"/>
              </a:xfrm>
              <a:custGeom>
                <a:avLst/>
                <a:gdLst/>
                <a:ahLst/>
                <a:cxnLst>
                  <a:cxn ang="3cd4">
                    <a:pos x="hc" y="t"/>
                  </a:cxn>
                  <a:cxn ang="cd2">
                    <a:pos x="l" y="vc"/>
                  </a:cxn>
                  <a:cxn ang="cd4">
                    <a:pos x="hc" y="b"/>
                  </a:cxn>
                  <a:cxn ang="0">
                    <a:pos x="r" y="vc"/>
                  </a:cxn>
                </a:cxnLst>
                <a:rect l="l" t="t" r="r" b="b"/>
                <a:pathLst>
                  <a:path w="29" h="29">
                    <a:moveTo>
                      <a:pt x="25" y="4"/>
                    </a:moveTo>
                    <a:cubicBezTo>
                      <a:pt x="31" y="10"/>
                      <a:pt x="31" y="19"/>
                      <a:pt x="25" y="25"/>
                    </a:cubicBezTo>
                    <a:cubicBezTo>
                      <a:pt x="19" y="30"/>
                      <a:pt x="10" y="30"/>
                      <a:pt x="4" y="25"/>
                    </a:cubicBezTo>
                    <a:cubicBezTo>
                      <a:pt x="-1" y="19"/>
                      <a:pt x="-1" y="10"/>
                      <a:pt x="4" y="4"/>
                    </a:cubicBezTo>
                    <a:cubicBezTo>
                      <a:pt x="10" y="-1"/>
                      <a:pt x="19" y="-1"/>
                      <a:pt x="25"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0" name="Freeform: Shape 6636">
                <a:extLst>
                  <a:ext uri="{FF2B5EF4-FFF2-40B4-BE49-F238E27FC236}">
                    <a16:creationId xmlns="" xmlns:a16="http://schemas.microsoft.com/office/drawing/2014/main" id="{A2652A78-1F67-47A6-AF3F-05D7BAB0741D}"/>
                  </a:ext>
                </a:extLst>
              </p:cNvPr>
              <p:cNvSpPr/>
              <p:nvPr/>
            </p:nvSpPr>
            <p:spPr>
              <a:xfrm>
                <a:off x="12559815" y="4318600"/>
                <a:ext cx="88112" cy="88112"/>
              </a:xfrm>
              <a:custGeom>
                <a:avLst/>
                <a:gdLst/>
                <a:ahLst/>
                <a:cxnLst>
                  <a:cxn ang="3cd4">
                    <a:pos x="hc" y="t"/>
                  </a:cxn>
                  <a:cxn ang="cd2">
                    <a:pos x="l" y="vc"/>
                  </a:cxn>
                  <a:cxn ang="cd4">
                    <a:pos x="hc" y="b"/>
                  </a:cxn>
                  <a:cxn ang="0">
                    <a:pos x="r" y="vc"/>
                  </a:cxn>
                </a:cxnLst>
                <a:rect l="l" t="t" r="r" b="b"/>
                <a:pathLst>
                  <a:path w="29" h="29">
                    <a:moveTo>
                      <a:pt x="24" y="3"/>
                    </a:moveTo>
                    <a:cubicBezTo>
                      <a:pt x="30" y="7"/>
                      <a:pt x="32" y="17"/>
                      <a:pt x="26" y="23"/>
                    </a:cubicBezTo>
                    <a:cubicBezTo>
                      <a:pt x="22" y="29"/>
                      <a:pt x="13" y="30"/>
                      <a:pt x="6" y="26"/>
                    </a:cubicBezTo>
                    <a:cubicBezTo>
                      <a:pt x="0" y="21"/>
                      <a:pt x="-2" y="12"/>
                      <a:pt x="3" y="5"/>
                    </a:cubicBezTo>
                    <a:cubicBezTo>
                      <a:pt x="8" y="-1"/>
                      <a:pt x="18" y="-2"/>
                      <a:pt x="24"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1" name="Freeform: Shape 6637">
                <a:extLst>
                  <a:ext uri="{FF2B5EF4-FFF2-40B4-BE49-F238E27FC236}">
                    <a16:creationId xmlns="" xmlns:a16="http://schemas.microsoft.com/office/drawing/2014/main" id="{36838703-BFDD-44B6-923D-891DE2B16458}"/>
                  </a:ext>
                </a:extLst>
              </p:cNvPr>
              <p:cNvSpPr/>
              <p:nvPr/>
            </p:nvSpPr>
            <p:spPr>
              <a:xfrm>
                <a:off x="14026235" y="3711259"/>
                <a:ext cx="88112" cy="88112"/>
              </a:xfrm>
              <a:custGeom>
                <a:avLst/>
                <a:gdLst/>
                <a:ahLst/>
                <a:cxnLst>
                  <a:cxn ang="3cd4">
                    <a:pos x="hc" y="t"/>
                  </a:cxn>
                  <a:cxn ang="cd2">
                    <a:pos x="l" y="vc"/>
                  </a:cxn>
                  <a:cxn ang="cd4">
                    <a:pos x="hc" y="b"/>
                  </a:cxn>
                  <a:cxn ang="0">
                    <a:pos x="r" y="vc"/>
                  </a:cxn>
                </a:cxnLst>
                <a:rect l="l" t="t" r="r" b="b"/>
                <a:pathLst>
                  <a:path w="29" h="29">
                    <a:moveTo>
                      <a:pt x="0" y="12"/>
                    </a:moveTo>
                    <a:cubicBezTo>
                      <a:pt x="-1" y="20"/>
                      <a:pt x="5" y="27"/>
                      <a:pt x="13" y="28"/>
                    </a:cubicBezTo>
                    <a:cubicBezTo>
                      <a:pt x="20" y="29"/>
                      <a:pt x="28" y="24"/>
                      <a:pt x="29" y="16"/>
                    </a:cubicBezTo>
                    <a:cubicBezTo>
                      <a:pt x="30" y="8"/>
                      <a:pt x="24" y="1"/>
                      <a:pt x="16" y="0"/>
                    </a:cubicBezTo>
                    <a:cubicBezTo>
                      <a:pt x="8" y="-2"/>
                      <a:pt x="1" y="4"/>
                      <a:pt x="0" y="12"/>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2" name="Freeform: Shape 6638">
                <a:extLst>
                  <a:ext uri="{FF2B5EF4-FFF2-40B4-BE49-F238E27FC236}">
                    <a16:creationId xmlns="" xmlns:a16="http://schemas.microsoft.com/office/drawing/2014/main" id="{1590669D-492A-40FD-B596-7B2D1EA884B7}"/>
                  </a:ext>
                </a:extLst>
              </p:cNvPr>
              <p:cNvSpPr/>
              <p:nvPr/>
            </p:nvSpPr>
            <p:spPr>
              <a:xfrm>
                <a:off x="14230789" y="3752168"/>
                <a:ext cx="88112" cy="88112"/>
              </a:xfrm>
              <a:custGeom>
                <a:avLst/>
                <a:gdLst/>
                <a:ahLst/>
                <a:cxnLst>
                  <a:cxn ang="3cd4">
                    <a:pos x="hc" y="t"/>
                  </a:cxn>
                  <a:cxn ang="cd2">
                    <a:pos x="l" y="vc"/>
                  </a:cxn>
                  <a:cxn ang="cd4">
                    <a:pos x="hc" y="b"/>
                  </a:cxn>
                  <a:cxn ang="0">
                    <a:pos x="r" y="vc"/>
                  </a:cxn>
                </a:cxnLst>
                <a:rect l="l" t="t" r="r" b="b"/>
                <a:pathLst>
                  <a:path w="29" h="29">
                    <a:moveTo>
                      <a:pt x="0" y="11"/>
                    </a:moveTo>
                    <a:cubicBezTo>
                      <a:pt x="-2" y="19"/>
                      <a:pt x="3" y="27"/>
                      <a:pt x="10" y="29"/>
                    </a:cubicBezTo>
                    <a:cubicBezTo>
                      <a:pt x="18" y="31"/>
                      <a:pt x="26" y="26"/>
                      <a:pt x="28" y="19"/>
                    </a:cubicBezTo>
                    <a:cubicBezTo>
                      <a:pt x="30" y="11"/>
                      <a:pt x="26" y="3"/>
                      <a:pt x="18" y="1"/>
                    </a:cubicBezTo>
                    <a:cubicBezTo>
                      <a:pt x="10" y="-1"/>
                      <a:pt x="2" y="3"/>
                      <a:pt x="0" y="11"/>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3" name="Freeform: Shape 6639">
                <a:extLst>
                  <a:ext uri="{FF2B5EF4-FFF2-40B4-BE49-F238E27FC236}">
                    <a16:creationId xmlns="" xmlns:a16="http://schemas.microsoft.com/office/drawing/2014/main" id="{67AF3BA0-789F-44E0-B7D7-A11DBD7040EF}"/>
                  </a:ext>
                </a:extLst>
              </p:cNvPr>
              <p:cNvSpPr/>
              <p:nvPr/>
            </p:nvSpPr>
            <p:spPr>
              <a:xfrm>
                <a:off x="14425893" y="3815105"/>
                <a:ext cx="88112" cy="88112"/>
              </a:xfrm>
              <a:custGeom>
                <a:avLst/>
                <a:gdLst/>
                <a:ahLst/>
                <a:cxnLst>
                  <a:cxn ang="3cd4">
                    <a:pos x="hc" y="t"/>
                  </a:cxn>
                  <a:cxn ang="cd2">
                    <a:pos x="l" y="vc"/>
                  </a:cxn>
                  <a:cxn ang="cd4">
                    <a:pos x="hc" y="b"/>
                  </a:cxn>
                  <a:cxn ang="0">
                    <a:pos x="r" y="vc"/>
                  </a:cxn>
                </a:cxnLst>
                <a:rect l="l" t="t" r="r" b="b"/>
                <a:pathLst>
                  <a:path w="29" h="29">
                    <a:moveTo>
                      <a:pt x="1" y="10"/>
                    </a:moveTo>
                    <a:cubicBezTo>
                      <a:pt x="-2" y="17"/>
                      <a:pt x="2" y="26"/>
                      <a:pt x="9" y="28"/>
                    </a:cubicBezTo>
                    <a:cubicBezTo>
                      <a:pt x="17" y="31"/>
                      <a:pt x="25" y="28"/>
                      <a:pt x="28" y="20"/>
                    </a:cubicBezTo>
                    <a:cubicBezTo>
                      <a:pt x="31" y="13"/>
                      <a:pt x="28" y="4"/>
                      <a:pt x="20" y="1"/>
                    </a:cubicBezTo>
                    <a:cubicBezTo>
                      <a:pt x="13" y="-2"/>
                      <a:pt x="4" y="2"/>
                      <a:pt x="1" y="10"/>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4" name="Freeform: Shape 6640">
                <a:extLst>
                  <a:ext uri="{FF2B5EF4-FFF2-40B4-BE49-F238E27FC236}">
                    <a16:creationId xmlns="" xmlns:a16="http://schemas.microsoft.com/office/drawing/2014/main" id="{FB06F0D2-E99B-4CCC-82D9-1016EAB119A6}"/>
                  </a:ext>
                </a:extLst>
              </p:cNvPr>
              <p:cNvSpPr/>
              <p:nvPr/>
            </p:nvSpPr>
            <p:spPr>
              <a:xfrm>
                <a:off x="14614695" y="3909502"/>
                <a:ext cx="88112" cy="88112"/>
              </a:xfrm>
              <a:custGeom>
                <a:avLst/>
                <a:gdLst/>
                <a:ahLst/>
                <a:cxnLst>
                  <a:cxn ang="3cd4">
                    <a:pos x="hc" y="t"/>
                  </a:cxn>
                  <a:cxn ang="cd2">
                    <a:pos x="l" y="vc"/>
                  </a:cxn>
                  <a:cxn ang="cd4">
                    <a:pos x="hc" y="b"/>
                  </a:cxn>
                  <a:cxn ang="0">
                    <a:pos x="r" y="vc"/>
                  </a:cxn>
                </a:cxnLst>
                <a:rect l="l" t="t" r="r" b="b"/>
                <a:pathLst>
                  <a:path w="29" h="29">
                    <a:moveTo>
                      <a:pt x="1" y="7"/>
                    </a:moveTo>
                    <a:cubicBezTo>
                      <a:pt x="-2" y="14"/>
                      <a:pt x="0" y="23"/>
                      <a:pt x="6" y="27"/>
                    </a:cubicBezTo>
                    <a:cubicBezTo>
                      <a:pt x="14" y="31"/>
                      <a:pt x="22" y="29"/>
                      <a:pt x="27" y="21"/>
                    </a:cubicBezTo>
                    <a:cubicBezTo>
                      <a:pt x="31" y="14"/>
                      <a:pt x="28" y="5"/>
                      <a:pt x="21" y="1"/>
                    </a:cubicBezTo>
                    <a:cubicBezTo>
                      <a:pt x="14" y="-2"/>
                      <a:pt x="5" y="0"/>
                      <a:pt x="1" y="7"/>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5" name="Freeform: Shape 6641">
                <a:extLst>
                  <a:ext uri="{FF2B5EF4-FFF2-40B4-BE49-F238E27FC236}">
                    <a16:creationId xmlns="" xmlns:a16="http://schemas.microsoft.com/office/drawing/2014/main" id="{A2D34F2C-01E4-4CDF-8829-CACBB852DA47}"/>
                  </a:ext>
                </a:extLst>
              </p:cNvPr>
              <p:cNvSpPr/>
              <p:nvPr/>
            </p:nvSpPr>
            <p:spPr>
              <a:xfrm>
                <a:off x="14787780" y="4025935"/>
                <a:ext cx="88112" cy="88112"/>
              </a:xfrm>
              <a:custGeom>
                <a:avLst/>
                <a:gdLst/>
                <a:ahLst/>
                <a:cxnLst>
                  <a:cxn ang="3cd4">
                    <a:pos x="hc" y="t"/>
                  </a:cxn>
                  <a:cxn ang="cd2">
                    <a:pos x="l" y="vc"/>
                  </a:cxn>
                  <a:cxn ang="cd4">
                    <a:pos x="hc" y="b"/>
                  </a:cxn>
                  <a:cxn ang="0">
                    <a:pos x="r" y="vc"/>
                  </a:cxn>
                </a:cxnLst>
                <a:rect l="l" t="t" r="r" b="b"/>
                <a:pathLst>
                  <a:path w="29" h="29">
                    <a:moveTo>
                      <a:pt x="2" y="5"/>
                    </a:moveTo>
                    <a:cubicBezTo>
                      <a:pt x="-2" y="11"/>
                      <a:pt x="-1" y="20"/>
                      <a:pt x="5" y="26"/>
                    </a:cubicBezTo>
                    <a:cubicBezTo>
                      <a:pt x="11" y="30"/>
                      <a:pt x="21" y="29"/>
                      <a:pt x="25" y="23"/>
                    </a:cubicBezTo>
                    <a:cubicBezTo>
                      <a:pt x="30" y="16"/>
                      <a:pt x="29" y="7"/>
                      <a:pt x="23" y="2"/>
                    </a:cubicBezTo>
                    <a:cubicBezTo>
                      <a:pt x="16" y="-2"/>
                      <a:pt x="7" y="-1"/>
                      <a:pt x="2" y="5"/>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6" name="Freeform: Shape 6642">
                <a:extLst>
                  <a:ext uri="{FF2B5EF4-FFF2-40B4-BE49-F238E27FC236}">
                    <a16:creationId xmlns="" xmlns:a16="http://schemas.microsoft.com/office/drawing/2014/main" id="{6B2005F6-1FBD-4E21-8FBB-B4FBFDB58B05}"/>
                  </a:ext>
                </a:extLst>
              </p:cNvPr>
              <p:cNvSpPr/>
              <p:nvPr/>
            </p:nvSpPr>
            <p:spPr>
              <a:xfrm>
                <a:off x="14941975" y="4161258"/>
                <a:ext cx="91258" cy="88112"/>
              </a:xfrm>
              <a:custGeom>
                <a:avLst/>
                <a:gdLst/>
                <a:ahLst/>
                <a:cxnLst>
                  <a:cxn ang="3cd4">
                    <a:pos x="hc" y="t"/>
                  </a:cxn>
                  <a:cxn ang="cd2">
                    <a:pos x="l" y="vc"/>
                  </a:cxn>
                  <a:cxn ang="cd4">
                    <a:pos x="hc" y="b"/>
                  </a:cxn>
                  <a:cxn ang="0">
                    <a:pos x="r" y="vc"/>
                  </a:cxn>
                </a:cxnLst>
                <a:rect l="l" t="t" r="r" b="b"/>
                <a:pathLst>
                  <a:path w="30" h="29">
                    <a:moveTo>
                      <a:pt x="4" y="4"/>
                    </a:moveTo>
                    <a:cubicBezTo>
                      <a:pt x="-1" y="10"/>
                      <a:pt x="-1" y="19"/>
                      <a:pt x="4" y="25"/>
                    </a:cubicBezTo>
                    <a:cubicBezTo>
                      <a:pt x="10" y="30"/>
                      <a:pt x="19" y="30"/>
                      <a:pt x="25" y="25"/>
                    </a:cubicBezTo>
                    <a:cubicBezTo>
                      <a:pt x="31" y="19"/>
                      <a:pt x="31" y="10"/>
                      <a:pt x="25" y="4"/>
                    </a:cubicBezTo>
                    <a:cubicBezTo>
                      <a:pt x="19" y="-1"/>
                      <a:pt x="10" y="-1"/>
                      <a:pt x="4" y="4"/>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07" name="Freeform: Shape 6643">
                <a:extLst>
                  <a:ext uri="{FF2B5EF4-FFF2-40B4-BE49-F238E27FC236}">
                    <a16:creationId xmlns="" xmlns:a16="http://schemas.microsoft.com/office/drawing/2014/main" id="{8B8224C5-08E5-4781-8C72-C487E7EA2AAF}"/>
                  </a:ext>
                </a:extLst>
              </p:cNvPr>
              <p:cNvSpPr/>
              <p:nvPr/>
            </p:nvSpPr>
            <p:spPr>
              <a:xfrm>
                <a:off x="15080436" y="4318600"/>
                <a:ext cx="88112" cy="88112"/>
              </a:xfrm>
              <a:custGeom>
                <a:avLst/>
                <a:gdLst/>
                <a:ahLst/>
                <a:cxnLst>
                  <a:cxn ang="3cd4">
                    <a:pos x="hc" y="t"/>
                  </a:cxn>
                  <a:cxn ang="cd2">
                    <a:pos x="l" y="vc"/>
                  </a:cxn>
                  <a:cxn ang="cd4">
                    <a:pos x="hc" y="b"/>
                  </a:cxn>
                  <a:cxn ang="0">
                    <a:pos x="r" y="vc"/>
                  </a:cxn>
                </a:cxnLst>
                <a:rect l="l" t="t" r="r" b="b"/>
                <a:pathLst>
                  <a:path w="29" h="29">
                    <a:moveTo>
                      <a:pt x="5" y="3"/>
                    </a:moveTo>
                    <a:cubicBezTo>
                      <a:pt x="-1" y="7"/>
                      <a:pt x="-2" y="17"/>
                      <a:pt x="2" y="23"/>
                    </a:cubicBezTo>
                    <a:cubicBezTo>
                      <a:pt x="8" y="29"/>
                      <a:pt x="17" y="30"/>
                      <a:pt x="23" y="26"/>
                    </a:cubicBezTo>
                    <a:cubicBezTo>
                      <a:pt x="29" y="21"/>
                      <a:pt x="30" y="12"/>
                      <a:pt x="26" y="5"/>
                    </a:cubicBezTo>
                    <a:cubicBezTo>
                      <a:pt x="20" y="-1"/>
                      <a:pt x="12" y="-2"/>
                      <a:pt x="5" y="3"/>
                    </a:cubicBezTo>
                    <a:close/>
                  </a:path>
                </a:pathLst>
              </a:custGeom>
              <a:grp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grpSp>
        <p:sp>
          <p:nvSpPr>
            <p:cNvPr id="127" name="Freeform: Shape 6809">
              <a:extLst>
                <a:ext uri="{FF2B5EF4-FFF2-40B4-BE49-F238E27FC236}">
                  <a16:creationId xmlns="" xmlns:a16="http://schemas.microsoft.com/office/drawing/2014/main" id="{11F9B6DA-F714-48C0-AB33-2814EB3AB0D3}"/>
                </a:ext>
              </a:extLst>
            </p:cNvPr>
            <p:cNvSpPr/>
            <p:nvPr/>
          </p:nvSpPr>
          <p:spPr>
            <a:xfrm>
              <a:off x="6894988" y="3032624"/>
              <a:ext cx="1048172" cy="1167390"/>
            </a:xfrm>
            <a:custGeom>
              <a:avLst/>
              <a:gdLst/>
              <a:ahLst/>
              <a:cxnLst>
                <a:cxn ang="3cd4">
                  <a:pos x="hc" y="t"/>
                </a:cxn>
                <a:cxn ang="cd2">
                  <a:pos x="l" y="vc"/>
                </a:cxn>
                <a:cxn ang="cd4">
                  <a:pos x="hc" y="b"/>
                </a:cxn>
                <a:cxn ang="0">
                  <a:pos x="r" y="vc"/>
                </a:cxn>
              </a:cxnLst>
              <a:rect l="l" t="t" r="r" b="b"/>
              <a:pathLst>
                <a:path w="889" h="990">
                  <a:moveTo>
                    <a:pt x="889" y="0"/>
                  </a:moveTo>
                  <a:cubicBezTo>
                    <a:pt x="889" y="246"/>
                    <a:pt x="690" y="445"/>
                    <a:pt x="445" y="445"/>
                  </a:cubicBezTo>
                  <a:cubicBezTo>
                    <a:pt x="199" y="445"/>
                    <a:pt x="0" y="246"/>
                    <a:pt x="0" y="0"/>
                  </a:cubicBezTo>
                  <a:lnTo>
                    <a:pt x="0" y="990"/>
                  </a:lnTo>
                  <a:cubicBezTo>
                    <a:pt x="0" y="744"/>
                    <a:pt x="199" y="545"/>
                    <a:pt x="445" y="545"/>
                  </a:cubicBezTo>
                  <a:cubicBezTo>
                    <a:pt x="559" y="545"/>
                    <a:pt x="664" y="588"/>
                    <a:pt x="743" y="660"/>
                  </a:cubicBezTo>
                  <a:lnTo>
                    <a:pt x="889" y="745"/>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28" name="Freeform: Shape 6810">
              <a:extLst>
                <a:ext uri="{FF2B5EF4-FFF2-40B4-BE49-F238E27FC236}">
                  <a16:creationId xmlns="" xmlns:a16="http://schemas.microsoft.com/office/drawing/2014/main" id="{E522C6D7-966E-42AB-8411-3367926A28BD}"/>
                </a:ext>
              </a:extLst>
            </p:cNvPr>
            <p:cNvSpPr/>
            <p:nvPr/>
          </p:nvSpPr>
          <p:spPr>
            <a:xfrm>
              <a:off x="7419075" y="3811671"/>
              <a:ext cx="1248835" cy="1442417"/>
            </a:xfrm>
            <a:custGeom>
              <a:avLst/>
              <a:gdLst/>
              <a:ahLst/>
              <a:cxnLst>
                <a:cxn ang="3cd4">
                  <a:pos x="hc" y="t"/>
                </a:cxn>
                <a:cxn ang="cd2">
                  <a:pos x="l" y="vc"/>
                </a:cxn>
                <a:cxn ang="cd4">
                  <a:pos x="hc" y="b"/>
                </a:cxn>
                <a:cxn ang="0">
                  <a:pos x="r" y="vc"/>
                </a:cxn>
              </a:cxnLst>
              <a:rect l="l" t="t" r="r" b="b"/>
              <a:pathLst>
                <a:path w="1059" h="1223">
                  <a:moveTo>
                    <a:pt x="1059" y="439"/>
                  </a:moveTo>
                  <a:lnTo>
                    <a:pt x="299" y="0"/>
                  </a:lnTo>
                  <a:cubicBezTo>
                    <a:pt x="389" y="82"/>
                    <a:pt x="445" y="199"/>
                    <a:pt x="445" y="330"/>
                  </a:cubicBezTo>
                  <a:cubicBezTo>
                    <a:pt x="445" y="495"/>
                    <a:pt x="355" y="639"/>
                    <a:pt x="222" y="716"/>
                  </a:cubicBezTo>
                  <a:lnTo>
                    <a:pt x="0" y="846"/>
                  </a:lnTo>
                  <a:lnTo>
                    <a:pt x="638" y="1223"/>
                  </a:lnTo>
                  <a:lnTo>
                    <a:pt x="639" y="1222"/>
                  </a:lnTo>
                  <a:cubicBezTo>
                    <a:pt x="638" y="1222"/>
                    <a:pt x="637" y="1221"/>
                    <a:pt x="636" y="1221"/>
                  </a:cubicBezTo>
                  <a:cubicBezTo>
                    <a:pt x="424" y="1098"/>
                    <a:pt x="351" y="826"/>
                    <a:pt x="474" y="614"/>
                  </a:cubicBezTo>
                  <a:cubicBezTo>
                    <a:pt x="592" y="409"/>
                    <a:pt x="850" y="333"/>
                    <a:pt x="1059" y="439"/>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29" name="Freeform: Shape 6811">
              <a:extLst>
                <a:ext uri="{FF2B5EF4-FFF2-40B4-BE49-F238E27FC236}">
                  <a16:creationId xmlns="" xmlns:a16="http://schemas.microsoft.com/office/drawing/2014/main" id="{55D62888-B24C-430F-BB43-C57A8ECAAB02}"/>
                </a:ext>
              </a:extLst>
            </p:cNvPr>
            <p:cNvSpPr/>
            <p:nvPr/>
          </p:nvSpPr>
          <p:spPr>
            <a:xfrm>
              <a:off x="7154671" y="3773898"/>
              <a:ext cx="657468" cy="316340"/>
            </a:xfrm>
            <a:custGeom>
              <a:avLst/>
              <a:gdLst/>
              <a:ahLst/>
              <a:cxnLst>
                <a:cxn ang="3cd4">
                  <a:pos x="hc" y="t"/>
                </a:cxn>
                <a:cxn ang="cd2">
                  <a:pos x="l" y="vc"/>
                </a:cxn>
                <a:cxn ang="cd4">
                  <a:pos x="hc" y="b"/>
                </a:cxn>
                <a:cxn ang="0">
                  <a:pos x="r" y="vc"/>
                </a:cxn>
              </a:cxnLst>
              <a:rect l="l" t="t" r="r" b="b"/>
              <a:pathLst>
                <a:path w="558" h="269">
                  <a:moveTo>
                    <a:pt x="83" y="118"/>
                  </a:moveTo>
                  <a:cubicBezTo>
                    <a:pt x="217" y="40"/>
                    <a:pt x="390" y="87"/>
                    <a:pt x="467" y="221"/>
                  </a:cubicBezTo>
                  <a:cubicBezTo>
                    <a:pt x="473" y="232"/>
                    <a:pt x="478" y="242"/>
                    <a:pt x="483" y="253"/>
                  </a:cubicBezTo>
                  <a:lnTo>
                    <a:pt x="535" y="269"/>
                  </a:lnTo>
                  <a:lnTo>
                    <a:pt x="558" y="221"/>
                  </a:lnTo>
                  <a:cubicBezTo>
                    <a:pt x="503" y="91"/>
                    <a:pt x="375" y="0"/>
                    <a:pt x="225" y="0"/>
                  </a:cubicBezTo>
                  <a:cubicBezTo>
                    <a:pt x="140" y="0"/>
                    <a:pt x="62" y="29"/>
                    <a:pt x="0" y="78"/>
                  </a:cubicBezTo>
                  <a:lnTo>
                    <a:pt x="51" y="87"/>
                  </a:lnTo>
                  <a:lnTo>
                    <a:pt x="51" y="140"/>
                  </a:lnTo>
                  <a:cubicBezTo>
                    <a:pt x="61" y="132"/>
                    <a:pt x="72" y="125"/>
                    <a:pt x="83" y="118"/>
                  </a:cubicBez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30" name="Freeform: Shape 6812">
              <a:extLst>
                <a:ext uri="{FF2B5EF4-FFF2-40B4-BE49-F238E27FC236}">
                  <a16:creationId xmlns="" xmlns:a16="http://schemas.microsoft.com/office/drawing/2014/main" id="{29FD756C-2152-48C8-A775-A6B65E0800FA}"/>
                </a:ext>
              </a:extLst>
            </p:cNvPr>
            <p:cNvSpPr/>
            <p:nvPr/>
          </p:nvSpPr>
          <p:spPr>
            <a:xfrm>
              <a:off x="6991779" y="3937972"/>
              <a:ext cx="302176" cy="658649"/>
            </a:xfrm>
            <a:custGeom>
              <a:avLst/>
              <a:gdLst/>
              <a:ahLst/>
              <a:cxnLst>
                <a:cxn ang="3cd4">
                  <a:pos x="hc" y="t"/>
                </a:cxn>
                <a:cxn ang="cd2">
                  <a:pos x="l" y="vc"/>
                </a:cxn>
                <a:cxn ang="cd4">
                  <a:pos x="hc" y="b"/>
                </a:cxn>
                <a:cxn ang="0">
                  <a:pos x="r" y="vc"/>
                </a:cxn>
              </a:cxnLst>
              <a:rect l="l" t="t" r="r" b="b"/>
              <a:pathLst>
                <a:path w="257" h="559">
                  <a:moveTo>
                    <a:pt x="222" y="467"/>
                  </a:moveTo>
                  <a:cubicBezTo>
                    <a:pt x="87" y="389"/>
                    <a:pt x="41" y="218"/>
                    <a:pt x="119" y="83"/>
                  </a:cubicBezTo>
                  <a:cubicBezTo>
                    <a:pt x="125" y="73"/>
                    <a:pt x="132" y="63"/>
                    <a:pt x="138" y="53"/>
                  </a:cubicBezTo>
                  <a:lnTo>
                    <a:pt x="126" y="0"/>
                  </a:lnTo>
                  <a:lnTo>
                    <a:pt x="73" y="5"/>
                  </a:lnTo>
                  <a:cubicBezTo>
                    <a:pt x="-12" y="117"/>
                    <a:pt x="-27" y="274"/>
                    <a:pt x="49" y="404"/>
                  </a:cubicBezTo>
                  <a:cubicBezTo>
                    <a:pt x="91" y="477"/>
                    <a:pt x="155" y="530"/>
                    <a:pt x="228" y="559"/>
                  </a:cubicBezTo>
                  <a:lnTo>
                    <a:pt x="210" y="511"/>
                  </a:lnTo>
                  <a:lnTo>
                    <a:pt x="257" y="484"/>
                  </a:lnTo>
                  <a:cubicBezTo>
                    <a:pt x="245" y="479"/>
                    <a:pt x="233" y="474"/>
                    <a:pt x="222" y="467"/>
                  </a:cubicBezTo>
                  <a:close/>
                </a:path>
              </a:pathLst>
            </a:custGeom>
            <a:solidFill>
              <a:schemeClr val="accent3"/>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31" name="Freeform: Shape 6813">
              <a:extLst>
                <a:ext uri="{FF2B5EF4-FFF2-40B4-BE49-F238E27FC236}">
                  <a16:creationId xmlns="" xmlns:a16="http://schemas.microsoft.com/office/drawing/2014/main" id="{696D7592-0854-4B1C-8118-A0D5C682DA2F}"/>
                </a:ext>
              </a:extLst>
            </p:cNvPr>
            <p:cNvSpPr/>
            <p:nvPr/>
          </p:nvSpPr>
          <p:spPr>
            <a:xfrm>
              <a:off x="7331728" y="4138635"/>
              <a:ext cx="515823" cy="488675"/>
            </a:xfrm>
            <a:custGeom>
              <a:avLst/>
              <a:gdLst/>
              <a:ahLst/>
              <a:cxnLst>
                <a:cxn ang="3cd4">
                  <a:pos x="hc" y="t"/>
                </a:cxn>
                <a:cxn ang="cd2">
                  <a:pos x="l" y="vc"/>
                </a:cxn>
                <a:cxn ang="cd4">
                  <a:pos x="hc" y="b"/>
                </a:cxn>
                <a:cxn ang="0">
                  <a:pos x="r" y="vc"/>
                </a:cxn>
              </a:cxnLst>
              <a:rect l="l" t="t" r="r" b="b"/>
              <a:pathLst>
                <a:path w="438" h="415">
                  <a:moveTo>
                    <a:pt x="357" y="52"/>
                  </a:moveTo>
                  <a:cubicBezTo>
                    <a:pt x="357" y="207"/>
                    <a:pt x="231" y="333"/>
                    <a:pt x="76" y="333"/>
                  </a:cubicBezTo>
                  <a:cubicBezTo>
                    <a:pt x="64" y="333"/>
                    <a:pt x="53" y="332"/>
                    <a:pt x="41" y="331"/>
                  </a:cubicBezTo>
                  <a:lnTo>
                    <a:pt x="0" y="368"/>
                  </a:lnTo>
                  <a:lnTo>
                    <a:pt x="31" y="412"/>
                  </a:lnTo>
                  <a:cubicBezTo>
                    <a:pt x="171" y="429"/>
                    <a:pt x="314" y="363"/>
                    <a:pt x="389" y="234"/>
                  </a:cubicBezTo>
                  <a:cubicBezTo>
                    <a:pt x="432" y="160"/>
                    <a:pt x="445" y="78"/>
                    <a:pt x="434" y="0"/>
                  </a:cubicBezTo>
                  <a:lnTo>
                    <a:pt x="400" y="40"/>
                  </a:lnTo>
                  <a:lnTo>
                    <a:pt x="355" y="13"/>
                  </a:lnTo>
                  <a:cubicBezTo>
                    <a:pt x="356" y="26"/>
                    <a:pt x="357" y="39"/>
                    <a:pt x="357" y="52"/>
                  </a:cubicBezTo>
                  <a:close/>
                </a:path>
              </a:pathLst>
            </a:custGeom>
            <a:solidFill>
              <a:schemeClr val="accent2"/>
            </a:solidFill>
            <a:ln cap="flat">
              <a:noFill/>
              <a:prstDash val="solid"/>
            </a:ln>
          </p:spPr>
          <p:txBody>
            <a:bodyPr vert="horz" wrap="none" lIns="33759" tIns="16879" rIns="33759" bIns="16879" anchor="ctr" anchorCtr="1" compatLnSpc="0"/>
            <a:lstStyle/>
            <a:p>
              <a:pPr hangingPunct="0"/>
              <a:endParaRPr lang="en-GB" sz="1400" dirty="0">
                <a:latin typeface="Arial" pitchFamily="18"/>
                <a:ea typeface="Arial Unicode MS" pitchFamily="2"/>
                <a:cs typeface="Arial Unicode MS" pitchFamily="2"/>
              </a:endParaRPr>
            </a:p>
          </p:txBody>
        </p:sp>
        <p:sp>
          <p:nvSpPr>
            <p:cNvPr id="132" name="TextBox 368">
              <a:extLst>
                <a:ext uri="{FF2B5EF4-FFF2-40B4-BE49-F238E27FC236}">
                  <a16:creationId xmlns="" xmlns:a16="http://schemas.microsoft.com/office/drawing/2014/main" id="{0580F8B2-A0CE-4182-A880-39DB3C4897D9}"/>
                </a:ext>
              </a:extLst>
            </p:cNvPr>
            <p:cNvSpPr txBox="1"/>
            <p:nvPr/>
          </p:nvSpPr>
          <p:spPr>
            <a:xfrm>
              <a:off x="7027191" y="2875073"/>
              <a:ext cx="774325" cy="243013"/>
            </a:xfrm>
            <a:prstGeom prst="rect">
              <a:avLst/>
            </a:prstGeom>
            <a:noFill/>
          </p:spPr>
          <p:txBody>
            <a:bodyPr wrap="square" rtlCol="0">
              <a:spAutoFit/>
            </a:bodyPr>
            <a:lstStyle/>
            <a:p>
              <a:pPr algn="ctr"/>
              <a:r>
                <a:rPr lang="en-GB" sz="1400" b="1" dirty="0" err="1" smtClean="0">
                  <a:solidFill>
                    <a:schemeClr val="bg1"/>
                  </a:solidFill>
                  <a:latin typeface="+mj-lt"/>
                  <a:ea typeface="Lato Light" charset="0"/>
                  <a:cs typeface="Lato Light" charset="0"/>
                </a:rPr>
                <a:t>Empresa</a:t>
              </a:r>
              <a:endParaRPr lang="en-GB" sz="1400" b="1" dirty="0">
                <a:solidFill>
                  <a:schemeClr val="bg1"/>
                </a:solidFill>
                <a:latin typeface="+mj-lt"/>
                <a:ea typeface="Lato Light" charset="0"/>
                <a:cs typeface="Lato Light" charset="0"/>
              </a:endParaRPr>
            </a:p>
          </p:txBody>
        </p:sp>
      </p:grpSp>
      <p:sp>
        <p:nvSpPr>
          <p:cNvPr id="133" name="TextBox 369">
            <a:extLst>
              <a:ext uri="{FF2B5EF4-FFF2-40B4-BE49-F238E27FC236}">
                <a16:creationId xmlns="" xmlns:a16="http://schemas.microsoft.com/office/drawing/2014/main" id="{68681639-C3EF-4E87-84A3-07034D47B837}"/>
              </a:ext>
            </a:extLst>
          </p:cNvPr>
          <p:cNvSpPr txBox="1"/>
          <p:nvPr/>
        </p:nvSpPr>
        <p:spPr>
          <a:xfrm>
            <a:off x="5824883" y="4858651"/>
            <a:ext cx="1047294" cy="307777"/>
          </a:xfrm>
          <a:prstGeom prst="rect">
            <a:avLst/>
          </a:prstGeom>
          <a:noFill/>
        </p:spPr>
        <p:txBody>
          <a:bodyPr wrap="square" rtlCol="0">
            <a:spAutoFit/>
          </a:bodyPr>
          <a:lstStyle/>
          <a:p>
            <a:pPr algn="ctr"/>
            <a:r>
              <a:rPr lang="en-GB" sz="1400" b="1" dirty="0" err="1" smtClean="0">
                <a:solidFill>
                  <a:schemeClr val="bg1"/>
                </a:solidFill>
                <a:latin typeface="+mj-lt"/>
                <a:ea typeface="Lato Light" charset="0"/>
                <a:cs typeface="Lato Light" charset="0"/>
              </a:rPr>
              <a:t>Cliente</a:t>
            </a:r>
            <a:endParaRPr lang="en-GB" sz="1400" b="1" dirty="0">
              <a:solidFill>
                <a:schemeClr val="bg1"/>
              </a:solidFill>
              <a:latin typeface="+mj-lt"/>
              <a:ea typeface="Lato Light" charset="0"/>
              <a:cs typeface="Lato Light" charset="0"/>
            </a:endParaRPr>
          </a:p>
        </p:txBody>
      </p:sp>
      <p:sp>
        <p:nvSpPr>
          <p:cNvPr id="134" name="TextBox 371">
            <a:extLst>
              <a:ext uri="{FF2B5EF4-FFF2-40B4-BE49-F238E27FC236}">
                <a16:creationId xmlns="" xmlns:a16="http://schemas.microsoft.com/office/drawing/2014/main" id="{1955D2B6-9E48-4BCC-99BE-E19741B5B345}"/>
              </a:ext>
            </a:extLst>
          </p:cNvPr>
          <p:cNvSpPr txBox="1"/>
          <p:nvPr/>
        </p:nvSpPr>
        <p:spPr>
          <a:xfrm>
            <a:off x="8325938" y="4735775"/>
            <a:ext cx="1201666" cy="523220"/>
          </a:xfrm>
          <a:prstGeom prst="rect">
            <a:avLst/>
          </a:prstGeom>
          <a:noFill/>
        </p:spPr>
        <p:txBody>
          <a:bodyPr wrap="square" rtlCol="0">
            <a:spAutoFit/>
          </a:bodyPr>
          <a:lstStyle/>
          <a:p>
            <a:pPr algn="ctr"/>
            <a:r>
              <a:rPr lang="en-GB" sz="1400" b="1" dirty="0" err="1">
                <a:solidFill>
                  <a:schemeClr val="bg1"/>
                </a:solidFill>
                <a:latin typeface="+mj-lt"/>
                <a:ea typeface="Lato Light" charset="0"/>
                <a:cs typeface="Lato Light" charset="0"/>
              </a:rPr>
              <a:t>Organización</a:t>
            </a:r>
            <a:r>
              <a:rPr lang="en-GB" sz="1400" b="1" dirty="0">
                <a:solidFill>
                  <a:schemeClr val="bg1"/>
                </a:solidFill>
                <a:latin typeface="+mj-lt"/>
                <a:ea typeface="Lato Light" charset="0"/>
                <a:cs typeface="Lato Light" charset="0"/>
              </a:rPr>
              <a:t> del </a:t>
            </a:r>
            <a:r>
              <a:rPr lang="en-GB" sz="1400" b="1" i="1" dirty="0">
                <a:solidFill>
                  <a:schemeClr val="bg1"/>
                </a:solidFill>
                <a:latin typeface="+mj-lt"/>
                <a:ea typeface="Lato Light" charset="0"/>
                <a:cs typeface="Lato Light" charset="0"/>
              </a:rPr>
              <a:t>factoring</a:t>
            </a:r>
          </a:p>
        </p:txBody>
      </p:sp>
      <p:grpSp>
        <p:nvGrpSpPr>
          <p:cNvPr id="135" name="Gruppieren 134">
            <a:extLst>
              <a:ext uri="{FF2B5EF4-FFF2-40B4-BE49-F238E27FC236}">
                <a16:creationId xmlns="" xmlns:a16="http://schemas.microsoft.com/office/drawing/2014/main" id="{4BB60AF0-B219-468D-ADE5-33069B88FF3C}"/>
              </a:ext>
            </a:extLst>
          </p:cNvPr>
          <p:cNvGrpSpPr/>
          <p:nvPr/>
        </p:nvGrpSpPr>
        <p:grpSpPr>
          <a:xfrm rot="7742465">
            <a:off x="5844137" y="3058639"/>
            <a:ext cx="966322" cy="860359"/>
            <a:chOff x="2290684" y="1670769"/>
            <a:chExt cx="1808891" cy="1606818"/>
          </a:xfrm>
        </p:grpSpPr>
        <p:sp>
          <p:nvSpPr>
            <p:cNvPr id="136" name="Rounded Rectangle 60">
              <a:extLst>
                <a:ext uri="{FF2B5EF4-FFF2-40B4-BE49-F238E27FC236}">
                  <a16:creationId xmlns="" xmlns:a16="http://schemas.microsoft.com/office/drawing/2014/main" id="{F47E0159-B1B4-4A79-B252-4075A726FB04}"/>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37" name="Rounded Rectangle 63">
              <a:extLst>
                <a:ext uri="{FF2B5EF4-FFF2-40B4-BE49-F238E27FC236}">
                  <a16:creationId xmlns="" xmlns:a16="http://schemas.microsoft.com/office/drawing/2014/main" id="{BADBAB5D-368F-4F5D-9825-92566BF30655}"/>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38" name="Rounded Rectangle 62">
              <a:extLst>
                <a:ext uri="{FF2B5EF4-FFF2-40B4-BE49-F238E27FC236}">
                  <a16:creationId xmlns="" xmlns:a16="http://schemas.microsoft.com/office/drawing/2014/main" id="{6F79F48B-F1A4-4818-9925-C4838CB008A2}"/>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grpSp>
        <p:nvGrpSpPr>
          <p:cNvPr id="143" name="Gruppieren 142">
            <a:extLst>
              <a:ext uri="{FF2B5EF4-FFF2-40B4-BE49-F238E27FC236}">
                <a16:creationId xmlns="" xmlns:a16="http://schemas.microsoft.com/office/drawing/2014/main" id="{40D8F4BF-81EA-4E96-90A4-62513D5B779E}"/>
              </a:ext>
            </a:extLst>
          </p:cNvPr>
          <p:cNvGrpSpPr/>
          <p:nvPr/>
        </p:nvGrpSpPr>
        <p:grpSpPr>
          <a:xfrm rot="3514867">
            <a:off x="9149206" y="3320709"/>
            <a:ext cx="966322" cy="860358"/>
            <a:chOff x="3772626" y="2531562"/>
            <a:chExt cx="1808891" cy="1606817"/>
          </a:xfrm>
        </p:grpSpPr>
        <p:sp>
          <p:nvSpPr>
            <p:cNvPr id="144" name="Rounded Rectangle 74">
              <a:extLst>
                <a:ext uri="{FF2B5EF4-FFF2-40B4-BE49-F238E27FC236}">
                  <a16:creationId xmlns="" xmlns:a16="http://schemas.microsoft.com/office/drawing/2014/main" id="{3606802E-AEAC-4681-8F9B-604C8DA2775C}"/>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45" name="Rounded Rectangle 75">
              <a:extLst>
                <a:ext uri="{FF2B5EF4-FFF2-40B4-BE49-F238E27FC236}">
                  <a16:creationId xmlns="" xmlns:a16="http://schemas.microsoft.com/office/drawing/2014/main" id="{AC41D9B9-8F75-47D5-A2C5-98C884B1A812}"/>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46" name="Rounded Rectangle 76">
              <a:extLst>
                <a:ext uri="{FF2B5EF4-FFF2-40B4-BE49-F238E27FC236}">
                  <a16:creationId xmlns="" xmlns:a16="http://schemas.microsoft.com/office/drawing/2014/main" id="{C96C9F7F-0ED2-4D79-AA38-FBE311AD8A91}"/>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51" name="TextBox 99">
            <a:extLst>
              <a:ext uri="{FF2B5EF4-FFF2-40B4-BE49-F238E27FC236}">
                <a16:creationId xmlns="" xmlns:a16="http://schemas.microsoft.com/office/drawing/2014/main" id="{4ADB7C8C-D691-404D-9EEB-9A65BEE69228}"/>
              </a:ext>
            </a:extLst>
          </p:cNvPr>
          <p:cNvSpPr txBox="1"/>
          <p:nvPr/>
        </p:nvSpPr>
        <p:spPr>
          <a:xfrm>
            <a:off x="9928052" y="3678398"/>
            <a:ext cx="1867563" cy="307777"/>
          </a:xfrm>
          <a:prstGeom prst="rect">
            <a:avLst/>
          </a:prstGeom>
          <a:noFill/>
        </p:spPr>
        <p:txBody>
          <a:bodyPr wrap="none" rtlCol="0" anchor="ctr" anchorCtr="0">
            <a:spAutoFit/>
          </a:bodyPr>
          <a:lstStyle/>
          <a:p>
            <a:r>
              <a:rPr lang="en-GB" sz="1400" b="1" spc="113" dirty="0" err="1" smtClean="0">
                <a:solidFill>
                  <a:srgbClr val="C7621B"/>
                </a:solidFill>
                <a:latin typeface="+mj-lt"/>
                <a:ea typeface="League Spartan" charset="0"/>
                <a:cs typeface="Poppins" pitchFamily="2" charset="77"/>
              </a:rPr>
              <a:t>Paga</a:t>
            </a:r>
            <a:r>
              <a:rPr lang="en-GB" sz="1400" b="1" spc="113" dirty="0" smtClean="0">
                <a:solidFill>
                  <a:srgbClr val="C7621B"/>
                </a:solidFill>
                <a:latin typeface="+mj-lt"/>
                <a:ea typeface="League Spartan" charset="0"/>
                <a:cs typeface="Poppins" pitchFamily="2" charset="77"/>
              </a:rPr>
              <a:t> </a:t>
            </a:r>
            <a:r>
              <a:rPr lang="en-GB" sz="1400" b="1" spc="113" dirty="0" err="1">
                <a:solidFill>
                  <a:srgbClr val="C7621B"/>
                </a:solidFill>
                <a:latin typeface="+mj-lt"/>
                <a:ea typeface="League Spartan" charset="0"/>
                <a:cs typeface="Poppins" pitchFamily="2" charset="77"/>
              </a:rPr>
              <a:t>R</a:t>
            </a:r>
            <a:r>
              <a:rPr lang="en-GB" sz="1400" b="1" spc="113" dirty="0" err="1" smtClean="0">
                <a:solidFill>
                  <a:srgbClr val="C7621B"/>
                </a:solidFill>
                <a:latin typeface="+mj-lt"/>
                <a:ea typeface="League Spartan" charset="0"/>
                <a:cs typeface="Poppins" pitchFamily="2" charset="77"/>
              </a:rPr>
              <a:t>eclamaciónes</a:t>
            </a:r>
            <a:endParaRPr lang="en-GB" sz="1400" b="1" spc="113" dirty="0">
              <a:solidFill>
                <a:srgbClr val="C7621B"/>
              </a:solidFill>
              <a:latin typeface="+mj-lt"/>
              <a:ea typeface="League Spartan" charset="0"/>
              <a:cs typeface="Poppins" pitchFamily="2" charset="77"/>
            </a:endParaRPr>
          </a:p>
        </p:txBody>
      </p:sp>
      <p:sp>
        <p:nvSpPr>
          <p:cNvPr id="153" name="TextBox 99">
            <a:extLst>
              <a:ext uri="{FF2B5EF4-FFF2-40B4-BE49-F238E27FC236}">
                <a16:creationId xmlns="" xmlns:a16="http://schemas.microsoft.com/office/drawing/2014/main" id="{A66E9DAA-196A-4294-BF97-95436770F621}"/>
              </a:ext>
            </a:extLst>
          </p:cNvPr>
          <p:cNvSpPr txBox="1"/>
          <p:nvPr/>
        </p:nvSpPr>
        <p:spPr>
          <a:xfrm>
            <a:off x="4788495" y="2753297"/>
            <a:ext cx="1660711" cy="523220"/>
          </a:xfrm>
          <a:prstGeom prst="rect">
            <a:avLst/>
          </a:prstGeom>
          <a:noFill/>
        </p:spPr>
        <p:txBody>
          <a:bodyPr wrap="none" rtlCol="0" anchor="ctr" anchorCtr="0">
            <a:spAutoFit/>
          </a:bodyPr>
          <a:lstStyle/>
          <a:p>
            <a:r>
              <a:rPr lang="en-GB" sz="1400" b="1" spc="113" dirty="0" err="1">
                <a:solidFill>
                  <a:srgbClr val="395C9B"/>
                </a:solidFill>
                <a:latin typeface="+mj-lt"/>
                <a:ea typeface="League Spartan" charset="0"/>
                <a:cs typeface="Poppins" pitchFamily="2" charset="77"/>
              </a:rPr>
              <a:t>Entrega</a:t>
            </a:r>
            <a:r>
              <a:rPr lang="en-GB" sz="1400" b="1" spc="113" dirty="0">
                <a:solidFill>
                  <a:srgbClr val="395C9B"/>
                </a:solidFill>
                <a:latin typeface="+mj-lt"/>
                <a:ea typeface="League Spartan" charset="0"/>
                <a:cs typeface="Poppins" pitchFamily="2" charset="77"/>
              </a:rPr>
              <a:t> de </a:t>
            </a:r>
            <a:endParaRPr lang="en-GB" sz="1400" b="1" spc="113" dirty="0" smtClean="0">
              <a:solidFill>
                <a:srgbClr val="395C9B"/>
              </a:solidFill>
              <a:latin typeface="+mj-lt"/>
              <a:ea typeface="League Spartan" charset="0"/>
              <a:cs typeface="Poppins" pitchFamily="2" charset="77"/>
            </a:endParaRPr>
          </a:p>
          <a:p>
            <a:r>
              <a:rPr lang="en-GB" sz="1400" b="1" spc="113" dirty="0" err="1" smtClean="0">
                <a:solidFill>
                  <a:srgbClr val="395C9B"/>
                </a:solidFill>
                <a:latin typeface="+mj-lt"/>
                <a:ea typeface="League Spartan" charset="0"/>
                <a:cs typeface="Poppins" pitchFamily="2" charset="77"/>
              </a:rPr>
              <a:t>bienes</a:t>
            </a:r>
            <a:r>
              <a:rPr lang="en-GB" sz="1400" b="1" spc="113" dirty="0" smtClean="0">
                <a:solidFill>
                  <a:srgbClr val="395C9B"/>
                </a:solidFill>
                <a:latin typeface="+mj-lt"/>
                <a:ea typeface="League Spartan" charset="0"/>
                <a:cs typeface="Poppins" pitchFamily="2" charset="77"/>
              </a:rPr>
              <a:t> </a:t>
            </a:r>
            <a:r>
              <a:rPr lang="en-GB" sz="1400" b="1" spc="113" dirty="0">
                <a:solidFill>
                  <a:srgbClr val="395C9B"/>
                </a:solidFill>
                <a:latin typeface="+mj-lt"/>
                <a:ea typeface="League Spartan" charset="0"/>
                <a:cs typeface="Poppins" pitchFamily="2" charset="77"/>
              </a:rPr>
              <a:t>/ </a:t>
            </a:r>
            <a:r>
              <a:rPr lang="en-GB" sz="1400" b="1" spc="113" dirty="0" err="1">
                <a:solidFill>
                  <a:srgbClr val="395C9B"/>
                </a:solidFill>
                <a:latin typeface="+mj-lt"/>
                <a:ea typeface="League Spartan" charset="0"/>
                <a:cs typeface="Poppins" pitchFamily="2" charset="77"/>
              </a:rPr>
              <a:t>servicios</a:t>
            </a:r>
            <a:endParaRPr lang="en-GB" sz="1400" b="1" spc="113" dirty="0">
              <a:solidFill>
                <a:srgbClr val="395C9B"/>
              </a:solidFill>
              <a:latin typeface="+mj-lt"/>
              <a:ea typeface="League Spartan" charset="0"/>
              <a:cs typeface="Poppins" pitchFamily="2" charset="77"/>
            </a:endParaRPr>
          </a:p>
        </p:txBody>
      </p:sp>
      <p:grpSp>
        <p:nvGrpSpPr>
          <p:cNvPr id="155" name="Gruppieren 154">
            <a:extLst>
              <a:ext uri="{FF2B5EF4-FFF2-40B4-BE49-F238E27FC236}">
                <a16:creationId xmlns="" xmlns:a16="http://schemas.microsoft.com/office/drawing/2014/main" id="{724520D2-34BF-455F-9C28-CA23F41F99B2}"/>
              </a:ext>
            </a:extLst>
          </p:cNvPr>
          <p:cNvGrpSpPr/>
          <p:nvPr/>
        </p:nvGrpSpPr>
        <p:grpSpPr>
          <a:xfrm rot="3325411">
            <a:off x="8367586" y="3027731"/>
            <a:ext cx="966322" cy="860359"/>
            <a:chOff x="2290684" y="1670769"/>
            <a:chExt cx="1808891" cy="1606818"/>
          </a:xfrm>
        </p:grpSpPr>
        <p:sp>
          <p:nvSpPr>
            <p:cNvPr id="156" name="Rounded Rectangle 60">
              <a:extLst>
                <a:ext uri="{FF2B5EF4-FFF2-40B4-BE49-F238E27FC236}">
                  <a16:creationId xmlns="" xmlns:a16="http://schemas.microsoft.com/office/drawing/2014/main" id="{B4C69D2C-3D80-4B00-999E-BF5DA0644037}"/>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57" name="Rounded Rectangle 63">
              <a:extLst>
                <a:ext uri="{FF2B5EF4-FFF2-40B4-BE49-F238E27FC236}">
                  <a16:creationId xmlns="" xmlns:a16="http://schemas.microsoft.com/office/drawing/2014/main" id="{EBDDB51E-E499-4B37-93CE-A3A556EB1410}"/>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58" name="Rounded Rectangle 62">
              <a:extLst>
                <a:ext uri="{FF2B5EF4-FFF2-40B4-BE49-F238E27FC236}">
                  <a16:creationId xmlns="" xmlns:a16="http://schemas.microsoft.com/office/drawing/2014/main" id="{6D4FE5BF-FBA3-4100-953F-C0E7FD96A8AE}"/>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59" name="TextBox 99">
            <a:extLst>
              <a:ext uri="{FF2B5EF4-FFF2-40B4-BE49-F238E27FC236}">
                <a16:creationId xmlns="" xmlns:a16="http://schemas.microsoft.com/office/drawing/2014/main" id="{3E12C97A-CCEE-4F1A-A196-273225CE9EEC}"/>
              </a:ext>
            </a:extLst>
          </p:cNvPr>
          <p:cNvSpPr txBox="1"/>
          <p:nvPr/>
        </p:nvSpPr>
        <p:spPr>
          <a:xfrm>
            <a:off x="8796456" y="2799957"/>
            <a:ext cx="1994585" cy="307777"/>
          </a:xfrm>
          <a:prstGeom prst="rect">
            <a:avLst/>
          </a:prstGeom>
          <a:noFill/>
        </p:spPr>
        <p:txBody>
          <a:bodyPr wrap="none" rtlCol="0" anchor="ctr" anchorCtr="0">
            <a:spAutoFit/>
          </a:bodyPr>
          <a:lstStyle/>
          <a:p>
            <a:r>
              <a:rPr lang="en-GB" sz="1400" b="1" spc="113" dirty="0" err="1">
                <a:solidFill>
                  <a:srgbClr val="395C9B"/>
                </a:solidFill>
                <a:latin typeface="+mj-lt"/>
                <a:ea typeface="League Spartan" charset="0"/>
                <a:cs typeface="Poppins" pitchFamily="2" charset="77"/>
              </a:rPr>
              <a:t>Vende</a:t>
            </a:r>
            <a:r>
              <a:rPr lang="en-GB" sz="1400" b="1" spc="113" dirty="0">
                <a:solidFill>
                  <a:srgbClr val="395C9B"/>
                </a:solidFill>
                <a:latin typeface="+mj-lt"/>
                <a:ea typeface="League Spartan" charset="0"/>
                <a:cs typeface="Poppins" pitchFamily="2" charset="77"/>
              </a:rPr>
              <a:t> </a:t>
            </a:r>
            <a:r>
              <a:rPr lang="en-GB" sz="1400" b="1" spc="113" dirty="0" err="1">
                <a:solidFill>
                  <a:srgbClr val="395C9B"/>
                </a:solidFill>
                <a:latin typeface="+mj-lt"/>
                <a:ea typeface="League Spartan" charset="0"/>
                <a:cs typeface="Poppins" pitchFamily="2" charset="77"/>
              </a:rPr>
              <a:t>Reclamaciones</a:t>
            </a:r>
            <a:endParaRPr lang="en-GB" sz="1400" b="1" spc="113" dirty="0">
              <a:solidFill>
                <a:srgbClr val="395C9B"/>
              </a:solidFill>
              <a:latin typeface="+mj-lt"/>
              <a:ea typeface="League Spartan" charset="0"/>
              <a:cs typeface="Poppins" pitchFamily="2" charset="77"/>
            </a:endParaRPr>
          </a:p>
        </p:txBody>
      </p:sp>
      <p:grpSp>
        <p:nvGrpSpPr>
          <p:cNvPr id="160" name="Gruppieren 159">
            <a:extLst>
              <a:ext uri="{FF2B5EF4-FFF2-40B4-BE49-F238E27FC236}">
                <a16:creationId xmlns="" xmlns:a16="http://schemas.microsoft.com/office/drawing/2014/main" id="{45C6A8F3-C3C0-45C2-A5C1-DB6A58947591}"/>
              </a:ext>
            </a:extLst>
          </p:cNvPr>
          <p:cNvGrpSpPr/>
          <p:nvPr/>
        </p:nvGrpSpPr>
        <p:grpSpPr>
          <a:xfrm>
            <a:off x="7204224" y="5193484"/>
            <a:ext cx="966322" cy="860358"/>
            <a:chOff x="3772626" y="2531562"/>
            <a:chExt cx="1808891" cy="1606817"/>
          </a:xfrm>
        </p:grpSpPr>
        <p:sp>
          <p:nvSpPr>
            <p:cNvPr id="161" name="Rounded Rectangle 74">
              <a:extLst>
                <a:ext uri="{FF2B5EF4-FFF2-40B4-BE49-F238E27FC236}">
                  <a16:creationId xmlns="" xmlns:a16="http://schemas.microsoft.com/office/drawing/2014/main" id="{B154A0B5-9971-4522-91C6-9296E015F61B}"/>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2" name="Rounded Rectangle 75">
              <a:extLst>
                <a:ext uri="{FF2B5EF4-FFF2-40B4-BE49-F238E27FC236}">
                  <a16:creationId xmlns="" xmlns:a16="http://schemas.microsoft.com/office/drawing/2014/main" id="{2795C019-DCAB-4D65-911A-894F33F5C93D}"/>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3" name="Rounded Rectangle 76">
              <a:extLst>
                <a:ext uri="{FF2B5EF4-FFF2-40B4-BE49-F238E27FC236}">
                  <a16:creationId xmlns="" xmlns:a16="http://schemas.microsoft.com/office/drawing/2014/main" id="{B743889A-9AC1-4E81-B9F2-F3F36CBE91AD}"/>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64" name="TextBox 99">
            <a:extLst>
              <a:ext uri="{FF2B5EF4-FFF2-40B4-BE49-F238E27FC236}">
                <a16:creationId xmlns="" xmlns:a16="http://schemas.microsoft.com/office/drawing/2014/main" id="{5F408D4B-AB62-4A86-BD24-DBF215274132}"/>
              </a:ext>
            </a:extLst>
          </p:cNvPr>
          <p:cNvSpPr txBox="1"/>
          <p:nvPr/>
        </p:nvSpPr>
        <p:spPr>
          <a:xfrm>
            <a:off x="8243559" y="5804935"/>
            <a:ext cx="2479333" cy="307777"/>
          </a:xfrm>
          <a:prstGeom prst="rect">
            <a:avLst/>
          </a:prstGeom>
          <a:noFill/>
        </p:spPr>
        <p:txBody>
          <a:bodyPr wrap="none" rtlCol="0" anchor="ctr" anchorCtr="0">
            <a:spAutoFit/>
          </a:bodyPr>
          <a:lstStyle/>
          <a:p>
            <a:r>
              <a:rPr lang="en-GB" sz="1400" b="1" spc="113" dirty="0" err="1">
                <a:solidFill>
                  <a:srgbClr val="C7621B"/>
                </a:solidFill>
                <a:latin typeface="+mj-lt"/>
                <a:ea typeface="League Spartan" charset="0"/>
                <a:cs typeface="Poppins" pitchFamily="2" charset="77"/>
              </a:rPr>
              <a:t>Verificación</a:t>
            </a:r>
            <a:r>
              <a:rPr lang="en-GB" sz="1400" b="1" spc="113" dirty="0">
                <a:solidFill>
                  <a:srgbClr val="C7621B"/>
                </a:solidFill>
                <a:latin typeface="+mj-lt"/>
                <a:ea typeface="League Spartan" charset="0"/>
                <a:cs typeface="Poppins" pitchFamily="2" charset="77"/>
              </a:rPr>
              <a:t> de la </a:t>
            </a:r>
            <a:r>
              <a:rPr lang="en-GB" sz="1400" b="1" spc="113" dirty="0" err="1">
                <a:solidFill>
                  <a:srgbClr val="C7621B"/>
                </a:solidFill>
                <a:latin typeface="+mj-lt"/>
                <a:ea typeface="League Spartan" charset="0"/>
                <a:cs typeface="Poppins" pitchFamily="2" charset="77"/>
              </a:rPr>
              <a:t>solvencia</a:t>
            </a:r>
            <a:endParaRPr lang="en-GB" sz="1400" b="1" spc="113" dirty="0">
              <a:solidFill>
                <a:srgbClr val="C7621B"/>
              </a:solidFill>
              <a:latin typeface="+mj-lt"/>
              <a:ea typeface="League Spartan" charset="0"/>
              <a:cs typeface="Poppins" pitchFamily="2" charset="77"/>
            </a:endParaRPr>
          </a:p>
        </p:txBody>
      </p:sp>
      <p:grpSp>
        <p:nvGrpSpPr>
          <p:cNvPr id="165" name="Gruppieren 164">
            <a:extLst>
              <a:ext uri="{FF2B5EF4-FFF2-40B4-BE49-F238E27FC236}">
                <a16:creationId xmlns="" xmlns:a16="http://schemas.microsoft.com/office/drawing/2014/main" id="{EFD875AA-9C10-44DC-87D7-5C636A6AB00C}"/>
              </a:ext>
            </a:extLst>
          </p:cNvPr>
          <p:cNvGrpSpPr/>
          <p:nvPr/>
        </p:nvGrpSpPr>
        <p:grpSpPr>
          <a:xfrm>
            <a:off x="7224161" y="5710734"/>
            <a:ext cx="966322" cy="860359"/>
            <a:chOff x="2290684" y="3390989"/>
            <a:chExt cx="1808891" cy="1606818"/>
          </a:xfrm>
        </p:grpSpPr>
        <p:sp>
          <p:nvSpPr>
            <p:cNvPr id="166" name="Rounded Rectangle 70">
              <a:extLst>
                <a:ext uri="{FF2B5EF4-FFF2-40B4-BE49-F238E27FC236}">
                  <a16:creationId xmlns="" xmlns:a16="http://schemas.microsoft.com/office/drawing/2014/main" id="{C954A0F8-DA36-497A-B52B-3AD9D3C05C21}"/>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7" name="Rounded Rectangle 71">
              <a:extLst>
                <a:ext uri="{FF2B5EF4-FFF2-40B4-BE49-F238E27FC236}">
                  <a16:creationId xmlns="" xmlns:a16="http://schemas.microsoft.com/office/drawing/2014/main" id="{10FD7370-7B06-4FA4-9CCF-73E71DBCE51D}"/>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sp>
          <p:nvSpPr>
            <p:cNvPr id="168" name="Rounded Rectangle 72">
              <a:extLst>
                <a:ext uri="{FF2B5EF4-FFF2-40B4-BE49-F238E27FC236}">
                  <a16:creationId xmlns="" xmlns:a16="http://schemas.microsoft.com/office/drawing/2014/main" id="{980EAB1E-331A-4102-8A5D-FB7BDF47BD15}"/>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mj-lt"/>
              </a:endParaRPr>
            </a:p>
          </p:txBody>
        </p:sp>
      </p:grpSp>
      <p:sp>
        <p:nvSpPr>
          <p:cNvPr id="169" name="TextBox 99">
            <a:extLst>
              <a:ext uri="{FF2B5EF4-FFF2-40B4-BE49-F238E27FC236}">
                <a16:creationId xmlns="" xmlns:a16="http://schemas.microsoft.com/office/drawing/2014/main" id="{5F8A45B4-015B-4CF2-B0B1-772DC5D30F08}"/>
              </a:ext>
            </a:extLst>
          </p:cNvPr>
          <p:cNvSpPr txBox="1"/>
          <p:nvPr/>
        </p:nvSpPr>
        <p:spPr>
          <a:xfrm>
            <a:off x="5308251" y="5984802"/>
            <a:ext cx="1855701" cy="307777"/>
          </a:xfrm>
          <a:prstGeom prst="rect">
            <a:avLst/>
          </a:prstGeom>
          <a:noFill/>
        </p:spPr>
        <p:txBody>
          <a:bodyPr wrap="none" rtlCol="0" anchor="ctr" anchorCtr="0">
            <a:spAutoFit/>
          </a:bodyPr>
          <a:lstStyle/>
          <a:p>
            <a:pPr algn="r"/>
            <a:r>
              <a:rPr lang="en-GB" sz="1400" b="1" spc="113" dirty="0" err="1">
                <a:solidFill>
                  <a:srgbClr val="828282"/>
                </a:solidFill>
                <a:latin typeface="+mj-lt"/>
                <a:ea typeface="League Spartan" charset="0"/>
                <a:cs typeface="Poppins" pitchFamily="2" charset="77"/>
              </a:rPr>
              <a:t>Paga</a:t>
            </a:r>
            <a:r>
              <a:rPr lang="en-GB" sz="1400" b="1" spc="113" dirty="0">
                <a:solidFill>
                  <a:srgbClr val="828282"/>
                </a:solidFill>
                <a:latin typeface="+mj-lt"/>
                <a:ea typeface="League Spartan" charset="0"/>
                <a:cs typeface="Poppins" pitchFamily="2" charset="77"/>
              </a:rPr>
              <a:t> la </a:t>
            </a:r>
            <a:r>
              <a:rPr lang="en-GB" sz="1400" b="1" spc="113" dirty="0" err="1">
                <a:solidFill>
                  <a:srgbClr val="828282"/>
                </a:solidFill>
                <a:latin typeface="+mj-lt"/>
                <a:ea typeface="League Spartan" charset="0"/>
                <a:cs typeface="Poppins" pitchFamily="2" charset="77"/>
              </a:rPr>
              <a:t>reclamación</a:t>
            </a:r>
            <a:endParaRPr lang="en-GB" sz="1400" b="1" spc="113" dirty="0">
              <a:solidFill>
                <a:srgbClr val="828282"/>
              </a:solidFill>
              <a:latin typeface="+mj-lt"/>
              <a:ea typeface="League Spartan" charset="0"/>
              <a:cs typeface="Poppins" pitchFamily="2" charset="77"/>
            </a:endParaRPr>
          </a:p>
        </p:txBody>
      </p:sp>
    </p:spTree>
    <p:extLst>
      <p:ext uri="{BB962C8B-B14F-4D97-AF65-F5344CB8AC3E}">
        <p14:creationId xmlns:p14="http://schemas.microsoft.com/office/powerpoint/2010/main" val="3070592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8"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679945" y="521788"/>
            <a:ext cx="8852375" cy="697353"/>
          </a:xfrm>
        </p:spPr>
        <p:txBody>
          <a:bodyPr>
            <a:normAutofit fontScale="77500" lnSpcReduction="20000"/>
          </a:bodyPr>
          <a:lstStyle/>
          <a:p>
            <a:r>
              <a:rPr lang="es-ES" dirty="0"/>
              <a:t>Medidas financieras ejemplares: Préstamo </a:t>
            </a:r>
            <a:r>
              <a:rPr lang="es-ES" dirty="0" smtClean="0"/>
              <a:t>del Accionista</a:t>
            </a:r>
            <a:endParaRPr lang="en-GB"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34083" y="1743425"/>
            <a:ext cx="3719455" cy="489908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800" dirty="0">
                <a:solidFill>
                  <a:srgbClr val="245473"/>
                </a:solidFill>
                <a:latin typeface="+mj-lt"/>
              </a:rPr>
              <a:t>Fácil y rápido de aplicar (incluso informal</a:t>
            </a:r>
            <a:r>
              <a:rPr lang="es-ES" altLang="de-DE" sz="1800" dirty="0" smtClean="0">
                <a:solidFill>
                  <a:srgbClr val="245473"/>
                </a:solidFill>
                <a:latin typeface="+mj-lt"/>
              </a:rPr>
              <a:t>)</a:t>
            </a:r>
          </a:p>
          <a:p>
            <a:pPr algn="l">
              <a:lnSpc>
                <a:spcPct val="100000"/>
              </a:lnSpc>
              <a:spcBef>
                <a:spcPts val="600"/>
              </a:spcBef>
            </a:pPr>
            <a:r>
              <a:rPr lang="es-ES" altLang="de-DE" sz="1800" dirty="0" smtClean="0">
                <a:solidFill>
                  <a:srgbClr val="245473"/>
                </a:solidFill>
                <a:latin typeface="+mj-lt"/>
              </a:rPr>
              <a:t>Un </a:t>
            </a:r>
            <a:r>
              <a:rPr lang="es-ES" altLang="de-DE" sz="1800" dirty="0">
                <a:solidFill>
                  <a:srgbClr val="245473"/>
                </a:solidFill>
                <a:latin typeface="+mj-lt"/>
              </a:rPr>
              <a:t>problema clásico de las empresas medianas gestionadas por sus fundadores</a:t>
            </a:r>
            <a:r>
              <a:rPr lang="es-ES" altLang="de-DE" sz="1800" dirty="0" smtClean="0">
                <a:solidFill>
                  <a:srgbClr val="245473"/>
                </a:solidFill>
                <a:latin typeface="+mj-lt"/>
              </a:rPr>
              <a:t>:</a:t>
            </a:r>
          </a:p>
          <a:p>
            <a:pPr algn="l">
              <a:lnSpc>
                <a:spcPct val="100000"/>
              </a:lnSpc>
              <a:spcBef>
                <a:spcPts val="600"/>
              </a:spcBef>
            </a:pPr>
            <a:r>
              <a:rPr lang="es-ES" altLang="de-DE" sz="1800" dirty="0" smtClean="0">
                <a:solidFill>
                  <a:srgbClr val="245473"/>
                </a:solidFill>
                <a:latin typeface="+mj-lt"/>
              </a:rPr>
              <a:t>A </a:t>
            </a:r>
            <a:r>
              <a:rPr lang="es-ES" altLang="de-DE" sz="1800" dirty="0">
                <a:solidFill>
                  <a:srgbClr val="245473"/>
                </a:solidFill>
                <a:latin typeface="+mj-lt"/>
              </a:rPr>
              <a:t>menudo la crisis no se reconoce o se reconoce demasiado tarde o se considera una debilidad a corto </a:t>
            </a:r>
            <a:r>
              <a:rPr lang="es-ES" altLang="de-DE" sz="1800" dirty="0" smtClean="0">
                <a:solidFill>
                  <a:srgbClr val="245473"/>
                </a:solidFill>
                <a:latin typeface="+mj-lt"/>
              </a:rPr>
              <a:t>plazo</a:t>
            </a:r>
          </a:p>
          <a:p>
            <a:pPr algn="l">
              <a:lnSpc>
                <a:spcPct val="100000"/>
              </a:lnSpc>
              <a:spcBef>
                <a:spcPts val="600"/>
              </a:spcBef>
            </a:pPr>
            <a:r>
              <a:rPr lang="es-ES" altLang="de-DE" sz="1800" dirty="0" smtClean="0">
                <a:solidFill>
                  <a:srgbClr val="245473"/>
                </a:solidFill>
                <a:latin typeface="+mj-lt"/>
              </a:rPr>
              <a:t>Como </a:t>
            </a:r>
            <a:r>
              <a:rPr lang="es-ES" altLang="de-DE" sz="1800" dirty="0">
                <a:solidFill>
                  <a:srgbClr val="245473"/>
                </a:solidFill>
                <a:latin typeface="+mj-lt"/>
              </a:rPr>
              <a:t>el próximo año "</a:t>
            </a:r>
            <a:r>
              <a:rPr lang="es-ES" altLang="de-DE" sz="1800" dirty="0" smtClean="0">
                <a:solidFill>
                  <a:srgbClr val="245473"/>
                </a:solidFill>
                <a:latin typeface="+mj-lt"/>
              </a:rPr>
              <a:t>seguro“ que </a:t>
            </a:r>
            <a:r>
              <a:rPr lang="es-ES" altLang="de-DE" sz="1800" dirty="0">
                <a:solidFill>
                  <a:srgbClr val="245473"/>
                </a:solidFill>
                <a:latin typeface="+mj-lt"/>
              </a:rPr>
              <a:t>será mejor, el propietario aporta su propio </a:t>
            </a:r>
            <a:r>
              <a:rPr lang="es-ES" altLang="de-DE" sz="1800" dirty="0" smtClean="0">
                <a:solidFill>
                  <a:srgbClr val="245473"/>
                </a:solidFill>
                <a:latin typeface="+mj-lt"/>
              </a:rPr>
              <a:t>capital</a:t>
            </a:r>
          </a:p>
          <a:p>
            <a:pPr algn="l">
              <a:lnSpc>
                <a:spcPct val="100000"/>
              </a:lnSpc>
              <a:spcBef>
                <a:spcPts val="600"/>
              </a:spcBef>
            </a:pPr>
            <a:r>
              <a:rPr lang="es-ES" altLang="de-DE" sz="1800" dirty="0" smtClean="0">
                <a:solidFill>
                  <a:srgbClr val="245473"/>
                </a:solidFill>
                <a:latin typeface="+mj-lt"/>
              </a:rPr>
              <a:t>Este </a:t>
            </a:r>
            <a:r>
              <a:rPr lang="es-ES" altLang="de-DE" sz="1800" dirty="0">
                <a:solidFill>
                  <a:srgbClr val="245473"/>
                </a:solidFill>
                <a:latin typeface="+mj-lt"/>
              </a:rPr>
              <a:t>capital se echa en falta más tarde como contribución propia a la </a:t>
            </a:r>
            <a:r>
              <a:rPr lang="es-ES" altLang="de-DE" sz="1800" dirty="0" smtClean="0">
                <a:solidFill>
                  <a:srgbClr val="245473"/>
                </a:solidFill>
                <a:latin typeface="+mj-lt"/>
              </a:rPr>
              <a:t>reestructuración</a:t>
            </a:r>
          </a:p>
          <a:p>
            <a:pPr algn="l">
              <a:lnSpc>
                <a:spcPct val="100000"/>
              </a:lnSpc>
              <a:spcBef>
                <a:spcPts val="600"/>
              </a:spcBef>
            </a:pPr>
            <a:r>
              <a:rPr lang="es-ES" altLang="de-DE" sz="1800" dirty="0" smtClean="0">
                <a:solidFill>
                  <a:srgbClr val="245473"/>
                </a:solidFill>
                <a:latin typeface="+mj-lt"/>
              </a:rPr>
              <a:t>En </a:t>
            </a:r>
            <a:r>
              <a:rPr lang="es-ES" altLang="de-DE" sz="1800" dirty="0">
                <a:solidFill>
                  <a:srgbClr val="245473"/>
                </a:solidFill>
                <a:latin typeface="+mj-lt"/>
              </a:rPr>
              <a:t>caso de insolvencia, los préstamos de los accionistas están subordinados</a:t>
            </a:r>
            <a:endParaRPr lang="en-GB" sz="1800" dirty="0">
              <a:latin typeface="+mj-lt"/>
              <a:sym typeface="Wingdings" panose="05000000000000000000" pitchFamily="2" charset="2"/>
            </a:endParaRPr>
          </a:p>
        </p:txBody>
      </p:sp>
      <p:grpSp>
        <p:nvGrpSpPr>
          <p:cNvPr id="4" name="Gruppieren 3">
            <a:extLst>
              <a:ext uri="{FF2B5EF4-FFF2-40B4-BE49-F238E27FC236}">
                <a16:creationId xmlns="" xmlns:a16="http://schemas.microsoft.com/office/drawing/2014/main" id="{373DB9E1-FA58-423D-977D-419F75D1B8E6}"/>
              </a:ext>
            </a:extLst>
          </p:cNvPr>
          <p:cNvGrpSpPr/>
          <p:nvPr/>
        </p:nvGrpSpPr>
        <p:grpSpPr>
          <a:xfrm>
            <a:off x="3823063" y="2220686"/>
            <a:ext cx="8368937" cy="3818901"/>
            <a:chOff x="2933001" y="1477714"/>
            <a:chExt cx="9144001" cy="4561873"/>
          </a:xfrm>
        </p:grpSpPr>
        <p:sp>
          <p:nvSpPr>
            <p:cNvPr id="5" name="Shape 43421">
              <a:extLst>
                <a:ext uri="{FF2B5EF4-FFF2-40B4-BE49-F238E27FC236}">
                  <a16:creationId xmlns="" xmlns:a16="http://schemas.microsoft.com/office/drawing/2014/main" id="{F5E5235C-314B-4381-A193-3E71CE147DC7}"/>
                </a:ext>
              </a:extLst>
            </p:cNvPr>
            <p:cNvSpPr/>
            <p:nvPr/>
          </p:nvSpPr>
          <p:spPr>
            <a:xfrm flipH="1">
              <a:off x="6328929" y="4430539"/>
              <a:ext cx="3024063" cy="1279273"/>
            </a:xfrm>
            <a:custGeom>
              <a:avLst/>
              <a:gdLst/>
              <a:ahLst/>
              <a:cxnLst>
                <a:cxn ang="0">
                  <a:pos x="wd2" y="hd2"/>
                </a:cxn>
                <a:cxn ang="5400000">
                  <a:pos x="wd2" y="hd2"/>
                </a:cxn>
                <a:cxn ang="10800000">
                  <a:pos x="wd2" y="hd2"/>
                </a:cxn>
                <a:cxn ang="16200000">
                  <a:pos x="wd2" y="hd2"/>
                </a:cxn>
              </a:cxnLst>
              <a:rect l="0" t="0" r="r" b="b"/>
              <a:pathLst>
                <a:path w="21433" h="21445" extrusionOk="0">
                  <a:moveTo>
                    <a:pt x="21065" y="865"/>
                  </a:moveTo>
                  <a:cubicBezTo>
                    <a:pt x="21115" y="963"/>
                    <a:pt x="21162" y="1072"/>
                    <a:pt x="21205" y="1193"/>
                  </a:cubicBezTo>
                  <a:cubicBezTo>
                    <a:pt x="21600" y="2305"/>
                    <a:pt x="21463" y="3974"/>
                    <a:pt x="20940" y="4708"/>
                  </a:cubicBezTo>
                  <a:cubicBezTo>
                    <a:pt x="20696" y="4400"/>
                    <a:pt x="20419" y="4271"/>
                    <a:pt x="20147" y="4329"/>
                  </a:cubicBezTo>
                  <a:cubicBezTo>
                    <a:pt x="19875" y="4387"/>
                    <a:pt x="19608" y="4633"/>
                    <a:pt x="19383" y="5075"/>
                  </a:cubicBezTo>
                  <a:lnTo>
                    <a:pt x="17434" y="8893"/>
                  </a:lnTo>
                  <a:cubicBezTo>
                    <a:pt x="17434" y="8892"/>
                    <a:pt x="17434" y="8891"/>
                    <a:pt x="17434" y="8890"/>
                  </a:cubicBezTo>
                  <a:cubicBezTo>
                    <a:pt x="17434" y="8889"/>
                    <a:pt x="17435" y="8887"/>
                    <a:pt x="17435" y="8886"/>
                  </a:cubicBezTo>
                  <a:lnTo>
                    <a:pt x="17328" y="9093"/>
                  </a:lnTo>
                  <a:cubicBezTo>
                    <a:pt x="17321" y="8392"/>
                    <a:pt x="17216" y="7715"/>
                    <a:pt x="17026" y="7177"/>
                  </a:cubicBezTo>
                  <a:cubicBezTo>
                    <a:pt x="16971" y="7020"/>
                    <a:pt x="16908" y="6877"/>
                    <a:pt x="16841" y="6749"/>
                  </a:cubicBezTo>
                  <a:lnTo>
                    <a:pt x="19835" y="893"/>
                  </a:lnTo>
                  <a:cubicBezTo>
                    <a:pt x="19885" y="793"/>
                    <a:pt x="19940" y="706"/>
                    <a:pt x="19998" y="634"/>
                  </a:cubicBezTo>
                  <a:cubicBezTo>
                    <a:pt x="20281" y="279"/>
                    <a:pt x="20620" y="277"/>
                    <a:pt x="20905" y="622"/>
                  </a:cubicBezTo>
                  <a:cubicBezTo>
                    <a:pt x="20962" y="690"/>
                    <a:pt x="21015" y="768"/>
                    <a:pt x="21065" y="865"/>
                  </a:cubicBezTo>
                  <a:close/>
                  <a:moveTo>
                    <a:pt x="18952" y="583"/>
                  </a:moveTo>
                  <a:cubicBezTo>
                    <a:pt x="19002" y="679"/>
                    <a:pt x="19050" y="789"/>
                    <a:pt x="19092" y="911"/>
                  </a:cubicBezTo>
                  <a:cubicBezTo>
                    <a:pt x="19100" y="933"/>
                    <a:pt x="19107" y="954"/>
                    <a:pt x="19114" y="976"/>
                  </a:cubicBezTo>
                  <a:lnTo>
                    <a:pt x="16451" y="6193"/>
                  </a:lnTo>
                  <a:cubicBezTo>
                    <a:pt x="16382" y="6136"/>
                    <a:pt x="16311" y="6093"/>
                    <a:pt x="16239" y="6064"/>
                  </a:cubicBezTo>
                  <a:cubicBezTo>
                    <a:pt x="16166" y="6035"/>
                    <a:pt x="16092" y="6020"/>
                    <a:pt x="16019" y="6020"/>
                  </a:cubicBezTo>
                  <a:lnTo>
                    <a:pt x="14956" y="6024"/>
                  </a:lnTo>
                  <a:lnTo>
                    <a:pt x="17721" y="609"/>
                  </a:lnTo>
                  <a:cubicBezTo>
                    <a:pt x="18031" y="2"/>
                    <a:pt x="18455" y="-78"/>
                    <a:pt x="18792" y="336"/>
                  </a:cubicBezTo>
                  <a:cubicBezTo>
                    <a:pt x="18848" y="404"/>
                    <a:pt x="18901" y="487"/>
                    <a:pt x="18952" y="583"/>
                  </a:cubicBezTo>
                  <a:close/>
                  <a:moveTo>
                    <a:pt x="20964" y="6292"/>
                  </a:moveTo>
                  <a:cubicBezTo>
                    <a:pt x="21306" y="7269"/>
                    <a:pt x="21250" y="8715"/>
                    <a:pt x="20838" y="9528"/>
                  </a:cubicBezTo>
                  <a:lnTo>
                    <a:pt x="17513" y="16042"/>
                  </a:lnTo>
                  <a:cubicBezTo>
                    <a:pt x="17303" y="16454"/>
                    <a:pt x="16933" y="16638"/>
                    <a:pt x="16616" y="16719"/>
                  </a:cubicBezTo>
                  <a:cubicBezTo>
                    <a:pt x="16298" y="16800"/>
                    <a:pt x="16034" y="16779"/>
                    <a:pt x="16034" y="16779"/>
                  </a:cubicBezTo>
                  <a:lnTo>
                    <a:pt x="11044" y="16788"/>
                  </a:lnTo>
                  <a:cubicBezTo>
                    <a:pt x="11011" y="16788"/>
                    <a:pt x="10978" y="16784"/>
                    <a:pt x="10946" y="16777"/>
                  </a:cubicBezTo>
                  <a:cubicBezTo>
                    <a:pt x="10914" y="16769"/>
                    <a:pt x="10882" y="16758"/>
                    <a:pt x="10851" y="16744"/>
                  </a:cubicBezTo>
                  <a:cubicBezTo>
                    <a:pt x="10600" y="16668"/>
                    <a:pt x="10142" y="16532"/>
                    <a:pt x="9575" y="16099"/>
                  </a:cubicBezTo>
                  <a:cubicBezTo>
                    <a:pt x="9008" y="15666"/>
                    <a:pt x="8332" y="14938"/>
                    <a:pt x="7644" y="13678"/>
                  </a:cubicBezTo>
                  <a:lnTo>
                    <a:pt x="3729" y="21445"/>
                  </a:lnTo>
                  <a:lnTo>
                    <a:pt x="0" y="15037"/>
                  </a:lnTo>
                  <a:cubicBezTo>
                    <a:pt x="1576" y="11886"/>
                    <a:pt x="3171" y="8790"/>
                    <a:pt x="4777" y="5727"/>
                  </a:cubicBezTo>
                  <a:cubicBezTo>
                    <a:pt x="5291" y="4746"/>
                    <a:pt x="5676" y="4005"/>
                    <a:pt x="6272" y="3325"/>
                  </a:cubicBezTo>
                  <a:cubicBezTo>
                    <a:pt x="7715" y="1679"/>
                    <a:pt x="9186" y="2709"/>
                    <a:pt x="11615" y="6867"/>
                  </a:cubicBezTo>
                  <a:lnTo>
                    <a:pt x="16011" y="6857"/>
                  </a:lnTo>
                  <a:cubicBezTo>
                    <a:pt x="16313" y="6857"/>
                    <a:pt x="16584" y="7182"/>
                    <a:pt x="16763" y="7693"/>
                  </a:cubicBezTo>
                  <a:cubicBezTo>
                    <a:pt x="16903" y="8091"/>
                    <a:pt x="16988" y="8603"/>
                    <a:pt x="16988" y="9158"/>
                  </a:cubicBezTo>
                  <a:cubicBezTo>
                    <a:pt x="16989" y="9651"/>
                    <a:pt x="16923" y="10122"/>
                    <a:pt x="16804" y="10511"/>
                  </a:cubicBezTo>
                  <a:cubicBezTo>
                    <a:pt x="16726" y="10765"/>
                    <a:pt x="16626" y="10978"/>
                    <a:pt x="16512" y="11138"/>
                  </a:cubicBezTo>
                  <a:cubicBezTo>
                    <a:pt x="16362" y="11347"/>
                    <a:pt x="16191" y="11458"/>
                    <a:pt x="16017" y="11460"/>
                  </a:cubicBezTo>
                  <a:lnTo>
                    <a:pt x="11134" y="11495"/>
                  </a:lnTo>
                  <a:cubicBezTo>
                    <a:pt x="11029" y="11465"/>
                    <a:pt x="10938" y="11668"/>
                    <a:pt x="10945" y="11917"/>
                  </a:cubicBezTo>
                  <a:cubicBezTo>
                    <a:pt x="10951" y="12114"/>
                    <a:pt x="11019" y="12269"/>
                    <a:pt x="11102" y="12275"/>
                  </a:cubicBezTo>
                  <a:cubicBezTo>
                    <a:pt x="11150" y="12275"/>
                    <a:pt x="11198" y="12275"/>
                    <a:pt x="11247" y="12276"/>
                  </a:cubicBezTo>
                  <a:cubicBezTo>
                    <a:pt x="12837" y="12283"/>
                    <a:pt x="14428" y="12280"/>
                    <a:pt x="16019" y="12271"/>
                  </a:cubicBezTo>
                  <a:cubicBezTo>
                    <a:pt x="16059" y="12270"/>
                    <a:pt x="16395" y="12189"/>
                    <a:pt x="16715" y="11688"/>
                  </a:cubicBezTo>
                  <a:cubicBezTo>
                    <a:pt x="16958" y="11309"/>
                    <a:pt x="17278" y="10417"/>
                    <a:pt x="17507" y="9990"/>
                  </a:cubicBezTo>
                  <a:cubicBezTo>
                    <a:pt x="18496" y="8146"/>
                    <a:pt x="19594" y="5985"/>
                    <a:pt x="19594" y="5985"/>
                  </a:cubicBezTo>
                  <a:cubicBezTo>
                    <a:pt x="20008" y="5176"/>
                    <a:pt x="20621" y="5314"/>
                    <a:pt x="20964" y="6292"/>
                  </a:cubicBezTo>
                  <a:close/>
                  <a:moveTo>
                    <a:pt x="16816" y="506"/>
                  </a:moveTo>
                  <a:cubicBezTo>
                    <a:pt x="16866" y="602"/>
                    <a:pt x="16913" y="712"/>
                    <a:pt x="16956" y="834"/>
                  </a:cubicBezTo>
                  <a:cubicBezTo>
                    <a:pt x="16964" y="856"/>
                    <a:pt x="16971" y="878"/>
                    <a:pt x="16979" y="901"/>
                  </a:cubicBezTo>
                  <a:lnTo>
                    <a:pt x="14348" y="6053"/>
                  </a:lnTo>
                  <a:cubicBezTo>
                    <a:pt x="14332" y="6051"/>
                    <a:pt x="13944" y="6038"/>
                    <a:pt x="13559" y="6025"/>
                  </a:cubicBezTo>
                  <a:cubicBezTo>
                    <a:pt x="13174" y="6012"/>
                    <a:pt x="12793" y="6000"/>
                    <a:pt x="12793" y="6000"/>
                  </a:cubicBezTo>
                  <a:lnTo>
                    <a:pt x="15585" y="529"/>
                  </a:lnTo>
                  <a:cubicBezTo>
                    <a:pt x="15895" y="-78"/>
                    <a:pt x="16318" y="-155"/>
                    <a:pt x="16655" y="258"/>
                  </a:cubicBezTo>
                  <a:cubicBezTo>
                    <a:pt x="16712" y="327"/>
                    <a:pt x="16765" y="410"/>
                    <a:pt x="16816" y="506"/>
                  </a:cubicBez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6" name="Shape 43422">
              <a:extLst>
                <a:ext uri="{FF2B5EF4-FFF2-40B4-BE49-F238E27FC236}">
                  <a16:creationId xmlns="" xmlns:a16="http://schemas.microsoft.com/office/drawing/2014/main" id="{2F44DC5A-423B-47BB-9B20-2352D76B1F2C}"/>
                </a:ext>
              </a:extLst>
            </p:cNvPr>
            <p:cNvSpPr/>
            <p:nvPr/>
          </p:nvSpPr>
          <p:spPr>
            <a:xfrm flipH="1">
              <a:off x="9952807" y="4256505"/>
              <a:ext cx="2124195" cy="17825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chemeClr val="accent3">
                <a:lumMod val="50000"/>
              </a:schemeClr>
            </a:solidFill>
            <a:ln w="12700" cap="flat">
              <a:noFill/>
              <a:miter lim="400000"/>
            </a:ln>
            <a:effectLst/>
          </p:spPr>
          <p:txBody>
            <a:bodyPr wrap="square" lIns="0" tIns="0" rIns="0" bIns="0" numCol="1" anchor="t">
              <a:noAutofit/>
            </a:bodyPr>
            <a:lstStyle/>
            <a:p>
              <a:endParaRPr lang="en-GB" sz="1600" dirty="0">
                <a:latin typeface="+mj-lt"/>
              </a:endParaRPr>
            </a:p>
          </p:txBody>
        </p:sp>
        <p:sp>
          <p:nvSpPr>
            <p:cNvPr id="7" name="Shape 43423">
              <a:extLst>
                <a:ext uri="{FF2B5EF4-FFF2-40B4-BE49-F238E27FC236}">
                  <a16:creationId xmlns="" xmlns:a16="http://schemas.microsoft.com/office/drawing/2014/main" id="{5D21598B-0F85-4EAF-AAD0-B05A51BC2BBE}"/>
                </a:ext>
              </a:extLst>
            </p:cNvPr>
            <p:cNvSpPr/>
            <p:nvPr/>
          </p:nvSpPr>
          <p:spPr>
            <a:xfrm flipH="1">
              <a:off x="8319561" y="4772297"/>
              <a:ext cx="2097334" cy="1267290"/>
            </a:xfrm>
            <a:custGeom>
              <a:avLst/>
              <a:gdLst/>
              <a:ahLst/>
              <a:cxnLst>
                <a:cxn ang="0">
                  <a:pos x="wd2" y="hd2"/>
                </a:cxn>
                <a:cxn ang="5400000">
                  <a:pos x="wd2" y="hd2"/>
                </a:cxn>
                <a:cxn ang="10800000">
                  <a:pos x="wd2" y="hd2"/>
                </a:cxn>
                <a:cxn ang="16200000">
                  <a:pos x="wd2" y="hd2"/>
                </a:cxn>
              </a:cxnLst>
              <a:rect l="0" t="0" r="r" b="b"/>
              <a:pathLst>
                <a:path w="21600" h="21600" extrusionOk="0">
                  <a:moveTo>
                    <a:pt x="15555" y="0"/>
                  </a:moveTo>
                  <a:lnTo>
                    <a:pt x="21600" y="11920"/>
                  </a:lnTo>
                  <a:lnTo>
                    <a:pt x="14630" y="21600"/>
                  </a:lnTo>
                  <a:lnTo>
                    <a:pt x="0" y="21600"/>
                  </a:lnTo>
                  <a:lnTo>
                    <a:pt x="15555" y="0"/>
                  </a:lnTo>
                  <a:close/>
                </a:path>
              </a:pathLst>
            </a:custGeom>
            <a:solidFill>
              <a:schemeClr val="accent3"/>
            </a:solidFill>
            <a:ln w="12700" cap="flat">
              <a:noFill/>
              <a:miter lim="400000"/>
            </a:ln>
            <a:effectLst/>
          </p:spPr>
          <p:txBody>
            <a:bodyPr wrap="square" lIns="0" tIns="0" rIns="0" bIns="0" numCol="1" anchor="t">
              <a:noAutofit/>
            </a:bodyPr>
            <a:lstStyle/>
            <a:p>
              <a:endParaRPr lang="en-GB" sz="1600" dirty="0">
                <a:latin typeface="+mj-lt"/>
              </a:endParaRPr>
            </a:p>
          </p:txBody>
        </p:sp>
        <p:sp>
          <p:nvSpPr>
            <p:cNvPr id="8" name="Shape 43422">
              <a:extLst>
                <a:ext uri="{FF2B5EF4-FFF2-40B4-BE49-F238E27FC236}">
                  <a16:creationId xmlns="" xmlns:a16="http://schemas.microsoft.com/office/drawing/2014/main" id="{8713805C-890C-4B98-8DE5-FB94A45B7A90}"/>
                </a:ext>
              </a:extLst>
            </p:cNvPr>
            <p:cNvSpPr/>
            <p:nvPr/>
          </p:nvSpPr>
          <p:spPr>
            <a:xfrm rot="5400000" flipH="1">
              <a:off x="2762161" y="1648555"/>
              <a:ext cx="2124195" cy="17825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chemeClr val="accent3">
                <a:lumMod val="50000"/>
              </a:schemeClr>
            </a:solidFill>
            <a:ln w="12700" cap="flat">
              <a:noFill/>
              <a:miter lim="400000"/>
            </a:ln>
            <a:effectLst/>
          </p:spPr>
          <p:txBody>
            <a:bodyPr wrap="square" lIns="0" tIns="0" rIns="0" bIns="0" numCol="1" anchor="t">
              <a:noAutofit/>
            </a:bodyPr>
            <a:lstStyle/>
            <a:p>
              <a:endParaRPr lang="en-GB" sz="1600" dirty="0">
                <a:latin typeface="+mj-lt"/>
              </a:endParaRPr>
            </a:p>
          </p:txBody>
        </p:sp>
        <p:sp>
          <p:nvSpPr>
            <p:cNvPr id="9" name="Shape 43426">
              <a:extLst>
                <a:ext uri="{FF2B5EF4-FFF2-40B4-BE49-F238E27FC236}">
                  <a16:creationId xmlns="" xmlns:a16="http://schemas.microsoft.com/office/drawing/2014/main" id="{C26CDD67-CCEE-4E93-B306-80C57314C3D1}"/>
                </a:ext>
              </a:extLst>
            </p:cNvPr>
            <p:cNvSpPr/>
            <p:nvPr/>
          </p:nvSpPr>
          <p:spPr>
            <a:xfrm>
              <a:off x="6646987" y="2400920"/>
              <a:ext cx="1875248" cy="2620241"/>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rgbClr val="E53292"/>
            </a:solidFill>
            <a:ln w="12700" cap="flat">
              <a:noFill/>
              <a:miter lim="400000"/>
            </a:ln>
            <a:effectLst/>
          </p:spPr>
          <p:txBody>
            <a:bodyPr wrap="square" lIns="26796" tIns="26796" rIns="26796" bIns="26796" numCol="1" anchor="ctr">
              <a:noAutofit/>
            </a:bodyPr>
            <a:lstStyle/>
            <a:p>
              <a:endParaRPr lang="en-GB" sz="1600" dirty="0">
                <a:latin typeface="+mj-lt"/>
              </a:endParaRPr>
            </a:p>
          </p:txBody>
        </p:sp>
        <p:sp>
          <p:nvSpPr>
            <p:cNvPr id="10" name="Shape 43427">
              <a:extLst>
                <a:ext uri="{FF2B5EF4-FFF2-40B4-BE49-F238E27FC236}">
                  <a16:creationId xmlns="" xmlns:a16="http://schemas.microsoft.com/office/drawing/2014/main" id="{6A0B5014-3A84-4FFA-A0F0-D2B154E2393F}"/>
                </a:ext>
              </a:extLst>
            </p:cNvPr>
            <p:cNvSpPr/>
            <p:nvPr/>
          </p:nvSpPr>
          <p:spPr>
            <a:xfrm>
              <a:off x="7368848" y="3792463"/>
              <a:ext cx="446271" cy="977858"/>
            </a:xfrm>
            <a:custGeom>
              <a:avLst/>
              <a:gdLst/>
              <a:ahLst/>
              <a:cxnLst>
                <a:cxn ang="0">
                  <a:pos x="wd2" y="hd2"/>
                </a:cxn>
                <a:cxn ang="5400000">
                  <a:pos x="wd2" y="hd2"/>
                </a:cxn>
                <a:cxn ang="10800000">
                  <a:pos x="wd2" y="hd2"/>
                </a:cxn>
                <a:cxn ang="16200000">
                  <a:pos x="wd2" y="hd2"/>
                </a:cxn>
              </a:cxnLst>
              <a:rect l="0" t="0" r="r" b="b"/>
              <a:pathLst>
                <a:path w="21600" h="21600" extrusionOk="0">
                  <a:moveTo>
                    <a:pt x="9174" y="0"/>
                  </a:moveTo>
                  <a:lnTo>
                    <a:pt x="9174" y="2652"/>
                  </a:lnTo>
                  <a:cubicBezTo>
                    <a:pt x="3926" y="3047"/>
                    <a:pt x="495" y="4697"/>
                    <a:pt x="495" y="6882"/>
                  </a:cubicBezTo>
                  <a:cubicBezTo>
                    <a:pt x="495" y="9172"/>
                    <a:pt x="4179" y="10374"/>
                    <a:pt x="10062" y="11427"/>
                  </a:cubicBezTo>
                  <a:cubicBezTo>
                    <a:pt x="14330" y="12216"/>
                    <a:pt x="16564" y="13130"/>
                    <a:pt x="16564" y="14578"/>
                  </a:cubicBezTo>
                  <a:cubicBezTo>
                    <a:pt x="16564" y="16078"/>
                    <a:pt x="13755" y="17144"/>
                    <a:pt x="9660" y="17144"/>
                  </a:cubicBezTo>
                  <a:cubicBezTo>
                    <a:pt x="6430" y="17144"/>
                    <a:pt x="3401" y="16624"/>
                    <a:pt x="1383" y="16019"/>
                  </a:cubicBezTo>
                  <a:lnTo>
                    <a:pt x="0" y="17771"/>
                  </a:lnTo>
                  <a:cubicBezTo>
                    <a:pt x="1009" y="18100"/>
                    <a:pt x="2372" y="18387"/>
                    <a:pt x="3896" y="18594"/>
                  </a:cubicBezTo>
                  <a:cubicBezTo>
                    <a:pt x="5419" y="18801"/>
                    <a:pt x="7124" y="18939"/>
                    <a:pt x="8782" y="18944"/>
                  </a:cubicBezTo>
                  <a:lnTo>
                    <a:pt x="8782" y="21600"/>
                  </a:lnTo>
                  <a:lnTo>
                    <a:pt x="12426" y="21600"/>
                  </a:lnTo>
                  <a:lnTo>
                    <a:pt x="12426" y="18854"/>
                  </a:lnTo>
                  <a:cubicBezTo>
                    <a:pt x="18366" y="18433"/>
                    <a:pt x="21600" y="16457"/>
                    <a:pt x="21600" y="14352"/>
                  </a:cubicBezTo>
                  <a:cubicBezTo>
                    <a:pt x="21600" y="12009"/>
                    <a:pt x="18562" y="10690"/>
                    <a:pt x="12622" y="9585"/>
                  </a:cubicBezTo>
                  <a:cubicBezTo>
                    <a:pt x="7604" y="8611"/>
                    <a:pt x="5428" y="7908"/>
                    <a:pt x="5428" y="6566"/>
                  </a:cubicBezTo>
                  <a:cubicBezTo>
                    <a:pt x="5428" y="5487"/>
                    <a:pt x="7097" y="4272"/>
                    <a:pt x="11538" y="4272"/>
                  </a:cubicBezTo>
                  <a:cubicBezTo>
                    <a:pt x="15229" y="4272"/>
                    <a:pt x="17623" y="4903"/>
                    <a:pt x="18835" y="5219"/>
                  </a:cubicBezTo>
                  <a:lnTo>
                    <a:pt x="20311" y="3462"/>
                  </a:lnTo>
                  <a:cubicBezTo>
                    <a:pt x="19445" y="3238"/>
                    <a:pt x="18422" y="3028"/>
                    <a:pt x="17190" y="2865"/>
                  </a:cubicBezTo>
                  <a:cubicBezTo>
                    <a:pt x="15958" y="2703"/>
                    <a:pt x="14519" y="2589"/>
                    <a:pt x="12818" y="2562"/>
                  </a:cubicBezTo>
                  <a:lnTo>
                    <a:pt x="12818" y="0"/>
                  </a:lnTo>
                  <a:lnTo>
                    <a:pt x="9174" y="0"/>
                  </a:lnTo>
                  <a:close/>
                </a:path>
              </a:pathLst>
            </a:custGeom>
            <a:solidFill>
              <a:schemeClr val="bg1"/>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11" name="Shape 43429">
              <a:extLst>
                <a:ext uri="{FF2B5EF4-FFF2-40B4-BE49-F238E27FC236}">
                  <a16:creationId xmlns="" xmlns:a16="http://schemas.microsoft.com/office/drawing/2014/main" id="{BDD46ECB-FA5E-4488-9041-4DDF65130876}"/>
                </a:ext>
              </a:extLst>
            </p:cNvPr>
            <p:cNvSpPr/>
            <p:nvPr/>
          </p:nvSpPr>
          <p:spPr>
            <a:xfrm rot="5400000">
              <a:off x="6861592" y="2482673"/>
              <a:ext cx="1074326" cy="1239219"/>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0" y="3538"/>
                  </a:lnTo>
                  <a:lnTo>
                    <a:pt x="16550"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12" name="Shape 43431">
              <a:extLst>
                <a:ext uri="{FF2B5EF4-FFF2-40B4-BE49-F238E27FC236}">
                  <a16:creationId xmlns="" xmlns:a16="http://schemas.microsoft.com/office/drawing/2014/main" id="{2AEF8627-567A-4646-B27B-99CFE3434B7F}"/>
                </a:ext>
              </a:extLst>
            </p:cNvPr>
            <p:cNvSpPr/>
            <p:nvPr/>
          </p:nvSpPr>
          <p:spPr>
            <a:xfrm>
              <a:off x="2933001" y="2688844"/>
              <a:ext cx="3973854" cy="913065"/>
            </a:xfrm>
            <a:prstGeom prst="rect">
              <a:avLst/>
            </a:prstGeom>
            <a:solidFill>
              <a:srgbClr val="245473"/>
            </a:solidFill>
            <a:ln w="12700" cap="flat">
              <a:noFill/>
              <a:miter lim="400000"/>
            </a:ln>
            <a:effectLst/>
          </p:spPr>
          <p:txBody>
            <a:bodyPr wrap="square" lIns="0" tIns="0" rIns="0" bIns="0" numCol="1" anchor="t">
              <a:noAutofit/>
            </a:bodyPr>
            <a:lstStyle/>
            <a:p>
              <a:endParaRPr lang="en-GB" sz="1600" dirty="0">
                <a:latin typeface="+mj-lt"/>
              </a:endParaRPr>
            </a:p>
          </p:txBody>
        </p:sp>
        <p:sp>
          <p:nvSpPr>
            <p:cNvPr id="13" name="TextBox 21">
              <a:extLst>
                <a:ext uri="{FF2B5EF4-FFF2-40B4-BE49-F238E27FC236}">
                  <a16:creationId xmlns="" xmlns:a16="http://schemas.microsoft.com/office/drawing/2014/main" id="{B2FE1FC3-DB64-4EBE-8718-6A95FFFCC0F3}"/>
                </a:ext>
              </a:extLst>
            </p:cNvPr>
            <p:cNvSpPr txBox="1"/>
            <p:nvPr/>
          </p:nvSpPr>
          <p:spPr>
            <a:xfrm>
              <a:off x="8842194" y="2973685"/>
              <a:ext cx="1065028" cy="441186"/>
            </a:xfrm>
            <a:prstGeom prst="rect">
              <a:avLst/>
            </a:prstGeom>
            <a:noFill/>
          </p:spPr>
          <p:txBody>
            <a:bodyPr wrap="none" rtlCol="0" anchor="ctr" anchorCtr="0">
              <a:spAutoFit/>
            </a:bodyPr>
            <a:lstStyle/>
            <a:p>
              <a:r>
                <a:rPr lang="en-GB" b="1" dirty="0" err="1" smtClean="0">
                  <a:solidFill>
                    <a:srgbClr val="245473"/>
                  </a:solidFill>
                  <a:latin typeface="+mj-lt"/>
                  <a:ea typeface="League Spartan" charset="0"/>
                  <a:cs typeface="Poppins" pitchFamily="2" charset="77"/>
                </a:rPr>
                <a:t>Empresa</a:t>
              </a:r>
              <a:endParaRPr lang="en-GB" b="1" dirty="0">
                <a:solidFill>
                  <a:srgbClr val="245473"/>
                </a:solidFill>
                <a:latin typeface="+mj-lt"/>
                <a:ea typeface="League Spartan" charset="0"/>
                <a:cs typeface="Poppins" pitchFamily="2" charset="77"/>
              </a:endParaRPr>
            </a:p>
          </p:txBody>
        </p:sp>
        <p:sp>
          <p:nvSpPr>
            <p:cNvPr id="14" name="Subtitle 2">
              <a:extLst>
                <a:ext uri="{FF2B5EF4-FFF2-40B4-BE49-F238E27FC236}">
                  <a16:creationId xmlns="" xmlns:a16="http://schemas.microsoft.com/office/drawing/2014/main" id="{4193DE34-63FB-45E5-8AB7-8F34700E8445}"/>
                </a:ext>
              </a:extLst>
            </p:cNvPr>
            <p:cNvSpPr txBox="1">
              <a:spLocks/>
            </p:cNvSpPr>
            <p:nvPr/>
          </p:nvSpPr>
          <p:spPr>
            <a:xfrm>
              <a:off x="8948385" y="3397057"/>
              <a:ext cx="2403047" cy="114433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2000" dirty="0">
                  <a:solidFill>
                    <a:srgbClr val="245473"/>
                  </a:solidFill>
                  <a:latin typeface="+mj-lt"/>
                  <a:ea typeface="Lato Light" panose="020F0502020204030203" pitchFamily="34" charset="0"/>
                  <a:cs typeface="Mukta ExtraLight" panose="020B0000000000000000" pitchFamily="34" charset="77"/>
                </a:rPr>
                <a:t>La empresa paga intereses y amortizaciones</a:t>
              </a:r>
              <a:endParaRPr lang="en-GB" sz="2000" dirty="0">
                <a:solidFill>
                  <a:srgbClr val="245473"/>
                </a:solidFill>
                <a:latin typeface="+mj-lt"/>
                <a:ea typeface="Lato Light" panose="020F0502020204030203" pitchFamily="34" charset="0"/>
                <a:cs typeface="Mukta ExtraLight" panose="020B0000000000000000" pitchFamily="34" charset="77"/>
              </a:endParaRPr>
            </a:p>
          </p:txBody>
        </p:sp>
        <p:sp>
          <p:nvSpPr>
            <p:cNvPr id="15" name="TextBox 23">
              <a:extLst>
                <a:ext uri="{FF2B5EF4-FFF2-40B4-BE49-F238E27FC236}">
                  <a16:creationId xmlns="" xmlns:a16="http://schemas.microsoft.com/office/drawing/2014/main" id="{F3770857-352B-4710-BFE0-176A599FC6DE}"/>
                </a:ext>
              </a:extLst>
            </p:cNvPr>
            <p:cNvSpPr txBox="1"/>
            <p:nvPr/>
          </p:nvSpPr>
          <p:spPr>
            <a:xfrm>
              <a:off x="4871143" y="4060799"/>
              <a:ext cx="1205565" cy="441186"/>
            </a:xfrm>
            <a:prstGeom prst="rect">
              <a:avLst/>
            </a:prstGeom>
            <a:noFill/>
          </p:spPr>
          <p:txBody>
            <a:bodyPr wrap="none" rtlCol="0" anchor="ctr" anchorCtr="0">
              <a:spAutoFit/>
            </a:bodyPr>
            <a:lstStyle/>
            <a:p>
              <a:pPr algn="r"/>
              <a:r>
                <a:rPr lang="en-GB" b="1" dirty="0" err="1" smtClean="0">
                  <a:solidFill>
                    <a:srgbClr val="245473"/>
                  </a:solidFill>
                  <a:latin typeface="+mj-lt"/>
                  <a:ea typeface="League Spartan" charset="0"/>
                  <a:cs typeface="Poppins" pitchFamily="2" charset="77"/>
                </a:rPr>
                <a:t>Accionista</a:t>
              </a:r>
              <a:endParaRPr lang="en-GB" b="1" dirty="0">
                <a:solidFill>
                  <a:srgbClr val="245473"/>
                </a:solidFill>
                <a:latin typeface="+mj-lt"/>
                <a:ea typeface="League Spartan" charset="0"/>
                <a:cs typeface="Poppins" pitchFamily="2" charset="77"/>
              </a:endParaRPr>
            </a:p>
          </p:txBody>
        </p:sp>
        <p:sp>
          <p:nvSpPr>
            <p:cNvPr id="17" name="Subtitle 2">
              <a:extLst>
                <a:ext uri="{FF2B5EF4-FFF2-40B4-BE49-F238E27FC236}">
                  <a16:creationId xmlns="" xmlns:a16="http://schemas.microsoft.com/office/drawing/2014/main" id="{8963A950-6233-4053-8C45-C3C5BA3759CC}"/>
                </a:ext>
              </a:extLst>
            </p:cNvPr>
            <p:cNvSpPr txBox="1">
              <a:spLocks/>
            </p:cNvSpPr>
            <p:nvPr/>
          </p:nvSpPr>
          <p:spPr>
            <a:xfrm>
              <a:off x="3673661" y="4464984"/>
              <a:ext cx="2403047" cy="1511990"/>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s-ES" sz="2000" dirty="0">
                  <a:solidFill>
                    <a:srgbClr val="245473"/>
                  </a:solidFill>
                  <a:latin typeface="+mj-lt"/>
                  <a:ea typeface="Lato Light" panose="020F0502020204030203" pitchFamily="34" charset="0"/>
                  <a:cs typeface="Mukta ExtraLight" panose="020B0000000000000000" pitchFamily="34" charset="77"/>
                </a:rPr>
                <a:t>El accionista concede un préstamo a la empresa</a:t>
              </a:r>
              <a:endParaRPr lang="en-GB" sz="2000" dirty="0">
                <a:solidFill>
                  <a:srgbClr val="245473"/>
                </a:solidFill>
                <a:latin typeface="+mj-lt"/>
                <a:ea typeface="Lato Light" panose="020F0502020204030203" pitchFamily="34" charset="0"/>
                <a:cs typeface="Mukta ExtraLight" panose="020B0000000000000000" pitchFamily="34" charset="77"/>
              </a:endParaRPr>
            </a:p>
          </p:txBody>
        </p:sp>
      </p:grpSp>
    </p:spTree>
    <p:extLst>
      <p:ext uri="{BB962C8B-B14F-4D97-AF65-F5344CB8AC3E}">
        <p14:creationId xmlns:p14="http://schemas.microsoft.com/office/powerpoint/2010/main" val="3117317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03"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519268" y="623504"/>
            <a:ext cx="8852375" cy="697353"/>
          </a:xfrm>
        </p:spPr>
        <p:txBody>
          <a:bodyPr>
            <a:normAutofit fontScale="85000" lnSpcReduction="10000"/>
          </a:bodyPr>
          <a:lstStyle/>
          <a:p>
            <a:r>
              <a:rPr lang="es-ES" dirty="0"/>
              <a:t>Medidas financieras ejemplares: Inyección de capital</a:t>
            </a:r>
            <a:endParaRPr lang="en-GB"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107808" y="1950923"/>
            <a:ext cx="7466402" cy="423736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000" dirty="0">
                <a:solidFill>
                  <a:srgbClr val="245473"/>
                </a:solidFill>
                <a:latin typeface="+mj-lt"/>
                <a:ea typeface="Open Sans Light" panose="020B0306030504020204" pitchFamily="34" charset="0"/>
                <a:cs typeface="Open Sans Light" panose="020B0306030504020204" pitchFamily="34" charset="0"/>
              </a:rPr>
              <a:t>Inserción de fondos propios en forma de capital o efectivo con el fin de reducir los ratios de endeudamiento y/o aportar capital para estimular el crecimiento</a:t>
            </a:r>
            <a:r>
              <a:rPr lang="es-ES" sz="2000" dirty="0" smtClean="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es-ES" sz="2000" b="1" dirty="0" smtClean="0">
                <a:solidFill>
                  <a:srgbClr val="FE22E9"/>
                </a:solidFill>
                <a:latin typeface="+mj-lt"/>
                <a:ea typeface="Open Sans Light" panose="020B0306030504020204" pitchFamily="34" charset="0"/>
                <a:cs typeface="Open Sans Light" panose="020B0306030504020204" pitchFamily="34" charset="0"/>
              </a:rPr>
              <a:t>Consideraciones</a:t>
            </a:r>
          </a:p>
          <a:p>
            <a:pPr marL="342900" indent="-342900" algn="l">
              <a:lnSpc>
                <a:spcPct val="100000"/>
              </a:lnSpc>
              <a:spcBef>
                <a:spcPts val="600"/>
              </a:spcBef>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La </a:t>
            </a:r>
            <a:r>
              <a:rPr lang="es-ES" sz="2000" dirty="0">
                <a:solidFill>
                  <a:srgbClr val="245473"/>
                </a:solidFill>
                <a:latin typeface="+mj-lt"/>
                <a:ea typeface="Open Sans Light" panose="020B0306030504020204" pitchFamily="34" charset="0"/>
                <a:cs typeface="Open Sans Light" panose="020B0306030504020204" pitchFamily="34" charset="0"/>
              </a:rPr>
              <a:t>financiación adicional por parte de los accionistas existentes es más </a:t>
            </a:r>
            <a:r>
              <a:rPr lang="es-ES" sz="2000" dirty="0" smtClean="0">
                <a:solidFill>
                  <a:srgbClr val="245473"/>
                </a:solidFill>
                <a:latin typeface="+mj-lt"/>
                <a:ea typeface="Open Sans Light" panose="020B0306030504020204" pitchFamily="34" charset="0"/>
                <a:cs typeface="Open Sans Light" panose="020B0306030504020204" pitchFamily="34" charset="0"/>
              </a:rPr>
              <a:t>fácil puesto que </a:t>
            </a:r>
            <a:r>
              <a:rPr lang="es-ES" sz="2000" dirty="0">
                <a:solidFill>
                  <a:srgbClr val="245473"/>
                </a:solidFill>
                <a:latin typeface="+mj-lt"/>
                <a:ea typeface="Open Sans Light" panose="020B0306030504020204" pitchFamily="34" charset="0"/>
                <a:cs typeface="Open Sans Light" panose="020B0306030504020204" pitchFamily="34" charset="0"/>
              </a:rPr>
              <a:t>"nos conocemos</a:t>
            </a:r>
            <a:r>
              <a:rPr lang="es-ES" sz="2000" dirty="0" smtClean="0">
                <a:solidFill>
                  <a:srgbClr val="245473"/>
                </a:solidFill>
                <a:latin typeface="+mj-lt"/>
                <a:ea typeface="Open Sans Light" panose="020B0306030504020204" pitchFamily="34" charset="0"/>
                <a:cs typeface="Open Sans Light" panose="020B0306030504020204" pitchFamily="34" charset="0"/>
              </a:rPr>
              <a:t>".</a:t>
            </a:r>
          </a:p>
          <a:p>
            <a:pPr marL="342900" indent="-342900" algn="l">
              <a:lnSpc>
                <a:spcPct val="100000"/>
              </a:lnSpc>
              <a:spcBef>
                <a:spcPts val="600"/>
              </a:spcBef>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No </a:t>
            </a:r>
            <a:r>
              <a:rPr lang="es-ES" sz="2000" dirty="0">
                <a:solidFill>
                  <a:srgbClr val="245473"/>
                </a:solidFill>
                <a:latin typeface="+mj-lt"/>
                <a:ea typeface="Open Sans Light" panose="020B0306030504020204" pitchFamily="34" charset="0"/>
                <a:cs typeface="Open Sans Light" panose="020B0306030504020204" pitchFamily="34" charset="0"/>
              </a:rPr>
              <a:t>cambia la estructura y las relaciones de los accionistas (al menos, mientras todos se conozcan</a:t>
            </a:r>
            <a:r>
              <a:rPr lang="es-ES" sz="2000" dirty="0" smtClean="0">
                <a:solidFill>
                  <a:srgbClr val="245473"/>
                </a:solidFill>
                <a:latin typeface="+mj-lt"/>
                <a:ea typeface="Open Sans Light" panose="020B0306030504020204" pitchFamily="34" charset="0"/>
                <a:cs typeface="Open Sans Light" panose="020B0306030504020204" pitchFamily="34" charset="0"/>
              </a:rPr>
              <a:t>)</a:t>
            </a:r>
          </a:p>
          <a:p>
            <a:pPr marL="342900" indent="-342900" algn="l">
              <a:lnSpc>
                <a:spcPct val="100000"/>
              </a:lnSpc>
              <a:spcBef>
                <a:spcPts val="600"/>
              </a:spcBef>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No </a:t>
            </a:r>
            <a:r>
              <a:rPr lang="es-ES" sz="2000" dirty="0">
                <a:solidFill>
                  <a:srgbClr val="245473"/>
                </a:solidFill>
                <a:latin typeface="+mj-lt"/>
                <a:ea typeface="Open Sans Light" panose="020B0306030504020204" pitchFamily="34" charset="0"/>
                <a:cs typeface="Open Sans Light" panose="020B0306030504020204" pitchFamily="34" charset="0"/>
              </a:rPr>
              <a:t>es necesario valorar la </a:t>
            </a:r>
            <a:r>
              <a:rPr lang="es-ES" sz="2000" dirty="0" smtClean="0">
                <a:solidFill>
                  <a:srgbClr val="245473"/>
                </a:solidFill>
                <a:latin typeface="+mj-lt"/>
                <a:ea typeface="Open Sans Light" panose="020B0306030504020204" pitchFamily="34" charset="0"/>
                <a:cs typeface="Open Sans Light" panose="020B0306030504020204" pitchFamily="34" charset="0"/>
              </a:rPr>
              <a:t>empresa</a:t>
            </a:r>
          </a:p>
          <a:p>
            <a:pPr marL="342900" indent="-342900" algn="l">
              <a:lnSpc>
                <a:spcPct val="100000"/>
              </a:lnSpc>
              <a:spcBef>
                <a:spcPts val="600"/>
              </a:spcBef>
              <a:buFont typeface="Arial" panose="020B0604020202020204" pitchFamily="34" charset="0"/>
              <a:buChar char="•"/>
            </a:pPr>
            <a:r>
              <a:rPr lang="es-ES" sz="2000" dirty="0" smtClean="0">
                <a:solidFill>
                  <a:srgbClr val="245473"/>
                </a:solidFill>
                <a:latin typeface="+mj-lt"/>
                <a:ea typeface="Open Sans Light" panose="020B0306030504020204" pitchFamily="34" charset="0"/>
                <a:cs typeface="Open Sans Light" panose="020B0306030504020204" pitchFamily="34" charset="0"/>
              </a:rPr>
              <a:t>Los </a:t>
            </a:r>
            <a:r>
              <a:rPr lang="es-ES" sz="2000" dirty="0">
                <a:solidFill>
                  <a:srgbClr val="245473"/>
                </a:solidFill>
                <a:latin typeface="+mj-lt"/>
                <a:ea typeface="Open Sans Light" panose="020B0306030504020204" pitchFamily="34" charset="0"/>
                <a:cs typeface="Open Sans Light" panose="020B0306030504020204" pitchFamily="34" charset="0"/>
              </a:rPr>
              <a:t>problemas surgen cuando sólo participan algunos de los accionistas existentes o se incorporan inversores externos</a:t>
            </a:r>
            <a:r>
              <a:rPr lang="es-ES" sz="2000" dirty="0" smtClean="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es-ES" sz="2000" dirty="0" smtClean="0">
                <a:solidFill>
                  <a:srgbClr val="245473"/>
                </a:solidFill>
                <a:latin typeface="+mj-lt"/>
                <a:ea typeface="Open Sans Light" panose="020B0306030504020204" pitchFamily="34" charset="0"/>
                <a:cs typeface="Open Sans Light" panose="020B0306030504020204" pitchFamily="34" charset="0"/>
              </a:rPr>
              <a:t> </a:t>
            </a:r>
            <a:r>
              <a:rPr lang="es-ES" sz="2000" dirty="0">
                <a:solidFill>
                  <a:srgbClr val="245473"/>
                </a:solidFill>
                <a:latin typeface="+mj-lt"/>
                <a:ea typeface="Open Sans Light" panose="020B0306030504020204" pitchFamily="34" charset="0"/>
                <a:cs typeface="Open Sans Light" panose="020B0306030504020204" pitchFamily="34" charset="0"/>
              </a:rPr>
              <a:t>¿Quién asume el riesgo?¿Qué obtiene el inversor (lo que no tiene ya)?</a:t>
            </a:r>
            <a:endParaRPr lang="en-GB" sz="2000" dirty="0">
              <a:solidFill>
                <a:srgbClr val="245473"/>
              </a:solidFill>
              <a:latin typeface="+mj-lt"/>
              <a:sym typeface="Wingdings" panose="05000000000000000000" pitchFamily="2" charset="2"/>
            </a:endParaRPr>
          </a:p>
        </p:txBody>
      </p:sp>
      <p:grpSp>
        <p:nvGrpSpPr>
          <p:cNvPr id="5" name="Group 24">
            <a:extLst>
              <a:ext uri="{FF2B5EF4-FFF2-40B4-BE49-F238E27FC236}">
                <a16:creationId xmlns="" xmlns:a16="http://schemas.microsoft.com/office/drawing/2014/main" id="{976D68A4-3C3E-4B7E-82C3-48E2F433EA45}"/>
              </a:ext>
            </a:extLst>
          </p:cNvPr>
          <p:cNvGrpSpPr/>
          <p:nvPr/>
        </p:nvGrpSpPr>
        <p:grpSpPr>
          <a:xfrm>
            <a:off x="8639291" y="2164331"/>
            <a:ext cx="2560300" cy="3539026"/>
            <a:chOff x="13617120" y="3519055"/>
            <a:chExt cx="6825688" cy="9434945"/>
          </a:xfrm>
        </p:grpSpPr>
        <p:sp>
          <p:nvSpPr>
            <p:cNvPr id="6" name="Shape 43426">
              <a:extLst>
                <a:ext uri="{FF2B5EF4-FFF2-40B4-BE49-F238E27FC236}">
                  <a16:creationId xmlns="" xmlns:a16="http://schemas.microsoft.com/office/drawing/2014/main" id="{80940619-31E1-40F1-BC2E-A53139BE29AF}"/>
                </a:ext>
              </a:extLst>
            </p:cNvPr>
            <p:cNvSpPr/>
            <p:nvPr/>
          </p:nvSpPr>
          <p:spPr>
            <a:xfrm>
              <a:off x="13794035" y="3737422"/>
              <a:ext cx="6454810" cy="9019162"/>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chemeClr val="bg1">
                <a:lumMod val="9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7" name="Rectangle 23">
              <a:extLst>
                <a:ext uri="{FF2B5EF4-FFF2-40B4-BE49-F238E27FC236}">
                  <a16:creationId xmlns="" xmlns:a16="http://schemas.microsoft.com/office/drawing/2014/main" id="{C24DF448-1560-4D4C-B217-A2AF76E6A643}"/>
                </a:ext>
              </a:extLst>
            </p:cNvPr>
            <p:cNvSpPr/>
            <p:nvPr/>
          </p:nvSpPr>
          <p:spPr>
            <a:xfrm>
              <a:off x="13617120" y="8016412"/>
              <a:ext cx="6825688" cy="49375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sp useBgFill="1">
          <p:nvSpPr>
            <p:cNvPr id="8" name="Freeform 22">
              <a:extLst>
                <a:ext uri="{FF2B5EF4-FFF2-40B4-BE49-F238E27FC236}">
                  <a16:creationId xmlns="" xmlns:a16="http://schemas.microsoft.com/office/drawing/2014/main" id="{750C442B-4699-4EC7-B0C2-20A212419ECB}"/>
                </a:ext>
              </a:extLst>
            </p:cNvPr>
            <p:cNvSpPr/>
            <p:nvPr/>
          </p:nvSpPr>
          <p:spPr>
            <a:xfrm>
              <a:off x="13617120" y="3519055"/>
              <a:ext cx="6825688" cy="9434945"/>
            </a:xfrm>
            <a:custGeom>
              <a:avLst/>
              <a:gdLst>
                <a:gd name="connsiteX0" fmla="*/ 3120756 w 6825688"/>
                <a:gd name="connsiteY0" fmla="*/ 2206107 h 9434945"/>
                <a:gd name="connsiteX1" fmla="*/ 873571 w 6825688"/>
                <a:gd name="connsiteY1" fmla="*/ 4907095 h 9434945"/>
                <a:gd name="connsiteX2" fmla="*/ 212559 w 6825688"/>
                <a:gd name="connsiteY2" fmla="*/ 6639269 h 9434945"/>
                <a:gd name="connsiteX3" fmla="*/ 2373180 w 6825688"/>
                <a:gd name="connsiteY3" fmla="*/ 9172802 h 9434945"/>
                <a:gd name="connsiteX4" fmla="*/ 3214960 w 6825688"/>
                <a:gd name="connsiteY4" fmla="*/ 9237111 h 9434945"/>
                <a:gd name="connsiteX5" fmla="*/ 3379178 w 6825688"/>
                <a:gd name="connsiteY5" fmla="*/ 9236694 h 9434945"/>
                <a:gd name="connsiteX6" fmla="*/ 3429462 w 6825688"/>
                <a:gd name="connsiteY6" fmla="*/ 9236694 h 9434945"/>
                <a:gd name="connsiteX7" fmla="*/ 3593680 w 6825688"/>
                <a:gd name="connsiteY7" fmla="*/ 9237111 h 9434945"/>
                <a:gd name="connsiteX8" fmla="*/ 4435460 w 6825688"/>
                <a:gd name="connsiteY8" fmla="*/ 9172802 h 9434945"/>
                <a:gd name="connsiteX9" fmla="*/ 6596080 w 6825688"/>
                <a:gd name="connsiteY9" fmla="*/ 6639269 h 9434945"/>
                <a:gd name="connsiteX10" fmla="*/ 5935068 w 6825688"/>
                <a:gd name="connsiteY10" fmla="*/ 4907095 h 9434945"/>
                <a:gd name="connsiteX11" fmla="*/ 3687884 w 6825688"/>
                <a:gd name="connsiteY11" fmla="*/ 2206107 h 9434945"/>
                <a:gd name="connsiteX12" fmla="*/ 3465424 w 6825688"/>
                <a:gd name="connsiteY12" fmla="*/ 2206107 h 9434945"/>
                <a:gd name="connsiteX13" fmla="*/ 3429462 w 6825688"/>
                <a:gd name="connsiteY13" fmla="*/ 2206107 h 9434945"/>
                <a:gd name="connsiteX14" fmla="*/ 3379178 w 6825688"/>
                <a:gd name="connsiteY14" fmla="*/ 2206107 h 9434945"/>
                <a:gd name="connsiteX15" fmla="*/ 3343216 w 6825688"/>
                <a:gd name="connsiteY15" fmla="*/ 2206107 h 9434945"/>
                <a:gd name="connsiteX16" fmla="*/ 3120756 w 6825688"/>
                <a:gd name="connsiteY16" fmla="*/ 2206107 h 9434945"/>
                <a:gd name="connsiteX17" fmla="*/ 2267520 w 6825688"/>
                <a:gd name="connsiteY17" fmla="*/ 218367 h 9434945"/>
                <a:gd name="connsiteX18" fmla="*/ 2886204 w 6825688"/>
                <a:gd name="connsiteY18" fmla="*/ 890691 h 9434945"/>
                <a:gd name="connsiteX19" fmla="*/ 3186316 w 6825688"/>
                <a:gd name="connsiteY19" fmla="*/ 1866605 h 9434945"/>
                <a:gd name="connsiteX20" fmla="*/ 3189818 w 6825688"/>
                <a:gd name="connsiteY20" fmla="*/ 1866605 h 9434945"/>
                <a:gd name="connsiteX21" fmla="*/ 3228326 w 6825688"/>
                <a:gd name="connsiteY21" fmla="*/ 1866605 h 9434945"/>
                <a:gd name="connsiteX22" fmla="*/ 3338442 w 6825688"/>
                <a:gd name="connsiteY22" fmla="*/ 1866605 h 9434945"/>
                <a:gd name="connsiteX23" fmla="*/ 3379178 w 6825688"/>
                <a:gd name="connsiteY23" fmla="*/ 1866605 h 9434945"/>
                <a:gd name="connsiteX24" fmla="*/ 3429462 w 6825688"/>
                <a:gd name="connsiteY24" fmla="*/ 1866605 h 9434945"/>
                <a:gd name="connsiteX25" fmla="*/ 3470198 w 6825688"/>
                <a:gd name="connsiteY25" fmla="*/ 1866605 h 9434945"/>
                <a:gd name="connsiteX26" fmla="*/ 3580314 w 6825688"/>
                <a:gd name="connsiteY26" fmla="*/ 1866605 h 9434945"/>
                <a:gd name="connsiteX27" fmla="*/ 3618822 w 6825688"/>
                <a:gd name="connsiteY27" fmla="*/ 1866605 h 9434945"/>
                <a:gd name="connsiteX28" fmla="*/ 3622324 w 6825688"/>
                <a:gd name="connsiteY28" fmla="*/ 1866605 h 9434945"/>
                <a:gd name="connsiteX29" fmla="*/ 3922436 w 6825688"/>
                <a:gd name="connsiteY29" fmla="*/ 890691 h 9434945"/>
                <a:gd name="connsiteX30" fmla="*/ 4541120 w 6825688"/>
                <a:gd name="connsiteY30" fmla="*/ 218367 h 9434945"/>
                <a:gd name="connsiteX31" fmla="*/ 3429462 w 6825688"/>
                <a:gd name="connsiteY31" fmla="*/ 220455 h 9434945"/>
                <a:gd name="connsiteX32" fmla="*/ 3379178 w 6825688"/>
                <a:gd name="connsiteY32" fmla="*/ 220455 h 9434945"/>
                <a:gd name="connsiteX33" fmla="*/ 2267520 w 6825688"/>
                <a:gd name="connsiteY33" fmla="*/ 218367 h 9434945"/>
                <a:gd name="connsiteX34" fmla="*/ 0 w 6825688"/>
                <a:gd name="connsiteY34" fmla="*/ 0 h 9434945"/>
                <a:gd name="connsiteX35" fmla="*/ 6825688 w 6825688"/>
                <a:gd name="connsiteY35" fmla="*/ 0 h 9434945"/>
                <a:gd name="connsiteX36" fmla="*/ 6825688 w 6825688"/>
                <a:gd name="connsiteY36" fmla="*/ 9434945 h 9434945"/>
                <a:gd name="connsiteX37" fmla="*/ 0 w 6825688"/>
                <a:gd name="connsiteY37" fmla="*/ 9434945 h 9434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825688" h="9434945">
                  <a:moveTo>
                    <a:pt x="3120756" y="2206107"/>
                  </a:moveTo>
                  <a:cubicBezTo>
                    <a:pt x="2303482" y="3064260"/>
                    <a:pt x="1500530" y="3857268"/>
                    <a:pt x="873571" y="4907095"/>
                  </a:cubicBezTo>
                  <a:cubicBezTo>
                    <a:pt x="590326" y="5381898"/>
                    <a:pt x="316310" y="5976967"/>
                    <a:pt x="212559" y="6639269"/>
                  </a:cubicBezTo>
                  <a:cubicBezTo>
                    <a:pt x="-32814" y="8206493"/>
                    <a:pt x="1023468" y="8993237"/>
                    <a:pt x="2373180" y="9172802"/>
                  </a:cubicBezTo>
                  <a:cubicBezTo>
                    <a:pt x="2634148" y="9207462"/>
                    <a:pt x="2918984" y="9230848"/>
                    <a:pt x="3214960" y="9237111"/>
                  </a:cubicBezTo>
                  <a:cubicBezTo>
                    <a:pt x="3269062" y="9238364"/>
                    <a:pt x="3324120" y="9237111"/>
                    <a:pt x="3379178" y="9236694"/>
                  </a:cubicBezTo>
                  <a:cubicBezTo>
                    <a:pt x="3396046" y="9236694"/>
                    <a:pt x="3412594" y="9236276"/>
                    <a:pt x="3429462" y="9236694"/>
                  </a:cubicBezTo>
                  <a:cubicBezTo>
                    <a:pt x="3484520" y="9237111"/>
                    <a:pt x="3539578" y="9238364"/>
                    <a:pt x="3593680" y="9237111"/>
                  </a:cubicBezTo>
                  <a:cubicBezTo>
                    <a:pt x="3889656" y="9230848"/>
                    <a:pt x="4174492" y="9207462"/>
                    <a:pt x="4435460" y="9172802"/>
                  </a:cubicBezTo>
                  <a:cubicBezTo>
                    <a:pt x="5785172" y="8993237"/>
                    <a:pt x="6841454" y="8206493"/>
                    <a:pt x="6596080" y="6639269"/>
                  </a:cubicBezTo>
                  <a:cubicBezTo>
                    <a:pt x="6492330" y="5976967"/>
                    <a:pt x="6218314" y="5381898"/>
                    <a:pt x="5935068" y="4907095"/>
                  </a:cubicBezTo>
                  <a:cubicBezTo>
                    <a:pt x="5308110" y="3857268"/>
                    <a:pt x="4505158" y="3064260"/>
                    <a:pt x="3687884" y="2206107"/>
                  </a:cubicBezTo>
                  <a:cubicBezTo>
                    <a:pt x="3613730" y="2206107"/>
                    <a:pt x="3539578" y="2206107"/>
                    <a:pt x="3465424" y="2206107"/>
                  </a:cubicBezTo>
                  <a:cubicBezTo>
                    <a:pt x="3453650" y="2206107"/>
                    <a:pt x="3441556" y="2206107"/>
                    <a:pt x="3429462" y="2206107"/>
                  </a:cubicBezTo>
                  <a:cubicBezTo>
                    <a:pt x="3412594" y="2206107"/>
                    <a:pt x="3396046" y="2206107"/>
                    <a:pt x="3379178" y="2206107"/>
                  </a:cubicBezTo>
                  <a:cubicBezTo>
                    <a:pt x="3367084" y="2206107"/>
                    <a:pt x="3354990" y="2206107"/>
                    <a:pt x="3343216" y="2206107"/>
                  </a:cubicBezTo>
                  <a:cubicBezTo>
                    <a:pt x="3269062" y="2206107"/>
                    <a:pt x="3194910" y="2206107"/>
                    <a:pt x="3120756" y="2206107"/>
                  </a:cubicBezTo>
                  <a:close/>
                  <a:moveTo>
                    <a:pt x="2267520" y="218367"/>
                  </a:moveTo>
                  <a:cubicBezTo>
                    <a:pt x="2518622" y="396679"/>
                    <a:pt x="2730896" y="624685"/>
                    <a:pt x="2886204" y="890691"/>
                  </a:cubicBezTo>
                  <a:cubicBezTo>
                    <a:pt x="3059970" y="1188435"/>
                    <a:pt x="3161812" y="1522508"/>
                    <a:pt x="3186316" y="1866605"/>
                  </a:cubicBezTo>
                  <a:lnTo>
                    <a:pt x="3189818" y="1866605"/>
                  </a:lnTo>
                  <a:cubicBezTo>
                    <a:pt x="3202548" y="1866605"/>
                    <a:pt x="3215596" y="1866605"/>
                    <a:pt x="3228326" y="1866605"/>
                  </a:cubicBezTo>
                  <a:cubicBezTo>
                    <a:pt x="3265244" y="1866605"/>
                    <a:pt x="3301842" y="1866605"/>
                    <a:pt x="3338442" y="1866605"/>
                  </a:cubicBezTo>
                  <a:cubicBezTo>
                    <a:pt x="3352126" y="1866605"/>
                    <a:pt x="3365492" y="1866605"/>
                    <a:pt x="3379178" y="1866605"/>
                  </a:cubicBezTo>
                  <a:cubicBezTo>
                    <a:pt x="3396046" y="1866605"/>
                    <a:pt x="3412912" y="1866605"/>
                    <a:pt x="3429462" y="1866605"/>
                  </a:cubicBezTo>
                  <a:cubicBezTo>
                    <a:pt x="3443148" y="1866605"/>
                    <a:pt x="3456514" y="1866605"/>
                    <a:pt x="3470198" y="1866605"/>
                  </a:cubicBezTo>
                  <a:cubicBezTo>
                    <a:pt x="3506798" y="1866605"/>
                    <a:pt x="3543396" y="1866605"/>
                    <a:pt x="3580314" y="1866605"/>
                  </a:cubicBezTo>
                  <a:cubicBezTo>
                    <a:pt x="3593044" y="1866605"/>
                    <a:pt x="3606092" y="1866605"/>
                    <a:pt x="3618822" y="1866605"/>
                  </a:cubicBezTo>
                  <a:lnTo>
                    <a:pt x="3622324" y="1866605"/>
                  </a:lnTo>
                  <a:cubicBezTo>
                    <a:pt x="3646828" y="1522508"/>
                    <a:pt x="3748670" y="1188435"/>
                    <a:pt x="3922436" y="890691"/>
                  </a:cubicBezTo>
                  <a:cubicBezTo>
                    <a:pt x="4077744" y="624685"/>
                    <a:pt x="4290018" y="396679"/>
                    <a:pt x="4541120" y="218367"/>
                  </a:cubicBezTo>
                  <a:cubicBezTo>
                    <a:pt x="4170674" y="221708"/>
                    <a:pt x="3800228" y="222126"/>
                    <a:pt x="3429462" y="220455"/>
                  </a:cubicBezTo>
                  <a:cubicBezTo>
                    <a:pt x="3412594" y="220455"/>
                    <a:pt x="3396046" y="220455"/>
                    <a:pt x="3379178" y="220455"/>
                  </a:cubicBezTo>
                  <a:cubicBezTo>
                    <a:pt x="3008413" y="222126"/>
                    <a:pt x="2637966" y="221708"/>
                    <a:pt x="2267520" y="218367"/>
                  </a:cubicBezTo>
                  <a:close/>
                  <a:moveTo>
                    <a:pt x="0" y="0"/>
                  </a:moveTo>
                  <a:lnTo>
                    <a:pt x="6825688" y="0"/>
                  </a:lnTo>
                  <a:lnTo>
                    <a:pt x="6825688" y="9434945"/>
                  </a:lnTo>
                  <a:lnTo>
                    <a:pt x="0" y="943494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grpSp>
      <p:sp>
        <p:nvSpPr>
          <p:cNvPr id="9" name="Shape 41719">
            <a:extLst>
              <a:ext uri="{FF2B5EF4-FFF2-40B4-BE49-F238E27FC236}">
                <a16:creationId xmlns="" xmlns:a16="http://schemas.microsoft.com/office/drawing/2014/main" id="{2393580B-4813-445F-837C-4A3B01301486}"/>
              </a:ext>
            </a:extLst>
          </p:cNvPr>
          <p:cNvSpPr/>
          <p:nvPr/>
        </p:nvSpPr>
        <p:spPr>
          <a:xfrm rot="5400000">
            <a:off x="9259155" y="2305959"/>
            <a:ext cx="1052932" cy="1214540"/>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1" y="3538"/>
                </a:lnTo>
                <a:lnTo>
                  <a:pt x="16551"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10" name="Shape 41720">
            <a:extLst>
              <a:ext uri="{FF2B5EF4-FFF2-40B4-BE49-F238E27FC236}">
                <a16:creationId xmlns="" xmlns:a16="http://schemas.microsoft.com/office/drawing/2014/main" id="{C46C1303-8BBA-46E4-A36B-516691524E65}"/>
              </a:ext>
            </a:extLst>
          </p:cNvPr>
          <p:cNvSpPr/>
          <p:nvPr/>
        </p:nvSpPr>
        <p:spPr>
          <a:xfrm>
            <a:off x="7929237" y="2543074"/>
            <a:ext cx="1333088" cy="859690"/>
          </a:xfrm>
          <a:prstGeom prst="rect">
            <a:avLst/>
          </a:prstGeom>
          <a:solidFill>
            <a:schemeClr val="accent1"/>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Tree>
    <p:extLst>
      <p:ext uri="{BB962C8B-B14F-4D97-AF65-F5344CB8AC3E}">
        <p14:creationId xmlns:p14="http://schemas.microsoft.com/office/powerpoint/2010/main" val="421248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26"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pSp>
        <p:nvGrpSpPr>
          <p:cNvPr id="5" name="Group 24">
            <a:extLst>
              <a:ext uri="{FF2B5EF4-FFF2-40B4-BE49-F238E27FC236}">
                <a16:creationId xmlns="" xmlns:a16="http://schemas.microsoft.com/office/drawing/2014/main" id="{976D68A4-3C3E-4B7E-82C3-48E2F433EA45}"/>
              </a:ext>
            </a:extLst>
          </p:cNvPr>
          <p:cNvGrpSpPr/>
          <p:nvPr/>
        </p:nvGrpSpPr>
        <p:grpSpPr>
          <a:xfrm>
            <a:off x="736262" y="2164331"/>
            <a:ext cx="2560300" cy="3539026"/>
            <a:chOff x="13617120" y="3519055"/>
            <a:chExt cx="6825688" cy="9434945"/>
          </a:xfrm>
        </p:grpSpPr>
        <p:sp>
          <p:nvSpPr>
            <p:cNvPr id="6" name="Shape 43426">
              <a:extLst>
                <a:ext uri="{FF2B5EF4-FFF2-40B4-BE49-F238E27FC236}">
                  <a16:creationId xmlns="" xmlns:a16="http://schemas.microsoft.com/office/drawing/2014/main" id="{80940619-31E1-40F1-BC2E-A53139BE29AF}"/>
                </a:ext>
              </a:extLst>
            </p:cNvPr>
            <p:cNvSpPr/>
            <p:nvPr/>
          </p:nvSpPr>
          <p:spPr>
            <a:xfrm>
              <a:off x="13794035" y="3737422"/>
              <a:ext cx="6454810" cy="9019162"/>
            </a:xfrm>
            <a:custGeom>
              <a:avLst/>
              <a:gdLst/>
              <a:ahLst/>
              <a:cxnLst>
                <a:cxn ang="0">
                  <a:pos x="wd2" y="hd2"/>
                </a:cxn>
                <a:cxn ang="5400000">
                  <a:pos x="wd2" y="hd2"/>
                </a:cxn>
                <a:cxn ang="10800000">
                  <a:pos x="wd2" y="hd2"/>
                </a:cxn>
                <a:cxn ang="16200000">
                  <a:pos x="wd2" y="hd2"/>
                </a:cxn>
              </a:cxnLst>
              <a:rect l="0" t="0" r="r" b="b"/>
              <a:pathLst>
                <a:path w="20282" h="21598" extrusionOk="0">
                  <a:moveTo>
                    <a:pt x="6569" y="0"/>
                  </a:moveTo>
                  <a:cubicBezTo>
                    <a:pt x="7358" y="427"/>
                    <a:pt x="8025" y="973"/>
                    <a:pt x="8513" y="1610"/>
                  </a:cubicBezTo>
                  <a:cubicBezTo>
                    <a:pt x="9059" y="2323"/>
                    <a:pt x="9379" y="3123"/>
                    <a:pt x="9456" y="3947"/>
                  </a:cubicBezTo>
                  <a:lnTo>
                    <a:pt x="9467" y="3947"/>
                  </a:lnTo>
                  <a:cubicBezTo>
                    <a:pt x="9507" y="3947"/>
                    <a:pt x="9548" y="3947"/>
                    <a:pt x="9588" y="3947"/>
                  </a:cubicBezTo>
                  <a:cubicBezTo>
                    <a:pt x="9704" y="3947"/>
                    <a:pt x="9819" y="3947"/>
                    <a:pt x="9934" y="3947"/>
                  </a:cubicBezTo>
                  <a:cubicBezTo>
                    <a:pt x="9977" y="3947"/>
                    <a:pt x="10019" y="3947"/>
                    <a:pt x="10062" y="3947"/>
                  </a:cubicBezTo>
                  <a:cubicBezTo>
                    <a:pt x="10115" y="3947"/>
                    <a:pt x="10168" y="3947"/>
                    <a:pt x="10220" y="3947"/>
                  </a:cubicBezTo>
                  <a:cubicBezTo>
                    <a:pt x="10263" y="3947"/>
                    <a:pt x="10305" y="3947"/>
                    <a:pt x="10348" y="3947"/>
                  </a:cubicBezTo>
                  <a:cubicBezTo>
                    <a:pt x="10463" y="3947"/>
                    <a:pt x="10578" y="3947"/>
                    <a:pt x="10694" y="3947"/>
                  </a:cubicBezTo>
                  <a:cubicBezTo>
                    <a:pt x="10734" y="3947"/>
                    <a:pt x="10775" y="3947"/>
                    <a:pt x="10815" y="3947"/>
                  </a:cubicBezTo>
                  <a:lnTo>
                    <a:pt x="10826" y="3947"/>
                  </a:lnTo>
                  <a:cubicBezTo>
                    <a:pt x="10903" y="3123"/>
                    <a:pt x="11223" y="2323"/>
                    <a:pt x="11769" y="1610"/>
                  </a:cubicBezTo>
                  <a:cubicBezTo>
                    <a:pt x="12257" y="973"/>
                    <a:pt x="12924" y="427"/>
                    <a:pt x="13713" y="0"/>
                  </a:cubicBezTo>
                  <a:cubicBezTo>
                    <a:pt x="12549" y="8"/>
                    <a:pt x="11385" y="9"/>
                    <a:pt x="10220" y="5"/>
                  </a:cubicBezTo>
                  <a:cubicBezTo>
                    <a:pt x="10167" y="5"/>
                    <a:pt x="10115" y="5"/>
                    <a:pt x="10062" y="5"/>
                  </a:cubicBezTo>
                  <a:cubicBezTo>
                    <a:pt x="8897" y="9"/>
                    <a:pt x="7733" y="8"/>
                    <a:pt x="6569" y="0"/>
                  </a:cubicBezTo>
                  <a:close/>
                  <a:moveTo>
                    <a:pt x="9250" y="4760"/>
                  </a:moveTo>
                  <a:cubicBezTo>
                    <a:pt x="6682" y="6815"/>
                    <a:pt x="4159" y="8714"/>
                    <a:pt x="2189" y="11228"/>
                  </a:cubicBezTo>
                  <a:cubicBezTo>
                    <a:pt x="1299" y="12365"/>
                    <a:pt x="438" y="13790"/>
                    <a:pt x="112" y="15376"/>
                  </a:cubicBezTo>
                  <a:cubicBezTo>
                    <a:pt x="-659" y="19129"/>
                    <a:pt x="2660" y="21013"/>
                    <a:pt x="6901" y="21443"/>
                  </a:cubicBezTo>
                  <a:cubicBezTo>
                    <a:pt x="7721" y="21526"/>
                    <a:pt x="8616" y="21582"/>
                    <a:pt x="9546" y="21597"/>
                  </a:cubicBezTo>
                  <a:cubicBezTo>
                    <a:pt x="9716" y="21600"/>
                    <a:pt x="9889" y="21597"/>
                    <a:pt x="10062" y="21596"/>
                  </a:cubicBezTo>
                  <a:cubicBezTo>
                    <a:pt x="10115" y="21596"/>
                    <a:pt x="10167" y="21595"/>
                    <a:pt x="10220" y="21596"/>
                  </a:cubicBezTo>
                  <a:cubicBezTo>
                    <a:pt x="10393" y="21597"/>
                    <a:pt x="10566" y="21600"/>
                    <a:pt x="10736" y="21597"/>
                  </a:cubicBezTo>
                  <a:cubicBezTo>
                    <a:pt x="11666" y="21582"/>
                    <a:pt x="12561" y="21526"/>
                    <a:pt x="13381" y="21443"/>
                  </a:cubicBezTo>
                  <a:cubicBezTo>
                    <a:pt x="17622" y="21013"/>
                    <a:pt x="20941" y="19129"/>
                    <a:pt x="20170" y="15376"/>
                  </a:cubicBezTo>
                  <a:cubicBezTo>
                    <a:pt x="19844" y="13790"/>
                    <a:pt x="18983" y="12365"/>
                    <a:pt x="18093" y="11228"/>
                  </a:cubicBezTo>
                  <a:cubicBezTo>
                    <a:pt x="16123" y="8714"/>
                    <a:pt x="13600" y="6815"/>
                    <a:pt x="11032" y="4760"/>
                  </a:cubicBezTo>
                  <a:cubicBezTo>
                    <a:pt x="10799" y="4760"/>
                    <a:pt x="10566" y="4760"/>
                    <a:pt x="10333" y="4760"/>
                  </a:cubicBezTo>
                  <a:cubicBezTo>
                    <a:pt x="10296" y="4760"/>
                    <a:pt x="10258" y="4760"/>
                    <a:pt x="10220" y="4760"/>
                  </a:cubicBezTo>
                  <a:cubicBezTo>
                    <a:pt x="10167" y="4760"/>
                    <a:pt x="10115" y="4760"/>
                    <a:pt x="10062" y="4760"/>
                  </a:cubicBezTo>
                  <a:cubicBezTo>
                    <a:pt x="10024" y="4760"/>
                    <a:pt x="9986" y="4760"/>
                    <a:pt x="9949" y="4760"/>
                  </a:cubicBezTo>
                  <a:cubicBezTo>
                    <a:pt x="9716" y="4760"/>
                    <a:pt x="9483" y="4760"/>
                    <a:pt x="9250" y="4760"/>
                  </a:cubicBezTo>
                  <a:close/>
                </a:path>
              </a:pathLst>
            </a:custGeom>
            <a:solidFill>
              <a:schemeClr val="bg1">
                <a:lumMod val="95000"/>
              </a:schemeClr>
            </a:solidFill>
            <a:ln w="12700" cap="flat">
              <a:noFill/>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7" name="Rectangle 23">
              <a:extLst>
                <a:ext uri="{FF2B5EF4-FFF2-40B4-BE49-F238E27FC236}">
                  <a16:creationId xmlns="" xmlns:a16="http://schemas.microsoft.com/office/drawing/2014/main" id="{C24DF448-1560-4D4C-B217-A2AF76E6A643}"/>
                </a:ext>
              </a:extLst>
            </p:cNvPr>
            <p:cNvSpPr/>
            <p:nvPr/>
          </p:nvSpPr>
          <p:spPr>
            <a:xfrm>
              <a:off x="13617120" y="8016412"/>
              <a:ext cx="6825688" cy="49375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sp useBgFill="1">
          <p:nvSpPr>
            <p:cNvPr id="8" name="Freeform 22">
              <a:extLst>
                <a:ext uri="{FF2B5EF4-FFF2-40B4-BE49-F238E27FC236}">
                  <a16:creationId xmlns="" xmlns:a16="http://schemas.microsoft.com/office/drawing/2014/main" id="{750C442B-4699-4EC7-B0C2-20A212419ECB}"/>
                </a:ext>
              </a:extLst>
            </p:cNvPr>
            <p:cNvSpPr/>
            <p:nvPr/>
          </p:nvSpPr>
          <p:spPr>
            <a:xfrm>
              <a:off x="13617120" y="3519055"/>
              <a:ext cx="6825688" cy="9434945"/>
            </a:xfrm>
            <a:custGeom>
              <a:avLst/>
              <a:gdLst>
                <a:gd name="connsiteX0" fmla="*/ 3120756 w 6825688"/>
                <a:gd name="connsiteY0" fmla="*/ 2206107 h 9434945"/>
                <a:gd name="connsiteX1" fmla="*/ 873571 w 6825688"/>
                <a:gd name="connsiteY1" fmla="*/ 4907095 h 9434945"/>
                <a:gd name="connsiteX2" fmla="*/ 212559 w 6825688"/>
                <a:gd name="connsiteY2" fmla="*/ 6639269 h 9434945"/>
                <a:gd name="connsiteX3" fmla="*/ 2373180 w 6825688"/>
                <a:gd name="connsiteY3" fmla="*/ 9172802 h 9434945"/>
                <a:gd name="connsiteX4" fmla="*/ 3214960 w 6825688"/>
                <a:gd name="connsiteY4" fmla="*/ 9237111 h 9434945"/>
                <a:gd name="connsiteX5" fmla="*/ 3379178 w 6825688"/>
                <a:gd name="connsiteY5" fmla="*/ 9236694 h 9434945"/>
                <a:gd name="connsiteX6" fmla="*/ 3429462 w 6825688"/>
                <a:gd name="connsiteY6" fmla="*/ 9236694 h 9434945"/>
                <a:gd name="connsiteX7" fmla="*/ 3593680 w 6825688"/>
                <a:gd name="connsiteY7" fmla="*/ 9237111 h 9434945"/>
                <a:gd name="connsiteX8" fmla="*/ 4435460 w 6825688"/>
                <a:gd name="connsiteY8" fmla="*/ 9172802 h 9434945"/>
                <a:gd name="connsiteX9" fmla="*/ 6596080 w 6825688"/>
                <a:gd name="connsiteY9" fmla="*/ 6639269 h 9434945"/>
                <a:gd name="connsiteX10" fmla="*/ 5935068 w 6825688"/>
                <a:gd name="connsiteY10" fmla="*/ 4907095 h 9434945"/>
                <a:gd name="connsiteX11" fmla="*/ 3687884 w 6825688"/>
                <a:gd name="connsiteY11" fmla="*/ 2206107 h 9434945"/>
                <a:gd name="connsiteX12" fmla="*/ 3465424 w 6825688"/>
                <a:gd name="connsiteY12" fmla="*/ 2206107 h 9434945"/>
                <a:gd name="connsiteX13" fmla="*/ 3429462 w 6825688"/>
                <a:gd name="connsiteY13" fmla="*/ 2206107 h 9434945"/>
                <a:gd name="connsiteX14" fmla="*/ 3379178 w 6825688"/>
                <a:gd name="connsiteY14" fmla="*/ 2206107 h 9434945"/>
                <a:gd name="connsiteX15" fmla="*/ 3343216 w 6825688"/>
                <a:gd name="connsiteY15" fmla="*/ 2206107 h 9434945"/>
                <a:gd name="connsiteX16" fmla="*/ 3120756 w 6825688"/>
                <a:gd name="connsiteY16" fmla="*/ 2206107 h 9434945"/>
                <a:gd name="connsiteX17" fmla="*/ 2267520 w 6825688"/>
                <a:gd name="connsiteY17" fmla="*/ 218367 h 9434945"/>
                <a:gd name="connsiteX18" fmla="*/ 2886204 w 6825688"/>
                <a:gd name="connsiteY18" fmla="*/ 890691 h 9434945"/>
                <a:gd name="connsiteX19" fmla="*/ 3186316 w 6825688"/>
                <a:gd name="connsiteY19" fmla="*/ 1866605 h 9434945"/>
                <a:gd name="connsiteX20" fmla="*/ 3189818 w 6825688"/>
                <a:gd name="connsiteY20" fmla="*/ 1866605 h 9434945"/>
                <a:gd name="connsiteX21" fmla="*/ 3228326 w 6825688"/>
                <a:gd name="connsiteY21" fmla="*/ 1866605 h 9434945"/>
                <a:gd name="connsiteX22" fmla="*/ 3338442 w 6825688"/>
                <a:gd name="connsiteY22" fmla="*/ 1866605 h 9434945"/>
                <a:gd name="connsiteX23" fmla="*/ 3379178 w 6825688"/>
                <a:gd name="connsiteY23" fmla="*/ 1866605 h 9434945"/>
                <a:gd name="connsiteX24" fmla="*/ 3429462 w 6825688"/>
                <a:gd name="connsiteY24" fmla="*/ 1866605 h 9434945"/>
                <a:gd name="connsiteX25" fmla="*/ 3470198 w 6825688"/>
                <a:gd name="connsiteY25" fmla="*/ 1866605 h 9434945"/>
                <a:gd name="connsiteX26" fmla="*/ 3580314 w 6825688"/>
                <a:gd name="connsiteY26" fmla="*/ 1866605 h 9434945"/>
                <a:gd name="connsiteX27" fmla="*/ 3618822 w 6825688"/>
                <a:gd name="connsiteY27" fmla="*/ 1866605 h 9434945"/>
                <a:gd name="connsiteX28" fmla="*/ 3622324 w 6825688"/>
                <a:gd name="connsiteY28" fmla="*/ 1866605 h 9434945"/>
                <a:gd name="connsiteX29" fmla="*/ 3922436 w 6825688"/>
                <a:gd name="connsiteY29" fmla="*/ 890691 h 9434945"/>
                <a:gd name="connsiteX30" fmla="*/ 4541120 w 6825688"/>
                <a:gd name="connsiteY30" fmla="*/ 218367 h 9434945"/>
                <a:gd name="connsiteX31" fmla="*/ 3429462 w 6825688"/>
                <a:gd name="connsiteY31" fmla="*/ 220455 h 9434945"/>
                <a:gd name="connsiteX32" fmla="*/ 3379178 w 6825688"/>
                <a:gd name="connsiteY32" fmla="*/ 220455 h 9434945"/>
                <a:gd name="connsiteX33" fmla="*/ 2267520 w 6825688"/>
                <a:gd name="connsiteY33" fmla="*/ 218367 h 9434945"/>
                <a:gd name="connsiteX34" fmla="*/ 0 w 6825688"/>
                <a:gd name="connsiteY34" fmla="*/ 0 h 9434945"/>
                <a:gd name="connsiteX35" fmla="*/ 6825688 w 6825688"/>
                <a:gd name="connsiteY35" fmla="*/ 0 h 9434945"/>
                <a:gd name="connsiteX36" fmla="*/ 6825688 w 6825688"/>
                <a:gd name="connsiteY36" fmla="*/ 9434945 h 9434945"/>
                <a:gd name="connsiteX37" fmla="*/ 0 w 6825688"/>
                <a:gd name="connsiteY37" fmla="*/ 9434945 h 9434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825688" h="9434945">
                  <a:moveTo>
                    <a:pt x="3120756" y="2206107"/>
                  </a:moveTo>
                  <a:cubicBezTo>
                    <a:pt x="2303482" y="3064260"/>
                    <a:pt x="1500530" y="3857268"/>
                    <a:pt x="873571" y="4907095"/>
                  </a:cubicBezTo>
                  <a:cubicBezTo>
                    <a:pt x="590326" y="5381898"/>
                    <a:pt x="316310" y="5976967"/>
                    <a:pt x="212559" y="6639269"/>
                  </a:cubicBezTo>
                  <a:cubicBezTo>
                    <a:pt x="-32814" y="8206493"/>
                    <a:pt x="1023468" y="8993237"/>
                    <a:pt x="2373180" y="9172802"/>
                  </a:cubicBezTo>
                  <a:cubicBezTo>
                    <a:pt x="2634148" y="9207462"/>
                    <a:pt x="2918984" y="9230848"/>
                    <a:pt x="3214960" y="9237111"/>
                  </a:cubicBezTo>
                  <a:cubicBezTo>
                    <a:pt x="3269062" y="9238364"/>
                    <a:pt x="3324120" y="9237111"/>
                    <a:pt x="3379178" y="9236694"/>
                  </a:cubicBezTo>
                  <a:cubicBezTo>
                    <a:pt x="3396046" y="9236694"/>
                    <a:pt x="3412594" y="9236276"/>
                    <a:pt x="3429462" y="9236694"/>
                  </a:cubicBezTo>
                  <a:cubicBezTo>
                    <a:pt x="3484520" y="9237111"/>
                    <a:pt x="3539578" y="9238364"/>
                    <a:pt x="3593680" y="9237111"/>
                  </a:cubicBezTo>
                  <a:cubicBezTo>
                    <a:pt x="3889656" y="9230848"/>
                    <a:pt x="4174492" y="9207462"/>
                    <a:pt x="4435460" y="9172802"/>
                  </a:cubicBezTo>
                  <a:cubicBezTo>
                    <a:pt x="5785172" y="8993237"/>
                    <a:pt x="6841454" y="8206493"/>
                    <a:pt x="6596080" y="6639269"/>
                  </a:cubicBezTo>
                  <a:cubicBezTo>
                    <a:pt x="6492330" y="5976967"/>
                    <a:pt x="6218314" y="5381898"/>
                    <a:pt x="5935068" y="4907095"/>
                  </a:cubicBezTo>
                  <a:cubicBezTo>
                    <a:pt x="5308110" y="3857268"/>
                    <a:pt x="4505158" y="3064260"/>
                    <a:pt x="3687884" y="2206107"/>
                  </a:cubicBezTo>
                  <a:cubicBezTo>
                    <a:pt x="3613730" y="2206107"/>
                    <a:pt x="3539578" y="2206107"/>
                    <a:pt x="3465424" y="2206107"/>
                  </a:cubicBezTo>
                  <a:cubicBezTo>
                    <a:pt x="3453650" y="2206107"/>
                    <a:pt x="3441556" y="2206107"/>
                    <a:pt x="3429462" y="2206107"/>
                  </a:cubicBezTo>
                  <a:cubicBezTo>
                    <a:pt x="3412594" y="2206107"/>
                    <a:pt x="3396046" y="2206107"/>
                    <a:pt x="3379178" y="2206107"/>
                  </a:cubicBezTo>
                  <a:cubicBezTo>
                    <a:pt x="3367084" y="2206107"/>
                    <a:pt x="3354990" y="2206107"/>
                    <a:pt x="3343216" y="2206107"/>
                  </a:cubicBezTo>
                  <a:cubicBezTo>
                    <a:pt x="3269062" y="2206107"/>
                    <a:pt x="3194910" y="2206107"/>
                    <a:pt x="3120756" y="2206107"/>
                  </a:cubicBezTo>
                  <a:close/>
                  <a:moveTo>
                    <a:pt x="2267520" y="218367"/>
                  </a:moveTo>
                  <a:cubicBezTo>
                    <a:pt x="2518622" y="396679"/>
                    <a:pt x="2730896" y="624685"/>
                    <a:pt x="2886204" y="890691"/>
                  </a:cubicBezTo>
                  <a:cubicBezTo>
                    <a:pt x="3059970" y="1188435"/>
                    <a:pt x="3161812" y="1522508"/>
                    <a:pt x="3186316" y="1866605"/>
                  </a:cubicBezTo>
                  <a:lnTo>
                    <a:pt x="3189818" y="1866605"/>
                  </a:lnTo>
                  <a:cubicBezTo>
                    <a:pt x="3202548" y="1866605"/>
                    <a:pt x="3215596" y="1866605"/>
                    <a:pt x="3228326" y="1866605"/>
                  </a:cubicBezTo>
                  <a:cubicBezTo>
                    <a:pt x="3265244" y="1866605"/>
                    <a:pt x="3301842" y="1866605"/>
                    <a:pt x="3338442" y="1866605"/>
                  </a:cubicBezTo>
                  <a:cubicBezTo>
                    <a:pt x="3352126" y="1866605"/>
                    <a:pt x="3365492" y="1866605"/>
                    <a:pt x="3379178" y="1866605"/>
                  </a:cubicBezTo>
                  <a:cubicBezTo>
                    <a:pt x="3396046" y="1866605"/>
                    <a:pt x="3412912" y="1866605"/>
                    <a:pt x="3429462" y="1866605"/>
                  </a:cubicBezTo>
                  <a:cubicBezTo>
                    <a:pt x="3443148" y="1866605"/>
                    <a:pt x="3456514" y="1866605"/>
                    <a:pt x="3470198" y="1866605"/>
                  </a:cubicBezTo>
                  <a:cubicBezTo>
                    <a:pt x="3506798" y="1866605"/>
                    <a:pt x="3543396" y="1866605"/>
                    <a:pt x="3580314" y="1866605"/>
                  </a:cubicBezTo>
                  <a:cubicBezTo>
                    <a:pt x="3593044" y="1866605"/>
                    <a:pt x="3606092" y="1866605"/>
                    <a:pt x="3618822" y="1866605"/>
                  </a:cubicBezTo>
                  <a:lnTo>
                    <a:pt x="3622324" y="1866605"/>
                  </a:lnTo>
                  <a:cubicBezTo>
                    <a:pt x="3646828" y="1522508"/>
                    <a:pt x="3748670" y="1188435"/>
                    <a:pt x="3922436" y="890691"/>
                  </a:cubicBezTo>
                  <a:cubicBezTo>
                    <a:pt x="4077744" y="624685"/>
                    <a:pt x="4290018" y="396679"/>
                    <a:pt x="4541120" y="218367"/>
                  </a:cubicBezTo>
                  <a:cubicBezTo>
                    <a:pt x="4170674" y="221708"/>
                    <a:pt x="3800228" y="222126"/>
                    <a:pt x="3429462" y="220455"/>
                  </a:cubicBezTo>
                  <a:cubicBezTo>
                    <a:pt x="3412594" y="220455"/>
                    <a:pt x="3396046" y="220455"/>
                    <a:pt x="3379178" y="220455"/>
                  </a:cubicBezTo>
                  <a:cubicBezTo>
                    <a:pt x="3008413" y="222126"/>
                    <a:pt x="2637966" y="221708"/>
                    <a:pt x="2267520" y="218367"/>
                  </a:cubicBezTo>
                  <a:close/>
                  <a:moveTo>
                    <a:pt x="0" y="0"/>
                  </a:moveTo>
                  <a:lnTo>
                    <a:pt x="6825688" y="0"/>
                  </a:lnTo>
                  <a:lnTo>
                    <a:pt x="6825688" y="9434945"/>
                  </a:lnTo>
                  <a:lnTo>
                    <a:pt x="0" y="943494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dirty="0">
                <a:latin typeface="Lato Light" panose="020F0502020204030203" pitchFamily="34" charset="0"/>
              </a:endParaRPr>
            </a:p>
          </p:txBody>
        </p:sp>
      </p:grpSp>
      <p:sp>
        <p:nvSpPr>
          <p:cNvPr id="9" name="Shape 41719">
            <a:extLst>
              <a:ext uri="{FF2B5EF4-FFF2-40B4-BE49-F238E27FC236}">
                <a16:creationId xmlns="" xmlns:a16="http://schemas.microsoft.com/office/drawing/2014/main" id="{2393580B-4813-445F-837C-4A3B01301486}"/>
              </a:ext>
            </a:extLst>
          </p:cNvPr>
          <p:cNvSpPr/>
          <p:nvPr/>
        </p:nvSpPr>
        <p:spPr>
          <a:xfrm rot="5400000">
            <a:off x="1356126" y="2305959"/>
            <a:ext cx="1052932" cy="1214540"/>
          </a:xfrm>
          <a:custGeom>
            <a:avLst/>
            <a:gdLst/>
            <a:ahLst/>
            <a:cxnLst>
              <a:cxn ang="0">
                <a:pos x="wd2" y="hd2"/>
              </a:cxn>
              <a:cxn ang="5400000">
                <a:pos x="wd2" y="hd2"/>
              </a:cxn>
              <a:cxn ang="10800000">
                <a:pos x="wd2" y="hd2"/>
              </a:cxn>
              <a:cxn ang="16200000">
                <a:pos x="wd2" y="hd2"/>
              </a:cxn>
            </a:cxnLst>
            <a:rect l="0" t="0" r="r" b="b"/>
            <a:pathLst>
              <a:path w="21504" h="21513" extrusionOk="0">
                <a:moveTo>
                  <a:pt x="4399" y="0"/>
                </a:moveTo>
                <a:cubicBezTo>
                  <a:pt x="3834" y="0"/>
                  <a:pt x="3327" y="201"/>
                  <a:pt x="2957" y="522"/>
                </a:cubicBezTo>
                <a:cubicBezTo>
                  <a:pt x="2587" y="842"/>
                  <a:pt x="2356" y="1283"/>
                  <a:pt x="2356" y="1772"/>
                </a:cubicBezTo>
                <a:lnTo>
                  <a:pt x="2356" y="2415"/>
                </a:lnTo>
                <a:lnTo>
                  <a:pt x="2356" y="3551"/>
                </a:lnTo>
                <a:lnTo>
                  <a:pt x="2356" y="7143"/>
                </a:lnTo>
                <a:cubicBezTo>
                  <a:pt x="2229" y="7136"/>
                  <a:pt x="2102" y="7138"/>
                  <a:pt x="1977" y="7150"/>
                </a:cubicBezTo>
                <a:cubicBezTo>
                  <a:pt x="1225" y="7218"/>
                  <a:pt x="551" y="7601"/>
                  <a:pt x="214" y="8186"/>
                </a:cubicBezTo>
                <a:cubicBezTo>
                  <a:pt x="-21" y="8593"/>
                  <a:pt x="-74" y="9082"/>
                  <a:pt x="115" y="9543"/>
                </a:cubicBezTo>
                <a:cubicBezTo>
                  <a:pt x="852" y="11613"/>
                  <a:pt x="1671" y="13662"/>
                  <a:pt x="2578" y="15681"/>
                </a:cubicBezTo>
                <a:cubicBezTo>
                  <a:pt x="3077" y="16791"/>
                  <a:pt x="3617" y="17897"/>
                  <a:pt x="4481" y="18825"/>
                </a:cubicBezTo>
                <a:cubicBezTo>
                  <a:pt x="5214" y="19612"/>
                  <a:pt x="6220" y="20276"/>
                  <a:pt x="7513" y="20768"/>
                </a:cubicBezTo>
                <a:cubicBezTo>
                  <a:pt x="9108" y="21376"/>
                  <a:pt x="10859" y="21600"/>
                  <a:pt x="12596" y="21483"/>
                </a:cubicBezTo>
                <a:cubicBezTo>
                  <a:pt x="14857" y="21330"/>
                  <a:pt x="16991" y="20631"/>
                  <a:pt x="18528" y="19296"/>
                </a:cubicBezTo>
                <a:cubicBezTo>
                  <a:pt x="20567" y="17525"/>
                  <a:pt x="21227" y="14955"/>
                  <a:pt x="21419" y="12443"/>
                </a:cubicBezTo>
                <a:cubicBezTo>
                  <a:pt x="21526" y="11054"/>
                  <a:pt x="21507" y="9660"/>
                  <a:pt x="21495" y="8268"/>
                </a:cubicBezTo>
                <a:cubicBezTo>
                  <a:pt x="21483" y="6724"/>
                  <a:pt x="21481" y="5179"/>
                  <a:pt x="21485" y="3634"/>
                </a:cubicBezTo>
                <a:cubicBezTo>
                  <a:pt x="21487" y="3145"/>
                  <a:pt x="21262" y="2705"/>
                  <a:pt x="20892" y="2384"/>
                </a:cubicBezTo>
                <a:cubicBezTo>
                  <a:pt x="20523" y="2064"/>
                  <a:pt x="20006" y="1863"/>
                  <a:pt x="19442" y="1863"/>
                </a:cubicBezTo>
                <a:lnTo>
                  <a:pt x="19220" y="1863"/>
                </a:lnTo>
                <a:cubicBezTo>
                  <a:pt x="18658" y="1870"/>
                  <a:pt x="18152" y="2069"/>
                  <a:pt x="17778" y="2384"/>
                </a:cubicBezTo>
                <a:cubicBezTo>
                  <a:pt x="17398" y="2704"/>
                  <a:pt x="17167" y="3148"/>
                  <a:pt x="17146" y="3638"/>
                </a:cubicBezTo>
                <a:lnTo>
                  <a:pt x="16551" y="3538"/>
                </a:lnTo>
                <a:lnTo>
                  <a:pt x="16551" y="3047"/>
                </a:lnTo>
                <a:cubicBezTo>
                  <a:pt x="16551" y="2558"/>
                  <a:pt x="16322" y="2115"/>
                  <a:pt x="15952" y="1794"/>
                </a:cubicBezTo>
                <a:cubicBezTo>
                  <a:pt x="15582" y="1473"/>
                  <a:pt x="15072" y="1275"/>
                  <a:pt x="14507" y="1275"/>
                </a:cubicBezTo>
                <a:lnTo>
                  <a:pt x="14277" y="1275"/>
                </a:lnTo>
                <a:cubicBezTo>
                  <a:pt x="13716" y="1285"/>
                  <a:pt x="13211" y="1481"/>
                  <a:pt x="12836" y="1794"/>
                </a:cubicBezTo>
                <a:cubicBezTo>
                  <a:pt x="12491" y="2083"/>
                  <a:pt x="12257" y="2472"/>
                  <a:pt x="12195" y="2911"/>
                </a:cubicBezTo>
                <a:lnTo>
                  <a:pt x="12164" y="2917"/>
                </a:lnTo>
                <a:lnTo>
                  <a:pt x="11537" y="2837"/>
                </a:lnTo>
                <a:lnTo>
                  <a:pt x="11607" y="2217"/>
                </a:lnTo>
                <a:cubicBezTo>
                  <a:pt x="11607" y="1727"/>
                  <a:pt x="11379" y="1284"/>
                  <a:pt x="11009" y="964"/>
                </a:cubicBezTo>
                <a:cubicBezTo>
                  <a:pt x="10639" y="643"/>
                  <a:pt x="10128" y="445"/>
                  <a:pt x="9564" y="445"/>
                </a:cubicBezTo>
                <a:lnTo>
                  <a:pt x="9342" y="445"/>
                </a:lnTo>
                <a:cubicBezTo>
                  <a:pt x="8780" y="453"/>
                  <a:pt x="8272" y="649"/>
                  <a:pt x="7897" y="964"/>
                </a:cubicBezTo>
                <a:cubicBezTo>
                  <a:pt x="7523" y="1278"/>
                  <a:pt x="7280" y="1711"/>
                  <a:pt x="7252" y="2196"/>
                </a:cubicBezTo>
                <a:lnTo>
                  <a:pt x="7252" y="2185"/>
                </a:lnTo>
                <a:lnTo>
                  <a:pt x="6634" y="2107"/>
                </a:lnTo>
                <a:lnTo>
                  <a:pt x="6664" y="1772"/>
                </a:lnTo>
                <a:cubicBezTo>
                  <a:pt x="6664" y="1283"/>
                  <a:pt x="6441" y="842"/>
                  <a:pt x="6071" y="522"/>
                </a:cubicBezTo>
                <a:cubicBezTo>
                  <a:pt x="5701" y="201"/>
                  <a:pt x="5185" y="0"/>
                  <a:pt x="4621" y="0"/>
                </a:cubicBezTo>
                <a:lnTo>
                  <a:pt x="4399" y="0"/>
                </a:lnTo>
                <a:close/>
              </a:path>
            </a:pathLst>
          </a:custGeom>
          <a:solidFill>
            <a:schemeClr val="bg1">
              <a:lumMod val="85000"/>
            </a:schemeClr>
          </a:solidFill>
          <a:ln w="12700" cap="flat">
            <a:noFill/>
            <a:miter lim="400000"/>
          </a:ln>
          <a:effectLst/>
        </p:spPr>
        <p:txBody>
          <a:bodyPr wrap="square" lIns="20097" tIns="20097" rIns="20097" bIns="20097" numCol="1" anchor="ctr">
            <a:noAutofit/>
          </a:bodyPr>
          <a:lstStyle/>
          <a:p>
            <a:endParaRPr sz="1899" dirty="0">
              <a:latin typeface="Lato Light" panose="020F0502020204030203" pitchFamily="34" charset="0"/>
            </a:endParaRPr>
          </a:p>
        </p:txBody>
      </p:sp>
      <p:sp>
        <p:nvSpPr>
          <p:cNvPr id="10" name="Shape 41720">
            <a:extLst>
              <a:ext uri="{FF2B5EF4-FFF2-40B4-BE49-F238E27FC236}">
                <a16:creationId xmlns="" xmlns:a16="http://schemas.microsoft.com/office/drawing/2014/main" id="{C46C1303-8BBA-46E4-A36B-516691524E65}"/>
              </a:ext>
            </a:extLst>
          </p:cNvPr>
          <p:cNvSpPr/>
          <p:nvPr/>
        </p:nvSpPr>
        <p:spPr>
          <a:xfrm>
            <a:off x="26208" y="2543074"/>
            <a:ext cx="1333088" cy="859690"/>
          </a:xfrm>
          <a:prstGeom prst="rect">
            <a:avLst/>
          </a:prstGeom>
          <a:solidFill>
            <a:schemeClr val="accent1"/>
          </a:solidFill>
          <a:ln w="12700" cap="flat">
            <a:noFill/>
            <a:miter lim="400000"/>
          </a:ln>
          <a:effectLst/>
        </p:spPr>
        <p:txBody>
          <a:bodyPr wrap="square" lIns="0" tIns="0" rIns="0" bIns="0" numCol="1" anchor="t">
            <a:noAutofit/>
          </a:bodyPr>
          <a:lstStyle/>
          <a:p>
            <a:endParaRPr sz="1899" dirty="0">
              <a:latin typeface="Lato Light" panose="020F0502020204030203" pitchFamily="34" charset="0"/>
            </a:endParaRPr>
          </a:p>
        </p:txBody>
      </p:sp>
      <p:sp>
        <p:nvSpPr>
          <p:cNvPr id="17" name="Subtitle 2">
            <a:extLst>
              <a:ext uri="{FF2B5EF4-FFF2-40B4-BE49-F238E27FC236}">
                <a16:creationId xmlns="" xmlns:a16="http://schemas.microsoft.com/office/drawing/2014/main" id="{E3285C31-E17C-4500-B867-235D9DE1D1DD}"/>
              </a:ext>
            </a:extLst>
          </p:cNvPr>
          <p:cNvSpPr txBox="1">
            <a:spLocks/>
          </p:cNvSpPr>
          <p:nvPr/>
        </p:nvSpPr>
        <p:spPr>
          <a:xfrm>
            <a:off x="3296562" y="2696017"/>
            <a:ext cx="8159176" cy="3494042"/>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ct val="100000"/>
              </a:lnSpc>
            </a:pPr>
            <a:r>
              <a:rPr lang="es-ES" sz="2800" b="1" dirty="0">
                <a:solidFill>
                  <a:srgbClr val="245473"/>
                </a:solidFill>
                <a:latin typeface="+mj-lt"/>
                <a:ea typeface="Open Sans Light" panose="020B0306030504020204" pitchFamily="34" charset="0"/>
                <a:cs typeface="Open Sans Light" panose="020B0306030504020204" pitchFamily="34" charset="0"/>
              </a:rPr>
              <a:t>SIN </a:t>
            </a:r>
            <a:r>
              <a:rPr lang="es-ES" sz="2800" b="1" dirty="0" smtClean="0">
                <a:solidFill>
                  <a:srgbClr val="245473"/>
                </a:solidFill>
                <a:latin typeface="+mj-lt"/>
                <a:ea typeface="Open Sans Light" panose="020B0306030504020204" pitchFamily="34" charset="0"/>
                <a:cs typeface="Open Sans Light" panose="020B0306030504020204" pitchFamily="34" charset="0"/>
              </a:rPr>
              <a:t>EMBARGO</a:t>
            </a:r>
          </a:p>
          <a:p>
            <a:pPr algn="just">
              <a:lnSpc>
                <a:spcPct val="100000"/>
              </a:lnSpc>
            </a:pPr>
            <a:r>
              <a:rPr lang="es-ES" dirty="0" smtClean="0">
                <a:solidFill>
                  <a:srgbClr val="245473"/>
                </a:solidFill>
                <a:latin typeface="+mj-lt"/>
                <a:ea typeface="Open Sans Light" panose="020B0306030504020204" pitchFamily="34" charset="0"/>
                <a:cs typeface="Open Sans Light" panose="020B0306030504020204" pitchFamily="34" charset="0"/>
              </a:rPr>
              <a:t>Muchos </a:t>
            </a:r>
            <a:r>
              <a:rPr lang="es-ES" dirty="0">
                <a:solidFill>
                  <a:srgbClr val="245473"/>
                </a:solidFill>
                <a:latin typeface="+mj-lt"/>
                <a:ea typeface="Open Sans Light" panose="020B0306030504020204" pitchFamily="34" charset="0"/>
                <a:cs typeface="Open Sans Light" panose="020B0306030504020204" pitchFamily="34" charset="0"/>
              </a:rPr>
              <a:t>propietarios se precipitan al inyectar </a:t>
            </a:r>
            <a:r>
              <a:rPr lang="es-ES" dirty="0" smtClean="0">
                <a:solidFill>
                  <a:srgbClr val="245473"/>
                </a:solidFill>
                <a:latin typeface="+mj-lt"/>
                <a:ea typeface="Open Sans Light" panose="020B0306030504020204" pitchFamily="34" charset="0"/>
                <a:cs typeface="Open Sans Light" panose="020B0306030504020204" pitchFamily="34" charset="0"/>
              </a:rPr>
              <a:t>capital cuando su empresa entra </a:t>
            </a:r>
            <a:r>
              <a:rPr lang="es-ES" dirty="0">
                <a:solidFill>
                  <a:srgbClr val="245473"/>
                </a:solidFill>
                <a:latin typeface="+mj-lt"/>
                <a:ea typeface="Open Sans Light" panose="020B0306030504020204" pitchFamily="34" charset="0"/>
                <a:cs typeface="Open Sans Light" panose="020B0306030504020204" pitchFamily="34" charset="0"/>
              </a:rPr>
              <a:t>en </a:t>
            </a:r>
            <a:r>
              <a:rPr lang="es-ES" dirty="0" smtClean="0">
                <a:solidFill>
                  <a:srgbClr val="245473"/>
                </a:solidFill>
                <a:latin typeface="+mj-lt"/>
                <a:ea typeface="Open Sans Light" panose="020B0306030504020204" pitchFamily="34" charset="0"/>
                <a:cs typeface="Open Sans Light" panose="020B0306030504020204" pitchFamily="34" charset="0"/>
              </a:rPr>
              <a:t>crisis</a:t>
            </a:r>
            <a:r>
              <a:rPr lang="es-ES" dirty="0">
                <a:solidFill>
                  <a:srgbClr val="245473"/>
                </a:solidFill>
                <a:latin typeface="+mj-lt"/>
                <a:ea typeface="Open Sans Light" panose="020B0306030504020204" pitchFamily="34" charset="0"/>
                <a:cs typeface="Open Sans Light" panose="020B0306030504020204" pitchFamily="34" charset="0"/>
              </a:rPr>
              <a:t>. Es importante desarrollar primero un plan de reestructuración y determinar las necesidades globales de capital. Si esto supera las posibilidades de los propietarios, hay que encontrar otras fuentes de financiación. Éstas suelen requerir importantes aportaciones de los propietarios. Si el dinero ya está inmovilizado en la empresa, los bancos, en particular, suelen negarse a apoyarlos.</a:t>
            </a:r>
            <a:endParaRPr lang="en-US" dirty="0">
              <a:solidFill>
                <a:srgbClr val="245473"/>
              </a:solidFill>
              <a:latin typeface="+mj-lt"/>
              <a:ea typeface="Open Sans Light" panose="020B0306030504020204" pitchFamily="34" charset="0"/>
              <a:cs typeface="Open Sans Light" panose="020B0306030504020204" pitchFamily="34" charset="0"/>
            </a:endParaRPr>
          </a:p>
        </p:txBody>
      </p:sp>
      <p:sp>
        <p:nvSpPr>
          <p:cNvPr id="1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2016412" y="890204"/>
            <a:ext cx="9301132" cy="881446"/>
          </a:xfrm>
        </p:spPr>
        <p:txBody>
          <a:bodyPr>
            <a:normAutofit fontScale="92500"/>
          </a:bodyPr>
          <a:lstStyle/>
          <a:p>
            <a:r>
              <a:rPr lang="es-ES" dirty="0"/>
              <a:t>Medidas financieras ejemplares: Inyección de capital</a:t>
            </a:r>
            <a:endParaRPr lang="en-GB" dirty="0"/>
          </a:p>
        </p:txBody>
      </p:sp>
    </p:spTree>
    <p:extLst>
      <p:ext uri="{BB962C8B-B14F-4D97-AF65-F5344CB8AC3E}">
        <p14:creationId xmlns:p14="http://schemas.microsoft.com/office/powerpoint/2010/main" val="1252795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478331" y="574695"/>
            <a:ext cx="8852375" cy="697353"/>
          </a:xfrm>
        </p:spPr>
        <p:txBody>
          <a:bodyPr>
            <a:normAutofit/>
          </a:bodyPr>
          <a:lstStyle/>
          <a:p>
            <a:r>
              <a:rPr lang="es-ES" dirty="0"/>
              <a:t>Superar una crisis de </a:t>
            </a:r>
            <a:r>
              <a:rPr lang="es-ES" dirty="0" smtClean="0"/>
              <a:t>liquidez</a:t>
            </a:r>
            <a:r>
              <a:rPr lang="en-GB" dirty="0" smtClean="0"/>
              <a:t> (</a:t>
            </a:r>
            <a:r>
              <a:rPr lang="en-GB" dirty="0"/>
              <a:t>cont.)</a:t>
            </a:r>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187177" y="2029981"/>
            <a:ext cx="2955133" cy="482213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Las posibilidades de fuentes de financiación interna dependen en gran medida de la empresa y del sector </a:t>
            </a:r>
            <a:r>
              <a:rPr lang="es-ES" sz="2200" dirty="0" smtClean="0">
                <a:solidFill>
                  <a:srgbClr val="245473"/>
                </a:solidFill>
                <a:latin typeface="+mj-lt"/>
                <a:ea typeface="Open Sans Light" panose="020B0306030504020204" pitchFamily="34" charset="0"/>
                <a:cs typeface="Open Sans Light" panose="020B0306030504020204" pitchFamily="34" charset="0"/>
              </a:rPr>
              <a:t>al que corresponda. </a:t>
            </a:r>
            <a:r>
              <a:rPr lang="es-ES" sz="2200" dirty="0">
                <a:solidFill>
                  <a:srgbClr val="245473"/>
                </a:solidFill>
                <a:latin typeface="+mj-lt"/>
                <a:ea typeface="Open Sans Light" panose="020B0306030504020204" pitchFamily="34" charset="0"/>
                <a:cs typeface="Open Sans Light" panose="020B0306030504020204" pitchFamily="34" charset="0"/>
              </a:rPr>
              <a:t>Si la empresa ha tenido éxito en el pasado y cuenta con activos importantes o un gran número de máquinas, existen alternativas al capital de deuda o a la inyección de </a:t>
            </a:r>
            <a:r>
              <a:rPr lang="es-ES" sz="2200" dirty="0" smtClean="0">
                <a:solidFill>
                  <a:srgbClr val="245473"/>
                </a:solidFill>
                <a:latin typeface="+mj-lt"/>
                <a:ea typeface="Open Sans Light" panose="020B0306030504020204" pitchFamily="34" charset="0"/>
                <a:cs typeface="Open Sans Light" panose="020B0306030504020204" pitchFamily="34" charset="0"/>
              </a:rPr>
              <a:t>liquidez.</a:t>
            </a:r>
            <a:endParaRPr lang="en-US" dirty="0">
              <a:solidFill>
                <a:srgbClr val="245473"/>
              </a:solidFill>
            </a:endParaRPr>
          </a:p>
        </p:txBody>
      </p:sp>
      <p:sp>
        <p:nvSpPr>
          <p:cNvPr id="19" name="Freeform 143">
            <a:extLst>
              <a:ext uri="{FF2B5EF4-FFF2-40B4-BE49-F238E27FC236}">
                <a16:creationId xmlns="" xmlns:a16="http://schemas.microsoft.com/office/drawing/2014/main" id="{89CAACEB-408C-457C-904A-A8C58797F7EC}"/>
              </a:ext>
            </a:extLst>
          </p:cNvPr>
          <p:cNvSpPr>
            <a:spLocks noChangeArrowheads="1"/>
          </p:cNvSpPr>
          <p:nvPr/>
        </p:nvSpPr>
        <p:spPr bwMode="auto">
          <a:xfrm>
            <a:off x="3602863" y="4545688"/>
            <a:ext cx="2636263" cy="1761834"/>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20" name="Freeform 144">
            <a:extLst>
              <a:ext uri="{FF2B5EF4-FFF2-40B4-BE49-F238E27FC236}">
                <a16:creationId xmlns="" xmlns:a16="http://schemas.microsoft.com/office/drawing/2014/main" id="{752B327D-D3B1-4183-99C7-D8F8C7F872FD}"/>
              </a:ext>
            </a:extLst>
          </p:cNvPr>
          <p:cNvSpPr>
            <a:spLocks noChangeArrowheads="1"/>
          </p:cNvSpPr>
          <p:nvPr/>
        </p:nvSpPr>
        <p:spPr bwMode="auto">
          <a:xfrm>
            <a:off x="3783208" y="4431928"/>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4"/>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21" name="Freeform 145">
            <a:extLst>
              <a:ext uri="{FF2B5EF4-FFF2-40B4-BE49-F238E27FC236}">
                <a16:creationId xmlns="" xmlns:a16="http://schemas.microsoft.com/office/drawing/2014/main" id="{1A189D7D-FB4F-49B6-A043-2F45DDFEEBE2}"/>
              </a:ext>
            </a:extLst>
          </p:cNvPr>
          <p:cNvSpPr>
            <a:spLocks noChangeArrowheads="1"/>
          </p:cNvSpPr>
          <p:nvPr/>
        </p:nvSpPr>
        <p:spPr bwMode="auto">
          <a:xfrm flipH="1">
            <a:off x="3734633" y="4431932"/>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4">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22" name="Freeform 146">
            <a:extLst>
              <a:ext uri="{FF2B5EF4-FFF2-40B4-BE49-F238E27FC236}">
                <a16:creationId xmlns="" xmlns:a16="http://schemas.microsoft.com/office/drawing/2014/main" id="{D982EACB-3BA0-41B1-8533-6C82EB350809}"/>
              </a:ext>
            </a:extLst>
          </p:cNvPr>
          <p:cNvSpPr>
            <a:spLocks noChangeArrowheads="1"/>
          </p:cNvSpPr>
          <p:nvPr/>
        </p:nvSpPr>
        <p:spPr bwMode="auto">
          <a:xfrm>
            <a:off x="6152186" y="4539155"/>
            <a:ext cx="93204" cy="1788822"/>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4"/>
          </a:solidFill>
          <a:ln>
            <a:noFill/>
          </a:ln>
          <a:effectLst/>
        </p:spPr>
        <p:txBody>
          <a:bodyPr wrap="none" anchor="ctr"/>
          <a:lstStyle/>
          <a:p>
            <a:endParaRPr lang="en-GB" sz="2251" dirty="0">
              <a:latin typeface="+mj-lt"/>
              <a:ea typeface="Roboto" charset="0"/>
              <a:cs typeface="Roboto" charset="0"/>
            </a:endParaRPr>
          </a:p>
        </p:txBody>
      </p:sp>
      <p:sp>
        <p:nvSpPr>
          <p:cNvPr id="24" name="TextBox 16">
            <a:extLst>
              <a:ext uri="{FF2B5EF4-FFF2-40B4-BE49-F238E27FC236}">
                <a16:creationId xmlns="" xmlns:a16="http://schemas.microsoft.com/office/drawing/2014/main" id="{E0D785C7-5305-470F-B9D3-0D2A3A55F0C9}"/>
              </a:ext>
            </a:extLst>
          </p:cNvPr>
          <p:cNvSpPr txBox="1"/>
          <p:nvPr/>
        </p:nvSpPr>
        <p:spPr>
          <a:xfrm>
            <a:off x="3878340" y="4785741"/>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04</a:t>
            </a:r>
            <a:endParaRPr lang="en-GB" sz="2701" b="1" dirty="0">
              <a:solidFill>
                <a:schemeClr val="bg1"/>
              </a:solidFill>
              <a:latin typeface="+mj-lt"/>
              <a:ea typeface="Roboto" charset="0"/>
              <a:cs typeface="Roboto" charset="0"/>
            </a:endParaRPr>
          </a:p>
        </p:txBody>
      </p:sp>
      <p:sp>
        <p:nvSpPr>
          <p:cNvPr id="25" name="Subtitle 2">
            <a:extLst>
              <a:ext uri="{FF2B5EF4-FFF2-40B4-BE49-F238E27FC236}">
                <a16:creationId xmlns="" xmlns:a16="http://schemas.microsoft.com/office/drawing/2014/main" id="{C17B8899-1C0F-4F5A-A657-D088AD7712F3}"/>
              </a:ext>
            </a:extLst>
          </p:cNvPr>
          <p:cNvSpPr txBox="1">
            <a:spLocks/>
          </p:cNvSpPr>
          <p:nvPr/>
        </p:nvSpPr>
        <p:spPr>
          <a:xfrm>
            <a:off x="4389756" y="4847862"/>
            <a:ext cx="1639693" cy="98929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s-ES" sz="1600" dirty="0">
                <a:solidFill>
                  <a:schemeClr val="tx2">
                    <a:lumMod val="50000"/>
                  </a:schemeClr>
                </a:solidFill>
                <a:latin typeface="+mj-lt"/>
                <a:ea typeface="Roboto" charset="0"/>
                <a:cs typeface="Roboto" charset="0"/>
              </a:rPr>
              <a:t>Gestión del capital circulante (véanse las siguientes diapositivas)</a:t>
            </a:r>
            <a:endParaRPr lang="en-GB" sz="1600" dirty="0">
              <a:solidFill>
                <a:schemeClr val="tx2">
                  <a:lumMod val="50000"/>
                </a:schemeClr>
              </a:solidFill>
              <a:latin typeface="+mj-lt"/>
              <a:ea typeface="Roboto" charset="0"/>
              <a:cs typeface="Roboto" charset="0"/>
            </a:endParaRPr>
          </a:p>
        </p:txBody>
      </p:sp>
      <p:sp>
        <p:nvSpPr>
          <p:cNvPr id="26" name="Rectangle 18">
            <a:extLst>
              <a:ext uri="{FF2B5EF4-FFF2-40B4-BE49-F238E27FC236}">
                <a16:creationId xmlns="" xmlns:a16="http://schemas.microsoft.com/office/drawing/2014/main" id="{F6E1DB37-007E-4BA4-A915-1EA9B3CEA96B}"/>
              </a:ext>
            </a:extLst>
          </p:cNvPr>
          <p:cNvSpPr>
            <a:spLocks/>
          </p:cNvSpPr>
          <p:nvPr/>
        </p:nvSpPr>
        <p:spPr bwMode="auto">
          <a:xfrm>
            <a:off x="4455399" y="4468504"/>
            <a:ext cx="1217577" cy="32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dirty="0">
                <a:solidFill>
                  <a:schemeClr val="tx2">
                    <a:lumMod val="50000"/>
                  </a:schemeClr>
                </a:solidFill>
                <a:latin typeface="+mj-lt"/>
                <a:ea typeface="Roboto" charset="0"/>
                <a:cs typeface="Roboto" charset="0"/>
                <a:sym typeface="Bebas Neue" charset="0"/>
              </a:rPr>
              <a:t>Capital </a:t>
            </a:r>
            <a:r>
              <a:rPr lang="en-GB" sz="1400" b="1" dirty="0" err="1">
                <a:solidFill>
                  <a:schemeClr val="tx2">
                    <a:lumMod val="50000"/>
                  </a:schemeClr>
                </a:solidFill>
                <a:latin typeface="+mj-lt"/>
                <a:ea typeface="Roboto" charset="0"/>
                <a:cs typeface="Roboto" charset="0"/>
                <a:sym typeface="Bebas Neue" charset="0"/>
              </a:rPr>
              <a:t>circulante</a:t>
            </a:r>
            <a:endParaRPr lang="en-GB" sz="1400" b="1" dirty="0">
              <a:solidFill>
                <a:schemeClr val="tx2">
                  <a:lumMod val="50000"/>
                </a:schemeClr>
              </a:solidFill>
              <a:latin typeface="+mj-lt"/>
              <a:ea typeface="Roboto" charset="0"/>
              <a:cs typeface="Roboto" charset="0"/>
              <a:sym typeface="Bebas Neue" charset="0"/>
            </a:endParaRPr>
          </a:p>
        </p:txBody>
      </p:sp>
      <p:sp>
        <p:nvSpPr>
          <p:cNvPr id="27" name="Freeform 143">
            <a:extLst>
              <a:ext uri="{FF2B5EF4-FFF2-40B4-BE49-F238E27FC236}">
                <a16:creationId xmlns="" xmlns:a16="http://schemas.microsoft.com/office/drawing/2014/main" id="{AD258395-F06C-4CAB-AD92-893ABA346BB1}"/>
              </a:ext>
            </a:extLst>
          </p:cNvPr>
          <p:cNvSpPr>
            <a:spLocks noChangeArrowheads="1"/>
          </p:cNvSpPr>
          <p:nvPr/>
        </p:nvSpPr>
        <p:spPr bwMode="auto">
          <a:xfrm>
            <a:off x="6364954" y="4540574"/>
            <a:ext cx="2620921" cy="1766948"/>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28" name="Freeform 144">
            <a:extLst>
              <a:ext uri="{FF2B5EF4-FFF2-40B4-BE49-F238E27FC236}">
                <a16:creationId xmlns="" xmlns:a16="http://schemas.microsoft.com/office/drawing/2014/main" id="{E6964E02-FC68-4FA8-8E87-C6BAD25DFFFF}"/>
              </a:ext>
            </a:extLst>
          </p:cNvPr>
          <p:cNvSpPr>
            <a:spLocks noChangeArrowheads="1"/>
          </p:cNvSpPr>
          <p:nvPr/>
        </p:nvSpPr>
        <p:spPr bwMode="auto">
          <a:xfrm>
            <a:off x="6545299" y="4431928"/>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5"/>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29" name="Freeform 145">
            <a:extLst>
              <a:ext uri="{FF2B5EF4-FFF2-40B4-BE49-F238E27FC236}">
                <a16:creationId xmlns="" xmlns:a16="http://schemas.microsoft.com/office/drawing/2014/main" id="{854FA212-CD1B-43D4-AE96-37CBA2EBF624}"/>
              </a:ext>
            </a:extLst>
          </p:cNvPr>
          <p:cNvSpPr>
            <a:spLocks noChangeArrowheads="1"/>
          </p:cNvSpPr>
          <p:nvPr/>
        </p:nvSpPr>
        <p:spPr bwMode="auto">
          <a:xfrm flipH="1">
            <a:off x="6496725" y="4431932"/>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5">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30" name="Freeform 146">
            <a:extLst>
              <a:ext uri="{FF2B5EF4-FFF2-40B4-BE49-F238E27FC236}">
                <a16:creationId xmlns="" xmlns:a16="http://schemas.microsoft.com/office/drawing/2014/main" id="{7188760E-93E0-48DB-BA72-D7DC251F8571}"/>
              </a:ext>
            </a:extLst>
          </p:cNvPr>
          <p:cNvSpPr>
            <a:spLocks noChangeArrowheads="1"/>
          </p:cNvSpPr>
          <p:nvPr/>
        </p:nvSpPr>
        <p:spPr bwMode="auto">
          <a:xfrm>
            <a:off x="8914278" y="4544269"/>
            <a:ext cx="67634" cy="1763251"/>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5"/>
          </a:solidFill>
          <a:ln>
            <a:noFill/>
          </a:ln>
          <a:effectLst/>
        </p:spPr>
        <p:txBody>
          <a:bodyPr wrap="none" anchor="ctr"/>
          <a:lstStyle/>
          <a:p>
            <a:endParaRPr lang="en-GB" sz="2251" dirty="0">
              <a:latin typeface="+mj-lt"/>
              <a:ea typeface="Roboto" charset="0"/>
              <a:cs typeface="Roboto" charset="0"/>
            </a:endParaRPr>
          </a:p>
        </p:txBody>
      </p:sp>
      <p:sp>
        <p:nvSpPr>
          <p:cNvPr id="32" name="TextBox 24">
            <a:extLst>
              <a:ext uri="{FF2B5EF4-FFF2-40B4-BE49-F238E27FC236}">
                <a16:creationId xmlns="" xmlns:a16="http://schemas.microsoft.com/office/drawing/2014/main" id="{D910A611-F047-40E6-964F-B8D30DD9DE75}"/>
              </a:ext>
            </a:extLst>
          </p:cNvPr>
          <p:cNvSpPr txBox="1"/>
          <p:nvPr/>
        </p:nvSpPr>
        <p:spPr>
          <a:xfrm>
            <a:off x="6640432" y="4785741"/>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05</a:t>
            </a:r>
            <a:endParaRPr lang="en-GB" sz="2701" b="1" dirty="0">
              <a:solidFill>
                <a:schemeClr val="bg1"/>
              </a:solidFill>
              <a:latin typeface="+mj-lt"/>
              <a:ea typeface="Roboto" charset="0"/>
              <a:cs typeface="Roboto" charset="0"/>
            </a:endParaRPr>
          </a:p>
        </p:txBody>
      </p:sp>
      <p:sp>
        <p:nvSpPr>
          <p:cNvPr id="33" name="Subtitle 2">
            <a:extLst>
              <a:ext uri="{FF2B5EF4-FFF2-40B4-BE49-F238E27FC236}">
                <a16:creationId xmlns="" xmlns:a16="http://schemas.microsoft.com/office/drawing/2014/main" id="{DCCF6A98-20FD-40F3-8122-838D4D897D37}"/>
              </a:ext>
            </a:extLst>
          </p:cNvPr>
          <p:cNvSpPr txBox="1">
            <a:spLocks/>
          </p:cNvSpPr>
          <p:nvPr/>
        </p:nvSpPr>
        <p:spPr>
          <a:xfrm>
            <a:off x="7151848" y="4847862"/>
            <a:ext cx="1639693" cy="80975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s-ES" sz="1600" dirty="0">
                <a:solidFill>
                  <a:schemeClr val="tx2">
                    <a:lumMod val="50000"/>
                  </a:schemeClr>
                </a:solidFill>
                <a:latin typeface="+mj-lt"/>
                <a:ea typeface="Roboto" charset="0"/>
                <a:cs typeface="Roboto" charset="0"/>
              </a:rPr>
              <a:t>Instalación de una oficina de gestión de la liquidez</a:t>
            </a:r>
            <a:endParaRPr lang="en-GB" sz="1600" dirty="0">
              <a:solidFill>
                <a:schemeClr val="tx2">
                  <a:lumMod val="50000"/>
                </a:schemeClr>
              </a:solidFill>
              <a:latin typeface="+mj-lt"/>
              <a:ea typeface="Roboto" charset="0"/>
              <a:cs typeface="Roboto" charset="0"/>
            </a:endParaRPr>
          </a:p>
        </p:txBody>
      </p:sp>
      <p:sp>
        <p:nvSpPr>
          <p:cNvPr id="34" name="Rectangle 26">
            <a:extLst>
              <a:ext uri="{FF2B5EF4-FFF2-40B4-BE49-F238E27FC236}">
                <a16:creationId xmlns="" xmlns:a16="http://schemas.microsoft.com/office/drawing/2014/main" id="{16462CA1-55C8-4B16-97AC-370F688B6469}"/>
              </a:ext>
            </a:extLst>
          </p:cNvPr>
          <p:cNvSpPr>
            <a:spLocks/>
          </p:cNvSpPr>
          <p:nvPr/>
        </p:nvSpPr>
        <p:spPr bwMode="auto">
          <a:xfrm>
            <a:off x="7217491" y="4468504"/>
            <a:ext cx="1593257" cy="32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dirty="0" err="1">
                <a:solidFill>
                  <a:schemeClr val="tx2">
                    <a:lumMod val="50000"/>
                  </a:schemeClr>
                </a:solidFill>
                <a:latin typeface="+mj-lt"/>
                <a:ea typeface="Roboto" charset="0"/>
                <a:cs typeface="Roboto" charset="0"/>
                <a:sym typeface="Bebas Neue" charset="0"/>
              </a:rPr>
              <a:t>Gestión</a:t>
            </a:r>
            <a:r>
              <a:rPr lang="en-GB" sz="1400" b="1" dirty="0">
                <a:solidFill>
                  <a:schemeClr val="tx2">
                    <a:lumMod val="50000"/>
                  </a:schemeClr>
                </a:solidFill>
                <a:latin typeface="+mj-lt"/>
                <a:ea typeface="Roboto" charset="0"/>
                <a:cs typeface="Roboto" charset="0"/>
                <a:sym typeface="Bebas Neue" charset="0"/>
              </a:rPr>
              <a:t> de la </a:t>
            </a:r>
            <a:r>
              <a:rPr lang="en-GB" sz="1400" b="1" dirty="0" err="1">
                <a:solidFill>
                  <a:schemeClr val="tx2">
                    <a:lumMod val="50000"/>
                  </a:schemeClr>
                </a:solidFill>
                <a:latin typeface="+mj-lt"/>
                <a:ea typeface="Roboto" charset="0"/>
                <a:cs typeface="Roboto" charset="0"/>
                <a:sym typeface="Bebas Neue" charset="0"/>
              </a:rPr>
              <a:t>tesorería</a:t>
            </a:r>
            <a:endParaRPr lang="en-GB" sz="1400" b="1" dirty="0">
              <a:solidFill>
                <a:schemeClr val="tx2">
                  <a:lumMod val="50000"/>
                </a:schemeClr>
              </a:solidFill>
              <a:latin typeface="+mj-lt"/>
              <a:ea typeface="Roboto" charset="0"/>
              <a:cs typeface="Roboto" charset="0"/>
              <a:sym typeface="Bebas Neue" charset="0"/>
            </a:endParaRPr>
          </a:p>
        </p:txBody>
      </p:sp>
      <p:sp>
        <p:nvSpPr>
          <p:cNvPr id="35" name="Freeform 143">
            <a:extLst>
              <a:ext uri="{FF2B5EF4-FFF2-40B4-BE49-F238E27FC236}">
                <a16:creationId xmlns="" xmlns:a16="http://schemas.microsoft.com/office/drawing/2014/main" id="{9E11ADF2-5E24-470F-A06D-4CAAE88FBC25}"/>
              </a:ext>
            </a:extLst>
          </p:cNvPr>
          <p:cNvSpPr>
            <a:spLocks noChangeArrowheads="1"/>
          </p:cNvSpPr>
          <p:nvPr/>
        </p:nvSpPr>
        <p:spPr bwMode="auto">
          <a:xfrm>
            <a:off x="9127046" y="2579962"/>
            <a:ext cx="2646492" cy="1782290"/>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36" name="Freeform 144">
            <a:extLst>
              <a:ext uri="{FF2B5EF4-FFF2-40B4-BE49-F238E27FC236}">
                <a16:creationId xmlns="" xmlns:a16="http://schemas.microsoft.com/office/drawing/2014/main" id="{F63621E9-197F-4A94-9257-64C8E58C40F9}"/>
              </a:ext>
            </a:extLst>
          </p:cNvPr>
          <p:cNvSpPr>
            <a:spLocks noChangeArrowheads="1"/>
          </p:cNvSpPr>
          <p:nvPr/>
        </p:nvSpPr>
        <p:spPr bwMode="auto">
          <a:xfrm>
            <a:off x="9307391" y="2466204"/>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3"/>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44" name="Freeform 145">
            <a:extLst>
              <a:ext uri="{FF2B5EF4-FFF2-40B4-BE49-F238E27FC236}">
                <a16:creationId xmlns="" xmlns:a16="http://schemas.microsoft.com/office/drawing/2014/main" id="{A96751AE-28C2-48F6-ADCF-8B42BE75E084}"/>
              </a:ext>
            </a:extLst>
          </p:cNvPr>
          <p:cNvSpPr>
            <a:spLocks noChangeArrowheads="1"/>
          </p:cNvSpPr>
          <p:nvPr/>
        </p:nvSpPr>
        <p:spPr bwMode="auto">
          <a:xfrm flipH="1">
            <a:off x="9258816" y="2466207"/>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3">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45" name="Freeform 146">
            <a:extLst>
              <a:ext uri="{FF2B5EF4-FFF2-40B4-BE49-F238E27FC236}">
                <a16:creationId xmlns="" xmlns:a16="http://schemas.microsoft.com/office/drawing/2014/main" id="{A006A893-2725-4596-85A2-9B50D06AB8FF}"/>
              </a:ext>
            </a:extLst>
          </p:cNvPr>
          <p:cNvSpPr>
            <a:spLocks noChangeArrowheads="1"/>
          </p:cNvSpPr>
          <p:nvPr/>
        </p:nvSpPr>
        <p:spPr bwMode="auto">
          <a:xfrm>
            <a:off x="11696826" y="2578544"/>
            <a:ext cx="77862" cy="1783708"/>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3"/>
          </a:solidFill>
          <a:ln>
            <a:noFill/>
          </a:ln>
          <a:effectLst/>
        </p:spPr>
        <p:txBody>
          <a:bodyPr wrap="none" anchor="ctr"/>
          <a:lstStyle/>
          <a:p>
            <a:endParaRPr lang="en-GB" sz="2251" dirty="0">
              <a:latin typeface="+mj-lt"/>
              <a:ea typeface="Roboto" charset="0"/>
              <a:cs typeface="Roboto" charset="0"/>
            </a:endParaRPr>
          </a:p>
        </p:txBody>
      </p:sp>
      <p:sp>
        <p:nvSpPr>
          <p:cNvPr id="47" name="TextBox 34">
            <a:extLst>
              <a:ext uri="{FF2B5EF4-FFF2-40B4-BE49-F238E27FC236}">
                <a16:creationId xmlns="" xmlns:a16="http://schemas.microsoft.com/office/drawing/2014/main" id="{32AB1C10-1C92-4CB3-ABEF-1F029CB4A5A9}"/>
              </a:ext>
            </a:extLst>
          </p:cNvPr>
          <p:cNvSpPr txBox="1"/>
          <p:nvPr/>
        </p:nvSpPr>
        <p:spPr>
          <a:xfrm>
            <a:off x="9402524" y="2820015"/>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03</a:t>
            </a:r>
            <a:endParaRPr lang="en-GB" sz="2701" b="1" dirty="0">
              <a:solidFill>
                <a:schemeClr val="bg1"/>
              </a:solidFill>
              <a:latin typeface="+mj-lt"/>
              <a:ea typeface="Roboto" charset="0"/>
              <a:cs typeface="Roboto" charset="0"/>
            </a:endParaRPr>
          </a:p>
        </p:txBody>
      </p:sp>
      <p:sp>
        <p:nvSpPr>
          <p:cNvPr id="48" name="Subtitle 2">
            <a:extLst>
              <a:ext uri="{FF2B5EF4-FFF2-40B4-BE49-F238E27FC236}">
                <a16:creationId xmlns="" xmlns:a16="http://schemas.microsoft.com/office/drawing/2014/main" id="{BD44A69B-B9BC-4E9E-A490-73D0098BA6A2}"/>
              </a:ext>
            </a:extLst>
          </p:cNvPr>
          <p:cNvSpPr txBox="1">
            <a:spLocks/>
          </p:cNvSpPr>
          <p:nvPr/>
        </p:nvSpPr>
        <p:spPr>
          <a:xfrm>
            <a:off x="9913940" y="2882139"/>
            <a:ext cx="1639693" cy="1168828"/>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s-ES" sz="1600" dirty="0">
                <a:solidFill>
                  <a:schemeClr val="tx2">
                    <a:lumMod val="50000"/>
                  </a:schemeClr>
                </a:solidFill>
                <a:latin typeface="+mj-lt"/>
                <a:ea typeface="Roboto" charset="0"/>
                <a:cs typeface="Roboto" charset="0"/>
              </a:rPr>
              <a:t>Venta de activos necesarios para las operaciones. </a:t>
            </a:r>
            <a:r>
              <a:rPr lang="es-ES" sz="1600" dirty="0" smtClean="0">
                <a:solidFill>
                  <a:schemeClr val="tx2">
                    <a:lumMod val="50000"/>
                  </a:schemeClr>
                </a:solidFill>
                <a:latin typeface="+mj-lt"/>
                <a:ea typeface="Roboto" charset="0"/>
                <a:cs typeface="Roboto" charset="0"/>
              </a:rPr>
              <a:t>(Venta </a:t>
            </a:r>
            <a:r>
              <a:rPr lang="es-ES" sz="1600" dirty="0">
                <a:solidFill>
                  <a:schemeClr val="tx2">
                    <a:lumMod val="50000"/>
                  </a:schemeClr>
                </a:solidFill>
                <a:latin typeface="+mj-lt"/>
                <a:ea typeface="Roboto" charset="0"/>
                <a:cs typeface="Roboto" charset="0"/>
              </a:rPr>
              <a:t>y arrendamiento </a:t>
            </a:r>
            <a:r>
              <a:rPr lang="es-ES" sz="1600" dirty="0" smtClean="0">
                <a:solidFill>
                  <a:schemeClr val="tx2">
                    <a:lumMod val="50000"/>
                  </a:schemeClr>
                </a:solidFill>
                <a:latin typeface="+mj-lt"/>
                <a:ea typeface="Roboto" charset="0"/>
                <a:cs typeface="Roboto" charset="0"/>
              </a:rPr>
              <a:t>posterior)</a:t>
            </a:r>
            <a:endParaRPr lang="en-GB" sz="1600" dirty="0">
              <a:solidFill>
                <a:schemeClr val="tx2">
                  <a:lumMod val="50000"/>
                </a:schemeClr>
              </a:solidFill>
              <a:latin typeface="+mj-lt"/>
              <a:ea typeface="Roboto" charset="0"/>
              <a:cs typeface="Roboto" charset="0"/>
            </a:endParaRPr>
          </a:p>
        </p:txBody>
      </p:sp>
      <p:sp>
        <p:nvSpPr>
          <p:cNvPr id="49" name="Rectangle 36">
            <a:extLst>
              <a:ext uri="{FF2B5EF4-FFF2-40B4-BE49-F238E27FC236}">
                <a16:creationId xmlns="" xmlns:a16="http://schemas.microsoft.com/office/drawing/2014/main" id="{2CE57749-4FEB-400E-99D1-A2CA6B15D822}"/>
              </a:ext>
            </a:extLst>
          </p:cNvPr>
          <p:cNvSpPr>
            <a:spLocks/>
          </p:cNvSpPr>
          <p:nvPr/>
        </p:nvSpPr>
        <p:spPr bwMode="auto">
          <a:xfrm>
            <a:off x="9979583" y="2479984"/>
            <a:ext cx="1673535" cy="371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dirty="0" err="1">
                <a:solidFill>
                  <a:schemeClr val="tx2">
                    <a:lumMod val="50000"/>
                  </a:schemeClr>
                </a:solidFill>
                <a:latin typeface="+mj-lt"/>
                <a:ea typeface="Roboto" charset="0"/>
                <a:cs typeface="Roboto" charset="0"/>
                <a:sym typeface="Bebas Neue" charset="0"/>
              </a:rPr>
              <a:t>Venta</a:t>
            </a:r>
            <a:r>
              <a:rPr lang="en-GB" sz="1400" b="1" dirty="0">
                <a:solidFill>
                  <a:schemeClr val="tx2">
                    <a:lumMod val="50000"/>
                  </a:schemeClr>
                </a:solidFill>
                <a:latin typeface="+mj-lt"/>
                <a:ea typeface="Roboto" charset="0"/>
                <a:cs typeface="Roboto" charset="0"/>
                <a:sym typeface="Bebas Neue" charset="0"/>
              </a:rPr>
              <a:t> y  </a:t>
            </a:r>
            <a:r>
              <a:rPr lang="en-GB" sz="1400" b="1" dirty="0" err="1" smtClean="0">
                <a:solidFill>
                  <a:schemeClr val="tx2">
                    <a:lumMod val="50000"/>
                  </a:schemeClr>
                </a:solidFill>
                <a:latin typeface="+mj-lt"/>
                <a:ea typeface="Roboto" charset="0"/>
                <a:cs typeface="Roboto" charset="0"/>
                <a:sym typeface="Bebas Neue" charset="0"/>
              </a:rPr>
              <a:t>Arrendamiento</a:t>
            </a:r>
            <a:endParaRPr lang="en-GB" sz="1400" b="1" dirty="0">
              <a:solidFill>
                <a:schemeClr val="tx2">
                  <a:lumMod val="50000"/>
                </a:schemeClr>
              </a:solidFill>
              <a:latin typeface="+mj-lt"/>
              <a:ea typeface="Roboto" charset="0"/>
              <a:cs typeface="Roboto" charset="0"/>
              <a:sym typeface="Bebas Neue" charset="0"/>
            </a:endParaRPr>
          </a:p>
        </p:txBody>
      </p:sp>
      <p:sp>
        <p:nvSpPr>
          <p:cNvPr id="50" name="Freeform 143">
            <a:extLst>
              <a:ext uri="{FF2B5EF4-FFF2-40B4-BE49-F238E27FC236}">
                <a16:creationId xmlns="" xmlns:a16="http://schemas.microsoft.com/office/drawing/2014/main" id="{3E8769CC-E72E-42F7-9CCC-E58033CC1C64}"/>
              </a:ext>
            </a:extLst>
          </p:cNvPr>
          <p:cNvSpPr>
            <a:spLocks noChangeArrowheads="1"/>
          </p:cNvSpPr>
          <p:nvPr/>
        </p:nvSpPr>
        <p:spPr bwMode="auto">
          <a:xfrm>
            <a:off x="3602863" y="2579962"/>
            <a:ext cx="2636263" cy="1761834"/>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solidFill>
                <a:schemeClr val="bg1">
                  <a:lumMod val="95000"/>
                </a:schemeClr>
              </a:solidFill>
              <a:latin typeface="+mj-lt"/>
              <a:ea typeface="Roboto" charset="0"/>
              <a:cs typeface="Roboto" charset="0"/>
            </a:endParaRPr>
          </a:p>
        </p:txBody>
      </p:sp>
      <p:sp>
        <p:nvSpPr>
          <p:cNvPr id="52" name="Freeform 144">
            <a:extLst>
              <a:ext uri="{FF2B5EF4-FFF2-40B4-BE49-F238E27FC236}">
                <a16:creationId xmlns="" xmlns:a16="http://schemas.microsoft.com/office/drawing/2014/main" id="{2D50DC0C-065A-4640-AD7F-2F90D2A174B8}"/>
              </a:ext>
            </a:extLst>
          </p:cNvPr>
          <p:cNvSpPr>
            <a:spLocks noChangeArrowheads="1"/>
          </p:cNvSpPr>
          <p:nvPr/>
        </p:nvSpPr>
        <p:spPr bwMode="auto">
          <a:xfrm>
            <a:off x="3783208" y="2466204"/>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1"/>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54" name="Freeform 145">
            <a:extLst>
              <a:ext uri="{FF2B5EF4-FFF2-40B4-BE49-F238E27FC236}">
                <a16:creationId xmlns="" xmlns:a16="http://schemas.microsoft.com/office/drawing/2014/main" id="{6155393A-F995-45CB-AEB0-CA183DA4DA70}"/>
              </a:ext>
            </a:extLst>
          </p:cNvPr>
          <p:cNvSpPr>
            <a:spLocks noChangeArrowheads="1"/>
          </p:cNvSpPr>
          <p:nvPr/>
        </p:nvSpPr>
        <p:spPr bwMode="auto">
          <a:xfrm flipH="1">
            <a:off x="3734633" y="2466207"/>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1">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56" name="Freeform 146">
            <a:extLst>
              <a:ext uri="{FF2B5EF4-FFF2-40B4-BE49-F238E27FC236}">
                <a16:creationId xmlns="" xmlns:a16="http://schemas.microsoft.com/office/drawing/2014/main" id="{4957E4CB-D3FC-4912-A02F-35B3C8B7D84C}"/>
              </a:ext>
            </a:extLst>
          </p:cNvPr>
          <p:cNvSpPr>
            <a:spLocks noChangeArrowheads="1"/>
          </p:cNvSpPr>
          <p:nvPr/>
        </p:nvSpPr>
        <p:spPr bwMode="auto">
          <a:xfrm>
            <a:off x="6177757" y="2578544"/>
            <a:ext cx="88090" cy="1763252"/>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1"/>
          </a:solidFill>
          <a:ln>
            <a:noFill/>
          </a:ln>
          <a:effectLst/>
        </p:spPr>
        <p:txBody>
          <a:bodyPr wrap="none" anchor="ctr"/>
          <a:lstStyle/>
          <a:p>
            <a:endParaRPr lang="en-GB" sz="2251" dirty="0">
              <a:latin typeface="+mj-lt"/>
              <a:ea typeface="Roboto" charset="0"/>
              <a:cs typeface="Roboto" charset="0"/>
            </a:endParaRPr>
          </a:p>
        </p:txBody>
      </p:sp>
      <p:sp>
        <p:nvSpPr>
          <p:cNvPr id="58" name="TextBox 41">
            <a:extLst>
              <a:ext uri="{FF2B5EF4-FFF2-40B4-BE49-F238E27FC236}">
                <a16:creationId xmlns="" xmlns:a16="http://schemas.microsoft.com/office/drawing/2014/main" id="{A0F5F3E3-F5B2-4F67-8BE0-73B065862AA8}"/>
              </a:ext>
            </a:extLst>
          </p:cNvPr>
          <p:cNvSpPr txBox="1"/>
          <p:nvPr/>
        </p:nvSpPr>
        <p:spPr>
          <a:xfrm>
            <a:off x="3663579" y="2626951"/>
            <a:ext cx="673582" cy="276999"/>
          </a:xfrm>
          <a:prstGeom prst="rect">
            <a:avLst/>
          </a:prstGeom>
          <a:noFill/>
        </p:spPr>
        <p:txBody>
          <a:bodyPr wrap="none" lIns="91440" tIns="45720" rIns="91440" bIns="45720" rtlCol="0" anchor="ctr" anchorCtr="0">
            <a:spAutoFit/>
          </a:bodyPr>
          <a:lstStyle/>
          <a:p>
            <a:pPr algn="ctr"/>
            <a:r>
              <a:rPr lang="en-GB" sz="1200" b="1" dirty="0" smtClean="0">
                <a:solidFill>
                  <a:schemeClr val="bg1"/>
                </a:solidFill>
                <a:latin typeface="+mj-lt"/>
                <a:ea typeface="Roboto" charset="0"/>
                <a:cs typeface="Roboto" charset="0"/>
              </a:rPr>
              <a:t>OPCIÓN</a:t>
            </a:r>
            <a:endParaRPr lang="en-GB" sz="1200" b="1" dirty="0">
              <a:solidFill>
                <a:schemeClr val="bg1"/>
              </a:solidFill>
              <a:latin typeface="+mj-lt"/>
              <a:ea typeface="Roboto" charset="0"/>
              <a:cs typeface="Roboto" charset="0"/>
            </a:endParaRPr>
          </a:p>
        </p:txBody>
      </p:sp>
      <p:sp>
        <p:nvSpPr>
          <p:cNvPr id="60" name="TextBox 42">
            <a:extLst>
              <a:ext uri="{FF2B5EF4-FFF2-40B4-BE49-F238E27FC236}">
                <a16:creationId xmlns="" xmlns:a16="http://schemas.microsoft.com/office/drawing/2014/main" id="{6B907A4B-3662-47F3-8B7E-523E1C99BB7C}"/>
              </a:ext>
            </a:extLst>
          </p:cNvPr>
          <p:cNvSpPr txBox="1"/>
          <p:nvPr/>
        </p:nvSpPr>
        <p:spPr>
          <a:xfrm>
            <a:off x="3878340" y="2820015"/>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01</a:t>
            </a:r>
            <a:endParaRPr lang="en-GB" sz="2701" b="1" dirty="0">
              <a:solidFill>
                <a:schemeClr val="bg1"/>
              </a:solidFill>
              <a:latin typeface="+mj-lt"/>
              <a:ea typeface="Roboto" charset="0"/>
              <a:cs typeface="Roboto" charset="0"/>
            </a:endParaRPr>
          </a:p>
        </p:txBody>
      </p:sp>
      <p:sp>
        <p:nvSpPr>
          <p:cNvPr id="62" name="Subtitle 2">
            <a:extLst>
              <a:ext uri="{FF2B5EF4-FFF2-40B4-BE49-F238E27FC236}">
                <a16:creationId xmlns="" xmlns:a16="http://schemas.microsoft.com/office/drawing/2014/main" id="{DA0D3268-43A2-4C1C-972F-EC210112B76A}"/>
              </a:ext>
            </a:extLst>
          </p:cNvPr>
          <p:cNvSpPr txBox="1">
            <a:spLocks/>
          </p:cNvSpPr>
          <p:nvPr/>
        </p:nvSpPr>
        <p:spPr>
          <a:xfrm>
            <a:off x="4389756" y="2882139"/>
            <a:ext cx="1639693" cy="80975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s-ES" sz="1600" dirty="0">
                <a:solidFill>
                  <a:schemeClr val="tx2">
                    <a:lumMod val="50000"/>
                  </a:schemeClr>
                </a:solidFill>
                <a:latin typeface="+mj-lt"/>
                <a:ea typeface="Roboto" charset="0"/>
                <a:cs typeface="Roboto" charset="0"/>
              </a:rPr>
              <a:t>Liberación de las reservas de liquidez existentes</a:t>
            </a:r>
            <a:endParaRPr lang="en-GB" sz="1600" dirty="0">
              <a:solidFill>
                <a:schemeClr val="tx2">
                  <a:lumMod val="50000"/>
                </a:schemeClr>
              </a:solidFill>
              <a:latin typeface="+mj-lt"/>
              <a:ea typeface="Roboto" charset="0"/>
              <a:cs typeface="Roboto" charset="0"/>
            </a:endParaRPr>
          </a:p>
        </p:txBody>
      </p:sp>
      <p:sp>
        <p:nvSpPr>
          <p:cNvPr id="64" name="Rectangle 44">
            <a:extLst>
              <a:ext uri="{FF2B5EF4-FFF2-40B4-BE49-F238E27FC236}">
                <a16:creationId xmlns="" xmlns:a16="http://schemas.microsoft.com/office/drawing/2014/main" id="{5838300D-B1AF-406D-A4C1-73D8AC32F6B8}"/>
              </a:ext>
            </a:extLst>
          </p:cNvPr>
          <p:cNvSpPr>
            <a:spLocks/>
          </p:cNvSpPr>
          <p:nvPr/>
        </p:nvSpPr>
        <p:spPr bwMode="auto">
          <a:xfrm>
            <a:off x="4455399" y="2502778"/>
            <a:ext cx="1423723" cy="32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dirty="0" err="1">
                <a:solidFill>
                  <a:schemeClr val="tx2">
                    <a:lumMod val="50000"/>
                  </a:schemeClr>
                </a:solidFill>
                <a:latin typeface="+mj-lt"/>
                <a:ea typeface="Roboto" charset="0"/>
                <a:cs typeface="Roboto" charset="0"/>
                <a:sym typeface="Bebas Neue" charset="0"/>
              </a:rPr>
              <a:t>Reservas</a:t>
            </a:r>
            <a:r>
              <a:rPr lang="en-GB" sz="1400" b="1" dirty="0">
                <a:solidFill>
                  <a:schemeClr val="tx2">
                    <a:lumMod val="50000"/>
                  </a:schemeClr>
                </a:solidFill>
                <a:latin typeface="+mj-lt"/>
                <a:ea typeface="Roboto" charset="0"/>
                <a:cs typeface="Roboto" charset="0"/>
                <a:sym typeface="Bebas Neue" charset="0"/>
              </a:rPr>
              <a:t> de </a:t>
            </a:r>
            <a:r>
              <a:rPr lang="en-GB" sz="1400" b="1" dirty="0" err="1">
                <a:solidFill>
                  <a:schemeClr val="tx2">
                    <a:lumMod val="50000"/>
                  </a:schemeClr>
                </a:solidFill>
                <a:latin typeface="+mj-lt"/>
                <a:ea typeface="Roboto" charset="0"/>
                <a:cs typeface="Roboto" charset="0"/>
                <a:sym typeface="Bebas Neue" charset="0"/>
              </a:rPr>
              <a:t>liquidez</a:t>
            </a:r>
            <a:endParaRPr lang="en-GB" sz="1400" b="1" dirty="0">
              <a:solidFill>
                <a:schemeClr val="tx2">
                  <a:lumMod val="50000"/>
                </a:schemeClr>
              </a:solidFill>
              <a:latin typeface="+mj-lt"/>
              <a:ea typeface="Roboto" charset="0"/>
              <a:cs typeface="Roboto" charset="0"/>
              <a:sym typeface="Bebas Neue" charset="0"/>
            </a:endParaRPr>
          </a:p>
        </p:txBody>
      </p:sp>
      <p:sp>
        <p:nvSpPr>
          <p:cNvPr id="66" name="Freeform 143">
            <a:extLst>
              <a:ext uri="{FF2B5EF4-FFF2-40B4-BE49-F238E27FC236}">
                <a16:creationId xmlns="" xmlns:a16="http://schemas.microsoft.com/office/drawing/2014/main" id="{871EA91F-972E-463F-A516-5555DC5156D7}"/>
              </a:ext>
            </a:extLst>
          </p:cNvPr>
          <p:cNvSpPr>
            <a:spLocks noChangeArrowheads="1"/>
          </p:cNvSpPr>
          <p:nvPr/>
        </p:nvSpPr>
        <p:spPr bwMode="auto">
          <a:xfrm>
            <a:off x="6364954" y="2579962"/>
            <a:ext cx="2595351" cy="1761834"/>
          </a:xfrm>
          <a:custGeom>
            <a:avLst/>
            <a:gdLst>
              <a:gd name="T0" fmla="*/ 283 w 15344"/>
              <a:gd name="T1" fmla="*/ 0 h 4244"/>
              <a:gd name="T2" fmla="*/ 283 w 15344"/>
              <a:gd name="T3" fmla="*/ 0 h 4244"/>
              <a:gd name="T4" fmla="*/ 0 w 15344"/>
              <a:gd name="T5" fmla="*/ 282 h 4244"/>
              <a:gd name="T6" fmla="*/ 0 w 15344"/>
              <a:gd name="T7" fmla="*/ 3951 h 4244"/>
              <a:gd name="T8" fmla="*/ 283 w 15344"/>
              <a:gd name="T9" fmla="*/ 4243 h 4244"/>
              <a:gd name="T10" fmla="*/ 15343 w 15344"/>
              <a:gd name="T11" fmla="*/ 4243 h 4244"/>
              <a:gd name="T12" fmla="*/ 15343 w 15344"/>
              <a:gd name="T13" fmla="*/ 0 h 4244"/>
              <a:gd name="T14" fmla="*/ 283 w 15344"/>
              <a:gd name="T15" fmla="*/ 0 h 4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44" h="4244">
                <a:moveTo>
                  <a:pt x="283" y="0"/>
                </a:moveTo>
                <a:lnTo>
                  <a:pt x="283" y="0"/>
                </a:lnTo>
                <a:cubicBezTo>
                  <a:pt x="129" y="0"/>
                  <a:pt x="0" y="128"/>
                  <a:pt x="0" y="282"/>
                </a:cubicBezTo>
                <a:cubicBezTo>
                  <a:pt x="0" y="3951"/>
                  <a:pt x="0" y="3951"/>
                  <a:pt x="0" y="3951"/>
                </a:cubicBezTo>
                <a:cubicBezTo>
                  <a:pt x="0" y="4114"/>
                  <a:pt x="129" y="4243"/>
                  <a:pt x="283" y="4243"/>
                </a:cubicBezTo>
                <a:cubicBezTo>
                  <a:pt x="15343" y="4243"/>
                  <a:pt x="15343" y="4243"/>
                  <a:pt x="15343" y="4243"/>
                </a:cubicBezTo>
                <a:cubicBezTo>
                  <a:pt x="15343" y="0"/>
                  <a:pt x="15343" y="0"/>
                  <a:pt x="15343" y="0"/>
                </a:cubicBezTo>
                <a:lnTo>
                  <a:pt x="283" y="0"/>
                </a:lnTo>
              </a:path>
            </a:pathLst>
          </a:custGeom>
          <a:solidFill>
            <a:schemeClr val="bg1">
              <a:lumMod val="95000"/>
            </a:schemeClr>
          </a:solidFill>
          <a:ln>
            <a:noFill/>
          </a:ln>
          <a:effectLst/>
        </p:spPr>
        <p:txBody>
          <a:bodyPr wrap="none" anchor="ctr"/>
          <a:lstStyle/>
          <a:p>
            <a:endParaRPr lang="en-GB" sz="2251" dirty="0">
              <a:latin typeface="+mj-lt"/>
              <a:ea typeface="Roboto" charset="0"/>
              <a:cs typeface="Roboto" charset="0"/>
            </a:endParaRPr>
          </a:p>
        </p:txBody>
      </p:sp>
      <p:sp>
        <p:nvSpPr>
          <p:cNvPr id="67" name="Freeform 144">
            <a:extLst>
              <a:ext uri="{FF2B5EF4-FFF2-40B4-BE49-F238E27FC236}">
                <a16:creationId xmlns="" xmlns:a16="http://schemas.microsoft.com/office/drawing/2014/main" id="{5EF8FE19-C9DC-4750-8A39-D4877C8FADEC}"/>
              </a:ext>
            </a:extLst>
          </p:cNvPr>
          <p:cNvSpPr>
            <a:spLocks noChangeArrowheads="1"/>
          </p:cNvSpPr>
          <p:nvPr/>
        </p:nvSpPr>
        <p:spPr bwMode="auto">
          <a:xfrm>
            <a:off x="6545299" y="2466204"/>
            <a:ext cx="561322" cy="1413567"/>
          </a:xfrm>
          <a:custGeom>
            <a:avLst/>
            <a:gdLst>
              <a:gd name="T0" fmla="*/ 3240 w 3550"/>
              <a:gd name="T1" fmla="*/ 0 h 3876"/>
              <a:gd name="T2" fmla="*/ 3240 w 3550"/>
              <a:gd name="T3" fmla="*/ 0 h 3876"/>
              <a:gd name="T4" fmla="*/ 300 w 3550"/>
              <a:gd name="T5" fmla="*/ 0 h 3876"/>
              <a:gd name="T6" fmla="*/ 0 w 3550"/>
              <a:gd name="T7" fmla="*/ 0 h 3876"/>
              <a:gd name="T8" fmla="*/ 300 w 3550"/>
              <a:gd name="T9" fmla="*/ 300 h 3876"/>
              <a:gd name="T10" fmla="*/ 300 w 3550"/>
              <a:gd name="T11" fmla="*/ 3695 h 3876"/>
              <a:gd name="T12" fmla="*/ 489 w 3550"/>
              <a:gd name="T13" fmla="*/ 3875 h 3876"/>
              <a:gd name="T14" fmla="*/ 3360 w 3550"/>
              <a:gd name="T15" fmla="*/ 3875 h 3876"/>
              <a:gd name="T16" fmla="*/ 3549 w 3550"/>
              <a:gd name="T17" fmla="*/ 3695 h 3876"/>
              <a:gd name="T18" fmla="*/ 3549 w 3550"/>
              <a:gd name="T19" fmla="*/ 300 h 3876"/>
              <a:gd name="T20" fmla="*/ 3240 w 3550"/>
              <a:gd name="T21" fmla="*/ 0 h 3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50" h="3876">
                <a:moveTo>
                  <a:pt x="3240" y="0"/>
                </a:moveTo>
                <a:lnTo>
                  <a:pt x="3240" y="0"/>
                </a:lnTo>
                <a:cubicBezTo>
                  <a:pt x="300" y="0"/>
                  <a:pt x="300" y="0"/>
                  <a:pt x="300" y="0"/>
                </a:cubicBezTo>
                <a:cubicBezTo>
                  <a:pt x="0" y="0"/>
                  <a:pt x="0" y="0"/>
                  <a:pt x="0" y="0"/>
                </a:cubicBezTo>
                <a:cubicBezTo>
                  <a:pt x="163" y="0"/>
                  <a:pt x="300" y="137"/>
                  <a:pt x="300" y="300"/>
                </a:cubicBezTo>
                <a:cubicBezTo>
                  <a:pt x="300" y="3695"/>
                  <a:pt x="300" y="3695"/>
                  <a:pt x="300" y="3695"/>
                </a:cubicBezTo>
                <a:cubicBezTo>
                  <a:pt x="300" y="3798"/>
                  <a:pt x="386" y="3875"/>
                  <a:pt x="489" y="3875"/>
                </a:cubicBezTo>
                <a:cubicBezTo>
                  <a:pt x="3360" y="3875"/>
                  <a:pt x="3360" y="3875"/>
                  <a:pt x="3360" y="3875"/>
                </a:cubicBezTo>
                <a:cubicBezTo>
                  <a:pt x="3463" y="3875"/>
                  <a:pt x="3549" y="3798"/>
                  <a:pt x="3549" y="3695"/>
                </a:cubicBezTo>
                <a:cubicBezTo>
                  <a:pt x="3549" y="300"/>
                  <a:pt x="3549" y="300"/>
                  <a:pt x="3549" y="300"/>
                </a:cubicBezTo>
                <a:cubicBezTo>
                  <a:pt x="3549" y="137"/>
                  <a:pt x="3412" y="0"/>
                  <a:pt x="3240" y="0"/>
                </a:cubicBezTo>
              </a:path>
            </a:pathLst>
          </a:custGeom>
          <a:solidFill>
            <a:schemeClr val="accent2"/>
          </a:solidFill>
          <a:ln>
            <a:noFill/>
          </a:ln>
          <a:effectLst>
            <a:outerShdw blurRad="165100" dist="127000" dir="5400000" sx="101000" sy="101000" algn="t" rotWithShape="0">
              <a:prstClr val="black">
                <a:alpha val="40000"/>
              </a:prstClr>
            </a:outerShdw>
          </a:effectLst>
        </p:spPr>
        <p:txBody>
          <a:bodyPr wrap="none" anchor="ctr"/>
          <a:lstStyle/>
          <a:p>
            <a:endParaRPr lang="en-GB" sz="2251" dirty="0">
              <a:latin typeface="+mj-lt"/>
              <a:ea typeface="Roboto" charset="0"/>
              <a:cs typeface="Roboto" charset="0"/>
            </a:endParaRPr>
          </a:p>
        </p:txBody>
      </p:sp>
      <p:sp>
        <p:nvSpPr>
          <p:cNvPr id="68" name="Freeform 145">
            <a:extLst>
              <a:ext uri="{FF2B5EF4-FFF2-40B4-BE49-F238E27FC236}">
                <a16:creationId xmlns="" xmlns:a16="http://schemas.microsoft.com/office/drawing/2014/main" id="{0D148657-F553-4DF6-B3AA-AF048E612B43}"/>
              </a:ext>
            </a:extLst>
          </p:cNvPr>
          <p:cNvSpPr>
            <a:spLocks noChangeArrowheads="1"/>
          </p:cNvSpPr>
          <p:nvPr/>
        </p:nvSpPr>
        <p:spPr bwMode="auto">
          <a:xfrm flipH="1">
            <a:off x="6496725" y="2466207"/>
            <a:ext cx="96863" cy="112341"/>
          </a:xfrm>
          <a:custGeom>
            <a:avLst/>
            <a:gdLst>
              <a:gd name="T0" fmla="*/ 381 w 763"/>
              <a:gd name="T1" fmla="*/ 0 h 382"/>
              <a:gd name="T2" fmla="*/ 381 w 763"/>
              <a:gd name="T3" fmla="*/ 0 h 382"/>
              <a:gd name="T4" fmla="*/ 0 w 763"/>
              <a:gd name="T5" fmla="*/ 381 h 382"/>
              <a:gd name="T6" fmla="*/ 762 w 763"/>
              <a:gd name="T7" fmla="*/ 381 h 382"/>
              <a:gd name="T8" fmla="*/ 381 w 763"/>
              <a:gd name="T9" fmla="*/ 0 h 382"/>
            </a:gdLst>
            <a:ahLst/>
            <a:cxnLst>
              <a:cxn ang="0">
                <a:pos x="T0" y="T1"/>
              </a:cxn>
              <a:cxn ang="0">
                <a:pos x="T2" y="T3"/>
              </a:cxn>
              <a:cxn ang="0">
                <a:pos x="T4" y="T5"/>
              </a:cxn>
              <a:cxn ang="0">
                <a:pos x="T6" y="T7"/>
              </a:cxn>
              <a:cxn ang="0">
                <a:pos x="T8" y="T9"/>
              </a:cxn>
            </a:cxnLst>
            <a:rect l="0" t="0" r="r" b="b"/>
            <a:pathLst>
              <a:path w="763" h="382">
                <a:moveTo>
                  <a:pt x="381" y="0"/>
                </a:moveTo>
                <a:lnTo>
                  <a:pt x="381" y="0"/>
                </a:lnTo>
                <a:cubicBezTo>
                  <a:pt x="172" y="0"/>
                  <a:pt x="0" y="170"/>
                  <a:pt x="0" y="381"/>
                </a:cubicBezTo>
                <a:cubicBezTo>
                  <a:pt x="762" y="381"/>
                  <a:pt x="762" y="381"/>
                  <a:pt x="762" y="381"/>
                </a:cubicBezTo>
                <a:cubicBezTo>
                  <a:pt x="762" y="170"/>
                  <a:pt x="592" y="0"/>
                  <a:pt x="381" y="0"/>
                </a:cubicBezTo>
              </a:path>
            </a:pathLst>
          </a:custGeom>
          <a:solidFill>
            <a:schemeClr val="accent2">
              <a:lumMod val="75000"/>
            </a:schemeClr>
          </a:solidFill>
          <a:ln>
            <a:noFill/>
          </a:ln>
          <a:effectLst/>
        </p:spPr>
        <p:txBody>
          <a:bodyPr wrap="none" anchor="ctr"/>
          <a:lstStyle/>
          <a:p>
            <a:endParaRPr lang="en-GB" sz="2251" dirty="0">
              <a:latin typeface="+mj-lt"/>
              <a:ea typeface="Roboto" charset="0"/>
              <a:cs typeface="Roboto" charset="0"/>
            </a:endParaRPr>
          </a:p>
        </p:txBody>
      </p:sp>
      <p:sp>
        <p:nvSpPr>
          <p:cNvPr id="69" name="Freeform 146">
            <a:extLst>
              <a:ext uri="{FF2B5EF4-FFF2-40B4-BE49-F238E27FC236}">
                <a16:creationId xmlns="" xmlns:a16="http://schemas.microsoft.com/office/drawing/2014/main" id="{214674B2-8436-40B6-BB4F-F99223D8E2B4}"/>
              </a:ext>
            </a:extLst>
          </p:cNvPr>
          <p:cNvSpPr>
            <a:spLocks noChangeArrowheads="1"/>
          </p:cNvSpPr>
          <p:nvPr/>
        </p:nvSpPr>
        <p:spPr bwMode="auto">
          <a:xfrm>
            <a:off x="8914278" y="2578545"/>
            <a:ext cx="72748" cy="1763251"/>
          </a:xfrm>
          <a:custGeom>
            <a:avLst/>
            <a:gdLst>
              <a:gd name="T0" fmla="*/ 253 w 526"/>
              <a:gd name="T1" fmla="*/ 0 h 3985"/>
              <a:gd name="T2" fmla="*/ 253 w 526"/>
              <a:gd name="T3" fmla="*/ 0 h 3985"/>
              <a:gd name="T4" fmla="*/ 0 w 526"/>
              <a:gd name="T5" fmla="*/ 0 h 3985"/>
              <a:gd name="T6" fmla="*/ 0 w 526"/>
              <a:gd name="T7" fmla="*/ 3984 h 3985"/>
              <a:gd name="T8" fmla="*/ 253 w 526"/>
              <a:gd name="T9" fmla="*/ 3984 h 3985"/>
              <a:gd name="T10" fmla="*/ 525 w 526"/>
              <a:gd name="T11" fmla="*/ 3716 h 3985"/>
              <a:gd name="T12" fmla="*/ 525 w 526"/>
              <a:gd name="T13" fmla="*/ 268 h 3985"/>
              <a:gd name="T14" fmla="*/ 253 w 526"/>
              <a:gd name="T15" fmla="*/ 0 h 3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6" h="3985">
                <a:moveTo>
                  <a:pt x="253" y="0"/>
                </a:moveTo>
                <a:lnTo>
                  <a:pt x="253" y="0"/>
                </a:lnTo>
                <a:cubicBezTo>
                  <a:pt x="0" y="0"/>
                  <a:pt x="0" y="0"/>
                  <a:pt x="0" y="0"/>
                </a:cubicBezTo>
                <a:cubicBezTo>
                  <a:pt x="0" y="3984"/>
                  <a:pt x="0" y="3984"/>
                  <a:pt x="0" y="3984"/>
                </a:cubicBezTo>
                <a:cubicBezTo>
                  <a:pt x="253" y="3984"/>
                  <a:pt x="253" y="3984"/>
                  <a:pt x="253" y="3984"/>
                </a:cubicBezTo>
                <a:cubicBezTo>
                  <a:pt x="404" y="3984"/>
                  <a:pt x="525" y="3863"/>
                  <a:pt x="525" y="3716"/>
                </a:cubicBezTo>
                <a:cubicBezTo>
                  <a:pt x="525" y="268"/>
                  <a:pt x="525" y="268"/>
                  <a:pt x="525" y="268"/>
                </a:cubicBezTo>
                <a:cubicBezTo>
                  <a:pt x="525" y="121"/>
                  <a:pt x="404" y="0"/>
                  <a:pt x="253" y="0"/>
                </a:cubicBezTo>
              </a:path>
            </a:pathLst>
          </a:custGeom>
          <a:solidFill>
            <a:schemeClr val="accent2"/>
          </a:solidFill>
          <a:ln>
            <a:noFill/>
          </a:ln>
          <a:effectLst/>
        </p:spPr>
        <p:txBody>
          <a:bodyPr wrap="none" anchor="ctr"/>
          <a:lstStyle/>
          <a:p>
            <a:endParaRPr lang="en-GB" sz="2251" dirty="0">
              <a:latin typeface="+mj-lt"/>
              <a:ea typeface="Roboto" charset="0"/>
              <a:cs typeface="Roboto" charset="0"/>
            </a:endParaRPr>
          </a:p>
        </p:txBody>
      </p:sp>
      <p:sp>
        <p:nvSpPr>
          <p:cNvPr id="71" name="TextBox 50">
            <a:extLst>
              <a:ext uri="{FF2B5EF4-FFF2-40B4-BE49-F238E27FC236}">
                <a16:creationId xmlns="" xmlns:a16="http://schemas.microsoft.com/office/drawing/2014/main" id="{008B53E9-0968-4169-B4DC-C320B689EDCC}"/>
              </a:ext>
            </a:extLst>
          </p:cNvPr>
          <p:cNvSpPr txBox="1"/>
          <p:nvPr/>
        </p:nvSpPr>
        <p:spPr>
          <a:xfrm>
            <a:off x="6640432" y="2820015"/>
            <a:ext cx="415502" cy="450253"/>
          </a:xfrm>
          <a:prstGeom prst="rect">
            <a:avLst/>
          </a:prstGeom>
          <a:noFill/>
        </p:spPr>
        <p:txBody>
          <a:bodyPr wrap="none" lIns="34292" tIns="17146" rIns="34292" bIns="17146" rtlCol="0">
            <a:spAutoFit/>
          </a:bodyPr>
          <a:lstStyle/>
          <a:p>
            <a:pPr algn="ctr"/>
            <a:r>
              <a:rPr lang="en-GB" sz="2701" b="1">
                <a:solidFill>
                  <a:schemeClr val="bg1"/>
                </a:solidFill>
                <a:latin typeface="+mj-lt"/>
                <a:ea typeface="Roboto" charset="0"/>
                <a:cs typeface="Roboto" charset="0"/>
              </a:rPr>
              <a:t>02</a:t>
            </a:r>
            <a:endParaRPr lang="en-GB" sz="2701" b="1" dirty="0">
              <a:solidFill>
                <a:schemeClr val="bg1"/>
              </a:solidFill>
              <a:latin typeface="+mj-lt"/>
              <a:ea typeface="Roboto" charset="0"/>
              <a:cs typeface="Roboto" charset="0"/>
            </a:endParaRPr>
          </a:p>
        </p:txBody>
      </p:sp>
      <p:sp>
        <p:nvSpPr>
          <p:cNvPr id="72" name="Subtitle 2">
            <a:extLst>
              <a:ext uri="{FF2B5EF4-FFF2-40B4-BE49-F238E27FC236}">
                <a16:creationId xmlns="" xmlns:a16="http://schemas.microsoft.com/office/drawing/2014/main" id="{A236E1F9-4769-455E-8694-8D9ABE3C926B}"/>
              </a:ext>
            </a:extLst>
          </p:cNvPr>
          <p:cNvSpPr txBox="1">
            <a:spLocks/>
          </p:cNvSpPr>
          <p:nvPr/>
        </p:nvSpPr>
        <p:spPr>
          <a:xfrm>
            <a:off x="7146734" y="2882139"/>
            <a:ext cx="1980312" cy="151866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65"/>
              </a:lnSpc>
            </a:pPr>
            <a:r>
              <a:rPr lang="es-ES" sz="1600" dirty="0">
                <a:solidFill>
                  <a:schemeClr val="tx2">
                    <a:lumMod val="50000"/>
                  </a:schemeClr>
                </a:solidFill>
                <a:latin typeface="+mj-lt"/>
                <a:ea typeface="Roboto" charset="0"/>
                <a:cs typeface="Roboto" charset="0"/>
              </a:rPr>
              <a:t>Venta de activos no operativos (por ejemplo, terrenos de reserva o antiguas instalaciones de producción, almacenamiento y explotación)</a:t>
            </a:r>
          </a:p>
        </p:txBody>
      </p:sp>
      <p:sp>
        <p:nvSpPr>
          <p:cNvPr id="73" name="Rectangle 52">
            <a:extLst>
              <a:ext uri="{FF2B5EF4-FFF2-40B4-BE49-F238E27FC236}">
                <a16:creationId xmlns="" xmlns:a16="http://schemas.microsoft.com/office/drawing/2014/main" id="{613DC1BD-3762-48CA-81C5-60D226D60900}"/>
              </a:ext>
            </a:extLst>
          </p:cNvPr>
          <p:cNvSpPr>
            <a:spLocks/>
          </p:cNvSpPr>
          <p:nvPr/>
        </p:nvSpPr>
        <p:spPr bwMode="auto">
          <a:xfrm>
            <a:off x="7217491" y="2502776"/>
            <a:ext cx="1527919" cy="32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defTabSz="1714957">
              <a:lnSpc>
                <a:spcPts val="2903"/>
              </a:lnSpc>
            </a:pPr>
            <a:r>
              <a:rPr lang="en-GB" sz="1400" b="1" dirty="0" err="1">
                <a:solidFill>
                  <a:schemeClr val="tx2">
                    <a:lumMod val="50000"/>
                  </a:schemeClr>
                </a:solidFill>
                <a:latin typeface="+mj-lt"/>
                <a:ea typeface="Roboto" charset="0"/>
                <a:cs typeface="Roboto" charset="0"/>
                <a:sym typeface="Bebas Neue" charset="0"/>
              </a:rPr>
              <a:t>Activos</a:t>
            </a:r>
            <a:r>
              <a:rPr lang="en-GB" sz="1400" b="1" dirty="0">
                <a:solidFill>
                  <a:schemeClr val="tx2">
                    <a:lumMod val="50000"/>
                  </a:schemeClr>
                </a:solidFill>
                <a:latin typeface="+mj-lt"/>
                <a:ea typeface="Roboto" charset="0"/>
                <a:cs typeface="Roboto" charset="0"/>
                <a:sym typeface="Bebas Neue" charset="0"/>
              </a:rPr>
              <a:t> no </a:t>
            </a:r>
            <a:r>
              <a:rPr lang="en-GB" sz="1400" b="1" dirty="0" err="1">
                <a:solidFill>
                  <a:schemeClr val="tx2">
                    <a:lumMod val="50000"/>
                  </a:schemeClr>
                </a:solidFill>
                <a:latin typeface="+mj-lt"/>
                <a:ea typeface="Roboto" charset="0"/>
                <a:cs typeface="Roboto" charset="0"/>
                <a:sym typeface="Bebas Neue" charset="0"/>
              </a:rPr>
              <a:t>operativos</a:t>
            </a:r>
            <a:endParaRPr lang="en-GB" sz="1400" b="1" dirty="0">
              <a:solidFill>
                <a:schemeClr val="tx2">
                  <a:lumMod val="50000"/>
                </a:schemeClr>
              </a:solidFill>
              <a:latin typeface="+mj-lt"/>
              <a:ea typeface="Roboto" charset="0"/>
              <a:cs typeface="Roboto" charset="0"/>
              <a:sym typeface="Bebas Neue" charset="0"/>
            </a:endParaRPr>
          </a:p>
        </p:txBody>
      </p:sp>
      <p:sp>
        <p:nvSpPr>
          <p:cNvPr id="74" name="TextBox 51">
            <a:extLst>
              <a:ext uri="{FF2B5EF4-FFF2-40B4-BE49-F238E27FC236}">
                <a16:creationId xmlns="" xmlns:a16="http://schemas.microsoft.com/office/drawing/2014/main" id="{93E0A6A2-CB2E-483F-8E1F-B94E4533831E}"/>
              </a:ext>
            </a:extLst>
          </p:cNvPr>
          <p:cNvSpPr txBox="1"/>
          <p:nvPr/>
        </p:nvSpPr>
        <p:spPr>
          <a:xfrm>
            <a:off x="3602863" y="1956169"/>
            <a:ext cx="2714269" cy="338554"/>
          </a:xfrm>
          <a:prstGeom prst="rect">
            <a:avLst/>
          </a:prstGeom>
          <a:noFill/>
        </p:spPr>
        <p:txBody>
          <a:bodyPr wrap="none" rtlCol="0" anchor="b" anchorCtr="0">
            <a:spAutoFit/>
          </a:bodyPr>
          <a:lstStyle/>
          <a:p>
            <a:r>
              <a:rPr lang="en-GB" sz="1600" b="1" dirty="0">
                <a:solidFill>
                  <a:schemeClr val="tx2"/>
                </a:solidFill>
                <a:latin typeface="+mj-lt"/>
                <a:ea typeface="League Spartan" charset="0"/>
                <a:cs typeface="Poppins" pitchFamily="2" charset="77"/>
              </a:rPr>
              <a:t>Fuentes de </a:t>
            </a:r>
            <a:r>
              <a:rPr lang="en-GB" sz="1600" b="1" dirty="0" err="1">
                <a:solidFill>
                  <a:schemeClr val="tx2"/>
                </a:solidFill>
                <a:latin typeface="+mj-lt"/>
                <a:ea typeface="League Spartan" charset="0"/>
                <a:cs typeface="Poppins" pitchFamily="2" charset="77"/>
              </a:rPr>
              <a:t>financiación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interna</a:t>
            </a:r>
            <a:endParaRPr lang="en-GB" sz="1600" b="1" dirty="0">
              <a:solidFill>
                <a:schemeClr val="tx2"/>
              </a:solidFill>
              <a:latin typeface="+mj-lt"/>
              <a:ea typeface="League Spartan" charset="0"/>
              <a:cs typeface="Poppins" pitchFamily="2" charset="77"/>
            </a:endParaRPr>
          </a:p>
        </p:txBody>
      </p:sp>
      <p:sp>
        <p:nvSpPr>
          <p:cNvPr id="51" name="TextBox 41">
            <a:extLst>
              <a:ext uri="{FF2B5EF4-FFF2-40B4-BE49-F238E27FC236}">
                <a16:creationId xmlns="" xmlns:a16="http://schemas.microsoft.com/office/drawing/2014/main" id="{A0F5F3E3-F5B2-4F67-8BE0-73B065862AA8}"/>
              </a:ext>
            </a:extLst>
          </p:cNvPr>
          <p:cNvSpPr txBox="1"/>
          <p:nvPr/>
        </p:nvSpPr>
        <p:spPr>
          <a:xfrm>
            <a:off x="3749300" y="4592676"/>
            <a:ext cx="673582" cy="276999"/>
          </a:xfrm>
          <a:prstGeom prst="rect">
            <a:avLst/>
          </a:prstGeom>
          <a:noFill/>
        </p:spPr>
        <p:txBody>
          <a:bodyPr wrap="none" lIns="91440" tIns="45720" rIns="91440" bIns="45720" rtlCol="0" anchor="ctr" anchorCtr="0">
            <a:spAutoFit/>
          </a:bodyPr>
          <a:lstStyle/>
          <a:p>
            <a:pPr algn="ctr"/>
            <a:r>
              <a:rPr lang="en-GB" sz="1200" b="1" dirty="0" smtClean="0">
                <a:solidFill>
                  <a:schemeClr val="bg1"/>
                </a:solidFill>
                <a:latin typeface="+mj-lt"/>
                <a:ea typeface="Roboto" charset="0"/>
                <a:cs typeface="Roboto" charset="0"/>
              </a:rPr>
              <a:t>OPCIÓN</a:t>
            </a:r>
            <a:endParaRPr lang="en-GB" sz="1200" b="1" dirty="0">
              <a:solidFill>
                <a:schemeClr val="bg1"/>
              </a:solidFill>
              <a:latin typeface="+mj-lt"/>
              <a:ea typeface="Roboto" charset="0"/>
              <a:cs typeface="Roboto" charset="0"/>
            </a:endParaRPr>
          </a:p>
        </p:txBody>
      </p:sp>
      <p:sp>
        <p:nvSpPr>
          <p:cNvPr id="53" name="TextBox 41">
            <a:extLst>
              <a:ext uri="{FF2B5EF4-FFF2-40B4-BE49-F238E27FC236}">
                <a16:creationId xmlns="" xmlns:a16="http://schemas.microsoft.com/office/drawing/2014/main" id="{A0F5F3E3-F5B2-4F67-8BE0-73B065862AA8}"/>
              </a:ext>
            </a:extLst>
          </p:cNvPr>
          <p:cNvSpPr txBox="1"/>
          <p:nvPr/>
        </p:nvSpPr>
        <p:spPr>
          <a:xfrm>
            <a:off x="6517918" y="2554341"/>
            <a:ext cx="673582" cy="276999"/>
          </a:xfrm>
          <a:prstGeom prst="rect">
            <a:avLst/>
          </a:prstGeom>
          <a:noFill/>
        </p:spPr>
        <p:txBody>
          <a:bodyPr wrap="none" lIns="91440" tIns="45720" rIns="91440" bIns="45720" rtlCol="0" anchor="ctr" anchorCtr="0">
            <a:spAutoFit/>
          </a:bodyPr>
          <a:lstStyle/>
          <a:p>
            <a:pPr algn="ctr"/>
            <a:r>
              <a:rPr lang="en-GB" sz="1200" b="1" dirty="0" smtClean="0">
                <a:solidFill>
                  <a:schemeClr val="bg1"/>
                </a:solidFill>
                <a:latin typeface="+mj-lt"/>
                <a:ea typeface="Roboto" charset="0"/>
                <a:cs typeface="Roboto" charset="0"/>
              </a:rPr>
              <a:t>OPCIÓN</a:t>
            </a:r>
            <a:endParaRPr lang="en-GB" sz="1200" b="1" dirty="0">
              <a:solidFill>
                <a:schemeClr val="bg1"/>
              </a:solidFill>
              <a:latin typeface="+mj-lt"/>
              <a:ea typeface="Roboto" charset="0"/>
              <a:cs typeface="Roboto" charset="0"/>
            </a:endParaRPr>
          </a:p>
        </p:txBody>
      </p:sp>
      <p:sp>
        <p:nvSpPr>
          <p:cNvPr id="55" name="TextBox 41">
            <a:extLst>
              <a:ext uri="{FF2B5EF4-FFF2-40B4-BE49-F238E27FC236}">
                <a16:creationId xmlns="" xmlns:a16="http://schemas.microsoft.com/office/drawing/2014/main" id="{A0F5F3E3-F5B2-4F67-8BE0-73B065862AA8}"/>
              </a:ext>
            </a:extLst>
          </p:cNvPr>
          <p:cNvSpPr txBox="1"/>
          <p:nvPr/>
        </p:nvSpPr>
        <p:spPr>
          <a:xfrm>
            <a:off x="9258816" y="2629205"/>
            <a:ext cx="673582" cy="276999"/>
          </a:xfrm>
          <a:prstGeom prst="rect">
            <a:avLst/>
          </a:prstGeom>
          <a:noFill/>
        </p:spPr>
        <p:txBody>
          <a:bodyPr wrap="none" lIns="91440" tIns="45720" rIns="91440" bIns="45720" rtlCol="0" anchor="ctr" anchorCtr="0">
            <a:spAutoFit/>
          </a:bodyPr>
          <a:lstStyle/>
          <a:p>
            <a:pPr algn="ctr"/>
            <a:r>
              <a:rPr lang="en-GB" sz="1200" b="1" dirty="0" smtClean="0">
                <a:solidFill>
                  <a:schemeClr val="bg1"/>
                </a:solidFill>
                <a:latin typeface="+mj-lt"/>
                <a:ea typeface="Roboto" charset="0"/>
                <a:cs typeface="Roboto" charset="0"/>
              </a:rPr>
              <a:t>OPCIÓN</a:t>
            </a:r>
            <a:endParaRPr lang="en-GB" sz="1200" b="1" dirty="0">
              <a:solidFill>
                <a:schemeClr val="bg1"/>
              </a:solidFill>
              <a:latin typeface="+mj-lt"/>
              <a:ea typeface="Roboto" charset="0"/>
              <a:cs typeface="Roboto" charset="0"/>
            </a:endParaRPr>
          </a:p>
        </p:txBody>
      </p:sp>
      <p:sp>
        <p:nvSpPr>
          <p:cNvPr id="57" name="TextBox 41">
            <a:extLst>
              <a:ext uri="{FF2B5EF4-FFF2-40B4-BE49-F238E27FC236}">
                <a16:creationId xmlns="" xmlns:a16="http://schemas.microsoft.com/office/drawing/2014/main" id="{A0F5F3E3-F5B2-4F67-8BE0-73B065862AA8}"/>
              </a:ext>
            </a:extLst>
          </p:cNvPr>
          <p:cNvSpPr txBox="1"/>
          <p:nvPr/>
        </p:nvSpPr>
        <p:spPr>
          <a:xfrm>
            <a:off x="6489169" y="4508742"/>
            <a:ext cx="673582" cy="276999"/>
          </a:xfrm>
          <a:prstGeom prst="rect">
            <a:avLst/>
          </a:prstGeom>
          <a:noFill/>
        </p:spPr>
        <p:txBody>
          <a:bodyPr wrap="none" lIns="91440" tIns="45720" rIns="91440" bIns="45720" rtlCol="0" anchor="ctr" anchorCtr="0">
            <a:spAutoFit/>
          </a:bodyPr>
          <a:lstStyle/>
          <a:p>
            <a:pPr algn="ctr"/>
            <a:r>
              <a:rPr lang="en-GB" sz="1200" b="1" dirty="0" smtClean="0">
                <a:solidFill>
                  <a:schemeClr val="bg1"/>
                </a:solidFill>
                <a:latin typeface="+mj-lt"/>
                <a:ea typeface="Roboto" charset="0"/>
                <a:cs typeface="Roboto" charset="0"/>
              </a:rPr>
              <a:t>OPCIÓN</a:t>
            </a:r>
            <a:endParaRPr lang="en-GB" sz="1200" b="1" dirty="0">
              <a:solidFill>
                <a:schemeClr val="bg1"/>
              </a:solidFill>
              <a:latin typeface="+mj-lt"/>
              <a:ea typeface="Roboto" charset="0"/>
              <a:cs typeface="Roboto" charset="0"/>
            </a:endParaRPr>
          </a:p>
        </p:txBody>
      </p:sp>
    </p:spTree>
    <p:extLst>
      <p:ext uri="{BB962C8B-B14F-4D97-AF65-F5344CB8AC3E}">
        <p14:creationId xmlns:p14="http://schemas.microsoft.com/office/powerpoint/2010/main" val="348616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p:txBody>
          <a:bodyPr>
            <a:normAutofit fontScale="85000" lnSpcReduction="10000"/>
          </a:bodyPr>
          <a:lstStyle/>
          <a:p>
            <a:r>
              <a:rPr lang="es-ES" dirty="0"/>
              <a:t>Superar una crisis de liquidez </a:t>
            </a:r>
            <a:r>
              <a:rPr lang="en-GB" dirty="0" smtClean="0"/>
              <a:t>a </a:t>
            </a:r>
            <a:r>
              <a:rPr lang="en-GB" dirty="0"/>
              <a:t>liquidity crisis (cont.)</a:t>
            </a:r>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222976" y="2199682"/>
            <a:ext cx="3580928" cy="456052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En caso de una crisis aguda de liquidez y de un riesgo concreto de insolvencia, deben utilizarse todas las opciones pertinentes</a:t>
            </a:r>
            <a:r>
              <a:rPr lang="es-ES" sz="2200" dirty="0" smtClean="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es-ES" sz="2200" dirty="0" smtClean="0">
                <a:solidFill>
                  <a:srgbClr val="245473"/>
                </a:solidFill>
                <a:latin typeface="+mj-lt"/>
                <a:ea typeface="Open Sans Light" panose="020B0306030504020204" pitchFamily="34" charset="0"/>
                <a:cs typeface="Open Sans Light" panose="020B0306030504020204" pitchFamily="34" charset="0"/>
              </a:rPr>
              <a:t>Siempre </a:t>
            </a:r>
            <a:r>
              <a:rPr lang="es-ES" sz="2200" dirty="0">
                <a:solidFill>
                  <a:srgbClr val="245473"/>
                </a:solidFill>
                <a:latin typeface="+mj-lt"/>
                <a:ea typeface="Open Sans Light" panose="020B0306030504020204" pitchFamily="34" charset="0"/>
                <a:cs typeface="Open Sans Light" panose="020B0306030504020204" pitchFamily="34" charset="0"/>
              </a:rPr>
              <a:t>que exista un concepto de reestructuración coherente, muchas de las partes implicadas suelen estar dispuestas a apoyar - de lo contrario, en caso de duda, también se enfrentarían a un alto riesgo de pérdidas.</a:t>
            </a:r>
            <a:endParaRPr lang="en-GB" sz="2200" dirty="0">
              <a:solidFill>
                <a:srgbClr val="245473"/>
              </a:solidFill>
              <a:latin typeface="+mj-lt"/>
              <a:ea typeface="Open Sans Light" panose="020B0306030504020204" pitchFamily="34" charset="0"/>
              <a:cs typeface="Open Sans Light" panose="020B0306030504020204" pitchFamily="34" charset="0"/>
            </a:endParaRPr>
          </a:p>
        </p:txBody>
      </p:sp>
      <p:sp>
        <p:nvSpPr>
          <p:cNvPr id="74" name="TextBox 51">
            <a:extLst>
              <a:ext uri="{FF2B5EF4-FFF2-40B4-BE49-F238E27FC236}">
                <a16:creationId xmlns="" xmlns:a16="http://schemas.microsoft.com/office/drawing/2014/main" id="{93E0A6A2-CB2E-483F-8E1F-B94E4533831E}"/>
              </a:ext>
            </a:extLst>
          </p:cNvPr>
          <p:cNvSpPr txBox="1"/>
          <p:nvPr/>
        </p:nvSpPr>
        <p:spPr>
          <a:xfrm>
            <a:off x="2226771" y="1830350"/>
            <a:ext cx="9965229" cy="369332"/>
          </a:xfrm>
          <a:prstGeom prst="rect">
            <a:avLst/>
          </a:prstGeom>
          <a:noFill/>
        </p:spPr>
        <p:txBody>
          <a:bodyPr wrap="none" rtlCol="0" anchor="b" anchorCtr="0">
            <a:spAutoFit/>
          </a:bodyPr>
          <a:lstStyle/>
          <a:p>
            <a:r>
              <a:rPr lang="es-ES" b="1" dirty="0">
                <a:solidFill>
                  <a:srgbClr val="E53292"/>
                </a:solidFill>
                <a:latin typeface="+mj-lt"/>
                <a:ea typeface="League Spartan" charset="0"/>
                <a:cs typeface="Poppins" pitchFamily="2" charset="77"/>
              </a:rPr>
              <a:t>Resumen de las medidas de prevención de la insolvencia y la crisis de liquidez por propietario de la empresa</a:t>
            </a:r>
            <a:endParaRPr lang="en-GB" b="1" dirty="0">
              <a:solidFill>
                <a:srgbClr val="E53292"/>
              </a:solidFill>
              <a:latin typeface="+mj-lt"/>
              <a:ea typeface="League Spartan" charset="0"/>
              <a:cs typeface="Poppins" pitchFamily="2" charset="77"/>
            </a:endParaRPr>
          </a:p>
        </p:txBody>
      </p:sp>
      <p:graphicFrame>
        <p:nvGraphicFramePr>
          <p:cNvPr id="3" name="Tabelle 4">
            <a:extLst>
              <a:ext uri="{FF2B5EF4-FFF2-40B4-BE49-F238E27FC236}">
                <a16:creationId xmlns="" xmlns:a16="http://schemas.microsoft.com/office/drawing/2014/main" id="{FEE08F07-C98B-4852-A4C2-8601CAB4C48C}"/>
              </a:ext>
            </a:extLst>
          </p:cNvPr>
          <p:cNvGraphicFramePr>
            <a:graphicFrameLocks noGrp="1"/>
          </p:cNvGraphicFramePr>
          <p:nvPr>
            <p:extLst>
              <p:ext uri="{D42A27DB-BD31-4B8C-83A1-F6EECF244321}">
                <p14:modId xmlns:p14="http://schemas.microsoft.com/office/powerpoint/2010/main" val="3613521549"/>
              </p:ext>
            </p:extLst>
          </p:nvPr>
        </p:nvGraphicFramePr>
        <p:xfrm>
          <a:off x="3886710" y="2301342"/>
          <a:ext cx="8128000" cy="4389120"/>
        </p:xfrm>
        <a:graphic>
          <a:graphicData uri="http://schemas.openxmlformats.org/drawingml/2006/table">
            <a:tbl>
              <a:tblPr firstRow="1" bandRow="1">
                <a:tableStyleId>{69CF1AB2-1976-4502-BF36-3FF5EA218861}</a:tableStyleId>
              </a:tblPr>
              <a:tblGrid>
                <a:gridCol w="4064000">
                  <a:extLst>
                    <a:ext uri="{9D8B030D-6E8A-4147-A177-3AD203B41FA5}">
                      <a16:colId xmlns="" xmlns:a16="http://schemas.microsoft.com/office/drawing/2014/main" val="2316038855"/>
                    </a:ext>
                  </a:extLst>
                </a:gridCol>
                <a:gridCol w="4064000">
                  <a:extLst>
                    <a:ext uri="{9D8B030D-6E8A-4147-A177-3AD203B41FA5}">
                      <a16:colId xmlns="" xmlns:a16="http://schemas.microsoft.com/office/drawing/2014/main" val="2931104785"/>
                    </a:ext>
                  </a:extLst>
                </a:gridCol>
              </a:tblGrid>
              <a:tr h="1070550">
                <a:tc>
                  <a:txBody>
                    <a:bodyPr/>
                    <a:lstStyle/>
                    <a:p>
                      <a:r>
                        <a:rPr lang="es-ES" sz="1800" dirty="0" smtClean="0">
                          <a:solidFill>
                            <a:srgbClr val="245473"/>
                          </a:solidFill>
                          <a:latin typeface="+mj-lt"/>
                        </a:rPr>
                        <a:t>Accionista</a:t>
                      </a:r>
                    </a:p>
                    <a:p>
                      <a:pPr marL="285750" indent="-285750">
                        <a:buFont typeface="Arial" panose="020B0604020202020204" pitchFamily="34" charset="0"/>
                        <a:buChar char="•"/>
                      </a:pPr>
                      <a:r>
                        <a:rPr lang="es-ES" sz="1800" b="0" dirty="0" smtClean="0">
                          <a:solidFill>
                            <a:srgbClr val="245473"/>
                          </a:solidFill>
                          <a:latin typeface="+mj-lt"/>
                        </a:rPr>
                        <a:t>Aportación de capital</a:t>
                      </a:r>
                    </a:p>
                    <a:p>
                      <a:pPr marL="285750" indent="-285750">
                        <a:buFont typeface="Arial" panose="020B0604020202020204" pitchFamily="34" charset="0"/>
                        <a:buChar char="•"/>
                      </a:pPr>
                      <a:r>
                        <a:rPr lang="es-ES" sz="1800" b="0" dirty="0" smtClean="0">
                          <a:solidFill>
                            <a:srgbClr val="245473"/>
                          </a:solidFill>
                          <a:latin typeface="+mj-lt"/>
                        </a:rPr>
                        <a:t>Préstamo a los accionistas</a:t>
                      </a:r>
                    </a:p>
                    <a:p>
                      <a:pPr marL="285750" indent="-285750">
                        <a:buFont typeface="Arial" panose="020B0604020202020204" pitchFamily="34" charset="0"/>
                        <a:buChar char="•"/>
                      </a:pPr>
                      <a:r>
                        <a:rPr lang="es-ES" sz="1800" b="0" dirty="0" smtClean="0">
                          <a:solidFill>
                            <a:srgbClr val="245473"/>
                          </a:solidFill>
                          <a:latin typeface="+mj-lt"/>
                        </a:rPr>
                        <a:t>Pago de depósitos</a:t>
                      </a:r>
                      <a:endParaRPr lang="en-GB" sz="1800" b="0" dirty="0">
                        <a:solidFill>
                          <a:srgbClr val="245473"/>
                        </a:solidFill>
                        <a:latin typeface="+mj-lt"/>
                      </a:endParaRPr>
                    </a:p>
                  </a:txBody>
                  <a:tcPr/>
                </a:tc>
                <a:tc>
                  <a:txBody>
                    <a:bodyPr/>
                    <a:lstStyle/>
                    <a:p>
                      <a:r>
                        <a:rPr lang="es-ES" sz="1800" dirty="0" smtClean="0">
                          <a:solidFill>
                            <a:srgbClr val="245473"/>
                          </a:solidFill>
                          <a:latin typeface="+mj-lt"/>
                        </a:rPr>
                        <a:t>Acreedor fiscal</a:t>
                      </a:r>
                    </a:p>
                    <a:p>
                      <a:pPr marL="285750" indent="-285750">
                        <a:buFont typeface="Arial" panose="020B0604020202020204" pitchFamily="34" charset="0"/>
                        <a:buChar char="•"/>
                      </a:pPr>
                      <a:r>
                        <a:rPr lang="es-ES" sz="1800" b="0" dirty="0" smtClean="0">
                          <a:solidFill>
                            <a:srgbClr val="245473"/>
                          </a:solidFill>
                          <a:latin typeface="+mj-lt"/>
                        </a:rPr>
                        <a:t>Aplazamiento de la deuda tributaria</a:t>
                      </a:r>
                    </a:p>
                    <a:p>
                      <a:pPr marL="285750" indent="-285750">
                        <a:buFont typeface="Arial" panose="020B0604020202020204" pitchFamily="34" charset="0"/>
                        <a:buChar char="•"/>
                      </a:pPr>
                      <a:r>
                        <a:rPr lang="es-ES" sz="1800" b="0" dirty="0" smtClean="0">
                          <a:solidFill>
                            <a:srgbClr val="245473"/>
                          </a:solidFill>
                          <a:latin typeface="+mj-lt"/>
                        </a:rPr>
                        <a:t>Decreto</a:t>
                      </a:r>
                    </a:p>
                    <a:p>
                      <a:pPr marL="285750" indent="-285750">
                        <a:buFont typeface="Arial" panose="020B0604020202020204" pitchFamily="34" charset="0"/>
                        <a:buChar char="•"/>
                      </a:pPr>
                      <a:r>
                        <a:rPr lang="es-ES" sz="1800" b="0" dirty="0" smtClean="0">
                          <a:solidFill>
                            <a:srgbClr val="245473"/>
                          </a:solidFill>
                          <a:latin typeface="+mj-lt"/>
                        </a:rPr>
                        <a:t>Suspensión de la ejecución</a:t>
                      </a:r>
                      <a:endParaRPr lang="en-GB" sz="1800" b="0" dirty="0">
                        <a:solidFill>
                          <a:srgbClr val="245473"/>
                        </a:solidFill>
                        <a:latin typeface="+mj-lt"/>
                      </a:endParaRPr>
                    </a:p>
                  </a:txBody>
                  <a:tcPr/>
                </a:tc>
                <a:extLst>
                  <a:ext uri="{0D108BD9-81ED-4DB2-BD59-A6C34878D82A}">
                    <a16:rowId xmlns="" xmlns:a16="http://schemas.microsoft.com/office/drawing/2014/main" val="3845018571"/>
                  </a:ext>
                </a:extLst>
              </a:tr>
              <a:tr h="1101487">
                <a:tc>
                  <a:txBody>
                    <a:bodyPr/>
                    <a:lstStyle/>
                    <a:p>
                      <a:r>
                        <a:rPr lang="es-ES" sz="1800" b="1" dirty="0" smtClean="0">
                          <a:solidFill>
                            <a:srgbClr val="245473"/>
                          </a:solidFill>
                          <a:latin typeface="+mj-lt"/>
                        </a:rPr>
                        <a:t>Acreedores del proveedor</a:t>
                      </a:r>
                    </a:p>
                    <a:p>
                      <a:pPr marL="285750" indent="-285750">
                        <a:buFont typeface="Arial" panose="020B0604020202020204" pitchFamily="34" charset="0"/>
                        <a:buChar char="•"/>
                      </a:pPr>
                      <a:r>
                        <a:rPr lang="es-ES" sz="1800" b="0" dirty="0" smtClean="0">
                          <a:solidFill>
                            <a:srgbClr val="245473"/>
                          </a:solidFill>
                          <a:latin typeface="+mj-lt"/>
                        </a:rPr>
                        <a:t>Prolongación del plazo de pago</a:t>
                      </a:r>
                    </a:p>
                    <a:p>
                      <a:pPr marL="285750" indent="-285750">
                        <a:buFont typeface="Arial" panose="020B0604020202020204" pitchFamily="34" charset="0"/>
                        <a:buChar char="•"/>
                      </a:pPr>
                      <a:r>
                        <a:rPr lang="es-ES" sz="1800" b="0" dirty="0" smtClean="0">
                          <a:solidFill>
                            <a:srgbClr val="245473"/>
                          </a:solidFill>
                          <a:latin typeface="+mj-lt"/>
                        </a:rPr>
                        <a:t>Aplazamiento o prórroga</a:t>
                      </a:r>
                    </a:p>
                    <a:p>
                      <a:pPr marL="285750" indent="-285750">
                        <a:buFont typeface="Arial" panose="020B0604020202020204" pitchFamily="34" charset="0"/>
                        <a:buChar char="•"/>
                      </a:pPr>
                      <a:r>
                        <a:rPr lang="es-ES" sz="1800" b="0" dirty="0" smtClean="0">
                          <a:solidFill>
                            <a:srgbClr val="245473"/>
                          </a:solidFill>
                          <a:latin typeface="+mj-lt"/>
                        </a:rPr>
                        <a:t>Acuerdo de pago a plazos</a:t>
                      </a:r>
                    </a:p>
                    <a:p>
                      <a:pPr marL="285750" indent="-285750">
                        <a:buFont typeface="Arial" panose="020B0604020202020204" pitchFamily="34" charset="0"/>
                        <a:buChar char="•"/>
                      </a:pPr>
                      <a:r>
                        <a:rPr lang="es-ES" sz="1800" b="0" dirty="0" smtClean="0">
                          <a:solidFill>
                            <a:srgbClr val="245473"/>
                          </a:solidFill>
                          <a:latin typeface="+mj-lt"/>
                        </a:rPr>
                        <a:t>Remisión de intereses</a:t>
                      </a:r>
                      <a:endParaRPr lang="en-GB" sz="1800" b="0" dirty="0">
                        <a:solidFill>
                          <a:srgbClr val="245473"/>
                        </a:solidFill>
                        <a:latin typeface="+mj-lt"/>
                      </a:endParaRPr>
                    </a:p>
                  </a:txBody>
                  <a:tcPr/>
                </a:tc>
                <a:tc>
                  <a:txBody>
                    <a:bodyPr/>
                    <a:lstStyle/>
                    <a:p>
                      <a:r>
                        <a:rPr lang="es-ES" sz="1800" b="1" dirty="0" smtClean="0">
                          <a:solidFill>
                            <a:srgbClr val="245473"/>
                          </a:solidFill>
                          <a:latin typeface="+mj-lt"/>
                        </a:rPr>
                        <a:t>Organismo de seguridad social</a:t>
                      </a:r>
                    </a:p>
                    <a:p>
                      <a:pPr marL="285750" indent="-285750">
                        <a:buFont typeface="Arial" panose="020B0604020202020204" pitchFamily="34" charset="0"/>
                        <a:buChar char="•"/>
                      </a:pPr>
                      <a:r>
                        <a:rPr lang="es-ES" sz="1800" b="0" dirty="0" smtClean="0">
                          <a:solidFill>
                            <a:srgbClr val="245473"/>
                          </a:solidFill>
                          <a:latin typeface="+mj-lt"/>
                        </a:rPr>
                        <a:t>Aplazamiento de las cotizaciones</a:t>
                      </a:r>
                    </a:p>
                    <a:p>
                      <a:pPr marL="285750" indent="-285750">
                        <a:buFont typeface="Arial" panose="020B0604020202020204" pitchFamily="34" charset="0"/>
                        <a:buChar char="•"/>
                      </a:pPr>
                      <a:r>
                        <a:rPr lang="es-ES" sz="1800" b="0" dirty="0" smtClean="0">
                          <a:solidFill>
                            <a:srgbClr val="245473"/>
                          </a:solidFill>
                          <a:latin typeface="+mj-lt"/>
                        </a:rPr>
                        <a:t>Suspensión de la ejecución</a:t>
                      </a:r>
                      <a:endParaRPr lang="en-GB" sz="1800" b="0" dirty="0">
                        <a:solidFill>
                          <a:srgbClr val="245473"/>
                        </a:solidFill>
                        <a:latin typeface="+mj-lt"/>
                      </a:endParaRPr>
                    </a:p>
                  </a:txBody>
                  <a:tcPr/>
                </a:tc>
                <a:extLst>
                  <a:ext uri="{0D108BD9-81ED-4DB2-BD59-A6C34878D82A}">
                    <a16:rowId xmlns="" xmlns:a16="http://schemas.microsoft.com/office/drawing/2014/main" val="2377935020"/>
                  </a:ext>
                </a:extLst>
              </a:tr>
              <a:tr h="1308016">
                <a:tc>
                  <a:txBody>
                    <a:bodyPr/>
                    <a:lstStyle/>
                    <a:p>
                      <a:r>
                        <a:rPr lang="es-ES" sz="1800" b="1" dirty="0" smtClean="0">
                          <a:solidFill>
                            <a:srgbClr val="245473"/>
                          </a:solidFill>
                          <a:latin typeface="+mj-lt"/>
                        </a:rPr>
                        <a:t>Acreedores (bancos)</a:t>
                      </a:r>
                    </a:p>
                    <a:p>
                      <a:pPr marL="285750" indent="-285750">
                        <a:buFont typeface="Arial" panose="020B0604020202020204" pitchFamily="34" charset="0"/>
                        <a:buChar char="•"/>
                      </a:pPr>
                      <a:r>
                        <a:rPr lang="es-ES" sz="1800" b="0" dirty="0" smtClean="0">
                          <a:solidFill>
                            <a:srgbClr val="245473"/>
                          </a:solidFill>
                          <a:latin typeface="+mj-lt"/>
                        </a:rPr>
                        <a:t>Aumento de las líneas de crédito</a:t>
                      </a:r>
                    </a:p>
                    <a:p>
                      <a:pPr marL="285750" indent="-285750">
                        <a:buFont typeface="Arial" panose="020B0604020202020204" pitchFamily="34" charset="0"/>
                        <a:buChar char="•"/>
                      </a:pPr>
                      <a:r>
                        <a:rPr lang="es-ES" sz="1800" b="0" dirty="0" smtClean="0">
                          <a:solidFill>
                            <a:srgbClr val="245473"/>
                          </a:solidFill>
                          <a:latin typeface="+mj-lt"/>
                        </a:rPr>
                        <a:t>Concesiones de intereses ("intereses de reestructuración")</a:t>
                      </a:r>
                    </a:p>
                    <a:p>
                      <a:pPr marL="285750" indent="-285750">
                        <a:buFont typeface="Arial" panose="020B0604020202020204" pitchFamily="34" charset="0"/>
                        <a:buChar char="•"/>
                      </a:pPr>
                      <a:r>
                        <a:rPr lang="es-ES" sz="1800" b="0" dirty="0" smtClean="0">
                          <a:solidFill>
                            <a:srgbClr val="245473"/>
                          </a:solidFill>
                          <a:latin typeface="+mj-lt"/>
                        </a:rPr>
                        <a:t>Prolongación</a:t>
                      </a:r>
                    </a:p>
                    <a:p>
                      <a:pPr marL="285750" indent="-285750">
                        <a:buFont typeface="Arial" panose="020B0604020202020204" pitchFamily="34" charset="0"/>
                        <a:buChar char="•"/>
                      </a:pPr>
                      <a:r>
                        <a:rPr lang="es-ES" sz="1800" b="0" dirty="0" smtClean="0">
                          <a:solidFill>
                            <a:srgbClr val="245473"/>
                          </a:solidFill>
                          <a:latin typeface="+mj-lt"/>
                        </a:rPr>
                        <a:t>Exención de reembolso</a:t>
                      </a:r>
                      <a:endParaRPr lang="en-GB" sz="1800" b="0" dirty="0">
                        <a:solidFill>
                          <a:srgbClr val="245473"/>
                        </a:solidFill>
                        <a:latin typeface="+mj-lt"/>
                      </a:endParaRPr>
                    </a:p>
                  </a:txBody>
                  <a:tcPr/>
                </a:tc>
                <a:tc>
                  <a:txBody>
                    <a:bodyPr/>
                    <a:lstStyle/>
                    <a:p>
                      <a:r>
                        <a:rPr lang="es-ES" sz="1800" b="1" dirty="0" smtClean="0">
                          <a:solidFill>
                            <a:srgbClr val="245473"/>
                          </a:solidFill>
                          <a:latin typeface="+mj-lt"/>
                        </a:rPr>
                        <a:t>Sector público</a:t>
                      </a:r>
                    </a:p>
                    <a:p>
                      <a:pPr marL="285750" indent="-285750">
                        <a:buFont typeface="Arial" panose="020B0604020202020204" pitchFamily="34" charset="0"/>
                        <a:buChar char="•"/>
                      </a:pPr>
                      <a:r>
                        <a:rPr lang="es-ES" sz="1800" b="0" dirty="0" smtClean="0">
                          <a:solidFill>
                            <a:srgbClr val="245473"/>
                          </a:solidFill>
                          <a:latin typeface="+mj-lt"/>
                        </a:rPr>
                        <a:t>Subvenciones</a:t>
                      </a:r>
                    </a:p>
                    <a:p>
                      <a:pPr marL="285750" indent="-285750">
                        <a:buFont typeface="Arial" panose="020B0604020202020204" pitchFamily="34" charset="0"/>
                        <a:buChar char="•"/>
                      </a:pPr>
                      <a:r>
                        <a:rPr lang="es-ES" sz="1800" b="0" dirty="0" smtClean="0">
                          <a:solidFill>
                            <a:srgbClr val="245473"/>
                          </a:solidFill>
                          <a:latin typeface="+mj-lt"/>
                        </a:rPr>
                        <a:t>Garantías</a:t>
                      </a:r>
                    </a:p>
                    <a:p>
                      <a:pPr marL="285750" indent="-285750">
                        <a:buFont typeface="Arial" panose="020B0604020202020204" pitchFamily="34" charset="0"/>
                        <a:buChar char="•"/>
                      </a:pPr>
                      <a:r>
                        <a:rPr lang="es-ES" sz="1800" b="0" dirty="0" smtClean="0">
                          <a:solidFill>
                            <a:srgbClr val="245473"/>
                          </a:solidFill>
                          <a:latin typeface="+mj-lt"/>
                        </a:rPr>
                        <a:t>Aprobación de los carteles de la crisis estructural</a:t>
                      </a:r>
                      <a:endParaRPr lang="en-GB" sz="1800" b="0" dirty="0">
                        <a:solidFill>
                          <a:srgbClr val="245473"/>
                        </a:solidFill>
                        <a:latin typeface="+mj-lt"/>
                      </a:endParaRPr>
                    </a:p>
                  </a:txBody>
                  <a:tcPr/>
                </a:tc>
                <a:extLst>
                  <a:ext uri="{0D108BD9-81ED-4DB2-BD59-A6C34878D82A}">
                    <a16:rowId xmlns="" xmlns:a16="http://schemas.microsoft.com/office/drawing/2014/main" val="3037919259"/>
                  </a:ext>
                </a:extLst>
              </a:tr>
            </a:tbl>
          </a:graphicData>
        </a:graphic>
      </p:graphicFrame>
    </p:spTree>
    <p:extLst>
      <p:ext uri="{BB962C8B-B14F-4D97-AF65-F5344CB8AC3E}">
        <p14:creationId xmlns:p14="http://schemas.microsoft.com/office/powerpoint/2010/main" val="4191889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55981" y="524626"/>
            <a:ext cx="8852375" cy="697353"/>
          </a:xfrm>
        </p:spPr>
        <p:txBody>
          <a:bodyPr>
            <a:normAutofit/>
          </a:bodyPr>
          <a:lstStyle/>
          <a:p>
            <a:r>
              <a:rPr lang="en-GB" dirty="0" err="1"/>
              <a:t>Medidas</a:t>
            </a:r>
            <a:r>
              <a:rPr lang="en-GB" dirty="0"/>
              <a:t> </a:t>
            </a:r>
            <a:r>
              <a:rPr lang="en-GB" dirty="0" err="1" smtClean="0"/>
              <a:t>Operativas</a:t>
            </a:r>
            <a:r>
              <a:rPr lang="en-GB" dirty="0" smtClean="0"/>
              <a:t> </a:t>
            </a:r>
            <a:r>
              <a:rPr lang="en-GB" dirty="0" err="1" smtClean="0"/>
              <a:t>Inmediatas</a:t>
            </a:r>
            <a:endParaRPr lang="en-GB"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555392" y="2326598"/>
            <a:ext cx="2520436" cy="346791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Los objetivos complementarios sirven para asegurar los fondos propios y la liquidez a corto plazo.  A medio plazo, hacer que la empresa sea competitiva en cuanto a </a:t>
            </a:r>
            <a:r>
              <a:rPr lang="es-ES" sz="2200" dirty="0" smtClean="0">
                <a:solidFill>
                  <a:srgbClr val="245473"/>
                </a:solidFill>
                <a:latin typeface="+mj-lt"/>
                <a:ea typeface="Open Sans Light" panose="020B0306030504020204" pitchFamily="34" charset="0"/>
                <a:cs typeface="Open Sans Light" panose="020B0306030504020204" pitchFamily="34" charset="0"/>
              </a:rPr>
              <a:t>costes.</a:t>
            </a:r>
            <a:endParaRPr lang="en-US" dirty="0">
              <a:solidFill>
                <a:srgbClr val="245473"/>
              </a:solidFill>
            </a:endParaRPr>
          </a:p>
        </p:txBody>
      </p:sp>
      <p:graphicFrame>
        <p:nvGraphicFramePr>
          <p:cNvPr id="5" name="Diagramm 4">
            <a:extLst>
              <a:ext uri="{FF2B5EF4-FFF2-40B4-BE49-F238E27FC236}">
                <a16:creationId xmlns="" xmlns:a16="http://schemas.microsoft.com/office/drawing/2014/main" id="{BEB98607-C343-41EC-86B2-C2281900C00C}"/>
              </a:ext>
            </a:extLst>
          </p:cNvPr>
          <p:cNvGraphicFramePr/>
          <p:nvPr>
            <p:extLst>
              <p:ext uri="{D42A27DB-BD31-4B8C-83A1-F6EECF244321}">
                <p14:modId xmlns:p14="http://schemas.microsoft.com/office/powerpoint/2010/main" val="1101966449"/>
              </p:ext>
            </p:extLst>
          </p:nvPr>
        </p:nvGraphicFramePr>
        <p:xfrm>
          <a:off x="4107465" y="1886291"/>
          <a:ext cx="7883984" cy="5127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Geschweifte Klammer links 5">
            <a:extLst>
              <a:ext uri="{FF2B5EF4-FFF2-40B4-BE49-F238E27FC236}">
                <a16:creationId xmlns="" xmlns:a16="http://schemas.microsoft.com/office/drawing/2014/main" id="{1927B242-A7B8-4A31-9223-6B354D9F389F}"/>
              </a:ext>
            </a:extLst>
          </p:cNvPr>
          <p:cNvSpPr/>
          <p:nvPr/>
        </p:nvSpPr>
        <p:spPr>
          <a:xfrm>
            <a:off x="4369219" y="3472060"/>
            <a:ext cx="121920" cy="198555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 name="Geschweifte Klammer links 7">
            <a:extLst>
              <a:ext uri="{FF2B5EF4-FFF2-40B4-BE49-F238E27FC236}">
                <a16:creationId xmlns="" xmlns:a16="http://schemas.microsoft.com/office/drawing/2014/main" id="{B17663EC-C369-40EB-BABE-DDABE755E008}"/>
              </a:ext>
            </a:extLst>
          </p:cNvPr>
          <p:cNvSpPr/>
          <p:nvPr/>
        </p:nvSpPr>
        <p:spPr>
          <a:xfrm flipH="1">
            <a:off x="11269269" y="3594798"/>
            <a:ext cx="121920" cy="239485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9" name="Subtitle 2">
            <a:extLst>
              <a:ext uri="{FF2B5EF4-FFF2-40B4-BE49-F238E27FC236}">
                <a16:creationId xmlns="" xmlns:a16="http://schemas.microsoft.com/office/drawing/2014/main" id="{D36700DA-B29D-4DAD-98B8-F9B89C46DBF5}"/>
              </a:ext>
            </a:extLst>
          </p:cNvPr>
          <p:cNvSpPr txBox="1">
            <a:spLocks/>
          </p:cNvSpPr>
          <p:nvPr/>
        </p:nvSpPr>
        <p:spPr>
          <a:xfrm rot="16200000">
            <a:off x="2589406" y="4110392"/>
            <a:ext cx="2670318" cy="69793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2000" dirty="0">
                <a:solidFill>
                  <a:schemeClr val="tx2">
                    <a:lumMod val="50000"/>
                  </a:schemeClr>
                </a:solidFill>
                <a:latin typeface="+mj-lt"/>
                <a:ea typeface="Roboto" charset="0"/>
                <a:cs typeface="Roboto" charset="0"/>
              </a:rPr>
              <a:t>Evitar el riesgo de sobreendeudamiento</a:t>
            </a:r>
            <a:endParaRPr lang="en-GB" sz="2000" dirty="0">
              <a:solidFill>
                <a:schemeClr val="tx2">
                  <a:lumMod val="50000"/>
                </a:schemeClr>
              </a:solidFill>
              <a:latin typeface="+mj-lt"/>
              <a:ea typeface="Roboto" charset="0"/>
              <a:cs typeface="Roboto" charset="0"/>
            </a:endParaRPr>
          </a:p>
        </p:txBody>
      </p:sp>
      <p:sp>
        <p:nvSpPr>
          <p:cNvPr id="10" name="Subtitle 2">
            <a:extLst>
              <a:ext uri="{FF2B5EF4-FFF2-40B4-BE49-F238E27FC236}">
                <a16:creationId xmlns="" xmlns:a16="http://schemas.microsoft.com/office/drawing/2014/main" id="{CE26D60F-77AF-4DFF-B0C3-2465DE5D1BA6}"/>
              </a:ext>
            </a:extLst>
          </p:cNvPr>
          <p:cNvSpPr txBox="1">
            <a:spLocks/>
          </p:cNvSpPr>
          <p:nvPr/>
        </p:nvSpPr>
        <p:spPr>
          <a:xfrm rot="5400000">
            <a:off x="10305781" y="4366729"/>
            <a:ext cx="2874205" cy="66715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900" dirty="0">
                <a:solidFill>
                  <a:srgbClr val="245473"/>
                </a:solidFill>
                <a:latin typeface="+mj-lt"/>
                <a:ea typeface="Roboto" charset="0"/>
                <a:cs typeface="Roboto" charset="0"/>
              </a:rPr>
              <a:t>Prevención de la iliquidez inminente</a:t>
            </a:r>
            <a:endParaRPr lang="en-GB" sz="1900" dirty="0">
              <a:solidFill>
                <a:srgbClr val="245473"/>
              </a:solidFill>
              <a:latin typeface="+mj-lt"/>
              <a:ea typeface="Roboto" charset="0"/>
              <a:cs typeface="Roboto" charset="0"/>
            </a:endParaRPr>
          </a:p>
        </p:txBody>
      </p:sp>
    </p:spTree>
    <p:extLst>
      <p:ext uri="{BB962C8B-B14F-4D97-AF65-F5344CB8AC3E}">
        <p14:creationId xmlns:p14="http://schemas.microsoft.com/office/powerpoint/2010/main" val="3593434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99524" y="578384"/>
            <a:ext cx="8852375" cy="697353"/>
          </a:xfrm>
        </p:spPr>
        <p:txBody>
          <a:bodyPr>
            <a:normAutofit/>
          </a:bodyPr>
          <a:lstStyle/>
          <a:p>
            <a:r>
              <a:rPr lang="es-ES" dirty="0"/>
              <a:t>Gestión del Capital de </a:t>
            </a:r>
            <a:r>
              <a:rPr lang="es-ES" dirty="0" smtClean="0"/>
              <a:t>Trabajo</a:t>
            </a:r>
            <a:endParaRPr lang="en-GB" dirty="0"/>
          </a:p>
        </p:txBody>
      </p:sp>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0" y="2106144"/>
            <a:ext cx="2520436" cy="414502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La gestión del capital de </a:t>
            </a:r>
            <a:r>
              <a:rPr lang="es-ES" sz="2200" dirty="0" smtClean="0">
                <a:solidFill>
                  <a:srgbClr val="245473"/>
                </a:solidFill>
                <a:latin typeface="+mj-lt"/>
                <a:ea typeface="Open Sans Light" panose="020B0306030504020204" pitchFamily="34" charset="0"/>
                <a:cs typeface="Open Sans Light" panose="020B0306030504020204" pitchFamily="34" charset="0"/>
              </a:rPr>
              <a:t>trabajo (también llamado capital circulante) </a:t>
            </a:r>
            <a:r>
              <a:rPr lang="es-ES" sz="2200" dirty="0">
                <a:solidFill>
                  <a:srgbClr val="245473"/>
                </a:solidFill>
                <a:latin typeface="+mj-lt"/>
                <a:ea typeface="Open Sans Light" panose="020B0306030504020204" pitchFamily="34" charset="0"/>
                <a:cs typeface="Open Sans Light" panose="020B0306030504020204" pitchFamily="34" charset="0"/>
              </a:rPr>
              <a:t>o el control del capital de trabajo tiene por objeto controlar de forma óptima el </a:t>
            </a:r>
            <a:r>
              <a:rPr lang="es-ES" sz="2200" dirty="0" smtClean="0">
                <a:solidFill>
                  <a:srgbClr val="245473"/>
                </a:solidFill>
                <a:latin typeface="+mj-lt"/>
                <a:ea typeface="Open Sans Light" panose="020B0306030504020204" pitchFamily="34" charset="0"/>
                <a:cs typeface="Open Sans Light" panose="020B0306030504020204" pitchFamily="34" charset="0"/>
              </a:rPr>
              <a:t>capital </a:t>
            </a:r>
            <a:r>
              <a:rPr lang="es-ES" sz="2200" dirty="0">
                <a:solidFill>
                  <a:srgbClr val="245473"/>
                </a:solidFill>
                <a:latin typeface="+mj-lt"/>
                <a:ea typeface="Open Sans Light" panose="020B0306030504020204" pitchFamily="34" charset="0"/>
                <a:cs typeface="Open Sans Light" panose="020B0306030504020204" pitchFamily="34" charset="0"/>
              </a:rPr>
              <a:t>de trabajo, </a:t>
            </a:r>
            <a:r>
              <a:rPr lang="es-ES" sz="2200" dirty="0" smtClean="0">
                <a:solidFill>
                  <a:srgbClr val="245473"/>
                </a:solidFill>
                <a:latin typeface="+mj-lt"/>
                <a:ea typeface="Open Sans Light" panose="020B0306030504020204" pitchFamily="34" charset="0"/>
                <a:cs typeface="Open Sans Light" panose="020B0306030504020204" pitchFamily="34" charset="0"/>
              </a:rPr>
              <a:t>es decir, el </a:t>
            </a:r>
            <a:r>
              <a:rPr lang="es-ES" sz="2200" dirty="0">
                <a:solidFill>
                  <a:srgbClr val="245473"/>
                </a:solidFill>
                <a:latin typeface="+mj-lt"/>
                <a:ea typeface="Open Sans Light" panose="020B0306030504020204" pitchFamily="34" charset="0"/>
                <a:cs typeface="Open Sans Light" panose="020B0306030504020204" pitchFamily="34" charset="0"/>
              </a:rPr>
              <a:t>capital inmovilizado en una empresa</a:t>
            </a:r>
            <a:endParaRPr lang="en-US" sz="2200" dirty="0">
              <a:solidFill>
                <a:srgbClr val="245473"/>
              </a:solidFill>
            </a:endParaRPr>
          </a:p>
        </p:txBody>
      </p:sp>
      <p:grpSp>
        <p:nvGrpSpPr>
          <p:cNvPr id="11" name="Group 1">
            <a:extLst>
              <a:ext uri="{FF2B5EF4-FFF2-40B4-BE49-F238E27FC236}">
                <a16:creationId xmlns="" xmlns:a16="http://schemas.microsoft.com/office/drawing/2014/main" id="{D31FD468-53C5-42D0-92C9-BE11EC1FB67F}"/>
              </a:ext>
            </a:extLst>
          </p:cNvPr>
          <p:cNvGrpSpPr/>
          <p:nvPr/>
        </p:nvGrpSpPr>
        <p:grpSpPr>
          <a:xfrm rot="5400000">
            <a:off x="6105947" y="2310678"/>
            <a:ext cx="3855966" cy="3432275"/>
            <a:chOff x="7042447" y="3221289"/>
            <a:chExt cx="10279897" cy="9150350"/>
          </a:xfrm>
        </p:grpSpPr>
        <p:sp>
          <p:nvSpPr>
            <p:cNvPr id="12" name="Freeform 20">
              <a:extLst>
                <a:ext uri="{FF2B5EF4-FFF2-40B4-BE49-F238E27FC236}">
                  <a16:creationId xmlns="" xmlns:a16="http://schemas.microsoft.com/office/drawing/2014/main" id="{5420AE3B-72D0-4A9E-BDD2-7738E01B9BC1}"/>
                </a:ext>
              </a:extLst>
            </p:cNvPr>
            <p:cNvSpPr/>
            <p:nvPr/>
          </p:nvSpPr>
          <p:spPr>
            <a:xfrm>
              <a:off x="7629558" y="3221289"/>
              <a:ext cx="9692786" cy="6079229"/>
            </a:xfrm>
            <a:custGeom>
              <a:avLst/>
              <a:gdLst>
                <a:gd name="connsiteX0" fmla="*/ 4559267 w 9692786"/>
                <a:gd name="connsiteY0" fmla="*/ 0 h 6079229"/>
                <a:gd name="connsiteX1" fmla="*/ 9128489 w 9692786"/>
                <a:gd name="connsiteY1" fmla="*/ 4339737 h 6079229"/>
                <a:gd name="connsiteX2" fmla="*/ 9130974 w 9692786"/>
                <a:gd name="connsiteY2" fmla="*/ 4438015 h 6079229"/>
                <a:gd name="connsiteX3" fmla="*/ 9692786 w 9692786"/>
                <a:gd name="connsiteY3" fmla="*/ 4438015 h 6079229"/>
                <a:gd name="connsiteX4" fmla="*/ 7652876 w 9692786"/>
                <a:gd name="connsiteY4" fmla="*/ 6079229 h 6079229"/>
                <a:gd name="connsiteX5" fmla="*/ 5612967 w 9692786"/>
                <a:gd name="connsiteY5" fmla="*/ 4438015 h 6079229"/>
                <a:gd name="connsiteX6" fmla="*/ 6197848 w 9692786"/>
                <a:gd name="connsiteY6" fmla="*/ 4438015 h 6079229"/>
                <a:gd name="connsiteX7" fmla="*/ 6196278 w 9692786"/>
                <a:gd name="connsiteY7" fmla="*/ 4406932 h 6079229"/>
                <a:gd name="connsiteX8" fmla="*/ 4559267 w 9692786"/>
                <a:gd name="connsiteY8" fmla="*/ 2929668 h 6079229"/>
                <a:gd name="connsiteX9" fmla="*/ 2981845 w 9692786"/>
                <a:gd name="connsiteY9" fmla="*/ 4105225 h 6079229"/>
                <a:gd name="connsiteX10" fmla="*/ 2948426 w 9692786"/>
                <a:gd name="connsiteY10" fmla="*/ 4274432 h 6079229"/>
                <a:gd name="connsiteX11" fmla="*/ 1452798 w 9692786"/>
                <a:gd name="connsiteY11" fmla="*/ 3071121 h 6079229"/>
                <a:gd name="connsiteX12" fmla="*/ 0 w 9692786"/>
                <a:gd name="connsiteY12" fmla="*/ 4239974 h 6079229"/>
                <a:gd name="connsiteX13" fmla="*/ 34661 w 9692786"/>
                <a:gd name="connsiteY13" fmla="*/ 3892627 h 6079229"/>
                <a:gd name="connsiteX14" fmla="*/ 4559267 w 9692786"/>
                <a:gd name="connsiteY14" fmla="*/ 0 h 6079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692786" h="6079229">
                  <a:moveTo>
                    <a:pt x="4559267" y="0"/>
                  </a:moveTo>
                  <a:cubicBezTo>
                    <a:pt x="7007104" y="0"/>
                    <a:pt x="9005951" y="1922353"/>
                    <a:pt x="9128489" y="4339737"/>
                  </a:cubicBezTo>
                  <a:lnTo>
                    <a:pt x="9130974" y="4438015"/>
                  </a:lnTo>
                  <a:lnTo>
                    <a:pt x="9692786" y="4438015"/>
                  </a:lnTo>
                  <a:lnTo>
                    <a:pt x="7652876" y="6079229"/>
                  </a:lnTo>
                  <a:lnTo>
                    <a:pt x="5612967" y="4438015"/>
                  </a:lnTo>
                  <a:lnTo>
                    <a:pt x="6197848" y="4438015"/>
                  </a:lnTo>
                  <a:lnTo>
                    <a:pt x="6196278" y="4406932"/>
                  </a:lnTo>
                  <a:cubicBezTo>
                    <a:pt x="6112012" y="3577175"/>
                    <a:pt x="5411256" y="2929668"/>
                    <a:pt x="4559267" y="2929668"/>
                  </a:cubicBezTo>
                  <a:cubicBezTo>
                    <a:pt x="3813777" y="2929668"/>
                    <a:pt x="3184074" y="3425416"/>
                    <a:pt x="2981845" y="4105225"/>
                  </a:cubicBezTo>
                  <a:lnTo>
                    <a:pt x="2948426" y="4274432"/>
                  </a:lnTo>
                  <a:lnTo>
                    <a:pt x="1452798" y="3071121"/>
                  </a:lnTo>
                  <a:lnTo>
                    <a:pt x="0" y="4239974"/>
                  </a:lnTo>
                  <a:lnTo>
                    <a:pt x="34661" y="3892627"/>
                  </a:lnTo>
                  <a:cubicBezTo>
                    <a:pt x="364193" y="1689568"/>
                    <a:pt x="2264420" y="0"/>
                    <a:pt x="45592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dirty="0">
                <a:solidFill>
                  <a:schemeClr val="tx1"/>
                </a:solidFill>
                <a:latin typeface="+mj-lt"/>
              </a:endParaRPr>
            </a:p>
          </p:txBody>
        </p:sp>
        <p:sp>
          <p:nvSpPr>
            <p:cNvPr id="13" name="Freeform 21">
              <a:extLst>
                <a:ext uri="{FF2B5EF4-FFF2-40B4-BE49-F238E27FC236}">
                  <a16:creationId xmlns="" xmlns:a16="http://schemas.microsoft.com/office/drawing/2014/main" id="{6968CE24-488A-46FB-9486-4096DE4DEE97}"/>
                </a:ext>
              </a:extLst>
            </p:cNvPr>
            <p:cNvSpPr/>
            <p:nvPr/>
          </p:nvSpPr>
          <p:spPr>
            <a:xfrm>
              <a:off x="7042447" y="6292410"/>
              <a:ext cx="9706767" cy="6079229"/>
            </a:xfrm>
            <a:custGeom>
              <a:avLst/>
              <a:gdLst>
                <a:gd name="connsiteX0" fmla="*/ 2039909 w 9706767"/>
                <a:gd name="connsiteY0" fmla="*/ 0 h 6079229"/>
                <a:gd name="connsiteX1" fmla="*/ 4079818 w 9706767"/>
                <a:gd name="connsiteY1" fmla="*/ 1641214 h 6079229"/>
                <a:gd name="connsiteX2" fmla="*/ 3507797 w 9706767"/>
                <a:gd name="connsiteY2" fmla="*/ 1641214 h 6079229"/>
                <a:gd name="connsiteX3" fmla="*/ 3509367 w 9706767"/>
                <a:gd name="connsiteY3" fmla="*/ 1672297 h 6079229"/>
                <a:gd name="connsiteX4" fmla="*/ 5146378 w 9706767"/>
                <a:gd name="connsiteY4" fmla="*/ 3149561 h 6079229"/>
                <a:gd name="connsiteX5" fmla="*/ 6723800 w 9706767"/>
                <a:gd name="connsiteY5" fmla="*/ 1974005 h 6079229"/>
                <a:gd name="connsiteX6" fmla="*/ 6755456 w 9706767"/>
                <a:gd name="connsiteY6" fmla="*/ 1813725 h 6079229"/>
                <a:gd name="connsiteX7" fmla="*/ 8239987 w 9706767"/>
                <a:gd name="connsiteY7" fmla="*/ 3008108 h 6079229"/>
                <a:gd name="connsiteX8" fmla="*/ 9706767 w 9706767"/>
                <a:gd name="connsiteY8" fmla="*/ 1828007 h 6079229"/>
                <a:gd name="connsiteX9" fmla="*/ 9670984 w 9706767"/>
                <a:gd name="connsiteY9" fmla="*/ 2186602 h 6079229"/>
                <a:gd name="connsiteX10" fmla="*/ 5146378 w 9706767"/>
                <a:gd name="connsiteY10" fmla="*/ 6079229 h 6079229"/>
                <a:gd name="connsiteX11" fmla="*/ 577156 w 9706767"/>
                <a:gd name="connsiteY11" fmla="*/ 1739492 h 6079229"/>
                <a:gd name="connsiteX12" fmla="*/ 574671 w 9706767"/>
                <a:gd name="connsiteY12" fmla="*/ 1641214 h 6079229"/>
                <a:gd name="connsiteX13" fmla="*/ 0 w 9706767"/>
                <a:gd name="connsiteY13" fmla="*/ 1641214 h 6079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706767" h="6079229">
                  <a:moveTo>
                    <a:pt x="2039909" y="0"/>
                  </a:moveTo>
                  <a:lnTo>
                    <a:pt x="4079818" y="1641214"/>
                  </a:lnTo>
                  <a:lnTo>
                    <a:pt x="3507797" y="1641214"/>
                  </a:lnTo>
                  <a:lnTo>
                    <a:pt x="3509367" y="1672297"/>
                  </a:lnTo>
                  <a:cubicBezTo>
                    <a:pt x="3593633" y="2502054"/>
                    <a:pt x="4294389" y="3149561"/>
                    <a:pt x="5146378" y="3149561"/>
                  </a:cubicBezTo>
                  <a:cubicBezTo>
                    <a:pt x="5891868" y="3149561"/>
                    <a:pt x="6521571" y="2653814"/>
                    <a:pt x="6723800" y="1974005"/>
                  </a:cubicBezTo>
                  <a:lnTo>
                    <a:pt x="6755456" y="1813725"/>
                  </a:lnTo>
                  <a:lnTo>
                    <a:pt x="8239987" y="3008108"/>
                  </a:lnTo>
                  <a:lnTo>
                    <a:pt x="9706767" y="1828007"/>
                  </a:lnTo>
                  <a:lnTo>
                    <a:pt x="9670984" y="2186602"/>
                  </a:lnTo>
                  <a:cubicBezTo>
                    <a:pt x="9341452" y="4389661"/>
                    <a:pt x="7441225" y="6079229"/>
                    <a:pt x="5146378" y="6079229"/>
                  </a:cubicBezTo>
                  <a:cubicBezTo>
                    <a:pt x="2698541" y="6079229"/>
                    <a:pt x="699694" y="4156876"/>
                    <a:pt x="577156" y="1739492"/>
                  </a:cubicBezTo>
                  <a:lnTo>
                    <a:pt x="574671"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dirty="0">
                <a:solidFill>
                  <a:schemeClr val="tx1"/>
                </a:solidFill>
                <a:latin typeface="+mj-lt"/>
              </a:endParaRPr>
            </a:p>
          </p:txBody>
        </p:sp>
      </p:grpSp>
      <p:sp>
        <p:nvSpPr>
          <p:cNvPr id="14" name="TextBox 22">
            <a:extLst>
              <a:ext uri="{FF2B5EF4-FFF2-40B4-BE49-F238E27FC236}">
                <a16:creationId xmlns="" xmlns:a16="http://schemas.microsoft.com/office/drawing/2014/main" id="{1755BDE4-73B2-4B50-B44C-9ECA4CDB895C}"/>
              </a:ext>
            </a:extLst>
          </p:cNvPr>
          <p:cNvSpPr txBox="1"/>
          <p:nvPr/>
        </p:nvSpPr>
        <p:spPr>
          <a:xfrm>
            <a:off x="7669729" y="2734622"/>
            <a:ext cx="364202" cy="307777"/>
          </a:xfrm>
          <a:prstGeom prst="rect">
            <a:avLst/>
          </a:prstGeom>
          <a:noFill/>
        </p:spPr>
        <p:txBody>
          <a:bodyPr wrap="none" rtlCol="0" anchor="ctr" anchorCtr="0">
            <a:spAutoFit/>
          </a:bodyPr>
          <a:lstStyle/>
          <a:p>
            <a:pPr algn="ctr"/>
            <a:r>
              <a:rPr lang="en-GB" sz="1400" b="1">
                <a:solidFill>
                  <a:schemeClr val="bg1"/>
                </a:solidFill>
                <a:latin typeface="+mj-lt"/>
                <a:ea typeface="League Spartan" charset="0"/>
                <a:cs typeface="Poppins" pitchFamily="2" charset="77"/>
              </a:rPr>
              <a:t>01</a:t>
            </a:r>
            <a:endParaRPr lang="en-GB" sz="1400" b="1" dirty="0">
              <a:solidFill>
                <a:schemeClr val="bg1"/>
              </a:solidFill>
              <a:latin typeface="+mj-lt"/>
              <a:ea typeface="League Spartan" charset="0"/>
              <a:cs typeface="Poppins" pitchFamily="2" charset="77"/>
            </a:endParaRPr>
          </a:p>
        </p:txBody>
      </p:sp>
      <p:sp>
        <p:nvSpPr>
          <p:cNvPr id="15" name="TextBox 23">
            <a:extLst>
              <a:ext uri="{FF2B5EF4-FFF2-40B4-BE49-F238E27FC236}">
                <a16:creationId xmlns="" xmlns:a16="http://schemas.microsoft.com/office/drawing/2014/main" id="{C50C8639-B2C4-4983-9431-A814BDD11686}"/>
              </a:ext>
            </a:extLst>
          </p:cNvPr>
          <p:cNvSpPr txBox="1"/>
          <p:nvPr/>
        </p:nvSpPr>
        <p:spPr>
          <a:xfrm>
            <a:off x="7458619" y="5077367"/>
            <a:ext cx="364202" cy="307777"/>
          </a:xfrm>
          <a:prstGeom prst="rect">
            <a:avLst/>
          </a:prstGeom>
          <a:noFill/>
        </p:spPr>
        <p:txBody>
          <a:bodyPr wrap="none" rtlCol="0" anchor="ctr" anchorCtr="0">
            <a:spAutoFit/>
          </a:bodyPr>
          <a:lstStyle/>
          <a:p>
            <a:pPr algn="ctr"/>
            <a:r>
              <a:rPr lang="en-GB" sz="1400" b="1">
                <a:solidFill>
                  <a:schemeClr val="bg1"/>
                </a:solidFill>
                <a:latin typeface="+mj-lt"/>
                <a:ea typeface="League Spartan" charset="0"/>
                <a:cs typeface="Poppins" pitchFamily="2" charset="77"/>
              </a:rPr>
              <a:t>02</a:t>
            </a:r>
            <a:endParaRPr lang="en-GB" sz="1400" b="1" dirty="0">
              <a:solidFill>
                <a:schemeClr val="bg1"/>
              </a:solidFill>
              <a:latin typeface="+mj-lt"/>
              <a:ea typeface="League Spartan" charset="0"/>
              <a:cs typeface="Poppins" pitchFamily="2" charset="77"/>
            </a:endParaRPr>
          </a:p>
        </p:txBody>
      </p:sp>
      <p:sp>
        <p:nvSpPr>
          <p:cNvPr id="16" name="TextBox 24">
            <a:extLst>
              <a:ext uri="{FF2B5EF4-FFF2-40B4-BE49-F238E27FC236}">
                <a16:creationId xmlns="" xmlns:a16="http://schemas.microsoft.com/office/drawing/2014/main" id="{8D015B4C-7BDE-4CF6-B1DF-C9FF97DCD775}"/>
              </a:ext>
            </a:extLst>
          </p:cNvPr>
          <p:cNvSpPr txBox="1"/>
          <p:nvPr/>
        </p:nvSpPr>
        <p:spPr>
          <a:xfrm>
            <a:off x="9627583" y="1760276"/>
            <a:ext cx="1976695" cy="338554"/>
          </a:xfrm>
          <a:prstGeom prst="rect">
            <a:avLst/>
          </a:prstGeom>
          <a:noFill/>
        </p:spPr>
        <p:txBody>
          <a:bodyPr wrap="none" lIns="91440" tIns="45720" rIns="91440" bIns="45720" rtlCol="0" anchor="b" anchorCtr="0">
            <a:spAutoFit/>
          </a:bodyPr>
          <a:lstStyle/>
          <a:p>
            <a:r>
              <a:rPr lang="en-GB" sz="1600" b="1" dirty="0" err="1">
                <a:solidFill>
                  <a:schemeClr val="tx2"/>
                </a:solidFill>
                <a:latin typeface="+mj-lt"/>
                <a:ea typeface="League Spartan" charset="0"/>
                <a:cs typeface="Poppins" pitchFamily="2" charset="77"/>
              </a:rPr>
              <a:t>Medidas</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estructurales</a:t>
            </a:r>
            <a:endParaRPr lang="en-GB" sz="1600" b="1" dirty="0">
              <a:solidFill>
                <a:schemeClr val="tx2"/>
              </a:solidFill>
              <a:latin typeface="+mj-lt"/>
              <a:ea typeface="League Spartan" charset="0"/>
              <a:cs typeface="Poppins" pitchFamily="2" charset="77"/>
            </a:endParaRPr>
          </a:p>
        </p:txBody>
      </p:sp>
      <p:sp>
        <p:nvSpPr>
          <p:cNvPr id="17" name="Subtitle 2">
            <a:extLst>
              <a:ext uri="{FF2B5EF4-FFF2-40B4-BE49-F238E27FC236}">
                <a16:creationId xmlns="" xmlns:a16="http://schemas.microsoft.com/office/drawing/2014/main" id="{B3A360FC-7259-4651-A29F-042977C2617C}"/>
              </a:ext>
            </a:extLst>
          </p:cNvPr>
          <p:cNvSpPr txBox="1">
            <a:spLocks/>
          </p:cNvSpPr>
          <p:nvPr/>
        </p:nvSpPr>
        <p:spPr>
          <a:xfrm>
            <a:off x="9627583" y="2169356"/>
            <a:ext cx="2394785" cy="4466615"/>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s-ES" sz="1800" dirty="0">
                <a:solidFill>
                  <a:srgbClr val="245473"/>
                </a:solidFill>
                <a:latin typeface="+mj-lt"/>
                <a:ea typeface="Lato Light" panose="020F0502020204030203" pitchFamily="34" charset="0"/>
                <a:cs typeface="Mukta ExtraLight" panose="020B0000000000000000" pitchFamily="34" charset="77"/>
              </a:rPr>
              <a:t>Reducción de los tiempos de </a:t>
            </a:r>
            <a:r>
              <a:rPr lang="es-ES" sz="1800" dirty="0" smtClean="0">
                <a:solidFill>
                  <a:srgbClr val="245473"/>
                </a:solidFill>
                <a:latin typeface="+mj-lt"/>
                <a:ea typeface="Lato Light" panose="020F0502020204030203" pitchFamily="34" charset="0"/>
                <a:cs typeface="Mukta ExtraLight" panose="020B0000000000000000" pitchFamily="34" charset="77"/>
              </a:rPr>
              <a:t>procesamiento</a:t>
            </a:r>
          </a:p>
          <a:p>
            <a:pPr marL="182245" indent="-182245" algn="l">
              <a:lnSpc>
                <a:spcPct val="100000"/>
              </a:lnSpc>
              <a:buFont typeface="Arial" panose="020B0604020202020204" pitchFamily="34" charset="0"/>
              <a:buChar char="•"/>
            </a:pPr>
            <a:r>
              <a:rPr lang="es-ES" sz="1800" dirty="0" smtClean="0">
                <a:solidFill>
                  <a:srgbClr val="245473"/>
                </a:solidFill>
                <a:latin typeface="+mj-lt"/>
                <a:ea typeface="Lato Light" panose="020F0502020204030203" pitchFamily="34" charset="0"/>
                <a:cs typeface="Mukta ExtraLight" panose="020B0000000000000000" pitchFamily="34" charset="77"/>
              </a:rPr>
              <a:t>Reducción </a:t>
            </a:r>
            <a:r>
              <a:rPr lang="es-ES" sz="1800" dirty="0">
                <a:solidFill>
                  <a:srgbClr val="245473"/>
                </a:solidFill>
                <a:latin typeface="+mj-lt"/>
                <a:ea typeface="Lato Light" panose="020F0502020204030203" pitchFamily="34" charset="0"/>
                <a:cs typeface="Mukta ExtraLight" panose="020B0000000000000000" pitchFamily="34" charset="77"/>
              </a:rPr>
              <a:t>de la variedad de productos, la complejidad y los </a:t>
            </a:r>
            <a:r>
              <a:rPr lang="es-ES" sz="1800" dirty="0" smtClean="0">
                <a:solidFill>
                  <a:srgbClr val="245473"/>
                </a:solidFill>
                <a:latin typeface="+mj-lt"/>
                <a:ea typeface="Lato Light" panose="020F0502020204030203" pitchFamily="34" charset="0"/>
                <a:cs typeface="Mukta ExtraLight" panose="020B0000000000000000" pitchFamily="34" charset="77"/>
              </a:rPr>
              <a:t>diseños especiales</a:t>
            </a:r>
          </a:p>
          <a:p>
            <a:pPr marL="182245" indent="-182245" algn="l">
              <a:lnSpc>
                <a:spcPct val="100000"/>
              </a:lnSpc>
              <a:buFont typeface="Arial" panose="020B0604020202020204" pitchFamily="34" charset="0"/>
              <a:buChar char="•"/>
            </a:pPr>
            <a:r>
              <a:rPr lang="es-ES" sz="1800" dirty="0" smtClean="0">
                <a:solidFill>
                  <a:srgbClr val="245473"/>
                </a:solidFill>
                <a:latin typeface="+mj-lt"/>
                <a:ea typeface="Lato Light" panose="020F0502020204030203" pitchFamily="34" charset="0"/>
                <a:cs typeface="Mukta ExtraLight" panose="020B0000000000000000" pitchFamily="34" charset="77"/>
              </a:rPr>
              <a:t>Introducción al </a:t>
            </a:r>
            <a:r>
              <a:rPr lang="es-ES" sz="1800" dirty="0">
                <a:solidFill>
                  <a:srgbClr val="245473"/>
                </a:solidFill>
                <a:latin typeface="+mj-lt"/>
                <a:ea typeface="Lato Light" panose="020F0502020204030203" pitchFamily="34" charset="0"/>
                <a:cs typeface="Mukta ExtraLight" panose="020B0000000000000000" pitchFamily="34" charset="77"/>
              </a:rPr>
              <a:t>Diseño </a:t>
            </a:r>
            <a:r>
              <a:rPr lang="es-ES" sz="1800" dirty="0" smtClean="0">
                <a:solidFill>
                  <a:srgbClr val="245473"/>
                </a:solidFill>
                <a:latin typeface="+mj-lt"/>
                <a:ea typeface="Lato Light" panose="020F0502020204030203" pitchFamily="34" charset="0"/>
                <a:cs typeface="Mukta ExtraLight" panose="020B0000000000000000" pitchFamily="34" charset="77"/>
              </a:rPr>
              <a:t>modular</a:t>
            </a:r>
          </a:p>
          <a:p>
            <a:pPr marL="182245" indent="-182245" algn="l">
              <a:lnSpc>
                <a:spcPct val="100000"/>
              </a:lnSpc>
              <a:buFont typeface="Arial" panose="020B0604020202020204" pitchFamily="34" charset="0"/>
              <a:buChar char="•"/>
            </a:pPr>
            <a:r>
              <a:rPr lang="es-ES" sz="1800" dirty="0" smtClean="0">
                <a:solidFill>
                  <a:srgbClr val="245473"/>
                </a:solidFill>
                <a:latin typeface="+mj-lt"/>
                <a:ea typeface="Lato Light" panose="020F0502020204030203" pitchFamily="34" charset="0"/>
                <a:cs typeface="Mukta ExtraLight" panose="020B0000000000000000" pitchFamily="34" charset="77"/>
              </a:rPr>
              <a:t>Creación </a:t>
            </a:r>
            <a:r>
              <a:rPr lang="es-ES" sz="1800" dirty="0">
                <a:solidFill>
                  <a:srgbClr val="245473"/>
                </a:solidFill>
                <a:latin typeface="+mj-lt"/>
                <a:ea typeface="Lato Light" panose="020F0502020204030203" pitchFamily="34" charset="0"/>
                <a:cs typeface="Mukta ExtraLight" panose="020B0000000000000000" pitchFamily="34" charset="77"/>
              </a:rPr>
              <a:t>de almacenes de </a:t>
            </a:r>
            <a:r>
              <a:rPr lang="es-ES" sz="1800" dirty="0" smtClean="0">
                <a:solidFill>
                  <a:srgbClr val="245473"/>
                </a:solidFill>
                <a:latin typeface="+mj-lt"/>
                <a:ea typeface="Lato Light" panose="020F0502020204030203" pitchFamily="34" charset="0"/>
                <a:cs typeface="Mukta ExtraLight" panose="020B0000000000000000" pitchFamily="34" charset="77"/>
              </a:rPr>
              <a:t>consignación</a:t>
            </a:r>
          </a:p>
          <a:p>
            <a:pPr marL="182245" indent="-182245" algn="l">
              <a:lnSpc>
                <a:spcPct val="100000"/>
              </a:lnSpc>
              <a:buFont typeface="Arial" panose="020B0604020202020204" pitchFamily="34" charset="0"/>
              <a:buChar char="•"/>
            </a:pPr>
            <a:r>
              <a:rPr lang="es-ES" sz="1800" dirty="0" smtClean="0">
                <a:solidFill>
                  <a:srgbClr val="245473"/>
                </a:solidFill>
                <a:latin typeface="+mj-lt"/>
                <a:ea typeface="Lato Light" panose="020F0502020204030203" pitchFamily="34" charset="0"/>
                <a:cs typeface="Mukta ExtraLight" panose="020B0000000000000000" pitchFamily="34" charset="77"/>
              </a:rPr>
              <a:t>Fusión </a:t>
            </a:r>
            <a:r>
              <a:rPr lang="es-ES" sz="1800" dirty="0">
                <a:solidFill>
                  <a:srgbClr val="245473"/>
                </a:solidFill>
                <a:latin typeface="+mj-lt"/>
                <a:ea typeface="Lato Light" panose="020F0502020204030203" pitchFamily="34" charset="0"/>
                <a:cs typeface="Mukta ExtraLight" panose="020B0000000000000000" pitchFamily="34" charset="77"/>
              </a:rPr>
              <a:t>de </a:t>
            </a:r>
            <a:r>
              <a:rPr lang="es-ES" sz="1800" dirty="0" smtClean="0">
                <a:solidFill>
                  <a:srgbClr val="245473"/>
                </a:solidFill>
                <a:latin typeface="+mj-lt"/>
                <a:ea typeface="Lato Light" panose="020F0502020204030203" pitchFamily="34" charset="0"/>
                <a:cs typeface="Mukta ExtraLight" panose="020B0000000000000000" pitchFamily="34" charset="77"/>
              </a:rPr>
              <a:t>almacenes</a:t>
            </a:r>
          </a:p>
          <a:p>
            <a:pPr marL="182245" indent="-182245" algn="l">
              <a:lnSpc>
                <a:spcPct val="100000"/>
              </a:lnSpc>
              <a:buFont typeface="Arial" panose="020B0604020202020204" pitchFamily="34" charset="0"/>
              <a:buChar char="•"/>
            </a:pPr>
            <a:r>
              <a:rPr lang="es-ES" sz="1800" dirty="0" smtClean="0">
                <a:solidFill>
                  <a:srgbClr val="245473"/>
                </a:solidFill>
                <a:latin typeface="+mj-lt"/>
                <a:ea typeface="Lato Light" panose="020F0502020204030203" pitchFamily="34" charset="0"/>
                <a:cs typeface="Mukta ExtraLight" panose="020B0000000000000000" pitchFamily="34" charset="77"/>
              </a:rPr>
              <a:t>Optimización </a:t>
            </a:r>
            <a:r>
              <a:rPr lang="es-ES" sz="1800" dirty="0">
                <a:solidFill>
                  <a:srgbClr val="245473"/>
                </a:solidFill>
                <a:latin typeface="+mj-lt"/>
                <a:ea typeface="Lato Light" panose="020F0502020204030203" pitchFamily="34" charset="0"/>
                <a:cs typeface="Mukta ExtraLight" panose="020B0000000000000000" pitchFamily="34" charset="77"/>
              </a:rPr>
              <a:t>de la contabilidad de existencias</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18" name="TextBox 26">
            <a:extLst>
              <a:ext uri="{FF2B5EF4-FFF2-40B4-BE49-F238E27FC236}">
                <a16:creationId xmlns="" xmlns:a16="http://schemas.microsoft.com/office/drawing/2014/main" id="{3F005DF6-025C-4D79-AAD4-7099F96A9B84}"/>
              </a:ext>
            </a:extLst>
          </p:cNvPr>
          <p:cNvSpPr txBox="1"/>
          <p:nvPr/>
        </p:nvSpPr>
        <p:spPr>
          <a:xfrm>
            <a:off x="3299048" y="1767590"/>
            <a:ext cx="1786643" cy="338554"/>
          </a:xfrm>
          <a:prstGeom prst="rect">
            <a:avLst/>
          </a:prstGeom>
          <a:noFill/>
        </p:spPr>
        <p:txBody>
          <a:bodyPr wrap="none" lIns="91440" tIns="45720" rIns="91440" bIns="45720" rtlCol="0" anchor="b" anchorCtr="0">
            <a:spAutoFit/>
          </a:bodyPr>
          <a:lstStyle/>
          <a:p>
            <a:r>
              <a:rPr lang="en-GB" sz="1600" b="1" dirty="0" err="1">
                <a:solidFill>
                  <a:schemeClr val="tx2"/>
                </a:solidFill>
                <a:latin typeface="+mj-lt"/>
                <a:ea typeface="League Spartan" charset="0"/>
                <a:cs typeface="Poppins" pitchFamily="2" charset="77"/>
              </a:rPr>
              <a:t>Medidas</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O</a:t>
            </a:r>
            <a:r>
              <a:rPr lang="en-GB" sz="1600" b="1" dirty="0" err="1" smtClean="0">
                <a:solidFill>
                  <a:schemeClr val="tx2"/>
                </a:solidFill>
                <a:latin typeface="+mj-lt"/>
                <a:ea typeface="League Spartan" charset="0"/>
                <a:cs typeface="Poppins" pitchFamily="2" charset="77"/>
              </a:rPr>
              <a:t>perativas</a:t>
            </a:r>
            <a:endParaRPr lang="en-GB" sz="1600" b="1" dirty="0">
              <a:solidFill>
                <a:schemeClr val="tx2"/>
              </a:solidFill>
              <a:latin typeface="+mj-lt"/>
              <a:ea typeface="League Spartan" charset="0"/>
              <a:cs typeface="Poppins" pitchFamily="2" charset="77"/>
            </a:endParaRPr>
          </a:p>
        </p:txBody>
      </p:sp>
      <p:sp>
        <p:nvSpPr>
          <p:cNvPr id="19" name="Subtitle 2">
            <a:extLst>
              <a:ext uri="{FF2B5EF4-FFF2-40B4-BE49-F238E27FC236}">
                <a16:creationId xmlns="" xmlns:a16="http://schemas.microsoft.com/office/drawing/2014/main" id="{971A53F2-068D-4409-ACFB-86187A4F300D}"/>
              </a:ext>
            </a:extLst>
          </p:cNvPr>
          <p:cNvSpPr txBox="1">
            <a:spLocks/>
          </p:cNvSpPr>
          <p:nvPr/>
        </p:nvSpPr>
        <p:spPr>
          <a:xfrm>
            <a:off x="2607770" y="2193385"/>
            <a:ext cx="3788898" cy="418961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s-ES" sz="1800" dirty="0">
                <a:solidFill>
                  <a:srgbClr val="245473"/>
                </a:solidFill>
                <a:latin typeface="+mj-lt"/>
                <a:ea typeface="Lato Light" panose="020F0502020204030203" pitchFamily="34" charset="0"/>
                <a:cs typeface="Mukta ExtraLight" panose="020B0000000000000000" pitchFamily="34" charset="77"/>
              </a:rPr>
              <a:t>Venta especial de existencias antiguas, devolución a los </a:t>
            </a:r>
            <a:r>
              <a:rPr lang="es-ES" sz="1800" dirty="0" smtClean="0">
                <a:solidFill>
                  <a:srgbClr val="245473"/>
                </a:solidFill>
                <a:latin typeface="+mj-lt"/>
                <a:ea typeface="Lato Light" panose="020F0502020204030203" pitchFamily="34" charset="0"/>
                <a:cs typeface="Mukta ExtraLight" panose="020B0000000000000000" pitchFamily="34" charset="77"/>
              </a:rPr>
              <a:t>proveedores</a:t>
            </a:r>
          </a:p>
          <a:p>
            <a:pPr marL="182245" indent="-182245" algn="l">
              <a:lnSpc>
                <a:spcPct val="100000"/>
              </a:lnSpc>
              <a:buFont typeface="Arial" panose="020B0604020202020204" pitchFamily="34" charset="0"/>
              <a:buChar char="•"/>
            </a:pPr>
            <a:r>
              <a:rPr lang="es-ES" sz="1800" dirty="0">
                <a:solidFill>
                  <a:srgbClr val="245473"/>
                </a:solidFill>
                <a:latin typeface="+mj-lt"/>
                <a:ea typeface="Lato Light" panose="020F0502020204030203" pitchFamily="34" charset="0"/>
                <a:cs typeface="Mukta ExtraLight" panose="020B0000000000000000" pitchFamily="34" charset="77"/>
              </a:rPr>
              <a:t>A</a:t>
            </a:r>
            <a:r>
              <a:rPr lang="es-ES" sz="1800" dirty="0" smtClean="0">
                <a:solidFill>
                  <a:srgbClr val="245473"/>
                </a:solidFill>
                <a:latin typeface="+mj-lt"/>
                <a:ea typeface="Lato Light" panose="020F0502020204030203" pitchFamily="34" charset="0"/>
                <a:cs typeface="Mukta ExtraLight" panose="020B0000000000000000" pitchFamily="34" charset="77"/>
              </a:rPr>
              <a:t>delanto </a:t>
            </a:r>
            <a:r>
              <a:rPr lang="es-ES" sz="1800" dirty="0">
                <a:solidFill>
                  <a:srgbClr val="245473"/>
                </a:solidFill>
                <a:latin typeface="+mj-lt"/>
                <a:ea typeface="Lato Light" panose="020F0502020204030203" pitchFamily="34" charset="0"/>
                <a:cs typeface="Mukta ExtraLight" panose="020B0000000000000000" pitchFamily="34" charset="77"/>
              </a:rPr>
              <a:t>de los pedidos de producción relacionados con el </a:t>
            </a:r>
            <a:r>
              <a:rPr lang="es-ES" sz="1800" dirty="0" smtClean="0">
                <a:solidFill>
                  <a:srgbClr val="245473"/>
                </a:solidFill>
                <a:latin typeface="+mj-lt"/>
                <a:ea typeface="Lato Light" panose="020F0502020204030203" pitchFamily="34" charset="0"/>
                <a:cs typeface="Mukta ExtraLight" panose="020B0000000000000000" pitchFamily="34" charset="77"/>
              </a:rPr>
              <a:t>cliente</a:t>
            </a:r>
          </a:p>
          <a:p>
            <a:pPr marL="182245" indent="-182245" algn="l">
              <a:lnSpc>
                <a:spcPct val="100000"/>
              </a:lnSpc>
              <a:buFont typeface="Arial" panose="020B0604020202020204" pitchFamily="34" charset="0"/>
              <a:buChar char="•"/>
            </a:pPr>
            <a:r>
              <a:rPr lang="es-ES" sz="1800" dirty="0" smtClean="0">
                <a:solidFill>
                  <a:srgbClr val="245473"/>
                </a:solidFill>
                <a:latin typeface="+mj-lt"/>
                <a:ea typeface="Lato Light" panose="020F0502020204030203" pitchFamily="34" charset="0"/>
                <a:cs typeface="Mukta ExtraLight" panose="020B0000000000000000" pitchFamily="34" charset="77"/>
              </a:rPr>
              <a:t>Revisión/reducción </a:t>
            </a:r>
            <a:r>
              <a:rPr lang="es-ES" sz="1800" dirty="0">
                <a:solidFill>
                  <a:srgbClr val="245473"/>
                </a:solidFill>
                <a:latin typeface="+mj-lt"/>
                <a:ea typeface="Lato Light" panose="020F0502020204030203" pitchFamily="34" charset="0"/>
                <a:cs typeface="Mukta ExtraLight" panose="020B0000000000000000" pitchFamily="34" charset="77"/>
              </a:rPr>
              <a:t>del tamaño de los lotes (especialmente en el caso de que falte la referencia del cliente</a:t>
            </a:r>
            <a:r>
              <a:rPr lang="es-ES" sz="18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800" dirty="0" smtClean="0">
                <a:solidFill>
                  <a:srgbClr val="245473"/>
                </a:solidFill>
                <a:latin typeface="+mj-lt"/>
                <a:ea typeface="Lato Light" panose="020F0502020204030203" pitchFamily="34" charset="0"/>
                <a:cs typeface="Mukta ExtraLight" panose="020B0000000000000000" pitchFamily="34" charset="77"/>
              </a:rPr>
              <a:t>Comprobar </a:t>
            </a:r>
            <a:r>
              <a:rPr lang="es-ES" sz="1800" dirty="0">
                <a:solidFill>
                  <a:srgbClr val="245473"/>
                </a:solidFill>
                <a:latin typeface="+mj-lt"/>
                <a:ea typeface="Lato Light" panose="020F0502020204030203" pitchFamily="34" charset="0"/>
                <a:cs typeface="Mukta ExtraLight" panose="020B0000000000000000" pitchFamily="34" charset="77"/>
              </a:rPr>
              <a:t>la relación de los costes de preparación con la financiación de las </a:t>
            </a:r>
            <a:r>
              <a:rPr lang="es-ES" sz="1800" dirty="0" smtClean="0">
                <a:solidFill>
                  <a:srgbClr val="245473"/>
                </a:solidFill>
                <a:latin typeface="+mj-lt"/>
                <a:ea typeface="Lato Light" panose="020F0502020204030203" pitchFamily="34" charset="0"/>
                <a:cs typeface="Mukta ExtraLight" panose="020B0000000000000000" pitchFamily="34" charset="77"/>
              </a:rPr>
              <a:t>existencias</a:t>
            </a:r>
          </a:p>
          <a:p>
            <a:pPr marL="182245" indent="-182245" algn="l">
              <a:lnSpc>
                <a:spcPct val="100000"/>
              </a:lnSpc>
              <a:buFont typeface="Arial" panose="020B0604020202020204" pitchFamily="34" charset="0"/>
              <a:buChar char="•"/>
            </a:pPr>
            <a:r>
              <a:rPr lang="es-ES" sz="1800" dirty="0" smtClean="0">
                <a:solidFill>
                  <a:srgbClr val="245473"/>
                </a:solidFill>
                <a:latin typeface="+mj-lt"/>
                <a:ea typeface="Lato Light" panose="020F0502020204030203" pitchFamily="34" charset="0"/>
                <a:cs typeface="Mukta ExtraLight" panose="020B0000000000000000" pitchFamily="34" charset="77"/>
              </a:rPr>
              <a:t>Cambios </a:t>
            </a:r>
            <a:r>
              <a:rPr lang="es-ES" sz="1800" dirty="0">
                <a:solidFill>
                  <a:srgbClr val="245473"/>
                </a:solidFill>
                <a:latin typeface="+mj-lt"/>
                <a:ea typeface="Lato Light" panose="020F0502020204030203" pitchFamily="34" charset="0"/>
                <a:cs typeface="Mukta ExtraLight" panose="020B0000000000000000" pitchFamily="34" charset="77"/>
              </a:rPr>
              <a:t>en las relaciones con los </a:t>
            </a:r>
            <a:r>
              <a:rPr lang="es-ES" sz="1800" dirty="0" smtClean="0">
                <a:solidFill>
                  <a:srgbClr val="245473"/>
                </a:solidFill>
                <a:latin typeface="+mj-lt"/>
                <a:ea typeface="Lato Light" panose="020F0502020204030203" pitchFamily="34" charset="0"/>
                <a:cs typeface="Mukta ExtraLight" panose="020B0000000000000000" pitchFamily="34" charset="77"/>
              </a:rPr>
              <a:t>proveedores</a:t>
            </a:r>
          </a:p>
          <a:p>
            <a:pPr marL="182245" indent="-182245" algn="l">
              <a:lnSpc>
                <a:spcPct val="100000"/>
              </a:lnSpc>
              <a:buFont typeface="Arial" panose="020B0604020202020204" pitchFamily="34" charset="0"/>
              <a:buChar char="•"/>
            </a:pPr>
            <a:r>
              <a:rPr lang="es-ES" sz="1800" dirty="0" smtClean="0">
                <a:solidFill>
                  <a:srgbClr val="245473"/>
                </a:solidFill>
                <a:latin typeface="+mj-lt"/>
                <a:ea typeface="Lato Light" panose="020F0502020204030203" pitchFamily="34" charset="0"/>
                <a:cs typeface="Mukta ExtraLight" panose="020B0000000000000000" pitchFamily="34" charset="77"/>
              </a:rPr>
              <a:t>Mejora </a:t>
            </a:r>
            <a:r>
              <a:rPr lang="es-ES" sz="1800" dirty="0">
                <a:solidFill>
                  <a:srgbClr val="245473"/>
                </a:solidFill>
                <a:latin typeface="+mj-lt"/>
                <a:ea typeface="Lato Light" panose="020F0502020204030203" pitchFamily="34" charset="0"/>
                <a:cs typeface="Mukta ExtraLight" panose="020B0000000000000000" pitchFamily="34" charset="77"/>
              </a:rPr>
              <a:t>del sistema de planificación/precisión</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20" name="Freeform 939">
            <a:extLst>
              <a:ext uri="{FF2B5EF4-FFF2-40B4-BE49-F238E27FC236}">
                <a16:creationId xmlns="" xmlns:a16="http://schemas.microsoft.com/office/drawing/2014/main" id="{BD41693A-4E30-4866-9046-1A26BCBA80B3}"/>
              </a:ext>
            </a:extLst>
          </p:cNvPr>
          <p:cNvSpPr>
            <a:spLocks noChangeAspect="1" noChangeArrowheads="1"/>
          </p:cNvSpPr>
          <p:nvPr/>
        </p:nvSpPr>
        <p:spPr bwMode="auto">
          <a:xfrm>
            <a:off x="6340177" y="3777789"/>
            <a:ext cx="488673" cy="488673"/>
          </a:xfrm>
          <a:custGeom>
            <a:avLst/>
            <a:gdLst>
              <a:gd name="T0" fmla="*/ 4423137 w 283804"/>
              <a:gd name="T1" fmla="*/ 5500321 h 283803"/>
              <a:gd name="T2" fmla="*/ 4782176 w 283804"/>
              <a:gd name="T3" fmla="*/ 5213102 h 283803"/>
              <a:gd name="T4" fmla="*/ 524141 w 283804"/>
              <a:gd name="T5" fmla="*/ 5500321 h 283803"/>
              <a:gd name="T6" fmla="*/ 890359 w 283804"/>
              <a:gd name="T7" fmla="*/ 5213102 h 283803"/>
              <a:gd name="T8" fmla="*/ 1443264 w 283804"/>
              <a:gd name="T9" fmla="*/ 5500321 h 283803"/>
              <a:gd name="T10" fmla="*/ 2032045 w 283804"/>
              <a:gd name="T11" fmla="*/ 4983312 h 283803"/>
              <a:gd name="T12" fmla="*/ 2814722 w 283804"/>
              <a:gd name="T13" fmla="*/ 5500321 h 283803"/>
              <a:gd name="T14" fmla="*/ 3525599 w 283804"/>
              <a:gd name="T15" fmla="*/ 4875617 h 283803"/>
              <a:gd name="T16" fmla="*/ 2261833 w 283804"/>
              <a:gd name="T17" fmla="*/ 4301159 h 283803"/>
              <a:gd name="T18" fmla="*/ 1349935 w 283804"/>
              <a:gd name="T19" fmla="*/ 3094826 h 283803"/>
              <a:gd name="T20" fmla="*/ 4100000 w 283804"/>
              <a:gd name="T21" fmla="*/ 2635265 h 283803"/>
              <a:gd name="T22" fmla="*/ 3180915 w 283804"/>
              <a:gd name="T23" fmla="*/ 3841594 h 283803"/>
              <a:gd name="T24" fmla="*/ 4100000 w 283804"/>
              <a:gd name="T25" fmla="*/ 2635265 h 283803"/>
              <a:gd name="T26" fmla="*/ 3514448 w 283804"/>
              <a:gd name="T27" fmla="*/ 1233697 h 283803"/>
              <a:gd name="T28" fmla="*/ 3331676 w 283804"/>
              <a:gd name="T29" fmla="*/ 1233697 h 283803"/>
              <a:gd name="T30" fmla="*/ 2026933 w 283804"/>
              <a:gd name="T31" fmla="*/ 1142307 h 283803"/>
              <a:gd name="T32" fmla="*/ 2026933 w 283804"/>
              <a:gd name="T33" fmla="*/ 1325094 h 283803"/>
              <a:gd name="T34" fmla="*/ 2026933 w 283804"/>
              <a:gd name="T35" fmla="*/ 1142307 h 283803"/>
              <a:gd name="T36" fmla="*/ 2815631 w 283804"/>
              <a:gd name="T37" fmla="*/ 467788 h 283803"/>
              <a:gd name="T38" fmla="*/ 3112344 w 283804"/>
              <a:gd name="T39" fmla="*/ 786703 h 283803"/>
              <a:gd name="T40" fmla="*/ 2953142 w 283804"/>
              <a:gd name="T41" fmla="*/ 851932 h 283803"/>
              <a:gd name="T42" fmla="*/ 2489989 w 283804"/>
              <a:gd name="T43" fmla="*/ 924459 h 283803"/>
              <a:gd name="T44" fmla="*/ 3134070 w 283804"/>
              <a:gd name="T45" fmla="*/ 1511611 h 283803"/>
              <a:gd name="T46" fmla="*/ 2815631 w 283804"/>
              <a:gd name="T47" fmla="*/ 1975491 h 283803"/>
              <a:gd name="T48" fmla="*/ 2641965 w 283804"/>
              <a:gd name="T49" fmla="*/ 1975491 h 283803"/>
              <a:gd name="T50" fmla="*/ 2345249 w 283804"/>
              <a:gd name="T51" fmla="*/ 1656573 h 283803"/>
              <a:gd name="T52" fmla="*/ 2504471 w 283804"/>
              <a:gd name="T53" fmla="*/ 1584087 h 283803"/>
              <a:gd name="T54" fmla="*/ 2967609 w 283804"/>
              <a:gd name="T55" fmla="*/ 1511611 h 283803"/>
              <a:gd name="T56" fmla="*/ 2316327 w 283804"/>
              <a:gd name="T57" fmla="*/ 924459 h 283803"/>
              <a:gd name="T58" fmla="*/ 2641965 w 283804"/>
              <a:gd name="T59" fmla="*/ 467788 h 283803"/>
              <a:gd name="T60" fmla="*/ 2721369 w 283804"/>
              <a:gd name="T61" fmla="*/ 172345 h 283803"/>
              <a:gd name="T62" fmla="*/ 2721369 w 283804"/>
              <a:gd name="T63" fmla="*/ 2297796 h 283803"/>
              <a:gd name="T64" fmla="*/ 2721369 w 283804"/>
              <a:gd name="T65" fmla="*/ 172345 h 283803"/>
              <a:gd name="T66" fmla="*/ 3956405 w 283804"/>
              <a:gd name="T67" fmla="*/ 1235039 h 283803"/>
              <a:gd name="T68" fmla="*/ 2807554 w 283804"/>
              <a:gd name="T69" fmla="*/ 3238446 h 283803"/>
              <a:gd name="T70" fmla="*/ 4552391 w 283804"/>
              <a:gd name="T71" fmla="*/ 2462927 h 283803"/>
              <a:gd name="T72" fmla="*/ 3180915 w 283804"/>
              <a:gd name="T73" fmla="*/ 4013919 h 283803"/>
              <a:gd name="T74" fmla="*/ 2807554 w 283804"/>
              <a:gd name="T75" fmla="*/ 5062296 h 283803"/>
              <a:gd name="T76" fmla="*/ 4351334 w 283804"/>
              <a:gd name="T77" fmla="*/ 5263368 h 283803"/>
              <a:gd name="T78" fmla="*/ 5320700 w 283804"/>
              <a:gd name="T79" fmla="*/ 5500321 h 283803"/>
              <a:gd name="T80" fmla="*/ 5672524 w 283804"/>
              <a:gd name="T81" fmla="*/ 5586490 h 283803"/>
              <a:gd name="T82" fmla="*/ 86116 w 283804"/>
              <a:gd name="T83" fmla="*/ 5672649 h 283803"/>
              <a:gd name="T84" fmla="*/ 86116 w 283804"/>
              <a:gd name="T85" fmla="*/ 5500321 h 283803"/>
              <a:gd name="T86" fmla="*/ 890359 w 283804"/>
              <a:gd name="T87" fmla="*/ 5047944 h 283803"/>
              <a:gd name="T88" fmla="*/ 2032045 w 283804"/>
              <a:gd name="T89" fmla="*/ 4810993 h 283803"/>
              <a:gd name="T90" fmla="*/ 2635213 w 283804"/>
              <a:gd name="T91" fmla="*/ 4473484 h 283803"/>
              <a:gd name="T92" fmla="*/ 804190 w 283804"/>
              <a:gd name="T93" fmla="*/ 3008648 h 283803"/>
              <a:gd name="T94" fmla="*/ 1349935 w 283804"/>
              <a:gd name="T95" fmla="*/ 2922478 h 283803"/>
              <a:gd name="T96" fmla="*/ 2635213 w 283804"/>
              <a:gd name="T97" fmla="*/ 2462927 h 283803"/>
              <a:gd name="T98" fmla="*/ 2721369 w 283804"/>
              <a:gd name="T99" fmla="*/ 0 h 28380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3804" h="283803">
                <a:moveTo>
                  <a:pt x="239258" y="260811"/>
                </a:moveTo>
                <a:cubicBezTo>
                  <a:pt x="230636" y="260811"/>
                  <a:pt x="223092" y="266918"/>
                  <a:pt x="221295" y="275181"/>
                </a:cubicBezTo>
                <a:lnTo>
                  <a:pt x="257220" y="275181"/>
                </a:lnTo>
                <a:cubicBezTo>
                  <a:pt x="255424" y="266918"/>
                  <a:pt x="247879" y="260811"/>
                  <a:pt x="239258" y="260811"/>
                </a:cubicBezTo>
                <a:close/>
                <a:moveTo>
                  <a:pt x="44546" y="260811"/>
                </a:moveTo>
                <a:cubicBezTo>
                  <a:pt x="35565" y="260811"/>
                  <a:pt x="28380" y="266918"/>
                  <a:pt x="26225" y="275181"/>
                </a:cubicBezTo>
                <a:lnTo>
                  <a:pt x="62508" y="275181"/>
                </a:lnTo>
                <a:cubicBezTo>
                  <a:pt x="60353" y="266918"/>
                  <a:pt x="53168" y="260811"/>
                  <a:pt x="44546" y="260811"/>
                </a:cubicBezTo>
                <a:close/>
                <a:moveTo>
                  <a:pt x="101666" y="249315"/>
                </a:moveTo>
                <a:cubicBezTo>
                  <a:pt x="86578" y="249315"/>
                  <a:pt x="74004" y="260452"/>
                  <a:pt x="72208" y="275181"/>
                </a:cubicBezTo>
                <a:lnTo>
                  <a:pt x="131484" y="275181"/>
                </a:lnTo>
                <a:cubicBezTo>
                  <a:pt x="129328" y="260452"/>
                  <a:pt x="116754" y="249315"/>
                  <a:pt x="101666" y="249315"/>
                </a:cubicBezTo>
                <a:close/>
                <a:moveTo>
                  <a:pt x="176390" y="243927"/>
                </a:moveTo>
                <a:cubicBezTo>
                  <a:pt x="158068" y="243927"/>
                  <a:pt x="142620" y="257578"/>
                  <a:pt x="140824" y="275181"/>
                </a:cubicBezTo>
                <a:lnTo>
                  <a:pt x="211596" y="275181"/>
                </a:lnTo>
                <a:cubicBezTo>
                  <a:pt x="209799" y="257578"/>
                  <a:pt x="194711" y="243927"/>
                  <a:pt x="176390" y="243927"/>
                </a:cubicBezTo>
                <a:close/>
                <a:moveTo>
                  <a:pt x="48857" y="154834"/>
                </a:moveTo>
                <a:cubicBezTo>
                  <a:pt x="51013" y="188603"/>
                  <a:pt x="79034" y="215187"/>
                  <a:pt x="113162" y="215187"/>
                </a:cubicBezTo>
                <a:lnTo>
                  <a:pt x="131843" y="215187"/>
                </a:lnTo>
                <a:cubicBezTo>
                  <a:pt x="129328" y="181418"/>
                  <a:pt x="101307" y="154834"/>
                  <a:pt x="67538" y="154834"/>
                </a:cubicBezTo>
                <a:lnTo>
                  <a:pt x="48857" y="154834"/>
                </a:lnTo>
                <a:close/>
                <a:moveTo>
                  <a:pt x="205129" y="131843"/>
                </a:moveTo>
                <a:cubicBezTo>
                  <a:pt x="170642" y="131843"/>
                  <a:pt x="142620" y="158427"/>
                  <a:pt x="140824" y="192196"/>
                </a:cubicBezTo>
                <a:lnTo>
                  <a:pt x="159145" y="192196"/>
                </a:lnTo>
                <a:cubicBezTo>
                  <a:pt x="193274" y="192196"/>
                  <a:pt x="221295" y="165612"/>
                  <a:pt x="223451" y="131843"/>
                </a:cubicBezTo>
                <a:lnTo>
                  <a:pt x="205129" y="131843"/>
                </a:lnTo>
                <a:close/>
                <a:moveTo>
                  <a:pt x="171260" y="57150"/>
                </a:moveTo>
                <a:cubicBezTo>
                  <a:pt x="173546" y="57150"/>
                  <a:pt x="175832" y="59055"/>
                  <a:pt x="175832" y="61722"/>
                </a:cubicBezTo>
                <a:cubicBezTo>
                  <a:pt x="175832" y="64008"/>
                  <a:pt x="173546" y="66294"/>
                  <a:pt x="171260" y="66294"/>
                </a:cubicBezTo>
                <a:cubicBezTo>
                  <a:pt x="168593" y="66294"/>
                  <a:pt x="166688" y="64008"/>
                  <a:pt x="166688" y="61722"/>
                </a:cubicBezTo>
                <a:cubicBezTo>
                  <a:pt x="166688" y="59055"/>
                  <a:pt x="168593" y="57150"/>
                  <a:pt x="171260" y="57150"/>
                </a:cubicBezTo>
                <a:close/>
                <a:moveTo>
                  <a:pt x="101410" y="57150"/>
                </a:moveTo>
                <a:cubicBezTo>
                  <a:pt x="104077" y="57150"/>
                  <a:pt x="105982" y="59055"/>
                  <a:pt x="105982" y="61722"/>
                </a:cubicBezTo>
                <a:cubicBezTo>
                  <a:pt x="105982" y="64008"/>
                  <a:pt x="104077" y="66294"/>
                  <a:pt x="101410" y="66294"/>
                </a:cubicBezTo>
                <a:cubicBezTo>
                  <a:pt x="98743" y="66294"/>
                  <a:pt x="96838" y="64008"/>
                  <a:pt x="96838" y="61722"/>
                </a:cubicBezTo>
                <a:cubicBezTo>
                  <a:pt x="96838" y="59055"/>
                  <a:pt x="98743" y="57150"/>
                  <a:pt x="101410" y="57150"/>
                </a:cubicBezTo>
                <a:close/>
                <a:moveTo>
                  <a:pt x="136525" y="19050"/>
                </a:moveTo>
                <a:cubicBezTo>
                  <a:pt x="139060" y="19050"/>
                  <a:pt x="140870" y="20863"/>
                  <a:pt x="140870" y="23402"/>
                </a:cubicBezTo>
                <a:lnTo>
                  <a:pt x="140870" y="27754"/>
                </a:lnTo>
                <a:cubicBezTo>
                  <a:pt x="147387" y="29204"/>
                  <a:pt x="152818" y="33194"/>
                  <a:pt x="155715" y="39359"/>
                </a:cubicBezTo>
                <a:cubicBezTo>
                  <a:pt x="156439" y="41535"/>
                  <a:pt x="155715" y="44073"/>
                  <a:pt x="153180" y="45161"/>
                </a:cubicBezTo>
                <a:cubicBezTo>
                  <a:pt x="151008" y="45887"/>
                  <a:pt x="148473" y="45161"/>
                  <a:pt x="147749" y="42623"/>
                </a:cubicBezTo>
                <a:cubicBezTo>
                  <a:pt x="145939" y="38634"/>
                  <a:pt x="141594" y="35732"/>
                  <a:pt x="136525" y="35732"/>
                </a:cubicBezTo>
                <a:cubicBezTo>
                  <a:pt x="130008" y="35732"/>
                  <a:pt x="124577" y="40447"/>
                  <a:pt x="124577" y="46249"/>
                </a:cubicBezTo>
                <a:cubicBezTo>
                  <a:pt x="124577" y="53140"/>
                  <a:pt x="128560" y="56767"/>
                  <a:pt x="136525" y="56767"/>
                </a:cubicBezTo>
                <a:cubicBezTo>
                  <a:pt x="151732" y="56767"/>
                  <a:pt x="156801" y="66558"/>
                  <a:pt x="156801" y="75625"/>
                </a:cubicBezTo>
                <a:cubicBezTo>
                  <a:pt x="156801" y="84691"/>
                  <a:pt x="150284" y="92670"/>
                  <a:pt x="140870" y="94483"/>
                </a:cubicBezTo>
                <a:lnTo>
                  <a:pt x="140870" y="98835"/>
                </a:lnTo>
                <a:cubicBezTo>
                  <a:pt x="140870" y="101011"/>
                  <a:pt x="139060" y="102824"/>
                  <a:pt x="136525" y="102824"/>
                </a:cubicBezTo>
                <a:cubicBezTo>
                  <a:pt x="133991" y="102824"/>
                  <a:pt x="132181" y="101011"/>
                  <a:pt x="132181" y="98835"/>
                </a:cubicBezTo>
                <a:lnTo>
                  <a:pt x="132181" y="94483"/>
                </a:lnTo>
                <a:cubicBezTo>
                  <a:pt x="125663" y="93033"/>
                  <a:pt x="119870" y="89043"/>
                  <a:pt x="117336" y="82878"/>
                </a:cubicBezTo>
                <a:cubicBezTo>
                  <a:pt x="116250" y="80702"/>
                  <a:pt x="117336" y="78164"/>
                  <a:pt x="119870" y="77076"/>
                </a:cubicBezTo>
                <a:cubicBezTo>
                  <a:pt x="122043" y="75988"/>
                  <a:pt x="124577" y="77076"/>
                  <a:pt x="125301" y="79252"/>
                </a:cubicBezTo>
                <a:cubicBezTo>
                  <a:pt x="127112" y="83241"/>
                  <a:pt x="131818" y="86142"/>
                  <a:pt x="136525" y="86142"/>
                </a:cubicBezTo>
                <a:cubicBezTo>
                  <a:pt x="143042" y="86142"/>
                  <a:pt x="148473" y="81427"/>
                  <a:pt x="148473" y="75625"/>
                </a:cubicBezTo>
                <a:cubicBezTo>
                  <a:pt x="148473" y="69097"/>
                  <a:pt x="144491" y="65470"/>
                  <a:pt x="136525" y="65470"/>
                </a:cubicBezTo>
                <a:cubicBezTo>
                  <a:pt x="121319" y="65470"/>
                  <a:pt x="115888" y="55316"/>
                  <a:pt x="115888" y="46249"/>
                </a:cubicBezTo>
                <a:cubicBezTo>
                  <a:pt x="115888" y="37183"/>
                  <a:pt x="123129" y="29567"/>
                  <a:pt x="132181" y="27391"/>
                </a:cubicBezTo>
                <a:lnTo>
                  <a:pt x="132181" y="23402"/>
                </a:lnTo>
                <a:cubicBezTo>
                  <a:pt x="132181" y="20863"/>
                  <a:pt x="133991" y="19050"/>
                  <a:pt x="136525" y="19050"/>
                </a:cubicBezTo>
                <a:close/>
                <a:moveTo>
                  <a:pt x="136154" y="8622"/>
                </a:moveTo>
                <a:cubicBezTo>
                  <a:pt x="107055" y="8622"/>
                  <a:pt x="82985" y="32691"/>
                  <a:pt x="82985" y="61790"/>
                </a:cubicBezTo>
                <a:cubicBezTo>
                  <a:pt x="82985" y="90889"/>
                  <a:pt x="107055" y="114958"/>
                  <a:pt x="136154" y="114958"/>
                </a:cubicBezTo>
                <a:cubicBezTo>
                  <a:pt x="165253" y="114958"/>
                  <a:pt x="189322" y="90889"/>
                  <a:pt x="189322" y="61790"/>
                </a:cubicBezTo>
                <a:cubicBezTo>
                  <a:pt x="189322" y="32691"/>
                  <a:pt x="165253" y="8622"/>
                  <a:pt x="136154" y="8622"/>
                </a:cubicBezTo>
                <a:close/>
                <a:moveTo>
                  <a:pt x="136154" y="0"/>
                </a:moveTo>
                <a:cubicBezTo>
                  <a:pt x="170282" y="0"/>
                  <a:pt x="197944" y="27662"/>
                  <a:pt x="197944" y="61790"/>
                </a:cubicBezTo>
                <a:cubicBezTo>
                  <a:pt x="197944" y="94122"/>
                  <a:pt x="172438" y="121065"/>
                  <a:pt x="140465" y="123221"/>
                </a:cubicBezTo>
                <a:lnTo>
                  <a:pt x="140465" y="162019"/>
                </a:lnTo>
                <a:cubicBezTo>
                  <a:pt x="152679" y="139027"/>
                  <a:pt x="177108" y="123221"/>
                  <a:pt x="205129" y="123221"/>
                </a:cubicBezTo>
                <a:lnTo>
                  <a:pt x="227762" y="123221"/>
                </a:lnTo>
                <a:cubicBezTo>
                  <a:pt x="230276" y="123221"/>
                  <a:pt x="232073" y="125017"/>
                  <a:pt x="232073" y="127891"/>
                </a:cubicBezTo>
                <a:cubicBezTo>
                  <a:pt x="232073" y="168126"/>
                  <a:pt x="199381" y="200817"/>
                  <a:pt x="159145" y="200817"/>
                </a:cubicBezTo>
                <a:lnTo>
                  <a:pt x="140465" y="200817"/>
                </a:lnTo>
                <a:lnTo>
                  <a:pt x="140465" y="253267"/>
                </a:lnTo>
                <a:cubicBezTo>
                  <a:pt x="148368" y="242130"/>
                  <a:pt x="161660" y="234946"/>
                  <a:pt x="176390" y="234946"/>
                </a:cubicBezTo>
                <a:cubicBezTo>
                  <a:pt x="195070" y="234946"/>
                  <a:pt x="211236" y="246801"/>
                  <a:pt x="217703" y="263326"/>
                </a:cubicBezTo>
                <a:cubicBezTo>
                  <a:pt x="222373" y="256500"/>
                  <a:pt x="230276" y="252549"/>
                  <a:pt x="239258" y="252549"/>
                </a:cubicBezTo>
                <a:cubicBezTo>
                  <a:pt x="252909" y="252549"/>
                  <a:pt x="264045" y="262248"/>
                  <a:pt x="266201" y="275181"/>
                </a:cubicBezTo>
                <a:lnTo>
                  <a:pt x="279493" y="275181"/>
                </a:lnTo>
                <a:cubicBezTo>
                  <a:pt x="281649" y="275181"/>
                  <a:pt x="283804" y="276977"/>
                  <a:pt x="283804" y="279492"/>
                </a:cubicBezTo>
                <a:cubicBezTo>
                  <a:pt x="283804" y="282007"/>
                  <a:pt x="281649" y="283803"/>
                  <a:pt x="279493" y="283803"/>
                </a:cubicBezTo>
                <a:lnTo>
                  <a:pt x="4311" y="283803"/>
                </a:lnTo>
                <a:cubicBezTo>
                  <a:pt x="2155" y="283803"/>
                  <a:pt x="0" y="282007"/>
                  <a:pt x="0" y="279492"/>
                </a:cubicBezTo>
                <a:cubicBezTo>
                  <a:pt x="0" y="276977"/>
                  <a:pt x="2155" y="275181"/>
                  <a:pt x="4311" y="275181"/>
                </a:cubicBezTo>
                <a:lnTo>
                  <a:pt x="17603" y="275181"/>
                </a:lnTo>
                <a:cubicBezTo>
                  <a:pt x="19758" y="262248"/>
                  <a:pt x="30895" y="252549"/>
                  <a:pt x="44546" y="252549"/>
                </a:cubicBezTo>
                <a:cubicBezTo>
                  <a:pt x="53527" y="252549"/>
                  <a:pt x="61431" y="256859"/>
                  <a:pt x="66460" y="263685"/>
                </a:cubicBezTo>
                <a:cubicBezTo>
                  <a:pt x="72567" y="250393"/>
                  <a:pt x="86219" y="240694"/>
                  <a:pt x="101666" y="240694"/>
                </a:cubicBezTo>
                <a:cubicBezTo>
                  <a:pt x="113881" y="240694"/>
                  <a:pt x="124658" y="246441"/>
                  <a:pt x="131843" y="255423"/>
                </a:cubicBezTo>
                <a:lnTo>
                  <a:pt x="131843" y="223809"/>
                </a:lnTo>
                <a:lnTo>
                  <a:pt x="113162" y="223809"/>
                </a:lnTo>
                <a:cubicBezTo>
                  <a:pt x="72927" y="223809"/>
                  <a:pt x="40235" y="190759"/>
                  <a:pt x="40235" y="150523"/>
                </a:cubicBezTo>
                <a:cubicBezTo>
                  <a:pt x="40235" y="148009"/>
                  <a:pt x="42031" y="146212"/>
                  <a:pt x="44546" y="146212"/>
                </a:cubicBezTo>
                <a:lnTo>
                  <a:pt x="67538" y="146212"/>
                </a:lnTo>
                <a:cubicBezTo>
                  <a:pt x="95200" y="146212"/>
                  <a:pt x="119628" y="162019"/>
                  <a:pt x="131843" y="185011"/>
                </a:cubicBezTo>
                <a:lnTo>
                  <a:pt x="131843" y="123221"/>
                </a:lnTo>
                <a:cubicBezTo>
                  <a:pt x="99870" y="121065"/>
                  <a:pt x="74723" y="94122"/>
                  <a:pt x="74723" y="61790"/>
                </a:cubicBezTo>
                <a:cubicBezTo>
                  <a:pt x="74723" y="27662"/>
                  <a:pt x="102385" y="0"/>
                  <a:pt x="136154" y="0"/>
                </a:cubicBezTo>
                <a:close/>
              </a:path>
            </a:pathLst>
          </a:custGeom>
          <a:solidFill>
            <a:schemeClr val="bg1"/>
          </a:solidFill>
          <a:ln>
            <a:noFill/>
          </a:ln>
          <a:effectLst/>
        </p:spPr>
        <p:txBody>
          <a:bodyPr anchor="ctr"/>
          <a:lstStyle/>
          <a:p>
            <a:endParaRPr lang="en-GB" sz="1400" dirty="0">
              <a:latin typeface="+mj-lt"/>
            </a:endParaRPr>
          </a:p>
        </p:txBody>
      </p:sp>
      <p:sp>
        <p:nvSpPr>
          <p:cNvPr id="21" name="Freeform 953">
            <a:extLst>
              <a:ext uri="{FF2B5EF4-FFF2-40B4-BE49-F238E27FC236}">
                <a16:creationId xmlns="" xmlns:a16="http://schemas.microsoft.com/office/drawing/2014/main" id="{DD8CD542-37E0-47E0-945B-40AB4E5C2C34}"/>
              </a:ext>
            </a:extLst>
          </p:cNvPr>
          <p:cNvSpPr>
            <a:spLocks noChangeAspect="1" noChangeArrowheads="1"/>
          </p:cNvSpPr>
          <p:nvPr/>
        </p:nvSpPr>
        <p:spPr bwMode="auto">
          <a:xfrm>
            <a:off x="8686466" y="3777789"/>
            <a:ext cx="449578" cy="488673"/>
          </a:xfrm>
          <a:custGeom>
            <a:avLst/>
            <a:gdLst>
              <a:gd name="T0" fmla="*/ 1971810 w 262269"/>
              <a:gd name="T1" fmla="*/ 2296865 h 283804"/>
              <a:gd name="T2" fmla="*/ 2522496 w 262269"/>
              <a:gd name="T3" fmla="*/ 2296865 h 283804"/>
              <a:gd name="T4" fmla="*/ 2247172 w 262269"/>
              <a:gd name="T5" fmla="*/ 1840326 h 283804"/>
              <a:gd name="T6" fmla="*/ 2247172 w 262269"/>
              <a:gd name="T7" fmla="*/ 2753352 h 283804"/>
              <a:gd name="T8" fmla="*/ 2247172 w 262269"/>
              <a:gd name="T9" fmla="*/ 1840326 h 283804"/>
              <a:gd name="T10" fmla="*/ 1507350 w 262269"/>
              <a:gd name="T11" fmla="*/ 2308106 h 283804"/>
              <a:gd name="T12" fmla="*/ 1959717 w 262269"/>
              <a:gd name="T13" fmla="*/ 3071742 h 283804"/>
              <a:gd name="T14" fmla="*/ 2245064 w 262269"/>
              <a:gd name="T15" fmla="*/ 5463503 h 283804"/>
              <a:gd name="T16" fmla="*/ 2363345 w 262269"/>
              <a:gd name="T17" fmla="*/ 5117694 h 283804"/>
              <a:gd name="T18" fmla="*/ 2474711 w 262269"/>
              <a:gd name="T19" fmla="*/ 4750286 h 283804"/>
              <a:gd name="T20" fmla="*/ 2370298 w 262269"/>
              <a:gd name="T21" fmla="*/ 4390088 h 283804"/>
              <a:gd name="T22" fmla="*/ 2370298 w 262269"/>
              <a:gd name="T23" fmla="*/ 4173948 h 283804"/>
              <a:gd name="T24" fmla="*/ 2370298 w 262269"/>
              <a:gd name="T25" fmla="*/ 3921824 h 283804"/>
              <a:gd name="T26" fmla="*/ 2558226 w 262269"/>
              <a:gd name="T27" fmla="*/ 3071742 h 283804"/>
              <a:gd name="T28" fmla="*/ 3010547 w 262269"/>
              <a:gd name="T29" fmla="*/ 2308106 h 283804"/>
              <a:gd name="T30" fmla="*/ 2258952 w 262269"/>
              <a:gd name="T31" fmla="*/ 1364401 h 283804"/>
              <a:gd name="T32" fmla="*/ 2725237 w 262269"/>
              <a:gd name="T33" fmla="*/ 3129388 h 283804"/>
              <a:gd name="T34" fmla="*/ 2697411 w 262269"/>
              <a:gd name="T35" fmla="*/ 3828177 h 283804"/>
              <a:gd name="T36" fmla="*/ 2551272 w 262269"/>
              <a:gd name="T37" fmla="*/ 4116339 h 283804"/>
              <a:gd name="T38" fmla="*/ 2655651 w 262269"/>
              <a:gd name="T39" fmla="*/ 4346852 h 283804"/>
              <a:gd name="T40" fmla="*/ 2551272 w 262269"/>
              <a:gd name="T41" fmla="*/ 4584596 h 283804"/>
              <a:gd name="T42" fmla="*/ 2676507 w 262269"/>
              <a:gd name="T43" fmla="*/ 4750286 h 283804"/>
              <a:gd name="T44" fmla="*/ 2481664 w 262269"/>
              <a:gd name="T45" fmla="*/ 4988002 h 283804"/>
              <a:gd name="T46" fmla="*/ 2669552 w 262269"/>
              <a:gd name="T47" fmla="*/ 5225759 h 283804"/>
              <a:gd name="T48" fmla="*/ 2300720 w 262269"/>
              <a:gd name="T49" fmla="*/ 5643590 h 283804"/>
              <a:gd name="T50" fmla="*/ 2182413 w 262269"/>
              <a:gd name="T51" fmla="*/ 5643590 h 283804"/>
              <a:gd name="T52" fmla="*/ 1792693 w 262269"/>
              <a:gd name="T53" fmla="*/ 5204142 h 283804"/>
              <a:gd name="T54" fmla="*/ 1347316 w 262269"/>
              <a:gd name="T55" fmla="*/ 2308106 h 283804"/>
              <a:gd name="T56" fmla="*/ 2258987 w 262269"/>
              <a:gd name="T57" fmla="*/ 793208 h 283804"/>
              <a:gd name="T58" fmla="*/ 3728798 w 262269"/>
              <a:gd name="T59" fmla="*/ 2307348 h 283804"/>
              <a:gd name="T60" fmla="*/ 3236548 w 262269"/>
              <a:gd name="T61" fmla="*/ 3412452 h 283804"/>
              <a:gd name="T62" fmla="*/ 3174138 w 262269"/>
              <a:gd name="T63" fmla="*/ 3261759 h 283804"/>
              <a:gd name="T64" fmla="*/ 3174138 w 262269"/>
              <a:gd name="T65" fmla="*/ 1352998 h 283804"/>
              <a:gd name="T66" fmla="*/ 1336901 w 262269"/>
              <a:gd name="T67" fmla="*/ 1352998 h 283804"/>
              <a:gd name="T68" fmla="*/ 1336901 w 262269"/>
              <a:gd name="T69" fmla="*/ 3261759 h 283804"/>
              <a:gd name="T70" fmla="*/ 1219023 w 262269"/>
              <a:gd name="T71" fmla="*/ 3383746 h 283804"/>
              <a:gd name="T72" fmla="*/ 1219023 w 262269"/>
              <a:gd name="T73" fmla="*/ 1238159 h 283804"/>
              <a:gd name="T74" fmla="*/ 2246787 w 262269"/>
              <a:gd name="T75" fmla="*/ 0 h 283804"/>
              <a:gd name="T76" fmla="*/ 4951246 w 262269"/>
              <a:gd name="T77" fmla="*/ 3094711 h 283804"/>
              <a:gd name="T78" fmla="*/ 4902720 w 262269"/>
              <a:gd name="T79" fmla="*/ 3604502 h 283804"/>
              <a:gd name="T80" fmla="*/ 4493575 w 262269"/>
              <a:gd name="T81" fmla="*/ 4616928 h 283804"/>
              <a:gd name="T82" fmla="*/ 3432619 w 262269"/>
              <a:gd name="T83" fmla="*/ 5169801 h 283804"/>
              <a:gd name="T84" fmla="*/ 3349372 w 262269"/>
              <a:gd name="T85" fmla="*/ 5672411 h 283804"/>
              <a:gd name="T86" fmla="*/ 3266171 w 262269"/>
              <a:gd name="T87" fmla="*/ 5169801 h 283804"/>
              <a:gd name="T88" fmla="*/ 4327140 w 262269"/>
              <a:gd name="T89" fmla="*/ 4588184 h 283804"/>
              <a:gd name="T90" fmla="*/ 4368753 w 262269"/>
              <a:gd name="T91" fmla="*/ 3676314 h 283804"/>
              <a:gd name="T92" fmla="*/ 4888851 w 262269"/>
              <a:gd name="T93" fmla="*/ 3367561 h 283804"/>
              <a:gd name="T94" fmla="*/ 4334106 w 262269"/>
              <a:gd name="T95" fmla="*/ 2340770 h 283804"/>
              <a:gd name="T96" fmla="*/ 2246787 w 262269"/>
              <a:gd name="T97" fmla="*/ 172340 h 283804"/>
              <a:gd name="T98" fmla="*/ 443815 w 262269"/>
              <a:gd name="T99" fmla="*/ 3389084 h 283804"/>
              <a:gd name="T100" fmla="*/ 658790 w 262269"/>
              <a:gd name="T101" fmla="*/ 3762477 h 283804"/>
              <a:gd name="T102" fmla="*/ 1171911 w 262269"/>
              <a:gd name="T103" fmla="*/ 5579082 h 283804"/>
              <a:gd name="T104" fmla="*/ 1005487 w 262269"/>
              <a:gd name="T105" fmla="*/ 5586266 h 283804"/>
              <a:gd name="T106" fmla="*/ 520074 w 262269"/>
              <a:gd name="T107" fmla="*/ 3855833 h 283804"/>
              <a:gd name="T108" fmla="*/ 298187 w 262269"/>
              <a:gd name="T109" fmla="*/ 3482437 h 283804"/>
              <a:gd name="T110" fmla="*/ 2246787 w 262269"/>
              <a:gd name="T111" fmla="*/ 0 h 2838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62269" h="283804">
                <a:moveTo>
                  <a:pt x="116503" y="100640"/>
                </a:moveTo>
                <a:cubicBezTo>
                  <a:pt x="108651" y="100640"/>
                  <a:pt x="102227" y="107064"/>
                  <a:pt x="102227" y="114916"/>
                </a:cubicBezTo>
                <a:cubicBezTo>
                  <a:pt x="102227" y="123124"/>
                  <a:pt x="108651" y="129191"/>
                  <a:pt x="116503" y="129191"/>
                </a:cubicBezTo>
                <a:cubicBezTo>
                  <a:pt x="124354" y="129191"/>
                  <a:pt x="130778" y="123124"/>
                  <a:pt x="130778" y="114916"/>
                </a:cubicBezTo>
                <a:cubicBezTo>
                  <a:pt x="130778" y="107064"/>
                  <a:pt x="124354" y="100640"/>
                  <a:pt x="116503" y="100640"/>
                </a:cubicBezTo>
                <a:close/>
                <a:moveTo>
                  <a:pt x="116503" y="92075"/>
                </a:moveTo>
                <a:cubicBezTo>
                  <a:pt x="129351" y="92075"/>
                  <a:pt x="139343" y="102425"/>
                  <a:pt x="139343" y="114916"/>
                </a:cubicBezTo>
                <a:cubicBezTo>
                  <a:pt x="139343" y="127407"/>
                  <a:pt x="129351" y="137756"/>
                  <a:pt x="116503" y="137756"/>
                </a:cubicBezTo>
                <a:cubicBezTo>
                  <a:pt x="104012" y="137756"/>
                  <a:pt x="93662" y="127407"/>
                  <a:pt x="93662" y="114916"/>
                </a:cubicBezTo>
                <a:cubicBezTo>
                  <a:pt x="93662" y="102425"/>
                  <a:pt x="104012" y="92075"/>
                  <a:pt x="116503" y="92075"/>
                </a:cubicBezTo>
                <a:close/>
                <a:moveTo>
                  <a:pt x="117114" y="76913"/>
                </a:moveTo>
                <a:cubicBezTo>
                  <a:pt x="95828" y="76913"/>
                  <a:pt x="78148" y="94214"/>
                  <a:pt x="78148" y="115480"/>
                </a:cubicBezTo>
                <a:cubicBezTo>
                  <a:pt x="78148" y="130258"/>
                  <a:pt x="86446" y="143233"/>
                  <a:pt x="99435" y="150082"/>
                </a:cubicBezTo>
                <a:cubicBezTo>
                  <a:pt x="100879" y="150802"/>
                  <a:pt x="101600" y="152605"/>
                  <a:pt x="101600" y="153686"/>
                </a:cubicBezTo>
                <a:lnTo>
                  <a:pt x="101600" y="258572"/>
                </a:lnTo>
                <a:lnTo>
                  <a:pt x="116393" y="273350"/>
                </a:lnTo>
                <a:lnTo>
                  <a:pt x="127938" y="261456"/>
                </a:lnTo>
                <a:lnTo>
                  <a:pt x="122526" y="256049"/>
                </a:lnTo>
                <a:cubicBezTo>
                  <a:pt x="119279" y="252445"/>
                  <a:pt x="119279" y="247038"/>
                  <a:pt x="122526" y="243794"/>
                </a:cubicBezTo>
                <a:lnTo>
                  <a:pt x="128299" y="237667"/>
                </a:lnTo>
                <a:lnTo>
                  <a:pt x="122887" y="232261"/>
                </a:lnTo>
                <a:cubicBezTo>
                  <a:pt x="119640" y="228656"/>
                  <a:pt x="119640" y="223250"/>
                  <a:pt x="122887" y="219645"/>
                </a:cubicBezTo>
                <a:lnTo>
                  <a:pt x="128299" y="214239"/>
                </a:lnTo>
                <a:lnTo>
                  <a:pt x="122887" y="208832"/>
                </a:lnTo>
                <a:cubicBezTo>
                  <a:pt x="121083" y="207391"/>
                  <a:pt x="120362" y="204868"/>
                  <a:pt x="120362" y="202705"/>
                </a:cubicBezTo>
                <a:cubicBezTo>
                  <a:pt x="120362" y="200182"/>
                  <a:pt x="121083" y="198019"/>
                  <a:pt x="122887" y="196217"/>
                </a:cubicBezTo>
                <a:lnTo>
                  <a:pt x="132629" y="186846"/>
                </a:lnTo>
                <a:lnTo>
                  <a:pt x="132629" y="153686"/>
                </a:lnTo>
                <a:cubicBezTo>
                  <a:pt x="132629" y="152605"/>
                  <a:pt x="133711" y="150802"/>
                  <a:pt x="134793" y="150082"/>
                </a:cubicBezTo>
                <a:cubicBezTo>
                  <a:pt x="148143" y="143233"/>
                  <a:pt x="156080" y="130258"/>
                  <a:pt x="156080" y="115480"/>
                </a:cubicBezTo>
                <a:cubicBezTo>
                  <a:pt x="156080" y="94214"/>
                  <a:pt x="138762" y="76913"/>
                  <a:pt x="117114" y="76913"/>
                </a:cubicBezTo>
                <a:close/>
                <a:moveTo>
                  <a:pt x="117114" y="68263"/>
                </a:moveTo>
                <a:cubicBezTo>
                  <a:pt x="143092" y="68263"/>
                  <a:pt x="164739" y="89168"/>
                  <a:pt x="164739" y="115480"/>
                </a:cubicBezTo>
                <a:cubicBezTo>
                  <a:pt x="164739" y="132420"/>
                  <a:pt x="155720" y="147919"/>
                  <a:pt x="141288" y="156569"/>
                </a:cubicBezTo>
                <a:lnTo>
                  <a:pt x="141288" y="188648"/>
                </a:lnTo>
                <a:cubicBezTo>
                  <a:pt x="141288" y="189729"/>
                  <a:pt x="140927" y="190811"/>
                  <a:pt x="139845" y="191532"/>
                </a:cubicBezTo>
                <a:lnTo>
                  <a:pt x="129021" y="202345"/>
                </a:lnTo>
                <a:lnTo>
                  <a:pt x="132268" y="205949"/>
                </a:lnTo>
                <a:lnTo>
                  <a:pt x="137680" y="211355"/>
                </a:lnTo>
                <a:cubicBezTo>
                  <a:pt x="139123" y="212797"/>
                  <a:pt x="139123" y="215681"/>
                  <a:pt x="137680" y="217483"/>
                </a:cubicBezTo>
                <a:lnTo>
                  <a:pt x="129021" y="225773"/>
                </a:lnTo>
                <a:lnTo>
                  <a:pt x="132268" y="229377"/>
                </a:lnTo>
                <a:lnTo>
                  <a:pt x="137680" y="234423"/>
                </a:lnTo>
                <a:cubicBezTo>
                  <a:pt x="138401" y="235504"/>
                  <a:pt x="138762" y="236586"/>
                  <a:pt x="138762" y="237667"/>
                </a:cubicBezTo>
                <a:cubicBezTo>
                  <a:pt x="138762" y="238748"/>
                  <a:pt x="138401" y="239830"/>
                  <a:pt x="137680" y="240551"/>
                </a:cubicBezTo>
                <a:lnTo>
                  <a:pt x="128660" y="249561"/>
                </a:lnTo>
                <a:lnTo>
                  <a:pt x="137319" y="258572"/>
                </a:lnTo>
                <a:cubicBezTo>
                  <a:pt x="138041" y="259293"/>
                  <a:pt x="138401" y="260374"/>
                  <a:pt x="138401" y="261456"/>
                </a:cubicBezTo>
                <a:cubicBezTo>
                  <a:pt x="138401" y="262537"/>
                  <a:pt x="138041" y="263618"/>
                  <a:pt x="137319" y="264700"/>
                </a:cubicBezTo>
                <a:lnTo>
                  <a:pt x="119279" y="282361"/>
                </a:lnTo>
                <a:cubicBezTo>
                  <a:pt x="118558" y="283082"/>
                  <a:pt x="117475" y="283803"/>
                  <a:pt x="116393" y="283803"/>
                </a:cubicBezTo>
                <a:cubicBezTo>
                  <a:pt x="115310" y="283803"/>
                  <a:pt x="113867" y="283082"/>
                  <a:pt x="113146" y="282361"/>
                </a:cubicBezTo>
                <a:lnTo>
                  <a:pt x="94384" y="263618"/>
                </a:lnTo>
                <a:cubicBezTo>
                  <a:pt x="93663" y="262537"/>
                  <a:pt x="92941" y="261816"/>
                  <a:pt x="92941" y="260374"/>
                </a:cubicBezTo>
                <a:lnTo>
                  <a:pt x="92941" y="156569"/>
                </a:lnTo>
                <a:cubicBezTo>
                  <a:pt x="78870" y="147919"/>
                  <a:pt x="69850" y="132420"/>
                  <a:pt x="69850" y="115480"/>
                </a:cubicBezTo>
                <a:cubicBezTo>
                  <a:pt x="69850" y="89168"/>
                  <a:pt x="90776" y="68263"/>
                  <a:pt x="117114" y="68263"/>
                </a:cubicBezTo>
                <a:close/>
                <a:moveTo>
                  <a:pt x="117116" y="39688"/>
                </a:moveTo>
                <a:cubicBezTo>
                  <a:pt x="137604" y="39688"/>
                  <a:pt x="156294" y="47586"/>
                  <a:pt x="170671" y="61947"/>
                </a:cubicBezTo>
                <a:cubicBezTo>
                  <a:pt x="185049" y="76308"/>
                  <a:pt x="193316" y="95337"/>
                  <a:pt x="193316" y="115442"/>
                </a:cubicBezTo>
                <a:cubicBezTo>
                  <a:pt x="193316" y="135907"/>
                  <a:pt x="185049" y="154935"/>
                  <a:pt x="170671" y="169296"/>
                </a:cubicBezTo>
                <a:cubicBezTo>
                  <a:pt x="169953" y="170014"/>
                  <a:pt x="168874" y="170732"/>
                  <a:pt x="167796" y="170732"/>
                </a:cubicBezTo>
                <a:cubicBezTo>
                  <a:pt x="166718" y="170732"/>
                  <a:pt x="165639" y="170014"/>
                  <a:pt x="164561" y="169296"/>
                </a:cubicBezTo>
                <a:cubicBezTo>
                  <a:pt x="163123" y="167501"/>
                  <a:pt x="163123" y="164988"/>
                  <a:pt x="164561" y="163193"/>
                </a:cubicBezTo>
                <a:cubicBezTo>
                  <a:pt x="177501" y="150268"/>
                  <a:pt x="184689" y="133393"/>
                  <a:pt x="184689" y="115442"/>
                </a:cubicBezTo>
                <a:cubicBezTo>
                  <a:pt x="184689" y="97491"/>
                  <a:pt x="177501" y="80617"/>
                  <a:pt x="164561" y="67692"/>
                </a:cubicBezTo>
                <a:cubicBezTo>
                  <a:pt x="151981" y="55126"/>
                  <a:pt x="135088" y="48305"/>
                  <a:pt x="117116" y="48305"/>
                </a:cubicBezTo>
                <a:cubicBezTo>
                  <a:pt x="99144" y="48305"/>
                  <a:pt x="82250" y="55126"/>
                  <a:pt x="69311" y="67692"/>
                </a:cubicBezTo>
                <a:cubicBezTo>
                  <a:pt x="56730" y="80617"/>
                  <a:pt x="49542" y="97491"/>
                  <a:pt x="49542" y="115442"/>
                </a:cubicBezTo>
                <a:cubicBezTo>
                  <a:pt x="49542" y="133393"/>
                  <a:pt x="56730" y="150268"/>
                  <a:pt x="69311" y="163193"/>
                </a:cubicBezTo>
                <a:cubicBezTo>
                  <a:pt x="71108" y="164988"/>
                  <a:pt x="71108" y="167501"/>
                  <a:pt x="69311" y="169296"/>
                </a:cubicBezTo>
                <a:cubicBezTo>
                  <a:pt x="67873" y="171091"/>
                  <a:pt x="64997" y="171091"/>
                  <a:pt x="63200" y="169296"/>
                </a:cubicBezTo>
                <a:cubicBezTo>
                  <a:pt x="49182" y="154935"/>
                  <a:pt x="41275" y="135907"/>
                  <a:pt x="41275" y="115442"/>
                </a:cubicBezTo>
                <a:cubicBezTo>
                  <a:pt x="41275" y="95337"/>
                  <a:pt x="49182" y="76308"/>
                  <a:pt x="63200" y="61947"/>
                </a:cubicBezTo>
                <a:cubicBezTo>
                  <a:pt x="77578" y="47586"/>
                  <a:pt x="96628" y="39688"/>
                  <a:pt x="117116" y="39688"/>
                </a:cubicBezTo>
                <a:close/>
                <a:moveTo>
                  <a:pt x="116483" y="0"/>
                </a:moveTo>
                <a:cubicBezTo>
                  <a:pt x="180837" y="0"/>
                  <a:pt x="232966" y="51731"/>
                  <a:pt x="233326" y="116036"/>
                </a:cubicBezTo>
                <a:cubicBezTo>
                  <a:pt x="233685" y="118192"/>
                  <a:pt x="238359" y="132921"/>
                  <a:pt x="256694" y="154835"/>
                </a:cubicBezTo>
                <a:cubicBezTo>
                  <a:pt x="259211" y="157709"/>
                  <a:pt x="263166" y="163457"/>
                  <a:pt x="262087" y="170282"/>
                </a:cubicBezTo>
                <a:cubicBezTo>
                  <a:pt x="261368" y="173156"/>
                  <a:pt x="259930" y="177108"/>
                  <a:pt x="254178" y="180341"/>
                </a:cubicBezTo>
                <a:cubicBezTo>
                  <a:pt x="246268" y="185011"/>
                  <a:pt x="237281" y="188604"/>
                  <a:pt x="232966" y="190759"/>
                </a:cubicBezTo>
                <a:cubicBezTo>
                  <a:pt x="233685" y="198303"/>
                  <a:pt x="235483" y="217703"/>
                  <a:pt x="232966" y="230995"/>
                </a:cubicBezTo>
                <a:cubicBezTo>
                  <a:pt x="229731" y="246442"/>
                  <a:pt x="203486" y="248957"/>
                  <a:pt x="188386" y="248957"/>
                </a:cubicBezTo>
                <a:cubicBezTo>
                  <a:pt x="184432" y="248957"/>
                  <a:pt x="177961" y="250035"/>
                  <a:pt x="177961" y="258657"/>
                </a:cubicBezTo>
                <a:lnTo>
                  <a:pt x="177961" y="279134"/>
                </a:lnTo>
                <a:cubicBezTo>
                  <a:pt x="177961" y="281648"/>
                  <a:pt x="175803" y="283804"/>
                  <a:pt x="173646" y="283804"/>
                </a:cubicBezTo>
                <a:cubicBezTo>
                  <a:pt x="171130" y="283804"/>
                  <a:pt x="169332" y="281648"/>
                  <a:pt x="169332" y="279134"/>
                </a:cubicBezTo>
                <a:lnTo>
                  <a:pt x="169332" y="258657"/>
                </a:lnTo>
                <a:cubicBezTo>
                  <a:pt x="169332" y="247520"/>
                  <a:pt x="176522" y="240335"/>
                  <a:pt x="188386" y="240335"/>
                </a:cubicBezTo>
                <a:cubicBezTo>
                  <a:pt x="208879" y="240335"/>
                  <a:pt x="223259" y="235665"/>
                  <a:pt x="224338" y="229558"/>
                </a:cubicBezTo>
                <a:cubicBezTo>
                  <a:pt x="227214" y="214110"/>
                  <a:pt x="223979" y="188604"/>
                  <a:pt x="223979" y="188604"/>
                </a:cubicBezTo>
                <a:cubicBezTo>
                  <a:pt x="223619" y="186448"/>
                  <a:pt x="224698" y="184652"/>
                  <a:pt x="226495" y="183934"/>
                </a:cubicBezTo>
                <a:cubicBezTo>
                  <a:pt x="226855" y="183934"/>
                  <a:pt x="239438" y="178904"/>
                  <a:pt x="249864" y="172797"/>
                </a:cubicBezTo>
                <a:cubicBezTo>
                  <a:pt x="253099" y="171001"/>
                  <a:pt x="253459" y="169205"/>
                  <a:pt x="253459" y="168486"/>
                </a:cubicBezTo>
                <a:cubicBezTo>
                  <a:pt x="254178" y="165971"/>
                  <a:pt x="252021" y="162379"/>
                  <a:pt x="250223" y="160223"/>
                </a:cubicBezTo>
                <a:cubicBezTo>
                  <a:pt x="228652" y="134717"/>
                  <a:pt x="224698" y="117833"/>
                  <a:pt x="224698" y="117114"/>
                </a:cubicBezTo>
                <a:lnTo>
                  <a:pt x="224698" y="116396"/>
                </a:lnTo>
                <a:cubicBezTo>
                  <a:pt x="224698" y="56761"/>
                  <a:pt x="176163" y="8622"/>
                  <a:pt x="116483" y="8622"/>
                </a:cubicBezTo>
                <a:cubicBezTo>
                  <a:pt x="57163" y="8622"/>
                  <a:pt x="8628" y="56761"/>
                  <a:pt x="8628" y="116396"/>
                </a:cubicBezTo>
                <a:cubicBezTo>
                  <a:pt x="8628" y="135076"/>
                  <a:pt x="13661" y="153757"/>
                  <a:pt x="23009" y="169564"/>
                </a:cubicBezTo>
                <a:cubicBezTo>
                  <a:pt x="23009" y="169923"/>
                  <a:pt x="23009" y="169923"/>
                  <a:pt x="23009" y="169923"/>
                </a:cubicBezTo>
                <a:cubicBezTo>
                  <a:pt x="26604" y="176030"/>
                  <a:pt x="30199" y="182137"/>
                  <a:pt x="34154" y="188245"/>
                </a:cubicBezTo>
                <a:cubicBezTo>
                  <a:pt x="40985" y="199022"/>
                  <a:pt x="47096" y="209081"/>
                  <a:pt x="51051" y="217703"/>
                </a:cubicBezTo>
                <a:cubicBezTo>
                  <a:pt x="60039" y="237461"/>
                  <a:pt x="60398" y="277697"/>
                  <a:pt x="60758" y="279134"/>
                </a:cubicBezTo>
                <a:cubicBezTo>
                  <a:pt x="60758" y="281648"/>
                  <a:pt x="58601" y="283804"/>
                  <a:pt x="56444" y="283804"/>
                </a:cubicBezTo>
                <a:cubicBezTo>
                  <a:pt x="53927" y="283804"/>
                  <a:pt x="52130" y="281648"/>
                  <a:pt x="52130" y="279493"/>
                </a:cubicBezTo>
                <a:cubicBezTo>
                  <a:pt x="52130" y="279134"/>
                  <a:pt x="51410" y="239257"/>
                  <a:pt x="43142" y="221295"/>
                </a:cubicBezTo>
                <a:cubicBezTo>
                  <a:pt x="39546" y="213033"/>
                  <a:pt x="33435" y="203333"/>
                  <a:pt x="26963" y="192915"/>
                </a:cubicBezTo>
                <a:cubicBezTo>
                  <a:pt x="23009" y="186808"/>
                  <a:pt x="19054" y="180341"/>
                  <a:pt x="15818" y="174593"/>
                </a:cubicBezTo>
                <a:cubicBezTo>
                  <a:pt x="15818" y="174234"/>
                  <a:pt x="15818" y="174234"/>
                  <a:pt x="15459" y="174234"/>
                </a:cubicBezTo>
                <a:cubicBezTo>
                  <a:pt x="5752" y="156990"/>
                  <a:pt x="0" y="136873"/>
                  <a:pt x="0" y="116396"/>
                </a:cubicBezTo>
                <a:cubicBezTo>
                  <a:pt x="0" y="52090"/>
                  <a:pt x="52489" y="0"/>
                  <a:pt x="116483" y="0"/>
                </a:cubicBezTo>
                <a:close/>
              </a:path>
            </a:pathLst>
          </a:custGeom>
          <a:solidFill>
            <a:schemeClr val="bg1"/>
          </a:solidFill>
          <a:ln>
            <a:noFill/>
          </a:ln>
          <a:effectLst/>
        </p:spPr>
        <p:txBody>
          <a:bodyPr anchor="ctr"/>
          <a:lstStyle/>
          <a:p>
            <a:endParaRPr lang="en-GB" sz="1400" dirty="0">
              <a:latin typeface="+mj-lt"/>
            </a:endParaRPr>
          </a:p>
        </p:txBody>
      </p:sp>
      <p:sp>
        <p:nvSpPr>
          <p:cNvPr id="22" name="TextBox 26">
            <a:extLst>
              <a:ext uri="{FF2B5EF4-FFF2-40B4-BE49-F238E27FC236}">
                <a16:creationId xmlns="" xmlns:a16="http://schemas.microsoft.com/office/drawing/2014/main" id="{78F35C4D-9606-4F9E-A76B-717D2B937139}"/>
              </a:ext>
            </a:extLst>
          </p:cNvPr>
          <p:cNvSpPr txBox="1"/>
          <p:nvPr/>
        </p:nvSpPr>
        <p:spPr>
          <a:xfrm>
            <a:off x="7485862" y="3606626"/>
            <a:ext cx="1031243" cy="830997"/>
          </a:xfrm>
          <a:prstGeom prst="rect">
            <a:avLst/>
          </a:prstGeom>
          <a:noFill/>
        </p:spPr>
        <p:txBody>
          <a:bodyPr wrap="none" rtlCol="0" anchor="b" anchorCtr="0">
            <a:spAutoFit/>
          </a:bodyPr>
          <a:lstStyle/>
          <a:p>
            <a:pPr algn="ctr"/>
            <a:r>
              <a:rPr lang="en-GB" sz="1600" b="1" dirty="0" err="1" smtClean="0">
                <a:solidFill>
                  <a:schemeClr val="tx2"/>
                </a:solidFill>
                <a:latin typeface="+mj-lt"/>
                <a:ea typeface="League Spartan" charset="0"/>
                <a:cs typeface="Poppins" pitchFamily="2" charset="77"/>
              </a:rPr>
              <a:t>Medidas</a:t>
            </a:r>
            <a:endParaRPr lang="en-GB" sz="1600" b="1" dirty="0" smtClean="0">
              <a:solidFill>
                <a:schemeClr val="tx2"/>
              </a:solidFill>
              <a:latin typeface="+mj-lt"/>
              <a:ea typeface="League Spartan" charset="0"/>
              <a:cs typeface="Poppins" pitchFamily="2" charset="77"/>
            </a:endParaRPr>
          </a:p>
          <a:p>
            <a:pPr algn="ctr"/>
            <a:r>
              <a:rPr lang="en-GB" sz="1600" b="1" dirty="0">
                <a:solidFill>
                  <a:schemeClr val="tx2"/>
                </a:solidFill>
                <a:latin typeface="+mj-lt"/>
                <a:ea typeface="League Spartan" charset="0"/>
                <a:cs typeface="Poppins" pitchFamily="2" charset="77"/>
              </a:rPr>
              <a:t>Capital de </a:t>
            </a:r>
            <a:endParaRPr lang="en-GB" sz="1600" b="1" dirty="0" smtClean="0">
              <a:solidFill>
                <a:schemeClr val="tx2"/>
              </a:solidFill>
              <a:latin typeface="+mj-lt"/>
              <a:ea typeface="League Spartan" charset="0"/>
              <a:cs typeface="Poppins" pitchFamily="2" charset="77"/>
            </a:endParaRPr>
          </a:p>
          <a:p>
            <a:pPr algn="ctr"/>
            <a:r>
              <a:rPr lang="en-GB" sz="1600" b="1" dirty="0" err="1">
                <a:solidFill>
                  <a:schemeClr val="tx2"/>
                </a:solidFill>
                <a:latin typeface="+mj-lt"/>
                <a:ea typeface="League Spartan" charset="0"/>
                <a:cs typeface="Poppins" pitchFamily="2" charset="77"/>
              </a:rPr>
              <a:t>T</a:t>
            </a:r>
            <a:r>
              <a:rPr lang="en-GB" sz="1600" b="1" dirty="0" err="1" smtClean="0">
                <a:solidFill>
                  <a:schemeClr val="tx2"/>
                </a:solidFill>
                <a:latin typeface="+mj-lt"/>
                <a:ea typeface="League Spartan" charset="0"/>
                <a:cs typeface="Poppins" pitchFamily="2" charset="77"/>
              </a:rPr>
              <a:t>rabajo</a:t>
            </a:r>
            <a:endParaRPr lang="en-GB" sz="16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348789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217862" y="1765425"/>
            <a:ext cx="3093214" cy="516069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La reclamación es el proceso de comunicación metódica con los clientes para garantizar el cobro de las cuentas por cobrar. Las comunicaciones pasan de los recordatorios suaves a las cartas y llamadas telefónicas amenazantes y a las visitas más o menos intimidatorias a los locales a medida que las cuentas se van retrasando. </a:t>
            </a: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16" name="TextBox 24">
            <a:extLst>
              <a:ext uri="{FF2B5EF4-FFF2-40B4-BE49-F238E27FC236}">
                <a16:creationId xmlns="" xmlns:a16="http://schemas.microsoft.com/office/drawing/2014/main" id="{8D015B4C-7BDE-4CF6-B1DF-C9FF97DCD775}"/>
              </a:ext>
            </a:extLst>
          </p:cNvPr>
          <p:cNvSpPr txBox="1"/>
          <p:nvPr/>
        </p:nvSpPr>
        <p:spPr>
          <a:xfrm>
            <a:off x="9452462" y="1765425"/>
            <a:ext cx="2534220" cy="369332"/>
          </a:xfrm>
          <a:prstGeom prst="rect">
            <a:avLst/>
          </a:prstGeom>
          <a:noFill/>
        </p:spPr>
        <p:txBody>
          <a:bodyPr wrap="none" lIns="91440" tIns="45720" rIns="91440" bIns="45720" rtlCol="0" anchor="b" anchorCtr="0">
            <a:spAutoFit/>
          </a:bodyPr>
          <a:lstStyle/>
          <a:p>
            <a:r>
              <a:rPr lang="en-GB" b="1" dirty="0">
                <a:solidFill>
                  <a:schemeClr val="tx2"/>
                </a:solidFill>
                <a:latin typeface="+mj-lt"/>
                <a:ea typeface="League Spartan" charset="0"/>
                <a:cs typeface="Poppins" pitchFamily="2" charset="77"/>
              </a:rPr>
              <a:t>Sistema de </a:t>
            </a:r>
            <a:r>
              <a:rPr lang="en-GB" b="1" dirty="0" err="1">
                <a:solidFill>
                  <a:schemeClr val="tx2"/>
                </a:solidFill>
                <a:latin typeface="+mj-lt"/>
                <a:ea typeface="League Spartan" charset="0"/>
                <a:cs typeface="Poppins" pitchFamily="2" charset="77"/>
              </a:rPr>
              <a:t>reclamaciones</a:t>
            </a:r>
            <a:endParaRPr lang="en-GB" b="1" dirty="0">
              <a:solidFill>
                <a:schemeClr val="tx2"/>
              </a:solidFill>
              <a:latin typeface="+mj-lt"/>
              <a:ea typeface="League Spartan" charset="0"/>
              <a:cs typeface="Poppins" pitchFamily="2" charset="77"/>
            </a:endParaRPr>
          </a:p>
        </p:txBody>
      </p:sp>
      <p:sp>
        <p:nvSpPr>
          <p:cNvPr id="17" name="Subtitle 2">
            <a:extLst>
              <a:ext uri="{FF2B5EF4-FFF2-40B4-BE49-F238E27FC236}">
                <a16:creationId xmlns="" xmlns:a16="http://schemas.microsoft.com/office/drawing/2014/main" id="{B3A360FC-7259-4651-A29F-042977C2617C}"/>
              </a:ext>
            </a:extLst>
          </p:cNvPr>
          <p:cNvSpPr txBox="1">
            <a:spLocks/>
          </p:cNvSpPr>
          <p:nvPr/>
        </p:nvSpPr>
        <p:spPr>
          <a:xfrm>
            <a:off x="9239250" y="2089810"/>
            <a:ext cx="2917699" cy="4614348"/>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s-ES" sz="1600" dirty="0">
                <a:solidFill>
                  <a:srgbClr val="245473"/>
                </a:solidFill>
                <a:latin typeface="+mj-lt"/>
                <a:ea typeface="Lato Light" panose="020F0502020204030203" pitchFamily="34" charset="0"/>
                <a:cs typeface="Mukta ExtraLight" panose="020B0000000000000000" pitchFamily="34" charset="77"/>
              </a:rPr>
              <a:t>¿Se prohíbe la reclamación? ¿Por qué</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Cuándo se envía el primer recordatorio? ¿Con qué frecuencia</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Qué ocurre después del último nivel de reclamación</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Cómo se formulan los recordatorios</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Explotación de recursos legales</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Quién inicia los recordatorios</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Quién participa en el proceso</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Cómo participa el departamento de ventas</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Análisis de las causas de los créditos vencidos?</a:t>
            </a:r>
            <a:endParaRPr lang="en-GB" sz="1600" dirty="0">
              <a:solidFill>
                <a:srgbClr val="245473"/>
              </a:solidFill>
              <a:latin typeface="+mj-lt"/>
              <a:ea typeface="Lato Light" panose="020F0502020204030203" pitchFamily="34" charset="0"/>
              <a:cs typeface="Mukta ExtraLight" panose="020B0000000000000000" pitchFamily="34" charset="77"/>
            </a:endParaRPr>
          </a:p>
        </p:txBody>
      </p:sp>
      <p:sp>
        <p:nvSpPr>
          <p:cNvPr id="18" name="TextBox 26">
            <a:extLst>
              <a:ext uri="{FF2B5EF4-FFF2-40B4-BE49-F238E27FC236}">
                <a16:creationId xmlns="" xmlns:a16="http://schemas.microsoft.com/office/drawing/2014/main" id="{3F005DF6-025C-4D79-AAD4-7099F96A9B84}"/>
              </a:ext>
            </a:extLst>
          </p:cNvPr>
          <p:cNvSpPr txBox="1"/>
          <p:nvPr/>
        </p:nvSpPr>
        <p:spPr>
          <a:xfrm>
            <a:off x="4119975" y="1796203"/>
            <a:ext cx="3638302" cy="338554"/>
          </a:xfrm>
          <a:prstGeom prst="rect">
            <a:avLst/>
          </a:prstGeom>
          <a:noFill/>
        </p:spPr>
        <p:txBody>
          <a:bodyPr wrap="square" lIns="91440" tIns="45720" rIns="91440" bIns="45720" rtlCol="0" anchor="b" anchorCtr="0">
            <a:spAutoFit/>
          </a:bodyPr>
          <a:lstStyle/>
          <a:p>
            <a:r>
              <a:rPr lang="es-ES" sz="1600" b="1" dirty="0">
                <a:solidFill>
                  <a:srgbClr val="F95C2C"/>
                </a:solidFill>
                <a:latin typeface="+mj-lt"/>
                <a:ea typeface="League Spartan" charset="0"/>
                <a:cs typeface="Poppins" pitchFamily="2" charset="77"/>
              </a:rPr>
              <a:t>Composición de las cuentas por cobrar</a:t>
            </a:r>
            <a:endParaRPr lang="en-GB" sz="1600" b="1" dirty="0">
              <a:solidFill>
                <a:srgbClr val="F95C2C"/>
              </a:solidFill>
              <a:latin typeface="+mj-lt"/>
              <a:ea typeface="League Spartan" charset="0"/>
              <a:cs typeface="Poppins" pitchFamily="2" charset="77"/>
            </a:endParaRPr>
          </a:p>
        </p:txBody>
      </p:sp>
      <p:sp>
        <p:nvSpPr>
          <p:cNvPr id="19" name="Subtitle 2">
            <a:extLst>
              <a:ext uri="{FF2B5EF4-FFF2-40B4-BE49-F238E27FC236}">
                <a16:creationId xmlns="" xmlns:a16="http://schemas.microsoft.com/office/drawing/2014/main" id="{971A53F2-068D-4409-ACFB-86187A4F300D}"/>
              </a:ext>
            </a:extLst>
          </p:cNvPr>
          <p:cNvSpPr txBox="1">
            <a:spLocks/>
          </p:cNvSpPr>
          <p:nvPr/>
        </p:nvSpPr>
        <p:spPr>
          <a:xfrm>
            <a:off x="3361525" y="1889493"/>
            <a:ext cx="2556177" cy="200440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600" dirty="0" err="1" smtClean="0">
                <a:solidFill>
                  <a:srgbClr val="245473"/>
                </a:solidFill>
                <a:latin typeface="+mj-lt"/>
                <a:ea typeface="Lato Light" panose="020F0502020204030203" pitchFamily="34" charset="0"/>
                <a:cs typeface="Mukta ExtraLight" panose="020B0000000000000000" pitchFamily="34" charset="77"/>
              </a:rPr>
              <a:t>Edad</a:t>
            </a:r>
            <a:endParaRPr lang="en-GB" sz="1600" dirty="0" smtClean="0">
              <a:solidFill>
                <a:srgbClr val="245473"/>
              </a:solidFill>
              <a:latin typeface="+mj-lt"/>
              <a:ea typeface="Lato Light" panose="020F0502020204030203" pitchFamily="34" charset="0"/>
              <a:cs typeface="Mukta ExtraLight" panose="020B0000000000000000" pitchFamily="34" charset="77"/>
            </a:endParaRPr>
          </a:p>
          <a:p>
            <a:pPr marL="182245" indent="-182245" algn="l">
              <a:lnSpc>
                <a:spcPct val="100000"/>
              </a:lnSpc>
              <a:buFont typeface="Arial" panose="020B0604020202020204" pitchFamily="34" charset="0"/>
              <a:buChar char="•"/>
            </a:pPr>
            <a:r>
              <a:rPr lang="en-GB" sz="1600" dirty="0" smtClean="0">
                <a:solidFill>
                  <a:srgbClr val="245473"/>
                </a:solidFill>
                <a:latin typeface="+mj-lt"/>
                <a:ea typeface="Lato Light" panose="020F0502020204030203" pitchFamily="34" charset="0"/>
                <a:cs typeface="Mukta ExtraLight" panose="020B0000000000000000" pitchFamily="34" charset="77"/>
              </a:rPr>
              <a:t>Nacional</a:t>
            </a:r>
            <a:r>
              <a:rPr lang="en-GB" sz="1600" dirty="0">
                <a:solidFill>
                  <a:srgbClr val="245473"/>
                </a:solidFill>
                <a:latin typeface="+mj-lt"/>
                <a:ea typeface="Lato Light" panose="020F0502020204030203" pitchFamily="34" charset="0"/>
                <a:cs typeface="Mukta ExtraLight" panose="020B0000000000000000" pitchFamily="34" charset="77"/>
              </a:rPr>
              <a:t>/ </a:t>
            </a:r>
            <a:r>
              <a:rPr lang="en-GB" sz="1600" dirty="0" err="1" smtClean="0">
                <a:solidFill>
                  <a:srgbClr val="245473"/>
                </a:solidFill>
                <a:latin typeface="+mj-lt"/>
                <a:ea typeface="Lato Light" panose="020F0502020204030203" pitchFamily="34" charset="0"/>
                <a:cs typeface="Mukta ExtraLight" panose="020B0000000000000000" pitchFamily="34" charset="77"/>
              </a:rPr>
              <a:t>extranjero</a:t>
            </a:r>
            <a:endParaRPr lang="en-GB" sz="1600" dirty="0" smtClean="0">
              <a:solidFill>
                <a:srgbClr val="245473"/>
              </a:solidFill>
              <a:latin typeface="+mj-lt"/>
              <a:ea typeface="Lato Light" panose="020F0502020204030203" pitchFamily="34" charset="0"/>
              <a:cs typeface="Mukta ExtraLight" panose="020B0000000000000000" pitchFamily="34" charset="77"/>
            </a:endParaRPr>
          </a:p>
          <a:p>
            <a:pPr marL="182245" indent="-182245" algn="l">
              <a:lnSpc>
                <a:spcPct val="100000"/>
              </a:lnSpc>
              <a:buFont typeface="Arial" panose="020B0604020202020204" pitchFamily="34" charset="0"/>
              <a:buChar char="•"/>
            </a:pPr>
            <a:r>
              <a:rPr lang="en-GB" sz="1600" dirty="0" err="1" smtClean="0">
                <a:solidFill>
                  <a:srgbClr val="245473"/>
                </a:solidFill>
                <a:latin typeface="+mj-lt"/>
                <a:ea typeface="Lato Light" panose="020F0502020204030203" pitchFamily="34" charset="0"/>
                <a:cs typeface="Mukta ExtraLight" panose="020B0000000000000000" pitchFamily="34" charset="77"/>
              </a:rPr>
              <a:t>Países</a:t>
            </a:r>
            <a:r>
              <a:rPr lang="en-GB" sz="1600" dirty="0" smtClean="0">
                <a:solidFill>
                  <a:srgbClr val="245473"/>
                </a:solidFill>
                <a:latin typeface="+mj-lt"/>
                <a:ea typeface="Lato Light" panose="020F0502020204030203" pitchFamily="34" charset="0"/>
                <a:cs typeface="Mukta ExtraLight" panose="020B0000000000000000" pitchFamily="34" charset="77"/>
              </a:rPr>
              <a:t> </a:t>
            </a:r>
            <a:r>
              <a:rPr lang="en-GB" sz="1600" dirty="0">
                <a:solidFill>
                  <a:srgbClr val="245473"/>
                </a:solidFill>
                <a:latin typeface="+mj-lt"/>
                <a:ea typeface="Lato Light" panose="020F0502020204030203" pitchFamily="34" charset="0"/>
                <a:cs typeface="Mukta ExtraLight" panose="020B0000000000000000" pitchFamily="34" charset="77"/>
              </a:rPr>
              <a:t>(</a:t>
            </a:r>
            <a:r>
              <a:rPr lang="en-GB" sz="1600" dirty="0" err="1">
                <a:solidFill>
                  <a:srgbClr val="245473"/>
                </a:solidFill>
                <a:latin typeface="+mj-lt"/>
                <a:ea typeface="Lato Light" panose="020F0502020204030203" pitchFamily="34" charset="0"/>
                <a:cs typeface="Mukta ExtraLight" panose="020B0000000000000000" pitchFamily="34" charset="77"/>
              </a:rPr>
              <a:t>historial</a:t>
            </a:r>
            <a:r>
              <a:rPr lang="en-GB" sz="1600" dirty="0">
                <a:solidFill>
                  <a:srgbClr val="245473"/>
                </a:solidFill>
                <a:latin typeface="+mj-lt"/>
                <a:ea typeface="Lato Light" panose="020F0502020204030203" pitchFamily="34" charset="0"/>
                <a:cs typeface="Mukta ExtraLight" panose="020B0000000000000000" pitchFamily="34" charset="77"/>
              </a:rPr>
              <a:t> de </a:t>
            </a:r>
            <a:r>
              <a:rPr lang="en-GB" sz="1600" dirty="0" err="1">
                <a:solidFill>
                  <a:srgbClr val="245473"/>
                </a:solidFill>
                <a:latin typeface="+mj-lt"/>
                <a:ea typeface="Lato Light" panose="020F0502020204030203" pitchFamily="34" charset="0"/>
                <a:cs typeface="Mukta ExtraLight" panose="020B0000000000000000" pitchFamily="34" charset="77"/>
              </a:rPr>
              <a:t>pagos</a:t>
            </a:r>
            <a:r>
              <a:rPr lang="en-GB"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n-GB" sz="1600" dirty="0" err="1" smtClean="0">
                <a:solidFill>
                  <a:srgbClr val="245473"/>
                </a:solidFill>
                <a:latin typeface="+mj-lt"/>
                <a:ea typeface="Lato Light" panose="020F0502020204030203" pitchFamily="34" charset="0"/>
                <a:cs typeface="Mukta ExtraLight" panose="020B0000000000000000" pitchFamily="34" charset="77"/>
              </a:rPr>
              <a:t>Divisiones</a:t>
            </a:r>
            <a:endParaRPr lang="en-GB" sz="1600" dirty="0" smtClean="0">
              <a:solidFill>
                <a:srgbClr val="245473"/>
              </a:solidFill>
              <a:latin typeface="+mj-lt"/>
              <a:ea typeface="Lato Light" panose="020F0502020204030203" pitchFamily="34" charset="0"/>
              <a:cs typeface="Mukta ExtraLight" panose="020B0000000000000000" pitchFamily="34" charset="77"/>
            </a:endParaRPr>
          </a:p>
          <a:p>
            <a:pPr marL="182245" indent="-182245" algn="l">
              <a:lnSpc>
                <a:spcPct val="100000"/>
              </a:lnSpc>
              <a:buFont typeface="Arial" panose="020B0604020202020204" pitchFamily="34" charset="0"/>
              <a:buChar char="•"/>
            </a:pPr>
            <a:r>
              <a:rPr lang="en-GB" sz="1600" dirty="0" err="1" smtClean="0">
                <a:solidFill>
                  <a:srgbClr val="245473"/>
                </a:solidFill>
                <a:latin typeface="+mj-lt"/>
                <a:ea typeface="Lato Light" panose="020F0502020204030203" pitchFamily="34" charset="0"/>
                <a:cs typeface="Mukta ExtraLight" panose="020B0000000000000000" pitchFamily="34" charset="77"/>
              </a:rPr>
              <a:t>Clientes</a:t>
            </a:r>
            <a:r>
              <a:rPr lang="en-GB" sz="1600" dirty="0" smtClean="0">
                <a:solidFill>
                  <a:srgbClr val="245473"/>
                </a:solidFill>
                <a:latin typeface="+mj-lt"/>
                <a:ea typeface="Lato Light" panose="020F0502020204030203" pitchFamily="34" charset="0"/>
                <a:cs typeface="Mukta ExtraLight" panose="020B0000000000000000" pitchFamily="34" charset="77"/>
              </a:rPr>
              <a:t> </a:t>
            </a:r>
            <a:r>
              <a:rPr lang="en-GB" sz="1600" dirty="0">
                <a:solidFill>
                  <a:srgbClr val="245473"/>
                </a:solidFill>
                <a:latin typeface="+mj-lt"/>
                <a:ea typeface="Lato Light" panose="020F0502020204030203" pitchFamily="34" charset="0"/>
                <a:cs typeface="Mukta ExtraLight" panose="020B0000000000000000" pitchFamily="34" charset="77"/>
              </a:rPr>
              <a:t>/ </a:t>
            </a:r>
            <a:r>
              <a:rPr lang="en-GB" sz="1600" dirty="0" err="1">
                <a:solidFill>
                  <a:srgbClr val="245473"/>
                </a:solidFill>
                <a:latin typeface="+mj-lt"/>
                <a:ea typeface="Lato Light" panose="020F0502020204030203" pitchFamily="34" charset="0"/>
                <a:cs typeface="Mukta ExtraLight" panose="020B0000000000000000" pitchFamily="34" charset="77"/>
              </a:rPr>
              <a:t>compradores</a:t>
            </a:r>
            <a:r>
              <a:rPr lang="en-GB" sz="1600" dirty="0">
                <a:solidFill>
                  <a:srgbClr val="245473"/>
                </a:solidFill>
                <a:latin typeface="+mj-lt"/>
                <a:ea typeface="Lato Light" panose="020F0502020204030203" pitchFamily="34" charset="0"/>
                <a:cs typeface="Mukta ExtraLight" panose="020B0000000000000000" pitchFamily="34" charset="77"/>
              </a:rPr>
              <a:t> (</a:t>
            </a:r>
            <a:r>
              <a:rPr lang="en-GB" sz="1600" dirty="0" err="1">
                <a:solidFill>
                  <a:srgbClr val="245473"/>
                </a:solidFill>
                <a:latin typeface="+mj-lt"/>
                <a:ea typeface="Lato Light" panose="020F0502020204030203" pitchFamily="34" charset="0"/>
                <a:cs typeface="Mukta ExtraLight" panose="020B0000000000000000" pitchFamily="34" charset="77"/>
              </a:rPr>
              <a:t>solvencia</a:t>
            </a:r>
            <a:r>
              <a:rPr lang="en-GB"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n-GB" sz="1600" dirty="0" err="1" smtClean="0">
                <a:solidFill>
                  <a:srgbClr val="245473"/>
                </a:solidFill>
                <a:latin typeface="+mj-lt"/>
                <a:ea typeface="Lato Light" panose="020F0502020204030203" pitchFamily="34" charset="0"/>
                <a:cs typeface="Mukta ExtraLight" panose="020B0000000000000000" pitchFamily="34" charset="77"/>
              </a:rPr>
              <a:t>Responsabilidades</a:t>
            </a:r>
            <a:r>
              <a:rPr lang="en-GB" sz="1600" dirty="0" smtClean="0">
                <a:solidFill>
                  <a:srgbClr val="245473"/>
                </a:solidFill>
                <a:latin typeface="+mj-lt"/>
                <a:ea typeface="Lato Light" panose="020F0502020204030203" pitchFamily="34" charset="0"/>
                <a:cs typeface="Mukta ExtraLight" panose="020B0000000000000000" pitchFamily="34" charset="77"/>
              </a:rPr>
              <a:t> </a:t>
            </a:r>
            <a:r>
              <a:rPr lang="en-GB" sz="1600" dirty="0">
                <a:solidFill>
                  <a:srgbClr val="245473"/>
                </a:solidFill>
                <a:latin typeface="+mj-lt"/>
                <a:ea typeface="Lato Light" panose="020F0502020204030203" pitchFamily="34" charset="0"/>
                <a:cs typeface="Mukta ExtraLight" panose="020B0000000000000000" pitchFamily="34" charset="77"/>
              </a:rPr>
              <a:t>de </a:t>
            </a:r>
            <a:r>
              <a:rPr lang="en-GB" sz="1600" dirty="0" err="1">
                <a:solidFill>
                  <a:srgbClr val="245473"/>
                </a:solidFill>
                <a:latin typeface="+mj-lt"/>
                <a:ea typeface="Lato Light" panose="020F0502020204030203" pitchFamily="34" charset="0"/>
                <a:cs typeface="Mukta ExtraLight" panose="020B0000000000000000" pitchFamily="34" charset="77"/>
              </a:rPr>
              <a:t>venta</a:t>
            </a:r>
            <a:endParaRPr lang="en-GB" sz="1400" dirty="0">
              <a:solidFill>
                <a:srgbClr val="245473"/>
              </a:solidFill>
              <a:latin typeface="+mj-lt"/>
              <a:ea typeface="Lato Light" panose="020F0502020204030203" pitchFamily="34" charset="0"/>
              <a:cs typeface="Mukta ExtraLight" panose="020B0000000000000000" pitchFamily="34" charset="77"/>
            </a:endParaRPr>
          </a:p>
        </p:txBody>
      </p:sp>
      <p:sp>
        <p:nvSpPr>
          <p:cNvPr id="22" name="Freeform 34">
            <a:extLst>
              <a:ext uri="{FF2B5EF4-FFF2-40B4-BE49-F238E27FC236}">
                <a16:creationId xmlns="" xmlns:a16="http://schemas.microsoft.com/office/drawing/2014/main" id="{07B0C062-89A9-481A-8EED-AD7721322695}"/>
              </a:ext>
            </a:extLst>
          </p:cNvPr>
          <p:cNvSpPr/>
          <p:nvPr/>
        </p:nvSpPr>
        <p:spPr>
          <a:xfrm>
            <a:off x="5847725" y="2260848"/>
            <a:ext cx="2783922" cy="1588283"/>
          </a:xfrm>
          <a:custGeom>
            <a:avLst/>
            <a:gdLst>
              <a:gd name="connsiteX0" fmla="*/ 4554247 w 7421858"/>
              <a:gd name="connsiteY0" fmla="*/ 0 h 4234318"/>
              <a:gd name="connsiteX1" fmla="*/ 6735047 w 7421858"/>
              <a:gd name="connsiteY1" fmla="*/ 552199 h 4234318"/>
              <a:gd name="connsiteX2" fmla="*/ 6749999 w 7421858"/>
              <a:gd name="connsiteY2" fmla="*/ 560796 h 4234318"/>
              <a:gd name="connsiteX3" fmla="*/ 7020479 w 7421858"/>
              <a:gd name="connsiteY3" fmla="*/ 92310 h 4234318"/>
              <a:gd name="connsiteX4" fmla="*/ 7421858 w 7421858"/>
              <a:gd name="connsiteY4" fmla="*/ 2679530 h 4234318"/>
              <a:gd name="connsiteX5" fmla="*/ 4980571 w 7421858"/>
              <a:gd name="connsiteY5" fmla="*/ 3625535 h 4234318"/>
              <a:gd name="connsiteX6" fmla="*/ 5283100 w 7421858"/>
              <a:gd name="connsiteY6" fmla="*/ 3101540 h 4234318"/>
              <a:gd name="connsiteX7" fmla="*/ 5194752 w 7421858"/>
              <a:gd name="connsiteY7" fmla="*/ 3058980 h 4234318"/>
              <a:gd name="connsiteX8" fmla="*/ 4554247 w 7421858"/>
              <a:gd name="connsiteY8" fmla="*/ 2929668 h 4234318"/>
              <a:gd name="connsiteX9" fmla="*/ 2976825 w 7421858"/>
              <a:gd name="connsiteY9" fmla="*/ 4105225 h 4234318"/>
              <a:gd name="connsiteX10" fmla="*/ 2944914 w 7421858"/>
              <a:gd name="connsiteY10" fmla="*/ 4234318 h 4234318"/>
              <a:gd name="connsiteX11" fmla="*/ 1444712 w 7421858"/>
              <a:gd name="connsiteY11" fmla="*/ 3027326 h 4234318"/>
              <a:gd name="connsiteX12" fmla="*/ 0 w 7421858"/>
              <a:gd name="connsiteY12" fmla="*/ 4189673 h 4234318"/>
              <a:gd name="connsiteX13" fmla="*/ 29641 w 7421858"/>
              <a:gd name="connsiteY13" fmla="*/ 3892627 h 4234318"/>
              <a:gd name="connsiteX14" fmla="*/ 4554247 w 7421858"/>
              <a:gd name="connsiteY14" fmla="*/ 0 h 4234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421858" h="4234318">
                <a:moveTo>
                  <a:pt x="4554247" y="0"/>
                </a:moveTo>
                <a:cubicBezTo>
                  <a:pt x="5343872" y="0"/>
                  <a:pt x="6086775" y="200037"/>
                  <a:pt x="6735047" y="552199"/>
                </a:cubicBezTo>
                <a:lnTo>
                  <a:pt x="6749999" y="560796"/>
                </a:lnTo>
                <a:lnTo>
                  <a:pt x="7020479" y="92310"/>
                </a:lnTo>
                <a:lnTo>
                  <a:pt x="7421858" y="2679530"/>
                </a:lnTo>
                <a:lnTo>
                  <a:pt x="4980571" y="3625535"/>
                </a:lnTo>
                <a:lnTo>
                  <a:pt x="5283100" y="3101540"/>
                </a:lnTo>
                <a:lnTo>
                  <a:pt x="5194752" y="3058980"/>
                </a:lnTo>
                <a:cubicBezTo>
                  <a:pt x="4997887" y="2975713"/>
                  <a:pt x="4781444" y="2929668"/>
                  <a:pt x="4554247" y="2929668"/>
                </a:cubicBezTo>
                <a:cubicBezTo>
                  <a:pt x="3808757" y="2929668"/>
                  <a:pt x="3179054" y="3425416"/>
                  <a:pt x="2976825" y="4105225"/>
                </a:cubicBezTo>
                <a:lnTo>
                  <a:pt x="2944914" y="4234318"/>
                </a:lnTo>
                <a:lnTo>
                  <a:pt x="1444712" y="3027326"/>
                </a:lnTo>
                <a:lnTo>
                  <a:pt x="0" y="4189673"/>
                </a:lnTo>
                <a:lnTo>
                  <a:pt x="29641" y="3892627"/>
                </a:lnTo>
                <a:cubicBezTo>
                  <a:pt x="359173" y="1689568"/>
                  <a:pt x="2259400" y="0"/>
                  <a:pt x="455424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3" name="Freeform 36">
            <a:extLst>
              <a:ext uri="{FF2B5EF4-FFF2-40B4-BE49-F238E27FC236}">
                <a16:creationId xmlns="" xmlns:a16="http://schemas.microsoft.com/office/drawing/2014/main" id="{3B7BE848-B9C8-4A06-92AC-28323191E590}"/>
              </a:ext>
            </a:extLst>
          </p:cNvPr>
          <p:cNvSpPr/>
          <p:nvPr/>
        </p:nvSpPr>
        <p:spPr>
          <a:xfrm>
            <a:off x="7559819" y="2543528"/>
            <a:ext cx="1636358" cy="3054156"/>
          </a:xfrm>
          <a:custGeom>
            <a:avLst/>
            <a:gdLst>
              <a:gd name="connsiteX0" fmla="*/ 2362483 w 4362485"/>
              <a:gd name="connsiteY0" fmla="*/ 0 h 8142296"/>
              <a:gd name="connsiteX1" fmla="*/ 2402074 w 4362485"/>
              <a:gd name="connsiteY1" fmla="*/ 25803 h 8142296"/>
              <a:gd name="connsiteX2" fmla="*/ 4362485 w 4362485"/>
              <a:gd name="connsiteY2" fmla="*/ 3780653 h 8142296"/>
              <a:gd name="connsiteX3" fmla="*/ 2402074 w 4362485"/>
              <a:gd name="connsiteY3" fmla="*/ 7535503 h 8142296"/>
              <a:gd name="connsiteX4" fmla="*/ 2176016 w 4362485"/>
              <a:gd name="connsiteY4" fmla="*/ 7682833 h 8142296"/>
              <a:gd name="connsiteX5" fmla="*/ 2441287 w 4362485"/>
              <a:gd name="connsiteY5" fmla="*/ 8142296 h 8142296"/>
              <a:gd name="connsiteX6" fmla="*/ 0 w 4362485"/>
              <a:gd name="connsiteY6" fmla="*/ 7196290 h 8142296"/>
              <a:gd name="connsiteX7" fmla="*/ 401379 w 4362485"/>
              <a:gd name="connsiteY7" fmla="*/ 4609071 h 8142296"/>
              <a:gd name="connsiteX8" fmla="*/ 709786 w 4362485"/>
              <a:gd name="connsiteY8" fmla="*/ 5143248 h 8142296"/>
              <a:gd name="connsiteX9" fmla="*/ 864172 w 4362485"/>
              <a:gd name="connsiteY9" fmla="*/ 5024899 h 8142296"/>
              <a:gd name="connsiteX10" fmla="*/ 1432817 w 4362485"/>
              <a:gd name="connsiteY10" fmla="*/ 3780653 h 8142296"/>
              <a:gd name="connsiteX11" fmla="*/ 1005344 w 4362485"/>
              <a:gd name="connsiteY11" fmla="*/ 2674252 h 8142296"/>
              <a:gd name="connsiteX12" fmla="*/ 895346 w 4362485"/>
              <a:gd name="connsiteY12" fmla="*/ 2566847 h 8142296"/>
              <a:gd name="connsiteX13" fmla="*/ 2654921 w 4362485"/>
              <a:gd name="connsiteY13" fmla="*/ 1885007 h 8142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2485" h="8142296">
                <a:moveTo>
                  <a:pt x="2362483" y="0"/>
                </a:moveTo>
                <a:lnTo>
                  <a:pt x="2402074" y="25803"/>
                </a:lnTo>
                <a:cubicBezTo>
                  <a:pt x="3587147" y="852596"/>
                  <a:pt x="4362485" y="2226080"/>
                  <a:pt x="4362485" y="3780653"/>
                </a:cubicBezTo>
                <a:cubicBezTo>
                  <a:pt x="4362485" y="5335227"/>
                  <a:pt x="3587147" y="6708711"/>
                  <a:pt x="2402074" y="7535503"/>
                </a:cubicBezTo>
                <a:lnTo>
                  <a:pt x="2176016" y="7682833"/>
                </a:lnTo>
                <a:lnTo>
                  <a:pt x="2441287" y="8142296"/>
                </a:lnTo>
                <a:lnTo>
                  <a:pt x="0" y="7196290"/>
                </a:lnTo>
                <a:lnTo>
                  <a:pt x="401379" y="4609071"/>
                </a:lnTo>
                <a:lnTo>
                  <a:pt x="709786" y="5143248"/>
                </a:lnTo>
                <a:lnTo>
                  <a:pt x="864172" y="5024899"/>
                </a:lnTo>
                <a:cubicBezTo>
                  <a:pt x="1212485" y="4723179"/>
                  <a:pt x="1432817" y="4277647"/>
                  <a:pt x="1432817" y="3780653"/>
                </a:cubicBezTo>
                <a:cubicBezTo>
                  <a:pt x="1432817" y="3354659"/>
                  <a:pt x="1270940" y="2966473"/>
                  <a:pt x="1005344" y="2674252"/>
                </a:cubicBezTo>
                <a:lnTo>
                  <a:pt x="895346" y="2566847"/>
                </a:lnTo>
                <a:lnTo>
                  <a:pt x="2654921" y="188500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4" name="Freeform 35">
            <a:extLst>
              <a:ext uri="{FF2B5EF4-FFF2-40B4-BE49-F238E27FC236}">
                <a16:creationId xmlns="" xmlns:a16="http://schemas.microsoft.com/office/drawing/2014/main" id="{51CB2163-5B1D-420F-AAC9-CE32A87B823A}"/>
              </a:ext>
            </a:extLst>
          </p:cNvPr>
          <p:cNvSpPr/>
          <p:nvPr/>
        </p:nvSpPr>
        <p:spPr>
          <a:xfrm>
            <a:off x="5693750" y="3381048"/>
            <a:ext cx="2684248" cy="2296732"/>
          </a:xfrm>
          <a:custGeom>
            <a:avLst/>
            <a:gdLst>
              <a:gd name="connsiteX0" fmla="*/ 2039909 w 7156130"/>
              <a:gd name="connsiteY0" fmla="*/ 0 h 6123024"/>
              <a:gd name="connsiteX1" fmla="*/ 4079817 w 7156130"/>
              <a:gd name="connsiteY1" fmla="*/ 1641214 h 6123024"/>
              <a:gd name="connsiteX2" fmla="*/ 3508652 w 7156130"/>
              <a:gd name="connsiteY2" fmla="*/ 1641214 h 6123024"/>
              <a:gd name="connsiteX3" fmla="*/ 3512433 w 7156130"/>
              <a:gd name="connsiteY3" fmla="*/ 1716092 h 6123024"/>
              <a:gd name="connsiteX4" fmla="*/ 5149444 w 7156130"/>
              <a:gd name="connsiteY4" fmla="*/ 3193356 h 6123024"/>
              <a:gd name="connsiteX5" fmla="*/ 5638767 w 7156130"/>
              <a:gd name="connsiteY5" fmla="*/ 3119377 h 6123024"/>
              <a:gd name="connsiteX6" fmla="*/ 5648797 w 7156130"/>
              <a:gd name="connsiteY6" fmla="*/ 3115706 h 6123024"/>
              <a:gd name="connsiteX7" fmla="*/ 5362134 w 7156130"/>
              <a:gd name="connsiteY7" fmla="*/ 4963487 h 6123024"/>
              <a:gd name="connsiteX8" fmla="*/ 7156130 w 7156130"/>
              <a:gd name="connsiteY8" fmla="*/ 5658666 h 6123024"/>
              <a:gd name="connsiteX9" fmla="*/ 7082800 w 7156130"/>
              <a:gd name="connsiteY9" fmla="*/ 5695661 h 6123024"/>
              <a:gd name="connsiteX10" fmla="*/ 5149444 w 7156130"/>
              <a:gd name="connsiteY10" fmla="*/ 6123024 h 6123024"/>
              <a:gd name="connsiteX11" fmla="*/ 580222 w 7156130"/>
              <a:gd name="connsiteY11" fmla="*/ 1783287 h 6123024"/>
              <a:gd name="connsiteX12" fmla="*/ 576630 w 7156130"/>
              <a:gd name="connsiteY12" fmla="*/ 1641214 h 6123024"/>
              <a:gd name="connsiteX13" fmla="*/ 0 w 7156130"/>
              <a:gd name="connsiteY13" fmla="*/ 1641214 h 612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56130" h="6123024">
                <a:moveTo>
                  <a:pt x="2039909" y="0"/>
                </a:moveTo>
                <a:lnTo>
                  <a:pt x="4079817" y="1641214"/>
                </a:lnTo>
                <a:lnTo>
                  <a:pt x="3508652" y="1641214"/>
                </a:lnTo>
                <a:lnTo>
                  <a:pt x="3512433" y="1716092"/>
                </a:lnTo>
                <a:cubicBezTo>
                  <a:pt x="3596699" y="2545849"/>
                  <a:pt x="4297455" y="3193356"/>
                  <a:pt x="5149444" y="3193356"/>
                </a:cubicBezTo>
                <a:cubicBezTo>
                  <a:pt x="5319842" y="3193356"/>
                  <a:pt x="5484190" y="3167456"/>
                  <a:pt x="5638767" y="3119377"/>
                </a:cubicBezTo>
                <a:lnTo>
                  <a:pt x="5648797" y="3115706"/>
                </a:lnTo>
                <a:lnTo>
                  <a:pt x="5362134" y="4963487"/>
                </a:lnTo>
                <a:lnTo>
                  <a:pt x="7156130" y="5658666"/>
                </a:lnTo>
                <a:lnTo>
                  <a:pt x="7082800" y="5695661"/>
                </a:lnTo>
                <a:cubicBezTo>
                  <a:pt x="6495516" y="5969871"/>
                  <a:pt x="5840366" y="6123024"/>
                  <a:pt x="5149444" y="6123024"/>
                </a:cubicBezTo>
                <a:cubicBezTo>
                  <a:pt x="2701607" y="6123024"/>
                  <a:pt x="702760" y="4200671"/>
                  <a:pt x="580222" y="1783287"/>
                </a:cubicBezTo>
                <a:lnTo>
                  <a:pt x="576630"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5" name="TextBox 37">
            <a:extLst>
              <a:ext uri="{FF2B5EF4-FFF2-40B4-BE49-F238E27FC236}">
                <a16:creationId xmlns="" xmlns:a16="http://schemas.microsoft.com/office/drawing/2014/main" id="{73E51F7D-0D3F-462B-B3EB-945A970158ED}"/>
              </a:ext>
            </a:extLst>
          </p:cNvPr>
          <p:cNvSpPr txBox="1"/>
          <p:nvPr/>
        </p:nvSpPr>
        <p:spPr>
          <a:xfrm>
            <a:off x="6269484" y="3518084"/>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01</a:t>
            </a:r>
            <a:endParaRPr lang="en-GB" sz="2251" b="1" dirty="0">
              <a:solidFill>
                <a:schemeClr val="bg1"/>
              </a:solidFill>
              <a:latin typeface="Poppins" pitchFamily="2" charset="77"/>
              <a:ea typeface="League Spartan" charset="0"/>
              <a:cs typeface="Poppins" pitchFamily="2" charset="77"/>
            </a:endParaRPr>
          </a:p>
        </p:txBody>
      </p:sp>
      <p:sp>
        <p:nvSpPr>
          <p:cNvPr id="26" name="TextBox 38">
            <a:extLst>
              <a:ext uri="{FF2B5EF4-FFF2-40B4-BE49-F238E27FC236}">
                <a16:creationId xmlns="" xmlns:a16="http://schemas.microsoft.com/office/drawing/2014/main" id="{BD42368B-7922-4168-9E0D-E67AC289E6B8}"/>
              </a:ext>
            </a:extLst>
          </p:cNvPr>
          <p:cNvSpPr txBox="1"/>
          <p:nvPr/>
        </p:nvSpPr>
        <p:spPr>
          <a:xfrm>
            <a:off x="8020665" y="2841782"/>
            <a:ext cx="476413" cy="438710"/>
          </a:xfrm>
          <a:prstGeom prst="rect">
            <a:avLst/>
          </a:prstGeom>
          <a:noFill/>
        </p:spPr>
        <p:txBody>
          <a:bodyPr wrap="none" rtlCol="0" anchor="ctr" anchorCtr="0">
            <a:spAutoFit/>
          </a:bodyPr>
          <a:lstStyle/>
          <a:p>
            <a:pPr algn="ctr"/>
            <a:r>
              <a:rPr lang="en-GB" sz="2251" b="1" dirty="0">
                <a:solidFill>
                  <a:schemeClr val="bg1"/>
                </a:solidFill>
                <a:latin typeface="Poppins" pitchFamily="2" charset="77"/>
                <a:ea typeface="League Spartan" charset="0"/>
                <a:cs typeface="Poppins" pitchFamily="2" charset="77"/>
              </a:rPr>
              <a:t>02</a:t>
            </a:r>
          </a:p>
        </p:txBody>
      </p:sp>
      <p:sp>
        <p:nvSpPr>
          <p:cNvPr id="27" name="TextBox 40">
            <a:extLst>
              <a:ext uri="{FF2B5EF4-FFF2-40B4-BE49-F238E27FC236}">
                <a16:creationId xmlns="" xmlns:a16="http://schemas.microsoft.com/office/drawing/2014/main" id="{BEC065EF-E396-434B-9711-A63692028898}"/>
              </a:ext>
            </a:extLst>
          </p:cNvPr>
          <p:cNvSpPr txBox="1"/>
          <p:nvPr/>
        </p:nvSpPr>
        <p:spPr>
          <a:xfrm>
            <a:off x="7801503" y="4903761"/>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03</a:t>
            </a:r>
            <a:endParaRPr lang="en-GB" sz="2251" b="1" dirty="0">
              <a:solidFill>
                <a:schemeClr val="bg1"/>
              </a:solidFill>
              <a:latin typeface="Poppins" pitchFamily="2" charset="77"/>
              <a:ea typeface="League Spartan" charset="0"/>
              <a:cs typeface="Poppins" pitchFamily="2" charset="77"/>
            </a:endParaRPr>
          </a:p>
        </p:txBody>
      </p:sp>
      <p:sp>
        <p:nvSpPr>
          <p:cNvPr id="28" name="Freeform 10">
            <a:extLst>
              <a:ext uri="{FF2B5EF4-FFF2-40B4-BE49-F238E27FC236}">
                <a16:creationId xmlns="" xmlns:a16="http://schemas.microsoft.com/office/drawing/2014/main" id="{BC8C4D48-AAF5-4E77-87DB-A5F807A90DE4}"/>
              </a:ext>
            </a:extLst>
          </p:cNvPr>
          <p:cNvSpPr>
            <a:spLocks noChangeAspect="1" noChangeArrowheads="1"/>
          </p:cNvSpPr>
          <p:nvPr/>
        </p:nvSpPr>
        <p:spPr bwMode="auto">
          <a:xfrm>
            <a:off x="8534789" y="3894002"/>
            <a:ext cx="533891" cy="533891"/>
          </a:xfrm>
          <a:custGeom>
            <a:avLst/>
            <a:gdLst>
              <a:gd name="T0" fmla="*/ 2147483646 w 810"/>
              <a:gd name="T1" fmla="*/ 2147483646 h 810"/>
              <a:gd name="T2" fmla="*/ 2147483646 w 810"/>
              <a:gd name="T3" fmla="*/ 2147483646 h 810"/>
              <a:gd name="T4" fmla="*/ 2147483646 w 810"/>
              <a:gd name="T5" fmla="*/ 2147483646 h 810"/>
              <a:gd name="T6" fmla="*/ 2147483646 w 810"/>
              <a:gd name="T7" fmla="*/ 2147483646 h 810"/>
              <a:gd name="T8" fmla="*/ 2147483646 w 810"/>
              <a:gd name="T9" fmla="*/ 2147483646 h 810"/>
              <a:gd name="T10" fmla="*/ 2147483646 w 810"/>
              <a:gd name="T11" fmla="*/ 2147483646 h 810"/>
              <a:gd name="T12" fmla="*/ 2147483646 w 810"/>
              <a:gd name="T13" fmla="*/ 2147483646 h 810"/>
              <a:gd name="T14" fmla="*/ 2147483646 w 810"/>
              <a:gd name="T15" fmla="*/ 2147483646 h 810"/>
              <a:gd name="T16" fmla="*/ 2147483646 w 810"/>
              <a:gd name="T17" fmla="*/ 2147483646 h 810"/>
              <a:gd name="T18" fmla="*/ 2147483646 w 810"/>
              <a:gd name="T19" fmla="*/ 2147483646 h 810"/>
              <a:gd name="T20" fmla="*/ 2147483646 w 810"/>
              <a:gd name="T21" fmla="*/ 2147483646 h 810"/>
              <a:gd name="T22" fmla="*/ 2147483646 w 810"/>
              <a:gd name="T23" fmla="*/ 2147483646 h 810"/>
              <a:gd name="T24" fmla="*/ 2147483646 w 810"/>
              <a:gd name="T25" fmla="*/ 2147483646 h 810"/>
              <a:gd name="T26" fmla="*/ 2147483646 w 810"/>
              <a:gd name="T27" fmla="*/ 2147483646 h 810"/>
              <a:gd name="T28" fmla="*/ 2147483646 w 810"/>
              <a:gd name="T29" fmla="*/ 2147483646 h 810"/>
              <a:gd name="T30" fmla="*/ 2147483646 w 810"/>
              <a:gd name="T31" fmla="*/ 2147483646 h 810"/>
              <a:gd name="T32" fmla="*/ 2147483646 w 810"/>
              <a:gd name="T33" fmla="*/ 2147483646 h 810"/>
              <a:gd name="T34" fmla="*/ 2147483646 w 810"/>
              <a:gd name="T35" fmla="*/ 2147483646 h 810"/>
              <a:gd name="T36" fmla="*/ 2147483646 w 810"/>
              <a:gd name="T37" fmla="*/ 2147483646 h 810"/>
              <a:gd name="T38" fmla="*/ 2147483646 w 810"/>
              <a:gd name="T39" fmla="*/ 2147483646 h 810"/>
              <a:gd name="T40" fmla="*/ 2147483646 w 810"/>
              <a:gd name="T41" fmla="*/ 2147483646 h 810"/>
              <a:gd name="T42" fmla="*/ 2147483646 w 810"/>
              <a:gd name="T43" fmla="*/ 2147483646 h 810"/>
              <a:gd name="T44" fmla="*/ 2147483646 w 810"/>
              <a:gd name="T45" fmla="*/ 2147483646 h 810"/>
              <a:gd name="T46" fmla="*/ 2147483646 w 810"/>
              <a:gd name="T47" fmla="*/ 2147483646 h 810"/>
              <a:gd name="T48" fmla="*/ 2147483646 w 810"/>
              <a:gd name="T49" fmla="*/ 2147483646 h 810"/>
              <a:gd name="T50" fmla="*/ 2147483646 w 810"/>
              <a:gd name="T51" fmla="*/ 2147483646 h 810"/>
              <a:gd name="T52" fmla="*/ 2147483646 w 810"/>
              <a:gd name="T53" fmla="*/ 2147483646 h 810"/>
              <a:gd name="T54" fmla="*/ 2147483646 w 810"/>
              <a:gd name="T55" fmla="*/ 2147483646 h 810"/>
              <a:gd name="T56" fmla="*/ 2147483646 w 810"/>
              <a:gd name="T57" fmla="*/ 2147483646 h 810"/>
              <a:gd name="T58" fmla="*/ 2147483646 w 810"/>
              <a:gd name="T59" fmla="*/ 2147483646 h 810"/>
              <a:gd name="T60" fmla="*/ 2147483646 w 810"/>
              <a:gd name="T61" fmla="*/ 2147483646 h 810"/>
              <a:gd name="T62" fmla="*/ 2147483646 w 810"/>
              <a:gd name="T63" fmla="*/ 2147483646 h 810"/>
              <a:gd name="T64" fmla="*/ 2147483646 w 810"/>
              <a:gd name="T65" fmla="*/ 2147483646 h 810"/>
              <a:gd name="T66" fmla="*/ 2147483646 w 810"/>
              <a:gd name="T67" fmla="*/ 2147483646 h 810"/>
              <a:gd name="T68" fmla="*/ 2147483646 w 810"/>
              <a:gd name="T69" fmla="*/ 2147483646 h 810"/>
              <a:gd name="T70" fmla="*/ 2147483646 w 810"/>
              <a:gd name="T71" fmla="*/ 2147483646 h 810"/>
              <a:gd name="T72" fmla="*/ 2147483646 w 810"/>
              <a:gd name="T73" fmla="*/ 2147483646 h 810"/>
              <a:gd name="T74" fmla="*/ 2147483646 w 810"/>
              <a:gd name="T75" fmla="*/ 2147483646 h 810"/>
              <a:gd name="T76" fmla="*/ 2147483646 w 810"/>
              <a:gd name="T77" fmla="*/ 2147483646 h 810"/>
              <a:gd name="T78" fmla="*/ 2147483646 w 810"/>
              <a:gd name="T79" fmla="*/ 2147483646 h 810"/>
              <a:gd name="T80" fmla="*/ 2147483646 w 810"/>
              <a:gd name="T81" fmla="*/ 2147483646 h 810"/>
              <a:gd name="T82" fmla="*/ 2147483646 w 810"/>
              <a:gd name="T83" fmla="*/ 2147483646 h 810"/>
              <a:gd name="T84" fmla="*/ 2147483646 w 810"/>
              <a:gd name="T85" fmla="*/ 2147483646 h 810"/>
              <a:gd name="T86" fmla="*/ 2147483646 w 810"/>
              <a:gd name="T87" fmla="*/ 2147483646 h 810"/>
              <a:gd name="T88" fmla="*/ 2147483646 w 810"/>
              <a:gd name="T89" fmla="*/ 2147483646 h 810"/>
              <a:gd name="T90" fmla="*/ 2147483646 w 810"/>
              <a:gd name="T91" fmla="*/ 2147483646 h 810"/>
              <a:gd name="T92" fmla="*/ 2147483646 w 810"/>
              <a:gd name="T93" fmla="*/ 2147483646 h 810"/>
              <a:gd name="T94" fmla="*/ 2147483646 w 810"/>
              <a:gd name="T95" fmla="*/ 2147483646 h 810"/>
              <a:gd name="T96" fmla="*/ 2147483646 w 810"/>
              <a:gd name="T97" fmla="*/ 2147483646 h 810"/>
              <a:gd name="T98" fmla="*/ 2147483646 w 810"/>
              <a:gd name="T99" fmla="*/ 2147483646 h 810"/>
              <a:gd name="T100" fmla="*/ 2147483646 w 810"/>
              <a:gd name="T101" fmla="*/ 2147483646 h 810"/>
              <a:gd name="T102" fmla="*/ 2147483646 w 810"/>
              <a:gd name="T103" fmla="*/ 2147483646 h 810"/>
              <a:gd name="T104" fmla="*/ 2147483646 w 810"/>
              <a:gd name="T105" fmla="*/ 2147483646 h 810"/>
              <a:gd name="T106" fmla="*/ 2147483646 w 810"/>
              <a:gd name="T107" fmla="*/ 0 h 810"/>
              <a:gd name="T108" fmla="*/ 2147483646 w 810"/>
              <a:gd name="T109" fmla="*/ 0 h 810"/>
              <a:gd name="T110" fmla="*/ 2147483646 w 810"/>
              <a:gd name="T111" fmla="*/ 2147483646 h 810"/>
              <a:gd name="T112" fmla="*/ 2147483646 w 810"/>
              <a:gd name="T113" fmla="*/ 2147483646 h 810"/>
              <a:gd name="T114" fmla="*/ 2147483646 w 810"/>
              <a:gd name="T115" fmla="*/ 2147483646 h 810"/>
              <a:gd name="T116" fmla="*/ 0 w 810"/>
              <a:gd name="T117" fmla="*/ 2147483646 h 810"/>
              <a:gd name="T118" fmla="*/ 2147483646 w 810"/>
              <a:gd name="T119" fmla="*/ 2147483646 h 810"/>
              <a:gd name="T120" fmla="*/ 2147483646 w 810"/>
              <a:gd name="T121" fmla="*/ 2147483646 h 810"/>
              <a:gd name="T122" fmla="*/ 2147483646 w 810"/>
              <a:gd name="T123" fmla="*/ 2147483646 h 810"/>
              <a:gd name="T124" fmla="*/ 2147483646 w 810"/>
              <a:gd name="T125" fmla="*/ 2147483646 h 8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810" h="810">
                <a:moveTo>
                  <a:pt x="784" y="654"/>
                </a:moveTo>
                <a:lnTo>
                  <a:pt x="784" y="654"/>
                </a:lnTo>
                <a:cubicBezTo>
                  <a:pt x="715" y="660"/>
                  <a:pt x="660" y="715"/>
                  <a:pt x="654" y="784"/>
                </a:cubicBezTo>
                <a:lnTo>
                  <a:pt x="155" y="784"/>
                </a:lnTo>
                <a:cubicBezTo>
                  <a:pt x="149" y="715"/>
                  <a:pt x="94" y="660"/>
                  <a:pt x="25" y="654"/>
                </a:cubicBezTo>
                <a:lnTo>
                  <a:pt x="25" y="243"/>
                </a:lnTo>
                <a:lnTo>
                  <a:pt x="78" y="401"/>
                </a:lnTo>
                <a:cubicBezTo>
                  <a:pt x="91" y="440"/>
                  <a:pt x="126" y="465"/>
                  <a:pt x="166" y="465"/>
                </a:cubicBezTo>
                <a:lnTo>
                  <a:pt x="180" y="465"/>
                </a:lnTo>
                <a:lnTo>
                  <a:pt x="180" y="478"/>
                </a:lnTo>
                <a:cubicBezTo>
                  <a:pt x="180" y="512"/>
                  <a:pt x="207" y="540"/>
                  <a:pt x="241" y="540"/>
                </a:cubicBezTo>
                <a:cubicBezTo>
                  <a:pt x="275" y="540"/>
                  <a:pt x="302" y="512"/>
                  <a:pt x="302" y="478"/>
                </a:cubicBezTo>
                <a:lnTo>
                  <a:pt x="302" y="465"/>
                </a:lnTo>
                <a:lnTo>
                  <a:pt x="506" y="465"/>
                </a:lnTo>
                <a:lnTo>
                  <a:pt x="506" y="478"/>
                </a:lnTo>
                <a:cubicBezTo>
                  <a:pt x="506" y="512"/>
                  <a:pt x="534" y="540"/>
                  <a:pt x="568" y="540"/>
                </a:cubicBezTo>
                <a:cubicBezTo>
                  <a:pt x="602" y="540"/>
                  <a:pt x="629" y="512"/>
                  <a:pt x="629" y="478"/>
                </a:cubicBezTo>
                <a:lnTo>
                  <a:pt x="629" y="465"/>
                </a:lnTo>
                <a:lnTo>
                  <a:pt x="642" y="465"/>
                </a:lnTo>
                <a:cubicBezTo>
                  <a:pt x="683" y="465"/>
                  <a:pt x="718" y="440"/>
                  <a:pt x="731" y="401"/>
                </a:cubicBezTo>
                <a:lnTo>
                  <a:pt x="784" y="243"/>
                </a:lnTo>
                <a:lnTo>
                  <a:pt x="784" y="654"/>
                </a:lnTo>
                <a:close/>
                <a:moveTo>
                  <a:pt x="784" y="747"/>
                </a:moveTo>
                <a:lnTo>
                  <a:pt x="784" y="747"/>
                </a:lnTo>
                <a:cubicBezTo>
                  <a:pt x="784" y="768"/>
                  <a:pt x="768" y="784"/>
                  <a:pt x="748" y="784"/>
                </a:cubicBezTo>
                <a:lnTo>
                  <a:pt x="679" y="784"/>
                </a:lnTo>
                <a:cubicBezTo>
                  <a:pt x="684" y="729"/>
                  <a:pt x="729" y="684"/>
                  <a:pt x="784" y="679"/>
                </a:cubicBezTo>
                <a:lnTo>
                  <a:pt x="784" y="747"/>
                </a:lnTo>
                <a:close/>
                <a:moveTo>
                  <a:pt x="61" y="784"/>
                </a:moveTo>
                <a:lnTo>
                  <a:pt x="61" y="784"/>
                </a:lnTo>
                <a:cubicBezTo>
                  <a:pt x="41" y="784"/>
                  <a:pt x="25" y="768"/>
                  <a:pt x="25" y="747"/>
                </a:cubicBezTo>
                <a:lnTo>
                  <a:pt x="25" y="679"/>
                </a:lnTo>
                <a:cubicBezTo>
                  <a:pt x="80" y="684"/>
                  <a:pt x="125" y="729"/>
                  <a:pt x="130" y="784"/>
                </a:cubicBezTo>
                <a:lnTo>
                  <a:pt x="61" y="784"/>
                </a:lnTo>
                <a:close/>
                <a:moveTo>
                  <a:pt x="278" y="425"/>
                </a:moveTo>
                <a:lnTo>
                  <a:pt x="278" y="478"/>
                </a:lnTo>
                <a:cubicBezTo>
                  <a:pt x="278" y="498"/>
                  <a:pt x="261" y="515"/>
                  <a:pt x="241" y="515"/>
                </a:cubicBezTo>
                <a:cubicBezTo>
                  <a:pt x="221" y="515"/>
                  <a:pt x="205" y="498"/>
                  <a:pt x="205" y="478"/>
                </a:cubicBezTo>
                <a:lnTo>
                  <a:pt x="205" y="425"/>
                </a:lnTo>
                <a:lnTo>
                  <a:pt x="278" y="425"/>
                </a:lnTo>
                <a:close/>
                <a:moveTo>
                  <a:pt x="604" y="425"/>
                </a:moveTo>
                <a:lnTo>
                  <a:pt x="604" y="478"/>
                </a:lnTo>
                <a:cubicBezTo>
                  <a:pt x="604" y="498"/>
                  <a:pt x="588" y="515"/>
                  <a:pt x="568" y="515"/>
                </a:cubicBezTo>
                <a:cubicBezTo>
                  <a:pt x="548" y="515"/>
                  <a:pt x="531" y="498"/>
                  <a:pt x="531" y="478"/>
                </a:cubicBezTo>
                <a:lnTo>
                  <a:pt x="531" y="425"/>
                </a:lnTo>
                <a:lnTo>
                  <a:pt x="604" y="425"/>
                </a:lnTo>
                <a:close/>
                <a:moveTo>
                  <a:pt x="32" y="138"/>
                </a:moveTo>
                <a:lnTo>
                  <a:pt x="32" y="138"/>
                </a:lnTo>
                <a:cubicBezTo>
                  <a:pt x="38" y="128"/>
                  <a:pt x="49" y="123"/>
                  <a:pt x="61" y="123"/>
                </a:cubicBezTo>
                <a:lnTo>
                  <a:pt x="747" y="123"/>
                </a:lnTo>
                <a:cubicBezTo>
                  <a:pt x="760" y="123"/>
                  <a:pt x="770" y="128"/>
                  <a:pt x="777" y="138"/>
                </a:cubicBezTo>
                <a:cubicBezTo>
                  <a:pt x="784" y="148"/>
                  <a:pt x="786" y="159"/>
                  <a:pt x="783" y="171"/>
                </a:cubicBezTo>
                <a:lnTo>
                  <a:pt x="708" y="394"/>
                </a:lnTo>
                <a:cubicBezTo>
                  <a:pt x="698" y="422"/>
                  <a:pt x="672" y="441"/>
                  <a:pt x="642" y="441"/>
                </a:cubicBezTo>
                <a:lnTo>
                  <a:pt x="629" y="441"/>
                </a:lnTo>
                <a:lnTo>
                  <a:pt x="629" y="412"/>
                </a:lnTo>
                <a:cubicBezTo>
                  <a:pt x="629" y="406"/>
                  <a:pt x="624" y="400"/>
                  <a:pt x="617" y="400"/>
                </a:cubicBezTo>
                <a:lnTo>
                  <a:pt x="519" y="400"/>
                </a:lnTo>
                <a:cubicBezTo>
                  <a:pt x="512" y="400"/>
                  <a:pt x="506" y="406"/>
                  <a:pt x="506" y="412"/>
                </a:cubicBezTo>
                <a:lnTo>
                  <a:pt x="506" y="441"/>
                </a:lnTo>
                <a:lnTo>
                  <a:pt x="302" y="441"/>
                </a:lnTo>
                <a:lnTo>
                  <a:pt x="302" y="412"/>
                </a:lnTo>
                <a:cubicBezTo>
                  <a:pt x="302" y="406"/>
                  <a:pt x="297" y="400"/>
                  <a:pt x="290" y="400"/>
                </a:cubicBezTo>
                <a:lnTo>
                  <a:pt x="192" y="400"/>
                </a:lnTo>
                <a:cubicBezTo>
                  <a:pt x="185" y="400"/>
                  <a:pt x="180" y="406"/>
                  <a:pt x="180" y="412"/>
                </a:cubicBezTo>
                <a:lnTo>
                  <a:pt x="180" y="441"/>
                </a:lnTo>
                <a:lnTo>
                  <a:pt x="166" y="441"/>
                </a:lnTo>
                <a:cubicBezTo>
                  <a:pt x="137" y="441"/>
                  <a:pt x="110" y="422"/>
                  <a:pt x="101" y="394"/>
                </a:cubicBezTo>
                <a:lnTo>
                  <a:pt x="27" y="171"/>
                </a:lnTo>
                <a:cubicBezTo>
                  <a:pt x="23" y="159"/>
                  <a:pt x="25" y="148"/>
                  <a:pt x="32" y="138"/>
                </a:cubicBezTo>
                <a:close/>
                <a:moveTo>
                  <a:pt x="253" y="78"/>
                </a:moveTo>
                <a:lnTo>
                  <a:pt x="253" y="78"/>
                </a:lnTo>
                <a:cubicBezTo>
                  <a:pt x="253" y="48"/>
                  <a:pt x="277" y="24"/>
                  <a:pt x="306" y="24"/>
                </a:cubicBezTo>
                <a:lnTo>
                  <a:pt x="502" y="24"/>
                </a:lnTo>
                <a:cubicBezTo>
                  <a:pt x="532" y="24"/>
                  <a:pt x="556" y="48"/>
                  <a:pt x="556" y="78"/>
                </a:cubicBezTo>
                <a:lnTo>
                  <a:pt x="556" y="98"/>
                </a:lnTo>
                <a:lnTo>
                  <a:pt x="253" y="98"/>
                </a:lnTo>
                <a:lnTo>
                  <a:pt x="253" y="78"/>
                </a:lnTo>
                <a:close/>
                <a:moveTo>
                  <a:pt x="797" y="124"/>
                </a:moveTo>
                <a:lnTo>
                  <a:pt x="797" y="124"/>
                </a:lnTo>
                <a:cubicBezTo>
                  <a:pt x="785" y="107"/>
                  <a:pt x="767" y="98"/>
                  <a:pt x="747" y="98"/>
                </a:cubicBezTo>
                <a:lnTo>
                  <a:pt x="580" y="98"/>
                </a:lnTo>
                <a:lnTo>
                  <a:pt x="580" y="78"/>
                </a:lnTo>
                <a:cubicBezTo>
                  <a:pt x="580" y="35"/>
                  <a:pt x="545" y="0"/>
                  <a:pt x="502" y="0"/>
                </a:cubicBezTo>
                <a:lnTo>
                  <a:pt x="306" y="0"/>
                </a:lnTo>
                <a:cubicBezTo>
                  <a:pt x="264" y="0"/>
                  <a:pt x="229" y="35"/>
                  <a:pt x="229" y="78"/>
                </a:cubicBezTo>
                <a:lnTo>
                  <a:pt x="229" y="98"/>
                </a:lnTo>
                <a:lnTo>
                  <a:pt x="61" y="98"/>
                </a:lnTo>
                <a:cubicBezTo>
                  <a:pt x="41" y="98"/>
                  <a:pt x="24" y="107"/>
                  <a:pt x="12" y="124"/>
                </a:cubicBezTo>
                <a:cubicBezTo>
                  <a:pt x="4" y="135"/>
                  <a:pt x="0" y="148"/>
                  <a:pt x="0" y="161"/>
                </a:cubicBezTo>
                <a:lnTo>
                  <a:pt x="0" y="747"/>
                </a:lnTo>
                <a:cubicBezTo>
                  <a:pt x="0" y="782"/>
                  <a:pt x="28" y="809"/>
                  <a:pt x="61" y="809"/>
                </a:cubicBezTo>
                <a:lnTo>
                  <a:pt x="748" y="809"/>
                </a:lnTo>
                <a:cubicBezTo>
                  <a:pt x="781" y="809"/>
                  <a:pt x="809" y="782"/>
                  <a:pt x="809" y="747"/>
                </a:cubicBezTo>
                <a:lnTo>
                  <a:pt x="809" y="161"/>
                </a:lnTo>
                <a:cubicBezTo>
                  <a:pt x="809" y="148"/>
                  <a:pt x="805" y="135"/>
                  <a:pt x="797" y="124"/>
                </a:cubicBezTo>
                <a:close/>
              </a:path>
            </a:pathLst>
          </a:custGeom>
          <a:solidFill>
            <a:schemeClr val="bg1"/>
          </a:solidFill>
          <a:ln>
            <a:noFill/>
          </a:ln>
          <a:effectLst/>
        </p:spPr>
        <p:txBody>
          <a:bodyPr wrap="none" anchor="ctr"/>
          <a:lstStyle/>
          <a:p>
            <a:endParaRPr lang="en-GB" sz="567" dirty="0"/>
          </a:p>
        </p:txBody>
      </p:sp>
      <p:sp>
        <p:nvSpPr>
          <p:cNvPr id="29" name="Freeform 949">
            <a:extLst>
              <a:ext uri="{FF2B5EF4-FFF2-40B4-BE49-F238E27FC236}">
                <a16:creationId xmlns="" xmlns:a16="http://schemas.microsoft.com/office/drawing/2014/main" id="{A7B685A6-D4C7-44E9-951B-7022BEF6089D}"/>
              </a:ext>
            </a:extLst>
          </p:cNvPr>
          <p:cNvSpPr>
            <a:spLocks noChangeAspect="1" noChangeArrowheads="1"/>
          </p:cNvSpPr>
          <p:nvPr/>
        </p:nvSpPr>
        <p:spPr bwMode="auto">
          <a:xfrm>
            <a:off x="7035874" y="2574837"/>
            <a:ext cx="532292" cy="533891"/>
          </a:xfrm>
          <a:custGeom>
            <a:avLst/>
            <a:gdLst>
              <a:gd name="T0" fmla="*/ 1584479 w 291288"/>
              <a:gd name="T1" fmla="*/ 5081546 h 291739"/>
              <a:gd name="T2" fmla="*/ 1497482 w 291288"/>
              <a:gd name="T3" fmla="*/ 5650958 h 291739"/>
              <a:gd name="T4" fmla="*/ 2845342 w 291288"/>
              <a:gd name="T5" fmla="*/ 5650958 h 291739"/>
              <a:gd name="T6" fmla="*/ 2845342 w 291288"/>
              <a:gd name="T7" fmla="*/ 5081546 h 291739"/>
              <a:gd name="T8" fmla="*/ 1693171 w 291288"/>
              <a:gd name="T9" fmla="*/ 4411191 h 291739"/>
              <a:gd name="T10" fmla="*/ 1613438 w 291288"/>
              <a:gd name="T11" fmla="*/ 4901341 h 291739"/>
              <a:gd name="T12" fmla="*/ 2932303 w 291288"/>
              <a:gd name="T13" fmla="*/ 4901341 h 291739"/>
              <a:gd name="T14" fmla="*/ 3019233 w 291288"/>
              <a:gd name="T15" fmla="*/ 4995057 h 291739"/>
              <a:gd name="T16" fmla="*/ 3019233 w 291288"/>
              <a:gd name="T17" fmla="*/ 5650958 h 291739"/>
              <a:gd name="T18" fmla="*/ 5396083 w 291288"/>
              <a:gd name="T19" fmla="*/ 5650958 h 291739"/>
              <a:gd name="T20" fmla="*/ 2910585 w 291288"/>
              <a:gd name="T21" fmla="*/ 4411191 h 291739"/>
              <a:gd name="T22" fmla="*/ 584454 w 291288"/>
              <a:gd name="T23" fmla="*/ 4411191 h 291739"/>
              <a:gd name="T24" fmla="*/ 207645 w 291288"/>
              <a:gd name="T25" fmla="*/ 5650958 h 291739"/>
              <a:gd name="T26" fmla="*/ 1316308 w 291288"/>
              <a:gd name="T27" fmla="*/ 5650958 h 291739"/>
              <a:gd name="T28" fmla="*/ 1519225 w 291288"/>
              <a:gd name="T29" fmla="*/ 4411191 h 291739"/>
              <a:gd name="T30" fmla="*/ 5193231 w 291288"/>
              <a:gd name="T31" fmla="*/ 4122900 h 291739"/>
              <a:gd name="T32" fmla="*/ 3954030 w 291288"/>
              <a:gd name="T33" fmla="*/ 4742764 h 291739"/>
              <a:gd name="T34" fmla="*/ 5627966 w 291288"/>
              <a:gd name="T35" fmla="*/ 5571682 h 291739"/>
              <a:gd name="T36" fmla="*/ 3794641 w 291288"/>
              <a:gd name="T37" fmla="*/ 3474189 h 291739"/>
              <a:gd name="T38" fmla="*/ 3077250 w 291288"/>
              <a:gd name="T39" fmla="*/ 4303085 h 291739"/>
              <a:gd name="T40" fmla="*/ 3758425 w 291288"/>
              <a:gd name="T41" fmla="*/ 4634659 h 291739"/>
              <a:gd name="T42" fmla="*/ 5142442 w 291288"/>
              <a:gd name="T43" fmla="*/ 3949899 h 291739"/>
              <a:gd name="T44" fmla="*/ 4997488 w 291288"/>
              <a:gd name="T45" fmla="*/ 3474189 h 291739"/>
              <a:gd name="T46" fmla="*/ 1852580 w 291288"/>
              <a:gd name="T47" fmla="*/ 3474189 h 291739"/>
              <a:gd name="T48" fmla="*/ 1729406 w 291288"/>
              <a:gd name="T49" fmla="*/ 4238207 h 291739"/>
              <a:gd name="T50" fmla="*/ 2714865 w 291288"/>
              <a:gd name="T51" fmla="*/ 4238207 h 291739"/>
              <a:gd name="T52" fmla="*/ 2069980 w 291288"/>
              <a:gd name="T53" fmla="*/ 3474189 h 291739"/>
              <a:gd name="T54" fmla="*/ 867039 w 291288"/>
              <a:gd name="T55" fmla="*/ 3474189 h 291739"/>
              <a:gd name="T56" fmla="*/ 635160 w 291288"/>
              <a:gd name="T57" fmla="*/ 4238207 h 291739"/>
              <a:gd name="T58" fmla="*/ 1548259 w 291288"/>
              <a:gd name="T59" fmla="*/ 4238207 h 291739"/>
              <a:gd name="T60" fmla="*/ 1671433 w 291288"/>
              <a:gd name="T61" fmla="*/ 3474189 h 291739"/>
              <a:gd name="T62" fmla="*/ 2932303 w 291288"/>
              <a:gd name="T63" fmla="*/ 1029775 h 291739"/>
              <a:gd name="T64" fmla="*/ 2318097 w 291288"/>
              <a:gd name="T65" fmla="*/ 1649975 h 291739"/>
              <a:gd name="T66" fmla="*/ 2932303 w 291288"/>
              <a:gd name="T67" fmla="*/ 2262922 h 291739"/>
              <a:gd name="T68" fmla="*/ 3546535 w 291288"/>
              <a:gd name="T69" fmla="*/ 1649975 h 291739"/>
              <a:gd name="T70" fmla="*/ 2932303 w 291288"/>
              <a:gd name="T71" fmla="*/ 1029775 h 291739"/>
              <a:gd name="T72" fmla="*/ 2932303 w 291288"/>
              <a:gd name="T73" fmla="*/ 856672 h 291739"/>
              <a:gd name="T74" fmla="*/ 3727168 w 291288"/>
              <a:gd name="T75" fmla="*/ 1649975 h 291739"/>
              <a:gd name="T76" fmla="*/ 2932303 w 291288"/>
              <a:gd name="T77" fmla="*/ 2436012 h 291739"/>
              <a:gd name="T78" fmla="*/ 2137424 w 291288"/>
              <a:gd name="T79" fmla="*/ 1649975 h 291739"/>
              <a:gd name="T80" fmla="*/ 2932303 w 291288"/>
              <a:gd name="T81" fmla="*/ 856672 h 291739"/>
              <a:gd name="T82" fmla="*/ 2932303 w 291288"/>
              <a:gd name="T83" fmla="*/ 173024 h 291739"/>
              <a:gd name="T84" fmla="*/ 1468514 w 291288"/>
              <a:gd name="T85" fmla="*/ 1628973 h 291739"/>
              <a:gd name="T86" fmla="*/ 2932303 w 291288"/>
              <a:gd name="T87" fmla="*/ 4202168 h 291739"/>
              <a:gd name="T88" fmla="*/ 4388832 w 291288"/>
              <a:gd name="T89" fmla="*/ 1628973 h 291739"/>
              <a:gd name="T90" fmla="*/ 2932303 w 291288"/>
              <a:gd name="T91" fmla="*/ 173024 h 291739"/>
              <a:gd name="T92" fmla="*/ 2932303 w 291288"/>
              <a:gd name="T93" fmla="*/ 0 h 291739"/>
              <a:gd name="T94" fmla="*/ 4562730 w 291288"/>
              <a:gd name="T95" fmla="*/ 1628973 h 291739"/>
              <a:gd name="T96" fmla="*/ 3910540 w 291288"/>
              <a:gd name="T97" fmla="*/ 3293975 h 291739"/>
              <a:gd name="T98" fmla="*/ 5062700 w 291288"/>
              <a:gd name="T99" fmla="*/ 3293975 h 291739"/>
              <a:gd name="T100" fmla="*/ 5142442 w 291288"/>
              <a:gd name="T101" fmla="*/ 3358853 h 291739"/>
              <a:gd name="T102" fmla="*/ 5852599 w 291288"/>
              <a:gd name="T103" fmla="*/ 5708624 h 291739"/>
              <a:gd name="T104" fmla="*/ 5845367 w 291288"/>
              <a:gd name="T105" fmla="*/ 5795115 h 291739"/>
              <a:gd name="T106" fmla="*/ 5772890 w 291288"/>
              <a:gd name="T107" fmla="*/ 5831143 h 291739"/>
              <a:gd name="T108" fmla="*/ 84495 w 291288"/>
              <a:gd name="T109" fmla="*/ 5831143 h 291739"/>
              <a:gd name="T110" fmla="*/ 12038 w 291288"/>
              <a:gd name="T111" fmla="*/ 5795115 h 291739"/>
              <a:gd name="T112" fmla="*/ 4793 w 291288"/>
              <a:gd name="T113" fmla="*/ 5708624 h 291739"/>
              <a:gd name="T114" fmla="*/ 714891 w 291288"/>
              <a:gd name="T115" fmla="*/ 3358853 h 291739"/>
              <a:gd name="T116" fmla="*/ 801841 w 291288"/>
              <a:gd name="T117" fmla="*/ 3293975 h 291739"/>
              <a:gd name="T118" fmla="*/ 1939515 w 291288"/>
              <a:gd name="T119" fmla="*/ 3293975 h 291739"/>
              <a:gd name="T120" fmla="*/ 1294593 w 291288"/>
              <a:gd name="T121" fmla="*/ 1628973 h 291739"/>
              <a:gd name="T122" fmla="*/ 2932303 w 291288"/>
              <a:gd name="T123" fmla="*/ 0 h 29173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1288" h="291739">
                <a:moveTo>
                  <a:pt x="78754" y="254235"/>
                </a:moveTo>
                <a:lnTo>
                  <a:pt x="74431" y="282724"/>
                </a:lnTo>
                <a:lnTo>
                  <a:pt x="141424" y="282724"/>
                </a:lnTo>
                <a:lnTo>
                  <a:pt x="141424" y="254235"/>
                </a:lnTo>
                <a:lnTo>
                  <a:pt x="78754" y="254235"/>
                </a:lnTo>
                <a:close/>
                <a:moveTo>
                  <a:pt x="84156" y="220698"/>
                </a:moveTo>
                <a:lnTo>
                  <a:pt x="80194" y="245220"/>
                </a:lnTo>
                <a:lnTo>
                  <a:pt x="145746" y="245220"/>
                </a:lnTo>
                <a:cubicBezTo>
                  <a:pt x="147907" y="245220"/>
                  <a:pt x="150068" y="247384"/>
                  <a:pt x="150068" y="249908"/>
                </a:cubicBezTo>
                <a:lnTo>
                  <a:pt x="150068" y="282724"/>
                </a:lnTo>
                <a:lnTo>
                  <a:pt x="268205" y="282724"/>
                </a:lnTo>
                <a:lnTo>
                  <a:pt x="144666" y="220698"/>
                </a:lnTo>
                <a:lnTo>
                  <a:pt x="84156" y="220698"/>
                </a:lnTo>
                <a:close/>
                <a:moveTo>
                  <a:pt x="29050" y="220698"/>
                </a:moveTo>
                <a:lnTo>
                  <a:pt x="10321" y="282724"/>
                </a:lnTo>
                <a:lnTo>
                  <a:pt x="65427" y="282724"/>
                </a:lnTo>
                <a:lnTo>
                  <a:pt x="75512" y="220698"/>
                </a:lnTo>
                <a:lnTo>
                  <a:pt x="29050" y="220698"/>
                </a:lnTo>
                <a:close/>
                <a:moveTo>
                  <a:pt x="258120" y="206273"/>
                </a:moveTo>
                <a:lnTo>
                  <a:pt x="196530" y="237286"/>
                </a:lnTo>
                <a:lnTo>
                  <a:pt x="279730" y="278757"/>
                </a:lnTo>
                <a:lnTo>
                  <a:pt x="258120" y="206273"/>
                </a:lnTo>
                <a:close/>
                <a:moveTo>
                  <a:pt x="188607" y="173818"/>
                </a:moveTo>
                <a:cubicBezTo>
                  <a:pt x="174200" y="192930"/>
                  <a:pt x="160153" y="208076"/>
                  <a:pt x="152950" y="215289"/>
                </a:cubicBezTo>
                <a:lnTo>
                  <a:pt x="186806" y="231877"/>
                </a:lnTo>
                <a:lnTo>
                  <a:pt x="255599" y="197618"/>
                </a:lnTo>
                <a:lnTo>
                  <a:pt x="248395" y="173818"/>
                </a:lnTo>
                <a:lnTo>
                  <a:pt x="188607" y="173818"/>
                </a:lnTo>
                <a:close/>
                <a:moveTo>
                  <a:pt x="92080" y="173818"/>
                </a:moveTo>
                <a:lnTo>
                  <a:pt x="85957" y="212043"/>
                </a:lnTo>
                <a:lnTo>
                  <a:pt x="134941" y="212043"/>
                </a:lnTo>
                <a:cubicBezTo>
                  <a:pt x="127377" y="204109"/>
                  <a:pt x="115131" y="190406"/>
                  <a:pt x="102885" y="173818"/>
                </a:cubicBezTo>
                <a:lnTo>
                  <a:pt x="92080" y="173818"/>
                </a:lnTo>
                <a:close/>
                <a:moveTo>
                  <a:pt x="43096" y="173818"/>
                </a:moveTo>
                <a:lnTo>
                  <a:pt x="31571" y="212043"/>
                </a:lnTo>
                <a:lnTo>
                  <a:pt x="76953" y="212043"/>
                </a:lnTo>
                <a:lnTo>
                  <a:pt x="83076" y="173818"/>
                </a:lnTo>
                <a:lnTo>
                  <a:pt x="43096" y="173818"/>
                </a:lnTo>
                <a:close/>
                <a:moveTo>
                  <a:pt x="145746" y="51521"/>
                </a:moveTo>
                <a:cubicBezTo>
                  <a:pt x="128866" y="51521"/>
                  <a:pt x="115217" y="65592"/>
                  <a:pt x="115217" y="82550"/>
                </a:cubicBezTo>
                <a:cubicBezTo>
                  <a:pt x="115217" y="99507"/>
                  <a:pt x="128866" y="113217"/>
                  <a:pt x="145746" y="113217"/>
                </a:cubicBezTo>
                <a:cubicBezTo>
                  <a:pt x="162627" y="113217"/>
                  <a:pt x="176275" y="99507"/>
                  <a:pt x="176275" y="82550"/>
                </a:cubicBezTo>
                <a:cubicBezTo>
                  <a:pt x="176275" y="65592"/>
                  <a:pt x="162627" y="51521"/>
                  <a:pt x="145746" y="51521"/>
                </a:cubicBezTo>
                <a:close/>
                <a:moveTo>
                  <a:pt x="145746" y="42862"/>
                </a:moveTo>
                <a:cubicBezTo>
                  <a:pt x="167296" y="42862"/>
                  <a:pt x="185254" y="60541"/>
                  <a:pt x="185254" y="82550"/>
                </a:cubicBezTo>
                <a:cubicBezTo>
                  <a:pt x="185254" y="104197"/>
                  <a:pt x="167296" y="121876"/>
                  <a:pt x="145746" y="121876"/>
                </a:cubicBezTo>
                <a:cubicBezTo>
                  <a:pt x="123837" y="121876"/>
                  <a:pt x="106238" y="104197"/>
                  <a:pt x="106238" y="82550"/>
                </a:cubicBezTo>
                <a:cubicBezTo>
                  <a:pt x="106238" y="60541"/>
                  <a:pt x="123837" y="42862"/>
                  <a:pt x="145746" y="42862"/>
                </a:cubicBezTo>
                <a:close/>
                <a:moveTo>
                  <a:pt x="145746" y="8655"/>
                </a:moveTo>
                <a:cubicBezTo>
                  <a:pt x="105767" y="8655"/>
                  <a:pt x="72991" y="41471"/>
                  <a:pt x="72991" y="81500"/>
                </a:cubicBezTo>
                <a:cubicBezTo>
                  <a:pt x="72991" y="133428"/>
                  <a:pt x="131339" y="195815"/>
                  <a:pt x="145746" y="210240"/>
                </a:cubicBezTo>
                <a:cubicBezTo>
                  <a:pt x="159793" y="195815"/>
                  <a:pt x="218141" y="133068"/>
                  <a:pt x="218141" y="81500"/>
                </a:cubicBezTo>
                <a:cubicBezTo>
                  <a:pt x="218141" y="41471"/>
                  <a:pt x="185725" y="8655"/>
                  <a:pt x="145746" y="8655"/>
                </a:cubicBezTo>
                <a:close/>
                <a:moveTo>
                  <a:pt x="145746" y="0"/>
                </a:moveTo>
                <a:cubicBezTo>
                  <a:pt x="190408" y="0"/>
                  <a:pt x="226785" y="36422"/>
                  <a:pt x="226785" y="81500"/>
                </a:cubicBezTo>
                <a:cubicBezTo>
                  <a:pt x="226785" y="109628"/>
                  <a:pt x="211658" y="139920"/>
                  <a:pt x="194369" y="164802"/>
                </a:cubicBezTo>
                <a:lnTo>
                  <a:pt x="251637" y="164802"/>
                </a:lnTo>
                <a:cubicBezTo>
                  <a:pt x="253438" y="164802"/>
                  <a:pt x="255239" y="166245"/>
                  <a:pt x="255599" y="168048"/>
                </a:cubicBezTo>
                <a:lnTo>
                  <a:pt x="290896" y="285609"/>
                </a:lnTo>
                <a:cubicBezTo>
                  <a:pt x="291616" y="287051"/>
                  <a:pt x="291256" y="288494"/>
                  <a:pt x="290536" y="289936"/>
                </a:cubicBezTo>
                <a:cubicBezTo>
                  <a:pt x="289455" y="291018"/>
                  <a:pt x="288375" y="291739"/>
                  <a:pt x="286934" y="291739"/>
                </a:cubicBezTo>
                <a:lnTo>
                  <a:pt x="4198" y="291739"/>
                </a:lnTo>
                <a:cubicBezTo>
                  <a:pt x="3117" y="291739"/>
                  <a:pt x="1677" y="291018"/>
                  <a:pt x="596" y="289936"/>
                </a:cubicBezTo>
                <a:cubicBezTo>
                  <a:pt x="-124" y="288494"/>
                  <a:pt x="-124" y="287051"/>
                  <a:pt x="236" y="285609"/>
                </a:cubicBezTo>
                <a:lnTo>
                  <a:pt x="35533" y="168048"/>
                </a:lnTo>
                <a:cubicBezTo>
                  <a:pt x="36253" y="166245"/>
                  <a:pt x="37694" y="164802"/>
                  <a:pt x="39855" y="164802"/>
                </a:cubicBezTo>
                <a:lnTo>
                  <a:pt x="96402" y="164802"/>
                </a:lnTo>
                <a:cubicBezTo>
                  <a:pt x="79834" y="139920"/>
                  <a:pt x="64347" y="109628"/>
                  <a:pt x="64347" y="81500"/>
                </a:cubicBezTo>
                <a:cubicBezTo>
                  <a:pt x="64347" y="36422"/>
                  <a:pt x="100724" y="0"/>
                  <a:pt x="145746" y="0"/>
                </a:cubicBezTo>
                <a:close/>
              </a:path>
            </a:pathLst>
          </a:custGeom>
          <a:solidFill>
            <a:schemeClr val="bg1"/>
          </a:solidFill>
          <a:ln>
            <a:noFill/>
          </a:ln>
          <a:effectLst/>
        </p:spPr>
        <p:txBody>
          <a:bodyPr anchor="ctr"/>
          <a:lstStyle/>
          <a:p>
            <a:endParaRPr lang="en-GB" sz="567" dirty="0"/>
          </a:p>
        </p:txBody>
      </p:sp>
      <p:sp>
        <p:nvSpPr>
          <p:cNvPr id="30" name="Freeform 950">
            <a:extLst>
              <a:ext uri="{FF2B5EF4-FFF2-40B4-BE49-F238E27FC236}">
                <a16:creationId xmlns="" xmlns:a16="http://schemas.microsoft.com/office/drawing/2014/main" id="{5D9C329F-EAE0-4A7D-A444-1DB72D87DFCB}"/>
              </a:ext>
            </a:extLst>
          </p:cNvPr>
          <p:cNvSpPr>
            <a:spLocks noChangeAspect="1" noChangeArrowheads="1"/>
          </p:cNvSpPr>
          <p:nvPr/>
        </p:nvSpPr>
        <p:spPr bwMode="auto">
          <a:xfrm>
            <a:off x="6565581" y="4488107"/>
            <a:ext cx="533891" cy="533891"/>
          </a:xfrm>
          <a:custGeom>
            <a:avLst/>
            <a:gdLst>
              <a:gd name="T0" fmla="*/ 2720448 w 291740"/>
              <a:gd name="T1" fmla="*/ 4440269 h 291739"/>
              <a:gd name="T2" fmla="*/ 2720448 w 291740"/>
              <a:gd name="T3" fmla="*/ 4559972 h 291739"/>
              <a:gd name="T4" fmla="*/ 2596118 w 291740"/>
              <a:gd name="T5" fmla="*/ 4559972 h 291739"/>
              <a:gd name="T6" fmla="*/ 2596118 w 291740"/>
              <a:gd name="T7" fmla="*/ 4440269 h 291739"/>
              <a:gd name="T8" fmla="*/ 1072569 w 291740"/>
              <a:gd name="T9" fmla="*/ 4440269 h 291739"/>
              <a:gd name="T10" fmla="*/ 1072569 w 291740"/>
              <a:gd name="T11" fmla="*/ 4559972 h 291739"/>
              <a:gd name="T12" fmla="*/ 948255 w 291740"/>
              <a:gd name="T13" fmla="*/ 4559972 h 291739"/>
              <a:gd name="T14" fmla="*/ 948255 w 291740"/>
              <a:gd name="T15" fmla="*/ 4440269 h 291739"/>
              <a:gd name="T16" fmla="*/ 1925738 w 291740"/>
              <a:gd name="T17" fmla="*/ 4496307 h 291739"/>
              <a:gd name="T18" fmla="*/ 1742923 w 291740"/>
              <a:gd name="T19" fmla="*/ 4496307 h 291739"/>
              <a:gd name="T20" fmla="*/ 453510 w 291740"/>
              <a:gd name="T21" fmla="*/ 2613220 h 291739"/>
              <a:gd name="T22" fmla="*/ 179943 w 291740"/>
              <a:gd name="T23" fmla="*/ 4801691 h 291739"/>
              <a:gd name="T24" fmla="*/ 2267603 w 291740"/>
              <a:gd name="T25" fmla="*/ 5075267 h 291739"/>
              <a:gd name="T26" fmla="*/ 3505773 w 291740"/>
              <a:gd name="T27" fmla="*/ 5579186 h 291739"/>
              <a:gd name="T28" fmla="*/ 3030652 w 291740"/>
              <a:gd name="T29" fmla="*/ 3405091 h 291739"/>
              <a:gd name="T30" fmla="*/ 1497334 w 291740"/>
              <a:gd name="T31" fmla="*/ 4103407 h 291739"/>
              <a:gd name="T32" fmla="*/ 1403730 w 291740"/>
              <a:gd name="T33" fmla="*/ 4103407 h 291739"/>
              <a:gd name="T34" fmla="*/ 1360534 w 291740"/>
              <a:gd name="T35" fmla="*/ 2613220 h 291739"/>
              <a:gd name="T36" fmla="*/ 2178112 w 291740"/>
              <a:gd name="T37" fmla="*/ 2440190 h 291739"/>
              <a:gd name="T38" fmla="*/ 4270905 w 291740"/>
              <a:gd name="T39" fmla="*/ 2527945 h 291739"/>
              <a:gd name="T40" fmla="*/ 2178112 w 291740"/>
              <a:gd name="T41" fmla="*/ 2623047 h 291739"/>
              <a:gd name="T42" fmla="*/ 2178112 w 291740"/>
              <a:gd name="T43" fmla="*/ 2440190 h 291739"/>
              <a:gd name="T44" fmla="*/ 5007846 w 291740"/>
              <a:gd name="T45" fmla="*/ 1616230 h 291739"/>
              <a:gd name="T46" fmla="*/ 5007846 w 291740"/>
              <a:gd name="T47" fmla="*/ 1798769 h 291739"/>
              <a:gd name="T48" fmla="*/ 3232371 w 291740"/>
              <a:gd name="T49" fmla="*/ 1707480 h 291739"/>
              <a:gd name="T50" fmla="*/ 2176456 w 291740"/>
              <a:gd name="T51" fmla="*/ 1616230 h 291739"/>
              <a:gd name="T52" fmla="*/ 2813320 w 291740"/>
              <a:gd name="T53" fmla="*/ 1707480 h 291739"/>
              <a:gd name="T54" fmla="*/ 2176456 w 291740"/>
              <a:gd name="T55" fmla="*/ 1798769 h 291739"/>
              <a:gd name="T56" fmla="*/ 2176456 w 291740"/>
              <a:gd name="T57" fmla="*/ 1616230 h 291739"/>
              <a:gd name="T58" fmla="*/ 5007273 w 291740"/>
              <a:gd name="T59" fmla="*/ 792232 h 291739"/>
              <a:gd name="T60" fmla="*/ 5007273 w 291740"/>
              <a:gd name="T61" fmla="*/ 974820 h 291739"/>
              <a:gd name="T62" fmla="*/ 4278102 w 291740"/>
              <a:gd name="T63" fmla="*/ 883549 h 291739"/>
              <a:gd name="T64" fmla="*/ 2177405 w 291740"/>
              <a:gd name="T65" fmla="*/ 792232 h 291739"/>
              <a:gd name="T66" fmla="*/ 3859022 w 291740"/>
              <a:gd name="T67" fmla="*/ 883549 h 291739"/>
              <a:gd name="T68" fmla="*/ 2177405 w 291740"/>
              <a:gd name="T69" fmla="*/ 974820 h 291739"/>
              <a:gd name="T70" fmla="*/ 2177405 w 291740"/>
              <a:gd name="T71" fmla="*/ 792232 h 291739"/>
              <a:gd name="T72" fmla="*/ 1626897 w 291740"/>
              <a:gd name="T73" fmla="*/ 252009 h 291739"/>
              <a:gd name="T74" fmla="*/ 1540510 w 291740"/>
              <a:gd name="T75" fmla="*/ 3873031 h 291739"/>
              <a:gd name="T76" fmla="*/ 3030652 w 291740"/>
              <a:gd name="T77" fmla="*/ 3225140 h 291739"/>
              <a:gd name="T78" fmla="*/ 5564564 w 291740"/>
              <a:gd name="T79" fmla="*/ 3145937 h 291739"/>
              <a:gd name="T80" fmla="*/ 5643767 w 291740"/>
              <a:gd name="T81" fmla="*/ 446358 h 291739"/>
              <a:gd name="T82" fmla="*/ 5370223 w 291740"/>
              <a:gd name="T83" fmla="*/ 172808 h 291739"/>
              <a:gd name="T84" fmla="*/ 1814051 w 291740"/>
              <a:gd name="T85" fmla="*/ 0 h 291739"/>
              <a:gd name="T86" fmla="*/ 5686966 w 291740"/>
              <a:gd name="T87" fmla="*/ 122423 h 291739"/>
              <a:gd name="T88" fmla="*/ 5823729 w 291740"/>
              <a:gd name="T89" fmla="*/ 2951564 h 291739"/>
              <a:gd name="T90" fmla="*/ 5370223 w 291740"/>
              <a:gd name="T91" fmla="*/ 3405091 h 291739"/>
              <a:gd name="T92" fmla="*/ 3678545 w 291740"/>
              <a:gd name="T93" fmla="*/ 5730355 h 291739"/>
              <a:gd name="T94" fmla="*/ 3592130 w 291740"/>
              <a:gd name="T95" fmla="*/ 5823931 h 291739"/>
              <a:gd name="T96" fmla="*/ 2829096 w 291740"/>
              <a:gd name="T97" fmla="*/ 5399223 h 291739"/>
              <a:gd name="T98" fmla="*/ 453510 w 291740"/>
              <a:gd name="T99" fmla="*/ 5255254 h 291739"/>
              <a:gd name="T100" fmla="*/ 0 w 291740"/>
              <a:gd name="T101" fmla="*/ 2893956 h 291739"/>
              <a:gd name="T102" fmla="*/ 1360534 w 291740"/>
              <a:gd name="T103" fmla="*/ 2433257 h 291739"/>
              <a:gd name="T104" fmla="*/ 1504513 w 291740"/>
              <a:gd name="T105" fmla="*/ 122423 h 29173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1740" h="291739">
                <a:moveTo>
                  <a:pt x="130053" y="222426"/>
                </a:moveTo>
                <a:cubicBezTo>
                  <a:pt x="131518" y="220662"/>
                  <a:pt x="134449" y="220662"/>
                  <a:pt x="136281" y="222426"/>
                </a:cubicBezTo>
                <a:cubicBezTo>
                  <a:pt x="137013" y="223484"/>
                  <a:pt x="137746" y="224190"/>
                  <a:pt x="137746" y="225601"/>
                </a:cubicBezTo>
                <a:cubicBezTo>
                  <a:pt x="137746" y="226659"/>
                  <a:pt x="137013" y="227718"/>
                  <a:pt x="136281" y="228423"/>
                </a:cubicBezTo>
                <a:cubicBezTo>
                  <a:pt x="135548" y="229482"/>
                  <a:pt x="134082" y="229834"/>
                  <a:pt x="132983" y="229834"/>
                </a:cubicBezTo>
                <a:cubicBezTo>
                  <a:pt x="131884" y="229834"/>
                  <a:pt x="130785" y="229482"/>
                  <a:pt x="130053" y="228423"/>
                </a:cubicBezTo>
                <a:cubicBezTo>
                  <a:pt x="128954" y="227718"/>
                  <a:pt x="128587" y="226659"/>
                  <a:pt x="128587" y="225601"/>
                </a:cubicBezTo>
                <a:cubicBezTo>
                  <a:pt x="128587" y="224190"/>
                  <a:pt x="128954" y="223484"/>
                  <a:pt x="130053" y="222426"/>
                </a:cubicBezTo>
                <a:close/>
                <a:moveTo>
                  <a:pt x="47502" y="222426"/>
                </a:moveTo>
                <a:cubicBezTo>
                  <a:pt x="48968" y="220662"/>
                  <a:pt x="52265" y="220662"/>
                  <a:pt x="53730" y="222426"/>
                </a:cubicBezTo>
                <a:cubicBezTo>
                  <a:pt x="54463" y="223484"/>
                  <a:pt x="55195" y="224190"/>
                  <a:pt x="55195" y="225601"/>
                </a:cubicBezTo>
                <a:cubicBezTo>
                  <a:pt x="55195" y="226659"/>
                  <a:pt x="54463" y="227718"/>
                  <a:pt x="53730" y="228423"/>
                </a:cubicBezTo>
                <a:cubicBezTo>
                  <a:pt x="52997" y="229482"/>
                  <a:pt x="51898" y="229834"/>
                  <a:pt x="50799" y="229834"/>
                </a:cubicBezTo>
                <a:cubicBezTo>
                  <a:pt x="49334" y="229834"/>
                  <a:pt x="48601" y="229482"/>
                  <a:pt x="47502" y="228423"/>
                </a:cubicBezTo>
                <a:cubicBezTo>
                  <a:pt x="46769" y="227718"/>
                  <a:pt x="46037" y="226659"/>
                  <a:pt x="46037" y="225601"/>
                </a:cubicBezTo>
                <a:cubicBezTo>
                  <a:pt x="46037" y="224190"/>
                  <a:pt x="46769" y="223484"/>
                  <a:pt x="47502" y="222426"/>
                </a:cubicBezTo>
                <a:close/>
                <a:moveTo>
                  <a:pt x="92074" y="220662"/>
                </a:moveTo>
                <a:cubicBezTo>
                  <a:pt x="94639" y="220662"/>
                  <a:pt x="96470" y="222567"/>
                  <a:pt x="96470" y="225234"/>
                </a:cubicBezTo>
                <a:cubicBezTo>
                  <a:pt x="96470" y="227520"/>
                  <a:pt x="94639" y="229806"/>
                  <a:pt x="92074" y="229806"/>
                </a:cubicBezTo>
                <a:cubicBezTo>
                  <a:pt x="89510" y="229806"/>
                  <a:pt x="87312" y="227520"/>
                  <a:pt x="87312" y="225234"/>
                </a:cubicBezTo>
                <a:cubicBezTo>
                  <a:pt x="87312" y="222567"/>
                  <a:pt x="89510" y="220662"/>
                  <a:pt x="92074" y="220662"/>
                </a:cubicBezTo>
                <a:close/>
                <a:moveTo>
                  <a:pt x="22719" y="130904"/>
                </a:moveTo>
                <a:cubicBezTo>
                  <a:pt x="15146" y="130904"/>
                  <a:pt x="9015" y="137035"/>
                  <a:pt x="9015" y="144968"/>
                </a:cubicBezTo>
                <a:lnTo>
                  <a:pt x="9015" y="240532"/>
                </a:lnTo>
                <a:cubicBezTo>
                  <a:pt x="9015" y="248105"/>
                  <a:pt x="15146" y="254235"/>
                  <a:pt x="22719" y="254235"/>
                </a:cubicBezTo>
                <a:lnTo>
                  <a:pt x="113595" y="254235"/>
                </a:lnTo>
                <a:cubicBezTo>
                  <a:pt x="124774" y="254235"/>
                  <a:pt x="135953" y="257120"/>
                  <a:pt x="145690" y="262890"/>
                </a:cubicBezTo>
                <a:lnTo>
                  <a:pt x="175621" y="279478"/>
                </a:lnTo>
                <a:lnTo>
                  <a:pt x="175621" y="170572"/>
                </a:lnTo>
                <a:lnTo>
                  <a:pt x="151820" y="170572"/>
                </a:lnTo>
                <a:cubicBezTo>
                  <a:pt x="142083" y="170572"/>
                  <a:pt x="132707" y="172736"/>
                  <a:pt x="124053" y="177784"/>
                </a:cubicBezTo>
                <a:lnTo>
                  <a:pt x="75008" y="205552"/>
                </a:lnTo>
                <a:cubicBezTo>
                  <a:pt x="74287" y="205913"/>
                  <a:pt x="73566" y="206273"/>
                  <a:pt x="72844" y="206273"/>
                </a:cubicBezTo>
                <a:cubicBezTo>
                  <a:pt x="71763" y="206273"/>
                  <a:pt x="71402" y="205913"/>
                  <a:pt x="70320" y="205552"/>
                </a:cubicBezTo>
                <a:cubicBezTo>
                  <a:pt x="69238" y="204831"/>
                  <a:pt x="68156" y="203388"/>
                  <a:pt x="68156" y="201585"/>
                </a:cubicBezTo>
                <a:lnTo>
                  <a:pt x="68156" y="130904"/>
                </a:lnTo>
                <a:lnTo>
                  <a:pt x="22719" y="130904"/>
                </a:lnTo>
                <a:close/>
                <a:moveTo>
                  <a:pt x="109113" y="122237"/>
                </a:moveTo>
                <a:lnTo>
                  <a:pt x="209613" y="122237"/>
                </a:lnTo>
                <a:cubicBezTo>
                  <a:pt x="212143" y="122237"/>
                  <a:pt x="213951" y="124435"/>
                  <a:pt x="213951" y="126633"/>
                </a:cubicBezTo>
                <a:cubicBezTo>
                  <a:pt x="213951" y="129198"/>
                  <a:pt x="212143" y="131396"/>
                  <a:pt x="209613" y="131396"/>
                </a:cubicBezTo>
                <a:lnTo>
                  <a:pt x="109113" y="131396"/>
                </a:lnTo>
                <a:cubicBezTo>
                  <a:pt x="106583" y="131396"/>
                  <a:pt x="104775" y="129198"/>
                  <a:pt x="104775" y="126633"/>
                </a:cubicBezTo>
                <a:cubicBezTo>
                  <a:pt x="104775" y="124435"/>
                  <a:pt x="106583" y="122237"/>
                  <a:pt x="109113" y="122237"/>
                </a:cubicBezTo>
                <a:close/>
                <a:moveTo>
                  <a:pt x="166282" y="80962"/>
                </a:moveTo>
                <a:lnTo>
                  <a:pt x="250868" y="80962"/>
                </a:lnTo>
                <a:cubicBezTo>
                  <a:pt x="253409" y="80962"/>
                  <a:pt x="255224" y="82867"/>
                  <a:pt x="255224" y="85534"/>
                </a:cubicBezTo>
                <a:cubicBezTo>
                  <a:pt x="255224" y="88201"/>
                  <a:pt x="253409" y="90106"/>
                  <a:pt x="250868" y="90106"/>
                </a:cubicBezTo>
                <a:lnTo>
                  <a:pt x="166282" y="90106"/>
                </a:lnTo>
                <a:cubicBezTo>
                  <a:pt x="163740" y="90106"/>
                  <a:pt x="161925" y="88201"/>
                  <a:pt x="161925" y="85534"/>
                </a:cubicBezTo>
                <a:cubicBezTo>
                  <a:pt x="161925" y="82867"/>
                  <a:pt x="163740" y="80962"/>
                  <a:pt x="166282" y="80962"/>
                </a:cubicBezTo>
                <a:close/>
                <a:moveTo>
                  <a:pt x="109029" y="80962"/>
                </a:moveTo>
                <a:lnTo>
                  <a:pt x="136324" y="80962"/>
                </a:lnTo>
                <a:cubicBezTo>
                  <a:pt x="138806" y="80962"/>
                  <a:pt x="140933" y="82867"/>
                  <a:pt x="140933" y="85534"/>
                </a:cubicBezTo>
                <a:cubicBezTo>
                  <a:pt x="140933" y="88201"/>
                  <a:pt x="138806" y="90106"/>
                  <a:pt x="136324" y="90106"/>
                </a:cubicBezTo>
                <a:lnTo>
                  <a:pt x="109029" y="90106"/>
                </a:lnTo>
                <a:cubicBezTo>
                  <a:pt x="106548" y="90106"/>
                  <a:pt x="104775" y="88201"/>
                  <a:pt x="104775" y="85534"/>
                </a:cubicBezTo>
                <a:cubicBezTo>
                  <a:pt x="104775" y="82867"/>
                  <a:pt x="106548" y="80962"/>
                  <a:pt x="109029" y="80962"/>
                </a:cubicBezTo>
                <a:close/>
                <a:moveTo>
                  <a:pt x="218695" y="39687"/>
                </a:moveTo>
                <a:lnTo>
                  <a:pt x="250839" y="39687"/>
                </a:lnTo>
                <a:cubicBezTo>
                  <a:pt x="253396" y="39687"/>
                  <a:pt x="255222" y="41592"/>
                  <a:pt x="255222" y="44259"/>
                </a:cubicBezTo>
                <a:cubicBezTo>
                  <a:pt x="255222" y="46545"/>
                  <a:pt x="253396" y="48831"/>
                  <a:pt x="250839" y="48831"/>
                </a:cubicBezTo>
                <a:lnTo>
                  <a:pt x="218695" y="48831"/>
                </a:lnTo>
                <a:cubicBezTo>
                  <a:pt x="216139" y="48831"/>
                  <a:pt x="214312" y="46545"/>
                  <a:pt x="214312" y="44259"/>
                </a:cubicBezTo>
                <a:cubicBezTo>
                  <a:pt x="214312" y="41592"/>
                  <a:pt x="216139" y="39687"/>
                  <a:pt x="218695" y="39687"/>
                </a:cubicBezTo>
                <a:close/>
                <a:moveTo>
                  <a:pt x="109077" y="39687"/>
                </a:moveTo>
                <a:lnTo>
                  <a:pt x="188657" y="39687"/>
                </a:lnTo>
                <a:cubicBezTo>
                  <a:pt x="191166" y="39687"/>
                  <a:pt x="193317" y="41592"/>
                  <a:pt x="193317" y="44259"/>
                </a:cubicBezTo>
                <a:cubicBezTo>
                  <a:pt x="193317" y="46545"/>
                  <a:pt x="191166" y="48831"/>
                  <a:pt x="188657" y="48831"/>
                </a:cubicBezTo>
                <a:lnTo>
                  <a:pt x="109077" y="48831"/>
                </a:lnTo>
                <a:cubicBezTo>
                  <a:pt x="106568" y="48831"/>
                  <a:pt x="104775" y="46545"/>
                  <a:pt x="104775" y="44259"/>
                </a:cubicBezTo>
                <a:cubicBezTo>
                  <a:pt x="104775" y="41592"/>
                  <a:pt x="106568" y="39687"/>
                  <a:pt x="109077" y="39687"/>
                </a:cubicBezTo>
                <a:close/>
                <a:moveTo>
                  <a:pt x="90875" y="8655"/>
                </a:moveTo>
                <a:cubicBezTo>
                  <a:pt x="87269" y="8655"/>
                  <a:pt x="84024" y="10097"/>
                  <a:pt x="81499" y="12622"/>
                </a:cubicBezTo>
                <a:cubicBezTo>
                  <a:pt x="78614" y="15146"/>
                  <a:pt x="77172" y="18752"/>
                  <a:pt x="77172" y="22358"/>
                </a:cubicBezTo>
                <a:lnTo>
                  <a:pt x="77172" y="194012"/>
                </a:lnTo>
                <a:lnTo>
                  <a:pt x="119725" y="169851"/>
                </a:lnTo>
                <a:cubicBezTo>
                  <a:pt x="129462" y="164442"/>
                  <a:pt x="140641" y="161557"/>
                  <a:pt x="151820" y="161557"/>
                </a:cubicBezTo>
                <a:lnTo>
                  <a:pt x="269021" y="161557"/>
                </a:lnTo>
                <a:cubicBezTo>
                  <a:pt x="272627" y="161557"/>
                  <a:pt x="276233" y="160114"/>
                  <a:pt x="278757" y="157590"/>
                </a:cubicBezTo>
                <a:cubicBezTo>
                  <a:pt x="281282" y="155066"/>
                  <a:pt x="282724" y="151459"/>
                  <a:pt x="282724" y="147853"/>
                </a:cubicBezTo>
                <a:lnTo>
                  <a:pt x="282724" y="22358"/>
                </a:lnTo>
                <a:cubicBezTo>
                  <a:pt x="282724" y="18752"/>
                  <a:pt x="281282" y="15146"/>
                  <a:pt x="278757" y="12622"/>
                </a:cubicBezTo>
                <a:cubicBezTo>
                  <a:pt x="275872" y="10097"/>
                  <a:pt x="272627" y="8655"/>
                  <a:pt x="269021" y="8655"/>
                </a:cubicBezTo>
                <a:lnTo>
                  <a:pt x="90875" y="8655"/>
                </a:lnTo>
                <a:close/>
                <a:moveTo>
                  <a:pt x="90875" y="0"/>
                </a:moveTo>
                <a:lnTo>
                  <a:pt x="269021" y="0"/>
                </a:lnTo>
                <a:cubicBezTo>
                  <a:pt x="274791" y="0"/>
                  <a:pt x="280200" y="2164"/>
                  <a:pt x="284888" y="6130"/>
                </a:cubicBezTo>
                <a:cubicBezTo>
                  <a:pt x="289215" y="10458"/>
                  <a:pt x="291740" y="16588"/>
                  <a:pt x="291740" y="22358"/>
                </a:cubicBezTo>
                <a:lnTo>
                  <a:pt x="291740" y="147853"/>
                </a:lnTo>
                <a:cubicBezTo>
                  <a:pt x="291740" y="153984"/>
                  <a:pt x="289215" y="159754"/>
                  <a:pt x="284888" y="164081"/>
                </a:cubicBezTo>
                <a:cubicBezTo>
                  <a:pt x="280560" y="168048"/>
                  <a:pt x="274791" y="170572"/>
                  <a:pt x="269021" y="170572"/>
                </a:cubicBezTo>
                <a:lnTo>
                  <a:pt x="184276" y="170572"/>
                </a:lnTo>
                <a:lnTo>
                  <a:pt x="184276" y="287051"/>
                </a:lnTo>
                <a:cubicBezTo>
                  <a:pt x="184276" y="288855"/>
                  <a:pt x="183554" y="289936"/>
                  <a:pt x="182112" y="291018"/>
                </a:cubicBezTo>
                <a:cubicBezTo>
                  <a:pt x="181751" y="291379"/>
                  <a:pt x="180670" y="291739"/>
                  <a:pt x="179948" y="291739"/>
                </a:cubicBezTo>
                <a:cubicBezTo>
                  <a:pt x="179227" y="291739"/>
                  <a:pt x="178506" y="291379"/>
                  <a:pt x="177785" y="291018"/>
                </a:cubicBezTo>
                <a:lnTo>
                  <a:pt x="141723" y="270463"/>
                </a:lnTo>
                <a:cubicBezTo>
                  <a:pt x="133068" y="265775"/>
                  <a:pt x="123331" y="263251"/>
                  <a:pt x="113595" y="263251"/>
                </a:cubicBezTo>
                <a:lnTo>
                  <a:pt x="22719" y="263251"/>
                </a:lnTo>
                <a:cubicBezTo>
                  <a:pt x="10097" y="263251"/>
                  <a:pt x="0" y="252793"/>
                  <a:pt x="0" y="240532"/>
                </a:cubicBezTo>
                <a:lnTo>
                  <a:pt x="0" y="144968"/>
                </a:lnTo>
                <a:cubicBezTo>
                  <a:pt x="0" y="131986"/>
                  <a:pt x="10097" y="121889"/>
                  <a:pt x="22719" y="121889"/>
                </a:cubicBezTo>
                <a:lnTo>
                  <a:pt x="68156" y="121889"/>
                </a:lnTo>
                <a:lnTo>
                  <a:pt x="68156" y="22358"/>
                </a:lnTo>
                <a:cubicBezTo>
                  <a:pt x="68156" y="16588"/>
                  <a:pt x="71041" y="10458"/>
                  <a:pt x="75369" y="6130"/>
                </a:cubicBezTo>
                <a:cubicBezTo>
                  <a:pt x="79696" y="2164"/>
                  <a:pt x="85466" y="0"/>
                  <a:pt x="90875" y="0"/>
                </a:cubicBezTo>
                <a:close/>
              </a:path>
            </a:pathLst>
          </a:custGeom>
          <a:solidFill>
            <a:schemeClr val="bg1"/>
          </a:solidFill>
          <a:ln>
            <a:noFill/>
          </a:ln>
          <a:effectLst/>
        </p:spPr>
        <p:txBody>
          <a:bodyPr anchor="ctr"/>
          <a:lstStyle/>
          <a:p>
            <a:endParaRPr lang="en-GB" sz="567" dirty="0"/>
          </a:p>
        </p:txBody>
      </p:sp>
      <p:sp>
        <p:nvSpPr>
          <p:cNvPr id="31" name="TextBox 26">
            <a:extLst>
              <a:ext uri="{FF2B5EF4-FFF2-40B4-BE49-F238E27FC236}">
                <a16:creationId xmlns="" xmlns:a16="http://schemas.microsoft.com/office/drawing/2014/main" id="{2850A038-D12B-4DCE-A996-78602C02C579}"/>
              </a:ext>
            </a:extLst>
          </p:cNvPr>
          <p:cNvSpPr txBox="1"/>
          <p:nvPr/>
        </p:nvSpPr>
        <p:spPr>
          <a:xfrm>
            <a:off x="3605420" y="4004300"/>
            <a:ext cx="1860381" cy="338554"/>
          </a:xfrm>
          <a:prstGeom prst="rect">
            <a:avLst/>
          </a:prstGeom>
          <a:noFill/>
        </p:spPr>
        <p:txBody>
          <a:bodyPr wrap="none" lIns="91440" tIns="45720" rIns="91440" bIns="45720" rtlCol="0" anchor="b" anchorCtr="0">
            <a:spAutoFit/>
          </a:bodyPr>
          <a:lstStyle/>
          <a:p>
            <a:r>
              <a:rPr lang="en-GB" sz="1600" b="1" dirty="0" err="1">
                <a:solidFill>
                  <a:srgbClr val="0070C0"/>
                </a:solidFill>
                <a:latin typeface="+mj-lt"/>
                <a:ea typeface="League Spartan" charset="0"/>
                <a:cs typeface="Poppins" pitchFamily="2" charset="77"/>
              </a:rPr>
              <a:t>Condiciones</a:t>
            </a:r>
            <a:r>
              <a:rPr lang="en-GB" sz="1600" b="1" dirty="0">
                <a:solidFill>
                  <a:srgbClr val="0070C0"/>
                </a:solidFill>
                <a:latin typeface="+mj-lt"/>
                <a:ea typeface="League Spartan" charset="0"/>
                <a:cs typeface="Poppins" pitchFamily="2" charset="77"/>
              </a:rPr>
              <a:t> de </a:t>
            </a:r>
            <a:r>
              <a:rPr lang="en-GB" sz="1600" b="1" dirty="0" err="1" smtClean="0">
                <a:solidFill>
                  <a:srgbClr val="0070C0"/>
                </a:solidFill>
                <a:latin typeface="+mj-lt"/>
                <a:ea typeface="League Spartan" charset="0"/>
                <a:cs typeface="Poppins" pitchFamily="2" charset="77"/>
              </a:rPr>
              <a:t>pago</a:t>
            </a:r>
            <a:endParaRPr lang="en-GB" sz="1600" b="1" dirty="0">
              <a:solidFill>
                <a:srgbClr val="0070C0"/>
              </a:solidFill>
              <a:latin typeface="+mj-lt"/>
              <a:ea typeface="League Spartan" charset="0"/>
              <a:cs typeface="Poppins" pitchFamily="2" charset="77"/>
            </a:endParaRPr>
          </a:p>
        </p:txBody>
      </p:sp>
      <p:sp>
        <p:nvSpPr>
          <p:cNvPr id="32" name="Subtitle 2">
            <a:extLst>
              <a:ext uri="{FF2B5EF4-FFF2-40B4-BE49-F238E27FC236}">
                <a16:creationId xmlns="" xmlns:a16="http://schemas.microsoft.com/office/drawing/2014/main" id="{1636C762-3BC1-413E-8E38-BA05983529EC}"/>
              </a:ext>
            </a:extLst>
          </p:cNvPr>
          <p:cNvSpPr txBox="1">
            <a:spLocks/>
          </p:cNvSpPr>
          <p:nvPr/>
        </p:nvSpPr>
        <p:spPr>
          <a:xfrm>
            <a:off x="3656423" y="4345770"/>
            <a:ext cx="2584545" cy="244760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s-ES" sz="1600" dirty="0">
                <a:solidFill>
                  <a:srgbClr val="245473"/>
                </a:solidFill>
                <a:latin typeface="+mj-lt"/>
                <a:ea typeface="Lato Light" panose="020F0502020204030203" pitchFamily="34" charset="0"/>
                <a:cs typeface="Mukta ExtraLight" panose="020B0000000000000000" pitchFamily="34" charset="77"/>
              </a:rPr>
              <a:t>¿Qué condiciones y sobre qué base</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Quién determina las nuevas condiciones</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Importe del plazo medio de pago</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Procedimiento con anticipos</a:t>
            </a:r>
            <a:r>
              <a:rPr lang="es-ES" sz="1600" dirty="0" smtClean="0">
                <a:solidFill>
                  <a:srgbClr val="245473"/>
                </a:solidFill>
                <a:latin typeface="+mj-lt"/>
                <a:ea typeface="Lato Light" panose="020F0502020204030203" pitchFamily="34" charset="0"/>
                <a:cs typeface="Mukta ExtraLight" panose="020B0000000000000000" pitchFamily="34" charset="77"/>
              </a:rPr>
              <a:t>?</a:t>
            </a:r>
          </a:p>
          <a:p>
            <a:pPr marL="182245" indent="-182245" algn="l">
              <a:lnSpc>
                <a:spcPct val="100000"/>
              </a:lnSpc>
              <a:buFont typeface="Arial" panose="020B0604020202020204" pitchFamily="34" charset="0"/>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a:t>
            </a:r>
            <a:r>
              <a:rPr lang="es-ES" sz="1600" dirty="0">
                <a:solidFill>
                  <a:srgbClr val="245473"/>
                </a:solidFill>
                <a:latin typeface="+mj-lt"/>
                <a:ea typeface="Lato Light" panose="020F0502020204030203" pitchFamily="34" charset="0"/>
                <a:cs typeface="Mukta ExtraLight" panose="020B0000000000000000" pitchFamily="34" charset="77"/>
              </a:rPr>
              <a:t>Qué medios de pago?</a:t>
            </a:r>
            <a:endParaRPr lang="en-GB" sz="1600" dirty="0">
              <a:solidFill>
                <a:srgbClr val="245473"/>
              </a:solidFill>
              <a:latin typeface="+mj-lt"/>
              <a:ea typeface="Lato Light" panose="020F0502020204030203" pitchFamily="34" charset="0"/>
              <a:cs typeface="Mukta ExtraLight" panose="020B0000000000000000" pitchFamily="34" charset="77"/>
            </a:endParaRPr>
          </a:p>
        </p:txBody>
      </p:sp>
      <p:sp>
        <p:nvSpPr>
          <p:cNvPr id="33" name="TextBox 26">
            <a:extLst>
              <a:ext uri="{FF2B5EF4-FFF2-40B4-BE49-F238E27FC236}">
                <a16:creationId xmlns="" xmlns:a16="http://schemas.microsoft.com/office/drawing/2014/main" id="{255F3EF2-2B7B-41DC-9FD1-F9D24FAC8F1F}"/>
              </a:ext>
            </a:extLst>
          </p:cNvPr>
          <p:cNvSpPr txBox="1"/>
          <p:nvPr/>
        </p:nvSpPr>
        <p:spPr>
          <a:xfrm>
            <a:off x="7104962" y="3632286"/>
            <a:ext cx="926407" cy="523220"/>
          </a:xfrm>
          <a:prstGeom prst="rect">
            <a:avLst/>
          </a:prstGeom>
          <a:noFill/>
        </p:spPr>
        <p:txBody>
          <a:bodyPr wrap="none" rtlCol="0" anchor="b" anchorCtr="0">
            <a:spAutoFit/>
          </a:bodyPr>
          <a:lstStyle/>
          <a:p>
            <a:pPr algn="ctr"/>
            <a:r>
              <a:rPr lang="en-GB" sz="1400" b="1" dirty="0" err="1">
                <a:solidFill>
                  <a:schemeClr val="tx2"/>
                </a:solidFill>
                <a:latin typeface="+mj-lt"/>
                <a:ea typeface="League Spartan" charset="0"/>
                <a:cs typeface="Poppins" pitchFamily="2" charset="77"/>
              </a:rPr>
              <a:t>Cuentas</a:t>
            </a:r>
            <a:r>
              <a:rPr lang="en-GB" sz="1400" b="1" dirty="0">
                <a:solidFill>
                  <a:schemeClr val="tx2"/>
                </a:solidFill>
                <a:latin typeface="+mj-lt"/>
                <a:ea typeface="League Spartan" charset="0"/>
                <a:cs typeface="Poppins" pitchFamily="2" charset="77"/>
              </a:rPr>
              <a:t> </a:t>
            </a:r>
            <a:endParaRPr lang="en-GB" sz="1400" b="1" dirty="0" smtClean="0">
              <a:solidFill>
                <a:schemeClr val="tx2"/>
              </a:solidFill>
              <a:latin typeface="+mj-lt"/>
              <a:ea typeface="League Spartan" charset="0"/>
              <a:cs typeface="Poppins" pitchFamily="2" charset="77"/>
            </a:endParaRPr>
          </a:p>
          <a:p>
            <a:pPr algn="ctr"/>
            <a:r>
              <a:rPr lang="en-GB" sz="1400" b="1" dirty="0" err="1" smtClean="0">
                <a:solidFill>
                  <a:schemeClr val="tx2"/>
                </a:solidFill>
                <a:latin typeface="+mj-lt"/>
                <a:ea typeface="League Spartan" charset="0"/>
                <a:cs typeface="Poppins" pitchFamily="2" charset="77"/>
              </a:rPr>
              <a:t>por</a:t>
            </a:r>
            <a:r>
              <a:rPr lang="en-GB" sz="1400" b="1" dirty="0" smtClean="0">
                <a:solidFill>
                  <a:schemeClr val="tx2"/>
                </a:solidFill>
                <a:latin typeface="+mj-lt"/>
                <a:ea typeface="League Spartan" charset="0"/>
                <a:cs typeface="Poppins" pitchFamily="2" charset="77"/>
              </a:rPr>
              <a:t> </a:t>
            </a:r>
            <a:r>
              <a:rPr lang="en-GB" sz="1400" b="1" dirty="0" err="1">
                <a:solidFill>
                  <a:schemeClr val="tx2"/>
                </a:solidFill>
                <a:latin typeface="+mj-lt"/>
                <a:ea typeface="League Spartan" charset="0"/>
                <a:cs typeface="Poppins" pitchFamily="2" charset="77"/>
              </a:rPr>
              <a:t>cobrar</a:t>
            </a:r>
            <a:endParaRPr lang="en-GB" sz="1400" b="1" dirty="0">
              <a:solidFill>
                <a:schemeClr val="tx2"/>
              </a:solidFill>
              <a:latin typeface="+mj-lt"/>
              <a:ea typeface="League Spartan" charset="0"/>
              <a:cs typeface="Poppins" pitchFamily="2" charset="77"/>
            </a:endParaRPr>
          </a:p>
        </p:txBody>
      </p:sp>
      <p:sp>
        <p:nvSpPr>
          <p:cNvPr id="21"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99524" y="578384"/>
            <a:ext cx="8852375" cy="697353"/>
          </a:xfrm>
        </p:spPr>
        <p:txBody>
          <a:bodyPr>
            <a:normAutofit/>
          </a:bodyPr>
          <a:lstStyle/>
          <a:p>
            <a:r>
              <a:rPr lang="es-ES" dirty="0"/>
              <a:t>Gestión del Capital de </a:t>
            </a:r>
            <a:r>
              <a:rPr lang="es-ES" dirty="0" smtClean="0"/>
              <a:t>Trabajo (cont.)</a:t>
            </a:r>
            <a:endParaRPr lang="en-GB" dirty="0"/>
          </a:p>
        </p:txBody>
      </p:sp>
    </p:spTree>
    <p:extLst>
      <p:ext uri="{BB962C8B-B14F-4D97-AF65-F5344CB8AC3E}">
        <p14:creationId xmlns:p14="http://schemas.microsoft.com/office/powerpoint/2010/main" val="326393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 xmlns:a16="http://schemas.microsoft.com/office/drawing/2014/main" id="{B8CB9108-1583-4A1C-846B-3263D00D0833}"/>
              </a:ext>
            </a:extLst>
          </p:cNvPr>
          <p:cNvSpPr txBox="1">
            <a:spLocks/>
          </p:cNvSpPr>
          <p:nvPr/>
        </p:nvSpPr>
        <p:spPr>
          <a:xfrm>
            <a:off x="217861" y="1816161"/>
            <a:ext cx="3096839" cy="497602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2200" dirty="0">
                <a:solidFill>
                  <a:srgbClr val="245473"/>
                </a:solidFill>
                <a:latin typeface="+mj-lt"/>
                <a:ea typeface="Open Sans Light" panose="020B0306030504020204" pitchFamily="34" charset="0"/>
                <a:cs typeface="Open Sans Light" panose="020B0306030504020204" pitchFamily="34" charset="0"/>
              </a:rPr>
              <a:t>El pago de las facturas en el momento oportuno puede mantener la liquidez de la empresa y aumentar los ingresos por </a:t>
            </a:r>
            <a:r>
              <a:rPr lang="es-ES" sz="2200" dirty="0" smtClean="0">
                <a:solidFill>
                  <a:srgbClr val="245473"/>
                </a:solidFill>
                <a:latin typeface="+mj-lt"/>
                <a:ea typeface="Open Sans Light" panose="020B0306030504020204" pitchFamily="34" charset="0"/>
                <a:cs typeface="Open Sans Light" panose="020B0306030504020204" pitchFamily="34" charset="0"/>
              </a:rPr>
              <a:t>intereses.</a:t>
            </a:r>
          </a:p>
          <a:p>
            <a:pPr algn="l">
              <a:lnSpc>
                <a:spcPct val="100000"/>
              </a:lnSpc>
              <a:spcBef>
                <a:spcPts val="600"/>
              </a:spcBef>
            </a:pPr>
            <a:r>
              <a:rPr lang="es-ES" sz="2200" dirty="0" smtClean="0">
                <a:solidFill>
                  <a:srgbClr val="245473"/>
                </a:solidFill>
                <a:latin typeface="+mj-lt"/>
                <a:ea typeface="Open Sans Light" panose="020B0306030504020204" pitchFamily="34" charset="0"/>
                <a:cs typeface="Open Sans Light" panose="020B0306030504020204" pitchFamily="34" charset="0"/>
              </a:rPr>
              <a:t>Las </a:t>
            </a:r>
            <a:r>
              <a:rPr lang="es-ES" sz="2200" dirty="0">
                <a:solidFill>
                  <a:srgbClr val="245473"/>
                </a:solidFill>
                <a:latin typeface="+mj-lt"/>
                <a:ea typeface="Open Sans Light" panose="020B0306030504020204" pitchFamily="34" charset="0"/>
                <a:cs typeface="Open Sans Light" panose="020B0306030504020204" pitchFamily="34" charset="0"/>
              </a:rPr>
              <a:t>condiciones de pago las determinan los proveedores en el momento de hacer el pedido y sólo en algunos casos hay margen de maniobra para el cliente</a:t>
            </a:r>
            <a:endParaRPr lang="en-GB" sz="2200" dirty="0">
              <a:solidFill>
                <a:schemeClr val="tx1"/>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20" name="Freeform 1">
            <a:extLst>
              <a:ext uri="{FF2B5EF4-FFF2-40B4-BE49-F238E27FC236}">
                <a16:creationId xmlns="" xmlns:a16="http://schemas.microsoft.com/office/drawing/2014/main" id="{205EAD36-EE8A-4DBB-A341-9402EAD5F703}"/>
              </a:ext>
            </a:extLst>
          </p:cNvPr>
          <p:cNvSpPr>
            <a:spLocks noChangeArrowheads="1"/>
          </p:cNvSpPr>
          <p:nvPr/>
        </p:nvSpPr>
        <p:spPr bwMode="auto">
          <a:xfrm>
            <a:off x="4342789" y="5540292"/>
            <a:ext cx="402736" cy="231320"/>
          </a:xfrm>
          <a:custGeom>
            <a:avLst/>
            <a:gdLst>
              <a:gd name="T0" fmla="*/ 964 w 1928"/>
              <a:gd name="T1" fmla="*/ 1107 h 1108"/>
              <a:gd name="T2" fmla="*/ 964 w 1928"/>
              <a:gd name="T3" fmla="*/ 1107 h 1108"/>
              <a:gd name="T4" fmla="*/ 964 w 1928"/>
              <a:gd name="T5" fmla="*/ 1107 h 1108"/>
              <a:gd name="T6" fmla="*/ 0 w 1928"/>
              <a:gd name="T7" fmla="*/ 144 h 1108"/>
              <a:gd name="T8" fmla="*/ 0 w 1928"/>
              <a:gd name="T9" fmla="*/ 0 h 1108"/>
              <a:gd name="T10" fmla="*/ 1927 w 1928"/>
              <a:gd name="T11" fmla="*/ 0 h 1108"/>
              <a:gd name="T12" fmla="*/ 1927 w 1928"/>
              <a:gd name="T13" fmla="*/ 144 h 1108"/>
              <a:gd name="T14" fmla="*/ 1927 w 1928"/>
              <a:gd name="T15" fmla="*/ 144 h 1108"/>
              <a:gd name="T16" fmla="*/ 964 w 1928"/>
              <a:gd name="T17" fmla="*/ 1107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8" h="1108">
                <a:moveTo>
                  <a:pt x="964" y="1107"/>
                </a:moveTo>
                <a:lnTo>
                  <a:pt x="964" y="1107"/>
                </a:lnTo>
                <a:lnTo>
                  <a:pt x="964" y="1107"/>
                </a:lnTo>
                <a:cubicBezTo>
                  <a:pt x="432" y="1107"/>
                  <a:pt x="0" y="676"/>
                  <a:pt x="0" y="144"/>
                </a:cubicBezTo>
                <a:lnTo>
                  <a:pt x="0" y="0"/>
                </a:lnTo>
                <a:lnTo>
                  <a:pt x="1927" y="0"/>
                </a:lnTo>
                <a:lnTo>
                  <a:pt x="1927" y="144"/>
                </a:lnTo>
                <a:lnTo>
                  <a:pt x="1927" y="144"/>
                </a:lnTo>
                <a:cubicBezTo>
                  <a:pt x="1927" y="676"/>
                  <a:pt x="1496" y="1107"/>
                  <a:pt x="964" y="1107"/>
                </a:cubicBezTo>
              </a:path>
            </a:pathLst>
          </a:custGeom>
          <a:solidFill>
            <a:schemeClr val="accent6"/>
          </a:solidFill>
          <a:ln>
            <a:noFill/>
          </a:ln>
          <a:effectLst/>
        </p:spPr>
        <p:txBody>
          <a:bodyPr wrap="none" anchor="ctr"/>
          <a:lstStyle/>
          <a:p>
            <a:endParaRPr lang="en-GB" sz="1400" dirty="0">
              <a:latin typeface="+mj-lt"/>
            </a:endParaRPr>
          </a:p>
        </p:txBody>
      </p:sp>
      <p:sp>
        <p:nvSpPr>
          <p:cNvPr id="21" name="Freeform 2">
            <a:extLst>
              <a:ext uri="{FF2B5EF4-FFF2-40B4-BE49-F238E27FC236}">
                <a16:creationId xmlns="" xmlns:a16="http://schemas.microsoft.com/office/drawing/2014/main" id="{34D26748-3622-4481-A1D1-B0BFCDE6545B}"/>
              </a:ext>
            </a:extLst>
          </p:cNvPr>
          <p:cNvSpPr>
            <a:spLocks noChangeArrowheads="1"/>
          </p:cNvSpPr>
          <p:nvPr/>
        </p:nvSpPr>
        <p:spPr bwMode="auto">
          <a:xfrm>
            <a:off x="4090273" y="5324640"/>
            <a:ext cx="907769" cy="252517"/>
          </a:xfrm>
          <a:custGeom>
            <a:avLst/>
            <a:gdLst>
              <a:gd name="T0" fmla="*/ 3740 w 4344"/>
              <a:gd name="T1" fmla="*/ 1207 h 1208"/>
              <a:gd name="T2" fmla="*/ 604 w 4344"/>
              <a:gd name="T3" fmla="*/ 1207 h 1208"/>
              <a:gd name="T4" fmla="*/ 604 w 4344"/>
              <a:gd name="T5" fmla="*/ 1207 h 1208"/>
              <a:gd name="T6" fmla="*/ 0 w 4344"/>
              <a:gd name="T7" fmla="*/ 604 h 1208"/>
              <a:gd name="T8" fmla="*/ 0 w 4344"/>
              <a:gd name="T9" fmla="*/ 604 h 1208"/>
              <a:gd name="T10" fmla="*/ 604 w 4344"/>
              <a:gd name="T11" fmla="*/ 0 h 1208"/>
              <a:gd name="T12" fmla="*/ 3740 w 4344"/>
              <a:gd name="T13" fmla="*/ 0 h 1208"/>
              <a:gd name="T14" fmla="*/ 3740 w 4344"/>
              <a:gd name="T15" fmla="*/ 0 h 1208"/>
              <a:gd name="T16" fmla="*/ 4343 w 4344"/>
              <a:gd name="T17" fmla="*/ 604 h 1208"/>
              <a:gd name="T18" fmla="*/ 4343 w 4344"/>
              <a:gd name="T19" fmla="*/ 604 h 1208"/>
              <a:gd name="T20" fmla="*/ 3740 w 4344"/>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44" h="1208">
                <a:moveTo>
                  <a:pt x="3740" y="1207"/>
                </a:moveTo>
                <a:lnTo>
                  <a:pt x="604" y="1207"/>
                </a:lnTo>
                <a:lnTo>
                  <a:pt x="604" y="1207"/>
                </a:lnTo>
                <a:cubicBezTo>
                  <a:pt x="271" y="1207"/>
                  <a:pt x="0" y="937"/>
                  <a:pt x="0" y="604"/>
                </a:cubicBezTo>
                <a:lnTo>
                  <a:pt x="0" y="604"/>
                </a:lnTo>
                <a:cubicBezTo>
                  <a:pt x="0" y="271"/>
                  <a:pt x="271" y="0"/>
                  <a:pt x="604" y="0"/>
                </a:cubicBezTo>
                <a:lnTo>
                  <a:pt x="3740" y="0"/>
                </a:lnTo>
                <a:lnTo>
                  <a:pt x="3740" y="0"/>
                </a:lnTo>
                <a:cubicBezTo>
                  <a:pt x="4073" y="0"/>
                  <a:pt x="4343" y="271"/>
                  <a:pt x="4343" y="604"/>
                </a:cubicBezTo>
                <a:lnTo>
                  <a:pt x="4343" y="604"/>
                </a:lnTo>
                <a:cubicBezTo>
                  <a:pt x="4343" y="937"/>
                  <a:pt x="4073" y="1207"/>
                  <a:pt x="3740" y="1207"/>
                </a:cubicBezTo>
              </a:path>
            </a:pathLst>
          </a:custGeom>
          <a:solidFill>
            <a:schemeClr val="accent6"/>
          </a:solidFill>
          <a:ln>
            <a:noFill/>
          </a:ln>
          <a:effectLst/>
        </p:spPr>
        <p:txBody>
          <a:bodyPr wrap="none" anchor="ctr"/>
          <a:lstStyle/>
          <a:p>
            <a:endParaRPr lang="en-GB" sz="1400" dirty="0">
              <a:latin typeface="+mj-lt"/>
            </a:endParaRPr>
          </a:p>
        </p:txBody>
      </p:sp>
      <p:sp>
        <p:nvSpPr>
          <p:cNvPr id="34" name="Freeform 3">
            <a:extLst>
              <a:ext uri="{FF2B5EF4-FFF2-40B4-BE49-F238E27FC236}">
                <a16:creationId xmlns="" xmlns:a16="http://schemas.microsoft.com/office/drawing/2014/main" id="{0EC32AFF-E6A5-4CF4-892B-D537B77AF87F}"/>
              </a:ext>
            </a:extLst>
          </p:cNvPr>
          <p:cNvSpPr>
            <a:spLocks noChangeArrowheads="1"/>
          </p:cNvSpPr>
          <p:nvPr/>
        </p:nvSpPr>
        <p:spPr bwMode="auto">
          <a:xfrm>
            <a:off x="3995349" y="5198382"/>
            <a:ext cx="1099461" cy="252517"/>
          </a:xfrm>
          <a:custGeom>
            <a:avLst/>
            <a:gdLst>
              <a:gd name="T0" fmla="*/ 4655 w 5260"/>
              <a:gd name="T1" fmla="*/ 1207 h 1208"/>
              <a:gd name="T2" fmla="*/ 604 w 5260"/>
              <a:gd name="T3" fmla="*/ 1207 h 1208"/>
              <a:gd name="T4" fmla="*/ 604 w 5260"/>
              <a:gd name="T5" fmla="*/ 1207 h 1208"/>
              <a:gd name="T6" fmla="*/ 0 w 5260"/>
              <a:gd name="T7" fmla="*/ 603 h 1208"/>
              <a:gd name="T8" fmla="*/ 0 w 5260"/>
              <a:gd name="T9" fmla="*/ 603 h 1208"/>
              <a:gd name="T10" fmla="*/ 604 w 5260"/>
              <a:gd name="T11" fmla="*/ 0 h 1208"/>
              <a:gd name="T12" fmla="*/ 4655 w 5260"/>
              <a:gd name="T13" fmla="*/ 0 h 1208"/>
              <a:gd name="T14" fmla="*/ 4655 w 5260"/>
              <a:gd name="T15" fmla="*/ 0 h 1208"/>
              <a:gd name="T16" fmla="*/ 5259 w 5260"/>
              <a:gd name="T17" fmla="*/ 603 h 1208"/>
              <a:gd name="T18" fmla="*/ 5259 w 5260"/>
              <a:gd name="T19" fmla="*/ 603 h 1208"/>
              <a:gd name="T20" fmla="*/ 4655 w 5260"/>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60" h="1208">
                <a:moveTo>
                  <a:pt x="4655" y="1207"/>
                </a:moveTo>
                <a:lnTo>
                  <a:pt x="604" y="1207"/>
                </a:lnTo>
                <a:lnTo>
                  <a:pt x="604" y="1207"/>
                </a:lnTo>
                <a:cubicBezTo>
                  <a:pt x="271" y="1207"/>
                  <a:pt x="0" y="937"/>
                  <a:pt x="0" y="603"/>
                </a:cubicBezTo>
                <a:lnTo>
                  <a:pt x="0" y="603"/>
                </a:lnTo>
                <a:cubicBezTo>
                  <a:pt x="0" y="270"/>
                  <a:pt x="271" y="0"/>
                  <a:pt x="604" y="0"/>
                </a:cubicBezTo>
                <a:lnTo>
                  <a:pt x="4655" y="0"/>
                </a:lnTo>
                <a:lnTo>
                  <a:pt x="4655" y="0"/>
                </a:lnTo>
                <a:cubicBezTo>
                  <a:pt x="4988" y="0"/>
                  <a:pt x="5259" y="270"/>
                  <a:pt x="5259" y="603"/>
                </a:cubicBezTo>
                <a:lnTo>
                  <a:pt x="5259" y="603"/>
                </a:lnTo>
                <a:cubicBezTo>
                  <a:pt x="5259" y="937"/>
                  <a:pt x="4988" y="1207"/>
                  <a:pt x="4655" y="1207"/>
                </a:cubicBezTo>
              </a:path>
            </a:pathLst>
          </a:custGeom>
          <a:solidFill>
            <a:schemeClr val="accent6"/>
          </a:solidFill>
          <a:ln>
            <a:noFill/>
          </a:ln>
          <a:effectLst/>
        </p:spPr>
        <p:txBody>
          <a:bodyPr wrap="none" anchor="ctr"/>
          <a:lstStyle/>
          <a:p>
            <a:endParaRPr lang="en-GB" sz="1400" dirty="0">
              <a:latin typeface="+mj-lt"/>
            </a:endParaRPr>
          </a:p>
        </p:txBody>
      </p:sp>
      <p:sp>
        <p:nvSpPr>
          <p:cNvPr id="35" name="Freeform 4">
            <a:extLst>
              <a:ext uri="{FF2B5EF4-FFF2-40B4-BE49-F238E27FC236}">
                <a16:creationId xmlns="" xmlns:a16="http://schemas.microsoft.com/office/drawing/2014/main" id="{B8B5B43F-0617-42E1-BEB4-E17875F32546}"/>
              </a:ext>
            </a:extLst>
          </p:cNvPr>
          <p:cNvSpPr>
            <a:spLocks noChangeArrowheads="1"/>
          </p:cNvSpPr>
          <p:nvPr/>
        </p:nvSpPr>
        <p:spPr bwMode="auto">
          <a:xfrm>
            <a:off x="4516050" y="3045489"/>
            <a:ext cx="1122500" cy="973202"/>
          </a:xfrm>
          <a:custGeom>
            <a:avLst/>
            <a:gdLst>
              <a:gd name="T0" fmla="*/ 0 w 5078"/>
              <a:gd name="T1" fmla="*/ 4656 h 4657"/>
              <a:gd name="T2" fmla="*/ 0 w 5078"/>
              <a:gd name="T3" fmla="*/ 0 h 4657"/>
              <a:gd name="T4" fmla="*/ 5069 w 5078"/>
              <a:gd name="T5" fmla="*/ 0 h 4657"/>
              <a:gd name="T6" fmla="*/ 5069 w 5078"/>
              <a:gd name="T7" fmla="*/ 0 h 4657"/>
              <a:gd name="T8" fmla="*/ 5077 w 5078"/>
              <a:gd name="T9" fmla="*/ 293 h 4657"/>
              <a:gd name="T10" fmla="*/ 5077 w 5078"/>
              <a:gd name="T11" fmla="*/ 293 h 4657"/>
              <a:gd name="T12" fmla="*/ 4044 w 5078"/>
              <a:gd name="T13" fmla="*/ 3416 h 4657"/>
              <a:gd name="T14" fmla="*/ 4044 w 5078"/>
              <a:gd name="T15" fmla="*/ 3416 h 4657"/>
              <a:gd name="T16" fmla="*/ 3298 w 5078"/>
              <a:gd name="T17" fmla="*/ 4656 h 4657"/>
              <a:gd name="T18" fmla="*/ 0 w 5078"/>
              <a:gd name="T19" fmla="*/ 4656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78" h="4657">
                <a:moveTo>
                  <a:pt x="0" y="4656"/>
                </a:moveTo>
                <a:lnTo>
                  <a:pt x="0" y="0"/>
                </a:lnTo>
                <a:lnTo>
                  <a:pt x="5069" y="0"/>
                </a:lnTo>
                <a:lnTo>
                  <a:pt x="5069" y="0"/>
                </a:lnTo>
                <a:cubicBezTo>
                  <a:pt x="5075" y="99"/>
                  <a:pt x="5077" y="197"/>
                  <a:pt x="5077" y="293"/>
                </a:cubicBezTo>
                <a:lnTo>
                  <a:pt x="5077" y="293"/>
                </a:lnTo>
                <a:cubicBezTo>
                  <a:pt x="5077" y="1428"/>
                  <a:pt x="4720" y="2508"/>
                  <a:pt x="4044" y="3416"/>
                </a:cubicBezTo>
                <a:lnTo>
                  <a:pt x="4044" y="3416"/>
                </a:lnTo>
                <a:cubicBezTo>
                  <a:pt x="3755" y="3802"/>
                  <a:pt x="3505" y="4219"/>
                  <a:pt x="3298" y="4656"/>
                </a:cubicBezTo>
                <a:lnTo>
                  <a:pt x="0" y="4656"/>
                </a:lnTo>
              </a:path>
            </a:pathLst>
          </a:custGeom>
          <a:solidFill>
            <a:schemeClr val="accent4"/>
          </a:solidFill>
          <a:ln>
            <a:noFill/>
          </a:ln>
          <a:effectLst/>
        </p:spPr>
        <p:txBody>
          <a:bodyPr wrap="none" anchor="ctr"/>
          <a:lstStyle/>
          <a:p>
            <a:endParaRPr lang="en-GB" sz="1400" dirty="0">
              <a:latin typeface="+mj-lt"/>
            </a:endParaRPr>
          </a:p>
        </p:txBody>
      </p:sp>
      <p:sp>
        <p:nvSpPr>
          <p:cNvPr id="36" name="Freeform 5">
            <a:extLst>
              <a:ext uri="{FF2B5EF4-FFF2-40B4-BE49-F238E27FC236}">
                <a16:creationId xmlns="" xmlns:a16="http://schemas.microsoft.com/office/drawing/2014/main" id="{146EBBF6-A757-4610-B66C-76385450CECE}"/>
              </a:ext>
            </a:extLst>
          </p:cNvPr>
          <p:cNvSpPr>
            <a:spLocks noChangeArrowheads="1"/>
          </p:cNvSpPr>
          <p:nvPr/>
        </p:nvSpPr>
        <p:spPr bwMode="auto">
          <a:xfrm>
            <a:off x="4576874" y="2014226"/>
            <a:ext cx="1055224" cy="973202"/>
          </a:xfrm>
          <a:custGeom>
            <a:avLst/>
            <a:gdLst>
              <a:gd name="T0" fmla="*/ 0 w 5047"/>
              <a:gd name="T1" fmla="*/ 4654 h 4655"/>
              <a:gd name="T2" fmla="*/ 0 w 5047"/>
              <a:gd name="T3" fmla="*/ 0 h 4655"/>
              <a:gd name="T4" fmla="*/ 0 w 5047"/>
              <a:gd name="T5" fmla="*/ 0 h 4655"/>
              <a:gd name="T6" fmla="*/ 3407 w 5047"/>
              <a:gd name="T7" fmla="*/ 1397 h 4655"/>
              <a:gd name="T8" fmla="*/ 3407 w 5047"/>
              <a:gd name="T9" fmla="*/ 1397 h 4655"/>
              <a:gd name="T10" fmla="*/ 5046 w 5047"/>
              <a:gd name="T11" fmla="*/ 4654 h 4655"/>
              <a:gd name="T12" fmla="*/ 0 w 5047"/>
              <a:gd name="T13" fmla="*/ 4654 h 4655"/>
            </a:gdLst>
            <a:ahLst/>
            <a:cxnLst>
              <a:cxn ang="0">
                <a:pos x="T0" y="T1"/>
              </a:cxn>
              <a:cxn ang="0">
                <a:pos x="T2" y="T3"/>
              </a:cxn>
              <a:cxn ang="0">
                <a:pos x="T4" y="T5"/>
              </a:cxn>
              <a:cxn ang="0">
                <a:pos x="T6" y="T7"/>
              </a:cxn>
              <a:cxn ang="0">
                <a:pos x="T8" y="T9"/>
              </a:cxn>
              <a:cxn ang="0">
                <a:pos x="T10" y="T11"/>
              </a:cxn>
              <a:cxn ang="0">
                <a:pos x="T12" y="T13"/>
              </a:cxn>
            </a:cxnLst>
            <a:rect l="0" t="0" r="r" b="b"/>
            <a:pathLst>
              <a:path w="5047" h="4655">
                <a:moveTo>
                  <a:pt x="0" y="4654"/>
                </a:moveTo>
                <a:lnTo>
                  <a:pt x="0" y="0"/>
                </a:lnTo>
                <a:lnTo>
                  <a:pt x="0" y="0"/>
                </a:lnTo>
                <a:cubicBezTo>
                  <a:pt x="1271" y="37"/>
                  <a:pt x="2475" y="530"/>
                  <a:pt x="3407" y="1397"/>
                </a:cubicBezTo>
                <a:lnTo>
                  <a:pt x="3407" y="1397"/>
                </a:lnTo>
                <a:cubicBezTo>
                  <a:pt x="4331" y="2257"/>
                  <a:pt x="4909" y="3408"/>
                  <a:pt x="5046" y="4654"/>
                </a:cubicBezTo>
                <a:lnTo>
                  <a:pt x="0" y="4654"/>
                </a:lnTo>
              </a:path>
            </a:pathLst>
          </a:custGeom>
          <a:solidFill>
            <a:schemeClr val="accent2"/>
          </a:solidFill>
          <a:ln>
            <a:noFill/>
          </a:ln>
          <a:effectLst/>
        </p:spPr>
        <p:txBody>
          <a:bodyPr wrap="none" anchor="ctr"/>
          <a:lstStyle/>
          <a:p>
            <a:endParaRPr lang="en-GB" sz="1400" dirty="0">
              <a:latin typeface="+mj-lt"/>
            </a:endParaRPr>
          </a:p>
        </p:txBody>
      </p:sp>
      <p:sp>
        <p:nvSpPr>
          <p:cNvPr id="37" name="Freeform 6">
            <a:extLst>
              <a:ext uri="{FF2B5EF4-FFF2-40B4-BE49-F238E27FC236}">
                <a16:creationId xmlns="" xmlns:a16="http://schemas.microsoft.com/office/drawing/2014/main" id="{2494119B-69CC-4ADA-AEEA-555B2BD97C1A}"/>
              </a:ext>
            </a:extLst>
          </p:cNvPr>
          <p:cNvSpPr>
            <a:spLocks noChangeArrowheads="1"/>
          </p:cNvSpPr>
          <p:nvPr/>
        </p:nvSpPr>
        <p:spPr bwMode="auto">
          <a:xfrm>
            <a:off x="3855266" y="4084125"/>
            <a:ext cx="1381468" cy="949241"/>
          </a:xfrm>
          <a:custGeom>
            <a:avLst/>
            <a:gdLst>
              <a:gd name="T0" fmla="*/ 1335 w 6611"/>
              <a:gd name="T1" fmla="*/ 4541 h 4542"/>
              <a:gd name="T2" fmla="*/ 1335 w 6611"/>
              <a:gd name="T3" fmla="*/ 4541 h 4542"/>
              <a:gd name="T4" fmla="*/ 557 w 6611"/>
              <a:gd name="T5" fmla="*/ 3763 h 4542"/>
              <a:gd name="T6" fmla="*/ 557 w 6611"/>
              <a:gd name="T7" fmla="*/ 2782 h 4542"/>
              <a:gd name="T8" fmla="*/ 557 w 6611"/>
              <a:gd name="T9" fmla="*/ 2782 h 4542"/>
              <a:gd name="T10" fmla="*/ 0 w 6611"/>
              <a:gd name="T11" fmla="*/ 0 h 4542"/>
              <a:gd name="T12" fmla="*/ 6610 w 6611"/>
              <a:gd name="T13" fmla="*/ 0 h 4542"/>
              <a:gd name="T14" fmla="*/ 6610 w 6611"/>
              <a:gd name="T15" fmla="*/ 0 h 4542"/>
              <a:gd name="T16" fmla="*/ 6052 w 6611"/>
              <a:gd name="T17" fmla="*/ 2782 h 4542"/>
              <a:gd name="T18" fmla="*/ 6052 w 6611"/>
              <a:gd name="T19" fmla="*/ 3763 h 4542"/>
              <a:gd name="T20" fmla="*/ 6052 w 6611"/>
              <a:gd name="T21" fmla="*/ 3763 h 4542"/>
              <a:gd name="T22" fmla="*/ 5274 w 6611"/>
              <a:gd name="T23" fmla="*/ 4541 h 4542"/>
              <a:gd name="T24" fmla="*/ 1335 w 6611"/>
              <a:gd name="T25" fmla="*/ 4541 h 4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11" h="4542">
                <a:moveTo>
                  <a:pt x="1335" y="4541"/>
                </a:moveTo>
                <a:lnTo>
                  <a:pt x="1335" y="4541"/>
                </a:lnTo>
                <a:cubicBezTo>
                  <a:pt x="906" y="4541"/>
                  <a:pt x="557" y="4192"/>
                  <a:pt x="557" y="3763"/>
                </a:cubicBezTo>
                <a:lnTo>
                  <a:pt x="557" y="2782"/>
                </a:lnTo>
                <a:lnTo>
                  <a:pt x="557" y="2782"/>
                </a:lnTo>
                <a:cubicBezTo>
                  <a:pt x="557" y="1821"/>
                  <a:pt x="370" y="886"/>
                  <a:pt x="0" y="0"/>
                </a:cubicBezTo>
                <a:lnTo>
                  <a:pt x="6610" y="0"/>
                </a:lnTo>
                <a:lnTo>
                  <a:pt x="6610" y="0"/>
                </a:lnTo>
                <a:cubicBezTo>
                  <a:pt x="6240" y="886"/>
                  <a:pt x="6052" y="1821"/>
                  <a:pt x="6052" y="2782"/>
                </a:cubicBezTo>
                <a:lnTo>
                  <a:pt x="6052" y="3763"/>
                </a:lnTo>
                <a:lnTo>
                  <a:pt x="6052" y="3763"/>
                </a:lnTo>
                <a:cubicBezTo>
                  <a:pt x="6052" y="4192"/>
                  <a:pt x="5704" y="4541"/>
                  <a:pt x="5274" y="4541"/>
                </a:cubicBezTo>
                <a:lnTo>
                  <a:pt x="1335" y="4541"/>
                </a:lnTo>
              </a:path>
            </a:pathLst>
          </a:custGeom>
          <a:solidFill>
            <a:schemeClr val="accent5"/>
          </a:solidFill>
          <a:ln>
            <a:noFill/>
          </a:ln>
          <a:effectLst/>
        </p:spPr>
        <p:txBody>
          <a:bodyPr wrap="none" anchor="ctr"/>
          <a:lstStyle/>
          <a:p>
            <a:endParaRPr lang="en-GB" sz="1400" dirty="0">
              <a:latin typeface="+mj-lt"/>
            </a:endParaRPr>
          </a:p>
        </p:txBody>
      </p:sp>
      <p:sp>
        <p:nvSpPr>
          <p:cNvPr id="38" name="Freeform 7">
            <a:extLst>
              <a:ext uri="{FF2B5EF4-FFF2-40B4-BE49-F238E27FC236}">
                <a16:creationId xmlns="" xmlns:a16="http://schemas.microsoft.com/office/drawing/2014/main" id="{69632CED-C67B-4A38-8593-58DD68B0B0BA}"/>
              </a:ext>
            </a:extLst>
          </p:cNvPr>
          <p:cNvSpPr>
            <a:spLocks noChangeArrowheads="1"/>
          </p:cNvSpPr>
          <p:nvPr/>
        </p:nvSpPr>
        <p:spPr bwMode="auto">
          <a:xfrm>
            <a:off x="3454374" y="3045489"/>
            <a:ext cx="1061675" cy="973202"/>
          </a:xfrm>
          <a:custGeom>
            <a:avLst/>
            <a:gdLst>
              <a:gd name="T0" fmla="*/ 1779 w 5078"/>
              <a:gd name="T1" fmla="*/ 4656 h 4657"/>
              <a:gd name="T2" fmla="*/ 1779 w 5078"/>
              <a:gd name="T3" fmla="*/ 4656 h 4657"/>
              <a:gd name="T4" fmla="*/ 1034 w 5078"/>
              <a:gd name="T5" fmla="*/ 3416 h 4657"/>
              <a:gd name="T6" fmla="*/ 1034 w 5078"/>
              <a:gd name="T7" fmla="*/ 3416 h 4657"/>
              <a:gd name="T8" fmla="*/ 0 w 5078"/>
              <a:gd name="T9" fmla="*/ 293 h 4657"/>
              <a:gd name="T10" fmla="*/ 0 w 5078"/>
              <a:gd name="T11" fmla="*/ 293 h 4657"/>
              <a:gd name="T12" fmla="*/ 8 w 5078"/>
              <a:gd name="T13" fmla="*/ 0 h 4657"/>
              <a:gd name="T14" fmla="*/ 5077 w 5078"/>
              <a:gd name="T15" fmla="*/ 0 h 4657"/>
              <a:gd name="T16" fmla="*/ 5077 w 5078"/>
              <a:gd name="T17" fmla="*/ 4656 h 4657"/>
              <a:gd name="T18" fmla="*/ 1779 w 5078"/>
              <a:gd name="T19" fmla="*/ 4656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78" h="4657">
                <a:moveTo>
                  <a:pt x="1779" y="4656"/>
                </a:moveTo>
                <a:lnTo>
                  <a:pt x="1779" y="4656"/>
                </a:lnTo>
                <a:cubicBezTo>
                  <a:pt x="1572" y="4219"/>
                  <a:pt x="1322" y="3802"/>
                  <a:pt x="1034" y="3416"/>
                </a:cubicBezTo>
                <a:lnTo>
                  <a:pt x="1034" y="3416"/>
                </a:lnTo>
                <a:cubicBezTo>
                  <a:pt x="357" y="2508"/>
                  <a:pt x="0" y="1428"/>
                  <a:pt x="0" y="293"/>
                </a:cubicBezTo>
                <a:lnTo>
                  <a:pt x="0" y="293"/>
                </a:lnTo>
                <a:cubicBezTo>
                  <a:pt x="0" y="197"/>
                  <a:pt x="3" y="99"/>
                  <a:pt x="8" y="0"/>
                </a:cubicBezTo>
                <a:lnTo>
                  <a:pt x="5077" y="0"/>
                </a:lnTo>
                <a:lnTo>
                  <a:pt x="5077" y="4656"/>
                </a:lnTo>
                <a:lnTo>
                  <a:pt x="1779" y="4656"/>
                </a:lnTo>
              </a:path>
            </a:pathLst>
          </a:custGeom>
          <a:solidFill>
            <a:schemeClr val="accent4"/>
          </a:solidFill>
          <a:ln>
            <a:noFill/>
          </a:ln>
          <a:effectLst/>
        </p:spPr>
        <p:txBody>
          <a:bodyPr wrap="none" anchor="ctr"/>
          <a:lstStyle/>
          <a:p>
            <a:endParaRPr lang="en-GB" sz="1400" dirty="0">
              <a:latin typeface="+mj-lt"/>
            </a:endParaRPr>
          </a:p>
        </p:txBody>
      </p:sp>
      <p:sp>
        <p:nvSpPr>
          <p:cNvPr id="39" name="Freeform 8">
            <a:extLst>
              <a:ext uri="{FF2B5EF4-FFF2-40B4-BE49-F238E27FC236}">
                <a16:creationId xmlns="" xmlns:a16="http://schemas.microsoft.com/office/drawing/2014/main" id="{19E1E6F1-498D-4E18-9FB4-86548DC9B3EA}"/>
              </a:ext>
            </a:extLst>
          </p:cNvPr>
          <p:cNvSpPr>
            <a:spLocks noChangeArrowheads="1"/>
          </p:cNvSpPr>
          <p:nvPr/>
        </p:nvSpPr>
        <p:spPr bwMode="auto">
          <a:xfrm>
            <a:off x="3460824" y="2014226"/>
            <a:ext cx="1055224" cy="973202"/>
          </a:xfrm>
          <a:custGeom>
            <a:avLst/>
            <a:gdLst>
              <a:gd name="T0" fmla="*/ 0 w 5047"/>
              <a:gd name="T1" fmla="*/ 4654 h 4655"/>
              <a:gd name="T2" fmla="*/ 0 w 5047"/>
              <a:gd name="T3" fmla="*/ 4654 h 4655"/>
              <a:gd name="T4" fmla="*/ 1639 w 5047"/>
              <a:gd name="T5" fmla="*/ 1397 h 4655"/>
              <a:gd name="T6" fmla="*/ 1639 w 5047"/>
              <a:gd name="T7" fmla="*/ 1397 h 4655"/>
              <a:gd name="T8" fmla="*/ 5046 w 5047"/>
              <a:gd name="T9" fmla="*/ 0 h 4655"/>
              <a:gd name="T10" fmla="*/ 5046 w 5047"/>
              <a:gd name="T11" fmla="*/ 4654 h 4655"/>
              <a:gd name="T12" fmla="*/ 0 w 5047"/>
              <a:gd name="T13" fmla="*/ 4654 h 4655"/>
            </a:gdLst>
            <a:ahLst/>
            <a:cxnLst>
              <a:cxn ang="0">
                <a:pos x="T0" y="T1"/>
              </a:cxn>
              <a:cxn ang="0">
                <a:pos x="T2" y="T3"/>
              </a:cxn>
              <a:cxn ang="0">
                <a:pos x="T4" y="T5"/>
              </a:cxn>
              <a:cxn ang="0">
                <a:pos x="T6" y="T7"/>
              </a:cxn>
              <a:cxn ang="0">
                <a:pos x="T8" y="T9"/>
              </a:cxn>
              <a:cxn ang="0">
                <a:pos x="T10" y="T11"/>
              </a:cxn>
              <a:cxn ang="0">
                <a:pos x="T12" y="T13"/>
              </a:cxn>
            </a:cxnLst>
            <a:rect l="0" t="0" r="r" b="b"/>
            <a:pathLst>
              <a:path w="5047" h="4655">
                <a:moveTo>
                  <a:pt x="0" y="4654"/>
                </a:moveTo>
                <a:lnTo>
                  <a:pt x="0" y="4654"/>
                </a:lnTo>
                <a:cubicBezTo>
                  <a:pt x="137" y="3408"/>
                  <a:pt x="715" y="2257"/>
                  <a:pt x="1639" y="1397"/>
                </a:cubicBezTo>
                <a:lnTo>
                  <a:pt x="1639" y="1397"/>
                </a:lnTo>
                <a:cubicBezTo>
                  <a:pt x="2572" y="530"/>
                  <a:pt x="3777" y="37"/>
                  <a:pt x="5046" y="0"/>
                </a:cubicBezTo>
                <a:lnTo>
                  <a:pt x="5046" y="4654"/>
                </a:lnTo>
                <a:lnTo>
                  <a:pt x="0" y="4654"/>
                </a:lnTo>
              </a:path>
            </a:pathLst>
          </a:custGeom>
          <a:solidFill>
            <a:schemeClr val="accent1"/>
          </a:solidFill>
          <a:ln>
            <a:noFill/>
          </a:ln>
          <a:effectLst/>
        </p:spPr>
        <p:txBody>
          <a:bodyPr wrap="none" anchor="ctr"/>
          <a:lstStyle/>
          <a:p>
            <a:endParaRPr lang="en-GB" sz="1400" dirty="0">
              <a:latin typeface="+mj-lt"/>
            </a:endParaRPr>
          </a:p>
        </p:txBody>
      </p:sp>
      <p:sp>
        <p:nvSpPr>
          <p:cNvPr id="40" name="Freeform 9">
            <a:extLst>
              <a:ext uri="{FF2B5EF4-FFF2-40B4-BE49-F238E27FC236}">
                <a16:creationId xmlns="" xmlns:a16="http://schemas.microsoft.com/office/drawing/2014/main" id="{5683CEAA-FAB1-4F8C-B512-E5A981791300}"/>
              </a:ext>
            </a:extLst>
          </p:cNvPr>
          <p:cNvSpPr>
            <a:spLocks noChangeArrowheads="1"/>
          </p:cNvSpPr>
          <p:nvPr/>
        </p:nvSpPr>
        <p:spPr bwMode="auto">
          <a:xfrm>
            <a:off x="3899503" y="5072124"/>
            <a:ext cx="1290230" cy="252517"/>
          </a:xfrm>
          <a:custGeom>
            <a:avLst/>
            <a:gdLst>
              <a:gd name="T0" fmla="*/ 5570 w 6174"/>
              <a:gd name="T1" fmla="*/ 1207 h 1208"/>
              <a:gd name="T2" fmla="*/ 604 w 6174"/>
              <a:gd name="T3" fmla="*/ 1207 h 1208"/>
              <a:gd name="T4" fmla="*/ 604 w 6174"/>
              <a:gd name="T5" fmla="*/ 1207 h 1208"/>
              <a:gd name="T6" fmla="*/ 0 w 6174"/>
              <a:gd name="T7" fmla="*/ 604 h 1208"/>
              <a:gd name="T8" fmla="*/ 0 w 6174"/>
              <a:gd name="T9" fmla="*/ 604 h 1208"/>
              <a:gd name="T10" fmla="*/ 604 w 6174"/>
              <a:gd name="T11" fmla="*/ 0 h 1208"/>
              <a:gd name="T12" fmla="*/ 5570 w 6174"/>
              <a:gd name="T13" fmla="*/ 0 h 1208"/>
              <a:gd name="T14" fmla="*/ 5570 w 6174"/>
              <a:gd name="T15" fmla="*/ 0 h 1208"/>
              <a:gd name="T16" fmla="*/ 6173 w 6174"/>
              <a:gd name="T17" fmla="*/ 604 h 1208"/>
              <a:gd name="T18" fmla="*/ 6173 w 6174"/>
              <a:gd name="T19" fmla="*/ 604 h 1208"/>
              <a:gd name="T20" fmla="*/ 5570 w 6174"/>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74" h="1208">
                <a:moveTo>
                  <a:pt x="5570" y="1207"/>
                </a:moveTo>
                <a:lnTo>
                  <a:pt x="604" y="1207"/>
                </a:lnTo>
                <a:lnTo>
                  <a:pt x="604" y="1207"/>
                </a:lnTo>
                <a:cubicBezTo>
                  <a:pt x="270" y="1207"/>
                  <a:pt x="0" y="937"/>
                  <a:pt x="0" y="604"/>
                </a:cubicBezTo>
                <a:lnTo>
                  <a:pt x="0" y="604"/>
                </a:lnTo>
                <a:cubicBezTo>
                  <a:pt x="0" y="270"/>
                  <a:pt x="270" y="0"/>
                  <a:pt x="604" y="0"/>
                </a:cubicBezTo>
                <a:lnTo>
                  <a:pt x="5570" y="0"/>
                </a:lnTo>
                <a:lnTo>
                  <a:pt x="5570" y="0"/>
                </a:lnTo>
                <a:cubicBezTo>
                  <a:pt x="5903" y="0"/>
                  <a:pt x="6173" y="270"/>
                  <a:pt x="6173" y="604"/>
                </a:cubicBezTo>
                <a:lnTo>
                  <a:pt x="6173" y="604"/>
                </a:lnTo>
                <a:cubicBezTo>
                  <a:pt x="6173" y="937"/>
                  <a:pt x="5903" y="1207"/>
                  <a:pt x="5570" y="1207"/>
                </a:cubicBezTo>
              </a:path>
            </a:pathLst>
          </a:custGeom>
          <a:solidFill>
            <a:schemeClr val="accent6"/>
          </a:solidFill>
          <a:ln>
            <a:noFill/>
          </a:ln>
          <a:effectLst/>
        </p:spPr>
        <p:txBody>
          <a:bodyPr wrap="none" anchor="ctr"/>
          <a:lstStyle/>
          <a:p>
            <a:endParaRPr lang="en-GB" sz="1400" dirty="0">
              <a:latin typeface="+mj-lt"/>
            </a:endParaRPr>
          </a:p>
        </p:txBody>
      </p:sp>
      <p:sp>
        <p:nvSpPr>
          <p:cNvPr id="41" name="Freeform 10">
            <a:extLst>
              <a:ext uri="{FF2B5EF4-FFF2-40B4-BE49-F238E27FC236}">
                <a16:creationId xmlns="" xmlns:a16="http://schemas.microsoft.com/office/drawing/2014/main" id="{2B8950BD-8CD4-4A3B-AA31-D3631C3DE13F}"/>
              </a:ext>
            </a:extLst>
          </p:cNvPr>
          <p:cNvSpPr>
            <a:spLocks noChangeArrowheads="1"/>
          </p:cNvSpPr>
          <p:nvPr/>
        </p:nvSpPr>
        <p:spPr bwMode="auto">
          <a:xfrm>
            <a:off x="4345554" y="2245546"/>
            <a:ext cx="398128" cy="399050"/>
          </a:xfrm>
          <a:custGeom>
            <a:avLst/>
            <a:gdLst>
              <a:gd name="T0" fmla="*/ 1906 w 1907"/>
              <a:gd name="T1" fmla="*/ 954 h 1908"/>
              <a:gd name="T2" fmla="*/ 1906 w 1907"/>
              <a:gd name="T3" fmla="*/ 954 h 1908"/>
              <a:gd name="T4" fmla="*/ 953 w 1907"/>
              <a:gd name="T5" fmla="*/ 1907 h 1908"/>
              <a:gd name="T6" fmla="*/ 953 w 1907"/>
              <a:gd name="T7" fmla="*/ 1907 h 1908"/>
              <a:gd name="T8" fmla="*/ 0 w 1907"/>
              <a:gd name="T9" fmla="*/ 954 h 1908"/>
              <a:gd name="T10" fmla="*/ 0 w 1907"/>
              <a:gd name="T11" fmla="*/ 954 h 1908"/>
              <a:gd name="T12" fmla="*/ 953 w 1907"/>
              <a:gd name="T13" fmla="*/ 0 h 1908"/>
              <a:gd name="T14" fmla="*/ 953 w 1907"/>
              <a:gd name="T15" fmla="*/ 0 h 1908"/>
              <a:gd name="T16" fmla="*/ 1906 w 1907"/>
              <a:gd name="T17" fmla="*/ 954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7" h="1908">
                <a:moveTo>
                  <a:pt x="1906" y="954"/>
                </a:moveTo>
                <a:lnTo>
                  <a:pt x="1906" y="954"/>
                </a:lnTo>
                <a:cubicBezTo>
                  <a:pt x="1906" y="1480"/>
                  <a:pt x="1479" y="1907"/>
                  <a:pt x="953" y="1907"/>
                </a:cubicBezTo>
                <a:lnTo>
                  <a:pt x="953" y="1907"/>
                </a:lnTo>
                <a:cubicBezTo>
                  <a:pt x="427" y="1907"/>
                  <a:pt x="0" y="1480"/>
                  <a:pt x="0" y="954"/>
                </a:cubicBezTo>
                <a:lnTo>
                  <a:pt x="0" y="954"/>
                </a:lnTo>
                <a:cubicBezTo>
                  <a:pt x="0" y="427"/>
                  <a:pt x="427" y="0"/>
                  <a:pt x="953" y="0"/>
                </a:cubicBezTo>
                <a:lnTo>
                  <a:pt x="953" y="0"/>
                </a:lnTo>
                <a:cubicBezTo>
                  <a:pt x="1479" y="0"/>
                  <a:pt x="1906" y="427"/>
                  <a:pt x="1906" y="954"/>
                </a:cubicBezTo>
              </a:path>
            </a:pathLst>
          </a:custGeom>
          <a:solidFill>
            <a:schemeClr val="accent1"/>
          </a:solidFill>
          <a:ln>
            <a:noFill/>
          </a:ln>
          <a:effectLst/>
        </p:spPr>
        <p:txBody>
          <a:bodyPr wrap="none" anchor="ctr"/>
          <a:lstStyle/>
          <a:p>
            <a:endParaRPr lang="en-GB" sz="1400" dirty="0">
              <a:latin typeface="+mj-lt"/>
            </a:endParaRPr>
          </a:p>
        </p:txBody>
      </p:sp>
      <p:sp>
        <p:nvSpPr>
          <p:cNvPr id="42" name="Freeform 11">
            <a:extLst>
              <a:ext uri="{FF2B5EF4-FFF2-40B4-BE49-F238E27FC236}">
                <a16:creationId xmlns="" xmlns:a16="http://schemas.microsoft.com/office/drawing/2014/main" id="{740AC6C5-9A29-49B2-AAD9-E4AD2A7454CD}"/>
              </a:ext>
            </a:extLst>
          </p:cNvPr>
          <p:cNvSpPr>
            <a:spLocks noChangeArrowheads="1"/>
          </p:cNvSpPr>
          <p:nvPr/>
        </p:nvSpPr>
        <p:spPr bwMode="auto">
          <a:xfrm>
            <a:off x="4894823" y="2814169"/>
            <a:ext cx="399050" cy="399050"/>
          </a:xfrm>
          <a:custGeom>
            <a:avLst/>
            <a:gdLst>
              <a:gd name="T0" fmla="*/ 1908 w 1909"/>
              <a:gd name="T1" fmla="*/ 953 h 1908"/>
              <a:gd name="T2" fmla="*/ 1908 w 1909"/>
              <a:gd name="T3" fmla="*/ 953 h 1908"/>
              <a:gd name="T4" fmla="*/ 954 w 1909"/>
              <a:gd name="T5" fmla="*/ 1907 h 1908"/>
              <a:gd name="T6" fmla="*/ 954 w 1909"/>
              <a:gd name="T7" fmla="*/ 1907 h 1908"/>
              <a:gd name="T8" fmla="*/ 0 w 1909"/>
              <a:gd name="T9" fmla="*/ 953 h 1908"/>
              <a:gd name="T10" fmla="*/ 0 w 1909"/>
              <a:gd name="T11" fmla="*/ 953 h 1908"/>
              <a:gd name="T12" fmla="*/ 954 w 1909"/>
              <a:gd name="T13" fmla="*/ 0 h 1908"/>
              <a:gd name="T14" fmla="*/ 954 w 1909"/>
              <a:gd name="T15" fmla="*/ 0 h 1908"/>
              <a:gd name="T16" fmla="*/ 1908 w 1909"/>
              <a:gd name="T17" fmla="*/ 953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9" h="1908">
                <a:moveTo>
                  <a:pt x="1908" y="953"/>
                </a:moveTo>
                <a:lnTo>
                  <a:pt x="1908" y="953"/>
                </a:lnTo>
                <a:cubicBezTo>
                  <a:pt x="1908" y="1480"/>
                  <a:pt x="1481" y="1907"/>
                  <a:pt x="954" y="1907"/>
                </a:cubicBezTo>
                <a:lnTo>
                  <a:pt x="954" y="1907"/>
                </a:lnTo>
                <a:cubicBezTo>
                  <a:pt x="427" y="1907"/>
                  <a:pt x="0" y="1480"/>
                  <a:pt x="0" y="953"/>
                </a:cubicBezTo>
                <a:lnTo>
                  <a:pt x="0" y="953"/>
                </a:lnTo>
                <a:cubicBezTo>
                  <a:pt x="0" y="427"/>
                  <a:pt x="427" y="0"/>
                  <a:pt x="954" y="0"/>
                </a:cubicBezTo>
                <a:lnTo>
                  <a:pt x="954" y="0"/>
                </a:lnTo>
                <a:cubicBezTo>
                  <a:pt x="1481" y="0"/>
                  <a:pt x="1908" y="427"/>
                  <a:pt x="1908" y="953"/>
                </a:cubicBezTo>
              </a:path>
            </a:pathLst>
          </a:custGeom>
          <a:solidFill>
            <a:schemeClr val="accent2"/>
          </a:solidFill>
          <a:ln>
            <a:noFill/>
          </a:ln>
          <a:effectLst/>
        </p:spPr>
        <p:txBody>
          <a:bodyPr wrap="none" anchor="ctr"/>
          <a:lstStyle/>
          <a:p>
            <a:endParaRPr lang="en-GB" sz="1400" dirty="0">
              <a:latin typeface="+mj-lt"/>
            </a:endParaRPr>
          </a:p>
        </p:txBody>
      </p:sp>
      <p:sp>
        <p:nvSpPr>
          <p:cNvPr id="43" name="Freeform 13">
            <a:extLst>
              <a:ext uri="{FF2B5EF4-FFF2-40B4-BE49-F238E27FC236}">
                <a16:creationId xmlns="" xmlns:a16="http://schemas.microsoft.com/office/drawing/2014/main" id="{F3D44DE4-9F0C-4F5A-946D-0AED97C560C4}"/>
              </a:ext>
            </a:extLst>
          </p:cNvPr>
          <p:cNvSpPr>
            <a:spLocks noChangeArrowheads="1"/>
          </p:cNvSpPr>
          <p:nvPr/>
        </p:nvSpPr>
        <p:spPr bwMode="auto">
          <a:xfrm>
            <a:off x="4775016" y="3851882"/>
            <a:ext cx="399050" cy="399050"/>
          </a:xfrm>
          <a:custGeom>
            <a:avLst/>
            <a:gdLst>
              <a:gd name="T0" fmla="*/ 1908 w 1909"/>
              <a:gd name="T1" fmla="*/ 954 h 1909"/>
              <a:gd name="T2" fmla="*/ 1908 w 1909"/>
              <a:gd name="T3" fmla="*/ 954 h 1909"/>
              <a:gd name="T4" fmla="*/ 954 w 1909"/>
              <a:gd name="T5" fmla="*/ 1908 h 1909"/>
              <a:gd name="T6" fmla="*/ 954 w 1909"/>
              <a:gd name="T7" fmla="*/ 1908 h 1909"/>
              <a:gd name="T8" fmla="*/ 0 w 1909"/>
              <a:gd name="T9" fmla="*/ 954 h 1909"/>
              <a:gd name="T10" fmla="*/ 0 w 1909"/>
              <a:gd name="T11" fmla="*/ 954 h 1909"/>
              <a:gd name="T12" fmla="*/ 954 w 1909"/>
              <a:gd name="T13" fmla="*/ 0 h 1909"/>
              <a:gd name="T14" fmla="*/ 954 w 1909"/>
              <a:gd name="T15" fmla="*/ 0 h 1909"/>
              <a:gd name="T16" fmla="*/ 1908 w 1909"/>
              <a:gd name="T17" fmla="*/ 954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9" h="1909">
                <a:moveTo>
                  <a:pt x="1908" y="954"/>
                </a:moveTo>
                <a:lnTo>
                  <a:pt x="1908" y="954"/>
                </a:lnTo>
                <a:cubicBezTo>
                  <a:pt x="1908" y="1481"/>
                  <a:pt x="1481" y="1908"/>
                  <a:pt x="954" y="1908"/>
                </a:cubicBezTo>
                <a:lnTo>
                  <a:pt x="954" y="1908"/>
                </a:lnTo>
                <a:cubicBezTo>
                  <a:pt x="427" y="1908"/>
                  <a:pt x="0" y="1481"/>
                  <a:pt x="0" y="954"/>
                </a:cubicBezTo>
                <a:lnTo>
                  <a:pt x="0" y="954"/>
                </a:lnTo>
                <a:cubicBezTo>
                  <a:pt x="0" y="427"/>
                  <a:pt x="427" y="0"/>
                  <a:pt x="954" y="0"/>
                </a:cubicBezTo>
                <a:lnTo>
                  <a:pt x="954" y="0"/>
                </a:lnTo>
                <a:cubicBezTo>
                  <a:pt x="1481" y="0"/>
                  <a:pt x="1908" y="427"/>
                  <a:pt x="1908" y="954"/>
                </a:cubicBezTo>
              </a:path>
            </a:pathLst>
          </a:custGeom>
          <a:solidFill>
            <a:schemeClr val="accent3"/>
          </a:solidFill>
          <a:ln>
            <a:noFill/>
          </a:ln>
          <a:effectLst/>
        </p:spPr>
        <p:txBody>
          <a:bodyPr wrap="none" anchor="ctr"/>
          <a:lstStyle/>
          <a:p>
            <a:endParaRPr lang="en-GB" sz="1400" dirty="0">
              <a:latin typeface="+mj-lt"/>
            </a:endParaRPr>
          </a:p>
        </p:txBody>
      </p:sp>
      <p:sp>
        <p:nvSpPr>
          <p:cNvPr id="44" name="Freeform 14">
            <a:extLst>
              <a:ext uri="{FF2B5EF4-FFF2-40B4-BE49-F238E27FC236}">
                <a16:creationId xmlns="" xmlns:a16="http://schemas.microsoft.com/office/drawing/2014/main" id="{A95001C3-392A-414E-B709-DA14F88EF54C}"/>
              </a:ext>
            </a:extLst>
          </p:cNvPr>
          <p:cNvSpPr>
            <a:spLocks noChangeArrowheads="1"/>
          </p:cNvSpPr>
          <p:nvPr/>
        </p:nvSpPr>
        <p:spPr bwMode="auto">
          <a:xfrm>
            <a:off x="3968622" y="3851882"/>
            <a:ext cx="399050" cy="399050"/>
          </a:xfrm>
          <a:custGeom>
            <a:avLst/>
            <a:gdLst>
              <a:gd name="T0" fmla="*/ 1908 w 1909"/>
              <a:gd name="T1" fmla="*/ 954 h 1909"/>
              <a:gd name="T2" fmla="*/ 1908 w 1909"/>
              <a:gd name="T3" fmla="*/ 954 h 1909"/>
              <a:gd name="T4" fmla="*/ 954 w 1909"/>
              <a:gd name="T5" fmla="*/ 1908 h 1909"/>
              <a:gd name="T6" fmla="*/ 954 w 1909"/>
              <a:gd name="T7" fmla="*/ 1908 h 1909"/>
              <a:gd name="T8" fmla="*/ 0 w 1909"/>
              <a:gd name="T9" fmla="*/ 954 h 1909"/>
              <a:gd name="T10" fmla="*/ 0 w 1909"/>
              <a:gd name="T11" fmla="*/ 954 h 1909"/>
              <a:gd name="T12" fmla="*/ 954 w 1909"/>
              <a:gd name="T13" fmla="*/ 0 h 1909"/>
              <a:gd name="T14" fmla="*/ 954 w 1909"/>
              <a:gd name="T15" fmla="*/ 0 h 1909"/>
              <a:gd name="T16" fmla="*/ 1908 w 1909"/>
              <a:gd name="T17" fmla="*/ 954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9" h="1909">
                <a:moveTo>
                  <a:pt x="1908" y="954"/>
                </a:moveTo>
                <a:lnTo>
                  <a:pt x="1908" y="954"/>
                </a:lnTo>
                <a:cubicBezTo>
                  <a:pt x="1908" y="1481"/>
                  <a:pt x="1481" y="1908"/>
                  <a:pt x="954" y="1908"/>
                </a:cubicBezTo>
                <a:lnTo>
                  <a:pt x="954" y="1908"/>
                </a:lnTo>
                <a:cubicBezTo>
                  <a:pt x="427" y="1908"/>
                  <a:pt x="0" y="1481"/>
                  <a:pt x="0" y="954"/>
                </a:cubicBezTo>
                <a:lnTo>
                  <a:pt x="0" y="954"/>
                </a:lnTo>
                <a:cubicBezTo>
                  <a:pt x="0" y="427"/>
                  <a:pt x="427" y="0"/>
                  <a:pt x="954" y="0"/>
                </a:cubicBezTo>
                <a:lnTo>
                  <a:pt x="954" y="0"/>
                </a:lnTo>
                <a:cubicBezTo>
                  <a:pt x="1481" y="0"/>
                  <a:pt x="1908" y="427"/>
                  <a:pt x="1908" y="954"/>
                </a:cubicBezTo>
              </a:path>
            </a:pathLst>
          </a:custGeom>
          <a:solidFill>
            <a:schemeClr val="accent5"/>
          </a:solidFill>
          <a:ln>
            <a:noFill/>
          </a:ln>
          <a:effectLst/>
        </p:spPr>
        <p:txBody>
          <a:bodyPr wrap="none" anchor="ctr"/>
          <a:lstStyle/>
          <a:p>
            <a:endParaRPr lang="en-GB" sz="1400" dirty="0">
              <a:latin typeface="+mj-lt"/>
            </a:endParaRPr>
          </a:p>
        </p:txBody>
      </p:sp>
      <p:sp>
        <p:nvSpPr>
          <p:cNvPr id="45" name="Freeform 15">
            <a:extLst>
              <a:ext uri="{FF2B5EF4-FFF2-40B4-BE49-F238E27FC236}">
                <a16:creationId xmlns="" xmlns:a16="http://schemas.microsoft.com/office/drawing/2014/main" id="{2852E48C-7E08-4A2E-AF4C-0A224462552A}"/>
              </a:ext>
            </a:extLst>
          </p:cNvPr>
          <p:cNvSpPr>
            <a:spLocks noChangeArrowheads="1"/>
          </p:cNvSpPr>
          <p:nvPr/>
        </p:nvSpPr>
        <p:spPr bwMode="auto">
          <a:xfrm>
            <a:off x="3795362" y="2814169"/>
            <a:ext cx="399050" cy="399050"/>
          </a:xfrm>
          <a:custGeom>
            <a:avLst/>
            <a:gdLst>
              <a:gd name="T0" fmla="*/ 1907 w 1908"/>
              <a:gd name="T1" fmla="*/ 953 h 1908"/>
              <a:gd name="T2" fmla="*/ 1907 w 1908"/>
              <a:gd name="T3" fmla="*/ 953 h 1908"/>
              <a:gd name="T4" fmla="*/ 953 w 1908"/>
              <a:gd name="T5" fmla="*/ 1907 h 1908"/>
              <a:gd name="T6" fmla="*/ 953 w 1908"/>
              <a:gd name="T7" fmla="*/ 1907 h 1908"/>
              <a:gd name="T8" fmla="*/ 0 w 1908"/>
              <a:gd name="T9" fmla="*/ 953 h 1908"/>
              <a:gd name="T10" fmla="*/ 0 w 1908"/>
              <a:gd name="T11" fmla="*/ 953 h 1908"/>
              <a:gd name="T12" fmla="*/ 953 w 1908"/>
              <a:gd name="T13" fmla="*/ 0 h 1908"/>
              <a:gd name="T14" fmla="*/ 953 w 1908"/>
              <a:gd name="T15" fmla="*/ 0 h 1908"/>
              <a:gd name="T16" fmla="*/ 1907 w 1908"/>
              <a:gd name="T17" fmla="*/ 953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8" h="1908">
                <a:moveTo>
                  <a:pt x="1907" y="953"/>
                </a:moveTo>
                <a:lnTo>
                  <a:pt x="1907" y="953"/>
                </a:lnTo>
                <a:cubicBezTo>
                  <a:pt x="1907" y="1480"/>
                  <a:pt x="1480" y="1907"/>
                  <a:pt x="953" y="1907"/>
                </a:cubicBezTo>
                <a:lnTo>
                  <a:pt x="953" y="1907"/>
                </a:lnTo>
                <a:cubicBezTo>
                  <a:pt x="427" y="1907"/>
                  <a:pt x="0" y="1480"/>
                  <a:pt x="0" y="953"/>
                </a:cubicBezTo>
                <a:lnTo>
                  <a:pt x="0" y="953"/>
                </a:lnTo>
                <a:cubicBezTo>
                  <a:pt x="0" y="427"/>
                  <a:pt x="427" y="0"/>
                  <a:pt x="953" y="0"/>
                </a:cubicBezTo>
                <a:lnTo>
                  <a:pt x="953" y="0"/>
                </a:lnTo>
                <a:cubicBezTo>
                  <a:pt x="1480" y="0"/>
                  <a:pt x="1907" y="427"/>
                  <a:pt x="1907" y="953"/>
                </a:cubicBezTo>
              </a:path>
            </a:pathLst>
          </a:custGeom>
          <a:solidFill>
            <a:schemeClr val="accent4"/>
          </a:solidFill>
          <a:ln>
            <a:noFill/>
          </a:ln>
          <a:effectLst/>
        </p:spPr>
        <p:txBody>
          <a:bodyPr wrap="none" anchor="ctr"/>
          <a:lstStyle/>
          <a:p>
            <a:endParaRPr lang="en-GB" sz="1400" dirty="0">
              <a:latin typeface="+mj-lt"/>
            </a:endParaRPr>
          </a:p>
        </p:txBody>
      </p:sp>
      <p:sp>
        <p:nvSpPr>
          <p:cNvPr id="46" name="Freeform 9">
            <a:extLst>
              <a:ext uri="{FF2B5EF4-FFF2-40B4-BE49-F238E27FC236}">
                <a16:creationId xmlns="" xmlns:a16="http://schemas.microsoft.com/office/drawing/2014/main" id="{1C0F0947-DFD3-4AA8-B41C-5623550CCF23}"/>
              </a:ext>
            </a:extLst>
          </p:cNvPr>
          <p:cNvSpPr>
            <a:spLocks noChangeArrowheads="1"/>
          </p:cNvSpPr>
          <p:nvPr/>
        </p:nvSpPr>
        <p:spPr bwMode="auto">
          <a:xfrm>
            <a:off x="3795363" y="4892404"/>
            <a:ext cx="1498511" cy="252517"/>
          </a:xfrm>
          <a:custGeom>
            <a:avLst/>
            <a:gdLst>
              <a:gd name="T0" fmla="*/ 5570 w 6174"/>
              <a:gd name="T1" fmla="*/ 1207 h 1208"/>
              <a:gd name="T2" fmla="*/ 604 w 6174"/>
              <a:gd name="T3" fmla="*/ 1207 h 1208"/>
              <a:gd name="T4" fmla="*/ 604 w 6174"/>
              <a:gd name="T5" fmla="*/ 1207 h 1208"/>
              <a:gd name="T6" fmla="*/ 0 w 6174"/>
              <a:gd name="T7" fmla="*/ 604 h 1208"/>
              <a:gd name="T8" fmla="*/ 0 w 6174"/>
              <a:gd name="T9" fmla="*/ 604 h 1208"/>
              <a:gd name="T10" fmla="*/ 604 w 6174"/>
              <a:gd name="T11" fmla="*/ 0 h 1208"/>
              <a:gd name="T12" fmla="*/ 5570 w 6174"/>
              <a:gd name="T13" fmla="*/ 0 h 1208"/>
              <a:gd name="T14" fmla="*/ 5570 w 6174"/>
              <a:gd name="T15" fmla="*/ 0 h 1208"/>
              <a:gd name="T16" fmla="*/ 6173 w 6174"/>
              <a:gd name="T17" fmla="*/ 604 h 1208"/>
              <a:gd name="T18" fmla="*/ 6173 w 6174"/>
              <a:gd name="T19" fmla="*/ 604 h 1208"/>
              <a:gd name="T20" fmla="*/ 5570 w 6174"/>
              <a:gd name="T21" fmla="*/ 1207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74" h="1208">
                <a:moveTo>
                  <a:pt x="5570" y="1207"/>
                </a:moveTo>
                <a:lnTo>
                  <a:pt x="604" y="1207"/>
                </a:lnTo>
                <a:lnTo>
                  <a:pt x="604" y="1207"/>
                </a:lnTo>
                <a:cubicBezTo>
                  <a:pt x="270" y="1207"/>
                  <a:pt x="0" y="937"/>
                  <a:pt x="0" y="604"/>
                </a:cubicBezTo>
                <a:lnTo>
                  <a:pt x="0" y="604"/>
                </a:lnTo>
                <a:cubicBezTo>
                  <a:pt x="0" y="270"/>
                  <a:pt x="270" y="0"/>
                  <a:pt x="604" y="0"/>
                </a:cubicBezTo>
                <a:lnTo>
                  <a:pt x="5570" y="0"/>
                </a:lnTo>
                <a:lnTo>
                  <a:pt x="5570" y="0"/>
                </a:lnTo>
                <a:cubicBezTo>
                  <a:pt x="5903" y="0"/>
                  <a:pt x="6173" y="270"/>
                  <a:pt x="6173" y="604"/>
                </a:cubicBezTo>
                <a:lnTo>
                  <a:pt x="6173" y="604"/>
                </a:lnTo>
                <a:cubicBezTo>
                  <a:pt x="6173" y="937"/>
                  <a:pt x="5903" y="1207"/>
                  <a:pt x="5570" y="1207"/>
                </a:cubicBezTo>
              </a:path>
            </a:pathLst>
          </a:custGeom>
          <a:solidFill>
            <a:schemeClr val="accent6"/>
          </a:solidFill>
          <a:ln>
            <a:noFill/>
          </a:ln>
          <a:effectLst/>
        </p:spPr>
        <p:txBody>
          <a:bodyPr wrap="none" anchor="ctr"/>
          <a:lstStyle/>
          <a:p>
            <a:endParaRPr lang="en-GB" sz="1400" dirty="0">
              <a:latin typeface="+mj-lt"/>
            </a:endParaRPr>
          </a:p>
        </p:txBody>
      </p:sp>
      <p:sp>
        <p:nvSpPr>
          <p:cNvPr id="50" name="Subtitle 2">
            <a:extLst>
              <a:ext uri="{FF2B5EF4-FFF2-40B4-BE49-F238E27FC236}">
                <a16:creationId xmlns="" xmlns:a16="http://schemas.microsoft.com/office/drawing/2014/main" id="{C47E4B41-61C6-47B1-9C25-3CAC0B814247}"/>
              </a:ext>
            </a:extLst>
          </p:cNvPr>
          <p:cNvSpPr txBox="1">
            <a:spLocks/>
          </p:cNvSpPr>
          <p:nvPr/>
        </p:nvSpPr>
        <p:spPr>
          <a:xfrm>
            <a:off x="6158151" y="1573818"/>
            <a:ext cx="5570408" cy="5020613"/>
          </a:xfrm>
          <a:prstGeom prst="rect">
            <a:avLst/>
          </a:prstGeom>
          <a:ln>
            <a:noFill/>
          </a:ln>
        </p:spPr>
        <p:style>
          <a:lnRef idx="2">
            <a:schemeClr val="accent2"/>
          </a:lnRef>
          <a:fillRef idx="1">
            <a:schemeClr val="lt1"/>
          </a:fillRef>
          <a:effectRef idx="0">
            <a:schemeClr val="accent2"/>
          </a:effectRef>
          <a:fontRef idx="minor">
            <a:schemeClr val="dk1"/>
          </a:fontRef>
        </p:style>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endParaRPr lang="en-GB" sz="1600" dirty="0">
              <a:solidFill>
                <a:schemeClr val="tx1"/>
              </a:solidFill>
              <a:latin typeface="+mj-lt"/>
              <a:ea typeface="Lato Light" panose="020F0502020204030203" pitchFamily="34" charset="0"/>
              <a:cs typeface="Mukta ExtraLight" panose="020B0000000000000000" pitchFamily="34" charset="77"/>
            </a:endParaRPr>
          </a:p>
          <a:p>
            <a:pPr algn="l">
              <a:lnSpc>
                <a:spcPct val="100000"/>
              </a:lnSpc>
            </a:pPr>
            <a:r>
              <a:rPr lang="es-ES" sz="2000" dirty="0">
                <a:solidFill>
                  <a:srgbClr val="245473"/>
                </a:solidFill>
                <a:latin typeface="+mj-lt"/>
                <a:ea typeface="Lato Light" panose="020F0502020204030203" pitchFamily="34" charset="0"/>
                <a:cs typeface="Mukta ExtraLight" panose="020B0000000000000000" pitchFamily="34" charset="77"/>
              </a:rPr>
              <a:t>Se pueden considerar las siguientes </a:t>
            </a:r>
            <a:r>
              <a:rPr lang="es-ES" sz="2000" dirty="0" smtClean="0">
                <a:solidFill>
                  <a:srgbClr val="245473"/>
                </a:solidFill>
                <a:latin typeface="+mj-lt"/>
                <a:ea typeface="Lato Light" panose="020F0502020204030203" pitchFamily="34" charset="0"/>
                <a:cs typeface="Mukta ExtraLight" panose="020B0000000000000000" pitchFamily="34" charset="77"/>
              </a:rPr>
              <a:t>ideas para </a:t>
            </a:r>
            <a:r>
              <a:rPr lang="es-ES" sz="2000" dirty="0">
                <a:solidFill>
                  <a:srgbClr val="245473"/>
                </a:solidFill>
                <a:latin typeface="+mj-lt"/>
                <a:ea typeface="Lato Light" panose="020F0502020204030203" pitchFamily="34" charset="0"/>
                <a:cs typeface="Mukta ExtraLight" panose="020B0000000000000000" pitchFamily="34" charset="77"/>
              </a:rPr>
              <a:t>la derivación de medidas</a:t>
            </a:r>
            <a:r>
              <a:rPr lang="es-ES" sz="2000" dirty="0" smtClean="0">
                <a:solidFill>
                  <a:srgbClr val="245473"/>
                </a:solidFill>
                <a:latin typeface="+mj-lt"/>
                <a:ea typeface="Lato Light" panose="020F0502020204030203" pitchFamily="34" charset="0"/>
                <a:cs typeface="Mukta ExtraLight" panose="020B0000000000000000" pitchFamily="34" charset="77"/>
              </a:rPr>
              <a:t>:</a:t>
            </a:r>
          </a:p>
          <a:p>
            <a:pPr marL="342900" indent="-342900" algn="l">
              <a:lnSpc>
                <a:spcPct val="100000"/>
              </a:lnSpc>
              <a:buFont typeface="Arial" panose="020B0604020202020204" pitchFamily="34" charset="0"/>
              <a:buChar char="•"/>
            </a:pPr>
            <a:r>
              <a:rPr lang="es-ES" sz="2000" dirty="0" smtClean="0">
                <a:solidFill>
                  <a:srgbClr val="245473"/>
                </a:solidFill>
                <a:latin typeface="+mj-lt"/>
                <a:ea typeface="Lato Light" panose="020F0502020204030203" pitchFamily="34" charset="0"/>
                <a:cs typeface="Mukta ExtraLight" panose="020B0000000000000000" pitchFamily="34" charset="77"/>
              </a:rPr>
              <a:t>Verificación </a:t>
            </a:r>
            <a:r>
              <a:rPr lang="es-ES" sz="2000" dirty="0">
                <a:solidFill>
                  <a:srgbClr val="245473"/>
                </a:solidFill>
                <a:latin typeface="+mj-lt"/>
                <a:ea typeface="Lato Light" panose="020F0502020204030203" pitchFamily="34" charset="0"/>
                <a:cs typeface="Mukta ExtraLight" panose="020B0000000000000000" pitchFamily="34" charset="77"/>
              </a:rPr>
              <a:t>de la recepción de la </a:t>
            </a:r>
            <a:r>
              <a:rPr lang="es-ES" sz="2000" dirty="0" smtClean="0">
                <a:solidFill>
                  <a:srgbClr val="245473"/>
                </a:solidFill>
                <a:latin typeface="+mj-lt"/>
                <a:ea typeface="Lato Light" panose="020F0502020204030203" pitchFamily="34" charset="0"/>
                <a:cs typeface="Mukta ExtraLight" panose="020B0000000000000000" pitchFamily="34" charset="77"/>
              </a:rPr>
              <a:t>factura</a:t>
            </a:r>
          </a:p>
          <a:p>
            <a:pPr marL="342900" indent="-342900" algn="l">
              <a:lnSpc>
                <a:spcPct val="100000"/>
              </a:lnSpc>
              <a:buFont typeface="Arial" panose="020B0604020202020204" pitchFamily="34" charset="0"/>
              <a:buChar char="•"/>
            </a:pPr>
            <a:r>
              <a:rPr lang="es-ES" sz="2000" dirty="0" smtClean="0">
                <a:solidFill>
                  <a:srgbClr val="245473"/>
                </a:solidFill>
                <a:latin typeface="+mj-lt"/>
                <a:ea typeface="Lato Light" panose="020F0502020204030203" pitchFamily="34" charset="0"/>
                <a:cs typeface="Mukta ExtraLight" panose="020B0000000000000000" pitchFamily="34" charset="77"/>
              </a:rPr>
              <a:t>La </a:t>
            </a:r>
            <a:r>
              <a:rPr lang="es-ES" sz="2000" dirty="0">
                <a:solidFill>
                  <a:srgbClr val="245473"/>
                </a:solidFill>
                <a:latin typeface="+mj-lt"/>
                <a:ea typeface="Lato Light" panose="020F0502020204030203" pitchFamily="34" charset="0"/>
                <a:cs typeface="Mukta ExtraLight" panose="020B0000000000000000" pitchFamily="34" charset="77"/>
              </a:rPr>
              <a:t>fecha de recepción de la factura debe utilizarse como base para el cálculo de la fecha de </a:t>
            </a:r>
            <a:r>
              <a:rPr lang="es-ES" sz="2000" dirty="0" smtClean="0">
                <a:solidFill>
                  <a:srgbClr val="245473"/>
                </a:solidFill>
                <a:latin typeface="+mj-lt"/>
                <a:ea typeface="Lato Light" panose="020F0502020204030203" pitchFamily="34" charset="0"/>
                <a:cs typeface="Mukta ExtraLight" panose="020B0000000000000000" pitchFamily="34" charset="77"/>
              </a:rPr>
              <a:t>vencimiento</a:t>
            </a:r>
          </a:p>
          <a:p>
            <a:pPr marL="342900" indent="-342900" algn="l">
              <a:lnSpc>
                <a:spcPct val="100000"/>
              </a:lnSpc>
              <a:buFont typeface="Arial" panose="020B0604020202020204" pitchFamily="34" charset="0"/>
              <a:buChar char="•"/>
            </a:pPr>
            <a:r>
              <a:rPr lang="es-ES" sz="2000" dirty="0" smtClean="0">
                <a:solidFill>
                  <a:srgbClr val="245473"/>
                </a:solidFill>
                <a:latin typeface="+mj-lt"/>
                <a:ea typeface="Lato Light" panose="020F0502020204030203" pitchFamily="34" charset="0"/>
                <a:cs typeface="Mukta ExtraLight" panose="020B0000000000000000" pitchFamily="34" charset="77"/>
              </a:rPr>
              <a:t>Cálculo </a:t>
            </a:r>
            <a:r>
              <a:rPr lang="es-ES" sz="2000" dirty="0">
                <a:solidFill>
                  <a:srgbClr val="245473"/>
                </a:solidFill>
                <a:latin typeface="+mj-lt"/>
                <a:ea typeface="Lato Light" panose="020F0502020204030203" pitchFamily="34" charset="0"/>
                <a:cs typeface="Mukta ExtraLight" panose="020B0000000000000000" pitchFamily="34" charset="77"/>
              </a:rPr>
              <a:t>de las deducciones por descuento por pronto </a:t>
            </a:r>
            <a:r>
              <a:rPr lang="es-ES" sz="2000" dirty="0" smtClean="0">
                <a:solidFill>
                  <a:srgbClr val="245473"/>
                </a:solidFill>
                <a:latin typeface="+mj-lt"/>
                <a:ea typeface="Lato Light" panose="020F0502020204030203" pitchFamily="34" charset="0"/>
                <a:cs typeface="Mukta ExtraLight" panose="020B0000000000000000" pitchFamily="34" charset="77"/>
              </a:rPr>
              <a:t>pago</a:t>
            </a:r>
          </a:p>
          <a:p>
            <a:pPr marL="342900" indent="-342900" algn="l">
              <a:lnSpc>
                <a:spcPct val="100000"/>
              </a:lnSpc>
              <a:buFont typeface="Arial" panose="020B0604020202020204" pitchFamily="34" charset="0"/>
              <a:buChar char="•"/>
            </a:pPr>
            <a:r>
              <a:rPr lang="es-ES" sz="2000" dirty="0" smtClean="0">
                <a:solidFill>
                  <a:srgbClr val="245473"/>
                </a:solidFill>
                <a:latin typeface="+mj-lt"/>
                <a:ea typeface="Lato Light" panose="020F0502020204030203" pitchFamily="34" charset="0"/>
                <a:cs typeface="Mukta ExtraLight" panose="020B0000000000000000" pitchFamily="34" charset="77"/>
              </a:rPr>
              <a:t>Comprobación </a:t>
            </a:r>
            <a:r>
              <a:rPr lang="es-ES" sz="2000" dirty="0">
                <a:solidFill>
                  <a:srgbClr val="245473"/>
                </a:solidFill>
                <a:latin typeface="+mj-lt"/>
                <a:ea typeface="Lato Light" panose="020F0502020204030203" pitchFamily="34" charset="0"/>
                <a:cs typeface="Mukta ExtraLight" panose="020B0000000000000000" pitchFamily="34" charset="77"/>
              </a:rPr>
              <a:t>de si es económicamente más sensato acogerse a un descuento que a un plazo de </a:t>
            </a:r>
            <a:r>
              <a:rPr lang="es-ES" sz="2000" dirty="0" smtClean="0">
                <a:solidFill>
                  <a:srgbClr val="245473"/>
                </a:solidFill>
                <a:latin typeface="+mj-lt"/>
                <a:ea typeface="Lato Light" panose="020F0502020204030203" pitchFamily="34" charset="0"/>
                <a:cs typeface="Mukta ExtraLight" panose="020B0000000000000000" pitchFamily="34" charset="77"/>
              </a:rPr>
              <a:t>pago</a:t>
            </a:r>
          </a:p>
          <a:p>
            <a:pPr marL="342900" indent="-342900" algn="l">
              <a:lnSpc>
                <a:spcPct val="100000"/>
              </a:lnSpc>
              <a:buFont typeface="Arial" panose="020B0604020202020204" pitchFamily="34" charset="0"/>
              <a:buChar char="•"/>
            </a:pPr>
            <a:r>
              <a:rPr lang="es-ES" sz="2000" dirty="0" smtClean="0">
                <a:solidFill>
                  <a:srgbClr val="245473"/>
                </a:solidFill>
                <a:latin typeface="+mj-lt"/>
                <a:ea typeface="Lato Light" panose="020F0502020204030203" pitchFamily="34" charset="0"/>
                <a:cs typeface="Mukta ExtraLight" panose="020B0000000000000000" pitchFamily="34" charset="77"/>
              </a:rPr>
              <a:t>Minimizar </a:t>
            </a:r>
            <a:r>
              <a:rPr lang="es-ES" sz="2000" dirty="0">
                <a:solidFill>
                  <a:srgbClr val="245473"/>
                </a:solidFill>
                <a:latin typeface="+mj-lt"/>
                <a:ea typeface="Lato Light" panose="020F0502020204030203" pitchFamily="34" charset="0"/>
                <a:cs typeface="Mukta ExtraLight" panose="020B0000000000000000" pitchFamily="34" charset="77"/>
              </a:rPr>
              <a:t>las ejecuciones de </a:t>
            </a:r>
            <a:r>
              <a:rPr lang="es-ES" sz="2000" dirty="0" smtClean="0">
                <a:solidFill>
                  <a:srgbClr val="245473"/>
                </a:solidFill>
                <a:latin typeface="+mj-lt"/>
                <a:ea typeface="Lato Light" panose="020F0502020204030203" pitchFamily="34" charset="0"/>
                <a:cs typeface="Mukta ExtraLight" panose="020B0000000000000000" pitchFamily="34" charset="77"/>
              </a:rPr>
              <a:t>pago</a:t>
            </a:r>
          </a:p>
          <a:p>
            <a:pPr marL="342900" indent="-342900" algn="l">
              <a:lnSpc>
                <a:spcPct val="100000"/>
              </a:lnSpc>
              <a:buFont typeface="Arial" panose="020B0604020202020204" pitchFamily="34" charset="0"/>
              <a:buChar char="•"/>
            </a:pPr>
            <a:r>
              <a:rPr lang="es-ES" sz="2000" dirty="0" smtClean="0">
                <a:solidFill>
                  <a:srgbClr val="245473"/>
                </a:solidFill>
                <a:latin typeface="+mj-lt"/>
                <a:ea typeface="Lato Light" panose="020F0502020204030203" pitchFamily="34" charset="0"/>
                <a:cs typeface="Mukta ExtraLight" panose="020B0000000000000000" pitchFamily="34" charset="77"/>
              </a:rPr>
              <a:t>Agrupar </a:t>
            </a:r>
            <a:r>
              <a:rPr lang="es-ES" sz="2000" dirty="0">
                <a:solidFill>
                  <a:srgbClr val="245473"/>
                </a:solidFill>
                <a:latin typeface="+mj-lt"/>
                <a:ea typeface="Lato Light" panose="020F0502020204030203" pitchFamily="34" charset="0"/>
                <a:cs typeface="Mukta ExtraLight" panose="020B0000000000000000" pitchFamily="34" charset="77"/>
              </a:rPr>
              <a:t>el pago de las facturas en sólo una o dos ejecuciones de pago por semana</a:t>
            </a:r>
            <a:endParaRPr lang="en-GB" sz="2000" dirty="0">
              <a:solidFill>
                <a:srgbClr val="245473"/>
              </a:solidFill>
              <a:latin typeface="+mj-lt"/>
              <a:ea typeface="Lato Light" panose="020F0502020204030203" pitchFamily="34" charset="0"/>
              <a:cs typeface="Mukta ExtraLight" panose="020B0000000000000000" pitchFamily="34" charset="77"/>
            </a:endParaRPr>
          </a:p>
        </p:txBody>
      </p:sp>
      <p:sp>
        <p:nvSpPr>
          <p:cNvPr id="57" name="TextBox 38">
            <a:extLst>
              <a:ext uri="{FF2B5EF4-FFF2-40B4-BE49-F238E27FC236}">
                <a16:creationId xmlns="" xmlns:a16="http://schemas.microsoft.com/office/drawing/2014/main" id="{236FC522-6FFE-46EE-816D-3D21A38A3671}"/>
              </a:ext>
            </a:extLst>
          </p:cNvPr>
          <p:cNvSpPr txBox="1"/>
          <p:nvPr/>
        </p:nvSpPr>
        <p:spPr>
          <a:xfrm>
            <a:off x="3725872" y="3132246"/>
            <a:ext cx="1640898" cy="707886"/>
          </a:xfrm>
          <a:prstGeom prst="rect">
            <a:avLst/>
          </a:prstGeom>
          <a:noFill/>
        </p:spPr>
        <p:txBody>
          <a:bodyPr wrap="none" rtlCol="0" anchor="ctr" anchorCtr="0">
            <a:spAutoFit/>
          </a:bodyPr>
          <a:lstStyle/>
          <a:p>
            <a:pPr algn="ctr"/>
            <a:r>
              <a:rPr lang="en-GB" sz="2000" b="1" dirty="0" err="1">
                <a:solidFill>
                  <a:schemeClr val="tx2"/>
                </a:solidFill>
                <a:latin typeface="+mj-lt"/>
                <a:ea typeface="League Spartan" charset="0"/>
                <a:cs typeface="Poppins" pitchFamily="2" charset="77"/>
              </a:rPr>
              <a:t>Optimización</a:t>
            </a:r>
            <a:r>
              <a:rPr lang="en-GB" sz="2000" b="1" dirty="0">
                <a:solidFill>
                  <a:schemeClr val="tx2"/>
                </a:solidFill>
                <a:latin typeface="+mj-lt"/>
                <a:ea typeface="League Spartan" charset="0"/>
                <a:cs typeface="Poppins" pitchFamily="2" charset="77"/>
              </a:rPr>
              <a:t> </a:t>
            </a:r>
            <a:endParaRPr lang="en-GB" sz="2000" b="1" dirty="0" smtClean="0">
              <a:solidFill>
                <a:schemeClr val="tx2"/>
              </a:solidFill>
              <a:latin typeface="+mj-lt"/>
              <a:ea typeface="League Spartan" charset="0"/>
              <a:cs typeface="Poppins" pitchFamily="2" charset="77"/>
            </a:endParaRPr>
          </a:p>
          <a:p>
            <a:pPr algn="ctr"/>
            <a:r>
              <a:rPr lang="en-GB" sz="2000" b="1" dirty="0" smtClean="0">
                <a:solidFill>
                  <a:schemeClr val="tx2"/>
                </a:solidFill>
                <a:latin typeface="+mj-lt"/>
                <a:ea typeface="League Spartan" charset="0"/>
                <a:cs typeface="Poppins" pitchFamily="2" charset="77"/>
              </a:rPr>
              <a:t>de </a:t>
            </a:r>
            <a:r>
              <a:rPr lang="en-GB" sz="2000" b="1" dirty="0" err="1">
                <a:solidFill>
                  <a:schemeClr val="tx2"/>
                </a:solidFill>
                <a:latin typeface="+mj-lt"/>
                <a:ea typeface="League Spartan" charset="0"/>
                <a:cs typeface="Poppins" pitchFamily="2" charset="77"/>
              </a:rPr>
              <a:t>los</a:t>
            </a:r>
            <a:r>
              <a:rPr lang="en-GB" sz="2000" b="1" dirty="0">
                <a:solidFill>
                  <a:schemeClr val="tx2"/>
                </a:solidFill>
                <a:latin typeface="+mj-lt"/>
                <a:ea typeface="League Spartan" charset="0"/>
                <a:cs typeface="Poppins" pitchFamily="2" charset="77"/>
              </a:rPr>
              <a:t> </a:t>
            </a:r>
            <a:r>
              <a:rPr lang="en-GB" sz="2000" b="1" dirty="0" err="1">
                <a:solidFill>
                  <a:schemeClr val="tx2"/>
                </a:solidFill>
                <a:latin typeface="+mj-lt"/>
                <a:ea typeface="League Spartan" charset="0"/>
                <a:cs typeface="Poppins" pitchFamily="2" charset="77"/>
              </a:rPr>
              <a:t>pasivos</a:t>
            </a:r>
            <a:r>
              <a:rPr lang="en-GB" sz="2000" b="1" dirty="0">
                <a:solidFill>
                  <a:schemeClr val="tx2"/>
                </a:solidFill>
                <a:latin typeface="+mj-lt"/>
                <a:ea typeface="League Spartan" charset="0"/>
                <a:cs typeface="Poppins" pitchFamily="2" charset="77"/>
              </a:rPr>
              <a:t> </a:t>
            </a:r>
            <a:endParaRPr lang="en-GB" sz="2000" b="1" dirty="0">
              <a:solidFill>
                <a:schemeClr val="tx2"/>
              </a:solidFill>
              <a:latin typeface="+mj-lt"/>
              <a:ea typeface="League Spartan" charset="0"/>
              <a:cs typeface="Poppins" pitchFamily="2" charset="77"/>
            </a:endParaRPr>
          </a:p>
        </p:txBody>
      </p:sp>
      <p:sp>
        <p:nvSpPr>
          <p:cNvPr id="2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2085324" y="921284"/>
            <a:ext cx="8852375" cy="697353"/>
          </a:xfrm>
        </p:spPr>
        <p:txBody>
          <a:bodyPr>
            <a:normAutofit/>
          </a:bodyPr>
          <a:lstStyle/>
          <a:p>
            <a:r>
              <a:rPr lang="es-ES" dirty="0"/>
              <a:t>Gestión del Capital de </a:t>
            </a:r>
            <a:r>
              <a:rPr lang="es-ES" dirty="0" smtClean="0"/>
              <a:t>Trabajo (cont.)</a:t>
            </a:r>
            <a:endParaRPr lang="en-GB" dirty="0"/>
          </a:p>
        </p:txBody>
      </p:sp>
    </p:spTree>
    <p:extLst>
      <p:ext uri="{BB962C8B-B14F-4D97-AF65-F5344CB8AC3E}">
        <p14:creationId xmlns:p14="http://schemas.microsoft.com/office/powerpoint/2010/main" val="296964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4"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641681" y="772234"/>
            <a:ext cx="8852375" cy="697353"/>
          </a:xfrm>
        </p:spPr>
        <p:txBody>
          <a:bodyPr>
            <a:normAutofit/>
          </a:bodyPr>
          <a:lstStyle/>
          <a:p>
            <a:r>
              <a:rPr lang="es-ES" sz="2800" dirty="0"/>
              <a:t>Gestión del Capital de Trabajo </a:t>
            </a:r>
            <a:r>
              <a:rPr lang="en-GB" sz="2800" dirty="0" smtClean="0"/>
              <a:t>, </a:t>
            </a:r>
            <a:r>
              <a:rPr lang="en-GB" sz="2800" dirty="0"/>
              <a:t>3 </a:t>
            </a:r>
            <a:r>
              <a:rPr lang="en-GB" sz="2800" dirty="0" err="1" smtClean="0"/>
              <a:t>Niveles</a:t>
            </a:r>
            <a:r>
              <a:rPr lang="en-GB" sz="2800" dirty="0" smtClean="0"/>
              <a:t> de </a:t>
            </a:r>
            <a:r>
              <a:rPr lang="es-ES" sz="2800" dirty="0" smtClean="0"/>
              <a:t>Acción</a:t>
            </a:r>
            <a:endParaRPr lang="es-ES" sz="2800"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304744" y="1924368"/>
            <a:ext cx="2810071" cy="437586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200" dirty="0" smtClean="0">
                <a:solidFill>
                  <a:srgbClr val="245473"/>
                </a:solidFill>
                <a:latin typeface="+mj-lt"/>
              </a:rPr>
              <a:t>En </a:t>
            </a:r>
            <a:r>
              <a:rPr lang="es-ES" altLang="de-DE" sz="2200" dirty="0">
                <a:solidFill>
                  <a:srgbClr val="245473"/>
                </a:solidFill>
                <a:latin typeface="+mj-lt"/>
              </a:rPr>
              <a:t>particular, existen tres niveles centrales de actuación para optimizar el capital </a:t>
            </a:r>
            <a:r>
              <a:rPr lang="es-ES" altLang="de-DE" sz="2200" dirty="0" smtClean="0">
                <a:solidFill>
                  <a:srgbClr val="245473"/>
                </a:solidFill>
                <a:latin typeface="+mj-lt"/>
              </a:rPr>
              <a:t>circulante o de trabajo:</a:t>
            </a:r>
          </a:p>
          <a:p>
            <a:pPr marL="342900" indent="-342900" algn="l">
              <a:lnSpc>
                <a:spcPct val="100000"/>
              </a:lnSpc>
              <a:spcBef>
                <a:spcPts val="600"/>
              </a:spcBef>
              <a:buFont typeface="Arial" panose="020B0604020202020204" pitchFamily="34" charset="0"/>
              <a:buChar char="•"/>
            </a:pPr>
            <a:r>
              <a:rPr lang="es-ES" altLang="de-DE" sz="2200" dirty="0" smtClean="0">
                <a:solidFill>
                  <a:srgbClr val="245473"/>
                </a:solidFill>
                <a:latin typeface="+mj-lt"/>
              </a:rPr>
              <a:t>Optimización </a:t>
            </a:r>
            <a:r>
              <a:rPr lang="es-ES" altLang="de-DE" sz="2200" dirty="0">
                <a:solidFill>
                  <a:srgbClr val="245473"/>
                </a:solidFill>
                <a:latin typeface="+mj-lt"/>
              </a:rPr>
              <a:t>de las cuentas por </a:t>
            </a:r>
            <a:r>
              <a:rPr lang="es-ES" altLang="de-DE" sz="2200" dirty="0" smtClean="0">
                <a:solidFill>
                  <a:srgbClr val="245473"/>
                </a:solidFill>
                <a:latin typeface="+mj-lt"/>
              </a:rPr>
              <a:t>cobrar</a:t>
            </a:r>
          </a:p>
          <a:p>
            <a:pPr marL="342900" indent="-342900" algn="l">
              <a:lnSpc>
                <a:spcPct val="100000"/>
              </a:lnSpc>
              <a:spcBef>
                <a:spcPts val="600"/>
              </a:spcBef>
              <a:buFont typeface="Arial" panose="020B0604020202020204" pitchFamily="34" charset="0"/>
              <a:buChar char="•"/>
            </a:pPr>
            <a:r>
              <a:rPr lang="es-ES" altLang="de-DE" sz="2200" dirty="0" smtClean="0">
                <a:solidFill>
                  <a:srgbClr val="245473"/>
                </a:solidFill>
                <a:latin typeface="+mj-lt"/>
              </a:rPr>
              <a:t>Optimización </a:t>
            </a:r>
            <a:r>
              <a:rPr lang="es-ES" altLang="de-DE" sz="2200" dirty="0">
                <a:solidFill>
                  <a:srgbClr val="245473"/>
                </a:solidFill>
                <a:latin typeface="+mj-lt"/>
              </a:rPr>
              <a:t>de las existencias y el </a:t>
            </a:r>
            <a:r>
              <a:rPr lang="es-ES" altLang="de-DE" sz="2200" dirty="0" smtClean="0">
                <a:solidFill>
                  <a:srgbClr val="245473"/>
                </a:solidFill>
                <a:latin typeface="+mj-lt"/>
              </a:rPr>
              <a:t>suministro</a:t>
            </a:r>
          </a:p>
          <a:p>
            <a:pPr marL="342900" indent="-342900" algn="l">
              <a:lnSpc>
                <a:spcPct val="100000"/>
              </a:lnSpc>
              <a:spcBef>
                <a:spcPts val="600"/>
              </a:spcBef>
              <a:buFont typeface="Arial" panose="020B0604020202020204" pitchFamily="34" charset="0"/>
              <a:buChar char="•"/>
            </a:pPr>
            <a:r>
              <a:rPr lang="es-ES" altLang="de-DE" sz="2200" dirty="0" smtClean="0">
                <a:solidFill>
                  <a:srgbClr val="245473"/>
                </a:solidFill>
                <a:latin typeface="+mj-lt"/>
              </a:rPr>
              <a:t>Optimización </a:t>
            </a:r>
            <a:r>
              <a:rPr lang="es-ES" altLang="de-DE" sz="2200" dirty="0">
                <a:solidFill>
                  <a:srgbClr val="245473"/>
                </a:solidFill>
                <a:latin typeface="+mj-lt"/>
              </a:rPr>
              <a:t>de las cuentas por pagar </a:t>
            </a:r>
            <a:endParaRPr lang="en-US" dirty="0">
              <a:solidFill>
                <a:srgbClr val="245473"/>
              </a:solidFill>
              <a:latin typeface="+mj-lt"/>
            </a:endParaRPr>
          </a:p>
        </p:txBody>
      </p:sp>
      <p:grpSp>
        <p:nvGrpSpPr>
          <p:cNvPr id="6" name="Gruppieren 5">
            <a:extLst>
              <a:ext uri="{FF2B5EF4-FFF2-40B4-BE49-F238E27FC236}">
                <a16:creationId xmlns="" xmlns:a16="http://schemas.microsoft.com/office/drawing/2014/main" id="{F371017E-567F-4D1E-894A-4B0D6F3A2B3B}"/>
              </a:ext>
            </a:extLst>
          </p:cNvPr>
          <p:cNvGrpSpPr/>
          <p:nvPr/>
        </p:nvGrpSpPr>
        <p:grpSpPr>
          <a:xfrm>
            <a:off x="4126092" y="3324289"/>
            <a:ext cx="6716080" cy="1388398"/>
            <a:chOff x="4709566" y="3275418"/>
            <a:chExt cx="5012339" cy="1122542"/>
          </a:xfrm>
        </p:grpSpPr>
        <p:sp>
          <p:nvSpPr>
            <p:cNvPr id="7" name="Freeform 43">
              <a:extLst>
                <a:ext uri="{FF2B5EF4-FFF2-40B4-BE49-F238E27FC236}">
                  <a16:creationId xmlns="" xmlns:a16="http://schemas.microsoft.com/office/drawing/2014/main" id="{176304FF-8205-4BC3-9205-1489E2984297}"/>
                </a:ext>
              </a:extLst>
            </p:cNvPr>
            <p:cNvSpPr>
              <a:spLocks/>
            </p:cNvSpPr>
            <p:nvPr/>
          </p:nvSpPr>
          <p:spPr bwMode="auto">
            <a:xfrm>
              <a:off x="5730896" y="3275418"/>
              <a:ext cx="3991009"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8" name="Freeform 36">
              <a:extLst>
                <a:ext uri="{FF2B5EF4-FFF2-40B4-BE49-F238E27FC236}">
                  <a16:creationId xmlns="" xmlns:a16="http://schemas.microsoft.com/office/drawing/2014/main" id="{373577D5-9A68-488F-B6BF-D830D4BE5AF0}"/>
                </a:ext>
              </a:extLst>
            </p:cNvPr>
            <p:cNvSpPr>
              <a:spLocks/>
            </p:cNvSpPr>
            <p:nvPr/>
          </p:nvSpPr>
          <p:spPr bwMode="auto">
            <a:xfrm>
              <a:off x="4709566" y="3275418"/>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9" name="Freeform 37">
              <a:extLst>
                <a:ext uri="{FF2B5EF4-FFF2-40B4-BE49-F238E27FC236}">
                  <a16:creationId xmlns="" xmlns:a16="http://schemas.microsoft.com/office/drawing/2014/main" id="{AA938810-4814-4500-8C19-410DD80C8CC6}"/>
                </a:ext>
              </a:extLst>
            </p:cNvPr>
            <p:cNvSpPr>
              <a:spLocks/>
            </p:cNvSpPr>
            <p:nvPr/>
          </p:nvSpPr>
          <p:spPr bwMode="auto">
            <a:xfrm>
              <a:off x="4709566" y="3275418"/>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0" name="Rectangle 48">
              <a:extLst>
                <a:ext uri="{FF2B5EF4-FFF2-40B4-BE49-F238E27FC236}">
                  <a16:creationId xmlns="" xmlns:a16="http://schemas.microsoft.com/office/drawing/2014/main" id="{D5406581-0180-4165-9BA0-F9EBC21AA4D8}"/>
                </a:ext>
              </a:extLst>
            </p:cNvPr>
            <p:cNvSpPr>
              <a:spLocks/>
            </p:cNvSpPr>
            <p:nvPr/>
          </p:nvSpPr>
          <p:spPr bwMode="auto">
            <a:xfrm>
              <a:off x="4865379" y="3627082"/>
              <a:ext cx="936456" cy="398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1600" b="1" spc="113" dirty="0" err="1">
                  <a:solidFill>
                    <a:schemeClr val="bg1"/>
                  </a:solidFill>
                  <a:latin typeface="+mj-lt"/>
                  <a:ea typeface="Roboto" charset="0"/>
                  <a:cs typeface="Roboto" charset="0"/>
                  <a:sym typeface="Bebas Neue" charset="0"/>
                </a:rPr>
                <a:t>Existencias</a:t>
              </a:r>
              <a:r>
                <a:rPr lang="en-GB" sz="1600" b="1" spc="113" dirty="0">
                  <a:solidFill>
                    <a:schemeClr val="bg1"/>
                  </a:solidFill>
                  <a:latin typeface="+mj-lt"/>
                  <a:ea typeface="Roboto" charset="0"/>
                  <a:cs typeface="Roboto" charset="0"/>
                  <a:sym typeface="Bebas Neue" charset="0"/>
                </a:rPr>
                <a:t> y </a:t>
              </a:r>
              <a:endParaRPr lang="en-GB" sz="1600" b="1" spc="113" dirty="0" smtClean="0">
                <a:solidFill>
                  <a:schemeClr val="bg1"/>
                </a:solidFill>
                <a:latin typeface="+mj-lt"/>
                <a:ea typeface="Roboto" charset="0"/>
                <a:cs typeface="Roboto" charset="0"/>
                <a:sym typeface="Bebas Neue" charset="0"/>
              </a:endParaRPr>
            </a:p>
            <a:p>
              <a:pPr algn="ctr"/>
              <a:r>
                <a:rPr lang="en-GB" sz="1600" b="1" spc="113" dirty="0" err="1">
                  <a:solidFill>
                    <a:schemeClr val="bg1"/>
                  </a:solidFill>
                  <a:latin typeface="+mj-lt"/>
                  <a:ea typeface="Roboto" charset="0"/>
                  <a:cs typeface="Roboto" charset="0"/>
                  <a:sym typeface="Bebas Neue" charset="0"/>
                </a:rPr>
                <a:t>S</a:t>
              </a:r>
              <a:r>
                <a:rPr lang="en-GB" sz="1600" b="1" spc="113" dirty="0" err="1" smtClean="0">
                  <a:solidFill>
                    <a:schemeClr val="bg1"/>
                  </a:solidFill>
                  <a:latin typeface="+mj-lt"/>
                  <a:ea typeface="Roboto" charset="0"/>
                  <a:cs typeface="Roboto" charset="0"/>
                  <a:sym typeface="Bebas Neue" charset="0"/>
                </a:rPr>
                <a:t>uministro</a:t>
              </a:r>
              <a:endParaRPr lang="en-GB" sz="1600" b="1" spc="113" dirty="0">
                <a:solidFill>
                  <a:schemeClr val="bg1"/>
                </a:solidFill>
                <a:latin typeface="+mj-lt"/>
                <a:ea typeface="Roboto" charset="0"/>
                <a:cs typeface="Roboto" charset="0"/>
                <a:sym typeface="Bebas Neue" charset="0"/>
              </a:endParaRPr>
            </a:p>
          </p:txBody>
        </p:sp>
        <p:sp>
          <p:nvSpPr>
            <p:cNvPr id="11" name="TextBox 49">
              <a:extLst>
                <a:ext uri="{FF2B5EF4-FFF2-40B4-BE49-F238E27FC236}">
                  <a16:creationId xmlns="" xmlns:a16="http://schemas.microsoft.com/office/drawing/2014/main" id="{284B7E81-0F34-47C6-AA1A-7902864A1427}"/>
                </a:ext>
              </a:extLst>
            </p:cNvPr>
            <p:cNvSpPr txBox="1"/>
            <p:nvPr/>
          </p:nvSpPr>
          <p:spPr>
            <a:xfrm>
              <a:off x="6158751" y="3528504"/>
              <a:ext cx="3499055" cy="603442"/>
            </a:xfrm>
            <a:prstGeom prst="rect">
              <a:avLst/>
            </a:prstGeom>
            <a:noFill/>
          </p:spPr>
          <p:txBody>
            <a:bodyPr wrap="square" lIns="91440" tIns="45720" rIns="91440" bIns="45720" rtlCol="0" anchor="t">
              <a:spAutoFit/>
            </a:bodyPr>
            <a:lstStyle/>
            <a:p>
              <a:pPr marL="182245" indent="-182245">
                <a:lnSpc>
                  <a:spcPts val="1665"/>
                </a:lnSpc>
                <a:buFont typeface="Arial" panose="020B0604020202020204" pitchFamily="34" charset="0"/>
                <a:buChar char="•"/>
              </a:pPr>
              <a:r>
                <a:rPr lang="es-ES" sz="1600" dirty="0">
                  <a:solidFill>
                    <a:schemeClr val="bg1"/>
                  </a:solidFill>
                  <a:latin typeface="+mj-lt"/>
                  <a:ea typeface="Lato Light" charset="0"/>
                  <a:cs typeface="Lato Light" charset="0"/>
                </a:rPr>
                <a:t>Reducción de </a:t>
              </a:r>
              <a:r>
                <a:rPr lang="es-ES" sz="1600" dirty="0" smtClean="0">
                  <a:solidFill>
                    <a:schemeClr val="bg1"/>
                  </a:solidFill>
                  <a:latin typeface="+mj-lt"/>
                  <a:ea typeface="Lato Light" charset="0"/>
                  <a:cs typeface="Lato Light" charset="0"/>
                </a:rPr>
                <a:t>inventarios</a:t>
              </a:r>
            </a:p>
            <a:p>
              <a:pPr marL="182245" indent="-182245">
                <a:lnSpc>
                  <a:spcPts val="1665"/>
                </a:lnSpc>
                <a:buFont typeface="Arial" panose="020B0604020202020204" pitchFamily="34" charset="0"/>
                <a:buChar char="•"/>
              </a:pPr>
              <a:r>
                <a:rPr lang="es-ES" sz="1600" dirty="0" smtClean="0">
                  <a:solidFill>
                    <a:schemeClr val="bg1"/>
                  </a:solidFill>
                  <a:latin typeface="+mj-lt"/>
                  <a:ea typeface="Lato Light" charset="0"/>
                  <a:cs typeface="Lato Light" charset="0"/>
                </a:rPr>
                <a:t>Ventas especiales</a:t>
              </a:r>
            </a:p>
            <a:p>
              <a:pPr marL="182245" indent="-182245">
                <a:lnSpc>
                  <a:spcPts val="1665"/>
                </a:lnSpc>
                <a:buFont typeface="Arial" panose="020B0604020202020204" pitchFamily="34" charset="0"/>
                <a:buChar char="•"/>
              </a:pPr>
              <a:r>
                <a:rPr lang="es-ES" sz="1600" dirty="0" smtClean="0">
                  <a:solidFill>
                    <a:schemeClr val="bg1"/>
                  </a:solidFill>
                  <a:latin typeface="+mj-lt"/>
                  <a:ea typeface="Lato Light" charset="0"/>
                  <a:cs typeface="Lato Light" charset="0"/>
                </a:rPr>
                <a:t>Producción a tiempo y existencias en deposito.</a:t>
              </a:r>
              <a:endParaRPr lang="en-GB" sz="1600" dirty="0">
                <a:solidFill>
                  <a:schemeClr val="bg1"/>
                </a:solidFill>
                <a:latin typeface="+mj-lt"/>
                <a:ea typeface="Lato Light" charset="0"/>
                <a:cs typeface="Lato Light" charset="0"/>
              </a:endParaRPr>
            </a:p>
          </p:txBody>
        </p:sp>
      </p:grpSp>
      <p:grpSp>
        <p:nvGrpSpPr>
          <p:cNvPr id="24" name="Gruppieren 23">
            <a:extLst>
              <a:ext uri="{FF2B5EF4-FFF2-40B4-BE49-F238E27FC236}">
                <a16:creationId xmlns="" xmlns:a16="http://schemas.microsoft.com/office/drawing/2014/main" id="{96AED455-D17A-4717-91A9-6F085175E00F}"/>
              </a:ext>
            </a:extLst>
          </p:cNvPr>
          <p:cNvGrpSpPr/>
          <p:nvPr/>
        </p:nvGrpSpPr>
        <p:grpSpPr>
          <a:xfrm>
            <a:off x="4126092" y="4794689"/>
            <a:ext cx="6716080" cy="1388398"/>
            <a:chOff x="4709566" y="4505970"/>
            <a:chExt cx="5012339" cy="1122542"/>
          </a:xfrm>
        </p:grpSpPr>
        <p:sp>
          <p:nvSpPr>
            <p:cNvPr id="12" name="Freeform 43">
              <a:extLst>
                <a:ext uri="{FF2B5EF4-FFF2-40B4-BE49-F238E27FC236}">
                  <a16:creationId xmlns="" xmlns:a16="http://schemas.microsoft.com/office/drawing/2014/main" id="{5AFE15C6-BFCC-4FA5-A5F6-1454A152473C}"/>
                </a:ext>
              </a:extLst>
            </p:cNvPr>
            <p:cNvSpPr>
              <a:spLocks/>
            </p:cNvSpPr>
            <p:nvPr/>
          </p:nvSpPr>
          <p:spPr bwMode="auto">
            <a:xfrm>
              <a:off x="5730896" y="4505970"/>
              <a:ext cx="3991009"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4" name="Freeform 36">
              <a:extLst>
                <a:ext uri="{FF2B5EF4-FFF2-40B4-BE49-F238E27FC236}">
                  <a16:creationId xmlns="" xmlns:a16="http://schemas.microsoft.com/office/drawing/2014/main" id="{5DF4F918-49D8-4DA5-B68B-819A88AA2E02}"/>
                </a:ext>
              </a:extLst>
            </p:cNvPr>
            <p:cNvSpPr>
              <a:spLocks/>
            </p:cNvSpPr>
            <p:nvPr/>
          </p:nvSpPr>
          <p:spPr bwMode="auto">
            <a:xfrm>
              <a:off x="4709566" y="4505970"/>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3">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5" name="Freeform 37">
              <a:extLst>
                <a:ext uri="{FF2B5EF4-FFF2-40B4-BE49-F238E27FC236}">
                  <a16:creationId xmlns="" xmlns:a16="http://schemas.microsoft.com/office/drawing/2014/main" id="{060D8EB1-8B82-46C1-9094-78C1EC157643}"/>
                </a:ext>
              </a:extLst>
            </p:cNvPr>
            <p:cNvSpPr>
              <a:spLocks/>
            </p:cNvSpPr>
            <p:nvPr/>
          </p:nvSpPr>
          <p:spPr bwMode="auto">
            <a:xfrm>
              <a:off x="4709566" y="4505970"/>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7" name="Rectangle 59">
              <a:extLst>
                <a:ext uri="{FF2B5EF4-FFF2-40B4-BE49-F238E27FC236}">
                  <a16:creationId xmlns="" xmlns:a16="http://schemas.microsoft.com/office/drawing/2014/main" id="{545F64AB-285D-454F-92D7-5BE85C7A2C20}"/>
                </a:ext>
              </a:extLst>
            </p:cNvPr>
            <p:cNvSpPr>
              <a:spLocks/>
            </p:cNvSpPr>
            <p:nvPr/>
          </p:nvSpPr>
          <p:spPr bwMode="auto">
            <a:xfrm>
              <a:off x="4997409" y="4857634"/>
              <a:ext cx="672398" cy="398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1600" b="1" spc="113" dirty="0" err="1">
                  <a:solidFill>
                    <a:schemeClr val="bg1"/>
                  </a:solidFill>
                  <a:latin typeface="+mj-lt"/>
                  <a:ea typeface="Roboto" charset="0"/>
                  <a:cs typeface="Roboto" charset="0"/>
                  <a:sym typeface="Bebas Neue" charset="0"/>
                </a:rPr>
                <a:t>Cuentas</a:t>
              </a:r>
              <a:r>
                <a:rPr lang="en-GB" sz="1600" b="1" spc="113" dirty="0">
                  <a:solidFill>
                    <a:schemeClr val="bg1"/>
                  </a:solidFill>
                  <a:latin typeface="+mj-lt"/>
                  <a:ea typeface="Roboto" charset="0"/>
                  <a:cs typeface="Roboto" charset="0"/>
                  <a:sym typeface="Bebas Neue" charset="0"/>
                </a:rPr>
                <a:t> </a:t>
              </a:r>
              <a:endParaRPr lang="en-GB" sz="1600" b="1" spc="113" dirty="0" smtClean="0">
                <a:solidFill>
                  <a:schemeClr val="bg1"/>
                </a:solidFill>
                <a:latin typeface="+mj-lt"/>
                <a:ea typeface="Roboto" charset="0"/>
                <a:cs typeface="Roboto" charset="0"/>
                <a:sym typeface="Bebas Neue" charset="0"/>
              </a:endParaRPr>
            </a:p>
            <a:p>
              <a:pPr algn="ctr"/>
              <a:r>
                <a:rPr lang="en-GB" sz="1600" b="1" spc="113" dirty="0" err="1" smtClean="0">
                  <a:solidFill>
                    <a:schemeClr val="bg1"/>
                  </a:solidFill>
                  <a:latin typeface="+mj-lt"/>
                  <a:ea typeface="Roboto" charset="0"/>
                  <a:cs typeface="Roboto" charset="0"/>
                  <a:sym typeface="Bebas Neue" charset="0"/>
                </a:rPr>
                <a:t>por</a:t>
              </a:r>
              <a:r>
                <a:rPr lang="en-GB" sz="1600" b="1" spc="113" dirty="0" smtClean="0">
                  <a:solidFill>
                    <a:schemeClr val="bg1"/>
                  </a:solidFill>
                  <a:latin typeface="+mj-lt"/>
                  <a:ea typeface="Roboto" charset="0"/>
                  <a:cs typeface="Roboto" charset="0"/>
                  <a:sym typeface="Bebas Neue" charset="0"/>
                </a:rPr>
                <a:t> </a:t>
              </a:r>
              <a:r>
                <a:rPr lang="en-GB" sz="1600" b="1" spc="113" dirty="0" err="1" smtClean="0">
                  <a:solidFill>
                    <a:schemeClr val="bg1"/>
                  </a:solidFill>
                  <a:latin typeface="+mj-lt"/>
                  <a:ea typeface="Roboto" charset="0"/>
                  <a:cs typeface="Roboto" charset="0"/>
                  <a:sym typeface="Bebas Neue" charset="0"/>
                </a:rPr>
                <a:t>Pagar</a:t>
              </a:r>
              <a:endParaRPr lang="en-GB" sz="1600" b="1" spc="113" dirty="0">
                <a:solidFill>
                  <a:schemeClr val="bg1"/>
                </a:solidFill>
                <a:latin typeface="+mj-lt"/>
                <a:ea typeface="Roboto" charset="0"/>
                <a:cs typeface="Roboto" charset="0"/>
                <a:sym typeface="Bebas Neue" charset="0"/>
              </a:endParaRPr>
            </a:p>
          </p:txBody>
        </p:sp>
        <p:sp>
          <p:nvSpPr>
            <p:cNvPr id="18" name="TextBox 80">
              <a:extLst>
                <a:ext uri="{FF2B5EF4-FFF2-40B4-BE49-F238E27FC236}">
                  <a16:creationId xmlns="" xmlns:a16="http://schemas.microsoft.com/office/drawing/2014/main" id="{D3B4C848-5FA9-4489-8A6B-A6ADD14D0543}"/>
                </a:ext>
              </a:extLst>
            </p:cNvPr>
            <p:cNvSpPr txBox="1"/>
            <p:nvPr/>
          </p:nvSpPr>
          <p:spPr>
            <a:xfrm>
              <a:off x="6158751" y="4935319"/>
              <a:ext cx="3499055" cy="250916"/>
            </a:xfrm>
            <a:prstGeom prst="rect">
              <a:avLst/>
            </a:prstGeom>
            <a:noFill/>
          </p:spPr>
          <p:txBody>
            <a:bodyPr wrap="square" lIns="91440" tIns="45720" rIns="91440" bIns="45720" rtlCol="0" anchor="t">
              <a:spAutoFit/>
            </a:bodyPr>
            <a:lstStyle/>
            <a:p>
              <a:pPr marL="182245" indent="-182245">
                <a:lnSpc>
                  <a:spcPts val="1665"/>
                </a:lnSpc>
                <a:buFont typeface="Arial" panose="020B0604020202020204" pitchFamily="34" charset="0"/>
                <a:buChar char="•"/>
              </a:pPr>
              <a:r>
                <a:rPr lang="es-ES" sz="1600" dirty="0">
                  <a:solidFill>
                    <a:schemeClr val="bg1"/>
                  </a:solidFill>
                  <a:latin typeface="+mj-lt"/>
                  <a:ea typeface="Lato Light" charset="0"/>
                  <a:cs typeface="Lato Light" charset="0"/>
                </a:rPr>
                <a:t>Ampliación de los plazos de pago</a:t>
              </a:r>
              <a:endParaRPr lang="en-GB" sz="1600" dirty="0">
                <a:solidFill>
                  <a:schemeClr val="bg1"/>
                </a:solidFill>
                <a:latin typeface="+mj-lt"/>
                <a:ea typeface="Lato Light" charset="0"/>
                <a:cs typeface="Lato Light" charset="0"/>
              </a:endParaRPr>
            </a:p>
          </p:txBody>
        </p:sp>
      </p:grpSp>
      <p:grpSp>
        <p:nvGrpSpPr>
          <p:cNvPr id="5" name="Gruppieren 4">
            <a:extLst>
              <a:ext uri="{FF2B5EF4-FFF2-40B4-BE49-F238E27FC236}">
                <a16:creationId xmlns="" xmlns:a16="http://schemas.microsoft.com/office/drawing/2014/main" id="{F794DC0C-563E-420B-B303-F5AB71CE8705}"/>
              </a:ext>
            </a:extLst>
          </p:cNvPr>
          <p:cNvGrpSpPr/>
          <p:nvPr/>
        </p:nvGrpSpPr>
        <p:grpSpPr>
          <a:xfrm>
            <a:off x="4126092" y="1763258"/>
            <a:ext cx="6716080" cy="1569660"/>
            <a:chOff x="4709566" y="1956817"/>
            <a:chExt cx="5012339" cy="1269095"/>
          </a:xfrm>
        </p:grpSpPr>
        <p:sp>
          <p:nvSpPr>
            <p:cNvPr id="19" name="Freeform 43">
              <a:extLst>
                <a:ext uri="{FF2B5EF4-FFF2-40B4-BE49-F238E27FC236}">
                  <a16:creationId xmlns="" xmlns:a16="http://schemas.microsoft.com/office/drawing/2014/main" id="{9680277E-2BDD-45B6-B632-0322D2EA4A54}"/>
                </a:ext>
              </a:extLst>
            </p:cNvPr>
            <p:cNvSpPr>
              <a:spLocks/>
            </p:cNvSpPr>
            <p:nvPr/>
          </p:nvSpPr>
          <p:spPr bwMode="auto">
            <a:xfrm>
              <a:off x="5730896" y="2030093"/>
              <a:ext cx="3991009" cy="1195818"/>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0" name="Freeform 36">
              <a:extLst>
                <a:ext uri="{FF2B5EF4-FFF2-40B4-BE49-F238E27FC236}">
                  <a16:creationId xmlns="" xmlns:a16="http://schemas.microsoft.com/office/drawing/2014/main" id="{E8D72328-1B5F-4A62-94EB-1411BDBCB124}"/>
                </a:ext>
              </a:extLst>
            </p:cNvPr>
            <p:cNvSpPr>
              <a:spLocks/>
            </p:cNvSpPr>
            <p:nvPr/>
          </p:nvSpPr>
          <p:spPr bwMode="auto">
            <a:xfrm>
              <a:off x="4709566" y="2030093"/>
              <a:ext cx="1449185" cy="1195818"/>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1" name="Freeform 37">
              <a:extLst>
                <a:ext uri="{FF2B5EF4-FFF2-40B4-BE49-F238E27FC236}">
                  <a16:creationId xmlns="" xmlns:a16="http://schemas.microsoft.com/office/drawing/2014/main" id="{BA74F4A2-96C8-44C7-B950-189A4E20FAF7}"/>
                </a:ext>
              </a:extLst>
            </p:cNvPr>
            <p:cNvSpPr>
              <a:spLocks/>
            </p:cNvSpPr>
            <p:nvPr/>
          </p:nvSpPr>
          <p:spPr bwMode="auto">
            <a:xfrm>
              <a:off x="4709566" y="2030094"/>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2" name="Rectangle 85">
              <a:extLst>
                <a:ext uri="{FF2B5EF4-FFF2-40B4-BE49-F238E27FC236}">
                  <a16:creationId xmlns="" xmlns:a16="http://schemas.microsoft.com/office/drawing/2014/main" id="{ACB5D9E2-9DE2-459F-9543-788538E13AD3}"/>
                </a:ext>
              </a:extLst>
            </p:cNvPr>
            <p:cNvSpPr>
              <a:spLocks/>
            </p:cNvSpPr>
            <p:nvPr/>
          </p:nvSpPr>
          <p:spPr bwMode="auto">
            <a:xfrm>
              <a:off x="4888947" y="2381760"/>
              <a:ext cx="889320" cy="398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1600" b="1" spc="113" dirty="0" err="1">
                  <a:solidFill>
                    <a:schemeClr val="bg1"/>
                  </a:solidFill>
                  <a:latin typeface="+mj-lt"/>
                  <a:ea typeface="Roboto" charset="0"/>
                  <a:cs typeface="Roboto" charset="0"/>
                  <a:sym typeface="Bebas Neue" charset="0"/>
                </a:rPr>
                <a:t>Cuentas</a:t>
              </a:r>
              <a:r>
                <a:rPr lang="en-GB" sz="1600" b="1" spc="113" dirty="0">
                  <a:solidFill>
                    <a:schemeClr val="bg1"/>
                  </a:solidFill>
                  <a:latin typeface="+mj-lt"/>
                  <a:ea typeface="Roboto" charset="0"/>
                  <a:cs typeface="Roboto" charset="0"/>
                  <a:sym typeface="Bebas Neue" charset="0"/>
                </a:rPr>
                <a:t> </a:t>
              </a:r>
              <a:r>
                <a:rPr lang="en-GB" sz="1600" b="1" spc="113" dirty="0" err="1">
                  <a:solidFill>
                    <a:schemeClr val="bg1"/>
                  </a:solidFill>
                  <a:latin typeface="+mj-lt"/>
                  <a:ea typeface="Roboto" charset="0"/>
                  <a:cs typeface="Roboto" charset="0"/>
                  <a:sym typeface="Bebas Neue" charset="0"/>
                </a:rPr>
                <a:t>por</a:t>
              </a:r>
              <a:r>
                <a:rPr lang="en-GB" sz="1600" b="1" spc="113" dirty="0">
                  <a:solidFill>
                    <a:schemeClr val="bg1"/>
                  </a:solidFill>
                  <a:latin typeface="+mj-lt"/>
                  <a:ea typeface="Roboto" charset="0"/>
                  <a:cs typeface="Roboto" charset="0"/>
                  <a:sym typeface="Bebas Neue" charset="0"/>
                </a:rPr>
                <a:t> </a:t>
              </a:r>
              <a:endParaRPr lang="en-GB" sz="1600" b="1" spc="113" dirty="0" smtClean="0">
                <a:solidFill>
                  <a:schemeClr val="bg1"/>
                </a:solidFill>
                <a:latin typeface="+mj-lt"/>
                <a:ea typeface="Roboto" charset="0"/>
                <a:cs typeface="Roboto" charset="0"/>
                <a:sym typeface="Bebas Neue" charset="0"/>
              </a:endParaRPr>
            </a:p>
            <a:p>
              <a:pPr algn="ctr"/>
              <a:r>
                <a:rPr lang="en-GB" sz="1600" b="1" spc="113" dirty="0" err="1">
                  <a:solidFill>
                    <a:schemeClr val="bg1"/>
                  </a:solidFill>
                  <a:latin typeface="+mj-lt"/>
                  <a:ea typeface="Roboto" charset="0"/>
                  <a:cs typeface="Roboto" charset="0"/>
                  <a:sym typeface="Bebas Neue" charset="0"/>
                </a:rPr>
                <a:t>C</a:t>
              </a:r>
              <a:r>
                <a:rPr lang="en-GB" sz="1600" b="1" spc="113" dirty="0" err="1" smtClean="0">
                  <a:solidFill>
                    <a:schemeClr val="bg1"/>
                  </a:solidFill>
                  <a:latin typeface="+mj-lt"/>
                  <a:ea typeface="Roboto" charset="0"/>
                  <a:cs typeface="Roboto" charset="0"/>
                  <a:sym typeface="Bebas Neue" charset="0"/>
                </a:rPr>
                <a:t>obrar</a:t>
              </a:r>
              <a:endParaRPr lang="en-GB" sz="1600" b="1" spc="113" dirty="0">
                <a:solidFill>
                  <a:schemeClr val="bg1"/>
                </a:solidFill>
                <a:latin typeface="+mj-lt"/>
                <a:ea typeface="Roboto" charset="0"/>
                <a:cs typeface="Roboto" charset="0"/>
                <a:sym typeface="Bebas Neue" charset="0"/>
              </a:endParaRPr>
            </a:p>
          </p:txBody>
        </p:sp>
        <p:sp>
          <p:nvSpPr>
            <p:cNvPr id="23" name="TextBox 86">
              <a:extLst>
                <a:ext uri="{FF2B5EF4-FFF2-40B4-BE49-F238E27FC236}">
                  <a16:creationId xmlns="" xmlns:a16="http://schemas.microsoft.com/office/drawing/2014/main" id="{40029B10-5D86-4E1D-87FA-6D028723534F}"/>
                </a:ext>
              </a:extLst>
            </p:cNvPr>
            <p:cNvSpPr txBox="1"/>
            <p:nvPr/>
          </p:nvSpPr>
          <p:spPr>
            <a:xfrm>
              <a:off x="6158751" y="1956817"/>
              <a:ext cx="3499055" cy="1269095"/>
            </a:xfrm>
            <a:prstGeom prst="rect">
              <a:avLst/>
            </a:prstGeom>
            <a:noFill/>
          </p:spPr>
          <p:txBody>
            <a:bodyPr wrap="square" lIns="91440" tIns="45720" rIns="91440" bIns="45720" rtlCol="0" anchor="t">
              <a:spAutoFit/>
            </a:bodyPr>
            <a:lstStyle/>
            <a:p>
              <a:pPr marL="182245" indent="-182245">
                <a:buFont typeface="Arial" panose="020B0604020202020204" pitchFamily="34" charset="0"/>
                <a:buChar char="•"/>
              </a:pPr>
              <a:r>
                <a:rPr lang="es-ES" sz="1600" dirty="0">
                  <a:solidFill>
                    <a:schemeClr val="bg1"/>
                  </a:solidFill>
                  <a:latin typeface="+mj-lt"/>
                  <a:ea typeface="Lato Light" charset="0"/>
                  <a:cs typeface="Lato Light" charset="0"/>
                </a:rPr>
                <a:t>Factorización / Optimización del proceso de </a:t>
              </a:r>
              <a:r>
                <a:rPr lang="es-ES" sz="1600" dirty="0" smtClean="0">
                  <a:solidFill>
                    <a:schemeClr val="bg1"/>
                  </a:solidFill>
                  <a:latin typeface="+mj-lt"/>
                  <a:ea typeface="Lato Light" charset="0"/>
                  <a:cs typeface="Lato Light" charset="0"/>
                </a:rPr>
                <a:t>reclamación</a:t>
              </a:r>
            </a:p>
            <a:p>
              <a:pPr marL="182245" indent="-182245">
                <a:buFont typeface="Arial" panose="020B0604020202020204" pitchFamily="34" charset="0"/>
                <a:buChar char="•"/>
              </a:pPr>
              <a:r>
                <a:rPr lang="es-ES" sz="1600" dirty="0" smtClean="0">
                  <a:solidFill>
                    <a:schemeClr val="bg1"/>
                  </a:solidFill>
                  <a:latin typeface="+mj-lt"/>
                  <a:ea typeface="Lato Light" charset="0"/>
                  <a:cs typeface="Lato Light" charset="0"/>
                </a:rPr>
                <a:t>Acortamiento </a:t>
              </a:r>
              <a:r>
                <a:rPr lang="es-ES" sz="1600" dirty="0">
                  <a:solidFill>
                    <a:schemeClr val="bg1"/>
                  </a:solidFill>
                  <a:latin typeface="+mj-lt"/>
                  <a:ea typeface="Lato Light" charset="0"/>
                  <a:cs typeface="Lato Light" charset="0"/>
                </a:rPr>
                <a:t>de los plazos de </a:t>
              </a:r>
              <a:r>
                <a:rPr lang="es-ES" sz="1600" dirty="0" smtClean="0">
                  <a:solidFill>
                    <a:schemeClr val="bg1"/>
                  </a:solidFill>
                  <a:latin typeface="+mj-lt"/>
                  <a:ea typeface="Lato Light" charset="0"/>
                  <a:cs typeface="Lato Light" charset="0"/>
                </a:rPr>
                <a:t>pago</a:t>
              </a:r>
            </a:p>
            <a:p>
              <a:pPr marL="182245" indent="-182245">
                <a:buFont typeface="Arial" panose="020B0604020202020204" pitchFamily="34" charset="0"/>
                <a:buChar char="•"/>
              </a:pPr>
              <a:r>
                <a:rPr lang="es-ES" sz="1600" dirty="0" smtClean="0">
                  <a:solidFill>
                    <a:schemeClr val="bg1"/>
                  </a:solidFill>
                  <a:latin typeface="+mj-lt"/>
                  <a:ea typeface="Lato Light" charset="0"/>
                  <a:cs typeface="Lato Light" charset="0"/>
                </a:rPr>
                <a:t>Cobertura </a:t>
              </a:r>
              <a:r>
                <a:rPr lang="es-ES" sz="1600" dirty="0">
                  <a:solidFill>
                    <a:schemeClr val="bg1"/>
                  </a:solidFill>
                  <a:latin typeface="+mj-lt"/>
                  <a:ea typeface="Lato Light" charset="0"/>
                  <a:cs typeface="Lato Light" charset="0"/>
                </a:rPr>
                <a:t>de riesgos (solvencia, variaciones de precios, riesgos de tipos de interés y de divisas</a:t>
              </a:r>
              <a:r>
                <a:rPr lang="es-ES" sz="1600" dirty="0" smtClean="0">
                  <a:solidFill>
                    <a:schemeClr val="bg1"/>
                  </a:solidFill>
                  <a:latin typeface="+mj-lt"/>
                  <a:ea typeface="Lato Light" charset="0"/>
                  <a:cs typeface="Lato Light" charset="0"/>
                </a:rPr>
                <a:t>)</a:t>
              </a:r>
            </a:p>
            <a:p>
              <a:pPr marL="182245" indent="-182245">
                <a:buFont typeface="Arial" panose="020B0604020202020204" pitchFamily="34" charset="0"/>
                <a:buChar char="•"/>
              </a:pPr>
              <a:r>
                <a:rPr lang="es-ES" sz="1600" dirty="0" smtClean="0">
                  <a:solidFill>
                    <a:schemeClr val="bg1"/>
                  </a:solidFill>
                  <a:latin typeface="+mj-lt"/>
                  <a:ea typeface="Lato Light" charset="0"/>
                  <a:cs typeface="Lato Light" charset="0"/>
                </a:rPr>
                <a:t>Cash </a:t>
              </a:r>
              <a:r>
                <a:rPr lang="es-ES" sz="1600" dirty="0" err="1" smtClean="0">
                  <a:solidFill>
                    <a:schemeClr val="bg1"/>
                  </a:solidFill>
                  <a:latin typeface="+mj-lt"/>
                  <a:ea typeface="Lato Light" charset="0"/>
                  <a:cs typeface="Lato Light" charset="0"/>
                </a:rPr>
                <a:t>pooling</a:t>
              </a:r>
              <a:r>
                <a:rPr lang="es-ES" sz="1600" dirty="0" smtClean="0">
                  <a:solidFill>
                    <a:schemeClr val="bg1"/>
                  </a:solidFill>
                  <a:latin typeface="+mj-lt"/>
                  <a:ea typeface="Lato Light" charset="0"/>
                  <a:cs typeface="Lato Light" charset="0"/>
                </a:rPr>
                <a:t> o Caja </a:t>
              </a:r>
              <a:r>
                <a:rPr lang="es-ES" sz="1600" dirty="0" err="1" smtClean="0">
                  <a:solidFill>
                    <a:schemeClr val="bg1"/>
                  </a:solidFill>
                  <a:latin typeface="+mj-lt"/>
                  <a:ea typeface="Lato Light" charset="0"/>
                  <a:cs typeface="Lato Light" charset="0"/>
                </a:rPr>
                <a:t>Unica</a:t>
              </a:r>
              <a:r>
                <a:rPr lang="es-ES" sz="1600" dirty="0" smtClean="0">
                  <a:solidFill>
                    <a:schemeClr val="bg1"/>
                  </a:solidFill>
                  <a:latin typeface="+mj-lt"/>
                  <a:ea typeface="Lato Light" charset="0"/>
                  <a:cs typeface="Lato Light" charset="0"/>
                </a:rPr>
                <a:t> .</a:t>
              </a:r>
              <a:endParaRPr lang="en-GB" sz="1600" dirty="0">
                <a:solidFill>
                  <a:schemeClr val="bg1"/>
                </a:solidFill>
                <a:latin typeface="+mj-lt"/>
                <a:ea typeface="Lato Light" charset="0"/>
                <a:cs typeface="Lato Light" charset="0"/>
              </a:endParaRPr>
            </a:p>
          </p:txBody>
        </p:sp>
      </p:grpSp>
    </p:spTree>
    <p:extLst>
      <p:ext uri="{BB962C8B-B14F-4D97-AF65-F5344CB8AC3E}">
        <p14:creationId xmlns:p14="http://schemas.microsoft.com/office/powerpoint/2010/main" val="2881815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9"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177491" y="723434"/>
            <a:ext cx="8852375" cy="697353"/>
          </a:xfrm>
        </p:spPr>
        <p:txBody>
          <a:bodyPr>
            <a:normAutofit fontScale="92500"/>
          </a:bodyPr>
          <a:lstStyle/>
          <a:p>
            <a:r>
              <a:rPr lang="es-ES" dirty="0"/>
              <a:t>Gestión del Capital de Trabajo </a:t>
            </a:r>
            <a:r>
              <a:rPr lang="en-GB" dirty="0"/>
              <a:t>: El </a:t>
            </a:r>
            <a:r>
              <a:rPr lang="en-GB" dirty="0" err="1"/>
              <a:t>ciclo</a:t>
            </a:r>
            <a:r>
              <a:rPr lang="en-GB" dirty="0"/>
              <a:t> </a:t>
            </a:r>
            <a:r>
              <a:rPr lang="en-GB" dirty="0" err="1"/>
              <a:t>operativo</a:t>
            </a:r>
            <a:endParaRPr lang="en-GB"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325257" y="1757256"/>
            <a:ext cx="6353380" cy="477596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000" dirty="0">
                <a:solidFill>
                  <a:srgbClr val="245473"/>
                </a:solidFill>
                <a:latin typeface="+mj-lt"/>
              </a:rPr>
              <a:t>El activo circulante es necesario porque las ventas no se convierten en efectivo de forma instantánea; siempre hay un </a:t>
            </a:r>
            <a:r>
              <a:rPr lang="es-ES" altLang="de-DE" sz="2000" b="1" dirty="0">
                <a:solidFill>
                  <a:srgbClr val="245473"/>
                </a:solidFill>
                <a:latin typeface="+mj-lt"/>
              </a:rPr>
              <a:t>ciclo </a:t>
            </a:r>
            <a:r>
              <a:rPr lang="es-ES" altLang="de-DE" sz="2000" b="1" dirty="0" smtClean="0">
                <a:solidFill>
                  <a:srgbClr val="245473"/>
                </a:solidFill>
                <a:latin typeface="+mj-lt"/>
              </a:rPr>
              <a:t>operativo </a:t>
            </a:r>
            <a:r>
              <a:rPr lang="es-ES" altLang="de-DE" sz="2000" dirty="0" smtClean="0">
                <a:solidFill>
                  <a:srgbClr val="245473"/>
                </a:solidFill>
                <a:latin typeface="+mj-lt"/>
              </a:rPr>
              <a:t>en </a:t>
            </a:r>
            <a:r>
              <a:rPr lang="es-ES" altLang="de-DE" sz="2000" dirty="0">
                <a:solidFill>
                  <a:srgbClr val="245473"/>
                </a:solidFill>
                <a:latin typeface="+mj-lt"/>
              </a:rPr>
              <a:t>la conversión de las ventas en </a:t>
            </a:r>
            <a:r>
              <a:rPr lang="es-ES" altLang="de-DE" sz="2000" dirty="0" smtClean="0">
                <a:solidFill>
                  <a:srgbClr val="245473"/>
                </a:solidFill>
                <a:latin typeface="+mj-lt"/>
              </a:rPr>
              <a:t>efectivo</a:t>
            </a:r>
          </a:p>
          <a:p>
            <a:pPr algn="l">
              <a:lnSpc>
                <a:spcPct val="100000"/>
              </a:lnSpc>
              <a:spcBef>
                <a:spcPts val="600"/>
              </a:spcBef>
            </a:pPr>
            <a:r>
              <a:rPr lang="es-ES" altLang="de-DE" sz="2000" dirty="0" smtClean="0">
                <a:solidFill>
                  <a:srgbClr val="245473"/>
                </a:solidFill>
                <a:latin typeface="+mj-lt"/>
              </a:rPr>
              <a:t>El </a:t>
            </a:r>
            <a:r>
              <a:rPr lang="es-ES" altLang="de-DE" sz="2000" dirty="0">
                <a:solidFill>
                  <a:srgbClr val="245473"/>
                </a:solidFill>
                <a:latin typeface="+mj-lt"/>
              </a:rPr>
              <a:t>ciclo </a:t>
            </a:r>
            <a:r>
              <a:rPr lang="es-ES" altLang="de-DE" sz="2000" dirty="0" smtClean="0">
                <a:solidFill>
                  <a:srgbClr val="245473"/>
                </a:solidFill>
                <a:latin typeface="+mj-lt"/>
              </a:rPr>
              <a:t>operativo se </a:t>
            </a:r>
            <a:r>
              <a:rPr lang="es-ES" altLang="de-DE" sz="2000" dirty="0">
                <a:solidFill>
                  <a:srgbClr val="245473"/>
                </a:solidFill>
                <a:latin typeface="+mj-lt"/>
              </a:rPr>
              <a:t>divide en tres fases</a:t>
            </a:r>
            <a:r>
              <a:rPr lang="es-ES" altLang="de-DE" sz="2000" dirty="0" smtClean="0">
                <a:solidFill>
                  <a:srgbClr val="245473"/>
                </a:solidFill>
                <a:latin typeface="+mj-lt"/>
              </a:rPr>
              <a:t>:</a:t>
            </a:r>
          </a:p>
          <a:p>
            <a:pPr marL="342900" indent="-342900" algn="l">
              <a:lnSpc>
                <a:spcPct val="100000"/>
              </a:lnSpc>
              <a:spcBef>
                <a:spcPts val="600"/>
              </a:spcBef>
              <a:buFont typeface="Arial" panose="020B0604020202020204" pitchFamily="34" charset="0"/>
              <a:buChar char="•"/>
            </a:pPr>
            <a:r>
              <a:rPr lang="es-ES" altLang="de-DE" sz="2000" dirty="0" smtClean="0">
                <a:solidFill>
                  <a:srgbClr val="245473"/>
                </a:solidFill>
                <a:latin typeface="+mj-lt"/>
              </a:rPr>
              <a:t>Adquisición </a:t>
            </a:r>
            <a:r>
              <a:rPr lang="es-ES" altLang="de-DE" sz="2000" dirty="0">
                <a:solidFill>
                  <a:srgbClr val="245473"/>
                </a:solidFill>
                <a:latin typeface="+mj-lt"/>
              </a:rPr>
              <a:t>de recursos, como materias primas, mano de obra y gastos generales</a:t>
            </a:r>
            <a:r>
              <a:rPr lang="es-ES" altLang="de-DE" sz="2000" dirty="0" smtClean="0">
                <a:solidFill>
                  <a:srgbClr val="245473"/>
                </a:solidFill>
                <a:latin typeface="+mj-lt"/>
              </a:rPr>
              <a:t>.</a:t>
            </a:r>
          </a:p>
          <a:p>
            <a:pPr marL="342900" indent="-342900" algn="l">
              <a:lnSpc>
                <a:spcPct val="100000"/>
              </a:lnSpc>
              <a:spcBef>
                <a:spcPts val="600"/>
              </a:spcBef>
              <a:buFont typeface="Arial" panose="020B0604020202020204" pitchFamily="34" charset="0"/>
              <a:buChar char="•"/>
            </a:pPr>
            <a:r>
              <a:rPr lang="es-ES" altLang="de-DE" sz="2000" dirty="0" smtClean="0">
                <a:solidFill>
                  <a:srgbClr val="245473"/>
                </a:solidFill>
                <a:latin typeface="+mj-lt"/>
              </a:rPr>
              <a:t>Fabricación </a:t>
            </a:r>
            <a:r>
              <a:rPr lang="es-ES" altLang="de-DE" sz="2000" dirty="0">
                <a:solidFill>
                  <a:srgbClr val="245473"/>
                </a:solidFill>
                <a:latin typeface="+mj-lt"/>
              </a:rPr>
              <a:t>de productos, que incluye la conversión de las materias primas en productos en curso y en productos acabados</a:t>
            </a:r>
            <a:r>
              <a:rPr lang="es-ES" altLang="de-DE" sz="2000" dirty="0" smtClean="0">
                <a:solidFill>
                  <a:srgbClr val="245473"/>
                </a:solidFill>
                <a:latin typeface="+mj-lt"/>
              </a:rPr>
              <a:t>.</a:t>
            </a:r>
          </a:p>
          <a:p>
            <a:pPr marL="342900" indent="-342900" algn="l">
              <a:lnSpc>
                <a:spcPct val="100000"/>
              </a:lnSpc>
              <a:spcBef>
                <a:spcPts val="600"/>
              </a:spcBef>
              <a:buFont typeface="Arial" panose="020B0604020202020204" pitchFamily="34" charset="0"/>
              <a:buChar char="•"/>
            </a:pPr>
            <a:r>
              <a:rPr lang="es-ES" altLang="de-DE" sz="2000" dirty="0" smtClean="0">
                <a:solidFill>
                  <a:srgbClr val="245473"/>
                </a:solidFill>
                <a:latin typeface="+mj-lt"/>
              </a:rPr>
              <a:t>Venta </a:t>
            </a:r>
            <a:r>
              <a:rPr lang="es-ES" altLang="de-DE" sz="2000" dirty="0">
                <a:solidFill>
                  <a:srgbClr val="245473"/>
                </a:solidFill>
                <a:latin typeface="+mj-lt"/>
              </a:rPr>
              <a:t>del producto terminado, ya sea al contado o a crédito (cuentas por cobrar</a:t>
            </a:r>
            <a:r>
              <a:rPr lang="es-ES" altLang="de-DE" sz="2000" dirty="0" smtClean="0">
                <a:solidFill>
                  <a:srgbClr val="245473"/>
                </a:solidFill>
                <a:latin typeface="+mj-lt"/>
              </a:rPr>
              <a:t>).</a:t>
            </a:r>
          </a:p>
          <a:p>
            <a:pPr algn="l">
              <a:lnSpc>
                <a:spcPct val="100000"/>
              </a:lnSpc>
              <a:spcBef>
                <a:spcPts val="600"/>
              </a:spcBef>
            </a:pPr>
            <a:r>
              <a:rPr lang="es-ES" altLang="de-DE" sz="2000" dirty="0" smtClean="0">
                <a:solidFill>
                  <a:srgbClr val="245473"/>
                </a:solidFill>
                <a:latin typeface="+mj-lt"/>
              </a:rPr>
              <a:t>La </a:t>
            </a:r>
            <a:r>
              <a:rPr lang="es-ES" altLang="de-DE" sz="2000" dirty="0">
                <a:solidFill>
                  <a:srgbClr val="245473"/>
                </a:solidFill>
                <a:latin typeface="+mj-lt"/>
              </a:rPr>
              <a:t>duración del ciclo </a:t>
            </a:r>
            <a:r>
              <a:rPr lang="es-ES" altLang="de-DE" sz="2000" dirty="0" smtClean="0">
                <a:solidFill>
                  <a:srgbClr val="245473"/>
                </a:solidFill>
                <a:latin typeface="+mj-lt"/>
              </a:rPr>
              <a:t>operativo de </a:t>
            </a:r>
            <a:r>
              <a:rPr lang="es-ES" altLang="de-DE" sz="2000" dirty="0">
                <a:solidFill>
                  <a:srgbClr val="245473"/>
                </a:solidFill>
                <a:latin typeface="+mj-lt"/>
              </a:rPr>
              <a:t>una empresa es la suma del período de conversión de las existencias y del período de conversión de los deudores. (Ciclos operativos brutos)</a:t>
            </a: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17" name="Freeform 34">
            <a:extLst>
              <a:ext uri="{FF2B5EF4-FFF2-40B4-BE49-F238E27FC236}">
                <a16:creationId xmlns="" xmlns:a16="http://schemas.microsoft.com/office/drawing/2014/main" id="{688E9AD6-F413-406F-8F6C-DE04405AD8E5}"/>
              </a:ext>
            </a:extLst>
          </p:cNvPr>
          <p:cNvSpPr/>
          <p:nvPr/>
        </p:nvSpPr>
        <p:spPr>
          <a:xfrm>
            <a:off x="7444075" y="2238222"/>
            <a:ext cx="2783922" cy="1588283"/>
          </a:xfrm>
          <a:custGeom>
            <a:avLst/>
            <a:gdLst>
              <a:gd name="connsiteX0" fmla="*/ 4554247 w 7421858"/>
              <a:gd name="connsiteY0" fmla="*/ 0 h 4234318"/>
              <a:gd name="connsiteX1" fmla="*/ 6735047 w 7421858"/>
              <a:gd name="connsiteY1" fmla="*/ 552199 h 4234318"/>
              <a:gd name="connsiteX2" fmla="*/ 6749999 w 7421858"/>
              <a:gd name="connsiteY2" fmla="*/ 560796 h 4234318"/>
              <a:gd name="connsiteX3" fmla="*/ 7020479 w 7421858"/>
              <a:gd name="connsiteY3" fmla="*/ 92310 h 4234318"/>
              <a:gd name="connsiteX4" fmla="*/ 7421858 w 7421858"/>
              <a:gd name="connsiteY4" fmla="*/ 2679530 h 4234318"/>
              <a:gd name="connsiteX5" fmla="*/ 4980571 w 7421858"/>
              <a:gd name="connsiteY5" fmla="*/ 3625535 h 4234318"/>
              <a:gd name="connsiteX6" fmla="*/ 5283100 w 7421858"/>
              <a:gd name="connsiteY6" fmla="*/ 3101540 h 4234318"/>
              <a:gd name="connsiteX7" fmla="*/ 5194752 w 7421858"/>
              <a:gd name="connsiteY7" fmla="*/ 3058980 h 4234318"/>
              <a:gd name="connsiteX8" fmla="*/ 4554247 w 7421858"/>
              <a:gd name="connsiteY8" fmla="*/ 2929668 h 4234318"/>
              <a:gd name="connsiteX9" fmla="*/ 2976825 w 7421858"/>
              <a:gd name="connsiteY9" fmla="*/ 4105225 h 4234318"/>
              <a:gd name="connsiteX10" fmla="*/ 2944914 w 7421858"/>
              <a:gd name="connsiteY10" fmla="*/ 4234318 h 4234318"/>
              <a:gd name="connsiteX11" fmla="*/ 1444712 w 7421858"/>
              <a:gd name="connsiteY11" fmla="*/ 3027326 h 4234318"/>
              <a:gd name="connsiteX12" fmla="*/ 0 w 7421858"/>
              <a:gd name="connsiteY12" fmla="*/ 4189673 h 4234318"/>
              <a:gd name="connsiteX13" fmla="*/ 29641 w 7421858"/>
              <a:gd name="connsiteY13" fmla="*/ 3892627 h 4234318"/>
              <a:gd name="connsiteX14" fmla="*/ 4554247 w 7421858"/>
              <a:gd name="connsiteY14" fmla="*/ 0 h 4234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421858" h="4234318">
                <a:moveTo>
                  <a:pt x="4554247" y="0"/>
                </a:moveTo>
                <a:cubicBezTo>
                  <a:pt x="5343872" y="0"/>
                  <a:pt x="6086775" y="200037"/>
                  <a:pt x="6735047" y="552199"/>
                </a:cubicBezTo>
                <a:lnTo>
                  <a:pt x="6749999" y="560796"/>
                </a:lnTo>
                <a:lnTo>
                  <a:pt x="7020479" y="92310"/>
                </a:lnTo>
                <a:lnTo>
                  <a:pt x="7421858" y="2679530"/>
                </a:lnTo>
                <a:lnTo>
                  <a:pt x="4980571" y="3625535"/>
                </a:lnTo>
                <a:lnTo>
                  <a:pt x="5283100" y="3101540"/>
                </a:lnTo>
                <a:lnTo>
                  <a:pt x="5194752" y="3058980"/>
                </a:lnTo>
                <a:cubicBezTo>
                  <a:pt x="4997887" y="2975713"/>
                  <a:pt x="4781444" y="2929668"/>
                  <a:pt x="4554247" y="2929668"/>
                </a:cubicBezTo>
                <a:cubicBezTo>
                  <a:pt x="3808757" y="2929668"/>
                  <a:pt x="3179054" y="3425416"/>
                  <a:pt x="2976825" y="4105225"/>
                </a:cubicBezTo>
                <a:lnTo>
                  <a:pt x="2944914" y="4234318"/>
                </a:lnTo>
                <a:lnTo>
                  <a:pt x="1444712" y="3027326"/>
                </a:lnTo>
                <a:lnTo>
                  <a:pt x="0" y="4189673"/>
                </a:lnTo>
                <a:lnTo>
                  <a:pt x="29641" y="3892627"/>
                </a:lnTo>
                <a:cubicBezTo>
                  <a:pt x="359173" y="1689568"/>
                  <a:pt x="2259400" y="0"/>
                  <a:pt x="455424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18" name="Freeform 36">
            <a:extLst>
              <a:ext uri="{FF2B5EF4-FFF2-40B4-BE49-F238E27FC236}">
                <a16:creationId xmlns="" xmlns:a16="http://schemas.microsoft.com/office/drawing/2014/main" id="{561D7EE2-D46A-4A5E-B3DB-D326AF94BAFB}"/>
              </a:ext>
            </a:extLst>
          </p:cNvPr>
          <p:cNvSpPr/>
          <p:nvPr/>
        </p:nvSpPr>
        <p:spPr>
          <a:xfrm>
            <a:off x="9211687" y="2510673"/>
            <a:ext cx="1636358" cy="3054156"/>
          </a:xfrm>
          <a:custGeom>
            <a:avLst/>
            <a:gdLst>
              <a:gd name="connsiteX0" fmla="*/ 2362483 w 4362485"/>
              <a:gd name="connsiteY0" fmla="*/ 0 h 8142296"/>
              <a:gd name="connsiteX1" fmla="*/ 2402074 w 4362485"/>
              <a:gd name="connsiteY1" fmla="*/ 25803 h 8142296"/>
              <a:gd name="connsiteX2" fmla="*/ 4362485 w 4362485"/>
              <a:gd name="connsiteY2" fmla="*/ 3780653 h 8142296"/>
              <a:gd name="connsiteX3" fmla="*/ 2402074 w 4362485"/>
              <a:gd name="connsiteY3" fmla="*/ 7535503 h 8142296"/>
              <a:gd name="connsiteX4" fmla="*/ 2176016 w 4362485"/>
              <a:gd name="connsiteY4" fmla="*/ 7682833 h 8142296"/>
              <a:gd name="connsiteX5" fmla="*/ 2441287 w 4362485"/>
              <a:gd name="connsiteY5" fmla="*/ 8142296 h 8142296"/>
              <a:gd name="connsiteX6" fmla="*/ 0 w 4362485"/>
              <a:gd name="connsiteY6" fmla="*/ 7196290 h 8142296"/>
              <a:gd name="connsiteX7" fmla="*/ 401379 w 4362485"/>
              <a:gd name="connsiteY7" fmla="*/ 4609071 h 8142296"/>
              <a:gd name="connsiteX8" fmla="*/ 709786 w 4362485"/>
              <a:gd name="connsiteY8" fmla="*/ 5143248 h 8142296"/>
              <a:gd name="connsiteX9" fmla="*/ 864172 w 4362485"/>
              <a:gd name="connsiteY9" fmla="*/ 5024899 h 8142296"/>
              <a:gd name="connsiteX10" fmla="*/ 1432817 w 4362485"/>
              <a:gd name="connsiteY10" fmla="*/ 3780653 h 8142296"/>
              <a:gd name="connsiteX11" fmla="*/ 1005344 w 4362485"/>
              <a:gd name="connsiteY11" fmla="*/ 2674252 h 8142296"/>
              <a:gd name="connsiteX12" fmla="*/ 895346 w 4362485"/>
              <a:gd name="connsiteY12" fmla="*/ 2566847 h 8142296"/>
              <a:gd name="connsiteX13" fmla="*/ 2654921 w 4362485"/>
              <a:gd name="connsiteY13" fmla="*/ 1885007 h 8142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2485" h="8142296">
                <a:moveTo>
                  <a:pt x="2362483" y="0"/>
                </a:moveTo>
                <a:lnTo>
                  <a:pt x="2402074" y="25803"/>
                </a:lnTo>
                <a:cubicBezTo>
                  <a:pt x="3587147" y="852596"/>
                  <a:pt x="4362485" y="2226080"/>
                  <a:pt x="4362485" y="3780653"/>
                </a:cubicBezTo>
                <a:cubicBezTo>
                  <a:pt x="4362485" y="5335227"/>
                  <a:pt x="3587147" y="6708711"/>
                  <a:pt x="2402074" y="7535503"/>
                </a:cubicBezTo>
                <a:lnTo>
                  <a:pt x="2176016" y="7682833"/>
                </a:lnTo>
                <a:lnTo>
                  <a:pt x="2441287" y="8142296"/>
                </a:lnTo>
                <a:lnTo>
                  <a:pt x="0" y="7196290"/>
                </a:lnTo>
                <a:lnTo>
                  <a:pt x="401379" y="4609071"/>
                </a:lnTo>
                <a:lnTo>
                  <a:pt x="709786" y="5143248"/>
                </a:lnTo>
                <a:lnTo>
                  <a:pt x="864172" y="5024899"/>
                </a:lnTo>
                <a:cubicBezTo>
                  <a:pt x="1212485" y="4723179"/>
                  <a:pt x="1432817" y="4277647"/>
                  <a:pt x="1432817" y="3780653"/>
                </a:cubicBezTo>
                <a:cubicBezTo>
                  <a:pt x="1432817" y="3354659"/>
                  <a:pt x="1270940" y="2966473"/>
                  <a:pt x="1005344" y="2674252"/>
                </a:cubicBezTo>
                <a:lnTo>
                  <a:pt x="895346" y="2566847"/>
                </a:lnTo>
                <a:lnTo>
                  <a:pt x="2654921" y="188500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19" name="Freeform 35">
            <a:extLst>
              <a:ext uri="{FF2B5EF4-FFF2-40B4-BE49-F238E27FC236}">
                <a16:creationId xmlns="" xmlns:a16="http://schemas.microsoft.com/office/drawing/2014/main" id="{CFDF103C-8F33-4927-8D1E-C63A7BDD4D32}"/>
              </a:ext>
            </a:extLst>
          </p:cNvPr>
          <p:cNvSpPr/>
          <p:nvPr/>
        </p:nvSpPr>
        <p:spPr>
          <a:xfrm>
            <a:off x="7205478" y="3312394"/>
            <a:ext cx="2684248" cy="2296732"/>
          </a:xfrm>
          <a:custGeom>
            <a:avLst/>
            <a:gdLst>
              <a:gd name="connsiteX0" fmla="*/ 2039909 w 7156130"/>
              <a:gd name="connsiteY0" fmla="*/ 0 h 6123024"/>
              <a:gd name="connsiteX1" fmla="*/ 4079817 w 7156130"/>
              <a:gd name="connsiteY1" fmla="*/ 1641214 h 6123024"/>
              <a:gd name="connsiteX2" fmla="*/ 3508652 w 7156130"/>
              <a:gd name="connsiteY2" fmla="*/ 1641214 h 6123024"/>
              <a:gd name="connsiteX3" fmla="*/ 3512433 w 7156130"/>
              <a:gd name="connsiteY3" fmla="*/ 1716092 h 6123024"/>
              <a:gd name="connsiteX4" fmla="*/ 5149444 w 7156130"/>
              <a:gd name="connsiteY4" fmla="*/ 3193356 h 6123024"/>
              <a:gd name="connsiteX5" fmla="*/ 5638767 w 7156130"/>
              <a:gd name="connsiteY5" fmla="*/ 3119377 h 6123024"/>
              <a:gd name="connsiteX6" fmla="*/ 5648797 w 7156130"/>
              <a:gd name="connsiteY6" fmla="*/ 3115706 h 6123024"/>
              <a:gd name="connsiteX7" fmla="*/ 5362134 w 7156130"/>
              <a:gd name="connsiteY7" fmla="*/ 4963487 h 6123024"/>
              <a:gd name="connsiteX8" fmla="*/ 7156130 w 7156130"/>
              <a:gd name="connsiteY8" fmla="*/ 5658666 h 6123024"/>
              <a:gd name="connsiteX9" fmla="*/ 7082800 w 7156130"/>
              <a:gd name="connsiteY9" fmla="*/ 5695661 h 6123024"/>
              <a:gd name="connsiteX10" fmla="*/ 5149444 w 7156130"/>
              <a:gd name="connsiteY10" fmla="*/ 6123024 h 6123024"/>
              <a:gd name="connsiteX11" fmla="*/ 580222 w 7156130"/>
              <a:gd name="connsiteY11" fmla="*/ 1783287 h 6123024"/>
              <a:gd name="connsiteX12" fmla="*/ 576630 w 7156130"/>
              <a:gd name="connsiteY12" fmla="*/ 1641214 h 6123024"/>
              <a:gd name="connsiteX13" fmla="*/ 0 w 7156130"/>
              <a:gd name="connsiteY13" fmla="*/ 1641214 h 612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56130" h="6123024">
                <a:moveTo>
                  <a:pt x="2039909" y="0"/>
                </a:moveTo>
                <a:lnTo>
                  <a:pt x="4079817" y="1641214"/>
                </a:lnTo>
                <a:lnTo>
                  <a:pt x="3508652" y="1641214"/>
                </a:lnTo>
                <a:lnTo>
                  <a:pt x="3512433" y="1716092"/>
                </a:lnTo>
                <a:cubicBezTo>
                  <a:pt x="3596699" y="2545849"/>
                  <a:pt x="4297455" y="3193356"/>
                  <a:pt x="5149444" y="3193356"/>
                </a:cubicBezTo>
                <a:cubicBezTo>
                  <a:pt x="5319842" y="3193356"/>
                  <a:pt x="5484190" y="3167456"/>
                  <a:pt x="5638767" y="3119377"/>
                </a:cubicBezTo>
                <a:lnTo>
                  <a:pt x="5648797" y="3115706"/>
                </a:lnTo>
                <a:lnTo>
                  <a:pt x="5362134" y="4963487"/>
                </a:lnTo>
                <a:lnTo>
                  <a:pt x="7156130" y="5658666"/>
                </a:lnTo>
                <a:lnTo>
                  <a:pt x="7082800" y="5695661"/>
                </a:lnTo>
                <a:cubicBezTo>
                  <a:pt x="6495516" y="5969871"/>
                  <a:pt x="5840366" y="6123024"/>
                  <a:pt x="5149444" y="6123024"/>
                </a:cubicBezTo>
                <a:cubicBezTo>
                  <a:pt x="2701607" y="6123024"/>
                  <a:pt x="702760" y="4200671"/>
                  <a:pt x="580222" y="1783287"/>
                </a:cubicBezTo>
                <a:lnTo>
                  <a:pt x="576630"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567" dirty="0">
              <a:solidFill>
                <a:schemeClr val="tx1"/>
              </a:solidFill>
            </a:endParaRPr>
          </a:p>
        </p:txBody>
      </p:sp>
      <p:sp>
        <p:nvSpPr>
          <p:cNvPr id="26" name="TextBox 44">
            <a:extLst>
              <a:ext uri="{FF2B5EF4-FFF2-40B4-BE49-F238E27FC236}">
                <a16:creationId xmlns="" xmlns:a16="http://schemas.microsoft.com/office/drawing/2014/main" id="{46C2998B-3164-4A16-A246-43DFC73A96DF}"/>
              </a:ext>
            </a:extLst>
          </p:cNvPr>
          <p:cNvSpPr txBox="1"/>
          <p:nvPr/>
        </p:nvSpPr>
        <p:spPr>
          <a:xfrm>
            <a:off x="6678637" y="2340682"/>
            <a:ext cx="1115049" cy="338554"/>
          </a:xfrm>
          <a:prstGeom prst="rect">
            <a:avLst/>
          </a:prstGeom>
          <a:noFill/>
        </p:spPr>
        <p:txBody>
          <a:bodyPr wrap="square" rtlCol="0" anchor="b" anchorCtr="0">
            <a:spAutoFit/>
          </a:bodyPr>
          <a:lstStyle/>
          <a:p>
            <a:pPr algn="r"/>
            <a:r>
              <a:rPr lang="en-GB" sz="1600" b="1" dirty="0" err="1" smtClean="0">
                <a:solidFill>
                  <a:schemeClr val="tx2"/>
                </a:solidFill>
                <a:latin typeface="+mj-lt"/>
                <a:ea typeface="League Spartan" charset="0"/>
                <a:cs typeface="Poppins" pitchFamily="2" charset="77"/>
              </a:rPr>
              <a:t>Efectivo</a:t>
            </a:r>
            <a:endParaRPr lang="en-GB" sz="1600" b="1" dirty="0">
              <a:solidFill>
                <a:schemeClr val="tx2"/>
              </a:solidFill>
              <a:latin typeface="+mj-lt"/>
              <a:ea typeface="League Spartan" charset="0"/>
              <a:cs typeface="Poppins" pitchFamily="2" charset="77"/>
            </a:endParaRPr>
          </a:p>
        </p:txBody>
      </p:sp>
      <p:sp>
        <p:nvSpPr>
          <p:cNvPr id="28" name="TextBox 46">
            <a:extLst>
              <a:ext uri="{FF2B5EF4-FFF2-40B4-BE49-F238E27FC236}">
                <a16:creationId xmlns="" xmlns:a16="http://schemas.microsoft.com/office/drawing/2014/main" id="{A380563E-0AF1-4184-965D-5CBD3D87DE74}"/>
              </a:ext>
            </a:extLst>
          </p:cNvPr>
          <p:cNvSpPr txBox="1"/>
          <p:nvPr/>
        </p:nvSpPr>
        <p:spPr>
          <a:xfrm>
            <a:off x="6467194" y="4493199"/>
            <a:ext cx="1115049" cy="584775"/>
          </a:xfrm>
          <a:prstGeom prst="rect">
            <a:avLst/>
          </a:prstGeom>
          <a:noFill/>
        </p:spPr>
        <p:txBody>
          <a:bodyPr wrap="square" rtlCol="0" anchor="b" anchorCtr="0">
            <a:spAutoFit/>
          </a:bodyPr>
          <a:lstStyle/>
          <a:p>
            <a:pPr algn="r"/>
            <a:r>
              <a:rPr lang="en-GB" sz="1600" b="1" dirty="0" err="1">
                <a:solidFill>
                  <a:schemeClr val="tx2"/>
                </a:solidFill>
                <a:latin typeface="+mj-lt"/>
                <a:ea typeface="League Spartan" charset="0"/>
                <a:cs typeface="Poppins" pitchFamily="2" charset="77"/>
              </a:rPr>
              <a:t>Cuentas</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por</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cobrar</a:t>
            </a:r>
            <a:endParaRPr lang="en-GB" sz="1600" b="1" dirty="0">
              <a:solidFill>
                <a:schemeClr val="tx2"/>
              </a:solidFill>
              <a:latin typeface="+mj-lt"/>
              <a:ea typeface="League Spartan" charset="0"/>
              <a:cs typeface="Poppins" pitchFamily="2" charset="77"/>
            </a:endParaRPr>
          </a:p>
        </p:txBody>
      </p:sp>
      <p:sp>
        <p:nvSpPr>
          <p:cNvPr id="30" name="TextBox 48">
            <a:extLst>
              <a:ext uri="{FF2B5EF4-FFF2-40B4-BE49-F238E27FC236}">
                <a16:creationId xmlns="" xmlns:a16="http://schemas.microsoft.com/office/drawing/2014/main" id="{E86582D1-C360-40E0-B38C-FFE9CEAEE3E2}"/>
              </a:ext>
            </a:extLst>
          </p:cNvPr>
          <p:cNvSpPr txBox="1"/>
          <p:nvPr/>
        </p:nvSpPr>
        <p:spPr>
          <a:xfrm>
            <a:off x="10771334" y="3167136"/>
            <a:ext cx="1115049" cy="338554"/>
          </a:xfrm>
          <a:prstGeom prst="rect">
            <a:avLst/>
          </a:prstGeom>
          <a:noFill/>
        </p:spPr>
        <p:txBody>
          <a:bodyPr wrap="square" rtlCol="0" anchor="b" anchorCtr="0">
            <a:spAutoFit/>
          </a:bodyPr>
          <a:lstStyle/>
          <a:p>
            <a:r>
              <a:rPr lang="en-GB" sz="1600" b="1" dirty="0" err="1" smtClean="0">
                <a:solidFill>
                  <a:schemeClr val="tx2"/>
                </a:solidFill>
                <a:latin typeface="+mj-lt"/>
                <a:ea typeface="League Spartan" charset="0"/>
                <a:cs typeface="Poppins" pitchFamily="2" charset="77"/>
              </a:rPr>
              <a:t>Inventario</a:t>
            </a:r>
            <a:endParaRPr lang="en-GB" sz="1600" b="1" dirty="0">
              <a:solidFill>
                <a:schemeClr val="tx2"/>
              </a:solidFill>
              <a:latin typeface="+mj-lt"/>
              <a:ea typeface="League Spartan" charset="0"/>
              <a:cs typeface="Poppins" pitchFamily="2" charset="77"/>
            </a:endParaRPr>
          </a:p>
        </p:txBody>
      </p:sp>
      <p:sp>
        <p:nvSpPr>
          <p:cNvPr id="32" name="TextBox 46">
            <a:extLst>
              <a:ext uri="{FF2B5EF4-FFF2-40B4-BE49-F238E27FC236}">
                <a16:creationId xmlns="" xmlns:a16="http://schemas.microsoft.com/office/drawing/2014/main" id="{48DB6A5B-4FD1-44E6-8E89-DF050B6B456D}"/>
              </a:ext>
            </a:extLst>
          </p:cNvPr>
          <p:cNvSpPr txBox="1"/>
          <p:nvPr/>
        </p:nvSpPr>
        <p:spPr>
          <a:xfrm>
            <a:off x="8515624" y="3606879"/>
            <a:ext cx="1115049" cy="584775"/>
          </a:xfrm>
          <a:prstGeom prst="rect">
            <a:avLst/>
          </a:prstGeom>
          <a:noFill/>
        </p:spPr>
        <p:txBody>
          <a:bodyPr wrap="square" rtlCol="0" anchor="b" anchorCtr="0">
            <a:spAutoFit/>
          </a:bodyPr>
          <a:lstStyle/>
          <a:p>
            <a:pPr algn="ctr"/>
            <a:r>
              <a:rPr lang="en-GB" sz="1600" b="1" dirty="0" err="1" smtClean="0">
                <a:solidFill>
                  <a:schemeClr val="tx2"/>
                </a:solidFill>
                <a:latin typeface="+mj-lt"/>
                <a:ea typeface="League Spartan" charset="0"/>
                <a:cs typeface="Poppins" pitchFamily="2" charset="77"/>
              </a:rPr>
              <a:t>Ciclo</a:t>
            </a:r>
            <a:r>
              <a:rPr lang="en-GB" sz="1600" b="1" dirty="0" smtClean="0">
                <a:solidFill>
                  <a:schemeClr val="tx2"/>
                </a:solidFill>
                <a:latin typeface="+mj-lt"/>
                <a:ea typeface="League Spartan" charset="0"/>
                <a:cs typeface="Poppins" pitchFamily="2" charset="77"/>
              </a:rPr>
              <a:t> </a:t>
            </a:r>
            <a:r>
              <a:rPr lang="en-GB" sz="1600" b="1" dirty="0" err="1" smtClean="0">
                <a:solidFill>
                  <a:schemeClr val="tx2"/>
                </a:solidFill>
                <a:latin typeface="+mj-lt"/>
                <a:ea typeface="League Spartan" charset="0"/>
                <a:cs typeface="Poppins" pitchFamily="2" charset="77"/>
              </a:rPr>
              <a:t>operativo</a:t>
            </a:r>
            <a:endParaRPr lang="en-GB" sz="16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1917379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2388</TotalTime>
  <Words>2049</Words>
  <Application>Microsoft Office PowerPoint</Application>
  <PresentationFormat>Personalizado</PresentationFormat>
  <Paragraphs>242</Paragraphs>
  <Slides>16</Slides>
  <Notes>15</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16</vt:i4>
      </vt:variant>
    </vt:vector>
  </HeadingPairs>
  <TitlesOfParts>
    <vt:vector size="18" baseType="lpstr">
      <vt:lpstr>Office Theme</vt:lpstr>
      <vt:lpstr>think-cell Folie</vt:lpstr>
      <vt:lpstr>Medidas de gestión de la Liquidez y del Capital Circulante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Liquidity and working capital management measures</dc:title>
  <dc:creator>canic</dc:creator>
  <cp:lastModifiedBy>hp</cp:lastModifiedBy>
  <cp:revision>17</cp:revision>
  <dcterms:created xsi:type="dcterms:W3CDTF">2021-06-10T14:43:16Z</dcterms:created>
  <dcterms:modified xsi:type="dcterms:W3CDTF">2021-11-23T09:06:27Z</dcterms:modified>
</cp:coreProperties>
</file>