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605" r:id="rId2"/>
    <p:sldId id="4498" r:id="rId3"/>
    <p:sldId id="4499" r:id="rId4"/>
    <p:sldId id="4500" r:id="rId5"/>
    <p:sldId id="4502" r:id="rId6"/>
    <p:sldId id="4501" r:id="rId7"/>
    <p:sldId id="4503" r:id="rId8"/>
    <p:sldId id="4504" r:id="rId9"/>
    <p:sldId id="461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61" d="100"/>
          <a:sy n="61" d="100"/>
        </p:scale>
        <p:origin x="-394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95D8F-1F49-4B69-BAFD-1AA303A203EB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FDCFB-647D-4E5C-A169-9556852EDD5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98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1352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6063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68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38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74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06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677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965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DFC340-CFC0-6A4C-8739-7D4FA9DA0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613CCAE-13AB-6842-B47D-76BE65EB5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45ADC5-98F3-A642-A230-0718603F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675CD4-30E5-CF49-8842-60F4A231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86FCA30-F267-7349-9909-8F342883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528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CF8004-C643-3A40-A8B1-C6D441F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E01DB86-4DCD-3743-A4B8-28D6A9996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7AB98A4-B84D-9549-8075-546BC844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BAEBA6-D608-2F44-A1B9-691DDF894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E2669C-E0CE-464D-875E-B81DA2EC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9163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62D6791-6A1F-F44C-98EE-F93493AD3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0667828-FC2D-B748-A402-E746C6543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59B886-00D1-6646-99D8-673550CF4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97CF24-47D4-6442-87A5-30A49C0E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038CB8-F6E8-924B-BDE1-6DFEB8487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8007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Desig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6722" y="3278038"/>
            <a:ext cx="12198722" cy="3579962"/>
          </a:xfrm>
          <a:prstGeom prst="rect">
            <a:avLst/>
          </a:prstGeom>
          <a:solidFill>
            <a:srgbClr val="B71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82" y="780222"/>
            <a:ext cx="9157558" cy="1848523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10325100" y="3460836"/>
            <a:ext cx="1866900" cy="463550"/>
            <a:chOff x="0" y="0"/>
            <a:chExt cx="2301694" cy="571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2301694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449"/>
            <a:stretch/>
          </p:blipFill>
          <p:spPr bwMode="auto">
            <a:xfrm>
              <a:off x="125070" y="97860"/>
              <a:ext cx="1675765" cy="384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cxnSp>
        <p:nvCxnSpPr>
          <p:cNvPr id="20" name="Straight Connector 19"/>
          <p:cNvCxnSpPr/>
          <p:nvPr userDrawn="1"/>
        </p:nvCxnSpPr>
        <p:spPr>
          <a:xfrm>
            <a:off x="600882" y="4859037"/>
            <a:ext cx="48360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890786" y="6021708"/>
            <a:ext cx="1301214" cy="8723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3218143"/>
            <a:ext cx="894968" cy="1027183"/>
          </a:xfrm>
          <a:prstGeom prst="rect">
            <a:avLst/>
          </a:prstGeom>
        </p:spPr>
      </p:pic>
      <p:sp>
        <p:nvSpPr>
          <p:cNvPr id="35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767012" y="4930199"/>
            <a:ext cx="4667468" cy="697353"/>
          </a:xfrm>
        </p:spPr>
        <p:txBody>
          <a:bodyPr>
            <a:noAutofit/>
          </a:bodyPr>
          <a:lstStyle>
            <a:lvl1pPr marL="0" indent="0" algn="l">
              <a:buNone/>
              <a:defRPr sz="54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SMART UP</a:t>
            </a: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826409" y="4280907"/>
            <a:ext cx="5278651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Find out more about</a:t>
            </a:r>
          </a:p>
        </p:txBody>
      </p:sp>
      <p:sp>
        <p:nvSpPr>
          <p:cNvPr id="37" name="Rectangle 36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343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7244374" y="0"/>
            <a:ext cx="4947625" cy="6858000"/>
          </a:xfrm>
          <a:prstGeom prst="rect">
            <a:avLst/>
          </a:prstGeom>
          <a:solidFill>
            <a:srgbClr val="B71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8" y="5276862"/>
            <a:ext cx="5856904" cy="1182261"/>
          </a:xfrm>
          <a:prstGeom prst="rect">
            <a:avLst/>
          </a:prstGeom>
        </p:spPr>
      </p:pic>
      <p:grpSp>
        <p:nvGrpSpPr>
          <p:cNvPr id="24" name="Group 23"/>
          <p:cNvGrpSpPr/>
          <p:nvPr userDrawn="1"/>
        </p:nvGrpSpPr>
        <p:grpSpPr>
          <a:xfrm>
            <a:off x="7201834" y="5789933"/>
            <a:ext cx="1866900" cy="463550"/>
            <a:chOff x="0" y="0"/>
            <a:chExt cx="2301694" cy="571500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2301694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449"/>
            <a:stretch/>
          </p:blipFill>
          <p:spPr bwMode="auto">
            <a:xfrm>
              <a:off x="312965" y="96237"/>
              <a:ext cx="1675765" cy="384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1017708" y="6021708"/>
            <a:ext cx="1301214" cy="8723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7201834" y="-36026"/>
            <a:ext cx="1153890" cy="1324356"/>
          </a:xfrm>
          <a:prstGeom prst="rect">
            <a:avLst/>
          </a:prstGeom>
        </p:spPr>
      </p:pic>
      <p:sp>
        <p:nvSpPr>
          <p:cNvPr id="12" name="Text Placeholder 2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27462" y="853210"/>
            <a:ext cx="3104978" cy="697353"/>
          </a:xfrm>
        </p:spPr>
        <p:txBody>
          <a:bodyPr anchor="ctr">
            <a:noAutofit/>
          </a:bodyPr>
          <a:lstStyle>
            <a:lvl1pPr marL="0" indent="0" algn="l">
              <a:buNone/>
              <a:defRPr sz="5400" baseline="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Thank You</a:t>
            </a:r>
          </a:p>
        </p:txBody>
      </p:sp>
      <p:sp>
        <p:nvSpPr>
          <p:cNvPr id="13" name="Text Placeholder 25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863577" y="858821"/>
            <a:ext cx="3854522" cy="697353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i="1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Any Questions?</a:t>
            </a:r>
          </a:p>
        </p:txBody>
      </p:sp>
      <p:sp>
        <p:nvSpPr>
          <p:cNvPr id="10" name="Oval 9"/>
          <p:cNvSpPr/>
          <p:nvPr userDrawn="1"/>
        </p:nvSpPr>
        <p:spPr>
          <a:xfrm>
            <a:off x="6999455" y="2022663"/>
            <a:ext cx="591486" cy="591486"/>
          </a:xfrm>
          <a:prstGeom prst="ellipse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3706758" y="846751"/>
            <a:ext cx="0" cy="696487"/>
          </a:xfrm>
          <a:prstGeom prst="line">
            <a:avLst/>
          </a:prstGeom>
          <a:ln w="19050">
            <a:solidFill>
              <a:srgbClr val="B71E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718099" y="2206406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  <p:sp>
        <p:nvSpPr>
          <p:cNvPr id="30" name="Oval 29"/>
          <p:cNvSpPr/>
          <p:nvPr userDrawn="1"/>
        </p:nvSpPr>
        <p:spPr>
          <a:xfrm>
            <a:off x="6999455" y="2980323"/>
            <a:ext cx="591486" cy="591486"/>
          </a:xfrm>
          <a:prstGeom prst="ellipse">
            <a:avLst/>
          </a:prstGeom>
          <a:solidFill>
            <a:srgbClr val="BBC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7718099" y="3164066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  <p:sp>
        <p:nvSpPr>
          <p:cNvPr id="32" name="Oval 31"/>
          <p:cNvSpPr/>
          <p:nvPr userDrawn="1"/>
        </p:nvSpPr>
        <p:spPr>
          <a:xfrm>
            <a:off x="6999455" y="3940765"/>
            <a:ext cx="591486" cy="591486"/>
          </a:xfrm>
          <a:prstGeom prst="ellipse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sp>
        <p:nvSpPr>
          <p:cNvPr id="3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7718099" y="4124508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</p:spTree>
    <p:extLst>
      <p:ext uri="{BB962C8B-B14F-4D97-AF65-F5344CB8AC3E}">
        <p14:creationId xmlns:p14="http://schemas.microsoft.com/office/powerpoint/2010/main" val="370025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28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=""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=""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3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7CB813-EC21-CC46-9578-1B2717E47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F911C0-7EE8-B549-BE1E-140FD4CC0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4B3C92-F189-B64E-AF52-05C203FD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BD741C-3A0D-A94F-96EA-B994E7F1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210EFD-0771-B942-93F2-3F6FD8A8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5646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3E6101-8CDB-1E44-BCE5-139DFA9B8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79D324-F97E-F04F-8BCE-2C3BEE45C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BE6176-868D-A64F-B6A0-5AFA337B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049F25-091C-1040-B4DB-DF7F2B10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657932-5FDE-8F4B-8640-B8259841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400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5763-D411-1145-83E7-118049EC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15A9DB-984B-944F-9C8E-0BF708D04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E6CBE0-5135-9F44-B9A4-9CA7133CE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74CC2FB-80EB-0E4D-84DC-81673FFD6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D584732-EEC8-9045-AD29-50789349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44045B-7DFA-C04A-87DF-48873AE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705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2CE88D-FD8E-6A43-95C5-FEEDDAD4C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C270107-D714-984A-B78D-6D5D8E926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BA035E1-930E-4242-8453-44C7EF1C7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19B6A00-DCF0-F548-AED6-00858E371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A6B56B6-C64B-C841-8A86-0EA87AB6B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4B7F4EA-A8AA-9641-A0AC-C8108331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89B1396-BEB8-5F44-B4B7-95B03C91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5E22D31-4E0D-4544-BFB1-B9457C13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2364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3FE544-4C80-7B44-96E9-4ADB9BE10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B7D2C4E-7D50-B34A-9033-7A898ABB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C377F53-16B2-CE48-A39D-79B117A7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165EC0B-266D-C84C-9EFA-E1E36EE0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039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EDF764B-30BD-084A-89C4-3B43AFA7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5DA6DF6-0191-7842-A418-E47CF59A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B0CF6D1-242D-D24F-88DD-B2CB24605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426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47D433-00C0-794C-829D-4BF1BCEB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553621-5B3A-334E-9717-BAED571A3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C969BB-7551-0E4D-8A9B-70A9D8D8D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A6CD111-CA57-7F4C-AB0B-2297A99C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AC3393A-EAA3-E44E-9344-0E66A475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389B510-D5C0-C843-9BD0-35809908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4550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BBD99B-AFF8-A147-AD02-7F9DC677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E7204DC-031B-C745-B04F-3A21C014F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037012B-CA4D-1445-8A99-71C4D5D4E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1AF228C-2122-DA47-9A74-6C165B87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CE4A2CC-5263-6344-9807-0D85DC2A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FF4292E-7269-CD47-A7A3-FC88A776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9405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6BFC35E-78B8-9C46-80E3-F47CA7B2B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684BE66-7EA5-9048-997D-AC374C945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E5B078-C760-144B-90CC-21CAE57DD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4D890-2035-D843-B634-5C9AF6FB69B0}" type="datetimeFigureOut">
              <a:rPr lang="x-none" smtClean="0"/>
              <a:t>29/11/2021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35C08C-A10F-2E43-BC19-CD16158AD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527526-E52E-774F-AB2C-ED0128825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1412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o-tests.com/test/disc-assessment" TargetMode="External"/><Relationship Id="rId2" Type="http://schemas.openxmlformats.org/officeDocument/2006/relationships/hyperlink" Target="https://www.indeed.com/career-advice/career-development/disc-personality-types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1126" y="2875427"/>
            <a:ext cx="9821959" cy="1582271"/>
          </a:xfrm>
        </p:spPr>
        <p:txBody>
          <a:bodyPr/>
          <a:lstStyle/>
          <a:p>
            <a:r>
              <a:rPr lang="en-GB" dirty="0" err="1"/>
              <a:t>Perfiles</a:t>
            </a:r>
            <a:r>
              <a:rPr lang="en-GB" dirty="0"/>
              <a:t> de </a:t>
            </a:r>
            <a:r>
              <a:rPr lang="en-GB" dirty="0" err="1" smtClean="0"/>
              <a:t>Personalidad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63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=""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=""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55312" y="585565"/>
            <a:ext cx="8852375" cy="697353"/>
          </a:xfrm>
        </p:spPr>
        <p:txBody>
          <a:bodyPr>
            <a:normAutofit/>
          </a:bodyPr>
          <a:lstStyle/>
          <a:p>
            <a:r>
              <a:rPr lang="es-ES" dirty="0"/>
              <a:t>Perfiles de personalidad - El DISC - Concepto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1904496"/>
            <a:ext cx="4442396" cy="459130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El modelo DISC fue desarrollado por William </a:t>
            </a:r>
            <a:r>
              <a:rPr lang="es-ES" altLang="de-DE" dirty="0" err="1">
                <a:solidFill>
                  <a:srgbClr val="245473"/>
                </a:solidFill>
                <a:latin typeface="Calibri Light" panose="020F0302020204030204"/>
              </a:rPr>
              <a:t>Moulton</a:t>
            </a: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 </a:t>
            </a:r>
            <a:r>
              <a:rPr lang="es-ES" altLang="de-DE" dirty="0" err="1">
                <a:solidFill>
                  <a:srgbClr val="245473"/>
                </a:solidFill>
                <a:latin typeface="Calibri Light" panose="020F0302020204030204"/>
              </a:rPr>
              <a:t>Marston</a:t>
            </a: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 hace casi un siglo, pero sigue siendo igual de relevante hoy en día.  </a:t>
            </a:r>
            <a:endParaRPr lang="es-ES" altLang="de-DE" dirty="0" smtClean="0">
              <a:solidFill>
                <a:srgbClr val="245473"/>
              </a:solidFill>
              <a:latin typeface="Calibri Light" panose="020F0302020204030204"/>
            </a:endParaRP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dirty="0" smtClean="0">
                <a:solidFill>
                  <a:srgbClr val="245473"/>
                </a:solidFill>
                <a:latin typeface="Calibri Light" panose="020F0302020204030204"/>
              </a:rPr>
              <a:t>Divide </a:t>
            </a: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a las personas en cuatro estilos de comportamiento principales. Los individuos se identifican como orientados a las personas o a las tareas. Además, se distinguen como reservados o activos.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=""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=""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E532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=""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=""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=""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influyente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=""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7834858" y="4396055"/>
            <a:ext cx="1448923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kumimoji="0" lang="en-GB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Sereno</a:t>
            </a: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/ </a:t>
            </a:r>
            <a:r>
              <a:rPr lang="en-GB" sz="1600" b="1" dirty="0" err="1" smtClean="0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Estable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=""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86049" y="4396055"/>
            <a:ext cx="93705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lvl="0" algn="ctr">
              <a:defRPr/>
            </a:pPr>
            <a:r>
              <a:rPr lang="en-GB" sz="1600" b="1" dirty="0" err="1" smtClean="0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Analítico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=""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16490" y="2864291"/>
            <a:ext cx="10799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noProof="0" dirty="0" err="1" smtClean="0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r>
              <a:rPr lang="en-GB" sz="1600" b="1" dirty="0" err="1" smtClean="0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ominante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=""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4987571" y="3842733"/>
            <a:ext cx="1986634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</a:t>
            </a:r>
            <a:r>
              <a:rPr lang="en-GB" sz="1600" b="1" dirty="0" smtClean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</a:t>
            </a:r>
            <a:r>
              <a:rPr lang="en-GB" sz="1600" b="1" dirty="0" err="1" smtClean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tareas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7" name="TextBox 6">
            <a:extLst>
              <a:ext uri="{FF2B5EF4-FFF2-40B4-BE49-F238E27FC236}">
                <a16:creationId xmlns=""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190627" y="5601892"/>
            <a:ext cx="114704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=""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420360" y="3786943"/>
            <a:ext cx="217617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personas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=""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72687" y="2109560"/>
            <a:ext cx="117891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5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=""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=""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9812" y="580766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Perfiles</a:t>
            </a:r>
            <a:r>
              <a:rPr lang="en-GB" dirty="0"/>
              <a:t> de </a:t>
            </a:r>
            <a:r>
              <a:rPr lang="en-GB" dirty="0" err="1"/>
              <a:t>personalidad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272144" y="2107736"/>
            <a:ext cx="2726860" cy="388341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b="1" dirty="0">
                <a:solidFill>
                  <a:srgbClr val="245473"/>
                </a:solidFill>
                <a:latin typeface="Calibri Light" panose="020F0302020204030204"/>
              </a:rPr>
              <a:t>Las personas del estilo D </a:t>
            </a:r>
            <a:r>
              <a:rPr lang="es-ES" altLang="de-DE" sz="2200" dirty="0">
                <a:solidFill>
                  <a:srgbClr val="245473"/>
                </a:solidFill>
                <a:latin typeface="Calibri Light" panose="020F0302020204030204"/>
              </a:rPr>
              <a:t>tienden a ser rápidas y </a:t>
            </a:r>
            <a:r>
              <a:rPr lang="es-ES" altLang="de-DE" sz="2200" dirty="0" smtClean="0">
                <a:solidFill>
                  <a:srgbClr val="245473"/>
                </a:solidFill>
                <a:latin typeface="Calibri Light" panose="020F0302020204030204"/>
              </a:rPr>
              <a:t>francas o muy directas.</a:t>
            </a: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dirty="0" smtClean="0">
                <a:solidFill>
                  <a:srgbClr val="245473"/>
                </a:solidFill>
                <a:latin typeface="Calibri Light" panose="020F0302020204030204"/>
              </a:rPr>
              <a:t>También </a:t>
            </a:r>
            <a:r>
              <a:rPr lang="es-ES" altLang="de-DE" sz="2200" dirty="0">
                <a:solidFill>
                  <a:srgbClr val="245473"/>
                </a:solidFill>
                <a:latin typeface="Calibri Light" panose="020F0302020204030204"/>
              </a:rPr>
              <a:t>muestran rasgos cuestionadores y escépticos. El estilo D actúa de forma asertiva, toma decisiones rápidas y habla con franqueza.</a:t>
            </a:r>
            <a:endParaRPr kumimoji="0" lang="en-GB" sz="220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=""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=""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C01F75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=""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=""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=""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Influyente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=""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7834856" y="4396055"/>
            <a:ext cx="1448923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Sereno</a:t>
            </a:r>
            <a:r>
              <a:rPr lang="en-GB" sz="1600" b="1" dirty="0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/ </a:t>
            </a: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Estable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=""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86050" y="4272945"/>
            <a:ext cx="937051" cy="95410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algn="ctr">
              <a:defRPr/>
            </a:pPr>
            <a:r>
              <a:rPr lang="en-GB" sz="1600" b="1" dirty="0" err="1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Analítico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=""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16490" y="2864291"/>
            <a:ext cx="10799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Dominante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=""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010013" y="3804234"/>
            <a:ext cx="194175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</a:t>
            </a: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tareas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7" name="TextBox 6">
            <a:extLst>
              <a:ext uri="{FF2B5EF4-FFF2-40B4-BE49-F238E27FC236}">
                <a16:creationId xmlns=""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190627" y="5601892"/>
            <a:ext cx="114704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=""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420360" y="3786943"/>
            <a:ext cx="21761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personas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=""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72687" y="2109560"/>
            <a:ext cx="117891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=""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3359800" y="2857531"/>
            <a:ext cx="2233948" cy="2224502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Directo</a:t>
            </a:r>
            <a:endParaRPr lang="en-GB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Decidido</a:t>
            </a:r>
            <a:endParaRPr lang="en-GB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Hacedor</a:t>
            </a:r>
            <a:endParaRPr lang="en-GB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Dominante</a:t>
            </a:r>
            <a:endParaRPr lang="en-GB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Exigente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=""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3335259" y="2499157"/>
            <a:ext cx="1652825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 - </a:t>
            </a:r>
            <a:r>
              <a:rPr lang="en-GB" sz="2000" b="1" dirty="0" err="1">
                <a:solidFill>
                  <a:srgbClr val="4472C4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Dominante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4514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=""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=""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94543" y="728000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Perfiles</a:t>
            </a:r>
            <a:r>
              <a:rPr lang="en-GB" dirty="0"/>
              <a:t> de </a:t>
            </a:r>
            <a:r>
              <a:rPr lang="en-GB" dirty="0" err="1"/>
              <a:t>personalidad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353546" y="1963311"/>
            <a:ext cx="4868339" cy="466824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El tipo de perfil </a:t>
            </a:r>
            <a:r>
              <a:rPr lang="es-ES" altLang="de-DE" dirty="0" smtClean="0">
                <a:solidFill>
                  <a:srgbClr val="245473"/>
                </a:solidFill>
                <a:latin typeface="Calibri Light" panose="020F0302020204030204"/>
              </a:rPr>
              <a:t>I </a:t>
            </a: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también se conoce como tipo de personalidad influyente o I-Style</a:t>
            </a:r>
            <a:r>
              <a:rPr lang="es-ES" altLang="de-DE" dirty="0" smtClean="0">
                <a:solidFill>
                  <a:srgbClr val="245473"/>
                </a:solidFill>
                <a:latin typeface="Calibri Light" panose="020F0302020204030204"/>
              </a:rPr>
              <a:t>.</a:t>
            </a: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dirty="0" smtClean="0">
                <a:solidFill>
                  <a:srgbClr val="245473"/>
                </a:solidFill>
                <a:latin typeface="Calibri Light" panose="020F0302020204030204"/>
              </a:rPr>
              <a:t>Los </a:t>
            </a: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tipos de perfil </a:t>
            </a:r>
            <a:r>
              <a:rPr lang="es-ES" altLang="de-DE" b="1" dirty="0">
                <a:solidFill>
                  <a:srgbClr val="245473"/>
                </a:solidFill>
                <a:latin typeface="Calibri Light" panose="020F0302020204030204"/>
              </a:rPr>
              <a:t>I</a:t>
            </a: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 basan su autoridad en su carisma, su capacidad para motivar a la gente y en la creación de un buen ambiente. Son líderes "de personas". </a:t>
            </a:r>
            <a:endParaRPr lang="es-ES" altLang="de-DE" dirty="0" smtClean="0">
              <a:solidFill>
                <a:srgbClr val="245473"/>
              </a:solidFill>
              <a:latin typeface="Calibri Light" panose="020F0302020204030204"/>
            </a:endParaRP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dirty="0" smtClean="0">
                <a:solidFill>
                  <a:srgbClr val="245473"/>
                </a:solidFill>
                <a:latin typeface="Calibri Light" panose="020F0302020204030204"/>
              </a:rPr>
              <a:t>Los </a:t>
            </a:r>
            <a:r>
              <a:rPr lang="es-ES" altLang="de-DE" dirty="0">
                <a:solidFill>
                  <a:srgbClr val="245473"/>
                </a:solidFill>
                <a:latin typeface="Calibri Light" panose="020F0302020204030204"/>
              </a:rPr>
              <a:t>líderes del estilo I quieren y necesitan muchos contactos con la gente. Les encantan los retos de las organizaciones nuevas y en evolución.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=""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=""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C01F75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=""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=""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=""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31095" y="2864291"/>
            <a:ext cx="1052084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Influyente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=""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7834856" y="4396055"/>
            <a:ext cx="1448923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Sereno</a:t>
            </a:r>
            <a:r>
              <a:rPr lang="en-GB" sz="1600" b="1" dirty="0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/ </a:t>
            </a: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Estable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=""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86050" y="4396055"/>
            <a:ext cx="937051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algn="ctr">
              <a:defRPr/>
            </a:pPr>
            <a:r>
              <a:rPr lang="en-GB" sz="1600" b="1" dirty="0" err="1" smtClean="0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Analítico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=""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16490" y="2864291"/>
            <a:ext cx="10799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Dominante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=""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010013" y="3804234"/>
            <a:ext cx="194175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</a:t>
            </a: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tareas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7" name="TextBox 6">
            <a:extLst>
              <a:ext uri="{FF2B5EF4-FFF2-40B4-BE49-F238E27FC236}">
                <a16:creationId xmlns=""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190627" y="5601892"/>
            <a:ext cx="114704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=""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420360" y="3786943"/>
            <a:ext cx="217617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</a:t>
            </a:r>
            <a:r>
              <a:rPr lang="en-GB" sz="1600" b="1" dirty="0" smtClean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a 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las personas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=""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72687" y="2109560"/>
            <a:ext cx="117891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=""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10011785" y="2864291"/>
            <a:ext cx="2233948" cy="1867481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Inspirador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Interactivo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Interesante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Impulsivo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Irritante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=""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9917771" y="2335706"/>
            <a:ext cx="1858294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DDE3A0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I- </a:t>
            </a:r>
            <a:r>
              <a:rPr lang="en-GB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ea typeface="League Spartan" charset="0"/>
                <a:cs typeface="Poppins" pitchFamily="2" charset="77"/>
              </a:rPr>
              <a:t>Influyente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6611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=""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=""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4699" y="585565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Perfiles</a:t>
            </a:r>
            <a:r>
              <a:rPr lang="en-GB" dirty="0"/>
              <a:t> de </a:t>
            </a:r>
            <a:r>
              <a:rPr lang="en-GB" dirty="0" err="1"/>
              <a:t>personalidad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4566634" cy="362180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dirty="0">
                <a:solidFill>
                  <a:srgbClr val="44546A"/>
                </a:solidFill>
                <a:latin typeface="Calibri Light" panose="020F0302020204030204"/>
              </a:rPr>
              <a:t>La autoridad del perfil S se basa en la experiencia, los conocimientos y el estatus organizativo. </a:t>
            </a:r>
            <a:endParaRPr lang="es-ES" altLang="de-DE" sz="2200" dirty="0" smtClean="0">
              <a:solidFill>
                <a:srgbClr val="44546A"/>
              </a:solidFill>
              <a:latin typeface="Calibri Light" panose="020F0302020204030204"/>
            </a:endParaRP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dirty="0" smtClean="0">
                <a:solidFill>
                  <a:srgbClr val="44546A"/>
                </a:solidFill>
                <a:latin typeface="Calibri Light" panose="020F0302020204030204"/>
              </a:rPr>
              <a:t>Se </a:t>
            </a:r>
            <a:r>
              <a:rPr lang="es-ES" altLang="de-DE" sz="2200" dirty="0">
                <a:solidFill>
                  <a:srgbClr val="44546A"/>
                </a:solidFill>
                <a:latin typeface="Calibri Light" panose="020F0302020204030204"/>
              </a:rPr>
              <a:t>sienten cómodos, como líderes, </a:t>
            </a:r>
            <a:r>
              <a:rPr lang="es-ES" altLang="de-DE" sz="2200" dirty="0" smtClean="0">
                <a:solidFill>
                  <a:srgbClr val="44546A"/>
                </a:solidFill>
                <a:latin typeface="Calibri Light" panose="020F0302020204030204"/>
              </a:rPr>
              <a:t>en el manteniendo de las </a:t>
            </a:r>
            <a:r>
              <a:rPr lang="es-ES" altLang="de-DE" sz="2200" dirty="0">
                <a:solidFill>
                  <a:srgbClr val="44546A"/>
                </a:solidFill>
                <a:latin typeface="Calibri Light" panose="020F0302020204030204"/>
              </a:rPr>
              <a:t>rutinas </a:t>
            </a:r>
            <a:r>
              <a:rPr lang="es-ES" altLang="de-DE" sz="2200" dirty="0" smtClean="0">
                <a:solidFill>
                  <a:srgbClr val="44546A"/>
                </a:solidFill>
                <a:latin typeface="Calibri Light" panose="020F0302020204030204"/>
              </a:rPr>
              <a:t>y en </a:t>
            </a:r>
            <a:r>
              <a:rPr lang="es-ES" altLang="de-DE" sz="2200" dirty="0">
                <a:solidFill>
                  <a:srgbClr val="44546A"/>
                </a:solidFill>
                <a:latin typeface="Calibri Light" panose="020F0302020204030204"/>
              </a:rPr>
              <a:t>la estabilidad. Están orientados al servicio</a:t>
            </a:r>
            <a:r>
              <a:rPr lang="es-ES" altLang="de-DE" sz="2200" dirty="0" smtClean="0">
                <a:solidFill>
                  <a:srgbClr val="44546A"/>
                </a:solidFill>
                <a:latin typeface="Calibri Light" panose="020F0302020204030204"/>
              </a:rPr>
              <a:t>.</a:t>
            </a: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dirty="0" smtClean="0">
                <a:solidFill>
                  <a:srgbClr val="44546A"/>
                </a:solidFill>
                <a:latin typeface="Calibri Light" panose="020F0302020204030204"/>
              </a:rPr>
              <a:t> </a:t>
            </a:r>
            <a:r>
              <a:rPr lang="es-ES" altLang="de-DE" sz="2200" dirty="0">
                <a:solidFill>
                  <a:srgbClr val="44546A"/>
                </a:solidFill>
                <a:latin typeface="Calibri Light" panose="020F0302020204030204"/>
              </a:rPr>
              <a:t>El estilo S prefiere dirigir equipos más pequeños. Su estilo de liderazgo es participativo.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=""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=""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rgbClr val="E64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=""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rgbClr val="DDE3A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=""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=""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Influyente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=""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7834856" y="4396055"/>
            <a:ext cx="1448923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Sereno</a:t>
            </a:r>
            <a:r>
              <a:rPr lang="en-GB" sz="1600" b="1" dirty="0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/ </a:t>
            </a: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Estable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=""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86050" y="4396055"/>
            <a:ext cx="937051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algn="ctr">
              <a:defRPr/>
            </a:pPr>
            <a:r>
              <a:rPr lang="en-GB" sz="1600" b="1" dirty="0" err="1" smtClean="0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Analítico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=""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16490" y="2864291"/>
            <a:ext cx="10799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Dominante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=""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010013" y="3804234"/>
            <a:ext cx="194175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</a:t>
            </a: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tareas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7" name="TextBox 6">
            <a:extLst>
              <a:ext uri="{FF2B5EF4-FFF2-40B4-BE49-F238E27FC236}">
                <a16:creationId xmlns=""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190627" y="5601892"/>
            <a:ext cx="114704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=""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420360" y="3786943"/>
            <a:ext cx="21761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personas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=""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72687" y="2109560"/>
            <a:ext cx="117891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=""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10049325" y="3459778"/>
            <a:ext cx="2233948" cy="1867481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Estable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Solidario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Sincero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Lento</a:t>
            </a: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Sensible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=""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10022745" y="3059668"/>
            <a:ext cx="12484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E64D92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 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64D92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–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64D92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Sereno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E64D92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9341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=""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=""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4699" y="577125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Perfiles</a:t>
            </a:r>
            <a:r>
              <a:rPr lang="en-GB" dirty="0"/>
              <a:t> de </a:t>
            </a:r>
            <a:r>
              <a:rPr lang="en-GB" dirty="0" err="1"/>
              <a:t>personalidad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301953" y="2070274"/>
            <a:ext cx="3249401" cy="429891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dirty="0">
                <a:solidFill>
                  <a:srgbClr val="245473"/>
                </a:solidFill>
                <a:latin typeface="Calibri Light" panose="020F0302020204030204"/>
              </a:rPr>
              <a:t>La autoridad del estilo C se basa en reglas y normas probadas. </a:t>
            </a:r>
            <a:endParaRPr lang="es-ES" altLang="de-DE" sz="2200" dirty="0" smtClean="0">
              <a:solidFill>
                <a:srgbClr val="245473"/>
              </a:solidFill>
              <a:latin typeface="Calibri Light" panose="020F0302020204030204"/>
            </a:endParaRP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dirty="0" smtClean="0">
                <a:solidFill>
                  <a:srgbClr val="245473"/>
                </a:solidFill>
                <a:latin typeface="Calibri Light" panose="020F0302020204030204"/>
              </a:rPr>
              <a:t>Prefieren </a:t>
            </a:r>
            <a:r>
              <a:rPr lang="es-ES" altLang="de-DE" sz="2200" dirty="0">
                <a:solidFill>
                  <a:srgbClr val="245473"/>
                </a:solidFill>
                <a:latin typeface="Calibri Light" panose="020F0302020204030204"/>
              </a:rPr>
              <a:t>mantener la distancia con las personas. Los líderes del estilo C hacen hincapié en las reglas y en el enfoque de la calidad. </a:t>
            </a:r>
            <a:endParaRPr lang="es-ES" altLang="de-DE" sz="2200" dirty="0" smtClean="0">
              <a:solidFill>
                <a:srgbClr val="245473"/>
              </a:solidFill>
              <a:latin typeface="Calibri Light" panose="020F0302020204030204"/>
            </a:endParaRPr>
          </a:p>
          <a:p>
            <a:pPr lvl="0" algn="l">
              <a:lnSpc>
                <a:spcPct val="100000"/>
              </a:lnSpc>
              <a:spcBef>
                <a:spcPts val="600"/>
              </a:spcBef>
              <a:defRPr/>
            </a:pPr>
            <a:r>
              <a:rPr lang="es-ES" altLang="de-DE" sz="2200" dirty="0" smtClean="0">
                <a:solidFill>
                  <a:srgbClr val="245473"/>
                </a:solidFill>
                <a:latin typeface="Calibri Light" panose="020F0302020204030204"/>
              </a:rPr>
              <a:t>Son </a:t>
            </a:r>
            <a:r>
              <a:rPr lang="es-ES" altLang="de-DE" sz="2200" dirty="0">
                <a:solidFill>
                  <a:srgbClr val="245473"/>
                </a:solidFill>
                <a:latin typeface="Calibri Light" panose="020F0302020204030204"/>
              </a:rPr>
              <a:t>líderes de "cosas"; les interesan más los hechos, los detalles y los análisis.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+mn-ea"/>
              <a:cs typeface="Open Sans Light"/>
              <a:sym typeface="Wingdings" panose="05000000000000000000" pitchFamily="2" charset="2"/>
            </a:endParaRPr>
          </a:p>
        </p:txBody>
      </p:sp>
      <p:sp>
        <p:nvSpPr>
          <p:cNvPr id="21" name="Shape">
            <a:extLst>
              <a:ext uri="{FF2B5EF4-FFF2-40B4-BE49-F238E27FC236}">
                <a16:creationId xmlns="" xmlns:a16="http://schemas.microsoft.com/office/drawing/2014/main" id="{B548066F-EC74-4145-AED1-847FF3B5B644}"/>
              </a:ext>
            </a:extLst>
          </p:cNvPr>
          <p:cNvSpPr/>
          <p:nvPr/>
        </p:nvSpPr>
        <p:spPr>
          <a:xfrm>
            <a:off x="6186657" y="4012011"/>
            <a:ext cx="1538993" cy="15389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Shape">
            <a:extLst>
              <a:ext uri="{FF2B5EF4-FFF2-40B4-BE49-F238E27FC236}">
                <a16:creationId xmlns="" xmlns:a16="http://schemas.microsoft.com/office/drawing/2014/main" id="{19C277D4-1374-4A69-B407-E78DDBA3841B}"/>
              </a:ext>
            </a:extLst>
          </p:cNvPr>
          <p:cNvSpPr/>
          <p:nvPr/>
        </p:nvSpPr>
        <p:spPr>
          <a:xfrm flipH="1">
            <a:off x="7789053" y="4012011"/>
            <a:ext cx="1538993" cy="153899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Shape">
            <a:extLst>
              <a:ext uri="{FF2B5EF4-FFF2-40B4-BE49-F238E27FC236}">
                <a16:creationId xmlns="" xmlns:a16="http://schemas.microsoft.com/office/drawing/2014/main" id="{6940C6D2-0FE0-444C-825B-30A2CF71E87E}"/>
              </a:ext>
            </a:extLst>
          </p:cNvPr>
          <p:cNvSpPr/>
          <p:nvPr/>
        </p:nvSpPr>
        <p:spPr>
          <a:xfrm rot="10800000">
            <a:off x="7789053" y="2417227"/>
            <a:ext cx="1538993" cy="1538992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Shape">
            <a:extLst>
              <a:ext uri="{FF2B5EF4-FFF2-40B4-BE49-F238E27FC236}">
                <a16:creationId xmlns="" xmlns:a16="http://schemas.microsoft.com/office/drawing/2014/main" id="{CAE2D982-C031-4586-8D98-9C24289569B1}"/>
              </a:ext>
            </a:extLst>
          </p:cNvPr>
          <p:cNvSpPr/>
          <p:nvPr/>
        </p:nvSpPr>
        <p:spPr>
          <a:xfrm rot="10800000" flipH="1">
            <a:off x="6186657" y="2417228"/>
            <a:ext cx="1538993" cy="153899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TextBox 28">
            <a:extLst>
              <a:ext uri="{FF2B5EF4-FFF2-40B4-BE49-F238E27FC236}">
                <a16:creationId xmlns="" xmlns:a16="http://schemas.microsoft.com/office/drawing/2014/main" id="{37A9271F-5260-447C-84FC-F20486A61684}"/>
              </a:ext>
            </a:extLst>
          </p:cNvPr>
          <p:cNvSpPr txBox="1"/>
          <p:nvPr/>
        </p:nvSpPr>
        <p:spPr>
          <a:xfrm>
            <a:off x="8028690" y="2864291"/>
            <a:ext cx="105689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I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Influyente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="" xmlns:a16="http://schemas.microsoft.com/office/drawing/2014/main" id="{4780F70F-B62C-4413-BF11-ECF0C40DC7B7}"/>
              </a:ext>
            </a:extLst>
          </p:cNvPr>
          <p:cNvSpPr txBox="1"/>
          <p:nvPr/>
        </p:nvSpPr>
        <p:spPr>
          <a:xfrm>
            <a:off x="7834856" y="4396055"/>
            <a:ext cx="1448923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Sereno</a:t>
            </a:r>
            <a:r>
              <a:rPr lang="en-GB" sz="1600" b="1" dirty="0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/ </a:t>
            </a: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Estable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30">
            <a:extLst>
              <a:ext uri="{FF2B5EF4-FFF2-40B4-BE49-F238E27FC236}">
                <a16:creationId xmlns="" xmlns:a16="http://schemas.microsoft.com/office/drawing/2014/main" id="{F98CDBE0-7740-40AF-96AF-B0766DB02D19}"/>
              </a:ext>
            </a:extLst>
          </p:cNvPr>
          <p:cNvSpPr txBox="1"/>
          <p:nvPr/>
        </p:nvSpPr>
        <p:spPr>
          <a:xfrm>
            <a:off x="6486051" y="4396055"/>
            <a:ext cx="937051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</a:t>
            </a:r>
          </a:p>
          <a:p>
            <a:pPr algn="ctr">
              <a:defRPr/>
            </a:pPr>
            <a:r>
              <a:rPr lang="en-GB" sz="1600" b="1" dirty="0" err="1" smtClean="0">
                <a:solidFill>
                  <a:prstClr val="white"/>
                </a:solidFill>
                <a:ea typeface="League Spartan" charset="0"/>
                <a:cs typeface="Poppins" pitchFamily="2" charset="77"/>
              </a:rPr>
              <a:t>Analítico</a:t>
            </a:r>
            <a:endParaRPr lang="en-GB" sz="1600" b="1" dirty="0">
              <a:solidFill>
                <a:prstClr val="white"/>
              </a:solidFill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="" xmlns:a16="http://schemas.microsoft.com/office/drawing/2014/main" id="{DDA7621A-B32B-41A6-813F-4D84D7CBA23B}"/>
              </a:ext>
            </a:extLst>
          </p:cNvPr>
          <p:cNvSpPr txBox="1"/>
          <p:nvPr/>
        </p:nvSpPr>
        <p:spPr>
          <a:xfrm>
            <a:off x="6416490" y="2864291"/>
            <a:ext cx="107997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D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/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</a:br>
            <a:r>
              <a:rPr lang="en-GB" sz="1600" b="1" dirty="0" err="1">
                <a:solidFill>
                  <a:prstClr val="white"/>
                </a:solidFill>
                <a:latin typeface="Calibri Light" panose="020F0302020204030204"/>
                <a:ea typeface="League Spartan" charset="0"/>
                <a:cs typeface="Poppins" pitchFamily="2" charset="77"/>
              </a:rPr>
              <a:t>Dominante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  <p:sp>
        <p:nvSpPr>
          <p:cNvPr id="36" name="TextBox 6">
            <a:extLst>
              <a:ext uri="{FF2B5EF4-FFF2-40B4-BE49-F238E27FC236}">
                <a16:creationId xmlns="" xmlns:a16="http://schemas.microsoft.com/office/drawing/2014/main" id="{7BC96D78-02F7-4E44-81A0-F643DDBBBBC5}"/>
              </a:ext>
            </a:extLst>
          </p:cNvPr>
          <p:cNvSpPr txBox="1"/>
          <p:nvPr/>
        </p:nvSpPr>
        <p:spPr>
          <a:xfrm rot="16200000">
            <a:off x="5010013" y="3804234"/>
            <a:ext cx="194175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</a:t>
            </a: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tareas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7" name="TextBox 6">
            <a:extLst>
              <a:ext uri="{FF2B5EF4-FFF2-40B4-BE49-F238E27FC236}">
                <a16:creationId xmlns="" xmlns:a16="http://schemas.microsoft.com/office/drawing/2014/main" id="{A52FDD5F-69FC-4A65-8F1D-44E759836562}"/>
              </a:ext>
            </a:extLst>
          </p:cNvPr>
          <p:cNvSpPr txBox="1"/>
          <p:nvPr/>
        </p:nvSpPr>
        <p:spPr>
          <a:xfrm>
            <a:off x="7190627" y="5601892"/>
            <a:ext cx="114704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Introvertido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8" name="TextBox 6">
            <a:extLst>
              <a:ext uri="{FF2B5EF4-FFF2-40B4-BE49-F238E27FC236}">
                <a16:creationId xmlns="" xmlns:a16="http://schemas.microsoft.com/office/drawing/2014/main" id="{2F9209E8-7488-4AC2-AF67-0335F06D6E2C}"/>
              </a:ext>
            </a:extLst>
          </p:cNvPr>
          <p:cNvSpPr txBox="1"/>
          <p:nvPr/>
        </p:nvSpPr>
        <p:spPr>
          <a:xfrm rot="5400000">
            <a:off x="8420360" y="3786943"/>
            <a:ext cx="217617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Orientado</a:t>
            </a:r>
            <a:r>
              <a:rPr lang="en-GB" sz="1600" b="1" dirty="0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 a las personas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="" xmlns:a16="http://schemas.microsoft.com/office/drawing/2014/main" id="{37780365-0233-480C-A3F7-A7C157D90260}"/>
              </a:ext>
            </a:extLst>
          </p:cNvPr>
          <p:cNvSpPr txBox="1"/>
          <p:nvPr/>
        </p:nvSpPr>
        <p:spPr>
          <a:xfrm>
            <a:off x="7172687" y="2109560"/>
            <a:ext cx="1178912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lvl="0" algn="ctr">
              <a:defRPr/>
            </a:pPr>
            <a:r>
              <a:rPr lang="en-GB" sz="1600" b="1" dirty="0" err="1">
                <a:solidFill>
                  <a:srgbClr val="44546A"/>
                </a:solidFill>
                <a:latin typeface="Calibri Light" panose="020F0302020204030204"/>
                <a:ea typeface="League Spartan" charset="0"/>
                <a:cs typeface="Aparajita" panose="02020603050405020304" pitchFamily="18" charset="0"/>
              </a:rPr>
              <a:t>Extrovertido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Aparajita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="" xmlns:a16="http://schemas.microsoft.com/office/drawing/2014/main" id="{8C5B936E-EDCB-443E-BA46-E4787C5DCDAA}"/>
              </a:ext>
            </a:extLst>
          </p:cNvPr>
          <p:cNvSpPr txBox="1">
            <a:spLocks/>
          </p:cNvSpPr>
          <p:nvPr/>
        </p:nvSpPr>
        <p:spPr>
          <a:xfrm>
            <a:off x="3829238" y="2944073"/>
            <a:ext cx="2233948" cy="2236813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Minucioso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Lógico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Cauteloso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Reservado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Diplomático</a:t>
            </a:r>
            <a:endParaRPr lang="en-GB" sz="2000" dirty="0" smtClean="0">
              <a:solidFill>
                <a:srgbClr val="245473"/>
              </a:solidFill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2563" lvl="0" indent="-182563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err="1" smtClean="0">
                <a:solidFill>
                  <a:srgbClr val="245473"/>
                </a:solidFill>
                <a:latin typeface="Calibri Light" panose="020F0302020204030204"/>
                <a:ea typeface="Open Sans Light" panose="020B0306030504020204" pitchFamily="34" charset="0"/>
                <a:cs typeface="Open Sans Light" panose="020B0306030504020204" pitchFamily="34" charset="0"/>
              </a:rPr>
              <a:t>Preciso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245473"/>
              </a:solidFill>
              <a:effectLst/>
              <a:uLnTx/>
              <a:uFillTx/>
              <a:latin typeface="Calibri Light" panose="020F0302020204030204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="" xmlns:a16="http://schemas.microsoft.com/office/drawing/2014/main" id="{C192D089-470E-4B7D-85CD-C5247FE88F66}"/>
              </a:ext>
            </a:extLst>
          </p:cNvPr>
          <p:cNvSpPr txBox="1"/>
          <p:nvPr/>
        </p:nvSpPr>
        <p:spPr>
          <a:xfrm>
            <a:off x="3838565" y="2401894"/>
            <a:ext cx="1561838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C-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 Light" panose="020F0302020204030204"/>
                <a:ea typeface="League Spartan" charset="0"/>
                <a:cs typeface="Poppins" pitchFamily="2" charset="77"/>
              </a:rPr>
              <a:t>Analítico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 Light" panose="020F0302020204030204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5957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=""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=""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1525" y="394332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Perfiles</a:t>
            </a:r>
            <a:r>
              <a:rPr lang="en-GB" dirty="0"/>
              <a:t> de </a:t>
            </a:r>
            <a:r>
              <a:rPr lang="en-GB" dirty="0" err="1"/>
              <a:t>personalidad</a:t>
            </a:r>
            <a:endParaRPr lang="en-GB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="" xmlns:a16="http://schemas.microsoft.com/office/drawing/2014/main" id="{BA8328C7-6886-4030-B005-5DE8FFB04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460673"/>
              </p:ext>
            </p:extLst>
          </p:nvPr>
        </p:nvGraphicFramePr>
        <p:xfrm>
          <a:off x="97444" y="1062323"/>
          <a:ext cx="12094556" cy="5670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624">
                  <a:extLst>
                    <a:ext uri="{9D8B030D-6E8A-4147-A177-3AD203B41FA5}">
                      <a16:colId xmlns="" xmlns:a16="http://schemas.microsoft.com/office/drawing/2014/main" val="2771382232"/>
                    </a:ext>
                  </a:extLst>
                </a:gridCol>
                <a:gridCol w="2352464">
                  <a:extLst>
                    <a:ext uri="{9D8B030D-6E8A-4147-A177-3AD203B41FA5}">
                      <a16:colId xmlns="" xmlns:a16="http://schemas.microsoft.com/office/drawing/2014/main" val="2330794652"/>
                    </a:ext>
                  </a:extLst>
                </a:gridCol>
                <a:gridCol w="3043824">
                  <a:extLst>
                    <a:ext uri="{9D8B030D-6E8A-4147-A177-3AD203B41FA5}">
                      <a16:colId xmlns="" xmlns:a16="http://schemas.microsoft.com/office/drawing/2014/main" val="2758220269"/>
                    </a:ext>
                  </a:extLst>
                </a:gridCol>
                <a:gridCol w="2292263">
                  <a:extLst>
                    <a:ext uri="{9D8B030D-6E8A-4147-A177-3AD203B41FA5}">
                      <a16:colId xmlns="" xmlns:a16="http://schemas.microsoft.com/office/drawing/2014/main" val="185811053"/>
                    </a:ext>
                  </a:extLst>
                </a:gridCol>
                <a:gridCol w="2509381">
                  <a:extLst>
                    <a:ext uri="{9D8B030D-6E8A-4147-A177-3AD203B41FA5}">
                      <a16:colId xmlns="" xmlns:a16="http://schemas.microsoft.com/office/drawing/2014/main" val="2491325524"/>
                    </a:ext>
                  </a:extLst>
                </a:gridCol>
              </a:tblGrid>
              <a:tr h="4998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+mj-lt"/>
                        </a:rPr>
                        <a:t>Alto D</a:t>
                      </a:r>
                      <a:r>
                        <a:rPr lang="en-GB" sz="1800" dirty="0">
                          <a:latin typeface="+mj-lt"/>
                        </a:rPr>
                        <a:t/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Dominante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Alto </a:t>
                      </a:r>
                      <a:r>
                        <a:rPr lang="en-GB" sz="1800" dirty="0" smtClean="0">
                          <a:latin typeface="+mj-lt"/>
                        </a:rPr>
                        <a:t>I</a:t>
                      </a:r>
                      <a:r>
                        <a:rPr lang="en-GB" sz="1800" dirty="0">
                          <a:latin typeface="+mj-lt"/>
                        </a:rPr>
                        <a:t/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ea typeface="League Spartan" charset="0"/>
                          <a:cs typeface="Poppins" pitchFamily="2" charset="77"/>
                        </a:rPr>
                        <a:t>Influyente</a:t>
                      </a:r>
                      <a:endParaRPr lang="en-GB" sz="1800" dirty="0">
                        <a:latin typeface="+mj-lt"/>
                      </a:endParaRP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Alto </a:t>
                      </a:r>
                      <a:r>
                        <a:rPr lang="en-GB" sz="1800" dirty="0" smtClean="0">
                          <a:latin typeface="+mj-lt"/>
                        </a:rPr>
                        <a:t>S</a:t>
                      </a:r>
                      <a:r>
                        <a:rPr lang="en-GB" sz="1800" dirty="0">
                          <a:latin typeface="+mj-lt"/>
                        </a:rPr>
                        <a:t/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kumimoji="0" lang="en-GB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Sereno</a:t>
                      </a:r>
                      <a:r>
                        <a:rPr kumimoji="0" lang="en-GB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/ </a:t>
                      </a: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Estable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League Spartan" charset="0"/>
                        <a:cs typeface="Poppins" pitchFamily="2" charset="77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Alto </a:t>
                      </a:r>
                      <a:r>
                        <a:rPr lang="en-GB" sz="1800" dirty="0" smtClean="0">
                          <a:latin typeface="+mj-lt"/>
                        </a:rPr>
                        <a:t>C </a:t>
                      </a:r>
                      <a:r>
                        <a:rPr lang="en-GB" sz="1800" dirty="0">
                          <a:latin typeface="+mj-lt"/>
                        </a:rPr>
                        <a:t/>
                      </a:r>
                      <a:br>
                        <a:rPr lang="en-GB" sz="1800" dirty="0">
                          <a:latin typeface="+mj-lt"/>
                        </a:rPr>
                      </a:b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ea typeface="League Spartan" charset="0"/>
                          <a:cs typeface="Poppins" pitchFamily="2" charset="77"/>
                        </a:rPr>
                        <a:t>Analítico</a:t>
                      </a:r>
                      <a:endParaRPr kumimoji="0" lang="en-GB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League Spartan" charset="0"/>
                        <a:cs typeface="Poppins" pitchFamily="2" charset="77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2607233"/>
                  </a:ext>
                </a:extLst>
              </a:tr>
              <a:tr h="558613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Motivado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por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Calibri" panose="020F0502020204030204" pitchFamily="34" charset="0"/>
                        <a:buChar char="□"/>
                      </a:pPr>
                      <a:r>
                        <a:rPr lang="en-GB" sz="1600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Resultados</a:t>
                      </a:r>
                      <a:endParaRPr lang="en-GB" sz="1600" dirty="0">
                        <a:solidFill>
                          <a:srgbClr val="245473"/>
                        </a:solidFill>
                        <a:latin typeface="+mj-lt"/>
                      </a:endParaRPr>
                    </a:p>
                    <a:p>
                      <a:pPr marL="171450" indent="-171450">
                        <a:buFont typeface="Calibri" panose="020F0502020204030204" pitchFamily="34" charset="0"/>
                        <a:buChar char="□"/>
                      </a:pPr>
                      <a:r>
                        <a:rPr lang="en-GB" sz="1600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Desafíos</a:t>
                      </a:r>
                      <a:endParaRPr lang="en-GB" sz="1600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Aprobación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Reconocimiento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Relaciones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Reconocimiento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Hacer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las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cosas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bien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Calidad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1972723"/>
                  </a:ext>
                </a:extLst>
              </a:tr>
              <a:tr h="1129134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Entorno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necesario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Nuevos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desafíos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Libertad de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acción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Variedad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Ambiente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acogedor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Liberarse del trabajo detallado y del control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Posibilidad de convencer a otros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Oportunidad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especialización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Trabajo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grupo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Permanente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Definido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con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precisión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Oportunidad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para la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precisión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</a:t>
                      </a:r>
                      <a:r>
                        <a:rPr lang="en-GB" sz="1600" kern="1200" baseline="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baseline="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confianza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8145073"/>
                  </a:ext>
                </a:extLst>
              </a:tr>
              <a:tr h="323408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Acepta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Tareas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difíciles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Trato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con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los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demás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Amistades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□"/>
                        <a:tabLst/>
                        <a:defRPr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Flujos de trabajo probados y comprobados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3751906"/>
                  </a:ext>
                </a:extLst>
              </a:tr>
              <a:tr h="323408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Rechaza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Pasividad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Aislamiento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Conflictos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Calidad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pobre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3561870"/>
                  </a:ext>
                </a:extLst>
              </a:tr>
              <a:tr h="793819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Puntos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fuertes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Resuelve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los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problemas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Decisiones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Perdurable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Optimista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Personal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Emocionado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Soporte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apoyo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Agradable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Leal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Ordenado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Minucioso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Analítico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5648842"/>
                  </a:ext>
                </a:extLst>
              </a:tr>
              <a:tr h="1264230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Posibles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debilidades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Insensible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Impaciente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No tiene en cuenta los riesgos o los hechos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Inflexible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Implacable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Promete demasiado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Influye en los demás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No termina las cosas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Se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adapta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demasiado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Reservado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Restringido</a:t>
                      </a:r>
                      <a:endParaRPr lang="en-GB" sz="1600" kern="120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Pierde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oportunidades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Pedante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Se centra demasiado en los detalles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Demasiado cauteloso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8563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87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="" xmlns:a16="http://schemas.microsoft.com/office/drawing/2014/main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="" xmlns:a16="http://schemas.microsoft.com/office/drawing/2014/main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0410" y="605009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Perfiles</a:t>
            </a:r>
            <a:r>
              <a:rPr lang="en-GB" dirty="0"/>
              <a:t> de </a:t>
            </a:r>
            <a:r>
              <a:rPr lang="en-GB" dirty="0" err="1"/>
              <a:t>personalidad</a:t>
            </a:r>
            <a:endParaRPr lang="en-GB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="" xmlns:a16="http://schemas.microsoft.com/office/drawing/2014/main" id="{BA8328C7-6886-4030-B005-5DE8FFB04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813756"/>
              </p:ext>
            </p:extLst>
          </p:nvPr>
        </p:nvGraphicFramePr>
        <p:xfrm>
          <a:off x="169941" y="1459700"/>
          <a:ext cx="11829995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999">
                  <a:extLst>
                    <a:ext uri="{9D8B030D-6E8A-4147-A177-3AD203B41FA5}">
                      <a16:colId xmlns="" xmlns:a16="http://schemas.microsoft.com/office/drawing/2014/main" val="2771382232"/>
                    </a:ext>
                  </a:extLst>
                </a:gridCol>
                <a:gridCol w="2365999">
                  <a:extLst>
                    <a:ext uri="{9D8B030D-6E8A-4147-A177-3AD203B41FA5}">
                      <a16:colId xmlns="" xmlns:a16="http://schemas.microsoft.com/office/drawing/2014/main" val="2330794652"/>
                    </a:ext>
                  </a:extLst>
                </a:gridCol>
                <a:gridCol w="2365999">
                  <a:extLst>
                    <a:ext uri="{9D8B030D-6E8A-4147-A177-3AD203B41FA5}">
                      <a16:colId xmlns="" xmlns:a16="http://schemas.microsoft.com/office/drawing/2014/main" val="2758220269"/>
                    </a:ext>
                  </a:extLst>
                </a:gridCol>
                <a:gridCol w="2365999">
                  <a:extLst>
                    <a:ext uri="{9D8B030D-6E8A-4147-A177-3AD203B41FA5}">
                      <a16:colId xmlns="" xmlns:a16="http://schemas.microsoft.com/office/drawing/2014/main" val="185811053"/>
                    </a:ext>
                  </a:extLst>
                </a:gridCol>
                <a:gridCol w="2365999">
                  <a:extLst>
                    <a:ext uri="{9D8B030D-6E8A-4147-A177-3AD203B41FA5}">
                      <a16:colId xmlns="" xmlns:a16="http://schemas.microsoft.com/office/drawing/2014/main" val="986311711"/>
                    </a:ext>
                  </a:extLst>
                </a:gridCol>
              </a:tblGrid>
              <a:tr h="45901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+mj-lt"/>
                        </a:rPr>
                        <a:t>Alto D</a:t>
                      </a:r>
                      <a:r>
                        <a:rPr lang="en-GB" sz="1800" b="1" dirty="0">
                          <a:latin typeface="+mj-lt"/>
                        </a:rPr>
                        <a:t/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Dominante</a:t>
                      </a:r>
                      <a:endParaRPr lang="en-GB" sz="1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Alto </a:t>
                      </a:r>
                      <a:r>
                        <a:rPr lang="en-GB" sz="1800" b="1" dirty="0" smtClean="0">
                          <a:latin typeface="+mj-lt"/>
                        </a:rPr>
                        <a:t>I</a:t>
                      </a:r>
                      <a:r>
                        <a:rPr lang="en-GB" sz="1800" b="1" dirty="0">
                          <a:latin typeface="+mj-lt"/>
                        </a:rPr>
                        <a:t/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ea typeface="League Spartan" charset="0"/>
                          <a:cs typeface="Poppins" pitchFamily="2" charset="77"/>
                        </a:rPr>
                        <a:t>Influyente</a:t>
                      </a:r>
                      <a:endParaRPr lang="en-GB" sz="1800" b="1" dirty="0">
                        <a:latin typeface="+mj-lt"/>
                      </a:endParaRP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Alto </a:t>
                      </a:r>
                      <a:r>
                        <a:rPr lang="en-GB" sz="1800" b="1" dirty="0" smtClean="0">
                          <a:latin typeface="+mj-lt"/>
                        </a:rPr>
                        <a:t>S</a:t>
                      </a:r>
                      <a:r>
                        <a:rPr lang="en-GB" sz="1800" b="1" dirty="0">
                          <a:latin typeface="+mj-lt"/>
                        </a:rPr>
                        <a:t/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kumimoji="0" lang="en-GB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Sereno</a:t>
                      </a:r>
                      <a:r>
                        <a:rPr kumimoji="0" lang="en-GB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/ </a:t>
                      </a: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latin typeface="Calibri Light" panose="020F0302020204030204"/>
                          <a:ea typeface="League Spartan" charset="0"/>
                          <a:cs typeface="Poppins" pitchFamily="2" charset="77"/>
                        </a:rPr>
                        <a:t>Estable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League Spartan" charset="0"/>
                        <a:cs typeface="Poppins" pitchFamily="2" charset="77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Alto </a:t>
                      </a:r>
                      <a:r>
                        <a:rPr lang="en-GB" sz="1800" b="1" dirty="0" smtClean="0">
                          <a:latin typeface="+mj-lt"/>
                        </a:rPr>
                        <a:t>C </a:t>
                      </a:r>
                      <a:r>
                        <a:rPr lang="en-GB" sz="1800" b="1" dirty="0">
                          <a:latin typeface="+mj-lt"/>
                        </a:rPr>
                        <a:t/>
                      </a:r>
                      <a:br>
                        <a:rPr lang="en-GB" sz="1800" b="1" dirty="0">
                          <a:latin typeface="+mj-lt"/>
                        </a:rPr>
                      </a:br>
                      <a:r>
                        <a:rPr lang="en-GB" sz="1800" b="1" dirty="0" err="1" smtClean="0">
                          <a:solidFill>
                            <a:prstClr val="white"/>
                          </a:solidFill>
                          <a:ea typeface="League Spartan" charset="0"/>
                          <a:cs typeface="Poppins" pitchFamily="2" charset="77"/>
                        </a:rPr>
                        <a:t>Analítico</a:t>
                      </a:r>
                      <a:endParaRPr kumimoji="0" lang="en-GB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League Spartan" charset="0"/>
                        <a:cs typeface="Poppins" pitchFamily="2" charset="77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2607233"/>
                  </a:ext>
                </a:extLst>
              </a:tr>
              <a:tr h="1215026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Reacciona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ante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otros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que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Dan respuestas directas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Se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ciñen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 los negocios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Permiten alcanzar los objetivos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Establecen relaciones y son amables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Organizan eventos privados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Elogian sus ideas y habilidades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Equilibrados y amigables 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Dan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tiempo para adaptarse al cambio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Ofrecen apoyo personal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Lo</a:t>
                      </a:r>
                      <a:r>
                        <a:rPr lang="es-ES" sz="1600" kern="1200" baseline="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e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logien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por su trabajo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Estén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siempre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atentos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 él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Den</a:t>
                      </a:r>
                      <a:r>
                        <a:rPr lang="es-ES" sz="1600" kern="1200" baseline="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instrucciones detalladas para su tarea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0458536"/>
                  </a:ext>
                </a:extLst>
              </a:tr>
              <a:tr h="10530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Necesita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a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otros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para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Asumir los trabajos rutinarios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Establecer relaciones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Recopilar datos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Evaluar los riesgos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Conseguir un trabajo detallado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Comprometerse con la consecución de objetivos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Tener expectativas realistas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Tomar la iniciativa del cambio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Resolver los conflictos 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Ayudar a reconocer las conexiones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Convencer a los demás miembros del equipo de la calidad de su tarea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Pasar a la acción</a:t>
                      </a:r>
                    </a:p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Ayudarle a establecer relaciones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4015649"/>
                  </a:ext>
                </a:extLst>
              </a:tr>
              <a:tr h="405009"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Comportamiento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bajo</a:t>
                      </a:r>
                      <a:r>
                        <a:rPr lang="en-GB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 </a:t>
                      </a:r>
                      <a:r>
                        <a:rPr lang="en-GB" sz="1800" b="1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presión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Autoritario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Ataque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Compromiso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Evitar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Esquivar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2725272"/>
                  </a:ext>
                </a:extLst>
              </a:tr>
              <a:tr h="405009">
                <a:tc>
                  <a:txBody>
                    <a:bodyPr/>
                    <a:lstStyle/>
                    <a:p>
                      <a:pPr algn="r"/>
                      <a:r>
                        <a:rPr lang="es-ES" sz="1800" b="1" dirty="0" smtClean="0">
                          <a:solidFill>
                            <a:srgbClr val="245473"/>
                          </a:solidFill>
                          <a:latin typeface="+mj-lt"/>
                        </a:rPr>
                        <a:t>Sería más eficaz a través de</a:t>
                      </a:r>
                      <a:endParaRPr lang="en-GB" sz="1800" b="1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Escuchar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Tomarse un tiempo de reflexión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Tomar</a:t>
                      </a:r>
                      <a:r>
                        <a:rPr lang="en-GB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la </a:t>
                      </a:r>
                      <a:r>
                        <a:rPr lang="en-GB" sz="1600" kern="120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iniciativa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Calibri" panose="020F0502020204030204" pitchFamily="34" charset="0"/>
                        <a:buChar char="□"/>
                      </a:pPr>
                      <a:r>
                        <a:rPr lang="es-ES" sz="1600" kern="120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Comunicar sus propias ideas a los demás</a:t>
                      </a:r>
                      <a:endParaRPr lang="en-GB" sz="1600" kern="120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5065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58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6C5DF6-4924-4A72-9553-1766AEB077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5879" y="1982978"/>
            <a:ext cx="10317215" cy="3975101"/>
          </a:xfrm>
        </p:spPr>
        <p:txBody>
          <a:bodyPr/>
          <a:lstStyle/>
          <a:p>
            <a:r>
              <a:rPr lang="es-ES" dirty="0">
                <a:latin typeface="+mj-lt"/>
              </a:rPr>
              <a:t>El padre del </a:t>
            </a:r>
            <a:r>
              <a:rPr lang="es-ES" dirty="0" err="1">
                <a:latin typeface="+mj-lt"/>
              </a:rPr>
              <a:t>DiSC</a:t>
            </a:r>
            <a:r>
              <a:rPr lang="es-ES" dirty="0">
                <a:latin typeface="+mj-lt"/>
              </a:rPr>
              <a:t> fue William </a:t>
            </a:r>
            <a:r>
              <a:rPr lang="es-ES" dirty="0" err="1">
                <a:latin typeface="+mj-lt"/>
              </a:rPr>
              <a:t>Marston</a:t>
            </a:r>
            <a:r>
              <a:rPr lang="es-ES" dirty="0">
                <a:latin typeface="+mj-lt"/>
              </a:rPr>
              <a:t>, un psicólogo que publicó un libro en 1928 titulado </a:t>
            </a:r>
            <a:r>
              <a:rPr lang="en-GB" b="0" i="0" dirty="0">
                <a:effectLst/>
                <a:latin typeface="+mj-lt"/>
              </a:rPr>
              <a:t> </a:t>
            </a:r>
            <a:r>
              <a:rPr lang="en-GB" b="0" i="1" dirty="0">
                <a:effectLst/>
                <a:latin typeface="+mj-lt"/>
              </a:rPr>
              <a:t>Emotions of Normal People </a:t>
            </a:r>
            <a:r>
              <a:rPr lang="en-GB" b="0" i="0" dirty="0">
                <a:effectLst/>
                <a:latin typeface="+mj-lt"/>
              </a:rPr>
              <a:t>(click </a:t>
            </a:r>
            <a:r>
              <a:rPr lang="en-GB" b="1" i="0" u="none" strike="noStrike" dirty="0" err="1" smtClean="0">
                <a:solidFill>
                  <a:schemeClr val="bg1"/>
                </a:solidFill>
                <a:effectLst/>
                <a:highlight>
                  <a:srgbClr val="F95C2C"/>
                </a:highlight>
                <a:latin typeface="+mj-lt"/>
              </a:rPr>
              <a:t>aquí</a:t>
            </a:r>
            <a:r>
              <a:rPr lang="en-GB" b="0" i="0" dirty="0">
                <a:effectLst/>
                <a:latin typeface="+mj-lt"/>
              </a:rPr>
              <a:t> </a:t>
            </a:r>
            <a:r>
              <a:rPr lang="es-ES" dirty="0">
                <a:latin typeface="+mj-lt"/>
              </a:rPr>
              <a:t>para descargar el PDF del libro original). En él, </a:t>
            </a:r>
            <a:r>
              <a:rPr lang="es-ES" dirty="0" smtClean="0">
                <a:latin typeface="+mj-lt"/>
              </a:rPr>
              <a:t>explica </a:t>
            </a:r>
            <a:r>
              <a:rPr lang="es-ES" dirty="0">
                <a:latin typeface="+mj-lt"/>
              </a:rPr>
              <a:t>su teoría de que las personas muestran uno de los cuatro tipos de comportamiento distintos: Dominancia, Inducción (ahora llamada Influencia), Sumisión (ahora llamada Firmeza) y Conformidad (ahora llamada Conciencia</a:t>
            </a:r>
            <a:r>
              <a:rPr lang="es-ES" dirty="0" smtClean="0">
                <a:latin typeface="+mj-lt"/>
              </a:rPr>
              <a:t>)</a:t>
            </a:r>
          </a:p>
          <a:p>
            <a:r>
              <a:rPr lang="es-ES" dirty="0" smtClean="0">
                <a:latin typeface="+mj-lt"/>
              </a:rPr>
              <a:t> </a:t>
            </a:r>
            <a:r>
              <a:rPr lang="en-GB" dirty="0" smtClean="0">
                <a:latin typeface="+mj-lt"/>
                <a:hlinkClick r:id="rId2"/>
              </a:rPr>
              <a:t>All </a:t>
            </a:r>
            <a:r>
              <a:rPr lang="en-GB" dirty="0">
                <a:latin typeface="+mj-lt"/>
                <a:hlinkClick r:id="rId2"/>
              </a:rPr>
              <a:t>About the 12 DISC Personality Types | Indeed.com</a:t>
            </a:r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r>
              <a:rPr lang="es-ES" sz="3200" dirty="0">
                <a:solidFill>
                  <a:schemeClr val="bg1"/>
                </a:solidFill>
                <a:highlight>
                  <a:srgbClr val="C01F75"/>
                </a:highlight>
              </a:rPr>
              <a:t>Pruebe el test </a:t>
            </a:r>
            <a:r>
              <a:rPr lang="es-ES" sz="3200" dirty="0" smtClean="0">
                <a:solidFill>
                  <a:schemeClr val="bg1"/>
                </a:solidFill>
                <a:highlight>
                  <a:srgbClr val="C01F75"/>
                </a:highlight>
              </a:rPr>
              <a:t>DISC</a:t>
            </a:r>
          </a:p>
          <a:p>
            <a:r>
              <a:rPr lang="en-GB" dirty="0" smtClean="0">
                <a:latin typeface="+mj-lt"/>
                <a:hlinkClick r:id="rId3"/>
              </a:rPr>
              <a:t>DISC Personality Assessment - Take the DISC Test for Free (psycho-tests.com)</a:t>
            </a:r>
            <a:endParaRPr lang="en-GB" dirty="0" smtClean="0">
              <a:latin typeface="+mj-lt"/>
            </a:endParaRPr>
          </a:p>
          <a:p>
            <a:endParaRPr lang="en-GB" dirty="0"/>
          </a:p>
        </p:txBody>
      </p:sp>
      <p:sp>
        <p:nvSpPr>
          <p:cNvPr id="4" name="Text Placeholder 1">
            <a:extLst>
              <a:ext uri="{FF2B5EF4-FFF2-40B4-BE49-F238E27FC236}">
                <a16:creationId xmlns="" xmlns:a16="http://schemas.microsoft.com/office/drawing/2014/main" id="{FD4619AB-0ACA-41D6-95D1-EDF14A2F25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33729" y="633639"/>
            <a:ext cx="4620758" cy="696913"/>
          </a:xfrm>
          <a:solidFill>
            <a:srgbClr val="F95C2C"/>
          </a:solidFill>
        </p:spPr>
        <p:txBody>
          <a:bodyPr/>
          <a:lstStyle/>
          <a:p>
            <a:r>
              <a:rPr lang="en-IE" dirty="0" err="1">
                <a:solidFill>
                  <a:schemeClr val="bg1"/>
                </a:solidFill>
              </a:rPr>
              <a:t>Lecturas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err="1">
                <a:solidFill>
                  <a:schemeClr val="bg1"/>
                </a:solidFill>
              </a:rPr>
              <a:t>recomendadas</a:t>
            </a:r>
            <a:r>
              <a:rPr lang="en-IE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19224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745</Words>
  <Application>Microsoft Office PowerPoint</Application>
  <PresentationFormat>Personalizado</PresentationFormat>
  <Paragraphs>211</Paragraphs>
  <Slides>9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1_Office Theme</vt:lpstr>
      <vt:lpstr>think-cell Folie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6</cp:revision>
  <dcterms:created xsi:type="dcterms:W3CDTF">2021-06-10T15:15:31Z</dcterms:created>
  <dcterms:modified xsi:type="dcterms:W3CDTF">2021-11-29T09:55:55Z</dcterms:modified>
</cp:coreProperties>
</file>