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237" r:id="rId2"/>
    <p:sldId id="4238" r:id="rId3"/>
    <p:sldId id="4239" r:id="rId4"/>
    <p:sldId id="42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42" d="100"/>
          <a:sy n="42" d="100"/>
        </p:scale>
        <p:origin x="-110" y="-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EC5C2-CCEE-4B71-9BE8-F6BAAE6B5633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3D45D-C37E-4DA3-B13E-EE41271AC6F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1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4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8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7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0BC53-6562-4C62-8BEF-B1372EE2C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35F225-87A6-446F-9424-C8A32C2DF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5AFAE8-6717-4C82-A3C2-1E9DD9E9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08197-1187-4E19-8A93-678B981D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E8C928-3CCF-40CC-8426-85BE5382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0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DCDD4-D05F-4181-9CD2-88FC729E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07253B-6350-4FFD-850A-4483AD470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5DB81C-94B2-4DA4-BA5A-B570FCEB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93038E-375F-4161-8FFE-DD074362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E890D9-9AB1-449C-903B-EE4A175E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B2DC07-0120-434B-9D14-7C54C50C5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256438-EF79-4CC8-9B00-E3B6D0691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7955BC-C9EC-4401-8CEB-86A0B4FC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7D88E1-113F-432B-B2CD-FEAC7785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52E210-F84D-4FF4-AB2D-C89A3715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27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xmlns="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xmlns="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7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2096B-33C8-4C8D-AAB9-40667409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20EF1F-E55B-4007-8C84-EC91BBF5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97E609-0EA3-45B2-B6BD-F4F2057D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9144E-8F96-44E4-B5C1-B1EB44C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0ACDAB-1A28-4006-B103-EDA7297A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8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CFF7E-F73E-4228-AA36-BAE6362C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D1D231-D64A-41C9-8046-3C26ECF24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3172A-E595-470C-A889-0A7D1C1F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BA29B5-88C2-44EF-95A9-B79704AB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4F9D4A-CFFD-4E97-BB0B-14F4CD08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EB2324-6A50-43D7-A195-2A160C3F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91F424-3AAA-4355-A998-10B9DABDF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4A7C2F-2609-43BF-A283-49FE36ED3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26D683-0B5E-4525-BF32-FF253C3A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89C343-E6C9-4B1F-BABB-89DB0D33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1FBEC9-70A5-4467-9630-3BDD30AA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4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79FAF6-D88D-4C24-A470-415CD769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60D63-CD71-4B22-B7D3-B20802052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F948D5-D0FC-446B-A13E-805573E26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BE15985-37C6-429C-A4EB-734AF6911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EC4DBD-9C38-4106-A780-7F3A3D9C7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6C006F-48C3-43E7-AD45-12E8F331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B44B8EF-65ED-432A-BB32-52FED562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6C484FE-5403-4636-AE4C-F10D2D55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654C0-5247-44CC-AACF-D6FDAB2E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B93DE6-1984-418E-9E09-256472FE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899298-FB29-48A4-8AB3-42BCE9C1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51EAE7-8E39-4945-9EED-45ECC88C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8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AA054D-765F-46C8-A30B-0DB40AFA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78D6A0-AE10-4FD3-8480-81A37738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765206-0852-4F1E-9369-E993CA96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557DA-5A19-43BF-BBB6-3033973FF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3A8D56-9B0A-4D28-8488-A356FBC7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662C25-8D14-45C6-9782-A6E5256CE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71FFE0-A0FF-451B-BCDA-33730819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5B3219-40D6-49D5-AB60-B0BC8611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A91479-BA3C-4014-86B2-C7CCD3E8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EEFF2-A5A3-45DF-91DA-40673DCE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E8F06A-F871-4577-B930-B86036B9D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0F93B7-E73D-452B-AF68-FF767491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53E73-6AD5-4BF2-BC32-2F846F81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C73FD9-57C3-4EAB-85EB-1E5407DF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91E189-6EDD-495E-8A82-59844E29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0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8EBA13-1F38-4F2A-972A-8D96AD72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0205B3-83A8-492F-9A53-43A78380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679C7-399A-43D0-A808-75E1F41B9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E186-A696-46B4-8776-082767F878B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B2D750-0FD3-4487-AE83-549AA1540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DE98A1-6C95-4F4E-BD47-C907D2708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440E-9FB0-41C3-8ECD-1EF71E65976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and Discussions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617813" y="1956257"/>
            <a:ext cx="3796091" cy="148276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1. </a:t>
            </a:r>
            <a:r>
              <a:rPr lang="es-ES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Comunicación </a:t>
            </a:r>
            <a:r>
              <a:rPr lang="es-ES" sz="3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Interna </a:t>
            </a:r>
            <a:r>
              <a:rPr lang="es-ES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 los </a:t>
            </a:r>
            <a:r>
              <a:rPr lang="es-ES" sz="3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Riesgos</a:t>
            </a: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xmlns="" id="{46A7AB5B-9970-4689-AE2E-95FA8268AC99}"/>
              </a:ext>
            </a:extLst>
          </p:cNvPr>
          <p:cNvSpPr/>
          <p:nvPr/>
        </p:nvSpPr>
        <p:spPr>
          <a:xfrm rot="4800">
            <a:off x="5152440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xmlns="" id="{3C2BE94C-2486-4449-8578-EF1EF35CD7EF}"/>
              </a:ext>
            </a:extLst>
          </p:cNvPr>
          <p:cNvSpPr/>
          <p:nvPr/>
        </p:nvSpPr>
        <p:spPr>
          <a:xfrm rot="4800">
            <a:off x="5122185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xmlns="" id="{2362BC44-3E83-427A-B4ED-479ECBC987AB}"/>
              </a:ext>
            </a:extLst>
          </p:cNvPr>
          <p:cNvSpPr/>
          <p:nvPr/>
        </p:nvSpPr>
        <p:spPr>
          <a:xfrm rot="4800">
            <a:off x="9018855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xmlns="" id="{D80948A0-A540-43E2-AE5F-50BF5B7F6768}"/>
              </a:ext>
            </a:extLst>
          </p:cNvPr>
          <p:cNvSpPr/>
          <p:nvPr/>
        </p:nvSpPr>
        <p:spPr>
          <a:xfrm rot="4800">
            <a:off x="8922238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xmlns="" id="{F68518C6-4D42-4E5C-80F4-D4CDFFD05AEB}"/>
              </a:ext>
            </a:extLst>
          </p:cNvPr>
          <p:cNvSpPr txBox="1"/>
          <p:nvPr/>
        </p:nvSpPr>
        <p:spPr>
          <a:xfrm>
            <a:off x="7562076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xmlns="" id="{DE587241-DBE8-46BE-8FF3-2DEE8E35A6F8}"/>
              </a:ext>
            </a:extLst>
          </p:cNvPr>
          <p:cNvSpPr txBox="1"/>
          <p:nvPr/>
        </p:nvSpPr>
        <p:spPr>
          <a:xfrm>
            <a:off x="655670" y="4809504"/>
            <a:ext cx="1078532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¿Cómo </a:t>
            </a:r>
            <a:r>
              <a:rPr lang="es-ES" sz="2800" dirty="0" smtClean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encuentras </a:t>
            </a:r>
            <a:r>
              <a:rPr lang="es-ES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el equilibrio adecuado en la comunicación interna: </a:t>
            </a:r>
            <a:r>
              <a:rPr lang="es-ES" sz="2800" dirty="0" smtClean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por sorpresa/impacto </a:t>
            </a:r>
            <a:r>
              <a:rPr lang="es-ES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- éxodo de intelectuales - motivación</a:t>
            </a:r>
            <a:r>
              <a:rPr lang="es-ES" sz="2800" dirty="0" smtClean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?</a:t>
            </a:r>
          </a:p>
          <a:p>
            <a:pPr algn="ctr">
              <a:spcBef>
                <a:spcPts val="600"/>
              </a:spcBef>
            </a:pPr>
            <a:r>
              <a:rPr lang="es-ES" sz="2800" dirty="0" smtClean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¿</a:t>
            </a:r>
            <a:r>
              <a:rPr lang="es-ES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Cuál es la consecuencia de permanecer en silencio?</a:t>
            </a:r>
            <a:endParaRPr lang="en-GB" sz="1600" dirty="0">
              <a:solidFill>
                <a:srgbClr val="245473"/>
              </a:solidFill>
              <a:latin typeface="+mj-lt"/>
              <a:ea typeface="Lato Light" charset="0"/>
              <a:cs typeface="Lato Light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xmlns="" id="{A5A7519F-6E95-4FE2-B847-6AF0E039A25A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chemeClr val="bg1"/>
                </a:solidFill>
              </a:rPr>
              <a:t>EJERCICIO DE AUTOEVALUACIÓN - para tu </a:t>
            </a:r>
            <a:r>
              <a:rPr lang="es-ES" sz="3200" dirty="0" smtClean="0">
                <a:solidFill>
                  <a:schemeClr val="bg1"/>
                </a:solidFill>
              </a:rPr>
              <a:t>autorreflexión </a:t>
            </a:r>
            <a:r>
              <a:rPr lang="es-ES" sz="3200" dirty="0">
                <a:solidFill>
                  <a:schemeClr val="bg1"/>
                </a:solidFill>
              </a:rPr>
              <a:t>o para utilizarlo como inicio de debate con </a:t>
            </a:r>
            <a:r>
              <a:rPr lang="es-ES" sz="3200" dirty="0" smtClean="0">
                <a:solidFill>
                  <a:schemeClr val="bg1"/>
                </a:solidFill>
              </a:rPr>
              <a:t>tu propio </a:t>
            </a:r>
            <a:r>
              <a:rPr lang="es-ES" sz="3200" dirty="0">
                <a:solidFill>
                  <a:schemeClr val="bg1"/>
                </a:solidFill>
              </a:rPr>
              <a:t>equipo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and Discussions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429604" y="2408872"/>
            <a:ext cx="2898812" cy="155970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2: </a:t>
            </a:r>
            <a:r>
              <a:rPr lang="en-GB" sz="3200" dirty="0" err="1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Planificación</a:t>
            </a:r>
            <a:r>
              <a:rPr lang="en-GB" sz="3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 </a:t>
            </a:r>
            <a:r>
              <a:rPr lang="en-GB" sz="3200" dirty="0" err="1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los</a:t>
            </a:r>
            <a:r>
              <a:rPr lang="en-GB" sz="3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3200" dirty="0" err="1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escenarios</a:t>
            </a: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xmlns="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xmlns="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xmlns="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xmlns="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xmlns="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xmlns="" id="{DE587241-DBE8-46BE-8FF3-2DEE8E35A6F8}"/>
              </a:ext>
            </a:extLst>
          </p:cNvPr>
          <p:cNvSpPr txBox="1"/>
          <p:nvPr/>
        </p:nvSpPr>
        <p:spPr>
          <a:xfrm>
            <a:off x="386443" y="4842533"/>
            <a:ext cx="114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En el complejo entorno actual,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¿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qué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deberías de hacer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(o qué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estás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haciendo ya) para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asegurarte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de que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tu y tu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equipo preparan a la organización para lo inesperado y, en consecuencia, detectan las oportunidades y mitigan los posibles problemas?</a:t>
            </a:r>
            <a:endParaRPr lang="es-ES" altLang="de-DE" sz="2400" dirty="0">
              <a:solidFill>
                <a:srgbClr val="245473"/>
              </a:solidFill>
              <a:latin typeface="+mj-lt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xmlns="" id="{A5A7519F-6E95-4FE2-B847-6AF0E039A25A}"/>
              </a:ext>
            </a:extLst>
          </p:cNvPr>
          <p:cNvSpPr txBox="1">
            <a:spLocks/>
          </p:cNvSpPr>
          <p:nvPr/>
        </p:nvSpPr>
        <p:spPr>
          <a:xfrm>
            <a:off x="1497496" y="7757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chemeClr val="bg1"/>
                </a:solidFill>
              </a:rPr>
              <a:t>EJERCICIO DE AUTOEVALUACIÓN - para tu </a:t>
            </a:r>
            <a:r>
              <a:rPr lang="es-ES" sz="3200" dirty="0" smtClean="0">
                <a:solidFill>
                  <a:schemeClr val="bg1"/>
                </a:solidFill>
              </a:rPr>
              <a:t>autorreflexión </a:t>
            </a:r>
            <a:r>
              <a:rPr lang="es-ES" sz="3200" dirty="0">
                <a:solidFill>
                  <a:schemeClr val="bg1"/>
                </a:solidFill>
              </a:rPr>
              <a:t>o para utilizarlo como inicio de debate con </a:t>
            </a:r>
            <a:r>
              <a:rPr lang="es-ES" sz="3200" dirty="0" smtClean="0">
                <a:solidFill>
                  <a:schemeClr val="bg1"/>
                </a:solidFill>
              </a:rPr>
              <a:t>tu propio </a:t>
            </a:r>
            <a:r>
              <a:rPr lang="es-ES" sz="3200" dirty="0">
                <a:solidFill>
                  <a:schemeClr val="bg1"/>
                </a:solidFill>
              </a:rPr>
              <a:t>equipo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7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3644460" cy="990318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3: 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Control vs. </a:t>
            </a:r>
            <a:r>
              <a:rPr lang="en-GB" sz="3200" dirty="0" err="1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Poder</a:t>
            </a:r>
            <a:endParaRPr lang="en-GB" sz="3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xmlns="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xmlns="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xmlns="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xmlns="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xmlns="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xmlns="" id="{DE587241-DBE8-46BE-8FF3-2DEE8E35A6F8}"/>
              </a:ext>
            </a:extLst>
          </p:cNvPr>
          <p:cNvSpPr txBox="1"/>
          <p:nvPr/>
        </p:nvSpPr>
        <p:spPr>
          <a:xfrm>
            <a:off x="479234" y="4695928"/>
            <a:ext cx="11549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¿Cómo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garantizas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un </a:t>
            </a:r>
            <a:r>
              <a:rPr lang="es-ES" altLang="de-DE" sz="2400" dirty="0">
                <a:solidFill>
                  <a:srgbClr val="245473"/>
                </a:solidFill>
              </a:rPr>
              <a:t>claro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control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operativo del riesgo a todos los niveles, incluidos los contratistas externos, sin ahogar la iniciativa ni socavar el compromiso mediante restricciones y falta de confianza?  ¿Cómo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permites la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toma de decisiones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de forma discrecional,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pero asegurando que el riesgo se minimiza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? </a:t>
            </a:r>
            <a:endParaRPr lang="en-GB" altLang="de-DE" sz="2400" dirty="0">
              <a:solidFill>
                <a:srgbClr val="245473"/>
              </a:solidFill>
              <a:latin typeface="+mj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AE3E539-F52D-4624-AB0D-A039E7E85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606E621D-072C-49EC-84FB-6DADB87DD8B7}"/>
              </a:ext>
            </a:extLst>
          </p:cNvPr>
          <p:cNvSpPr txBox="1">
            <a:spLocks/>
          </p:cNvSpPr>
          <p:nvPr/>
        </p:nvSpPr>
        <p:spPr>
          <a:xfrm>
            <a:off x="1345096" y="662144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chemeClr val="bg1"/>
                </a:solidFill>
              </a:rPr>
              <a:t>EJERCICIO DE AUTOEVALUACIÓN - para tu autorreflexión o para utilizarlo como inicio de debate con tu propio equipo 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8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3107322" cy="1067262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4:  </a:t>
            </a:r>
            <a:r>
              <a:rPr lang="en-GB" sz="3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Mentalidad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GB" sz="3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Error</a:t>
            </a: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xmlns="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xmlns="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xmlns="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xmlns="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xmlns="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xmlns="" id="{DE587241-DBE8-46BE-8FF3-2DEE8E35A6F8}"/>
              </a:ext>
            </a:extLst>
          </p:cNvPr>
          <p:cNvSpPr txBox="1"/>
          <p:nvPr/>
        </p:nvSpPr>
        <p:spPr>
          <a:xfrm>
            <a:off x="689059" y="4882540"/>
            <a:ext cx="1113009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“Todo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el mundo comete errores", pero ¿qué se puede y qué no se puede permitir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¿Cómo </a:t>
            </a: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minimizas 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los errores y sus efectos negativos? </a:t>
            </a:r>
            <a:endParaRPr lang="es-ES" altLang="de-DE" sz="2400" dirty="0" smtClean="0">
              <a:solidFill>
                <a:srgbClr val="245473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s-ES" altLang="de-DE" sz="2400" dirty="0" smtClean="0">
                <a:solidFill>
                  <a:srgbClr val="245473"/>
                </a:solidFill>
                <a:latin typeface="+mj-lt"/>
              </a:rPr>
              <a:t>¿</a:t>
            </a:r>
            <a:r>
              <a:rPr lang="es-ES" altLang="de-DE" sz="2400" dirty="0">
                <a:solidFill>
                  <a:srgbClr val="245473"/>
                </a:solidFill>
                <a:latin typeface="+mj-lt"/>
              </a:rPr>
              <a:t>Cómo puede la gestión de riesgos dar cabida al error humano y beneficiarse de él? </a:t>
            </a:r>
            <a:endParaRPr lang="en-GB" altLang="de-DE" sz="2400" dirty="0">
              <a:solidFill>
                <a:srgbClr val="245473"/>
              </a:solidFill>
              <a:latin typeface="+mj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8CE3D5-34D1-48BC-B76D-0ADF1A087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xmlns="" id="{FFCB3FEF-8C9A-4374-9A00-74FFA54E9ACF}"/>
              </a:ext>
            </a:extLst>
          </p:cNvPr>
          <p:cNvSpPr txBox="1">
            <a:spLocks/>
          </p:cNvSpPr>
          <p:nvPr/>
        </p:nvSpPr>
        <p:spPr>
          <a:xfrm>
            <a:off x="2245396" y="771872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chemeClr val="bg1"/>
                </a:solidFill>
              </a:rPr>
              <a:t>EJERCICIO DE AUTOEVALUACIÓN - para tu autorreflexión o para utilizarlo como inicio de debate con tu propio equipo 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8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287</Words>
  <Application>Microsoft Office PowerPoint</Application>
  <PresentationFormat>Personalizado</PresentationFormat>
  <Paragraphs>26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canic</dc:creator>
  <cp:lastModifiedBy>hp</cp:lastModifiedBy>
  <cp:revision>3</cp:revision>
  <dcterms:created xsi:type="dcterms:W3CDTF">2021-06-09T15:15:35Z</dcterms:created>
  <dcterms:modified xsi:type="dcterms:W3CDTF">2021-11-18T09:55:15Z</dcterms:modified>
</cp:coreProperties>
</file>