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5" r:id="rId2"/>
    <p:sldId id="326" r:id="rId3"/>
    <p:sldId id="327" r:id="rId4"/>
    <p:sldId id="328" r:id="rId5"/>
    <p:sldId id="3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4997" autoAdjust="0"/>
    <p:restoredTop sz="94660"/>
  </p:normalViewPr>
  <p:slideViewPr>
    <p:cSldViewPr snapToGrid="0">
      <p:cViewPr>
        <p:scale>
          <a:sx n="50" d="100"/>
          <a:sy n="50" d="100"/>
        </p:scale>
        <p:origin x="149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7472A-6A12-4A50-A9C0-7D62A45B002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5E9E9-9E34-495E-BF5F-51A0A5087E9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08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90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526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242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421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81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03D3EE-B8CD-4308-988D-1370B7F48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421C55-4B7B-443D-9967-383DAAAD4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9098754-7F50-40C8-92D5-80883AEC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C5F64-B294-44B2-8C12-A311AC45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3421E2-0931-4CA4-88EB-4D291C6D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7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A71EB3-AEAB-4148-AA46-E6F3E5A74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98257BC-6B0E-447D-9B21-0901F17E6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945DA4-94E7-4359-9EB9-8725745E3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758FCC-CA1A-4FDE-92FF-76531A31A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C1F158-3B27-4429-BE66-80014149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4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A955DDC-9DA5-47C3-9ADB-4F386BA01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8F426DD-FFB7-4670-AA4B-FF58AEB55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E27400-5515-49A1-8459-2DC4157C7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264D12-D34E-41D8-A29E-8B9A5893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6099C7-112B-4D4F-A495-F3AF44B2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790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2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EFB567-CA19-42D9-949C-E8BCCCC6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29A19A-B620-4E49-B5C4-F72645774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C4484C-A88F-4F0A-8267-5AA62BFA2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ACC685-A009-4323-92C5-CD526DFF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A087DD-4ABF-42C3-9B9E-81F16928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6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781287-C775-4900-BDBF-EF461014E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26C9752-D853-4172-8AD9-ADB4903D5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209F25-A9DB-40BB-9B3B-276FEB08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E9398B-62CA-4F0C-B1D0-DEEE5348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2F61FD-75C3-4C14-AC16-9B9E95E8A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099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CA711-9C48-47DA-909C-516969727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C469F4-1629-49BF-9CD9-7005BDE25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20D22A-7A9A-4993-8FE9-4201EB230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5BCAE5-6686-49C1-B9E0-7D4DAC88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4528EF-CC69-4368-BD02-80B2FAB41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2D7C61-E4E5-4403-84F2-118CC5B1C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05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772BAF-DD40-4E48-A78A-E03FC43AA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D32DCA8-CECA-40C5-9BB7-8C70B80D2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3EF1FD-F607-4ED1-9FB7-4EFD3D263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10EB31C-C82F-4FB2-B1EC-54F600A9B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FCF2857-501D-4AC5-A286-38540AF00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2B69403-3743-4381-A27E-0C99CBF4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EB3969A-0665-4914-A38D-6EF18DECE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D8A8172-A6ED-46EF-976B-FFB197AA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407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6AE6FC-F100-471E-9A18-5131C71C3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D644F48-745C-426F-AD17-CAA75664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E2A8607-8498-45C6-82AD-1CDD87D8F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66BA363-4DCE-4475-BFB7-3236B9DCB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58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5596364-B5E1-47CE-9AF4-8ECD10DD9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8052D80-A735-4ECA-893B-4C29D4E1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876FEE-74F7-42BE-9FC6-5339F810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26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884FB5-29A6-42C2-BCBA-1C4503461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AB2AFF-7717-49F8-A70A-4B8B3C62C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9ACA678-B4B1-40DE-82D5-477BD02B1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522407B-36AA-4189-A553-A73F3EAF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902703-ED2D-446C-8FA9-23EF93C0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A30A03-C359-4303-8E3A-1C76026AA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27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BB22B6-BDF8-4DA9-B067-1E467FAB6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D8723B-8444-4474-B626-631BCE5C9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B679A2-D5E9-4491-9491-0B7001293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6BBCDA-3E94-4D39-B091-1782433E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4F831A-2599-4BB1-94BB-157CC821D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2B9D23-7EB6-4210-A06E-83F010DD7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26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02F703D-C31A-4257-8524-32463C4A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C02407F-A501-483B-BBB6-DCE797800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749F6A-D967-430C-960E-BB8437ED8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EA455-2801-448A-A076-C39BD399D44D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A12BBF-684A-4840-9906-1757A7C15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9A8D31-D014-4C20-8F56-324F92AEF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2B398-FA92-4292-BEA2-205528F5991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79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52114" y="416369"/>
            <a:ext cx="9448543" cy="1151174"/>
          </a:xfrm>
        </p:spPr>
        <p:txBody>
          <a:bodyPr>
            <a:normAutofit/>
          </a:bodyPr>
          <a:lstStyle/>
          <a:p>
            <a:r>
              <a:rPr lang="es-ES" dirty="0"/>
              <a:t>Contenido de los conceptos de reestructuración1. </a:t>
            </a:r>
            <a:r>
              <a:rPr lang="es-ES" dirty="0" smtClean="0"/>
              <a:t>1. Análisis </a:t>
            </a:r>
            <a:r>
              <a:rPr lang="es-ES" dirty="0"/>
              <a:t>de la evolución </a:t>
            </a:r>
            <a:r>
              <a:rPr lang="es-ES" dirty="0" smtClean="0"/>
              <a:t>del Mercado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178923" y="1669889"/>
            <a:ext cx="3543176" cy="522224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8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análisis de la industria es una herramienta que facilita a una empresa la comprensión de su posición en relación con otras empresas que producen productos o servicios similares. Comprender las fuerzas que actúan en la industria en general es un componente importante de una planificación estratégica eficaz</a:t>
            </a:r>
            <a:r>
              <a:rPr lang="es-ES" sz="18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b="1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Comprender </a:t>
            </a:r>
            <a:r>
              <a:rPr lang="es-E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evolución clave del sector es especialmente importante para una reestructuración sostenible</a:t>
            </a:r>
            <a:r>
              <a:rPr lang="es-ES" sz="1800" b="1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Clr>
                <a:srgbClr val="002060"/>
              </a:buClr>
              <a:buFont typeface="Calibri Light" panose="020F0302020204030204" pitchFamily="34" charset="0"/>
              <a:buChar char="→"/>
            </a:pPr>
            <a:r>
              <a:rPr lang="es-ES" sz="1800" b="1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Sólo </a:t>
            </a:r>
            <a:r>
              <a:rPr lang="es-ES" sz="18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si se tienen en cuenta las tendencias pertinentes, la reestructuración puede tener un efecto duradero.</a:t>
            </a:r>
            <a:endParaRPr lang="en-GB" sz="18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xmlns="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9467745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xmlns="" id="{4084F88F-310F-4939-89AE-ABB1BEA6E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19021"/>
              </p:ext>
            </p:extLst>
          </p:nvPr>
        </p:nvGraphicFramePr>
        <p:xfrm>
          <a:off x="3786598" y="1925906"/>
          <a:ext cx="8181306" cy="44526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064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7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598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s-ES" sz="2400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Situación de la empresa: Análisis de la evolución del sector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1800" b="1" spc="-1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La base para la elaboración de un plan estratégico de reestructuración son los factores relevantes y la evolución del negocio.</a:t>
                      </a:r>
                      <a:endParaRPr lang="en-GB" sz="1800" b="1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tc hMerge="1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lang="en-US" sz="1600" dirty="0">
                        <a:latin typeface="Arial"/>
                        <a:cs typeface="Arial"/>
                      </a:endParaRP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1800" b="0" spc="-1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El análisis de la situación y la evolución del mercado debe dar una indicación de la rentabilidad futura del sector y del posible posicionamiento de la empresa en crisis, teniendo en cuenta los factores de influencia</a:t>
                      </a:r>
                      <a:endParaRPr lang="en-GB" sz="1800" b="0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6985" marB="0" anchor="ctr"/>
                </a:tc>
                <a:tc hMerge="1">
                  <a:txBody>
                    <a:bodyPr/>
                    <a:lstStyle/>
                    <a:p>
                      <a:pPr marL="91440" marR="565150">
                        <a:lnSpc>
                          <a:spcPts val="1870"/>
                        </a:lnSpc>
                        <a:spcBef>
                          <a:spcPts val="980"/>
                        </a:spcBef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12446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881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En particular, hay que examinar qué oportunidades y riesgos surgen para U y su actual posición competitiva a partir de los siguientes factores:</a:t>
                      </a:r>
                      <a:endParaRPr lang="en-GB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tc hMerge="1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lang="en-GB" sz="1600" dirty="0">
                        <a:latin typeface="Arial"/>
                        <a:cs typeface="Arial"/>
                      </a:endParaRP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09680">
                <a:tc>
                  <a:txBody>
                    <a:bodyPr/>
                    <a:lstStyle/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Número y fuerza de los competidores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clientes actuales y potenciales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proveedores actuales y potenciales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Productos sustitutivos 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Nuevas</a:t>
                      </a:r>
                      <a:r>
                        <a:rPr lang="es-ES" sz="1800" baseline="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Tecnologías</a:t>
                      </a:r>
                      <a:endParaRPr lang="es-ES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tc>
                  <a:txBody>
                    <a:bodyPr/>
                    <a:lstStyle/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Nuevos modelos de negocio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Nuevos competidores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Cambios en los sectores vecinos</a:t>
                      </a:r>
                    </a:p>
                    <a:p>
                      <a:pPr marL="37719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Cambios en el comportamiento de los</a:t>
                      </a:r>
                      <a:r>
                        <a:rPr lang="es-ES" sz="1800" baseline="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 </a:t>
                      </a:r>
                      <a:r>
                        <a:rPr lang="es-ES" sz="18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mercados de capitales en comparación con el sector</a:t>
                      </a:r>
                      <a:endParaRPr lang="es-ES" sz="18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02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351949" cy="4483582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 cuanto a la evolución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del mercado,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hay que distinguir entre la tendencia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del mercado a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largo plazo y el ciclo 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mercado;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ciclo de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mercado se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superpone a la tendencia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mercado a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largo plazo.</a:t>
            </a:r>
            <a:endParaRPr lang="en-GB" sz="22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xmlns="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xmlns="" id="{4084F88F-310F-4939-89AE-ABB1BEA6E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001892"/>
              </p:ext>
            </p:extLst>
          </p:nvPr>
        </p:nvGraphicFramePr>
        <p:xfrm>
          <a:off x="3339471" y="2142491"/>
          <a:ext cx="8229600" cy="445793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s-ES" sz="2400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Situación de la empresa: Análisis de la evolución del sector (cont.)</a:t>
                      </a:r>
                      <a:endParaRPr lang="en-GB" sz="2400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1" spc="-1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En tiempos de recesión, las perspectivas de beneficios también disminuyen para las empresas que tienen una buena posición en el mercado debido a sus puntos fuertes</a:t>
                      </a:r>
                      <a:endParaRPr lang="en-GB" sz="2000" b="1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spc="-1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En primer lugar, hay que registrar la situación de los beneficios, de la situación financiera y de los activos de la empresa y estimar su evolución posterior sin tener en cuenta las posibles medidas de reestructuración</a:t>
                      </a:r>
                      <a:endParaRPr lang="en-GB" sz="2000" b="0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Enfoque del análisis: La evolución de las ventas y los costes, así como el desarrollo de los márgenes de contribución de los distintos productos y unidades de negocio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850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dirty="0" smtClean="0">
                          <a:solidFill>
                            <a:srgbClr val="245473"/>
                          </a:solidFill>
                          <a:latin typeface="+mj-lt"/>
                          <a:cs typeface="Arial"/>
                        </a:rPr>
                        <a:t>Los análisis de escenarios pueden utilizarse para determinar qué aumentos de ventas y/o reducciones de costes son necesarios para alcanzar al menos el punto de equilibrio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2813156787"/>
                  </a:ext>
                </a:extLst>
              </a:tr>
            </a:tbl>
          </a:graphicData>
        </a:graphic>
      </p:graphicFrame>
      <p:sp>
        <p:nvSpPr>
          <p:cNvPr id="8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45615" y="629729"/>
            <a:ext cx="9448543" cy="1151174"/>
          </a:xfrm>
        </p:spPr>
        <p:txBody>
          <a:bodyPr>
            <a:normAutofit/>
          </a:bodyPr>
          <a:lstStyle/>
          <a:p>
            <a:r>
              <a:rPr lang="es-ES" dirty="0"/>
              <a:t>Contenido de los conceptos de reestructuración1. </a:t>
            </a:r>
            <a:r>
              <a:rPr lang="es-ES" dirty="0" smtClean="0"/>
              <a:t>1. Análisis </a:t>
            </a:r>
            <a:r>
              <a:rPr lang="es-ES" dirty="0"/>
              <a:t>de la evolución </a:t>
            </a:r>
            <a:r>
              <a:rPr lang="es-ES" dirty="0" smtClean="0"/>
              <a:t>del Mercado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4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21296" y="280486"/>
            <a:ext cx="9703904" cy="1200189"/>
          </a:xfrm>
        </p:spPr>
        <p:txBody>
          <a:bodyPr>
            <a:normAutofit lnSpcReduction="10000"/>
          </a:bodyPr>
          <a:lstStyle/>
          <a:p>
            <a:r>
              <a:rPr lang="es-ES" dirty="0"/>
              <a:t>Contenido de los conceptos de </a:t>
            </a:r>
            <a:r>
              <a:rPr lang="es-ES" dirty="0" smtClean="0"/>
              <a:t>reestructuración</a:t>
            </a:r>
          </a:p>
          <a:p>
            <a:r>
              <a:rPr lang="es-ES" dirty="0" smtClean="0"/>
              <a:t>2. Análisis </a:t>
            </a:r>
            <a:r>
              <a:rPr lang="es-ES" dirty="0"/>
              <a:t>del entorno </a:t>
            </a:r>
            <a:endParaRPr lang="en-GB" sz="3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338074" y="2156959"/>
            <a:ext cx="2761885" cy="2452256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El entorno de la empresa está </a:t>
            </a:r>
            <a:r>
              <a:rPr lang="es-ES" sz="2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constituido por </a:t>
            </a:r>
            <a:r>
              <a:rPr lang="es-ES" sz="2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 situación económica general, el entorno jurídico, político, social y científico y técnico.</a:t>
            </a:r>
            <a:endParaRPr lang="en-GB" sz="2200" b="1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xmlns="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xmlns="" id="{4084F88F-310F-4939-89AE-ABB1BEA6E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354927"/>
              </p:ext>
            </p:extLst>
          </p:nvPr>
        </p:nvGraphicFramePr>
        <p:xfrm>
          <a:off x="3339471" y="2142491"/>
          <a:ext cx="8229600" cy="384833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s-ES" sz="2400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Situación de la empresa: Análisis del entorno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1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La pregunta clave es si la empresa en crisis puede consolidarse en un futuro previsible, teniendo en cuenta las perspectivas económicas previstas.</a:t>
                      </a:r>
                      <a:endParaRPr lang="en-GB" sz="2000" b="1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La evolución económica general que se espera a corto plazo es clave a este respecto y tiene una gran repercusión en las condiciones generales de la reestructuración</a:t>
                      </a:r>
                      <a:endParaRPr lang="en-GB" sz="2000" b="0" spc="-1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Los indicadores clave pueden derivarse de las tendencias demográficas, tecnológicas, políticas y sociales, así como de las influencias económicas actuales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657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dirty="0" smtClean="0">
                          <a:solidFill>
                            <a:srgbClr val="245473"/>
                          </a:solidFill>
                          <a:latin typeface="+mj-lt"/>
                        </a:rPr>
                        <a:t>Fuentes de información: Estudios de mercado de bancos y asociaciones, estudios económicos y prensa económica</a:t>
                      </a:r>
                      <a:endParaRPr lang="en-GB" sz="2000" dirty="0">
                        <a:solidFill>
                          <a:srgbClr val="245473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281315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66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73696" y="550237"/>
            <a:ext cx="9290036" cy="951992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Contenido de los conceptos de </a:t>
            </a:r>
            <a:r>
              <a:rPr lang="es-ES" dirty="0" smtClean="0"/>
              <a:t>reestructuración</a:t>
            </a:r>
          </a:p>
          <a:p>
            <a:r>
              <a:rPr lang="es-ES" dirty="0" smtClean="0"/>
              <a:t>3</a:t>
            </a:r>
            <a:r>
              <a:rPr lang="es-ES" dirty="0"/>
              <a:t>.  Circunstancias jurídicas internas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7" y="2142491"/>
            <a:ext cx="2351949" cy="312936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Las conclusiones y resultados </a:t>
            </a:r>
            <a:r>
              <a:rPr lang="es-ES" sz="22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s-ES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 análisis </a:t>
            </a:r>
            <a:r>
              <a:rPr lang="es-ES" sz="2200" dirty="0" smtClean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del entorno y de la economía </a:t>
            </a:r>
            <a:r>
              <a:rPr lang="es-ES" sz="2200" dirty="0">
                <a:solidFill>
                  <a:schemeClr val="tx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deben incluirse en el concepto de reestructuración, así como otros factores legales, </a:t>
            </a:r>
            <a:endParaRPr lang="en-GB" sz="2200" b="1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xmlns="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8980644" y="3938431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xmlns="" id="{4084F88F-310F-4939-89AE-ABB1BEA6E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673893"/>
              </p:ext>
            </p:extLst>
          </p:nvPr>
        </p:nvGraphicFramePr>
        <p:xfrm>
          <a:off x="3339471" y="1847901"/>
          <a:ext cx="8645700" cy="4699643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8645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9375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s-ES" sz="2400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Situación de la empresa: Circunstancias legales internas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4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1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Marco jurídico de las empresas: </a:t>
                      </a:r>
                      <a:r>
                        <a:rPr lang="es-ES" sz="2000" b="0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acuerdos </a:t>
                      </a:r>
                      <a:r>
                        <a:rPr lang="es-ES" sz="2000" b="0" spc="-10" dirty="0" err="1" smtClean="0">
                          <a:solidFill>
                            <a:srgbClr val="245473"/>
                          </a:solidFill>
                          <a:latin typeface="+mj-lt"/>
                        </a:rPr>
                        <a:t>interempresariales</a:t>
                      </a:r>
                      <a:r>
                        <a:rPr lang="es-ES" sz="2000" b="0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, por ejemplo, acuerdos de transferencia de beneficios y pérdidas</a:t>
                      </a:r>
                      <a:endParaRPr lang="en-GB" sz="2000" b="0" spc="-1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98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GB" sz="2000" b="1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Marco de </a:t>
                      </a:r>
                      <a:r>
                        <a:rPr lang="en-GB" sz="2000" b="1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derecho</a:t>
                      </a:r>
                      <a:r>
                        <a:rPr lang="en-GB" sz="2000" b="1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civil: </a:t>
                      </a:r>
                    </a:p>
                    <a:p>
                      <a:pPr marL="434340" indent="-34290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Propiedad</a:t>
                      </a:r>
                      <a:endParaRPr lang="en-GB" sz="2000" b="0" kern="1200" spc="-1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434340" indent="-34290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Contratos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alquiler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arrendamiento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contratos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licencia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contratos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suministro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…</a:t>
                      </a:r>
                      <a:endParaRPr lang="en-GB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46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1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Relaciones fiscales: Riesgos fiscales, validez de las cuotas, pérdidas aplazadas</a:t>
                      </a:r>
                      <a:r>
                        <a:rPr lang="en-GB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…</a:t>
                      </a:r>
                      <a:endParaRPr lang="es-ES" sz="2000" b="1" kern="1200" spc="-10" dirty="0" smtClean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1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1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Condiciones de la legislación laboral:</a:t>
                      </a:r>
                    </a:p>
                    <a:p>
                      <a:pPr marL="434340" indent="-34290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Convenios colectivos, por ejemplo, convenios colectivos de reestructuración</a:t>
                      </a:r>
                    </a:p>
                    <a:p>
                      <a:pPr marL="434340" indent="-342900">
                        <a:lnSpc>
                          <a:spcPct val="100000"/>
                        </a:lnSpc>
                        <a:spcBef>
                          <a:spcPts val="8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Acuerdos de empresa sobre la compensación de las vacaciones y la paga extra de Navidad</a:t>
                      </a:r>
                      <a:endParaRPr lang="es-ES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281315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220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xmlns="" id="{3177FD17-46F5-4BFB-88B3-733967FA0D8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think-cell Folie" r:id="rId5" imgW="592" imgH="595" progId="TCLayout.ActiveDocument.1">
                  <p:embed/>
                </p:oleObj>
              </mc:Choice>
              <mc:Fallback>
                <p:oleObj name="think-cell Folie" r:id="rId5" imgW="592" imgH="595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xmlns="" id="{3177FD17-46F5-4BFB-88B3-733967FA0D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32182" y="487785"/>
            <a:ext cx="8637103" cy="949129"/>
          </a:xfrm>
        </p:spPr>
        <p:txBody>
          <a:bodyPr>
            <a:normAutofit fontScale="62500" lnSpcReduction="20000"/>
          </a:bodyPr>
          <a:lstStyle/>
          <a:p>
            <a:r>
              <a:rPr lang="es-ES" sz="5100" dirty="0"/>
              <a:t>Contenido de los conceptos de reestructuración</a:t>
            </a:r>
          </a:p>
          <a:p>
            <a:r>
              <a:rPr lang="es-ES" sz="5100" dirty="0"/>
              <a:t>4.  Circunstancias internas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246441" y="1809719"/>
            <a:ext cx="3618713" cy="4837525"/>
          </a:xfrm>
          <a:prstGeom prst="rect">
            <a:avLst/>
          </a:prstGeom>
        </p:spPr>
        <p:txBody>
          <a:bodyPr vert="horz" wrap="square" lIns="81580" tIns="40790" rIns="81580" bIns="4079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También hay que cuestionar y evaluar críticamente el modelo de negocio existente</a:t>
            </a: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También </a:t>
            </a:r>
            <a:r>
              <a:rPr lang="es-ES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hay oportunidades para mejorar la organización, así como los procesos de gestión, información y toma de decisiones. La inclusión de todos los niveles de gestión en el análisis apoya el proceso al introducir la información interna necesaria y la respectiva competencia técnica y empresarial. </a:t>
            </a:r>
            <a:r>
              <a:rPr lang="es-ES" sz="17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Fuentes de información</a:t>
            </a: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Datos contables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Declaraciones </a:t>
            </a:r>
            <a:r>
              <a:rPr lang="es-ES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empleados y </a:t>
            </a: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directivos</a:t>
            </a: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17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Observaciones/encuestas </a:t>
            </a:r>
            <a:r>
              <a:rPr lang="es-ES" sz="17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socios comerciales y competidores</a:t>
            </a:r>
            <a:endParaRPr lang="en-GB" sz="16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xmlns="" id="{76B1E94E-634D-44F0-8634-92AAFEC14166}"/>
              </a:ext>
            </a:extLst>
          </p:cNvPr>
          <p:cNvSpPr txBox="1">
            <a:spLocks/>
          </p:cNvSpPr>
          <p:nvPr/>
        </p:nvSpPr>
        <p:spPr>
          <a:xfrm>
            <a:off x="9506328" y="3977013"/>
            <a:ext cx="1883088" cy="213785"/>
          </a:xfrm>
          <a:prstGeom prst="rect">
            <a:avLst/>
          </a:prstGeom>
        </p:spPr>
        <p:txBody>
          <a:bodyPr vert="horz" wrap="square" lIns="34299" tIns="17149" rIns="34299" bIns="17149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313"/>
              </a:lnSpc>
            </a:pPr>
            <a:r>
              <a:rPr lang="en-GB" sz="1600" b="1">
                <a:solidFill>
                  <a:schemeClr val="bg1"/>
                </a:solidFill>
                <a:latin typeface="+mj-lt"/>
                <a:ea typeface="Lato Light" panose="020F0502020204030203" pitchFamily="34" charset="0"/>
                <a:cs typeface="Mukta ExtraLight" panose="020B0000000000000000" pitchFamily="34" charset="77"/>
              </a:rPr>
              <a:t>Liquidation</a:t>
            </a:r>
            <a:endParaRPr lang="en-GB" sz="1600" b="1" dirty="0">
              <a:solidFill>
                <a:schemeClr val="bg1"/>
              </a:solidFill>
              <a:latin typeface="+mj-lt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xmlns="" id="{4084F88F-310F-4939-89AE-ABB1BEA6E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220613"/>
              </p:ext>
            </p:extLst>
          </p:nvPr>
        </p:nvGraphicFramePr>
        <p:xfrm>
          <a:off x="3908697" y="1929638"/>
          <a:ext cx="8229600" cy="4613333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855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lang="es-ES" sz="2400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Situación de la empresa: Circunstancias internas</a:t>
                      </a:r>
                      <a:endParaRPr lang="en-GB" sz="2400" u="sng" dirty="0">
                        <a:latin typeface="+mj-lt"/>
                        <a:cs typeface="Arial"/>
                      </a:endParaRPr>
                    </a:p>
                  </a:txBody>
                  <a:tcPr marL="0" marR="0" marT="9461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spc="-10" dirty="0" smtClean="0">
                          <a:solidFill>
                            <a:srgbClr val="245473"/>
                          </a:solidFill>
                          <a:latin typeface="+mj-lt"/>
                        </a:rPr>
                        <a:t>La misión principal o los negocios principales y su rentabilidad, los productos principales con sus características y capacidades principales</a:t>
                      </a:r>
                      <a:endParaRPr lang="en-GB" sz="2000" b="0" spc="-10" dirty="0">
                        <a:solidFill>
                          <a:srgbClr val="245473"/>
                        </a:solidFill>
                        <a:latin typeface="+mj-lt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Estos factores de influencia deben presentarse teniendo en cuenta la relación con los clientes y los competidores</a:t>
                      </a:r>
                      <a:endParaRPr lang="en-GB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698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Deben tenerse en cuenta los intereses y las oportunidades de las partes interesadas, así como los recursos y las capacidades pertinentes para la competencia</a:t>
                      </a:r>
                      <a:endParaRPr lang="en-GB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038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Hay que tener en cuenta la calidad y la utilidad del potencial existente en las </a:t>
                      </a:r>
                      <a:r>
                        <a:rPr lang="es-ES" sz="2000" b="0" kern="1200" spc="-10" dirty="0" err="1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subáreas</a:t>
                      </a: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 operativas (por ejemplo, gestión, mano de obra, compras, producción, ventas, tecnología, financiación)</a:t>
                      </a:r>
                      <a:endParaRPr lang="en-GB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101600" marB="0" anchor="ctr"/>
                </a:tc>
                <a:extLst>
                  <a:ext uri="{0D108BD9-81ED-4DB2-BD59-A6C34878D82A}">
                    <a16:rowId xmlns:a16="http://schemas.microsoft.com/office/drawing/2014/main" xmlns="" val="2813156787"/>
                  </a:ext>
                </a:extLst>
              </a:tr>
              <a:tr h="60333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s-ES" sz="2000" b="0" kern="1200" spc="-10" dirty="0" smtClean="0">
                          <a:solidFill>
                            <a:srgbClr val="245473"/>
                          </a:solidFill>
                          <a:latin typeface="+mj-lt"/>
                          <a:ea typeface="+mn-ea"/>
                          <a:cs typeface="+mn-cs"/>
                        </a:rPr>
                        <a:t>Sobre esta base, se evaluará la orientación estratégica anterior y se identificarán los potenciales de reducción de costes y mejora de la eficiencia</a:t>
                      </a:r>
                      <a:endParaRPr lang="en-GB" sz="2000" b="0" kern="1200" spc="-10" dirty="0">
                        <a:solidFill>
                          <a:srgbClr val="245473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10160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5827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3404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918</Words>
  <Application>Microsoft Office PowerPoint</Application>
  <PresentationFormat>Personalizado</PresentationFormat>
  <Paragraphs>67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Office Theme</vt:lpstr>
      <vt:lpstr>think-cell Folie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4</cp:revision>
  <dcterms:created xsi:type="dcterms:W3CDTF">2021-06-09T15:57:39Z</dcterms:created>
  <dcterms:modified xsi:type="dcterms:W3CDTF">2021-11-18T19:08:16Z</dcterms:modified>
</cp:coreProperties>
</file>