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45" r:id="rId2"/>
    <p:sldId id="4246" r:id="rId3"/>
    <p:sldId id="4247" r:id="rId4"/>
    <p:sldId id="4248" r:id="rId5"/>
    <p:sldId id="4249" r:id="rId6"/>
    <p:sldId id="4250" r:id="rId7"/>
    <p:sldId id="4251" r:id="rId8"/>
    <p:sldId id="42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-648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DA1CB-2B57-4C31-AA8A-BD191773FEAE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3A7C6-E296-4AC2-AE6F-5A8E0AA1139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74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572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05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836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591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357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72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063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84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85A36D-EE30-48E5-9B8F-67533FF3C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E774E9-E872-4AEA-8794-3FAC6B1B3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BA1ADB-2653-446A-AA0B-7570D4FC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4ADD4E-A428-41AC-A7AD-EADE005C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E4B408-BB2E-4C70-836B-9239D962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07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C360EC-AC98-4462-9CA4-09A7A8D52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28844C-5D08-4493-9BF1-CAAEB7BE1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7ABD67-BEFB-4642-BF58-B744E40A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E34C25-C69A-4CB9-9696-221197E5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489904-DC0B-4605-B862-A9DD4D7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22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4620DD0-85E3-46EA-836E-669EE7EB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0436569-6D26-4C0C-B77D-767FC92B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354F4F-DF51-4B29-998B-A056587B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4FF746-25D5-4F6C-BB16-9B0F0797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D067BEC-2749-4361-8AD9-7D409E58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57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=""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=""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6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37E1F-8159-4854-A806-063A64C90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D06650-1691-4020-B4CB-8179E8C46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793648-2C10-47B5-9C2C-45C61FFA6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068535-1E0C-4859-8BD1-E0C866E9E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AABBE9-5908-46F6-B20B-68608775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C1D01D-506C-4184-8687-E291B22B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EAEAA58-F377-476D-89CE-DF83F50D2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944F54-708A-49F8-BEB7-75EBC29D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F285BD-5B07-4308-B1D0-6B5BDA31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34582AC-4164-4B8D-8960-FE6250EA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14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AE384A-FD47-4D34-9F0A-A25F9A83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45113D-785D-413F-9DDC-BA05BC189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F76BD24-7124-46A2-96DD-3A9F943AB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9E5882-63AA-4FEC-9FE9-32BA9765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F2E7F4B-0D63-4930-86B8-BB048397E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A72E60-F141-43EE-BAB7-C6A20A30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34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D34565-4C91-49D2-9DEB-0AF51A6F1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ECC94C-999B-4ACD-BDD6-6F60699F4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3CD6BB8-F5FB-44F7-832A-EAF18A68A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A72330F-A718-4AA0-BD16-9B6790EAA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6247730-6032-4710-9474-30457080C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C3401F5-A70C-4969-85F1-8935B03D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B02BF58-EBD1-45BB-93D8-4F4D3EB8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3D5E708-29BB-4832-B4F9-A68A63B9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5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132890-3996-4409-9280-2E2ED4F7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28E7ED-D275-4830-B4F4-9628326B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CF1210A-938B-42F7-82BD-EE08E38E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512135-94FD-4356-9D20-98B0A280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4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D6BDF90-85FF-4BCF-A5ED-A983B293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4D5E372-6E03-4280-901D-0E58F922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6DC4A85-E220-4534-B179-BC6359D2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03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6944A4-F669-4370-B5F7-EBE9033D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8C61BB-E233-40BA-84CC-05D7306EC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388EC26-EB93-4FEC-BD56-E4368C546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EDE22A3-B8B0-456E-ABCF-1B8F1479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6EB7D8-C1E7-4143-9FBF-6937FA2A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A9CBC5E-529F-496E-8CCB-524C4B070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63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6191C3-5F86-4573-8A2E-EF41CD6AB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C887288-C309-4C81-8311-F8D627319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1C30481-0894-40AB-BBB6-E085FDAFA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E4C1B6-9349-4AAC-A7C5-ACC363D2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8892394-D730-446E-A3E5-CAE954DA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8BA4353-B1B4-498B-BE3C-840DF4B9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7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ECD10D7-8BF7-4BC8-A263-1649F0D08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B3C3170-22C1-4FA1-800C-38D9B4D18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F94458D-BE7F-4167-BF46-B07F9A421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BE426-D437-432A-9584-88961E70A470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352594-6422-4B67-9B62-577E1F2A6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02485F-E7B3-484A-BA85-29A53C650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DB39-CB24-412D-9E14-7869CA4E0F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92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34" y="877825"/>
            <a:ext cx="11518677" cy="934662"/>
          </a:xfrm>
        </p:spPr>
        <p:txBody>
          <a:bodyPr>
            <a:normAutofit fontScale="92500"/>
          </a:bodyPr>
          <a:lstStyle/>
          <a:p>
            <a:r>
              <a:rPr lang="es-ES" dirty="0"/>
              <a:t>Cómo identificar los riesgos: análisis de las </a:t>
            </a:r>
            <a:r>
              <a:rPr lang="es-ES" dirty="0" smtClean="0"/>
              <a:t>Causas Raíz </a:t>
            </a:r>
            <a:r>
              <a:rPr lang="es-ES" dirty="0"/>
              <a:t>en 6 pasos 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39381" y="2671982"/>
            <a:ext cx="3202240" cy="346791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documentación describe diferentes enfoques del análisis de la causa raíz. Independientemente de la definición concreta del proceso y del diseño del análisis, deben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incluirse siempre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estos 6 componentes centrales. 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41733"/>
            <a:ext cx="17774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r>
              <a:rPr lang="en-GB" sz="20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  <a:p>
            <a:r>
              <a:rPr lang="en-GB" sz="20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las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13380" y="3734897"/>
            <a:ext cx="180280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Definiciones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49637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374886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450576" y="2777238"/>
            <a:ext cx="316355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8607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11153" y="560145"/>
            <a:ext cx="8852375" cy="697353"/>
          </a:xfrm>
        </p:spPr>
        <p:txBody>
          <a:bodyPr>
            <a:normAutofit/>
          </a:bodyPr>
          <a:lstStyle/>
          <a:p>
            <a:r>
              <a:rPr lang="es-ES" dirty="0"/>
              <a:t>Paso 1 Análisis de la causa raíz, tu </a:t>
            </a:r>
            <a:r>
              <a:rPr lang="es-ES" dirty="0" smtClean="0"/>
              <a:t>Equipo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2530" y="1740429"/>
            <a:ext cx="4107561" cy="486830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éxito de un Análisis de causa raíz es, en primer lugar, una cuestión de trabajo en equipo y de gestión del proyecto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Establecer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 plan de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gestión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Seleccionar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los miembros adecuados del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equipo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Aclarar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las funciones de cada miembro del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equipo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Aclarar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los procedimientos de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comunicación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Establecer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calendario, los recursos y los presupuestos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7774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r>
              <a:rPr lang="en-GB" sz="2000" b="1" dirty="0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  <a:p>
            <a:r>
              <a:rPr lang="en-GB" sz="2000" b="1" dirty="0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las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296131" y="3763979"/>
            <a:ext cx="180280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Definiciones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49637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363869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450576" y="2788253"/>
            <a:ext cx="316355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561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4614" y="781036"/>
            <a:ext cx="11387328" cy="1047764"/>
          </a:xfrm>
        </p:spPr>
        <p:txBody>
          <a:bodyPr>
            <a:normAutofit/>
          </a:bodyPr>
          <a:lstStyle/>
          <a:p>
            <a:r>
              <a:rPr lang="es-ES" dirty="0"/>
              <a:t>Paso 2 Análisis de la </a:t>
            </a:r>
            <a:r>
              <a:rPr lang="es-ES" dirty="0" smtClean="0"/>
              <a:t>Causa Raíz</a:t>
            </a:r>
            <a:r>
              <a:rPr lang="es-ES" dirty="0"/>
              <a:t>, </a:t>
            </a:r>
            <a:r>
              <a:rPr lang="es-ES" dirty="0" smtClean="0"/>
              <a:t>Definición del Problema</a:t>
            </a:r>
            <a:endParaRPr lang="es-ES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76547" y="2155927"/>
            <a:ext cx="3887456" cy="3960361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Después de establecer el equipo y el plan de gestión para el análisis de la causa raíz, hay que definir el problema: ¿qué ves que está pasando y cuáles son los síntomas concretos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Expón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problema con claridad </a:t>
            </a:r>
            <a:endParaRPr lang="es-ES" sz="22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Asegúrate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que todos los miembros del equipo entienden el mismo problema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7774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  <a:p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72667" y="3805942"/>
            <a:ext cx="150462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Definir</a:t>
            </a:r>
            <a:r>
              <a:rPr lang="en-GB" sz="20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el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Problema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38620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363869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499931" y="2705107"/>
            <a:ext cx="316355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426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2678" y="441485"/>
            <a:ext cx="8852375" cy="697353"/>
          </a:xfrm>
        </p:spPr>
        <p:txBody>
          <a:bodyPr>
            <a:normAutofit fontScale="92500"/>
          </a:bodyPr>
          <a:lstStyle/>
          <a:p>
            <a:r>
              <a:rPr lang="es-ES" dirty="0"/>
              <a:t>Paso 3 Análisis de la </a:t>
            </a:r>
            <a:r>
              <a:rPr lang="es-ES" dirty="0" smtClean="0"/>
              <a:t>Causa Raíz</a:t>
            </a:r>
            <a:r>
              <a:rPr lang="es-ES" dirty="0"/>
              <a:t>, </a:t>
            </a:r>
            <a:r>
              <a:rPr lang="es-ES" dirty="0" smtClean="0"/>
              <a:t>Análisis </a:t>
            </a:r>
            <a:r>
              <a:rPr lang="es-ES" dirty="0"/>
              <a:t>de </a:t>
            </a:r>
            <a:r>
              <a:rPr lang="es-ES" dirty="0" smtClean="0"/>
              <a:t>Datos</a:t>
            </a:r>
            <a:endParaRPr lang="es-ES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4645" y="1679382"/>
            <a:ext cx="3980155" cy="5406911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 necesario analizar una situación en su totalidad antes de pasar a examinar los factores que han contribuido al problema. Para maximizar la eficacia de su ACR, 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reúne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todas las personas -expertos y personal de primera línea- que comprendan la situación. Las personas que están más familiarizadas con el problema pueden 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ayudarte a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comprender mejor los problemas.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Puedes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utilizar la metodología </a:t>
            </a:r>
            <a:r>
              <a:rPr lang="es-ES" sz="21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CATWOE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en este paso (véase la siguiente diapositiva)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1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7774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r>
              <a:rPr lang="en-GB" sz="2000" b="1" dirty="0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  <a:p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13380" y="3762330"/>
            <a:ext cx="180280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Definiciones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38620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374886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450576" y="2777235"/>
            <a:ext cx="316355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7860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s-ES" dirty="0"/>
              <a:t>Cómo identificar los riesgos: CATWOE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58617" y="2215597"/>
            <a:ext cx="3470463" cy="388341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CATWOE es una lista de comprobación/guía muy sencilla para definir un problema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¿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Qué hace cuando se enfrenta a un problema empresarial realmente importante? Supongamos, por ejemplo, que la retención de su personal es baja y no sabe por qué.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3" name="Parallelogram 1">
            <a:extLst>
              <a:ext uri="{FF2B5EF4-FFF2-40B4-BE49-F238E27FC236}">
                <a16:creationId xmlns="" xmlns:a16="http://schemas.microsoft.com/office/drawing/2014/main" id="{023AEB07-601E-4877-B4F3-785394EA61C3}"/>
              </a:ext>
            </a:extLst>
          </p:cNvPr>
          <p:cNvSpPr/>
          <p:nvPr/>
        </p:nvSpPr>
        <p:spPr>
          <a:xfrm>
            <a:off x="4002193" y="2141382"/>
            <a:ext cx="1134616" cy="1062204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4" name="Parallelogram 2">
            <a:extLst>
              <a:ext uri="{FF2B5EF4-FFF2-40B4-BE49-F238E27FC236}">
                <a16:creationId xmlns="" xmlns:a16="http://schemas.microsoft.com/office/drawing/2014/main" id="{CC38E1DB-88DA-40D4-8528-8ED219277D07}"/>
              </a:ext>
            </a:extLst>
          </p:cNvPr>
          <p:cNvSpPr/>
          <p:nvPr/>
        </p:nvSpPr>
        <p:spPr>
          <a:xfrm>
            <a:off x="4901825" y="2141382"/>
            <a:ext cx="2907262" cy="1085546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5" name="Parallelogram 5">
            <a:extLst>
              <a:ext uri="{FF2B5EF4-FFF2-40B4-BE49-F238E27FC236}">
                <a16:creationId xmlns="" xmlns:a16="http://schemas.microsoft.com/office/drawing/2014/main" id="{B8D5E15F-D7A0-4E8A-8D58-6390E87D9316}"/>
              </a:ext>
            </a:extLst>
          </p:cNvPr>
          <p:cNvSpPr/>
          <p:nvPr/>
        </p:nvSpPr>
        <p:spPr>
          <a:xfrm>
            <a:off x="8003736" y="2141382"/>
            <a:ext cx="1134616" cy="106220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6" name="Parallelogram 6">
            <a:extLst>
              <a:ext uri="{FF2B5EF4-FFF2-40B4-BE49-F238E27FC236}">
                <a16:creationId xmlns="" xmlns:a16="http://schemas.microsoft.com/office/drawing/2014/main" id="{3388423C-03B8-422A-8457-7591CD86BF12}"/>
              </a:ext>
            </a:extLst>
          </p:cNvPr>
          <p:cNvSpPr/>
          <p:nvPr/>
        </p:nvSpPr>
        <p:spPr>
          <a:xfrm>
            <a:off x="8903367" y="2141382"/>
            <a:ext cx="2787890" cy="1034720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7" name="Parallelogram 8">
            <a:extLst>
              <a:ext uri="{FF2B5EF4-FFF2-40B4-BE49-F238E27FC236}">
                <a16:creationId xmlns="" xmlns:a16="http://schemas.microsoft.com/office/drawing/2014/main" id="{258FF970-66C3-478D-A21B-54DDA5C00EF5}"/>
              </a:ext>
            </a:extLst>
          </p:cNvPr>
          <p:cNvSpPr/>
          <p:nvPr/>
        </p:nvSpPr>
        <p:spPr>
          <a:xfrm>
            <a:off x="3807892" y="3440147"/>
            <a:ext cx="1134616" cy="108554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8" name="Parallelogram 9">
            <a:extLst>
              <a:ext uri="{FF2B5EF4-FFF2-40B4-BE49-F238E27FC236}">
                <a16:creationId xmlns="" xmlns:a16="http://schemas.microsoft.com/office/drawing/2014/main" id="{33246315-050F-43D7-99E6-AD94FC042070}"/>
              </a:ext>
            </a:extLst>
          </p:cNvPr>
          <p:cNvSpPr/>
          <p:nvPr/>
        </p:nvSpPr>
        <p:spPr>
          <a:xfrm>
            <a:off x="4642369" y="3433033"/>
            <a:ext cx="2907262" cy="1085546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9" name="Parallelogram 11">
            <a:extLst>
              <a:ext uri="{FF2B5EF4-FFF2-40B4-BE49-F238E27FC236}">
                <a16:creationId xmlns="" xmlns:a16="http://schemas.microsoft.com/office/drawing/2014/main" id="{6B38F7D6-5877-4579-A185-7D16C7AA7222}"/>
              </a:ext>
            </a:extLst>
          </p:cNvPr>
          <p:cNvSpPr/>
          <p:nvPr/>
        </p:nvSpPr>
        <p:spPr>
          <a:xfrm>
            <a:off x="7686522" y="3509008"/>
            <a:ext cx="1134616" cy="1085548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0" name="Parallelogram 12">
            <a:extLst>
              <a:ext uri="{FF2B5EF4-FFF2-40B4-BE49-F238E27FC236}">
                <a16:creationId xmlns="" xmlns:a16="http://schemas.microsoft.com/office/drawing/2014/main" id="{49C8853F-8484-4B6C-BDBB-BE9EF9ECD94C}"/>
              </a:ext>
            </a:extLst>
          </p:cNvPr>
          <p:cNvSpPr/>
          <p:nvPr/>
        </p:nvSpPr>
        <p:spPr>
          <a:xfrm>
            <a:off x="8530506" y="3516364"/>
            <a:ext cx="2852337" cy="1085547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1" name="Parallelogram 14">
            <a:extLst>
              <a:ext uri="{FF2B5EF4-FFF2-40B4-BE49-F238E27FC236}">
                <a16:creationId xmlns="" xmlns:a16="http://schemas.microsoft.com/office/drawing/2014/main" id="{5B81A690-7558-4DDB-91A0-E6FAA845C672}"/>
              </a:ext>
            </a:extLst>
          </p:cNvPr>
          <p:cNvSpPr/>
          <p:nvPr/>
        </p:nvSpPr>
        <p:spPr>
          <a:xfrm>
            <a:off x="3434885" y="4874464"/>
            <a:ext cx="1134616" cy="1131402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2" name="Parallelogram 15">
            <a:extLst>
              <a:ext uri="{FF2B5EF4-FFF2-40B4-BE49-F238E27FC236}">
                <a16:creationId xmlns="" xmlns:a16="http://schemas.microsoft.com/office/drawing/2014/main" id="{904C7E82-1826-4FA1-99DA-2C7F2EAB81E4}"/>
              </a:ext>
            </a:extLst>
          </p:cNvPr>
          <p:cNvSpPr/>
          <p:nvPr/>
        </p:nvSpPr>
        <p:spPr>
          <a:xfrm>
            <a:off x="4313995" y="4853294"/>
            <a:ext cx="2849320" cy="1085544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3" name="Parallelogram 17">
            <a:extLst>
              <a:ext uri="{FF2B5EF4-FFF2-40B4-BE49-F238E27FC236}">
                <a16:creationId xmlns="" xmlns:a16="http://schemas.microsoft.com/office/drawing/2014/main" id="{F724863E-92AE-4276-AC83-FFF1819C9D0A}"/>
              </a:ext>
            </a:extLst>
          </p:cNvPr>
          <p:cNvSpPr/>
          <p:nvPr/>
        </p:nvSpPr>
        <p:spPr>
          <a:xfrm>
            <a:off x="7345291" y="4788609"/>
            <a:ext cx="1134616" cy="1131402"/>
          </a:xfrm>
          <a:prstGeom prst="parallelogram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4" name="Parallelogram 18">
            <a:extLst>
              <a:ext uri="{FF2B5EF4-FFF2-40B4-BE49-F238E27FC236}">
                <a16:creationId xmlns="" xmlns:a16="http://schemas.microsoft.com/office/drawing/2014/main" id="{6452C7EA-32EE-45D1-AFCF-DA9B43F741A4}"/>
              </a:ext>
            </a:extLst>
          </p:cNvPr>
          <p:cNvSpPr/>
          <p:nvPr/>
        </p:nvSpPr>
        <p:spPr>
          <a:xfrm>
            <a:off x="8154710" y="4808115"/>
            <a:ext cx="3046689" cy="1131403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="" xmlns:a16="http://schemas.microsoft.com/office/drawing/2014/main" id="{28CC1EC7-7E08-4511-B9B5-EA961542B0F7}"/>
              </a:ext>
            </a:extLst>
          </p:cNvPr>
          <p:cNvSpPr txBox="1">
            <a:spLocks/>
          </p:cNvSpPr>
          <p:nvPr/>
        </p:nvSpPr>
        <p:spPr>
          <a:xfrm>
            <a:off x="5138696" y="2337759"/>
            <a:ext cx="2331761" cy="527075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¿Quiénes son y cómo les afecta </a:t>
            </a:r>
            <a:r>
              <a:rPr lang="es-ES" sz="1600" dirty="0" smtClean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este problema?</a:t>
            </a:r>
            <a:endParaRPr lang="en-GB" sz="1600" dirty="0">
              <a:solidFill>
                <a:schemeClr val="tx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="" xmlns:a16="http://schemas.microsoft.com/office/drawing/2014/main" id="{7FBA1E47-36FC-498A-9880-F8C3AF5AB18E}"/>
              </a:ext>
            </a:extLst>
          </p:cNvPr>
          <p:cNvSpPr txBox="1">
            <a:spLocks/>
          </p:cNvSpPr>
          <p:nvPr/>
        </p:nvSpPr>
        <p:spPr>
          <a:xfrm>
            <a:off x="8949086" y="2430289"/>
            <a:ext cx="2880318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¿Cuál es el panorama general? ¿Y cuáles son las repercusiones más amplias del problema?</a:t>
            </a:r>
            <a:endParaRPr lang="en-GB" sz="1600" dirty="0">
              <a:solidFill>
                <a:schemeClr val="tx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="" xmlns:a16="http://schemas.microsoft.com/office/drawing/2014/main" id="{11240CC8-70AB-43A9-8780-8630D98B5727}"/>
              </a:ext>
            </a:extLst>
          </p:cNvPr>
          <p:cNvSpPr txBox="1">
            <a:spLocks/>
          </p:cNvSpPr>
          <p:nvPr/>
        </p:nvSpPr>
        <p:spPr>
          <a:xfrm>
            <a:off x="4478107" y="5124719"/>
            <a:ext cx="2685207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¿Qué procesos o sistemas están implicados en el problema?</a:t>
            </a:r>
            <a:endParaRPr lang="en-GB" sz="1600" dirty="0">
              <a:solidFill>
                <a:schemeClr val="tx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="" xmlns:a16="http://schemas.microsoft.com/office/drawing/2014/main" id="{A805D03A-8D31-407A-9341-4886B0940F84}"/>
              </a:ext>
            </a:extLst>
          </p:cNvPr>
          <p:cNvSpPr txBox="1">
            <a:spLocks/>
          </p:cNvSpPr>
          <p:nvPr/>
        </p:nvSpPr>
        <p:spPr>
          <a:xfrm>
            <a:off x="8355110" y="5102948"/>
            <a:ext cx="2701144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dirty="0" smtClean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¿Cuáles </a:t>
            </a: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son las restricciones y limitaciones que afectarán a la solución y a su </a:t>
            </a:r>
            <a:r>
              <a:rPr lang="es-ES" sz="1600" dirty="0" smtClean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éxito?</a:t>
            </a:r>
            <a:endParaRPr lang="en-GB" sz="1600" dirty="0">
              <a:solidFill>
                <a:schemeClr val="tx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="" xmlns:a16="http://schemas.microsoft.com/office/drawing/2014/main" id="{0FC92B80-E322-492E-A503-2BEC0A442E60}"/>
              </a:ext>
            </a:extLst>
          </p:cNvPr>
          <p:cNvSpPr txBox="1">
            <a:spLocks/>
          </p:cNvSpPr>
          <p:nvPr/>
        </p:nvSpPr>
        <p:spPr>
          <a:xfrm>
            <a:off x="4688878" y="3673215"/>
            <a:ext cx="2722088" cy="1019518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¿Quién está implicado en el problema y quién </a:t>
            </a:r>
            <a:r>
              <a:rPr lang="es-ES" sz="1600" dirty="0" smtClean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participará  </a:t>
            </a: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 la aplicación de las soluciones?</a:t>
            </a:r>
            <a:endParaRPr lang="en-GB" sz="1600" dirty="0">
              <a:solidFill>
                <a:schemeClr val="tx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="" xmlns:a16="http://schemas.microsoft.com/office/drawing/2014/main" id="{A8D31553-AB28-4805-85B4-3D68A31A7121}"/>
              </a:ext>
            </a:extLst>
          </p:cNvPr>
          <p:cNvSpPr txBox="1">
            <a:spLocks/>
          </p:cNvSpPr>
          <p:nvPr/>
        </p:nvSpPr>
        <p:spPr>
          <a:xfrm>
            <a:off x="8821138" y="3772485"/>
            <a:ext cx="2466387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¿A quién pertenece el proceso o la situación que está investigando?</a:t>
            </a:r>
            <a:endParaRPr lang="en-GB" sz="1600" dirty="0">
              <a:solidFill>
                <a:schemeClr val="tx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33">
            <a:extLst>
              <a:ext uri="{FF2B5EF4-FFF2-40B4-BE49-F238E27FC236}">
                <a16:creationId xmlns="" xmlns:a16="http://schemas.microsoft.com/office/drawing/2014/main" id="{4C27C34E-3711-4C82-98E0-91BD04761520}"/>
              </a:ext>
            </a:extLst>
          </p:cNvPr>
          <p:cNvSpPr txBox="1"/>
          <p:nvPr/>
        </p:nvSpPr>
        <p:spPr>
          <a:xfrm>
            <a:off x="4468315" y="4816224"/>
            <a:ext cx="286168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Transformación</a:t>
            </a:r>
            <a:r>
              <a:rPr lang="en-GB" sz="16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del </a:t>
            </a:r>
            <a:r>
              <a:rPr lang="en-GB" sz="1600" b="1" dirty="0" err="1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Proceso</a:t>
            </a:r>
            <a:endParaRPr lang="en-GB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8" name="TextBox 34">
            <a:extLst>
              <a:ext uri="{FF2B5EF4-FFF2-40B4-BE49-F238E27FC236}">
                <a16:creationId xmlns="" xmlns:a16="http://schemas.microsoft.com/office/drawing/2014/main" id="{118D695A-F4D9-48C7-B848-B2DB17E03624}"/>
              </a:ext>
            </a:extLst>
          </p:cNvPr>
          <p:cNvSpPr txBox="1"/>
          <p:nvPr/>
        </p:nvSpPr>
        <p:spPr>
          <a:xfrm>
            <a:off x="5107087" y="2094411"/>
            <a:ext cx="94288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Clientes</a:t>
            </a:r>
            <a:endParaRPr lang="en-GB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9" name="TextBox 35">
            <a:extLst>
              <a:ext uri="{FF2B5EF4-FFF2-40B4-BE49-F238E27FC236}">
                <a16:creationId xmlns="" xmlns:a16="http://schemas.microsoft.com/office/drawing/2014/main" id="{21282498-1D83-4A34-8FD8-E2FFE81F1107}"/>
              </a:ext>
            </a:extLst>
          </p:cNvPr>
          <p:cNvSpPr txBox="1"/>
          <p:nvPr/>
        </p:nvSpPr>
        <p:spPr>
          <a:xfrm>
            <a:off x="8456933" y="4764394"/>
            <a:ext cx="266290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>
                <a:solidFill>
                  <a:srgbClr val="70AD47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Restricciones</a:t>
            </a:r>
            <a:r>
              <a:rPr lang="en-GB" sz="1600" b="1" dirty="0">
                <a:solidFill>
                  <a:srgbClr val="70AD47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</a:t>
            </a:r>
            <a:r>
              <a:rPr lang="en-GB" sz="1600" b="1" dirty="0" err="1">
                <a:solidFill>
                  <a:srgbClr val="70AD47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ambientales</a:t>
            </a:r>
            <a:endParaRPr lang="en-GB" sz="1600" b="1" dirty="0">
              <a:solidFill>
                <a:srgbClr val="70AD47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0" name="TextBox 36">
            <a:extLst>
              <a:ext uri="{FF2B5EF4-FFF2-40B4-BE49-F238E27FC236}">
                <a16:creationId xmlns="" xmlns:a16="http://schemas.microsoft.com/office/drawing/2014/main" id="{903A4883-E309-4AD7-8AA9-0D96A994BFFB}"/>
              </a:ext>
            </a:extLst>
          </p:cNvPr>
          <p:cNvSpPr txBox="1"/>
          <p:nvPr/>
        </p:nvSpPr>
        <p:spPr>
          <a:xfrm>
            <a:off x="9134898" y="2130497"/>
            <a:ext cx="145424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 smtClean="0">
                <a:solidFill>
                  <a:srgbClr val="ED7D3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Visión</a:t>
            </a:r>
            <a:r>
              <a:rPr lang="en-GB" sz="1600" b="1" dirty="0" smtClean="0">
                <a:solidFill>
                  <a:srgbClr val="ED7D3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Global</a:t>
            </a:r>
            <a:endParaRPr lang="en-GB" sz="1600" b="1" dirty="0">
              <a:solidFill>
                <a:srgbClr val="ED7D3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1" name="TextBox 37">
            <a:extLst>
              <a:ext uri="{FF2B5EF4-FFF2-40B4-BE49-F238E27FC236}">
                <a16:creationId xmlns="" xmlns:a16="http://schemas.microsoft.com/office/drawing/2014/main" id="{FF3B6E79-0142-4F6A-88CB-D08130B3C651}"/>
              </a:ext>
            </a:extLst>
          </p:cNvPr>
          <p:cNvSpPr txBox="1"/>
          <p:nvPr/>
        </p:nvSpPr>
        <p:spPr>
          <a:xfrm>
            <a:off x="4967043" y="3340940"/>
            <a:ext cx="91403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Actores</a:t>
            </a:r>
            <a:endParaRPr lang="en-GB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2" name="TextBox 38">
            <a:extLst>
              <a:ext uri="{FF2B5EF4-FFF2-40B4-BE49-F238E27FC236}">
                <a16:creationId xmlns="" xmlns:a16="http://schemas.microsoft.com/office/drawing/2014/main" id="{7B809E66-0CF9-4B10-9E6C-19DC00B239E9}"/>
              </a:ext>
            </a:extLst>
          </p:cNvPr>
          <p:cNvSpPr txBox="1"/>
          <p:nvPr/>
        </p:nvSpPr>
        <p:spPr>
          <a:xfrm>
            <a:off x="8841283" y="3468484"/>
            <a:ext cx="1268296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 smtClean="0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Propietario</a:t>
            </a:r>
            <a:endParaRPr lang="en-GB" sz="1600" b="1" dirty="0">
              <a:solidFill>
                <a:srgbClr val="245473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3" name="TextBox 34">
            <a:extLst>
              <a:ext uri="{FF2B5EF4-FFF2-40B4-BE49-F238E27FC236}">
                <a16:creationId xmlns="" xmlns:a16="http://schemas.microsoft.com/office/drawing/2014/main" id="{5E193A30-A7E6-4E65-815C-CA9958FF8F53}"/>
              </a:ext>
            </a:extLst>
          </p:cNvPr>
          <p:cNvSpPr txBox="1"/>
          <p:nvPr/>
        </p:nvSpPr>
        <p:spPr>
          <a:xfrm>
            <a:off x="4294702" y="2244488"/>
            <a:ext cx="4555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</a:t>
            </a:r>
          </a:p>
        </p:txBody>
      </p:sp>
      <p:sp>
        <p:nvSpPr>
          <p:cNvPr id="64" name="TextBox 34">
            <a:extLst>
              <a:ext uri="{FF2B5EF4-FFF2-40B4-BE49-F238E27FC236}">
                <a16:creationId xmlns="" xmlns:a16="http://schemas.microsoft.com/office/drawing/2014/main" id="{53D08255-214B-450A-8ED9-D7882F754155}"/>
              </a:ext>
            </a:extLst>
          </p:cNvPr>
          <p:cNvSpPr txBox="1"/>
          <p:nvPr/>
        </p:nvSpPr>
        <p:spPr>
          <a:xfrm>
            <a:off x="4073090" y="3628976"/>
            <a:ext cx="495649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</a:t>
            </a:r>
          </a:p>
        </p:txBody>
      </p:sp>
      <p:sp>
        <p:nvSpPr>
          <p:cNvPr id="65" name="TextBox 34">
            <a:extLst>
              <a:ext uri="{FF2B5EF4-FFF2-40B4-BE49-F238E27FC236}">
                <a16:creationId xmlns="" xmlns:a16="http://schemas.microsoft.com/office/drawing/2014/main" id="{A5D61C60-45A5-4541-8D60-1FB2C969C310}"/>
              </a:ext>
            </a:extLst>
          </p:cNvPr>
          <p:cNvSpPr txBox="1"/>
          <p:nvPr/>
        </p:nvSpPr>
        <p:spPr>
          <a:xfrm>
            <a:off x="3762136" y="4985501"/>
            <a:ext cx="437940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</a:t>
            </a:r>
          </a:p>
        </p:txBody>
      </p:sp>
      <p:sp>
        <p:nvSpPr>
          <p:cNvPr id="66" name="TextBox 34">
            <a:extLst>
              <a:ext uri="{FF2B5EF4-FFF2-40B4-BE49-F238E27FC236}">
                <a16:creationId xmlns="" xmlns:a16="http://schemas.microsoft.com/office/drawing/2014/main" id="{AE03B651-10A7-45DA-AE22-7C34AF716FBE}"/>
              </a:ext>
            </a:extLst>
          </p:cNvPr>
          <p:cNvSpPr txBox="1"/>
          <p:nvPr/>
        </p:nvSpPr>
        <p:spPr>
          <a:xfrm>
            <a:off x="8253830" y="2241919"/>
            <a:ext cx="64953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</a:t>
            </a:r>
          </a:p>
        </p:txBody>
      </p:sp>
      <p:sp>
        <p:nvSpPr>
          <p:cNvPr id="67" name="TextBox 34">
            <a:extLst>
              <a:ext uri="{FF2B5EF4-FFF2-40B4-BE49-F238E27FC236}">
                <a16:creationId xmlns="" xmlns:a16="http://schemas.microsoft.com/office/drawing/2014/main" id="{C8EC9757-454C-45CC-8CFF-7621E7D78D57}"/>
              </a:ext>
            </a:extLst>
          </p:cNvPr>
          <p:cNvSpPr txBox="1"/>
          <p:nvPr/>
        </p:nvSpPr>
        <p:spPr>
          <a:xfrm>
            <a:off x="7998445" y="3628976"/>
            <a:ext cx="530915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</a:t>
            </a:r>
          </a:p>
        </p:txBody>
      </p:sp>
      <p:sp>
        <p:nvSpPr>
          <p:cNvPr id="91" name="TextBox 34">
            <a:extLst>
              <a:ext uri="{FF2B5EF4-FFF2-40B4-BE49-F238E27FC236}">
                <a16:creationId xmlns="" xmlns:a16="http://schemas.microsoft.com/office/drawing/2014/main" id="{F80CA0FF-E4E5-4BB0-A463-9FFF80A45305}"/>
              </a:ext>
            </a:extLst>
          </p:cNvPr>
          <p:cNvSpPr txBox="1"/>
          <p:nvPr/>
        </p:nvSpPr>
        <p:spPr>
          <a:xfrm>
            <a:off x="7650474" y="4955443"/>
            <a:ext cx="43473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1166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2678" y="697931"/>
            <a:ext cx="10057946" cy="697353"/>
          </a:xfrm>
        </p:spPr>
        <p:txBody>
          <a:bodyPr>
            <a:normAutofit fontScale="92500"/>
          </a:bodyPr>
          <a:lstStyle/>
          <a:p>
            <a:r>
              <a:rPr lang="es-ES" dirty="0"/>
              <a:t>Paso 4 Análisis de la </a:t>
            </a:r>
            <a:r>
              <a:rPr lang="es-ES" dirty="0" smtClean="0"/>
              <a:t>Causa Raíz</a:t>
            </a:r>
            <a:r>
              <a:rPr lang="es-ES" dirty="0"/>
              <a:t>, </a:t>
            </a:r>
            <a:r>
              <a:rPr lang="es-ES" dirty="0" smtClean="0"/>
              <a:t>Determinar </a:t>
            </a:r>
            <a:r>
              <a:rPr lang="es-ES" dirty="0"/>
              <a:t>las </a:t>
            </a:r>
            <a:r>
              <a:rPr lang="es-ES" dirty="0" smtClean="0"/>
              <a:t>Causas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23046" y="1712163"/>
            <a:ext cx="4558682" cy="525302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Utiliza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 enfoque estratégico para determinar la(s) causa(s) raíz(es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Indicadores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que se ha encontrado la causa raíz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Acuerdo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sobre una causa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raíz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causa es lógica, tiene sentido y aporta claridad al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problema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causa es algo en lo que se puede influir y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controlar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Si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 resuelve la causa, hay una esperanza realista de que el problema pueda reducirse o evitarse en el futuro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herramientas que ayudan a identificar las causas raíz son los 5 porqués, el análisis de Pareto, el diagrama de afinidad o el diagrama de espina de pescado que se explican más adelante en este módulo</a:t>
            </a:r>
            <a:endParaRPr lang="en-GB" sz="18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210769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las </a:t>
            </a:r>
            <a:endParaRPr lang="en-GB" sz="2000" b="1" dirty="0" smtClean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  <a:p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285735" y="3745914"/>
            <a:ext cx="180280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Definiciones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38620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573602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450576" y="2788252"/>
            <a:ext cx="316355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1134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9642" y="797107"/>
            <a:ext cx="10277271" cy="821673"/>
          </a:xfrm>
        </p:spPr>
        <p:txBody>
          <a:bodyPr>
            <a:normAutofit fontScale="92500"/>
          </a:bodyPr>
          <a:lstStyle/>
          <a:p>
            <a:r>
              <a:rPr lang="es-ES" dirty="0"/>
              <a:t>Paso 5 Análisis de la causa raíz, Mejora de la Planificación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7382" y="1988668"/>
            <a:ext cx="4422907" cy="466824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plan de mejora debe incluir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Relación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lógica entre la causa raíz y las actividades de 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mejora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Prácticas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basadas en la 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evidencia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Resultados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corto y largo plazo, calendarios y pasos de acción para las actividades de 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mejora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Personal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(y socios) identificado para desarrollar, implementar, supervisar y evaluar la actividad de </a:t>
            </a: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mejora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21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Recogida </a:t>
            </a:r>
            <a:r>
              <a:rPr lang="es-ES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datos para evaluar los resultados de las actividades de mejora</a:t>
            </a:r>
            <a:endParaRPr lang="en-GB" sz="18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7774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r>
              <a:rPr lang="en-GB" sz="2000" b="1" dirty="0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  <a:p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13380" y="3745914"/>
            <a:ext cx="180280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Definiciones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38620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351225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871639" y="2575529"/>
            <a:ext cx="322126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3610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90868" y="2142759"/>
            <a:ext cx="3175504" cy="3129365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evaluación sistemática t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permite determinar si las actividades planificadas se llevan a cabo eficazmente según lo previsto y en qué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medida se están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logrando resultados a corto y largo plazo. 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=""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=""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=""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=""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=""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=""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=""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=""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=""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=""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=""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=""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=""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=""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=""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=""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=""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=""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=""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=""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=""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=""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35576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06. </a:t>
            </a:r>
            <a:r>
              <a:rPr lang="en-GB" sz="20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endParaRPr lang="en-GB" sz="20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4" name="TextBox 49">
            <a:extLst>
              <a:ext uri="{FF2B5EF4-FFF2-40B4-BE49-F238E27FC236}">
                <a16:creationId xmlns=""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2952750"/>
            <a:ext cx="171976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Determinar</a:t>
            </a:r>
            <a:endParaRPr lang="en-GB" sz="2000" b="1" dirty="0" smtClean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  <a:p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Causas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51">
            <a:extLst>
              <a:ext uri="{FF2B5EF4-FFF2-40B4-BE49-F238E27FC236}">
                <a16:creationId xmlns=""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13380" y="3779386"/>
            <a:ext cx="180280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Definiciones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8" name="TextBox 53">
            <a:extLst>
              <a:ext uri="{FF2B5EF4-FFF2-40B4-BE49-F238E27FC236}">
                <a16:creationId xmlns=""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282762" y="4138620"/>
            <a:ext cx="126130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</a:t>
            </a:r>
            <a:r>
              <a:rPr lang="en-GB" sz="2000" b="1" dirty="0" err="1" smtClean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Equipo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0" name="TextBox 55">
            <a:extLst>
              <a:ext uri="{FF2B5EF4-FFF2-40B4-BE49-F238E27FC236}">
                <a16:creationId xmlns=""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3809494" y="3351225"/>
            <a:ext cx="226517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Análisis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Datos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2" name="TextBox 57">
            <a:extLst>
              <a:ext uri="{FF2B5EF4-FFF2-40B4-BE49-F238E27FC236}">
                <a16:creationId xmlns=""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450576" y="2764380"/>
            <a:ext cx="316355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Mejora</a:t>
            </a:r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 de la </a:t>
            </a:r>
            <a:r>
              <a:rPr lang="en-GB" sz="2000" b="1" dirty="0" err="1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Planificación</a:t>
            </a:r>
            <a:endParaRPr lang="en-GB" sz="2000" b="1" dirty="0">
              <a:solidFill>
                <a:schemeClr val="tx2">
                  <a:alpha val="30000"/>
                </a:schemeClr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platzhalter 1">
            <a:extLst>
              <a:ext uri="{FF2B5EF4-FFF2-40B4-BE49-F238E27FC236}">
                <a16:creationId xmlns="" xmlns:a16="http://schemas.microsoft.com/office/drawing/2014/main" id="{D4324926-0B58-4954-AAAB-213ED4CB9905}"/>
              </a:ext>
            </a:extLst>
          </p:cNvPr>
          <p:cNvSpPr txBox="1">
            <a:spLocks/>
          </p:cNvSpPr>
          <p:nvPr/>
        </p:nvSpPr>
        <p:spPr>
          <a:xfrm>
            <a:off x="1403232" y="518987"/>
            <a:ext cx="9192618" cy="821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Paso 6 Análisis de la causa </a:t>
            </a:r>
            <a:r>
              <a:rPr lang="es-ES" dirty="0" smtClean="0"/>
              <a:t>Raíz</a:t>
            </a:r>
            <a:r>
              <a:rPr lang="es-ES" dirty="0"/>
              <a:t>, </a:t>
            </a:r>
            <a:r>
              <a:rPr lang="es-ES" dirty="0" smtClean="0"/>
              <a:t>Evaluación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0642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848</Words>
  <Application>Microsoft Office PowerPoint</Application>
  <PresentationFormat>Personalizado</PresentationFormat>
  <Paragraphs>111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5</cp:revision>
  <dcterms:created xsi:type="dcterms:W3CDTF">2021-06-09T15:26:18Z</dcterms:created>
  <dcterms:modified xsi:type="dcterms:W3CDTF">2021-11-23T08:51:33Z</dcterms:modified>
</cp:coreProperties>
</file>