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7" r:id="rId2"/>
    <p:sldId id="346" r:id="rId3"/>
    <p:sldId id="339" r:id="rId4"/>
    <p:sldId id="340" r:id="rId5"/>
    <p:sldId id="4680" r:id="rId6"/>
    <p:sldId id="4682" r:id="rId7"/>
    <p:sldId id="4683" r:id="rId8"/>
    <p:sldId id="46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0" d="100"/>
          <a:sy n="50" d="100"/>
        </p:scale>
        <p:origin x="-806" y="-1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76CD4D-FD4A-4FDE-8993-16E879C46C06}" type="datetimeFigureOut">
              <a:rPr lang="en-GB" smtClean="0"/>
              <a:t>23/11/2021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0955F-8A8E-48BB-909A-642F37A70F7D}" type="slidenum">
              <a:rPr lang="en-GB" smtClean="0"/>
              <a:t>‹Nº›</a:t>
            </a:fld>
            <a:endParaRPr lang="en-GB"/>
          </a:p>
        </p:txBody>
      </p:sp>
    </p:spTree>
    <p:extLst>
      <p:ext uri="{BB962C8B-B14F-4D97-AF65-F5344CB8AC3E}">
        <p14:creationId xmlns:p14="http://schemas.microsoft.com/office/powerpoint/2010/main" val="1094212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3163164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216931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47229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3485093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398020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77254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92276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69615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081397-4397-4DBE-99E2-6C117C6750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69610866-63AA-4930-B646-7F59F86E6D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344F38B5-A52D-4748-8F53-13D7E7576333}"/>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9DB57195-EFDF-485E-A38C-722148F5A4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427381E-12F0-4266-8B4C-30F50D3B043D}"/>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33508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D2D202-7A59-4D84-A7C2-346B2B9C76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2228CB84-7BEF-47EF-BFC6-2556507E72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AADFEAE-6DCF-4045-A144-5029831982B0}"/>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A986C44C-5DF7-48E1-9AF8-606B7C109F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D835A0F8-B581-45D1-A0FA-51DD2421CAF2}"/>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640250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6D9AC54-A331-4255-A12B-A21569965C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007BBC29-3F3C-4F06-A0E4-316E978E7A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D03ABDA-3092-4618-9BB9-09E8B7678E01}"/>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FABD0816-3134-44A2-9E12-F2DCF7944A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A9DD290-41EB-4DE2-9983-621849E3BECE}"/>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30550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 xmlns:a16="http://schemas.microsoft.com/office/drawing/2014/main"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 xmlns:a16="http://schemas.microsoft.com/office/drawing/2014/main"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18374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BA61ED-5BB4-4DE4-9D1E-9E7603A369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92C5CB95-F3ED-4160-AD6E-CE703F9EA4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BDD5DD1C-E080-4292-95BF-67AB90D1D06D}"/>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E8789391-5DC8-4B9A-BB20-FC3780BD1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596ED98-56C5-47E2-836A-0C958428C989}"/>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1318020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117FC2-333E-4CA4-A47A-0185948BB6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001B05A2-5CC4-4823-AF76-EEBCFDD7D8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458E5BB-B2C2-4E36-8603-FE3E778394DB}"/>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F1706907-2535-4155-8DBD-29CD1B097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79E10A4-F56C-41E0-97E0-BA8428D10F21}"/>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738321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48CE5B-59A8-4976-91D0-A2ABFC6350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86405204-36D8-4EB3-BD04-D9501E1A1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A7E8ADCC-C115-4AAB-901B-C305983E42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BEB764E0-8C83-4126-AC6A-419CB37C8AC0}"/>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6" name="Footer Placeholder 5">
            <a:extLst>
              <a:ext uri="{FF2B5EF4-FFF2-40B4-BE49-F238E27FC236}">
                <a16:creationId xmlns="" xmlns:a16="http://schemas.microsoft.com/office/drawing/2014/main" id="{B7FF1FDC-7D0B-4908-AA7D-B7C7921D92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BF16D8F-4B84-4B5B-A210-A0410420E913}"/>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077953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92A6E5-0950-4B45-B694-517EEE4BBC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B6B0F0A4-EE84-4F67-AACA-10656ED985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11C42A3-96D0-4FB9-A97B-B4BDF11CDD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BB75E80-0167-4792-AA52-5B02312FA3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7A00355-ED8E-41C0-BCB8-9B98DF7F55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780AE566-DCDE-46D3-97D3-FA5BBF656E5C}"/>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8" name="Footer Placeholder 7">
            <a:extLst>
              <a:ext uri="{FF2B5EF4-FFF2-40B4-BE49-F238E27FC236}">
                <a16:creationId xmlns="" xmlns:a16="http://schemas.microsoft.com/office/drawing/2014/main" id="{2C471117-19E6-488F-89E4-875E837B820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B85451BB-BC26-43B3-A0A6-1D346A78FA4B}"/>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41844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EB3E04-37AA-439C-8452-4A761F52EDB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2FAEE1D7-8046-4406-8E22-B29CFC722CBE}"/>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4" name="Footer Placeholder 3">
            <a:extLst>
              <a:ext uri="{FF2B5EF4-FFF2-40B4-BE49-F238E27FC236}">
                <a16:creationId xmlns="" xmlns:a16="http://schemas.microsoft.com/office/drawing/2014/main" id="{8E00555E-F374-4032-8EB0-9905684A5B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424D37C4-5B64-4DA8-93AE-4804A51833CD}"/>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2771395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7B5D8FD-4754-4D07-A870-37EE87A6EEC1}"/>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3" name="Footer Placeholder 2">
            <a:extLst>
              <a:ext uri="{FF2B5EF4-FFF2-40B4-BE49-F238E27FC236}">
                <a16:creationId xmlns="" xmlns:a16="http://schemas.microsoft.com/office/drawing/2014/main" id="{2CF56FA8-A0F5-41ED-8572-B6881155154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8566966F-C4D7-4FC6-AD61-DD3ABA432F84}"/>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376978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529CE0-5242-489C-B8A9-E303B5E2E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4C280669-DDFF-4573-AF6C-8323F79C4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21AB2B00-D502-4294-802C-8BE9A5DE0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E71E62D-2738-4F9B-98BF-31D318FF0593}"/>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6" name="Footer Placeholder 5">
            <a:extLst>
              <a:ext uri="{FF2B5EF4-FFF2-40B4-BE49-F238E27FC236}">
                <a16:creationId xmlns="" xmlns:a16="http://schemas.microsoft.com/office/drawing/2014/main" id="{C22F984A-8FC6-494C-B749-DEA494DDA4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74301AD5-F391-48D1-9B3F-C6772BAE6A88}"/>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63104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6EC795-6943-4F68-9540-02687D637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DC189CD9-7634-4331-8F22-B5C8381349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B21B8802-D3D0-42AC-B2B7-A10879055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C19C329-8785-4804-9460-4FDD443F454C}"/>
              </a:ext>
            </a:extLst>
          </p:cNvPr>
          <p:cNvSpPr>
            <a:spLocks noGrp="1"/>
          </p:cNvSpPr>
          <p:nvPr>
            <p:ph type="dt" sz="half" idx="10"/>
          </p:nvPr>
        </p:nvSpPr>
        <p:spPr/>
        <p:txBody>
          <a:bodyPr/>
          <a:lstStyle/>
          <a:p>
            <a:fld id="{B83C04ED-1257-41E0-A505-00F739F5B78A}" type="datetimeFigureOut">
              <a:rPr lang="en-GB" smtClean="0"/>
              <a:t>23/11/2021</a:t>
            </a:fld>
            <a:endParaRPr lang="en-GB"/>
          </a:p>
        </p:txBody>
      </p:sp>
      <p:sp>
        <p:nvSpPr>
          <p:cNvPr id="6" name="Footer Placeholder 5">
            <a:extLst>
              <a:ext uri="{FF2B5EF4-FFF2-40B4-BE49-F238E27FC236}">
                <a16:creationId xmlns="" xmlns:a16="http://schemas.microsoft.com/office/drawing/2014/main" id="{B2B40F02-557D-4BBE-8201-BD8891E9BD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599E4393-9A54-4E76-A948-BEB7872A59AC}"/>
              </a:ext>
            </a:extLst>
          </p:cNvPr>
          <p:cNvSpPr>
            <a:spLocks noGrp="1"/>
          </p:cNvSpPr>
          <p:nvPr>
            <p:ph type="sldNum" sz="quarter" idx="12"/>
          </p:nvPr>
        </p:nvSpPr>
        <p:spPr/>
        <p:txBody>
          <a:bodyPr/>
          <a:lstStyle/>
          <a:p>
            <a:fld id="{CB796033-29CA-4490-BC2A-1BBA5AD05466}" type="slidenum">
              <a:rPr lang="en-GB" smtClean="0"/>
              <a:t>‹Nº›</a:t>
            </a:fld>
            <a:endParaRPr lang="en-GB"/>
          </a:p>
        </p:txBody>
      </p:sp>
    </p:spTree>
    <p:extLst>
      <p:ext uri="{BB962C8B-B14F-4D97-AF65-F5344CB8AC3E}">
        <p14:creationId xmlns:p14="http://schemas.microsoft.com/office/powerpoint/2010/main" val="328340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B21CFF9-BA94-4D00-9888-C7426CAB9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9C9C413B-BE1B-4441-9DA1-9A1789125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E1D37A7-F71B-4435-ADFD-90C1CEF7F9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C04ED-1257-41E0-A505-00F739F5B78A}" type="datetimeFigureOut">
              <a:rPr lang="en-GB" smtClean="0"/>
              <a:t>23/11/2021</a:t>
            </a:fld>
            <a:endParaRPr lang="en-GB"/>
          </a:p>
        </p:txBody>
      </p:sp>
      <p:sp>
        <p:nvSpPr>
          <p:cNvPr id="5" name="Footer Placeholder 4">
            <a:extLst>
              <a:ext uri="{FF2B5EF4-FFF2-40B4-BE49-F238E27FC236}">
                <a16:creationId xmlns="" xmlns:a16="http://schemas.microsoft.com/office/drawing/2014/main" id="{6D07257F-5FF6-4551-9113-D22E4EF93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2FE6B4CA-416B-4D7F-8C3B-BF227B063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96033-29CA-4490-BC2A-1BBA5AD05466}" type="slidenum">
              <a:rPr lang="en-GB" smtClean="0"/>
              <a:t>‹Nº›</a:t>
            </a:fld>
            <a:endParaRPr lang="en-GB"/>
          </a:p>
        </p:txBody>
      </p:sp>
    </p:spTree>
    <p:extLst>
      <p:ext uri="{BB962C8B-B14F-4D97-AF65-F5344CB8AC3E}">
        <p14:creationId xmlns:p14="http://schemas.microsoft.com/office/powerpoint/2010/main" val="1365129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oleObject" Target="../embeddings/oleObject6.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3.emf"/><Relationship Id="rId5" Type="http://schemas.openxmlformats.org/officeDocument/2006/relationships/oleObject" Target="../embeddings/oleObject7.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1"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61836" y="391705"/>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 y="1713970"/>
            <a:ext cx="4038599" cy="519146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000" dirty="0">
                <a:solidFill>
                  <a:srgbClr val="245473"/>
                </a:solidFill>
                <a:latin typeface="+mj-lt"/>
                <a:ea typeface="Open Sans Light" panose="020B0306030504020204" pitchFamily="34" charset="0"/>
                <a:cs typeface="Open Sans Light" panose="020B0306030504020204" pitchFamily="34" charset="0"/>
              </a:rPr>
              <a:t>También es indispensable la planificación empresarial para la comunicación externa con los prestamistas y el mercado de capitales. Por ello, la planificación financiera integrada (PFI) es importante para todas las empresas medianas. </a:t>
            </a:r>
            <a:endParaRPr lang="es-ES" sz="2000" dirty="0" smtClean="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s-ES" sz="2000" dirty="0" smtClean="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s-ES" sz="2000" dirty="0" smtClean="0">
                <a:solidFill>
                  <a:srgbClr val="245473"/>
                </a:solidFill>
                <a:latin typeface="+mj-lt"/>
                <a:ea typeface="Open Sans Light" panose="020B0306030504020204" pitchFamily="34" charset="0"/>
                <a:cs typeface="Open Sans Light" panose="020B0306030504020204" pitchFamily="34" charset="0"/>
              </a:rPr>
              <a:t>Este </a:t>
            </a:r>
            <a:r>
              <a:rPr lang="es-ES" sz="2000" dirty="0">
                <a:solidFill>
                  <a:srgbClr val="245473"/>
                </a:solidFill>
                <a:latin typeface="+mj-lt"/>
                <a:ea typeface="Open Sans Light" panose="020B0306030504020204" pitchFamily="34" charset="0"/>
                <a:cs typeface="Open Sans Light" panose="020B0306030504020204" pitchFamily="34" charset="0"/>
              </a:rPr>
              <a:t>instrumento es especialmente adecuado para las empresas cuya actividad se caracteriza por una importante variación del capital circulante (la diferencia entre el activo corriente y el pasivo corriente) a lo largo del año.</a:t>
            </a:r>
            <a:r>
              <a:rPr lang="es-ES" sz="2200" dirty="0">
                <a:solidFill>
                  <a:srgbClr val="245473"/>
                </a:solidFill>
                <a:latin typeface="+mj-lt"/>
                <a:ea typeface="Open Sans Light" panose="020B0306030504020204" pitchFamily="34" charset="0"/>
                <a:cs typeface="Open Sans Light" panose="020B0306030504020204" pitchFamily="34" charset="0"/>
              </a:rPr>
              <a:t> </a:t>
            </a:r>
            <a:endParaRPr lang="en-US" sz="21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5" name="Gruppieren 4">
            <a:extLst>
              <a:ext uri="{FF2B5EF4-FFF2-40B4-BE49-F238E27FC236}">
                <a16:creationId xmlns="" xmlns:a16="http://schemas.microsoft.com/office/drawing/2014/main" id="{3EF6CBB5-E02B-4220-9801-88EFBB13F45B}"/>
              </a:ext>
            </a:extLst>
          </p:cNvPr>
          <p:cNvGrpSpPr>
            <a:grpSpLocks noChangeAspect="1"/>
          </p:cNvGrpSpPr>
          <p:nvPr/>
        </p:nvGrpSpPr>
        <p:grpSpPr>
          <a:xfrm rot="3608048">
            <a:off x="5130973" y="2653903"/>
            <a:ext cx="4354595" cy="4007246"/>
            <a:chOff x="5742151" y="2175839"/>
            <a:chExt cx="3309188" cy="3045233"/>
          </a:xfrm>
        </p:grpSpPr>
        <p:grpSp>
          <p:nvGrpSpPr>
            <p:cNvPr id="44" name="Group 2">
              <a:extLst>
                <a:ext uri="{FF2B5EF4-FFF2-40B4-BE49-F238E27FC236}">
                  <a16:creationId xmlns="" xmlns:a16="http://schemas.microsoft.com/office/drawing/2014/main" id="{ED31ACB1-D5B6-4AC6-AF25-5B230C73070E}"/>
                </a:ext>
              </a:extLst>
            </p:cNvPr>
            <p:cNvGrpSpPr/>
            <p:nvPr/>
          </p:nvGrpSpPr>
          <p:grpSpPr>
            <a:xfrm>
              <a:off x="7240356" y="4180178"/>
              <a:ext cx="329323" cy="329323"/>
              <a:chOff x="15239643" y="9902602"/>
              <a:chExt cx="877966" cy="877966"/>
            </a:xfrm>
          </p:grpSpPr>
          <p:sp>
            <p:nvSpPr>
              <p:cNvPr id="51" name="Freeform: Shape 4939">
                <a:extLst>
                  <a:ext uri="{FF2B5EF4-FFF2-40B4-BE49-F238E27FC236}">
                    <a16:creationId xmlns="" xmlns:a16="http://schemas.microsoft.com/office/drawing/2014/main" id="{E36CF0C2-7511-4BA2-96B8-FD0D0A000241}"/>
                  </a:ext>
                </a:extLst>
              </p:cNvPr>
              <p:cNvSpPr/>
              <p:nvPr/>
            </p:nvSpPr>
            <p:spPr>
              <a:xfrm rot="4800">
                <a:off x="15239643" y="9902602"/>
                <a:ext cx="877966" cy="877966"/>
              </a:xfrm>
              <a:custGeom>
                <a:avLst/>
                <a:gdLst/>
                <a:ahLst/>
                <a:cxnLst>
                  <a:cxn ang="3cd4">
                    <a:pos x="hc" y="t"/>
                  </a:cxn>
                  <a:cxn ang="cd2">
                    <a:pos x="l" y="vc"/>
                  </a:cxn>
                  <a:cxn ang="cd4">
                    <a:pos x="hc" y="b"/>
                  </a:cxn>
                  <a:cxn ang="0">
                    <a:pos x="r" y="vc"/>
                  </a:cxn>
                </a:cxnLst>
                <a:rect l="l" t="t" r="r" b="b"/>
                <a:pathLst>
                  <a:path w="154" h="154">
                    <a:moveTo>
                      <a:pt x="133" y="110"/>
                    </a:moveTo>
                    <a:cubicBezTo>
                      <a:pt x="115" y="142"/>
                      <a:pt x="75" y="152"/>
                      <a:pt x="44" y="134"/>
                    </a:cubicBezTo>
                    <a:cubicBezTo>
                      <a:pt x="13" y="116"/>
                      <a:pt x="1" y="76"/>
                      <a:pt x="20" y="44"/>
                    </a:cubicBezTo>
                    <a:cubicBezTo>
                      <a:pt x="38" y="13"/>
                      <a:pt x="78" y="3"/>
                      <a:pt x="109" y="20"/>
                    </a:cubicBezTo>
                    <a:cubicBezTo>
                      <a:pt x="141" y="38"/>
                      <a:pt x="151" y="79"/>
                      <a:pt x="133" y="110"/>
                    </a:cubicBezTo>
                    <a:close/>
                    <a:moveTo>
                      <a:pt x="10" y="39"/>
                    </a:moveTo>
                    <a:cubicBezTo>
                      <a:pt x="-11" y="76"/>
                      <a:pt x="1" y="123"/>
                      <a:pt x="38" y="144"/>
                    </a:cubicBezTo>
                    <a:cubicBezTo>
                      <a:pt x="75" y="165"/>
                      <a:pt x="122" y="153"/>
                      <a:pt x="143" y="116"/>
                    </a:cubicBezTo>
                    <a:cubicBezTo>
                      <a:pt x="164" y="79"/>
                      <a:pt x="152" y="32"/>
                      <a:pt x="115" y="11"/>
                    </a:cubicBezTo>
                    <a:cubicBezTo>
                      <a:pt x="78" y="-11"/>
                      <a:pt x="31" y="2"/>
                      <a:pt x="10" y="39"/>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2" name="Freeform: Shape 4940">
                <a:extLst>
                  <a:ext uri="{FF2B5EF4-FFF2-40B4-BE49-F238E27FC236}">
                    <a16:creationId xmlns="" xmlns:a16="http://schemas.microsoft.com/office/drawing/2014/main" id="{C5898F41-5CD4-4301-A4AB-B3B2D67B172C}"/>
                  </a:ext>
                </a:extLst>
              </p:cNvPr>
              <p:cNvSpPr/>
              <p:nvPr/>
            </p:nvSpPr>
            <p:spPr>
              <a:xfrm rot="4800">
                <a:off x="15369744" y="10155519"/>
                <a:ext cx="74598" cy="57383"/>
              </a:xfrm>
              <a:custGeom>
                <a:avLst/>
                <a:gdLst/>
                <a:ahLst/>
                <a:cxnLst>
                  <a:cxn ang="3cd4">
                    <a:pos x="hc" y="t"/>
                  </a:cxn>
                  <a:cxn ang="cd2">
                    <a:pos x="l" y="vc"/>
                  </a:cxn>
                  <a:cxn ang="cd4">
                    <a:pos x="hc" y="b"/>
                  </a:cxn>
                  <a:cxn ang="0">
                    <a:pos x="r" y="vc"/>
                  </a:cxn>
                </a:cxnLst>
                <a:rect l="l" t="t" r="r" b="b"/>
                <a:pathLst>
                  <a:path w="14" h="11">
                    <a:moveTo>
                      <a:pt x="14" y="10"/>
                    </a:moveTo>
                    <a:cubicBezTo>
                      <a:pt x="15" y="8"/>
                      <a:pt x="14" y="6"/>
                      <a:pt x="13" y="5"/>
                    </a:cubicBezTo>
                    <a:lnTo>
                      <a:pt x="6" y="1"/>
                    </a:lnTo>
                    <a:cubicBezTo>
                      <a:pt x="4" y="0"/>
                      <a:pt x="2" y="0"/>
                      <a:pt x="1" y="3"/>
                    </a:cubicBezTo>
                    <a:cubicBezTo>
                      <a:pt x="0" y="4"/>
                      <a:pt x="0" y="6"/>
                      <a:pt x="2" y="8"/>
                    </a:cubicBezTo>
                    <a:lnTo>
                      <a:pt x="9" y="11"/>
                    </a:lnTo>
                    <a:cubicBezTo>
                      <a:pt x="11" y="12"/>
                      <a:pt x="13" y="12"/>
                      <a:pt x="14" y="1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4" name="Freeform: Shape 4941">
                <a:extLst>
                  <a:ext uri="{FF2B5EF4-FFF2-40B4-BE49-F238E27FC236}">
                    <a16:creationId xmlns="" xmlns:a16="http://schemas.microsoft.com/office/drawing/2014/main" id="{4D73369B-C4A2-4DE0-9F64-6296E156C5CD}"/>
                  </a:ext>
                </a:extLst>
              </p:cNvPr>
              <p:cNvSpPr/>
              <p:nvPr/>
            </p:nvSpPr>
            <p:spPr>
              <a:xfrm rot="4800">
                <a:off x="15904446" y="10467175"/>
                <a:ext cx="74598" cy="57383"/>
              </a:xfrm>
              <a:custGeom>
                <a:avLst/>
                <a:gdLst/>
                <a:ahLst/>
                <a:cxnLst>
                  <a:cxn ang="3cd4">
                    <a:pos x="hc" y="t"/>
                  </a:cxn>
                  <a:cxn ang="cd2">
                    <a:pos x="l" y="vc"/>
                  </a:cxn>
                  <a:cxn ang="cd4">
                    <a:pos x="hc" y="b"/>
                  </a:cxn>
                  <a:cxn ang="0">
                    <a:pos x="r" y="vc"/>
                  </a:cxn>
                </a:cxnLst>
                <a:rect l="l" t="t" r="r" b="b"/>
                <a:pathLst>
                  <a:path w="14" h="11">
                    <a:moveTo>
                      <a:pt x="0" y="1"/>
                    </a:moveTo>
                    <a:cubicBezTo>
                      <a:pt x="-1" y="3"/>
                      <a:pt x="0" y="6"/>
                      <a:pt x="2" y="7"/>
                    </a:cubicBezTo>
                    <a:lnTo>
                      <a:pt x="8" y="10"/>
                    </a:lnTo>
                    <a:cubicBezTo>
                      <a:pt x="10" y="11"/>
                      <a:pt x="12" y="11"/>
                      <a:pt x="13" y="9"/>
                    </a:cubicBezTo>
                    <a:cubicBezTo>
                      <a:pt x="14" y="7"/>
                      <a:pt x="14" y="5"/>
                      <a:pt x="12" y="4"/>
                    </a:cubicBezTo>
                    <a:lnTo>
                      <a:pt x="5" y="0"/>
                    </a:lnTo>
                    <a:cubicBezTo>
                      <a:pt x="4" y="-1"/>
                      <a:pt x="1" y="0"/>
                      <a:pt x="0"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5" name="Freeform: Shape 4942">
                <a:extLst>
                  <a:ext uri="{FF2B5EF4-FFF2-40B4-BE49-F238E27FC236}">
                    <a16:creationId xmlns="" xmlns:a16="http://schemas.microsoft.com/office/drawing/2014/main" id="{950D6934-ACDE-4EB5-B6E0-1E526DA060C7}"/>
                  </a:ext>
                </a:extLst>
              </p:cNvPr>
              <p:cNvSpPr/>
              <p:nvPr/>
            </p:nvSpPr>
            <p:spPr>
              <a:xfrm rot="4800">
                <a:off x="15491189" y="10570018"/>
                <a:ext cx="63122" cy="74598"/>
              </a:xfrm>
              <a:custGeom>
                <a:avLst/>
                <a:gdLst/>
                <a:ahLst/>
                <a:cxnLst>
                  <a:cxn ang="3cd4">
                    <a:pos x="hc" y="t"/>
                  </a:cxn>
                  <a:cxn ang="cd2">
                    <a:pos x="l" y="vc"/>
                  </a:cxn>
                  <a:cxn ang="cd4">
                    <a:pos x="hc" y="b"/>
                  </a:cxn>
                  <a:cxn ang="0">
                    <a:pos x="r" y="vc"/>
                  </a:cxn>
                </a:cxnLst>
                <a:rect l="l" t="t" r="r" b="b"/>
                <a:pathLst>
                  <a:path w="12" h="14">
                    <a:moveTo>
                      <a:pt x="4" y="2"/>
                    </a:moveTo>
                    <a:lnTo>
                      <a:pt x="0" y="8"/>
                    </a:lnTo>
                    <a:cubicBezTo>
                      <a:pt x="-1" y="10"/>
                      <a:pt x="0" y="12"/>
                      <a:pt x="2" y="13"/>
                    </a:cubicBezTo>
                    <a:cubicBezTo>
                      <a:pt x="3" y="14"/>
                      <a:pt x="6" y="14"/>
                      <a:pt x="7" y="12"/>
                    </a:cubicBezTo>
                    <a:lnTo>
                      <a:pt x="11" y="5"/>
                    </a:lnTo>
                    <a:cubicBezTo>
                      <a:pt x="12" y="4"/>
                      <a:pt x="11" y="1"/>
                      <a:pt x="9" y="0"/>
                    </a:cubicBezTo>
                    <a:cubicBezTo>
                      <a:pt x="7" y="-1"/>
                      <a:pt x="5" y="0"/>
                      <a:pt x="4"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7" name="Freeform: Shape 4943">
                <a:extLst>
                  <a:ext uri="{FF2B5EF4-FFF2-40B4-BE49-F238E27FC236}">
                    <a16:creationId xmlns="" xmlns:a16="http://schemas.microsoft.com/office/drawing/2014/main" id="{F119F8A4-A3FD-4444-AED7-FB85F265B6DC}"/>
                  </a:ext>
                </a:extLst>
              </p:cNvPr>
              <p:cNvSpPr/>
              <p:nvPr/>
            </p:nvSpPr>
            <p:spPr>
              <a:xfrm rot="4800">
                <a:off x="15801650" y="10035620"/>
                <a:ext cx="57383" cy="74598"/>
              </a:xfrm>
              <a:custGeom>
                <a:avLst/>
                <a:gdLst/>
                <a:ahLst/>
                <a:cxnLst>
                  <a:cxn ang="3cd4">
                    <a:pos x="hc" y="t"/>
                  </a:cxn>
                  <a:cxn ang="cd2">
                    <a:pos x="l" y="vc"/>
                  </a:cxn>
                  <a:cxn ang="cd4">
                    <a:pos x="hc" y="b"/>
                  </a:cxn>
                  <a:cxn ang="0">
                    <a:pos x="r" y="vc"/>
                  </a:cxn>
                </a:cxnLst>
                <a:rect l="l" t="t" r="r" b="b"/>
                <a:pathLst>
                  <a:path w="11" h="14">
                    <a:moveTo>
                      <a:pt x="4" y="3"/>
                    </a:moveTo>
                    <a:lnTo>
                      <a:pt x="0" y="9"/>
                    </a:lnTo>
                    <a:cubicBezTo>
                      <a:pt x="-1" y="11"/>
                      <a:pt x="0" y="13"/>
                      <a:pt x="1" y="14"/>
                    </a:cubicBezTo>
                    <a:cubicBezTo>
                      <a:pt x="3" y="15"/>
                      <a:pt x="5" y="15"/>
                      <a:pt x="7" y="12"/>
                    </a:cubicBezTo>
                    <a:lnTo>
                      <a:pt x="10" y="6"/>
                    </a:lnTo>
                    <a:cubicBezTo>
                      <a:pt x="11" y="4"/>
                      <a:pt x="11" y="2"/>
                      <a:pt x="9" y="1"/>
                    </a:cubicBezTo>
                    <a:cubicBezTo>
                      <a:pt x="7" y="0"/>
                      <a:pt x="5" y="0"/>
                      <a:pt x="4" y="3"/>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8" name="Freeform: Shape 4944">
                <a:extLst>
                  <a:ext uri="{FF2B5EF4-FFF2-40B4-BE49-F238E27FC236}">
                    <a16:creationId xmlns="" xmlns:a16="http://schemas.microsoft.com/office/drawing/2014/main" id="{F1B5AF38-65F1-49A1-832D-8FA2694DEB7C}"/>
                  </a:ext>
                </a:extLst>
              </p:cNvPr>
              <p:cNvSpPr/>
              <p:nvPr/>
            </p:nvSpPr>
            <p:spPr>
              <a:xfrm rot="4800">
                <a:off x="15497151" y="10231472"/>
                <a:ext cx="246749" cy="401684"/>
              </a:xfrm>
              <a:custGeom>
                <a:avLst/>
                <a:gdLst/>
                <a:ahLst/>
                <a:cxnLst>
                  <a:cxn ang="3cd4">
                    <a:pos x="hc" y="t"/>
                  </a:cxn>
                  <a:cxn ang="cd2">
                    <a:pos x="l" y="vc"/>
                  </a:cxn>
                  <a:cxn ang="cd4">
                    <a:pos x="hc" y="b"/>
                  </a:cxn>
                  <a:cxn ang="0">
                    <a:pos x="r" y="vc"/>
                  </a:cxn>
                </a:cxnLst>
                <a:rect l="l" t="t" r="r" b="b"/>
                <a:pathLst>
                  <a:path w="44" h="71">
                    <a:moveTo>
                      <a:pt x="26" y="12"/>
                    </a:moveTo>
                    <a:lnTo>
                      <a:pt x="5" y="0"/>
                    </a:lnTo>
                    <a:cubicBezTo>
                      <a:pt x="4" y="-1"/>
                      <a:pt x="1" y="0"/>
                      <a:pt x="0" y="1"/>
                    </a:cubicBezTo>
                    <a:cubicBezTo>
                      <a:pt x="-1" y="3"/>
                      <a:pt x="0" y="5"/>
                      <a:pt x="2" y="6"/>
                    </a:cubicBezTo>
                    <a:lnTo>
                      <a:pt x="23" y="18"/>
                    </a:lnTo>
                    <a:cubicBezTo>
                      <a:pt x="22" y="23"/>
                      <a:pt x="26" y="27"/>
                      <a:pt x="30" y="28"/>
                    </a:cubicBezTo>
                    <a:lnTo>
                      <a:pt x="36" y="68"/>
                    </a:lnTo>
                    <a:cubicBezTo>
                      <a:pt x="36" y="70"/>
                      <a:pt x="38" y="71"/>
                      <a:pt x="40" y="71"/>
                    </a:cubicBezTo>
                    <a:cubicBezTo>
                      <a:pt x="42" y="71"/>
                      <a:pt x="44" y="69"/>
                      <a:pt x="43" y="67"/>
                    </a:cubicBezTo>
                    <a:lnTo>
                      <a:pt x="38" y="25"/>
                    </a:lnTo>
                    <a:cubicBezTo>
                      <a:pt x="44" y="17"/>
                      <a:pt x="35" y="6"/>
                      <a:pt x="26" y="1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59" name="Freeform: Shape 4945">
                <a:extLst>
                  <a:ext uri="{FF2B5EF4-FFF2-40B4-BE49-F238E27FC236}">
                    <a16:creationId xmlns="" xmlns:a16="http://schemas.microsoft.com/office/drawing/2014/main" id="{70094399-50F6-4465-B752-D9F660F55977}"/>
                  </a:ext>
                </a:extLst>
              </p:cNvPr>
              <p:cNvSpPr/>
              <p:nvPr/>
            </p:nvSpPr>
            <p:spPr>
              <a:xfrm rot="4800">
                <a:off x="15239643" y="9902602"/>
                <a:ext cx="877966" cy="877966"/>
              </a:xfrm>
              <a:custGeom>
                <a:avLst/>
                <a:gdLst/>
                <a:ahLst/>
                <a:cxnLst>
                  <a:cxn ang="3cd4">
                    <a:pos x="hc" y="t"/>
                  </a:cxn>
                  <a:cxn ang="cd2">
                    <a:pos x="l" y="vc"/>
                  </a:cxn>
                  <a:cxn ang="cd4">
                    <a:pos x="hc" y="b"/>
                  </a:cxn>
                  <a:cxn ang="0">
                    <a:pos x="r" y="vc"/>
                  </a:cxn>
                </a:cxnLst>
                <a:rect l="l" t="t" r="r" b="b"/>
                <a:pathLst>
                  <a:path w="154" h="154">
                    <a:moveTo>
                      <a:pt x="133" y="110"/>
                    </a:moveTo>
                    <a:cubicBezTo>
                      <a:pt x="115" y="142"/>
                      <a:pt x="75" y="152"/>
                      <a:pt x="44" y="134"/>
                    </a:cubicBezTo>
                    <a:cubicBezTo>
                      <a:pt x="13" y="116"/>
                      <a:pt x="1" y="76"/>
                      <a:pt x="20" y="44"/>
                    </a:cubicBezTo>
                    <a:cubicBezTo>
                      <a:pt x="38" y="13"/>
                      <a:pt x="78" y="3"/>
                      <a:pt x="109" y="20"/>
                    </a:cubicBezTo>
                    <a:cubicBezTo>
                      <a:pt x="141" y="38"/>
                      <a:pt x="151" y="79"/>
                      <a:pt x="133" y="110"/>
                    </a:cubicBezTo>
                    <a:close/>
                    <a:moveTo>
                      <a:pt x="10" y="39"/>
                    </a:moveTo>
                    <a:cubicBezTo>
                      <a:pt x="-11" y="76"/>
                      <a:pt x="1" y="123"/>
                      <a:pt x="38" y="144"/>
                    </a:cubicBezTo>
                    <a:cubicBezTo>
                      <a:pt x="75" y="165"/>
                      <a:pt x="122" y="153"/>
                      <a:pt x="143" y="116"/>
                    </a:cubicBezTo>
                    <a:cubicBezTo>
                      <a:pt x="164" y="79"/>
                      <a:pt x="152" y="32"/>
                      <a:pt x="115" y="11"/>
                    </a:cubicBezTo>
                    <a:cubicBezTo>
                      <a:pt x="78" y="-11"/>
                      <a:pt x="31" y="2"/>
                      <a:pt x="10" y="39"/>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0" name="Freeform: Shape 4946">
                <a:extLst>
                  <a:ext uri="{FF2B5EF4-FFF2-40B4-BE49-F238E27FC236}">
                    <a16:creationId xmlns="" xmlns:a16="http://schemas.microsoft.com/office/drawing/2014/main" id="{8FAE13B1-4F88-4704-830B-7E247C92726D}"/>
                  </a:ext>
                </a:extLst>
              </p:cNvPr>
              <p:cNvSpPr/>
              <p:nvPr/>
            </p:nvSpPr>
            <p:spPr>
              <a:xfrm rot="4800">
                <a:off x="15369744" y="10155519"/>
                <a:ext cx="74598" cy="57383"/>
              </a:xfrm>
              <a:custGeom>
                <a:avLst/>
                <a:gdLst/>
                <a:ahLst/>
                <a:cxnLst>
                  <a:cxn ang="3cd4">
                    <a:pos x="hc" y="t"/>
                  </a:cxn>
                  <a:cxn ang="cd2">
                    <a:pos x="l" y="vc"/>
                  </a:cxn>
                  <a:cxn ang="cd4">
                    <a:pos x="hc" y="b"/>
                  </a:cxn>
                  <a:cxn ang="0">
                    <a:pos x="r" y="vc"/>
                  </a:cxn>
                </a:cxnLst>
                <a:rect l="l" t="t" r="r" b="b"/>
                <a:pathLst>
                  <a:path w="14" h="11">
                    <a:moveTo>
                      <a:pt x="14" y="10"/>
                    </a:moveTo>
                    <a:cubicBezTo>
                      <a:pt x="15" y="8"/>
                      <a:pt x="14" y="6"/>
                      <a:pt x="13" y="5"/>
                    </a:cubicBezTo>
                    <a:lnTo>
                      <a:pt x="6" y="1"/>
                    </a:lnTo>
                    <a:cubicBezTo>
                      <a:pt x="4" y="0"/>
                      <a:pt x="2" y="0"/>
                      <a:pt x="1" y="3"/>
                    </a:cubicBezTo>
                    <a:cubicBezTo>
                      <a:pt x="0" y="4"/>
                      <a:pt x="0" y="6"/>
                      <a:pt x="2" y="8"/>
                    </a:cubicBezTo>
                    <a:lnTo>
                      <a:pt x="9" y="11"/>
                    </a:lnTo>
                    <a:cubicBezTo>
                      <a:pt x="11" y="12"/>
                      <a:pt x="13" y="12"/>
                      <a:pt x="14" y="1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1" name="Freeform: Shape 4947">
                <a:extLst>
                  <a:ext uri="{FF2B5EF4-FFF2-40B4-BE49-F238E27FC236}">
                    <a16:creationId xmlns="" xmlns:a16="http://schemas.microsoft.com/office/drawing/2014/main" id="{55D30276-D12F-4D3A-A2C0-883029C0D49D}"/>
                  </a:ext>
                </a:extLst>
              </p:cNvPr>
              <p:cNvSpPr/>
              <p:nvPr/>
            </p:nvSpPr>
            <p:spPr>
              <a:xfrm rot="4800">
                <a:off x="15904446" y="10467175"/>
                <a:ext cx="74598" cy="57383"/>
              </a:xfrm>
              <a:custGeom>
                <a:avLst/>
                <a:gdLst/>
                <a:ahLst/>
                <a:cxnLst>
                  <a:cxn ang="3cd4">
                    <a:pos x="hc" y="t"/>
                  </a:cxn>
                  <a:cxn ang="cd2">
                    <a:pos x="l" y="vc"/>
                  </a:cxn>
                  <a:cxn ang="cd4">
                    <a:pos x="hc" y="b"/>
                  </a:cxn>
                  <a:cxn ang="0">
                    <a:pos x="r" y="vc"/>
                  </a:cxn>
                </a:cxnLst>
                <a:rect l="l" t="t" r="r" b="b"/>
                <a:pathLst>
                  <a:path w="14" h="11">
                    <a:moveTo>
                      <a:pt x="0" y="1"/>
                    </a:moveTo>
                    <a:cubicBezTo>
                      <a:pt x="-1" y="3"/>
                      <a:pt x="0" y="6"/>
                      <a:pt x="2" y="7"/>
                    </a:cubicBezTo>
                    <a:lnTo>
                      <a:pt x="8" y="10"/>
                    </a:lnTo>
                    <a:cubicBezTo>
                      <a:pt x="10" y="11"/>
                      <a:pt x="12" y="11"/>
                      <a:pt x="13" y="9"/>
                    </a:cubicBezTo>
                    <a:cubicBezTo>
                      <a:pt x="14" y="7"/>
                      <a:pt x="14" y="5"/>
                      <a:pt x="12" y="4"/>
                    </a:cubicBezTo>
                    <a:lnTo>
                      <a:pt x="5" y="0"/>
                    </a:lnTo>
                    <a:cubicBezTo>
                      <a:pt x="4" y="-1"/>
                      <a:pt x="1" y="0"/>
                      <a:pt x="0"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2" name="Freeform: Shape 4948">
                <a:extLst>
                  <a:ext uri="{FF2B5EF4-FFF2-40B4-BE49-F238E27FC236}">
                    <a16:creationId xmlns="" xmlns:a16="http://schemas.microsoft.com/office/drawing/2014/main" id="{45575C7A-CA22-438B-B812-7434D4B654A0}"/>
                  </a:ext>
                </a:extLst>
              </p:cNvPr>
              <p:cNvSpPr/>
              <p:nvPr/>
            </p:nvSpPr>
            <p:spPr>
              <a:xfrm rot="4800">
                <a:off x="15491189" y="10570018"/>
                <a:ext cx="63122" cy="74598"/>
              </a:xfrm>
              <a:custGeom>
                <a:avLst/>
                <a:gdLst/>
                <a:ahLst/>
                <a:cxnLst>
                  <a:cxn ang="3cd4">
                    <a:pos x="hc" y="t"/>
                  </a:cxn>
                  <a:cxn ang="cd2">
                    <a:pos x="l" y="vc"/>
                  </a:cxn>
                  <a:cxn ang="cd4">
                    <a:pos x="hc" y="b"/>
                  </a:cxn>
                  <a:cxn ang="0">
                    <a:pos x="r" y="vc"/>
                  </a:cxn>
                </a:cxnLst>
                <a:rect l="l" t="t" r="r" b="b"/>
                <a:pathLst>
                  <a:path w="12" h="14">
                    <a:moveTo>
                      <a:pt x="4" y="2"/>
                    </a:moveTo>
                    <a:lnTo>
                      <a:pt x="0" y="8"/>
                    </a:lnTo>
                    <a:cubicBezTo>
                      <a:pt x="-1" y="10"/>
                      <a:pt x="0" y="12"/>
                      <a:pt x="2" y="13"/>
                    </a:cubicBezTo>
                    <a:cubicBezTo>
                      <a:pt x="3" y="14"/>
                      <a:pt x="6" y="14"/>
                      <a:pt x="7" y="12"/>
                    </a:cubicBezTo>
                    <a:lnTo>
                      <a:pt x="11" y="5"/>
                    </a:lnTo>
                    <a:cubicBezTo>
                      <a:pt x="12" y="4"/>
                      <a:pt x="11" y="1"/>
                      <a:pt x="9" y="0"/>
                    </a:cubicBezTo>
                    <a:cubicBezTo>
                      <a:pt x="7" y="-1"/>
                      <a:pt x="5" y="0"/>
                      <a:pt x="4"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63" name="Freeform: Shape 4949">
                <a:extLst>
                  <a:ext uri="{FF2B5EF4-FFF2-40B4-BE49-F238E27FC236}">
                    <a16:creationId xmlns="" xmlns:a16="http://schemas.microsoft.com/office/drawing/2014/main" id="{3515B6FC-ED22-444A-AC2F-927FB96F2B93}"/>
                  </a:ext>
                </a:extLst>
              </p:cNvPr>
              <p:cNvSpPr/>
              <p:nvPr/>
            </p:nvSpPr>
            <p:spPr>
              <a:xfrm rot="4800">
                <a:off x="15801650" y="10035620"/>
                <a:ext cx="57383" cy="74598"/>
              </a:xfrm>
              <a:custGeom>
                <a:avLst/>
                <a:gdLst/>
                <a:ahLst/>
                <a:cxnLst>
                  <a:cxn ang="3cd4">
                    <a:pos x="hc" y="t"/>
                  </a:cxn>
                  <a:cxn ang="cd2">
                    <a:pos x="l" y="vc"/>
                  </a:cxn>
                  <a:cxn ang="cd4">
                    <a:pos x="hc" y="b"/>
                  </a:cxn>
                  <a:cxn ang="0">
                    <a:pos x="r" y="vc"/>
                  </a:cxn>
                </a:cxnLst>
                <a:rect l="l" t="t" r="r" b="b"/>
                <a:pathLst>
                  <a:path w="11" h="14">
                    <a:moveTo>
                      <a:pt x="4" y="3"/>
                    </a:moveTo>
                    <a:lnTo>
                      <a:pt x="0" y="9"/>
                    </a:lnTo>
                    <a:cubicBezTo>
                      <a:pt x="-1" y="11"/>
                      <a:pt x="0" y="13"/>
                      <a:pt x="1" y="14"/>
                    </a:cubicBezTo>
                    <a:cubicBezTo>
                      <a:pt x="3" y="15"/>
                      <a:pt x="5" y="15"/>
                      <a:pt x="7" y="12"/>
                    </a:cubicBezTo>
                    <a:lnTo>
                      <a:pt x="10" y="6"/>
                    </a:lnTo>
                    <a:cubicBezTo>
                      <a:pt x="11" y="4"/>
                      <a:pt x="11" y="2"/>
                      <a:pt x="9" y="1"/>
                    </a:cubicBezTo>
                    <a:cubicBezTo>
                      <a:pt x="7" y="0"/>
                      <a:pt x="5" y="0"/>
                      <a:pt x="4" y="3"/>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3" name="Freeform: Shape 4950">
                <a:extLst>
                  <a:ext uri="{FF2B5EF4-FFF2-40B4-BE49-F238E27FC236}">
                    <a16:creationId xmlns="" xmlns:a16="http://schemas.microsoft.com/office/drawing/2014/main" id="{2D19395E-5BC9-4B53-B98D-0D878CEA7D2B}"/>
                  </a:ext>
                </a:extLst>
              </p:cNvPr>
              <p:cNvSpPr/>
              <p:nvPr/>
            </p:nvSpPr>
            <p:spPr>
              <a:xfrm rot="4800">
                <a:off x="15497151" y="10231472"/>
                <a:ext cx="246749" cy="401684"/>
              </a:xfrm>
              <a:custGeom>
                <a:avLst/>
                <a:gdLst/>
                <a:ahLst/>
                <a:cxnLst>
                  <a:cxn ang="3cd4">
                    <a:pos x="hc" y="t"/>
                  </a:cxn>
                  <a:cxn ang="cd2">
                    <a:pos x="l" y="vc"/>
                  </a:cxn>
                  <a:cxn ang="cd4">
                    <a:pos x="hc" y="b"/>
                  </a:cxn>
                  <a:cxn ang="0">
                    <a:pos x="r" y="vc"/>
                  </a:cxn>
                </a:cxnLst>
                <a:rect l="l" t="t" r="r" b="b"/>
                <a:pathLst>
                  <a:path w="44" h="71">
                    <a:moveTo>
                      <a:pt x="26" y="12"/>
                    </a:moveTo>
                    <a:lnTo>
                      <a:pt x="5" y="0"/>
                    </a:lnTo>
                    <a:cubicBezTo>
                      <a:pt x="4" y="-1"/>
                      <a:pt x="1" y="0"/>
                      <a:pt x="0" y="1"/>
                    </a:cubicBezTo>
                    <a:cubicBezTo>
                      <a:pt x="-1" y="3"/>
                      <a:pt x="0" y="5"/>
                      <a:pt x="2" y="6"/>
                    </a:cubicBezTo>
                    <a:lnTo>
                      <a:pt x="23" y="18"/>
                    </a:lnTo>
                    <a:cubicBezTo>
                      <a:pt x="22" y="23"/>
                      <a:pt x="26" y="27"/>
                      <a:pt x="30" y="28"/>
                    </a:cubicBezTo>
                    <a:lnTo>
                      <a:pt x="36" y="68"/>
                    </a:lnTo>
                    <a:cubicBezTo>
                      <a:pt x="36" y="70"/>
                      <a:pt x="38" y="71"/>
                      <a:pt x="40" y="71"/>
                    </a:cubicBezTo>
                    <a:cubicBezTo>
                      <a:pt x="42" y="71"/>
                      <a:pt x="44" y="69"/>
                      <a:pt x="43" y="67"/>
                    </a:cubicBezTo>
                    <a:lnTo>
                      <a:pt x="38" y="25"/>
                    </a:lnTo>
                    <a:cubicBezTo>
                      <a:pt x="44" y="17"/>
                      <a:pt x="35" y="6"/>
                      <a:pt x="26" y="1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grpSp>
          <p:nvGrpSpPr>
            <p:cNvPr id="84" name="Group 1">
              <a:extLst>
                <a:ext uri="{FF2B5EF4-FFF2-40B4-BE49-F238E27FC236}">
                  <a16:creationId xmlns="" xmlns:a16="http://schemas.microsoft.com/office/drawing/2014/main" id="{6CDB5B6E-669A-4FBA-8B8A-0C783D078EE6}"/>
                </a:ext>
              </a:extLst>
            </p:cNvPr>
            <p:cNvGrpSpPr/>
            <p:nvPr/>
          </p:nvGrpSpPr>
          <p:grpSpPr>
            <a:xfrm>
              <a:off x="6455997" y="2776736"/>
              <a:ext cx="234616" cy="371206"/>
              <a:chOff x="12914500" y="6080677"/>
              <a:chExt cx="625479" cy="989624"/>
            </a:xfrm>
          </p:grpSpPr>
          <p:sp>
            <p:nvSpPr>
              <p:cNvPr id="85" name="Freeform: Shape 4951">
                <a:extLst>
                  <a:ext uri="{FF2B5EF4-FFF2-40B4-BE49-F238E27FC236}">
                    <a16:creationId xmlns="" xmlns:a16="http://schemas.microsoft.com/office/drawing/2014/main" id="{8A201AF3-C228-4209-B744-A598178BD780}"/>
                  </a:ext>
                </a:extLst>
              </p:cNvPr>
              <p:cNvSpPr/>
              <p:nvPr/>
            </p:nvSpPr>
            <p:spPr>
              <a:xfrm rot="4800">
                <a:off x="12914500" y="6080677"/>
                <a:ext cx="625479" cy="625479"/>
              </a:xfrm>
              <a:custGeom>
                <a:avLst/>
                <a:gdLst/>
                <a:ahLst/>
                <a:cxnLst>
                  <a:cxn ang="3cd4">
                    <a:pos x="hc" y="t"/>
                  </a:cxn>
                  <a:cxn ang="cd2">
                    <a:pos x="l" y="vc"/>
                  </a:cxn>
                  <a:cxn ang="cd4">
                    <a:pos x="hc" y="b"/>
                  </a:cxn>
                  <a:cxn ang="0">
                    <a:pos x="r" y="vc"/>
                  </a:cxn>
                </a:cxnLst>
                <a:rect l="l" t="t" r="r" b="b"/>
                <a:pathLst>
                  <a:path w="110" h="110">
                    <a:moveTo>
                      <a:pt x="20" y="35"/>
                    </a:moveTo>
                    <a:cubicBezTo>
                      <a:pt x="14" y="45"/>
                      <a:pt x="13" y="57"/>
                      <a:pt x="17" y="68"/>
                    </a:cubicBezTo>
                    <a:cubicBezTo>
                      <a:pt x="24" y="89"/>
                      <a:pt x="47" y="100"/>
                      <a:pt x="68" y="92"/>
                    </a:cubicBezTo>
                    <a:cubicBezTo>
                      <a:pt x="77" y="89"/>
                      <a:pt x="84" y="83"/>
                      <a:pt x="89" y="75"/>
                    </a:cubicBezTo>
                    <a:cubicBezTo>
                      <a:pt x="95" y="64"/>
                      <a:pt x="96" y="52"/>
                      <a:pt x="92" y="41"/>
                    </a:cubicBezTo>
                    <a:cubicBezTo>
                      <a:pt x="89" y="31"/>
                      <a:pt x="81" y="23"/>
                      <a:pt x="72" y="19"/>
                    </a:cubicBezTo>
                    <a:cubicBezTo>
                      <a:pt x="62" y="14"/>
                      <a:pt x="51" y="14"/>
                      <a:pt x="41" y="17"/>
                    </a:cubicBezTo>
                    <a:cubicBezTo>
                      <a:pt x="32" y="20"/>
                      <a:pt x="25" y="26"/>
                      <a:pt x="20" y="35"/>
                    </a:cubicBezTo>
                    <a:close/>
                    <a:moveTo>
                      <a:pt x="103" y="82"/>
                    </a:moveTo>
                    <a:cubicBezTo>
                      <a:pt x="96" y="93"/>
                      <a:pt x="85" y="102"/>
                      <a:pt x="73" y="106"/>
                    </a:cubicBezTo>
                    <a:cubicBezTo>
                      <a:pt x="45" y="117"/>
                      <a:pt x="13" y="102"/>
                      <a:pt x="3" y="73"/>
                    </a:cubicBezTo>
                    <a:cubicBezTo>
                      <a:pt x="-3" y="58"/>
                      <a:pt x="-1" y="41"/>
                      <a:pt x="7" y="27"/>
                    </a:cubicBezTo>
                    <a:cubicBezTo>
                      <a:pt x="14" y="16"/>
                      <a:pt x="24" y="7"/>
                      <a:pt x="36" y="3"/>
                    </a:cubicBezTo>
                    <a:cubicBezTo>
                      <a:pt x="50" y="-2"/>
                      <a:pt x="65" y="-1"/>
                      <a:pt x="78" y="5"/>
                    </a:cubicBezTo>
                    <a:cubicBezTo>
                      <a:pt x="91" y="11"/>
                      <a:pt x="101" y="22"/>
                      <a:pt x="106" y="36"/>
                    </a:cubicBezTo>
                    <a:cubicBezTo>
                      <a:pt x="112" y="51"/>
                      <a:pt x="110" y="68"/>
                      <a:pt x="103" y="8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6" name="Freeform: Shape 4952">
                <a:extLst>
                  <a:ext uri="{FF2B5EF4-FFF2-40B4-BE49-F238E27FC236}">
                    <a16:creationId xmlns="" xmlns:a16="http://schemas.microsoft.com/office/drawing/2014/main" id="{10E73234-7487-45E9-8BAB-DAE549A0D5B1}"/>
                  </a:ext>
                </a:extLst>
              </p:cNvPr>
              <p:cNvSpPr/>
              <p:nvPr/>
            </p:nvSpPr>
            <p:spPr>
              <a:xfrm rot="4800">
                <a:off x="13278327" y="6638603"/>
                <a:ext cx="126243" cy="154935"/>
              </a:xfrm>
              <a:custGeom>
                <a:avLst/>
                <a:gdLst/>
                <a:ahLst/>
                <a:cxnLst>
                  <a:cxn ang="3cd4">
                    <a:pos x="hc" y="t"/>
                  </a:cxn>
                  <a:cxn ang="cd2">
                    <a:pos x="l" y="vc"/>
                  </a:cxn>
                  <a:cxn ang="cd4">
                    <a:pos x="hc" y="b"/>
                  </a:cxn>
                  <a:cxn ang="0">
                    <a:pos x="r" y="vc"/>
                  </a:cxn>
                </a:cxnLst>
                <a:rect l="l" t="t" r="r" b="b"/>
                <a:pathLst>
                  <a:path w="23" h="28">
                    <a:moveTo>
                      <a:pt x="23" y="23"/>
                    </a:moveTo>
                    <a:lnTo>
                      <a:pt x="9" y="28"/>
                    </a:lnTo>
                    <a:lnTo>
                      <a:pt x="0" y="5"/>
                    </a:lnTo>
                    <a:lnTo>
                      <a:pt x="15" y="0"/>
                    </a:ln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7" name="Freeform: Shape 4953">
                <a:extLst>
                  <a:ext uri="{FF2B5EF4-FFF2-40B4-BE49-F238E27FC236}">
                    <a16:creationId xmlns="" xmlns:a16="http://schemas.microsoft.com/office/drawing/2014/main" id="{08051939-62F3-43C7-9505-69B97F43D329}"/>
                  </a:ext>
                </a:extLst>
              </p:cNvPr>
              <p:cNvSpPr/>
              <p:nvPr/>
            </p:nvSpPr>
            <p:spPr>
              <a:xfrm rot="4800">
                <a:off x="13307959" y="6760431"/>
                <a:ext cx="212319" cy="309870"/>
              </a:xfrm>
              <a:custGeom>
                <a:avLst/>
                <a:gdLst/>
                <a:ahLst/>
                <a:cxnLst>
                  <a:cxn ang="3cd4">
                    <a:pos x="hc" y="t"/>
                  </a:cxn>
                  <a:cxn ang="cd2">
                    <a:pos x="l" y="vc"/>
                  </a:cxn>
                  <a:cxn ang="cd4">
                    <a:pos x="hc" y="b"/>
                  </a:cxn>
                  <a:cxn ang="0">
                    <a:pos x="r" y="vc"/>
                  </a:cxn>
                </a:cxnLst>
                <a:rect l="l" t="t" r="r" b="b"/>
                <a:pathLst>
                  <a:path w="38" h="55">
                    <a:moveTo>
                      <a:pt x="38" y="41"/>
                    </a:moveTo>
                    <a:cubicBezTo>
                      <a:pt x="39" y="45"/>
                      <a:pt x="37" y="49"/>
                      <a:pt x="33" y="51"/>
                    </a:cubicBezTo>
                    <a:lnTo>
                      <a:pt x="23" y="54"/>
                    </a:lnTo>
                    <a:cubicBezTo>
                      <a:pt x="19" y="56"/>
                      <a:pt x="15" y="54"/>
                      <a:pt x="14" y="50"/>
                    </a:cubicBezTo>
                    <a:lnTo>
                      <a:pt x="1" y="14"/>
                    </a:lnTo>
                    <a:cubicBezTo>
                      <a:pt x="-1" y="10"/>
                      <a:pt x="1" y="5"/>
                      <a:pt x="5" y="4"/>
                    </a:cubicBezTo>
                    <a:lnTo>
                      <a:pt x="15" y="1"/>
                    </a:lnTo>
                    <a:cubicBezTo>
                      <a:pt x="19" y="-1"/>
                      <a:pt x="23" y="1"/>
                      <a:pt x="24" y="5"/>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8" name="Freeform: Shape 4954">
                <a:extLst>
                  <a:ext uri="{FF2B5EF4-FFF2-40B4-BE49-F238E27FC236}">
                    <a16:creationId xmlns="" xmlns:a16="http://schemas.microsoft.com/office/drawing/2014/main" id="{D6ED2776-B1F2-4E9B-AAC9-6110276BE724}"/>
                  </a:ext>
                </a:extLst>
              </p:cNvPr>
              <p:cNvSpPr/>
              <p:nvPr/>
            </p:nvSpPr>
            <p:spPr>
              <a:xfrm rot="4800">
                <a:off x="13038018" y="6263634"/>
                <a:ext cx="91813" cy="195104"/>
              </a:xfrm>
              <a:custGeom>
                <a:avLst/>
                <a:gdLst/>
                <a:ahLst/>
                <a:cxnLst>
                  <a:cxn ang="3cd4">
                    <a:pos x="hc" y="t"/>
                  </a:cxn>
                  <a:cxn ang="cd2">
                    <a:pos x="l" y="vc"/>
                  </a:cxn>
                  <a:cxn ang="cd4">
                    <a:pos x="hc" y="b"/>
                  </a:cxn>
                  <a:cxn ang="0">
                    <a:pos x="r" y="vc"/>
                  </a:cxn>
                </a:cxnLst>
                <a:rect l="l" t="t" r="r" b="b"/>
                <a:pathLst>
                  <a:path w="17" h="35">
                    <a:moveTo>
                      <a:pt x="15" y="0"/>
                    </a:moveTo>
                    <a:cubicBezTo>
                      <a:pt x="21" y="1"/>
                      <a:pt x="12" y="6"/>
                      <a:pt x="9" y="16"/>
                    </a:cubicBezTo>
                    <a:cubicBezTo>
                      <a:pt x="6" y="25"/>
                      <a:pt x="11" y="36"/>
                      <a:pt x="5" y="34"/>
                    </a:cubicBezTo>
                    <a:cubicBezTo>
                      <a:pt x="0" y="32"/>
                      <a:pt x="-1" y="20"/>
                      <a:pt x="1" y="14"/>
                    </a:cubicBezTo>
                    <a:cubicBezTo>
                      <a:pt x="2" y="7"/>
                      <a:pt x="10" y="-2"/>
                      <a:pt x="15" y="0"/>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89" name="Freeform: Shape 4955">
                <a:extLst>
                  <a:ext uri="{FF2B5EF4-FFF2-40B4-BE49-F238E27FC236}">
                    <a16:creationId xmlns="" xmlns:a16="http://schemas.microsoft.com/office/drawing/2014/main" id="{B7F0F5AD-5197-4F96-98E9-55B81FC4D19D}"/>
                  </a:ext>
                </a:extLst>
              </p:cNvPr>
              <p:cNvSpPr/>
              <p:nvPr/>
            </p:nvSpPr>
            <p:spPr>
              <a:xfrm rot="4800">
                <a:off x="13131776" y="6214699"/>
                <a:ext cx="45907" cy="40168"/>
              </a:xfrm>
              <a:custGeom>
                <a:avLst/>
                <a:gdLst/>
                <a:ahLst/>
                <a:cxnLst>
                  <a:cxn ang="3cd4">
                    <a:pos x="hc" y="t"/>
                  </a:cxn>
                  <a:cxn ang="cd2">
                    <a:pos x="l" y="vc"/>
                  </a:cxn>
                  <a:cxn ang="cd4">
                    <a:pos x="hc" y="b"/>
                  </a:cxn>
                  <a:cxn ang="0">
                    <a:pos x="r" y="vc"/>
                  </a:cxn>
                </a:cxnLst>
                <a:rect l="l" t="t" r="r" b="b"/>
                <a:pathLst>
                  <a:path w="9" h="8">
                    <a:moveTo>
                      <a:pt x="9" y="1"/>
                    </a:moveTo>
                    <a:cubicBezTo>
                      <a:pt x="10" y="3"/>
                      <a:pt x="8" y="5"/>
                      <a:pt x="6" y="7"/>
                    </a:cubicBezTo>
                    <a:cubicBezTo>
                      <a:pt x="4" y="8"/>
                      <a:pt x="4" y="9"/>
                      <a:pt x="2" y="7"/>
                    </a:cubicBezTo>
                    <a:cubicBezTo>
                      <a:pt x="0" y="5"/>
                      <a:pt x="0" y="4"/>
                      <a:pt x="1" y="3"/>
                    </a:cubicBezTo>
                    <a:cubicBezTo>
                      <a:pt x="3" y="1"/>
                      <a:pt x="7" y="-1"/>
                      <a:pt x="9"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sp>
          <p:nvSpPr>
            <p:cNvPr id="90" name="Freeform: Shape 4956">
              <a:extLst>
                <a:ext uri="{FF2B5EF4-FFF2-40B4-BE49-F238E27FC236}">
                  <a16:creationId xmlns="" xmlns:a16="http://schemas.microsoft.com/office/drawing/2014/main" id="{314E3D7F-BC4D-4187-AFC0-916087AE757A}"/>
                </a:ext>
              </a:extLst>
            </p:cNvPr>
            <p:cNvSpPr/>
            <p:nvPr/>
          </p:nvSpPr>
          <p:spPr>
            <a:xfrm rot="4800">
              <a:off x="5742151" y="2175839"/>
              <a:ext cx="1597109" cy="1752084"/>
            </a:xfrm>
            <a:custGeom>
              <a:avLst/>
              <a:gdLst/>
              <a:ahLst/>
              <a:cxnLst>
                <a:cxn ang="3cd4">
                  <a:pos x="hc" y="t"/>
                </a:cxn>
                <a:cxn ang="cd2">
                  <a:pos x="l" y="vc"/>
                </a:cxn>
                <a:cxn ang="cd4">
                  <a:pos x="hc" y="b"/>
                </a:cxn>
                <a:cxn ang="0">
                  <a:pos x="r" y="vc"/>
                </a:cxn>
              </a:cxnLst>
              <a:rect l="l" t="t" r="r" b="b"/>
              <a:pathLst>
                <a:path w="743" h="815">
                  <a:moveTo>
                    <a:pt x="738" y="23"/>
                  </a:moveTo>
                  <a:cubicBezTo>
                    <a:pt x="734" y="23"/>
                    <a:pt x="732" y="26"/>
                    <a:pt x="732" y="29"/>
                  </a:cubicBezTo>
                  <a:lnTo>
                    <a:pt x="731" y="546"/>
                  </a:lnTo>
                  <a:lnTo>
                    <a:pt x="289" y="802"/>
                  </a:lnTo>
                  <a:lnTo>
                    <a:pt x="47" y="383"/>
                  </a:lnTo>
                  <a:lnTo>
                    <a:pt x="47" y="382"/>
                  </a:lnTo>
                  <a:lnTo>
                    <a:pt x="41" y="372"/>
                  </a:lnTo>
                  <a:cubicBezTo>
                    <a:pt x="1" y="303"/>
                    <a:pt x="1" y="217"/>
                    <a:pt x="41" y="147"/>
                  </a:cubicBezTo>
                  <a:cubicBezTo>
                    <a:pt x="81" y="78"/>
                    <a:pt x="156" y="35"/>
                    <a:pt x="236" y="35"/>
                  </a:cubicBezTo>
                  <a:lnTo>
                    <a:pt x="247" y="35"/>
                  </a:lnTo>
                  <a:lnTo>
                    <a:pt x="248" y="35"/>
                  </a:lnTo>
                  <a:lnTo>
                    <a:pt x="643" y="35"/>
                  </a:lnTo>
                  <a:lnTo>
                    <a:pt x="643" y="58"/>
                  </a:lnTo>
                  <a:lnTo>
                    <a:pt x="698" y="29"/>
                  </a:lnTo>
                  <a:lnTo>
                    <a:pt x="643" y="0"/>
                  </a:lnTo>
                  <a:lnTo>
                    <a:pt x="643" y="23"/>
                  </a:lnTo>
                  <a:lnTo>
                    <a:pt x="247" y="23"/>
                  </a:lnTo>
                  <a:lnTo>
                    <a:pt x="246" y="23"/>
                  </a:lnTo>
                  <a:lnTo>
                    <a:pt x="236" y="23"/>
                  </a:lnTo>
                  <a:cubicBezTo>
                    <a:pt x="151" y="24"/>
                    <a:pt x="73" y="69"/>
                    <a:pt x="31" y="141"/>
                  </a:cubicBezTo>
                  <a:cubicBezTo>
                    <a:pt x="-10" y="214"/>
                    <a:pt x="-10" y="305"/>
                    <a:pt x="31" y="378"/>
                  </a:cubicBezTo>
                  <a:lnTo>
                    <a:pt x="36" y="386"/>
                  </a:lnTo>
                  <a:cubicBezTo>
                    <a:pt x="36" y="387"/>
                    <a:pt x="36" y="387"/>
                    <a:pt x="37" y="388"/>
                  </a:cubicBezTo>
                  <a:lnTo>
                    <a:pt x="282" y="812"/>
                  </a:lnTo>
                  <a:cubicBezTo>
                    <a:pt x="283" y="814"/>
                    <a:pt x="284" y="815"/>
                    <a:pt x="285" y="815"/>
                  </a:cubicBezTo>
                  <a:cubicBezTo>
                    <a:pt x="287" y="816"/>
                    <a:pt x="288" y="815"/>
                    <a:pt x="290" y="815"/>
                  </a:cubicBezTo>
                  <a:lnTo>
                    <a:pt x="740" y="554"/>
                  </a:lnTo>
                  <a:cubicBezTo>
                    <a:pt x="741" y="553"/>
                    <a:pt x="741" y="553"/>
                    <a:pt x="742" y="552"/>
                  </a:cubicBezTo>
                  <a:cubicBezTo>
                    <a:pt x="742" y="551"/>
                    <a:pt x="743" y="550"/>
                    <a:pt x="743" y="549"/>
                  </a:cubicBezTo>
                  <a:lnTo>
                    <a:pt x="743" y="29"/>
                  </a:lnTo>
                  <a:cubicBezTo>
                    <a:pt x="743" y="26"/>
                    <a:pt x="741" y="23"/>
                    <a:pt x="738" y="23"/>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1" name="Freeform: Shape 4957">
              <a:extLst>
                <a:ext uri="{FF2B5EF4-FFF2-40B4-BE49-F238E27FC236}">
                  <a16:creationId xmlns="" xmlns:a16="http://schemas.microsoft.com/office/drawing/2014/main" id="{98877AAD-C5D6-4B6B-8FFE-D338C9AB6AB4}"/>
                </a:ext>
              </a:extLst>
            </p:cNvPr>
            <p:cNvSpPr/>
            <p:nvPr/>
          </p:nvSpPr>
          <p:spPr>
            <a:xfrm rot="4800">
              <a:off x="6416397" y="3456073"/>
              <a:ext cx="1963023" cy="1764999"/>
            </a:xfrm>
            <a:custGeom>
              <a:avLst/>
              <a:gdLst/>
              <a:ahLst/>
              <a:cxnLst>
                <a:cxn ang="3cd4">
                  <a:pos x="hc" y="t"/>
                </a:cxn>
                <a:cxn ang="cd2">
                  <a:pos x="l" y="vc"/>
                </a:cxn>
                <a:cxn ang="cd4">
                  <a:pos x="hc" y="b"/>
                </a:cxn>
                <a:cxn ang="0">
                  <a:pos x="r" y="vc"/>
                </a:cxn>
              </a:cxnLst>
              <a:rect l="l" t="t" r="r" b="b"/>
              <a:pathLst>
                <a:path w="913" h="821">
                  <a:moveTo>
                    <a:pt x="459" y="1"/>
                  </a:moveTo>
                  <a:cubicBezTo>
                    <a:pt x="457" y="0"/>
                    <a:pt x="455" y="0"/>
                    <a:pt x="453" y="1"/>
                  </a:cubicBezTo>
                  <a:lnTo>
                    <a:pt x="2" y="260"/>
                  </a:lnTo>
                  <a:cubicBezTo>
                    <a:pt x="0" y="262"/>
                    <a:pt x="-1" y="266"/>
                    <a:pt x="0" y="268"/>
                  </a:cubicBezTo>
                  <a:cubicBezTo>
                    <a:pt x="2" y="271"/>
                    <a:pt x="5" y="272"/>
                    <a:pt x="8" y="270"/>
                  </a:cubicBezTo>
                  <a:lnTo>
                    <a:pt x="456" y="13"/>
                  </a:lnTo>
                  <a:lnTo>
                    <a:pt x="899" y="268"/>
                  </a:lnTo>
                  <a:lnTo>
                    <a:pt x="657" y="686"/>
                  </a:lnTo>
                  <a:cubicBezTo>
                    <a:pt x="657" y="687"/>
                    <a:pt x="656" y="687"/>
                    <a:pt x="656" y="687"/>
                  </a:cubicBezTo>
                  <a:lnTo>
                    <a:pt x="651" y="697"/>
                  </a:lnTo>
                  <a:cubicBezTo>
                    <a:pt x="610" y="767"/>
                    <a:pt x="536" y="810"/>
                    <a:pt x="456" y="810"/>
                  </a:cubicBezTo>
                  <a:cubicBezTo>
                    <a:pt x="376" y="810"/>
                    <a:pt x="301" y="767"/>
                    <a:pt x="261" y="697"/>
                  </a:cubicBezTo>
                  <a:lnTo>
                    <a:pt x="256" y="687"/>
                  </a:lnTo>
                  <a:cubicBezTo>
                    <a:pt x="256" y="687"/>
                    <a:pt x="255" y="687"/>
                    <a:pt x="255" y="686"/>
                  </a:cubicBezTo>
                  <a:lnTo>
                    <a:pt x="58" y="345"/>
                  </a:lnTo>
                  <a:lnTo>
                    <a:pt x="78" y="333"/>
                  </a:lnTo>
                  <a:lnTo>
                    <a:pt x="25" y="299"/>
                  </a:lnTo>
                  <a:lnTo>
                    <a:pt x="28" y="362"/>
                  </a:lnTo>
                  <a:lnTo>
                    <a:pt x="48" y="351"/>
                  </a:lnTo>
                  <a:lnTo>
                    <a:pt x="246" y="693"/>
                  </a:lnTo>
                  <a:cubicBezTo>
                    <a:pt x="246" y="694"/>
                    <a:pt x="246" y="694"/>
                    <a:pt x="246" y="694"/>
                  </a:cubicBezTo>
                  <a:lnTo>
                    <a:pt x="251" y="703"/>
                  </a:lnTo>
                  <a:cubicBezTo>
                    <a:pt x="293" y="776"/>
                    <a:pt x="372" y="821"/>
                    <a:pt x="456" y="821"/>
                  </a:cubicBezTo>
                  <a:cubicBezTo>
                    <a:pt x="540" y="821"/>
                    <a:pt x="618" y="776"/>
                    <a:pt x="661" y="703"/>
                  </a:cubicBezTo>
                  <a:lnTo>
                    <a:pt x="665" y="694"/>
                  </a:lnTo>
                  <a:cubicBezTo>
                    <a:pt x="666" y="694"/>
                    <a:pt x="666" y="694"/>
                    <a:pt x="667" y="693"/>
                  </a:cubicBezTo>
                  <a:lnTo>
                    <a:pt x="912" y="268"/>
                  </a:lnTo>
                  <a:cubicBezTo>
                    <a:pt x="913" y="267"/>
                    <a:pt x="913" y="265"/>
                    <a:pt x="912" y="264"/>
                  </a:cubicBezTo>
                  <a:cubicBezTo>
                    <a:pt x="912" y="262"/>
                    <a:pt x="911" y="261"/>
                    <a:pt x="910" y="260"/>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2" name="Freeform: Shape 4958">
              <a:extLst>
                <a:ext uri="{FF2B5EF4-FFF2-40B4-BE49-F238E27FC236}">
                  <a16:creationId xmlns="" xmlns:a16="http://schemas.microsoft.com/office/drawing/2014/main" id="{E81F96B7-B2DD-4605-9CC1-DC16FB82E054}"/>
                </a:ext>
              </a:extLst>
            </p:cNvPr>
            <p:cNvSpPr/>
            <p:nvPr/>
          </p:nvSpPr>
          <p:spPr>
            <a:xfrm rot="4800">
              <a:off x="7454230" y="2225578"/>
              <a:ext cx="1597109" cy="1702578"/>
            </a:xfrm>
            <a:custGeom>
              <a:avLst/>
              <a:gdLst/>
              <a:ahLst/>
              <a:cxnLst>
                <a:cxn ang="3cd4">
                  <a:pos x="hc" y="t"/>
                </a:cxn>
                <a:cxn ang="cd2">
                  <a:pos x="l" y="vc"/>
                </a:cxn>
                <a:cxn ang="cd4">
                  <a:pos x="hc" y="b"/>
                </a:cxn>
                <a:cxn ang="0">
                  <a:pos x="r" y="vc"/>
                </a:cxn>
              </a:cxnLst>
              <a:rect l="l" t="t" r="r" b="b"/>
              <a:pathLst>
                <a:path w="743" h="792">
                  <a:moveTo>
                    <a:pt x="507" y="0"/>
                  </a:moveTo>
                  <a:lnTo>
                    <a:pt x="498" y="0"/>
                  </a:lnTo>
                  <a:cubicBezTo>
                    <a:pt x="497" y="0"/>
                    <a:pt x="496" y="0"/>
                    <a:pt x="496" y="0"/>
                  </a:cubicBezTo>
                  <a:lnTo>
                    <a:pt x="6" y="0"/>
                  </a:lnTo>
                  <a:cubicBezTo>
                    <a:pt x="4" y="0"/>
                    <a:pt x="3" y="1"/>
                    <a:pt x="2" y="2"/>
                  </a:cubicBezTo>
                  <a:cubicBezTo>
                    <a:pt x="1" y="3"/>
                    <a:pt x="0" y="4"/>
                    <a:pt x="0" y="6"/>
                  </a:cubicBezTo>
                  <a:lnTo>
                    <a:pt x="1" y="526"/>
                  </a:lnTo>
                  <a:cubicBezTo>
                    <a:pt x="1" y="528"/>
                    <a:pt x="2" y="530"/>
                    <a:pt x="3" y="531"/>
                  </a:cubicBezTo>
                  <a:lnTo>
                    <a:pt x="453" y="792"/>
                  </a:lnTo>
                  <a:cubicBezTo>
                    <a:pt x="456" y="793"/>
                    <a:pt x="460" y="792"/>
                    <a:pt x="461" y="789"/>
                  </a:cubicBezTo>
                  <a:cubicBezTo>
                    <a:pt x="463" y="787"/>
                    <a:pt x="462" y="783"/>
                    <a:pt x="459" y="782"/>
                  </a:cubicBezTo>
                  <a:lnTo>
                    <a:pt x="12" y="523"/>
                  </a:lnTo>
                  <a:lnTo>
                    <a:pt x="11" y="12"/>
                  </a:lnTo>
                  <a:lnTo>
                    <a:pt x="495" y="12"/>
                  </a:lnTo>
                  <a:lnTo>
                    <a:pt x="496" y="12"/>
                  </a:lnTo>
                  <a:lnTo>
                    <a:pt x="507" y="12"/>
                  </a:lnTo>
                  <a:cubicBezTo>
                    <a:pt x="587" y="12"/>
                    <a:pt x="662" y="55"/>
                    <a:pt x="702" y="124"/>
                  </a:cubicBezTo>
                  <a:cubicBezTo>
                    <a:pt x="742" y="194"/>
                    <a:pt x="742" y="280"/>
                    <a:pt x="702" y="349"/>
                  </a:cubicBezTo>
                  <a:lnTo>
                    <a:pt x="696" y="359"/>
                  </a:lnTo>
                  <a:lnTo>
                    <a:pt x="696" y="360"/>
                  </a:lnTo>
                  <a:lnTo>
                    <a:pt x="502" y="695"/>
                  </a:lnTo>
                  <a:lnTo>
                    <a:pt x="482" y="683"/>
                  </a:lnTo>
                  <a:lnTo>
                    <a:pt x="480" y="746"/>
                  </a:lnTo>
                  <a:lnTo>
                    <a:pt x="533" y="712"/>
                  </a:lnTo>
                  <a:lnTo>
                    <a:pt x="513" y="701"/>
                  </a:lnTo>
                  <a:lnTo>
                    <a:pt x="707" y="365"/>
                  </a:lnTo>
                  <a:cubicBezTo>
                    <a:pt x="707" y="364"/>
                    <a:pt x="707" y="364"/>
                    <a:pt x="707" y="364"/>
                  </a:cubicBezTo>
                  <a:lnTo>
                    <a:pt x="712" y="355"/>
                  </a:lnTo>
                  <a:cubicBezTo>
                    <a:pt x="754" y="282"/>
                    <a:pt x="754" y="191"/>
                    <a:pt x="712" y="118"/>
                  </a:cubicBezTo>
                  <a:cubicBezTo>
                    <a:pt x="670" y="46"/>
                    <a:pt x="592" y="0"/>
                    <a:pt x="507" y="0"/>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nvGrpSpPr>
            <p:cNvPr id="93" name="Group 582">
              <a:extLst>
                <a:ext uri="{FF2B5EF4-FFF2-40B4-BE49-F238E27FC236}">
                  <a16:creationId xmlns="" xmlns:a16="http://schemas.microsoft.com/office/drawing/2014/main" id="{31BF9C3B-4B87-4B0E-85D6-2DE3A72479BB}"/>
                </a:ext>
              </a:extLst>
            </p:cNvPr>
            <p:cNvGrpSpPr/>
            <p:nvPr/>
          </p:nvGrpSpPr>
          <p:grpSpPr>
            <a:xfrm>
              <a:off x="8057331" y="2781307"/>
              <a:ext cx="325000" cy="329323"/>
              <a:chOff x="17587787" y="5979491"/>
              <a:chExt cx="866441" cy="877966"/>
            </a:xfrm>
          </p:grpSpPr>
          <p:sp>
            <p:nvSpPr>
              <p:cNvPr id="94" name="Freeform: Shape 5267">
                <a:extLst>
                  <a:ext uri="{FF2B5EF4-FFF2-40B4-BE49-F238E27FC236}">
                    <a16:creationId xmlns="" xmlns:a16="http://schemas.microsoft.com/office/drawing/2014/main" id="{B828984F-84C1-4FDC-8023-26D4E27A24F4}"/>
                  </a:ext>
                </a:extLst>
              </p:cNvPr>
              <p:cNvSpPr/>
              <p:nvPr/>
            </p:nvSpPr>
            <p:spPr>
              <a:xfrm rot="4800">
                <a:off x="17995783" y="5979491"/>
                <a:ext cx="22953" cy="91813"/>
              </a:xfrm>
              <a:custGeom>
                <a:avLst/>
                <a:gdLst/>
                <a:ahLst/>
                <a:cxnLst>
                  <a:cxn ang="3cd4">
                    <a:pos x="hc" y="t"/>
                  </a:cxn>
                  <a:cxn ang="cd2">
                    <a:pos x="l" y="vc"/>
                  </a:cxn>
                  <a:cxn ang="cd4">
                    <a:pos x="hc" y="b"/>
                  </a:cxn>
                  <a:cxn ang="0">
                    <a:pos x="r" y="vc"/>
                  </a:cxn>
                </a:cxnLst>
                <a:rect l="l" t="t" r="r" b="b"/>
                <a:pathLst>
                  <a:path w="5" h="17">
                    <a:moveTo>
                      <a:pt x="5" y="15"/>
                    </a:moveTo>
                    <a:cubicBezTo>
                      <a:pt x="5" y="16"/>
                      <a:pt x="4" y="17"/>
                      <a:pt x="3" y="17"/>
                    </a:cubicBezTo>
                    <a:cubicBezTo>
                      <a:pt x="1" y="17"/>
                      <a:pt x="0" y="16"/>
                      <a:pt x="0" y="15"/>
                    </a:cubicBezTo>
                    <a:lnTo>
                      <a:pt x="0" y="2"/>
                    </a:lnTo>
                    <a:cubicBezTo>
                      <a:pt x="0" y="1"/>
                      <a:pt x="1" y="0"/>
                      <a:pt x="3" y="0"/>
                    </a:cubicBezTo>
                    <a:cubicBezTo>
                      <a:pt x="4" y="0"/>
                      <a:pt x="5" y="1"/>
                      <a:pt x="5" y="2"/>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5" name="Freeform: Shape 5268">
                <a:extLst>
                  <a:ext uri="{FF2B5EF4-FFF2-40B4-BE49-F238E27FC236}">
                    <a16:creationId xmlns="" xmlns:a16="http://schemas.microsoft.com/office/drawing/2014/main" id="{89B43E0E-8BE4-49E6-A61F-B1EE02FC1C3C}"/>
                  </a:ext>
                </a:extLst>
              </p:cNvPr>
              <p:cNvSpPr/>
              <p:nvPr/>
            </p:nvSpPr>
            <p:spPr>
              <a:xfrm rot="4800">
                <a:off x="17685753" y="6129724"/>
                <a:ext cx="74598" cy="68860"/>
              </a:xfrm>
              <a:custGeom>
                <a:avLst/>
                <a:gdLst/>
                <a:ahLst/>
                <a:cxnLst>
                  <a:cxn ang="3cd4">
                    <a:pos x="hc" y="t"/>
                  </a:cxn>
                  <a:cxn ang="cd2">
                    <a:pos x="l" y="vc"/>
                  </a:cxn>
                  <a:cxn ang="cd4">
                    <a:pos x="hc" y="b"/>
                  </a:cxn>
                  <a:cxn ang="0">
                    <a:pos x="r" y="vc"/>
                  </a:cxn>
                </a:cxnLst>
                <a:rect l="l" t="t" r="r" b="b"/>
                <a:pathLst>
                  <a:path w="14" h="13">
                    <a:moveTo>
                      <a:pt x="13" y="9"/>
                    </a:moveTo>
                    <a:cubicBezTo>
                      <a:pt x="14" y="10"/>
                      <a:pt x="14" y="11"/>
                      <a:pt x="13" y="12"/>
                    </a:cubicBezTo>
                    <a:cubicBezTo>
                      <a:pt x="12" y="13"/>
                      <a:pt x="11" y="13"/>
                      <a:pt x="10" y="13"/>
                    </a:cubicBezTo>
                    <a:lnTo>
                      <a:pt x="0" y="4"/>
                    </a:lnTo>
                    <a:cubicBezTo>
                      <a:pt x="0" y="3"/>
                      <a:pt x="0" y="2"/>
                      <a:pt x="1" y="1"/>
                    </a:cubicBezTo>
                    <a:cubicBezTo>
                      <a:pt x="1" y="0"/>
                      <a:pt x="3" y="0"/>
                      <a:pt x="3"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6" name="Freeform: Shape 5269">
                <a:extLst>
                  <a:ext uri="{FF2B5EF4-FFF2-40B4-BE49-F238E27FC236}">
                    <a16:creationId xmlns="" xmlns:a16="http://schemas.microsoft.com/office/drawing/2014/main" id="{824B1E22-9F49-4DC0-B2E7-72C7BEE3B4BE}"/>
                  </a:ext>
                </a:extLst>
              </p:cNvPr>
              <p:cNvSpPr/>
              <p:nvPr/>
            </p:nvSpPr>
            <p:spPr>
              <a:xfrm rot="4800">
                <a:off x="17587787" y="6455231"/>
                <a:ext cx="91813" cy="22953"/>
              </a:xfrm>
              <a:custGeom>
                <a:avLst/>
                <a:gdLst/>
                <a:ahLst/>
                <a:cxnLst>
                  <a:cxn ang="3cd4">
                    <a:pos x="hc" y="t"/>
                  </a:cxn>
                  <a:cxn ang="cd2">
                    <a:pos x="l" y="vc"/>
                  </a:cxn>
                  <a:cxn ang="cd4">
                    <a:pos x="hc" y="b"/>
                  </a:cxn>
                  <a:cxn ang="0">
                    <a:pos x="r" y="vc"/>
                  </a:cxn>
                </a:cxnLst>
                <a:rect l="l" t="t" r="r" b="b"/>
                <a:pathLst>
                  <a:path w="17" h="5">
                    <a:moveTo>
                      <a:pt x="15" y="0"/>
                    </a:moveTo>
                    <a:cubicBezTo>
                      <a:pt x="16" y="0"/>
                      <a:pt x="16" y="1"/>
                      <a:pt x="17" y="2"/>
                    </a:cubicBezTo>
                    <a:cubicBezTo>
                      <a:pt x="17" y="3"/>
                      <a:pt x="16" y="4"/>
                      <a:pt x="15" y="4"/>
                    </a:cubicBezTo>
                    <a:lnTo>
                      <a:pt x="2" y="5"/>
                    </a:lnTo>
                    <a:cubicBezTo>
                      <a:pt x="1" y="6"/>
                      <a:pt x="0" y="5"/>
                      <a:pt x="0" y="4"/>
                    </a:cubicBezTo>
                    <a:cubicBezTo>
                      <a:pt x="0" y="2"/>
                      <a:pt x="1" y="1"/>
                      <a:pt x="2" y="1"/>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7" name="Freeform: Shape 5270">
                <a:extLst>
                  <a:ext uri="{FF2B5EF4-FFF2-40B4-BE49-F238E27FC236}">
                    <a16:creationId xmlns="" xmlns:a16="http://schemas.microsoft.com/office/drawing/2014/main" id="{7BBB8347-1BF0-482A-A187-A53ED0BF7E36}"/>
                  </a:ext>
                </a:extLst>
              </p:cNvPr>
              <p:cNvSpPr/>
              <p:nvPr/>
            </p:nvSpPr>
            <p:spPr>
              <a:xfrm rot="4800">
                <a:off x="18362415" y="6433362"/>
                <a:ext cx="91813" cy="28692"/>
              </a:xfrm>
              <a:custGeom>
                <a:avLst/>
                <a:gdLst/>
                <a:ahLst/>
                <a:cxnLst>
                  <a:cxn ang="3cd4">
                    <a:pos x="hc" y="t"/>
                  </a:cxn>
                  <a:cxn ang="cd2">
                    <a:pos x="l" y="vc"/>
                  </a:cxn>
                  <a:cxn ang="cd4">
                    <a:pos x="hc" y="b"/>
                  </a:cxn>
                  <a:cxn ang="0">
                    <a:pos x="r" y="vc"/>
                  </a:cxn>
                </a:cxnLst>
                <a:rect l="l" t="t" r="r" b="b"/>
                <a:pathLst>
                  <a:path w="17" h="6">
                    <a:moveTo>
                      <a:pt x="2" y="4"/>
                    </a:moveTo>
                    <a:cubicBezTo>
                      <a:pt x="1" y="4"/>
                      <a:pt x="0" y="3"/>
                      <a:pt x="0" y="2"/>
                    </a:cubicBezTo>
                    <a:cubicBezTo>
                      <a:pt x="0" y="1"/>
                      <a:pt x="1" y="0"/>
                      <a:pt x="2" y="0"/>
                    </a:cubicBezTo>
                    <a:lnTo>
                      <a:pt x="15" y="1"/>
                    </a:lnTo>
                    <a:cubicBezTo>
                      <a:pt x="16" y="1"/>
                      <a:pt x="17" y="2"/>
                      <a:pt x="17" y="4"/>
                    </a:cubicBezTo>
                    <a:cubicBezTo>
                      <a:pt x="17" y="5"/>
                      <a:pt x="16" y="6"/>
                      <a:pt x="15" y="6"/>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8" name="Freeform: Shape 5271">
                <a:extLst>
                  <a:ext uri="{FF2B5EF4-FFF2-40B4-BE49-F238E27FC236}">
                    <a16:creationId xmlns="" xmlns:a16="http://schemas.microsoft.com/office/drawing/2014/main" id="{66ACE2D7-B051-4F76-82FC-C51E29397FB4}"/>
                  </a:ext>
                </a:extLst>
              </p:cNvPr>
              <p:cNvSpPr/>
              <p:nvPr/>
            </p:nvSpPr>
            <p:spPr>
              <a:xfrm rot="4800">
                <a:off x="18266728" y="6113322"/>
                <a:ext cx="68860" cy="68860"/>
              </a:xfrm>
              <a:custGeom>
                <a:avLst/>
                <a:gdLst/>
                <a:ahLst/>
                <a:cxnLst>
                  <a:cxn ang="3cd4">
                    <a:pos x="hc" y="t"/>
                  </a:cxn>
                  <a:cxn ang="cd2">
                    <a:pos x="l" y="vc"/>
                  </a:cxn>
                  <a:cxn ang="cd4">
                    <a:pos x="hc" y="b"/>
                  </a:cxn>
                  <a:cxn ang="0">
                    <a:pos x="r" y="vc"/>
                  </a:cxn>
                </a:cxnLst>
                <a:rect l="l" t="t" r="r" b="b"/>
                <a:pathLst>
                  <a:path w="13" h="13">
                    <a:moveTo>
                      <a:pt x="4" y="13"/>
                    </a:moveTo>
                    <a:cubicBezTo>
                      <a:pt x="3" y="13"/>
                      <a:pt x="1" y="13"/>
                      <a:pt x="1" y="12"/>
                    </a:cubicBezTo>
                    <a:cubicBezTo>
                      <a:pt x="0" y="11"/>
                      <a:pt x="0" y="10"/>
                      <a:pt x="1" y="9"/>
                    </a:cubicBezTo>
                    <a:lnTo>
                      <a:pt x="10" y="1"/>
                    </a:lnTo>
                    <a:cubicBezTo>
                      <a:pt x="11" y="0"/>
                      <a:pt x="12" y="0"/>
                      <a:pt x="13" y="1"/>
                    </a:cubicBezTo>
                    <a:cubicBezTo>
                      <a:pt x="14" y="2"/>
                      <a:pt x="14" y="3"/>
                      <a:pt x="13" y="4"/>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sp>
            <p:nvSpPr>
              <p:cNvPr id="99" name="Freeform: Shape 5272">
                <a:extLst>
                  <a:ext uri="{FF2B5EF4-FFF2-40B4-BE49-F238E27FC236}">
                    <a16:creationId xmlns="" xmlns:a16="http://schemas.microsoft.com/office/drawing/2014/main" id="{42C868D3-DE96-43C2-8612-8C8EA3EAA320}"/>
                  </a:ext>
                </a:extLst>
              </p:cNvPr>
              <p:cNvSpPr/>
              <p:nvPr/>
            </p:nvSpPr>
            <p:spPr>
              <a:xfrm rot="4800">
                <a:off x="17742674" y="6117211"/>
                <a:ext cx="527927" cy="740246"/>
              </a:xfrm>
              <a:custGeom>
                <a:avLst/>
                <a:gdLst/>
                <a:ahLst/>
                <a:cxnLst>
                  <a:cxn ang="3cd4">
                    <a:pos x="hc" y="t"/>
                  </a:cxn>
                  <a:cxn ang="cd2">
                    <a:pos x="l" y="vc"/>
                  </a:cxn>
                  <a:cxn ang="cd4">
                    <a:pos x="hc" y="b"/>
                  </a:cxn>
                  <a:cxn ang="0">
                    <a:pos x="r" y="vc"/>
                  </a:cxn>
                </a:cxnLst>
                <a:rect l="l" t="t" r="r" b="b"/>
                <a:pathLst>
                  <a:path w="93" h="130">
                    <a:moveTo>
                      <a:pt x="61" y="111"/>
                    </a:moveTo>
                    <a:cubicBezTo>
                      <a:pt x="61" y="113"/>
                      <a:pt x="61" y="114"/>
                      <a:pt x="60" y="115"/>
                    </a:cubicBezTo>
                    <a:cubicBezTo>
                      <a:pt x="59" y="115"/>
                      <a:pt x="58" y="115"/>
                      <a:pt x="58" y="115"/>
                    </a:cubicBezTo>
                    <a:lnTo>
                      <a:pt x="35" y="115"/>
                    </a:lnTo>
                    <a:cubicBezTo>
                      <a:pt x="35" y="115"/>
                      <a:pt x="34" y="115"/>
                      <a:pt x="33" y="115"/>
                    </a:cubicBezTo>
                    <a:cubicBezTo>
                      <a:pt x="32" y="114"/>
                      <a:pt x="32" y="113"/>
                      <a:pt x="32" y="111"/>
                    </a:cubicBezTo>
                    <a:lnTo>
                      <a:pt x="32" y="99"/>
                    </a:lnTo>
                    <a:lnTo>
                      <a:pt x="61" y="99"/>
                    </a:lnTo>
                    <a:close/>
                    <a:moveTo>
                      <a:pt x="29" y="23"/>
                    </a:moveTo>
                    <a:cubicBezTo>
                      <a:pt x="22" y="29"/>
                      <a:pt x="17" y="37"/>
                      <a:pt x="17" y="47"/>
                    </a:cubicBezTo>
                    <a:cubicBezTo>
                      <a:pt x="17" y="56"/>
                      <a:pt x="21" y="64"/>
                      <a:pt x="28" y="69"/>
                    </a:cubicBezTo>
                    <a:cubicBezTo>
                      <a:pt x="29" y="70"/>
                      <a:pt x="29" y="71"/>
                      <a:pt x="28" y="72"/>
                    </a:cubicBezTo>
                    <a:cubicBezTo>
                      <a:pt x="27" y="73"/>
                      <a:pt x="26" y="73"/>
                      <a:pt x="25" y="72"/>
                    </a:cubicBezTo>
                    <a:cubicBezTo>
                      <a:pt x="18" y="66"/>
                      <a:pt x="13" y="57"/>
                      <a:pt x="13" y="47"/>
                    </a:cubicBezTo>
                    <a:cubicBezTo>
                      <a:pt x="13" y="36"/>
                      <a:pt x="18" y="26"/>
                      <a:pt x="26" y="20"/>
                    </a:cubicBezTo>
                    <a:cubicBezTo>
                      <a:pt x="27" y="19"/>
                      <a:pt x="29" y="19"/>
                      <a:pt x="29" y="20"/>
                    </a:cubicBezTo>
                    <a:lnTo>
                      <a:pt x="30" y="20"/>
                    </a:lnTo>
                    <a:cubicBezTo>
                      <a:pt x="30" y="21"/>
                      <a:pt x="30" y="23"/>
                      <a:pt x="29" y="23"/>
                    </a:cubicBezTo>
                    <a:close/>
                    <a:moveTo>
                      <a:pt x="93" y="47"/>
                    </a:moveTo>
                    <a:cubicBezTo>
                      <a:pt x="93" y="21"/>
                      <a:pt x="72" y="0"/>
                      <a:pt x="46" y="0"/>
                    </a:cubicBezTo>
                    <a:cubicBezTo>
                      <a:pt x="21" y="0"/>
                      <a:pt x="0" y="21"/>
                      <a:pt x="0" y="47"/>
                    </a:cubicBezTo>
                    <a:cubicBezTo>
                      <a:pt x="0" y="65"/>
                      <a:pt x="11" y="82"/>
                      <a:pt x="27" y="89"/>
                    </a:cubicBezTo>
                    <a:lnTo>
                      <a:pt x="27" y="99"/>
                    </a:lnTo>
                    <a:lnTo>
                      <a:pt x="27" y="111"/>
                    </a:lnTo>
                    <a:cubicBezTo>
                      <a:pt x="27" y="116"/>
                      <a:pt x="30" y="119"/>
                      <a:pt x="34" y="120"/>
                    </a:cubicBezTo>
                    <a:cubicBezTo>
                      <a:pt x="34" y="121"/>
                      <a:pt x="35" y="122"/>
                      <a:pt x="35" y="123"/>
                    </a:cubicBezTo>
                    <a:cubicBezTo>
                      <a:pt x="37" y="128"/>
                      <a:pt x="41" y="130"/>
                      <a:pt x="43" y="130"/>
                    </a:cubicBezTo>
                    <a:lnTo>
                      <a:pt x="50" y="130"/>
                    </a:lnTo>
                    <a:cubicBezTo>
                      <a:pt x="52" y="130"/>
                      <a:pt x="56" y="128"/>
                      <a:pt x="58" y="123"/>
                    </a:cubicBezTo>
                    <a:cubicBezTo>
                      <a:pt x="58" y="122"/>
                      <a:pt x="59" y="121"/>
                      <a:pt x="59" y="120"/>
                    </a:cubicBezTo>
                    <a:cubicBezTo>
                      <a:pt x="63" y="119"/>
                      <a:pt x="66" y="116"/>
                      <a:pt x="66" y="111"/>
                    </a:cubicBezTo>
                    <a:lnTo>
                      <a:pt x="66" y="94"/>
                    </a:lnTo>
                    <a:lnTo>
                      <a:pt x="66" y="89"/>
                    </a:lnTo>
                    <a:cubicBezTo>
                      <a:pt x="82" y="82"/>
                      <a:pt x="93" y="65"/>
                      <a:pt x="93" y="47"/>
                    </a:cubicBezTo>
                    <a:close/>
                  </a:path>
                </a:pathLst>
              </a:custGeom>
              <a:solidFill>
                <a:srgbClr val="FFFFFF"/>
              </a:solidFill>
              <a:ln cap="flat">
                <a:noFill/>
                <a:prstDash val="solid"/>
              </a:ln>
            </p:spPr>
            <p:txBody>
              <a:bodyPr vert="horz" wrap="none" lIns="33759" tIns="16879" rIns="33759" bIns="16879" anchor="ctr" anchorCtr="1" compatLnSpc="0"/>
              <a:lstStyle/>
              <a:p>
                <a:pPr hangingPunct="0"/>
                <a:endParaRPr lang="en-US" sz="675">
                  <a:latin typeface="Arial" pitchFamily="18"/>
                  <a:ea typeface="Arial Unicode MS" pitchFamily="2"/>
                  <a:cs typeface="Arial Unicode MS" pitchFamily="2"/>
                </a:endParaRPr>
              </a:p>
            </p:txBody>
          </p:sp>
        </p:grpSp>
      </p:grpSp>
      <p:sp>
        <p:nvSpPr>
          <p:cNvPr id="100" name="TextBox 35">
            <a:extLst>
              <a:ext uri="{FF2B5EF4-FFF2-40B4-BE49-F238E27FC236}">
                <a16:creationId xmlns="" xmlns:a16="http://schemas.microsoft.com/office/drawing/2014/main" id="{66CEFA19-A89E-45AE-A8AA-9EB88B09DB08}"/>
              </a:ext>
            </a:extLst>
          </p:cNvPr>
          <p:cNvSpPr txBox="1"/>
          <p:nvPr/>
        </p:nvSpPr>
        <p:spPr>
          <a:xfrm>
            <a:off x="7165265" y="3038413"/>
            <a:ext cx="989373" cy="338554"/>
          </a:xfrm>
          <a:prstGeom prst="rect">
            <a:avLst/>
          </a:prstGeom>
          <a:noFill/>
        </p:spPr>
        <p:txBody>
          <a:bodyPr wrap="none" rtlCol="0" anchor="b" anchorCtr="0">
            <a:spAutoFit/>
          </a:bodyPr>
          <a:lstStyle/>
          <a:p>
            <a:pPr algn="ctr"/>
            <a:r>
              <a:rPr lang="en-US" sz="1600" b="1" dirty="0" err="1" smtClean="0">
                <a:solidFill>
                  <a:schemeClr val="tx2"/>
                </a:solidFill>
                <a:latin typeface="Poppins" pitchFamily="2" charset="77"/>
                <a:ea typeface="League Spartan" charset="0"/>
                <a:cs typeface="Poppins" pitchFamily="2" charset="77"/>
              </a:rPr>
              <a:t>Liquidez</a:t>
            </a:r>
            <a:endParaRPr lang="en-US" sz="1600" b="1" dirty="0">
              <a:solidFill>
                <a:schemeClr val="tx2"/>
              </a:solidFill>
              <a:latin typeface="Poppins" pitchFamily="2" charset="77"/>
              <a:ea typeface="League Spartan" charset="0"/>
              <a:cs typeface="Poppins" pitchFamily="2" charset="77"/>
            </a:endParaRPr>
          </a:p>
        </p:txBody>
      </p:sp>
      <p:sp>
        <p:nvSpPr>
          <p:cNvPr id="101" name="TextBox 35">
            <a:extLst>
              <a:ext uri="{FF2B5EF4-FFF2-40B4-BE49-F238E27FC236}">
                <a16:creationId xmlns="" xmlns:a16="http://schemas.microsoft.com/office/drawing/2014/main" id="{C29A9824-A266-4814-8C3A-75D6F3DE3181}"/>
              </a:ext>
            </a:extLst>
          </p:cNvPr>
          <p:cNvSpPr txBox="1"/>
          <p:nvPr/>
        </p:nvSpPr>
        <p:spPr>
          <a:xfrm>
            <a:off x="7948923" y="4868249"/>
            <a:ext cx="1821669" cy="1077218"/>
          </a:xfrm>
          <a:prstGeom prst="rect">
            <a:avLst/>
          </a:prstGeom>
          <a:noFill/>
        </p:spPr>
        <p:txBody>
          <a:bodyPr wrap="square" rtlCol="0" anchor="b" anchorCtr="0">
            <a:spAutoFit/>
          </a:bodyPr>
          <a:lstStyle/>
          <a:p>
            <a:pPr algn="ctr"/>
            <a:r>
              <a:rPr lang="es-ES" sz="1600" b="1" dirty="0">
                <a:solidFill>
                  <a:schemeClr val="accent2"/>
                </a:solidFill>
                <a:latin typeface="Poppins" pitchFamily="2" charset="77"/>
                <a:ea typeface="League Spartan" charset="0"/>
                <a:cs typeface="Poppins" pitchFamily="2" charset="77"/>
              </a:rPr>
              <a:t>Resultados de la cuenta de pérdidas y ganancias</a:t>
            </a:r>
            <a:endParaRPr lang="en-US" sz="1600" b="1" dirty="0">
              <a:solidFill>
                <a:schemeClr val="accent2"/>
              </a:solidFill>
              <a:latin typeface="Poppins" pitchFamily="2" charset="77"/>
              <a:ea typeface="League Spartan" charset="0"/>
              <a:cs typeface="Poppins" pitchFamily="2" charset="77"/>
            </a:endParaRPr>
          </a:p>
        </p:txBody>
      </p:sp>
      <p:sp>
        <p:nvSpPr>
          <p:cNvPr id="102" name="TextBox 35">
            <a:extLst>
              <a:ext uri="{FF2B5EF4-FFF2-40B4-BE49-F238E27FC236}">
                <a16:creationId xmlns="" xmlns:a16="http://schemas.microsoft.com/office/drawing/2014/main" id="{C052CC27-414E-44EE-9A77-8F7CDF8B78F5}"/>
              </a:ext>
            </a:extLst>
          </p:cNvPr>
          <p:cNvSpPr txBox="1"/>
          <p:nvPr/>
        </p:nvSpPr>
        <p:spPr>
          <a:xfrm>
            <a:off x="5744976" y="5098432"/>
            <a:ext cx="1555959" cy="584775"/>
          </a:xfrm>
          <a:prstGeom prst="rect">
            <a:avLst/>
          </a:prstGeom>
          <a:noFill/>
        </p:spPr>
        <p:txBody>
          <a:bodyPr wrap="square" rtlCol="0" anchor="b" anchorCtr="0">
            <a:spAutoFit/>
          </a:bodyPr>
          <a:lstStyle/>
          <a:p>
            <a:pPr algn="ctr"/>
            <a:r>
              <a:rPr lang="en-US" sz="1600" b="1" dirty="0" err="1">
                <a:solidFill>
                  <a:schemeClr val="bg1">
                    <a:lumMod val="50000"/>
                  </a:schemeClr>
                </a:solidFill>
                <a:latin typeface="Poppins" pitchFamily="2" charset="77"/>
                <a:ea typeface="League Spartan" charset="0"/>
                <a:cs typeface="Poppins" pitchFamily="2" charset="77"/>
              </a:rPr>
              <a:t>Cambios</a:t>
            </a:r>
            <a:r>
              <a:rPr lang="en-US" sz="1600" b="1" dirty="0">
                <a:solidFill>
                  <a:schemeClr val="bg1">
                    <a:lumMod val="50000"/>
                  </a:schemeClr>
                </a:solidFill>
                <a:latin typeface="Poppins" pitchFamily="2" charset="77"/>
                <a:ea typeface="League Spartan" charset="0"/>
                <a:cs typeface="Poppins" pitchFamily="2" charset="77"/>
              </a:rPr>
              <a:t> </a:t>
            </a:r>
            <a:r>
              <a:rPr lang="en-US" sz="1600" b="1" dirty="0" err="1">
                <a:solidFill>
                  <a:schemeClr val="bg1">
                    <a:lumMod val="50000"/>
                  </a:schemeClr>
                </a:solidFill>
                <a:latin typeface="Poppins" pitchFamily="2" charset="77"/>
                <a:ea typeface="League Spartan" charset="0"/>
                <a:cs typeface="Poppins" pitchFamily="2" charset="77"/>
              </a:rPr>
              <a:t>en</a:t>
            </a:r>
            <a:r>
              <a:rPr lang="en-US" sz="1600" b="1" dirty="0">
                <a:solidFill>
                  <a:schemeClr val="bg1">
                    <a:lumMod val="50000"/>
                  </a:schemeClr>
                </a:solidFill>
                <a:latin typeface="Poppins" pitchFamily="2" charset="77"/>
                <a:ea typeface="League Spartan" charset="0"/>
                <a:cs typeface="Poppins" pitchFamily="2" charset="77"/>
              </a:rPr>
              <a:t> el balance</a:t>
            </a:r>
          </a:p>
        </p:txBody>
      </p:sp>
      <p:sp>
        <p:nvSpPr>
          <p:cNvPr id="103" name="TextBox 35">
            <a:extLst>
              <a:ext uri="{FF2B5EF4-FFF2-40B4-BE49-F238E27FC236}">
                <a16:creationId xmlns="" xmlns:a16="http://schemas.microsoft.com/office/drawing/2014/main" id="{318408D4-9A61-40B2-94BD-FD964F95BD07}"/>
              </a:ext>
            </a:extLst>
          </p:cNvPr>
          <p:cNvSpPr txBox="1"/>
          <p:nvPr/>
        </p:nvSpPr>
        <p:spPr>
          <a:xfrm>
            <a:off x="5702718" y="1962846"/>
            <a:ext cx="1317990" cy="584775"/>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Acuerdos</a:t>
            </a:r>
            <a:r>
              <a:rPr lang="en-US" sz="1600" dirty="0">
                <a:solidFill>
                  <a:schemeClr val="tx2"/>
                </a:solidFill>
                <a:latin typeface="Poppins" pitchFamily="2" charset="77"/>
                <a:ea typeface="League Spartan" charset="0"/>
                <a:cs typeface="Poppins" pitchFamily="2" charset="77"/>
              </a:rPr>
              <a:t> </a:t>
            </a:r>
            <a:r>
              <a:rPr lang="en-US" sz="1600" dirty="0" smtClean="0">
                <a:solidFill>
                  <a:schemeClr val="tx2"/>
                </a:solidFill>
                <a:latin typeface="Poppins" pitchFamily="2" charset="77"/>
                <a:ea typeface="League Spartan" charset="0"/>
                <a:cs typeface="Poppins" pitchFamily="2" charset="77"/>
              </a:rPr>
              <a:t>de</a:t>
            </a:r>
          </a:p>
          <a:p>
            <a:pPr algn="ctr"/>
            <a:r>
              <a:rPr lang="en-US" sz="1600" dirty="0" smtClean="0">
                <a:solidFill>
                  <a:schemeClr val="tx2"/>
                </a:solidFill>
                <a:latin typeface="Poppins" pitchFamily="2" charset="77"/>
                <a:ea typeface="League Spartan" charset="0"/>
                <a:cs typeface="Poppins" pitchFamily="2" charset="77"/>
              </a:rPr>
              <a:t> </a:t>
            </a:r>
            <a:r>
              <a:rPr lang="en-US" sz="1600" dirty="0" err="1">
                <a:solidFill>
                  <a:schemeClr val="tx2"/>
                </a:solidFill>
                <a:latin typeface="Poppins" pitchFamily="2" charset="77"/>
                <a:ea typeface="League Spartan" charset="0"/>
                <a:cs typeface="Poppins" pitchFamily="2" charset="77"/>
              </a:rPr>
              <a:t>garantía</a:t>
            </a:r>
            <a:endParaRPr lang="en-US" sz="1600" dirty="0">
              <a:solidFill>
                <a:schemeClr val="tx2"/>
              </a:solidFill>
              <a:latin typeface="Poppins" pitchFamily="2" charset="77"/>
              <a:ea typeface="League Spartan" charset="0"/>
              <a:cs typeface="Poppins" pitchFamily="2" charset="77"/>
            </a:endParaRPr>
          </a:p>
        </p:txBody>
      </p:sp>
      <p:sp>
        <p:nvSpPr>
          <p:cNvPr id="104" name="TextBox 35">
            <a:extLst>
              <a:ext uri="{FF2B5EF4-FFF2-40B4-BE49-F238E27FC236}">
                <a16:creationId xmlns="" xmlns:a16="http://schemas.microsoft.com/office/drawing/2014/main" id="{70B4A29E-8037-4EE2-9D63-11CF1D211005}"/>
              </a:ext>
            </a:extLst>
          </p:cNvPr>
          <p:cNvSpPr txBox="1"/>
          <p:nvPr/>
        </p:nvSpPr>
        <p:spPr>
          <a:xfrm>
            <a:off x="8685520" y="2681069"/>
            <a:ext cx="1122423"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Préstamos</a:t>
            </a:r>
            <a:endParaRPr lang="en-US" sz="1600" dirty="0">
              <a:solidFill>
                <a:schemeClr val="tx2"/>
              </a:solidFill>
              <a:latin typeface="Poppins" pitchFamily="2" charset="77"/>
              <a:ea typeface="League Spartan" charset="0"/>
              <a:cs typeface="Poppins" pitchFamily="2" charset="77"/>
            </a:endParaRPr>
          </a:p>
        </p:txBody>
      </p:sp>
      <p:sp>
        <p:nvSpPr>
          <p:cNvPr id="105" name="TextBox 35">
            <a:extLst>
              <a:ext uri="{FF2B5EF4-FFF2-40B4-BE49-F238E27FC236}">
                <a16:creationId xmlns="" xmlns:a16="http://schemas.microsoft.com/office/drawing/2014/main" id="{3AC794CA-AA8F-467F-847C-62A8604F6D10}"/>
              </a:ext>
            </a:extLst>
          </p:cNvPr>
          <p:cNvSpPr txBox="1"/>
          <p:nvPr/>
        </p:nvSpPr>
        <p:spPr>
          <a:xfrm>
            <a:off x="8084969" y="1984956"/>
            <a:ext cx="1845377" cy="584775"/>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Objetivos</a:t>
            </a:r>
            <a:r>
              <a:rPr lang="en-US" sz="1600" dirty="0">
                <a:solidFill>
                  <a:schemeClr val="tx2"/>
                </a:solidFill>
                <a:latin typeface="Poppins" pitchFamily="2" charset="77"/>
                <a:ea typeface="League Spartan" charset="0"/>
                <a:cs typeface="Poppins" pitchFamily="2" charset="77"/>
              </a:rPr>
              <a:t> de </a:t>
            </a:r>
            <a:r>
              <a:rPr lang="en-US" sz="1600" dirty="0" err="1">
                <a:solidFill>
                  <a:schemeClr val="tx2"/>
                </a:solidFill>
                <a:latin typeface="Poppins" pitchFamily="2" charset="77"/>
                <a:ea typeface="League Spartan" charset="0"/>
                <a:cs typeface="Poppins" pitchFamily="2" charset="77"/>
              </a:rPr>
              <a:t>pago</a:t>
            </a:r>
            <a:r>
              <a:rPr lang="en-US" sz="1600" dirty="0">
                <a:solidFill>
                  <a:schemeClr val="tx2"/>
                </a:solidFill>
                <a:latin typeface="Poppins" pitchFamily="2" charset="77"/>
                <a:ea typeface="League Spartan" charset="0"/>
                <a:cs typeface="Poppins" pitchFamily="2" charset="77"/>
              </a:rPr>
              <a:t/>
            </a:r>
            <a:br>
              <a:rPr lang="en-US" sz="1600" dirty="0">
                <a:solidFill>
                  <a:schemeClr val="tx2"/>
                </a:solidFill>
                <a:latin typeface="Poppins" pitchFamily="2" charset="77"/>
                <a:ea typeface="League Spartan" charset="0"/>
                <a:cs typeface="Poppins" pitchFamily="2" charset="77"/>
              </a:rPr>
            </a:br>
            <a:endParaRPr lang="en-US" sz="1600" dirty="0">
              <a:solidFill>
                <a:schemeClr val="tx2"/>
              </a:solidFill>
              <a:latin typeface="Poppins" pitchFamily="2" charset="77"/>
              <a:ea typeface="League Spartan" charset="0"/>
              <a:cs typeface="Poppins" pitchFamily="2" charset="77"/>
            </a:endParaRPr>
          </a:p>
        </p:txBody>
      </p:sp>
      <p:sp>
        <p:nvSpPr>
          <p:cNvPr id="106" name="TextBox 35">
            <a:extLst>
              <a:ext uri="{FF2B5EF4-FFF2-40B4-BE49-F238E27FC236}">
                <a16:creationId xmlns="" xmlns:a16="http://schemas.microsoft.com/office/drawing/2014/main" id="{6077AAAB-6C6F-41AC-A2C2-4FCA395DCE30}"/>
              </a:ext>
            </a:extLst>
          </p:cNvPr>
          <p:cNvSpPr txBox="1"/>
          <p:nvPr/>
        </p:nvSpPr>
        <p:spPr>
          <a:xfrm>
            <a:off x="8859759" y="3272898"/>
            <a:ext cx="2738250"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Intereses</a:t>
            </a:r>
            <a:r>
              <a:rPr lang="en-US" sz="1600" dirty="0">
                <a:solidFill>
                  <a:schemeClr val="tx2"/>
                </a:solidFill>
                <a:latin typeface="Poppins" pitchFamily="2" charset="77"/>
                <a:ea typeface="League Spartan" charset="0"/>
                <a:cs typeface="Poppins" pitchFamily="2" charset="77"/>
              </a:rPr>
              <a:t> (largo/</a:t>
            </a:r>
            <a:r>
              <a:rPr lang="en-US" sz="1600" dirty="0" err="1">
                <a:solidFill>
                  <a:schemeClr val="tx2"/>
                </a:solidFill>
                <a:latin typeface="Poppins" pitchFamily="2" charset="77"/>
                <a:ea typeface="League Spartan" charset="0"/>
                <a:cs typeface="Poppins" pitchFamily="2" charset="77"/>
              </a:rPr>
              <a:t>corto</a:t>
            </a:r>
            <a:r>
              <a:rPr lang="en-US" sz="1600" dirty="0">
                <a:solidFill>
                  <a:schemeClr val="tx2"/>
                </a:solidFill>
                <a:latin typeface="Poppins" pitchFamily="2" charset="77"/>
                <a:ea typeface="League Spartan" charset="0"/>
                <a:cs typeface="Poppins" pitchFamily="2" charset="77"/>
              </a:rPr>
              <a:t> </a:t>
            </a:r>
            <a:r>
              <a:rPr lang="en-US" sz="1600" dirty="0" err="1">
                <a:solidFill>
                  <a:schemeClr val="tx2"/>
                </a:solidFill>
                <a:latin typeface="Poppins" pitchFamily="2" charset="77"/>
                <a:ea typeface="League Spartan" charset="0"/>
                <a:cs typeface="Poppins" pitchFamily="2" charset="77"/>
              </a:rPr>
              <a:t>plazo</a:t>
            </a:r>
            <a:r>
              <a:rPr lang="en-US" sz="1600" dirty="0">
                <a:solidFill>
                  <a:schemeClr val="tx2"/>
                </a:solidFill>
                <a:latin typeface="Poppins" pitchFamily="2" charset="77"/>
                <a:ea typeface="League Spartan" charset="0"/>
                <a:cs typeface="Poppins" pitchFamily="2" charset="77"/>
              </a:rPr>
              <a:t>)</a:t>
            </a:r>
          </a:p>
        </p:txBody>
      </p:sp>
      <p:sp>
        <p:nvSpPr>
          <p:cNvPr id="107" name="TextBox 35">
            <a:extLst>
              <a:ext uri="{FF2B5EF4-FFF2-40B4-BE49-F238E27FC236}">
                <a16:creationId xmlns="" xmlns:a16="http://schemas.microsoft.com/office/drawing/2014/main" id="{4744A9A4-8AC4-46A6-A784-861EFD07F2F9}"/>
              </a:ext>
            </a:extLst>
          </p:cNvPr>
          <p:cNvSpPr txBox="1"/>
          <p:nvPr/>
        </p:nvSpPr>
        <p:spPr>
          <a:xfrm>
            <a:off x="9330087" y="4146822"/>
            <a:ext cx="955711" cy="338554"/>
          </a:xfrm>
          <a:prstGeom prst="rect">
            <a:avLst/>
          </a:prstGeom>
          <a:noFill/>
        </p:spPr>
        <p:txBody>
          <a:bodyPr wrap="none" rtlCol="0" anchor="b" anchorCtr="0">
            <a:spAutoFit/>
          </a:bodyPr>
          <a:lstStyle/>
          <a:p>
            <a:pPr algn="ctr"/>
            <a:r>
              <a:rPr lang="en-US" sz="1600" dirty="0" smtClean="0">
                <a:solidFill>
                  <a:schemeClr val="tx2"/>
                </a:solidFill>
                <a:latin typeface="Poppins" pitchFamily="2" charset="77"/>
                <a:ea typeface="League Spartan" charset="0"/>
                <a:cs typeface="Poppins" pitchFamily="2" charset="77"/>
              </a:rPr>
              <a:t>Personal</a:t>
            </a:r>
            <a:endParaRPr lang="en-US" sz="1600" dirty="0">
              <a:solidFill>
                <a:schemeClr val="tx2"/>
              </a:solidFill>
              <a:latin typeface="Poppins" pitchFamily="2" charset="77"/>
              <a:ea typeface="League Spartan" charset="0"/>
              <a:cs typeface="Poppins" pitchFamily="2" charset="77"/>
            </a:endParaRPr>
          </a:p>
        </p:txBody>
      </p:sp>
      <p:sp>
        <p:nvSpPr>
          <p:cNvPr id="108" name="TextBox 35">
            <a:extLst>
              <a:ext uri="{FF2B5EF4-FFF2-40B4-BE49-F238E27FC236}">
                <a16:creationId xmlns="" xmlns:a16="http://schemas.microsoft.com/office/drawing/2014/main" id="{8EAB3F3E-2F7F-4ED6-9B87-30E73612FAA7}"/>
              </a:ext>
            </a:extLst>
          </p:cNvPr>
          <p:cNvSpPr txBox="1"/>
          <p:nvPr/>
        </p:nvSpPr>
        <p:spPr>
          <a:xfrm>
            <a:off x="4922107" y="2888839"/>
            <a:ext cx="1717138"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Líneas</a:t>
            </a:r>
            <a:r>
              <a:rPr lang="en-US" sz="1600" dirty="0">
                <a:solidFill>
                  <a:schemeClr val="tx2"/>
                </a:solidFill>
                <a:latin typeface="Poppins" pitchFamily="2" charset="77"/>
                <a:ea typeface="League Spartan" charset="0"/>
                <a:cs typeface="Poppins" pitchFamily="2" charset="77"/>
              </a:rPr>
              <a:t> de </a:t>
            </a:r>
            <a:r>
              <a:rPr lang="en-US" sz="1600" dirty="0" err="1">
                <a:solidFill>
                  <a:schemeClr val="tx2"/>
                </a:solidFill>
                <a:latin typeface="Poppins" pitchFamily="2" charset="77"/>
                <a:ea typeface="League Spartan" charset="0"/>
                <a:cs typeface="Poppins" pitchFamily="2" charset="77"/>
              </a:rPr>
              <a:t>crédito</a:t>
            </a:r>
            <a:endParaRPr lang="en-US" sz="1600" dirty="0">
              <a:solidFill>
                <a:schemeClr val="tx2"/>
              </a:solidFill>
              <a:latin typeface="Poppins" pitchFamily="2" charset="77"/>
              <a:ea typeface="League Spartan" charset="0"/>
              <a:cs typeface="Poppins" pitchFamily="2" charset="77"/>
            </a:endParaRPr>
          </a:p>
        </p:txBody>
      </p:sp>
      <p:sp>
        <p:nvSpPr>
          <p:cNvPr id="109" name="TextBox 35">
            <a:extLst>
              <a:ext uri="{FF2B5EF4-FFF2-40B4-BE49-F238E27FC236}">
                <a16:creationId xmlns="" xmlns:a16="http://schemas.microsoft.com/office/drawing/2014/main" id="{EA1FDA2C-E256-484F-8B31-C3222332BA30}"/>
              </a:ext>
            </a:extLst>
          </p:cNvPr>
          <p:cNvSpPr txBox="1"/>
          <p:nvPr/>
        </p:nvSpPr>
        <p:spPr>
          <a:xfrm>
            <a:off x="9807942" y="4642303"/>
            <a:ext cx="1566454" cy="584775"/>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Producción</a:t>
            </a:r>
            <a:r>
              <a:rPr lang="en-US" sz="1600" dirty="0">
                <a:solidFill>
                  <a:schemeClr val="tx2"/>
                </a:solidFill>
                <a:latin typeface="Poppins" pitchFamily="2" charset="77"/>
                <a:ea typeface="League Spartan" charset="0"/>
                <a:cs typeface="Poppins" pitchFamily="2" charset="77"/>
              </a:rPr>
              <a:t> y </a:t>
            </a:r>
            <a:endParaRPr lang="en-US" sz="1600" dirty="0" smtClean="0">
              <a:solidFill>
                <a:schemeClr val="tx2"/>
              </a:solidFill>
              <a:latin typeface="Poppins" pitchFamily="2" charset="77"/>
              <a:ea typeface="League Spartan" charset="0"/>
              <a:cs typeface="Poppins" pitchFamily="2" charset="77"/>
            </a:endParaRPr>
          </a:p>
          <a:p>
            <a:pPr algn="ctr"/>
            <a:r>
              <a:rPr lang="en-US" sz="1600" dirty="0" err="1" smtClean="0">
                <a:solidFill>
                  <a:schemeClr val="tx2"/>
                </a:solidFill>
                <a:latin typeface="Poppins" pitchFamily="2" charset="77"/>
                <a:ea typeface="League Spartan" charset="0"/>
                <a:cs typeface="Poppins" pitchFamily="2" charset="77"/>
              </a:rPr>
              <a:t>beneficio</a:t>
            </a:r>
            <a:r>
              <a:rPr lang="en-US" sz="1600" dirty="0" smtClean="0">
                <a:solidFill>
                  <a:schemeClr val="tx2"/>
                </a:solidFill>
                <a:latin typeface="Poppins" pitchFamily="2" charset="77"/>
                <a:ea typeface="League Spartan" charset="0"/>
                <a:cs typeface="Poppins" pitchFamily="2" charset="77"/>
              </a:rPr>
              <a:t> </a:t>
            </a:r>
            <a:r>
              <a:rPr lang="en-US" sz="1600" dirty="0" err="1">
                <a:solidFill>
                  <a:schemeClr val="tx2"/>
                </a:solidFill>
                <a:latin typeface="Poppins" pitchFamily="2" charset="77"/>
                <a:ea typeface="League Spartan" charset="0"/>
                <a:cs typeface="Poppins" pitchFamily="2" charset="77"/>
              </a:rPr>
              <a:t>bruto</a:t>
            </a:r>
            <a:endParaRPr lang="en-US" sz="1600" dirty="0">
              <a:solidFill>
                <a:schemeClr val="tx2"/>
              </a:solidFill>
              <a:latin typeface="Poppins" pitchFamily="2" charset="77"/>
              <a:ea typeface="League Spartan" charset="0"/>
              <a:cs typeface="Poppins" pitchFamily="2" charset="77"/>
            </a:endParaRPr>
          </a:p>
        </p:txBody>
      </p:sp>
      <p:sp>
        <p:nvSpPr>
          <p:cNvPr id="110" name="TextBox 35">
            <a:extLst>
              <a:ext uri="{FF2B5EF4-FFF2-40B4-BE49-F238E27FC236}">
                <a16:creationId xmlns="" xmlns:a16="http://schemas.microsoft.com/office/drawing/2014/main" id="{66ECA8CB-E40F-470C-A49A-76ACABC7E6B1}"/>
              </a:ext>
            </a:extLst>
          </p:cNvPr>
          <p:cNvSpPr txBox="1"/>
          <p:nvPr/>
        </p:nvSpPr>
        <p:spPr>
          <a:xfrm>
            <a:off x="10057208" y="5472947"/>
            <a:ext cx="1067921" cy="338554"/>
          </a:xfrm>
          <a:prstGeom prst="rect">
            <a:avLst/>
          </a:prstGeom>
          <a:noFill/>
        </p:spPr>
        <p:txBody>
          <a:bodyPr wrap="none" rtlCol="0" anchor="b" anchorCtr="0">
            <a:spAutoFit/>
          </a:bodyPr>
          <a:lstStyle/>
          <a:p>
            <a:pPr algn="ctr"/>
            <a:r>
              <a:rPr lang="en-US" sz="1600" dirty="0" err="1" smtClean="0">
                <a:solidFill>
                  <a:schemeClr val="tx2"/>
                </a:solidFill>
                <a:latin typeface="Poppins" pitchFamily="2" charset="77"/>
                <a:ea typeface="League Spartan" charset="0"/>
                <a:cs typeface="Poppins" pitchFamily="2" charset="77"/>
              </a:rPr>
              <a:t>Contratos</a:t>
            </a:r>
            <a:endParaRPr lang="en-US" sz="1600" dirty="0">
              <a:solidFill>
                <a:schemeClr val="tx2"/>
              </a:solidFill>
              <a:latin typeface="Poppins" pitchFamily="2" charset="77"/>
              <a:ea typeface="League Spartan" charset="0"/>
              <a:cs typeface="Poppins" pitchFamily="2" charset="77"/>
            </a:endParaRPr>
          </a:p>
        </p:txBody>
      </p:sp>
      <p:sp>
        <p:nvSpPr>
          <p:cNvPr id="111" name="TextBox 35">
            <a:extLst>
              <a:ext uri="{FF2B5EF4-FFF2-40B4-BE49-F238E27FC236}">
                <a16:creationId xmlns="" xmlns:a16="http://schemas.microsoft.com/office/drawing/2014/main" id="{0C89E7C0-182C-404B-9454-B71D6F489831}"/>
              </a:ext>
            </a:extLst>
          </p:cNvPr>
          <p:cNvSpPr txBox="1"/>
          <p:nvPr/>
        </p:nvSpPr>
        <p:spPr>
          <a:xfrm>
            <a:off x="9512365" y="5894125"/>
            <a:ext cx="1120821"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Impuestos</a:t>
            </a:r>
            <a:endParaRPr lang="en-US" sz="1600" dirty="0">
              <a:solidFill>
                <a:schemeClr val="tx2"/>
              </a:solidFill>
              <a:latin typeface="Poppins" pitchFamily="2" charset="77"/>
              <a:ea typeface="League Spartan" charset="0"/>
              <a:cs typeface="Poppins" pitchFamily="2" charset="77"/>
            </a:endParaRPr>
          </a:p>
        </p:txBody>
      </p:sp>
      <p:sp>
        <p:nvSpPr>
          <p:cNvPr id="112" name="TextBox 35">
            <a:extLst>
              <a:ext uri="{FF2B5EF4-FFF2-40B4-BE49-F238E27FC236}">
                <a16:creationId xmlns="" xmlns:a16="http://schemas.microsoft.com/office/drawing/2014/main" id="{371C5938-9B5D-49E4-A68A-2D02D9397766}"/>
              </a:ext>
            </a:extLst>
          </p:cNvPr>
          <p:cNvSpPr txBox="1"/>
          <p:nvPr/>
        </p:nvSpPr>
        <p:spPr>
          <a:xfrm>
            <a:off x="8470514" y="6030106"/>
            <a:ext cx="887487" cy="338554"/>
          </a:xfrm>
          <a:prstGeom prst="rect">
            <a:avLst/>
          </a:prstGeom>
          <a:noFill/>
        </p:spPr>
        <p:txBody>
          <a:bodyPr wrap="none" rtlCol="0" anchor="b" anchorCtr="0">
            <a:spAutoFit/>
          </a:bodyPr>
          <a:lstStyle/>
          <a:p>
            <a:pPr algn="ctr"/>
            <a:r>
              <a:rPr lang="en-US" sz="1600" dirty="0">
                <a:solidFill>
                  <a:schemeClr val="tx2"/>
                </a:solidFill>
                <a:latin typeface="Poppins" pitchFamily="2" charset="77"/>
                <a:ea typeface="League Spartan" charset="0"/>
                <a:cs typeface="Poppins" pitchFamily="2" charset="77"/>
              </a:rPr>
              <a:t>Material</a:t>
            </a:r>
          </a:p>
        </p:txBody>
      </p:sp>
      <p:sp>
        <p:nvSpPr>
          <p:cNvPr id="113" name="TextBox 35">
            <a:extLst>
              <a:ext uri="{FF2B5EF4-FFF2-40B4-BE49-F238E27FC236}">
                <a16:creationId xmlns="" xmlns:a16="http://schemas.microsoft.com/office/drawing/2014/main" id="{54DA122E-6EFC-4230-AE94-0D5A8D6F16C6}"/>
              </a:ext>
            </a:extLst>
          </p:cNvPr>
          <p:cNvSpPr txBox="1"/>
          <p:nvPr/>
        </p:nvSpPr>
        <p:spPr>
          <a:xfrm>
            <a:off x="6871916" y="6220308"/>
            <a:ext cx="1576072" cy="584775"/>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Depreciación</a:t>
            </a:r>
            <a:r>
              <a:rPr lang="en-US" sz="1600" dirty="0">
                <a:solidFill>
                  <a:schemeClr val="tx2"/>
                </a:solidFill>
                <a:latin typeface="Poppins" pitchFamily="2" charset="77"/>
                <a:ea typeface="League Spartan" charset="0"/>
                <a:cs typeface="Poppins" pitchFamily="2" charset="77"/>
              </a:rPr>
              <a:t> y </a:t>
            </a:r>
            <a:endParaRPr lang="en-US" sz="1600" dirty="0" smtClean="0">
              <a:solidFill>
                <a:schemeClr val="tx2"/>
              </a:solidFill>
              <a:latin typeface="Poppins" pitchFamily="2" charset="77"/>
              <a:ea typeface="League Spartan" charset="0"/>
              <a:cs typeface="Poppins" pitchFamily="2" charset="77"/>
            </a:endParaRPr>
          </a:p>
          <a:p>
            <a:pPr algn="ctr"/>
            <a:r>
              <a:rPr lang="en-US" sz="1600" dirty="0" err="1" smtClean="0">
                <a:solidFill>
                  <a:schemeClr val="tx2"/>
                </a:solidFill>
                <a:latin typeface="Poppins" pitchFamily="2" charset="77"/>
                <a:ea typeface="League Spartan" charset="0"/>
                <a:cs typeface="Poppins" pitchFamily="2" charset="77"/>
              </a:rPr>
              <a:t>amortización</a:t>
            </a:r>
            <a:endParaRPr lang="en-US" sz="1600" dirty="0">
              <a:solidFill>
                <a:schemeClr val="tx2"/>
              </a:solidFill>
              <a:latin typeface="Poppins" pitchFamily="2" charset="77"/>
              <a:ea typeface="League Spartan" charset="0"/>
              <a:cs typeface="Poppins" pitchFamily="2" charset="77"/>
            </a:endParaRPr>
          </a:p>
        </p:txBody>
      </p:sp>
      <p:sp>
        <p:nvSpPr>
          <p:cNvPr id="114" name="TextBox 35">
            <a:extLst>
              <a:ext uri="{FF2B5EF4-FFF2-40B4-BE49-F238E27FC236}">
                <a16:creationId xmlns="" xmlns:a16="http://schemas.microsoft.com/office/drawing/2014/main" id="{020F18B5-9864-4AA1-9741-33FF5BD2D559}"/>
              </a:ext>
            </a:extLst>
          </p:cNvPr>
          <p:cNvSpPr txBox="1"/>
          <p:nvPr/>
        </p:nvSpPr>
        <p:spPr>
          <a:xfrm>
            <a:off x="4402658" y="6259943"/>
            <a:ext cx="2348720"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Inversión</a:t>
            </a:r>
            <a:r>
              <a:rPr lang="en-US" sz="1600" dirty="0">
                <a:solidFill>
                  <a:schemeClr val="tx2"/>
                </a:solidFill>
                <a:latin typeface="Poppins" pitchFamily="2" charset="77"/>
                <a:ea typeface="League Spartan" charset="0"/>
                <a:cs typeface="Poppins" pitchFamily="2" charset="77"/>
              </a:rPr>
              <a:t> / </a:t>
            </a:r>
            <a:r>
              <a:rPr lang="en-US" sz="1600" dirty="0" err="1">
                <a:solidFill>
                  <a:schemeClr val="tx2"/>
                </a:solidFill>
                <a:latin typeface="Poppins" pitchFamily="2" charset="77"/>
                <a:ea typeface="League Spartan" charset="0"/>
                <a:cs typeface="Poppins" pitchFamily="2" charset="77"/>
              </a:rPr>
              <a:t>Desinversión</a:t>
            </a:r>
            <a:endParaRPr lang="en-US" sz="1600" dirty="0">
              <a:solidFill>
                <a:schemeClr val="tx2"/>
              </a:solidFill>
              <a:latin typeface="Poppins" pitchFamily="2" charset="77"/>
              <a:ea typeface="League Spartan" charset="0"/>
              <a:cs typeface="Poppins" pitchFamily="2" charset="77"/>
            </a:endParaRPr>
          </a:p>
        </p:txBody>
      </p:sp>
      <p:sp>
        <p:nvSpPr>
          <p:cNvPr id="115" name="TextBox 35">
            <a:extLst>
              <a:ext uri="{FF2B5EF4-FFF2-40B4-BE49-F238E27FC236}">
                <a16:creationId xmlns="" xmlns:a16="http://schemas.microsoft.com/office/drawing/2014/main" id="{F268F469-D081-44C4-B2AA-5CDD99B51C2A}"/>
              </a:ext>
            </a:extLst>
          </p:cNvPr>
          <p:cNvSpPr txBox="1"/>
          <p:nvPr/>
        </p:nvSpPr>
        <p:spPr>
          <a:xfrm>
            <a:off x="3802489" y="5057449"/>
            <a:ext cx="1760418" cy="584775"/>
          </a:xfrm>
          <a:prstGeom prst="rect">
            <a:avLst/>
          </a:prstGeom>
          <a:noFill/>
        </p:spPr>
        <p:txBody>
          <a:bodyPr wrap="none" rtlCol="0" anchor="b" anchorCtr="0">
            <a:spAutoFit/>
          </a:bodyPr>
          <a:lstStyle/>
          <a:p>
            <a:pPr algn="r"/>
            <a:r>
              <a:rPr lang="en-US" sz="1600" dirty="0" err="1">
                <a:solidFill>
                  <a:schemeClr val="tx2"/>
                </a:solidFill>
                <a:latin typeface="Poppins" pitchFamily="2" charset="77"/>
                <a:ea typeface="League Spartan" charset="0"/>
                <a:cs typeface="Poppins" pitchFamily="2" charset="77"/>
              </a:rPr>
              <a:t>Desarrollo</a:t>
            </a:r>
            <a:r>
              <a:rPr lang="en-US" sz="1600" dirty="0">
                <a:solidFill>
                  <a:schemeClr val="tx2"/>
                </a:solidFill>
                <a:latin typeface="Poppins" pitchFamily="2" charset="77"/>
                <a:ea typeface="League Spartan" charset="0"/>
                <a:cs typeface="Poppins" pitchFamily="2" charset="77"/>
              </a:rPr>
              <a:t> </a:t>
            </a:r>
            <a:r>
              <a:rPr lang="en-US" sz="1600" dirty="0" smtClean="0">
                <a:solidFill>
                  <a:schemeClr val="tx2"/>
                </a:solidFill>
                <a:latin typeface="Poppins" pitchFamily="2" charset="77"/>
                <a:ea typeface="League Spartan" charset="0"/>
                <a:cs typeface="Poppins" pitchFamily="2" charset="77"/>
              </a:rPr>
              <a:t>del</a:t>
            </a:r>
          </a:p>
          <a:p>
            <a:pPr algn="r"/>
            <a:r>
              <a:rPr lang="en-US" sz="1600" dirty="0" smtClean="0">
                <a:solidFill>
                  <a:schemeClr val="tx2"/>
                </a:solidFill>
                <a:latin typeface="Poppins" pitchFamily="2" charset="77"/>
                <a:ea typeface="League Spartan" charset="0"/>
                <a:cs typeface="Poppins" pitchFamily="2" charset="77"/>
              </a:rPr>
              <a:t> </a:t>
            </a:r>
            <a:r>
              <a:rPr lang="en-US" sz="1600" dirty="0">
                <a:solidFill>
                  <a:schemeClr val="tx2"/>
                </a:solidFill>
                <a:latin typeface="Poppins" pitchFamily="2" charset="77"/>
                <a:ea typeface="League Spartan" charset="0"/>
                <a:cs typeface="Poppins" pitchFamily="2" charset="77"/>
              </a:rPr>
              <a:t>capital </a:t>
            </a:r>
            <a:r>
              <a:rPr lang="en-US" sz="1600" dirty="0" err="1">
                <a:solidFill>
                  <a:schemeClr val="tx2"/>
                </a:solidFill>
                <a:latin typeface="Poppins" pitchFamily="2" charset="77"/>
                <a:ea typeface="League Spartan" charset="0"/>
                <a:cs typeface="Poppins" pitchFamily="2" charset="77"/>
              </a:rPr>
              <a:t>circulante</a:t>
            </a:r>
            <a:endParaRPr lang="en-US" sz="1600" dirty="0">
              <a:solidFill>
                <a:schemeClr val="tx2"/>
              </a:solidFill>
              <a:latin typeface="Poppins" pitchFamily="2" charset="77"/>
              <a:ea typeface="League Spartan" charset="0"/>
              <a:cs typeface="Poppins" pitchFamily="2" charset="77"/>
            </a:endParaRPr>
          </a:p>
        </p:txBody>
      </p:sp>
      <p:sp>
        <p:nvSpPr>
          <p:cNvPr id="116" name="TextBox 35">
            <a:extLst>
              <a:ext uri="{FF2B5EF4-FFF2-40B4-BE49-F238E27FC236}">
                <a16:creationId xmlns="" xmlns:a16="http://schemas.microsoft.com/office/drawing/2014/main" id="{7499E1F9-F85E-467B-B487-835BC3AF8BBF}"/>
              </a:ext>
            </a:extLst>
          </p:cNvPr>
          <p:cNvSpPr txBox="1"/>
          <p:nvPr/>
        </p:nvSpPr>
        <p:spPr>
          <a:xfrm>
            <a:off x="4215686" y="3398926"/>
            <a:ext cx="2037738"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Retiros</a:t>
            </a:r>
            <a:r>
              <a:rPr lang="en-US" sz="1600" dirty="0">
                <a:solidFill>
                  <a:schemeClr val="tx2"/>
                </a:solidFill>
                <a:latin typeface="Poppins" pitchFamily="2" charset="77"/>
                <a:ea typeface="League Spartan" charset="0"/>
                <a:cs typeface="Poppins" pitchFamily="2" charset="77"/>
              </a:rPr>
              <a:t> e </a:t>
            </a:r>
            <a:r>
              <a:rPr lang="en-US" sz="1600" dirty="0" err="1" smtClean="0">
                <a:solidFill>
                  <a:schemeClr val="tx2"/>
                </a:solidFill>
                <a:latin typeface="Poppins" pitchFamily="2" charset="77"/>
                <a:ea typeface="League Spartan" charset="0"/>
                <a:cs typeface="Poppins" pitchFamily="2" charset="77"/>
              </a:rPr>
              <a:t>Inserciones</a:t>
            </a:r>
            <a:endParaRPr lang="en-US" sz="1600" dirty="0">
              <a:solidFill>
                <a:schemeClr val="tx2"/>
              </a:solidFill>
              <a:latin typeface="Poppins" pitchFamily="2" charset="77"/>
              <a:ea typeface="League Spartan" charset="0"/>
              <a:cs typeface="Poppins" pitchFamily="2" charset="77"/>
            </a:endParaRPr>
          </a:p>
        </p:txBody>
      </p:sp>
      <p:sp>
        <p:nvSpPr>
          <p:cNvPr id="117" name="TextBox 35">
            <a:extLst>
              <a:ext uri="{FF2B5EF4-FFF2-40B4-BE49-F238E27FC236}">
                <a16:creationId xmlns="" xmlns:a16="http://schemas.microsoft.com/office/drawing/2014/main" id="{9B6E41B4-4AA6-484F-97E5-FF927B991270}"/>
              </a:ext>
            </a:extLst>
          </p:cNvPr>
          <p:cNvSpPr txBox="1"/>
          <p:nvPr/>
        </p:nvSpPr>
        <p:spPr>
          <a:xfrm>
            <a:off x="4472544" y="4332787"/>
            <a:ext cx="1090363" cy="338554"/>
          </a:xfrm>
          <a:prstGeom prst="rect">
            <a:avLst/>
          </a:prstGeom>
          <a:noFill/>
        </p:spPr>
        <p:txBody>
          <a:bodyPr wrap="none" rtlCol="0" anchor="b" anchorCtr="0">
            <a:spAutoFit/>
          </a:bodyPr>
          <a:lstStyle/>
          <a:p>
            <a:pPr algn="ctr"/>
            <a:r>
              <a:rPr lang="en-US" sz="1600" dirty="0" err="1">
                <a:solidFill>
                  <a:schemeClr val="tx2"/>
                </a:solidFill>
                <a:latin typeface="Poppins" pitchFamily="2" charset="77"/>
                <a:ea typeface="League Spartan" charset="0"/>
                <a:cs typeface="Poppins" pitchFamily="2" charset="77"/>
              </a:rPr>
              <a:t>Inventario</a:t>
            </a:r>
            <a:endParaRPr lang="en-US" sz="1600" dirty="0">
              <a:solidFill>
                <a:schemeClr val="tx2"/>
              </a:solidFill>
              <a:latin typeface="Poppins" pitchFamily="2" charset="77"/>
              <a:ea typeface="League Spartan" charset="0"/>
              <a:cs typeface="Poppins" pitchFamily="2" charset="77"/>
            </a:endParaRPr>
          </a:p>
        </p:txBody>
      </p:sp>
      <p:sp>
        <p:nvSpPr>
          <p:cNvPr id="7" name="Ellipse 6">
            <a:extLst>
              <a:ext uri="{FF2B5EF4-FFF2-40B4-BE49-F238E27FC236}">
                <a16:creationId xmlns="" xmlns:a16="http://schemas.microsoft.com/office/drawing/2014/main" id="{9A5EB4DB-A17A-4587-9CC8-7E8A8270C411}"/>
              </a:ext>
            </a:extLst>
          </p:cNvPr>
          <p:cNvSpPr/>
          <p:nvPr/>
        </p:nvSpPr>
        <p:spPr>
          <a:xfrm>
            <a:off x="6751378" y="3671811"/>
            <a:ext cx="1822927" cy="1440000"/>
          </a:xfrm>
          <a:prstGeom prst="ellipse">
            <a:avLst/>
          </a:prstGeom>
          <a:solidFill>
            <a:schemeClr val="bg1">
              <a:lumMod val="50000"/>
              <a:alpha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err="1">
                <a:solidFill>
                  <a:schemeClr val="bg1"/>
                </a:solidFill>
              </a:rPr>
              <a:t>Factores</a:t>
            </a:r>
            <a:r>
              <a:rPr lang="en-GB" sz="1600" b="1" dirty="0">
                <a:solidFill>
                  <a:schemeClr val="bg1"/>
                </a:solidFill>
              </a:rPr>
              <a:t> de </a:t>
            </a:r>
            <a:r>
              <a:rPr lang="en-GB" sz="1600" b="1" dirty="0" err="1">
                <a:solidFill>
                  <a:schemeClr val="bg1"/>
                </a:solidFill>
              </a:rPr>
              <a:t>planificación</a:t>
            </a:r>
            <a:endParaRPr lang="en-GB" sz="1600" b="1" dirty="0">
              <a:solidFill>
                <a:schemeClr val="bg1"/>
              </a:solidFill>
            </a:endParaRPr>
          </a:p>
        </p:txBody>
      </p:sp>
    </p:spTree>
    <p:extLst>
      <p:ext uri="{BB962C8B-B14F-4D97-AF65-F5344CB8AC3E}">
        <p14:creationId xmlns:p14="http://schemas.microsoft.com/office/powerpoint/2010/main" val="237293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7"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0" y="1855774"/>
            <a:ext cx="3637274" cy="499141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600"/>
              </a:spcBef>
            </a:pPr>
            <a:r>
              <a:rPr lang="es-ES" sz="1400" dirty="0">
                <a:solidFill>
                  <a:srgbClr val="245473"/>
                </a:solidFill>
                <a:latin typeface="+mj-lt"/>
                <a:ea typeface="Open Sans Light" panose="020B0306030504020204" pitchFamily="34" charset="0"/>
                <a:cs typeface="Open Sans Light" panose="020B0306030504020204" pitchFamily="34" charset="0"/>
              </a:rPr>
              <a:t>En la planificación integrada, todos los procesos y operaciones de la planificación empresarial se representan en un sistema cerrado. Incluye la cuenta de </a:t>
            </a:r>
            <a:r>
              <a:rPr lang="es-ES" sz="1400" b="1" dirty="0">
                <a:solidFill>
                  <a:srgbClr val="245473"/>
                </a:solidFill>
                <a:latin typeface="+mj-lt"/>
                <a:ea typeface="Open Sans Light" panose="020B0306030504020204" pitchFamily="34" charset="0"/>
                <a:cs typeface="Open Sans Light" panose="020B0306030504020204" pitchFamily="34" charset="0"/>
              </a:rPr>
              <a:t>pérdidas y ganancias, el balance y el movimiento de liquidez</a:t>
            </a:r>
            <a:r>
              <a:rPr lang="es-ES" sz="1400" dirty="0">
                <a:solidFill>
                  <a:srgbClr val="245473"/>
                </a:solidFill>
                <a:latin typeface="+mj-lt"/>
                <a:ea typeface="Open Sans Light" panose="020B0306030504020204" pitchFamily="34" charset="0"/>
                <a:cs typeface="Open Sans Light" panose="020B0306030504020204" pitchFamily="34" charset="0"/>
              </a:rPr>
              <a:t>, y establece un mapa de la </a:t>
            </a:r>
            <a:r>
              <a:rPr lang="es-ES" sz="1400" b="1" dirty="0">
                <a:solidFill>
                  <a:srgbClr val="245473"/>
                </a:solidFill>
                <a:latin typeface="+mj-lt"/>
                <a:ea typeface="Open Sans Light" panose="020B0306030504020204" pitchFamily="34" charset="0"/>
                <a:cs typeface="Open Sans Light" panose="020B0306030504020204" pitchFamily="34" charset="0"/>
              </a:rPr>
              <a:t>planificación de los ingresos, las finanzas y el balance</a:t>
            </a:r>
            <a:r>
              <a:rPr lang="es-ES" sz="1400" b="1" dirty="0" smtClean="0">
                <a:solidFill>
                  <a:srgbClr val="245473"/>
                </a:solidFill>
                <a:latin typeface="+mj-lt"/>
                <a:ea typeface="Open Sans Light" panose="020B0306030504020204" pitchFamily="34" charset="0"/>
                <a:cs typeface="Open Sans Light" panose="020B0306030504020204" pitchFamily="34" charset="0"/>
              </a:rPr>
              <a:t>.</a:t>
            </a:r>
          </a:p>
          <a:p>
            <a:pPr>
              <a:lnSpc>
                <a:spcPct val="100000"/>
              </a:lnSpc>
              <a:spcBef>
                <a:spcPts val="600"/>
              </a:spcBef>
            </a:pPr>
            <a:r>
              <a:rPr lang="es-ES" sz="1400" dirty="0" smtClean="0">
                <a:solidFill>
                  <a:srgbClr val="245473"/>
                </a:solidFill>
                <a:latin typeface="+mj-lt"/>
                <a:ea typeface="Open Sans Light" panose="020B0306030504020204" pitchFamily="34" charset="0"/>
                <a:cs typeface="Open Sans Light" panose="020B0306030504020204" pitchFamily="34" charset="0"/>
              </a:rPr>
              <a:t>La </a:t>
            </a:r>
            <a:r>
              <a:rPr lang="es-ES" sz="1400" dirty="0">
                <a:solidFill>
                  <a:srgbClr val="245473"/>
                </a:solidFill>
                <a:latin typeface="+mj-lt"/>
                <a:ea typeface="Open Sans Light" panose="020B0306030504020204" pitchFamily="34" charset="0"/>
                <a:cs typeface="Open Sans Light" panose="020B0306030504020204" pitchFamily="34" charset="0"/>
              </a:rPr>
              <a:t>planificación financiera es una parte importante del concepto de reestructuración. Una prueba aritmética permite demostrar la viabilidad financiera de las medidas de reestructuración previstas</a:t>
            </a:r>
            <a:r>
              <a:rPr lang="es-ES" sz="1400" dirty="0" smtClean="0">
                <a:solidFill>
                  <a:srgbClr val="245473"/>
                </a:solidFill>
                <a:latin typeface="+mj-lt"/>
                <a:ea typeface="Open Sans Light" panose="020B0306030504020204" pitchFamily="34" charset="0"/>
                <a:cs typeface="Open Sans Light" panose="020B0306030504020204" pitchFamily="34" charset="0"/>
              </a:rPr>
              <a:t>. </a:t>
            </a:r>
          </a:p>
          <a:p>
            <a:pPr>
              <a:lnSpc>
                <a:spcPct val="100000"/>
              </a:lnSpc>
              <a:spcBef>
                <a:spcPts val="600"/>
              </a:spcBef>
            </a:pPr>
            <a:endParaRPr lang="es-ES" sz="1400" dirty="0" smtClean="0">
              <a:solidFill>
                <a:srgbClr val="245473"/>
              </a:solidFill>
              <a:latin typeface="+mj-lt"/>
              <a:ea typeface="Open Sans Light" panose="020B0306030504020204" pitchFamily="34" charset="0"/>
              <a:cs typeface="Open Sans Light" panose="020B0306030504020204" pitchFamily="34" charset="0"/>
            </a:endParaRPr>
          </a:p>
          <a:p>
            <a:pPr>
              <a:lnSpc>
                <a:spcPct val="100000"/>
              </a:lnSpc>
              <a:spcBef>
                <a:spcPts val="600"/>
              </a:spcBef>
            </a:pPr>
            <a:r>
              <a:rPr lang="es-ES" sz="1400" dirty="0" smtClean="0">
                <a:solidFill>
                  <a:srgbClr val="245473"/>
                </a:solidFill>
                <a:latin typeface="+mj-lt"/>
                <a:ea typeface="Open Sans Light" panose="020B0306030504020204" pitchFamily="34" charset="0"/>
                <a:cs typeface="Open Sans Light" panose="020B0306030504020204" pitchFamily="34" charset="0"/>
              </a:rPr>
              <a:t>A </a:t>
            </a:r>
            <a:r>
              <a:rPr lang="es-ES" sz="1400" dirty="0">
                <a:solidFill>
                  <a:srgbClr val="245473"/>
                </a:solidFill>
                <a:latin typeface="+mj-lt"/>
                <a:ea typeface="Open Sans Light" panose="020B0306030504020204" pitchFamily="34" charset="0"/>
                <a:cs typeface="Open Sans Light" panose="020B0306030504020204" pitchFamily="34" charset="0"/>
              </a:rPr>
              <a:t>partir de la situación real y de las áreas de pérdidas y problemas identificadas, los efectos de las medidas deben cuantificarse y combinarse en un plan empresarial </a:t>
            </a:r>
            <a:r>
              <a:rPr lang="es-ES" sz="1400" dirty="0" smtClean="0">
                <a:solidFill>
                  <a:srgbClr val="245473"/>
                </a:solidFill>
                <a:latin typeface="+mj-lt"/>
                <a:ea typeface="Open Sans Light" panose="020B0306030504020204" pitchFamily="34" charset="0"/>
                <a:cs typeface="Open Sans Light" panose="020B0306030504020204" pitchFamily="34" charset="0"/>
              </a:rPr>
              <a:t>integrado. </a:t>
            </a:r>
          </a:p>
          <a:p>
            <a:pPr>
              <a:lnSpc>
                <a:spcPct val="100000"/>
              </a:lnSpc>
              <a:spcBef>
                <a:spcPts val="600"/>
              </a:spcBef>
            </a:pPr>
            <a:endParaRPr lang="es-ES" sz="1400" dirty="0">
              <a:solidFill>
                <a:srgbClr val="245473"/>
              </a:solidFill>
              <a:latin typeface="+mj-lt"/>
              <a:ea typeface="Open Sans Light" panose="020B0306030504020204" pitchFamily="34" charset="0"/>
              <a:cs typeface="Open Sans Light" panose="020B0306030504020204" pitchFamily="34" charset="0"/>
            </a:endParaRPr>
          </a:p>
          <a:p>
            <a:pPr>
              <a:lnSpc>
                <a:spcPct val="100000"/>
              </a:lnSpc>
              <a:spcBef>
                <a:spcPts val="600"/>
              </a:spcBef>
            </a:pPr>
            <a:r>
              <a:rPr lang="es-ES" sz="1400" dirty="0" smtClean="0">
                <a:solidFill>
                  <a:srgbClr val="245473"/>
                </a:solidFill>
                <a:latin typeface="+mj-lt"/>
                <a:ea typeface="Open Sans Light" panose="020B0306030504020204" pitchFamily="34" charset="0"/>
                <a:cs typeface="Open Sans Light" panose="020B0306030504020204" pitchFamily="34" charset="0"/>
              </a:rPr>
              <a:t>Además</a:t>
            </a:r>
            <a:r>
              <a:rPr lang="es-ES" sz="1400" dirty="0">
                <a:solidFill>
                  <a:srgbClr val="245473"/>
                </a:solidFill>
                <a:latin typeface="+mj-lt"/>
                <a:ea typeface="Open Sans Light" panose="020B0306030504020204" pitchFamily="34" charset="0"/>
                <a:cs typeface="Open Sans Light" panose="020B0306030504020204" pitchFamily="34" charset="0"/>
              </a:rPr>
              <a:t>, hay que definir indicadores adecuados para comprobar la plausibilidad del concepto de reestructuración.</a:t>
            </a:r>
            <a:endParaRPr lang="en-US" sz="1400" dirty="0">
              <a:solidFill>
                <a:srgbClr val="245473"/>
              </a:solidFill>
              <a:latin typeface="+mj-lt"/>
              <a:ea typeface="Open Sans Light" panose="020B0306030504020204" pitchFamily="34" charset="0"/>
              <a:cs typeface="Open Sans Light" panose="020B0306030504020204" pitchFamily="34" charset="0"/>
            </a:endParaRPr>
          </a:p>
        </p:txBody>
      </p:sp>
      <p:sp>
        <p:nvSpPr>
          <p:cNvPr id="5" name="Rechteck 4">
            <a:extLst>
              <a:ext uri="{FF2B5EF4-FFF2-40B4-BE49-F238E27FC236}">
                <a16:creationId xmlns="" xmlns:a16="http://schemas.microsoft.com/office/drawing/2014/main" id="{CF6E12EC-3064-424E-99AB-27EF93034598}"/>
              </a:ext>
            </a:extLst>
          </p:cNvPr>
          <p:cNvSpPr/>
          <p:nvPr/>
        </p:nvSpPr>
        <p:spPr>
          <a:xfrm>
            <a:off x="3697973" y="1929944"/>
            <a:ext cx="2409830" cy="595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400" dirty="0">
                <a:solidFill>
                  <a:schemeClr val="bg1"/>
                </a:solidFill>
              </a:rPr>
              <a:t>Cuenta de pérdidas y ganancias</a:t>
            </a:r>
            <a:endParaRPr lang="de-DE" sz="1400" dirty="0">
              <a:solidFill>
                <a:schemeClr val="bg1"/>
              </a:solidFill>
            </a:endParaRPr>
          </a:p>
        </p:txBody>
      </p:sp>
      <p:sp>
        <p:nvSpPr>
          <p:cNvPr id="6" name="Rechteck 5">
            <a:extLst>
              <a:ext uri="{FF2B5EF4-FFF2-40B4-BE49-F238E27FC236}">
                <a16:creationId xmlns="" xmlns:a16="http://schemas.microsoft.com/office/drawing/2014/main" id="{7AFD10B8-A55E-493C-B803-0909E20D1ADC}"/>
              </a:ext>
            </a:extLst>
          </p:cNvPr>
          <p:cNvSpPr/>
          <p:nvPr/>
        </p:nvSpPr>
        <p:spPr>
          <a:xfrm>
            <a:off x="3697973" y="2647166"/>
            <a:ext cx="2409829" cy="3535687"/>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400" dirty="0">
              <a:solidFill>
                <a:schemeClr val="tx1"/>
              </a:solidFill>
            </a:endParaRPr>
          </a:p>
        </p:txBody>
      </p:sp>
      <p:cxnSp>
        <p:nvCxnSpPr>
          <p:cNvPr id="7" name="Gerade Verbindung mit Pfeil 6">
            <a:extLst>
              <a:ext uri="{FF2B5EF4-FFF2-40B4-BE49-F238E27FC236}">
                <a16:creationId xmlns="" xmlns:a16="http://schemas.microsoft.com/office/drawing/2014/main" id="{603779D5-5B18-48BC-94DA-0EF1783FE7BF}"/>
              </a:ext>
            </a:extLst>
          </p:cNvPr>
          <p:cNvCxnSpPr>
            <a:cxnSpLocks/>
            <a:stCxn id="12" idx="1"/>
            <a:endCxn id="35" idx="3"/>
          </p:cNvCxnSpPr>
          <p:nvPr/>
        </p:nvCxnSpPr>
        <p:spPr>
          <a:xfrm flipH="1">
            <a:off x="6017274" y="2838671"/>
            <a:ext cx="444659" cy="7773"/>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chteck 7">
            <a:extLst>
              <a:ext uri="{FF2B5EF4-FFF2-40B4-BE49-F238E27FC236}">
                <a16:creationId xmlns="" xmlns:a16="http://schemas.microsoft.com/office/drawing/2014/main" id="{A5EC3197-DC2C-4E82-858E-870868436FA4}"/>
              </a:ext>
            </a:extLst>
          </p:cNvPr>
          <p:cNvSpPr/>
          <p:nvPr/>
        </p:nvSpPr>
        <p:spPr>
          <a:xfrm>
            <a:off x="9505023" y="1929944"/>
            <a:ext cx="2409830" cy="5953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Planificación del balance</a:t>
            </a:r>
          </a:p>
        </p:txBody>
      </p:sp>
      <p:sp>
        <p:nvSpPr>
          <p:cNvPr id="9" name="Rechteck 8">
            <a:extLst>
              <a:ext uri="{FF2B5EF4-FFF2-40B4-BE49-F238E27FC236}">
                <a16:creationId xmlns="" xmlns:a16="http://schemas.microsoft.com/office/drawing/2014/main" id="{7926C7F8-FD8D-412D-934E-84DD69B312B5}"/>
              </a:ext>
            </a:extLst>
          </p:cNvPr>
          <p:cNvSpPr/>
          <p:nvPr/>
        </p:nvSpPr>
        <p:spPr>
          <a:xfrm>
            <a:off x="9505023" y="2647166"/>
            <a:ext cx="2409829" cy="3535688"/>
          </a:xfrm>
          <a:prstGeom prst="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000" dirty="0">
              <a:solidFill>
                <a:schemeClr val="tx1"/>
              </a:solidFill>
            </a:endParaRPr>
          </a:p>
        </p:txBody>
      </p:sp>
      <p:sp>
        <p:nvSpPr>
          <p:cNvPr id="11" name="Rechteck 10">
            <a:extLst>
              <a:ext uri="{FF2B5EF4-FFF2-40B4-BE49-F238E27FC236}">
                <a16:creationId xmlns="" xmlns:a16="http://schemas.microsoft.com/office/drawing/2014/main" id="{3A5594C2-1E3E-4291-9129-C3A085C3DA8E}"/>
              </a:ext>
            </a:extLst>
          </p:cNvPr>
          <p:cNvSpPr/>
          <p:nvPr/>
        </p:nvSpPr>
        <p:spPr>
          <a:xfrm>
            <a:off x="6461933" y="1929944"/>
            <a:ext cx="2409830" cy="595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400" dirty="0">
                <a:solidFill>
                  <a:schemeClr val="bg1"/>
                </a:solidFill>
              </a:rPr>
              <a:t>Creación y coordinación de </a:t>
            </a:r>
            <a:r>
              <a:rPr lang="es-ES" sz="1400" dirty="0" err="1">
                <a:solidFill>
                  <a:schemeClr val="bg1"/>
                </a:solidFill>
              </a:rPr>
              <a:t>subplanes</a:t>
            </a:r>
            <a:endParaRPr lang="de-DE" sz="1400" dirty="0">
              <a:solidFill>
                <a:schemeClr val="bg1"/>
              </a:solidFill>
            </a:endParaRPr>
          </a:p>
        </p:txBody>
      </p:sp>
      <p:sp>
        <p:nvSpPr>
          <p:cNvPr id="12" name="Rechteck 11">
            <a:extLst>
              <a:ext uri="{FF2B5EF4-FFF2-40B4-BE49-F238E27FC236}">
                <a16:creationId xmlns="" xmlns:a16="http://schemas.microsoft.com/office/drawing/2014/main" id="{4CA5A7F4-79DA-4F54-9C1A-80DB48EE45CC}"/>
              </a:ext>
            </a:extLst>
          </p:cNvPr>
          <p:cNvSpPr/>
          <p:nvPr/>
        </p:nvSpPr>
        <p:spPr>
          <a:xfrm>
            <a:off x="6461933" y="2733403"/>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dirty="0">
                <a:solidFill>
                  <a:schemeClr val="tx1"/>
                </a:solidFill>
              </a:rPr>
              <a:t>Ingresos</a:t>
            </a:r>
            <a:endParaRPr lang="de-DE" sz="1300" dirty="0">
              <a:solidFill>
                <a:schemeClr val="tx1"/>
              </a:solidFill>
              <a:cs typeface="Calibri"/>
            </a:endParaRPr>
          </a:p>
        </p:txBody>
      </p:sp>
      <p:sp>
        <p:nvSpPr>
          <p:cNvPr id="13" name="Rechteck 12">
            <a:extLst>
              <a:ext uri="{FF2B5EF4-FFF2-40B4-BE49-F238E27FC236}">
                <a16:creationId xmlns="" xmlns:a16="http://schemas.microsoft.com/office/drawing/2014/main" id="{3D92640E-971F-4EF2-A920-262094760C77}"/>
              </a:ext>
            </a:extLst>
          </p:cNvPr>
          <p:cNvSpPr/>
          <p:nvPr/>
        </p:nvSpPr>
        <p:spPr>
          <a:xfrm>
            <a:off x="6461627" y="4637637"/>
            <a:ext cx="2409830" cy="595312"/>
          </a:xfrm>
          <a:prstGeom prst="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Planificación de la liquidez</a:t>
            </a:r>
          </a:p>
        </p:txBody>
      </p:sp>
      <p:sp>
        <p:nvSpPr>
          <p:cNvPr id="14" name="Rechteck 13">
            <a:extLst>
              <a:ext uri="{FF2B5EF4-FFF2-40B4-BE49-F238E27FC236}">
                <a16:creationId xmlns="" xmlns:a16="http://schemas.microsoft.com/office/drawing/2014/main" id="{A6B27BEF-B0BE-46C8-9F9C-DA90B7BA119B}"/>
              </a:ext>
            </a:extLst>
          </p:cNvPr>
          <p:cNvSpPr/>
          <p:nvPr/>
        </p:nvSpPr>
        <p:spPr>
          <a:xfrm>
            <a:off x="6239604" y="5288872"/>
            <a:ext cx="2632310" cy="904357"/>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es-ES" sz="1400" dirty="0">
                <a:solidFill>
                  <a:schemeClr val="tx1"/>
                </a:solidFill>
              </a:rPr>
              <a:t>Planificación de la </a:t>
            </a:r>
            <a:r>
              <a:rPr lang="es-ES" sz="1400" dirty="0" smtClean="0">
                <a:solidFill>
                  <a:schemeClr val="tx1"/>
                </a:solidFill>
              </a:rPr>
              <a:t>tesorería</a:t>
            </a:r>
          </a:p>
          <a:p>
            <a:pPr marL="171450" indent="-171450">
              <a:buFont typeface="Arial" panose="020B0604020202020204" pitchFamily="34" charset="0"/>
              <a:buChar char="•"/>
            </a:pPr>
            <a:r>
              <a:rPr lang="es-ES" sz="1400" dirty="0" smtClean="0">
                <a:solidFill>
                  <a:schemeClr val="tx1"/>
                </a:solidFill>
              </a:rPr>
              <a:t>Recursos financieros</a:t>
            </a:r>
          </a:p>
          <a:p>
            <a:pPr marL="171450" indent="-171450">
              <a:buFont typeface="Arial" panose="020B0604020202020204" pitchFamily="34" charset="0"/>
              <a:buChar char="•"/>
            </a:pPr>
            <a:r>
              <a:rPr lang="es-ES" sz="1400" dirty="0" smtClean="0">
                <a:solidFill>
                  <a:schemeClr val="tx1"/>
                </a:solidFill>
              </a:rPr>
              <a:t>Cálculo </a:t>
            </a:r>
            <a:r>
              <a:rPr lang="es-ES" sz="1400" dirty="0">
                <a:solidFill>
                  <a:schemeClr val="tx1"/>
                </a:solidFill>
              </a:rPr>
              <a:t>de los ingresos y gastos por intereses</a:t>
            </a:r>
            <a:endParaRPr lang="de-DE" sz="1400" dirty="0">
              <a:solidFill>
                <a:schemeClr val="tx1"/>
              </a:solidFill>
            </a:endParaRPr>
          </a:p>
        </p:txBody>
      </p:sp>
      <p:sp>
        <p:nvSpPr>
          <p:cNvPr id="15" name="Rechteck 14">
            <a:extLst>
              <a:ext uri="{FF2B5EF4-FFF2-40B4-BE49-F238E27FC236}">
                <a16:creationId xmlns="" xmlns:a16="http://schemas.microsoft.com/office/drawing/2014/main" id="{C9955025-9C8B-4B84-8FFE-EB55C634A7C8}"/>
              </a:ext>
            </a:extLst>
          </p:cNvPr>
          <p:cNvSpPr/>
          <p:nvPr/>
        </p:nvSpPr>
        <p:spPr>
          <a:xfrm>
            <a:off x="6461629" y="3003256"/>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dirty="0">
                <a:solidFill>
                  <a:schemeClr val="tx1"/>
                </a:solidFill>
              </a:rPr>
              <a:t>Contrataciónes </a:t>
            </a:r>
            <a:endParaRPr lang="de-DE" sz="1300" dirty="0">
              <a:solidFill>
                <a:schemeClr val="tx1"/>
              </a:solidFill>
              <a:cs typeface="Calibri"/>
            </a:endParaRPr>
          </a:p>
        </p:txBody>
      </p:sp>
      <p:sp>
        <p:nvSpPr>
          <p:cNvPr id="16" name="Rechteck 15">
            <a:extLst>
              <a:ext uri="{FF2B5EF4-FFF2-40B4-BE49-F238E27FC236}">
                <a16:creationId xmlns="" xmlns:a16="http://schemas.microsoft.com/office/drawing/2014/main" id="{7F4DD27C-E5D1-4062-B8A8-137F33C55EA7}"/>
              </a:ext>
            </a:extLst>
          </p:cNvPr>
          <p:cNvSpPr/>
          <p:nvPr/>
        </p:nvSpPr>
        <p:spPr>
          <a:xfrm>
            <a:off x="7666697" y="3254569"/>
            <a:ext cx="1205067"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200" dirty="0">
                <a:solidFill>
                  <a:schemeClr val="tx1"/>
                </a:solidFill>
              </a:rPr>
              <a:t>Working Capital</a:t>
            </a:r>
            <a:endParaRPr lang="de-DE" sz="1200" dirty="0">
              <a:solidFill>
                <a:schemeClr val="tx1"/>
              </a:solidFill>
              <a:cs typeface="Calibri"/>
            </a:endParaRPr>
          </a:p>
        </p:txBody>
      </p:sp>
      <p:sp>
        <p:nvSpPr>
          <p:cNvPr id="17" name="Rechteck 16">
            <a:extLst>
              <a:ext uri="{FF2B5EF4-FFF2-40B4-BE49-F238E27FC236}">
                <a16:creationId xmlns="" xmlns:a16="http://schemas.microsoft.com/office/drawing/2014/main" id="{D32FF549-170C-4C50-9807-AF048FB42FD1}"/>
              </a:ext>
            </a:extLst>
          </p:cNvPr>
          <p:cNvSpPr/>
          <p:nvPr/>
        </p:nvSpPr>
        <p:spPr>
          <a:xfrm>
            <a:off x="6461628" y="3526847"/>
            <a:ext cx="1536661"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300" dirty="0" smtClean="0">
                <a:solidFill>
                  <a:schemeClr val="tx1"/>
                </a:solidFill>
              </a:rPr>
              <a:t>Personal</a:t>
            </a:r>
            <a:endParaRPr lang="de-DE" sz="1300" dirty="0">
              <a:solidFill>
                <a:schemeClr val="tx1"/>
              </a:solidFill>
              <a:cs typeface="Calibri"/>
            </a:endParaRPr>
          </a:p>
        </p:txBody>
      </p:sp>
      <p:sp>
        <p:nvSpPr>
          <p:cNvPr id="18" name="Rechteck 17">
            <a:extLst>
              <a:ext uri="{FF2B5EF4-FFF2-40B4-BE49-F238E27FC236}">
                <a16:creationId xmlns="" xmlns:a16="http://schemas.microsoft.com/office/drawing/2014/main" id="{F2E7F9C6-4FF5-4F56-AE82-6D243BD5BAF0}"/>
              </a:ext>
            </a:extLst>
          </p:cNvPr>
          <p:cNvSpPr/>
          <p:nvPr/>
        </p:nvSpPr>
        <p:spPr>
          <a:xfrm>
            <a:off x="6462084" y="3803622"/>
            <a:ext cx="1710512" cy="35860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000" dirty="0" smtClean="0">
                <a:solidFill>
                  <a:schemeClr val="tx1"/>
                </a:solidFill>
              </a:rPr>
              <a:t>Otros gastos de funcionamiento</a:t>
            </a:r>
            <a:endParaRPr lang="de-DE" sz="1000" dirty="0">
              <a:solidFill>
                <a:schemeClr val="tx1"/>
              </a:solidFill>
            </a:endParaRPr>
          </a:p>
        </p:txBody>
      </p:sp>
      <p:sp>
        <p:nvSpPr>
          <p:cNvPr id="19" name="Rechteck 18">
            <a:extLst>
              <a:ext uri="{FF2B5EF4-FFF2-40B4-BE49-F238E27FC236}">
                <a16:creationId xmlns="" xmlns:a16="http://schemas.microsoft.com/office/drawing/2014/main" id="{EDB86EC3-2D25-4E95-A0D2-817022D7628E}"/>
              </a:ext>
            </a:extLst>
          </p:cNvPr>
          <p:cNvSpPr/>
          <p:nvPr/>
        </p:nvSpPr>
        <p:spPr>
          <a:xfrm>
            <a:off x="7064160" y="4314296"/>
            <a:ext cx="1205067" cy="210536"/>
          </a:xfrm>
          <a:prstGeom prst="rect">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200" dirty="0">
                <a:solidFill>
                  <a:schemeClr val="tx1"/>
                </a:solidFill>
              </a:rPr>
              <a:t>Inversiones</a:t>
            </a:r>
            <a:endParaRPr lang="de-DE" sz="1200" dirty="0">
              <a:solidFill>
                <a:schemeClr val="tx1"/>
              </a:solidFill>
              <a:cs typeface="Calibri"/>
            </a:endParaRPr>
          </a:p>
        </p:txBody>
      </p:sp>
      <p:cxnSp>
        <p:nvCxnSpPr>
          <p:cNvPr id="20" name="Gerade Verbindung mit Pfeil 19">
            <a:extLst>
              <a:ext uri="{FF2B5EF4-FFF2-40B4-BE49-F238E27FC236}">
                <a16:creationId xmlns="" xmlns:a16="http://schemas.microsoft.com/office/drawing/2014/main" id="{5AEF793C-7643-4AB8-A064-B13AB4AECAD4}"/>
              </a:ext>
            </a:extLst>
          </p:cNvPr>
          <p:cNvCxnSpPr>
            <a:cxnSpLocks/>
            <a:stCxn id="15" idx="1"/>
            <a:endCxn id="36" idx="3"/>
          </p:cNvCxnSpPr>
          <p:nvPr/>
        </p:nvCxnSpPr>
        <p:spPr>
          <a:xfrm flipH="1">
            <a:off x="6017273" y="3108524"/>
            <a:ext cx="444356" cy="1077"/>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 xmlns:a16="http://schemas.microsoft.com/office/drawing/2014/main" id="{E4FF55ED-CFC1-4C92-BD68-5EDBB930BFE7}"/>
              </a:ext>
            </a:extLst>
          </p:cNvPr>
          <p:cNvCxnSpPr>
            <a:cxnSpLocks/>
            <a:stCxn id="17" idx="1"/>
            <a:endCxn id="38" idx="3"/>
          </p:cNvCxnSpPr>
          <p:nvPr/>
        </p:nvCxnSpPr>
        <p:spPr>
          <a:xfrm flipH="1">
            <a:off x="6017273" y="3632115"/>
            <a:ext cx="444355" cy="380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 xmlns:a16="http://schemas.microsoft.com/office/drawing/2014/main" id="{8F597672-0665-4195-A210-D7632E3B8951}"/>
              </a:ext>
            </a:extLst>
          </p:cNvPr>
          <p:cNvCxnSpPr>
            <a:cxnSpLocks/>
            <a:stCxn id="18" idx="1"/>
          </p:cNvCxnSpPr>
          <p:nvPr/>
        </p:nvCxnSpPr>
        <p:spPr>
          <a:xfrm flipH="1" flipV="1">
            <a:off x="6000734" y="3931045"/>
            <a:ext cx="461350" cy="51880"/>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 xmlns:a16="http://schemas.microsoft.com/office/drawing/2014/main" id="{5325C71B-D438-4169-81DC-B8D92B0C4F9B}"/>
              </a:ext>
            </a:extLst>
          </p:cNvPr>
          <p:cNvCxnSpPr>
            <a:cxnSpLocks/>
            <a:stCxn id="19" idx="1"/>
            <a:endCxn id="41" idx="3"/>
          </p:cNvCxnSpPr>
          <p:nvPr/>
        </p:nvCxnSpPr>
        <p:spPr>
          <a:xfrm flipH="1">
            <a:off x="6013828" y="4419564"/>
            <a:ext cx="1050332" cy="5822"/>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Verbinder: gewinkelt 23">
            <a:extLst>
              <a:ext uri="{FF2B5EF4-FFF2-40B4-BE49-F238E27FC236}">
                <a16:creationId xmlns="" xmlns:a16="http://schemas.microsoft.com/office/drawing/2014/main" id="{1828C4E9-0FD4-475F-BD87-23EC688AAD27}"/>
              </a:ext>
            </a:extLst>
          </p:cNvPr>
          <p:cNvCxnSpPr>
            <a:cxnSpLocks/>
            <a:stCxn id="12" idx="3"/>
            <a:endCxn id="16" idx="0"/>
          </p:cNvCxnSpPr>
          <p:nvPr/>
        </p:nvCxnSpPr>
        <p:spPr>
          <a:xfrm>
            <a:off x="7998594" y="2838671"/>
            <a:ext cx="270637" cy="415898"/>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Verbinder: gewinkelt 24">
            <a:extLst>
              <a:ext uri="{FF2B5EF4-FFF2-40B4-BE49-F238E27FC236}">
                <a16:creationId xmlns="" xmlns:a16="http://schemas.microsoft.com/office/drawing/2014/main" id="{EE8435AB-358C-4DA9-94CC-5D9D0EC43299}"/>
              </a:ext>
            </a:extLst>
          </p:cNvPr>
          <p:cNvCxnSpPr>
            <a:cxnSpLocks/>
            <a:stCxn id="15" idx="3"/>
            <a:endCxn id="16" idx="0"/>
          </p:cNvCxnSpPr>
          <p:nvPr/>
        </p:nvCxnSpPr>
        <p:spPr>
          <a:xfrm>
            <a:off x="7998290" y="3108524"/>
            <a:ext cx="270941" cy="146045"/>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Verbinder: gewinkelt 25">
            <a:extLst>
              <a:ext uri="{FF2B5EF4-FFF2-40B4-BE49-F238E27FC236}">
                <a16:creationId xmlns="" xmlns:a16="http://schemas.microsoft.com/office/drawing/2014/main" id="{74AF5596-0F4E-4927-A373-C83AB7B182AB}"/>
              </a:ext>
            </a:extLst>
          </p:cNvPr>
          <p:cNvCxnSpPr>
            <a:cxnSpLocks/>
            <a:stCxn id="17" idx="3"/>
            <a:endCxn id="16" idx="2"/>
          </p:cNvCxnSpPr>
          <p:nvPr/>
        </p:nvCxnSpPr>
        <p:spPr>
          <a:xfrm flipV="1">
            <a:off x="7998289" y="3465105"/>
            <a:ext cx="270942" cy="167010"/>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Verbinder: gewinkelt 26">
            <a:extLst>
              <a:ext uri="{FF2B5EF4-FFF2-40B4-BE49-F238E27FC236}">
                <a16:creationId xmlns="" xmlns:a16="http://schemas.microsoft.com/office/drawing/2014/main" id="{5FA714B1-84F5-4F20-9CDE-5E1D3E206DBC}"/>
              </a:ext>
            </a:extLst>
          </p:cNvPr>
          <p:cNvCxnSpPr>
            <a:cxnSpLocks/>
            <a:stCxn id="18" idx="3"/>
            <a:endCxn id="16" idx="2"/>
          </p:cNvCxnSpPr>
          <p:nvPr/>
        </p:nvCxnSpPr>
        <p:spPr>
          <a:xfrm flipV="1">
            <a:off x="8172596" y="3465105"/>
            <a:ext cx="96635" cy="517820"/>
          </a:xfrm>
          <a:prstGeom prst="bentConnector2">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Verbinder: gewinkelt 27">
            <a:extLst>
              <a:ext uri="{FF2B5EF4-FFF2-40B4-BE49-F238E27FC236}">
                <a16:creationId xmlns="" xmlns:a16="http://schemas.microsoft.com/office/drawing/2014/main" id="{2C8168A5-670E-423A-BE63-D562F301A42F}"/>
              </a:ext>
            </a:extLst>
          </p:cNvPr>
          <p:cNvCxnSpPr>
            <a:cxnSpLocks/>
            <a:stCxn id="14" idx="3"/>
            <a:endCxn id="9" idx="1"/>
          </p:cNvCxnSpPr>
          <p:nvPr/>
        </p:nvCxnSpPr>
        <p:spPr>
          <a:xfrm flipV="1">
            <a:off x="8871914" y="4415010"/>
            <a:ext cx="633109" cy="1326041"/>
          </a:xfrm>
          <a:prstGeom prst="bentConnector3">
            <a:avLst>
              <a:gd name="adj1" fmla="val 50000"/>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Verbinder: gewinkelt 28">
            <a:extLst>
              <a:ext uri="{FF2B5EF4-FFF2-40B4-BE49-F238E27FC236}">
                <a16:creationId xmlns="" xmlns:a16="http://schemas.microsoft.com/office/drawing/2014/main" id="{13B092AE-FC8C-47FC-BC0B-063B5FCE2355}"/>
              </a:ext>
            </a:extLst>
          </p:cNvPr>
          <p:cNvCxnSpPr>
            <a:cxnSpLocks/>
          </p:cNvCxnSpPr>
          <p:nvPr/>
        </p:nvCxnSpPr>
        <p:spPr>
          <a:xfrm rot="5400000" flipH="1" flipV="1">
            <a:off x="6309804" y="2997863"/>
            <a:ext cx="1767843" cy="4602135"/>
          </a:xfrm>
          <a:prstGeom prst="bentConnector4">
            <a:avLst>
              <a:gd name="adj1" fmla="val -28176"/>
              <a:gd name="adj2" fmla="val 96346"/>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Verbinder: gewinkelt 29">
            <a:extLst>
              <a:ext uri="{FF2B5EF4-FFF2-40B4-BE49-F238E27FC236}">
                <a16:creationId xmlns="" xmlns:a16="http://schemas.microsoft.com/office/drawing/2014/main" id="{6F5038EE-DD07-455F-B13D-D39553987A31}"/>
              </a:ext>
            </a:extLst>
          </p:cNvPr>
          <p:cNvCxnSpPr>
            <a:cxnSpLocks/>
            <a:stCxn id="6" idx="2"/>
            <a:endCxn id="14" idx="1"/>
          </p:cNvCxnSpPr>
          <p:nvPr/>
        </p:nvCxnSpPr>
        <p:spPr>
          <a:xfrm rot="5400000" flipH="1" flipV="1">
            <a:off x="5350345" y="5293594"/>
            <a:ext cx="441802" cy="1336716"/>
          </a:xfrm>
          <a:prstGeom prst="bentConnector4">
            <a:avLst>
              <a:gd name="adj1" fmla="val -51743"/>
              <a:gd name="adj2" fmla="val 95070"/>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 xmlns:a16="http://schemas.microsoft.com/office/drawing/2014/main" id="{541219AF-7231-4D85-AEEA-84AB564D7731}"/>
              </a:ext>
            </a:extLst>
          </p:cNvPr>
          <p:cNvSpPr/>
          <p:nvPr/>
        </p:nvSpPr>
        <p:spPr>
          <a:xfrm>
            <a:off x="9588743" y="2719598"/>
            <a:ext cx="2242387" cy="49070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bg1"/>
                </a:solidFill>
              </a:rPr>
              <a:t>Activos</a:t>
            </a:r>
          </a:p>
        </p:txBody>
      </p:sp>
      <p:sp>
        <p:nvSpPr>
          <p:cNvPr id="32" name="Rechteck 31">
            <a:extLst>
              <a:ext uri="{FF2B5EF4-FFF2-40B4-BE49-F238E27FC236}">
                <a16:creationId xmlns="" xmlns:a16="http://schemas.microsoft.com/office/drawing/2014/main" id="{EA0BC6A4-4511-49F4-AAAC-3EDC0F0ECDF7}"/>
              </a:ext>
            </a:extLst>
          </p:cNvPr>
          <p:cNvSpPr/>
          <p:nvPr/>
        </p:nvSpPr>
        <p:spPr>
          <a:xfrm>
            <a:off x="9595855" y="3244900"/>
            <a:ext cx="2238941" cy="790242"/>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de-DE" sz="1400" dirty="0">
                <a:solidFill>
                  <a:srgbClr val="245473"/>
                </a:solidFill>
              </a:rPr>
              <a:t>Activos </a:t>
            </a:r>
            <a:r>
              <a:rPr lang="de-DE" sz="1400" dirty="0" smtClean="0">
                <a:solidFill>
                  <a:srgbClr val="245473"/>
                </a:solidFill>
              </a:rPr>
              <a:t>fijos</a:t>
            </a:r>
          </a:p>
          <a:p>
            <a:pPr marL="171450" indent="-171450">
              <a:buFont typeface="Arial" panose="020B0604020202020204" pitchFamily="34" charset="0"/>
              <a:buChar char="•"/>
            </a:pPr>
            <a:r>
              <a:rPr lang="de-DE" sz="1400" dirty="0" smtClean="0">
                <a:solidFill>
                  <a:srgbClr val="245473"/>
                </a:solidFill>
              </a:rPr>
              <a:t>Activos </a:t>
            </a:r>
            <a:r>
              <a:rPr lang="de-DE" sz="1400" dirty="0">
                <a:solidFill>
                  <a:srgbClr val="245473"/>
                </a:solidFill>
              </a:rPr>
              <a:t>corrientes</a:t>
            </a:r>
            <a:endParaRPr lang="de-DE" sz="1400" dirty="0">
              <a:solidFill>
                <a:srgbClr val="245473"/>
              </a:solidFill>
              <a:cs typeface="Calibri"/>
            </a:endParaRPr>
          </a:p>
        </p:txBody>
      </p:sp>
      <p:sp>
        <p:nvSpPr>
          <p:cNvPr id="33" name="Rechteck 32">
            <a:extLst>
              <a:ext uri="{FF2B5EF4-FFF2-40B4-BE49-F238E27FC236}">
                <a16:creationId xmlns="" xmlns:a16="http://schemas.microsoft.com/office/drawing/2014/main" id="{AF55BD10-3706-4355-B254-BEEDFC25B39B}"/>
              </a:ext>
            </a:extLst>
          </p:cNvPr>
          <p:cNvSpPr/>
          <p:nvPr/>
        </p:nvSpPr>
        <p:spPr>
          <a:xfrm>
            <a:off x="9599301" y="4198719"/>
            <a:ext cx="2238941" cy="49070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smtClean="0">
                <a:solidFill>
                  <a:schemeClr val="bg1"/>
                </a:solidFill>
              </a:rPr>
              <a:t>Pasivos</a:t>
            </a:r>
            <a:endParaRPr lang="de-DE" sz="1400" dirty="0">
              <a:solidFill>
                <a:schemeClr val="bg1"/>
              </a:solidFill>
            </a:endParaRPr>
          </a:p>
        </p:txBody>
      </p:sp>
      <p:sp>
        <p:nvSpPr>
          <p:cNvPr id="34" name="Rechteck 33">
            <a:extLst>
              <a:ext uri="{FF2B5EF4-FFF2-40B4-BE49-F238E27FC236}">
                <a16:creationId xmlns="" xmlns:a16="http://schemas.microsoft.com/office/drawing/2014/main" id="{69EBEA4B-F480-40C6-8763-63BCBFB0B2EE}"/>
              </a:ext>
            </a:extLst>
          </p:cNvPr>
          <p:cNvSpPr/>
          <p:nvPr/>
        </p:nvSpPr>
        <p:spPr>
          <a:xfrm>
            <a:off x="9599301" y="4713262"/>
            <a:ext cx="2238941" cy="790243"/>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71450" indent="-171450">
              <a:buFont typeface="Arial" panose="020B0604020202020204" pitchFamily="34" charset="0"/>
              <a:buChar char="•"/>
            </a:pPr>
            <a:r>
              <a:rPr lang="de-DE" sz="1400" dirty="0">
                <a:solidFill>
                  <a:srgbClr val="245473"/>
                </a:solidFill>
              </a:rPr>
              <a:t>Capital social</a:t>
            </a:r>
          </a:p>
          <a:p>
            <a:pPr marL="171450" indent="-171450">
              <a:buFont typeface="Arial" panose="020B0604020202020204" pitchFamily="34" charset="0"/>
              <a:buChar char="•"/>
            </a:pPr>
            <a:r>
              <a:rPr lang="de-DE" sz="1400" dirty="0">
                <a:solidFill>
                  <a:srgbClr val="245473"/>
                </a:solidFill>
              </a:rPr>
              <a:t>Prestaciones </a:t>
            </a:r>
          </a:p>
          <a:p>
            <a:pPr marL="171450" indent="-171450">
              <a:buFont typeface="Arial" panose="020B0604020202020204" pitchFamily="34" charset="0"/>
              <a:buChar char="•"/>
            </a:pPr>
            <a:r>
              <a:rPr lang="de-DE" sz="1400" dirty="0">
                <a:solidFill>
                  <a:srgbClr val="245473"/>
                </a:solidFill>
              </a:rPr>
              <a:t>Pasivos</a:t>
            </a:r>
            <a:endParaRPr lang="de-DE" sz="1400" dirty="0">
              <a:solidFill>
                <a:srgbClr val="245473"/>
              </a:solidFill>
              <a:cs typeface="Calibri"/>
            </a:endParaRPr>
          </a:p>
        </p:txBody>
      </p:sp>
      <p:sp>
        <p:nvSpPr>
          <p:cNvPr id="35" name="Rechteck 34">
            <a:extLst>
              <a:ext uri="{FF2B5EF4-FFF2-40B4-BE49-F238E27FC236}">
                <a16:creationId xmlns="" xmlns:a16="http://schemas.microsoft.com/office/drawing/2014/main" id="{CD656288-28BA-4D67-9430-3E342764AA04}"/>
              </a:ext>
            </a:extLst>
          </p:cNvPr>
          <p:cNvSpPr/>
          <p:nvPr/>
        </p:nvSpPr>
        <p:spPr>
          <a:xfrm>
            <a:off x="3778333" y="2742253"/>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Producción total</a:t>
            </a:r>
          </a:p>
        </p:txBody>
      </p:sp>
      <p:sp>
        <p:nvSpPr>
          <p:cNvPr id="36" name="Rechteck 35">
            <a:extLst>
              <a:ext uri="{FF2B5EF4-FFF2-40B4-BE49-F238E27FC236}">
                <a16:creationId xmlns="" xmlns:a16="http://schemas.microsoft.com/office/drawing/2014/main" id="{A1BD55F8-211E-4282-A9EF-9E433E8858F2}"/>
              </a:ext>
            </a:extLst>
          </p:cNvPr>
          <p:cNvSpPr/>
          <p:nvPr/>
        </p:nvSpPr>
        <p:spPr>
          <a:xfrm>
            <a:off x="3778332" y="3005410"/>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a:t>
            </a:r>
            <a:r>
              <a:rPr lang="de-DE" sz="1400" dirty="0" smtClean="0">
                <a:solidFill>
                  <a:schemeClr val="tx1"/>
                </a:solidFill>
              </a:rPr>
              <a:t>Coste de Materiales</a:t>
            </a:r>
            <a:endParaRPr lang="de-DE" sz="1400" dirty="0">
              <a:solidFill>
                <a:schemeClr val="tx1"/>
              </a:solidFill>
            </a:endParaRPr>
          </a:p>
        </p:txBody>
      </p:sp>
      <p:sp>
        <p:nvSpPr>
          <p:cNvPr id="37" name="Rechteck 36">
            <a:extLst>
              <a:ext uri="{FF2B5EF4-FFF2-40B4-BE49-F238E27FC236}">
                <a16:creationId xmlns="" xmlns:a16="http://schemas.microsoft.com/office/drawing/2014/main" id="{A3F0BEAD-3DCB-4B2B-A045-88A5FF4A7EA2}"/>
              </a:ext>
            </a:extLst>
          </p:cNvPr>
          <p:cNvSpPr/>
          <p:nvPr/>
        </p:nvSpPr>
        <p:spPr>
          <a:xfrm>
            <a:off x="3778332" y="3268567"/>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Beneficio bruto</a:t>
            </a:r>
          </a:p>
        </p:txBody>
      </p:sp>
      <p:sp>
        <p:nvSpPr>
          <p:cNvPr id="38" name="Rechteck 37">
            <a:extLst>
              <a:ext uri="{FF2B5EF4-FFF2-40B4-BE49-F238E27FC236}">
                <a16:creationId xmlns="" xmlns:a16="http://schemas.microsoft.com/office/drawing/2014/main" id="{66E5971D-93E9-4F8B-AE27-23B099D5AD33}"/>
              </a:ext>
            </a:extLst>
          </p:cNvPr>
          <p:cNvSpPr/>
          <p:nvPr/>
        </p:nvSpPr>
        <p:spPr>
          <a:xfrm>
            <a:off x="3778332" y="3531724"/>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Gastos de personal</a:t>
            </a:r>
          </a:p>
        </p:txBody>
      </p:sp>
      <p:sp>
        <p:nvSpPr>
          <p:cNvPr id="39" name="Rechteck 38">
            <a:extLst>
              <a:ext uri="{FF2B5EF4-FFF2-40B4-BE49-F238E27FC236}">
                <a16:creationId xmlns="" xmlns:a16="http://schemas.microsoft.com/office/drawing/2014/main" id="{A6410869-2043-4D10-97B2-0624AF83C68C}"/>
              </a:ext>
            </a:extLst>
          </p:cNvPr>
          <p:cNvSpPr/>
          <p:nvPr/>
        </p:nvSpPr>
        <p:spPr>
          <a:xfrm>
            <a:off x="3778332" y="3794881"/>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G</a:t>
            </a:r>
            <a:r>
              <a:rPr lang="de-DE" sz="1400" dirty="0" smtClean="0">
                <a:solidFill>
                  <a:schemeClr val="tx1"/>
                </a:solidFill>
              </a:rPr>
              <a:t>astos </a:t>
            </a:r>
            <a:r>
              <a:rPr lang="de-DE" sz="1400" dirty="0">
                <a:solidFill>
                  <a:schemeClr val="tx1"/>
                </a:solidFill>
              </a:rPr>
              <a:t>de funcionamiento</a:t>
            </a:r>
          </a:p>
        </p:txBody>
      </p:sp>
      <p:sp>
        <p:nvSpPr>
          <p:cNvPr id="40" name="Rechteck 39">
            <a:extLst>
              <a:ext uri="{FF2B5EF4-FFF2-40B4-BE49-F238E27FC236}">
                <a16:creationId xmlns="" xmlns:a16="http://schemas.microsoft.com/office/drawing/2014/main" id="{4F4EB2D6-AD44-4BA5-BADC-A0A930AFB7C7}"/>
              </a:ext>
            </a:extLst>
          </p:cNvPr>
          <p:cNvSpPr/>
          <p:nvPr/>
        </p:nvSpPr>
        <p:spPr>
          <a:xfrm>
            <a:off x="3778332" y="4058038"/>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EBITDA</a:t>
            </a:r>
          </a:p>
        </p:txBody>
      </p:sp>
      <p:sp>
        <p:nvSpPr>
          <p:cNvPr id="41" name="Rechteck 40">
            <a:extLst>
              <a:ext uri="{FF2B5EF4-FFF2-40B4-BE49-F238E27FC236}">
                <a16:creationId xmlns="" xmlns:a16="http://schemas.microsoft.com/office/drawing/2014/main" id="{433EC9BD-65B1-4D37-B427-D8FB4F315BB9}"/>
              </a:ext>
            </a:extLst>
          </p:cNvPr>
          <p:cNvSpPr/>
          <p:nvPr/>
        </p:nvSpPr>
        <p:spPr>
          <a:xfrm>
            <a:off x="3774887" y="4321195"/>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100" dirty="0">
                <a:solidFill>
                  <a:schemeClr val="tx1"/>
                </a:solidFill>
              </a:rPr>
              <a:t>- Amortizaciones y depreciaciones</a:t>
            </a:r>
          </a:p>
        </p:txBody>
      </p:sp>
      <p:sp>
        <p:nvSpPr>
          <p:cNvPr id="42" name="Rechteck 41">
            <a:extLst>
              <a:ext uri="{FF2B5EF4-FFF2-40B4-BE49-F238E27FC236}">
                <a16:creationId xmlns="" xmlns:a16="http://schemas.microsoft.com/office/drawing/2014/main" id="{4BECA545-7965-49FB-B838-1397AEE572F8}"/>
              </a:ext>
            </a:extLst>
          </p:cNvPr>
          <p:cNvSpPr/>
          <p:nvPr/>
        </p:nvSpPr>
        <p:spPr>
          <a:xfrm>
            <a:off x="3774885" y="4847509"/>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Resultado financiero</a:t>
            </a:r>
          </a:p>
        </p:txBody>
      </p:sp>
      <p:sp>
        <p:nvSpPr>
          <p:cNvPr id="43" name="Rechteck 42">
            <a:extLst>
              <a:ext uri="{FF2B5EF4-FFF2-40B4-BE49-F238E27FC236}">
                <a16:creationId xmlns="" xmlns:a16="http://schemas.microsoft.com/office/drawing/2014/main" id="{723CDEF9-51B3-4030-8645-A97C2414595B}"/>
              </a:ext>
            </a:extLst>
          </p:cNvPr>
          <p:cNvSpPr/>
          <p:nvPr/>
        </p:nvSpPr>
        <p:spPr>
          <a:xfrm>
            <a:off x="3774885" y="4584352"/>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EBIT</a:t>
            </a:r>
          </a:p>
        </p:txBody>
      </p:sp>
      <p:sp>
        <p:nvSpPr>
          <p:cNvPr id="44" name="Rechteck 43">
            <a:extLst>
              <a:ext uri="{FF2B5EF4-FFF2-40B4-BE49-F238E27FC236}">
                <a16:creationId xmlns="" xmlns:a16="http://schemas.microsoft.com/office/drawing/2014/main" id="{BDB70FC9-AFAF-4C13-8EC0-2CCCFE3A839A}"/>
              </a:ext>
            </a:extLst>
          </p:cNvPr>
          <p:cNvSpPr/>
          <p:nvPr/>
        </p:nvSpPr>
        <p:spPr>
          <a:xfrm>
            <a:off x="3774884" y="5110666"/>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Beneficios operativos</a:t>
            </a:r>
          </a:p>
        </p:txBody>
      </p:sp>
      <p:sp>
        <p:nvSpPr>
          <p:cNvPr id="45" name="Rechteck 44">
            <a:extLst>
              <a:ext uri="{FF2B5EF4-FFF2-40B4-BE49-F238E27FC236}">
                <a16:creationId xmlns="" xmlns:a16="http://schemas.microsoft.com/office/drawing/2014/main" id="{24DE69D9-CB2E-4B15-A171-A1C731F20958}"/>
              </a:ext>
            </a:extLst>
          </p:cNvPr>
          <p:cNvSpPr/>
          <p:nvPr/>
        </p:nvSpPr>
        <p:spPr>
          <a:xfrm>
            <a:off x="3783416" y="5373823"/>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a:t>
            </a:r>
            <a:r>
              <a:rPr lang="de-DE" sz="1400" dirty="0" smtClean="0">
                <a:solidFill>
                  <a:schemeClr val="tx1"/>
                </a:solidFill>
              </a:rPr>
              <a:t>Resultados No-operativos</a:t>
            </a:r>
            <a:endParaRPr lang="de-DE" sz="1400" dirty="0">
              <a:solidFill>
                <a:schemeClr val="tx1"/>
              </a:solidFill>
            </a:endParaRPr>
          </a:p>
        </p:txBody>
      </p:sp>
      <p:sp>
        <p:nvSpPr>
          <p:cNvPr id="46" name="Rechteck 45">
            <a:extLst>
              <a:ext uri="{FF2B5EF4-FFF2-40B4-BE49-F238E27FC236}">
                <a16:creationId xmlns="" xmlns:a16="http://schemas.microsoft.com/office/drawing/2014/main" id="{271FAAC0-6CFD-43AD-840A-DF329A02722A}"/>
              </a:ext>
            </a:extLst>
          </p:cNvPr>
          <p:cNvSpPr/>
          <p:nvPr/>
        </p:nvSpPr>
        <p:spPr>
          <a:xfrm>
            <a:off x="3783416" y="5636980"/>
            <a:ext cx="2238941" cy="208381"/>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Impuestos</a:t>
            </a:r>
          </a:p>
        </p:txBody>
      </p:sp>
      <p:sp>
        <p:nvSpPr>
          <p:cNvPr id="47" name="Rechteck 46">
            <a:extLst>
              <a:ext uri="{FF2B5EF4-FFF2-40B4-BE49-F238E27FC236}">
                <a16:creationId xmlns="" xmlns:a16="http://schemas.microsoft.com/office/drawing/2014/main" id="{4E90BEB9-2F27-4213-A751-C4144271E858}"/>
              </a:ext>
            </a:extLst>
          </p:cNvPr>
          <p:cNvSpPr/>
          <p:nvPr/>
        </p:nvSpPr>
        <p:spPr>
          <a:xfrm>
            <a:off x="3783416" y="5900142"/>
            <a:ext cx="2238941" cy="208381"/>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de-DE" sz="1400" dirty="0">
                <a:solidFill>
                  <a:schemeClr val="tx1"/>
                </a:solidFill>
              </a:rPr>
              <a:t>= </a:t>
            </a:r>
            <a:r>
              <a:rPr lang="de-DE" sz="1400" dirty="0" smtClean="0">
                <a:solidFill>
                  <a:schemeClr val="tx1"/>
                </a:solidFill>
              </a:rPr>
              <a:t>Perdida/Ganancia</a:t>
            </a:r>
            <a:endParaRPr lang="de-DE" sz="1400" dirty="0">
              <a:solidFill>
                <a:schemeClr val="tx1"/>
              </a:solidFill>
            </a:endParaRPr>
          </a:p>
        </p:txBody>
      </p:sp>
      <p:cxnSp>
        <p:nvCxnSpPr>
          <p:cNvPr id="86" name="Verbinder: gewinkelt 85">
            <a:extLst>
              <a:ext uri="{FF2B5EF4-FFF2-40B4-BE49-F238E27FC236}">
                <a16:creationId xmlns="" xmlns:a16="http://schemas.microsoft.com/office/drawing/2014/main" id="{984B88F0-B36A-40C8-9C6B-15511BDFF620}"/>
              </a:ext>
            </a:extLst>
          </p:cNvPr>
          <p:cNvCxnSpPr>
            <a:cxnSpLocks/>
          </p:cNvCxnSpPr>
          <p:nvPr/>
        </p:nvCxnSpPr>
        <p:spPr>
          <a:xfrm flipV="1">
            <a:off x="8294803" y="3645135"/>
            <a:ext cx="1326622" cy="774992"/>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7" name="Verbinder: gewinkelt 96">
            <a:extLst>
              <a:ext uri="{FF2B5EF4-FFF2-40B4-BE49-F238E27FC236}">
                <a16:creationId xmlns="" xmlns:a16="http://schemas.microsoft.com/office/drawing/2014/main" id="{94E2AD73-98BA-4F73-B917-257DDBEE707E}"/>
              </a:ext>
            </a:extLst>
          </p:cNvPr>
          <p:cNvCxnSpPr>
            <a:cxnSpLocks/>
          </p:cNvCxnSpPr>
          <p:nvPr/>
        </p:nvCxnSpPr>
        <p:spPr>
          <a:xfrm>
            <a:off x="8861536" y="3364950"/>
            <a:ext cx="633259" cy="1055173"/>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0"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264577" y="501433"/>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Tree>
    <p:extLst>
      <p:ext uri="{BB962C8B-B14F-4D97-AF65-F5344CB8AC3E}">
        <p14:creationId xmlns:p14="http://schemas.microsoft.com/office/powerpoint/2010/main" val="189965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1"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73501" y="1791231"/>
            <a:ext cx="3858419" cy="512991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Dado que la planificación empresarial es compleja, se desglosa en </a:t>
            </a:r>
            <a:r>
              <a:rPr lang="es-ES" sz="1800" dirty="0" err="1">
                <a:solidFill>
                  <a:srgbClr val="245473"/>
                </a:solidFill>
                <a:latin typeface="+mj-lt"/>
                <a:ea typeface="Open Sans Light" panose="020B0306030504020204" pitchFamily="34" charset="0"/>
                <a:cs typeface="Open Sans Light" panose="020B0306030504020204" pitchFamily="34" charset="0"/>
              </a:rPr>
              <a:t>subplanes</a:t>
            </a:r>
            <a:r>
              <a:rPr lang="es-ES" sz="1800" dirty="0">
                <a:solidFill>
                  <a:srgbClr val="245473"/>
                </a:solidFill>
                <a:latin typeface="+mj-lt"/>
                <a:ea typeface="Open Sans Light" panose="020B0306030504020204" pitchFamily="34" charset="0"/>
                <a:cs typeface="Open Sans Light" panose="020B0306030504020204" pitchFamily="34" charset="0"/>
              </a:rPr>
              <a:t> que se apoyan unos en otros: el punto de partida es el plan de ventas, el objetivo es el plan de beneficios.</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Planificación de la producción</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Planificación de los costes de material</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Planificación del personal</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Otros costes de explotación y</a:t>
            </a:r>
          </a:p>
          <a:p>
            <a:pPr marL="285750" indent="-285750" algn="l">
              <a:lnSpc>
                <a:spcPct val="100000"/>
              </a:lnSpc>
              <a:spcBef>
                <a:spcPts val="600"/>
              </a:spcBef>
              <a:buClr>
                <a:srgbClr val="002060"/>
              </a:buClr>
              <a:buFont typeface="Calibri Light" panose="020F0302020204030204" pitchFamily="34" charset="0"/>
              <a:buChar char="→"/>
            </a:pPr>
            <a:r>
              <a:rPr lang="es-ES" sz="1800" dirty="0" smtClean="0">
                <a:solidFill>
                  <a:srgbClr val="245473"/>
                </a:solidFill>
                <a:latin typeface="+mj-lt"/>
                <a:ea typeface="Open Sans Light" panose="020B0306030504020204" pitchFamily="34" charset="0"/>
                <a:cs typeface="Open Sans Light" panose="020B0306030504020204" pitchFamily="34" charset="0"/>
              </a:rPr>
              <a:t>Planes de Inversión apoyados unos en otros.  </a:t>
            </a:r>
            <a:r>
              <a:rPr lang="es-ES" sz="1800" dirty="0">
                <a:solidFill>
                  <a:srgbClr val="245473"/>
                </a:solidFill>
                <a:latin typeface="+mj-lt"/>
                <a:ea typeface="Open Sans Light" panose="020B0306030504020204" pitchFamily="34" charset="0"/>
                <a:cs typeface="Open Sans Light" panose="020B0306030504020204" pitchFamily="34" charset="0"/>
              </a:rPr>
              <a:t>mutuamente.</a:t>
            </a:r>
          </a:p>
          <a:p>
            <a:pPr algn="l">
              <a:lnSpc>
                <a:spcPct val="100000"/>
              </a:lnSpc>
              <a:spcBef>
                <a:spcPts val="600"/>
              </a:spcBef>
            </a:pPr>
            <a:r>
              <a:rPr lang="es-ES" sz="1800" dirty="0">
                <a:solidFill>
                  <a:srgbClr val="245473"/>
                </a:solidFill>
                <a:latin typeface="+mj-lt"/>
                <a:ea typeface="Open Sans Light" panose="020B0306030504020204" pitchFamily="34" charset="0"/>
                <a:cs typeface="Open Sans Light" panose="020B0306030504020204" pitchFamily="34" charset="0"/>
              </a:rPr>
              <a:t>Estos conducen a un</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Plan financiero</a:t>
            </a:r>
          </a:p>
          <a:p>
            <a:pPr marL="285750" indent="-285750" algn="l">
              <a:lnSpc>
                <a:spcPct val="100000"/>
              </a:lnSpc>
              <a:spcBef>
                <a:spcPts val="600"/>
              </a:spcBef>
              <a:buClr>
                <a:srgbClr val="002060"/>
              </a:buClr>
              <a:buFont typeface="Calibri Light" panose="020F0302020204030204" pitchFamily="34" charset="0"/>
              <a:buChar char="→"/>
            </a:pPr>
            <a:r>
              <a:rPr lang="es-ES" sz="1800" dirty="0">
                <a:solidFill>
                  <a:srgbClr val="245473"/>
                </a:solidFill>
                <a:latin typeface="+mj-lt"/>
                <a:ea typeface="Open Sans Light" panose="020B0306030504020204" pitchFamily="34" charset="0"/>
                <a:cs typeface="Open Sans Light" panose="020B0306030504020204" pitchFamily="34" charset="0"/>
              </a:rPr>
              <a:t>Planificación de la depreciación y de los intereses</a:t>
            </a:r>
          </a:p>
        </p:txBody>
      </p:sp>
      <p:sp>
        <p:nvSpPr>
          <p:cNvPr id="5" name="Rechteck 4">
            <a:extLst>
              <a:ext uri="{FF2B5EF4-FFF2-40B4-BE49-F238E27FC236}">
                <a16:creationId xmlns="" xmlns:a16="http://schemas.microsoft.com/office/drawing/2014/main" id="{CF6E12EC-3064-424E-99AB-27EF93034598}"/>
              </a:ext>
            </a:extLst>
          </p:cNvPr>
          <p:cNvSpPr/>
          <p:nvPr/>
        </p:nvSpPr>
        <p:spPr>
          <a:xfrm>
            <a:off x="3537274" y="5571012"/>
            <a:ext cx="8026974" cy="5953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2400" dirty="0">
                <a:solidFill>
                  <a:schemeClr val="bg1"/>
                </a:solidFill>
              </a:rPr>
              <a:t>Planificación de pérdidas y ganancias</a:t>
            </a:r>
            <a:endParaRPr lang="en-GB" sz="2400" dirty="0">
              <a:solidFill>
                <a:schemeClr val="bg1"/>
              </a:solidFill>
              <a:cs typeface="Calibri"/>
            </a:endParaRPr>
          </a:p>
        </p:txBody>
      </p:sp>
      <p:sp>
        <p:nvSpPr>
          <p:cNvPr id="49" name="Rechteck 48">
            <a:extLst>
              <a:ext uri="{FF2B5EF4-FFF2-40B4-BE49-F238E27FC236}">
                <a16:creationId xmlns="" xmlns:a16="http://schemas.microsoft.com/office/drawing/2014/main" id="{F6313C2A-A173-48F9-B296-F2E25D12908F}"/>
              </a:ext>
            </a:extLst>
          </p:cNvPr>
          <p:cNvSpPr/>
          <p:nvPr/>
        </p:nvSpPr>
        <p:spPr>
          <a:xfrm>
            <a:off x="5935578" y="2279859"/>
            <a:ext cx="3252844"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600" dirty="0">
                <a:solidFill>
                  <a:schemeClr val="tx2"/>
                </a:solidFill>
              </a:rPr>
              <a:t>Planificación de ventas e ingresos</a:t>
            </a:r>
            <a:endParaRPr lang="en-GB" sz="1600" dirty="0">
              <a:solidFill>
                <a:schemeClr val="tx2"/>
              </a:solidFill>
              <a:cs typeface="Calibri"/>
            </a:endParaRPr>
          </a:p>
        </p:txBody>
      </p:sp>
      <p:sp>
        <p:nvSpPr>
          <p:cNvPr id="50" name="Rechteck 49">
            <a:extLst>
              <a:ext uri="{FF2B5EF4-FFF2-40B4-BE49-F238E27FC236}">
                <a16:creationId xmlns="" xmlns:a16="http://schemas.microsoft.com/office/drawing/2014/main" id="{3BF69443-F382-4888-B9D3-6A5DFD9B0C83}"/>
              </a:ext>
            </a:extLst>
          </p:cNvPr>
          <p:cNvSpPr/>
          <p:nvPr/>
        </p:nvSpPr>
        <p:spPr>
          <a:xfrm>
            <a:off x="5935578" y="2897333"/>
            <a:ext cx="3252844"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smtClean="0">
                <a:solidFill>
                  <a:schemeClr val="tx2"/>
                </a:solidFill>
              </a:rPr>
              <a:t>Plan de </a:t>
            </a:r>
            <a:r>
              <a:rPr lang="en-GB" sz="1600" dirty="0" err="1" smtClean="0">
                <a:solidFill>
                  <a:schemeClr val="tx2"/>
                </a:solidFill>
              </a:rPr>
              <a:t>Producción</a:t>
            </a:r>
            <a:endParaRPr lang="en-GB" sz="1600" dirty="0">
              <a:solidFill>
                <a:schemeClr val="tx2"/>
              </a:solidFill>
              <a:cs typeface="Calibri"/>
            </a:endParaRPr>
          </a:p>
        </p:txBody>
      </p:sp>
      <p:sp>
        <p:nvSpPr>
          <p:cNvPr id="51" name="Rechteck 50">
            <a:extLst>
              <a:ext uri="{FF2B5EF4-FFF2-40B4-BE49-F238E27FC236}">
                <a16:creationId xmlns="" xmlns:a16="http://schemas.microsoft.com/office/drawing/2014/main" id="{E87835AB-937C-4B61-A780-46F0B814AF1C}"/>
              </a:ext>
            </a:extLst>
          </p:cNvPr>
          <p:cNvSpPr/>
          <p:nvPr/>
        </p:nvSpPr>
        <p:spPr>
          <a:xfrm>
            <a:off x="3536983" y="3609438"/>
            <a:ext cx="1303016" cy="786833"/>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err="1" smtClean="0">
                <a:solidFill>
                  <a:schemeClr val="tx2"/>
                </a:solidFill>
              </a:rPr>
              <a:t>Planificación</a:t>
            </a:r>
            <a:r>
              <a:rPr lang="en-GB" sz="1600" dirty="0" smtClean="0">
                <a:solidFill>
                  <a:schemeClr val="tx2"/>
                </a:solidFill>
              </a:rPr>
              <a:t> de </a:t>
            </a:r>
            <a:r>
              <a:rPr lang="en-GB" sz="1600" dirty="0" err="1" smtClean="0">
                <a:solidFill>
                  <a:schemeClr val="tx2"/>
                </a:solidFill>
              </a:rPr>
              <a:t>los</a:t>
            </a:r>
            <a:r>
              <a:rPr lang="en-GB" sz="1600" dirty="0" smtClean="0">
                <a:solidFill>
                  <a:schemeClr val="tx2"/>
                </a:solidFill>
              </a:rPr>
              <a:t> </a:t>
            </a:r>
            <a:r>
              <a:rPr lang="en-GB" sz="1600" dirty="0" err="1" smtClean="0">
                <a:solidFill>
                  <a:schemeClr val="tx2"/>
                </a:solidFill>
              </a:rPr>
              <a:t>Costes</a:t>
            </a:r>
            <a:r>
              <a:rPr lang="en-GB" sz="1600" dirty="0" smtClean="0">
                <a:solidFill>
                  <a:schemeClr val="tx2"/>
                </a:solidFill>
              </a:rPr>
              <a:t> </a:t>
            </a:r>
            <a:r>
              <a:rPr lang="en-GB" sz="1600" dirty="0" err="1" smtClean="0">
                <a:solidFill>
                  <a:schemeClr val="tx2"/>
                </a:solidFill>
              </a:rPr>
              <a:t>Materiales</a:t>
            </a:r>
            <a:endParaRPr lang="en-GB" sz="1600" dirty="0">
              <a:solidFill>
                <a:schemeClr val="tx2"/>
              </a:solidFill>
              <a:cs typeface="Calibri"/>
            </a:endParaRPr>
          </a:p>
        </p:txBody>
      </p:sp>
      <p:sp>
        <p:nvSpPr>
          <p:cNvPr id="52" name="Rechteck 51">
            <a:extLst>
              <a:ext uri="{FF2B5EF4-FFF2-40B4-BE49-F238E27FC236}">
                <a16:creationId xmlns="" xmlns:a16="http://schemas.microsoft.com/office/drawing/2014/main" id="{20D934C4-EC05-441C-A2E0-DC6DA1643DD4}"/>
              </a:ext>
            </a:extLst>
          </p:cNvPr>
          <p:cNvSpPr/>
          <p:nvPr/>
        </p:nvSpPr>
        <p:spPr>
          <a:xfrm>
            <a:off x="5217972" y="3609439"/>
            <a:ext cx="1323473" cy="786832"/>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err="1" smtClean="0">
                <a:solidFill>
                  <a:schemeClr val="tx2"/>
                </a:solidFill>
              </a:rPr>
              <a:t>Planificación</a:t>
            </a:r>
            <a:r>
              <a:rPr lang="en-GB" sz="1600" dirty="0" smtClean="0">
                <a:solidFill>
                  <a:schemeClr val="tx2"/>
                </a:solidFill>
              </a:rPr>
              <a:t> de </a:t>
            </a:r>
            <a:r>
              <a:rPr lang="en-GB" sz="1600" dirty="0" err="1" smtClean="0">
                <a:solidFill>
                  <a:schemeClr val="tx2"/>
                </a:solidFill>
              </a:rPr>
              <a:t>los</a:t>
            </a:r>
            <a:r>
              <a:rPr lang="en-GB" sz="1600" dirty="0" smtClean="0">
                <a:solidFill>
                  <a:schemeClr val="tx2"/>
                </a:solidFill>
              </a:rPr>
              <a:t> </a:t>
            </a:r>
            <a:r>
              <a:rPr lang="en-GB" sz="1600" dirty="0" err="1" smtClean="0">
                <a:solidFill>
                  <a:schemeClr val="tx2"/>
                </a:solidFill>
              </a:rPr>
              <a:t>Costes</a:t>
            </a:r>
            <a:r>
              <a:rPr lang="en-GB" sz="1600" dirty="0" smtClean="0">
                <a:solidFill>
                  <a:schemeClr val="tx2"/>
                </a:solidFill>
              </a:rPr>
              <a:t> de Personal</a:t>
            </a:r>
            <a:endParaRPr lang="en-GB" sz="1600" dirty="0">
              <a:solidFill>
                <a:schemeClr val="tx2"/>
              </a:solidFill>
              <a:cs typeface="Calibri"/>
            </a:endParaRPr>
          </a:p>
        </p:txBody>
      </p:sp>
      <p:sp>
        <p:nvSpPr>
          <p:cNvPr id="53" name="Rechteck 52">
            <a:extLst>
              <a:ext uri="{FF2B5EF4-FFF2-40B4-BE49-F238E27FC236}">
                <a16:creationId xmlns="" xmlns:a16="http://schemas.microsoft.com/office/drawing/2014/main" id="{D2B2C36F-4CBC-4513-B303-9866FF356EEC}"/>
              </a:ext>
            </a:extLst>
          </p:cNvPr>
          <p:cNvSpPr/>
          <p:nvPr/>
        </p:nvSpPr>
        <p:spPr>
          <a:xfrm>
            <a:off x="6720856" y="3609439"/>
            <a:ext cx="1675874" cy="1084798"/>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600" dirty="0">
                <a:solidFill>
                  <a:schemeClr val="tx2"/>
                </a:solidFill>
              </a:rPr>
              <a:t>Planificación de otros costes de </a:t>
            </a:r>
            <a:r>
              <a:rPr lang="es-ES" sz="1600" dirty="0" smtClean="0">
                <a:solidFill>
                  <a:schemeClr val="tx2"/>
                </a:solidFill>
              </a:rPr>
              <a:t>producción/</a:t>
            </a:r>
          </a:p>
          <a:p>
            <a:pPr algn="ctr"/>
            <a:r>
              <a:rPr lang="es-ES" sz="1600" dirty="0" smtClean="0">
                <a:solidFill>
                  <a:schemeClr val="tx2"/>
                </a:solidFill>
              </a:rPr>
              <a:t>funcionamiento</a:t>
            </a:r>
            <a:endParaRPr lang="en-GB" sz="1600" dirty="0">
              <a:solidFill>
                <a:schemeClr val="tx2"/>
              </a:solidFill>
              <a:cs typeface="Calibri"/>
            </a:endParaRPr>
          </a:p>
        </p:txBody>
      </p:sp>
      <p:sp>
        <p:nvSpPr>
          <p:cNvPr id="54" name="Rechteck 53">
            <a:extLst>
              <a:ext uri="{FF2B5EF4-FFF2-40B4-BE49-F238E27FC236}">
                <a16:creationId xmlns="" xmlns:a16="http://schemas.microsoft.com/office/drawing/2014/main" id="{94EB0462-59E0-413A-9534-0A3F498AA1EE}"/>
              </a:ext>
            </a:extLst>
          </p:cNvPr>
          <p:cNvSpPr/>
          <p:nvPr/>
        </p:nvSpPr>
        <p:spPr>
          <a:xfrm>
            <a:off x="8569722" y="3609439"/>
            <a:ext cx="1323473" cy="74592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smtClean="0">
                <a:solidFill>
                  <a:schemeClr val="tx2"/>
                </a:solidFill>
              </a:rPr>
              <a:t>Plan de </a:t>
            </a:r>
            <a:r>
              <a:rPr lang="en-GB" sz="1600" dirty="0" err="1" smtClean="0">
                <a:solidFill>
                  <a:schemeClr val="tx2"/>
                </a:solidFill>
              </a:rPr>
              <a:t>Inversión</a:t>
            </a:r>
            <a:endParaRPr lang="en-GB" sz="1600" dirty="0">
              <a:solidFill>
                <a:schemeClr val="tx2"/>
              </a:solidFill>
              <a:cs typeface="Calibri"/>
            </a:endParaRPr>
          </a:p>
        </p:txBody>
      </p:sp>
      <p:sp>
        <p:nvSpPr>
          <p:cNvPr id="55" name="Rechteck 54">
            <a:extLst>
              <a:ext uri="{FF2B5EF4-FFF2-40B4-BE49-F238E27FC236}">
                <a16:creationId xmlns="" xmlns:a16="http://schemas.microsoft.com/office/drawing/2014/main" id="{7421CE5F-EC57-4ECB-8C46-6192C30470D5}"/>
              </a:ext>
            </a:extLst>
          </p:cNvPr>
          <p:cNvSpPr/>
          <p:nvPr/>
        </p:nvSpPr>
        <p:spPr>
          <a:xfrm>
            <a:off x="10245598" y="4239820"/>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err="1" smtClean="0">
                <a:solidFill>
                  <a:schemeClr val="tx2"/>
                </a:solidFill>
              </a:rPr>
              <a:t>Planificación</a:t>
            </a:r>
            <a:r>
              <a:rPr lang="en-GB" sz="1600" dirty="0" smtClean="0">
                <a:solidFill>
                  <a:schemeClr val="tx2"/>
                </a:solidFill>
              </a:rPr>
              <a:t> Financial </a:t>
            </a:r>
            <a:endParaRPr lang="en-GB" sz="1600" dirty="0">
              <a:solidFill>
                <a:schemeClr val="tx2"/>
              </a:solidFill>
              <a:cs typeface="Calibri"/>
            </a:endParaRPr>
          </a:p>
        </p:txBody>
      </p:sp>
      <p:sp>
        <p:nvSpPr>
          <p:cNvPr id="56" name="Rechteck 55">
            <a:extLst>
              <a:ext uri="{FF2B5EF4-FFF2-40B4-BE49-F238E27FC236}">
                <a16:creationId xmlns="" xmlns:a16="http://schemas.microsoft.com/office/drawing/2014/main" id="{CB43238E-BF05-4C71-A60E-76AD72D04798}"/>
              </a:ext>
            </a:extLst>
          </p:cNvPr>
          <p:cNvSpPr/>
          <p:nvPr/>
        </p:nvSpPr>
        <p:spPr>
          <a:xfrm>
            <a:off x="10245597" y="4884806"/>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err="1">
                <a:solidFill>
                  <a:schemeClr val="tx2"/>
                </a:solidFill>
              </a:rPr>
              <a:t>Planificación</a:t>
            </a:r>
            <a:r>
              <a:rPr lang="en-GB" sz="1600" dirty="0">
                <a:solidFill>
                  <a:schemeClr val="tx2"/>
                </a:solidFill>
              </a:rPr>
              <a:t> de </a:t>
            </a:r>
            <a:r>
              <a:rPr lang="en-GB" sz="1600" dirty="0" err="1">
                <a:solidFill>
                  <a:schemeClr val="tx2"/>
                </a:solidFill>
              </a:rPr>
              <a:t>intereses</a:t>
            </a:r>
            <a:endParaRPr lang="en-GB" sz="1600" dirty="0">
              <a:solidFill>
                <a:schemeClr val="tx2"/>
              </a:solidFill>
              <a:cs typeface="Calibri"/>
            </a:endParaRPr>
          </a:p>
        </p:txBody>
      </p:sp>
      <p:sp>
        <p:nvSpPr>
          <p:cNvPr id="57" name="Rechteck 56">
            <a:extLst>
              <a:ext uri="{FF2B5EF4-FFF2-40B4-BE49-F238E27FC236}">
                <a16:creationId xmlns="" xmlns:a16="http://schemas.microsoft.com/office/drawing/2014/main" id="{B9CBDAD9-C1FF-4546-A96F-4B0EE2025BD4}"/>
              </a:ext>
            </a:extLst>
          </p:cNvPr>
          <p:cNvSpPr/>
          <p:nvPr/>
        </p:nvSpPr>
        <p:spPr>
          <a:xfrm>
            <a:off x="8569722" y="4884805"/>
            <a:ext cx="1323473" cy="454417"/>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GB" sz="1600" dirty="0">
                <a:solidFill>
                  <a:schemeClr val="tx2"/>
                </a:solidFill>
              </a:rPr>
              <a:t>Plan de </a:t>
            </a:r>
            <a:r>
              <a:rPr lang="en-GB" sz="1600" dirty="0" err="1">
                <a:solidFill>
                  <a:schemeClr val="tx2"/>
                </a:solidFill>
              </a:rPr>
              <a:t>amortización</a:t>
            </a:r>
            <a:endParaRPr lang="en-GB" sz="1600" dirty="0">
              <a:solidFill>
                <a:schemeClr val="tx2"/>
              </a:solidFill>
              <a:cs typeface="Calibri"/>
            </a:endParaRPr>
          </a:p>
        </p:txBody>
      </p:sp>
      <p:cxnSp>
        <p:nvCxnSpPr>
          <p:cNvPr id="61" name="Verbinder: gewinkelt 60">
            <a:extLst>
              <a:ext uri="{FF2B5EF4-FFF2-40B4-BE49-F238E27FC236}">
                <a16:creationId xmlns="" xmlns:a16="http://schemas.microsoft.com/office/drawing/2014/main" id="{79B2B378-83B9-4B61-8C14-250D32DACF65}"/>
              </a:ext>
            </a:extLst>
          </p:cNvPr>
          <p:cNvCxnSpPr>
            <a:cxnSpLocks/>
            <a:stCxn id="50" idx="2"/>
            <a:endCxn id="51" idx="0"/>
          </p:cNvCxnSpPr>
          <p:nvPr/>
        </p:nvCxnSpPr>
        <p:spPr>
          <a:xfrm rot="5400000">
            <a:off x="5746402" y="1793840"/>
            <a:ext cx="257688" cy="3373509"/>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4" name="Verbinder: gewinkelt 63">
            <a:extLst>
              <a:ext uri="{FF2B5EF4-FFF2-40B4-BE49-F238E27FC236}">
                <a16:creationId xmlns="" xmlns:a16="http://schemas.microsoft.com/office/drawing/2014/main" id="{C03B179C-E6B2-4D7C-B8B0-B278C6821ECB}"/>
              </a:ext>
            </a:extLst>
          </p:cNvPr>
          <p:cNvCxnSpPr>
            <a:cxnSpLocks/>
            <a:stCxn id="50" idx="2"/>
            <a:endCxn id="52" idx="0"/>
          </p:cNvCxnSpPr>
          <p:nvPr/>
        </p:nvCxnSpPr>
        <p:spPr>
          <a:xfrm rot="5400000">
            <a:off x="6592011" y="2639449"/>
            <a:ext cx="257689" cy="1682291"/>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7" name="Verbinder: gewinkelt 66">
            <a:extLst>
              <a:ext uri="{FF2B5EF4-FFF2-40B4-BE49-F238E27FC236}">
                <a16:creationId xmlns="" xmlns:a16="http://schemas.microsoft.com/office/drawing/2014/main" id="{DF3163E7-A004-449E-8337-4BC1BDAA5800}"/>
              </a:ext>
            </a:extLst>
          </p:cNvPr>
          <p:cNvCxnSpPr>
            <a:cxnSpLocks/>
            <a:stCxn id="50" idx="2"/>
            <a:endCxn id="54" idx="0"/>
          </p:cNvCxnSpPr>
          <p:nvPr/>
        </p:nvCxnSpPr>
        <p:spPr>
          <a:xfrm rot="16200000" flipH="1">
            <a:off x="8267885" y="2645864"/>
            <a:ext cx="257689" cy="1669459"/>
          </a:xfrm>
          <a:prstGeom prst="bentConnector3">
            <a:avLst>
              <a:gd name="adj1" fmla="val 50000"/>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0" name="Verbinder: gewinkelt 69">
            <a:extLst>
              <a:ext uri="{FF2B5EF4-FFF2-40B4-BE49-F238E27FC236}">
                <a16:creationId xmlns="" xmlns:a16="http://schemas.microsoft.com/office/drawing/2014/main" id="{3A9B9856-BC87-43C0-BD0A-562B37CE1BDE}"/>
              </a:ext>
            </a:extLst>
          </p:cNvPr>
          <p:cNvCxnSpPr>
            <a:cxnSpLocks/>
          </p:cNvCxnSpPr>
          <p:nvPr/>
        </p:nvCxnSpPr>
        <p:spPr>
          <a:xfrm rot="16200000" flipH="1">
            <a:off x="8785518" y="2123118"/>
            <a:ext cx="888070" cy="3345335"/>
          </a:xfrm>
          <a:prstGeom prst="bentConnector3">
            <a:avLst>
              <a:gd name="adj1" fmla="val 14233"/>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a:extLst>
              <a:ext uri="{FF2B5EF4-FFF2-40B4-BE49-F238E27FC236}">
                <a16:creationId xmlns="" xmlns:a16="http://schemas.microsoft.com/office/drawing/2014/main" id="{542D386F-A12E-4182-98C2-A04ABB6B5ED5}"/>
              </a:ext>
            </a:extLst>
          </p:cNvPr>
          <p:cNvCxnSpPr>
            <a:cxnSpLocks/>
            <a:stCxn id="53" idx="2"/>
            <a:endCxn id="5" idx="0"/>
          </p:cNvCxnSpPr>
          <p:nvPr/>
        </p:nvCxnSpPr>
        <p:spPr>
          <a:xfrm flipH="1">
            <a:off x="7550761" y="4694237"/>
            <a:ext cx="8032" cy="876775"/>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7" name="Gerade Verbindung mit Pfeil 76">
            <a:extLst>
              <a:ext uri="{FF2B5EF4-FFF2-40B4-BE49-F238E27FC236}">
                <a16:creationId xmlns="" xmlns:a16="http://schemas.microsoft.com/office/drawing/2014/main" id="{79A47B39-EB2F-4994-A1B3-39D0AB823CEC}"/>
              </a:ext>
            </a:extLst>
          </p:cNvPr>
          <p:cNvCxnSpPr>
            <a:cxnSpLocks/>
            <a:stCxn id="52" idx="2"/>
          </p:cNvCxnSpPr>
          <p:nvPr/>
        </p:nvCxnSpPr>
        <p:spPr>
          <a:xfrm>
            <a:off x="5879709" y="4396271"/>
            <a:ext cx="0" cy="1133521"/>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Gerade Verbindung mit Pfeil 79">
            <a:extLst>
              <a:ext uri="{FF2B5EF4-FFF2-40B4-BE49-F238E27FC236}">
                <a16:creationId xmlns="" xmlns:a16="http://schemas.microsoft.com/office/drawing/2014/main" id="{8073B33E-F516-4CFF-BA68-4302DB95D6AD}"/>
              </a:ext>
            </a:extLst>
          </p:cNvPr>
          <p:cNvCxnSpPr>
            <a:cxnSpLocks/>
            <a:stCxn id="51" idx="2"/>
          </p:cNvCxnSpPr>
          <p:nvPr/>
        </p:nvCxnSpPr>
        <p:spPr>
          <a:xfrm>
            <a:off x="4188491" y="4396271"/>
            <a:ext cx="15343" cy="1133521"/>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 xmlns:a16="http://schemas.microsoft.com/office/drawing/2014/main" id="{86B86325-154A-4ED5-BA1A-B90C5C52310C}"/>
              </a:ext>
            </a:extLst>
          </p:cNvPr>
          <p:cNvCxnSpPr>
            <a:cxnSpLocks/>
            <a:stCxn id="54" idx="2"/>
            <a:endCxn id="57" idx="0"/>
          </p:cNvCxnSpPr>
          <p:nvPr/>
        </p:nvCxnSpPr>
        <p:spPr>
          <a:xfrm>
            <a:off x="9231459" y="4355359"/>
            <a:ext cx="0" cy="529446"/>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 xmlns:a16="http://schemas.microsoft.com/office/drawing/2014/main" id="{FE80AC5D-0AE7-4B15-B672-97744A1AC403}"/>
              </a:ext>
            </a:extLst>
          </p:cNvPr>
          <p:cNvCxnSpPr>
            <a:cxnSpLocks/>
            <a:stCxn id="57" idx="2"/>
          </p:cNvCxnSpPr>
          <p:nvPr/>
        </p:nvCxnSpPr>
        <p:spPr>
          <a:xfrm>
            <a:off x="9231459" y="5339222"/>
            <a:ext cx="0" cy="190570"/>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0" name="Gerade Verbindung mit Pfeil 89">
            <a:extLst>
              <a:ext uri="{FF2B5EF4-FFF2-40B4-BE49-F238E27FC236}">
                <a16:creationId xmlns="" xmlns:a16="http://schemas.microsoft.com/office/drawing/2014/main" id="{4518D74A-AB9A-4AA7-AE05-FAFA66E80D35}"/>
              </a:ext>
            </a:extLst>
          </p:cNvPr>
          <p:cNvCxnSpPr>
            <a:cxnSpLocks/>
            <a:stCxn id="55" idx="2"/>
            <a:endCxn id="56" idx="0"/>
          </p:cNvCxnSpPr>
          <p:nvPr/>
        </p:nvCxnSpPr>
        <p:spPr>
          <a:xfrm flipH="1">
            <a:off x="10907334" y="4694237"/>
            <a:ext cx="1" cy="19056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Gerade Verbindung mit Pfeil 92">
            <a:extLst>
              <a:ext uri="{FF2B5EF4-FFF2-40B4-BE49-F238E27FC236}">
                <a16:creationId xmlns="" xmlns:a16="http://schemas.microsoft.com/office/drawing/2014/main" id="{7AC884F8-CA0A-4AAA-B180-B2886D63B222}"/>
              </a:ext>
            </a:extLst>
          </p:cNvPr>
          <p:cNvCxnSpPr>
            <a:cxnSpLocks/>
            <a:stCxn id="56" idx="2"/>
          </p:cNvCxnSpPr>
          <p:nvPr/>
        </p:nvCxnSpPr>
        <p:spPr>
          <a:xfrm>
            <a:off x="10907334" y="5339223"/>
            <a:ext cx="1" cy="19056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6" name="Verbinder: gewinkelt 95">
            <a:extLst>
              <a:ext uri="{FF2B5EF4-FFF2-40B4-BE49-F238E27FC236}">
                <a16:creationId xmlns="" xmlns:a16="http://schemas.microsoft.com/office/drawing/2014/main" id="{4F4F4A9A-3297-4FE5-86B9-26B782E17088}"/>
              </a:ext>
            </a:extLst>
          </p:cNvPr>
          <p:cNvCxnSpPr>
            <a:cxnSpLocks/>
            <a:endCxn id="55" idx="1"/>
          </p:cNvCxnSpPr>
          <p:nvPr/>
        </p:nvCxnSpPr>
        <p:spPr>
          <a:xfrm rot="5400000" flipH="1" flipV="1">
            <a:off x="9630242" y="4914438"/>
            <a:ext cx="1062764" cy="167947"/>
          </a:xfrm>
          <a:prstGeom prst="bentConnector2">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0" name="TextBox 35">
            <a:extLst>
              <a:ext uri="{FF2B5EF4-FFF2-40B4-BE49-F238E27FC236}">
                <a16:creationId xmlns="" xmlns:a16="http://schemas.microsoft.com/office/drawing/2014/main" id="{56855E61-FBFA-4AA1-AF7A-5645026907FD}"/>
              </a:ext>
            </a:extLst>
          </p:cNvPr>
          <p:cNvSpPr txBox="1"/>
          <p:nvPr/>
        </p:nvSpPr>
        <p:spPr>
          <a:xfrm>
            <a:off x="3981649" y="1852000"/>
            <a:ext cx="5619551" cy="338554"/>
          </a:xfrm>
          <a:prstGeom prst="rect">
            <a:avLst/>
          </a:prstGeom>
          <a:noFill/>
        </p:spPr>
        <p:txBody>
          <a:bodyPr wrap="square" lIns="91440" tIns="45720" rIns="91440" bIns="45720" rtlCol="0" anchor="b" anchorCtr="0">
            <a:spAutoFit/>
          </a:bodyPr>
          <a:lstStyle/>
          <a:p>
            <a:r>
              <a:rPr lang="es-ES" sz="1600" b="1" dirty="0" err="1">
                <a:solidFill>
                  <a:schemeClr val="tx2"/>
                </a:solidFill>
                <a:latin typeface="Poppins"/>
                <a:ea typeface="League Spartan" charset="0"/>
                <a:cs typeface="Poppins" pitchFamily="2" charset="77"/>
              </a:rPr>
              <a:t>Subplanes</a:t>
            </a:r>
            <a:r>
              <a:rPr lang="es-ES" sz="1600" b="1" dirty="0">
                <a:solidFill>
                  <a:schemeClr val="tx2"/>
                </a:solidFill>
                <a:latin typeface="Poppins"/>
                <a:ea typeface="League Spartan" charset="0"/>
                <a:cs typeface="Poppins" pitchFamily="2" charset="77"/>
              </a:rPr>
              <a:t> de planificación de pérdidas y ganancias</a:t>
            </a:r>
            <a:endParaRPr lang="en-US" sz="1600" b="1" dirty="0">
              <a:solidFill>
                <a:schemeClr val="tx2"/>
              </a:solidFill>
              <a:latin typeface="Poppins"/>
              <a:ea typeface="League Spartan" charset="0"/>
              <a:cs typeface="Poppins" pitchFamily="2" charset="77"/>
            </a:endParaRPr>
          </a:p>
        </p:txBody>
      </p:sp>
      <p:cxnSp>
        <p:nvCxnSpPr>
          <p:cNvPr id="103" name="Gerade Verbindung mit Pfeil 102">
            <a:extLst>
              <a:ext uri="{FF2B5EF4-FFF2-40B4-BE49-F238E27FC236}">
                <a16:creationId xmlns="" xmlns:a16="http://schemas.microsoft.com/office/drawing/2014/main" id="{8D5ECE90-0ED7-4F05-A0CA-A8A1866C9187}"/>
              </a:ext>
            </a:extLst>
          </p:cNvPr>
          <p:cNvCxnSpPr>
            <a:cxnSpLocks/>
            <a:stCxn id="50" idx="2"/>
            <a:endCxn id="53" idx="0"/>
          </p:cNvCxnSpPr>
          <p:nvPr/>
        </p:nvCxnSpPr>
        <p:spPr>
          <a:xfrm flipH="1">
            <a:off x="7558793" y="3351750"/>
            <a:ext cx="3207" cy="257689"/>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6" name="Gerade Verbindung mit Pfeil 105">
            <a:extLst>
              <a:ext uri="{FF2B5EF4-FFF2-40B4-BE49-F238E27FC236}">
                <a16:creationId xmlns="" xmlns:a16="http://schemas.microsoft.com/office/drawing/2014/main" id="{AD19E715-D9EF-45AA-A93A-4F5B572AD67E}"/>
              </a:ext>
            </a:extLst>
          </p:cNvPr>
          <p:cNvCxnSpPr>
            <a:cxnSpLocks/>
            <a:stCxn id="49" idx="2"/>
            <a:endCxn id="50" idx="0"/>
          </p:cNvCxnSpPr>
          <p:nvPr/>
        </p:nvCxnSpPr>
        <p:spPr>
          <a:xfrm>
            <a:off x="7562000" y="2734276"/>
            <a:ext cx="0" cy="163057"/>
          </a:xfrm>
          <a:prstGeom prst="straightConnector1">
            <a:avLst/>
          </a:prstGeom>
          <a:ln>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1"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254612" y="701608"/>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Tree>
    <p:extLst>
      <p:ext uri="{BB962C8B-B14F-4D97-AF65-F5344CB8AC3E}">
        <p14:creationId xmlns:p14="http://schemas.microsoft.com/office/powerpoint/2010/main" val="294643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5"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hteck 31">
            <a:extLst>
              <a:ext uri="{FF2B5EF4-FFF2-40B4-BE49-F238E27FC236}">
                <a16:creationId xmlns="" xmlns:a16="http://schemas.microsoft.com/office/drawing/2014/main" id="{F018B139-7093-4A7C-9C0C-F33399D05A5B}"/>
              </a:ext>
            </a:extLst>
          </p:cNvPr>
          <p:cNvSpPr/>
          <p:nvPr/>
        </p:nvSpPr>
        <p:spPr>
          <a:xfrm>
            <a:off x="5115066" y="4447103"/>
            <a:ext cx="3571960" cy="595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 </a:t>
            </a:r>
            <a:r>
              <a:rPr lang="es-ES" sz="1600" b="1" dirty="0">
                <a:solidFill>
                  <a:schemeClr val="tx2"/>
                </a:solidFill>
              </a:rPr>
              <a:t>Variación del efectivo y equivalentes de efectivo</a:t>
            </a:r>
            <a:endParaRPr lang="en-US" sz="1600" b="1" dirty="0">
              <a:solidFill>
                <a:schemeClr val="tx2"/>
              </a:solidFill>
            </a:endParaRPr>
          </a:p>
        </p:txBody>
      </p:sp>
      <p:sp>
        <p:nvSpPr>
          <p:cNvPr id="33" name="Rechteck 32">
            <a:extLst>
              <a:ext uri="{FF2B5EF4-FFF2-40B4-BE49-F238E27FC236}">
                <a16:creationId xmlns="" xmlns:a16="http://schemas.microsoft.com/office/drawing/2014/main" id="{81C8664D-65B7-4E46-B309-63E75FA4E9F2}"/>
              </a:ext>
            </a:extLst>
          </p:cNvPr>
          <p:cNvSpPr/>
          <p:nvPr/>
        </p:nvSpPr>
        <p:spPr>
          <a:xfrm>
            <a:off x="4970354" y="2579409"/>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dirty="0">
                <a:solidFill>
                  <a:schemeClr val="tx2"/>
                </a:solidFill>
              </a:rPr>
              <a:t>   </a:t>
            </a:r>
            <a:r>
              <a:rPr lang="es-ES" sz="1600" dirty="0">
                <a:solidFill>
                  <a:schemeClr val="tx2"/>
                </a:solidFill>
              </a:rPr>
              <a:t>Flujo de </a:t>
            </a:r>
            <a:r>
              <a:rPr lang="es-ES" sz="1600" dirty="0" smtClean="0">
                <a:solidFill>
                  <a:schemeClr val="tx2"/>
                </a:solidFill>
              </a:rPr>
              <a:t>liquidez de </a:t>
            </a:r>
            <a:r>
              <a:rPr lang="es-ES" sz="1600" dirty="0">
                <a:solidFill>
                  <a:schemeClr val="tx2"/>
                </a:solidFill>
              </a:rPr>
              <a:t>las actividades de explotación</a:t>
            </a:r>
            <a:endParaRPr lang="en-US" sz="1600" dirty="0">
              <a:solidFill>
                <a:schemeClr val="tx2"/>
              </a:solidFill>
            </a:endParaRPr>
          </a:p>
        </p:txBody>
      </p:sp>
      <p:sp>
        <p:nvSpPr>
          <p:cNvPr id="34" name="Rechteck 33">
            <a:extLst>
              <a:ext uri="{FF2B5EF4-FFF2-40B4-BE49-F238E27FC236}">
                <a16:creationId xmlns="" xmlns:a16="http://schemas.microsoft.com/office/drawing/2014/main" id="{365AF5B4-2041-47CE-9087-5C8F30BDBAD3}"/>
              </a:ext>
            </a:extLst>
          </p:cNvPr>
          <p:cNvSpPr/>
          <p:nvPr/>
        </p:nvSpPr>
        <p:spPr>
          <a:xfrm>
            <a:off x="4976863" y="3190103"/>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a:t>
            </a:r>
            <a:r>
              <a:rPr lang="en-US" sz="1600" dirty="0">
                <a:solidFill>
                  <a:schemeClr val="tx2"/>
                </a:solidFill>
              </a:rPr>
              <a:t> </a:t>
            </a:r>
            <a:r>
              <a:rPr lang="es-ES" sz="1600" dirty="0">
                <a:solidFill>
                  <a:schemeClr val="tx2"/>
                </a:solidFill>
              </a:rPr>
              <a:t>Flujo de liquidez de las actividades de inversión</a:t>
            </a:r>
            <a:endParaRPr lang="en-US" sz="1600" dirty="0">
              <a:solidFill>
                <a:schemeClr val="tx2"/>
              </a:solidFill>
            </a:endParaRPr>
          </a:p>
        </p:txBody>
      </p:sp>
      <p:sp>
        <p:nvSpPr>
          <p:cNvPr id="35" name="Rechteck 34">
            <a:extLst>
              <a:ext uri="{FF2B5EF4-FFF2-40B4-BE49-F238E27FC236}">
                <a16:creationId xmlns="" xmlns:a16="http://schemas.microsoft.com/office/drawing/2014/main" id="{3DF426D4-10A2-4A28-8CDC-C88E76EDFB2B}"/>
              </a:ext>
            </a:extLst>
          </p:cNvPr>
          <p:cNvSpPr/>
          <p:nvPr/>
        </p:nvSpPr>
        <p:spPr>
          <a:xfrm>
            <a:off x="4976863" y="3844013"/>
            <a:ext cx="3571960" cy="454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US" sz="1600" b="1" dirty="0">
                <a:solidFill>
                  <a:schemeClr val="tx2"/>
                </a:solidFill>
              </a:rPr>
              <a:t>+</a:t>
            </a:r>
            <a:r>
              <a:rPr lang="en-US" sz="1600" dirty="0">
                <a:solidFill>
                  <a:schemeClr val="tx2"/>
                </a:solidFill>
              </a:rPr>
              <a:t> </a:t>
            </a:r>
            <a:r>
              <a:rPr lang="es-ES" sz="1600" dirty="0">
                <a:solidFill>
                  <a:schemeClr val="tx2"/>
                </a:solidFill>
              </a:rPr>
              <a:t>Flujo de liquidez de las actividades de financiación</a:t>
            </a:r>
            <a:endParaRPr lang="en-US" sz="1600" dirty="0">
              <a:solidFill>
                <a:schemeClr val="tx2"/>
              </a:solidFill>
            </a:endParaRP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 y="1921493"/>
            <a:ext cx="4724400" cy="466824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600" dirty="0">
                <a:solidFill>
                  <a:srgbClr val="245473"/>
                </a:solidFill>
                <a:latin typeface="+mj-lt"/>
                <a:ea typeface="Open Sans Light" panose="020B0306030504020204" pitchFamily="34" charset="0"/>
                <a:cs typeface="Open Sans Light" panose="020B0306030504020204" pitchFamily="34" charset="0"/>
              </a:rPr>
              <a:t>La planificación de la liquidez es sumamente importante. Es el instrumento clave de la planificación financiera. La planificación de la liquidez significa nada más y nada menos que garantizar que una empresa siga siendo solvente en todo momento </a:t>
            </a:r>
            <a:r>
              <a:rPr lang="es-ES" sz="1600" dirty="0" smtClean="0">
                <a:solidFill>
                  <a:srgbClr val="245473"/>
                </a:solidFill>
                <a:latin typeface="+mj-lt"/>
                <a:ea typeface="Open Sans Light" panose="020B0306030504020204" pitchFamily="34" charset="0"/>
                <a:cs typeface="Open Sans Light" panose="020B0306030504020204" pitchFamily="34" charset="0"/>
              </a:rPr>
              <a:t>y en </a:t>
            </a:r>
            <a:r>
              <a:rPr lang="es-ES" sz="1600" dirty="0">
                <a:solidFill>
                  <a:srgbClr val="245473"/>
                </a:solidFill>
                <a:latin typeface="+mj-lt"/>
                <a:ea typeface="Open Sans Light" panose="020B0306030504020204" pitchFamily="34" charset="0"/>
                <a:cs typeface="Open Sans Light" panose="020B0306030504020204" pitchFamily="34" charset="0"/>
              </a:rPr>
              <a:t>un futuro previsible. La planificación de la liquidez también ofrece una visión general de la liquidez libre que se puede gestionar a corto, medio y largo plazo</a:t>
            </a:r>
            <a:r>
              <a:rPr lang="es-ES" sz="16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endParaRPr lang="es-ES" sz="1600" dirty="0" smtClean="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s-ES" sz="1600" dirty="0" smtClean="0">
                <a:solidFill>
                  <a:srgbClr val="245473"/>
                </a:solidFill>
                <a:latin typeface="+mj-lt"/>
                <a:ea typeface="Open Sans Light" panose="020B0306030504020204" pitchFamily="34" charset="0"/>
                <a:cs typeface="Open Sans Light" panose="020B0306030504020204" pitchFamily="34" charset="0"/>
              </a:rPr>
              <a:t>La </a:t>
            </a:r>
            <a:r>
              <a:rPr lang="es-ES" sz="1600" dirty="0">
                <a:solidFill>
                  <a:srgbClr val="245473"/>
                </a:solidFill>
                <a:latin typeface="+mj-lt"/>
                <a:ea typeface="Open Sans Light" panose="020B0306030504020204" pitchFamily="34" charset="0"/>
                <a:cs typeface="Open Sans Light" panose="020B0306030504020204" pitchFamily="34" charset="0"/>
              </a:rPr>
              <a:t>planificación de la liquidez sirve para ilustrar los flujos de </a:t>
            </a:r>
            <a:r>
              <a:rPr lang="es-ES" sz="1600" dirty="0" smtClean="0">
                <a:solidFill>
                  <a:srgbClr val="245473"/>
                </a:solidFill>
                <a:latin typeface="+mj-lt"/>
                <a:ea typeface="Open Sans Light" panose="020B0306030504020204" pitchFamily="34" charset="0"/>
                <a:cs typeface="Open Sans Light" panose="020B0306030504020204" pitchFamily="34" charset="0"/>
              </a:rPr>
              <a:t>efectivo o movimientos </a:t>
            </a:r>
            <a:r>
              <a:rPr lang="es-ES" sz="1600" dirty="0">
                <a:solidFill>
                  <a:srgbClr val="245473"/>
                </a:solidFill>
                <a:latin typeface="+mj-lt"/>
                <a:ea typeface="Open Sans Light" panose="020B0306030504020204" pitchFamily="34" charset="0"/>
                <a:cs typeface="Open Sans Light" panose="020B0306030504020204" pitchFamily="34" charset="0"/>
              </a:rPr>
              <a:t>de liquidez de todas las unidades organizativas a lo largo del tiempo. Distingue entre los distintos flujos de caja, por ejemplo, los pagos de los clientes y los pagos de los recursos humanos. El calendario -el horizonte de planificación subyacente- suele incluir los próximos 6-12 meses. Sin embargo, algunos modelos de negocio pueden requerir una planificación con varios años de antelación. </a:t>
            </a:r>
            <a:endParaRPr lang="en-US" sz="1600" b="1" dirty="0">
              <a:solidFill>
                <a:srgbClr val="245473"/>
              </a:solidFill>
              <a:latin typeface="+mj-lt"/>
              <a:ea typeface="Open Sans Light" panose="020B0306030504020204" pitchFamily="34" charset="0"/>
              <a:cs typeface="Open Sans Light" panose="020B0306030504020204" pitchFamily="34" charset="0"/>
            </a:endParaRPr>
          </a:p>
        </p:txBody>
      </p:sp>
      <p:sp>
        <p:nvSpPr>
          <p:cNvPr id="5" name="Rechteck 4">
            <a:extLst>
              <a:ext uri="{FF2B5EF4-FFF2-40B4-BE49-F238E27FC236}">
                <a16:creationId xmlns="" xmlns:a16="http://schemas.microsoft.com/office/drawing/2014/main" id="{CF6E12EC-3064-424E-99AB-27EF93034598}"/>
              </a:ext>
            </a:extLst>
          </p:cNvPr>
          <p:cNvSpPr/>
          <p:nvPr/>
        </p:nvSpPr>
        <p:spPr>
          <a:xfrm>
            <a:off x="8548823" y="4447103"/>
            <a:ext cx="3571960" cy="5953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600" b="1" dirty="0">
                <a:solidFill>
                  <a:schemeClr val="bg1"/>
                </a:solidFill>
              </a:rPr>
              <a:t>Efectivo y equivalentes de efectivo = Total de las unidades 1-3</a:t>
            </a:r>
            <a:endParaRPr lang="de-DE" sz="1600" b="1" dirty="0">
              <a:solidFill>
                <a:schemeClr val="bg1"/>
              </a:solidFill>
            </a:endParaRPr>
          </a:p>
        </p:txBody>
      </p:sp>
      <p:sp>
        <p:nvSpPr>
          <p:cNvPr id="49" name="Rechteck 48">
            <a:extLst>
              <a:ext uri="{FF2B5EF4-FFF2-40B4-BE49-F238E27FC236}">
                <a16:creationId xmlns="" xmlns:a16="http://schemas.microsoft.com/office/drawing/2014/main" id="{F6313C2A-A173-48F9-B296-F2E25D12908F}"/>
              </a:ext>
            </a:extLst>
          </p:cNvPr>
          <p:cNvSpPr/>
          <p:nvPr/>
        </p:nvSpPr>
        <p:spPr>
          <a:xfrm>
            <a:off x="8542314" y="2579409"/>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600" dirty="0">
                <a:solidFill>
                  <a:schemeClr val="tx2"/>
                </a:solidFill>
              </a:rPr>
              <a:t>Entrada/salida de efectivo de las actividades de explotación</a:t>
            </a:r>
            <a:endParaRPr lang="de-DE" sz="1600" dirty="0">
              <a:solidFill>
                <a:schemeClr val="tx2"/>
              </a:solidFill>
            </a:endParaRPr>
          </a:p>
        </p:txBody>
      </p:sp>
      <p:sp>
        <p:nvSpPr>
          <p:cNvPr id="100" name="TextBox 35">
            <a:extLst>
              <a:ext uri="{FF2B5EF4-FFF2-40B4-BE49-F238E27FC236}">
                <a16:creationId xmlns="" xmlns:a16="http://schemas.microsoft.com/office/drawing/2014/main" id="{56855E61-FBFA-4AA1-AF7A-5645026907FD}"/>
              </a:ext>
            </a:extLst>
          </p:cNvPr>
          <p:cNvSpPr txBox="1"/>
          <p:nvPr/>
        </p:nvSpPr>
        <p:spPr>
          <a:xfrm>
            <a:off x="5180898" y="1921493"/>
            <a:ext cx="5685222" cy="400110"/>
          </a:xfrm>
          <a:prstGeom prst="rect">
            <a:avLst/>
          </a:prstGeom>
          <a:noFill/>
        </p:spPr>
        <p:txBody>
          <a:bodyPr wrap="square" rtlCol="0" anchor="b" anchorCtr="0">
            <a:spAutoFit/>
          </a:bodyPr>
          <a:lstStyle/>
          <a:p>
            <a:r>
              <a:rPr lang="es-ES" sz="2000" b="1" dirty="0" err="1">
                <a:solidFill>
                  <a:srgbClr val="F95C2C"/>
                </a:solidFill>
                <a:latin typeface="+mj-lt"/>
                <a:ea typeface="League Spartan" charset="0"/>
                <a:cs typeface="Poppins" pitchFamily="2" charset="77"/>
              </a:rPr>
              <a:t>Subplanes</a:t>
            </a:r>
            <a:r>
              <a:rPr lang="es-ES" sz="2000" b="1" dirty="0">
                <a:solidFill>
                  <a:srgbClr val="F95C2C"/>
                </a:solidFill>
                <a:latin typeface="+mj-lt"/>
                <a:ea typeface="League Spartan" charset="0"/>
                <a:cs typeface="Poppins" pitchFamily="2" charset="77"/>
              </a:rPr>
              <a:t> de planificación de la liquidez</a:t>
            </a:r>
            <a:endParaRPr lang="en-US" sz="2000" b="1" dirty="0">
              <a:solidFill>
                <a:srgbClr val="F95C2C"/>
              </a:solidFill>
              <a:latin typeface="+mj-lt"/>
              <a:ea typeface="League Spartan" charset="0"/>
              <a:cs typeface="Poppins" pitchFamily="2" charset="77"/>
            </a:endParaRPr>
          </a:p>
        </p:txBody>
      </p:sp>
      <p:sp>
        <p:nvSpPr>
          <p:cNvPr id="30" name="Rechteck 29">
            <a:extLst>
              <a:ext uri="{FF2B5EF4-FFF2-40B4-BE49-F238E27FC236}">
                <a16:creationId xmlns="" xmlns:a16="http://schemas.microsoft.com/office/drawing/2014/main" id="{CB52A941-8526-411B-A506-44A1ABD1E91B}"/>
              </a:ext>
            </a:extLst>
          </p:cNvPr>
          <p:cNvSpPr/>
          <p:nvPr/>
        </p:nvSpPr>
        <p:spPr>
          <a:xfrm>
            <a:off x="8542314" y="3186226"/>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US" sz="1600" dirty="0" err="1">
                <a:solidFill>
                  <a:schemeClr val="tx2"/>
                </a:solidFill>
              </a:rPr>
              <a:t>Saldo</a:t>
            </a:r>
            <a:r>
              <a:rPr lang="en-US" sz="1600" dirty="0">
                <a:solidFill>
                  <a:schemeClr val="tx2"/>
                </a:solidFill>
              </a:rPr>
              <a:t> de </a:t>
            </a:r>
            <a:r>
              <a:rPr lang="en-US" sz="1600" dirty="0" err="1">
                <a:solidFill>
                  <a:schemeClr val="tx2"/>
                </a:solidFill>
              </a:rPr>
              <a:t>inversiones</a:t>
            </a:r>
            <a:r>
              <a:rPr lang="en-US" sz="1600" dirty="0">
                <a:solidFill>
                  <a:schemeClr val="tx2"/>
                </a:solidFill>
              </a:rPr>
              <a:t>/</a:t>
            </a:r>
            <a:r>
              <a:rPr lang="en-US" sz="1600" dirty="0" err="1">
                <a:solidFill>
                  <a:schemeClr val="tx2"/>
                </a:solidFill>
              </a:rPr>
              <a:t>desinversiones</a:t>
            </a:r>
            <a:endParaRPr lang="en-US" sz="1600" dirty="0">
              <a:solidFill>
                <a:schemeClr val="tx2"/>
              </a:solidFill>
            </a:endParaRPr>
          </a:p>
        </p:txBody>
      </p:sp>
      <p:sp>
        <p:nvSpPr>
          <p:cNvPr id="31" name="Rechteck 30">
            <a:extLst>
              <a:ext uri="{FF2B5EF4-FFF2-40B4-BE49-F238E27FC236}">
                <a16:creationId xmlns="" xmlns:a16="http://schemas.microsoft.com/office/drawing/2014/main" id="{3D027F2A-C7BB-442C-BE44-DB66F4D99BEB}"/>
              </a:ext>
            </a:extLst>
          </p:cNvPr>
          <p:cNvSpPr/>
          <p:nvPr/>
        </p:nvSpPr>
        <p:spPr>
          <a:xfrm>
            <a:off x="8542314" y="3741650"/>
            <a:ext cx="3571960" cy="45441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 sz="1600" dirty="0">
                <a:solidFill>
                  <a:schemeClr val="tx2"/>
                </a:solidFill>
              </a:rPr>
              <a:t>Balance de las actividades de financiación externa</a:t>
            </a:r>
            <a:endParaRPr lang="en-US" sz="1600" dirty="0">
              <a:solidFill>
                <a:schemeClr val="tx2"/>
              </a:solidFill>
            </a:endParaRPr>
          </a:p>
        </p:txBody>
      </p:sp>
      <p:cxnSp>
        <p:nvCxnSpPr>
          <p:cNvPr id="7" name="Gerader Verbinder 6">
            <a:extLst>
              <a:ext uri="{FF2B5EF4-FFF2-40B4-BE49-F238E27FC236}">
                <a16:creationId xmlns="" xmlns:a16="http://schemas.microsoft.com/office/drawing/2014/main" id="{CB4BCE39-4255-4997-9BF0-DB788D061721}"/>
              </a:ext>
            </a:extLst>
          </p:cNvPr>
          <p:cNvCxnSpPr>
            <a:cxnSpLocks/>
          </p:cNvCxnSpPr>
          <p:nvPr/>
        </p:nvCxnSpPr>
        <p:spPr>
          <a:xfrm>
            <a:off x="5246503" y="4331599"/>
            <a:ext cx="687727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 xmlns:a16="http://schemas.microsoft.com/office/drawing/2014/main" id="{60525234-311B-4B99-A1A3-94996944867C}"/>
              </a:ext>
            </a:extLst>
          </p:cNvPr>
          <p:cNvSpPr txBox="1"/>
          <p:nvPr/>
        </p:nvSpPr>
        <p:spPr>
          <a:xfrm>
            <a:off x="5498102" y="5257348"/>
            <a:ext cx="6101442" cy="1200329"/>
          </a:xfrm>
          <a:prstGeom prst="rect">
            <a:avLst/>
          </a:prstGeom>
          <a:noFill/>
        </p:spPr>
        <p:txBody>
          <a:bodyPr wrap="square">
            <a:spAutoFit/>
          </a:bodyPr>
          <a:lstStyle/>
          <a:p>
            <a:r>
              <a:rPr lang="es-ES" b="1" dirty="0">
                <a:solidFill>
                  <a:srgbClr val="F95C2C"/>
                </a:solidFill>
                <a:latin typeface="+mj-lt"/>
                <a:ea typeface="Open Sans Light" panose="020B0306030504020204" pitchFamily="34" charset="0"/>
                <a:cs typeface="Open Sans Light" panose="020B0306030504020204" pitchFamily="34" charset="0"/>
              </a:rPr>
              <a:t>No hay que confundir la planificación de la liquidez con la gestión diaria de la tesorería, que se centra únicamente en los saldos futuros de las cuentas bancarias individuales y en la creación de previsiones diarias de tesorería.</a:t>
            </a:r>
            <a:endParaRPr lang="en-IE" dirty="0">
              <a:solidFill>
                <a:srgbClr val="F95C2C"/>
              </a:solidFill>
            </a:endParaRPr>
          </a:p>
        </p:txBody>
      </p:sp>
      <p:sp>
        <p:nvSpPr>
          <p:cNvPr id="17"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025879" y="519721"/>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Tree>
    <p:extLst>
      <p:ext uri="{BB962C8B-B14F-4D97-AF65-F5344CB8AC3E}">
        <p14:creationId xmlns:p14="http://schemas.microsoft.com/office/powerpoint/2010/main" val="121517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8"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97131" y="1763906"/>
            <a:ext cx="2433554" cy="516069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La planificación financiera comienza con el statu quo. Primero se planifica el desarrollo sin medidas. De este modo se sientan las bases, se hace evidente la necesidad de financiación y se ponen de manifiesto las causas del desequilibrio</a:t>
            </a:r>
            <a:r>
              <a:rPr lang="en-US" sz="2200" dirty="0" smtClean="0">
                <a:solidFill>
                  <a:srgbClr val="245473"/>
                </a:solidFill>
                <a:latin typeface="+mj-lt"/>
                <a:ea typeface="Open Sans Light" panose="020B0306030504020204" pitchFamily="34" charset="0"/>
                <a:cs typeface="Open Sans Light" panose="020B0306030504020204" pitchFamily="34" charset="0"/>
              </a:rPr>
              <a:t>.</a:t>
            </a:r>
            <a:endParaRPr lang="en-US"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 xmlns:a16="http://schemas.microsoft.com/office/drawing/2014/main" id="{90702F68-82C1-42CC-9582-7CD198FA5AC1}"/>
              </a:ext>
            </a:extLst>
          </p:cNvPr>
          <p:cNvGrpSpPr>
            <a:grpSpLocks noChangeAspect="1"/>
          </p:cNvGrpSpPr>
          <p:nvPr/>
        </p:nvGrpSpPr>
        <p:grpSpPr>
          <a:xfrm>
            <a:off x="5470811" y="2056849"/>
            <a:ext cx="4106971" cy="4106972"/>
            <a:chOff x="5766160" y="2497407"/>
            <a:chExt cx="3413221" cy="3413221"/>
          </a:xfrm>
        </p:grpSpPr>
        <p:sp>
          <p:nvSpPr>
            <p:cNvPr id="15" name="Freeform 38">
              <a:extLst>
                <a:ext uri="{FF2B5EF4-FFF2-40B4-BE49-F238E27FC236}">
                  <a16:creationId xmlns=""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9" name="TextBox 43">
              <a:extLst>
                <a:ext uri="{FF2B5EF4-FFF2-40B4-BE49-F238E27FC236}">
                  <a16:creationId xmlns="" xmlns:a16="http://schemas.microsoft.com/office/drawing/2014/main" id="{AEC72BF0-11CD-4FCE-862D-B247DF65D7A2}"/>
                </a:ext>
              </a:extLst>
            </p:cNvPr>
            <p:cNvSpPr txBox="1"/>
            <p:nvPr/>
          </p:nvSpPr>
          <p:spPr>
            <a:xfrm>
              <a:off x="6731778" y="3756391"/>
              <a:ext cx="1481987" cy="895254"/>
            </a:xfrm>
            <a:prstGeom prst="rect">
              <a:avLst/>
            </a:prstGeom>
            <a:noFill/>
          </p:spPr>
          <p:txBody>
            <a:bodyPr wrap="square" rtlCol="0" anchor="ctr">
              <a:spAutoFit/>
            </a:bodyPr>
            <a:lstStyle/>
            <a:p>
              <a:pPr algn="ctr"/>
              <a:r>
                <a:rPr lang="es-ES" sz="1600" b="1" dirty="0">
                  <a:solidFill>
                    <a:schemeClr val="tx2"/>
                  </a:solidFill>
                  <a:latin typeface="+mj-lt"/>
                  <a:cs typeface="Poppins" pitchFamily="2" charset="77"/>
                </a:rPr>
                <a:t>Resumen: Planificación empresarial en la crisis</a:t>
              </a:r>
              <a:endParaRPr lang="en-US" sz="1600" b="1" dirty="0">
                <a:solidFill>
                  <a:schemeClr val="tx2"/>
                </a:solidFill>
                <a:latin typeface="+mj-lt"/>
                <a:cs typeface="Poppins" pitchFamily="2" charset="77"/>
              </a:endParaRPr>
            </a:p>
          </p:txBody>
        </p:sp>
        <p:sp>
          <p:nvSpPr>
            <p:cNvPr id="20" name="TextBox 44">
              <a:extLst>
                <a:ext uri="{FF2B5EF4-FFF2-40B4-BE49-F238E27FC236}">
                  <a16:creationId xmlns="" xmlns:a16="http://schemas.microsoft.com/office/drawing/2014/main" id="{062D07B8-00B6-4F0A-A8A6-5C88DCB3E2A3}"/>
                </a:ext>
              </a:extLst>
            </p:cNvPr>
            <p:cNvSpPr txBox="1"/>
            <p:nvPr/>
          </p:nvSpPr>
          <p:spPr>
            <a:xfrm>
              <a:off x="6248968" y="2908572"/>
              <a:ext cx="2040178" cy="485995"/>
            </a:xfrm>
            <a:prstGeom prst="rect">
              <a:avLst/>
            </a:prstGeom>
            <a:noFill/>
          </p:spPr>
          <p:txBody>
            <a:bodyPr wrap="square" rtlCol="0" anchor="ctr">
              <a:spAutoFit/>
            </a:bodyPr>
            <a:lstStyle/>
            <a:p>
              <a:pPr algn="ctr"/>
              <a:r>
                <a:rPr lang="es-ES" sz="1600" b="1" dirty="0">
                  <a:solidFill>
                    <a:schemeClr val="bg1"/>
                  </a:solidFill>
                  <a:latin typeface="+mj-lt"/>
                  <a:cs typeface="Poppins" pitchFamily="2" charset="77"/>
                </a:rPr>
                <a:t>Descripción del problema y de las áreas de pérdida</a:t>
              </a:r>
              <a:endParaRPr lang="en-US" sz="1600" b="1" dirty="0">
                <a:solidFill>
                  <a:schemeClr val="bg1"/>
                </a:solidFill>
                <a:latin typeface="+mj-lt"/>
                <a:cs typeface="Poppins" pitchFamily="2" charset="77"/>
              </a:endParaRPr>
            </a:p>
          </p:txBody>
        </p:sp>
        <p:sp>
          <p:nvSpPr>
            <p:cNvPr id="21" name="Freeform 41">
              <a:extLst>
                <a:ext uri="{FF2B5EF4-FFF2-40B4-BE49-F238E27FC236}">
                  <a16:creationId xmlns=""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2" name="TextBox 48">
              <a:extLst>
                <a:ext uri="{FF2B5EF4-FFF2-40B4-BE49-F238E27FC236}">
                  <a16:creationId xmlns="" xmlns:a16="http://schemas.microsoft.com/office/drawing/2014/main" id="{D3DC1898-6275-4144-AE76-CED6333A4068}"/>
                </a:ext>
              </a:extLst>
            </p:cNvPr>
            <p:cNvSpPr txBox="1"/>
            <p:nvPr/>
          </p:nvSpPr>
          <p:spPr>
            <a:xfrm>
              <a:off x="6659182" y="5286301"/>
              <a:ext cx="1891286" cy="439256"/>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Estructura de la planificación de la reconstrucción</a:t>
              </a:r>
              <a:endParaRPr lang="en-US" sz="1400" b="1" dirty="0">
                <a:solidFill>
                  <a:schemeClr val="bg1"/>
                </a:solidFill>
                <a:latin typeface="+mj-lt"/>
                <a:cs typeface="Poppins" pitchFamily="2" charset="77"/>
              </a:endParaRPr>
            </a:p>
          </p:txBody>
        </p:sp>
        <p:sp>
          <p:nvSpPr>
            <p:cNvPr id="23" name="Freeform 91">
              <a:extLst>
                <a:ext uri="{FF2B5EF4-FFF2-40B4-BE49-F238E27FC236}">
                  <a16:creationId xmlns="" xmlns:a16="http://schemas.microsoft.com/office/drawing/2014/main" id="{175DD395-C0D3-4565-B465-BB6ECC957B3F}"/>
                </a:ext>
              </a:extLst>
            </p:cNvPr>
            <p:cNvSpPr>
              <a:spLocks noChangeArrowheads="1"/>
            </p:cNvSpPr>
            <p:nvPr/>
          </p:nvSpPr>
          <p:spPr bwMode="auto">
            <a:xfrm>
              <a:off x="7472771" y="4970108"/>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5" name="TextBox 52">
              <a:extLst>
                <a:ext uri="{FF2B5EF4-FFF2-40B4-BE49-F238E27FC236}">
                  <a16:creationId xmlns="" xmlns:a16="http://schemas.microsoft.com/office/drawing/2014/main" id="{2B63EF41-C744-40AC-9070-4071716CB85A}"/>
                </a:ext>
              </a:extLst>
            </p:cNvPr>
            <p:cNvSpPr txBox="1"/>
            <p:nvPr/>
          </p:nvSpPr>
          <p:spPr>
            <a:xfrm>
              <a:off x="8274423" y="3869920"/>
              <a:ext cx="904958" cy="792939"/>
            </a:xfrm>
            <a:prstGeom prst="rect">
              <a:avLst/>
            </a:prstGeom>
            <a:noFill/>
          </p:spPr>
          <p:txBody>
            <a:bodyPr wrap="square" rtlCol="0" anchor="t">
              <a:spAutoFit/>
            </a:bodyPr>
            <a:lstStyle/>
            <a:p>
              <a:pPr algn="ctr"/>
              <a:r>
                <a:rPr lang="es-ES" sz="1400" b="1" dirty="0">
                  <a:solidFill>
                    <a:schemeClr val="bg1"/>
                  </a:solidFill>
                  <a:latin typeface="+mj-lt"/>
                  <a:cs typeface="Poppins" pitchFamily="2" charset="77"/>
                </a:rPr>
                <a:t>Presentación de los efectos de las medidas</a:t>
              </a:r>
              <a:endParaRPr lang="en-US" sz="1400" b="1" dirty="0">
                <a:solidFill>
                  <a:schemeClr val="bg1"/>
                </a:solidFill>
                <a:latin typeface="+mj-lt"/>
                <a:cs typeface="Poppins" pitchFamily="2" charset="77"/>
              </a:endParaRPr>
            </a:p>
          </p:txBody>
        </p:sp>
        <p:sp>
          <p:nvSpPr>
            <p:cNvPr id="26" name="TextBox 56">
              <a:extLst>
                <a:ext uri="{FF2B5EF4-FFF2-40B4-BE49-F238E27FC236}">
                  <a16:creationId xmlns="" xmlns:a16="http://schemas.microsoft.com/office/drawing/2014/main" id="{C35268F3-A728-411A-B2B9-9925690FCD38}"/>
                </a:ext>
              </a:extLst>
            </p:cNvPr>
            <p:cNvSpPr txBox="1"/>
            <p:nvPr/>
          </p:nvSpPr>
          <p:spPr>
            <a:xfrm>
              <a:off x="5809307" y="4478848"/>
              <a:ext cx="922470" cy="613889"/>
            </a:xfrm>
            <a:prstGeom prst="rect">
              <a:avLst/>
            </a:prstGeom>
            <a:noFill/>
          </p:spPr>
          <p:txBody>
            <a:bodyPr wrap="square" rtlCol="0" anchor="t">
              <a:spAutoFit/>
            </a:bodyPr>
            <a:lstStyle/>
            <a:p>
              <a:pPr algn="ctr"/>
              <a:r>
                <a:rPr lang="en-US" sz="1400" b="1" dirty="0" err="1">
                  <a:solidFill>
                    <a:schemeClr val="bg1"/>
                  </a:solidFill>
                  <a:latin typeface="+mj-lt"/>
                  <a:cs typeface="Poppins" pitchFamily="2" charset="77"/>
                </a:rPr>
                <a:t>Cifras</a:t>
              </a:r>
              <a:r>
                <a:rPr lang="en-US" sz="1400" b="1" dirty="0">
                  <a:solidFill>
                    <a:schemeClr val="bg1"/>
                  </a:solidFill>
                  <a:latin typeface="+mj-lt"/>
                  <a:cs typeface="Poppins" pitchFamily="2" charset="77"/>
                </a:rPr>
                <a:t> e </a:t>
              </a:r>
              <a:r>
                <a:rPr lang="en-US" sz="1400" b="1" dirty="0" err="1">
                  <a:solidFill>
                    <a:schemeClr val="bg1"/>
                  </a:solidFill>
                  <a:latin typeface="+mj-lt"/>
                  <a:cs typeface="Poppins" pitchFamily="2" charset="77"/>
                </a:rPr>
                <a:t>indicadores</a:t>
              </a:r>
              <a:r>
                <a:rPr lang="en-US" sz="1400" b="1" dirty="0">
                  <a:solidFill>
                    <a:schemeClr val="bg1"/>
                  </a:solidFill>
                  <a:latin typeface="+mj-lt"/>
                  <a:cs typeface="Poppins" pitchFamily="2" charset="77"/>
                </a:rPr>
                <a:t> clave</a:t>
              </a:r>
            </a:p>
          </p:txBody>
        </p:sp>
        <p:sp>
          <p:nvSpPr>
            <p:cNvPr id="27" name="Freeform 89">
              <a:extLst>
                <a:ext uri="{FF2B5EF4-FFF2-40B4-BE49-F238E27FC236}">
                  <a16:creationId xmlns=""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37" name="TextBox 61">
            <a:extLst>
              <a:ext uri="{FF2B5EF4-FFF2-40B4-BE49-F238E27FC236}">
                <a16:creationId xmlns="" xmlns:a16="http://schemas.microsoft.com/office/drawing/2014/main" id="{86D52415-A876-4FD2-86D3-CCBAFB219034}"/>
              </a:ext>
            </a:extLst>
          </p:cNvPr>
          <p:cNvSpPr txBox="1"/>
          <p:nvPr/>
        </p:nvSpPr>
        <p:spPr>
          <a:xfrm>
            <a:off x="2771982" y="2154059"/>
            <a:ext cx="2750746" cy="4524315"/>
          </a:xfrm>
          <a:prstGeom prst="rect">
            <a:avLst/>
          </a:prstGeom>
          <a:noFill/>
        </p:spPr>
        <p:txBody>
          <a:bodyPr wrap="square" rtlCol="0" anchor="t">
            <a:spAutoFit/>
          </a:bodyPr>
          <a:lstStyle/>
          <a:p>
            <a:r>
              <a:rPr lang="es-ES" dirty="0">
                <a:solidFill>
                  <a:srgbClr val="245473"/>
                </a:solidFill>
                <a:latin typeface="+mj-lt"/>
                <a:ea typeface="Lato Light" panose="020F0502020204030203" pitchFamily="34" charset="0"/>
                <a:cs typeface="Lato Light" panose="020F0502020204030203" pitchFamily="34" charset="0"/>
              </a:rPr>
              <a:t>En un primer paso, se elabora un plan financiero prospectivo que describe la evolución prevista de la empresa sin medidas de reestructuración</a:t>
            </a:r>
            <a:r>
              <a:rPr lang="es-ES" dirty="0" smtClean="0">
                <a:solidFill>
                  <a:srgbClr val="245473"/>
                </a:solidFill>
                <a:latin typeface="+mj-lt"/>
                <a:ea typeface="Lato Light" panose="020F0502020204030203" pitchFamily="34" charset="0"/>
                <a:cs typeface="Lato Light" panose="020F0502020204030203" pitchFamily="34" charset="0"/>
              </a:rPr>
              <a:t>.</a:t>
            </a:r>
          </a:p>
          <a:p>
            <a:r>
              <a:rPr lang="es-ES" dirty="0" smtClean="0">
                <a:solidFill>
                  <a:srgbClr val="245473"/>
                </a:solidFill>
                <a:latin typeface="+mj-lt"/>
                <a:ea typeface="Lato Light" panose="020F0502020204030203" pitchFamily="34" charset="0"/>
                <a:cs typeface="Lato Light" panose="020F0502020204030203" pitchFamily="34" charset="0"/>
              </a:rPr>
              <a:t>Las </a:t>
            </a:r>
            <a:r>
              <a:rPr lang="es-ES" dirty="0">
                <a:solidFill>
                  <a:srgbClr val="245473"/>
                </a:solidFill>
                <a:latin typeface="+mj-lt"/>
                <a:ea typeface="Lato Light" panose="020F0502020204030203" pitchFamily="34" charset="0"/>
                <a:cs typeface="Lato Light" panose="020F0502020204030203" pitchFamily="34" charset="0"/>
              </a:rPr>
              <a:t>áreas de problemas y pérdidas, estructuradas según criterios adecuados, deben presentarse, por ejemplo, </a:t>
            </a:r>
            <a:endParaRPr lang="es-ES" dirty="0" smtClean="0">
              <a:solidFill>
                <a:srgbClr val="245473"/>
              </a:solidFill>
              <a:latin typeface="+mj-lt"/>
              <a:ea typeface="Lato Light" panose="020F0502020204030203" pitchFamily="34" charset="0"/>
              <a:cs typeface="Lato Light" panose="020F0502020204030203" pitchFamily="34" charset="0"/>
            </a:endParaRP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Por segmentos de negocio</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Productos</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Ubicaciones</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Mercados </a:t>
            </a:r>
            <a:r>
              <a:rPr lang="es-ES" dirty="0">
                <a:solidFill>
                  <a:srgbClr val="245473"/>
                </a:solidFill>
                <a:latin typeface="+mj-lt"/>
                <a:ea typeface="Lato Light" panose="020F0502020204030203" pitchFamily="34" charset="0"/>
                <a:cs typeface="Lato Light" panose="020F0502020204030203" pitchFamily="34" charset="0"/>
              </a:rPr>
              <a:t>de venta, etc.</a:t>
            </a:r>
            <a:endParaRPr lang="en-US" sz="1600" dirty="0">
              <a:latin typeface="+mj-lt"/>
              <a:ea typeface="Lato Light" panose="020F0502020204030203" pitchFamily="34" charset="0"/>
              <a:cs typeface="Lato Light" panose="020F0502020204030203" pitchFamily="34" charset="0"/>
            </a:endParaRPr>
          </a:p>
        </p:txBody>
      </p:sp>
      <p:sp>
        <p:nvSpPr>
          <p:cNvPr id="5" name="Rectangle 4">
            <a:extLst>
              <a:ext uri="{FF2B5EF4-FFF2-40B4-BE49-F238E27FC236}">
                <a16:creationId xmlns="" xmlns:a16="http://schemas.microsoft.com/office/drawing/2014/main" id="{A832FA8C-09A1-574A-BA8A-0E6411F27A52}"/>
              </a:ext>
            </a:extLst>
          </p:cNvPr>
          <p:cNvSpPr/>
          <p:nvPr/>
        </p:nvSpPr>
        <p:spPr>
          <a:xfrm>
            <a:off x="9688391" y="1916504"/>
            <a:ext cx="2317805" cy="4247317"/>
          </a:xfrm>
          <a:prstGeom prst="rect">
            <a:avLst/>
          </a:prstGeom>
        </p:spPr>
        <p:txBody>
          <a:bodyPr wrap="square">
            <a:spAutoFit/>
          </a:bodyPr>
          <a:lstStyle/>
          <a:p>
            <a:r>
              <a:rPr lang="es-ES" dirty="0">
                <a:solidFill>
                  <a:srgbClr val="245473"/>
                </a:solidFill>
                <a:latin typeface="+mj-lt"/>
                <a:ea typeface="Lato Light" panose="020F0502020204030203" pitchFamily="34" charset="0"/>
                <a:cs typeface="Lato Light" panose="020F0502020204030203" pitchFamily="34" charset="0"/>
              </a:rPr>
              <a:t>Además, las necesidades de reestructuración se resumen en lo </a:t>
            </a:r>
            <a:r>
              <a:rPr lang="es-ES" dirty="0" smtClean="0">
                <a:solidFill>
                  <a:srgbClr val="245473"/>
                </a:solidFill>
                <a:latin typeface="+mj-lt"/>
                <a:ea typeface="Lato Light" panose="020F0502020204030203" pitchFamily="34" charset="0"/>
                <a:cs typeface="Lato Light" panose="020F0502020204030203" pitchFamily="34" charset="0"/>
              </a:rPr>
              <a:t>siguiente desde </a:t>
            </a:r>
            <a:r>
              <a:rPr lang="es-ES" dirty="0">
                <a:solidFill>
                  <a:srgbClr val="245473"/>
                </a:solidFill>
                <a:latin typeface="+mj-lt"/>
                <a:ea typeface="Lato Light" panose="020F0502020204030203" pitchFamily="34" charset="0"/>
                <a:cs typeface="Lato Light" panose="020F0502020204030203" pitchFamily="34" charset="0"/>
              </a:rPr>
              <a:t>el punto de vista financiero, por </a:t>
            </a:r>
            <a:r>
              <a:rPr lang="es-ES" dirty="0" smtClean="0">
                <a:solidFill>
                  <a:srgbClr val="245473"/>
                </a:solidFill>
                <a:latin typeface="+mj-lt"/>
                <a:ea typeface="Lato Light" panose="020F0502020204030203" pitchFamily="34" charset="0"/>
                <a:cs typeface="Lato Light" panose="020F0502020204030203" pitchFamily="34" charset="0"/>
              </a:rPr>
              <a:t>ejemplo:</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Necesidades </a:t>
            </a:r>
            <a:r>
              <a:rPr lang="es-ES" dirty="0">
                <a:solidFill>
                  <a:srgbClr val="245473"/>
                </a:solidFill>
                <a:latin typeface="+mj-lt"/>
                <a:ea typeface="Lato Light" panose="020F0502020204030203" pitchFamily="34" charset="0"/>
                <a:cs typeface="Lato Light" panose="020F0502020204030203" pitchFamily="34" charset="0"/>
              </a:rPr>
              <a:t>de </a:t>
            </a:r>
            <a:r>
              <a:rPr lang="es-ES" dirty="0" smtClean="0">
                <a:solidFill>
                  <a:srgbClr val="245473"/>
                </a:solidFill>
                <a:latin typeface="+mj-lt"/>
                <a:ea typeface="Lato Light" panose="020F0502020204030203" pitchFamily="34" charset="0"/>
                <a:cs typeface="Lato Light" panose="020F0502020204030203" pitchFamily="34" charset="0"/>
              </a:rPr>
              <a:t>capital</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Inyección/fuente </a:t>
            </a:r>
            <a:r>
              <a:rPr lang="es-ES" dirty="0">
                <a:solidFill>
                  <a:srgbClr val="245473"/>
                </a:solidFill>
                <a:latin typeface="+mj-lt"/>
                <a:ea typeface="Lato Light" panose="020F0502020204030203" pitchFamily="34" charset="0"/>
                <a:cs typeface="Lato Light" panose="020F0502020204030203" pitchFamily="34" charset="0"/>
              </a:rPr>
              <a:t>de </a:t>
            </a:r>
            <a:r>
              <a:rPr lang="es-ES" dirty="0" smtClean="0">
                <a:solidFill>
                  <a:srgbClr val="245473"/>
                </a:solidFill>
                <a:latin typeface="+mj-lt"/>
                <a:ea typeface="Lato Light" panose="020F0502020204030203" pitchFamily="34" charset="0"/>
                <a:cs typeface="Lato Light" panose="020F0502020204030203" pitchFamily="34" charset="0"/>
              </a:rPr>
              <a:t>capital</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Medidas </a:t>
            </a:r>
            <a:r>
              <a:rPr lang="es-ES" dirty="0">
                <a:solidFill>
                  <a:srgbClr val="245473"/>
                </a:solidFill>
                <a:latin typeface="+mj-lt"/>
                <a:ea typeface="Lato Light" panose="020F0502020204030203" pitchFamily="34" charset="0"/>
                <a:cs typeface="Lato Light" panose="020F0502020204030203" pitchFamily="34" charset="0"/>
              </a:rPr>
              <a:t>para mejorar los resultados, etc.</a:t>
            </a:r>
            <a:r>
              <a:rPr lang="en-US" dirty="0" smtClean="0">
                <a:solidFill>
                  <a:srgbClr val="245473"/>
                </a:solidFill>
                <a:latin typeface="+mj-lt"/>
                <a:ea typeface="Lato Light" panose="020F0502020204030203" pitchFamily="34" charset="0"/>
                <a:cs typeface="Lato Light" panose="020F0502020204030203" pitchFamily="34" charset="0"/>
              </a:rPr>
              <a:t>.</a:t>
            </a:r>
            <a:endParaRPr lang="en-US" dirty="0">
              <a:solidFill>
                <a:srgbClr val="245473"/>
              </a:solidFill>
              <a:latin typeface="+mj-lt"/>
              <a:ea typeface="Lato Light" panose="020F0502020204030203" pitchFamily="34" charset="0"/>
              <a:cs typeface="Lato Light" panose="020F0502020204030203" pitchFamily="34" charset="0"/>
            </a:endParaRPr>
          </a:p>
        </p:txBody>
      </p:sp>
      <p:sp>
        <p:nvSpPr>
          <p:cNvPr id="28"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45864" y="538009"/>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Tree>
    <p:extLst>
      <p:ext uri="{BB962C8B-B14F-4D97-AF65-F5344CB8AC3E}">
        <p14:creationId xmlns:p14="http://schemas.microsoft.com/office/powerpoint/2010/main" val="141089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2"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6278" y="2199236"/>
            <a:ext cx="3185690" cy="44835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Al menos parte de las medidas de saneamiento definidas requieren decisiones jurídicamente vinculantes o aprobaciones de terceros que están pendientes en el momento de la elaboración del plan, pero que son esenciales para la realización del mismo y, por tanto, para el éxito del saneamiento.</a:t>
            </a:r>
            <a:endParaRPr lang="en-US"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 xmlns:a16="http://schemas.microsoft.com/office/drawing/2014/main" id="{90702F68-82C1-42CC-9582-7CD198FA5AC1}"/>
              </a:ext>
            </a:extLst>
          </p:cNvPr>
          <p:cNvGrpSpPr>
            <a:grpSpLocks noChangeAspect="1"/>
          </p:cNvGrpSpPr>
          <p:nvPr/>
        </p:nvGrpSpPr>
        <p:grpSpPr>
          <a:xfrm>
            <a:off x="5318760" y="2030147"/>
            <a:ext cx="4259026" cy="4133675"/>
            <a:chOff x="5639791" y="2475215"/>
            <a:chExt cx="3539589" cy="3435413"/>
          </a:xfrm>
        </p:grpSpPr>
        <p:sp>
          <p:nvSpPr>
            <p:cNvPr id="15" name="Freeform 38">
              <a:extLst>
                <a:ext uri="{FF2B5EF4-FFF2-40B4-BE49-F238E27FC236}">
                  <a16:creationId xmlns=""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 xmlns:a16="http://schemas.microsoft.com/office/drawing/2014/main" id="{16AE0FC8-7583-4919-A369-3E1B34DC5C04}"/>
                </a:ext>
              </a:extLst>
            </p:cNvPr>
            <p:cNvSpPr/>
            <p:nvPr/>
          </p:nvSpPr>
          <p:spPr>
            <a:xfrm rot="5400000">
              <a:off x="7472770" y="3216209"/>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20" name="TextBox 44">
              <a:extLst>
                <a:ext uri="{FF2B5EF4-FFF2-40B4-BE49-F238E27FC236}">
                  <a16:creationId xmlns="" xmlns:a16="http://schemas.microsoft.com/office/drawing/2014/main" id="{062D07B8-00B6-4F0A-A8A6-5C88DCB3E2A3}"/>
                </a:ext>
              </a:extLst>
            </p:cNvPr>
            <p:cNvSpPr txBox="1"/>
            <p:nvPr/>
          </p:nvSpPr>
          <p:spPr>
            <a:xfrm>
              <a:off x="6411721" y="2934150"/>
              <a:ext cx="1847798" cy="434837"/>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Descripción del problema y de las áreas de pérdida</a:t>
              </a:r>
            </a:p>
          </p:txBody>
        </p:sp>
        <p:sp>
          <p:nvSpPr>
            <p:cNvPr id="21" name="Freeform 41">
              <a:extLst>
                <a:ext uri="{FF2B5EF4-FFF2-40B4-BE49-F238E27FC236}">
                  <a16:creationId xmlns=""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3" name="Freeform 91">
              <a:extLst>
                <a:ext uri="{FF2B5EF4-FFF2-40B4-BE49-F238E27FC236}">
                  <a16:creationId xmlns="" xmlns:a16="http://schemas.microsoft.com/office/drawing/2014/main" id="{175DD395-C0D3-4565-B465-BB6ECC957B3F}"/>
                </a:ext>
              </a:extLst>
            </p:cNvPr>
            <p:cNvSpPr>
              <a:spLocks noChangeArrowheads="1"/>
            </p:cNvSpPr>
            <p:nvPr/>
          </p:nvSpPr>
          <p:spPr bwMode="auto">
            <a:xfrm>
              <a:off x="7455823" y="5054493"/>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 xmlns:a16="http://schemas.microsoft.com/office/drawing/2014/main" id="{3053E684-6E0D-45A0-9C61-C9628CBF964C}"/>
                </a:ext>
              </a:extLst>
            </p:cNvPr>
            <p:cNvSpPr>
              <a:spLocks noChangeArrowheads="1"/>
            </p:cNvSpPr>
            <p:nvPr/>
          </p:nvSpPr>
          <p:spPr bwMode="auto">
            <a:xfrm>
              <a:off x="8550468" y="3236851"/>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6" name="TextBox 56">
              <a:extLst>
                <a:ext uri="{FF2B5EF4-FFF2-40B4-BE49-F238E27FC236}">
                  <a16:creationId xmlns="" xmlns:a16="http://schemas.microsoft.com/office/drawing/2014/main" id="{C35268F3-A728-411A-B2B9-9925690FCD38}"/>
                </a:ext>
              </a:extLst>
            </p:cNvPr>
            <p:cNvSpPr txBox="1"/>
            <p:nvPr/>
          </p:nvSpPr>
          <p:spPr>
            <a:xfrm>
              <a:off x="5639791" y="4457792"/>
              <a:ext cx="1209414" cy="613889"/>
            </a:xfrm>
            <a:prstGeom prst="rect">
              <a:avLst/>
            </a:prstGeom>
            <a:noFill/>
          </p:spPr>
          <p:txBody>
            <a:bodyPr wrap="square" rtlCol="0" anchor="t">
              <a:spAutoFit/>
            </a:bodyPr>
            <a:lstStyle/>
            <a:p>
              <a:pPr algn="ctr"/>
              <a:r>
                <a:rPr lang="en-US" sz="1400" b="1" dirty="0" err="1">
                  <a:solidFill>
                    <a:schemeClr val="bg1"/>
                  </a:solidFill>
                  <a:latin typeface="+mj-lt"/>
                  <a:cs typeface="Poppins" pitchFamily="2" charset="77"/>
                </a:rPr>
                <a:t>Cifras</a:t>
              </a:r>
              <a:r>
                <a:rPr lang="en-US" sz="1400" b="1" dirty="0">
                  <a:solidFill>
                    <a:schemeClr val="bg1"/>
                  </a:solidFill>
                  <a:latin typeface="+mj-lt"/>
                  <a:cs typeface="Poppins" pitchFamily="2" charset="77"/>
                </a:rPr>
                <a:t> e </a:t>
              </a:r>
              <a:r>
                <a:rPr lang="en-US" sz="1400" b="1" dirty="0" err="1">
                  <a:solidFill>
                    <a:schemeClr val="bg1"/>
                  </a:solidFill>
                  <a:latin typeface="+mj-lt"/>
                  <a:cs typeface="Poppins" pitchFamily="2" charset="77"/>
                </a:rPr>
                <a:t>indicadores</a:t>
              </a:r>
              <a:r>
                <a:rPr lang="en-US" sz="1400" b="1" dirty="0">
                  <a:solidFill>
                    <a:schemeClr val="bg1"/>
                  </a:solidFill>
                  <a:latin typeface="+mj-lt"/>
                  <a:cs typeface="Poppins" pitchFamily="2" charset="77"/>
                </a:rPr>
                <a:t> </a:t>
              </a:r>
              <a:endParaRPr lang="en-US" sz="1400" b="1" dirty="0" smtClean="0">
                <a:solidFill>
                  <a:schemeClr val="bg1"/>
                </a:solidFill>
                <a:latin typeface="+mj-lt"/>
                <a:cs typeface="Poppins" pitchFamily="2" charset="77"/>
              </a:endParaRPr>
            </a:p>
            <a:p>
              <a:pPr algn="ctr"/>
              <a:r>
                <a:rPr lang="en-US" sz="1400" b="1" dirty="0" smtClean="0">
                  <a:solidFill>
                    <a:schemeClr val="bg1"/>
                  </a:solidFill>
                  <a:latin typeface="+mj-lt"/>
                  <a:cs typeface="Poppins" pitchFamily="2" charset="77"/>
                </a:rPr>
                <a:t>clave</a:t>
              </a:r>
              <a:endParaRPr lang="en-US" sz="1400" b="1" dirty="0">
                <a:solidFill>
                  <a:schemeClr val="bg1"/>
                </a:solidFill>
                <a:latin typeface="+mj-lt"/>
                <a:cs typeface="Poppins" pitchFamily="2" charset="77"/>
              </a:endParaRPr>
            </a:p>
          </p:txBody>
        </p:sp>
        <p:sp>
          <p:nvSpPr>
            <p:cNvPr id="27" name="Freeform 89">
              <a:extLst>
                <a:ext uri="{FF2B5EF4-FFF2-40B4-BE49-F238E27FC236}">
                  <a16:creationId xmlns=""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28" name="TextBox 58">
            <a:extLst>
              <a:ext uri="{FF2B5EF4-FFF2-40B4-BE49-F238E27FC236}">
                <a16:creationId xmlns="" xmlns:a16="http://schemas.microsoft.com/office/drawing/2014/main" id="{1874CCDC-64E5-4C2F-B847-E5475F5C7605}"/>
              </a:ext>
            </a:extLst>
          </p:cNvPr>
          <p:cNvSpPr txBox="1"/>
          <p:nvPr/>
        </p:nvSpPr>
        <p:spPr>
          <a:xfrm>
            <a:off x="9577783" y="1630314"/>
            <a:ext cx="2590214" cy="4924425"/>
          </a:xfrm>
          <a:prstGeom prst="rect">
            <a:avLst/>
          </a:prstGeom>
          <a:noFill/>
        </p:spPr>
        <p:txBody>
          <a:bodyPr wrap="square" rtlCol="0" anchor="t">
            <a:spAutoFit/>
          </a:bodyPr>
          <a:lstStyle/>
          <a:p>
            <a:endParaRPr lang="en-US" sz="1600" dirty="0">
              <a:latin typeface="+mj-lt"/>
              <a:ea typeface="Lato Light" panose="020F0502020204030203" pitchFamily="34" charset="0"/>
              <a:cs typeface="Lato Light" panose="020F0502020204030203" pitchFamily="34" charset="0"/>
            </a:endParaRPr>
          </a:p>
          <a:p>
            <a:r>
              <a:rPr lang="es-ES" sz="1600" dirty="0">
                <a:solidFill>
                  <a:srgbClr val="245473"/>
                </a:solidFill>
                <a:latin typeface="+mj-lt"/>
                <a:ea typeface="Lato Light" panose="020F0502020204030203" pitchFamily="34" charset="0"/>
                <a:cs typeface="Lato Light" panose="020F0502020204030203" pitchFamily="34" charset="0"/>
              </a:rPr>
              <a:t>El plan presenta todas las medidas (y también funciona como una plantilla de decisión) como: </a:t>
            </a:r>
            <a:endParaRPr lang="es-ES" sz="1600" dirty="0" smtClean="0">
              <a:solidFill>
                <a:srgbClr val="245473"/>
              </a:solidFill>
              <a:latin typeface="+mj-lt"/>
              <a:ea typeface="Lato Light" panose="020F0502020204030203" pitchFamily="34" charset="0"/>
              <a:cs typeface="Lato Light" panose="020F0502020204030203" pitchFamily="34" charset="0"/>
            </a:endParaRPr>
          </a:p>
          <a:p>
            <a:pPr marL="285750" indent="-285750">
              <a:buFont typeface="Arial" panose="020B0604020202020204" pitchFamily="34" charset="0"/>
              <a:buChar char="•"/>
            </a:pPr>
            <a:r>
              <a:rPr lang="es-ES" sz="1600" dirty="0" smtClean="0">
                <a:solidFill>
                  <a:srgbClr val="245473"/>
                </a:solidFill>
                <a:latin typeface="+mj-lt"/>
                <a:ea typeface="Lato Light" panose="020F0502020204030203" pitchFamily="34" charset="0"/>
                <a:cs typeface="Lato Light" panose="020F0502020204030203" pitchFamily="34" charset="0"/>
              </a:rPr>
              <a:t>Inyección </a:t>
            </a:r>
            <a:r>
              <a:rPr lang="es-ES" sz="1600" dirty="0">
                <a:solidFill>
                  <a:srgbClr val="245473"/>
                </a:solidFill>
                <a:latin typeface="+mj-lt"/>
                <a:ea typeface="Lato Light" panose="020F0502020204030203" pitchFamily="34" charset="0"/>
                <a:cs typeface="Lato Light" panose="020F0502020204030203" pitchFamily="34" charset="0"/>
              </a:rPr>
              <a:t>de capital por parte de los </a:t>
            </a:r>
            <a:r>
              <a:rPr lang="es-ES" sz="1600" dirty="0" smtClean="0">
                <a:solidFill>
                  <a:srgbClr val="245473"/>
                </a:solidFill>
                <a:latin typeface="+mj-lt"/>
                <a:ea typeface="Lato Light" panose="020F0502020204030203" pitchFamily="34" charset="0"/>
                <a:cs typeface="Lato Light" panose="020F0502020204030203" pitchFamily="34" charset="0"/>
              </a:rPr>
              <a:t>accionistas</a:t>
            </a:r>
          </a:p>
          <a:p>
            <a:pPr marL="285750" indent="-285750">
              <a:buFont typeface="Arial" panose="020B0604020202020204" pitchFamily="34" charset="0"/>
              <a:buChar char="•"/>
            </a:pPr>
            <a:r>
              <a:rPr lang="es-ES" sz="1600" dirty="0" smtClean="0">
                <a:solidFill>
                  <a:srgbClr val="245473"/>
                </a:solidFill>
                <a:latin typeface="+mj-lt"/>
                <a:ea typeface="Lato Light" panose="020F0502020204030203" pitchFamily="34" charset="0"/>
                <a:cs typeface="Lato Light" panose="020F0502020204030203" pitchFamily="34" charset="0"/>
              </a:rPr>
              <a:t>Renuncia </a:t>
            </a:r>
            <a:r>
              <a:rPr lang="es-ES" sz="1600" dirty="0">
                <a:solidFill>
                  <a:srgbClr val="245473"/>
                </a:solidFill>
                <a:latin typeface="+mj-lt"/>
                <a:ea typeface="Lato Light" panose="020F0502020204030203" pitchFamily="34" charset="0"/>
                <a:cs typeface="Lato Light" panose="020F0502020204030203" pitchFamily="34" charset="0"/>
              </a:rPr>
              <a:t>a los créditos por parte de los bancos (con o sin garantía del deudor</a:t>
            </a:r>
            <a:r>
              <a:rPr lang="es-ES" sz="1600" dirty="0" smtClean="0">
                <a:solidFill>
                  <a:srgbClr val="245473"/>
                </a:solidFill>
                <a:latin typeface="+mj-lt"/>
                <a:ea typeface="Lato Light" panose="020F0502020204030203" pitchFamily="34" charset="0"/>
                <a:cs typeface="Lato Light" panose="020F0502020204030203" pitchFamily="34" charset="0"/>
              </a:rPr>
              <a:t>)</a:t>
            </a:r>
          </a:p>
          <a:p>
            <a:pPr marL="285750" indent="-285750">
              <a:buFont typeface="Arial" panose="020B0604020202020204" pitchFamily="34" charset="0"/>
              <a:buChar char="•"/>
            </a:pPr>
            <a:r>
              <a:rPr lang="es-ES" sz="1600" dirty="0" smtClean="0">
                <a:solidFill>
                  <a:srgbClr val="245473"/>
                </a:solidFill>
                <a:latin typeface="+mj-lt"/>
                <a:ea typeface="Lato Light" panose="020F0502020204030203" pitchFamily="34" charset="0"/>
                <a:cs typeface="Lato Light" panose="020F0502020204030203" pitchFamily="34" charset="0"/>
              </a:rPr>
              <a:t>Renuncia </a:t>
            </a:r>
            <a:r>
              <a:rPr lang="es-ES" sz="1600" dirty="0">
                <a:solidFill>
                  <a:srgbClr val="245473"/>
                </a:solidFill>
                <a:latin typeface="+mj-lt"/>
                <a:ea typeface="Lato Light" panose="020F0502020204030203" pitchFamily="34" charset="0"/>
                <a:cs typeface="Lato Light" panose="020F0502020204030203" pitchFamily="34" charset="0"/>
              </a:rPr>
              <a:t>a la remuneración por parte de los </a:t>
            </a:r>
            <a:r>
              <a:rPr lang="es-ES" sz="1600" dirty="0" smtClean="0">
                <a:solidFill>
                  <a:srgbClr val="245473"/>
                </a:solidFill>
                <a:latin typeface="+mj-lt"/>
                <a:ea typeface="Lato Light" panose="020F0502020204030203" pitchFamily="34" charset="0"/>
                <a:cs typeface="Lato Light" panose="020F0502020204030203" pitchFamily="34" charset="0"/>
              </a:rPr>
              <a:t>empleados</a:t>
            </a:r>
          </a:p>
          <a:p>
            <a:pPr marL="285750" indent="-285750">
              <a:buFont typeface="Arial" panose="020B0604020202020204" pitchFamily="34" charset="0"/>
              <a:buChar char="•"/>
            </a:pPr>
            <a:r>
              <a:rPr lang="es-ES" sz="1600" dirty="0" smtClean="0">
                <a:solidFill>
                  <a:srgbClr val="245473"/>
                </a:solidFill>
                <a:latin typeface="+mj-lt"/>
                <a:ea typeface="Lato Light" panose="020F0502020204030203" pitchFamily="34" charset="0"/>
                <a:cs typeface="Lato Light" panose="020F0502020204030203" pitchFamily="34" charset="0"/>
              </a:rPr>
              <a:t>Celebración </a:t>
            </a:r>
            <a:r>
              <a:rPr lang="es-ES" sz="1600" dirty="0">
                <a:solidFill>
                  <a:srgbClr val="245473"/>
                </a:solidFill>
                <a:latin typeface="+mj-lt"/>
                <a:ea typeface="Lato Light" panose="020F0502020204030203" pitchFamily="34" charset="0"/>
                <a:cs typeface="Lato Light" panose="020F0502020204030203" pitchFamily="34" charset="0"/>
              </a:rPr>
              <a:t>de un convenio colectivo de </a:t>
            </a:r>
            <a:r>
              <a:rPr lang="es-ES" sz="1600" dirty="0" smtClean="0">
                <a:solidFill>
                  <a:srgbClr val="245473"/>
                </a:solidFill>
                <a:latin typeface="+mj-lt"/>
                <a:ea typeface="Lato Light" panose="020F0502020204030203" pitchFamily="34" charset="0"/>
                <a:cs typeface="Lato Light" panose="020F0502020204030203" pitchFamily="34" charset="0"/>
              </a:rPr>
              <a:t>reestructuración</a:t>
            </a:r>
          </a:p>
          <a:p>
            <a:pPr marL="285750" indent="-285750">
              <a:buFont typeface="Arial" panose="020B0604020202020204" pitchFamily="34" charset="0"/>
              <a:buChar char="•"/>
            </a:pPr>
            <a:r>
              <a:rPr lang="es-ES" sz="1600" dirty="0" smtClean="0">
                <a:solidFill>
                  <a:srgbClr val="245473"/>
                </a:solidFill>
                <a:latin typeface="+mj-lt"/>
                <a:ea typeface="Lato Light" panose="020F0502020204030203" pitchFamily="34" charset="0"/>
                <a:cs typeface="Lato Light" panose="020F0502020204030203" pitchFamily="34" charset="0"/>
              </a:rPr>
              <a:t>Negociación </a:t>
            </a:r>
            <a:r>
              <a:rPr lang="es-ES" sz="1600" dirty="0">
                <a:solidFill>
                  <a:srgbClr val="245473"/>
                </a:solidFill>
                <a:latin typeface="+mj-lt"/>
                <a:ea typeface="Lato Light" panose="020F0502020204030203" pitchFamily="34" charset="0"/>
                <a:cs typeface="Lato Light" panose="020F0502020204030203" pitchFamily="34" charset="0"/>
              </a:rPr>
              <a:t>de un plan social, etc.</a:t>
            </a:r>
            <a:endParaRPr lang="en-US" sz="1600" dirty="0">
              <a:solidFill>
                <a:srgbClr val="245473"/>
              </a:solidFill>
              <a:latin typeface="+mj-lt"/>
              <a:ea typeface="Lato Light" panose="020F0502020204030203" pitchFamily="34" charset="0"/>
              <a:cs typeface="Lato Light" panose="020F0502020204030203" pitchFamily="34" charset="0"/>
            </a:endParaRPr>
          </a:p>
        </p:txBody>
      </p:sp>
      <p:sp>
        <p:nvSpPr>
          <p:cNvPr id="5" name="Rectangle 4">
            <a:extLst>
              <a:ext uri="{FF2B5EF4-FFF2-40B4-BE49-F238E27FC236}">
                <a16:creationId xmlns="" xmlns:a16="http://schemas.microsoft.com/office/drawing/2014/main" id="{31BAE754-9B01-0145-9F89-DC126EF6764D}"/>
              </a:ext>
            </a:extLst>
          </p:cNvPr>
          <p:cNvSpPr/>
          <p:nvPr/>
        </p:nvSpPr>
        <p:spPr>
          <a:xfrm>
            <a:off x="3211968" y="2359982"/>
            <a:ext cx="2381027" cy="3139321"/>
          </a:xfrm>
          <a:prstGeom prst="rect">
            <a:avLst/>
          </a:prstGeom>
        </p:spPr>
        <p:txBody>
          <a:bodyPr wrap="square">
            <a:spAutoFit/>
          </a:bodyPr>
          <a:lstStyle/>
          <a:p>
            <a:r>
              <a:rPr lang="es-ES" dirty="0">
                <a:solidFill>
                  <a:srgbClr val="245473"/>
                </a:solidFill>
                <a:latin typeface="+mj-lt"/>
                <a:ea typeface="Lato Light" panose="020F0502020204030203" pitchFamily="34" charset="0"/>
                <a:cs typeface="Lato Light" panose="020F0502020204030203" pitchFamily="34" charset="0"/>
              </a:rPr>
              <a:t>El éxito de la reestructuración depende en gran parte de la aplicación de las medidas de acuerdo con el concepto y del seguimiento y actualización </a:t>
            </a:r>
            <a:r>
              <a:rPr lang="es-ES" dirty="0" smtClean="0">
                <a:solidFill>
                  <a:srgbClr val="245473"/>
                </a:solidFill>
                <a:latin typeface="+mj-lt"/>
                <a:ea typeface="Lato Light" panose="020F0502020204030203" pitchFamily="34" charset="0"/>
                <a:cs typeface="Lato Light" panose="020F0502020204030203" pitchFamily="34" charset="0"/>
              </a:rPr>
              <a:t>continua </a:t>
            </a:r>
            <a:r>
              <a:rPr lang="es-ES" dirty="0">
                <a:solidFill>
                  <a:srgbClr val="245473"/>
                </a:solidFill>
                <a:latin typeface="+mj-lt"/>
                <a:ea typeface="Lato Light" panose="020F0502020204030203" pitchFamily="34" charset="0"/>
                <a:cs typeface="Lato Light" panose="020F0502020204030203" pitchFamily="34" charset="0"/>
              </a:rPr>
              <a:t>del mismo por parte de los representantes legales de la empresa.</a:t>
            </a:r>
            <a:endParaRPr lang="en-US" dirty="0">
              <a:solidFill>
                <a:srgbClr val="245473"/>
              </a:solidFill>
              <a:latin typeface="+mj-lt"/>
              <a:ea typeface="Lato Light" panose="020F0502020204030203" pitchFamily="34" charset="0"/>
              <a:cs typeface="Lato Light" panose="020F0502020204030203" pitchFamily="34" charset="0"/>
            </a:endParaRPr>
          </a:p>
        </p:txBody>
      </p:sp>
      <p:sp>
        <p:nvSpPr>
          <p:cNvPr id="29"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61617" y="606937"/>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
        <p:nvSpPr>
          <p:cNvPr id="7" name="6 Rectángulo"/>
          <p:cNvSpPr/>
          <p:nvPr/>
        </p:nvSpPr>
        <p:spPr>
          <a:xfrm>
            <a:off x="6370409" y="3490947"/>
            <a:ext cx="2266995" cy="1200329"/>
          </a:xfrm>
          <a:prstGeom prst="rect">
            <a:avLst/>
          </a:prstGeom>
        </p:spPr>
        <p:txBody>
          <a:bodyPr wrap="square">
            <a:spAutoFit/>
          </a:bodyPr>
          <a:lstStyle/>
          <a:p>
            <a:pPr algn="ctr"/>
            <a:r>
              <a:rPr lang="es-ES" b="1" dirty="0">
                <a:solidFill>
                  <a:schemeClr val="tx2"/>
                </a:solidFill>
                <a:cs typeface="Poppins" pitchFamily="2" charset="77"/>
              </a:rPr>
              <a:t>Resumen: Planificación empresarial en la crisis</a:t>
            </a:r>
            <a:endParaRPr lang="en-US" b="1" dirty="0">
              <a:solidFill>
                <a:schemeClr val="tx2"/>
              </a:solidFill>
              <a:cs typeface="Poppins" pitchFamily="2" charset="77"/>
            </a:endParaRPr>
          </a:p>
        </p:txBody>
      </p:sp>
      <p:sp>
        <p:nvSpPr>
          <p:cNvPr id="30" name="TextBox 48">
            <a:extLst>
              <a:ext uri="{FF2B5EF4-FFF2-40B4-BE49-F238E27FC236}">
                <a16:creationId xmlns="" xmlns:a16="http://schemas.microsoft.com/office/drawing/2014/main" id="{D3DC1898-6275-4144-AE76-CED6333A4068}"/>
              </a:ext>
            </a:extLst>
          </p:cNvPr>
          <p:cNvSpPr txBox="1"/>
          <p:nvPr/>
        </p:nvSpPr>
        <p:spPr>
          <a:xfrm>
            <a:off x="6545343" y="5412597"/>
            <a:ext cx="2275697" cy="528537"/>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Estructura de la planificación de la reconstrucción</a:t>
            </a:r>
            <a:endParaRPr lang="en-US" sz="1400" b="1" dirty="0">
              <a:solidFill>
                <a:schemeClr val="bg1"/>
              </a:solidFill>
              <a:latin typeface="+mj-lt"/>
              <a:cs typeface="Poppins" pitchFamily="2" charset="77"/>
            </a:endParaRPr>
          </a:p>
        </p:txBody>
      </p:sp>
      <p:sp>
        <p:nvSpPr>
          <p:cNvPr id="8" name="7 Rectángulo"/>
          <p:cNvSpPr/>
          <p:nvPr/>
        </p:nvSpPr>
        <p:spPr>
          <a:xfrm>
            <a:off x="8289419" y="3329477"/>
            <a:ext cx="1414852" cy="1077218"/>
          </a:xfrm>
          <a:prstGeom prst="rect">
            <a:avLst/>
          </a:prstGeom>
        </p:spPr>
        <p:txBody>
          <a:bodyPr wrap="square">
            <a:spAutoFit/>
          </a:bodyPr>
          <a:lstStyle/>
          <a:p>
            <a:pPr algn="ctr"/>
            <a:r>
              <a:rPr lang="es-ES" sz="1600" b="1" dirty="0">
                <a:solidFill>
                  <a:schemeClr val="bg1"/>
                </a:solidFill>
                <a:cs typeface="Poppins" pitchFamily="2" charset="77"/>
              </a:rPr>
              <a:t>Presentación de los efectos de las medidas</a:t>
            </a:r>
            <a:endParaRPr lang="en-US" sz="1600" b="1" dirty="0">
              <a:solidFill>
                <a:schemeClr val="bg1"/>
              </a:solidFill>
              <a:cs typeface="Poppins" pitchFamily="2" charset="77"/>
            </a:endParaRPr>
          </a:p>
        </p:txBody>
      </p:sp>
    </p:spTree>
    <p:extLst>
      <p:ext uri="{BB962C8B-B14F-4D97-AF65-F5344CB8AC3E}">
        <p14:creationId xmlns:p14="http://schemas.microsoft.com/office/powerpoint/2010/main" val="240551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7"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85786" y="1867701"/>
            <a:ext cx="5143239" cy="456052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En principio, un plan de reorganización integrado, basado en </a:t>
            </a:r>
            <a:r>
              <a:rPr lang="es-ES" sz="2200" dirty="0" err="1">
                <a:solidFill>
                  <a:srgbClr val="245473"/>
                </a:solidFill>
                <a:latin typeface="+mj-lt"/>
                <a:ea typeface="Open Sans Light" panose="020B0306030504020204" pitchFamily="34" charset="0"/>
                <a:cs typeface="Open Sans Light" panose="020B0306030504020204" pitchFamily="34" charset="0"/>
              </a:rPr>
              <a:t>subplanes</a:t>
            </a:r>
            <a:r>
              <a:rPr lang="es-ES" sz="2200" dirty="0">
                <a:solidFill>
                  <a:srgbClr val="245473"/>
                </a:solidFill>
                <a:latin typeface="+mj-lt"/>
                <a:ea typeface="Open Sans Light" panose="020B0306030504020204" pitchFamily="34" charset="0"/>
                <a:cs typeface="Open Sans Light" panose="020B0306030504020204" pitchFamily="34" charset="0"/>
              </a:rPr>
              <a:t> operativos (planificación de ventas, planificación de inversiones, planificación de costes de personal, etc.), comprende una cuenta de resultados planificada, un balance planificado y un plan de liquidez derivado</a:t>
            </a:r>
            <a:r>
              <a:rPr lang="es-ES" sz="22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s-ES" sz="2200" dirty="0" smtClean="0">
                <a:solidFill>
                  <a:srgbClr val="245473"/>
                </a:solidFill>
                <a:latin typeface="+mj-lt"/>
                <a:ea typeface="Open Sans Light" panose="020B0306030504020204" pitchFamily="34" charset="0"/>
                <a:cs typeface="Open Sans Light" panose="020B0306030504020204" pitchFamily="34" charset="0"/>
              </a:rPr>
              <a:t>Dado </a:t>
            </a:r>
            <a:r>
              <a:rPr lang="es-ES" sz="2200" dirty="0">
                <a:solidFill>
                  <a:srgbClr val="245473"/>
                </a:solidFill>
                <a:latin typeface="+mj-lt"/>
                <a:ea typeface="Open Sans Light" panose="020B0306030504020204" pitchFamily="34" charset="0"/>
                <a:cs typeface="Open Sans Light" panose="020B0306030504020204" pitchFamily="34" charset="0"/>
              </a:rPr>
              <a:t>que la planificación está siempre asociada a incertidumbres y riesgos, deben realizarse cálculos alternativos o simulaciones para mostrar los efectos del incumplimiento de los objetivos sobre la liquidez y otros parámetros importantes.</a:t>
            </a:r>
            <a:endParaRPr lang="en-US" sz="2200" dirty="0">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 xmlns:a16="http://schemas.microsoft.com/office/drawing/2014/main" id="{90702F68-82C1-42CC-9582-7CD198FA5AC1}"/>
              </a:ext>
            </a:extLst>
          </p:cNvPr>
          <p:cNvGrpSpPr>
            <a:grpSpLocks noChangeAspect="1"/>
          </p:cNvGrpSpPr>
          <p:nvPr/>
        </p:nvGrpSpPr>
        <p:grpSpPr>
          <a:xfrm>
            <a:off x="5429027" y="2056849"/>
            <a:ext cx="4106971" cy="4106972"/>
            <a:chOff x="5766160" y="2497407"/>
            <a:chExt cx="3413220" cy="3413221"/>
          </a:xfrm>
        </p:grpSpPr>
        <p:sp>
          <p:nvSpPr>
            <p:cNvPr id="15" name="Freeform 38">
              <a:extLst>
                <a:ext uri="{FF2B5EF4-FFF2-40B4-BE49-F238E27FC236}">
                  <a16:creationId xmlns=""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 xmlns:a16="http://schemas.microsoft.com/office/drawing/2014/main" id="{7E93E9F9-3FF7-4606-A59B-D8D903F0FDA9}"/>
                </a:ext>
              </a:extLst>
            </p:cNvPr>
            <p:cNvSpPr/>
            <p:nvPr/>
          </p:nvSpPr>
          <p:spPr>
            <a:xfrm rot="10800000">
              <a:off x="6708752"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 xmlns:a16="http://schemas.microsoft.com/office/drawing/2014/main" id="{AEEBB382-01E1-4868-891D-33C37437EC4E}"/>
                </a:ext>
              </a:extLst>
            </p:cNvPr>
            <p:cNvSpPr/>
            <p:nvPr/>
          </p:nvSpPr>
          <p:spPr>
            <a:xfrm rot="16200000">
              <a:off x="5025166" y="4204018"/>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21" name="Freeform 41">
              <a:extLst>
                <a:ext uri="{FF2B5EF4-FFF2-40B4-BE49-F238E27FC236}">
                  <a16:creationId xmlns=""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3" name="Freeform 91">
              <a:extLst>
                <a:ext uri="{FF2B5EF4-FFF2-40B4-BE49-F238E27FC236}">
                  <a16:creationId xmlns="" xmlns:a16="http://schemas.microsoft.com/office/drawing/2014/main" id="{175DD395-C0D3-4565-B465-BB6ECC957B3F}"/>
                </a:ext>
              </a:extLst>
            </p:cNvPr>
            <p:cNvSpPr>
              <a:spLocks noChangeArrowheads="1"/>
            </p:cNvSpPr>
            <p:nvPr/>
          </p:nvSpPr>
          <p:spPr bwMode="auto">
            <a:xfrm>
              <a:off x="8213765" y="5142927"/>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7" name="Freeform 89">
              <a:extLst>
                <a:ext uri="{FF2B5EF4-FFF2-40B4-BE49-F238E27FC236}">
                  <a16:creationId xmlns="" xmlns:a16="http://schemas.microsoft.com/office/drawing/2014/main" id="{63CF15F4-E96F-4DEC-B6F8-6B270256BC65}"/>
                </a:ext>
              </a:extLst>
            </p:cNvPr>
            <p:cNvSpPr>
              <a:spLocks noChangeArrowheads="1"/>
            </p:cNvSpPr>
            <p:nvPr/>
          </p:nvSpPr>
          <p:spPr bwMode="auto">
            <a:xfrm>
              <a:off x="6086214" y="4113511"/>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6" name="5 Rectángulo"/>
          <p:cNvSpPr/>
          <p:nvPr/>
        </p:nvSpPr>
        <p:spPr>
          <a:xfrm>
            <a:off x="8779257" y="6309360"/>
            <a:ext cx="3001263" cy="36576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8" name="TextBox 58">
            <a:extLst>
              <a:ext uri="{FF2B5EF4-FFF2-40B4-BE49-F238E27FC236}">
                <a16:creationId xmlns="" xmlns:a16="http://schemas.microsoft.com/office/drawing/2014/main" id="{1874CCDC-64E5-4C2F-B847-E5475F5C7605}"/>
              </a:ext>
            </a:extLst>
          </p:cNvPr>
          <p:cNvSpPr txBox="1"/>
          <p:nvPr/>
        </p:nvSpPr>
        <p:spPr>
          <a:xfrm>
            <a:off x="9508295" y="1753949"/>
            <a:ext cx="2725808" cy="5078313"/>
          </a:xfrm>
          <a:prstGeom prst="rect">
            <a:avLst/>
          </a:prstGeom>
          <a:noFill/>
        </p:spPr>
        <p:txBody>
          <a:bodyPr wrap="square" rtlCol="0" anchor="t">
            <a:spAutoFit/>
          </a:bodyPr>
          <a:lstStyle/>
          <a:p>
            <a:r>
              <a:rPr lang="es-ES" dirty="0">
                <a:solidFill>
                  <a:srgbClr val="245473"/>
                </a:solidFill>
                <a:latin typeface="+mj-lt"/>
                <a:ea typeface="Lato Light" panose="020F0502020204030203" pitchFamily="34" charset="0"/>
                <a:cs typeface="Lato Light" panose="020F0502020204030203" pitchFamily="34" charset="0"/>
              </a:rPr>
              <a:t>Al menos para el año en curso y para el siguiente, la planificación debe representarse mensualmente. En la planificación integrada de la reestructuración se hace especial hincapié en las cuestiones </a:t>
            </a:r>
            <a:r>
              <a:rPr lang="es-ES" dirty="0" smtClean="0">
                <a:solidFill>
                  <a:srgbClr val="245473"/>
                </a:solidFill>
                <a:latin typeface="+mj-lt"/>
                <a:ea typeface="Lato Light" panose="020F0502020204030203" pitchFamily="34" charset="0"/>
                <a:cs typeface="Lato Light" panose="020F0502020204030203" pitchFamily="34" charset="0"/>
              </a:rPr>
              <a:t>críticas: </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Evolución </a:t>
            </a:r>
            <a:r>
              <a:rPr lang="es-ES" dirty="0">
                <a:solidFill>
                  <a:srgbClr val="245473"/>
                </a:solidFill>
                <a:latin typeface="+mj-lt"/>
                <a:ea typeface="Lato Light" panose="020F0502020204030203" pitchFamily="34" charset="0"/>
                <a:cs typeface="Lato Light" panose="020F0502020204030203" pitchFamily="34" charset="0"/>
              </a:rPr>
              <a:t>de los precios de las materias </a:t>
            </a:r>
            <a:r>
              <a:rPr lang="es-ES" dirty="0" smtClean="0">
                <a:solidFill>
                  <a:srgbClr val="245473"/>
                </a:solidFill>
                <a:latin typeface="+mj-lt"/>
                <a:ea typeface="Lato Light" panose="020F0502020204030203" pitchFamily="34" charset="0"/>
                <a:cs typeface="Lato Light" panose="020F0502020204030203" pitchFamily="34" charset="0"/>
              </a:rPr>
              <a:t>primas</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Crecimiento </a:t>
            </a:r>
            <a:r>
              <a:rPr lang="es-ES" dirty="0">
                <a:solidFill>
                  <a:srgbClr val="245473"/>
                </a:solidFill>
                <a:latin typeface="+mj-lt"/>
                <a:ea typeface="Lato Light" panose="020F0502020204030203" pitchFamily="34" charset="0"/>
                <a:cs typeface="Lato Light" panose="020F0502020204030203" pitchFamily="34" charset="0"/>
              </a:rPr>
              <a:t>de los mercados exteriores, desarrollo de la </a:t>
            </a:r>
            <a:r>
              <a:rPr lang="es-ES" dirty="0" smtClean="0">
                <a:solidFill>
                  <a:srgbClr val="245473"/>
                </a:solidFill>
                <a:latin typeface="+mj-lt"/>
                <a:ea typeface="Lato Light" panose="020F0502020204030203" pitchFamily="34" charset="0"/>
                <a:cs typeface="Lato Light" panose="020F0502020204030203" pitchFamily="34" charset="0"/>
              </a:rPr>
              <a:t>competencia</a:t>
            </a:r>
          </a:p>
          <a:p>
            <a:pPr marL="285750" indent="-285750">
              <a:buFont typeface="Arial" panose="020B0604020202020204" pitchFamily="34" charset="0"/>
              <a:buChar char="•"/>
            </a:pPr>
            <a:r>
              <a:rPr lang="es-ES" dirty="0" smtClean="0">
                <a:solidFill>
                  <a:srgbClr val="245473"/>
                </a:solidFill>
                <a:latin typeface="+mj-lt"/>
                <a:ea typeface="Lato Light" panose="020F0502020204030203" pitchFamily="34" charset="0"/>
                <a:cs typeface="Lato Light" panose="020F0502020204030203" pitchFamily="34" charset="0"/>
              </a:rPr>
              <a:t>Continuación </a:t>
            </a:r>
            <a:r>
              <a:rPr lang="es-ES" dirty="0">
                <a:solidFill>
                  <a:srgbClr val="245473"/>
                </a:solidFill>
                <a:latin typeface="+mj-lt"/>
                <a:ea typeface="Lato Light" panose="020F0502020204030203" pitchFamily="34" charset="0"/>
                <a:cs typeface="Lato Light" panose="020F0502020204030203" pitchFamily="34" charset="0"/>
              </a:rPr>
              <a:t>de los contratos con clientes importantes, etc.</a:t>
            </a:r>
            <a:endParaRPr lang="en-US" dirty="0">
              <a:solidFill>
                <a:srgbClr val="245473"/>
              </a:solidFill>
              <a:latin typeface="+mj-lt"/>
              <a:ea typeface="Lato Light" panose="020F0502020204030203" pitchFamily="34" charset="0"/>
              <a:cs typeface="Lato Light" panose="020F0502020204030203" pitchFamily="34" charset="0"/>
            </a:endParaRPr>
          </a:p>
        </p:txBody>
      </p:sp>
      <p:sp>
        <p:nvSpPr>
          <p:cNvPr id="29"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14739" y="694114"/>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
        <p:nvSpPr>
          <p:cNvPr id="30" name="29 Rectángulo"/>
          <p:cNvSpPr/>
          <p:nvPr/>
        </p:nvSpPr>
        <p:spPr>
          <a:xfrm>
            <a:off x="6287329" y="3547799"/>
            <a:ext cx="2266995" cy="1200329"/>
          </a:xfrm>
          <a:prstGeom prst="rect">
            <a:avLst/>
          </a:prstGeom>
        </p:spPr>
        <p:txBody>
          <a:bodyPr wrap="square">
            <a:spAutoFit/>
          </a:bodyPr>
          <a:lstStyle/>
          <a:p>
            <a:pPr algn="ctr"/>
            <a:r>
              <a:rPr lang="es-ES" b="1" dirty="0">
                <a:solidFill>
                  <a:schemeClr val="tx2"/>
                </a:solidFill>
                <a:cs typeface="Poppins" pitchFamily="2" charset="77"/>
              </a:rPr>
              <a:t>Resumen: Planificación empresarial en la crisis</a:t>
            </a:r>
            <a:endParaRPr lang="en-US" b="1" dirty="0">
              <a:solidFill>
                <a:schemeClr val="tx2"/>
              </a:solidFill>
              <a:cs typeface="Poppins" pitchFamily="2" charset="77"/>
            </a:endParaRPr>
          </a:p>
        </p:txBody>
      </p:sp>
      <p:sp>
        <p:nvSpPr>
          <p:cNvPr id="31" name="TextBox 44">
            <a:extLst>
              <a:ext uri="{FF2B5EF4-FFF2-40B4-BE49-F238E27FC236}">
                <a16:creationId xmlns="" xmlns:a16="http://schemas.microsoft.com/office/drawing/2014/main" id="{062D07B8-00B6-4F0A-A8A6-5C88DCB3E2A3}"/>
              </a:ext>
            </a:extLst>
          </p:cNvPr>
          <p:cNvSpPr txBox="1"/>
          <p:nvPr/>
        </p:nvSpPr>
        <p:spPr>
          <a:xfrm>
            <a:off x="6057782" y="2582362"/>
            <a:ext cx="2223371" cy="523219"/>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Descripción del problema y de las áreas de pérdida</a:t>
            </a:r>
          </a:p>
        </p:txBody>
      </p:sp>
      <p:sp>
        <p:nvSpPr>
          <p:cNvPr id="32" name="TextBox 56">
            <a:extLst>
              <a:ext uri="{FF2B5EF4-FFF2-40B4-BE49-F238E27FC236}">
                <a16:creationId xmlns="" xmlns:a16="http://schemas.microsoft.com/office/drawing/2014/main" id="{C35268F3-A728-411A-B2B9-9925690FCD38}"/>
              </a:ext>
            </a:extLst>
          </p:cNvPr>
          <p:cNvSpPr txBox="1"/>
          <p:nvPr/>
        </p:nvSpPr>
        <p:spPr>
          <a:xfrm>
            <a:off x="5282350" y="4501418"/>
            <a:ext cx="1455233" cy="738664"/>
          </a:xfrm>
          <a:prstGeom prst="rect">
            <a:avLst/>
          </a:prstGeom>
          <a:noFill/>
        </p:spPr>
        <p:txBody>
          <a:bodyPr wrap="square" rtlCol="0" anchor="t">
            <a:spAutoFit/>
          </a:bodyPr>
          <a:lstStyle/>
          <a:p>
            <a:pPr algn="ctr"/>
            <a:r>
              <a:rPr lang="en-US" sz="1400" b="1" dirty="0" err="1">
                <a:solidFill>
                  <a:schemeClr val="bg1"/>
                </a:solidFill>
                <a:latin typeface="+mj-lt"/>
                <a:cs typeface="Poppins" pitchFamily="2" charset="77"/>
              </a:rPr>
              <a:t>Cifras</a:t>
            </a:r>
            <a:r>
              <a:rPr lang="en-US" sz="1400" b="1" dirty="0">
                <a:solidFill>
                  <a:schemeClr val="bg1"/>
                </a:solidFill>
                <a:latin typeface="+mj-lt"/>
                <a:cs typeface="Poppins" pitchFamily="2" charset="77"/>
              </a:rPr>
              <a:t> e </a:t>
            </a:r>
            <a:r>
              <a:rPr lang="en-US" sz="1400" b="1" dirty="0" err="1">
                <a:solidFill>
                  <a:schemeClr val="bg1"/>
                </a:solidFill>
                <a:latin typeface="+mj-lt"/>
                <a:cs typeface="Poppins" pitchFamily="2" charset="77"/>
              </a:rPr>
              <a:t>indicadores</a:t>
            </a:r>
            <a:r>
              <a:rPr lang="en-US" sz="1400" b="1" dirty="0">
                <a:solidFill>
                  <a:schemeClr val="bg1"/>
                </a:solidFill>
                <a:latin typeface="+mj-lt"/>
                <a:cs typeface="Poppins" pitchFamily="2" charset="77"/>
              </a:rPr>
              <a:t> </a:t>
            </a:r>
            <a:endParaRPr lang="en-US" sz="1400" b="1" dirty="0" smtClean="0">
              <a:solidFill>
                <a:schemeClr val="bg1"/>
              </a:solidFill>
              <a:latin typeface="+mj-lt"/>
              <a:cs typeface="Poppins" pitchFamily="2" charset="77"/>
            </a:endParaRPr>
          </a:p>
          <a:p>
            <a:pPr algn="ctr"/>
            <a:r>
              <a:rPr lang="en-US" sz="1400" b="1" dirty="0" smtClean="0">
                <a:solidFill>
                  <a:schemeClr val="bg1"/>
                </a:solidFill>
                <a:latin typeface="+mj-lt"/>
                <a:cs typeface="Poppins" pitchFamily="2" charset="77"/>
              </a:rPr>
              <a:t>clave</a:t>
            </a:r>
            <a:endParaRPr lang="en-US" sz="1400" b="1" dirty="0">
              <a:solidFill>
                <a:schemeClr val="bg1"/>
              </a:solidFill>
              <a:latin typeface="+mj-lt"/>
              <a:cs typeface="Poppins" pitchFamily="2" charset="77"/>
            </a:endParaRPr>
          </a:p>
        </p:txBody>
      </p:sp>
      <p:sp>
        <p:nvSpPr>
          <p:cNvPr id="33" name="TextBox 48">
            <a:extLst>
              <a:ext uri="{FF2B5EF4-FFF2-40B4-BE49-F238E27FC236}">
                <a16:creationId xmlns="" xmlns:a16="http://schemas.microsoft.com/office/drawing/2014/main" id="{D3DC1898-6275-4144-AE76-CED6333A4068}"/>
              </a:ext>
            </a:extLst>
          </p:cNvPr>
          <p:cNvSpPr txBox="1"/>
          <p:nvPr/>
        </p:nvSpPr>
        <p:spPr>
          <a:xfrm>
            <a:off x="6485547" y="5213547"/>
            <a:ext cx="1870557" cy="738664"/>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Estructura de la planificación de la reconstrucción</a:t>
            </a:r>
            <a:endParaRPr lang="en-US" sz="1400" b="1" dirty="0">
              <a:solidFill>
                <a:schemeClr val="bg1"/>
              </a:solidFill>
              <a:latin typeface="+mj-lt"/>
              <a:cs typeface="Poppins" pitchFamily="2" charset="77"/>
            </a:endParaRPr>
          </a:p>
        </p:txBody>
      </p:sp>
      <p:sp>
        <p:nvSpPr>
          <p:cNvPr id="34" name="33 Rectángulo"/>
          <p:cNvSpPr/>
          <p:nvPr/>
        </p:nvSpPr>
        <p:spPr>
          <a:xfrm>
            <a:off x="8247631" y="3631633"/>
            <a:ext cx="1414852" cy="1077218"/>
          </a:xfrm>
          <a:prstGeom prst="rect">
            <a:avLst/>
          </a:prstGeom>
        </p:spPr>
        <p:txBody>
          <a:bodyPr wrap="square">
            <a:spAutoFit/>
          </a:bodyPr>
          <a:lstStyle/>
          <a:p>
            <a:pPr algn="ctr"/>
            <a:r>
              <a:rPr lang="es-ES" sz="1600" b="1" dirty="0">
                <a:solidFill>
                  <a:schemeClr val="bg1"/>
                </a:solidFill>
                <a:cs typeface="Poppins" pitchFamily="2" charset="77"/>
              </a:rPr>
              <a:t>Presentación de los efectos de las medidas</a:t>
            </a:r>
            <a:endParaRPr lang="en-US" sz="1600" b="1" dirty="0">
              <a:solidFill>
                <a:schemeClr val="bg1"/>
              </a:solidFill>
              <a:cs typeface="Poppins" pitchFamily="2" charset="77"/>
            </a:endParaRPr>
          </a:p>
        </p:txBody>
      </p:sp>
    </p:spTree>
    <p:extLst>
      <p:ext uri="{BB962C8B-B14F-4D97-AF65-F5344CB8AC3E}">
        <p14:creationId xmlns:p14="http://schemas.microsoft.com/office/powerpoint/2010/main" val="3839253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 xmlns:a16="http://schemas.microsoft.com/office/drawing/2014/main"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0"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 xmlns:a16="http://schemas.microsoft.com/office/drawing/2014/main"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50372" y="2016798"/>
            <a:ext cx="2433554"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La planificación integrada debe completarse, particularmente, con las figuras clave que apoyan la capacidad de reestructuración, por ejemplo, </a:t>
            </a:r>
            <a:r>
              <a:rPr lang="es-ES" sz="2200" dirty="0" smtClean="0">
                <a:solidFill>
                  <a:srgbClr val="245473"/>
                </a:solidFill>
                <a:latin typeface="+mj-lt"/>
                <a:ea typeface="Open Sans Light" panose="020B0306030504020204" pitchFamily="34" charset="0"/>
                <a:cs typeface="Open Sans Light" panose="020B0306030504020204" pitchFamily="34" charset="0"/>
              </a:rPr>
              <a:t>cifras clave </a:t>
            </a:r>
            <a:r>
              <a:rPr lang="es-ES" sz="2200" dirty="0">
                <a:solidFill>
                  <a:srgbClr val="245473"/>
                </a:solidFill>
                <a:latin typeface="+mj-lt"/>
                <a:ea typeface="Open Sans Light" panose="020B0306030504020204" pitchFamily="34" charset="0"/>
                <a:cs typeface="Open Sans Light" panose="020B0306030504020204" pitchFamily="34" charset="0"/>
              </a:rPr>
              <a:t>de liquidez, ganancias, análisis de activos</a:t>
            </a:r>
            <a:endParaRPr lang="en-US" sz="2200" dirty="0">
              <a:solidFill>
                <a:srgbClr val="245473"/>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 xmlns:a16="http://schemas.microsoft.com/office/drawing/2014/main" id="{90702F68-82C1-42CC-9582-7CD198FA5AC1}"/>
              </a:ext>
            </a:extLst>
          </p:cNvPr>
          <p:cNvGrpSpPr>
            <a:grpSpLocks noChangeAspect="1"/>
          </p:cNvGrpSpPr>
          <p:nvPr/>
        </p:nvGrpSpPr>
        <p:grpSpPr>
          <a:xfrm>
            <a:off x="5470813" y="2056849"/>
            <a:ext cx="4106971" cy="4106973"/>
            <a:chOff x="5766160" y="2497407"/>
            <a:chExt cx="3413220" cy="3413222"/>
          </a:xfrm>
        </p:grpSpPr>
        <p:sp>
          <p:nvSpPr>
            <p:cNvPr id="15" name="Freeform 38">
              <a:extLst>
                <a:ext uri="{FF2B5EF4-FFF2-40B4-BE49-F238E27FC236}">
                  <a16:creationId xmlns="" xmlns:a16="http://schemas.microsoft.com/office/drawing/2014/main" id="{8EDE0225-25D9-4A5D-937B-C1B3B531F6B2}"/>
                </a:ext>
              </a:extLst>
            </p:cNvPr>
            <p:cNvSpPr/>
            <p:nvPr/>
          </p:nvSpPr>
          <p:spPr>
            <a:xfrm>
              <a:off x="5766160" y="2497407"/>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6" name="Freeform 39">
              <a:extLst>
                <a:ext uri="{FF2B5EF4-FFF2-40B4-BE49-F238E27FC236}">
                  <a16:creationId xmlns="" xmlns:a16="http://schemas.microsoft.com/office/drawing/2014/main" id="{16AE0FC8-7583-4919-A369-3E1B34DC5C04}"/>
                </a:ext>
              </a:extLst>
            </p:cNvPr>
            <p:cNvSpPr/>
            <p:nvPr/>
          </p:nvSpPr>
          <p:spPr>
            <a:xfrm rot="5400000">
              <a:off x="7472770" y="323840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7" name="Freeform 40">
              <a:extLst>
                <a:ext uri="{FF2B5EF4-FFF2-40B4-BE49-F238E27FC236}">
                  <a16:creationId xmlns="" xmlns:a16="http://schemas.microsoft.com/office/drawing/2014/main" id="{7E93E9F9-3FF7-4606-A59B-D8D903F0FDA9}"/>
                </a:ext>
              </a:extLst>
            </p:cNvPr>
            <p:cNvSpPr/>
            <p:nvPr/>
          </p:nvSpPr>
          <p:spPr>
            <a:xfrm rot="10800000">
              <a:off x="6731776" y="4945011"/>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18" name="Freeform 41">
              <a:extLst>
                <a:ext uri="{FF2B5EF4-FFF2-40B4-BE49-F238E27FC236}">
                  <a16:creationId xmlns="" xmlns:a16="http://schemas.microsoft.com/office/drawing/2014/main" id="{AEEBB382-01E1-4868-891D-33C37437EC4E}"/>
                </a:ext>
              </a:extLst>
            </p:cNvPr>
            <p:cNvSpPr/>
            <p:nvPr/>
          </p:nvSpPr>
          <p:spPr>
            <a:xfrm rot="16200000">
              <a:off x="5025166" y="4204019"/>
              <a:ext cx="2447604" cy="965616"/>
            </a:xfrm>
            <a:custGeom>
              <a:avLst/>
              <a:gdLst>
                <a:gd name="connsiteX0" fmla="*/ 2339506 w 5930083"/>
                <a:gd name="connsiteY0" fmla="*/ 0 h 2339506"/>
                <a:gd name="connsiteX1" fmla="*/ 5930083 w 5930083"/>
                <a:gd name="connsiteY1" fmla="*/ 0 h 2339506"/>
                <a:gd name="connsiteX2" fmla="*/ 5930083 w 5930083"/>
                <a:gd name="connsiteY2" fmla="*/ 2339506 h 2339506"/>
                <a:gd name="connsiteX3" fmla="*/ 2339506 w 5930083"/>
                <a:gd name="connsiteY3" fmla="*/ 2339506 h 2339506"/>
                <a:gd name="connsiteX4" fmla="*/ 0 w 5930083"/>
                <a:gd name="connsiteY4" fmla="*/ 2339506 h 2339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083" h="2339506">
                  <a:moveTo>
                    <a:pt x="2339506" y="0"/>
                  </a:moveTo>
                  <a:lnTo>
                    <a:pt x="5930083" y="0"/>
                  </a:lnTo>
                  <a:lnTo>
                    <a:pt x="5930083" y="2339506"/>
                  </a:lnTo>
                  <a:lnTo>
                    <a:pt x="2339506" y="2339506"/>
                  </a:lnTo>
                  <a:lnTo>
                    <a:pt x="0" y="233950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mj-lt"/>
              </a:endParaRPr>
            </a:p>
          </p:txBody>
        </p:sp>
        <p:sp>
          <p:nvSpPr>
            <p:cNvPr id="21" name="Freeform 41">
              <a:extLst>
                <a:ext uri="{FF2B5EF4-FFF2-40B4-BE49-F238E27FC236}">
                  <a16:creationId xmlns="" xmlns:a16="http://schemas.microsoft.com/office/drawing/2014/main" id="{CF70DE15-9BE8-40DD-A4E0-E82287C12258}"/>
                </a:ext>
              </a:extLst>
            </p:cNvPr>
            <p:cNvSpPr>
              <a:spLocks noChangeArrowheads="1"/>
            </p:cNvSpPr>
            <p:nvPr/>
          </p:nvSpPr>
          <p:spPr bwMode="auto">
            <a:xfrm>
              <a:off x="7075520" y="2604219"/>
              <a:ext cx="274171" cy="292209"/>
            </a:xfrm>
            <a:custGeom>
              <a:avLst/>
              <a:gdLst>
                <a:gd name="T0" fmla="*/ 450379 w 2344"/>
                <a:gd name="T1" fmla="*/ 478140 h 2500"/>
                <a:gd name="T2" fmla="*/ 731775 w 2344"/>
                <a:gd name="T3" fmla="*/ 421973 h 2500"/>
                <a:gd name="T4" fmla="*/ 731775 w 2344"/>
                <a:gd name="T5" fmla="*/ 703168 h 2500"/>
                <a:gd name="T6" fmla="*/ 450379 w 2344"/>
                <a:gd name="T7" fmla="*/ 646641 h 2500"/>
                <a:gd name="T8" fmla="*/ 731775 w 2344"/>
                <a:gd name="T9" fmla="*/ 703168 h 2500"/>
                <a:gd name="T10" fmla="*/ 366068 w 2344"/>
                <a:gd name="T11" fmla="*/ 365446 h 2500"/>
                <a:gd name="T12" fmla="*/ 337964 w 2344"/>
                <a:gd name="T13" fmla="*/ 337362 h 2500"/>
                <a:gd name="T14" fmla="*/ 366068 w 2344"/>
                <a:gd name="T15" fmla="*/ 309279 h 2500"/>
                <a:gd name="T16" fmla="*/ 394171 w 2344"/>
                <a:gd name="T17" fmla="*/ 337362 h 2500"/>
                <a:gd name="T18" fmla="*/ 366068 w 2344"/>
                <a:gd name="T19" fmla="*/ 478140 h 2500"/>
                <a:gd name="T20" fmla="*/ 337964 w 2344"/>
                <a:gd name="T21" fmla="*/ 449696 h 2500"/>
                <a:gd name="T22" fmla="*/ 366068 w 2344"/>
                <a:gd name="T23" fmla="*/ 421973 h 2500"/>
                <a:gd name="T24" fmla="*/ 394171 w 2344"/>
                <a:gd name="T25" fmla="*/ 449696 h 2500"/>
                <a:gd name="T26" fmla="*/ 366068 w 2344"/>
                <a:gd name="T27" fmla="*/ 478140 h 2500"/>
                <a:gd name="T28" fmla="*/ 366068 w 2344"/>
                <a:gd name="T29" fmla="*/ 590474 h 2500"/>
                <a:gd name="T30" fmla="*/ 337964 w 2344"/>
                <a:gd name="T31" fmla="*/ 562391 h 2500"/>
                <a:gd name="T32" fmla="*/ 366068 w 2344"/>
                <a:gd name="T33" fmla="*/ 534307 h 2500"/>
                <a:gd name="T34" fmla="*/ 394171 w 2344"/>
                <a:gd name="T35" fmla="*/ 562391 h 2500"/>
                <a:gd name="T36" fmla="*/ 366068 w 2344"/>
                <a:gd name="T37" fmla="*/ 703168 h 2500"/>
                <a:gd name="T38" fmla="*/ 337964 w 2344"/>
                <a:gd name="T39" fmla="*/ 674725 h 2500"/>
                <a:gd name="T40" fmla="*/ 366068 w 2344"/>
                <a:gd name="T41" fmla="*/ 646641 h 2500"/>
                <a:gd name="T42" fmla="*/ 394171 w 2344"/>
                <a:gd name="T43" fmla="*/ 674725 h 2500"/>
                <a:gd name="T44" fmla="*/ 366068 w 2344"/>
                <a:gd name="T45" fmla="*/ 703168 h 2500"/>
                <a:gd name="T46" fmla="*/ 619000 w 2344"/>
                <a:gd name="T47" fmla="*/ 534307 h 2500"/>
                <a:gd name="T48" fmla="*/ 450379 w 2344"/>
                <a:gd name="T49" fmla="*/ 590474 h 2500"/>
                <a:gd name="T50" fmla="*/ 450379 w 2344"/>
                <a:gd name="T51" fmla="*/ 309279 h 2500"/>
                <a:gd name="T52" fmla="*/ 703311 w 2344"/>
                <a:gd name="T53" fmla="*/ 365446 h 2500"/>
                <a:gd name="T54" fmla="*/ 450379 w 2344"/>
                <a:gd name="T55" fmla="*/ 309279 h 2500"/>
                <a:gd name="T56" fmla="*/ 647104 w 2344"/>
                <a:gd name="T57" fmla="*/ 140418 h 2500"/>
                <a:gd name="T58" fmla="*/ 450379 w 2344"/>
                <a:gd name="T59" fmla="*/ 196585 h 2500"/>
                <a:gd name="T60" fmla="*/ 225189 w 2344"/>
                <a:gd name="T61" fmla="*/ 815502 h 2500"/>
                <a:gd name="T62" fmla="*/ 197086 w 2344"/>
                <a:gd name="T63" fmla="*/ 843586 h 2500"/>
                <a:gd name="T64" fmla="*/ 168982 w 2344"/>
                <a:gd name="T65" fmla="*/ 815502 h 2500"/>
                <a:gd name="T66" fmla="*/ 168982 w 2344"/>
                <a:gd name="T67" fmla="*/ 309279 h 2500"/>
                <a:gd name="T68" fmla="*/ 225189 w 2344"/>
                <a:gd name="T69" fmla="*/ 281195 h 2500"/>
                <a:gd name="T70" fmla="*/ 112775 w 2344"/>
                <a:gd name="T71" fmla="*/ 590474 h 2500"/>
                <a:gd name="T72" fmla="*/ 56568 w 2344"/>
                <a:gd name="T73" fmla="*/ 309279 h 2500"/>
                <a:gd name="T74" fmla="*/ 84311 w 2344"/>
                <a:gd name="T75" fmla="*/ 281195 h 2500"/>
                <a:gd name="T76" fmla="*/ 112775 w 2344"/>
                <a:gd name="T77" fmla="*/ 309279 h 2500"/>
                <a:gd name="T78" fmla="*/ 225189 w 2344"/>
                <a:gd name="T79" fmla="*/ 0 h 2500"/>
                <a:gd name="T80" fmla="*/ 84311 w 2344"/>
                <a:gd name="T81" fmla="*/ 225028 h 2500"/>
                <a:gd name="T82" fmla="*/ 0 w 2344"/>
                <a:gd name="T83" fmla="*/ 309279 h 2500"/>
                <a:gd name="T84" fmla="*/ 112775 w 2344"/>
                <a:gd name="T85" fmla="*/ 646641 h 2500"/>
                <a:gd name="T86" fmla="*/ 112775 w 2344"/>
                <a:gd name="T87" fmla="*/ 815502 h 2500"/>
                <a:gd name="T88" fmla="*/ 759879 w 2344"/>
                <a:gd name="T89" fmla="*/ 899753 h 2500"/>
                <a:gd name="T90" fmla="*/ 844190 w 2344"/>
                <a:gd name="T91" fmla="*/ 815502 h 2500"/>
                <a:gd name="T92" fmla="*/ 225189 w 2344"/>
                <a:gd name="T93" fmla="*/ 0 h 25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44" h="2500">
                  <a:moveTo>
                    <a:pt x="2031" y="1328"/>
                  </a:moveTo>
                  <a:lnTo>
                    <a:pt x="1250" y="1328"/>
                  </a:lnTo>
                  <a:lnTo>
                    <a:pt x="1250" y="1172"/>
                  </a:lnTo>
                  <a:lnTo>
                    <a:pt x="2031" y="1172"/>
                  </a:lnTo>
                  <a:lnTo>
                    <a:pt x="2031" y="1328"/>
                  </a:lnTo>
                  <a:close/>
                  <a:moveTo>
                    <a:pt x="2031" y="1953"/>
                  </a:moveTo>
                  <a:lnTo>
                    <a:pt x="1250" y="1953"/>
                  </a:lnTo>
                  <a:lnTo>
                    <a:pt x="1250" y="1796"/>
                  </a:lnTo>
                  <a:lnTo>
                    <a:pt x="2031" y="1796"/>
                  </a:lnTo>
                  <a:lnTo>
                    <a:pt x="2031" y="1953"/>
                  </a:lnTo>
                  <a:close/>
                  <a:moveTo>
                    <a:pt x="1016" y="1015"/>
                  </a:moveTo>
                  <a:lnTo>
                    <a:pt x="1016" y="1015"/>
                  </a:lnTo>
                  <a:cubicBezTo>
                    <a:pt x="972" y="1015"/>
                    <a:pt x="938" y="980"/>
                    <a:pt x="938" y="937"/>
                  </a:cubicBezTo>
                  <a:cubicBezTo>
                    <a:pt x="938" y="893"/>
                    <a:pt x="972" y="859"/>
                    <a:pt x="1016" y="859"/>
                  </a:cubicBezTo>
                  <a:cubicBezTo>
                    <a:pt x="1059" y="859"/>
                    <a:pt x="1094" y="893"/>
                    <a:pt x="1094" y="937"/>
                  </a:cubicBezTo>
                  <a:cubicBezTo>
                    <a:pt x="1094" y="980"/>
                    <a:pt x="1059" y="1015"/>
                    <a:pt x="1016" y="1015"/>
                  </a:cubicBezTo>
                  <a:close/>
                  <a:moveTo>
                    <a:pt x="1016" y="1328"/>
                  </a:moveTo>
                  <a:lnTo>
                    <a:pt x="1016" y="1328"/>
                  </a:lnTo>
                  <a:cubicBezTo>
                    <a:pt x="972" y="1328"/>
                    <a:pt x="938" y="1293"/>
                    <a:pt x="938" y="1249"/>
                  </a:cubicBezTo>
                  <a:cubicBezTo>
                    <a:pt x="938" y="1206"/>
                    <a:pt x="972" y="1172"/>
                    <a:pt x="1016" y="1172"/>
                  </a:cubicBezTo>
                  <a:cubicBezTo>
                    <a:pt x="1059" y="1172"/>
                    <a:pt x="1094" y="1206"/>
                    <a:pt x="1094" y="1249"/>
                  </a:cubicBezTo>
                  <a:cubicBezTo>
                    <a:pt x="1094" y="1293"/>
                    <a:pt x="1059" y="1328"/>
                    <a:pt x="1016" y="1328"/>
                  </a:cubicBezTo>
                  <a:close/>
                  <a:moveTo>
                    <a:pt x="1016" y="1640"/>
                  </a:moveTo>
                  <a:lnTo>
                    <a:pt x="1016" y="1640"/>
                  </a:lnTo>
                  <a:cubicBezTo>
                    <a:pt x="972" y="1640"/>
                    <a:pt x="938" y="1605"/>
                    <a:pt x="938" y="1562"/>
                  </a:cubicBezTo>
                  <a:cubicBezTo>
                    <a:pt x="938" y="1519"/>
                    <a:pt x="972" y="1484"/>
                    <a:pt x="1016" y="1484"/>
                  </a:cubicBezTo>
                  <a:cubicBezTo>
                    <a:pt x="1059" y="1484"/>
                    <a:pt x="1094" y="1519"/>
                    <a:pt x="1094" y="1562"/>
                  </a:cubicBezTo>
                  <a:cubicBezTo>
                    <a:pt x="1094" y="1605"/>
                    <a:pt x="1059" y="1640"/>
                    <a:pt x="1016" y="1640"/>
                  </a:cubicBezTo>
                  <a:close/>
                  <a:moveTo>
                    <a:pt x="1016" y="1953"/>
                  </a:moveTo>
                  <a:lnTo>
                    <a:pt x="1016" y="1953"/>
                  </a:lnTo>
                  <a:cubicBezTo>
                    <a:pt x="972" y="1953"/>
                    <a:pt x="938" y="1917"/>
                    <a:pt x="938" y="1874"/>
                  </a:cubicBezTo>
                  <a:cubicBezTo>
                    <a:pt x="938" y="1831"/>
                    <a:pt x="972" y="1796"/>
                    <a:pt x="1016" y="1796"/>
                  </a:cubicBezTo>
                  <a:cubicBezTo>
                    <a:pt x="1059" y="1796"/>
                    <a:pt x="1094" y="1831"/>
                    <a:pt x="1094" y="1874"/>
                  </a:cubicBezTo>
                  <a:cubicBezTo>
                    <a:pt x="1094" y="1917"/>
                    <a:pt x="1059" y="1953"/>
                    <a:pt x="1016" y="1953"/>
                  </a:cubicBezTo>
                  <a:close/>
                  <a:moveTo>
                    <a:pt x="1250" y="1484"/>
                  </a:moveTo>
                  <a:lnTo>
                    <a:pt x="1718" y="1484"/>
                  </a:lnTo>
                  <a:lnTo>
                    <a:pt x="1718" y="1640"/>
                  </a:lnTo>
                  <a:lnTo>
                    <a:pt x="1250" y="1640"/>
                  </a:lnTo>
                  <a:lnTo>
                    <a:pt x="1250" y="1484"/>
                  </a:lnTo>
                  <a:close/>
                  <a:moveTo>
                    <a:pt x="1250" y="859"/>
                  </a:moveTo>
                  <a:lnTo>
                    <a:pt x="1952" y="859"/>
                  </a:lnTo>
                  <a:lnTo>
                    <a:pt x="1952" y="1015"/>
                  </a:lnTo>
                  <a:lnTo>
                    <a:pt x="1250" y="1015"/>
                  </a:lnTo>
                  <a:lnTo>
                    <a:pt x="1250" y="859"/>
                  </a:lnTo>
                  <a:close/>
                  <a:moveTo>
                    <a:pt x="1250" y="390"/>
                  </a:moveTo>
                  <a:lnTo>
                    <a:pt x="1796" y="390"/>
                  </a:lnTo>
                  <a:lnTo>
                    <a:pt x="1796" y="546"/>
                  </a:lnTo>
                  <a:lnTo>
                    <a:pt x="1250" y="546"/>
                  </a:lnTo>
                  <a:lnTo>
                    <a:pt x="1250" y="390"/>
                  </a:lnTo>
                  <a:close/>
                  <a:moveTo>
                    <a:pt x="625" y="2265"/>
                  </a:moveTo>
                  <a:lnTo>
                    <a:pt x="625" y="2265"/>
                  </a:lnTo>
                  <a:cubicBezTo>
                    <a:pt x="625" y="2308"/>
                    <a:pt x="590" y="2343"/>
                    <a:pt x="547" y="2343"/>
                  </a:cubicBezTo>
                  <a:cubicBezTo>
                    <a:pt x="504" y="2343"/>
                    <a:pt x="469" y="2308"/>
                    <a:pt x="469" y="2265"/>
                  </a:cubicBezTo>
                  <a:lnTo>
                    <a:pt x="469" y="859"/>
                  </a:lnTo>
                  <a:cubicBezTo>
                    <a:pt x="469" y="831"/>
                    <a:pt x="463" y="806"/>
                    <a:pt x="454" y="781"/>
                  </a:cubicBezTo>
                  <a:lnTo>
                    <a:pt x="625" y="781"/>
                  </a:lnTo>
                  <a:lnTo>
                    <a:pt x="625" y="2265"/>
                  </a:lnTo>
                  <a:close/>
                  <a:moveTo>
                    <a:pt x="313" y="1640"/>
                  </a:moveTo>
                  <a:lnTo>
                    <a:pt x="157" y="1640"/>
                  </a:lnTo>
                  <a:lnTo>
                    <a:pt x="157" y="859"/>
                  </a:lnTo>
                  <a:cubicBezTo>
                    <a:pt x="157" y="816"/>
                    <a:pt x="191" y="781"/>
                    <a:pt x="234" y="781"/>
                  </a:cubicBezTo>
                  <a:cubicBezTo>
                    <a:pt x="277" y="781"/>
                    <a:pt x="313" y="816"/>
                    <a:pt x="313" y="859"/>
                  </a:cubicBezTo>
                  <a:lnTo>
                    <a:pt x="313" y="1640"/>
                  </a:lnTo>
                  <a:close/>
                  <a:moveTo>
                    <a:pt x="625" y="0"/>
                  </a:moveTo>
                  <a:lnTo>
                    <a:pt x="625" y="625"/>
                  </a:lnTo>
                  <a:lnTo>
                    <a:pt x="234" y="625"/>
                  </a:lnTo>
                  <a:cubicBezTo>
                    <a:pt x="105" y="625"/>
                    <a:pt x="0" y="730"/>
                    <a:pt x="0" y="859"/>
                  </a:cubicBezTo>
                  <a:lnTo>
                    <a:pt x="0" y="1796"/>
                  </a:lnTo>
                  <a:lnTo>
                    <a:pt x="313" y="1796"/>
                  </a:lnTo>
                  <a:lnTo>
                    <a:pt x="313" y="2265"/>
                  </a:lnTo>
                  <a:cubicBezTo>
                    <a:pt x="313" y="2394"/>
                    <a:pt x="418" y="2499"/>
                    <a:pt x="547" y="2499"/>
                  </a:cubicBezTo>
                  <a:lnTo>
                    <a:pt x="2109" y="2499"/>
                  </a:lnTo>
                  <a:cubicBezTo>
                    <a:pt x="2238" y="2499"/>
                    <a:pt x="2343" y="2394"/>
                    <a:pt x="2343" y="2265"/>
                  </a:cubicBezTo>
                  <a:lnTo>
                    <a:pt x="2343" y="0"/>
                  </a:lnTo>
                  <a:lnTo>
                    <a:pt x="625" y="0"/>
                  </a:lnTo>
                  <a:close/>
                </a:path>
              </a:pathLst>
            </a:custGeom>
            <a:solidFill>
              <a:schemeClr val="bg1"/>
            </a:solidFill>
            <a:ln>
              <a:noFill/>
            </a:ln>
            <a:effectLst/>
          </p:spPr>
          <p:txBody>
            <a:bodyPr wrap="none" anchor="ctr"/>
            <a:lstStyle/>
            <a:p>
              <a:endParaRPr lang="en-US" sz="567" dirty="0">
                <a:latin typeface="+mj-lt"/>
              </a:endParaRPr>
            </a:p>
          </p:txBody>
        </p:sp>
        <p:sp>
          <p:nvSpPr>
            <p:cNvPr id="23" name="Freeform 91">
              <a:extLst>
                <a:ext uri="{FF2B5EF4-FFF2-40B4-BE49-F238E27FC236}">
                  <a16:creationId xmlns="" xmlns:a16="http://schemas.microsoft.com/office/drawing/2014/main" id="{175DD395-C0D3-4565-B465-BB6ECC957B3F}"/>
                </a:ext>
              </a:extLst>
            </p:cNvPr>
            <p:cNvSpPr>
              <a:spLocks noChangeArrowheads="1"/>
            </p:cNvSpPr>
            <p:nvPr/>
          </p:nvSpPr>
          <p:spPr bwMode="auto">
            <a:xfrm>
              <a:off x="7455823" y="5054493"/>
              <a:ext cx="337630" cy="316193"/>
            </a:xfrm>
            <a:custGeom>
              <a:avLst/>
              <a:gdLst>
                <a:gd name="T0" fmla="*/ 642085 w 899753"/>
                <a:gd name="T1" fmla="*/ 505575 h 842602"/>
                <a:gd name="T2" fmla="*/ 781355 w 899753"/>
                <a:gd name="T3" fmla="*/ 645275 h 842602"/>
                <a:gd name="T4" fmla="*/ 838935 w 899753"/>
                <a:gd name="T5" fmla="*/ 505575 h 842602"/>
                <a:gd name="T6" fmla="*/ 506413 w 899753"/>
                <a:gd name="T7" fmla="*/ 449262 h 842602"/>
                <a:gd name="T8" fmla="*/ 899753 w 899753"/>
                <a:gd name="T9" fmla="*/ 449262 h 842602"/>
                <a:gd name="T10" fmla="*/ 784594 w 899753"/>
                <a:gd name="T11" fmla="*/ 728301 h 842602"/>
                <a:gd name="T12" fmla="*/ 506990 w 899753"/>
                <a:gd name="T13" fmla="*/ 61123 h 842602"/>
                <a:gd name="T14" fmla="*/ 506990 w 899753"/>
                <a:gd name="T15" fmla="*/ 336892 h 842602"/>
                <a:gd name="T16" fmla="*/ 783372 w 899753"/>
                <a:gd name="T17" fmla="*/ 336892 h 842602"/>
                <a:gd name="T18" fmla="*/ 506990 w 899753"/>
                <a:gd name="T19" fmla="*/ 61123 h 842602"/>
                <a:gd name="T20" fmla="*/ 394203 w 899753"/>
                <a:gd name="T21" fmla="*/ 55562 h 842602"/>
                <a:gd name="T22" fmla="*/ 394203 w 899753"/>
                <a:gd name="T23" fmla="*/ 449082 h 842602"/>
                <a:gd name="T24" fmla="*/ 672740 w 899753"/>
                <a:gd name="T25" fmla="*/ 727390 h 842602"/>
                <a:gd name="T26" fmla="*/ 394203 w 899753"/>
                <a:gd name="T27" fmla="*/ 842602 h 842602"/>
                <a:gd name="T28" fmla="*/ 0 w 899753"/>
                <a:gd name="T29" fmla="*/ 449082 h 842602"/>
                <a:gd name="T30" fmla="*/ 394203 w 899753"/>
                <a:gd name="T31" fmla="*/ 55562 h 842602"/>
                <a:gd name="T32" fmla="*/ 450850 w 899753"/>
                <a:gd name="T33" fmla="*/ 0 h 842602"/>
                <a:gd name="T34" fmla="*/ 844190 w 899753"/>
                <a:gd name="T35" fmla="*/ 393341 h 842602"/>
                <a:gd name="T36" fmla="*/ 450850 w 899753"/>
                <a:gd name="T37" fmla="*/ 393341 h 8426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9753" h="842602">
                  <a:moveTo>
                    <a:pt x="642085" y="505575"/>
                  </a:moveTo>
                  <a:lnTo>
                    <a:pt x="781355" y="645275"/>
                  </a:lnTo>
                  <a:cubicBezTo>
                    <a:pt x="810865" y="603763"/>
                    <a:pt x="830658" y="556113"/>
                    <a:pt x="838935" y="505575"/>
                  </a:cubicBezTo>
                  <a:lnTo>
                    <a:pt x="642085" y="505575"/>
                  </a:lnTo>
                  <a:close/>
                  <a:moveTo>
                    <a:pt x="506413" y="449262"/>
                  </a:moveTo>
                  <a:lnTo>
                    <a:pt x="899753" y="449262"/>
                  </a:lnTo>
                  <a:cubicBezTo>
                    <a:pt x="899753" y="558279"/>
                    <a:pt x="855849" y="656827"/>
                    <a:pt x="784594" y="728301"/>
                  </a:cubicBezTo>
                  <a:lnTo>
                    <a:pt x="506413" y="449262"/>
                  </a:lnTo>
                  <a:close/>
                  <a:moveTo>
                    <a:pt x="506990" y="61123"/>
                  </a:moveTo>
                  <a:lnTo>
                    <a:pt x="506990" y="336892"/>
                  </a:lnTo>
                  <a:lnTo>
                    <a:pt x="783372" y="336892"/>
                  </a:lnTo>
                  <a:cubicBezTo>
                    <a:pt x="759620" y="195951"/>
                    <a:pt x="648060" y="84493"/>
                    <a:pt x="506990" y="61123"/>
                  </a:cubicBezTo>
                  <a:close/>
                  <a:moveTo>
                    <a:pt x="394203" y="55562"/>
                  </a:moveTo>
                  <a:lnTo>
                    <a:pt x="394203" y="449082"/>
                  </a:lnTo>
                  <a:lnTo>
                    <a:pt x="672740" y="727390"/>
                  </a:lnTo>
                  <a:cubicBezTo>
                    <a:pt x="601394" y="798678"/>
                    <a:pt x="502663" y="842602"/>
                    <a:pt x="394203" y="842602"/>
                  </a:cubicBezTo>
                  <a:cubicBezTo>
                    <a:pt x="176203" y="842602"/>
                    <a:pt x="0" y="666544"/>
                    <a:pt x="0" y="449082"/>
                  </a:cubicBezTo>
                  <a:cubicBezTo>
                    <a:pt x="0" y="231620"/>
                    <a:pt x="176203" y="55562"/>
                    <a:pt x="394203" y="55562"/>
                  </a:cubicBezTo>
                  <a:close/>
                  <a:moveTo>
                    <a:pt x="450850" y="0"/>
                  </a:moveTo>
                  <a:cubicBezTo>
                    <a:pt x="668213" y="0"/>
                    <a:pt x="844190" y="176176"/>
                    <a:pt x="844190" y="393341"/>
                  </a:cubicBezTo>
                  <a:lnTo>
                    <a:pt x="450850" y="393341"/>
                  </a:lnTo>
                  <a:lnTo>
                    <a:pt x="450850" y="0"/>
                  </a:lnTo>
                  <a:close/>
                </a:path>
              </a:pathLst>
            </a:custGeom>
            <a:solidFill>
              <a:schemeClr val="bg1"/>
            </a:solidFill>
            <a:ln>
              <a:noFill/>
            </a:ln>
            <a:effectLst/>
          </p:spPr>
          <p:txBody>
            <a:bodyPr anchor="ctr"/>
            <a:lstStyle/>
            <a:p>
              <a:endParaRPr lang="en-US" sz="567" dirty="0">
                <a:latin typeface="+mj-lt"/>
              </a:endParaRPr>
            </a:p>
          </p:txBody>
        </p:sp>
        <p:sp>
          <p:nvSpPr>
            <p:cNvPr id="24" name="Freeform 85">
              <a:extLst>
                <a:ext uri="{FF2B5EF4-FFF2-40B4-BE49-F238E27FC236}">
                  <a16:creationId xmlns="" xmlns:a16="http://schemas.microsoft.com/office/drawing/2014/main" id="{3053E684-6E0D-45A0-9C61-C9628CBF964C}"/>
                </a:ext>
              </a:extLst>
            </p:cNvPr>
            <p:cNvSpPr>
              <a:spLocks noChangeArrowheads="1"/>
            </p:cNvSpPr>
            <p:nvPr/>
          </p:nvSpPr>
          <p:spPr bwMode="auto">
            <a:xfrm>
              <a:off x="8550468" y="3463023"/>
              <a:ext cx="292208" cy="292209"/>
            </a:xfrm>
            <a:custGeom>
              <a:avLst/>
              <a:gdLst>
                <a:gd name="T0" fmla="*/ 422275 w 899752"/>
                <a:gd name="T1" fmla="*/ 280988 h 899754"/>
                <a:gd name="T2" fmla="*/ 534627 w 899752"/>
                <a:gd name="T3" fmla="*/ 365919 h 899754"/>
                <a:gd name="T4" fmla="*/ 422275 w 899752"/>
                <a:gd name="T5" fmla="*/ 450489 h 899754"/>
                <a:gd name="T6" fmla="*/ 57150 w 899752"/>
                <a:gd name="T7" fmla="*/ 225425 h 899754"/>
                <a:gd name="T8" fmla="*/ 113290 w 899752"/>
                <a:gd name="T9" fmla="*/ 225425 h 899754"/>
                <a:gd name="T10" fmla="*/ 113290 w 899752"/>
                <a:gd name="T11" fmla="*/ 562409 h 899754"/>
                <a:gd name="T12" fmla="*/ 422420 w 899752"/>
                <a:gd name="T13" fmla="*/ 562409 h 899754"/>
                <a:gd name="T14" fmla="*/ 478560 w 899752"/>
                <a:gd name="T15" fmla="*/ 562409 h 899754"/>
                <a:gd name="T16" fmla="*/ 787690 w 899752"/>
                <a:gd name="T17" fmla="*/ 562409 h 899754"/>
                <a:gd name="T18" fmla="*/ 787690 w 899752"/>
                <a:gd name="T19" fmla="*/ 225425 h 899754"/>
                <a:gd name="T20" fmla="*/ 844190 w 899752"/>
                <a:gd name="T21" fmla="*/ 225425 h 899754"/>
                <a:gd name="T22" fmla="*/ 844190 w 899752"/>
                <a:gd name="T23" fmla="*/ 618873 h 899754"/>
                <a:gd name="T24" fmla="*/ 478560 w 899752"/>
                <a:gd name="T25" fmla="*/ 618873 h 899754"/>
                <a:gd name="T26" fmla="*/ 478560 w 899752"/>
                <a:gd name="T27" fmla="*/ 803729 h 899754"/>
                <a:gd name="T28" fmla="*/ 490436 w 899752"/>
                <a:gd name="T29" fmla="*/ 815597 h 899754"/>
                <a:gd name="T30" fmla="*/ 518146 w 899752"/>
                <a:gd name="T31" fmla="*/ 843649 h 899754"/>
                <a:gd name="T32" fmla="*/ 590840 w 899752"/>
                <a:gd name="T33" fmla="*/ 843649 h 899754"/>
                <a:gd name="T34" fmla="*/ 590840 w 899752"/>
                <a:gd name="T35" fmla="*/ 899754 h 899754"/>
                <a:gd name="T36" fmla="*/ 495114 w 899752"/>
                <a:gd name="T37" fmla="*/ 899754 h 899754"/>
                <a:gd name="T38" fmla="*/ 450490 w 899752"/>
                <a:gd name="T39" fmla="*/ 855158 h 899754"/>
                <a:gd name="T40" fmla="*/ 405866 w 899752"/>
                <a:gd name="T41" fmla="*/ 899754 h 899754"/>
                <a:gd name="T42" fmla="*/ 309780 w 899752"/>
                <a:gd name="T43" fmla="*/ 899754 h 899754"/>
                <a:gd name="T44" fmla="*/ 309780 w 899752"/>
                <a:gd name="T45" fmla="*/ 843649 h 899754"/>
                <a:gd name="T46" fmla="*/ 382475 w 899752"/>
                <a:gd name="T47" fmla="*/ 843649 h 899754"/>
                <a:gd name="T48" fmla="*/ 410904 w 899752"/>
                <a:gd name="T49" fmla="*/ 815597 h 899754"/>
                <a:gd name="T50" fmla="*/ 422420 w 899752"/>
                <a:gd name="T51" fmla="*/ 803729 h 899754"/>
                <a:gd name="T52" fmla="*/ 422420 w 899752"/>
                <a:gd name="T53" fmla="*/ 618873 h 899754"/>
                <a:gd name="T54" fmla="*/ 57150 w 899752"/>
                <a:gd name="T55" fmla="*/ 618873 h 899754"/>
                <a:gd name="T56" fmla="*/ 421804 w 899752"/>
                <a:gd name="T57" fmla="*/ 0 h 899754"/>
                <a:gd name="T58" fmla="*/ 477949 w 899752"/>
                <a:gd name="T59" fmla="*/ 0 h 899754"/>
                <a:gd name="T60" fmla="*/ 477949 w 899752"/>
                <a:gd name="T61" fmla="*/ 56380 h 899754"/>
                <a:gd name="T62" fmla="*/ 899752 w 899752"/>
                <a:gd name="T63" fmla="*/ 56380 h 899754"/>
                <a:gd name="T64" fmla="*/ 899752 w 899752"/>
                <a:gd name="T65" fmla="*/ 169501 h 899754"/>
                <a:gd name="T66" fmla="*/ 0 w 899752"/>
                <a:gd name="T67" fmla="*/ 169501 h 899754"/>
                <a:gd name="T68" fmla="*/ 0 w 899752"/>
                <a:gd name="T69" fmla="*/ 56380 h 899754"/>
                <a:gd name="T70" fmla="*/ 421804 w 899752"/>
                <a:gd name="T71" fmla="*/ 56380 h 8997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9752" h="899754">
                  <a:moveTo>
                    <a:pt x="422275" y="280988"/>
                  </a:moveTo>
                  <a:lnTo>
                    <a:pt x="534627" y="365919"/>
                  </a:lnTo>
                  <a:lnTo>
                    <a:pt x="422275" y="450489"/>
                  </a:lnTo>
                  <a:lnTo>
                    <a:pt x="422275" y="280988"/>
                  </a:lnTo>
                  <a:close/>
                  <a:moveTo>
                    <a:pt x="57150" y="225425"/>
                  </a:moveTo>
                  <a:lnTo>
                    <a:pt x="113290" y="225425"/>
                  </a:lnTo>
                  <a:lnTo>
                    <a:pt x="113290" y="562409"/>
                  </a:lnTo>
                  <a:lnTo>
                    <a:pt x="422420" y="562409"/>
                  </a:lnTo>
                  <a:lnTo>
                    <a:pt x="478560" y="562409"/>
                  </a:lnTo>
                  <a:lnTo>
                    <a:pt x="787690" y="562409"/>
                  </a:lnTo>
                  <a:lnTo>
                    <a:pt x="787690" y="225425"/>
                  </a:lnTo>
                  <a:lnTo>
                    <a:pt x="844190" y="225425"/>
                  </a:lnTo>
                  <a:lnTo>
                    <a:pt x="844190" y="618873"/>
                  </a:lnTo>
                  <a:lnTo>
                    <a:pt x="478560" y="618873"/>
                  </a:lnTo>
                  <a:lnTo>
                    <a:pt x="478560" y="803729"/>
                  </a:lnTo>
                  <a:lnTo>
                    <a:pt x="490436" y="815597"/>
                  </a:lnTo>
                  <a:lnTo>
                    <a:pt x="518146" y="843649"/>
                  </a:lnTo>
                  <a:lnTo>
                    <a:pt x="590840" y="843649"/>
                  </a:lnTo>
                  <a:lnTo>
                    <a:pt x="590840" y="899754"/>
                  </a:lnTo>
                  <a:lnTo>
                    <a:pt x="495114" y="899754"/>
                  </a:lnTo>
                  <a:lnTo>
                    <a:pt x="450490" y="855158"/>
                  </a:lnTo>
                  <a:lnTo>
                    <a:pt x="405866" y="899754"/>
                  </a:lnTo>
                  <a:lnTo>
                    <a:pt x="309780" y="899754"/>
                  </a:lnTo>
                  <a:lnTo>
                    <a:pt x="309780" y="843649"/>
                  </a:lnTo>
                  <a:lnTo>
                    <a:pt x="382475" y="843649"/>
                  </a:lnTo>
                  <a:lnTo>
                    <a:pt x="410904" y="815597"/>
                  </a:lnTo>
                  <a:lnTo>
                    <a:pt x="422420" y="803729"/>
                  </a:lnTo>
                  <a:lnTo>
                    <a:pt x="422420" y="618873"/>
                  </a:lnTo>
                  <a:lnTo>
                    <a:pt x="57150" y="618873"/>
                  </a:lnTo>
                  <a:lnTo>
                    <a:pt x="57150" y="225425"/>
                  </a:lnTo>
                  <a:close/>
                  <a:moveTo>
                    <a:pt x="421804" y="0"/>
                  </a:moveTo>
                  <a:lnTo>
                    <a:pt x="477949" y="0"/>
                  </a:lnTo>
                  <a:lnTo>
                    <a:pt x="477949" y="56380"/>
                  </a:lnTo>
                  <a:lnTo>
                    <a:pt x="899752" y="56380"/>
                  </a:lnTo>
                  <a:lnTo>
                    <a:pt x="899752" y="169501"/>
                  </a:lnTo>
                  <a:lnTo>
                    <a:pt x="0" y="169501"/>
                  </a:lnTo>
                  <a:lnTo>
                    <a:pt x="0" y="56380"/>
                  </a:lnTo>
                  <a:lnTo>
                    <a:pt x="421804" y="56380"/>
                  </a:lnTo>
                  <a:lnTo>
                    <a:pt x="421804" y="0"/>
                  </a:lnTo>
                  <a:close/>
                </a:path>
              </a:pathLst>
            </a:custGeom>
            <a:solidFill>
              <a:schemeClr val="bg1"/>
            </a:solidFill>
            <a:ln>
              <a:noFill/>
            </a:ln>
            <a:effectLst/>
          </p:spPr>
          <p:txBody>
            <a:bodyPr anchor="ctr"/>
            <a:lstStyle/>
            <a:p>
              <a:endParaRPr lang="en-US" sz="567" dirty="0">
                <a:latin typeface="+mj-lt"/>
              </a:endParaRPr>
            </a:p>
          </p:txBody>
        </p:sp>
        <p:sp>
          <p:nvSpPr>
            <p:cNvPr id="27" name="Freeform 89">
              <a:extLst>
                <a:ext uri="{FF2B5EF4-FFF2-40B4-BE49-F238E27FC236}">
                  <a16:creationId xmlns="" xmlns:a16="http://schemas.microsoft.com/office/drawing/2014/main" id="{63CF15F4-E96F-4DEC-B6F8-6B270256BC65}"/>
                </a:ext>
              </a:extLst>
            </p:cNvPr>
            <p:cNvSpPr>
              <a:spLocks noChangeArrowheads="1"/>
            </p:cNvSpPr>
            <p:nvPr/>
          </p:nvSpPr>
          <p:spPr bwMode="auto">
            <a:xfrm>
              <a:off x="6086214" y="3501830"/>
              <a:ext cx="325508" cy="243558"/>
            </a:xfrm>
            <a:custGeom>
              <a:avLst/>
              <a:gdLst>
                <a:gd name="T0" fmla="*/ 573956 w 901340"/>
                <a:gd name="T1" fmla="*/ 561975 h 674329"/>
                <a:gd name="T2" fmla="*/ 901340 w 901340"/>
                <a:gd name="T3" fmla="*/ 561975 h 674329"/>
                <a:gd name="T4" fmla="*/ 901340 w 901340"/>
                <a:gd name="T5" fmla="*/ 674329 h 674329"/>
                <a:gd name="T6" fmla="*/ 468313 w 901340"/>
                <a:gd name="T7" fmla="*/ 674329 h 674329"/>
                <a:gd name="T8" fmla="*/ 573956 w 901340"/>
                <a:gd name="T9" fmla="*/ 561975 h 674329"/>
                <a:gd name="T10" fmla="*/ 616811 w 901340"/>
                <a:gd name="T11" fmla="*/ 420688 h 674329"/>
                <a:gd name="T12" fmla="*/ 842604 w 901340"/>
                <a:gd name="T13" fmla="*/ 420688 h 674329"/>
                <a:gd name="T14" fmla="*/ 842604 w 901340"/>
                <a:gd name="T15" fmla="*/ 533040 h 674329"/>
                <a:gd name="T16" fmla="*/ 587375 w 901340"/>
                <a:gd name="T17" fmla="*/ 533040 h 674329"/>
                <a:gd name="T18" fmla="*/ 616811 w 901340"/>
                <a:gd name="T19" fmla="*/ 420688 h 674329"/>
                <a:gd name="T20" fmla="*/ 600075 w 901340"/>
                <a:gd name="T21" fmla="*/ 280988 h 674329"/>
                <a:gd name="T22" fmla="*/ 901339 w 901340"/>
                <a:gd name="T23" fmla="*/ 280988 h 674329"/>
                <a:gd name="T24" fmla="*/ 901339 w 901340"/>
                <a:gd name="T25" fmla="*/ 393341 h 674329"/>
                <a:gd name="T26" fmla="*/ 619919 w 901340"/>
                <a:gd name="T27" fmla="*/ 393341 h 674329"/>
                <a:gd name="T28" fmla="*/ 600075 w 901340"/>
                <a:gd name="T29" fmla="*/ 280988 h 674329"/>
                <a:gd name="T30" fmla="*/ 196799 w 901340"/>
                <a:gd name="T31" fmla="*/ 280982 h 674329"/>
                <a:gd name="T32" fmla="*/ 196799 w 901340"/>
                <a:gd name="T33" fmla="*/ 337072 h 674329"/>
                <a:gd name="T34" fmla="*/ 252925 w 901340"/>
                <a:gd name="T35" fmla="*/ 337072 h 674329"/>
                <a:gd name="T36" fmla="*/ 252925 w 901340"/>
                <a:gd name="T37" fmla="*/ 449611 h 674329"/>
                <a:gd name="T38" fmla="*/ 196799 w 901340"/>
                <a:gd name="T39" fmla="*/ 449611 h 674329"/>
                <a:gd name="T40" fmla="*/ 196799 w 901340"/>
                <a:gd name="T41" fmla="*/ 505700 h 674329"/>
                <a:gd name="T42" fmla="*/ 365176 w 901340"/>
                <a:gd name="T43" fmla="*/ 505700 h 674329"/>
                <a:gd name="T44" fmla="*/ 365176 w 901340"/>
                <a:gd name="T45" fmla="*/ 449611 h 674329"/>
                <a:gd name="T46" fmla="*/ 309051 w 901340"/>
                <a:gd name="T47" fmla="*/ 449611 h 674329"/>
                <a:gd name="T48" fmla="*/ 309051 w 901340"/>
                <a:gd name="T49" fmla="*/ 280982 h 674329"/>
                <a:gd name="T50" fmla="*/ 503238 w 901340"/>
                <a:gd name="T51" fmla="*/ 139700 h 674329"/>
                <a:gd name="T52" fmla="*/ 787040 w 901340"/>
                <a:gd name="T53" fmla="*/ 139700 h 674329"/>
                <a:gd name="T54" fmla="*/ 787040 w 901340"/>
                <a:gd name="T55" fmla="*/ 252053 h 674329"/>
                <a:gd name="T56" fmla="*/ 587154 w 901340"/>
                <a:gd name="T57" fmla="*/ 252053 h 674329"/>
                <a:gd name="T58" fmla="*/ 503238 w 901340"/>
                <a:gd name="T59" fmla="*/ 139700 h 674329"/>
                <a:gd name="T60" fmla="*/ 280988 w 901340"/>
                <a:gd name="T61" fmla="*/ 112713 h 674329"/>
                <a:gd name="T62" fmla="*/ 561615 w 901340"/>
                <a:gd name="T63" fmla="*/ 393521 h 674329"/>
                <a:gd name="T64" fmla="*/ 280988 w 901340"/>
                <a:gd name="T65" fmla="*/ 674329 h 674329"/>
                <a:gd name="T66" fmla="*/ 0 w 901340"/>
                <a:gd name="T67" fmla="*/ 393521 h 674329"/>
                <a:gd name="T68" fmla="*/ 280988 w 901340"/>
                <a:gd name="T69" fmla="*/ 112713 h 674329"/>
                <a:gd name="T70" fmla="*/ 282575 w 901340"/>
                <a:gd name="T71" fmla="*/ 0 h 674329"/>
                <a:gd name="T72" fmla="*/ 844190 w 901340"/>
                <a:gd name="T73" fmla="*/ 0 h 674329"/>
                <a:gd name="T74" fmla="*/ 844190 w 901340"/>
                <a:gd name="T75" fmla="*/ 112353 h 674329"/>
                <a:gd name="T76" fmla="*/ 468221 w 901340"/>
                <a:gd name="T77" fmla="*/ 112353 h 674329"/>
                <a:gd name="T78" fmla="*/ 282575 w 901340"/>
                <a:gd name="T79" fmla="*/ 55816 h 674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340" h="674329">
                  <a:moveTo>
                    <a:pt x="573956" y="561975"/>
                  </a:moveTo>
                  <a:lnTo>
                    <a:pt x="901340" y="561975"/>
                  </a:lnTo>
                  <a:lnTo>
                    <a:pt x="901340" y="674329"/>
                  </a:lnTo>
                  <a:lnTo>
                    <a:pt x="468313" y="674329"/>
                  </a:lnTo>
                  <a:cubicBezTo>
                    <a:pt x="511940" y="645613"/>
                    <a:pt x="547996" y="607204"/>
                    <a:pt x="573956" y="561975"/>
                  </a:cubicBezTo>
                  <a:close/>
                  <a:moveTo>
                    <a:pt x="616811" y="420688"/>
                  </a:moveTo>
                  <a:lnTo>
                    <a:pt x="842604" y="420688"/>
                  </a:lnTo>
                  <a:lnTo>
                    <a:pt x="842604" y="533040"/>
                  </a:lnTo>
                  <a:lnTo>
                    <a:pt x="587375" y="533040"/>
                  </a:lnTo>
                  <a:cubicBezTo>
                    <a:pt x="603529" y="498470"/>
                    <a:pt x="613580" y="460660"/>
                    <a:pt x="616811" y="420688"/>
                  </a:cubicBezTo>
                  <a:close/>
                  <a:moveTo>
                    <a:pt x="600075" y="280988"/>
                  </a:moveTo>
                  <a:lnTo>
                    <a:pt x="901339" y="280988"/>
                  </a:lnTo>
                  <a:lnTo>
                    <a:pt x="901339" y="393341"/>
                  </a:lnTo>
                  <a:lnTo>
                    <a:pt x="619919" y="393341"/>
                  </a:lnTo>
                  <a:cubicBezTo>
                    <a:pt x="619919" y="353856"/>
                    <a:pt x="612703" y="316166"/>
                    <a:pt x="600075" y="280988"/>
                  </a:cubicBezTo>
                  <a:close/>
                  <a:moveTo>
                    <a:pt x="196799" y="280982"/>
                  </a:moveTo>
                  <a:lnTo>
                    <a:pt x="196799" y="337072"/>
                  </a:lnTo>
                  <a:lnTo>
                    <a:pt x="252925" y="337072"/>
                  </a:lnTo>
                  <a:lnTo>
                    <a:pt x="252925" y="449611"/>
                  </a:lnTo>
                  <a:lnTo>
                    <a:pt x="196799" y="449611"/>
                  </a:lnTo>
                  <a:lnTo>
                    <a:pt x="196799" y="505700"/>
                  </a:lnTo>
                  <a:lnTo>
                    <a:pt x="365176" y="505700"/>
                  </a:lnTo>
                  <a:lnTo>
                    <a:pt x="365176" y="449611"/>
                  </a:lnTo>
                  <a:lnTo>
                    <a:pt x="309051" y="449611"/>
                  </a:lnTo>
                  <a:lnTo>
                    <a:pt x="309051" y="280982"/>
                  </a:lnTo>
                  <a:lnTo>
                    <a:pt x="196799" y="280982"/>
                  </a:lnTo>
                  <a:close/>
                  <a:moveTo>
                    <a:pt x="503238" y="139700"/>
                  </a:moveTo>
                  <a:lnTo>
                    <a:pt x="787040" y="139700"/>
                  </a:lnTo>
                  <a:lnTo>
                    <a:pt x="787040" y="252053"/>
                  </a:lnTo>
                  <a:lnTo>
                    <a:pt x="587154" y="252053"/>
                  </a:lnTo>
                  <a:cubicBezTo>
                    <a:pt x="567346" y="208840"/>
                    <a:pt x="538894" y="170669"/>
                    <a:pt x="503238" y="139700"/>
                  </a:cubicBezTo>
                  <a:close/>
                  <a:moveTo>
                    <a:pt x="280988" y="112713"/>
                  </a:moveTo>
                  <a:cubicBezTo>
                    <a:pt x="436053" y="112713"/>
                    <a:pt x="561615" y="238555"/>
                    <a:pt x="561615" y="393521"/>
                  </a:cubicBezTo>
                  <a:cubicBezTo>
                    <a:pt x="561615" y="548487"/>
                    <a:pt x="436053" y="674329"/>
                    <a:pt x="280988" y="674329"/>
                  </a:cubicBezTo>
                  <a:cubicBezTo>
                    <a:pt x="125923" y="674329"/>
                    <a:pt x="0" y="548487"/>
                    <a:pt x="0" y="393521"/>
                  </a:cubicBezTo>
                  <a:cubicBezTo>
                    <a:pt x="0" y="238555"/>
                    <a:pt x="125923" y="112713"/>
                    <a:pt x="280988" y="112713"/>
                  </a:cubicBezTo>
                  <a:close/>
                  <a:moveTo>
                    <a:pt x="282575" y="0"/>
                  </a:moveTo>
                  <a:lnTo>
                    <a:pt x="844190" y="0"/>
                  </a:lnTo>
                  <a:lnTo>
                    <a:pt x="844190" y="112353"/>
                  </a:lnTo>
                  <a:lnTo>
                    <a:pt x="468221" y="112353"/>
                  </a:lnTo>
                  <a:cubicBezTo>
                    <a:pt x="415694" y="76702"/>
                    <a:pt x="351293" y="55816"/>
                    <a:pt x="282575" y="55816"/>
                  </a:cubicBezTo>
                  <a:lnTo>
                    <a:pt x="282575" y="0"/>
                  </a:lnTo>
                  <a:close/>
                </a:path>
              </a:pathLst>
            </a:custGeom>
            <a:solidFill>
              <a:schemeClr val="bg1"/>
            </a:solidFill>
            <a:ln>
              <a:noFill/>
            </a:ln>
            <a:effectLst/>
          </p:spPr>
          <p:txBody>
            <a:bodyPr anchor="ctr"/>
            <a:lstStyle/>
            <a:p>
              <a:endParaRPr lang="en-US" sz="567" dirty="0">
                <a:latin typeface="+mj-lt"/>
              </a:endParaRPr>
            </a:p>
          </p:txBody>
        </p:sp>
      </p:grpSp>
      <p:sp>
        <p:nvSpPr>
          <p:cNvPr id="28" name="TextBox 58">
            <a:extLst>
              <a:ext uri="{FF2B5EF4-FFF2-40B4-BE49-F238E27FC236}">
                <a16:creationId xmlns="" xmlns:a16="http://schemas.microsoft.com/office/drawing/2014/main" id="{1874CCDC-64E5-4C2F-B847-E5475F5C7605}"/>
              </a:ext>
            </a:extLst>
          </p:cNvPr>
          <p:cNvSpPr txBox="1"/>
          <p:nvPr/>
        </p:nvSpPr>
        <p:spPr>
          <a:xfrm>
            <a:off x="2499360" y="1882677"/>
            <a:ext cx="2906268" cy="4493538"/>
          </a:xfrm>
          <a:prstGeom prst="rect">
            <a:avLst/>
          </a:prstGeom>
          <a:noFill/>
        </p:spPr>
        <p:txBody>
          <a:bodyPr wrap="square" rtlCol="0" anchor="t">
            <a:spAutoFit/>
          </a:bodyPr>
          <a:lstStyle/>
          <a:p>
            <a:r>
              <a:rPr lang="es-ES" dirty="0">
                <a:solidFill>
                  <a:srgbClr val="245473"/>
                </a:solidFill>
                <a:latin typeface="+mj-lt"/>
                <a:ea typeface="Lato Light" panose="020F0502020204030203" pitchFamily="34" charset="0"/>
                <a:cs typeface="Lato Light" panose="020F0502020204030203" pitchFamily="34" charset="0"/>
              </a:rPr>
              <a:t>Además de tener en cuenta los valores principales típicos o las comparaciones del sector, la planificación financiera debe contener y respetar, en particular, los valores principales acordados en los llamados </a:t>
            </a:r>
            <a:r>
              <a:rPr lang="es-ES" dirty="0" smtClean="0">
                <a:solidFill>
                  <a:srgbClr val="245473"/>
                </a:solidFill>
                <a:latin typeface="+mj-lt"/>
                <a:ea typeface="Lato Light" panose="020F0502020204030203" pitchFamily="34" charset="0"/>
                <a:cs typeface="Lato Light" panose="020F0502020204030203" pitchFamily="34" charset="0"/>
              </a:rPr>
              <a:t>“</a:t>
            </a:r>
            <a:r>
              <a:rPr lang="es-ES" b="1" i="1" dirty="0" err="1" smtClean="0">
                <a:solidFill>
                  <a:srgbClr val="245473"/>
                </a:solidFill>
                <a:latin typeface="+mj-lt"/>
                <a:ea typeface="Lato Light" panose="020F0502020204030203" pitchFamily="34" charset="0"/>
                <a:cs typeface="Lato Light" panose="020F0502020204030203" pitchFamily="34" charset="0"/>
              </a:rPr>
              <a:t>covenants</a:t>
            </a:r>
            <a:r>
              <a:rPr lang="es-ES" dirty="0" smtClean="0">
                <a:solidFill>
                  <a:srgbClr val="245473"/>
                </a:solidFill>
                <a:latin typeface="+mj-lt"/>
                <a:ea typeface="Lato Light" panose="020F0502020204030203" pitchFamily="34" charset="0"/>
                <a:cs typeface="Lato Light" panose="020F0502020204030203" pitchFamily="34" charset="0"/>
              </a:rPr>
              <a:t>“ (convenios/acuerdos).</a:t>
            </a:r>
          </a:p>
          <a:p>
            <a:endParaRPr lang="es-ES" dirty="0">
              <a:solidFill>
                <a:srgbClr val="245473"/>
              </a:solidFill>
              <a:latin typeface="+mj-lt"/>
              <a:ea typeface="Lato Light" panose="020F0502020204030203" pitchFamily="34" charset="0"/>
              <a:cs typeface="Lato Light" panose="020F0502020204030203" pitchFamily="34" charset="0"/>
            </a:endParaRPr>
          </a:p>
          <a:p>
            <a:r>
              <a:rPr lang="es-ES" dirty="0" smtClean="0">
                <a:solidFill>
                  <a:srgbClr val="245473"/>
                </a:solidFill>
                <a:latin typeface="+mj-lt"/>
                <a:ea typeface="Lato Light" panose="020F0502020204030203" pitchFamily="34" charset="0"/>
                <a:cs typeface="Lato Light" panose="020F0502020204030203" pitchFamily="34" charset="0"/>
              </a:rPr>
              <a:t>Se </a:t>
            </a:r>
            <a:r>
              <a:rPr lang="es-ES" dirty="0">
                <a:solidFill>
                  <a:srgbClr val="245473"/>
                </a:solidFill>
                <a:latin typeface="+mj-lt"/>
                <a:ea typeface="Lato Light" panose="020F0502020204030203" pitchFamily="34" charset="0"/>
                <a:cs typeface="Lato Light" panose="020F0502020204030203" pitchFamily="34" charset="0"/>
              </a:rPr>
              <a:t>trata de ratios financieros que la empresa prestataria debe cumplir como condiciones de crédito para la financiación del préstamo.</a:t>
            </a:r>
            <a:endParaRPr lang="en-US" sz="1600" dirty="0">
              <a:latin typeface="+mj-lt"/>
              <a:ea typeface="Lato Light" panose="020F0502020204030203" pitchFamily="34" charset="0"/>
              <a:cs typeface="Lato Light" panose="020F0502020204030203" pitchFamily="34" charset="0"/>
            </a:endParaRPr>
          </a:p>
          <a:p>
            <a:endParaRPr lang="en-US" sz="1600" dirty="0">
              <a:latin typeface="+mj-lt"/>
              <a:ea typeface="Lato Light" panose="020F0502020204030203" pitchFamily="34" charset="0"/>
              <a:cs typeface="Lato Light" panose="020F0502020204030203" pitchFamily="34" charset="0"/>
            </a:endParaRPr>
          </a:p>
        </p:txBody>
      </p:sp>
      <p:sp>
        <p:nvSpPr>
          <p:cNvPr id="5" name="Rectangle 4">
            <a:extLst>
              <a:ext uri="{FF2B5EF4-FFF2-40B4-BE49-F238E27FC236}">
                <a16:creationId xmlns="" xmlns:a16="http://schemas.microsoft.com/office/drawing/2014/main" id="{E7D1F222-278B-8442-ABFB-78CF504390BE}"/>
              </a:ext>
            </a:extLst>
          </p:cNvPr>
          <p:cNvSpPr/>
          <p:nvPr/>
        </p:nvSpPr>
        <p:spPr>
          <a:xfrm>
            <a:off x="9719081" y="1914508"/>
            <a:ext cx="2500286" cy="4247317"/>
          </a:xfrm>
          <a:prstGeom prst="rect">
            <a:avLst/>
          </a:prstGeom>
        </p:spPr>
        <p:txBody>
          <a:bodyPr wrap="square">
            <a:spAutoFit/>
          </a:bodyPr>
          <a:lstStyle/>
          <a:p>
            <a:r>
              <a:rPr lang="es-ES" dirty="0">
                <a:solidFill>
                  <a:srgbClr val="245473"/>
                </a:solidFill>
                <a:latin typeface="+mj-lt"/>
                <a:ea typeface="Lato Light" panose="020F0502020204030203" pitchFamily="34" charset="0"/>
                <a:cs typeface="Lato Light" panose="020F0502020204030203" pitchFamily="34" charset="0"/>
              </a:rPr>
              <a:t>El contrato estipula de qué ratios se trata, cómo se determinan los ratios, qué valor umbral es decisivo, con qué frecuencia y en qué intervalos no hay que observar los ratios respectivos.  La evolución de los ratios muestra el curso previsto de la reestructuración y es una variable de control para medir los logros</a:t>
            </a:r>
            <a:r>
              <a:rPr lang="en-US" dirty="0" smtClean="0">
                <a:solidFill>
                  <a:srgbClr val="245473"/>
                </a:solidFill>
                <a:latin typeface="+mj-lt"/>
                <a:ea typeface="Lato Light" panose="020F0502020204030203" pitchFamily="34" charset="0"/>
                <a:cs typeface="Lato Light" panose="020F0502020204030203" pitchFamily="34" charset="0"/>
              </a:rPr>
              <a:t>.</a:t>
            </a:r>
            <a:endParaRPr lang="en-US" dirty="0">
              <a:solidFill>
                <a:srgbClr val="245473"/>
              </a:solidFill>
              <a:latin typeface="+mj-lt"/>
              <a:ea typeface="Lato Light" panose="020F0502020204030203" pitchFamily="34" charset="0"/>
              <a:cs typeface="Lato Light" panose="020F0502020204030203" pitchFamily="34" charset="0"/>
            </a:endParaRPr>
          </a:p>
        </p:txBody>
      </p:sp>
      <p:sp>
        <p:nvSpPr>
          <p:cNvPr id="29"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56525" y="647737"/>
            <a:ext cx="10573665" cy="1089623"/>
          </a:xfrm>
        </p:spPr>
        <p:txBody>
          <a:bodyPr>
            <a:noAutofit/>
          </a:bodyPr>
          <a:lstStyle/>
          <a:p>
            <a:r>
              <a:rPr lang="es-ES" sz="3200" dirty="0"/>
              <a:t>Contenido de los conceptos de reestructuración: </a:t>
            </a:r>
            <a:endParaRPr lang="es-ES" sz="3200" dirty="0" smtClean="0"/>
          </a:p>
          <a:p>
            <a:r>
              <a:rPr lang="es-ES" sz="3200" dirty="0" smtClean="0"/>
              <a:t>Planificación Empresarial Integrada</a:t>
            </a:r>
            <a:endParaRPr lang="en-GB" sz="3200" dirty="0"/>
          </a:p>
        </p:txBody>
      </p:sp>
      <p:sp>
        <p:nvSpPr>
          <p:cNvPr id="30" name="29 Rectángulo"/>
          <p:cNvSpPr/>
          <p:nvPr/>
        </p:nvSpPr>
        <p:spPr>
          <a:xfrm>
            <a:off x="8289419" y="3616395"/>
            <a:ext cx="1414852" cy="1077218"/>
          </a:xfrm>
          <a:prstGeom prst="rect">
            <a:avLst/>
          </a:prstGeom>
        </p:spPr>
        <p:txBody>
          <a:bodyPr wrap="square">
            <a:spAutoFit/>
          </a:bodyPr>
          <a:lstStyle/>
          <a:p>
            <a:pPr algn="ctr"/>
            <a:r>
              <a:rPr lang="es-ES" sz="1600" b="1" dirty="0">
                <a:solidFill>
                  <a:schemeClr val="bg1"/>
                </a:solidFill>
                <a:cs typeface="Poppins" pitchFamily="2" charset="77"/>
              </a:rPr>
              <a:t>Presentación de los efectos de las medidas</a:t>
            </a:r>
            <a:endParaRPr lang="en-US" sz="1600" b="1" dirty="0">
              <a:solidFill>
                <a:schemeClr val="bg1"/>
              </a:solidFill>
              <a:cs typeface="Poppins" pitchFamily="2" charset="77"/>
            </a:endParaRPr>
          </a:p>
        </p:txBody>
      </p:sp>
      <p:sp>
        <p:nvSpPr>
          <p:cNvPr id="31" name="30 Rectángulo"/>
          <p:cNvSpPr/>
          <p:nvPr/>
        </p:nvSpPr>
        <p:spPr>
          <a:xfrm>
            <a:off x="6287329" y="3547799"/>
            <a:ext cx="2266995" cy="1200329"/>
          </a:xfrm>
          <a:prstGeom prst="rect">
            <a:avLst/>
          </a:prstGeom>
        </p:spPr>
        <p:txBody>
          <a:bodyPr wrap="square">
            <a:spAutoFit/>
          </a:bodyPr>
          <a:lstStyle/>
          <a:p>
            <a:pPr algn="ctr"/>
            <a:r>
              <a:rPr lang="es-ES" b="1" dirty="0">
                <a:solidFill>
                  <a:schemeClr val="tx2"/>
                </a:solidFill>
                <a:cs typeface="Poppins" pitchFamily="2" charset="77"/>
              </a:rPr>
              <a:t>Resumen: Planificación empresarial en la crisis</a:t>
            </a:r>
            <a:endParaRPr lang="en-US" b="1" dirty="0">
              <a:solidFill>
                <a:schemeClr val="tx2"/>
              </a:solidFill>
              <a:cs typeface="Poppins" pitchFamily="2" charset="77"/>
            </a:endParaRPr>
          </a:p>
        </p:txBody>
      </p:sp>
      <p:sp>
        <p:nvSpPr>
          <p:cNvPr id="32" name="TextBox 56">
            <a:extLst>
              <a:ext uri="{FF2B5EF4-FFF2-40B4-BE49-F238E27FC236}">
                <a16:creationId xmlns="" xmlns:a16="http://schemas.microsoft.com/office/drawing/2014/main" id="{C35268F3-A728-411A-B2B9-9925690FCD38}"/>
              </a:ext>
            </a:extLst>
          </p:cNvPr>
          <p:cNvSpPr txBox="1"/>
          <p:nvPr/>
        </p:nvSpPr>
        <p:spPr>
          <a:xfrm>
            <a:off x="5405628" y="3922749"/>
            <a:ext cx="1240370" cy="830997"/>
          </a:xfrm>
          <a:prstGeom prst="rect">
            <a:avLst/>
          </a:prstGeom>
          <a:noFill/>
        </p:spPr>
        <p:txBody>
          <a:bodyPr wrap="square" rtlCol="0" anchor="t">
            <a:spAutoFit/>
          </a:bodyPr>
          <a:lstStyle/>
          <a:p>
            <a:pPr algn="ctr"/>
            <a:r>
              <a:rPr lang="en-US" sz="1600" b="1" dirty="0" err="1">
                <a:solidFill>
                  <a:schemeClr val="bg1"/>
                </a:solidFill>
                <a:latin typeface="+mj-lt"/>
                <a:cs typeface="Poppins" pitchFamily="2" charset="77"/>
              </a:rPr>
              <a:t>Cifras</a:t>
            </a:r>
            <a:r>
              <a:rPr lang="en-US" sz="1600" b="1" dirty="0">
                <a:solidFill>
                  <a:schemeClr val="bg1"/>
                </a:solidFill>
                <a:latin typeface="+mj-lt"/>
                <a:cs typeface="Poppins" pitchFamily="2" charset="77"/>
              </a:rPr>
              <a:t> e </a:t>
            </a:r>
            <a:r>
              <a:rPr lang="en-US" sz="1600" b="1" dirty="0" err="1">
                <a:solidFill>
                  <a:schemeClr val="bg1"/>
                </a:solidFill>
                <a:latin typeface="+mj-lt"/>
                <a:cs typeface="Poppins" pitchFamily="2" charset="77"/>
              </a:rPr>
              <a:t>indicadores</a:t>
            </a:r>
            <a:r>
              <a:rPr lang="en-US" sz="1600" b="1" dirty="0">
                <a:solidFill>
                  <a:schemeClr val="bg1"/>
                </a:solidFill>
                <a:latin typeface="+mj-lt"/>
                <a:cs typeface="Poppins" pitchFamily="2" charset="77"/>
              </a:rPr>
              <a:t> </a:t>
            </a:r>
            <a:endParaRPr lang="en-US" sz="1600" b="1" dirty="0" smtClean="0">
              <a:solidFill>
                <a:schemeClr val="bg1"/>
              </a:solidFill>
              <a:latin typeface="+mj-lt"/>
              <a:cs typeface="Poppins" pitchFamily="2" charset="77"/>
            </a:endParaRPr>
          </a:p>
          <a:p>
            <a:pPr algn="ctr"/>
            <a:r>
              <a:rPr lang="en-US" sz="1600" b="1" dirty="0" smtClean="0">
                <a:solidFill>
                  <a:schemeClr val="bg1"/>
                </a:solidFill>
                <a:latin typeface="+mj-lt"/>
                <a:cs typeface="Poppins" pitchFamily="2" charset="77"/>
              </a:rPr>
              <a:t>clave</a:t>
            </a:r>
            <a:endParaRPr lang="en-US" sz="1600" b="1" dirty="0">
              <a:solidFill>
                <a:schemeClr val="bg1"/>
              </a:solidFill>
              <a:latin typeface="+mj-lt"/>
              <a:cs typeface="Poppins" pitchFamily="2" charset="77"/>
            </a:endParaRPr>
          </a:p>
        </p:txBody>
      </p:sp>
      <p:sp>
        <p:nvSpPr>
          <p:cNvPr id="33" name="TextBox 48">
            <a:extLst>
              <a:ext uri="{FF2B5EF4-FFF2-40B4-BE49-F238E27FC236}">
                <a16:creationId xmlns="" xmlns:a16="http://schemas.microsoft.com/office/drawing/2014/main" id="{D3DC1898-6275-4144-AE76-CED6333A4068}"/>
              </a:ext>
            </a:extLst>
          </p:cNvPr>
          <p:cNvSpPr txBox="1"/>
          <p:nvPr/>
        </p:nvSpPr>
        <p:spPr>
          <a:xfrm>
            <a:off x="6607699" y="5425158"/>
            <a:ext cx="1870557" cy="738664"/>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Estructura de la planificación de la reconstrucción</a:t>
            </a:r>
            <a:endParaRPr lang="en-US" sz="1400" b="1" dirty="0">
              <a:solidFill>
                <a:schemeClr val="bg1"/>
              </a:solidFill>
              <a:latin typeface="+mj-lt"/>
              <a:cs typeface="Poppins" pitchFamily="2" charset="77"/>
            </a:endParaRPr>
          </a:p>
        </p:txBody>
      </p:sp>
      <p:sp>
        <p:nvSpPr>
          <p:cNvPr id="34" name="TextBox 44">
            <a:extLst>
              <a:ext uri="{FF2B5EF4-FFF2-40B4-BE49-F238E27FC236}">
                <a16:creationId xmlns="" xmlns:a16="http://schemas.microsoft.com/office/drawing/2014/main" id="{062D07B8-00B6-4F0A-A8A6-5C88DCB3E2A3}"/>
              </a:ext>
            </a:extLst>
          </p:cNvPr>
          <p:cNvSpPr txBox="1"/>
          <p:nvPr/>
        </p:nvSpPr>
        <p:spPr>
          <a:xfrm>
            <a:off x="6057782" y="2582362"/>
            <a:ext cx="2223371" cy="523219"/>
          </a:xfrm>
          <a:prstGeom prst="rect">
            <a:avLst/>
          </a:prstGeom>
          <a:noFill/>
        </p:spPr>
        <p:txBody>
          <a:bodyPr wrap="square" rtlCol="0" anchor="ctr">
            <a:spAutoFit/>
          </a:bodyPr>
          <a:lstStyle/>
          <a:p>
            <a:pPr algn="ctr"/>
            <a:r>
              <a:rPr lang="es-ES" sz="1400" b="1" dirty="0">
                <a:solidFill>
                  <a:schemeClr val="bg1"/>
                </a:solidFill>
                <a:latin typeface="+mj-lt"/>
                <a:cs typeface="Poppins" pitchFamily="2" charset="77"/>
              </a:rPr>
              <a:t>Descripción del problema y de las áreas de pérdida</a:t>
            </a:r>
          </a:p>
        </p:txBody>
      </p:sp>
    </p:spTree>
    <p:extLst>
      <p:ext uri="{BB962C8B-B14F-4D97-AF65-F5344CB8AC3E}">
        <p14:creationId xmlns:p14="http://schemas.microsoft.com/office/powerpoint/2010/main" val="22928954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1489</Words>
  <Application>Microsoft Office PowerPoint</Application>
  <PresentationFormat>Personalizado</PresentationFormat>
  <Paragraphs>177</Paragraphs>
  <Slides>8</Slides>
  <Notes>8</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0" baseType="lpstr">
      <vt:lpstr>Office Theme</vt:lpstr>
      <vt:lpstr>think-cell Folie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hp</cp:lastModifiedBy>
  <cp:revision>10</cp:revision>
  <dcterms:created xsi:type="dcterms:W3CDTF">2021-06-09T16:04:15Z</dcterms:created>
  <dcterms:modified xsi:type="dcterms:W3CDTF">2021-11-23T09:04:12Z</dcterms:modified>
</cp:coreProperties>
</file>