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2" r:id="rId2"/>
    <p:sldId id="4619" r:id="rId3"/>
    <p:sldId id="4620" r:id="rId4"/>
    <p:sldId id="4616" r:id="rId5"/>
    <p:sldId id="4618" r:id="rId6"/>
    <p:sldId id="4617" r:id="rId7"/>
    <p:sldId id="462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00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1" d="100"/>
          <a:sy n="61" d="100"/>
        </p:scale>
        <p:origin x="-394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6E879-5CDA-45CD-8E39-72D52938606F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AEC1C-EE5F-4689-8074-589E357FF1C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18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015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03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542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770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82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986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5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611727-FB98-443B-8DCB-814145249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6F5242-BB09-4926-8072-3C525C582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4F0BD4-77C6-4A73-BD57-FDD00B0C0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D4BFC9-88C8-4365-BF53-0F369206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ACF6A0-858B-4305-8B97-E0BA5244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7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1F0AD0-384A-4FB6-8C79-5F5777E0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64C1E5C-2536-4A12-91F3-BD96ACCC6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6BF596-FD19-4DFC-B1E0-B60C18BC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339F22-A490-4BF6-913A-3D557E67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4E6B84-E157-48A0-B7D7-D05D1873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1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C7959A-0FA9-4796-B86A-AB816FA0F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4D22AB5-F7A0-4F50-BA3D-E201E875C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9CDD00-E143-4270-A50D-9C885BAD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30DB48-35DC-45A2-9308-33CD3CEA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869D18-59C2-4A2B-9564-A3EE22C5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990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0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xmlns="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xmlns="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CC6DA2-438F-45C2-9766-2895F6C89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323C79-536E-4874-8745-1CE84F675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9E3818-13B3-4186-91AC-A4C9A4CF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7FFBD1-F747-42B2-B4A2-4B5DC706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41D339-49B6-4436-A5FE-98A8AFBD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92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3A6CCE-2920-495D-9322-2E07E6438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F9154D-4B4F-42D9-B440-769C0C2E2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367019-0B4E-48C8-92F4-71C4BEFEC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3E3B68-49EB-47BB-BA29-2E894FDF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0DC377-3682-41F2-9A65-EFE8A23D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31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D30AD7-D378-4FF6-A1E8-F6C3BCC4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CD64D4-E5E6-476B-A7DD-5D6056FB9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9700C4-26C2-41A9-8BC5-D1810EC11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38FEEE-A5FC-43B6-8A30-37B14314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861E778-4A57-4451-92E3-3CA77CB15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3C3D89-470D-4E00-B379-AD36A86B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0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7E7CD-DC6C-4630-8C9F-98A7A18B1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8E99EB-A503-4F6D-8990-E199795D6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9EA6022-FC94-4CF2-92B5-4136B6BF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AD141BE-FE8C-417C-B8DB-542FFB293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5985E8A-DC59-49A0-BD7F-1BDF37EB4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EA79770-1355-4AD1-BBA9-936254BED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8B10CF-9FB1-4D5E-BE1B-39F5E4AB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AD1CE2-CC40-4305-9C91-EFA82528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5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EDC184-827D-4E95-9506-71266A0D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3532941-4B5A-492C-97A4-DF3C18B1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787178B-E301-4030-8A00-04BF1280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F4FEAE9-E927-440E-8F50-913BEB70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3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0EB8BA4-7C81-42A0-AE26-2BC6B0A3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344EC1-80B9-4315-A5A7-AF52415B3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697437B-C036-4939-A808-BDAA5EFC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4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86228F-EF07-491A-A3F7-0BCEA200D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AFDD60-67A3-4F70-9A59-E5E8ABC19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3ACF3E-C670-43F4-A934-E124CB442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EE3C2B-463E-435F-9BE8-B72CECA7F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74560D-CE66-4735-9B1C-86E5D2DB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ECC75A-9A91-4DAC-9EF9-B0044D7C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37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F86854-4A2A-4DE2-B118-557DD1CF5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6ADE4E1-8551-4F18-BEC0-764D5D091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DBBA59-39C5-418C-B09D-311BD9559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AAAEB4-D33F-41D8-9390-DD3EB502B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8DB821-577D-45A5-8B06-BA09D4BD2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F2F4F1-2023-43E8-ACA5-5C0C1F1BD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75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AF70C10-2912-4F16-A47A-4B767131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053256-BC76-4991-8452-1C750F5FD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DD50D3-7853-4E4C-B284-ABFCA80F3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6F508-62AE-41CB-A143-9800E97946D9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45AF35-E277-4A4C-B6A3-465B7E57A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04DC43-504D-48D0-8BDC-E3B410955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43D74-5123-4B0E-82EC-95005D6044E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92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5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5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5.emf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5.emf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6517" y="2637864"/>
            <a:ext cx="9821959" cy="1582271"/>
          </a:xfrm>
        </p:spPr>
        <p:txBody>
          <a:bodyPr/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cae</a:t>
            </a:r>
            <a:r>
              <a:rPr lang="en-GB" dirty="0"/>
              <a:t> el </a:t>
            </a:r>
            <a:r>
              <a:rPr lang="en-GB" dirty="0" err="1" smtClean="0"/>
              <a:t>Poderoso</a:t>
            </a:r>
            <a:r>
              <a:rPr lang="en-GB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35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xmlns="" id="{73A0BCD2-4AB2-48B5-8A6B-05BF0AFDA0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1400" dirty="0">
              <a:sym typeface="+mn-lt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13182" y="620562"/>
            <a:ext cx="8852375" cy="697353"/>
          </a:xfrm>
        </p:spPr>
        <p:txBody>
          <a:bodyPr>
            <a:normAutofit/>
          </a:bodyPr>
          <a:lstStyle/>
          <a:p>
            <a:r>
              <a:rPr lang="es-ES" dirty="0"/>
              <a:t>Cómo </a:t>
            </a:r>
            <a:r>
              <a:rPr lang="es-ES" dirty="0" smtClean="0"/>
              <a:t>cae el poderoso, </a:t>
            </a:r>
            <a:r>
              <a:rPr lang="es-ES" dirty="0"/>
              <a:t>hay 5 etapas ...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158749" y="1815591"/>
            <a:ext cx="3121793" cy="465285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600" dirty="0" err="1">
                <a:latin typeface="+mj-lt"/>
              </a:rPr>
              <a:t>Jim</a:t>
            </a:r>
            <a:r>
              <a:rPr lang="es-ES" altLang="de-DE" sz="1600" dirty="0">
                <a:latin typeface="+mj-lt"/>
              </a:rPr>
              <a:t> Collins es un consultor empresarial estadounidense y un popular conferenciante y autor. Según Collins, hay cinco etapas en la caída de una empresa</a:t>
            </a:r>
            <a:r>
              <a:rPr lang="es-ES" altLang="de-DE" sz="1600" dirty="0" smtClean="0">
                <a:latin typeface="+mj-lt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s-ES" altLang="de-DE" sz="1600" dirty="0" smtClean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600" b="1" dirty="0" smtClean="0">
                <a:solidFill>
                  <a:srgbClr val="AE00B2"/>
                </a:solidFill>
                <a:latin typeface="+mj-lt"/>
              </a:rPr>
              <a:t>Etapa </a:t>
            </a:r>
            <a:r>
              <a:rPr lang="es-ES" altLang="de-DE" sz="1600" b="1" dirty="0">
                <a:solidFill>
                  <a:srgbClr val="AE00B2"/>
                </a:solidFill>
                <a:latin typeface="+mj-lt"/>
              </a:rPr>
              <a:t>1</a:t>
            </a:r>
            <a:r>
              <a:rPr lang="es-ES" altLang="de-DE" sz="1600" dirty="0">
                <a:latin typeface="+mj-lt"/>
              </a:rPr>
              <a:t>: La arrogancia y el considerar el éxito prácticamente como un derecho son signos de la etapa 1</a:t>
            </a:r>
            <a:r>
              <a:rPr lang="es-ES" altLang="de-DE" sz="1600" dirty="0" smtClean="0">
                <a:latin typeface="+mj-lt"/>
              </a:rPr>
              <a:t>,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s-ES" altLang="de-DE" sz="1600" dirty="0" smtClean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600" dirty="0" smtClean="0">
                <a:latin typeface="+mj-lt"/>
              </a:rPr>
              <a:t> </a:t>
            </a:r>
            <a:r>
              <a:rPr lang="es-ES" altLang="de-DE" sz="1600" dirty="0">
                <a:latin typeface="+mj-lt"/>
              </a:rPr>
              <a:t>"La arrogancia nacida del éxito". </a:t>
            </a:r>
            <a:endParaRPr lang="es-ES" altLang="de-DE" sz="1600" dirty="0" smtClean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600" dirty="0" smtClean="0">
                <a:latin typeface="+mj-lt"/>
              </a:rPr>
              <a:t>En </a:t>
            </a:r>
            <a:r>
              <a:rPr lang="es-ES" altLang="de-DE" sz="1600" dirty="0">
                <a:latin typeface="+mj-lt"/>
              </a:rPr>
              <a:t>esta etapa las personas pierden de vista lo que les hizo triunfar en primer lugar y empiezan a considerar que pueden triunfar en cualquier cosa.</a:t>
            </a:r>
            <a:endParaRPr lang="en-GB" altLang="de-DE" sz="1600" dirty="0">
              <a:latin typeface="+mj-lt"/>
            </a:endParaRPr>
          </a:p>
        </p:txBody>
      </p:sp>
      <p:sp>
        <p:nvSpPr>
          <p:cNvPr id="51" name="object 25">
            <a:extLst>
              <a:ext uri="{FF2B5EF4-FFF2-40B4-BE49-F238E27FC236}">
                <a16:creationId xmlns:a16="http://schemas.microsoft.com/office/drawing/2014/main" xmlns="" id="{59263594-F341-40B7-B9FB-183368666F4A}"/>
              </a:ext>
            </a:extLst>
          </p:cNvPr>
          <p:cNvSpPr txBox="1"/>
          <p:nvPr/>
        </p:nvSpPr>
        <p:spPr>
          <a:xfrm>
            <a:off x="3156877" y="1946220"/>
            <a:ext cx="2805512" cy="25882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b="1" spc="-5" dirty="0">
                <a:solidFill>
                  <a:schemeClr val="bg1"/>
                </a:solidFill>
                <a:latin typeface="+mj-lt"/>
                <a:cs typeface="Arial"/>
              </a:rPr>
              <a:t>Etapa 1: </a:t>
            </a:r>
            <a:endParaRPr lang="es-ES" b="1" spc="-5" dirty="0" smtClean="0">
              <a:solidFill>
                <a:schemeClr val="bg1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b="1" spc="-5" dirty="0" smtClean="0">
                <a:solidFill>
                  <a:schemeClr val="bg1"/>
                </a:solidFill>
                <a:latin typeface="+mj-lt"/>
                <a:cs typeface="Arial"/>
              </a:rPr>
              <a:t>La </a:t>
            </a:r>
            <a:r>
              <a:rPr lang="es-ES" b="1" spc="-5" dirty="0">
                <a:solidFill>
                  <a:schemeClr val="bg1"/>
                </a:solidFill>
                <a:latin typeface="+mj-lt"/>
                <a:cs typeface="Arial"/>
              </a:rPr>
              <a:t>arrogancia nacida del </a:t>
            </a:r>
            <a:r>
              <a:rPr lang="es-ES" b="1" spc="-5" dirty="0" smtClean="0">
                <a:solidFill>
                  <a:schemeClr val="bg1"/>
                </a:solidFill>
                <a:latin typeface="+mj-lt"/>
                <a:cs typeface="Arial"/>
              </a:rPr>
              <a:t>éxito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pc="-5" dirty="0" smtClean="0">
                <a:solidFill>
                  <a:schemeClr val="bg1"/>
                </a:solidFill>
                <a:latin typeface="+mj-lt"/>
                <a:cs typeface="Arial"/>
              </a:rPr>
              <a:t>El </a:t>
            </a:r>
            <a:r>
              <a:rPr lang="es-ES" spc="-5" dirty="0">
                <a:solidFill>
                  <a:schemeClr val="bg1"/>
                </a:solidFill>
                <a:latin typeface="+mj-lt"/>
                <a:cs typeface="Arial"/>
              </a:rPr>
              <a:t>punto de inflexión cultural en el que el trabajo duro y la concentración para ganar el negocio se convierten en un sentido de derecho al éxito futuro</a:t>
            </a:r>
            <a:r>
              <a:rPr lang="en-GB" spc="15" dirty="0" smtClean="0">
                <a:solidFill>
                  <a:schemeClr val="bg1"/>
                </a:solidFill>
                <a:latin typeface="+mj-lt"/>
                <a:cs typeface="Arial"/>
              </a:rPr>
              <a:t>.</a:t>
            </a:r>
            <a:endParaRPr lang="en-GB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xmlns="" id="{B2AE5D6E-295E-42D8-AF5D-6AD2B0F75347}"/>
              </a:ext>
            </a:extLst>
          </p:cNvPr>
          <p:cNvSpPr/>
          <p:nvPr/>
        </p:nvSpPr>
        <p:spPr>
          <a:xfrm>
            <a:off x="3280543" y="2505477"/>
            <a:ext cx="8338726" cy="3518482"/>
          </a:xfrm>
          <a:custGeom>
            <a:avLst/>
            <a:gdLst>
              <a:gd name="connsiteX0" fmla="*/ 0 w 7934960"/>
              <a:gd name="connsiteY0" fmla="*/ 3101783 h 3518482"/>
              <a:gd name="connsiteX1" fmla="*/ 1676400 w 7934960"/>
              <a:gd name="connsiteY1" fmla="*/ 2553143 h 3518482"/>
              <a:gd name="connsiteX2" fmla="*/ 3322320 w 7934960"/>
              <a:gd name="connsiteY2" fmla="*/ 602423 h 3518482"/>
              <a:gd name="connsiteX3" fmla="*/ 3759200 w 7934960"/>
              <a:gd name="connsiteY3" fmla="*/ 267143 h 3518482"/>
              <a:gd name="connsiteX4" fmla="*/ 4602480 w 7934960"/>
              <a:gd name="connsiteY4" fmla="*/ 94423 h 3518482"/>
              <a:gd name="connsiteX5" fmla="*/ 5181600 w 7934960"/>
              <a:gd name="connsiteY5" fmla="*/ 1821623 h 3518482"/>
              <a:gd name="connsiteX6" fmla="*/ 5608320 w 7934960"/>
              <a:gd name="connsiteY6" fmla="*/ 1557463 h 3518482"/>
              <a:gd name="connsiteX7" fmla="*/ 6065520 w 7934960"/>
              <a:gd name="connsiteY7" fmla="*/ 2705543 h 3518482"/>
              <a:gd name="connsiteX8" fmla="*/ 6400800 w 7934960"/>
              <a:gd name="connsiteY8" fmla="*/ 2339783 h 3518482"/>
              <a:gd name="connsiteX9" fmla="*/ 6746240 w 7934960"/>
              <a:gd name="connsiteY9" fmla="*/ 3162743 h 3518482"/>
              <a:gd name="connsiteX10" fmla="*/ 7233920 w 7934960"/>
              <a:gd name="connsiteY10" fmla="*/ 2776663 h 3518482"/>
              <a:gd name="connsiteX11" fmla="*/ 7579360 w 7934960"/>
              <a:gd name="connsiteY11" fmla="*/ 3396423 h 3518482"/>
              <a:gd name="connsiteX12" fmla="*/ 7934960 w 7934960"/>
              <a:gd name="connsiteY12" fmla="*/ 3518343 h 35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34960" h="3518482">
                <a:moveTo>
                  <a:pt x="0" y="3101783"/>
                </a:moveTo>
                <a:cubicBezTo>
                  <a:pt x="561340" y="3035743"/>
                  <a:pt x="1122680" y="2969703"/>
                  <a:pt x="1676400" y="2553143"/>
                </a:cubicBezTo>
                <a:cubicBezTo>
                  <a:pt x="2230120" y="2136583"/>
                  <a:pt x="2975187" y="983423"/>
                  <a:pt x="3322320" y="602423"/>
                </a:cubicBezTo>
                <a:cubicBezTo>
                  <a:pt x="3669453" y="221423"/>
                  <a:pt x="3545840" y="351810"/>
                  <a:pt x="3759200" y="267143"/>
                </a:cubicBezTo>
                <a:cubicBezTo>
                  <a:pt x="3972560" y="182476"/>
                  <a:pt x="4365413" y="-164657"/>
                  <a:pt x="4602480" y="94423"/>
                </a:cubicBezTo>
                <a:cubicBezTo>
                  <a:pt x="4839547" y="353503"/>
                  <a:pt x="5013960" y="1577783"/>
                  <a:pt x="5181600" y="1821623"/>
                </a:cubicBezTo>
                <a:cubicBezTo>
                  <a:pt x="5349240" y="2065463"/>
                  <a:pt x="5461000" y="1410143"/>
                  <a:pt x="5608320" y="1557463"/>
                </a:cubicBezTo>
                <a:cubicBezTo>
                  <a:pt x="5755640" y="1704783"/>
                  <a:pt x="5933440" y="2575156"/>
                  <a:pt x="6065520" y="2705543"/>
                </a:cubicBezTo>
                <a:cubicBezTo>
                  <a:pt x="6197600" y="2835930"/>
                  <a:pt x="6287347" y="2263583"/>
                  <a:pt x="6400800" y="2339783"/>
                </a:cubicBezTo>
                <a:cubicBezTo>
                  <a:pt x="6514253" y="2415983"/>
                  <a:pt x="6607387" y="3089930"/>
                  <a:pt x="6746240" y="3162743"/>
                </a:cubicBezTo>
                <a:cubicBezTo>
                  <a:pt x="6885093" y="3235556"/>
                  <a:pt x="7095067" y="2737716"/>
                  <a:pt x="7233920" y="2776663"/>
                </a:cubicBezTo>
                <a:cubicBezTo>
                  <a:pt x="7372773" y="2815610"/>
                  <a:pt x="7462520" y="3272810"/>
                  <a:pt x="7579360" y="3396423"/>
                </a:cubicBezTo>
                <a:cubicBezTo>
                  <a:pt x="7696200" y="3520036"/>
                  <a:pt x="7815580" y="3519189"/>
                  <a:pt x="7934960" y="3518343"/>
                </a:cubicBezTo>
              </a:path>
            </a:pathLst>
          </a:cu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87">
            <a:extLst>
              <a:ext uri="{FF2B5EF4-FFF2-40B4-BE49-F238E27FC236}">
                <a16:creationId xmlns:a16="http://schemas.microsoft.com/office/drawing/2014/main" xmlns="" id="{D429BCE2-BE31-471C-B607-7CC1348133CC}"/>
              </a:ext>
            </a:extLst>
          </p:cNvPr>
          <p:cNvSpPr txBox="1"/>
          <p:nvPr/>
        </p:nvSpPr>
        <p:spPr>
          <a:xfrm>
            <a:off x="550278" y="6528494"/>
            <a:ext cx="6470282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Fuente: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Adaptado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 de Jim 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Collins, “</a:t>
            </a:r>
            <a:r>
              <a:rPr lang="en-GB" sz="1000" i="1" dirty="0">
                <a:latin typeface="+mj-lt"/>
                <a:ea typeface="League Spartan" charset="0"/>
                <a:cs typeface="Poppins" pitchFamily="2" charset="77"/>
              </a:rPr>
              <a:t>How the Mighty Fall and Why Some Companies Never Give In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” </a:t>
            </a:r>
            <a:r>
              <a:rPr lang="en-GB" sz="1000" dirty="0" smtClean="0">
                <a:latin typeface="+mj-lt"/>
                <a:ea typeface="League Spartan" charset="0"/>
                <a:cs typeface="Poppins" pitchFamily="2" charset="77"/>
              </a:rPr>
              <a:t>y Eli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Zelkha</a:t>
            </a:r>
            <a:endParaRPr lang="en-GB" sz="1000" dirty="0"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2959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xmlns="" id="{73A0BCD2-4AB2-48B5-8A6B-05BF0AFDA0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1400" dirty="0">
              <a:sym typeface="+mn-lt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cae</a:t>
            </a:r>
            <a:r>
              <a:rPr lang="en-GB" dirty="0"/>
              <a:t> el </a:t>
            </a:r>
            <a:r>
              <a:rPr lang="en-GB" dirty="0" err="1" smtClean="0"/>
              <a:t>Poderoso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227686" y="1946220"/>
            <a:ext cx="2929192" cy="4422026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000" b="1" dirty="0">
                <a:latin typeface="+mj-lt"/>
              </a:rPr>
              <a:t>Etapa 2</a:t>
            </a:r>
            <a:r>
              <a:rPr lang="es-ES" altLang="de-DE" sz="2000" b="1" dirty="0" smtClean="0">
                <a:latin typeface="+mj-lt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800" dirty="0" smtClean="0">
                <a:latin typeface="+mj-lt"/>
              </a:rPr>
              <a:t>De </a:t>
            </a:r>
            <a:r>
              <a:rPr lang="es-ES" altLang="de-DE" sz="1800" dirty="0">
                <a:latin typeface="+mj-lt"/>
              </a:rPr>
              <a:t>la etapa 1 a la etapa 2, "Búsqueda indisciplinada de más", hay un corto camino en el que las empresas persiguen más crecimiento con movimientos indisciplinados que no encajan en su actividad principal. </a:t>
            </a:r>
            <a:endParaRPr lang="es-ES" altLang="de-DE" sz="1800" dirty="0" smtClean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800" dirty="0" smtClean="0">
                <a:latin typeface="+mj-lt"/>
              </a:rPr>
              <a:t>O </a:t>
            </a:r>
            <a:r>
              <a:rPr lang="es-ES" altLang="de-DE" sz="1800" dirty="0">
                <a:latin typeface="+mj-lt"/>
              </a:rPr>
              <a:t>bien es el área a la que se lanza la empresa o el rápido ritmo de crecimiento lo que impide que la empresa destaque, o incluso ambas cosas.</a:t>
            </a:r>
            <a:endParaRPr lang="en-GB" altLang="de-DE" sz="1800" dirty="0">
              <a:latin typeface="+mj-lt"/>
            </a:endParaRPr>
          </a:p>
        </p:txBody>
      </p:sp>
      <p:sp>
        <p:nvSpPr>
          <p:cNvPr id="51" name="object 25">
            <a:extLst>
              <a:ext uri="{FF2B5EF4-FFF2-40B4-BE49-F238E27FC236}">
                <a16:creationId xmlns:a16="http://schemas.microsoft.com/office/drawing/2014/main" xmlns="" id="{59263594-F341-40B7-B9FB-183368666F4A}"/>
              </a:ext>
            </a:extLst>
          </p:cNvPr>
          <p:cNvSpPr txBox="1"/>
          <p:nvPr/>
        </p:nvSpPr>
        <p:spPr>
          <a:xfrm>
            <a:off x="3156877" y="1946220"/>
            <a:ext cx="1921034" cy="2838722"/>
          </a:xfrm>
          <a:prstGeom prst="rect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Etapa 1: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La arrogancia nacida del éxito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latin typeface="+mj-lt"/>
                <a:cs typeface="Arial"/>
              </a:rPr>
              <a:t>El punto de inflexión cultural en el que el trabajo duro y la concentración para ganar el negocio se convierten en un sentido de derecho al éxito futuro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s-ES" sz="1600" spc="-5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xmlns="" id="{B2AE5D6E-295E-42D8-AF5D-6AD2B0F75347}"/>
              </a:ext>
            </a:extLst>
          </p:cNvPr>
          <p:cNvSpPr/>
          <p:nvPr/>
        </p:nvSpPr>
        <p:spPr>
          <a:xfrm>
            <a:off x="3280543" y="2505477"/>
            <a:ext cx="8338726" cy="3518482"/>
          </a:xfrm>
          <a:custGeom>
            <a:avLst/>
            <a:gdLst>
              <a:gd name="connsiteX0" fmla="*/ 0 w 7934960"/>
              <a:gd name="connsiteY0" fmla="*/ 3101783 h 3518482"/>
              <a:gd name="connsiteX1" fmla="*/ 1676400 w 7934960"/>
              <a:gd name="connsiteY1" fmla="*/ 2553143 h 3518482"/>
              <a:gd name="connsiteX2" fmla="*/ 3322320 w 7934960"/>
              <a:gd name="connsiteY2" fmla="*/ 602423 h 3518482"/>
              <a:gd name="connsiteX3" fmla="*/ 3759200 w 7934960"/>
              <a:gd name="connsiteY3" fmla="*/ 267143 h 3518482"/>
              <a:gd name="connsiteX4" fmla="*/ 4602480 w 7934960"/>
              <a:gd name="connsiteY4" fmla="*/ 94423 h 3518482"/>
              <a:gd name="connsiteX5" fmla="*/ 5181600 w 7934960"/>
              <a:gd name="connsiteY5" fmla="*/ 1821623 h 3518482"/>
              <a:gd name="connsiteX6" fmla="*/ 5608320 w 7934960"/>
              <a:gd name="connsiteY6" fmla="*/ 1557463 h 3518482"/>
              <a:gd name="connsiteX7" fmla="*/ 6065520 w 7934960"/>
              <a:gd name="connsiteY7" fmla="*/ 2705543 h 3518482"/>
              <a:gd name="connsiteX8" fmla="*/ 6400800 w 7934960"/>
              <a:gd name="connsiteY8" fmla="*/ 2339783 h 3518482"/>
              <a:gd name="connsiteX9" fmla="*/ 6746240 w 7934960"/>
              <a:gd name="connsiteY9" fmla="*/ 3162743 h 3518482"/>
              <a:gd name="connsiteX10" fmla="*/ 7233920 w 7934960"/>
              <a:gd name="connsiteY10" fmla="*/ 2776663 h 3518482"/>
              <a:gd name="connsiteX11" fmla="*/ 7579360 w 7934960"/>
              <a:gd name="connsiteY11" fmla="*/ 3396423 h 3518482"/>
              <a:gd name="connsiteX12" fmla="*/ 7934960 w 7934960"/>
              <a:gd name="connsiteY12" fmla="*/ 3518343 h 35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34960" h="3518482">
                <a:moveTo>
                  <a:pt x="0" y="3101783"/>
                </a:moveTo>
                <a:cubicBezTo>
                  <a:pt x="561340" y="3035743"/>
                  <a:pt x="1122680" y="2969703"/>
                  <a:pt x="1676400" y="2553143"/>
                </a:cubicBezTo>
                <a:cubicBezTo>
                  <a:pt x="2230120" y="2136583"/>
                  <a:pt x="2975187" y="983423"/>
                  <a:pt x="3322320" y="602423"/>
                </a:cubicBezTo>
                <a:cubicBezTo>
                  <a:pt x="3669453" y="221423"/>
                  <a:pt x="3545840" y="351810"/>
                  <a:pt x="3759200" y="267143"/>
                </a:cubicBezTo>
                <a:cubicBezTo>
                  <a:pt x="3972560" y="182476"/>
                  <a:pt x="4365413" y="-164657"/>
                  <a:pt x="4602480" y="94423"/>
                </a:cubicBezTo>
                <a:cubicBezTo>
                  <a:pt x="4839547" y="353503"/>
                  <a:pt x="5013960" y="1577783"/>
                  <a:pt x="5181600" y="1821623"/>
                </a:cubicBezTo>
                <a:cubicBezTo>
                  <a:pt x="5349240" y="2065463"/>
                  <a:pt x="5461000" y="1410143"/>
                  <a:pt x="5608320" y="1557463"/>
                </a:cubicBezTo>
                <a:cubicBezTo>
                  <a:pt x="5755640" y="1704783"/>
                  <a:pt x="5933440" y="2575156"/>
                  <a:pt x="6065520" y="2705543"/>
                </a:cubicBezTo>
                <a:cubicBezTo>
                  <a:pt x="6197600" y="2835930"/>
                  <a:pt x="6287347" y="2263583"/>
                  <a:pt x="6400800" y="2339783"/>
                </a:cubicBezTo>
                <a:cubicBezTo>
                  <a:pt x="6514253" y="2415983"/>
                  <a:pt x="6607387" y="3089930"/>
                  <a:pt x="6746240" y="3162743"/>
                </a:cubicBezTo>
                <a:cubicBezTo>
                  <a:pt x="6885093" y="3235556"/>
                  <a:pt x="7095067" y="2737716"/>
                  <a:pt x="7233920" y="2776663"/>
                </a:cubicBezTo>
                <a:cubicBezTo>
                  <a:pt x="7372773" y="2815610"/>
                  <a:pt x="7462520" y="3272810"/>
                  <a:pt x="7579360" y="3396423"/>
                </a:cubicBezTo>
                <a:cubicBezTo>
                  <a:pt x="7696200" y="3520036"/>
                  <a:pt x="7815580" y="3519189"/>
                  <a:pt x="7934960" y="3518343"/>
                </a:cubicBezTo>
              </a:path>
            </a:pathLst>
          </a:cu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bject 25">
            <a:extLst>
              <a:ext uri="{FF2B5EF4-FFF2-40B4-BE49-F238E27FC236}">
                <a16:creationId xmlns:a16="http://schemas.microsoft.com/office/drawing/2014/main" xmlns="" id="{218D54CB-EDD0-4F2D-8FAE-8686B16AB153}"/>
              </a:ext>
            </a:extLst>
          </p:cNvPr>
          <p:cNvSpPr txBox="1"/>
          <p:nvPr/>
        </p:nvSpPr>
        <p:spPr>
          <a:xfrm>
            <a:off x="5326911" y="1946220"/>
            <a:ext cx="2122995" cy="306419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Etapa 2: </a:t>
            </a:r>
            <a:endParaRPr lang="es-ES" sz="1600" b="1" spc="-5" dirty="0" smtClean="0">
              <a:solidFill>
                <a:schemeClr val="bg1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Búsqueda </a:t>
            </a: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indisciplinada de </a:t>
            </a: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más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 smtClean="0">
                <a:solidFill>
                  <a:schemeClr val="bg1"/>
                </a:solidFill>
                <a:latin typeface="+mj-lt"/>
                <a:cs typeface="Arial"/>
              </a:rPr>
              <a:t>A </a:t>
            </a:r>
            <a:r>
              <a:rPr lang="es-ES" sz="1400" spc="-5" dirty="0">
                <a:solidFill>
                  <a:schemeClr val="bg1"/>
                </a:solidFill>
                <a:latin typeface="+mj-lt"/>
                <a:cs typeface="Arial"/>
              </a:rPr>
              <a:t>partir de la primera etapa, las personas persiguen objetivos que les alejan de su núcleo, de su ventaja competitiva, todo ello en nombre del crecimiento, o de la gran estrategia</a:t>
            </a:r>
            <a:r>
              <a:rPr lang="en-GB" sz="1400" spc="-30" dirty="0" smtClean="0">
                <a:solidFill>
                  <a:schemeClr val="bg1"/>
                </a:solidFill>
                <a:latin typeface="+mj-lt"/>
                <a:cs typeface="Arial"/>
              </a:rPr>
              <a:t>.</a:t>
            </a:r>
            <a:endParaRPr lang="en-GB" sz="1400" spc="-3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2" name="TextBox 87">
            <a:extLst>
              <a:ext uri="{FF2B5EF4-FFF2-40B4-BE49-F238E27FC236}">
                <a16:creationId xmlns:a16="http://schemas.microsoft.com/office/drawing/2014/main" xmlns="" id="{D429BCE2-BE31-471C-B607-7CC1348133CC}"/>
              </a:ext>
            </a:extLst>
          </p:cNvPr>
          <p:cNvSpPr txBox="1"/>
          <p:nvPr/>
        </p:nvSpPr>
        <p:spPr>
          <a:xfrm>
            <a:off x="550278" y="6528494"/>
            <a:ext cx="6470282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Fuente: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Adaptado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 de Jim 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Collins, “</a:t>
            </a:r>
            <a:r>
              <a:rPr lang="en-GB" sz="1000" i="1" dirty="0">
                <a:latin typeface="+mj-lt"/>
                <a:ea typeface="League Spartan" charset="0"/>
                <a:cs typeface="Poppins" pitchFamily="2" charset="77"/>
              </a:rPr>
              <a:t>How the Mighty Fall and Why Some Companies Never Give In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” </a:t>
            </a:r>
            <a:r>
              <a:rPr lang="en-GB" sz="1000" dirty="0" smtClean="0">
                <a:latin typeface="+mj-lt"/>
                <a:ea typeface="League Spartan" charset="0"/>
                <a:cs typeface="Poppins" pitchFamily="2" charset="77"/>
              </a:rPr>
              <a:t>y Eli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Zelkha</a:t>
            </a:r>
            <a:endParaRPr lang="en-GB" sz="1000" dirty="0"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4452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xmlns="" id="{73A0BCD2-4AB2-48B5-8A6B-05BF0AFDA0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1400" dirty="0">
              <a:sym typeface="+mn-lt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6630" y="511344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cae</a:t>
            </a:r>
            <a:r>
              <a:rPr lang="en-GB" dirty="0"/>
              <a:t> el </a:t>
            </a:r>
            <a:r>
              <a:rPr lang="en-GB" dirty="0" err="1"/>
              <a:t>Poderoso</a:t>
            </a:r>
            <a:r>
              <a:rPr lang="en-GB" dirty="0"/>
              <a:t>…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174309" y="2170048"/>
            <a:ext cx="2544762" cy="359102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000" b="1" dirty="0">
                <a:latin typeface="+mj-lt"/>
              </a:rPr>
              <a:t>Etapa 3</a:t>
            </a:r>
            <a:r>
              <a:rPr lang="es-ES" altLang="de-DE" sz="2000" b="1" dirty="0" smtClean="0">
                <a:latin typeface="+mj-lt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800" dirty="0" smtClean="0">
                <a:latin typeface="+mj-lt"/>
              </a:rPr>
              <a:t>En </a:t>
            </a:r>
            <a:r>
              <a:rPr lang="es-ES" altLang="de-DE" sz="1800" dirty="0">
                <a:latin typeface="+mj-lt"/>
              </a:rPr>
              <a:t>la etapa 3, "Negación del riesgo y del peligro", las cosas parecen estar bien por fuera, pero aparecen signos internos de deterioro</a:t>
            </a:r>
            <a:r>
              <a:rPr lang="es-ES" altLang="de-DE" sz="1800" dirty="0" smtClean="0">
                <a:latin typeface="+mj-lt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800" dirty="0" smtClean="0">
                <a:latin typeface="+mj-lt"/>
              </a:rPr>
              <a:t>Las </a:t>
            </a:r>
            <a:r>
              <a:rPr lang="es-ES" altLang="de-DE" sz="1800" dirty="0">
                <a:latin typeface="+mj-lt"/>
              </a:rPr>
              <a:t>empresas tienden a amplificar los datos positivos y a descartar, o explicar, los datos negativos.</a:t>
            </a:r>
            <a:endParaRPr lang="en-GB" altLang="de-DE" sz="1800" dirty="0">
              <a:latin typeface="+mj-lt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xmlns="" id="{B2AE5D6E-295E-42D8-AF5D-6AD2B0F75347}"/>
              </a:ext>
            </a:extLst>
          </p:cNvPr>
          <p:cNvSpPr/>
          <p:nvPr/>
        </p:nvSpPr>
        <p:spPr>
          <a:xfrm>
            <a:off x="3280543" y="2505477"/>
            <a:ext cx="8338726" cy="3518482"/>
          </a:xfrm>
          <a:custGeom>
            <a:avLst/>
            <a:gdLst>
              <a:gd name="connsiteX0" fmla="*/ 0 w 7934960"/>
              <a:gd name="connsiteY0" fmla="*/ 3101783 h 3518482"/>
              <a:gd name="connsiteX1" fmla="*/ 1676400 w 7934960"/>
              <a:gd name="connsiteY1" fmla="*/ 2553143 h 3518482"/>
              <a:gd name="connsiteX2" fmla="*/ 3322320 w 7934960"/>
              <a:gd name="connsiteY2" fmla="*/ 602423 h 3518482"/>
              <a:gd name="connsiteX3" fmla="*/ 3759200 w 7934960"/>
              <a:gd name="connsiteY3" fmla="*/ 267143 h 3518482"/>
              <a:gd name="connsiteX4" fmla="*/ 4602480 w 7934960"/>
              <a:gd name="connsiteY4" fmla="*/ 94423 h 3518482"/>
              <a:gd name="connsiteX5" fmla="*/ 5181600 w 7934960"/>
              <a:gd name="connsiteY5" fmla="*/ 1821623 h 3518482"/>
              <a:gd name="connsiteX6" fmla="*/ 5608320 w 7934960"/>
              <a:gd name="connsiteY6" fmla="*/ 1557463 h 3518482"/>
              <a:gd name="connsiteX7" fmla="*/ 6065520 w 7934960"/>
              <a:gd name="connsiteY7" fmla="*/ 2705543 h 3518482"/>
              <a:gd name="connsiteX8" fmla="*/ 6400800 w 7934960"/>
              <a:gd name="connsiteY8" fmla="*/ 2339783 h 3518482"/>
              <a:gd name="connsiteX9" fmla="*/ 6746240 w 7934960"/>
              <a:gd name="connsiteY9" fmla="*/ 3162743 h 3518482"/>
              <a:gd name="connsiteX10" fmla="*/ 7233920 w 7934960"/>
              <a:gd name="connsiteY10" fmla="*/ 2776663 h 3518482"/>
              <a:gd name="connsiteX11" fmla="*/ 7579360 w 7934960"/>
              <a:gd name="connsiteY11" fmla="*/ 3396423 h 3518482"/>
              <a:gd name="connsiteX12" fmla="*/ 7934960 w 7934960"/>
              <a:gd name="connsiteY12" fmla="*/ 3518343 h 35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34960" h="3518482">
                <a:moveTo>
                  <a:pt x="0" y="3101783"/>
                </a:moveTo>
                <a:cubicBezTo>
                  <a:pt x="561340" y="3035743"/>
                  <a:pt x="1122680" y="2969703"/>
                  <a:pt x="1676400" y="2553143"/>
                </a:cubicBezTo>
                <a:cubicBezTo>
                  <a:pt x="2230120" y="2136583"/>
                  <a:pt x="2975187" y="983423"/>
                  <a:pt x="3322320" y="602423"/>
                </a:cubicBezTo>
                <a:cubicBezTo>
                  <a:pt x="3669453" y="221423"/>
                  <a:pt x="3545840" y="351810"/>
                  <a:pt x="3759200" y="267143"/>
                </a:cubicBezTo>
                <a:cubicBezTo>
                  <a:pt x="3972560" y="182476"/>
                  <a:pt x="4365413" y="-164657"/>
                  <a:pt x="4602480" y="94423"/>
                </a:cubicBezTo>
                <a:cubicBezTo>
                  <a:pt x="4839547" y="353503"/>
                  <a:pt x="5013960" y="1577783"/>
                  <a:pt x="5181600" y="1821623"/>
                </a:cubicBezTo>
                <a:cubicBezTo>
                  <a:pt x="5349240" y="2065463"/>
                  <a:pt x="5461000" y="1410143"/>
                  <a:pt x="5608320" y="1557463"/>
                </a:cubicBezTo>
                <a:cubicBezTo>
                  <a:pt x="5755640" y="1704783"/>
                  <a:pt x="5933440" y="2575156"/>
                  <a:pt x="6065520" y="2705543"/>
                </a:cubicBezTo>
                <a:cubicBezTo>
                  <a:pt x="6197600" y="2835930"/>
                  <a:pt x="6287347" y="2263583"/>
                  <a:pt x="6400800" y="2339783"/>
                </a:cubicBezTo>
                <a:cubicBezTo>
                  <a:pt x="6514253" y="2415983"/>
                  <a:pt x="6607387" y="3089930"/>
                  <a:pt x="6746240" y="3162743"/>
                </a:cubicBezTo>
                <a:cubicBezTo>
                  <a:pt x="6885093" y="3235556"/>
                  <a:pt x="7095067" y="2737716"/>
                  <a:pt x="7233920" y="2776663"/>
                </a:cubicBezTo>
                <a:cubicBezTo>
                  <a:pt x="7372773" y="2815610"/>
                  <a:pt x="7462520" y="3272810"/>
                  <a:pt x="7579360" y="3396423"/>
                </a:cubicBezTo>
                <a:cubicBezTo>
                  <a:pt x="7696200" y="3520036"/>
                  <a:pt x="7815580" y="3519189"/>
                  <a:pt x="7934960" y="3518343"/>
                </a:cubicBezTo>
              </a:path>
            </a:pathLst>
          </a:cu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bject 25">
            <a:extLst>
              <a:ext uri="{FF2B5EF4-FFF2-40B4-BE49-F238E27FC236}">
                <a16:creationId xmlns:a16="http://schemas.microsoft.com/office/drawing/2014/main" xmlns="" id="{218D54CB-EDD0-4F2D-8FAE-8686B16AB153}"/>
              </a:ext>
            </a:extLst>
          </p:cNvPr>
          <p:cNvSpPr txBox="1"/>
          <p:nvPr/>
        </p:nvSpPr>
        <p:spPr>
          <a:xfrm>
            <a:off x="4734839" y="1946220"/>
            <a:ext cx="2016690" cy="3151873"/>
          </a:xfrm>
          <a:prstGeom prst="rect">
            <a:avLst/>
          </a:pr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Etapa 2: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Búsqueda indisciplinada de más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cs typeface="Arial"/>
              </a:rPr>
              <a:t>A partir de la primera etapa, las personas persiguen objetivos que les alejan de su núcleo, de su ventaja competitiva, todo ello en nombre del crecimiento, o de la gran estrategia</a:t>
            </a:r>
            <a:r>
              <a:rPr lang="en-GB" sz="1400" spc="-30" dirty="0" smtClean="0">
                <a:solidFill>
                  <a:schemeClr val="tx2"/>
                </a:solidFill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11" name="object 25">
            <a:extLst>
              <a:ext uri="{FF2B5EF4-FFF2-40B4-BE49-F238E27FC236}">
                <a16:creationId xmlns:a16="http://schemas.microsoft.com/office/drawing/2014/main" xmlns="" id="{0D6015C8-25E3-4B49-B49D-F30F6FD512CE}"/>
              </a:ext>
            </a:extLst>
          </p:cNvPr>
          <p:cNvSpPr txBox="1"/>
          <p:nvPr/>
        </p:nvSpPr>
        <p:spPr>
          <a:xfrm>
            <a:off x="6911265" y="1925854"/>
            <a:ext cx="1585218" cy="27338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spcBef>
                <a:spcPts val="180"/>
              </a:spcBef>
            </a:pP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Etapa 3: Negación del </a:t>
            </a: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riesgo y </a:t>
            </a: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el </a:t>
            </a: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peligro</a:t>
            </a:r>
          </a:p>
          <a:p>
            <a:pPr marL="217804" marR="210185" indent="-635" algn="ctr">
              <a:spcBef>
                <a:spcPts val="180"/>
              </a:spcBef>
            </a:pPr>
            <a:r>
              <a:rPr lang="es-ES" sz="1600" spc="-5" dirty="0" smtClean="0">
                <a:solidFill>
                  <a:schemeClr val="bg1"/>
                </a:solidFill>
                <a:latin typeface="+mj-lt"/>
                <a:cs typeface="Arial"/>
              </a:rPr>
              <a:t>Perseguir </a:t>
            </a:r>
            <a:r>
              <a:rPr lang="es-ES" sz="1600" spc="-5" dirty="0">
                <a:solidFill>
                  <a:schemeClr val="bg1"/>
                </a:solidFill>
                <a:latin typeface="+mj-lt"/>
                <a:cs typeface="Arial"/>
              </a:rPr>
              <a:t>cosas que no forman parte de </a:t>
            </a:r>
            <a:r>
              <a:rPr lang="es-ES" sz="1600" spc="-5" dirty="0" smtClean="0">
                <a:solidFill>
                  <a:schemeClr val="bg1"/>
                </a:solidFill>
                <a:latin typeface="+mj-lt"/>
                <a:cs typeface="Arial"/>
              </a:rPr>
              <a:t>tu </a:t>
            </a:r>
            <a:r>
              <a:rPr lang="es-ES" sz="1600" spc="-5" dirty="0">
                <a:solidFill>
                  <a:schemeClr val="bg1"/>
                </a:solidFill>
                <a:latin typeface="+mj-lt"/>
                <a:cs typeface="Arial"/>
              </a:rPr>
              <a:t>núcleo, no ver los problemas</a:t>
            </a:r>
            <a:r>
              <a:rPr lang="en-GB" sz="1400" spc="-30" dirty="0" smtClean="0">
                <a:solidFill>
                  <a:schemeClr val="bg1"/>
                </a:solidFill>
                <a:latin typeface="+mj-lt"/>
                <a:cs typeface="Arial"/>
              </a:rPr>
              <a:t>.</a:t>
            </a:r>
            <a:endParaRPr lang="en-GB" sz="1400" spc="-3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2" name="object 25">
            <a:extLst>
              <a:ext uri="{FF2B5EF4-FFF2-40B4-BE49-F238E27FC236}">
                <a16:creationId xmlns:a16="http://schemas.microsoft.com/office/drawing/2014/main" xmlns="" id="{59263594-F341-40B7-B9FB-183368666F4A}"/>
              </a:ext>
            </a:extLst>
          </p:cNvPr>
          <p:cNvSpPr txBox="1"/>
          <p:nvPr/>
        </p:nvSpPr>
        <p:spPr>
          <a:xfrm>
            <a:off x="2719071" y="1963432"/>
            <a:ext cx="1921034" cy="2838722"/>
          </a:xfrm>
          <a:prstGeom prst="rect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Etapa 1: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La arrogancia nacida del éxito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latin typeface="+mj-lt"/>
                <a:cs typeface="Arial"/>
              </a:rPr>
              <a:t>El punto de inflexión cultural en el que el trabajo duro y la concentración para ganar el negocio se convierten en un sentido de derecho al éxito futuro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s-ES" sz="1600" spc="-5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13" name="TextBox 87">
            <a:extLst>
              <a:ext uri="{FF2B5EF4-FFF2-40B4-BE49-F238E27FC236}">
                <a16:creationId xmlns:a16="http://schemas.microsoft.com/office/drawing/2014/main" xmlns="" id="{D429BCE2-BE31-471C-B607-7CC1348133CC}"/>
              </a:ext>
            </a:extLst>
          </p:cNvPr>
          <p:cNvSpPr txBox="1"/>
          <p:nvPr/>
        </p:nvSpPr>
        <p:spPr>
          <a:xfrm>
            <a:off x="550278" y="6528494"/>
            <a:ext cx="6470282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Fuente: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Adaptado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 de Jim 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Collins, “</a:t>
            </a:r>
            <a:r>
              <a:rPr lang="en-GB" sz="1000" i="1" dirty="0">
                <a:latin typeface="+mj-lt"/>
                <a:ea typeface="League Spartan" charset="0"/>
                <a:cs typeface="Poppins" pitchFamily="2" charset="77"/>
              </a:rPr>
              <a:t>How the Mighty Fall and Why Some Companies Never Give In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” </a:t>
            </a:r>
            <a:r>
              <a:rPr lang="en-GB" sz="1000" dirty="0" smtClean="0">
                <a:latin typeface="+mj-lt"/>
                <a:ea typeface="League Spartan" charset="0"/>
                <a:cs typeface="Poppins" pitchFamily="2" charset="77"/>
              </a:rPr>
              <a:t>y Eli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Zelkha</a:t>
            </a:r>
            <a:endParaRPr lang="en-GB" sz="1000" dirty="0"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1822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xmlns="" id="{73A0BCD2-4AB2-48B5-8A6B-05BF0AFDA0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1400" dirty="0">
              <a:sym typeface="+mn-lt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cae</a:t>
            </a:r>
            <a:r>
              <a:rPr lang="en-GB" dirty="0"/>
              <a:t> el </a:t>
            </a:r>
            <a:r>
              <a:rPr lang="en-GB" dirty="0" err="1"/>
              <a:t>Poderoso</a:t>
            </a:r>
            <a:r>
              <a:rPr lang="en-GB" dirty="0"/>
              <a:t>…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125260" y="1815478"/>
            <a:ext cx="2846114" cy="446819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000" b="1" dirty="0">
                <a:latin typeface="+mj-lt"/>
              </a:rPr>
              <a:t>Etapa 4</a:t>
            </a:r>
            <a:r>
              <a:rPr lang="es-ES" altLang="de-DE" sz="2000" b="1" dirty="0" smtClean="0">
                <a:latin typeface="+mj-lt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000" dirty="0" smtClean="0">
                <a:latin typeface="+mj-lt"/>
              </a:rPr>
              <a:t>La </a:t>
            </a:r>
            <a:r>
              <a:rPr lang="es-ES" altLang="de-DE" sz="2000" dirty="0">
                <a:latin typeface="+mj-lt"/>
              </a:rPr>
              <a:t>negación puede llevar a la Etapa 4, "Aferrarse a la salvación", en la que el declive se hace visible para todos. En esta etapa es instintivo hacer todo lo que se les ocurra a los líderes para revertir el declive. Pero la clave es no hacer todo a un ritmo frenético, sino pensar qué no hacer con un enfoque centrado.</a:t>
            </a:r>
            <a:endParaRPr lang="en-GB" altLang="de-DE" sz="2000" dirty="0">
              <a:latin typeface="+mj-lt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xmlns="" id="{B2AE5D6E-295E-42D8-AF5D-6AD2B0F75347}"/>
              </a:ext>
            </a:extLst>
          </p:cNvPr>
          <p:cNvSpPr/>
          <p:nvPr/>
        </p:nvSpPr>
        <p:spPr>
          <a:xfrm>
            <a:off x="3280543" y="2505477"/>
            <a:ext cx="8338726" cy="3518482"/>
          </a:xfrm>
          <a:custGeom>
            <a:avLst/>
            <a:gdLst>
              <a:gd name="connsiteX0" fmla="*/ 0 w 7934960"/>
              <a:gd name="connsiteY0" fmla="*/ 3101783 h 3518482"/>
              <a:gd name="connsiteX1" fmla="*/ 1676400 w 7934960"/>
              <a:gd name="connsiteY1" fmla="*/ 2553143 h 3518482"/>
              <a:gd name="connsiteX2" fmla="*/ 3322320 w 7934960"/>
              <a:gd name="connsiteY2" fmla="*/ 602423 h 3518482"/>
              <a:gd name="connsiteX3" fmla="*/ 3759200 w 7934960"/>
              <a:gd name="connsiteY3" fmla="*/ 267143 h 3518482"/>
              <a:gd name="connsiteX4" fmla="*/ 4602480 w 7934960"/>
              <a:gd name="connsiteY4" fmla="*/ 94423 h 3518482"/>
              <a:gd name="connsiteX5" fmla="*/ 5181600 w 7934960"/>
              <a:gd name="connsiteY5" fmla="*/ 1821623 h 3518482"/>
              <a:gd name="connsiteX6" fmla="*/ 5608320 w 7934960"/>
              <a:gd name="connsiteY6" fmla="*/ 1557463 h 3518482"/>
              <a:gd name="connsiteX7" fmla="*/ 6065520 w 7934960"/>
              <a:gd name="connsiteY7" fmla="*/ 2705543 h 3518482"/>
              <a:gd name="connsiteX8" fmla="*/ 6400800 w 7934960"/>
              <a:gd name="connsiteY8" fmla="*/ 2339783 h 3518482"/>
              <a:gd name="connsiteX9" fmla="*/ 6746240 w 7934960"/>
              <a:gd name="connsiteY9" fmla="*/ 3162743 h 3518482"/>
              <a:gd name="connsiteX10" fmla="*/ 7233920 w 7934960"/>
              <a:gd name="connsiteY10" fmla="*/ 2776663 h 3518482"/>
              <a:gd name="connsiteX11" fmla="*/ 7579360 w 7934960"/>
              <a:gd name="connsiteY11" fmla="*/ 3396423 h 3518482"/>
              <a:gd name="connsiteX12" fmla="*/ 7934960 w 7934960"/>
              <a:gd name="connsiteY12" fmla="*/ 3518343 h 35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34960" h="3518482">
                <a:moveTo>
                  <a:pt x="0" y="3101783"/>
                </a:moveTo>
                <a:cubicBezTo>
                  <a:pt x="561340" y="3035743"/>
                  <a:pt x="1122680" y="2969703"/>
                  <a:pt x="1676400" y="2553143"/>
                </a:cubicBezTo>
                <a:cubicBezTo>
                  <a:pt x="2230120" y="2136583"/>
                  <a:pt x="2975187" y="983423"/>
                  <a:pt x="3322320" y="602423"/>
                </a:cubicBezTo>
                <a:cubicBezTo>
                  <a:pt x="3669453" y="221423"/>
                  <a:pt x="3545840" y="351810"/>
                  <a:pt x="3759200" y="267143"/>
                </a:cubicBezTo>
                <a:cubicBezTo>
                  <a:pt x="3972560" y="182476"/>
                  <a:pt x="4365413" y="-164657"/>
                  <a:pt x="4602480" y="94423"/>
                </a:cubicBezTo>
                <a:cubicBezTo>
                  <a:pt x="4839547" y="353503"/>
                  <a:pt x="5013960" y="1577783"/>
                  <a:pt x="5181600" y="1821623"/>
                </a:cubicBezTo>
                <a:cubicBezTo>
                  <a:pt x="5349240" y="2065463"/>
                  <a:pt x="5461000" y="1410143"/>
                  <a:pt x="5608320" y="1557463"/>
                </a:cubicBezTo>
                <a:cubicBezTo>
                  <a:pt x="5755640" y="1704783"/>
                  <a:pt x="5933440" y="2575156"/>
                  <a:pt x="6065520" y="2705543"/>
                </a:cubicBezTo>
                <a:cubicBezTo>
                  <a:pt x="6197600" y="2835930"/>
                  <a:pt x="6287347" y="2263583"/>
                  <a:pt x="6400800" y="2339783"/>
                </a:cubicBezTo>
                <a:cubicBezTo>
                  <a:pt x="6514253" y="2415983"/>
                  <a:pt x="6607387" y="3089930"/>
                  <a:pt x="6746240" y="3162743"/>
                </a:cubicBezTo>
                <a:cubicBezTo>
                  <a:pt x="6885093" y="3235556"/>
                  <a:pt x="7095067" y="2737716"/>
                  <a:pt x="7233920" y="2776663"/>
                </a:cubicBezTo>
                <a:cubicBezTo>
                  <a:pt x="7372773" y="2815610"/>
                  <a:pt x="7462520" y="3272810"/>
                  <a:pt x="7579360" y="3396423"/>
                </a:cubicBezTo>
                <a:cubicBezTo>
                  <a:pt x="7696200" y="3520036"/>
                  <a:pt x="7815580" y="3519189"/>
                  <a:pt x="7934960" y="3518343"/>
                </a:cubicBezTo>
              </a:path>
            </a:pathLst>
          </a:cu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bject 25">
            <a:extLst>
              <a:ext uri="{FF2B5EF4-FFF2-40B4-BE49-F238E27FC236}">
                <a16:creationId xmlns:a16="http://schemas.microsoft.com/office/drawing/2014/main" xmlns="" id="{0D6015C8-25E3-4B49-B49D-F30F6FD512CE}"/>
              </a:ext>
            </a:extLst>
          </p:cNvPr>
          <p:cNvSpPr txBox="1"/>
          <p:nvPr/>
        </p:nvSpPr>
        <p:spPr>
          <a:xfrm>
            <a:off x="7020560" y="1946220"/>
            <a:ext cx="1585218" cy="299154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Etapa 3: Negación del riesgo y el peligro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endParaRPr lang="es-ES" sz="1600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spc="-5" dirty="0" smtClean="0">
                <a:solidFill>
                  <a:schemeClr val="tx2"/>
                </a:solidFill>
                <a:latin typeface="+mj-lt"/>
                <a:cs typeface="Arial"/>
              </a:rPr>
              <a:t>Perseguir 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cosas que no forman parte de su núcleo, no ver los problemas.</a:t>
            </a:r>
          </a:p>
          <a:p>
            <a:pPr marL="12065" marR="5080" algn="ctr">
              <a:lnSpc>
                <a:spcPts val="1600"/>
              </a:lnSpc>
            </a:pPr>
            <a:r>
              <a:rPr lang="en-GB" sz="1400" spc="-30" dirty="0" smtClean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14" name="object 25">
            <a:extLst>
              <a:ext uri="{FF2B5EF4-FFF2-40B4-BE49-F238E27FC236}">
                <a16:creationId xmlns:a16="http://schemas.microsoft.com/office/drawing/2014/main" xmlns="" id="{A0B3E0BD-55F5-44C6-8525-77853E200DC8}"/>
              </a:ext>
            </a:extLst>
          </p:cNvPr>
          <p:cNvSpPr txBox="1"/>
          <p:nvPr/>
        </p:nvSpPr>
        <p:spPr>
          <a:xfrm>
            <a:off x="8857349" y="1946220"/>
            <a:ext cx="1877455" cy="28387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b="1" spc="-5" dirty="0">
                <a:solidFill>
                  <a:schemeClr val="bg1"/>
                </a:solidFill>
                <a:latin typeface="+mj-lt"/>
                <a:cs typeface="Arial"/>
              </a:rPr>
              <a:t>Etapa 4: </a:t>
            </a:r>
            <a:endParaRPr lang="es-ES" b="1" spc="-5" dirty="0" smtClean="0">
              <a:solidFill>
                <a:schemeClr val="bg1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b="1" spc="-5" dirty="0" smtClean="0">
                <a:solidFill>
                  <a:schemeClr val="bg1"/>
                </a:solidFill>
                <a:latin typeface="+mj-lt"/>
                <a:cs typeface="Arial"/>
              </a:rPr>
              <a:t>Aferrarse </a:t>
            </a:r>
            <a:r>
              <a:rPr lang="es-ES" b="1" spc="-5" dirty="0">
                <a:solidFill>
                  <a:schemeClr val="bg1"/>
                </a:solidFill>
                <a:latin typeface="+mj-lt"/>
                <a:cs typeface="Arial"/>
              </a:rPr>
              <a:t>a la </a:t>
            </a:r>
            <a:r>
              <a:rPr lang="es-ES" b="1" spc="-5" dirty="0" smtClean="0">
                <a:solidFill>
                  <a:schemeClr val="bg1"/>
                </a:solidFill>
                <a:latin typeface="+mj-lt"/>
                <a:cs typeface="Arial"/>
              </a:rPr>
              <a:t>salvación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pc="-5" dirty="0" smtClean="0">
                <a:solidFill>
                  <a:schemeClr val="bg1"/>
                </a:solidFill>
                <a:latin typeface="+mj-lt"/>
                <a:cs typeface="Arial"/>
              </a:rPr>
              <a:t>La última </a:t>
            </a:r>
            <a:r>
              <a:rPr lang="es-ES" spc="-5" dirty="0">
                <a:solidFill>
                  <a:schemeClr val="bg1"/>
                </a:solidFill>
                <a:latin typeface="+mj-lt"/>
                <a:cs typeface="Arial"/>
              </a:rPr>
              <a:t>bala de plata, abandonar el volante y perseguir cosas fuera del </a:t>
            </a:r>
            <a:r>
              <a:rPr lang="es-ES" spc="-5" dirty="0" smtClean="0">
                <a:solidFill>
                  <a:schemeClr val="bg1"/>
                </a:solidFill>
                <a:latin typeface="+mj-lt"/>
                <a:cs typeface="Arial"/>
              </a:rPr>
              <a:t>núcleo o foco de la empresa.</a:t>
            </a:r>
            <a:endParaRPr lang="en-GB" sz="1600" spc="-3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xmlns="" id="{59263594-F341-40B7-B9FB-183368666F4A}"/>
              </a:ext>
            </a:extLst>
          </p:cNvPr>
          <p:cNvSpPr txBox="1"/>
          <p:nvPr/>
        </p:nvSpPr>
        <p:spPr>
          <a:xfrm>
            <a:off x="2824902" y="1946220"/>
            <a:ext cx="1921034" cy="2838722"/>
          </a:xfrm>
          <a:prstGeom prst="rect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Etapa 1: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La arrogancia nacida del éxito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latin typeface="+mj-lt"/>
                <a:cs typeface="Arial"/>
              </a:rPr>
              <a:t>El punto de inflexión cultural en el que el trabajo duro y la concentración para ganar el negocio se convierten en un sentido de derecho al éxito futuro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s-ES" sz="1600" spc="-5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15" name="object 25">
            <a:extLst>
              <a:ext uri="{FF2B5EF4-FFF2-40B4-BE49-F238E27FC236}">
                <a16:creationId xmlns:a16="http://schemas.microsoft.com/office/drawing/2014/main" xmlns="" id="{218D54CB-EDD0-4F2D-8FAE-8686B16AB153}"/>
              </a:ext>
            </a:extLst>
          </p:cNvPr>
          <p:cNvSpPr txBox="1"/>
          <p:nvPr/>
        </p:nvSpPr>
        <p:spPr>
          <a:xfrm>
            <a:off x="4867136" y="1946220"/>
            <a:ext cx="2016690" cy="3151873"/>
          </a:xfrm>
          <a:prstGeom prst="rect">
            <a:avLst/>
          </a:pr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Etapa 2: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Búsqueda indisciplinada de más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cs typeface="Arial"/>
              </a:rPr>
              <a:t>A partir de la primera etapa, las personas persiguen objetivos que les alejan de su núcleo, de su ventaja competitiva, todo ello en nombre del crecimiento, o de la gran estrategia</a:t>
            </a:r>
            <a:r>
              <a:rPr lang="en-GB" sz="1400" spc="-30" dirty="0" smtClean="0">
                <a:solidFill>
                  <a:schemeClr val="tx2"/>
                </a:solidFill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17" name="TextBox 87">
            <a:extLst>
              <a:ext uri="{FF2B5EF4-FFF2-40B4-BE49-F238E27FC236}">
                <a16:creationId xmlns:a16="http://schemas.microsoft.com/office/drawing/2014/main" xmlns="" id="{D429BCE2-BE31-471C-B607-7CC1348133CC}"/>
              </a:ext>
            </a:extLst>
          </p:cNvPr>
          <p:cNvSpPr txBox="1"/>
          <p:nvPr/>
        </p:nvSpPr>
        <p:spPr>
          <a:xfrm>
            <a:off x="550278" y="6528494"/>
            <a:ext cx="6470282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Fuente: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Adaptado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 de Jim 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Collins, “</a:t>
            </a:r>
            <a:r>
              <a:rPr lang="en-GB" sz="1000" i="1" dirty="0">
                <a:latin typeface="+mj-lt"/>
                <a:ea typeface="League Spartan" charset="0"/>
                <a:cs typeface="Poppins" pitchFamily="2" charset="77"/>
              </a:rPr>
              <a:t>How the Mighty Fall and Why Some Companies Never Give In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” </a:t>
            </a:r>
            <a:r>
              <a:rPr lang="en-GB" sz="1000" dirty="0" smtClean="0">
                <a:latin typeface="+mj-lt"/>
                <a:ea typeface="League Spartan" charset="0"/>
                <a:cs typeface="Poppins" pitchFamily="2" charset="77"/>
              </a:rPr>
              <a:t>y Eli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Zelkha</a:t>
            </a:r>
            <a:endParaRPr lang="en-GB" sz="1000" dirty="0"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33039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xmlns="" id="{73A0BCD2-4AB2-48B5-8A6B-05BF0AFDA0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1400" dirty="0">
              <a:sym typeface="+mn-lt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2134" y="485364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cae</a:t>
            </a:r>
            <a:r>
              <a:rPr lang="en-GB" dirty="0"/>
              <a:t> el </a:t>
            </a:r>
            <a:r>
              <a:rPr lang="en-GB" dirty="0" err="1"/>
              <a:t>Poderoso</a:t>
            </a:r>
            <a:r>
              <a:rPr lang="en-GB" dirty="0"/>
              <a:t>…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171934" y="1712640"/>
            <a:ext cx="2538610" cy="3914195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b="1" dirty="0">
                <a:latin typeface="+mj-lt"/>
              </a:rPr>
              <a:t>Etapa 5</a:t>
            </a:r>
            <a:r>
              <a:rPr lang="es-ES" altLang="de-DE" b="1" dirty="0" smtClean="0">
                <a:latin typeface="+mj-lt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000" dirty="0" smtClean="0">
                <a:latin typeface="+mj-lt"/>
              </a:rPr>
              <a:t>La </a:t>
            </a:r>
            <a:r>
              <a:rPr lang="es-ES" altLang="de-DE" sz="2000" dirty="0">
                <a:latin typeface="+mj-lt"/>
              </a:rPr>
              <a:t>quinta etapa es "Capitulación a la irrelevancia o a la muerte". En esta etapa todos los repetidos intentos infructuosos han agotado tanto las finanzas como los líderes de la empresa. No hay vuelta atrás en esta etapa.</a:t>
            </a:r>
            <a:endParaRPr lang="en-GB" altLang="de-DE" sz="1800" dirty="0">
              <a:latin typeface="+mj-lt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xmlns="" id="{B2AE5D6E-295E-42D8-AF5D-6AD2B0F75347}"/>
              </a:ext>
            </a:extLst>
          </p:cNvPr>
          <p:cNvSpPr/>
          <p:nvPr/>
        </p:nvSpPr>
        <p:spPr>
          <a:xfrm>
            <a:off x="3280543" y="2505477"/>
            <a:ext cx="8338726" cy="3518482"/>
          </a:xfrm>
          <a:custGeom>
            <a:avLst/>
            <a:gdLst>
              <a:gd name="connsiteX0" fmla="*/ 0 w 7934960"/>
              <a:gd name="connsiteY0" fmla="*/ 3101783 h 3518482"/>
              <a:gd name="connsiteX1" fmla="*/ 1676400 w 7934960"/>
              <a:gd name="connsiteY1" fmla="*/ 2553143 h 3518482"/>
              <a:gd name="connsiteX2" fmla="*/ 3322320 w 7934960"/>
              <a:gd name="connsiteY2" fmla="*/ 602423 h 3518482"/>
              <a:gd name="connsiteX3" fmla="*/ 3759200 w 7934960"/>
              <a:gd name="connsiteY3" fmla="*/ 267143 h 3518482"/>
              <a:gd name="connsiteX4" fmla="*/ 4602480 w 7934960"/>
              <a:gd name="connsiteY4" fmla="*/ 94423 h 3518482"/>
              <a:gd name="connsiteX5" fmla="*/ 5181600 w 7934960"/>
              <a:gd name="connsiteY5" fmla="*/ 1821623 h 3518482"/>
              <a:gd name="connsiteX6" fmla="*/ 5608320 w 7934960"/>
              <a:gd name="connsiteY6" fmla="*/ 1557463 h 3518482"/>
              <a:gd name="connsiteX7" fmla="*/ 6065520 w 7934960"/>
              <a:gd name="connsiteY7" fmla="*/ 2705543 h 3518482"/>
              <a:gd name="connsiteX8" fmla="*/ 6400800 w 7934960"/>
              <a:gd name="connsiteY8" fmla="*/ 2339783 h 3518482"/>
              <a:gd name="connsiteX9" fmla="*/ 6746240 w 7934960"/>
              <a:gd name="connsiteY9" fmla="*/ 3162743 h 3518482"/>
              <a:gd name="connsiteX10" fmla="*/ 7233920 w 7934960"/>
              <a:gd name="connsiteY10" fmla="*/ 2776663 h 3518482"/>
              <a:gd name="connsiteX11" fmla="*/ 7579360 w 7934960"/>
              <a:gd name="connsiteY11" fmla="*/ 3396423 h 3518482"/>
              <a:gd name="connsiteX12" fmla="*/ 7934960 w 7934960"/>
              <a:gd name="connsiteY12" fmla="*/ 3518343 h 35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34960" h="3518482">
                <a:moveTo>
                  <a:pt x="0" y="3101783"/>
                </a:moveTo>
                <a:cubicBezTo>
                  <a:pt x="561340" y="3035743"/>
                  <a:pt x="1122680" y="2969703"/>
                  <a:pt x="1676400" y="2553143"/>
                </a:cubicBezTo>
                <a:cubicBezTo>
                  <a:pt x="2230120" y="2136583"/>
                  <a:pt x="2975187" y="983423"/>
                  <a:pt x="3322320" y="602423"/>
                </a:cubicBezTo>
                <a:cubicBezTo>
                  <a:pt x="3669453" y="221423"/>
                  <a:pt x="3545840" y="351810"/>
                  <a:pt x="3759200" y="267143"/>
                </a:cubicBezTo>
                <a:cubicBezTo>
                  <a:pt x="3972560" y="182476"/>
                  <a:pt x="4365413" y="-164657"/>
                  <a:pt x="4602480" y="94423"/>
                </a:cubicBezTo>
                <a:cubicBezTo>
                  <a:pt x="4839547" y="353503"/>
                  <a:pt x="5013960" y="1577783"/>
                  <a:pt x="5181600" y="1821623"/>
                </a:cubicBezTo>
                <a:cubicBezTo>
                  <a:pt x="5349240" y="2065463"/>
                  <a:pt x="5461000" y="1410143"/>
                  <a:pt x="5608320" y="1557463"/>
                </a:cubicBezTo>
                <a:cubicBezTo>
                  <a:pt x="5755640" y="1704783"/>
                  <a:pt x="5933440" y="2575156"/>
                  <a:pt x="6065520" y="2705543"/>
                </a:cubicBezTo>
                <a:cubicBezTo>
                  <a:pt x="6197600" y="2835930"/>
                  <a:pt x="6287347" y="2263583"/>
                  <a:pt x="6400800" y="2339783"/>
                </a:cubicBezTo>
                <a:cubicBezTo>
                  <a:pt x="6514253" y="2415983"/>
                  <a:pt x="6607387" y="3089930"/>
                  <a:pt x="6746240" y="3162743"/>
                </a:cubicBezTo>
                <a:cubicBezTo>
                  <a:pt x="6885093" y="3235556"/>
                  <a:pt x="7095067" y="2737716"/>
                  <a:pt x="7233920" y="2776663"/>
                </a:cubicBezTo>
                <a:cubicBezTo>
                  <a:pt x="7372773" y="2815610"/>
                  <a:pt x="7462520" y="3272810"/>
                  <a:pt x="7579360" y="3396423"/>
                </a:cubicBezTo>
                <a:cubicBezTo>
                  <a:pt x="7696200" y="3520036"/>
                  <a:pt x="7815580" y="3519189"/>
                  <a:pt x="7934960" y="3518343"/>
                </a:cubicBezTo>
              </a:path>
            </a:pathLst>
          </a:cu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bject 25">
            <a:extLst>
              <a:ext uri="{FF2B5EF4-FFF2-40B4-BE49-F238E27FC236}">
                <a16:creationId xmlns:a16="http://schemas.microsoft.com/office/drawing/2014/main" xmlns="" id="{A0B3E0BD-55F5-44C6-8525-77853E200DC8}"/>
              </a:ext>
            </a:extLst>
          </p:cNvPr>
          <p:cNvSpPr txBox="1"/>
          <p:nvPr/>
        </p:nvSpPr>
        <p:spPr>
          <a:xfrm>
            <a:off x="8654548" y="1946220"/>
            <a:ext cx="1585218" cy="2991540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Etapa 4: </a:t>
            </a:r>
            <a:endParaRPr lang="es-ES" sz="1600" b="1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 smtClean="0">
                <a:solidFill>
                  <a:schemeClr val="tx2"/>
                </a:solidFill>
                <a:latin typeface="+mj-lt"/>
                <a:cs typeface="Arial"/>
              </a:rPr>
              <a:t>Aferrarse </a:t>
            </a: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a la </a:t>
            </a:r>
            <a:r>
              <a:rPr lang="es-ES" sz="1600" b="1" spc="-5" dirty="0" smtClean="0">
                <a:solidFill>
                  <a:schemeClr val="tx2"/>
                </a:solidFill>
                <a:latin typeface="+mj-lt"/>
                <a:cs typeface="Arial"/>
              </a:rPr>
              <a:t>salvación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endParaRPr lang="es-ES" sz="1600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spc="-5" dirty="0" smtClean="0">
                <a:solidFill>
                  <a:schemeClr val="tx2"/>
                </a:solidFill>
                <a:latin typeface="+mj-lt"/>
                <a:cs typeface="Arial"/>
              </a:rPr>
              <a:t>La última bala 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de plata, abandonar el volante y perseguir cosas fuera del núcleo.</a:t>
            </a:r>
            <a:endParaRPr lang="en-GB" sz="1400" spc="-30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15" name="object 25">
            <a:extLst>
              <a:ext uri="{FF2B5EF4-FFF2-40B4-BE49-F238E27FC236}">
                <a16:creationId xmlns:a16="http://schemas.microsoft.com/office/drawing/2014/main" xmlns="" id="{630D3B3F-353C-4EA1-B3A1-CB6B792D89F4}"/>
              </a:ext>
            </a:extLst>
          </p:cNvPr>
          <p:cNvSpPr txBox="1"/>
          <p:nvPr/>
        </p:nvSpPr>
        <p:spPr>
          <a:xfrm>
            <a:off x="10390078" y="1946219"/>
            <a:ext cx="1697537" cy="283872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spcBef>
                <a:spcPts val="180"/>
              </a:spcBef>
            </a:pP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Etapa 5:  Capitulación a la irrelevancia o a la </a:t>
            </a: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muerte</a:t>
            </a:r>
          </a:p>
          <a:p>
            <a:pPr marL="217804" marR="210185" indent="-635" algn="ctr">
              <a:spcBef>
                <a:spcPts val="180"/>
              </a:spcBef>
            </a:pPr>
            <a:r>
              <a:rPr lang="es-ES" sz="1600" spc="-5" dirty="0" smtClean="0">
                <a:solidFill>
                  <a:schemeClr val="bg1"/>
                </a:solidFill>
                <a:latin typeface="+mj-lt"/>
                <a:cs typeface="Arial"/>
              </a:rPr>
              <a:t>Contratiempos </a:t>
            </a:r>
            <a:r>
              <a:rPr lang="es-ES" sz="1600" spc="-5" dirty="0">
                <a:solidFill>
                  <a:schemeClr val="bg1"/>
                </a:solidFill>
                <a:latin typeface="+mj-lt"/>
                <a:cs typeface="Arial"/>
              </a:rPr>
              <a:t>acumulados, fuerza financiera erosionada, abandono de la esperanza</a:t>
            </a:r>
            <a:endParaRPr lang="en-GB" sz="1400" spc="-3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7" name="object 25">
            <a:extLst>
              <a:ext uri="{FF2B5EF4-FFF2-40B4-BE49-F238E27FC236}">
                <a16:creationId xmlns:a16="http://schemas.microsoft.com/office/drawing/2014/main" xmlns="" id="{59263594-F341-40B7-B9FB-183368666F4A}"/>
              </a:ext>
            </a:extLst>
          </p:cNvPr>
          <p:cNvSpPr txBox="1"/>
          <p:nvPr/>
        </p:nvSpPr>
        <p:spPr>
          <a:xfrm>
            <a:off x="2710544" y="1946220"/>
            <a:ext cx="1921034" cy="2838722"/>
          </a:xfrm>
          <a:prstGeom prst="rect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Etapa 1: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La arrogancia nacida del éxito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latin typeface="+mj-lt"/>
                <a:cs typeface="Arial"/>
              </a:rPr>
              <a:t>El punto de inflexión cultural en el que el trabajo duro y la concentración para ganar el negocio se convierten en un sentido de derecho al éxito futuro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s-ES" sz="1600" spc="-5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18" name="object 25">
            <a:extLst>
              <a:ext uri="{FF2B5EF4-FFF2-40B4-BE49-F238E27FC236}">
                <a16:creationId xmlns:a16="http://schemas.microsoft.com/office/drawing/2014/main" xmlns="" id="{218D54CB-EDD0-4F2D-8FAE-8686B16AB153}"/>
              </a:ext>
            </a:extLst>
          </p:cNvPr>
          <p:cNvSpPr txBox="1"/>
          <p:nvPr/>
        </p:nvSpPr>
        <p:spPr>
          <a:xfrm>
            <a:off x="4745936" y="1946220"/>
            <a:ext cx="2016690" cy="3151873"/>
          </a:xfrm>
          <a:prstGeom prst="rect">
            <a:avLst/>
          </a:pr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Etapa 2: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Búsqueda indisciplinada de más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cs typeface="Arial"/>
              </a:rPr>
              <a:t>A partir de la primera etapa, las personas persiguen objetivos que les alejan de su núcleo, de su ventaja competitiva, todo ello en nombre del crecimiento, o de la gran estrategia</a:t>
            </a:r>
            <a:r>
              <a:rPr lang="en-GB" sz="1400" spc="-30" dirty="0" smtClean="0">
                <a:solidFill>
                  <a:schemeClr val="tx2"/>
                </a:solidFill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19" name="object 25">
            <a:extLst>
              <a:ext uri="{FF2B5EF4-FFF2-40B4-BE49-F238E27FC236}">
                <a16:creationId xmlns:a16="http://schemas.microsoft.com/office/drawing/2014/main" xmlns="" id="{0D6015C8-25E3-4B49-B49D-F30F6FD512CE}"/>
              </a:ext>
            </a:extLst>
          </p:cNvPr>
          <p:cNvSpPr txBox="1"/>
          <p:nvPr/>
        </p:nvSpPr>
        <p:spPr>
          <a:xfrm>
            <a:off x="6907826" y="1946220"/>
            <a:ext cx="1585218" cy="299154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Etapa 3: Negación del riesgo y el peligro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endParaRPr lang="es-ES" sz="1600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spc="-5" dirty="0" smtClean="0">
                <a:solidFill>
                  <a:schemeClr val="tx2"/>
                </a:solidFill>
                <a:latin typeface="+mj-lt"/>
                <a:cs typeface="Arial"/>
              </a:rPr>
              <a:t>Perseguir 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cosas que no forman parte de su núcleo, no ver los problemas.</a:t>
            </a:r>
          </a:p>
          <a:p>
            <a:pPr marL="12065" marR="5080" algn="ctr">
              <a:lnSpc>
                <a:spcPts val="1600"/>
              </a:lnSpc>
            </a:pPr>
            <a:r>
              <a:rPr lang="en-GB" sz="1400" spc="-30" dirty="0" smtClean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20" name="TextBox 87">
            <a:extLst>
              <a:ext uri="{FF2B5EF4-FFF2-40B4-BE49-F238E27FC236}">
                <a16:creationId xmlns:a16="http://schemas.microsoft.com/office/drawing/2014/main" xmlns="" id="{D429BCE2-BE31-471C-B607-7CC1348133CC}"/>
              </a:ext>
            </a:extLst>
          </p:cNvPr>
          <p:cNvSpPr txBox="1"/>
          <p:nvPr/>
        </p:nvSpPr>
        <p:spPr>
          <a:xfrm>
            <a:off x="550278" y="6528494"/>
            <a:ext cx="6470282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Fuente: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Adaptado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 de Jim 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Collins, “</a:t>
            </a:r>
            <a:r>
              <a:rPr lang="en-GB" sz="1000" i="1" dirty="0">
                <a:latin typeface="+mj-lt"/>
                <a:ea typeface="League Spartan" charset="0"/>
                <a:cs typeface="Poppins" pitchFamily="2" charset="77"/>
              </a:rPr>
              <a:t>How the Mighty Fall and Why Some Companies Never Give In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” </a:t>
            </a:r>
            <a:r>
              <a:rPr lang="en-GB" sz="1000" dirty="0" smtClean="0">
                <a:latin typeface="+mj-lt"/>
                <a:ea typeface="League Spartan" charset="0"/>
                <a:cs typeface="Poppins" pitchFamily="2" charset="77"/>
              </a:rPr>
              <a:t>y Eli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Zelkha</a:t>
            </a:r>
            <a:endParaRPr lang="en-GB" sz="1000" dirty="0"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2565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xmlns="" id="{73A0BCD2-4AB2-48B5-8A6B-05BF0AFDA0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GB" sz="1400" dirty="0">
              <a:sym typeface="+mn-lt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9382" y="761944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Cómo</a:t>
            </a:r>
            <a:r>
              <a:rPr lang="en-GB" dirty="0"/>
              <a:t> </a:t>
            </a:r>
            <a:r>
              <a:rPr lang="en-GB" dirty="0" err="1"/>
              <a:t>cae</a:t>
            </a:r>
            <a:r>
              <a:rPr lang="en-GB" dirty="0"/>
              <a:t> el </a:t>
            </a:r>
            <a:r>
              <a:rPr lang="en-GB" dirty="0" err="1"/>
              <a:t>Poderoso</a:t>
            </a:r>
            <a:r>
              <a:rPr lang="en-GB" dirty="0"/>
              <a:t>…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0" y="1976078"/>
            <a:ext cx="2740512" cy="414502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000" dirty="0">
                <a:latin typeface="+mj-lt"/>
              </a:rPr>
              <a:t> </a:t>
            </a:r>
            <a:r>
              <a:rPr lang="es-ES" altLang="de-DE" sz="1800" dirty="0">
                <a:latin typeface="+mj-lt"/>
              </a:rPr>
              <a:t>Es posible volver de la cuarta etapa, pero es mejor evitar las etapas, sobre todo las últimas. </a:t>
            </a:r>
            <a:endParaRPr lang="es-ES" altLang="de-DE" sz="1800" dirty="0" smtClean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800" dirty="0" smtClean="0">
                <a:latin typeface="+mj-lt"/>
              </a:rPr>
              <a:t>El </a:t>
            </a:r>
            <a:r>
              <a:rPr lang="es-ES" altLang="de-DE" sz="1800" dirty="0">
                <a:latin typeface="+mj-lt"/>
              </a:rPr>
              <a:t>conocimiento de las cinco etapas sirve como caja de herramientas de diagnóstico. </a:t>
            </a:r>
            <a:endParaRPr lang="es-ES" altLang="de-DE" sz="1800" dirty="0" smtClean="0"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1800" dirty="0" smtClean="0">
                <a:latin typeface="+mj-lt"/>
              </a:rPr>
              <a:t>Es </a:t>
            </a:r>
            <a:r>
              <a:rPr lang="es-ES" altLang="de-DE" sz="1800" dirty="0">
                <a:latin typeface="+mj-lt"/>
              </a:rPr>
              <a:t>posible que </a:t>
            </a:r>
            <a:r>
              <a:rPr lang="es-ES" altLang="de-DE" sz="1800" dirty="0" smtClean="0">
                <a:latin typeface="+mj-lt"/>
              </a:rPr>
              <a:t>reconozcas </a:t>
            </a:r>
            <a:r>
              <a:rPr lang="es-ES" altLang="de-DE" sz="1800" dirty="0">
                <a:latin typeface="+mj-lt"/>
              </a:rPr>
              <a:t>que </a:t>
            </a:r>
            <a:r>
              <a:rPr lang="es-ES" altLang="de-DE" sz="1800" dirty="0" smtClean="0">
                <a:latin typeface="+mj-lt"/>
              </a:rPr>
              <a:t>tu </a:t>
            </a:r>
            <a:r>
              <a:rPr lang="es-ES" altLang="de-DE" sz="1800" dirty="0">
                <a:latin typeface="+mj-lt"/>
              </a:rPr>
              <a:t>empresa se encuentra en una de las primeras etapas y pueda solucionar el problema antes de llegar a la cuarta.</a:t>
            </a:r>
            <a:endParaRPr lang="en-GB" altLang="de-DE" sz="2000" dirty="0">
              <a:latin typeface="+mj-lt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xmlns="" id="{B2AE5D6E-295E-42D8-AF5D-6AD2B0F75347}"/>
              </a:ext>
            </a:extLst>
          </p:cNvPr>
          <p:cNvSpPr/>
          <p:nvPr/>
        </p:nvSpPr>
        <p:spPr>
          <a:xfrm>
            <a:off x="3280543" y="2505477"/>
            <a:ext cx="8338726" cy="3518482"/>
          </a:xfrm>
          <a:custGeom>
            <a:avLst/>
            <a:gdLst>
              <a:gd name="connsiteX0" fmla="*/ 0 w 7934960"/>
              <a:gd name="connsiteY0" fmla="*/ 3101783 h 3518482"/>
              <a:gd name="connsiteX1" fmla="*/ 1676400 w 7934960"/>
              <a:gd name="connsiteY1" fmla="*/ 2553143 h 3518482"/>
              <a:gd name="connsiteX2" fmla="*/ 3322320 w 7934960"/>
              <a:gd name="connsiteY2" fmla="*/ 602423 h 3518482"/>
              <a:gd name="connsiteX3" fmla="*/ 3759200 w 7934960"/>
              <a:gd name="connsiteY3" fmla="*/ 267143 h 3518482"/>
              <a:gd name="connsiteX4" fmla="*/ 4602480 w 7934960"/>
              <a:gd name="connsiteY4" fmla="*/ 94423 h 3518482"/>
              <a:gd name="connsiteX5" fmla="*/ 5181600 w 7934960"/>
              <a:gd name="connsiteY5" fmla="*/ 1821623 h 3518482"/>
              <a:gd name="connsiteX6" fmla="*/ 5608320 w 7934960"/>
              <a:gd name="connsiteY6" fmla="*/ 1557463 h 3518482"/>
              <a:gd name="connsiteX7" fmla="*/ 6065520 w 7934960"/>
              <a:gd name="connsiteY7" fmla="*/ 2705543 h 3518482"/>
              <a:gd name="connsiteX8" fmla="*/ 6400800 w 7934960"/>
              <a:gd name="connsiteY8" fmla="*/ 2339783 h 3518482"/>
              <a:gd name="connsiteX9" fmla="*/ 6746240 w 7934960"/>
              <a:gd name="connsiteY9" fmla="*/ 3162743 h 3518482"/>
              <a:gd name="connsiteX10" fmla="*/ 7233920 w 7934960"/>
              <a:gd name="connsiteY10" fmla="*/ 2776663 h 3518482"/>
              <a:gd name="connsiteX11" fmla="*/ 7579360 w 7934960"/>
              <a:gd name="connsiteY11" fmla="*/ 3396423 h 3518482"/>
              <a:gd name="connsiteX12" fmla="*/ 7934960 w 7934960"/>
              <a:gd name="connsiteY12" fmla="*/ 3518343 h 3518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34960" h="3518482">
                <a:moveTo>
                  <a:pt x="0" y="3101783"/>
                </a:moveTo>
                <a:cubicBezTo>
                  <a:pt x="561340" y="3035743"/>
                  <a:pt x="1122680" y="2969703"/>
                  <a:pt x="1676400" y="2553143"/>
                </a:cubicBezTo>
                <a:cubicBezTo>
                  <a:pt x="2230120" y="2136583"/>
                  <a:pt x="2975187" y="983423"/>
                  <a:pt x="3322320" y="602423"/>
                </a:cubicBezTo>
                <a:cubicBezTo>
                  <a:pt x="3669453" y="221423"/>
                  <a:pt x="3545840" y="351810"/>
                  <a:pt x="3759200" y="267143"/>
                </a:cubicBezTo>
                <a:cubicBezTo>
                  <a:pt x="3972560" y="182476"/>
                  <a:pt x="4365413" y="-164657"/>
                  <a:pt x="4602480" y="94423"/>
                </a:cubicBezTo>
                <a:cubicBezTo>
                  <a:pt x="4839547" y="353503"/>
                  <a:pt x="5013960" y="1577783"/>
                  <a:pt x="5181600" y="1821623"/>
                </a:cubicBezTo>
                <a:cubicBezTo>
                  <a:pt x="5349240" y="2065463"/>
                  <a:pt x="5461000" y="1410143"/>
                  <a:pt x="5608320" y="1557463"/>
                </a:cubicBezTo>
                <a:cubicBezTo>
                  <a:pt x="5755640" y="1704783"/>
                  <a:pt x="5933440" y="2575156"/>
                  <a:pt x="6065520" y="2705543"/>
                </a:cubicBezTo>
                <a:cubicBezTo>
                  <a:pt x="6197600" y="2835930"/>
                  <a:pt x="6287347" y="2263583"/>
                  <a:pt x="6400800" y="2339783"/>
                </a:cubicBezTo>
                <a:cubicBezTo>
                  <a:pt x="6514253" y="2415983"/>
                  <a:pt x="6607387" y="3089930"/>
                  <a:pt x="6746240" y="3162743"/>
                </a:cubicBezTo>
                <a:cubicBezTo>
                  <a:pt x="6885093" y="3235556"/>
                  <a:pt x="7095067" y="2737716"/>
                  <a:pt x="7233920" y="2776663"/>
                </a:cubicBezTo>
                <a:cubicBezTo>
                  <a:pt x="7372773" y="2815610"/>
                  <a:pt x="7462520" y="3272810"/>
                  <a:pt x="7579360" y="3396423"/>
                </a:cubicBezTo>
                <a:cubicBezTo>
                  <a:pt x="7696200" y="3520036"/>
                  <a:pt x="7815580" y="3519189"/>
                  <a:pt x="7934960" y="3518343"/>
                </a:cubicBezTo>
              </a:path>
            </a:pathLst>
          </a:cu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bject 25">
            <a:extLst>
              <a:ext uri="{FF2B5EF4-FFF2-40B4-BE49-F238E27FC236}">
                <a16:creationId xmlns:a16="http://schemas.microsoft.com/office/drawing/2014/main" xmlns="" id="{630D3B3F-353C-4EA1-B3A1-CB6B792D89F4}"/>
              </a:ext>
            </a:extLst>
          </p:cNvPr>
          <p:cNvSpPr txBox="1"/>
          <p:nvPr/>
        </p:nvSpPr>
        <p:spPr>
          <a:xfrm>
            <a:off x="10239766" y="1946220"/>
            <a:ext cx="1585218" cy="29915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Etapa 5:  Recuperación </a:t>
            </a: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y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 smtClean="0">
                <a:solidFill>
                  <a:schemeClr val="bg1"/>
                </a:solidFill>
                <a:latin typeface="+mj-lt"/>
                <a:cs typeface="Arial"/>
              </a:rPr>
              <a:t> </a:t>
            </a:r>
            <a:r>
              <a:rPr lang="es-ES" sz="1600" b="1" spc="-5" dirty="0">
                <a:solidFill>
                  <a:schemeClr val="bg1"/>
                </a:solidFill>
                <a:latin typeface="+mj-lt"/>
                <a:cs typeface="Arial"/>
              </a:rPr>
              <a:t>renovación</a:t>
            </a:r>
            <a:endParaRPr lang="en-GB" sz="1600" b="1" spc="-5" dirty="0">
              <a:solidFill>
                <a:schemeClr val="bg1"/>
              </a:solidFill>
              <a:latin typeface="+mj-lt"/>
              <a:cs typeface="Arial"/>
            </a:endParaRPr>
          </a:p>
          <a:p>
            <a:pPr>
              <a:spcBef>
                <a:spcPts val="20"/>
              </a:spcBef>
            </a:pPr>
            <a:endParaRPr lang="en-GB" sz="14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xmlns="" id="{3993E674-5585-4A17-96AC-434C9E29F07E}"/>
              </a:ext>
            </a:extLst>
          </p:cNvPr>
          <p:cNvSpPr/>
          <p:nvPr/>
        </p:nvSpPr>
        <p:spPr>
          <a:xfrm>
            <a:off x="10139422" y="5171440"/>
            <a:ext cx="1685562" cy="105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xmlns="" id="{48F0A160-D9CA-46D5-A2B9-1788280BDD5E}"/>
              </a:ext>
            </a:extLst>
          </p:cNvPr>
          <p:cNvSpPr/>
          <p:nvPr/>
        </p:nvSpPr>
        <p:spPr>
          <a:xfrm>
            <a:off x="10149582" y="3860800"/>
            <a:ext cx="1585218" cy="1490705"/>
          </a:xfrm>
          <a:custGeom>
            <a:avLst/>
            <a:gdLst>
              <a:gd name="connsiteX0" fmla="*/ 0 w 1554480"/>
              <a:gd name="connsiteY0" fmla="*/ 1300480 h 1490705"/>
              <a:gd name="connsiteX1" fmla="*/ 304800 w 1554480"/>
              <a:gd name="connsiteY1" fmla="*/ 1381760 h 1490705"/>
              <a:gd name="connsiteX2" fmla="*/ 1554480 w 1554480"/>
              <a:gd name="connsiteY2" fmla="*/ 0 h 1490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4480" h="1490705">
                <a:moveTo>
                  <a:pt x="0" y="1300480"/>
                </a:moveTo>
                <a:cubicBezTo>
                  <a:pt x="22860" y="1449493"/>
                  <a:pt x="45720" y="1598507"/>
                  <a:pt x="304800" y="1381760"/>
                </a:cubicBezTo>
                <a:cubicBezTo>
                  <a:pt x="563880" y="1165013"/>
                  <a:pt x="1059180" y="582506"/>
                  <a:pt x="1554480" y="0"/>
                </a:cubicBezTo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bject 25">
            <a:extLst>
              <a:ext uri="{FF2B5EF4-FFF2-40B4-BE49-F238E27FC236}">
                <a16:creationId xmlns:a16="http://schemas.microsoft.com/office/drawing/2014/main" xmlns="" id="{59263594-F341-40B7-B9FB-183368666F4A}"/>
              </a:ext>
            </a:extLst>
          </p:cNvPr>
          <p:cNvSpPr txBox="1"/>
          <p:nvPr/>
        </p:nvSpPr>
        <p:spPr>
          <a:xfrm>
            <a:off x="2674589" y="1946220"/>
            <a:ext cx="1921034" cy="2838722"/>
          </a:xfrm>
          <a:prstGeom prst="rect">
            <a:avLst/>
          </a:prstGeom>
          <a:solidFill>
            <a:schemeClr val="accent6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Etapa 1: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latin typeface="+mj-lt"/>
                <a:cs typeface="Arial"/>
              </a:rPr>
              <a:t>La arrogancia nacida del éxito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latin typeface="+mj-lt"/>
                <a:cs typeface="Arial"/>
              </a:rPr>
              <a:t>El punto de inflexión cultural en el que el trabajo duro y la concentración para ganar el negocio se convierten en un sentido de derecho al éxito futuro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s-ES" sz="1600" spc="-5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18" name="object 25">
            <a:extLst>
              <a:ext uri="{FF2B5EF4-FFF2-40B4-BE49-F238E27FC236}">
                <a16:creationId xmlns:a16="http://schemas.microsoft.com/office/drawing/2014/main" xmlns="" id="{218D54CB-EDD0-4F2D-8FAE-8686B16AB153}"/>
              </a:ext>
            </a:extLst>
          </p:cNvPr>
          <p:cNvSpPr txBox="1"/>
          <p:nvPr/>
        </p:nvSpPr>
        <p:spPr>
          <a:xfrm>
            <a:off x="4681632" y="1946219"/>
            <a:ext cx="2016690" cy="3151873"/>
          </a:xfrm>
          <a:prstGeom prst="rect">
            <a:avLst/>
          </a:prstGeom>
          <a:solidFill>
            <a:schemeClr val="accent6">
              <a:lumMod val="75000"/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Etapa 2: 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b="1" spc="-5" dirty="0">
                <a:solidFill>
                  <a:schemeClr val="tx2"/>
                </a:solidFill>
                <a:cs typeface="Arial"/>
              </a:rPr>
              <a:t>Búsqueda indisciplinada de más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400" spc="-5" dirty="0">
                <a:solidFill>
                  <a:schemeClr val="tx2"/>
                </a:solidFill>
                <a:cs typeface="Arial"/>
              </a:rPr>
              <a:t>A partir de la primera etapa, las personas persiguen objetivos que les alejan de su núcleo, de su ventaja competitiva, todo ello en nombre del crecimiento, o de la gran estrategia</a:t>
            </a:r>
            <a:r>
              <a:rPr lang="en-GB" sz="1400" spc="-30" dirty="0" smtClean="0">
                <a:solidFill>
                  <a:schemeClr val="tx2"/>
                </a:solidFill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19" name="object 25">
            <a:extLst>
              <a:ext uri="{FF2B5EF4-FFF2-40B4-BE49-F238E27FC236}">
                <a16:creationId xmlns:a16="http://schemas.microsoft.com/office/drawing/2014/main" xmlns="" id="{0D6015C8-25E3-4B49-B49D-F30F6FD512CE}"/>
              </a:ext>
            </a:extLst>
          </p:cNvPr>
          <p:cNvSpPr txBox="1"/>
          <p:nvPr/>
        </p:nvSpPr>
        <p:spPr>
          <a:xfrm>
            <a:off x="6845196" y="1923672"/>
            <a:ext cx="1585218" cy="299154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Etapa 3: Negación del riesgo y el peligro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endParaRPr lang="es-ES" sz="1600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spc="-5" dirty="0" smtClean="0">
                <a:solidFill>
                  <a:schemeClr val="tx2"/>
                </a:solidFill>
                <a:latin typeface="+mj-lt"/>
                <a:cs typeface="Arial"/>
              </a:rPr>
              <a:t>Perseguir 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cosas que no forman parte de su núcleo, no ver los problemas.</a:t>
            </a:r>
          </a:p>
          <a:p>
            <a:pPr marL="12065" marR="5080" algn="ctr">
              <a:lnSpc>
                <a:spcPts val="1600"/>
              </a:lnSpc>
            </a:pPr>
            <a:r>
              <a:rPr lang="en-GB" sz="1400" spc="-30" dirty="0" smtClean="0">
                <a:solidFill>
                  <a:schemeClr val="tx2"/>
                </a:solidFill>
                <a:latin typeface="+mj-lt"/>
                <a:cs typeface="Arial"/>
              </a:rPr>
              <a:t>.</a:t>
            </a:r>
            <a:endParaRPr lang="en-GB" sz="1400" spc="-30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20" name="object 25">
            <a:extLst>
              <a:ext uri="{FF2B5EF4-FFF2-40B4-BE49-F238E27FC236}">
                <a16:creationId xmlns:a16="http://schemas.microsoft.com/office/drawing/2014/main" xmlns="" id="{A0B3E0BD-55F5-44C6-8525-77853E200DC8}"/>
              </a:ext>
            </a:extLst>
          </p:cNvPr>
          <p:cNvSpPr txBox="1"/>
          <p:nvPr/>
        </p:nvSpPr>
        <p:spPr>
          <a:xfrm>
            <a:off x="8554204" y="1936198"/>
            <a:ext cx="1585218" cy="2991540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noFill/>
          </a:ln>
        </p:spPr>
        <p:txBody>
          <a:bodyPr vert="horz" wrap="square" lIns="0" tIns="22860" rIns="0" bIns="0" rtlCol="0">
            <a:noAutofit/>
          </a:bodyPr>
          <a:lstStyle/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Etapa 4: </a:t>
            </a:r>
            <a:endParaRPr lang="es-ES" sz="1600" b="1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b="1" spc="-5" dirty="0" smtClean="0">
                <a:solidFill>
                  <a:schemeClr val="tx2"/>
                </a:solidFill>
                <a:latin typeface="+mj-lt"/>
                <a:cs typeface="Arial"/>
              </a:rPr>
              <a:t>Aferrarse </a:t>
            </a:r>
            <a:r>
              <a:rPr lang="es-ES" sz="1600" b="1" spc="-5" dirty="0">
                <a:solidFill>
                  <a:schemeClr val="tx2"/>
                </a:solidFill>
                <a:latin typeface="+mj-lt"/>
                <a:cs typeface="Arial"/>
              </a:rPr>
              <a:t>a la </a:t>
            </a:r>
            <a:r>
              <a:rPr lang="es-ES" sz="1600" b="1" spc="-5" dirty="0" smtClean="0">
                <a:solidFill>
                  <a:schemeClr val="tx2"/>
                </a:solidFill>
                <a:latin typeface="+mj-lt"/>
                <a:cs typeface="Arial"/>
              </a:rPr>
              <a:t>salvación</a:t>
            </a: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endParaRPr lang="es-ES" sz="1600" spc="-5" dirty="0" smtClean="0">
              <a:solidFill>
                <a:schemeClr val="tx2"/>
              </a:solidFill>
              <a:latin typeface="+mj-lt"/>
              <a:cs typeface="Arial"/>
            </a:endParaRPr>
          </a:p>
          <a:p>
            <a:pPr marL="217804" marR="210185" indent="-635" algn="ctr">
              <a:lnSpc>
                <a:spcPts val="1900"/>
              </a:lnSpc>
              <a:spcBef>
                <a:spcPts val="180"/>
              </a:spcBef>
            </a:pPr>
            <a:r>
              <a:rPr lang="es-ES" sz="1600" spc="-5" dirty="0" smtClean="0">
                <a:solidFill>
                  <a:schemeClr val="tx2"/>
                </a:solidFill>
                <a:latin typeface="+mj-lt"/>
                <a:cs typeface="Arial"/>
              </a:rPr>
              <a:t>La última bala </a:t>
            </a:r>
            <a:r>
              <a:rPr lang="es-ES" sz="1600" spc="-5" dirty="0">
                <a:solidFill>
                  <a:schemeClr val="tx2"/>
                </a:solidFill>
                <a:latin typeface="+mj-lt"/>
                <a:cs typeface="Arial"/>
              </a:rPr>
              <a:t>de plata, abandonar el volante y perseguir cosas fuera del núcleo.</a:t>
            </a:r>
            <a:endParaRPr lang="en-GB" sz="1400" spc="-30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sp>
        <p:nvSpPr>
          <p:cNvPr id="22" name="TextBox 87">
            <a:extLst>
              <a:ext uri="{FF2B5EF4-FFF2-40B4-BE49-F238E27FC236}">
                <a16:creationId xmlns:a16="http://schemas.microsoft.com/office/drawing/2014/main" xmlns="" id="{D429BCE2-BE31-471C-B607-7CC1348133CC}"/>
              </a:ext>
            </a:extLst>
          </p:cNvPr>
          <p:cNvSpPr txBox="1"/>
          <p:nvPr/>
        </p:nvSpPr>
        <p:spPr>
          <a:xfrm>
            <a:off x="550278" y="6528494"/>
            <a:ext cx="6470282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Fuente: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Adaptado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 de Jim 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Collins, “</a:t>
            </a:r>
            <a:r>
              <a:rPr lang="en-GB" sz="1000" i="1" dirty="0">
                <a:latin typeface="+mj-lt"/>
                <a:ea typeface="League Spartan" charset="0"/>
                <a:cs typeface="Poppins" pitchFamily="2" charset="77"/>
              </a:rPr>
              <a:t>How the Mighty Fall and Why Some Companies Never Give In</a:t>
            </a:r>
            <a:r>
              <a:rPr lang="en-GB" sz="1000" dirty="0">
                <a:latin typeface="+mj-lt"/>
                <a:ea typeface="League Spartan" charset="0"/>
                <a:cs typeface="Poppins" pitchFamily="2" charset="77"/>
              </a:rPr>
              <a:t>” </a:t>
            </a:r>
            <a:r>
              <a:rPr lang="en-GB" sz="1000" dirty="0" smtClean="0">
                <a:latin typeface="+mj-lt"/>
                <a:ea typeface="League Spartan" charset="0"/>
                <a:cs typeface="Poppins" pitchFamily="2" charset="77"/>
              </a:rPr>
              <a:t>y Eli </a:t>
            </a:r>
            <a:r>
              <a:rPr lang="en-GB" sz="1000" dirty="0" err="1">
                <a:latin typeface="+mj-lt"/>
                <a:ea typeface="League Spartan" charset="0"/>
                <a:cs typeface="Poppins" pitchFamily="2" charset="77"/>
              </a:rPr>
              <a:t>Zelkha</a:t>
            </a:r>
            <a:endParaRPr lang="en-GB" sz="1000" dirty="0"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4244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45hw7WGLU4NcmBel61a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45hw7WGLU4NcmBel61a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45hw7WGLU4NcmBel61a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45hw7WGLU4NcmBel61a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45hw7WGLU4NcmBel61a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45hw7WGLU4NcmBel61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3752</TotalTime>
  <Words>1206</Words>
  <Application>Microsoft Office PowerPoint</Application>
  <PresentationFormat>Personalizado</PresentationFormat>
  <Paragraphs>101</Paragraphs>
  <Slides>7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Office Theme</vt:lpstr>
      <vt:lpstr>think-cell Folie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4</cp:revision>
  <dcterms:created xsi:type="dcterms:W3CDTF">2021-06-10T15:32:22Z</dcterms:created>
  <dcterms:modified xsi:type="dcterms:W3CDTF">2021-11-29T09:50:14Z</dcterms:modified>
</cp:coreProperties>
</file>