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4321" r:id="rId3"/>
    <p:sldId id="4509" r:id="rId4"/>
    <p:sldId id="4514" r:id="rId5"/>
    <p:sldId id="4510" r:id="rId6"/>
    <p:sldId id="4512" r:id="rId7"/>
    <p:sldId id="4511" r:id="rId8"/>
    <p:sldId id="451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42" d="100"/>
          <a:sy n="42" d="100"/>
        </p:scale>
        <p:origin x="-112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5B684-D124-4ED8-B121-380119B46906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18C49-0F92-4BC6-AA6A-22B0BFDD04F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7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37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249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70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309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741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822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7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256DCD-5A03-43C4-AB5C-3759D8D61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869765-B347-466F-B2D4-1934684D3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5DAD05-1F7E-48DA-AFAA-4A5B37AD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442C50-7602-482E-9464-55EB5A9F0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230DFB-CBA0-48D2-BE1A-C295B487B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37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B3B54B-940B-42BE-9D43-B9556CAD0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5967E94-F17F-4D09-A39D-58824EE3D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2993E7-69D2-4670-A59C-7C6636BE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03BD8F-1878-4713-97E6-391F527F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E434A-B743-4D12-9E5E-AE4E613B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29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F5C7B63-88C1-49B5-B8D7-D63CCB2371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5C52AA4-35A9-4AC8-9FAC-8CDB1102A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A17E77-B4CA-45BD-A547-2F3E9302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79BFF-DD1C-4D06-9211-DC822F62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F38231-1B7A-47E4-9618-EA32C856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187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xmlns="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xmlns="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4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DFC340-CFC0-6A4C-8739-7D4FA9DA0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613CCAE-13AB-6842-B47D-76BE65EB5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45ADC5-98F3-A642-A230-0718603F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675CD4-30E5-CF49-8842-60F4A231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6FCA30-F267-7349-9909-8F342883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40558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7CB813-EC21-CC46-9578-1B2717E4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F911C0-7EE8-B549-BE1E-140FD4CC0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4B3C92-F189-B64E-AF52-05C203FD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BD741C-3A0D-A94F-96EA-B994E7F1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210EFD-0771-B942-93F2-3F6FD8A8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88369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3E6101-8CDB-1E44-BCE5-139DFA9B8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79D324-F97E-F04F-8BCE-2C3BEE45C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BE6176-868D-A64F-B6A0-5AFA337B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049F25-091C-1040-B4DB-DF7F2B10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657932-5FDE-8F4B-8640-B8259841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2161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5763-D411-1145-83E7-118049EC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15A9DB-984B-944F-9C8E-0BF708D04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E6CBE0-5135-9F44-B9A4-9CA7133CE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4CC2FB-80EB-0E4D-84DC-81673FFD6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584732-EEC8-9045-AD29-507893496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44045B-7DFA-C04A-87DF-48873AE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89138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2CE88D-FD8E-6A43-95C5-FEEDDAD4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270107-D714-984A-B78D-6D5D8E926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BA035E1-930E-4242-8453-44C7EF1C7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19B6A00-DCF0-F548-AED6-00858E371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6B56B6-C64B-C841-8A86-0EA87AB6B4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4B7F4EA-A8AA-9641-A0AC-C8108331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89B1396-BEB8-5F44-B4B7-95B03C91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5E22D31-4E0D-4544-BFB1-B9457C13E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73340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3FE544-4C80-7B44-96E9-4ADB9BE10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B7D2C4E-7D50-B34A-9033-7A898ABB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C377F53-16B2-CE48-A39D-79B117A7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65EC0B-266D-C84C-9EFA-E1E36EE0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50090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EDF764B-30BD-084A-89C4-3B43AFA7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5DA6DF6-0191-7842-A418-E47CF59A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B0CF6D1-242D-D24F-88DD-B2CB24605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0429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D7BD9A-7272-4969-9DBA-9F07BC5C1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11BE4E-55B2-4BDC-85FA-7BB101312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744F55-0169-49E5-B70D-CCC0D826D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76A344-5C3B-46A7-9C69-AC1385EC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141A90-428F-424B-9A77-53F4FE44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85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47D433-00C0-794C-829D-4BF1BCEB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553621-5B3A-334E-9717-BAED571A3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C969BB-7551-0E4D-8A9B-70A9D8D8D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6CD111-CA57-7F4C-AB0B-2297A99C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C3393A-EAA3-E44E-9344-0E66A475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89B510-D5C0-C843-9BD0-35809908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94472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BD99B-AFF8-A147-AD02-7F9DC677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E7204DC-031B-C745-B04F-3A21C014F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37012B-CA4D-1445-8A99-71C4D5D4E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AF228C-2122-DA47-9A74-6C165B87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E4A2CC-5263-6344-9807-0D85DC2A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F4292E-7269-CD47-A7A3-FC88A776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36884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CF8004-C643-3A40-A8B1-C6D441F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01DB86-4DCD-3743-A4B8-28D6A9996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AB98A4-B84D-9549-8075-546BC844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BAEBA6-D608-2F44-A1B9-691DDF894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E2669C-E0CE-464D-875E-B81DA2EC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1454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62D6791-6A1F-F44C-98EE-F93493AD3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0667828-FC2D-B748-A402-E746C6543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59B886-00D1-6646-99D8-673550CF4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97CF24-47D4-6442-87A5-30A49C0E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038CB8-F6E8-924B-BDE1-6DFEB848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655906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Desig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722" y="3278038"/>
            <a:ext cx="12198722" cy="3579962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82" y="780222"/>
            <a:ext cx="9157558" cy="1848523"/>
          </a:xfrm>
          <a:prstGeom prst="rect">
            <a:avLst/>
          </a:prstGeom>
        </p:spPr>
      </p:pic>
      <p:grpSp>
        <p:nvGrpSpPr>
          <p:cNvPr id="15" name="Group 14"/>
          <p:cNvGrpSpPr/>
          <p:nvPr userDrawn="1"/>
        </p:nvGrpSpPr>
        <p:grpSpPr>
          <a:xfrm>
            <a:off x="10325100" y="3460836"/>
            <a:ext cx="1866900" cy="463550"/>
            <a:chOff x="0" y="0"/>
            <a:chExt cx="2301694" cy="5715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125070" y="97860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cxnSp>
        <p:nvCxnSpPr>
          <p:cNvPr id="20" name="Straight Connector 19"/>
          <p:cNvCxnSpPr/>
          <p:nvPr userDrawn="1"/>
        </p:nvCxnSpPr>
        <p:spPr>
          <a:xfrm>
            <a:off x="600882" y="4859037"/>
            <a:ext cx="48360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890786" y="6021708"/>
            <a:ext cx="1301214" cy="8723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3218143"/>
            <a:ext cx="894968" cy="1027183"/>
          </a:xfrm>
          <a:prstGeom prst="rect">
            <a:avLst/>
          </a:prstGeom>
        </p:spPr>
      </p:pic>
      <p:sp>
        <p:nvSpPr>
          <p:cNvPr id="35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767012" y="4930199"/>
            <a:ext cx="4667468" cy="697353"/>
          </a:xfrm>
        </p:spPr>
        <p:txBody>
          <a:bodyPr>
            <a:noAutofit/>
          </a:bodyPr>
          <a:lstStyle>
            <a:lvl1pPr marL="0" indent="0" algn="l">
              <a:buNone/>
              <a:defRPr sz="54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SMART UP</a:t>
            </a:r>
          </a:p>
        </p:txBody>
      </p:sp>
      <p:sp>
        <p:nvSpPr>
          <p:cNvPr id="36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826409" y="4280907"/>
            <a:ext cx="5278651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Find out more about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787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7244374" y="0"/>
            <a:ext cx="4947625" cy="6858000"/>
          </a:xfrm>
          <a:prstGeom prst="rect">
            <a:avLst/>
          </a:prstGeom>
          <a:solidFill>
            <a:srgbClr val="B71E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88" y="5276862"/>
            <a:ext cx="5856904" cy="1182261"/>
          </a:xfrm>
          <a:prstGeom prst="rect">
            <a:avLst/>
          </a:prstGeom>
        </p:spPr>
      </p:pic>
      <p:grpSp>
        <p:nvGrpSpPr>
          <p:cNvPr id="24" name="Group 23"/>
          <p:cNvGrpSpPr/>
          <p:nvPr userDrawn="1"/>
        </p:nvGrpSpPr>
        <p:grpSpPr>
          <a:xfrm>
            <a:off x="7201834" y="5789933"/>
            <a:ext cx="1866900" cy="463550"/>
            <a:chOff x="0" y="0"/>
            <a:chExt cx="2301694" cy="571500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2301694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/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449"/>
            <a:stretch/>
          </p:blipFill>
          <p:spPr bwMode="auto">
            <a:xfrm>
              <a:off x="312965" y="96237"/>
              <a:ext cx="1675765" cy="384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pic>
        <p:nvPicPr>
          <p:cNvPr id="28" name="Picture 2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1017708" y="6021708"/>
            <a:ext cx="1301214" cy="87231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7201834" y="-36026"/>
            <a:ext cx="1153890" cy="1324356"/>
          </a:xfrm>
          <a:prstGeom prst="rect">
            <a:avLst/>
          </a:prstGeom>
        </p:spPr>
      </p:pic>
      <p:sp>
        <p:nvSpPr>
          <p:cNvPr id="12" name="Text Placeholder 2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27462" y="853210"/>
            <a:ext cx="3104978" cy="697353"/>
          </a:xfrm>
        </p:spPr>
        <p:txBody>
          <a:bodyPr anchor="ctr">
            <a:noAutofit/>
          </a:bodyPr>
          <a:lstStyle>
            <a:lvl1pPr marL="0" indent="0" algn="l">
              <a:buNone/>
              <a:defRPr sz="5400" baseline="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Thank You</a:t>
            </a:r>
          </a:p>
        </p:txBody>
      </p:sp>
      <p:sp>
        <p:nvSpPr>
          <p:cNvPr id="13" name="Text Placeholder 25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863577" y="858821"/>
            <a:ext cx="3854522" cy="697353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i="1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Any Questions?</a:t>
            </a:r>
          </a:p>
        </p:txBody>
      </p:sp>
      <p:sp>
        <p:nvSpPr>
          <p:cNvPr id="10" name="Oval 9"/>
          <p:cNvSpPr/>
          <p:nvPr userDrawn="1"/>
        </p:nvSpPr>
        <p:spPr>
          <a:xfrm>
            <a:off x="6999455" y="2022663"/>
            <a:ext cx="591486" cy="591486"/>
          </a:xfrm>
          <a:prstGeom prst="ellipse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706758" y="846751"/>
            <a:ext cx="0" cy="696487"/>
          </a:xfrm>
          <a:prstGeom prst="line">
            <a:avLst/>
          </a:prstGeom>
          <a:ln w="19050">
            <a:solidFill>
              <a:srgbClr val="B71E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718099" y="2206406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  <p:sp>
        <p:nvSpPr>
          <p:cNvPr id="30" name="Oval 29"/>
          <p:cNvSpPr/>
          <p:nvPr userDrawn="1"/>
        </p:nvSpPr>
        <p:spPr>
          <a:xfrm>
            <a:off x="6999455" y="2980323"/>
            <a:ext cx="591486" cy="591486"/>
          </a:xfrm>
          <a:prstGeom prst="ellipse">
            <a:avLst/>
          </a:prstGeom>
          <a:solidFill>
            <a:srgbClr val="BBC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7718099" y="3164066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  <p:sp>
        <p:nvSpPr>
          <p:cNvPr id="32" name="Oval 31"/>
          <p:cNvSpPr/>
          <p:nvPr userDrawn="1"/>
        </p:nvSpPr>
        <p:spPr>
          <a:xfrm>
            <a:off x="6999455" y="3940765"/>
            <a:ext cx="591486" cy="591486"/>
          </a:xfrm>
          <a:prstGeom prst="ellipse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46EAE"/>
              </a:solidFill>
            </a:endParaRPr>
          </a:p>
        </p:txBody>
      </p:sp>
      <p:sp>
        <p:nvSpPr>
          <p:cNvPr id="3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7718099" y="4124508"/>
            <a:ext cx="2812464" cy="323455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Text 1</a:t>
            </a:r>
          </a:p>
        </p:txBody>
      </p:sp>
    </p:spTree>
    <p:extLst>
      <p:ext uri="{BB962C8B-B14F-4D97-AF65-F5344CB8AC3E}">
        <p14:creationId xmlns:p14="http://schemas.microsoft.com/office/powerpoint/2010/main" val="26457061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374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xmlns="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xmlns="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9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97A32B-12A2-472A-B5DA-CEDB9BA28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97E387-844A-412F-BC80-AA64CD49F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FD1C77-D2BE-418F-93B6-C63E4902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AD26E9-017B-46F9-B62F-D3DBF708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9723BF-573A-4B4B-A46C-C63923E2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5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98278-8E39-4767-AE8A-93A12DDAB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FFA199-3023-4BAA-8822-C859A65FF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C449F2-8E85-43E9-B484-E68F35A92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19FCAD-7F47-4A70-98F8-CA863346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2F3C11-F639-404F-B95F-610313915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B4F8FF-FA10-4019-B8BF-F70A49F2E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9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293D3B-1766-4CF3-B945-2094E75A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F45821-E1D5-45CB-9130-BC5B52F7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6ABDB9-8C3B-4E25-9A31-56B4AAC8F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E5FAB99-A05B-4371-A54E-2C29D127A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1E98777-EACA-4912-85E2-3101A3D18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96B511-DB5B-4C91-9D88-E344DD15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B8B12D5-3055-4A0A-BA9C-DAEC80309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20BCDD-1AFD-45ED-BAEF-48DCB6B3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67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832A49-1C28-43B1-956C-FAA7A2F0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0861938-6694-43CE-AF9F-D376364E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56608CD-B5C9-46C0-B434-6554F184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3D3A6BC-BDF9-482A-AC11-9D57D059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27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AD6D266-9B70-4412-A768-2D3A88D5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EC16D55-EBEB-4CBC-B303-0DDE966C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0ED0F7E-C931-45B5-B032-22A97A82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5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177BA3-A127-4B4E-BB11-4B942158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7A8659-309A-4EA7-B13F-EF547F462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41BE0F-B4BA-400B-AF73-0507DDA5A2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D09BF5-8C38-4FE5-B0FD-89DA83BE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D7B4FC-E2CD-4C36-A8CF-0394023F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39A6F-905A-443F-98D8-5345BDB8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1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A78F0-F00D-4AA0-BFDA-6545BE261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975C390-A7C3-433A-B1F9-48D79AE42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15D3F86-8DC8-41C2-9164-2DEB5F0F0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31DA0E-EE49-4A97-8541-2B63744EA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F93836-0645-4D71-98FD-A2D05126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1D5356-FF2B-4C4B-936D-0EBEFE7E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51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024F599-70EF-4286-BE95-63F35BC35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92130D-4C39-479C-B2AE-A03B1880F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316702-5133-4149-83C3-562D8FEFD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FCCC-E0C1-42EB-8890-BA7A32C64770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23755C-DA2D-4216-A990-881B32116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32DB34-10F1-45DA-988C-6AC7DC609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16BDA-794E-438A-AA37-28EB2C33FFE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06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6BFC35E-78B8-9C46-80E3-F47CA7B2B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84BE66-7EA5-9048-997D-AC374C945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E5B078-C760-144B-90CC-21CAE57DD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4D890-2035-D843-B634-5C9AF6FB69B0}" type="datetimeFigureOut">
              <a:rPr lang="x-none" smtClean="0"/>
              <a:t>24/11/2021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35C08C-A10F-2E43-BC19-CD16158AD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527526-E52E-774F-AB2C-ED0128825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5E084-90C3-BD4F-804B-4590A0A4DA41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0796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126" y="2875427"/>
            <a:ext cx="9821959" cy="1582271"/>
          </a:xfrm>
        </p:spPr>
        <p:txBody>
          <a:bodyPr/>
          <a:lstStyle/>
          <a:p>
            <a:r>
              <a:rPr lang="es-ES" dirty="0"/>
              <a:t>Más sobre el </a:t>
            </a:r>
            <a:r>
              <a:rPr lang="es-ES" dirty="0" smtClean="0"/>
              <a:t>Liderazgo </a:t>
            </a:r>
            <a:r>
              <a:rPr lang="es-ES" dirty="0"/>
              <a:t>frente a la G</a:t>
            </a:r>
            <a:r>
              <a:rPr lang="es-ES" dirty="0" smtClean="0"/>
              <a:t>estión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79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2810" y="524626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Liderazgo</a:t>
            </a:r>
            <a:r>
              <a:rPr lang="en-GB" dirty="0"/>
              <a:t> vs. </a:t>
            </a:r>
            <a:r>
              <a:rPr lang="en-GB" dirty="0" err="1"/>
              <a:t>Gestión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466300" cy="211370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200" dirty="0">
                <a:latin typeface="+mj-lt"/>
              </a:rPr>
              <a:t>¿Es el liderazgo bueno y la gestión mala? Por supuesto que no, ambos son importantes. Pero hay una diferencia.</a:t>
            </a:r>
            <a:endParaRPr lang="en-GB" sz="2200" dirty="0">
              <a:latin typeface="+mj-lt"/>
              <a:sym typeface="Wingdings" panose="05000000000000000000" pitchFamily="2" charset="2"/>
            </a:endParaRP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xmlns="" id="{5B8B2C0C-5593-4756-B6E9-53B36CD6D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50266"/>
              </p:ext>
            </p:extLst>
          </p:nvPr>
        </p:nvGraphicFramePr>
        <p:xfrm>
          <a:off x="3054096" y="1937982"/>
          <a:ext cx="8924544" cy="485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772">
                  <a:extLst>
                    <a:ext uri="{9D8B030D-6E8A-4147-A177-3AD203B41FA5}">
                      <a16:colId xmlns:a16="http://schemas.microsoft.com/office/drawing/2014/main" xmlns="" val="2385997846"/>
                    </a:ext>
                  </a:extLst>
                </a:gridCol>
                <a:gridCol w="3255386">
                  <a:extLst>
                    <a:ext uri="{9D8B030D-6E8A-4147-A177-3AD203B41FA5}">
                      <a16:colId xmlns:a16="http://schemas.microsoft.com/office/drawing/2014/main" xmlns="" val="1679318793"/>
                    </a:ext>
                  </a:extLst>
                </a:gridCol>
                <a:gridCol w="3255386">
                  <a:extLst>
                    <a:ext uri="{9D8B030D-6E8A-4147-A177-3AD203B41FA5}">
                      <a16:colId xmlns:a16="http://schemas.microsoft.com/office/drawing/2014/main" xmlns="" val="3252795210"/>
                    </a:ext>
                  </a:extLst>
                </a:gridCol>
              </a:tblGrid>
              <a:tr h="465429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Gestión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Liderazgo</a:t>
                      </a:r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152674"/>
                  </a:ext>
                </a:extLst>
              </a:tr>
              <a:tr h="1185891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¿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Qué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nos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proponemos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hacer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?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Planificación y presupuesto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Establecer pasos y calendarios detallados y asignar recursos</a:t>
                      </a:r>
                      <a:r>
                        <a:rPr lang="en-GB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Establecer la dirección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Desarrollar una visión y estrategias para lograr esa visión; Establecer estándares altos pero razonables.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9951977"/>
                  </a:ext>
                </a:extLst>
              </a:tr>
              <a:tr h="86345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¿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Cómo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conseguimos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resultados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?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Organización y  personal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Establecer una estructura para lograr el plan; delegar autoridad y proporcionar políticas y procesos.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Alinear a las personas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Comunicar la dirección para influir en la creación de equipos y coaliciones que comprendan la visión y la estrategia</a:t>
                      </a:r>
                      <a:r>
                        <a:rPr lang="en-GB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9073303"/>
                  </a:ext>
                </a:extLst>
              </a:tr>
              <a:tr h="668482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¿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Cómo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lo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hacemos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posible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?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Controlar y resolver problemas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Supervisar y organizar.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Motivar, orientar, inspirar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Animar a las personas a desarrollarse y superar las barreras del cambio.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5567023"/>
                  </a:ext>
                </a:extLst>
              </a:tr>
              <a:tr h="86345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¿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Cuáles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son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los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resultados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?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Producir previsibilidad y orden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Cumplir sistemáticamente los presupuestos y los objetivos.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2"/>
                          </a:solidFill>
                          <a:latin typeface="+mj-lt"/>
                        </a:rPr>
                        <a:t>Producir el cambio</a:t>
                      </a:r>
                    </a:p>
                    <a:p>
                      <a:r>
                        <a:rPr lang="es-ES" sz="16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A menudo en un grado dramático, como el cultivo de nuevos servicios y nuevos enfoques. </a:t>
                      </a:r>
                      <a:endParaRPr lang="en-GB" sz="16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0380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59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0410" y="641949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Importantes</a:t>
            </a:r>
            <a:r>
              <a:rPr lang="en-GB" dirty="0"/>
              <a:t> </a:t>
            </a:r>
            <a:r>
              <a:rPr lang="en-GB" dirty="0" err="1" smtClean="0"/>
              <a:t>Competencias</a:t>
            </a:r>
            <a:r>
              <a:rPr lang="en-GB" dirty="0" smtClean="0"/>
              <a:t> </a:t>
            </a:r>
            <a:r>
              <a:rPr lang="en-GB" dirty="0"/>
              <a:t>de </a:t>
            </a:r>
            <a:r>
              <a:rPr lang="en-GB" dirty="0" err="1" smtClean="0"/>
              <a:t>Liderazgo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1943252"/>
            <a:ext cx="2569995" cy="415272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200" dirty="0">
                <a:latin typeface="+mj-lt"/>
              </a:rPr>
              <a:t>Existen innumerables artículos y diferentes clasificaciones de las competencias de liderazgo. Lo que todas tienen en común es que la competencia social y la inteligencia emocional son características clave de los líderes.</a:t>
            </a:r>
            <a:endParaRPr lang="en-GB" sz="1400" dirty="0">
              <a:latin typeface="+mj-lt"/>
              <a:sym typeface="Wingdings" panose="05000000000000000000" pitchFamily="2" charset="2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xmlns="" id="{AF11F764-D153-4809-973F-2E26AEDDD9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063956"/>
              </p:ext>
            </p:extLst>
          </p:nvPr>
        </p:nvGraphicFramePr>
        <p:xfrm>
          <a:off x="3255264" y="1927075"/>
          <a:ext cx="8637897" cy="461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780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598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5656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+mj-lt"/>
                        </a:rPr>
                        <a:t>Competencia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L="91446" marR="91446" marT="45733" marB="45733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latin typeface="+mj-lt"/>
                        </a:rPr>
                        <a:t>Ejemplos</a:t>
                      </a:r>
                      <a:r>
                        <a:rPr lang="en-GB" sz="1800" dirty="0" smtClean="0">
                          <a:latin typeface="+mj-lt"/>
                        </a:rPr>
                        <a:t> de </a:t>
                      </a:r>
                      <a:r>
                        <a:rPr lang="en-GB" sz="1800" dirty="0" err="1" smtClean="0">
                          <a:latin typeface="+mj-lt"/>
                        </a:rPr>
                        <a:t>habilidades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319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Establecer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la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dirección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Visión</a:t>
                      </a:r>
                      <a:endParaRPr lang="en-GB" sz="1800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Trazado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de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estrategias</a:t>
                      </a:r>
                      <a:endParaRPr lang="en-GB" sz="1800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Articular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objetivos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con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ambición</a:t>
                      </a:r>
                      <a:endParaRPr lang="en-GB" sz="1800" baseline="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319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Alineación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de personas</a:t>
                      </a:r>
                      <a:endParaRPr lang="en-GB" sz="1800" i="1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Comunicar la visión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Infundir confianza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Influir en la creación de equipos y coaliciones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100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Motivar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orientar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Inspirar</a:t>
                      </a:r>
                      <a:endParaRPr lang="en-GB" sz="1800" baseline="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Avivar las llamas de la pasión y la creatividad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Animar a las personas a superar las barreras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Celebrar el éxito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Liderar con el ejemplo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Dirigir con inteligencia emocional y social</a:t>
                      </a:r>
                      <a:endParaRPr lang="en-GB" sz="1800" baseline="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319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Producir</a:t>
                      </a:r>
                      <a:r>
                        <a:rPr lang="en-GB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GB" sz="1800" dirty="0" err="1" smtClean="0">
                          <a:solidFill>
                            <a:schemeClr val="tx2"/>
                          </a:solidFill>
                        </a:rPr>
                        <a:t>cambios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Cultivar nuevas ideas, servicios y enfoques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Asumir riesgos calculados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2"/>
                          </a:solidFill>
                        </a:rPr>
                        <a:t>Aprender de los fracasos</a:t>
                      </a:r>
                      <a:endParaRPr lang="en-GB" sz="1800" dirty="0">
                        <a:solidFill>
                          <a:schemeClr val="tx2"/>
                        </a:solidFill>
                      </a:endParaRPr>
                    </a:p>
                  </a:txBody>
                  <a:tcPr marL="91446" marR="91446" marT="45733" marB="4573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1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5671" y="524626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Liderazgo</a:t>
            </a:r>
            <a:r>
              <a:rPr lang="en-GB" dirty="0"/>
              <a:t> VS</a:t>
            </a:r>
            <a:r>
              <a:rPr lang="en-GB" dirty="0" smtClean="0"/>
              <a:t> </a:t>
            </a:r>
            <a:r>
              <a:rPr lang="en-GB" dirty="0" err="1"/>
              <a:t>Gestión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3136527" cy="414502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200" dirty="0">
                <a:latin typeface="+mj-lt"/>
              </a:rPr>
              <a:t>Es un hecho que ni las competencias de gestión ni las de liderazgo por sí solas son relevantes para el éxito de la gestión empresarial. En diferentes situaciones de la empresa y/o de la carrera profesional, son importantes diferentes combinaciones y enfoques.</a:t>
            </a:r>
            <a:endParaRPr lang="en-GB" sz="1400" dirty="0">
              <a:latin typeface="+mj-lt"/>
              <a:sym typeface="Wingdings" panose="05000000000000000000" pitchFamily="2" charset="2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xmlns="" id="{A9475A44-B85B-4783-826A-CF1B4DCDEE80}"/>
              </a:ext>
            </a:extLst>
          </p:cNvPr>
          <p:cNvSpPr txBox="1"/>
          <p:nvPr/>
        </p:nvSpPr>
        <p:spPr>
          <a:xfrm>
            <a:off x="10212327" y="2922974"/>
            <a:ext cx="1148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Liderazgo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xmlns="" id="{D3CC4A76-F351-405C-8857-9CE752501017}"/>
              </a:ext>
            </a:extLst>
          </p:cNvPr>
          <p:cNvSpPr txBox="1"/>
          <p:nvPr/>
        </p:nvSpPr>
        <p:spPr>
          <a:xfrm>
            <a:off x="3799691" y="2665988"/>
            <a:ext cx="2532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Contribución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individual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1" name="TextBox 43">
            <a:extLst>
              <a:ext uri="{FF2B5EF4-FFF2-40B4-BE49-F238E27FC236}">
                <a16:creationId xmlns:a16="http://schemas.microsoft.com/office/drawing/2014/main" xmlns="" id="{F5C21BFF-215E-4ABC-8DB0-5AFA7B5A1461}"/>
              </a:ext>
            </a:extLst>
          </p:cNvPr>
          <p:cNvSpPr txBox="1"/>
          <p:nvPr/>
        </p:nvSpPr>
        <p:spPr>
          <a:xfrm>
            <a:off x="7393568" y="5440786"/>
            <a:ext cx="9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Gestión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4" name="Freeform 94">
            <a:extLst>
              <a:ext uri="{FF2B5EF4-FFF2-40B4-BE49-F238E27FC236}">
                <a16:creationId xmlns:a16="http://schemas.microsoft.com/office/drawing/2014/main" xmlns="" id="{8C713EE6-9FD4-4F67-BF85-E58B45A4B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161" y="3119729"/>
            <a:ext cx="1633668" cy="1639433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18" name="Freeform 86">
            <a:extLst>
              <a:ext uri="{FF2B5EF4-FFF2-40B4-BE49-F238E27FC236}">
                <a16:creationId xmlns:a16="http://schemas.microsoft.com/office/drawing/2014/main" xmlns="" id="{2574B569-3ECE-4D82-B770-32E086DC3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576" y="2270612"/>
            <a:ext cx="1639327" cy="1639433"/>
          </a:xfrm>
          <a:prstGeom prst="ellipse">
            <a:avLst/>
          </a:pr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21" name="Freeform 102">
            <a:extLst>
              <a:ext uri="{FF2B5EF4-FFF2-40B4-BE49-F238E27FC236}">
                <a16:creationId xmlns:a16="http://schemas.microsoft.com/office/drawing/2014/main" xmlns="" id="{283113BA-1600-4609-AADF-09C5B894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090" y="2270612"/>
            <a:ext cx="1639327" cy="1639433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cxnSp>
        <p:nvCxnSpPr>
          <p:cNvPr id="23" name="Straight Connector 11">
            <a:extLst>
              <a:ext uri="{FF2B5EF4-FFF2-40B4-BE49-F238E27FC236}">
                <a16:creationId xmlns:a16="http://schemas.microsoft.com/office/drawing/2014/main" xmlns="" id="{B6A3E1AF-C028-4477-9917-BA04E285A843}"/>
              </a:ext>
            </a:extLst>
          </p:cNvPr>
          <p:cNvCxnSpPr/>
          <p:nvPr/>
        </p:nvCxnSpPr>
        <p:spPr>
          <a:xfrm flipH="1">
            <a:off x="8911506" y="3077875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6">
            <a:extLst>
              <a:ext uri="{FF2B5EF4-FFF2-40B4-BE49-F238E27FC236}">
                <a16:creationId xmlns:a16="http://schemas.microsoft.com/office/drawing/2014/main" xmlns="" id="{910C97C9-EFF4-44A0-BD7D-562F88F2B3A8}"/>
              </a:ext>
            </a:extLst>
          </p:cNvPr>
          <p:cNvCxnSpPr>
            <a:cxnSpLocks/>
          </p:cNvCxnSpPr>
          <p:nvPr/>
        </p:nvCxnSpPr>
        <p:spPr>
          <a:xfrm>
            <a:off x="5791859" y="3077875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9">
            <a:extLst>
              <a:ext uri="{FF2B5EF4-FFF2-40B4-BE49-F238E27FC236}">
                <a16:creationId xmlns:a16="http://schemas.microsoft.com/office/drawing/2014/main" xmlns="" id="{D742F2A6-49C3-4F4D-95BF-5C5ABB0BE7A5}"/>
              </a:ext>
            </a:extLst>
          </p:cNvPr>
          <p:cNvCxnSpPr/>
          <p:nvPr/>
        </p:nvCxnSpPr>
        <p:spPr>
          <a:xfrm flipV="1">
            <a:off x="7883932" y="4259994"/>
            <a:ext cx="0" cy="108000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4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19913" y="568185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Liderazgo</a:t>
            </a:r>
            <a:r>
              <a:rPr lang="en-GB" dirty="0"/>
              <a:t> VS</a:t>
            </a:r>
            <a:r>
              <a:rPr lang="en-GB" dirty="0" smtClean="0"/>
              <a:t> </a:t>
            </a:r>
            <a:r>
              <a:rPr lang="en-GB" dirty="0" err="1"/>
              <a:t>Gestión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3019483" cy="279081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latin typeface="+mj-lt"/>
                <a:sym typeface="Wingdings" panose="05000000000000000000" pitchFamily="2" charset="2"/>
              </a:rPr>
              <a:t>En situaciones normales, se requiere menos liderazgo que gestión profesional. El espíritu de trabajo individual sirve de modelo para la empresa: el liderazgo </a:t>
            </a:r>
            <a:r>
              <a:rPr lang="es-ES" sz="2200" dirty="0" smtClean="0">
                <a:latin typeface="+mj-lt"/>
                <a:sym typeface="Wingdings" panose="05000000000000000000" pitchFamily="2" charset="2"/>
              </a:rPr>
              <a:t>ideal no </a:t>
            </a:r>
            <a:r>
              <a:rPr lang="es-ES" sz="2200" dirty="0">
                <a:latin typeface="+mj-lt"/>
                <a:sym typeface="Wingdings" panose="05000000000000000000" pitchFamily="2" charset="2"/>
              </a:rPr>
              <a:t>es el objetivo.</a:t>
            </a:r>
            <a:endParaRPr lang="en-GB" sz="2200" dirty="0">
              <a:latin typeface="+mj-lt"/>
              <a:sym typeface="Wingdings" panose="05000000000000000000" pitchFamily="2" charset="2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xmlns="" id="{A9475A44-B85B-4783-826A-CF1B4DCDEE80}"/>
              </a:ext>
            </a:extLst>
          </p:cNvPr>
          <p:cNvSpPr txBox="1"/>
          <p:nvPr/>
        </p:nvSpPr>
        <p:spPr>
          <a:xfrm>
            <a:off x="10212327" y="2922974"/>
            <a:ext cx="1148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Liderazgo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xmlns="" id="{D3CC4A76-F351-405C-8857-9CE752501017}"/>
              </a:ext>
            </a:extLst>
          </p:cNvPr>
          <p:cNvSpPr txBox="1"/>
          <p:nvPr/>
        </p:nvSpPr>
        <p:spPr>
          <a:xfrm>
            <a:off x="3840403" y="2601731"/>
            <a:ext cx="2532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Contribución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individual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1" name="TextBox 43">
            <a:extLst>
              <a:ext uri="{FF2B5EF4-FFF2-40B4-BE49-F238E27FC236}">
                <a16:creationId xmlns:a16="http://schemas.microsoft.com/office/drawing/2014/main" xmlns="" id="{F5C21BFF-215E-4ABC-8DB0-5AFA7B5A1461}"/>
              </a:ext>
            </a:extLst>
          </p:cNvPr>
          <p:cNvSpPr txBox="1"/>
          <p:nvPr/>
        </p:nvSpPr>
        <p:spPr>
          <a:xfrm>
            <a:off x="7845955" y="5849560"/>
            <a:ext cx="9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Gestión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4" name="Freeform 94">
            <a:extLst>
              <a:ext uri="{FF2B5EF4-FFF2-40B4-BE49-F238E27FC236}">
                <a16:creationId xmlns:a16="http://schemas.microsoft.com/office/drawing/2014/main" xmlns="" id="{8C713EE6-9FD4-4F67-BF85-E58B45A4B7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72154" y="3119722"/>
            <a:ext cx="2432855" cy="2441447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18" name="Freeform 86">
            <a:extLst>
              <a:ext uri="{FF2B5EF4-FFF2-40B4-BE49-F238E27FC236}">
                <a16:creationId xmlns:a16="http://schemas.microsoft.com/office/drawing/2014/main" xmlns="" id="{2574B569-3ECE-4D82-B770-32E086DC3C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72571" y="2270608"/>
            <a:ext cx="2032764" cy="2032897"/>
          </a:xfrm>
          <a:prstGeom prst="ellipse">
            <a:avLst/>
          </a:pr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21" name="Freeform 102">
            <a:extLst>
              <a:ext uri="{FF2B5EF4-FFF2-40B4-BE49-F238E27FC236}">
                <a16:creationId xmlns:a16="http://schemas.microsoft.com/office/drawing/2014/main" xmlns="" id="{283113BA-1600-4609-AADF-09C5B894E2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66090" y="2270612"/>
            <a:ext cx="1639327" cy="1639433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cxnSp>
        <p:nvCxnSpPr>
          <p:cNvPr id="23" name="Straight Connector 11">
            <a:extLst>
              <a:ext uri="{FF2B5EF4-FFF2-40B4-BE49-F238E27FC236}">
                <a16:creationId xmlns:a16="http://schemas.microsoft.com/office/drawing/2014/main" xmlns="" id="{B6A3E1AF-C028-4477-9917-BA04E285A843}"/>
              </a:ext>
            </a:extLst>
          </p:cNvPr>
          <p:cNvCxnSpPr/>
          <p:nvPr/>
        </p:nvCxnSpPr>
        <p:spPr>
          <a:xfrm flipH="1">
            <a:off x="8911506" y="3077875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6">
            <a:extLst>
              <a:ext uri="{FF2B5EF4-FFF2-40B4-BE49-F238E27FC236}">
                <a16:creationId xmlns:a16="http://schemas.microsoft.com/office/drawing/2014/main" xmlns="" id="{910C97C9-EFF4-44A0-BD7D-562F88F2B3A8}"/>
              </a:ext>
            </a:extLst>
          </p:cNvPr>
          <p:cNvCxnSpPr>
            <a:cxnSpLocks/>
          </p:cNvCxnSpPr>
          <p:nvPr/>
        </p:nvCxnSpPr>
        <p:spPr>
          <a:xfrm>
            <a:off x="5791859" y="3077875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9">
            <a:extLst>
              <a:ext uri="{FF2B5EF4-FFF2-40B4-BE49-F238E27FC236}">
                <a16:creationId xmlns:a16="http://schemas.microsoft.com/office/drawing/2014/main" xmlns="" id="{D742F2A6-49C3-4F4D-95BF-5C5ABB0BE7A5}"/>
              </a:ext>
            </a:extLst>
          </p:cNvPr>
          <p:cNvCxnSpPr/>
          <p:nvPr/>
        </p:nvCxnSpPr>
        <p:spPr>
          <a:xfrm flipV="1">
            <a:off x="8336319" y="4668768"/>
            <a:ext cx="0" cy="108000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87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5671" y="538051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Liderazgo</a:t>
            </a:r>
            <a:r>
              <a:rPr lang="en-GB" dirty="0"/>
              <a:t> VS</a:t>
            </a:r>
            <a:r>
              <a:rPr lang="en-GB" dirty="0" smtClean="0"/>
              <a:t> </a:t>
            </a:r>
            <a:r>
              <a:rPr lang="en-GB" dirty="0" err="1"/>
              <a:t>Gestión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828391" cy="3129365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200" dirty="0">
                <a:latin typeface="+mj-lt"/>
              </a:rPr>
              <a:t>El llamado "Responsable de Grandes Donaciones" es un caso típico. Tiene una capacidad de gestión y liderazgo media, pero procede con una ética de trabajo </a:t>
            </a:r>
            <a:r>
              <a:rPr lang="es-ES" altLang="de-DE" sz="2200" dirty="0" smtClean="0">
                <a:latin typeface="+mj-lt"/>
              </a:rPr>
              <a:t>aclamada. </a:t>
            </a:r>
            <a:endParaRPr lang="en-GB" sz="2200" dirty="0">
              <a:latin typeface="+mj-lt"/>
              <a:sym typeface="Wingdings" panose="05000000000000000000" pitchFamily="2" charset="2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xmlns="" id="{A9475A44-B85B-4783-826A-CF1B4DCDEE80}"/>
              </a:ext>
            </a:extLst>
          </p:cNvPr>
          <p:cNvSpPr txBox="1"/>
          <p:nvPr/>
        </p:nvSpPr>
        <p:spPr>
          <a:xfrm>
            <a:off x="10239385" y="3168564"/>
            <a:ext cx="1148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Liderazgo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xmlns="" id="{D3CC4A76-F351-405C-8857-9CE752501017}"/>
              </a:ext>
            </a:extLst>
          </p:cNvPr>
          <p:cNvSpPr txBox="1"/>
          <p:nvPr/>
        </p:nvSpPr>
        <p:spPr>
          <a:xfrm>
            <a:off x="3480147" y="2806324"/>
            <a:ext cx="2532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Contribución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individual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1" name="TextBox 43">
            <a:extLst>
              <a:ext uri="{FF2B5EF4-FFF2-40B4-BE49-F238E27FC236}">
                <a16:creationId xmlns:a16="http://schemas.microsoft.com/office/drawing/2014/main" xmlns="" id="{F5C21BFF-215E-4ABC-8DB0-5AFA7B5A1461}"/>
              </a:ext>
            </a:extLst>
          </p:cNvPr>
          <p:cNvSpPr txBox="1"/>
          <p:nvPr/>
        </p:nvSpPr>
        <p:spPr>
          <a:xfrm>
            <a:off x="7393568" y="5758419"/>
            <a:ext cx="9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Gestión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4" name="Freeform 94">
            <a:extLst>
              <a:ext uri="{FF2B5EF4-FFF2-40B4-BE49-F238E27FC236}">
                <a16:creationId xmlns:a16="http://schemas.microsoft.com/office/drawing/2014/main" xmlns="" id="{8C713EE6-9FD4-4F67-BF85-E58B45A4B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161" y="3437362"/>
            <a:ext cx="1633668" cy="1639433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18" name="Freeform 86">
            <a:extLst>
              <a:ext uri="{FF2B5EF4-FFF2-40B4-BE49-F238E27FC236}">
                <a16:creationId xmlns:a16="http://schemas.microsoft.com/office/drawing/2014/main" xmlns="" id="{2574B569-3ECE-4D82-B770-32E086DC3C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12315" y="2063503"/>
            <a:ext cx="2688741" cy="2688912"/>
          </a:xfrm>
          <a:prstGeom prst="ellipse">
            <a:avLst/>
          </a:pr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21" name="Freeform 102">
            <a:extLst>
              <a:ext uri="{FF2B5EF4-FFF2-40B4-BE49-F238E27FC236}">
                <a16:creationId xmlns:a16="http://schemas.microsoft.com/office/drawing/2014/main" xmlns="" id="{283113BA-1600-4609-AADF-09C5B894E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6090" y="2588245"/>
            <a:ext cx="1639327" cy="1639433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cxnSp>
        <p:nvCxnSpPr>
          <p:cNvPr id="23" name="Straight Connector 11">
            <a:extLst>
              <a:ext uri="{FF2B5EF4-FFF2-40B4-BE49-F238E27FC236}">
                <a16:creationId xmlns:a16="http://schemas.microsoft.com/office/drawing/2014/main" xmlns="" id="{B6A3E1AF-C028-4477-9917-BA04E285A843}"/>
              </a:ext>
            </a:extLst>
          </p:cNvPr>
          <p:cNvCxnSpPr/>
          <p:nvPr/>
        </p:nvCxnSpPr>
        <p:spPr>
          <a:xfrm flipH="1">
            <a:off x="8911506" y="3395508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6">
            <a:extLst>
              <a:ext uri="{FF2B5EF4-FFF2-40B4-BE49-F238E27FC236}">
                <a16:creationId xmlns:a16="http://schemas.microsoft.com/office/drawing/2014/main" xmlns="" id="{910C97C9-EFF4-44A0-BD7D-562F88F2B3A8}"/>
              </a:ext>
            </a:extLst>
          </p:cNvPr>
          <p:cNvCxnSpPr>
            <a:cxnSpLocks/>
          </p:cNvCxnSpPr>
          <p:nvPr/>
        </p:nvCxnSpPr>
        <p:spPr>
          <a:xfrm>
            <a:off x="5791859" y="3395508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9">
            <a:extLst>
              <a:ext uri="{FF2B5EF4-FFF2-40B4-BE49-F238E27FC236}">
                <a16:creationId xmlns:a16="http://schemas.microsoft.com/office/drawing/2014/main" xmlns="" id="{D742F2A6-49C3-4F4D-95BF-5C5ABB0BE7A5}"/>
              </a:ext>
            </a:extLst>
          </p:cNvPr>
          <p:cNvCxnSpPr/>
          <p:nvPr/>
        </p:nvCxnSpPr>
        <p:spPr>
          <a:xfrm flipV="1">
            <a:off x="7883932" y="4577627"/>
            <a:ext cx="0" cy="108000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30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9812" y="580063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 err="1"/>
              <a:t>Liderazgo</a:t>
            </a:r>
            <a:r>
              <a:rPr lang="en-GB" dirty="0"/>
              <a:t> </a:t>
            </a:r>
            <a:r>
              <a:rPr lang="en-GB" dirty="0" smtClean="0"/>
              <a:t>VS </a:t>
            </a:r>
            <a:r>
              <a:rPr lang="en-GB" dirty="0" err="1"/>
              <a:t>Gestión</a:t>
            </a:r>
            <a:endParaRPr lang="en-GB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E83E83C3-E01A-44F1-95FF-6540BC8C3EAB}"/>
              </a:ext>
            </a:extLst>
          </p:cNvPr>
          <p:cNvSpPr txBox="1">
            <a:spLocks/>
          </p:cNvSpPr>
          <p:nvPr/>
        </p:nvSpPr>
        <p:spPr>
          <a:xfrm>
            <a:off x="550276" y="2142491"/>
            <a:ext cx="3108907" cy="4145027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altLang="de-DE" sz="2200" dirty="0">
                <a:latin typeface="+mj-lt"/>
              </a:rPr>
              <a:t>En las crisis, la fuerza del liderazgo pasa a ser el centro de atención absoluto. Las auténticas habilidades de gestión pasan a un segundo plano. Las decisiones se toman según el principio de Pareto (regla del 80/20) y el directivo sigue adelante con pleno compromiso. </a:t>
            </a:r>
            <a:endParaRPr lang="en-GB" sz="2200" dirty="0">
              <a:latin typeface="+mj-lt"/>
              <a:sym typeface="Wingdings" panose="05000000000000000000" pitchFamily="2" charset="2"/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xmlns="" id="{A9475A44-B85B-4783-826A-CF1B4DCDEE80}"/>
              </a:ext>
            </a:extLst>
          </p:cNvPr>
          <p:cNvSpPr txBox="1"/>
          <p:nvPr/>
        </p:nvSpPr>
        <p:spPr>
          <a:xfrm>
            <a:off x="11001451" y="3392496"/>
            <a:ext cx="1050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Liderazgo</a:t>
            </a:r>
            <a:endParaRPr lang="en-GB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xmlns="" id="{D3CC4A76-F351-405C-8857-9CE752501017}"/>
              </a:ext>
            </a:extLst>
          </p:cNvPr>
          <p:cNvSpPr txBox="1"/>
          <p:nvPr/>
        </p:nvSpPr>
        <p:spPr>
          <a:xfrm>
            <a:off x="3359029" y="2893424"/>
            <a:ext cx="2532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Contribución</a:t>
            </a:r>
            <a:r>
              <a:rPr lang="en-GB" sz="2000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individual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1" name="TextBox 43">
            <a:extLst>
              <a:ext uri="{FF2B5EF4-FFF2-40B4-BE49-F238E27FC236}">
                <a16:creationId xmlns:a16="http://schemas.microsoft.com/office/drawing/2014/main" xmlns="" id="{F5C21BFF-215E-4ABC-8DB0-5AFA7B5A1461}"/>
              </a:ext>
            </a:extLst>
          </p:cNvPr>
          <p:cNvSpPr txBox="1"/>
          <p:nvPr/>
        </p:nvSpPr>
        <p:spPr>
          <a:xfrm>
            <a:off x="7181813" y="6074767"/>
            <a:ext cx="96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Gestión</a:t>
            </a:r>
            <a:endParaRPr lang="en-GB" sz="2000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14" name="Freeform 94">
            <a:extLst>
              <a:ext uri="{FF2B5EF4-FFF2-40B4-BE49-F238E27FC236}">
                <a16:creationId xmlns:a16="http://schemas.microsoft.com/office/drawing/2014/main" xmlns="" id="{8C713EE6-9FD4-4F67-BF85-E58B45A4B7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29878" y="3547397"/>
            <a:ext cx="2018752" cy="2025874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18" name="Freeform 86">
            <a:extLst>
              <a:ext uri="{FF2B5EF4-FFF2-40B4-BE49-F238E27FC236}">
                <a16:creationId xmlns:a16="http://schemas.microsoft.com/office/drawing/2014/main" xmlns="" id="{2574B569-3ECE-4D82-B770-32E086DC3C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91197" y="1955244"/>
            <a:ext cx="2694556" cy="2694724"/>
          </a:xfrm>
          <a:prstGeom prst="ellipse">
            <a:avLst/>
          </a:prstGeom>
          <a:solidFill>
            <a:schemeClr val="accent3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sp>
        <p:nvSpPr>
          <p:cNvPr id="21" name="Freeform 102">
            <a:extLst>
              <a:ext uri="{FF2B5EF4-FFF2-40B4-BE49-F238E27FC236}">
                <a16:creationId xmlns:a16="http://schemas.microsoft.com/office/drawing/2014/main" xmlns="" id="{283113BA-1600-4609-AADF-09C5B894E2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84709" y="1955239"/>
            <a:ext cx="3287811" cy="3288013"/>
          </a:xfrm>
          <a:prstGeom prst="ellipse">
            <a:avLst/>
          </a:prstGeom>
          <a:solidFill>
            <a:schemeClr val="accent2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sz="7464" b="1" dirty="0">
              <a:latin typeface="Roboto Bold" charset="0"/>
            </a:endParaRPr>
          </a:p>
        </p:txBody>
      </p:sp>
      <p:cxnSp>
        <p:nvCxnSpPr>
          <p:cNvPr id="23" name="Straight Connector 11">
            <a:extLst>
              <a:ext uri="{FF2B5EF4-FFF2-40B4-BE49-F238E27FC236}">
                <a16:creationId xmlns:a16="http://schemas.microsoft.com/office/drawing/2014/main" xmlns="" id="{B6A3E1AF-C028-4477-9917-BA04E285A843}"/>
              </a:ext>
            </a:extLst>
          </p:cNvPr>
          <p:cNvCxnSpPr/>
          <p:nvPr/>
        </p:nvCxnSpPr>
        <p:spPr>
          <a:xfrm flipH="1">
            <a:off x="9602142" y="3547397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6">
            <a:extLst>
              <a:ext uri="{FF2B5EF4-FFF2-40B4-BE49-F238E27FC236}">
                <a16:creationId xmlns:a16="http://schemas.microsoft.com/office/drawing/2014/main" xmlns="" id="{910C97C9-EFF4-44A0-BD7D-562F88F2B3A8}"/>
              </a:ext>
            </a:extLst>
          </p:cNvPr>
          <p:cNvCxnSpPr>
            <a:cxnSpLocks/>
          </p:cNvCxnSpPr>
          <p:nvPr/>
        </p:nvCxnSpPr>
        <p:spPr>
          <a:xfrm>
            <a:off x="5586267" y="3310889"/>
            <a:ext cx="1080000" cy="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59">
            <a:extLst>
              <a:ext uri="{FF2B5EF4-FFF2-40B4-BE49-F238E27FC236}">
                <a16:creationId xmlns:a16="http://schemas.microsoft.com/office/drawing/2014/main" xmlns="" id="{D742F2A6-49C3-4F4D-95BF-5C5ABB0BE7A5}"/>
              </a:ext>
            </a:extLst>
          </p:cNvPr>
          <p:cNvCxnSpPr/>
          <p:nvPr/>
        </p:nvCxnSpPr>
        <p:spPr>
          <a:xfrm flipV="1">
            <a:off x="7672176" y="4893975"/>
            <a:ext cx="0" cy="1080000"/>
          </a:xfrm>
          <a:prstGeom prst="line">
            <a:avLst/>
          </a:prstGeom>
          <a:ln w="63500">
            <a:solidFill>
              <a:schemeClr val="tx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9128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507</Words>
  <Application>Microsoft Office PowerPoint</Application>
  <PresentationFormat>Personalizado</PresentationFormat>
  <Paragraphs>74</Paragraphs>
  <Slides>7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Office Theme</vt:lpstr>
      <vt:lpstr>1_Office Theme</vt:lpstr>
      <vt:lpstr>think-cell Folie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3</cp:revision>
  <dcterms:created xsi:type="dcterms:W3CDTF">2021-06-10T15:06:40Z</dcterms:created>
  <dcterms:modified xsi:type="dcterms:W3CDTF">2021-11-24T11:32:08Z</dcterms:modified>
</cp:coreProperties>
</file>