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ppt/charts/chart2.xml" ContentType="application/vnd.openxmlformats-officedocument.drawingml.chart+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charts/chart3.xml" ContentType="application/vnd.openxmlformats-officedocument.drawingml.chart+xml"/>
  <Override PartName="/ppt/tags/tag24.xml" ContentType="application/vnd.openxmlformats-officedocument.presentationml.tags+xml"/>
  <Override PartName="/ppt/tags/tag25.xml" ContentType="application/vnd.openxmlformats-officedocument.presentationml.tags+xml"/>
  <Override PartName="/ppt/notesSlides/notesSlide6.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7.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62" r:id="rId2"/>
    <p:sldId id="321" r:id="rId3"/>
    <p:sldId id="322" r:id="rId4"/>
    <p:sldId id="323" r:id="rId5"/>
    <p:sldId id="324" r:id="rId6"/>
    <p:sldId id="325" r:id="rId7"/>
    <p:sldId id="4622" r:id="rId8"/>
    <p:sldId id="462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p:scale>
          <a:sx n="61" d="100"/>
          <a:sy n="61" d="100"/>
        </p:scale>
        <p:origin x="-394"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833926837164132E-2"/>
          <c:y val="2.2404136148211976E-2"/>
          <c:w val="0.92651343476853354"/>
          <c:h val="0.95519172770357608"/>
        </c:manualLayout>
      </c:layout>
      <c:barChart>
        <c:barDir val="bar"/>
        <c:grouping val="stacked"/>
        <c:varyColors val="0"/>
        <c:ser>
          <c:idx val="0"/>
          <c:order val="0"/>
          <c:spPr>
            <a:solidFill>
              <a:schemeClr val="accent2"/>
            </a:solidFill>
            <a:ln>
              <a:noFill/>
            </a:ln>
          </c:spPr>
          <c:invertIfNegative val="0"/>
          <c:dPt>
            <c:idx val="0"/>
            <c:invertIfNegative val="0"/>
            <c:bubble3D val="0"/>
            <c:spPr>
              <a:solidFill>
                <a:schemeClr val="accent1"/>
              </a:solidFill>
              <a:ln>
                <a:noFill/>
              </a:ln>
            </c:spPr>
            <c:extLst xmlns:c16r2="http://schemas.microsoft.com/office/drawing/2015/06/chart">
              <c:ext xmlns:c16="http://schemas.microsoft.com/office/drawing/2014/chart" uri="{C3380CC4-5D6E-409C-BE32-E72D297353CC}">
                <c16:uniqueId val="{00000000-9940-40E5-82EE-A492B346FFF0}"/>
              </c:ext>
            </c:extLst>
          </c:dPt>
          <c:dPt>
            <c:idx val="1"/>
            <c:invertIfNegative val="0"/>
            <c:bubble3D val="0"/>
            <c:spPr>
              <a:solidFill>
                <a:schemeClr val="accent1"/>
              </a:solidFill>
              <a:ln>
                <a:noFill/>
              </a:ln>
            </c:spPr>
            <c:extLst xmlns:c16r2="http://schemas.microsoft.com/office/drawing/2015/06/chart">
              <c:ext xmlns:c16="http://schemas.microsoft.com/office/drawing/2014/chart" uri="{C3380CC4-5D6E-409C-BE32-E72D297353CC}">
                <c16:uniqueId val="{00000001-9940-40E5-82EE-A492B346FFF0}"/>
              </c:ext>
            </c:extLst>
          </c:dPt>
          <c:dPt>
            <c:idx val="2"/>
            <c:invertIfNegative val="0"/>
            <c:bubble3D val="0"/>
            <c:spPr>
              <a:solidFill>
                <a:schemeClr val="accent1"/>
              </a:solidFill>
              <a:ln>
                <a:noFill/>
              </a:ln>
            </c:spPr>
            <c:extLst xmlns:c16r2="http://schemas.microsoft.com/office/drawing/2015/06/chart">
              <c:ext xmlns:c16="http://schemas.microsoft.com/office/drawing/2014/chart" uri="{C3380CC4-5D6E-409C-BE32-E72D297353CC}">
                <c16:uniqueId val="{00000002-9940-40E5-82EE-A492B346FFF0}"/>
              </c:ext>
            </c:extLst>
          </c:dPt>
          <c:dPt>
            <c:idx val="8"/>
            <c:invertIfNegative val="0"/>
            <c:bubble3D val="0"/>
            <c:spPr>
              <a:solidFill>
                <a:schemeClr val="accent6"/>
              </a:solidFill>
              <a:ln>
                <a:noFill/>
              </a:ln>
            </c:spPr>
            <c:extLst xmlns:c16r2="http://schemas.microsoft.com/office/drawing/2015/06/chart">
              <c:ext xmlns:c16="http://schemas.microsoft.com/office/drawing/2014/chart" uri="{C3380CC4-5D6E-409C-BE32-E72D297353CC}">
                <c16:uniqueId val="{00000003-9940-40E5-82EE-A492B346FFF0}"/>
              </c:ext>
            </c:extLst>
          </c:dPt>
          <c:dPt>
            <c:idx val="9"/>
            <c:invertIfNegative val="0"/>
            <c:bubble3D val="0"/>
            <c:spPr>
              <a:solidFill>
                <a:schemeClr val="accent6"/>
              </a:solidFill>
              <a:ln>
                <a:noFill/>
              </a:ln>
            </c:spPr>
            <c:extLst xmlns:c16r2="http://schemas.microsoft.com/office/drawing/2015/06/chart">
              <c:ext xmlns:c16="http://schemas.microsoft.com/office/drawing/2014/chart" uri="{C3380CC4-5D6E-409C-BE32-E72D297353CC}">
                <c16:uniqueId val="{00000004-9940-40E5-82EE-A492B346FFF0}"/>
              </c:ext>
            </c:extLst>
          </c:dPt>
          <c:dPt>
            <c:idx val="10"/>
            <c:invertIfNegative val="0"/>
            <c:bubble3D val="0"/>
            <c:spPr>
              <a:solidFill>
                <a:schemeClr val="accent6"/>
              </a:solidFill>
              <a:ln>
                <a:noFill/>
              </a:ln>
            </c:spPr>
            <c:extLst xmlns:c16r2="http://schemas.microsoft.com/office/drawing/2015/06/chart">
              <c:ext xmlns:c16="http://schemas.microsoft.com/office/drawing/2014/chart" uri="{C3380CC4-5D6E-409C-BE32-E72D297353CC}">
                <c16:uniqueId val="{00000005-9940-40E5-82EE-A492B346FFF0}"/>
              </c:ext>
            </c:extLst>
          </c:dPt>
          <c:dPt>
            <c:idx val="11"/>
            <c:invertIfNegative val="0"/>
            <c:bubble3D val="0"/>
            <c:spPr>
              <a:solidFill>
                <a:schemeClr val="accent6"/>
              </a:solidFill>
              <a:ln>
                <a:noFill/>
              </a:ln>
            </c:spPr>
            <c:extLst xmlns:c16r2="http://schemas.microsoft.com/office/drawing/2015/06/chart">
              <c:ext xmlns:c16="http://schemas.microsoft.com/office/drawing/2014/chart" uri="{C3380CC4-5D6E-409C-BE32-E72D297353CC}">
                <c16:uniqueId val="{00000006-9940-40E5-82EE-A492B346FFF0}"/>
              </c:ext>
            </c:extLst>
          </c:dPt>
          <c:dLbls>
            <c:dLbl>
              <c:idx val="0"/>
              <c:layout>
                <c:manualLayout>
                  <c:x val="0.42311427646487537"/>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9940-40E5-82EE-A492B346FFF0}"/>
                </c:ext>
              </c:extLst>
            </c:dLbl>
            <c:dLbl>
              <c:idx val="1"/>
              <c:layout>
                <c:manualLayout>
                  <c:x val="0.40887018452573648"/>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9940-40E5-82EE-A492B346FFF0}"/>
                </c:ext>
              </c:extLst>
            </c:dLbl>
            <c:dLbl>
              <c:idx val="2"/>
              <c:layout>
                <c:manualLayout>
                  <c:x val="0.44383295564907738"/>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9940-40E5-82EE-A492B346FFF0}"/>
                </c:ext>
              </c:extLst>
            </c:dLbl>
            <c:dLbl>
              <c:idx val="3"/>
              <c:layout>
                <c:manualLayout>
                  <c:x val="0.35383619294269991"/>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9940-40E5-82EE-A492B346FFF0}"/>
                </c:ext>
              </c:extLst>
            </c:dLbl>
            <c:dLbl>
              <c:idx val="4"/>
              <c:layout>
                <c:manualLayout>
                  <c:x val="0.42311427646487537"/>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9940-40E5-82EE-A492B346FFF0}"/>
                </c:ext>
              </c:extLst>
            </c:dLbl>
            <c:dLbl>
              <c:idx val="5"/>
              <c:layout>
                <c:manualLayout>
                  <c:x val="0.41599223049530593"/>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9940-40E5-82EE-A492B346FFF0}"/>
                </c:ext>
              </c:extLst>
            </c:dLbl>
            <c:dLbl>
              <c:idx val="6"/>
              <c:layout>
                <c:manualLayout>
                  <c:x val="0.42311427646487537"/>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A-9940-40E5-82EE-A492B346FFF0}"/>
                </c:ext>
              </c:extLst>
            </c:dLbl>
            <c:dLbl>
              <c:idx val="7"/>
              <c:layout>
                <c:manualLayout>
                  <c:x val="0.47134995144059566"/>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B-9940-40E5-82EE-A492B346FFF0}"/>
                </c:ext>
              </c:extLst>
            </c:dLbl>
            <c:dLbl>
              <c:idx val="8"/>
              <c:layout>
                <c:manualLayout>
                  <c:x val="0.40887018452573648"/>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9940-40E5-82EE-A492B346FFF0}"/>
                </c:ext>
              </c:extLst>
            </c:dLbl>
            <c:dLbl>
              <c:idx val="9"/>
              <c:layout>
                <c:manualLayout>
                  <c:x val="0.37455487212690192"/>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9940-40E5-82EE-A492B346FFF0}"/>
                </c:ext>
              </c:extLst>
            </c:dLbl>
            <c:dLbl>
              <c:idx val="10"/>
              <c:layout>
                <c:manualLayout>
                  <c:x val="0.41599223049530593"/>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9940-40E5-82EE-A492B346FFF0}"/>
                </c:ext>
              </c:extLst>
            </c:dLbl>
            <c:dLbl>
              <c:idx val="11"/>
              <c:layout>
                <c:manualLayout>
                  <c:x val="0.49206863062479766"/>
                  <c:y val="1.2925463162429987E-3"/>
                </c:manualLayout>
              </c:layout>
              <c:numFmt formatCode="#,##0;&quot;-&quot;#,##0"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9940-40E5-82EE-A492B346FFF0}"/>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val>
            <c:numRef>
              <c:f>Sheet1!$A$1:$L$1</c:f>
              <c:numCache>
                <c:formatCode>General</c:formatCode>
                <c:ptCount val="12"/>
                <c:pt idx="0">
                  <c:v>56.999999999999993</c:v>
                </c:pt>
                <c:pt idx="1">
                  <c:v>55.000000000000007</c:v>
                </c:pt>
                <c:pt idx="2">
                  <c:v>60</c:v>
                </c:pt>
                <c:pt idx="3">
                  <c:v>47</c:v>
                </c:pt>
                <c:pt idx="4">
                  <c:v>56.999999999999993</c:v>
                </c:pt>
                <c:pt idx="5">
                  <c:v>56.000000000000007</c:v>
                </c:pt>
                <c:pt idx="6">
                  <c:v>56.999999999999993</c:v>
                </c:pt>
                <c:pt idx="7">
                  <c:v>64</c:v>
                </c:pt>
                <c:pt idx="8">
                  <c:v>55.000000000000007</c:v>
                </c:pt>
                <c:pt idx="9">
                  <c:v>50</c:v>
                </c:pt>
                <c:pt idx="10">
                  <c:v>56.000000000000007</c:v>
                </c:pt>
                <c:pt idx="11">
                  <c:v>67</c:v>
                </c:pt>
              </c:numCache>
            </c:numRef>
          </c:val>
          <c:extLst xmlns:c16r2="http://schemas.microsoft.com/office/drawing/2015/06/chart">
            <c:ext xmlns:c16="http://schemas.microsoft.com/office/drawing/2014/chart" uri="{C3380CC4-5D6E-409C-BE32-E72D297353CC}">
              <c16:uniqueId val="{0000000C-9940-40E5-82EE-A492B346FFF0}"/>
            </c:ext>
          </c:extLst>
        </c:ser>
        <c:dLbls>
          <c:showLegendKey val="0"/>
          <c:showVal val="0"/>
          <c:showCatName val="0"/>
          <c:showSerName val="0"/>
          <c:showPercent val="0"/>
          <c:showBubbleSize val="0"/>
        </c:dLbls>
        <c:gapWidth val="80"/>
        <c:overlap val="100"/>
        <c:axId val="142620160"/>
        <c:axId val="142621696"/>
      </c:barChart>
      <c:catAx>
        <c:axId val="142620160"/>
        <c:scaling>
          <c:orientation val="maxMin"/>
        </c:scaling>
        <c:delete val="0"/>
        <c:axPos val="l"/>
        <c:majorGridlines>
          <c:spPr>
            <a:ln>
              <a:noFill/>
            </a:ln>
          </c:spPr>
        </c:majorGridlines>
        <c:majorTickMark val="none"/>
        <c:minorTickMark val="none"/>
        <c:tickLblPos val="none"/>
        <c:spPr>
          <a:ln w="9525" algn="ctr">
            <a:solidFill>
              <a:schemeClr val="tx1"/>
            </a:solidFill>
            <a:prstDash val="solid"/>
          </a:ln>
        </c:spPr>
        <c:crossAx val="142621696"/>
        <c:crosses val="min"/>
        <c:auto val="0"/>
        <c:lblAlgn val="ctr"/>
        <c:lblOffset val="100"/>
        <c:noMultiLvlLbl val="0"/>
      </c:catAx>
      <c:valAx>
        <c:axId val="142621696"/>
        <c:scaling>
          <c:orientation val="minMax"/>
          <c:max val="67"/>
          <c:min val="0"/>
        </c:scaling>
        <c:delete val="1"/>
        <c:axPos val="t"/>
        <c:numFmt formatCode="General" sourceLinked="1"/>
        <c:majorTickMark val="out"/>
        <c:minorTickMark val="none"/>
        <c:tickLblPos val="nextTo"/>
        <c:crossAx val="142620160"/>
        <c:crosses val="min"/>
        <c:crossBetween val="between"/>
      </c:valAx>
    </c:plotArea>
    <c:plotVisOnly val="0"/>
    <c:dispBlanksAs val="gap"/>
    <c:showDLblsOverMax val="1"/>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1621621621621623E-2"/>
          <c:y val="2.6571282575370468E-2"/>
          <c:w val="0.8723492723492724"/>
          <c:h val="0.94685743484925922"/>
        </c:manualLayout>
      </c:layout>
      <c:barChart>
        <c:barDir val="bar"/>
        <c:grouping val="stacked"/>
        <c:varyColors val="0"/>
        <c:ser>
          <c:idx val="0"/>
          <c:order val="0"/>
          <c:spPr>
            <a:solidFill>
              <a:schemeClr val="accent1"/>
            </a:solidFill>
            <a:ln>
              <a:noFill/>
            </a:ln>
          </c:spPr>
          <c:invertIfNegative val="0"/>
          <c:dLbls>
            <c:dLbl>
              <c:idx val="0"/>
              <c:layout>
                <c:manualLayout>
                  <c:x val="0.48981288981288984"/>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E9B8-4AAB-A15F-21D8D64D5996}"/>
                </c:ext>
              </c:extLst>
            </c:dLbl>
            <c:dLbl>
              <c:idx val="1"/>
              <c:layout>
                <c:manualLayout>
                  <c:x val="0.4852390852390852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E9B8-4AAB-A15F-21D8D64D5996}"/>
                </c:ext>
              </c:extLst>
            </c:dLbl>
            <c:dLbl>
              <c:idx val="2"/>
              <c:layout>
                <c:manualLayout>
                  <c:x val="0.4852390852390852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E9B8-4AAB-A15F-21D8D64D5996}"/>
                </c:ext>
              </c:extLst>
            </c:dLbl>
            <c:dLbl>
              <c:idx val="3"/>
              <c:layout>
                <c:manualLayout>
                  <c:x val="0.48024948024948028"/>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E9B8-4AAB-A15F-21D8D64D5996}"/>
                </c:ext>
              </c:extLst>
            </c:dLbl>
            <c:dLbl>
              <c:idx val="4"/>
              <c:layout>
                <c:manualLayout>
                  <c:x val="0.48024948024948028"/>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E9B8-4AAB-A15F-21D8D64D5996}"/>
                </c:ext>
              </c:extLst>
            </c:dLbl>
            <c:dLbl>
              <c:idx val="5"/>
              <c:layout>
                <c:manualLayout>
                  <c:x val="0.475675675675675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E9B8-4AAB-A15F-21D8D64D5996}"/>
                </c:ext>
              </c:extLst>
            </c:dLbl>
            <c:dLbl>
              <c:idx val="6"/>
              <c:layout>
                <c:manualLayout>
                  <c:x val="0.475675675675675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E9B8-4AAB-A15F-21D8D64D5996}"/>
                </c:ext>
              </c:extLst>
            </c:dLbl>
            <c:dLbl>
              <c:idx val="7"/>
              <c:layout>
                <c:manualLayout>
                  <c:x val="0.475675675675675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E9B8-4AAB-A15F-21D8D64D5996}"/>
                </c:ext>
              </c:extLst>
            </c:dLbl>
            <c:dLbl>
              <c:idx val="8"/>
              <c:layout>
                <c:manualLayout>
                  <c:x val="0.4756756756756757"/>
                  <c:y val="1.5329586101175269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E9B8-4AAB-A15F-21D8D64D5996}"/>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val>
            <c:numRef>
              <c:f>Sheet1!$A$1:$I$1</c:f>
              <c:numCache>
                <c:formatCode>General</c:formatCode>
                <c:ptCount val="9"/>
                <c:pt idx="0">
                  <c:v>91</c:v>
                </c:pt>
                <c:pt idx="1">
                  <c:v>90</c:v>
                </c:pt>
                <c:pt idx="2">
                  <c:v>90</c:v>
                </c:pt>
                <c:pt idx="3">
                  <c:v>89</c:v>
                </c:pt>
                <c:pt idx="4">
                  <c:v>89</c:v>
                </c:pt>
                <c:pt idx="5">
                  <c:v>88</c:v>
                </c:pt>
                <c:pt idx="6">
                  <c:v>88</c:v>
                </c:pt>
                <c:pt idx="7">
                  <c:v>88</c:v>
                </c:pt>
                <c:pt idx="8">
                  <c:v>88</c:v>
                </c:pt>
              </c:numCache>
            </c:numRef>
          </c:val>
          <c:extLst xmlns:c16r2="http://schemas.microsoft.com/office/drawing/2015/06/chart">
            <c:ext xmlns:c16="http://schemas.microsoft.com/office/drawing/2014/chart" uri="{C3380CC4-5D6E-409C-BE32-E72D297353CC}">
              <c16:uniqueId val="{00000009-E9B8-4AAB-A15F-21D8D64D5996}"/>
            </c:ext>
          </c:extLst>
        </c:ser>
        <c:dLbls>
          <c:showLegendKey val="0"/>
          <c:showVal val="0"/>
          <c:showCatName val="0"/>
          <c:showSerName val="0"/>
          <c:showPercent val="0"/>
          <c:showBubbleSize val="0"/>
        </c:dLbls>
        <c:gapWidth val="80"/>
        <c:overlap val="100"/>
        <c:axId val="54236672"/>
        <c:axId val="54238208"/>
      </c:barChart>
      <c:catAx>
        <c:axId val="54236672"/>
        <c:scaling>
          <c:orientation val="maxMin"/>
        </c:scaling>
        <c:delete val="0"/>
        <c:axPos val="l"/>
        <c:majorGridlines>
          <c:spPr>
            <a:ln>
              <a:noFill/>
            </a:ln>
          </c:spPr>
        </c:majorGridlines>
        <c:majorTickMark val="none"/>
        <c:minorTickMark val="none"/>
        <c:tickLblPos val="none"/>
        <c:spPr>
          <a:ln w="9525" algn="ctr">
            <a:solidFill>
              <a:schemeClr val="tx1"/>
            </a:solidFill>
            <a:prstDash val="solid"/>
          </a:ln>
        </c:spPr>
        <c:crossAx val="54238208"/>
        <c:crosses val="min"/>
        <c:auto val="0"/>
        <c:lblAlgn val="ctr"/>
        <c:lblOffset val="100"/>
        <c:noMultiLvlLbl val="0"/>
      </c:catAx>
      <c:valAx>
        <c:axId val="54238208"/>
        <c:scaling>
          <c:orientation val="minMax"/>
          <c:max val="91"/>
          <c:min val="0"/>
        </c:scaling>
        <c:delete val="1"/>
        <c:axPos val="t"/>
        <c:numFmt formatCode="General" sourceLinked="1"/>
        <c:majorTickMark val="out"/>
        <c:minorTickMark val="none"/>
        <c:tickLblPos val="nextTo"/>
        <c:crossAx val="54236672"/>
        <c:crosses val="min"/>
        <c:crossBetween val="between"/>
      </c:valAx>
    </c:plotArea>
    <c:plotVisOnly val="0"/>
    <c:dispBlanksAs val="gap"/>
    <c:showDLblsOverMax val="1"/>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1621621621621623E-2"/>
          <c:y val="2.404068423485899E-2"/>
          <c:w val="0.8723492723492724"/>
          <c:h val="0.951918631530282"/>
        </c:manualLayout>
      </c:layout>
      <c:barChart>
        <c:barDir val="bar"/>
        <c:grouping val="stacked"/>
        <c:varyColors val="0"/>
        <c:ser>
          <c:idx val="0"/>
          <c:order val="0"/>
          <c:spPr>
            <a:solidFill>
              <a:schemeClr val="accent1"/>
            </a:solidFill>
            <a:ln>
              <a:noFill/>
            </a:ln>
          </c:spPr>
          <c:invertIfNegative val="0"/>
          <c:dLbls>
            <c:dLbl>
              <c:idx val="0"/>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43B6-4BCF-A8C3-EF7508E9833F}"/>
                </c:ext>
              </c:extLst>
            </c:dLbl>
            <c:dLbl>
              <c:idx val="1"/>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43B6-4BCF-A8C3-EF7508E9833F}"/>
                </c:ext>
              </c:extLst>
            </c:dLbl>
            <c:dLbl>
              <c:idx val="2"/>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43B6-4BCF-A8C3-EF7508E9833F}"/>
                </c:ext>
              </c:extLst>
            </c:dLbl>
            <c:dLbl>
              <c:idx val="3"/>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43B6-4BCF-A8C3-EF7508E9833F}"/>
                </c:ext>
              </c:extLst>
            </c:dLbl>
            <c:dLbl>
              <c:idx val="4"/>
              <c:layout>
                <c:manualLayout>
                  <c:x val="0.48981288981288984"/>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43B6-4BCF-A8C3-EF7508E9833F}"/>
                </c:ext>
              </c:extLst>
            </c:dLbl>
            <c:dLbl>
              <c:idx val="5"/>
              <c:layout>
                <c:manualLayout>
                  <c:x val="0.48482328482328485"/>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43B6-4BCF-A8C3-EF7508E9833F}"/>
                </c:ext>
              </c:extLst>
            </c:dLbl>
            <c:dLbl>
              <c:idx val="6"/>
              <c:layout>
                <c:manualLayout>
                  <c:x val="0.48482328482328485"/>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43B6-4BCF-A8C3-EF7508E9833F}"/>
                </c:ext>
              </c:extLst>
            </c:dLbl>
            <c:dLbl>
              <c:idx val="7"/>
              <c:layout>
                <c:manualLayout>
                  <c:x val="0.48482328482328485"/>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43B6-4BCF-A8C3-EF7508E9833F}"/>
                </c:ext>
              </c:extLst>
            </c:dLbl>
            <c:dLbl>
              <c:idx val="8"/>
              <c:layout>
                <c:manualLayout>
                  <c:x val="0.47983367983367986"/>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8-43B6-4BCF-A8C3-EF7508E9833F}"/>
                </c:ext>
              </c:extLst>
            </c:dLbl>
            <c:dLbl>
              <c:idx val="9"/>
              <c:layout>
                <c:manualLayout>
                  <c:x val="0.47983367983367986"/>
                  <c:y val="1.3869625520110957E-3"/>
                </c:manualLayout>
              </c:layout>
              <c:numFmt formatCode="#,##0&quot;%&quot;;&quot;-&quot;#,##0&quot;%&quot;" sourceLinked="0"/>
              <c:spPr>
                <a:noFill/>
                <a:ln>
                  <a:noFill/>
                </a:ln>
              </c:spPr>
              <c:txPr>
                <a:bodyPr wrap="none"/>
                <a:lstStyle/>
                <a:p>
                  <a:pPr>
                    <a:defRPr sz="1400">
                      <a:solidFill>
                        <a:schemeClr val="tx1"/>
                      </a:solidFill>
                      <a:latin typeface="+mn-lt"/>
                      <a:ea typeface="+mn-ea"/>
                      <a:cs typeface="+mn-cs"/>
                      <a:sym typeface="+mn-lt"/>
                    </a:defRPr>
                  </a:pPr>
                  <a:endParaRPr lang="es-E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43B6-4BCF-A8C3-EF7508E9833F}"/>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val>
            <c:numRef>
              <c:f>Sheet1!$A$1:$J$1</c:f>
              <c:numCache>
                <c:formatCode>General</c:formatCode>
                <c:ptCount val="10"/>
                <c:pt idx="0">
                  <c:v>87</c:v>
                </c:pt>
                <c:pt idx="1">
                  <c:v>87</c:v>
                </c:pt>
                <c:pt idx="2">
                  <c:v>87</c:v>
                </c:pt>
                <c:pt idx="3">
                  <c:v>87</c:v>
                </c:pt>
                <c:pt idx="4">
                  <c:v>87</c:v>
                </c:pt>
                <c:pt idx="5">
                  <c:v>86</c:v>
                </c:pt>
                <c:pt idx="6">
                  <c:v>86</c:v>
                </c:pt>
                <c:pt idx="7">
                  <c:v>86</c:v>
                </c:pt>
                <c:pt idx="8">
                  <c:v>85</c:v>
                </c:pt>
                <c:pt idx="9">
                  <c:v>85</c:v>
                </c:pt>
              </c:numCache>
            </c:numRef>
          </c:val>
          <c:extLst xmlns:c16r2="http://schemas.microsoft.com/office/drawing/2015/06/chart">
            <c:ext xmlns:c16="http://schemas.microsoft.com/office/drawing/2014/chart" uri="{C3380CC4-5D6E-409C-BE32-E72D297353CC}">
              <c16:uniqueId val="{0000000A-43B6-4BCF-A8C3-EF7508E9833F}"/>
            </c:ext>
          </c:extLst>
        </c:ser>
        <c:dLbls>
          <c:showLegendKey val="0"/>
          <c:showVal val="0"/>
          <c:showCatName val="0"/>
          <c:showSerName val="0"/>
          <c:showPercent val="0"/>
          <c:showBubbleSize val="0"/>
        </c:dLbls>
        <c:gapWidth val="80"/>
        <c:overlap val="100"/>
        <c:axId val="134793856"/>
        <c:axId val="134803840"/>
      </c:barChart>
      <c:catAx>
        <c:axId val="134793856"/>
        <c:scaling>
          <c:orientation val="maxMin"/>
        </c:scaling>
        <c:delete val="0"/>
        <c:axPos val="l"/>
        <c:majorGridlines>
          <c:spPr>
            <a:ln>
              <a:noFill/>
            </a:ln>
          </c:spPr>
        </c:majorGridlines>
        <c:majorTickMark val="none"/>
        <c:minorTickMark val="none"/>
        <c:tickLblPos val="none"/>
        <c:spPr>
          <a:ln w="9525" algn="ctr">
            <a:solidFill>
              <a:schemeClr val="tx1"/>
            </a:solidFill>
            <a:prstDash val="solid"/>
          </a:ln>
        </c:spPr>
        <c:crossAx val="134803840"/>
        <c:crosses val="min"/>
        <c:auto val="0"/>
        <c:lblAlgn val="ctr"/>
        <c:lblOffset val="100"/>
        <c:noMultiLvlLbl val="0"/>
      </c:catAx>
      <c:valAx>
        <c:axId val="134803840"/>
        <c:scaling>
          <c:orientation val="minMax"/>
          <c:max val="87"/>
          <c:min val="0"/>
        </c:scaling>
        <c:delete val="1"/>
        <c:axPos val="t"/>
        <c:numFmt formatCode="General" sourceLinked="1"/>
        <c:majorTickMark val="out"/>
        <c:minorTickMark val="none"/>
        <c:tickLblPos val="nextTo"/>
        <c:crossAx val="134793856"/>
        <c:crosses val="min"/>
        <c:crossBetween val="between"/>
      </c:valAx>
    </c:plotArea>
    <c:plotVisOnly val="0"/>
    <c:dispBlanksAs val="gap"/>
    <c:showDLblsOverMax val="1"/>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E5DAAA-615A-4DC2-B38A-071F31107771}" type="datetimeFigureOut">
              <a:rPr lang="en-GB" smtClean="0"/>
              <a:t>29/11/2021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820E2D-8936-4E15-AEA4-BFB4B6B53801}" type="slidenum">
              <a:rPr lang="en-GB" smtClean="0"/>
              <a:t>‹Nº›</a:t>
            </a:fld>
            <a:endParaRPr lang="en-GB"/>
          </a:p>
        </p:txBody>
      </p:sp>
    </p:spTree>
    <p:extLst>
      <p:ext uri="{BB962C8B-B14F-4D97-AF65-F5344CB8AC3E}">
        <p14:creationId xmlns:p14="http://schemas.microsoft.com/office/powerpoint/2010/main" val="251909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220422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490418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192707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746425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573038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2370546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3022235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28708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54F7A5-3714-42AD-B885-B1CFB2B4A5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6B53DD61-450D-4E35-B2D1-3154130744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E0C88F63-38E2-44EF-BD0B-88FD1FF10256}"/>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5" name="Footer Placeholder 4">
            <a:extLst>
              <a:ext uri="{FF2B5EF4-FFF2-40B4-BE49-F238E27FC236}">
                <a16:creationId xmlns="" xmlns:a16="http://schemas.microsoft.com/office/drawing/2014/main" id="{63237054-859B-4D26-861D-D38EB1FA38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94C8357C-9BDC-4345-B99B-0530EFCDF904}"/>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3605126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73BD74-BE3A-430D-9106-3F59F9E390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F062480-FC02-4DCA-A696-793E510881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42AD245E-B1C1-4645-85AF-DB9C51E52DD4}"/>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5" name="Footer Placeholder 4">
            <a:extLst>
              <a:ext uri="{FF2B5EF4-FFF2-40B4-BE49-F238E27FC236}">
                <a16:creationId xmlns="" xmlns:a16="http://schemas.microsoft.com/office/drawing/2014/main" id="{E4E98C52-84A2-4B6F-A4F6-249A667FF8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97128216-B45C-466B-ABB2-0C3C38B60671}"/>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1609604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EC5B18C-1DC7-43D4-8646-3FC9569BBF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C6C59214-4F3E-4330-AE8F-A53622082A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EC1E0A8E-5206-4576-9B0C-AF6A06A4D48D}"/>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5" name="Footer Placeholder 4">
            <a:extLst>
              <a:ext uri="{FF2B5EF4-FFF2-40B4-BE49-F238E27FC236}">
                <a16:creationId xmlns="" xmlns:a16="http://schemas.microsoft.com/office/drawing/2014/main" id="{91BEFD9A-0E0E-4B68-9C34-B6DF91CB9B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AD99B0C2-E670-4BD9-BCBF-CDFAA0B71995}"/>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42869726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294819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 xmlns:a16="http://schemas.microsoft.com/office/drawing/2014/main"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 xmlns:a16="http://schemas.microsoft.com/office/drawing/2014/main"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202860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46E5A1-B4EE-4BC8-96F0-10A628016A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DA7FB677-D644-44B1-A3B5-237B62BACD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F439D5F-20E1-4AFD-9D3F-F81054633559}"/>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5" name="Footer Placeholder 4">
            <a:extLst>
              <a:ext uri="{FF2B5EF4-FFF2-40B4-BE49-F238E27FC236}">
                <a16:creationId xmlns="" xmlns:a16="http://schemas.microsoft.com/office/drawing/2014/main" id="{88483E2E-85F7-47A5-BE6A-20246E0BBD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92DF23A-C20D-4C34-AAF3-2805F08AE5E1}"/>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1567541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314728-7799-48B5-BAE4-492924DE8E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FFB791C6-6BA0-4848-B42A-B91261F880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37CFFC3-8BC2-49A1-A3F0-5876EF5DF909}"/>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5" name="Footer Placeholder 4">
            <a:extLst>
              <a:ext uri="{FF2B5EF4-FFF2-40B4-BE49-F238E27FC236}">
                <a16:creationId xmlns="" xmlns:a16="http://schemas.microsoft.com/office/drawing/2014/main" id="{E1FB22E1-EAB8-4884-B8AC-C7E726B37B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B8855E1F-ACE7-4CB4-9561-B0BB734F21E5}"/>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270313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FF3AEE-2AB2-4D29-A6F5-905EA298C66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77BBB812-5EE2-40B1-B69A-9106D3EF04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202E6533-6C69-4DE9-9920-936DDE0E7A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71EC642-7E88-4589-9152-4D7CDF59B3CF}"/>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6" name="Footer Placeholder 5">
            <a:extLst>
              <a:ext uri="{FF2B5EF4-FFF2-40B4-BE49-F238E27FC236}">
                <a16:creationId xmlns="" xmlns:a16="http://schemas.microsoft.com/office/drawing/2014/main" id="{30C4A85E-BAAC-4837-9B72-FC1DCB8BA0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3B39000B-91F1-4001-9E34-8DCFE1303FA1}"/>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1367505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86C636-26BA-44F3-ABC0-D36DB85B3DC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AF4AFF3A-97BC-41D2-B03C-3D72690979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7075E627-7048-4CF9-AC67-67544CB727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751E1415-E349-4C69-B091-1044B28316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E922D9D2-E52C-4253-BEE4-490FAF93A0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28A03D03-DFBE-4C10-B14B-C723BA6CD10A}"/>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8" name="Footer Placeholder 7">
            <a:extLst>
              <a:ext uri="{FF2B5EF4-FFF2-40B4-BE49-F238E27FC236}">
                <a16:creationId xmlns="" xmlns:a16="http://schemas.microsoft.com/office/drawing/2014/main" id="{10B333FF-231E-4BC1-AEB2-AEA4BC802B3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87141D11-9D14-4169-834E-4F33228B1794}"/>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2341240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EC3D78-4A2F-4E6D-ADF0-9A25F6CAC23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D833D145-24C9-4FA0-B4ED-5F6C883C9CD9}"/>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4" name="Footer Placeholder 3">
            <a:extLst>
              <a:ext uri="{FF2B5EF4-FFF2-40B4-BE49-F238E27FC236}">
                <a16:creationId xmlns="" xmlns:a16="http://schemas.microsoft.com/office/drawing/2014/main" id="{F492EFD7-57A8-42E0-A49F-262C102EAC1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F0AF0EB3-5923-4EA5-AA91-0ADE360E3626}"/>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260288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8C6C156-F968-47BC-9D32-CC14183E1156}"/>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3" name="Footer Placeholder 2">
            <a:extLst>
              <a:ext uri="{FF2B5EF4-FFF2-40B4-BE49-F238E27FC236}">
                <a16:creationId xmlns="" xmlns:a16="http://schemas.microsoft.com/office/drawing/2014/main" id="{BD4EC61C-6541-4065-A703-12CD1C61AE0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83E8AE3E-FBD4-413B-AF9C-53364A041B06}"/>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3354344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1E21BD-58C9-47B9-BEC3-351F8CD11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E0B06D6-58C4-47F4-BB0D-0E7F5333D2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F4DF2FDB-6B9C-4E50-87AB-358B74324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61023FD-FF12-46B1-BB1A-3676612EA244}"/>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6" name="Footer Placeholder 5">
            <a:extLst>
              <a:ext uri="{FF2B5EF4-FFF2-40B4-BE49-F238E27FC236}">
                <a16:creationId xmlns="" xmlns:a16="http://schemas.microsoft.com/office/drawing/2014/main" id="{3EB13B64-2FCD-4BD0-B36D-B5D8B29CBF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1FCF785F-A9F1-4245-8560-5A21E53A1959}"/>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351638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B5637C-0BA1-4E97-9DFF-6DFDF3EDC3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D758331B-4969-4216-BB7A-A5E544ED8E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F7F625FD-DA14-49A2-B74C-A6D63EACF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27CEFAE-B31B-4CE2-BB55-4816FF6108D2}"/>
              </a:ext>
            </a:extLst>
          </p:cNvPr>
          <p:cNvSpPr>
            <a:spLocks noGrp="1"/>
          </p:cNvSpPr>
          <p:nvPr>
            <p:ph type="dt" sz="half" idx="10"/>
          </p:nvPr>
        </p:nvSpPr>
        <p:spPr/>
        <p:txBody>
          <a:bodyPr/>
          <a:lstStyle/>
          <a:p>
            <a:fld id="{953C7730-A916-4AE4-BE00-3071CF3685A6}" type="datetimeFigureOut">
              <a:rPr lang="en-GB" smtClean="0"/>
              <a:t>29/11/2021</a:t>
            </a:fld>
            <a:endParaRPr lang="en-GB"/>
          </a:p>
        </p:txBody>
      </p:sp>
      <p:sp>
        <p:nvSpPr>
          <p:cNvPr id="6" name="Footer Placeholder 5">
            <a:extLst>
              <a:ext uri="{FF2B5EF4-FFF2-40B4-BE49-F238E27FC236}">
                <a16:creationId xmlns="" xmlns:a16="http://schemas.microsoft.com/office/drawing/2014/main" id="{2AC7C14F-B7AE-4FDE-AEAA-4935946DCC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58E87E8D-2073-43D9-B82B-4B5E963CDB58}"/>
              </a:ext>
            </a:extLst>
          </p:cNvPr>
          <p:cNvSpPr>
            <a:spLocks noGrp="1"/>
          </p:cNvSpPr>
          <p:nvPr>
            <p:ph type="sldNum" sz="quarter" idx="12"/>
          </p:nvPr>
        </p:nvSpPr>
        <p:spPr/>
        <p:txBody>
          <a:bodyPr/>
          <a:lstStyle/>
          <a:p>
            <a:fld id="{D9278DDF-80D8-4B79-AE9C-E445AFE887F5}" type="slidenum">
              <a:rPr lang="en-GB" smtClean="0"/>
              <a:t>‹Nº›</a:t>
            </a:fld>
            <a:endParaRPr lang="en-GB"/>
          </a:p>
        </p:txBody>
      </p:sp>
    </p:spTree>
    <p:extLst>
      <p:ext uri="{BB962C8B-B14F-4D97-AF65-F5344CB8AC3E}">
        <p14:creationId xmlns:p14="http://schemas.microsoft.com/office/powerpoint/2010/main" val="2188889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AE2CCDA3-9C96-4274-8D0D-EE6AF10465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FB11CB04-1E12-476E-B1DA-37A03EE565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E43F547-ECF1-4E37-80D8-4515A53F36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C7730-A916-4AE4-BE00-3071CF3685A6}" type="datetimeFigureOut">
              <a:rPr lang="en-GB" smtClean="0"/>
              <a:t>29/11/2021</a:t>
            </a:fld>
            <a:endParaRPr lang="en-GB"/>
          </a:p>
        </p:txBody>
      </p:sp>
      <p:sp>
        <p:nvSpPr>
          <p:cNvPr id="5" name="Footer Placeholder 4">
            <a:extLst>
              <a:ext uri="{FF2B5EF4-FFF2-40B4-BE49-F238E27FC236}">
                <a16:creationId xmlns="" xmlns:a16="http://schemas.microsoft.com/office/drawing/2014/main" id="{E18E7F1E-50AE-4FD7-A626-BD578AD787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943D389E-852C-496D-8564-97C1B0263F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78DDF-80D8-4B79-AE9C-E445AFE887F5}" type="slidenum">
              <a:rPr lang="en-GB" smtClean="0"/>
              <a:t>‹Nº›</a:t>
            </a:fld>
            <a:endParaRPr lang="en-GB"/>
          </a:p>
        </p:txBody>
      </p:sp>
    </p:spTree>
    <p:extLst>
      <p:ext uri="{BB962C8B-B14F-4D97-AF65-F5344CB8AC3E}">
        <p14:creationId xmlns:p14="http://schemas.microsoft.com/office/powerpoint/2010/main" val="4240280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tags" Target="../tags/tag7.xml"/><Relationship Id="rId13" Type="http://schemas.openxmlformats.org/officeDocument/2006/relationships/tags" Target="../tags/tag12.xml"/><Relationship Id="rId18" Type="http://schemas.openxmlformats.org/officeDocument/2006/relationships/notesSlide" Target="../notesSlides/notesSlide2.xml"/><Relationship Id="rId3" Type="http://schemas.openxmlformats.org/officeDocument/2006/relationships/tags" Target="../tags/tag2.xml"/><Relationship Id="rId21" Type="http://schemas.openxmlformats.org/officeDocument/2006/relationships/chart" Target="../charts/chart1.xml"/><Relationship Id="rId7" Type="http://schemas.openxmlformats.org/officeDocument/2006/relationships/tags" Target="../tags/tag6.xml"/><Relationship Id="rId12" Type="http://schemas.openxmlformats.org/officeDocument/2006/relationships/tags" Target="../tags/tag11.xml"/><Relationship Id="rId17" Type="http://schemas.openxmlformats.org/officeDocument/2006/relationships/slideLayout" Target="../slideLayouts/slideLayout13.xml"/><Relationship Id="rId2" Type="http://schemas.openxmlformats.org/officeDocument/2006/relationships/tags" Target="../tags/tag1.xml"/><Relationship Id="rId16" Type="http://schemas.openxmlformats.org/officeDocument/2006/relationships/tags" Target="../tags/tag15.xml"/><Relationship Id="rId20" Type="http://schemas.openxmlformats.org/officeDocument/2006/relationships/image" Target="../media/image5.emf"/><Relationship Id="rId1" Type="http://schemas.openxmlformats.org/officeDocument/2006/relationships/vmlDrawing" Target="../drawings/vmlDrawing1.vml"/><Relationship Id="rId6" Type="http://schemas.openxmlformats.org/officeDocument/2006/relationships/tags" Target="../tags/tag5.xml"/><Relationship Id="rId11" Type="http://schemas.openxmlformats.org/officeDocument/2006/relationships/tags" Target="../tags/tag10.xml"/><Relationship Id="rId5" Type="http://schemas.openxmlformats.org/officeDocument/2006/relationships/tags" Target="../tags/tag4.xml"/><Relationship Id="rId15" Type="http://schemas.openxmlformats.org/officeDocument/2006/relationships/tags" Target="../tags/tag14.xml"/><Relationship Id="rId10" Type="http://schemas.openxmlformats.org/officeDocument/2006/relationships/tags" Target="../tags/tag9.xml"/><Relationship Id="rId19" Type="http://schemas.openxmlformats.org/officeDocument/2006/relationships/oleObject" Target="../embeddings/oleObject1.bin"/><Relationship Id="rId4" Type="http://schemas.openxmlformats.org/officeDocument/2006/relationships/tags" Target="../tags/tag3.xml"/><Relationship Id="rId9" Type="http://schemas.openxmlformats.org/officeDocument/2006/relationships/tags" Target="../tags/tag8.xml"/><Relationship Id="rId14" Type="http://schemas.openxmlformats.org/officeDocument/2006/relationships/tags" Target="../tags/tag13.xml"/></Relationships>
</file>

<file path=ppt/slides/_rels/slide3.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5.emf"/><Relationship Id="rId2" Type="http://schemas.openxmlformats.org/officeDocument/2006/relationships/tags" Target="../tags/tag16.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notesSlide" Target="../notesSlides/notesSlide3.xml"/><Relationship Id="rId4"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19.xml"/><Relationship Id="rId7" Type="http://schemas.openxmlformats.org/officeDocument/2006/relationships/oleObject" Target="../embeddings/oleObject3.bin"/><Relationship Id="rId2" Type="http://schemas.openxmlformats.org/officeDocument/2006/relationships/tags" Target="../tags/tag18.xml"/><Relationship Id="rId1" Type="http://schemas.openxmlformats.org/officeDocument/2006/relationships/vmlDrawing" Target="../drawings/vmlDrawing3.vml"/><Relationship Id="rId6" Type="http://schemas.openxmlformats.org/officeDocument/2006/relationships/notesSlide" Target="../notesSlides/notesSlide4.xml"/><Relationship Id="rId5" Type="http://schemas.openxmlformats.org/officeDocument/2006/relationships/slideLayout" Target="../slideLayouts/slideLayout13.xml"/><Relationship Id="rId4" Type="http://schemas.openxmlformats.org/officeDocument/2006/relationships/tags" Target="../tags/tag20.xml"/><Relationship Id="rId9" Type="http://schemas.openxmlformats.org/officeDocument/2006/relationships/chart" Target="../charts/chart2.xml"/></Relationships>
</file>

<file path=ppt/slides/_rels/slide5.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22.xml"/><Relationship Id="rId7" Type="http://schemas.openxmlformats.org/officeDocument/2006/relationships/oleObject" Target="../embeddings/oleObject4.bin"/><Relationship Id="rId2" Type="http://schemas.openxmlformats.org/officeDocument/2006/relationships/tags" Target="../tags/tag21.xml"/><Relationship Id="rId1" Type="http://schemas.openxmlformats.org/officeDocument/2006/relationships/vmlDrawing" Target="../drawings/vmlDrawing4.vml"/><Relationship Id="rId6" Type="http://schemas.openxmlformats.org/officeDocument/2006/relationships/notesSlide" Target="../notesSlides/notesSlide5.xml"/><Relationship Id="rId5" Type="http://schemas.openxmlformats.org/officeDocument/2006/relationships/slideLayout" Target="../slideLayouts/slideLayout13.xml"/><Relationship Id="rId4" Type="http://schemas.openxmlformats.org/officeDocument/2006/relationships/tags" Target="../tags/tag23.xml"/><Relationship Id="rId9"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5.emf"/><Relationship Id="rId2" Type="http://schemas.openxmlformats.org/officeDocument/2006/relationships/tags" Target="../tags/tag24.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6.xml"/><Relationship Id="rId4"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5.emf"/><Relationship Id="rId2" Type="http://schemas.openxmlformats.org/officeDocument/2006/relationships/tags" Target="../tags/tag26.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7.xml"/><Relationship Id="rId4"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5.emf"/><Relationship Id="rId2" Type="http://schemas.openxmlformats.org/officeDocument/2006/relationships/tags" Target="../tags/tag28.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8.xml"/><Relationship Id="rId4"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 xmlns:a16="http://schemas.microsoft.com/office/drawing/2014/main" id="{1B5E7D2C-93EE-469D-8726-66BF8D83B687}"/>
              </a:ext>
            </a:extLst>
          </p:cNvPr>
          <p:cNvSpPr>
            <a:spLocks noGrp="1"/>
          </p:cNvSpPr>
          <p:nvPr>
            <p:ph type="body" sz="quarter" idx="11"/>
          </p:nvPr>
        </p:nvSpPr>
        <p:spPr>
          <a:xfrm>
            <a:off x="222268" y="2483541"/>
            <a:ext cx="9821959" cy="1582271"/>
          </a:xfrm>
        </p:spPr>
        <p:txBody>
          <a:bodyPr/>
          <a:lstStyle/>
          <a:p>
            <a:r>
              <a:rPr lang="es-ES" dirty="0"/>
              <a:t>Aprender de la crisis: </a:t>
            </a:r>
            <a:endParaRPr lang="es-ES" dirty="0" smtClean="0"/>
          </a:p>
          <a:p>
            <a:r>
              <a:rPr lang="es-ES" dirty="0"/>
              <a:t>A</a:t>
            </a:r>
            <a:r>
              <a:rPr lang="es-ES" dirty="0" smtClean="0"/>
              <a:t>lgunas </a:t>
            </a:r>
            <a:r>
              <a:rPr lang="es-ES" dirty="0"/>
              <a:t>estadísticas</a:t>
            </a:r>
            <a:endParaRPr lang="en-GB" dirty="0"/>
          </a:p>
        </p:txBody>
      </p:sp>
    </p:spTree>
    <p:extLst>
      <p:ext uri="{BB962C8B-B14F-4D97-AF65-F5344CB8AC3E}">
        <p14:creationId xmlns:p14="http://schemas.microsoft.com/office/powerpoint/2010/main" val="111156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0" name="think-cell Folie" r:id="rId19" imgW="592" imgH="595" progId="TCLayout.ActiveDocument.1">
                  <p:embed/>
                </p:oleObj>
              </mc:Choice>
              <mc:Fallback>
                <p:oleObj name="think-cell Folie" r:id="rId19"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 xmlns:a16="http://schemas.microsoft.com/office/drawing/2014/main" id="{73A0BCD2-4AB2-48B5-8A6B-05BF0AFDA0D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040296" y="524626"/>
            <a:ext cx="8852375" cy="697353"/>
          </a:xfrm>
        </p:spPr>
        <p:txBody>
          <a:bodyPr>
            <a:normAutofit/>
          </a:bodyPr>
          <a:lstStyle/>
          <a:p>
            <a:r>
              <a:rPr lang="es-ES" dirty="0"/>
              <a:t>Aprender de la crisis: Pruebas estadísticas</a:t>
            </a:r>
            <a:endParaRPr lang="en-GB"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76511" y="1738386"/>
            <a:ext cx="4108658" cy="500680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600" dirty="0">
                <a:solidFill>
                  <a:srgbClr val="245473"/>
                </a:solidFill>
                <a:latin typeface="+mj-lt"/>
              </a:rPr>
              <a:t>Está claro que los líderes van a estar bajo </a:t>
            </a:r>
            <a:r>
              <a:rPr lang="es-ES" altLang="de-DE" sz="1600" dirty="0" smtClean="0">
                <a:solidFill>
                  <a:srgbClr val="245473"/>
                </a:solidFill>
                <a:latin typeface="+mj-lt"/>
              </a:rPr>
              <a:t>el punto de mira si hablamos de la Crisis</a:t>
            </a:r>
            <a:r>
              <a:rPr lang="es-ES" altLang="de-DE" sz="1600" dirty="0">
                <a:solidFill>
                  <a:srgbClr val="245473"/>
                </a:solidFill>
                <a:latin typeface="+mj-lt"/>
              </a:rPr>
              <a:t>: el 58% de los encuestados estuvo de acuerdo (y sólo el 20% estuvo en desacuerdo) en que la crisis a la que se enfrentó la organización era un síntoma de liderazgo deficiente, un sentimiento que fue universal en todos los ingresos de la empresa, el tamaño y el tipo (sin fines de lucro, sector privado, </a:t>
            </a:r>
            <a:r>
              <a:rPr lang="es-ES" altLang="de-DE" sz="1600" dirty="0" smtClean="0">
                <a:solidFill>
                  <a:srgbClr val="245473"/>
                </a:solidFill>
                <a:latin typeface="+mj-lt"/>
              </a:rPr>
              <a:t>gobierno…).</a:t>
            </a:r>
            <a:r>
              <a:rPr lang="es-ES" altLang="de-DE" sz="1600" dirty="0">
                <a:solidFill>
                  <a:srgbClr val="245473"/>
                </a:solidFill>
                <a:latin typeface="+mj-lt"/>
              </a:rPr>
              <a:t> También se reveló que los no líderes ven </a:t>
            </a:r>
            <a:r>
              <a:rPr lang="es-ES" altLang="de-DE" sz="1600" dirty="0" smtClean="0">
                <a:solidFill>
                  <a:srgbClr val="245473"/>
                </a:solidFill>
                <a:latin typeface="+mj-lt"/>
              </a:rPr>
              <a:t>la crisis </a:t>
            </a:r>
            <a:r>
              <a:rPr lang="es-ES" altLang="de-DE" sz="1600" dirty="0">
                <a:solidFill>
                  <a:srgbClr val="245473"/>
                </a:solidFill>
                <a:latin typeface="+mj-lt"/>
              </a:rPr>
              <a:t>como una oportunidad para dar un paso adelante y demostrar su rendimiento superior: el 75% de los encuestados estuvo de acuerdo en que la gente se unió para trabajar con un gran propósito hacia un objetivo compartido cuando su organización se enfrentó a la crisis, y el 80% de ellos estuvo de acuerdo en que, habiendo superado una crisis, su organización era más fuerte que si no se hubiera enfrentado a la crisis. </a:t>
            </a:r>
            <a:endParaRPr lang="en-GB" sz="1600" b="1" dirty="0">
              <a:solidFill>
                <a:srgbClr val="245473"/>
              </a:solidFill>
              <a:latin typeface="+mj-lt"/>
            </a:endParaRPr>
          </a:p>
        </p:txBody>
      </p:sp>
      <p:sp>
        <p:nvSpPr>
          <p:cNvPr id="45" name="TextBox 87">
            <a:extLst>
              <a:ext uri="{FF2B5EF4-FFF2-40B4-BE49-F238E27FC236}">
                <a16:creationId xmlns="" xmlns:a16="http://schemas.microsoft.com/office/drawing/2014/main" id="{F8EFABE3-1AAB-4CE2-B8B2-3A4C60A270FA}"/>
              </a:ext>
            </a:extLst>
          </p:cNvPr>
          <p:cNvSpPr txBox="1"/>
          <p:nvPr/>
        </p:nvSpPr>
        <p:spPr>
          <a:xfrm>
            <a:off x="4200470" y="6516500"/>
            <a:ext cx="5545722" cy="246221"/>
          </a:xfrm>
          <a:prstGeom prst="rect">
            <a:avLst/>
          </a:prstGeom>
          <a:noFill/>
        </p:spPr>
        <p:txBody>
          <a:bodyPr wrap="square" rtlCol="0" anchor="b" anchorCtr="0">
            <a:spAutoFit/>
          </a:bodyPr>
          <a:lstStyle/>
          <a:p>
            <a:r>
              <a:rPr lang="en-GB" sz="1000" dirty="0" smtClean="0">
                <a:latin typeface="+mj-lt"/>
                <a:ea typeface="League Spartan" charset="0"/>
                <a:cs typeface="Poppins" pitchFamily="2" charset="77"/>
              </a:rPr>
              <a:t>Fuente: </a:t>
            </a:r>
            <a:r>
              <a:rPr lang="en-GB" sz="1000" dirty="0" err="1" smtClean="0">
                <a:latin typeface="+mj-lt"/>
                <a:ea typeface="League Spartan" charset="0"/>
                <a:cs typeface="Poppins" pitchFamily="2" charset="77"/>
              </a:rPr>
              <a:t>Adaptado</a:t>
            </a:r>
            <a:r>
              <a:rPr lang="en-GB" sz="1000" dirty="0" smtClean="0">
                <a:latin typeface="+mj-lt"/>
                <a:ea typeface="League Spartan" charset="0"/>
                <a:cs typeface="Poppins" pitchFamily="2" charset="77"/>
              </a:rPr>
              <a:t> de </a:t>
            </a:r>
            <a:r>
              <a:rPr lang="en-GB" sz="1000" i="1" dirty="0" err="1" smtClean="0">
                <a:latin typeface="+mj-lt"/>
                <a:ea typeface="League Spartan" charset="0"/>
                <a:cs typeface="Poppins" pitchFamily="2" charset="77"/>
              </a:rPr>
              <a:t>Brightline</a:t>
            </a:r>
            <a:r>
              <a:rPr lang="en-GB" sz="1000" i="1" dirty="0" smtClean="0">
                <a:latin typeface="+mj-lt"/>
                <a:ea typeface="League Spartan" charset="0"/>
                <a:cs typeface="Poppins" pitchFamily="2" charset="77"/>
              </a:rPr>
              <a:t> </a:t>
            </a:r>
            <a:r>
              <a:rPr lang="en-GB" sz="1000" i="1" dirty="0">
                <a:latin typeface="+mj-lt"/>
                <a:ea typeface="League Spartan" charset="0"/>
                <a:cs typeface="Poppins" pitchFamily="2" charset="77"/>
              </a:rPr>
              <a:t>Initiative in collaboration with Quartz Insights 2018</a:t>
            </a:r>
          </a:p>
        </p:txBody>
      </p:sp>
      <p:graphicFrame>
        <p:nvGraphicFramePr>
          <p:cNvPr id="99" name="Chart 3">
            <a:extLst>
              <a:ext uri="{FF2B5EF4-FFF2-40B4-BE49-F238E27FC236}">
                <a16:creationId xmlns="" xmlns:a16="http://schemas.microsoft.com/office/drawing/2014/main" id="{C3A81E58-37ED-48CF-8ADB-51DD9946B3F9}"/>
              </a:ext>
            </a:extLst>
          </p:cNvPr>
          <p:cNvGraphicFramePr/>
          <p:nvPr>
            <p:custDataLst>
              <p:tags r:id="rId4"/>
            </p:custDataLst>
          </p:nvPr>
        </p:nvGraphicFramePr>
        <p:xfrm>
          <a:off x="7237915" y="2619616"/>
          <a:ext cx="4903788" cy="3684588"/>
        </p:xfrm>
        <a:graphic>
          <a:graphicData uri="http://schemas.openxmlformats.org/drawingml/2006/chart">
            <c:chart xmlns:c="http://schemas.openxmlformats.org/drawingml/2006/chart" xmlns:r="http://schemas.openxmlformats.org/officeDocument/2006/relationships" r:id="rId21"/>
          </a:graphicData>
        </a:graphic>
      </p:graphicFrame>
      <p:sp>
        <p:nvSpPr>
          <p:cNvPr id="32" name="Text Placeholder 2">
            <a:extLst>
              <a:ext uri="{FF2B5EF4-FFF2-40B4-BE49-F238E27FC236}">
                <a16:creationId xmlns="" xmlns:a16="http://schemas.microsoft.com/office/drawing/2014/main" id="{68FF770E-5432-4219-8467-E0C7E8C2981C}"/>
              </a:ext>
            </a:extLst>
          </p:cNvPr>
          <p:cNvSpPr>
            <a:spLocks noGrp="1"/>
          </p:cNvSpPr>
          <p:nvPr>
            <p:custDataLst>
              <p:tags r:id="rId5"/>
            </p:custDataLst>
          </p:nvPr>
        </p:nvSpPr>
        <p:spPr bwMode="auto">
          <a:xfrm>
            <a:off x="6339993" y="3333931"/>
            <a:ext cx="911225"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r>
              <a:rPr lang="en-GB" altLang="en-US" sz="1400" dirty="0" err="1"/>
              <a:t>Gobierno</a:t>
            </a:r>
            <a:endParaRPr lang="en-GB" sz="1400" dirty="0">
              <a:sym typeface="+mn-lt"/>
            </a:endParaRPr>
          </a:p>
        </p:txBody>
      </p:sp>
      <p:sp>
        <p:nvSpPr>
          <p:cNvPr id="21" name="Text Placeholder 2">
            <a:extLst>
              <a:ext uri="{FF2B5EF4-FFF2-40B4-BE49-F238E27FC236}">
                <a16:creationId xmlns="" xmlns:a16="http://schemas.microsoft.com/office/drawing/2014/main" id="{E3E1D45F-C3DB-4C2C-9BD9-D0ED318F7971}"/>
              </a:ext>
            </a:extLst>
          </p:cNvPr>
          <p:cNvSpPr>
            <a:spLocks noGrp="1"/>
          </p:cNvSpPr>
          <p:nvPr>
            <p:custDataLst>
              <p:tags r:id="rId6"/>
            </p:custDataLst>
          </p:nvPr>
        </p:nvSpPr>
        <p:spPr bwMode="auto">
          <a:xfrm>
            <a:off x="6243095" y="2733675"/>
            <a:ext cx="100330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r>
              <a:rPr lang="en-GB" altLang="en-US" sz="1400" dirty="0"/>
              <a:t>Sector </a:t>
            </a:r>
            <a:r>
              <a:rPr lang="en-GB" altLang="en-US" sz="1400" dirty="0" err="1"/>
              <a:t>privado</a:t>
            </a:r>
            <a:endParaRPr lang="en-GB" sz="1400" dirty="0">
              <a:sym typeface="+mn-lt"/>
            </a:endParaRPr>
          </a:p>
        </p:txBody>
      </p:sp>
      <p:sp>
        <p:nvSpPr>
          <p:cNvPr id="26" name="Text Placeholder 2">
            <a:extLst>
              <a:ext uri="{FF2B5EF4-FFF2-40B4-BE49-F238E27FC236}">
                <a16:creationId xmlns="" xmlns:a16="http://schemas.microsoft.com/office/drawing/2014/main" id="{E42323D5-61D2-4C36-8CAC-914D9A0BE683}"/>
              </a:ext>
            </a:extLst>
          </p:cNvPr>
          <p:cNvSpPr>
            <a:spLocks noGrp="1"/>
          </p:cNvSpPr>
          <p:nvPr>
            <p:custDataLst>
              <p:tags r:id="rId7"/>
            </p:custDataLst>
          </p:nvPr>
        </p:nvSpPr>
        <p:spPr bwMode="auto">
          <a:xfrm>
            <a:off x="6479512" y="3027363"/>
            <a:ext cx="757238"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r>
              <a:rPr lang="en-GB" altLang="en-US" sz="1400" dirty="0"/>
              <a:t>Sin </a:t>
            </a:r>
            <a:r>
              <a:rPr lang="en-GB" altLang="en-US" sz="1400" dirty="0" err="1"/>
              <a:t>ánimo</a:t>
            </a:r>
            <a:r>
              <a:rPr lang="en-GB" altLang="en-US" sz="1400" dirty="0"/>
              <a:t> de </a:t>
            </a:r>
            <a:r>
              <a:rPr lang="en-GB" altLang="en-US" sz="1400" dirty="0" err="1"/>
              <a:t>lucro</a:t>
            </a:r>
            <a:endParaRPr lang="en-GB" sz="1400" dirty="0">
              <a:sym typeface="+mn-lt"/>
            </a:endParaRPr>
          </a:p>
        </p:txBody>
      </p:sp>
      <p:sp>
        <p:nvSpPr>
          <p:cNvPr id="63" name="Text Placeholder 2">
            <a:extLst>
              <a:ext uri="{FF2B5EF4-FFF2-40B4-BE49-F238E27FC236}">
                <a16:creationId xmlns="" xmlns:a16="http://schemas.microsoft.com/office/drawing/2014/main" id="{27BA9DF7-DCA4-4B9D-9A6D-240D4E91108C}"/>
              </a:ext>
            </a:extLst>
          </p:cNvPr>
          <p:cNvSpPr>
            <a:spLocks noGrp="1"/>
          </p:cNvSpPr>
          <p:nvPr>
            <p:custDataLst>
              <p:tags r:id="rId8"/>
            </p:custDataLst>
          </p:nvPr>
        </p:nvSpPr>
        <p:spPr bwMode="auto">
          <a:xfrm>
            <a:off x="6570120" y="3613150"/>
            <a:ext cx="676275"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FECD026C-7E45-4907-B06C-9071ECD9BFE2}" type="datetime'''''10''''''''0 -'''''''''''''''' 4''''9''''''9'''''''''''">
              <a:rPr lang="en-GB" altLang="en-US" sz="1400" smtClean="0"/>
              <a:pPr/>
              <a:t>100 - 499</a:t>
            </a:fld>
            <a:endParaRPr lang="en-GB" sz="1400" dirty="0">
              <a:sym typeface="+mn-lt"/>
            </a:endParaRPr>
          </a:p>
        </p:txBody>
      </p:sp>
      <p:sp>
        <p:nvSpPr>
          <p:cNvPr id="65" name="Text Placeholder 2">
            <a:extLst>
              <a:ext uri="{FF2B5EF4-FFF2-40B4-BE49-F238E27FC236}">
                <a16:creationId xmlns="" xmlns:a16="http://schemas.microsoft.com/office/drawing/2014/main" id="{1C094B38-AE41-40A7-9C5E-89601D310139}"/>
              </a:ext>
            </a:extLst>
          </p:cNvPr>
          <p:cNvSpPr>
            <a:spLocks noGrp="1"/>
          </p:cNvSpPr>
          <p:nvPr>
            <p:custDataLst>
              <p:tags r:id="rId9"/>
            </p:custDataLst>
          </p:nvPr>
        </p:nvSpPr>
        <p:spPr bwMode="auto">
          <a:xfrm>
            <a:off x="6584588" y="3916484"/>
            <a:ext cx="676275"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523CA527-F70E-4212-AC62-20500C52F4C8}" type="datetime'''50''''''0'''''''''''' - 99''''9'''''''''''''''''''''''">
              <a:rPr lang="en-GB" altLang="en-US" sz="1400" smtClean="0"/>
              <a:pPr/>
              <a:t>500 - 999</a:t>
            </a:fld>
            <a:endParaRPr lang="en-GB" sz="1400" dirty="0">
              <a:sym typeface="+mn-lt"/>
            </a:endParaRPr>
          </a:p>
        </p:txBody>
      </p:sp>
      <p:sp>
        <p:nvSpPr>
          <p:cNvPr id="69" name="Text Placeholder 2">
            <a:extLst>
              <a:ext uri="{FF2B5EF4-FFF2-40B4-BE49-F238E27FC236}">
                <a16:creationId xmlns="" xmlns:a16="http://schemas.microsoft.com/office/drawing/2014/main" id="{D41783AF-E51D-48C2-9CBE-4F3A27672F8F}"/>
              </a:ext>
            </a:extLst>
          </p:cNvPr>
          <p:cNvSpPr>
            <a:spLocks noGrp="1"/>
          </p:cNvSpPr>
          <p:nvPr>
            <p:custDataLst>
              <p:tags r:id="rId10"/>
            </p:custDataLst>
          </p:nvPr>
        </p:nvSpPr>
        <p:spPr bwMode="auto">
          <a:xfrm>
            <a:off x="6379499" y="4507093"/>
            <a:ext cx="8572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D671E3F3-78C2-4151-B31D-529C3E075A9B}" type="datetime'5''''''''''''000'''''' - 9999'''''''''''''''">
              <a:rPr lang="en-GB" altLang="en-US" sz="1400" smtClean="0"/>
              <a:pPr/>
              <a:t>5000 - 9999</a:t>
            </a:fld>
            <a:endParaRPr lang="en-GB" sz="1400" dirty="0">
              <a:sym typeface="+mn-lt"/>
            </a:endParaRPr>
          </a:p>
        </p:txBody>
      </p:sp>
      <p:sp>
        <p:nvSpPr>
          <p:cNvPr id="67" name="Text Placeholder 2">
            <a:extLst>
              <a:ext uri="{FF2B5EF4-FFF2-40B4-BE49-F238E27FC236}">
                <a16:creationId xmlns="" xmlns:a16="http://schemas.microsoft.com/office/drawing/2014/main" id="{C999ABAB-D41E-43EF-9A40-6FE3F3D90D0D}"/>
              </a:ext>
            </a:extLst>
          </p:cNvPr>
          <p:cNvSpPr>
            <a:spLocks noGrp="1"/>
          </p:cNvSpPr>
          <p:nvPr>
            <p:custDataLst>
              <p:tags r:id="rId11"/>
            </p:custDataLst>
          </p:nvPr>
        </p:nvSpPr>
        <p:spPr bwMode="auto">
          <a:xfrm>
            <a:off x="6413259" y="4214993"/>
            <a:ext cx="8572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6F683F46-6947-42EA-AE8D-F900159896C1}" type="datetime'''1''''''''''''0''''''''''00 ''''''-'' 4''''''''''''''9''99'">
              <a:rPr lang="en-GB" altLang="en-US" sz="1400" smtClean="0"/>
              <a:pPr/>
              <a:t>1000 - 4999</a:t>
            </a:fld>
            <a:endParaRPr lang="en-GB" sz="1400" dirty="0">
              <a:sym typeface="+mn-lt"/>
            </a:endParaRPr>
          </a:p>
        </p:txBody>
      </p:sp>
      <p:sp>
        <p:nvSpPr>
          <p:cNvPr id="71" name="Text Placeholder 2">
            <a:extLst>
              <a:ext uri="{FF2B5EF4-FFF2-40B4-BE49-F238E27FC236}">
                <a16:creationId xmlns="" xmlns:a16="http://schemas.microsoft.com/office/drawing/2014/main" id="{2432F471-9C8C-4EA8-8A91-20104E13C823}"/>
              </a:ext>
            </a:extLst>
          </p:cNvPr>
          <p:cNvSpPr>
            <a:spLocks noGrp="1"/>
          </p:cNvSpPr>
          <p:nvPr>
            <p:custDataLst>
              <p:tags r:id="rId12"/>
            </p:custDataLst>
          </p:nvPr>
        </p:nvSpPr>
        <p:spPr bwMode="auto">
          <a:xfrm>
            <a:off x="6719526" y="4786313"/>
            <a:ext cx="541338"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4E814470-3E0B-4F7C-B4FF-91F151A637D8}" type="datetime'''''''1''''0''''''''''0''''0''''''''''''0''''''''+'">
              <a:rPr lang="en-GB" altLang="en-US" sz="1400" smtClean="0"/>
              <a:pPr/>
              <a:t>10000+</a:t>
            </a:fld>
            <a:endParaRPr lang="en-GB" sz="1400" dirty="0">
              <a:sym typeface="+mn-lt"/>
            </a:endParaRPr>
          </a:p>
        </p:txBody>
      </p:sp>
      <p:sp>
        <p:nvSpPr>
          <p:cNvPr id="73" name="Text Placeholder 2">
            <a:extLst>
              <a:ext uri="{FF2B5EF4-FFF2-40B4-BE49-F238E27FC236}">
                <a16:creationId xmlns="" xmlns:a16="http://schemas.microsoft.com/office/drawing/2014/main" id="{000BF3B7-154B-4B9C-ABF6-1A2D69D4FA95}"/>
              </a:ext>
            </a:extLst>
          </p:cNvPr>
          <p:cNvSpPr>
            <a:spLocks noGrp="1"/>
          </p:cNvSpPr>
          <p:nvPr>
            <p:custDataLst>
              <p:tags r:id="rId13"/>
            </p:custDataLst>
          </p:nvPr>
        </p:nvSpPr>
        <p:spPr bwMode="auto">
          <a:xfrm>
            <a:off x="5794013" y="5084823"/>
            <a:ext cx="14668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97A4C5A8-61A9-425F-823F-8D938469D8BC}" type="datetime'''$''''''''''''''15''''''0MM -'' $499M''''''''''M'''''''''">
              <a:rPr lang="en-GB" altLang="en-US" sz="1400" smtClean="0"/>
              <a:pPr/>
              <a:t>$150MM - $499MM</a:t>
            </a:fld>
            <a:endParaRPr lang="en-GB" sz="1400" dirty="0">
              <a:sym typeface="+mn-lt"/>
            </a:endParaRPr>
          </a:p>
        </p:txBody>
      </p:sp>
      <p:sp>
        <p:nvSpPr>
          <p:cNvPr id="75" name="Text Placeholder 2">
            <a:extLst>
              <a:ext uri="{FF2B5EF4-FFF2-40B4-BE49-F238E27FC236}">
                <a16:creationId xmlns="" xmlns:a16="http://schemas.microsoft.com/office/drawing/2014/main" id="{E8A73395-91BB-4C4B-8B23-758BA381F1BA}"/>
              </a:ext>
            </a:extLst>
          </p:cNvPr>
          <p:cNvSpPr>
            <a:spLocks noGrp="1"/>
          </p:cNvSpPr>
          <p:nvPr>
            <p:custDataLst>
              <p:tags r:id="rId14"/>
            </p:custDataLst>
          </p:nvPr>
        </p:nvSpPr>
        <p:spPr bwMode="auto">
          <a:xfrm>
            <a:off x="5794013" y="5402625"/>
            <a:ext cx="146685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E81C33E7-4D69-4F38-889F-37D92993842C}" type="datetime'''''$''''500''''''M''''''''''M'' -'''' $''''''99''9''''M''''M'">
              <a:rPr lang="en-GB" altLang="en-US" sz="1400" smtClean="0"/>
              <a:pPr/>
              <a:t>$500MM - $999MM</a:t>
            </a:fld>
            <a:endParaRPr lang="en-GB" sz="1400" dirty="0">
              <a:sym typeface="+mn-lt"/>
            </a:endParaRPr>
          </a:p>
        </p:txBody>
      </p:sp>
      <p:sp>
        <p:nvSpPr>
          <p:cNvPr id="77" name="Text Placeholder 2">
            <a:extLst>
              <a:ext uri="{FF2B5EF4-FFF2-40B4-BE49-F238E27FC236}">
                <a16:creationId xmlns="" xmlns:a16="http://schemas.microsoft.com/office/drawing/2014/main" id="{98EA5BD5-6BEA-47F6-8AB9-A416E522352B}"/>
              </a:ext>
            </a:extLst>
          </p:cNvPr>
          <p:cNvSpPr>
            <a:spLocks noGrp="1"/>
          </p:cNvSpPr>
          <p:nvPr>
            <p:custDataLst>
              <p:tags r:id="rId15"/>
            </p:custDataLst>
          </p:nvPr>
        </p:nvSpPr>
        <p:spPr bwMode="auto">
          <a:xfrm>
            <a:off x="6322349" y="5689902"/>
            <a:ext cx="914400"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68241EE7-522F-4B81-9DE2-15830741A47F}" type="datetime'''''$1''''''''B -'''' ''''''''''''''''$4'',''9''''9''''B'">
              <a:rPr lang="en-GB" altLang="en-US" sz="1400" smtClean="0"/>
              <a:pPr/>
              <a:t>$1B - $4,99B</a:t>
            </a:fld>
            <a:endParaRPr lang="en-GB" sz="1400" dirty="0">
              <a:sym typeface="+mn-lt"/>
            </a:endParaRPr>
          </a:p>
        </p:txBody>
      </p:sp>
      <p:sp>
        <p:nvSpPr>
          <p:cNvPr id="81" name="Text Placeholder 2">
            <a:extLst>
              <a:ext uri="{FF2B5EF4-FFF2-40B4-BE49-F238E27FC236}">
                <a16:creationId xmlns="" xmlns:a16="http://schemas.microsoft.com/office/drawing/2014/main" id="{167AA7F2-DF88-49B8-A914-A0B065000C96}"/>
              </a:ext>
            </a:extLst>
          </p:cNvPr>
          <p:cNvSpPr>
            <a:spLocks noGrp="1"/>
          </p:cNvSpPr>
          <p:nvPr>
            <p:custDataLst>
              <p:tags r:id="rId16"/>
            </p:custDataLst>
          </p:nvPr>
        </p:nvSpPr>
        <p:spPr bwMode="auto">
          <a:xfrm>
            <a:off x="6865215" y="6017348"/>
            <a:ext cx="366713" cy="192088"/>
          </a:xfrm>
          <a:prstGeom prst="rect">
            <a:avLst/>
          </a:prstGeom>
          <a:noFill/>
          <a:ln>
            <a:noFill/>
          </a:ln>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1000"/>
              </a:spcBef>
              <a:buFont typeface="Arial"/>
              <a:buNone/>
              <a:defRPr sz="3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r">
              <a:spcBef>
                <a:spcPct val="0"/>
              </a:spcBef>
              <a:spcAft>
                <a:spcPct val="0"/>
              </a:spcAft>
            </a:pPr>
            <a:fld id="{4C92BAC4-7539-4761-ACEB-0B9A481CAA33}" type="datetime'''''$''5''''''''''''''B''''''''''''''''+'''''''''''''''''''">
              <a:rPr lang="en-GB" altLang="en-US" sz="1400" smtClean="0"/>
              <a:pPr/>
              <a:t>$5B+</a:t>
            </a:fld>
            <a:endParaRPr lang="en-GB" sz="1400" dirty="0">
              <a:sym typeface="+mn-lt"/>
            </a:endParaRPr>
          </a:p>
        </p:txBody>
      </p:sp>
      <p:sp>
        <p:nvSpPr>
          <p:cNvPr id="51" name="Subtitle 2">
            <a:extLst>
              <a:ext uri="{FF2B5EF4-FFF2-40B4-BE49-F238E27FC236}">
                <a16:creationId xmlns="" xmlns:a16="http://schemas.microsoft.com/office/drawing/2014/main" id="{1E04ACF3-59B5-48F9-B9F8-6B8F95B01226}"/>
              </a:ext>
            </a:extLst>
          </p:cNvPr>
          <p:cNvSpPr txBox="1">
            <a:spLocks/>
          </p:cNvSpPr>
          <p:nvPr/>
        </p:nvSpPr>
        <p:spPr>
          <a:xfrm>
            <a:off x="4388929" y="2142491"/>
            <a:ext cx="7626222" cy="31163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b="1" dirty="0">
                <a:latin typeface="+mj-lt"/>
                <a:ea typeface="Lato Light" panose="020F0502020204030203" pitchFamily="34" charset="0"/>
                <a:cs typeface="Mukta ExtraLight" panose="020B0000000000000000" pitchFamily="34" charset="77"/>
              </a:rPr>
              <a:t>Liderazgo: </a:t>
            </a:r>
            <a:r>
              <a:rPr lang="es-ES" sz="1800" dirty="0">
                <a:latin typeface="+mj-lt"/>
                <a:ea typeface="Lato Light" panose="020F0502020204030203" pitchFamily="34" charset="0"/>
                <a:cs typeface="Mukta ExtraLight" panose="020B0000000000000000" pitchFamily="34" charset="77"/>
              </a:rPr>
              <a:t>"La crisis fue una señal de mal liderazgo (por tipo, tamaño e ingresos)"</a:t>
            </a:r>
            <a:endParaRPr lang="en-GB" sz="1800" dirty="0">
              <a:latin typeface="+mj-lt"/>
              <a:ea typeface="Lato Light" panose="020F0502020204030203" pitchFamily="34" charset="0"/>
              <a:cs typeface="Mukta ExtraLight" panose="020B0000000000000000" pitchFamily="34" charset="77"/>
            </a:endParaRPr>
          </a:p>
        </p:txBody>
      </p:sp>
      <p:cxnSp>
        <p:nvCxnSpPr>
          <p:cNvPr id="9" name="Gerader Verbinder 8">
            <a:extLst>
              <a:ext uri="{FF2B5EF4-FFF2-40B4-BE49-F238E27FC236}">
                <a16:creationId xmlns="" xmlns:a16="http://schemas.microsoft.com/office/drawing/2014/main" id="{BFDE964B-FAA2-49AA-B3BB-27BF13342C51}"/>
              </a:ext>
            </a:extLst>
          </p:cNvPr>
          <p:cNvCxnSpPr>
            <a:cxnSpLocks/>
          </p:cNvCxnSpPr>
          <p:nvPr/>
        </p:nvCxnSpPr>
        <p:spPr>
          <a:xfrm flipH="1" flipV="1">
            <a:off x="4319956" y="3570598"/>
            <a:ext cx="7398280" cy="1929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0" name="Gerader Verbinder 99">
            <a:extLst>
              <a:ext uri="{FF2B5EF4-FFF2-40B4-BE49-F238E27FC236}">
                <a16:creationId xmlns="" xmlns:a16="http://schemas.microsoft.com/office/drawing/2014/main" id="{02BF95E7-F42A-4A9A-8F9D-B0BFA3D7CAF8}"/>
              </a:ext>
            </a:extLst>
          </p:cNvPr>
          <p:cNvCxnSpPr>
            <a:cxnSpLocks/>
          </p:cNvCxnSpPr>
          <p:nvPr/>
        </p:nvCxnSpPr>
        <p:spPr>
          <a:xfrm flipH="1" flipV="1">
            <a:off x="4266905" y="5042564"/>
            <a:ext cx="7451331" cy="4340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01" name="Subtitle 2">
            <a:extLst>
              <a:ext uri="{FF2B5EF4-FFF2-40B4-BE49-F238E27FC236}">
                <a16:creationId xmlns="" xmlns:a16="http://schemas.microsoft.com/office/drawing/2014/main" id="{7E4BF5E8-0F01-4230-9BD8-FE7916160986}"/>
              </a:ext>
            </a:extLst>
          </p:cNvPr>
          <p:cNvSpPr txBox="1">
            <a:spLocks/>
          </p:cNvSpPr>
          <p:nvPr/>
        </p:nvSpPr>
        <p:spPr>
          <a:xfrm>
            <a:off x="4527336" y="2858988"/>
            <a:ext cx="1308239"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b="1" dirty="0" err="1">
                <a:latin typeface="+mj-lt"/>
                <a:ea typeface="Lato Light" panose="020F0502020204030203" pitchFamily="34" charset="0"/>
                <a:cs typeface="Mukta ExtraLight" panose="020B0000000000000000" pitchFamily="34" charset="77"/>
              </a:rPr>
              <a:t>Tipo</a:t>
            </a:r>
            <a:r>
              <a:rPr lang="en-GB" sz="1600" b="1" dirty="0">
                <a:latin typeface="+mj-lt"/>
                <a:ea typeface="Lato Light" panose="020F0502020204030203" pitchFamily="34" charset="0"/>
                <a:cs typeface="Mukta ExtraLight" panose="020B0000000000000000" pitchFamily="34" charset="77"/>
              </a:rPr>
              <a:t> de </a:t>
            </a:r>
            <a:r>
              <a:rPr lang="en-GB" sz="1600" b="1" dirty="0" err="1">
                <a:latin typeface="+mj-lt"/>
                <a:ea typeface="Lato Light" panose="020F0502020204030203" pitchFamily="34" charset="0"/>
                <a:cs typeface="Mukta ExtraLight" panose="020B0000000000000000" pitchFamily="34" charset="77"/>
              </a:rPr>
              <a:t>organización</a:t>
            </a:r>
            <a:endParaRPr lang="en-GB" sz="1600" dirty="0">
              <a:latin typeface="+mj-lt"/>
              <a:ea typeface="Lato Light" panose="020F0502020204030203" pitchFamily="34" charset="0"/>
              <a:cs typeface="Mukta ExtraLight" panose="020B0000000000000000" pitchFamily="34" charset="77"/>
            </a:endParaRPr>
          </a:p>
        </p:txBody>
      </p:sp>
      <p:sp>
        <p:nvSpPr>
          <p:cNvPr id="102" name="Subtitle 2">
            <a:extLst>
              <a:ext uri="{FF2B5EF4-FFF2-40B4-BE49-F238E27FC236}">
                <a16:creationId xmlns="" xmlns:a16="http://schemas.microsoft.com/office/drawing/2014/main" id="{F78EB88B-14CD-41DE-976C-EC5300EF26CE}"/>
              </a:ext>
            </a:extLst>
          </p:cNvPr>
          <p:cNvSpPr txBox="1">
            <a:spLocks/>
          </p:cNvSpPr>
          <p:nvPr/>
        </p:nvSpPr>
        <p:spPr>
          <a:xfrm>
            <a:off x="4527336" y="4012953"/>
            <a:ext cx="1308239"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b="1" dirty="0" err="1">
                <a:latin typeface="+mj-lt"/>
                <a:ea typeface="Lato Light" panose="020F0502020204030203" pitchFamily="34" charset="0"/>
                <a:cs typeface="Mukta ExtraLight" panose="020B0000000000000000" pitchFamily="34" charset="77"/>
              </a:rPr>
              <a:t>Tamaño</a:t>
            </a:r>
            <a:r>
              <a:rPr lang="en-GB" sz="1600" b="1" dirty="0">
                <a:latin typeface="+mj-lt"/>
                <a:ea typeface="Lato Light" panose="020F0502020204030203" pitchFamily="34" charset="0"/>
                <a:cs typeface="Mukta ExtraLight" panose="020B0000000000000000" pitchFamily="34" charset="77"/>
              </a:rPr>
              <a:t> de la </a:t>
            </a:r>
            <a:r>
              <a:rPr lang="en-GB" sz="1600" b="1" dirty="0" err="1">
                <a:latin typeface="+mj-lt"/>
                <a:ea typeface="Lato Light" panose="020F0502020204030203" pitchFamily="34" charset="0"/>
                <a:cs typeface="Mukta ExtraLight" panose="020B0000000000000000" pitchFamily="34" charset="77"/>
              </a:rPr>
              <a:t>organización</a:t>
            </a:r>
            <a:endParaRPr lang="en-GB" sz="1600" dirty="0">
              <a:latin typeface="+mj-lt"/>
              <a:ea typeface="Lato Light" panose="020F0502020204030203" pitchFamily="34" charset="0"/>
              <a:cs typeface="Mukta ExtraLight" panose="020B0000000000000000" pitchFamily="34" charset="77"/>
            </a:endParaRPr>
          </a:p>
        </p:txBody>
      </p:sp>
      <p:sp>
        <p:nvSpPr>
          <p:cNvPr id="103" name="Subtitle 2">
            <a:extLst>
              <a:ext uri="{FF2B5EF4-FFF2-40B4-BE49-F238E27FC236}">
                <a16:creationId xmlns="" xmlns:a16="http://schemas.microsoft.com/office/drawing/2014/main" id="{F939531B-4221-4CA6-A0FC-E9329DB88F89}"/>
              </a:ext>
            </a:extLst>
          </p:cNvPr>
          <p:cNvSpPr txBox="1">
            <a:spLocks/>
          </p:cNvSpPr>
          <p:nvPr/>
        </p:nvSpPr>
        <p:spPr>
          <a:xfrm>
            <a:off x="4388929" y="5277750"/>
            <a:ext cx="1308239"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b="1" dirty="0" err="1">
                <a:latin typeface="+mj-lt"/>
                <a:ea typeface="Lato Light" panose="020F0502020204030203" pitchFamily="34" charset="0"/>
                <a:cs typeface="Mukta ExtraLight" panose="020B0000000000000000" pitchFamily="34" charset="77"/>
              </a:rPr>
              <a:t>Ingresos</a:t>
            </a:r>
            <a:r>
              <a:rPr lang="en-GB" sz="1600" b="1" dirty="0">
                <a:latin typeface="+mj-lt"/>
                <a:ea typeface="Lato Light" panose="020F0502020204030203" pitchFamily="34" charset="0"/>
                <a:cs typeface="Mukta ExtraLight" panose="020B0000000000000000" pitchFamily="34" charset="77"/>
              </a:rPr>
              <a:t> de la </a:t>
            </a:r>
            <a:r>
              <a:rPr lang="en-GB" sz="1600" b="1" dirty="0" err="1">
                <a:latin typeface="+mj-lt"/>
                <a:ea typeface="Lato Light" panose="020F0502020204030203" pitchFamily="34" charset="0"/>
                <a:cs typeface="Mukta ExtraLight" panose="020B0000000000000000" pitchFamily="34" charset="77"/>
              </a:rPr>
              <a:t>organización</a:t>
            </a:r>
            <a:endParaRPr lang="en-GB" sz="1600" dirty="0">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2437801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6" name="think-cell Folie" r:id="rId6" imgW="592" imgH="595" progId="TCLayout.ActiveDocument.1">
                  <p:embed/>
                </p:oleObj>
              </mc:Choice>
              <mc:Fallback>
                <p:oleObj name="think-cell Folie" r:id="rId6"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 xmlns:a16="http://schemas.microsoft.com/office/drawing/2014/main" id="{73A0BCD2-4AB2-48B5-8A6B-05BF0AFDA0D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23325" y="329507"/>
            <a:ext cx="9442646" cy="789046"/>
          </a:xfrm>
        </p:spPr>
        <p:txBody>
          <a:bodyPr>
            <a:normAutofit fontScale="92500"/>
          </a:bodyPr>
          <a:lstStyle/>
          <a:p>
            <a:r>
              <a:rPr lang="es-ES" dirty="0"/>
              <a:t>Aprender de la crisis: Mirando más allá de la </a:t>
            </a:r>
            <a:r>
              <a:rPr lang="es-ES" dirty="0" smtClean="0"/>
              <a:t>Crisis </a:t>
            </a:r>
            <a:endParaRPr lang="en-GB"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48706" y="1737377"/>
            <a:ext cx="3997201" cy="4098861"/>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600" dirty="0">
                <a:latin typeface="+mj-lt"/>
              </a:rPr>
              <a:t>De las organizaciones que entraron en </a:t>
            </a:r>
            <a:r>
              <a:rPr lang="es-ES" altLang="de-DE" sz="1600" dirty="0" smtClean="0">
                <a:latin typeface="+mj-lt"/>
              </a:rPr>
              <a:t>crisis</a:t>
            </a:r>
            <a:r>
              <a:rPr lang="es-ES" altLang="de-DE" sz="1600" dirty="0">
                <a:latin typeface="+mj-lt"/>
              </a:rPr>
              <a:t>, el 78% de los encuestados está de acuerdo en que sus capacidades de implementación de estrategias se fortalecieron como resultado de la </a:t>
            </a:r>
            <a:r>
              <a:rPr lang="es-ES" altLang="de-DE" sz="1600" dirty="0" smtClean="0">
                <a:latin typeface="+mj-lt"/>
              </a:rPr>
              <a:t>crisis.</a:t>
            </a:r>
          </a:p>
          <a:p>
            <a:pPr algn="l">
              <a:lnSpc>
                <a:spcPct val="100000"/>
              </a:lnSpc>
              <a:spcBef>
                <a:spcPts val="600"/>
              </a:spcBef>
            </a:pPr>
            <a:r>
              <a:rPr lang="es-ES" altLang="de-DE" sz="1600" dirty="0" smtClean="0">
                <a:latin typeface="+mj-lt"/>
              </a:rPr>
              <a:t>Los </a:t>
            </a:r>
            <a:r>
              <a:rPr lang="es-ES" altLang="de-DE" sz="1600" dirty="0">
                <a:latin typeface="+mj-lt"/>
              </a:rPr>
              <a:t>descubrimientos positivos </a:t>
            </a:r>
            <a:r>
              <a:rPr lang="es-ES" altLang="de-DE" sz="1600" dirty="0" smtClean="0">
                <a:latin typeface="+mj-lt"/>
              </a:rPr>
              <a:t>de la crisis </a:t>
            </a:r>
            <a:r>
              <a:rPr lang="es-ES" altLang="de-DE" sz="1600" dirty="0">
                <a:latin typeface="+mj-lt"/>
              </a:rPr>
              <a:t>pueden trasladarse a la vida posterior a la crisis: el 79% de los encuestados coinciden en que las modificaciones de las estructuras de los equipos que se introdujeron a raíz de la crisis se mantuvieron, el 74% coinciden en que se mantuvieron las estrechas asociaciones de trabajo entre los equipos multifuncionales y el 71% coinciden en que una comprensión más clara de las prioridades de la organización renovó su visión y sentido de la dirección.</a:t>
            </a:r>
            <a:endParaRPr lang="en-GB" sz="1600" dirty="0">
              <a:latin typeface="+mj-lt"/>
            </a:endParaRPr>
          </a:p>
        </p:txBody>
      </p:sp>
      <p:sp>
        <p:nvSpPr>
          <p:cNvPr id="45" name="TextBox 87">
            <a:extLst>
              <a:ext uri="{FF2B5EF4-FFF2-40B4-BE49-F238E27FC236}">
                <a16:creationId xmlns="" xmlns:a16="http://schemas.microsoft.com/office/drawing/2014/main" id="{F8EFABE3-1AAB-4CE2-B8B2-3A4C60A270FA}"/>
              </a:ext>
            </a:extLst>
          </p:cNvPr>
          <p:cNvSpPr txBox="1"/>
          <p:nvPr/>
        </p:nvSpPr>
        <p:spPr>
          <a:xfrm>
            <a:off x="550278" y="6528494"/>
            <a:ext cx="5545722" cy="246221"/>
          </a:xfrm>
          <a:prstGeom prst="rect">
            <a:avLst/>
          </a:prstGeom>
          <a:noFill/>
        </p:spPr>
        <p:txBody>
          <a:bodyPr wrap="square" rtlCol="0" anchor="b" anchorCtr="0">
            <a:spAutoFit/>
          </a:bodyPr>
          <a:lstStyle/>
          <a:p>
            <a:r>
              <a:rPr lang="en-GB" sz="1000" dirty="0" smtClean="0">
                <a:latin typeface="+mj-lt"/>
                <a:ea typeface="League Spartan" charset="0"/>
                <a:cs typeface="Poppins" pitchFamily="2" charset="77"/>
              </a:rPr>
              <a:t>Fuente: </a:t>
            </a:r>
            <a:r>
              <a:rPr lang="en-GB" sz="1000" dirty="0" err="1" smtClean="0">
                <a:latin typeface="+mj-lt"/>
                <a:ea typeface="League Spartan" charset="0"/>
                <a:cs typeface="Poppins" pitchFamily="2" charset="77"/>
              </a:rPr>
              <a:t>Adaptado</a:t>
            </a:r>
            <a:r>
              <a:rPr lang="en-GB" sz="1000" dirty="0" smtClean="0">
                <a:latin typeface="+mj-lt"/>
                <a:ea typeface="League Spartan" charset="0"/>
                <a:cs typeface="Poppins" pitchFamily="2" charset="77"/>
              </a:rPr>
              <a:t> de </a:t>
            </a:r>
            <a:r>
              <a:rPr lang="en-GB" sz="1000" i="1" dirty="0" err="1" smtClean="0">
                <a:latin typeface="+mj-lt"/>
                <a:ea typeface="League Spartan" charset="0"/>
                <a:cs typeface="Poppins" pitchFamily="2" charset="77"/>
              </a:rPr>
              <a:t>Brightline</a:t>
            </a:r>
            <a:r>
              <a:rPr lang="en-GB" sz="1000" i="1" dirty="0" smtClean="0">
                <a:latin typeface="+mj-lt"/>
                <a:ea typeface="League Spartan" charset="0"/>
                <a:cs typeface="Poppins" pitchFamily="2" charset="77"/>
              </a:rPr>
              <a:t> </a:t>
            </a:r>
            <a:r>
              <a:rPr lang="en-GB" sz="1000" i="1" dirty="0">
                <a:latin typeface="+mj-lt"/>
                <a:ea typeface="League Spartan" charset="0"/>
                <a:cs typeface="Poppins" pitchFamily="2" charset="77"/>
              </a:rPr>
              <a:t>Initiative in collaboration with Quartz Insights 2018</a:t>
            </a:r>
          </a:p>
        </p:txBody>
      </p:sp>
      <p:sp>
        <p:nvSpPr>
          <p:cNvPr id="51" name="Subtitle 2">
            <a:extLst>
              <a:ext uri="{FF2B5EF4-FFF2-40B4-BE49-F238E27FC236}">
                <a16:creationId xmlns="" xmlns:a16="http://schemas.microsoft.com/office/drawing/2014/main" id="{1E04ACF3-59B5-48F9-B9F8-6B8F95B01226}"/>
              </a:ext>
            </a:extLst>
          </p:cNvPr>
          <p:cNvSpPr txBox="1">
            <a:spLocks/>
          </p:cNvSpPr>
          <p:nvPr/>
        </p:nvSpPr>
        <p:spPr>
          <a:xfrm>
            <a:off x="3943089" y="1194478"/>
            <a:ext cx="8216729"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dirty="0" smtClean="0">
                <a:latin typeface="+mj-lt"/>
                <a:ea typeface="Lato Light" panose="020F0502020204030203" pitchFamily="34" charset="0"/>
                <a:cs typeface="Mukta ExtraLight" panose="020B0000000000000000" pitchFamily="34" charset="77"/>
              </a:rPr>
              <a:t>“</a:t>
            </a:r>
            <a:r>
              <a:rPr lang="es-ES" sz="1600" dirty="0">
                <a:latin typeface="+mj-lt"/>
                <a:ea typeface="Lato Light" panose="020F0502020204030203" pitchFamily="34" charset="0"/>
                <a:cs typeface="Mukta ExtraLight" panose="020B0000000000000000" pitchFamily="34" charset="77"/>
              </a:rPr>
              <a:t>En general, las capacidades de implementación de la estrategia de mi organización se fortalecieron como resultado de la crisis" y "las capacidades de implementación de la estrategia se fortalecieron" </a:t>
            </a:r>
            <a:endParaRPr lang="en-GB" sz="1600" dirty="0">
              <a:latin typeface="+mj-lt"/>
              <a:ea typeface="Lato Light" panose="020F0502020204030203" pitchFamily="34" charset="0"/>
              <a:cs typeface="Mukta ExtraLight" panose="020B0000000000000000" pitchFamily="34" charset="77"/>
            </a:endParaRPr>
          </a:p>
        </p:txBody>
      </p:sp>
      <p:graphicFrame>
        <p:nvGraphicFramePr>
          <p:cNvPr id="27" name="Content Placeholder 6">
            <a:extLst>
              <a:ext uri="{FF2B5EF4-FFF2-40B4-BE49-F238E27FC236}">
                <a16:creationId xmlns="" xmlns:a16="http://schemas.microsoft.com/office/drawing/2014/main" id="{C9872CAE-D37F-49B7-A93E-4D93FC7A3F74}"/>
              </a:ext>
            </a:extLst>
          </p:cNvPr>
          <p:cNvGraphicFramePr>
            <a:graphicFrameLocks/>
          </p:cNvGraphicFramePr>
          <p:nvPr>
            <p:extLst>
              <p:ext uri="{D42A27DB-BD31-4B8C-83A1-F6EECF244321}">
                <p14:modId xmlns:p14="http://schemas.microsoft.com/office/powerpoint/2010/main" val="1397760865"/>
              </p:ext>
            </p:extLst>
          </p:nvPr>
        </p:nvGraphicFramePr>
        <p:xfrm>
          <a:off x="3943089" y="1822782"/>
          <a:ext cx="8112786" cy="4461872"/>
        </p:xfrm>
        <a:graphic>
          <a:graphicData uri="http://schemas.openxmlformats.org/drawingml/2006/table">
            <a:tbl>
              <a:tblPr firstRow="1" bandRow="1">
                <a:tableStyleId>{93296810-A885-4BE3-A3E7-6D5BEEA58F35}</a:tableStyleId>
              </a:tblPr>
              <a:tblGrid>
                <a:gridCol w="2704262">
                  <a:extLst>
                    <a:ext uri="{9D8B030D-6E8A-4147-A177-3AD203B41FA5}">
                      <a16:colId xmlns="" xmlns:a16="http://schemas.microsoft.com/office/drawing/2014/main" val="20000"/>
                    </a:ext>
                  </a:extLst>
                </a:gridCol>
                <a:gridCol w="2704262">
                  <a:extLst>
                    <a:ext uri="{9D8B030D-6E8A-4147-A177-3AD203B41FA5}">
                      <a16:colId xmlns="" xmlns:a16="http://schemas.microsoft.com/office/drawing/2014/main" val="20001"/>
                    </a:ext>
                  </a:extLst>
                </a:gridCol>
                <a:gridCol w="2704262">
                  <a:extLst>
                    <a:ext uri="{9D8B030D-6E8A-4147-A177-3AD203B41FA5}">
                      <a16:colId xmlns="" xmlns:a16="http://schemas.microsoft.com/office/drawing/2014/main" val="20002"/>
                    </a:ext>
                  </a:extLst>
                </a:gridCol>
              </a:tblGrid>
              <a:tr h="432598">
                <a:tc rowSpan="2">
                  <a:txBody>
                    <a:bodyPr/>
                    <a:lstStyle/>
                    <a:p>
                      <a:pPr lvl="0">
                        <a:buNone/>
                      </a:pPr>
                      <a:endParaRPr lang="en-GB" sz="1400" b="0" dirty="0">
                        <a:solidFill>
                          <a:schemeClr val="tx1"/>
                        </a:solidFill>
                      </a:endParaRPr>
                    </a:p>
                  </a:txBody>
                  <a:tcPr marT="45729" marB="45729" anchor="b"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endParaRPr lang="en-GB" sz="1600" b="0" i="1" dirty="0">
                        <a:solidFill>
                          <a:schemeClr val="tx1"/>
                        </a:solidFill>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p>
                  </a:txBody>
                  <a:tcPr/>
                </a:tc>
                <a:extLst>
                  <a:ext uri="{0D108BD9-81ED-4DB2-BD59-A6C34878D82A}">
                    <a16:rowId xmlns="" xmlns:a16="http://schemas.microsoft.com/office/drawing/2014/main" val="10000"/>
                  </a:ext>
                </a:extLst>
              </a:tr>
              <a:tr h="432598">
                <a:tc vMerge="1">
                  <a:txBody>
                    <a:bodyPr/>
                    <a:lstStyle/>
                    <a:p>
                      <a:endParaRPr lang="en-US" dirty="0"/>
                    </a:p>
                  </a:txBody>
                  <a:tcPr/>
                </a:tc>
                <a:tc>
                  <a:txBody>
                    <a:bodyPr/>
                    <a:lstStyle/>
                    <a:p>
                      <a:pPr algn="ctr"/>
                      <a:r>
                        <a:rPr lang="en-GB" sz="1600" b="1" dirty="0" smtClean="0">
                          <a:solidFill>
                            <a:srgbClr val="245473"/>
                          </a:solidFill>
                          <a:latin typeface="+mj-lt"/>
                        </a:rPr>
                        <a:t>De </a:t>
                      </a:r>
                      <a:r>
                        <a:rPr lang="en-GB" sz="1600" b="1" dirty="0" err="1" smtClean="0">
                          <a:solidFill>
                            <a:srgbClr val="245473"/>
                          </a:solidFill>
                          <a:latin typeface="+mj-lt"/>
                        </a:rPr>
                        <a:t>acuerdo</a:t>
                      </a:r>
                      <a:endParaRPr lang="en-GB" sz="1600" b="1" dirty="0">
                        <a:solidFill>
                          <a:srgbClr val="245473"/>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b="1" dirty="0" err="1" smtClean="0">
                          <a:solidFill>
                            <a:srgbClr val="245473"/>
                          </a:solidFill>
                          <a:latin typeface="+mj-lt"/>
                        </a:rPr>
                        <a:t>En</a:t>
                      </a:r>
                      <a:r>
                        <a:rPr lang="en-GB" sz="1600" b="1" dirty="0" smtClean="0">
                          <a:solidFill>
                            <a:srgbClr val="245473"/>
                          </a:solidFill>
                          <a:latin typeface="+mj-lt"/>
                        </a:rPr>
                        <a:t> </a:t>
                      </a:r>
                      <a:r>
                        <a:rPr lang="en-GB" sz="1600" b="1" dirty="0" err="1" smtClean="0">
                          <a:solidFill>
                            <a:srgbClr val="245473"/>
                          </a:solidFill>
                          <a:latin typeface="+mj-lt"/>
                        </a:rPr>
                        <a:t>desacuerdo</a:t>
                      </a:r>
                      <a:endParaRPr lang="en-GB" sz="1600" b="1" dirty="0">
                        <a:solidFill>
                          <a:srgbClr val="245473"/>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1"/>
                  </a:ext>
                </a:extLst>
              </a:tr>
              <a:tr h="1436401">
                <a:tc>
                  <a:txBody>
                    <a:bodyPr/>
                    <a:lstStyle/>
                    <a:p>
                      <a:pPr marL="0" indent="0" algn="l"/>
                      <a:r>
                        <a:rPr lang="es-ES" sz="1600" b="1" dirty="0" smtClean="0">
                          <a:solidFill>
                            <a:srgbClr val="245473"/>
                          </a:solidFill>
                          <a:latin typeface="+mj-lt"/>
                        </a:rPr>
                        <a:t>La empresa entró en Crisis</a:t>
                      </a:r>
                      <a:endParaRPr lang="en-GB" sz="1600" b="1" dirty="0">
                        <a:solidFill>
                          <a:srgbClr val="245473"/>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sz="1400" dirty="0" smtClean="0">
                          <a:latin typeface="+mj-lt"/>
                        </a:rPr>
                        <a:t>El 78% de los encuestados que están de acuerdo en que sus organizaciones entraron en Crisis también están de acuerdo en que las capacidades de implementación de la estrategia de su organización se fortalecieron como resultado de la crisis (n=890)</a:t>
                      </a:r>
                      <a:endParaRPr lang="en-GB" sz="1400" dirty="0">
                        <a:solidFill>
                          <a:schemeClr val="accent4">
                            <a:lumMod val="10000"/>
                          </a:schemeClr>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400" dirty="0" smtClean="0">
                          <a:latin typeface="+mj-lt"/>
                        </a:rPr>
                        <a:t>El 5% de los encuestados que están de acuerdo con que sus organizaciones entraron en Crisis también están en desacuerdo con que las capacidades de implementación de la estrategia de su organización se fortalecieron como resultado de la crisis (n=59)</a:t>
                      </a:r>
                      <a:endParaRPr lang="en-GB" sz="1400" dirty="0">
                        <a:solidFill>
                          <a:schemeClr val="accent4">
                            <a:lumMod val="10000"/>
                          </a:schemeClr>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 xmlns:a16="http://schemas.microsoft.com/office/drawing/2014/main" val="10002"/>
                  </a:ext>
                </a:extLst>
              </a:tr>
              <a:tr h="1436401">
                <a:tc>
                  <a:txBody>
                    <a:bodyPr/>
                    <a:lstStyle/>
                    <a:p>
                      <a:pPr marL="267970" indent="0" algn="l" defTabSz="914400" rtl="0" eaLnBrk="1" latinLnBrk="0" hangingPunct="1"/>
                      <a:r>
                        <a:rPr lang="es-ES" sz="1600" b="1" kern="1200" dirty="0" smtClean="0">
                          <a:solidFill>
                            <a:srgbClr val="245473"/>
                          </a:solidFill>
                          <a:latin typeface="+mj-lt"/>
                          <a:ea typeface="+mn-ea"/>
                          <a:cs typeface="+mn-cs"/>
                        </a:rPr>
                        <a:t>La empresa no entró en crisis</a:t>
                      </a:r>
                      <a:endParaRPr lang="en-GB" sz="1600" b="1" kern="1200" dirty="0">
                        <a:solidFill>
                          <a:srgbClr val="245473"/>
                        </a:solidFill>
                        <a:latin typeface="+mj-lt"/>
                        <a:ea typeface="+mn-ea"/>
                        <a:cs typeface="+mn-cs"/>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sz="1400" dirty="0" smtClean="0">
                          <a:latin typeface="+mj-lt"/>
                        </a:rPr>
                        <a:t>El 47% de los encuestados que no están de acuerdo con que sus organizaciones entraran en Crisis también están de acuerdo con que las capacidades de implementación de la estrategia de su organización se fortalecieron como resultado de la crisis (n=18)</a:t>
                      </a:r>
                      <a:endParaRPr lang="en-GB" sz="1400" dirty="0">
                        <a:solidFill>
                          <a:schemeClr val="accent4">
                            <a:lumMod val="10000"/>
                          </a:schemeClr>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lang="es-ES" sz="1400" dirty="0" smtClean="0">
                          <a:latin typeface="+mj-lt"/>
                        </a:rPr>
                        <a:t>El 39% de los encuestados que no están de acuerdo con que sus organizaciones entraran en Crisis también están en desacuerdo con que la capacidad de implementación de la estrategia de su organización se fortaleciera como resultado de la crisis (n=14)</a:t>
                      </a:r>
                      <a:endParaRPr lang="en-GB" sz="1400" dirty="0">
                        <a:solidFill>
                          <a:schemeClr val="accent4">
                            <a:lumMod val="10000"/>
                          </a:schemeClr>
                        </a:solidFill>
                        <a:latin typeface="+mj-lt"/>
                      </a:endParaRPr>
                    </a:p>
                  </a:txBody>
                  <a:tcPr marT="45729" marB="45729" anchor="ctr" anchorCtr="1">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975465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0" name="think-cell Folie" r:id="rId7" imgW="592" imgH="595" progId="TCLayout.ActiveDocument.1">
                  <p:embed/>
                </p:oleObj>
              </mc:Choice>
              <mc:Fallback>
                <p:oleObj name="think-cell Folie" r:id="rId7"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 xmlns:a16="http://schemas.microsoft.com/office/drawing/2014/main" id="{73A0BCD2-4AB2-48B5-8A6B-05BF0AFDA0D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073180" y="519499"/>
            <a:ext cx="10901333" cy="1013016"/>
          </a:xfrm>
        </p:spPr>
        <p:txBody>
          <a:bodyPr>
            <a:normAutofit/>
          </a:bodyPr>
          <a:lstStyle/>
          <a:p>
            <a:r>
              <a:rPr lang="es-ES" dirty="0"/>
              <a:t>Aprender de la crisis: Aplicando las lecciones de la Crisis</a:t>
            </a:r>
            <a:endParaRPr lang="en-GB" dirty="0"/>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3" y="1975386"/>
            <a:ext cx="2718151" cy="468363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400" dirty="0">
                <a:solidFill>
                  <a:srgbClr val="245473"/>
                </a:solidFill>
                <a:latin typeface="+mj-lt"/>
              </a:rPr>
              <a:t>De las organizaciones que entraron </a:t>
            </a:r>
            <a:r>
              <a:rPr lang="es-ES" altLang="de-DE" sz="1400" dirty="0" smtClean="0">
                <a:solidFill>
                  <a:srgbClr val="245473"/>
                </a:solidFill>
                <a:latin typeface="+mj-lt"/>
              </a:rPr>
              <a:t>en </a:t>
            </a:r>
            <a:r>
              <a:rPr lang="es-ES" altLang="de-DE" sz="1400" dirty="0">
                <a:solidFill>
                  <a:srgbClr val="245473"/>
                </a:solidFill>
                <a:latin typeface="+mj-lt"/>
              </a:rPr>
              <a:t>crisis, el 78% de los encuestados está de acuerdo en que sus capacidades de implementación de estrategias se fortalecieron como resultado de la crisis</a:t>
            </a:r>
            <a:r>
              <a:rPr lang="es-ES" altLang="de-DE" sz="1400" dirty="0" smtClean="0">
                <a:solidFill>
                  <a:srgbClr val="245473"/>
                </a:solidFill>
                <a:latin typeface="+mj-lt"/>
              </a:rPr>
              <a:t>.</a:t>
            </a:r>
          </a:p>
          <a:p>
            <a:pPr algn="l">
              <a:lnSpc>
                <a:spcPct val="100000"/>
              </a:lnSpc>
              <a:spcBef>
                <a:spcPts val="600"/>
              </a:spcBef>
            </a:pPr>
            <a:r>
              <a:rPr lang="es-ES" altLang="de-DE" sz="1400" dirty="0" smtClean="0">
                <a:solidFill>
                  <a:srgbClr val="245473"/>
                </a:solidFill>
                <a:latin typeface="+mj-lt"/>
              </a:rPr>
              <a:t>Los </a:t>
            </a:r>
            <a:r>
              <a:rPr lang="es-ES" altLang="de-DE" sz="1400" dirty="0">
                <a:solidFill>
                  <a:srgbClr val="245473"/>
                </a:solidFill>
                <a:latin typeface="+mj-lt"/>
              </a:rPr>
              <a:t>descubrimientos positivos </a:t>
            </a:r>
            <a:r>
              <a:rPr lang="es-ES" altLang="de-DE" sz="1400" dirty="0" smtClean="0">
                <a:solidFill>
                  <a:srgbClr val="245473"/>
                </a:solidFill>
                <a:latin typeface="+mj-lt"/>
              </a:rPr>
              <a:t>de la crisis </a:t>
            </a:r>
            <a:r>
              <a:rPr lang="es-ES" altLang="de-DE" sz="1400" dirty="0">
                <a:solidFill>
                  <a:srgbClr val="245473"/>
                </a:solidFill>
                <a:latin typeface="+mj-lt"/>
              </a:rPr>
              <a:t>pueden trasladarse a la vida posterior a la crisis: el 79% de los encuestados coinciden en que las modificaciones de las estructuras </a:t>
            </a:r>
            <a:r>
              <a:rPr lang="es-ES" altLang="de-DE" sz="1400" dirty="0" smtClean="0">
                <a:solidFill>
                  <a:srgbClr val="245473"/>
                </a:solidFill>
                <a:latin typeface="+mj-lt"/>
              </a:rPr>
              <a:t>de </a:t>
            </a:r>
            <a:r>
              <a:rPr lang="es-ES" altLang="de-DE" sz="1400" dirty="0">
                <a:solidFill>
                  <a:srgbClr val="245473"/>
                </a:solidFill>
                <a:latin typeface="+mj-lt"/>
              </a:rPr>
              <a:t>los equipos que se introdujeron a raíz de la crisis se mantuvieron, el 74% coinciden en que se mantuvieron las estrechas asociaciones de trabajo entre los equipos multifuncionales y el 71% coinciden en que una comprensión más clara de las prioridades de la organización renovó su visión y sentido de la dirección.</a:t>
            </a:r>
            <a:endParaRPr lang="en-GB" sz="1400" dirty="0">
              <a:solidFill>
                <a:srgbClr val="245473"/>
              </a:solidFill>
              <a:latin typeface="+mj-lt"/>
            </a:endParaRPr>
          </a:p>
        </p:txBody>
      </p:sp>
      <p:sp>
        <p:nvSpPr>
          <p:cNvPr id="51" name="Subtitle 2">
            <a:extLst>
              <a:ext uri="{FF2B5EF4-FFF2-40B4-BE49-F238E27FC236}">
                <a16:creationId xmlns="" xmlns:a16="http://schemas.microsoft.com/office/drawing/2014/main" id="{1E04ACF3-59B5-48F9-B9F8-6B8F95B01226}"/>
              </a:ext>
            </a:extLst>
          </p:cNvPr>
          <p:cNvSpPr txBox="1">
            <a:spLocks/>
          </p:cNvSpPr>
          <p:nvPr/>
        </p:nvSpPr>
        <p:spPr>
          <a:xfrm>
            <a:off x="3694447" y="1901017"/>
            <a:ext cx="8235949"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smtClean="0">
                <a:latin typeface="+mj-lt"/>
                <a:ea typeface="Lato Light" panose="020F0502020204030203" pitchFamily="34" charset="0"/>
                <a:cs typeface="Mukta ExtraLight" panose="020B0000000000000000" pitchFamily="34" charset="77"/>
              </a:rPr>
              <a:t>“</a:t>
            </a:r>
            <a:r>
              <a:rPr lang="es-ES" sz="1800" dirty="0">
                <a:latin typeface="+mj-lt"/>
                <a:ea typeface="Lato Light" panose="020F0502020204030203" pitchFamily="34" charset="0"/>
                <a:cs typeface="Mukta ExtraLight" panose="020B0000000000000000" pitchFamily="34" charset="77"/>
              </a:rPr>
              <a:t>Del 75% de los encuestados que están de acuerdo en que las capacidades de implementación de la estrategia de su organización se fortalecieron como resultado de la crisis, estos son los cambios más comunes:"</a:t>
            </a:r>
            <a:endParaRPr lang="en-GB" sz="1800" dirty="0">
              <a:latin typeface="+mj-lt"/>
              <a:ea typeface="Lato Light" panose="020F0502020204030203" pitchFamily="34" charset="0"/>
              <a:cs typeface="Mukta ExtraLight" panose="020B0000000000000000" pitchFamily="34" charset="77"/>
            </a:endParaRPr>
          </a:p>
        </p:txBody>
      </p:sp>
      <p:graphicFrame>
        <p:nvGraphicFramePr>
          <p:cNvPr id="19" name="Chart 3">
            <a:extLst>
              <a:ext uri="{FF2B5EF4-FFF2-40B4-BE49-F238E27FC236}">
                <a16:creationId xmlns="" xmlns:a16="http://schemas.microsoft.com/office/drawing/2014/main" id="{846C8C18-4588-4C7A-9B95-2FE96F8C5D30}"/>
              </a:ext>
            </a:extLst>
          </p:cNvPr>
          <p:cNvGraphicFramePr/>
          <p:nvPr>
            <p:custDataLst>
              <p:tags r:id="rId4"/>
            </p:custDataLst>
          </p:nvPr>
        </p:nvGraphicFramePr>
        <p:xfrm>
          <a:off x="8156575" y="2740025"/>
          <a:ext cx="3817938" cy="3106738"/>
        </p:xfrm>
        <a:graphic>
          <a:graphicData uri="http://schemas.openxmlformats.org/drawingml/2006/chart">
            <c:chart xmlns:c="http://schemas.openxmlformats.org/drawingml/2006/chart" xmlns:r="http://schemas.openxmlformats.org/officeDocument/2006/relationships" r:id="rId9"/>
          </a:graphicData>
        </a:graphic>
      </p:graphicFrame>
      <p:sp>
        <p:nvSpPr>
          <p:cNvPr id="69" name="Subtitle 2">
            <a:extLst>
              <a:ext uri="{FF2B5EF4-FFF2-40B4-BE49-F238E27FC236}">
                <a16:creationId xmlns="" xmlns:a16="http://schemas.microsoft.com/office/drawing/2014/main" id="{BA706CD8-A072-4FF3-804E-62BCBE48919C}"/>
              </a:ext>
            </a:extLst>
          </p:cNvPr>
          <p:cNvSpPr txBox="1">
            <a:spLocks/>
          </p:cNvSpPr>
          <p:nvPr/>
        </p:nvSpPr>
        <p:spPr>
          <a:xfrm>
            <a:off x="4133029" y="2847153"/>
            <a:ext cx="3817937"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Priorización de las iniciativas estratégicas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0" name="Subtitle 2">
            <a:extLst>
              <a:ext uri="{FF2B5EF4-FFF2-40B4-BE49-F238E27FC236}">
                <a16:creationId xmlns="" xmlns:a16="http://schemas.microsoft.com/office/drawing/2014/main" id="{779F8CBA-9AB7-4F85-A52F-3C25A6D13AD1}"/>
              </a:ext>
            </a:extLst>
          </p:cNvPr>
          <p:cNvSpPr txBox="1">
            <a:spLocks/>
          </p:cNvSpPr>
          <p:nvPr/>
        </p:nvSpPr>
        <p:spPr>
          <a:xfrm>
            <a:off x="3394553" y="3174754"/>
            <a:ext cx="4556413"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Rapidez en la ejecución de los </a:t>
            </a:r>
            <a:r>
              <a:rPr lang="es-ES" sz="1600" dirty="0" smtClean="0">
                <a:solidFill>
                  <a:schemeClr val="accent1"/>
                </a:solidFill>
                <a:latin typeface="+mj-lt"/>
                <a:ea typeface="Lato Light" panose="020F0502020204030203" pitchFamily="34" charset="0"/>
                <a:cs typeface="Mukta ExtraLight" panose="020B0000000000000000" pitchFamily="34" charset="77"/>
              </a:rPr>
              <a:t>procesos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1" name="Subtitle 2">
            <a:extLst>
              <a:ext uri="{FF2B5EF4-FFF2-40B4-BE49-F238E27FC236}">
                <a16:creationId xmlns="" xmlns:a16="http://schemas.microsoft.com/office/drawing/2014/main" id="{8C6B0BBA-ED2F-480B-870B-61D8E4D22F7C}"/>
              </a:ext>
            </a:extLst>
          </p:cNvPr>
          <p:cNvSpPr txBox="1">
            <a:spLocks/>
          </p:cNvSpPr>
          <p:nvPr/>
        </p:nvSpPr>
        <p:spPr>
          <a:xfrm>
            <a:off x="4133029" y="3502355"/>
            <a:ext cx="3817937"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Rapidez en la toma de decisiones en general</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2" name="Subtitle 2">
            <a:extLst>
              <a:ext uri="{FF2B5EF4-FFF2-40B4-BE49-F238E27FC236}">
                <a16:creationId xmlns="" xmlns:a16="http://schemas.microsoft.com/office/drawing/2014/main" id="{520E7A87-8385-45E3-995B-453DF7A9A74D}"/>
              </a:ext>
            </a:extLst>
          </p:cNvPr>
          <p:cNvSpPr txBox="1">
            <a:spLocks/>
          </p:cNvSpPr>
          <p:nvPr/>
        </p:nvSpPr>
        <p:spPr>
          <a:xfrm>
            <a:off x="4133029" y="3829956"/>
            <a:ext cx="3817937"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Potenciación del equipo de crisis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3" name="Subtitle 2">
            <a:extLst>
              <a:ext uri="{FF2B5EF4-FFF2-40B4-BE49-F238E27FC236}">
                <a16:creationId xmlns="" xmlns:a16="http://schemas.microsoft.com/office/drawing/2014/main" id="{22FB9E40-3009-4F70-9FE6-743E77B97F98}"/>
              </a:ext>
            </a:extLst>
          </p:cNvPr>
          <p:cNvSpPr txBox="1">
            <a:spLocks/>
          </p:cNvSpPr>
          <p:nvPr/>
        </p:nvSpPr>
        <p:spPr>
          <a:xfrm>
            <a:off x="2830882" y="4191316"/>
            <a:ext cx="5187604"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Participación de alto nivel en las actividades diarias del equipo</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6" name="Subtitle 2">
            <a:extLst>
              <a:ext uri="{FF2B5EF4-FFF2-40B4-BE49-F238E27FC236}">
                <a16:creationId xmlns="" xmlns:a16="http://schemas.microsoft.com/office/drawing/2014/main" id="{8AA6FE4B-D876-46E0-B0D4-4AF9EA19CD92}"/>
              </a:ext>
            </a:extLst>
          </p:cNvPr>
          <p:cNvSpPr txBox="1">
            <a:spLocks/>
          </p:cNvSpPr>
          <p:nvPr/>
        </p:nvSpPr>
        <p:spPr>
          <a:xfrm>
            <a:off x="3669598" y="4543031"/>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dirty="0" err="1">
                <a:solidFill>
                  <a:schemeClr val="accent1"/>
                </a:solidFill>
                <a:latin typeface="+mj-lt"/>
                <a:ea typeface="Lato Light" panose="020F0502020204030203" pitchFamily="34" charset="0"/>
                <a:cs typeface="Mukta ExtraLight" panose="020B0000000000000000" pitchFamily="34" charset="77"/>
              </a:rPr>
              <a:t>Responsabilidades</a:t>
            </a:r>
            <a:r>
              <a:rPr lang="en-GB" sz="1600" dirty="0">
                <a:solidFill>
                  <a:schemeClr val="accent1"/>
                </a:solidFill>
                <a:latin typeface="+mj-lt"/>
                <a:ea typeface="Lato Light" panose="020F0502020204030203" pitchFamily="34" charset="0"/>
                <a:cs typeface="Mukta ExtraLight" panose="020B0000000000000000" pitchFamily="34" charset="77"/>
              </a:rPr>
              <a:t> de </a:t>
            </a:r>
            <a:r>
              <a:rPr lang="en-GB" sz="1600" dirty="0" err="1">
                <a:solidFill>
                  <a:schemeClr val="accent1"/>
                </a:solidFill>
                <a:latin typeface="+mj-lt"/>
                <a:ea typeface="Lato Light" panose="020F0502020204030203" pitchFamily="34" charset="0"/>
                <a:cs typeface="Mukta ExtraLight" panose="020B0000000000000000" pitchFamily="34" charset="77"/>
              </a:rPr>
              <a:t>liderazgo</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7" name="Subtitle 2">
            <a:extLst>
              <a:ext uri="{FF2B5EF4-FFF2-40B4-BE49-F238E27FC236}">
                <a16:creationId xmlns="" xmlns:a16="http://schemas.microsoft.com/office/drawing/2014/main" id="{F7B5B3D8-814A-4123-AA47-82501C1B8462}"/>
              </a:ext>
            </a:extLst>
          </p:cNvPr>
          <p:cNvSpPr txBox="1">
            <a:spLocks/>
          </p:cNvSpPr>
          <p:nvPr/>
        </p:nvSpPr>
        <p:spPr>
          <a:xfrm>
            <a:off x="2630466" y="4812759"/>
            <a:ext cx="5320501"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Mayor toma de decisiones por parte de los equipos autónomos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8" name="Subtitle 2">
            <a:extLst>
              <a:ext uri="{FF2B5EF4-FFF2-40B4-BE49-F238E27FC236}">
                <a16:creationId xmlns="" xmlns:a16="http://schemas.microsoft.com/office/drawing/2014/main" id="{D2AC08E5-C080-4291-8AC7-B4604958391D}"/>
              </a:ext>
            </a:extLst>
          </p:cNvPr>
          <p:cNvSpPr txBox="1">
            <a:spLocks/>
          </p:cNvSpPr>
          <p:nvPr/>
        </p:nvSpPr>
        <p:spPr>
          <a:xfrm>
            <a:off x="3669598" y="5140360"/>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Estructuras y responsabilidades del equipo</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79" name="Subtitle 2">
            <a:extLst>
              <a:ext uri="{FF2B5EF4-FFF2-40B4-BE49-F238E27FC236}">
                <a16:creationId xmlns="" xmlns:a16="http://schemas.microsoft.com/office/drawing/2014/main" id="{80E87F8D-153F-4DF7-84C3-39F5A9511F9C}"/>
              </a:ext>
            </a:extLst>
          </p:cNvPr>
          <p:cNvSpPr txBox="1">
            <a:spLocks/>
          </p:cNvSpPr>
          <p:nvPr/>
        </p:nvSpPr>
        <p:spPr>
          <a:xfrm>
            <a:off x="3669598" y="5467961"/>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dirty="0" err="1">
                <a:solidFill>
                  <a:schemeClr val="accent1"/>
                </a:solidFill>
                <a:latin typeface="+mj-lt"/>
                <a:ea typeface="Lato Light" panose="020F0502020204030203" pitchFamily="34" charset="0"/>
                <a:cs typeface="Mukta ExtraLight" panose="020B0000000000000000" pitchFamily="34" charset="77"/>
              </a:rPr>
              <a:t>Comunicaciones</a:t>
            </a:r>
            <a:r>
              <a:rPr lang="en-GB" sz="1600" dirty="0">
                <a:solidFill>
                  <a:schemeClr val="accent1"/>
                </a:solidFill>
                <a:latin typeface="+mj-lt"/>
                <a:ea typeface="Lato Light" panose="020F0502020204030203" pitchFamily="34" charset="0"/>
                <a:cs typeface="Mukta ExtraLight" panose="020B0000000000000000" pitchFamily="34" charset="77"/>
              </a:rPr>
              <a:t> </a:t>
            </a:r>
            <a:r>
              <a:rPr lang="en-GB" sz="1600" dirty="0" err="1">
                <a:solidFill>
                  <a:schemeClr val="accent1"/>
                </a:solidFill>
                <a:latin typeface="+mj-lt"/>
                <a:ea typeface="Lato Light" panose="020F0502020204030203" pitchFamily="34" charset="0"/>
                <a:cs typeface="Mukta ExtraLight" panose="020B0000000000000000" pitchFamily="34" charset="77"/>
              </a:rPr>
              <a:t>internas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18" name="TextBox 87">
            <a:extLst>
              <a:ext uri="{FF2B5EF4-FFF2-40B4-BE49-F238E27FC236}">
                <a16:creationId xmlns="" xmlns:a16="http://schemas.microsoft.com/office/drawing/2014/main" id="{F8EFABE3-1AAB-4CE2-B8B2-3A4C60A270FA}"/>
              </a:ext>
            </a:extLst>
          </p:cNvPr>
          <p:cNvSpPr txBox="1"/>
          <p:nvPr/>
        </p:nvSpPr>
        <p:spPr>
          <a:xfrm>
            <a:off x="2718148" y="6543454"/>
            <a:ext cx="5545722" cy="246221"/>
          </a:xfrm>
          <a:prstGeom prst="rect">
            <a:avLst/>
          </a:prstGeom>
          <a:noFill/>
        </p:spPr>
        <p:txBody>
          <a:bodyPr wrap="square" rtlCol="0" anchor="b" anchorCtr="0">
            <a:spAutoFit/>
          </a:bodyPr>
          <a:lstStyle/>
          <a:p>
            <a:r>
              <a:rPr lang="en-GB" sz="1000" dirty="0" smtClean="0">
                <a:latin typeface="+mj-lt"/>
                <a:ea typeface="League Spartan" charset="0"/>
                <a:cs typeface="Poppins" pitchFamily="2" charset="77"/>
              </a:rPr>
              <a:t>Fuente: </a:t>
            </a:r>
            <a:r>
              <a:rPr lang="en-GB" sz="1000" dirty="0" err="1" smtClean="0">
                <a:latin typeface="+mj-lt"/>
                <a:ea typeface="League Spartan" charset="0"/>
                <a:cs typeface="Poppins" pitchFamily="2" charset="77"/>
              </a:rPr>
              <a:t>Adaptado</a:t>
            </a:r>
            <a:r>
              <a:rPr lang="en-GB" sz="1000" dirty="0" smtClean="0">
                <a:latin typeface="+mj-lt"/>
                <a:ea typeface="League Spartan" charset="0"/>
                <a:cs typeface="Poppins" pitchFamily="2" charset="77"/>
              </a:rPr>
              <a:t> de </a:t>
            </a:r>
            <a:r>
              <a:rPr lang="en-GB" sz="1000" i="1" dirty="0" err="1" smtClean="0">
                <a:latin typeface="+mj-lt"/>
                <a:ea typeface="League Spartan" charset="0"/>
                <a:cs typeface="Poppins" pitchFamily="2" charset="77"/>
              </a:rPr>
              <a:t>Brightline</a:t>
            </a:r>
            <a:r>
              <a:rPr lang="en-GB" sz="1000" i="1" dirty="0" smtClean="0">
                <a:latin typeface="+mj-lt"/>
                <a:ea typeface="League Spartan" charset="0"/>
                <a:cs typeface="Poppins" pitchFamily="2" charset="77"/>
              </a:rPr>
              <a:t> </a:t>
            </a:r>
            <a:r>
              <a:rPr lang="en-GB" sz="1000" i="1" dirty="0">
                <a:latin typeface="+mj-lt"/>
                <a:ea typeface="League Spartan" charset="0"/>
                <a:cs typeface="Poppins" pitchFamily="2" charset="77"/>
              </a:rPr>
              <a:t>Initiative in collaboration with Quartz Insights 2018</a:t>
            </a:r>
          </a:p>
        </p:txBody>
      </p:sp>
    </p:spTree>
    <p:extLst>
      <p:ext uri="{BB962C8B-B14F-4D97-AF65-F5344CB8AC3E}">
        <p14:creationId xmlns:p14="http://schemas.microsoft.com/office/powerpoint/2010/main" val="2351763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3" name="think-cell Folie" r:id="rId7" imgW="592" imgH="595" progId="TCLayout.ActiveDocument.1">
                  <p:embed/>
                </p:oleObj>
              </mc:Choice>
              <mc:Fallback>
                <p:oleObj name="think-cell Folie" r:id="rId7"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 xmlns:a16="http://schemas.microsoft.com/office/drawing/2014/main" id="{73A0BCD2-4AB2-48B5-8A6B-05BF0AFDA0D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8114" y="857415"/>
            <a:ext cx="11836399" cy="697353"/>
          </a:xfrm>
        </p:spPr>
        <p:txBody>
          <a:bodyPr>
            <a:noAutofit/>
          </a:bodyPr>
          <a:lstStyle/>
          <a:p>
            <a:r>
              <a:rPr lang="es-ES" dirty="0"/>
              <a:t>Aprender de la crisis: Aplicando las lecciones de la </a:t>
            </a:r>
            <a:r>
              <a:rPr lang="es-ES" dirty="0" smtClean="0"/>
              <a:t>Crisis</a:t>
            </a:r>
            <a:r>
              <a:rPr lang="en-GB" dirty="0" smtClean="0"/>
              <a:t> (cont</a:t>
            </a:r>
            <a:r>
              <a:rPr lang="en-GB" dirty="0"/>
              <a:t>.)</a:t>
            </a:r>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0" y="1762982"/>
            <a:ext cx="3594641" cy="5052968"/>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600" dirty="0">
                <a:solidFill>
                  <a:srgbClr val="245473"/>
                </a:solidFill>
                <a:latin typeface="+mj-lt"/>
              </a:rPr>
              <a:t>Si bien el 75% de los encuestados declaró que experimentar </a:t>
            </a:r>
            <a:r>
              <a:rPr lang="es-ES" altLang="de-DE" sz="1600" dirty="0" smtClean="0">
                <a:solidFill>
                  <a:srgbClr val="245473"/>
                </a:solidFill>
                <a:latin typeface="+mj-lt"/>
              </a:rPr>
              <a:t>Crisis </a:t>
            </a:r>
            <a:r>
              <a:rPr lang="es-ES" altLang="de-DE" sz="1600" dirty="0">
                <a:solidFill>
                  <a:srgbClr val="245473"/>
                </a:solidFill>
                <a:latin typeface="+mj-lt"/>
              </a:rPr>
              <a:t>les hizo más fuertes en la implementación de la estrategia, hay habilidades específicas y cambios en las formas de trabajar que evolucionan desde </a:t>
            </a:r>
            <a:r>
              <a:rPr lang="es-ES" altLang="de-DE" sz="1600" dirty="0" smtClean="0">
                <a:solidFill>
                  <a:srgbClr val="245473"/>
                </a:solidFill>
                <a:latin typeface="+mj-lt"/>
              </a:rPr>
              <a:t>la Crisis y que </a:t>
            </a:r>
            <a:r>
              <a:rPr lang="es-ES" altLang="de-DE" sz="1600" dirty="0">
                <a:solidFill>
                  <a:srgbClr val="245473"/>
                </a:solidFill>
                <a:latin typeface="+mj-lt"/>
              </a:rPr>
              <a:t>pueden ser particularmente útiles para las organizaciones que aspiran a mejorar sus capacidades de implementación de la estrategia. </a:t>
            </a:r>
            <a:endParaRPr lang="es-ES" altLang="de-DE" sz="1600" dirty="0" smtClean="0">
              <a:solidFill>
                <a:srgbClr val="245473"/>
              </a:solidFill>
              <a:latin typeface="+mj-lt"/>
            </a:endParaRPr>
          </a:p>
          <a:p>
            <a:pPr algn="l">
              <a:lnSpc>
                <a:spcPct val="100000"/>
              </a:lnSpc>
              <a:spcBef>
                <a:spcPts val="600"/>
              </a:spcBef>
            </a:pPr>
            <a:r>
              <a:rPr lang="es-ES" altLang="de-DE" sz="1600" dirty="0" smtClean="0">
                <a:solidFill>
                  <a:srgbClr val="245473"/>
                </a:solidFill>
                <a:latin typeface="+mj-lt"/>
              </a:rPr>
              <a:t>En </a:t>
            </a:r>
            <a:r>
              <a:rPr lang="es-ES" altLang="de-DE" sz="1600" dirty="0">
                <a:solidFill>
                  <a:srgbClr val="245473"/>
                </a:solidFill>
                <a:latin typeface="+mj-lt"/>
              </a:rPr>
              <a:t>concreto, hay 4 medidas que podrían aplicarse a la implementación de la estrategia</a:t>
            </a:r>
            <a:r>
              <a:rPr lang="es-ES" altLang="de-DE" sz="1600" dirty="0" smtClean="0">
                <a:solidFill>
                  <a:srgbClr val="245473"/>
                </a:solidFill>
                <a:latin typeface="+mj-lt"/>
              </a:rPr>
              <a:t>:</a:t>
            </a:r>
          </a:p>
          <a:p>
            <a:pPr marL="342900" indent="-342900" algn="l">
              <a:lnSpc>
                <a:spcPct val="100000"/>
              </a:lnSpc>
              <a:spcBef>
                <a:spcPts val="600"/>
              </a:spcBef>
              <a:buFont typeface="+mj-lt"/>
              <a:buAutoNum type="arabicPeriod"/>
            </a:pPr>
            <a:r>
              <a:rPr lang="es-ES" altLang="de-DE" sz="1500" dirty="0">
                <a:solidFill>
                  <a:srgbClr val="245473"/>
                </a:solidFill>
                <a:latin typeface="+mj-lt"/>
              </a:rPr>
              <a:t>Priorización de las iniciativas </a:t>
            </a:r>
            <a:r>
              <a:rPr lang="es-ES" altLang="de-DE" sz="1500" dirty="0" smtClean="0">
                <a:solidFill>
                  <a:srgbClr val="245473"/>
                </a:solidFill>
                <a:latin typeface="+mj-lt"/>
              </a:rPr>
              <a:t>estratégicas</a:t>
            </a:r>
          </a:p>
          <a:p>
            <a:pPr marL="342900" indent="-342900" algn="l">
              <a:lnSpc>
                <a:spcPct val="100000"/>
              </a:lnSpc>
              <a:spcBef>
                <a:spcPts val="600"/>
              </a:spcBef>
              <a:buFont typeface="+mj-lt"/>
              <a:buAutoNum type="arabicPeriod"/>
            </a:pPr>
            <a:r>
              <a:rPr lang="es-ES" altLang="de-DE" sz="1500" dirty="0" smtClean="0">
                <a:solidFill>
                  <a:srgbClr val="245473"/>
                </a:solidFill>
                <a:latin typeface="+mj-lt"/>
              </a:rPr>
              <a:t>Rapidez </a:t>
            </a:r>
            <a:r>
              <a:rPr lang="es-ES" altLang="de-DE" sz="1500" dirty="0">
                <a:solidFill>
                  <a:srgbClr val="245473"/>
                </a:solidFill>
                <a:latin typeface="+mj-lt"/>
              </a:rPr>
              <a:t>en la toma de decisiones y en la ejecución del </a:t>
            </a:r>
            <a:r>
              <a:rPr lang="es-ES" altLang="de-DE" sz="1500" dirty="0" smtClean="0">
                <a:solidFill>
                  <a:srgbClr val="245473"/>
                </a:solidFill>
                <a:latin typeface="+mj-lt"/>
              </a:rPr>
              <a:t>proceso</a:t>
            </a:r>
          </a:p>
          <a:p>
            <a:pPr marL="342900" indent="-342900" algn="l">
              <a:lnSpc>
                <a:spcPct val="100000"/>
              </a:lnSpc>
              <a:spcBef>
                <a:spcPts val="600"/>
              </a:spcBef>
              <a:buFont typeface="+mj-lt"/>
              <a:buAutoNum type="arabicPeriod"/>
            </a:pPr>
            <a:r>
              <a:rPr lang="es-ES" altLang="de-DE" sz="1500" dirty="0">
                <a:solidFill>
                  <a:srgbClr val="245473"/>
                </a:solidFill>
                <a:latin typeface="+mj-lt"/>
              </a:rPr>
              <a:t>P</a:t>
            </a:r>
            <a:r>
              <a:rPr lang="es-ES" altLang="de-DE" sz="1500" dirty="0" smtClean="0">
                <a:solidFill>
                  <a:srgbClr val="245473"/>
                </a:solidFill>
                <a:latin typeface="+mj-lt"/>
              </a:rPr>
              <a:t>otenciación </a:t>
            </a:r>
            <a:r>
              <a:rPr lang="es-ES" altLang="de-DE" sz="1500" dirty="0">
                <a:solidFill>
                  <a:srgbClr val="245473"/>
                </a:solidFill>
                <a:latin typeface="+mj-lt"/>
              </a:rPr>
              <a:t>de los equipos </a:t>
            </a:r>
            <a:endParaRPr lang="es-ES" altLang="de-DE" sz="1500" dirty="0" smtClean="0">
              <a:solidFill>
                <a:srgbClr val="245473"/>
              </a:solidFill>
              <a:latin typeface="+mj-lt"/>
            </a:endParaRPr>
          </a:p>
          <a:p>
            <a:pPr marL="342900" indent="-342900" algn="l">
              <a:lnSpc>
                <a:spcPct val="100000"/>
              </a:lnSpc>
              <a:spcBef>
                <a:spcPts val="600"/>
              </a:spcBef>
              <a:buFont typeface="+mj-lt"/>
              <a:buAutoNum type="arabicPeriod"/>
            </a:pPr>
            <a:r>
              <a:rPr lang="es-ES" altLang="de-DE" sz="1500" dirty="0">
                <a:solidFill>
                  <a:srgbClr val="245473"/>
                </a:solidFill>
                <a:latin typeface="+mj-lt"/>
              </a:rPr>
              <a:t>C</a:t>
            </a:r>
            <a:r>
              <a:rPr lang="es-ES" altLang="de-DE" sz="1500" dirty="0" smtClean="0">
                <a:solidFill>
                  <a:srgbClr val="245473"/>
                </a:solidFill>
                <a:latin typeface="+mj-lt"/>
              </a:rPr>
              <a:t>omunicación </a:t>
            </a:r>
            <a:r>
              <a:rPr lang="es-ES" altLang="de-DE" sz="1500" dirty="0">
                <a:solidFill>
                  <a:srgbClr val="245473"/>
                </a:solidFill>
                <a:latin typeface="+mj-lt"/>
              </a:rPr>
              <a:t>interna.</a:t>
            </a:r>
            <a:endParaRPr lang="en-GB" sz="1500" dirty="0">
              <a:solidFill>
                <a:srgbClr val="245473"/>
              </a:solidFill>
              <a:latin typeface="+mj-lt"/>
            </a:endParaRPr>
          </a:p>
        </p:txBody>
      </p:sp>
      <p:sp>
        <p:nvSpPr>
          <p:cNvPr id="45" name="TextBox 87">
            <a:extLst>
              <a:ext uri="{FF2B5EF4-FFF2-40B4-BE49-F238E27FC236}">
                <a16:creationId xmlns="" xmlns:a16="http://schemas.microsoft.com/office/drawing/2014/main" id="{F8EFABE3-1AAB-4CE2-B8B2-3A4C60A270FA}"/>
              </a:ext>
            </a:extLst>
          </p:cNvPr>
          <p:cNvSpPr txBox="1"/>
          <p:nvPr/>
        </p:nvSpPr>
        <p:spPr>
          <a:xfrm>
            <a:off x="3417191" y="6540441"/>
            <a:ext cx="554572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Fuente: </a:t>
            </a:r>
            <a:r>
              <a:rPr lang="en-GB" sz="1000" dirty="0" err="1">
                <a:latin typeface="+mj-lt"/>
                <a:ea typeface="League Spartan" charset="0"/>
                <a:cs typeface="Poppins" pitchFamily="2" charset="77"/>
              </a:rPr>
              <a:t>Adaptado</a:t>
            </a:r>
            <a:r>
              <a:rPr lang="en-GB" sz="1000" dirty="0">
                <a:latin typeface="+mj-lt"/>
                <a:ea typeface="League Spartan" charset="0"/>
                <a:cs typeface="Poppins" pitchFamily="2" charset="77"/>
              </a:rPr>
              <a:t> de </a:t>
            </a:r>
            <a:r>
              <a:rPr lang="en-GB" sz="1000" i="1" dirty="0" err="1">
                <a:latin typeface="+mj-lt"/>
                <a:ea typeface="League Spartan" charset="0"/>
                <a:cs typeface="Poppins" pitchFamily="2" charset="77"/>
              </a:rPr>
              <a:t>Brightline</a:t>
            </a:r>
            <a:r>
              <a:rPr lang="en-GB" sz="1000" i="1" dirty="0">
                <a:latin typeface="+mj-lt"/>
                <a:ea typeface="League Spartan" charset="0"/>
                <a:cs typeface="Poppins" pitchFamily="2" charset="77"/>
              </a:rPr>
              <a:t> Initiative in collaboration with Quartz Insights 2018</a:t>
            </a:r>
          </a:p>
        </p:txBody>
      </p:sp>
      <p:sp>
        <p:nvSpPr>
          <p:cNvPr id="51" name="Subtitle 2">
            <a:extLst>
              <a:ext uri="{FF2B5EF4-FFF2-40B4-BE49-F238E27FC236}">
                <a16:creationId xmlns="" xmlns:a16="http://schemas.microsoft.com/office/drawing/2014/main" id="{1E04ACF3-59B5-48F9-B9F8-6B8F95B01226}"/>
              </a:ext>
            </a:extLst>
          </p:cNvPr>
          <p:cNvSpPr txBox="1">
            <a:spLocks/>
          </p:cNvSpPr>
          <p:nvPr/>
        </p:nvSpPr>
        <p:spPr>
          <a:xfrm>
            <a:off x="4049486" y="1746148"/>
            <a:ext cx="7925027" cy="43474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spcBef>
                <a:spcPts val="600"/>
              </a:spcBef>
            </a:pPr>
            <a:r>
              <a:rPr lang="en-GB" sz="1400" dirty="0" smtClean="0">
                <a:latin typeface="+mj-lt"/>
                <a:ea typeface="Lato Light" panose="020F0502020204030203" pitchFamily="34" charset="0"/>
                <a:cs typeface="Mukta ExtraLight" panose="020B0000000000000000" pitchFamily="34" charset="77"/>
              </a:rPr>
              <a:t>“</a:t>
            </a:r>
            <a:r>
              <a:rPr lang="es-ES" sz="1200" dirty="0">
                <a:latin typeface="+mj-lt"/>
                <a:ea typeface="Lato Light" panose="020F0502020204030203" pitchFamily="34" charset="0"/>
                <a:cs typeface="Mukta ExtraLight" panose="020B0000000000000000" pitchFamily="34" charset="77"/>
              </a:rPr>
              <a:t>Del 75% de los encuestados que están de acuerdo en que las capacidades de implementación de la estrategia de su organización se fortalecieron como resultado de la crisis, estos son los cambios más comunes:"</a:t>
            </a:r>
            <a:endParaRPr lang="en-GB" sz="1200" dirty="0">
              <a:latin typeface="+mj-lt"/>
              <a:ea typeface="Lato Light" panose="020F0502020204030203" pitchFamily="34" charset="0"/>
              <a:cs typeface="Mukta ExtraLight" panose="020B0000000000000000" pitchFamily="34" charset="77"/>
            </a:endParaRPr>
          </a:p>
        </p:txBody>
      </p:sp>
      <p:graphicFrame>
        <p:nvGraphicFramePr>
          <p:cNvPr id="105" name="Chart 3">
            <a:extLst>
              <a:ext uri="{FF2B5EF4-FFF2-40B4-BE49-F238E27FC236}">
                <a16:creationId xmlns="" xmlns:a16="http://schemas.microsoft.com/office/drawing/2014/main" id="{03504851-84D5-41C8-B163-B45F891A8FE9}"/>
              </a:ext>
            </a:extLst>
          </p:cNvPr>
          <p:cNvGraphicFramePr/>
          <p:nvPr>
            <p:custDataLst>
              <p:tags r:id="rId4"/>
            </p:custDataLst>
          </p:nvPr>
        </p:nvGraphicFramePr>
        <p:xfrm>
          <a:off x="8484524" y="2296329"/>
          <a:ext cx="3489989" cy="4065547"/>
        </p:xfrm>
        <a:graphic>
          <a:graphicData uri="http://schemas.openxmlformats.org/drawingml/2006/chart">
            <c:chart xmlns:c="http://schemas.openxmlformats.org/drawingml/2006/chart" xmlns:r="http://schemas.openxmlformats.org/officeDocument/2006/relationships" r:id="rId9"/>
          </a:graphicData>
        </a:graphic>
      </p:graphicFrame>
      <p:sp>
        <p:nvSpPr>
          <p:cNvPr id="85" name="Subtitle 2">
            <a:extLst>
              <a:ext uri="{FF2B5EF4-FFF2-40B4-BE49-F238E27FC236}">
                <a16:creationId xmlns="" xmlns:a16="http://schemas.microsoft.com/office/drawing/2014/main" id="{6F24E37D-D0C8-4417-A12A-AF6C3A5B414D}"/>
              </a:ext>
            </a:extLst>
          </p:cNvPr>
          <p:cNvSpPr txBox="1">
            <a:spLocks/>
          </p:cNvSpPr>
          <p:nvPr/>
        </p:nvSpPr>
        <p:spPr>
          <a:xfrm>
            <a:off x="2918564" y="2321470"/>
            <a:ext cx="5587021" cy="46552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400" dirty="0">
                <a:solidFill>
                  <a:schemeClr val="accent1"/>
                </a:solidFill>
                <a:latin typeface="+mj-lt"/>
                <a:ea typeface="Lato Light" panose="020F0502020204030203" pitchFamily="34" charset="0"/>
                <a:cs typeface="Mukta ExtraLight" panose="020B0000000000000000" pitchFamily="34" charset="77"/>
              </a:rPr>
              <a:t>Las asignaciones presupuestarias a las prioridades de la empresa </a:t>
            </a:r>
            <a:r>
              <a:rPr lang="es-ES" sz="1400" dirty="0" smtClean="0">
                <a:solidFill>
                  <a:schemeClr val="accent1"/>
                </a:solidFill>
                <a:latin typeface="+mj-lt"/>
                <a:ea typeface="Lato Light" panose="020F0502020204030203" pitchFamily="34" charset="0"/>
                <a:cs typeface="Mukta ExtraLight" panose="020B0000000000000000" pitchFamily="34" charset="77"/>
              </a:rPr>
              <a:t>peligran </a:t>
            </a:r>
            <a:r>
              <a:rPr lang="es-ES" sz="1400" dirty="0">
                <a:solidFill>
                  <a:schemeClr val="accent1"/>
                </a:solidFill>
                <a:latin typeface="+mj-lt"/>
                <a:ea typeface="Lato Light" panose="020F0502020204030203" pitchFamily="34" charset="0"/>
                <a:cs typeface="Mukta ExtraLight" panose="020B0000000000000000" pitchFamily="34" charset="77"/>
              </a:rPr>
              <a:t>en la crisis</a:t>
            </a:r>
            <a:endParaRPr lang="en-GB" sz="1400" dirty="0">
              <a:solidFill>
                <a:schemeClr val="accent1"/>
              </a:solidFill>
              <a:latin typeface="+mj-lt"/>
              <a:ea typeface="Lato Light" panose="020F0502020204030203" pitchFamily="34" charset="0"/>
              <a:cs typeface="Mukta ExtraLight" panose="020B0000000000000000" pitchFamily="34" charset="77"/>
            </a:endParaRPr>
          </a:p>
        </p:txBody>
      </p:sp>
      <p:sp>
        <p:nvSpPr>
          <p:cNvPr id="86" name="Subtitle 2">
            <a:extLst>
              <a:ext uri="{FF2B5EF4-FFF2-40B4-BE49-F238E27FC236}">
                <a16:creationId xmlns="" xmlns:a16="http://schemas.microsoft.com/office/drawing/2014/main" id="{04AEFB48-66AD-4F4A-B355-E2444F8FD146}"/>
              </a:ext>
            </a:extLst>
          </p:cNvPr>
          <p:cNvSpPr txBox="1">
            <a:spLocks/>
          </p:cNvSpPr>
          <p:nvPr/>
        </p:nvSpPr>
        <p:spPr>
          <a:xfrm>
            <a:off x="3390544" y="2727830"/>
            <a:ext cx="5153626"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El personal se desplaza de las tareas operativas a las prioridades relacionadas con la crisis</a:t>
            </a:r>
            <a:endParaRPr lang="en-US" dirty="0">
              <a:solidFill>
                <a:schemeClr val="accent1"/>
              </a:solidFill>
            </a:endParaRPr>
          </a:p>
        </p:txBody>
      </p:sp>
      <p:sp>
        <p:nvSpPr>
          <p:cNvPr id="87" name="Subtitle 2">
            <a:extLst>
              <a:ext uri="{FF2B5EF4-FFF2-40B4-BE49-F238E27FC236}">
                <a16:creationId xmlns="" xmlns:a16="http://schemas.microsoft.com/office/drawing/2014/main" id="{CC4D6085-D1AD-47D2-A7B4-747917756260}"/>
              </a:ext>
            </a:extLst>
          </p:cNvPr>
          <p:cNvSpPr txBox="1">
            <a:spLocks/>
          </p:cNvSpPr>
          <p:nvPr/>
        </p:nvSpPr>
        <p:spPr>
          <a:xfrm>
            <a:off x="4687649" y="3251570"/>
            <a:ext cx="3817937"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Requisitos de aprobación para la toma de decisiones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88" name="Subtitle 2">
            <a:extLst>
              <a:ext uri="{FF2B5EF4-FFF2-40B4-BE49-F238E27FC236}">
                <a16:creationId xmlns="" xmlns:a16="http://schemas.microsoft.com/office/drawing/2014/main" id="{AEC310DD-2A90-4D25-AC30-C6034B798CCD}"/>
              </a:ext>
            </a:extLst>
          </p:cNvPr>
          <p:cNvSpPr txBox="1">
            <a:spLocks/>
          </p:cNvSpPr>
          <p:nvPr/>
        </p:nvSpPr>
        <p:spPr>
          <a:xfrm>
            <a:off x="4663535" y="3637045"/>
            <a:ext cx="3817937"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Frecuencia o cadencia de los informes a los líderes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0" name="Subtitle 2">
            <a:extLst>
              <a:ext uri="{FF2B5EF4-FFF2-40B4-BE49-F238E27FC236}">
                <a16:creationId xmlns="" xmlns:a16="http://schemas.microsoft.com/office/drawing/2014/main" id="{8392FCB5-6B9B-44B7-B67B-01224C654983}"/>
              </a:ext>
            </a:extLst>
          </p:cNvPr>
          <p:cNvSpPr txBox="1">
            <a:spLocks/>
          </p:cNvSpPr>
          <p:nvPr/>
        </p:nvSpPr>
        <p:spPr>
          <a:xfrm>
            <a:off x="4200104" y="4082977"/>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Política interna de la organización</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1" name="Subtitle 2">
            <a:extLst>
              <a:ext uri="{FF2B5EF4-FFF2-40B4-BE49-F238E27FC236}">
                <a16:creationId xmlns="" xmlns:a16="http://schemas.microsoft.com/office/drawing/2014/main" id="{AFFFA1E9-4D7C-40EB-9AEC-AEB7976FD31C}"/>
              </a:ext>
            </a:extLst>
          </p:cNvPr>
          <p:cNvSpPr txBox="1">
            <a:spLocks/>
          </p:cNvSpPr>
          <p:nvPr/>
        </p:nvSpPr>
        <p:spPr>
          <a:xfrm>
            <a:off x="4200104" y="4369411"/>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Procesos de garantía de calidad</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2" name="Subtitle 2">
            <a:extLst>
              <a:ext uri="{FF2B5EF4-FFF2-40B4-BE49-F238E27FC236}">
                <a16:creationId xmlns="" xmlns:a16="http://schemas.microsoft.com/office/drawing/2014/main" id="{843E86D9-9494-4F16-917A-256218EB9B4B}"/>
              </a:ext>
            </a:extLst>
          </p:cNvPr>
          <p:cNvSpPr txBox="1">
            <a:spLocks/>
          </p:cNvSpPr>
          <p:nvPr/>
        </p:nvSpPr>
        <p:spPr>
          <a:xfrm>
            <a:off x="4224218" y="4750063"/>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Procesos de gobernanza y métricas</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3" name="Subtitle 2">
            <a:extLst>
              <a:ext uri="{FF2B5EF4-FFF2-40B4-BE49-F238E27FC236}">
                <a16:creationId xmlns="" xmlns:a16="http://schemas.microsoft.com/office/drawing/2014/main" id="{6963C93B-661D-49FC-82A7-D9FC702C7EB4}"/>
              </a:ext>
            </a:extLst>
          </p:cNvPr>
          <p:cNvSpPr txBox="1">
            <a:spLocks/>
          </p:cNvSpPr>
          <p:nvPr/>
        </p:nvSpPr>
        <p:spPr>
          <a:xfrm>
            <a:off x="4262801" y="5130715"/>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Relaciones con los clientes y comunicación</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4" name="Subtitle 2">
            <a:extLst>
              <a:ext uri="{FF2B5EF4-FFF2-40B4-BE49-F238E27FC236}">
                <a16:creationId xmlns="" xmlns:a16="http://schemas.microsoft.com/office/drawing/2014/main" id="{0D70CDCC-05EC-458E-A4EA-BD13F65FC67D}"/>
              </a:ext>
            </a:extLst>
          </p:cNvPr>
          <p:cNvSpPr txBox="1">
            <a:spLocks/>
          </p:cNvSpPr>
          <p:nvPr/>
        </p:nvSpPr>
        <p:spPr>
          <a:xfrm>
            <a:off x="4262801" y="5530657"/>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dirty="0" err="1">
                <a:solidFill>
                  <a:schemeClr val="accent1"/>
                </a:solidFill>
                <a:latin typeface="+mj-lt"/>
                <a:ea typeface="Lato Light" panose="020F0502020204030203" pitchFamily="34" charset="0"/>
                <a:cs typeface="Mukta ExtraLight" panose="020B0000000000000000" pitchFamily="34" charset="77"/>
              </a:rPr>
              <a:t>Líneas</a:t>
            </a:r>
            <a:r>
              <a:rPr lang="en-GB" sz="1600" dirty="0">
                <a:solidFill>
                  <a:schemeClr val="accent1"/>
                </a:solidFill>
                <a:latin typeface="+mj-lt"/>
                <a:ea typeface="Lato Light" panose="020F0502020204030203" pitchFamily="34" charset="0"/>
                <a:cs typeface="Mukta ExtraLight" panose="020B0000000000000000" pitchFamily="34" charset="77"/>
              </a:rPr>
              <a:t> </a:t>
            </a:r>
            <a:r>
              <a:rPr lang="en-GB" sz="1600" dirty="0" err="1">
                <a:solidFill>
                  <a:schemeClr val="accent1"/>
                </a:solidFill>
                <a:latin typeface="+mj-lt"/>
                <a:ea typeface="Lato Light" panose="020F0502020204030203" pitchFamily="34" charset="0"/>
                <a:cs typeface="Mukta ExtraLight" panose="020B0000000000000000" pitchFamily="34" charset="77"/>
              </a:rPr>
              <a:t>jerárquicas</a:t>
            </a:r>
            <a:r>
              <a:rPr lang="en-GB" sz="1600" dirty="0">
                <a:solidFill>
                  <a:schemeClr val="accent1"/>
                </a:solidFill>
                <a:latin typeface="+mj-lt"/>
                <a:ea typeface="Lato Light" panose="020F0502020204030203" pitchFamily="34" charset="0"/>
                <a:cs typeface="Mukta ExtraLight" panose="020B0000000000000000" pitchFamily="34" charset="77"/>
              </a:rPr>
              <a:t> de </a:t>
            </a:r>
            <a:r>
              <a:rPr lang="en-GB" sz="1600" dirty="0" err="1">
                <a:solidFill>
                  <a:schemeClr val="accent1"/>
                </a:solidFill>
                <a:latin typeface="+mj-lt"/>
                <a:ea typeface="Lato Light" panose="020F0502020204030203" pitchFamily="34" charset="0"/>
                <a:cs typeface="Mukta ExtraLight" panose="020B0000000000000000" pitchFamily="34" charset="77"/>
              </a:rPr>
              <a:t>información</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
        <p:nvSpPr>
          <p:cNvPr id="95" name="Subtitle 2">
            <a:extLst>
              <a:ext uri="{FF2B5EF4-FFF2-40B4-BE49-F238E27FC236}">
                <a16:creationId xmlns="" xmlns:a16="http://schemas.microsoft.com/office/drawing/2014/main" id="{247EAD57-A99B-4633-B71B-081C03EC65F2}"/>
              </a:ext>
            </a:extLst>
          </p:cNvPr>
          <p:cNvSpPr txBox="1">
            <a:spLocks/>
          </p:cNvSpPr>
          <p:nvPr/>
        </p:nvSpPr>
        <p:spPr>
          <a:xfrm>
            <a:off x="4224218" y="5930600"/>
            <a:ext cx="4281368"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s-ES" sz="1600" dirty="0">
                <a:solidFill>
                  <a:schemeClr val="accent1"/>
                </a:solidFill>
                <a:latin typeface="+mj-lt"/>
                <a:ea typeface="Lato Light" panose="020F0502020204030203" pitchFamily="34" charset="0"/>
                <a:cs typeface="Mukta ExtraLight" panose="020B0000000000000000" pitchFamily="34" charset="77"/>
              </a:rPr>
              <a:t>Personal en funciones de liderazgo</a:t>
            </a:r>
            <a:endParaRPr lang="en-GB" sz="1600" dirty="0">
              <a:solidFill>
                <a:schemeClr val="accent1"/>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538510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6" name="think-cell Folie" r:id="rId6" imgW="592" imgH="595" progId="TCLayout.ActiveDocument.1">
                  <p:embed/>
                </p:oleObj>
              </mc:Choice>
              <mc:Fallback>
                <p:oleObj name="think-cell Folie" r:id="rId6"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 xmlns:a16="http://schemas.microsoft.com/office/drawing/2014/main" id="{73A0BCD2-4AB2-48B5-8A6B-05BF0AFDA0D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483308" y="547195"/>
            <a:ext cx="8852375" cy="697353"/>
          </a:xfrm>
        </p:spPr>
        <p:txBody>
          <a:bodyPr>
            <a:noAutofit/>
          </a:bodyPr>
          <a:lstStyle/>
          <a:p>
            <a:r>
              <a:rPr lang="es-ES" dirty="0"/>
              <a:t>Aprender de la crisis: Aplicando las lecciones de la Crisis</a:t>
            </a:r>
            <a:r>
              <a:rPr lang="en-GB" dirty="0"/>
              <a:t> (cont.)</a:t>
            </a:r>
          </a:p>
        </p:txBody>
      </p:sp>
      <p:sp>
        <p:nvSpPr>
          <p:cNvPr id="16" name="Subtitle 2">
            <a:extLst>
              <a:ext uri="{FF2B5EF4-FFF2-40B4-BE49-F238E27FC236}">
                <a16:creationId xmlns="" xmlns:a16="http://schemas.microsoft.com/office/drawing/2014/main" id="{E83E83C3-E01A-44F1-95FF-6540BC8C3EAB}"/>
              </a:ext>
            </a:extLst>
          </p:cNvPr>
          <p:cNvSpPr txBox="1">
            <a:spLocks/>
          </p:cNvSpPr>
          <p:nvPr/>
        </p:nvSpPr>
        <p:spPr>
          <a:xfrm>
            <a:off x="429707" y="2595832"/>
            <a:ext cx="2107203" cy="346791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200" dirty="0">
                <a:solidFill>
                  <a:srgbClr val="245473"/>
                </a:solidFill>
                <a:latin typeface="+mj-lt"/>
              </a:rPr>
              <a:t>Para las organizaciones que mejoraron la implementación estratégica después de la crisis, esto es lo que más cambió en la modalidad de crisis:</a:t>
            </a:r>
            <a:endParaRPr lang="en-GB" sz="2200" dirty="0">
              <a:solidFill>
                <a:srgbClr val="245473"/>
              </a:solidFill>
              <a:latin typeface="+mj-lt"/>
            </a:endParaRPr>
          </a:p>
        </p:txBody>
      </p:sp>
      <p:sp>
        <p:nvSpPr>
          <p:cNvPr id="45" name="TextBox 87">
            <a:extLst>
              <a:ext uri="{FF2B5EF4-FFF2-40B4-BE49-F238E27FC236}">
                <a16:creationId xmlns="" xmlns:a16="http://schemas.microsoft.com/office/drawing/2014/main" id="{F8EFABE3-1AAB-4CE2-B8B2-3A4C60A270FA}"/>
              </a:ext>
            </a:extLst>
          </p:cNvPr>
          <p:cNvSpPr txBox="1"/>
          <p:nvPr/>
        </p:nvSpPr>
        <p:spPr>
          <a:xfrm>
            <a:off x="550278" y="6528494"/>
            <a:ext cx="554572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Fuente: </a:t>
            </a:r>
            <a:r>
              <a:rPr lang="en-GB" sz="1000" dirty="0" err="1">
                <a:latin typeface="+mj-lt"/>
                <a:ea typeface="League Spartan" charset="0"/>
                <a:cs typeface="Poppins" pitchFamily="2" charset="77"/>
              </a:rPr>
              <a:t>Adaptado</a:t>
            </a:r>
            <a:r>
              <a:rPr lang="en-GB" sz="1000" dirty="0">
                <a:latin typeface="+mj-lt"/>
                <a:ea typeface="League Spartan" charset="0"/>
                <a:cs typeface="Poppins" pitchFamily="2" charset="77"/>
              </a:rPr>
              <a:t> de </a:t>
            </a:r>
            <a:r>
              <a:rPr lang="en-GB" sz="1000" dirty="0" err="1">
                <a:latin typeface="+mj-lt"/>
                <a:ea typeface="League Spartan" charset="0"/>
                <a:cs typeface="Poppins" pitchFamily="2" charset="77"/>
              </a:rPr>
              <a:t>Brightline</a:t>
            </a:r>
            <a:r>
              <a:rPr lang="en-GB" sz="1000" dirty="0">
                <a:latin typeface="+mj-lt"/>
                <a:ea typeface="League Spartan" charset="0"/>
                <a:cs typeface="Poppins" pitchFamily="2" charset="77"/>
              </a:rPr>
              <a:t> Initiative in collaboration with Quartz Insights 2018</a:t>
            </a:r>
          </a:p>
        </p:txBody>
      </p:sp>
      <p:sp>
        <p:nvSpPr>
          <p:cNvPr id="51" name="Subtitle 2">
            <a:extLst>
              <a:ext uri="{FF2B5EF4-FFF2-40B4-BE49-F238E27FC236}">
                <a16:creationId xmlns="" xmlns:a16="http://schemas.microsoft.com/office/drawing/2014/main" id="{1E04ACF3-59B5-48F9-B9F8-6B8F95B01226}"/>
              </a:ext>
            </a:extLst>
          </p:cNvPr>
          <p:cNvSpPr txBox="1">
            <a:spLocks/>
          </p:cNvSpPr>
          <p:nvPr/>
        </p:nvSpPr>
        <p:spPr>
          <a:xfrm>
            <a:off x="3526344" y="1945646"/>
            <a:ext cx="8235949" cy="65018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dirty="0" smtClean="0">
                <a:latin typeface="+mj-lt"/>
                <a:ea typeface="Lato Light" panose="020F0502020204030203" pitchFamily="34" charset="0"/>
                <a:cs typeface="Mukta ExtraLight" panose="020B0000000000000000" pitchFamily="34" charset="77"/>
              </a:rPr>
              <a:t>“</a:t>
            </a:r>
            <a:r>
              <a:rPr lang="es-ES" sz="2000" dirty="0">
                <a:latin typeface="+mj-lt"/>
                <a:ea typeface="Lato Light" panose="020F0502020204030203" pitchFamily="34" charset="0"/>
                <a:cs typeface="Mukta ExtraLight" panose="020B0000000000000000" pitchFamily="34" charset="77"/>
              </a:rPr>
              <a:t>¿Se reforzó la capacidad de ejecución de la estrategia como consecuencia de la crisis?"</a:t>
            </a:r>
            <a:endParaRPr lang="en-GB" sz="1600" dirty="0">
              <a:latin typeface="+mj-lt"/>
              <a:ea typeface="Lato Light" panose="020F0502020204030203" pitchFamily="34" charset="0"/>
              <a:cs typeface="Mukta ExtraLight" panose="020B0000000000000000" pitchFamily="34" charset="77"/>
            </a:endParaRPr>
          </a:p>
        </p:txBody>
      </p:sp>
      <p:graphicFrame>
        <p:nvGraphicFramePr>
          <p:cNvPr id="5" name="Tabelle 5">
            <a:extLst>
              <a:ext uri="{FF2B5EF4-FFF2-40B4-BE49-F238E27FC236}">
                <a16:creationId xmlns="" xmlns:a16="http://schemas.microsoft.com/office/drawing/2014/main" id="{F4ECBF54-7B9B-4D24-9D2A-FAEF7409EEB9}"/>
              </a:ext>
            </a:extLst>
          </p:cNvPr>
          <p:cNvGraphicFramePr>
            <a:graphicFrameLocks noGrp="1"/>
          </p:cNvGraphicFramePr>
          <p:nvPr>
            <p:extLst>
              <p:ext uri="{D42A27DB-BD31-4B8C-83A1-F6EECF244321}">
                <p14:modId xmlns:p14="http://schemas.microsoft.com/office/powerpoint/2010/main" val="1905748867"/>
              </p:ext>
            </p:extLst>
          </p:nvPr>
        </p:nvGraphicFramePr>
        <p:xfrm>
          <a:off x="2918563" y="2729405"/>
          <a:ext cx="8903884" cy="3337560"/>
        </p:xfrm>
        <a:graphic>
          <a:graphicData uri="http://schemas.openxmlformats.org/drawingml/2006/table">
            <a:tbl>
              <a:tblPr firstRow="1" bandRow="1">
                <a:tableStyleId>{5C22544A-7EE6-4342-B048-85BDC9FD1C3A}</a:tableStyleId>
              </a:tblPr>
              <a:tblGrid>
                <a:gridCol w="3607497">
                  <a:extLst>
                    <a:ext uri="{9D8B030D-6E8A-4147-A177-3AD203B41FA5}">
                      <a16:colId xmlns="" xmlns:a16="http://schemas.microsoft.com/office/drawing/2014/main" val="2036421067"/>
                    </a:ext>
                  </a:extLst>
                </a:gridCol>
                <a:gridCol w="2016691">
                  <a:extLst>
                    <a:ext uri="{9D8B030D-6E8A-4147-A177-3AD203B41FA5}">
                      <a16:colId xmlns="" xmlns:a16="http://schemas.microsoft.com/office/drawing/2014/main" val="3704444439"/>
                    </a:ext>
                  </a:extLst>
                </a:gridCol>
                <a:gridCol w="1878904">
                  <a:extLst>
                    <a:ext uri="{9D8B030D-6E8A-4147-A177-3AD203B41FA5}">
                      <a16:colId xmlns="" xmlns:a16="http://schemas.microsoft.com/office/drawing/2014/main" val="2614238484"/>
                    </a:ext>
                  </a:extLst>
                </a:gridCol>
                <a:gridCol w="1400792">
                  <a:extLst>
                    <a:ext uri="{9D8B030D-6E8A-4147-A177-3AD203B41FA5}">
                      <a16:colId xmlns="" xmlns:a16="http://schemas.microsoft.com/office/drawing/2014/main" val="944104191"/>
                    </a:ext>
                  </a:extLst>
                </a:gridCol>
              </a:tblGrid>
              <a:tr h="370840">
                <a:tc>
                  <a:txBody>
                    <a:bodyPr/>
                    <a:lstStyle/>
                    <a:p>
                      <a:r>
                        <a:rPr lang="es-ES" sz="1600" dirty="0" smtClean="0">
                          <a:latin typeface="+mj-lt"/>
                        </a:rPr>
                        <a:t>Categorías de gestión que cambiaron en la crisis</a:t>
                      </a:r>
                      <a:endParaRPr lang="en-GB" sz="1600" dirty="0">
                        <a:latin typeface="+mj-lt"/>
                      </a:endParaRPr>
                    </a:p>
                  </a:txBody>
                  <a:tcPr/>
                </a:tc>
                <a:tc>
                  <a:txBody>
                    <a:bodyPr/>
                    <a:lstStyle/>
                    <a:p>
                      <a:r>
                        <a:rPr lang="es-ES" sz="1600" b="0" dirty="0" smtClean="0">
                          <a:latin typeface="+mj-lt"/>
                        </a:rPr>
                        <a:t>De acuerdo / Ha cambiado completamente O ha cambiado mucho (%)</a:t>
                      </a:r>
                      <a:endParaRPr lang="en-GB" sz="1600" b="0" dirty="0">
                        <a:latin typeface="+mj-lt"/>
                      </a:endParaRPr>
                    </a:p>
                  </a:txBody>
                  <a:tcPr/>
                </a:tc>
                <a:tc>
                  <a:txBody>
                    <a:bodyPr/>
                    <a:lstStyle/>
                    <a:p>
                      <a:r>
                        <a:rPr lang="es-ES" sz="1600" b="0" dirty="0" smtClean="0">
                          <a:latin typeface="+mj-lt"/>
                        </a:rPr>
                        <a:t>De acuerdo / No ha cambiado (%)</a:t>
                      </a:r>
                      <a:endParaRPr lang="en-GB" sz="1600" b="0" dirty="0">
                        <a:latin typeface="+mj-lt"/>
                      </a:endParaRPr>
                    </a:p>
                  </a:txBody>
                  <a:tcPr/>
                </a:tc>
                <a:tc>
                  <a:txBody>
                    <a:bodyPr/>
                    <a:lstStyle/>
                    <a:p>
                      <a:r>
                        <a:rPr lang="en-GB" sz="1600" b="0" dirty="0" err="1" smtClean="0">
                          <a:latin typeface="+mj-lt"/>
                        </a:rPr>
                        <a:t>Diferencia</a:t>
                      </a:r>
                      <a:r>
                        <a:rPr lang="en-GB" sz="1600" b="0" dirty="0" smtClean="0">
                          <a:latin typeface="+mj-lt"/>
                        </a:rPr>
                        <a:t> (%)</a:t>
                      </a:r>
                      <a:endParaRPr lang="en-GB" sz="1600" b="0" dirty="0">
                        <a:latin typeface="+mj-lt"/>
                      </a:endParaRPr>
                    </a:p>
                  </a:txBody>
                  <a:tcPr/>
                </a:tc>
                <a:extLst>
                  <a:ext uri="{0D108BD9-81ED-4DB2-BD59-A6C34878D82A}">
                    <a16:rowId xmlns="" xmlns:a16="http://schemas.microsoft.com/office/drawing/2014/main" val="262741817"/>
                  </a:ext>
                </a:extLst>
              </a:tr>
              <a:tr h="370840">
                <a:tc>
                  <a:txBody>
                    <a:bodyPr/>
                    <a:lstStyle/>
                    <a:p>
                      <a:r>
                        <a:rPr lang="en-GB" sz="1600" dirty="0">
                          <a:solidFill>
                            <a:srgbClr val="245473"/>
                          </a:solidFill>
                          <a:latin typeface="+mj-lt"/>
                        </a:rPr>
                        <a:t>1. </a:t>
                      </a:r>
                      <a:r>
                        <a:rPr lang="es-ES" sz="1600" dirty="0" smtClean="0">
                          <a:solidFill>
                            <a:srgbClr val="245473"/>
                          </a:solidFill>
                          <a:latin typeface="+mj-lt"/>
                        </a:rPr>
                        <a:t>Velocidad global de toma de decisiones</a:t>
                      </a:r>
                      <a:endParaRPr lang="en-GB" sz="1600" dirty="0">
                        <a:solidFill>
                          <a:srgbClr val="245473"/>
                        </a:solidFill>
                        <a:latin typeface="+mj-lt"/>
                      </a:endParaRPr>
                    </a:p>
                  </a:txBody>
                  <a:tcPr/>
                </a:tc>
                <a:tc>
                  <a:txBody>
                    <a:bodyPr/>
                    <a:lstStyle/>
                    <a:p>
                      <a:pPr algn="ctr"/>
                      <a:r>
                        <a:rPr lang="en-GB" sz="1600" dirty="0">
                          <a:solidFill>
                            <a:srgbClr val="245473"/>
                          </a:solidFill>
                          <a:latin typeface="+mj-lt"/>
                        </a:rPr>
                        <a:t>70% (n=657)</a:t>
                      </a:r>
                    </a:p>
                  </a:txBody>
                  <a:tcPr/>
                </a:tc>
                <a:tc>
                  <a:txBody>
                    <a:bodyPr/>
                    <a:lstStyle/>
                    <a:p>
                      <a:pPr algn="ctr"/>
                      <a:r>
                        <a:rPr lang="en-GB" sz="1600" dirty="0">
                          <a:solidFill>
                            <a:srgbClr val="245473"/>
                          </a:solidFill>
                          <a:latin typeface="+mj-lt"/>
                        </a:rPr>
                        <a:t>3% (n=32)</a:t>
                      </a:r>
                    </a:p>
                  </a:txBody>
                  <a:tcPr/>
                </a:tc>
                <a:tc>
                  <a:txBody>
                    <a:bodyPr/>
                    <a:lstStyle/>
                    <a:p>
                      <a:pPr algn="ctr"/>
                      <a:r>
                        <a:rPr lang="en-GB" sz="1600" dirty="0">
                          <a:solidFill>
                            <a:srgbClr val="245473"/>
                          </a:solidFill>
                          <a:latin typeface="+mj-lt"/>
                        </a:rPr>
                        <a:t>67%</a:t>
                      </a:r>
                    </a:p>
                  </a:txBody>
                  <a:tcPr/>
                </a:tc>
                <a:extLst>
                  <a:ext uri="{0D108BD9-81ED-4DB2-BD59-A6C34878D82A}">
                    <a16:rowId xmlns="" xmlns:a16="http://schemas.microsoft.com/office/drawing/2014/main" val="2130837154"/>
                  </a:ext>
                </a:extLst>
              </a:tr>
              <a:tr h="370840">
                <a:tc>
                  <a:txBody>
                    <a:bodyPr/>
                    <a:lstStyle/>
                    <a:p>
                      <a:r>
                        <a:rPr lang="en-GB" sz="1600" dirty="0">
                          <a:solidFill>
                            <a:srgbClr val="245473"/>
                          </a:solidFill>
                          <a:latin typeface="+mj-lt"/>
                        </a:rPr>
                        <a:t>2. </a:t>
                      </a:r>
                      <a:r>
                        <a:rPr lang="es-ES" sz="1600" dirty="0" smtClean="0">
                          <a:solidFill>
                            <a:srgbClr val="245473"/>
                          </a:solidFill>
                          <a:latin typeface="+mj-lt"/>
                        </a:rPr>
                        <a:t>Rapidez en la ejecución de los procesos organizativos existentes</a:t>
                      </a:r>
                      <a:endParaRPr lang="en-GB" sz="1600" dirty="0">
                        <a:solidFill>
                          <a:srgbClr val="245473"/>
                        </a:solidFill>
                        <a:latin typeface="+mj-lt"/>
                      </a:endParaRPr>
                    </a:p>
                  </a:txBody>
                  <a:tcPr/>
                </a:tc>
                <a:tc>
                  <a:txBody>
                    <a:bodyPr/>
                    <a:lstStyle/>
                    <a:p>
                      <a:pPr algn="ctr"/>
                      <a:r>
                        <a:rPr lang="en-GB" sz="1600" dirty="0">
                          <a:solidFill>
                            <a:srgbClr val="245473"/>
                          </a:solidFill>
                          <a:latin typeface="+mj-lt"/>
                        </a:rPr>
                        <a:t>69% (n=649)</a:t>
                      </a:r>
                    </a:p>
                  </a:txBody>
                  <a:tcPr/>
                </a:tc>
                <a:tc>
                  <a:txBody>
                    <a:bodyPr/>
                    <a:lstStyle/>
                    <a:p>
                      <a:pPr algn="ctr"/>
                      <a:r>
                        <a:rPr lang="en-GB" sz="1600" dirty="0">
                          <a:solidFill>
                            <a:srgbClr val="245473"/>
                          </a:solidFill>
                          <a:latin typeface="+mj-lt"/>
                        </a:rPr>
                        <a:t>2% (n=22)</a:t>
                      </a:r>
                    </a:p>
                  </a:txBody>
                  <a:tcPr/>
                </a:tc>
                <a:tc>
                  <a:txBody>
                    <a:bodyPr/>
                    <a:lstStyle/>
                    <a:p>
                      <a:pPr algn="ctr"/>
                      <a:r>
                        <a:rPr lang="en-GB" sz="1600" dirty="0">
                          <a:solidFill>
                            <a:srgbClr val="245473"/>
                          </a:solidFill>
                          <a:latin typeface="+mj-lt"/>
                        </a:rPr>
                        <a:t>67%</a:t>
                      </a:r>
                    </a:p>
                  </a:txBody>
                  <a:tcPr/>
                </a:tc>
                <a:extLst>
                  <a:ext uri="{0D108BD9-81ED-4DB2-BD59-A6C34878D82A}">
                    <a16:rowId xmlns="" xmlns:a16="http://schemas.microsoft.com/office/drawing/2014/main" val="719506884"/>
                  </a:ext>
                </a:extLst>
              </a:tr>
              <a:tr h="370840">
                <a:tc>
                  <a:txBody>
                    <a:bodyPr/>
                    <a:lstStyle/>
                    <a:p>
                      <a:r>
                        <a:rPr lang="en-GB" sz="1600" dirty="0" smtClean="0">
                          <a:solidFill>
                            <a:srgbClr val="245473"/>
                          </a:solidFill>
                          <a:latin typeface="+mj-lt"/>
                        </a:rPr>
                        <a:t>3</a:t>
                      </a:r>
                      <a:r>
                        <a:rPr lang="es-ES" sz="1600" dirty="0" smtClean="0">
                          <a:solidFill>
                            <a:srgbClr val="245473"/>
                          </a:solidFill>
                          <a:latin typeface="+mj-lt"/>
                        </a:rPr>
                        <a:t>. Potenciación de los equipos de crisis</a:t>
                      </a:r>
                      <a:endParaRPr lang="en-GB" sz="1600" dirty="0">
                        <a:solidFill>
                          <a:srgbClr val="245473"/>
                        </a:solidFill>
                        <a:latin typeface="+mj-lt"/>
                      </a:endParaRPr>
                    </a:p>
                  </a:txBody>
                  <a:tcPr/>
                </a:tc>
                <a:tc>
                  <a:txBody>
                    <a:bodyPr/>
                    <a:lstStyle/>
                    <a:p>
                      <a:pPr algn="ctr"/>
                      <a:r>
                        <a:rPr lang="en-GB" sz="1600" dirty="0">
                          <a:solidFill>
                            <a:srgbClr val="245473"/>
                          </a:solidFill>
                          <a:latin typeface="+mj-lt"/>
                        </a:rPr>
                        <a:t>69% (n=651)</a:t>
                      </a:r>
                    </a:p>
                  </a:txBody>
                  <a:tcPr/>
                </a:tc>
                <a:tc>
                  <a:txBody>
                    <a:bodyPr/>
                    <a:lstStyle/>
                    <a:p>
                      <a:pPr algn="ctr"/>
                      <a:r>
                        <a:rPr lang="en-GB" sz="1600" dirty="0">
                          <a:solidFill>
                            <a:srgbClr val="245473"/>
                          </a:solidFill>
                          <a:latin typeface="+mj-lt"/>
                        </a:rPr>
                        <a:t>2% (n=23)</a:t>
                      </a:r>
                    </a:p>
                  </a:txBody>
                  <a:tcPr/>
                </a:tc>
                <a:tc>
                  <a:txBody>
                    <a:bodyPr/>
                    <a:lstStyle/>
                    <a:p>
                      <a:pPr algn="ctr"/>
                      <a:r>
                        <a:rPr lang="en-GB" sz="1600" dirty="0">
                          <a:solidFill>
                            <a:srgbClr val="245473"/>
                          </a:solidFill>
                          <a:latin typeface="+mj-lt"/>
                        </a:rPr>
                        <a:t>67%</a:t>
                      </a:r>
                    </a:p>
                  </a:txBody>
                  <a:tcPr/>
                </a:tc>
                <a:extLst>
                  <a:ext uri="{0D108BD9-81ED-4DB2-BD59-A6C34878D82A}">
                    <a16:rowId xmlns="" xmlns:a16="http://schemas.microsoft.com/office/drawing/2014/main" val="525234127"/>
                  </a:ext>
                </a:extLst>
              </a:tr>
              <a:tr h="370840">
                <a:tc>
                  <a:txBody>
                    <a:bodyPr/>
                    <a:lstStyle/>
                    <a:p>
                      <a:r>
                        <a:rPr lang="en-GB" sz="1600" dirty="0">
                          <a:solidFill>
                            <a:srgbClr val="245473"/>
                          </a:solidFill>
                          <a:latin typeface="+mj-lt"/>
                        </a:rPr>
                        <a:t>4. </a:t>
                      </a:r>
                      <a:r>
                        <a:rPr lang="es-ES" sz="1600" dirty="0" smtClean="0">
                          <a:solidFill>
                            <a:srgbClr val="245473"/>
                          </a:solidFill>
                          <a:latin typeface="+mj-lt"/>
                        </a:rPr>
                        <a:t>Priorización de las iniciativas estratégicas</a:t>
                      </a:r>
                      <a:endParaRPr lang="en-GB" sz="1600" dirty="0">
                        <a:solidFill>
                          <a:srgbClr val="245473"/>
                        </a:solidFill>
                        <a:latin typeface="+mj-lt"/>
                      </a:endParaRPr>
                    </a:p>
                  </a:txBody>
                  <a:tcPr/>
                </a:tc>
                <a:tc>
                  <a:txBody>
                    <a:bodyPr/>
                    <a:lstStyle/>
                    <a:p>
                      <a:pPr algn="ctr"/>
                      <a:r>
                        <a:rPr lang="en-GB" sz="1600" dirty="0">
                          <a:solidFill>
                            <a:srgbClr val="245473"/>
                          </a:solidFill>
                          <a:latin typeface="+mj-lt"/>
                        </a:rPr>
                        <a:t>69% (n=646)</a:t>
                      </a:r>
                    </a:p>
                  </a:txBody>
                  <a:tcPr/>
                </a:tc>
                <a:tc>
                  <a:txBody>
                    <a:bodyPr/>
                    <a:lstStyle/>
                    <a:p>
                      <a:pPr algn="ctr"/>
                      <a:r>
                        <a:rPr lang="en-GB" sz="1600" dirty="0">
                          <a:solidFill>
                            <a:srgbClr val="245473"/>
                          </a:solidFill>
                          <a:latin typeface="+mj-lt"/>
                        </a:rPr>
                        <a:t>3% (n=30)</a:t>
                      </a:r>
                    </a:p>
                  </a:txBody>
                  <a:tcPr/>
                </a:tc>
                <a:tc>
                  <a:txBody>
                    <a:bodyPr/>
                    <a:lstStyle/>
                    <a:p>
                      <a:pPr algn="ctr"/>
                      <a:r>
                        <a:rPr lang="en-GB" sz="1600" dirty="0">
                          <a:solidFill>
                            <a:srgbClr val="245473"/>
                          </a:solidFill>
                          <a:latin typeface="+mj-lt"/>
                        </a:rPr>
                        <a:t>66%</a:t>
                      </a:r>
                    </a:p>
                  </a:txBody>
                  <a:tcPr/>
                </a:tc>
                <a:extLst>
                  <a:ext uri="{0D108BD9-81ED-4DB2-BD59-A6C34878D82A}">
                    <a16:rowId xmlns="" xmlns:a16="http://schemas.microsoft.com/office/drawing/2014/main" val="2061441656"/>
                  </a:ext>
                </a:extLst>
              </a:tr>
              <a:tr h="370840">
                <a:tc>
                  <a:txBody>
                    <a:bodyPr/>
                    <a:lstStyle/>
                    <a:p>
                      <a:r>
                        <a:rPr lang="en-GB" sz="1600" dirty="0">
                          <a:solidFill>
                            <a:srgbClr val="245473"/>
                          </a:solidFill>
                          <a:latin typeface="+mj-lt"/>
                        </a:rPr>
                        <a:t>5. </a:t>
                      </a:r>
                      <a:r>
                        <a:rPr lang="en-GB" sz="1600" dirty="0" err="1" smtClean="0">
                          <a:solidFill>
                            <a:srgbClr val="245473"/>
                          </a:solidFill>
                          <a:latin typeface="+mj-lt"/>
                        </a:rPr>
                        <a:t>Comunicaciones</a:t>
                      </a:r>
                      <a:r>
                        <a:rPr lang="en-GB" sz="1600" dirty="0" smtClean="0">
                          <a:solidFill>
                            <a:srgbClr val="245473"/>
                          </a:solidFill>
                          <a:latin typeface="+mj-lt"/>
                        </a:rPr>
                        <a:t> </a:t>
                      </a:r>
                      <a:r>
                        <a:rPr lang="en-GB" sz="1600" dirty="0" err="1" smtClean="0">
                          <a:solidFill>
                            <a:srgbClr val="245473"/>
                          </a:solidFill>
                          <a:latin typeface="+mj-lt"/>
                        </a:rPr>
                        <a:t>internas</a:t>
                      </a:r>
                      <a:endParaRPr lang="en-GB" sz="1600" dirty="0">
                        <a:solidFill>
                          <a:srgbClr val="245473"/>
                        </a:solidFill>
                        <a:latin typeface="+mj-lt"/>
                      </a:endParaRPr>
                    </a:p>
                  </a:txBody>
                  <a:tcPr/>
                </a:tc>
                <a:tc>
                  <a:txBody>
                    <a:bodyPr/>
                    <a:lstStyle/>
                    <a:p>
                      <a:pPr algn="ctr"/>
                      <a:r>
                        <a:rPr lang="en-GB" sz="1600" dirty="0">
                          <a:solidFill>
                            <a:srgbClr val="245473"/>
                          </a:solidFill>
                          <a:latin typeface="+mj-lt"/>
                        </a:rPr>
                        <a:t>67% (n=627)</a:t>
                      </a:r>
                    </a:p>
                  </a:txBody>
                  <a:tcPr/>
                </a:tc>
                <a:tc>
                  <a:txBody>
                    <a:bodyPr/>
                    <a:lstStyle/>
                    <a:p>
                      <a:pPr algn="ctr"/>
                      <a:r>
                        <a:rPr lang="en-GB" sz="1600" dirty="0">
                          <a:solidFill>
                            <a:srgbClr val="245473"/>
                          </a:solidFill>
                          <a:latin typeface="+mj-lt"/>
                        </a:rPr>
                        <a:t>4% (n=37)</a:t>
                      </a:r>
                    </a:p>
                  </a:txBody>
                  <a:tcPr/>
                </a:tc>
                <a:tc>
                  <a:txBody>
                    <a:bodyPr/>
                    <a:lstStyle/>
                    <a:p>
                      <a:pPr algn="ctr"/>
                      <a:r>
                        <a:rPr lang="en-GB" sz="1600" dirty="0">
                          <a:solidFill>
                            <a:srgbClr val="245473"/>
                          </a:solidFill>
                          <a:latin typeface="+mj-lt"/>
                        </a:rPr>
                        <a:t>63%</a:t>
                      </a:r>
                    </a:p>
                  </a:txBody>
                  <a:tcPr/>
                </a:tc>
                <a:extLst>
                  <a:ext uri="{0D108BD9-81ED-4DB2-BD59-A6C34878D82A}">
                    <a16:rowId xmlns="" xmlns:a16="http://schemas.microsoft.com/office/drawing/2014/main" val="409102851"/>
                  </a:ext>
                </a:extLst>
              </a:tr>
            </a:tbl>
          </a:graphicData>
        </a:graphic>
      </p:graphicFrame>
    </p:spTree>
    <p:extLst>
      <p:ext uri="{BB962C8B-B14F-4D97-AF65-F5344CB8AC3E}">
        <p14:creationId xmlns:p14="http://schemas.microsoft.com/office/powerpoint/2010/main" val="1359566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9" name="think-cell Folie" r:id="rId6" imgW="592" imgH="595" progId="TCLayout.ActiveDocument.1">
                  <p:embed/>
                </p:oleObj>
              </mc:Choice>
              <mc:Fallback>
                <p:oleObj name="think-cell Folie" r:id="rId6"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 xmlns:a16="http://schemas.microsoft.com/office/drawing/2014/main" id="{73A0BCD2-4AB2-48B5-8A6B-05BF0AFDA0D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45806" y="459400"/>
            <a:ext cx="8852375" cy="697353"/>
          </a:xfrm>
        </p:spPr>
        <p:txBody>
          <a:bodyPr>
            <a:noAutofit/>
          </a:bodyPr>
          <a:lstStyle/>
          <a:p>
            <a:r>
              <a:rPr lang="es-ES" dirty="0"/>
              <a:t>Aprender de la crisis: Aplicando las lecciones de la Crisis</a:t>
            </a:r>
            <a:r>
              <a:rPr lang="en-GB" dirty="0"/>
              <a:t> (cont.)</a:t>
            </a:r>
          </a:p>
        </p:txBody>
      </p:sp>
      <p:sp>
        <p:nvSpPr>
          <p:cNvPr id="45" name="TextBox 87">
            <a:extLst>
              <a:ext uri="{FF2B5EF4-FFF2-40B4-BE49-F238E27FC236}">
                <a16:creationId xmlns="" xmlns:a16="http://schemas.microsoft.com/office/drawing/2014/main" id="{F8EFABE3-1AAB-4CE2-B8B2-3A4C60A270FA}"/>
              </a:ext>
            </a:extLst>
          </p:cNvPr>
          <p:cNvSpPr txBox="1"/>
          <p:nvPr/>
        </p:nvSpPr>
        <p:spPr>
          <a:xfrm>
            <a:off x="3653284" y="6651604"/>
            <a:ext cx="554572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Fuente: </a:t>
            </a:r>
            <a:r>
              <a:rPr lang="en-GB" sz="1000" dirty="0" err="1">
                <a:latin typeface="+mj-lt"/>
                <a:ea typeface="League Spartan" charset="0"/>
                <a:cs typeface="Poppins" pitchFamily="2" charset="77"/>
              </a:rPr>
              <a:t>Adaptado</a:t>
            </a:r>
            <a:r>
              <a:rPr lang="en-GB" sz="1000" dirty="0">
                <a:latin typeface="+mj-lt"/>
                <a:ea typeface="League Spartan" charset="0"/>
                <a:cs typeface="Poppins" pitchFamily="2" charset="77"/>
              </a:rPr>
              <a:t> de </a:t>
            </a:r>
            <a:r>
              <a:rPr lang="en-GB" sz="1000" i="1" dirty="0" err="1">
                <a:latin typeface="+mj-lt"/>
                <a:ea typeface="League Spartan" charset="0"/>
                <a:cs typeface="Poppins" pitchFamily="2" charset="77"/>
              </a:rPr>
              <a:t>Brightline</a:t>
            </a:r>
            <a:r>
              <a:rPr lang="en-GB" sz="1000" i="1" dirty="0">
                <a:latin typeface="+mj-lt"/>
                <a:ea typeface="League Spartan" charset="0"/>
                <a:cs typeface="Poppins" pitchFamily="2" charset="77"/>
              </a:rPr>
              <a:t> Initiative in collaboration with Quartz Insights 2018</a:t>
            </a:r>
          </a:p>
        </p:txBody>
      </p:sp>
      <p:sp>
        <p:nvSpPr>
          <p:cNvPr id="22" name="Freeform 148">
            <a:extLst>
              <a:ext uri="{FF2B5EF4-FFF2-40B4-BE49-F238E27FC236}">
                <a16:creationId xmlns="" xmlns:a16="http://schemas.microsoft.com/office/drawing/2014/main" id="{E36CE1A6-34CA-443B-A89B-ECF78569B1F1}"/>
              </a:ext>
            </a:extLst>
          </p:cNvPr>
          <p:cNvSpPr>
            <a:spLocks noChangeArrowheads="1"/>
          </p:cNvSpPr>
          <p:nvPr/>
        </p:nvSpPr>
        <p:spPr bwMode="auto">
          <a:xfrm>
            <a:off x="311814" y="1949422"/>
            <a:ext cx="5545722" cy="4566929"/>
          </a:xfrm>
          <a:custGeom>
            <a:avLst/>
            <a:gdLst>
              <a:gd name="T0" fmla="*/ 2831 w 2884"/>
              <a:gd name="T1" fmla="*/ 2604 h 2605"/>
              <a:gd name="T2" fmla="*/ 2831 w 2884"/>
              <a:gd name="T3" fmla="*/ 2604 h 2605"/>
              <a:gd name="T4" fmla="*/ 52 w 2884"/>
              <a:gd name="T5" fmla="*/ 2604 h 2605"/>
              <a:gd name="T6" fmla="*/ 0 w 2884"/>
              <a:gd name="T7" fmla="*/ 2552 h 2605"/>
              <a:gd name="T8" fmla="*/ 0 w 2884"/>
              <a:gd name="T9" fmla="*/ 48 h 2605"/>
              <a:gd name="T10" fmla="*/ 52 w 2884"/>
              <a:gd name="T11" fmla="*/ 0 h 2605"/>
              <a:gd name="T12" fmla="*/ 2831 w 2884"/>
              <a:gd name="T13" fmla="*/ 0 h 2605"/>
              <a:gd name="T14" fmla="*/ 2883 w 2884"/>
              <a:gd name="T15" fmla="*/ 48 h 2605"/>
              <a:gd name="T16" fmla="*/ 2883 w 2884"/>
              <a:gd name="T17" fmla="*/ 2552 h 2605"/>
              <a:gd name="T18" fmla="*/ 2831 w 2884"/>
              <a:gd name="T19" fmla="*/ 2604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4" h="2605">
                <a:moveTo>
                  <a:pt x="2831" y="2604"/>
                </a:moveTo>
                <a:lnTo>
                  <a:pt x="2831" y="2604"/>
                </a:lnTo>
                <a:cubicBezTo>
                  <a:pt x="52" y="2604"/>
                  <a:pt x="52" y="2604"/>
                  <a:pt x="52" y="2604"/>
                </a:cubicBezTo>
                <a:cubicBezTo>
                  <a:pt x="21" y="2604"/>
                  <a:pt x="0" y="2579"/>
                  <a:pt x="0" y="2552"/>
                </a:cubicBezTo>
                <a:cubicBezTo>
                  <a:pt x="0" y="48"/>
                  <a:pt x="0" y="48"/>
                  <a:pt x="0" y="48"/>
                </a:cubicBezTo>
                <a:cubicBezTo>
                  <a:pt x="0" y="21"/>
                  <a:pt x="21" y="0"/>
                  <a:pt x="52" y="0"/>
                </a:cubicBezTo>
                <a:cubicBezTo>
                  <a:pt x="2831" y="0"/>
                  <a:pt x="2831" y="0"/>
                  <a:pt x="2831" y="0"/>
                </a:cubicBezTo>
                <a:cubicBezTo>
                  <a:pt x="2859" y="0"/>
                  <a:pt x="2883" y="21"/>
                  <a:pt x="2883" y="48"/>
                </a:cubicBezTo>
                <a:cubicBezTo>
                  <a:pt x="2883" y="2552"/>
                  <a:pt x="2883" y="2552"/>
                  <a:pt x="2883" y="2552"/>
                </a:cubicBezTo>
                <a:cubicBezTo>
                  <a:pt x="2883" y="2579"/>
                  <a:pt x="2859" y="2604"/>
                  <a:pt x="2831" y="2604"/>
                </a:cubicBezTo>
              </a:path>
            </a:pathLst>
          </a:custGeom>
          <a:solidFill>
            <a:schemeClr val="bg1">
              <a:lumMod val="95000"/>
            </a:schemeClr>
          </a:solidFill>
          <a:ln>
            <a:noFill/>
          </a:ln>
          <a:effectLst/>
        </p:spPr>
        <p:txBody>
          <a:bodyPr wrap="none" anchor="ctr"/>
          <a:lstStyle/>
          <a:p>
            <a:endParaRPr lang="en-GB" sz="1400" dirty="0">
              <a:latin typeface="Roboto" charset="0"/>
              <a:ea typeface="Roboto" charset="0"/>
              <a:cs typeface="Roboto" charset="0"/>
            </a:endParaRPr>
          </a:p>
        </p:txBody>
      </p:sp>
      <p:sp>
        <p:nvSpPr>
          <p:cNvPr id="23" name="Freeform 149">
            <a:extLst>
              <a:ext uri="{FF2B5EF4-FFF2-40B4-BE49-F238E27FC236}">
                <a16:creationId xmlns="" xmlns:a16="http://schemas.microsoft.com/office/drawing/2014/main" id="{00445977-4B7E-4F07-96BA-CE5FE0CD1165}"/>
              </a:ext>
            </a:extLst>
          </p:cNvPr>
          <p:cNvSpPr>
            <a:spLocks noChangeArrowheads="1"/>
          </p:cNvSpPr>
          <p:nvPr/>
        </p:nvSpPr>
        <p:spPr bwMode="auto">
          <a:xfrm>
            <a:off x="311814" y="1953150"/>
            <a:ext cx="871729" cy="871729"/>
          </a:xfrm>
          <a:custGeom>
            <a:avLst/>
            <a:gdLst>
              <a:gd name="T0" fmla="*/ 162 w 1595"/>
              <a:gd name="T1" fmla="*/ 0 h 1596"/>
              <a:gd name="T2" fmla="*/ 162 w 1595"/>
              <a:gd name="T3" fmla="*/ 0 h 1596"/>
              <a:gd name="T4" fmla="*/ 0 w 1595"/>
              <a:gd name="T5" fmla="*/ 163 h 1596"/>
              <a:gd name="T6" fmla="*/ 0 w 1595"/>
              <a:gd name="T7" fmla="*/ 1595 h 1596"/>
              <a:gd name="T8" fmla="*/ 1594 w 1595"/>
              <a:gd name="T9" fmla="*/ 0 h 1596"/>
              <a:gd name="T10" fmla="*/ 162 w 1595"/>
              <a:gd name="T11" fmla="*/ 0 h 1596"/>
            </a:gdLst>
            <a:ahLst/>
            <a:cxnLst>
              <a:cxn ang="0">
                <a:pos x="T0" y="T1"/>
              </a:cxn>
              <a:cxn ang="0">
                <a:pos x="T2" y="T3"/>
              </a:cxn>
              <a:cxn ang="0">
                <a:pos x="T4" y="T5"/>
              </a:cxn>
              <a:cxn ang="0">
                <a:pos x="T6" y="T7"/>
              </a:cxn>
              <a:cxn ang="0">
                <a:pos x="T8" y="T9"/>
              </a:cxn>
              <a:cxn ang="0">
                <a:pos x="T10" y="T11"/>
              </a:cxn>
            </a:cxnLst>
            <a:rect l="0" t="0" r="r" b="b"/>
            <a:pathLst>
              <a:path w="1595" h="1596">
                <a:moveTo>
                  <a:pt x="162" y="0"/>
                </a:moveTo>
                <a:lnTo>
                  <a:pt x="162" y="0"/>
                </a:lnTo>
                <a:cubicBezTo>
                  <a:pt x="72" y="0"/>
                  <a:pt x="0" y="73"/>
                  <a:pt x="0" y="163"/>
                </a:cubicBezTo>
                <a:cubicBezTo>
                  <a:pt x="0" y="1595"/>
                  <a:pt x="0" y="1595"/>
                  <a:pt x="0" y="1595"/>
                </a:cubicBezTo>
                <a:cubicBezTo>
                  <a:pt x="881" y="1595"/>
                  <a:pt x="1594" y="882"/>
                  <a:pt x="1594" y="0"/>
                </a:cubicBezTo>
                <a:lnTo>
                  <a:pt x="162" y="0"/>
                </a:lnTo>
              </a:path>
            </a:pathLst>
          </a:custGeom>
          <a:solidFill>
            <a:schemeClr val="accent1"/>
          </a:solidFill>
          <a:ln>
            <a:noFill/>
          </a:ln>
          <a:effectLst/>
        </p:spPr>
        <p:txBody>
          <a:bodyPr wrap="none" anchor="ctr"/>
          <a:lstStyle/>
          <a:p>
            <a:endParaRPr lang="en-GB" sz="1400" dirty="0">
              <a:latin typeface="Roboto" charset="0"/>
              <a:ea typeface="Roboto" charset="0"/>
              <a:cs typeface="Roboto" charset="0"/>
            </a:endParaRPr>
          </a:p>
        </p:txBody>
      </p:sp>
      <p:sp>
        <p:nvSpPr>
          <p:cNvPr id="24" name="TextBox 17">
            <a:extLst>
              <a:ext uri="{FF2B5EF4-FFF2-40B4-BE49-F238E27FC236}">
                <a16:creationId xmlns="" xmlns:a16="http://schemas.microsoft.com/office/drawing/2014/main" id="{E65A818C-FDEE-44D3-A5C8-867F4341888F}"/>
              </a:ext>
            </a:extLst>
          </p:cNvPr>
          <p:cNvSpPr txBox="1"/>
          <p:nvPr/>
        </p:nvSpPr>
        <p:spPr>
          <a:xfrm rot="16200000">
            <a:off x="-1914198" y="3845563"/>
            <a:ext cx="4146779" cy="307777"/>
          </a:xfrm>
          <a:prstGeom prst="rect">
            <a:avLst/>
          </a:prstGeom>
          <a:noFill/>
        </p:spPr>
        <p:txBody>
          <a:bodyPr wrap="square" rtlCol="0" anchor="ctr" anchorCtr="0">
            <a:spAutoFit/>
          </a:bodyPr>
          <a:lstStyle/>
          <a:p>
            <a:pPr algn="ctr"/>
            <a:r>
              <a:rPr lang="en-GB" sz="1400" b="1" dirty="0" err="1">
                <a:solidFill>
                  <a:srgbClr val="0070C0"/>
                </a:solidFill>
                <a:latin typeface="Roboto" charset="0"/>
                <a:ea typeface="Roboto" charset="0"/>
                <a:cs typeface="Roboto" charset="0"/>
              </a:rPr>
              <a:t>Centrarse</a:t>
            </a:r>
            <a:r>
              <a:rPr lang="en-GB" sz="1400" b="1" dirty="0">
                <a:solidFill>
                  <a:srgbClr val="0070C0"/>
                </a:solidFill>
                <a:latin typeface="Roboto" charset="0"/>
                <a:ea typeface="Roboto" charset="0"/>
                <a:cs typeface="Roboto" charset="0"/>
              </a:rPr>
              <a:t> </a:t>
            </a:r>
            <a:r>
              <a:rPr lang="en-GB" sz="1400" b="1" dirty="0" err="1">
                <a:solidFill>
                  <a:srgbClr val="0070C0"/>
                </a:solidFill>
                <a:latin typeface="Roboto" charset="0"/>
                <a:ea typeface="Roboto" charset="0"/>
                <a:cs typeface="Roboto" charset="0"/>
              </a:rPr>
              <a:t>en</a:t>
            </a:r>
            <a:r>
              <a:rPr lang="en-GB" sz="1400" b="1" dirty="0">
                <a:solidFill>
                  <a:srgbClr val="0070C0"/>
                </a:solidFill>
                <a:latin typeface="Roboto" charset="0"/>
                <a:ea typeface="Roboto" charset="0"/>
                <a:cs typeface="Roboto" charset="0"/>
              </a:rPr>
              <a:t> lo </a:t>
            </a:r>
            <a:r>
              <a:rPr lang="en-GB" sz="1400" b="1" dirty="0" err="1">
                <a:solidFill>
                  <a:srgbClr val="0070C0"/>
                </a:solidFill>
                <a:latin typeface="Roboto" charset="0"/>
                <a:ea typeface="Roboto" charset="0"/>
                <a:cs typeface="Roboto" charset="0"/>
              </a:rPr>
              <a:t>importante</a:t>
            </a:r>
            <a:endParaRPr lang="en-GB" sz="1400" b="1" dirty="0">
              <a:solidFill>
                <a:srgbClr val="0070C0"/>
              </a:solidFill>
              <a:latin typeface="Roboto" charset="0"/>
              <a:ea typeface="Roboto" charset="0"/>
              <a:cs typeface="Roboto" charset="0"/>
            </a:endParaRPr>
          </a:p>
        </p:txBody>
      </p:sp>
      <p:sp>
        <p:nvSpPr>
          <p:cNvPr id="27" name="Subtitle 2">
            <a:extLst>
              <a:ext uri="{FF2B5EF4-FFF2-40B4-BE49-F238E27FC236}">
                <a16:creationId xmlns="" xmlns:a16="http://schemas.microsoft.com/office/drawing/2014/main" id="{27C38862-9CC6-4EA5-8397-9CAB078218B2}"/>
              </a:ext>
            </a:extLst>
          </p:cNvPr>
          <p:cNvSpPr txBox="1">
            <a:spLocks/>
          </p:cNvSpPr>
          <p:nvPr/>
        </p:nvSpPr>
        <p:spPr>
          <a:xfrm>
            <a:off x="1629289" y="1982627"/>
            <a:ext cx="3840282" cy="39015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2000" b="1" dirty="0" err="1">
                <a:solidFill>
                  <a:srgbClr val="0070C0"/>
                </a:solidFill>
                <a:latin typeface="+mj-lt"/>
                <a:ea typeface="Lato" charset="0"/>
                <a:cs typeface="Lato" charset="0"/>
              </a:rPr>
              <a:t>Priorizar</a:t>
            </a:r>
            <a:r>
              <a:rPr lang="en-GB" sz="2000" b="1" dirty="0">
                <a:solidFill>
                  <a:srgbClr val="0070C0"/>
                </a:solidFill>
                <a:latin typeface="+mj-lt"/>
                <a:ea typeface="Lato" charset="0"/>
                <a:cs typeface="Lato" charset="0"/>
              </a:rPr>
              <a:t> las </a:t>
            </a:r>
            <a:r>
              <a:rPr lang="en-GB" sz="2000" b="1" dirty="0" err="1">
                <a:solidFill>
                  <a:srgbClr val="0070C0"/>
                </a:solidFill>
                <a:latin typeface="+mj-lt"/>
                <a:ea typeface="Lato" charset="0"/>
                <a:cs typeface="Lato" charset="0"/>
              </a:rPr>
              <a:t>iniciativas</a:t>
            </a:r>
            <a:r>
              <a:rPr lang="en-GB" sz="2000" b="1" dirty="0">
                <a:solidFill>
                  <a:srgbClr val="0070C0"/>
                </a:solidFill>
                <a:latin typeface="+mj-lt"/>
                <a:ea typeface="Lato" charset="0"/>
                <a:cs typeface="Lato" charset="0"/>
              </a:rPr>
              <a:t> </a:t>
            </a:r>
            <a:r>
              <a:rPr lang="en-GB" sz="2000" b="1" dirty="0" err="1">
                <a:solidFill>
                  <a:srgbClr val="0070C0"/>
                </a:solidFill>
                <a:latin typeface="+mj-lt"/>
                <a:ea typeface="Lato" charset="0"/>
                <a:cs typeface="Lato" charset="0"/>
              </a:rPr>
              <a:t>estratégicas</a:t>
            </a:r>
            <a:endParaRPr lang="en-GB" sz="2000" b="1" dirty="0">
              <a:solidFill>
                <a:srgbClr val="0070C0"/>
              </a:solidFill>
              <a:latin typeface="+mj-lt"/>
              <a:ea typeface="Lato" charset="0"/>
              <a:cs typeface="Lato" charset="0"/>
            </a:endParaRPr>
          </a:p>
        </p:txBody>
      </p:sp>
      <p:sp>
        <p:nvSpPr>
          <p:cNvPr id="28" name="Subtitle 2">
            <a:extLst>
              <a:ext uri="{FF2B5EF4-FFF2-40B4-BE49-F238E27FC236}">
                <a16:creationId xmlns="" xmlns:a16="http://schemas.microsoft.com/office/drawing/2014/main" id="{5EC59DCF-9D02-46DC-B679-0F7F8AD2AEFC}"/>
              </a:ext>
            </a:extLst>
          </p:cNvPr>
          <p:cNvSpPr txBox="1">
            <a:spLocks/>
          </p:cNvSpPr>
          <p:nvPr/>
        </p:nvSpPr>
        <p:spPr>
          <a:xfrm>
            <a:off x="712515" y="2653212"/>
            <a:ext cx="5156490" cy="340636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800" dirty="0">
                <a:solidFill>
                  <a:srgbClr val="245473"/>
                </a:solidFill>
                <a:latin typeface="+mj-lt"/>
              </a:rPr>
              <a:t>Del 75% de los encuestados que declararon que la experiencia del Modo Crisis les hizo más fuertes en la implementación de la estrategia, el 91% declaró haber hecho cambios en su priorización de las iniciativas estratégicas, y el 88% cambió las prioridades de su equipo y su dedicación a las iniciativas. Asegurarse de que se aprovecha el Modo </a:t>
            </a:r>
            <a:r>
              <a:rPr lang="es-ES" sz="1800" dirty="0" smtClean="0">
                <a:solidFill>
                  <a:srgbClr val="245473"/>
                </a:solidFill>
                <a:latin typeface="+mj-lt"/>
              </a:rPr>
              <a:t>Crisis o de una Crisis </a:t>
            </a:r>
            <a:r>
              <a:rPr lang="es-ES" sz="1800" dirty="0">
                <a:solidFill>
                  <a:srgbClr val="245473"/>
                </a:solidFill>
                <a:latin typeface="+mj-lt"/>
              </a:rPr>
              <a:t>para la implementación de la estrategia después de una crisis requiere la voluntad de evaluar lo que funciona y lo que no en el momento, y responder rápidamente para centrarse en lo que más importa sin miedo a abandonar una dirección previamente establecida.</a:t>
            </a:r>
            <a:endParaRPr lang="en-GB" sz="1800" dirty="0">
              <a:solidFill>
                <a:srgbClr val="245473"/>
              </a:solidFill>
              <a:latin typeface="+mj-lt"/>
              <a:ea typeface="Lato" charset="0"/>
              <a:cs typeface="Lato" charset="0"/>
            </a:endParaRPr>
          </a:p>
        </p:txBody>
      </p:sp>
      <p:sp>
        <p:nvSpPr>
          <p:cNvPr id="31" name="TextBox 24">
            <a:extLst>
              <a:ext uri="{FF2B5EF4-FFF2-40B4-BE49-F238E27FC236}">
                <a16:creationId xmlns="" xmlns:a16="http://schemas.microsoft.com/office/drawing/2014/main" id="{BB61B264-D519-44B2-812D-62E264C6DDD7}"/>
              </a:ext>
            </a:extLst>
          </p:cNvPr>
          <p:cNvSpPr txBox="1"/>
          <p:nvPr/>
        </p:nvSpPr>
        <p:spPr>
          <a:xfrm>
            <a:off x="333339" y="1991100"/>
            <a:ext cx="530388" cy="461665"/>
          </a:xfrm>
          <a:prstGeom prst="rect">
            <a:avLst/>
          </a:prstGeom>
          <a:noFill/>
        </p:spPr>
        <p:txBody>
          <a:bodyPr wrap="square" rtlCol="0" anchor="ctr" anchorCtr="0">
            <a:spAutoFit/>
          </a:bodyPr>
          <a:lstStyle/>
          <a:p>
            <a:pPr algn="ctr"/>
            <a:r>
              <a:rPr lang="en-GB" sz="2400" b="1" dirty="0">
                <a:solidFill>
                  <a:schemeClr val="bg1"/>
                </a:solidFill>
                <a:latin typeface="Roboto" charset="0"/>
                <a:ea typeface="Roboto" charset="0"/>
                <a:cs typeface="Roboto" charset="0"/>
              </a:rPr>
              <a:t>01</a:t>
            </a:r>
          </a:p>
        </p:txBody>
      </p:sp>
      <p:sp>
        <p:nvSpPr>
          <p:cNvPr id="38" name="Freeform 148">
            <a:extLst>
              <a:ext uri="{FF2B5EF4-FFF2-40B4-BE49-F238E27FC236}">
                <a16:creationId xmlns="" xmlns:a16="http://schemas.microsoft.com/office/drawing/2014/main" id="{556974A5-13ED-4986-B886-9A88872920B2}"/>
              </a:ext>
            </a:extLst>
          </p:cNvPr>
          <p:cNvSpPr>
            <a:spLocks noChangeArrowheads="1"/>
          </p:cNvSpPr>
          <p:nvPr/>
        </p:nvSpPr>
        <p:spPr bwMode="auto">
          <a:xfrm>
            <a:off x="6111546" y="1960200"/>
            <a:ext cx="5900254" cy="4496976"/>
          </a:xfrm>
          <a:custGeom>
            <a:avLst/>
            <a:gdLst>
              <a:gd name="T0" fmla="*/ 2831 w 2884"/>
              <a:gd name="T1" fmla="*/ 2604 h 2605"/>
              <a:gd name="T2" fmla="*/ 2831 w 2884"/>
              <a:gd name="T3" fmla="*/ 2604 h 2605"/>
              <a:gd name="T4" fmla="*/ 52 w 2884"/>
              <a:gd name="T5" fmla="*/ 2604 h 2605"/>
              <a:gd name="T6" fmla="*/ 0 w 2884"/>
              <a:gd name="T7" fmla="*/ 2552 h 2605"/>
              <a:gd name="T8" fmla="*/ 0 w 2884"/>
              <a:gd name="T9" fmla="*/ 48 h 2605"/>
              <a:gd name="T10" fmla="*/ 52 w 2884"/>
              <a:gd name="T11" fmla="*/ 0 h 2605"/>
              <a:gd name="T12" fmla="*/ 2831 w 2884"/>
              <a:gd name="T13" fmla="*/ 0 h 2605"/>
              <a:gd name="T14" fmla="*/ 2883 w 2884"/>
              <a:gd name="T15" fmla="*/ 48 h 2605"/>
              <a:gd name="T16" fmla="*/ 2883 w 2884"/>
              <a:gd name="T17" fmla="*/ 2552 h 2605"/>
              <a:gd name="T18" fmla="*/ 2831 w 2884"/>
              <a:gd name="T19" fmla="*/ 2604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4" h="2605">
                <a:moveTo>
                  <a:pt x="2831" y="2604"/>
                </a:moveTo>
                <a:lnTo>
                  <a:pt x="2831" y="2604"/>
                </a:lnTo>
                <a:cubicBezTo>
                  <a:pt x="52" y="2604"/>
                  <a:pt x="52" y="2604"/>
                  <a:pt x="52" y="2604"/>
                </a:cubicBezTo>
                <a:cubicBezTo>
                  <a:pt x="21" y="2604"/>
                  <a:pt x="0" y="2579"/>
                  <a:pt x="0" y="2552"/>
                </a:cubicBezTo>
                <a:cubicBezTo>
                  <a:pt x="0" y="48"/>
                  <a:pt x="0" y="48"/>
                  <a:pt x="0" y="48"/>
                </a:cubicBezTo>
                <a:cubicBezTo>
                  <a:pt x="0" y="21"/>
                  <a:pt x="21" y="0"/>
                  <a:pt x="52" y="0"/>
                </a:cubicBezTo>
                <a:cubicBezTo>
                  <a:pt x="2831" y="0"/>
                  <a:pt x="2831" y="0"/>
                  <a:pt x="2831" y="0"/>
                </a:cubicBezTo>
                <a:cubicBezTo>
                  <a:pt x="2859" y="0"/>
                  <a:pt x="2883" y="21"/>
                  <a:pt x="2883" y="48"/>
                </a:cubicBezTo>
                <a:cubicBezTo>
                  <a:pt x="2883" y="2552"/>
                  <a:pt x="2883" y="2552"/>
                  <a:pt x="2883" y="2552"/>
                </a:cubicBezTo>
                <a:cubicBezTo>
                  <a:pt x="2883" y="2579"/>
                  <a:pt x="2859" y="2604"/>
                  <a:pt x="2831" y="2604"/>
                </a:cubicBezTo>
              </a:path>
            </a:pathLst>
          </a:custGeom>
          <a:solidFill>
            <a:schemeClr val="bg1">
              <a:lumMod val="95000"/>
            </a:schemeClr>
          </a:solidFill>
          <a:ln>
            <a:noFill/>
          </a:ln>
          <a:effectLst/>
        </p:spPr>
        <p:txBody>
          <a:bodyPr wrap="none" anchor="ctr"/>
          <a:lstStyle/>
          <a:p>
            <a:endParaRPr lang="en-GB" sz="1400" dirty="0">
              <a:latin typeface="Roboto" charset="0"/>
              <a:ea typeface="Roboto" charset="0"/>
              <a:cs typeface="Roboto" charset="0"/>
            </a:endParaRPr>
          </a:p>
        </p:txBody>
      </p:sp>
      <p:sp>
        <p:nvSpPr>
          <p:cNvPr id="39" name="Freeform 149">
            <a:extLst>
              <a:ext uri="{FF2B5EF4-FFF2-40B4-BE49-F238E27FC236}">
                <a16:creationId xmlns="" xmlns:a16="http://schemas.microsoft.com/office/drawing/2014/main" id="{0D41BA39-8900-41BB-81DF-B91CA5D54585}"/>
              </a:ext>
            </a:extLst>
          </p:cNvPr>
          <p:cNvSpPr>
            <a:spLocks noChangeArrowheads="1"/>
          </p:cNvSpPr>
          <p:nvPr/>
        </p:nvSpPr>
        <p:spPr bwMode="auto">
          <a:xfrm>
            <a:off x="6100024" y="1901624"/>
            <a:ext cx="2026957" cy="871729"/>
          </a:xfrm>
          <a:custGeom>
            <a:avLst/>
            <a:gdLst>
              <a:gd name="T0" fmla="*/ 162 w 1595"/>
              <a:gd name="T1" fmla="*/ 0 h 1596"/>
              <a:gd name="T2" fmla="*/ 162 w 1595"/>
              <a:gd name="T3" fmla="*/ 0 h 1596"/>
              <a:gd name="T4" fmla="*/ 0 w 1595"/>
              <a:gd name="T5" fmla="*/ 163 h 1596"/>
              <a:gd name="T6" fmla="*/ 0 w 1595"/>
              <a:gd name="T7" fmla="*/ 1595 h 1596"/>
              <a:gd name="T8" fmla="*/ 1594 w 1595"/>
              <a:gd name="T9" fmla="*/ 0 h 1596"/>
              <a:gd name="T10" fmla="*/ 162 w 1595"/>
              <a:gd name="T11" fmla="*/ 0 h 1596"/>
            </a:gdLst>
            <a:ahLst/>
            <a:cxnLst>
              <a:cxn ang="0">
                <a:pos x="T0" y="T1"/>
              </a:cxn>
              <a:cxn ang="0">
                <a:pos x="T2" y="T3"/>
              </a:cxn>
              <a:cxn ang="0">
                <a:pos x="T4" y="T5"/>
              </a:cxn>
              <a:cxn ang="0">
                <a:pos x="T6" y="T7"/>
              </a:cxn>
              <a:cxn ang="0">
                <a:pos x="T8" y="T9"/>
              </a:cxn>
              <a:cxn ang="0">
                <a:pos x="T10" y="T11"/>
              </a:cxn>
            </a:cxnLst>
            <a:rect l="0" t="0" r="r" b="b"/>
            <a:pathLst>
              <a:path w="1595" h="1596">
                <a:moveTo>
                  <a:pt x="162" y="0"/>
                </a:moveTo>
                <a:lnTo>
                  <a:pt x="162" y="0"/>
                </a:lnTo>
                <a:cubicBezTo>
                  <a:pt x="72" y="0"/>
                  <a:pt x="0" y="73"/>
                  <a:pt x="0" y="163"/>
                </a:cubicBezTo>
                <a:cubicBezTo>
                  <a:pt x="0" y="1595"/>
                  <a:pt x="0" y="1595"/>
                  <a:pt x="0" y="1595"/>
                </a:cubicBezTo>
                <a:cubicBezTo>
                  <a:pt x="881" y="1595"/>
                  <a:pt x="1594" y="882"/>
                  <a:pt x="1594" y="0"/>
                </a:cubicBezTo>
                <a:lnTo>
                  <a:pt x="162" y="0"/>
                </a:lnTo>
              </a:path>
            </a:pathLst>
          </a:custGeom>
          <a:solidFill>
            <a:schemeClr val="accent2"/>
          </a:solidFill>
          <a:ln>
            <a:noFill/>
          </a:ln>
          <a:effectLst/>
        </p:spPr>
        <p:txBody>
          <a:bodyPr wrap="none" anchor="ctr"/>
          <a:lstStyle/>
          <a:p>
            <a:endParaRPr lang="en-GB" sz="1400" dirty="0">
              <a:latin typeface="Roboto" charset="0"/>
              <a:ea typeface="Roboto" charset="0"/>
              <a:cs typeface="Roboto" charset="0"/>
            </a:endParaRPr>
          </a:p>
        </p:txBody>
      </p:sp>
      <p:sp>
        <p:nvSpPr>
          <p:cNvPr id="40" name="TextBox 17">
            <a:extLst>
              <a:ext uri="{FF2B5EF4-FFF2-40B4-BE49-F238E27FC236}">
                <a16:creationId xmlns="" xmlns:a16="http://schemas.microsoft.com/office/drawing/2014/main" id="{9DB246A7-AC23-4949-BDAC-01D3FBA5EDA3}"/>
              </a:ext>
            </a:extLst>
          </p:cNvPr>
          <p:cNvSpPr txBox="1"/>
          <p:nvPr/>
        </p:nvSpPr>
        <p:spPr>
          <a:xfrm rot="16200000">
            <a:off x="3928385" y="3938337"/>
            <a:ext cx="4146779" cy="369332"/>
          </a:xfrm>
          <a:prstGeom prst="rect">
            <a:avLst/>
          </a:prstGeom>
          <a:noFill/>
        </p:spPr>
        <p:txBody>
          <a:bodyPr wrap="square" rtlCol="0" anchor="ctr" anchorCtr="0">
            <a:spAutoFit/>
          </a:bodyPr>
          <a:lstStyle/>
          <a:p>
            <a:pPr algn="ctr"/>
            <a:r>
              <a:rPr lang="en-GB" b="1" dirty="0" err="1">
                <a:solidFill>
                  <a:srgbClr val="F95C2C"/>
                </a:solidFill>
                <a:latin typeface="+mj-lt"/>
                <a:ea typeface="Roboto" charset="0"/>
                <a:cs typeface="Roboto" charset="0"/>
              </a:rPr>
              <a:t>Necesidad</a:t>
            </a:r>
            <a:r>
              <a:rPr lang="en-GB" b="1" dirty="0">
                <a:solidFill>
                  <a:srgbClr val="F95C2C"/>
                </a:solidFill>
                <a:latin typeface="+mj-lt"/>
                <a:ea typeface="Roboto" charset="0"/>
                <a:cs typeface="Roboto" charset="0"/>
              </a:rPr>
              <a:t> de </a:t>
            </a:r>
            <a:r>
              <a:rPr lang="en-GB" b="1" dirty="0" err="1">
                <a:solidFill>
                  <a:srgbClr val="F95C2C"/>
                </a:solidFill>
                <a:latin typeface="+mj-lt"/>
                <a:ea typeface="Roboto" charset="0"/>
                <a:cs typeface="Roboto" charset="0"/>
              </a:rPr>
              <a:t>velocidad</a:t>
            </a:r>
            <a:endParaRPr lang="en-GB" b="1" dirty="0">
              <a:solidFill>
                <a:srgbClr val="F95C2C"/>
              </a:solidFill>
              <a:latin typeface="+mj-lt"/>
              <a:ea typeface="Roboto" charset="0"/>
              <a:cs typeface="Roboto" charset="0"/>
            </a:endParaRPr>
          </a:p>
        </p:txBody>
      </p:sp>
      <p:sp>
        <p:nvSpPr>
          <p:cNvPr id="41" name="Subtitle 2">
            <a:extLst>
              <a:ext uri="{FF2B5EF4-FFF2-40B4-BE49-F238E27FC236}">
                <a16:creationId xmlns="" xmlns:a16="http://schemas.microsoft.com/office/drawing/2014/main" id="{224A1AA7-6A11-473B-A10C-541AC818AAB5}"/>
              </a:ext>
            </a:extLst>
          </p:cNvPr>
          <p:cNvSpPr txBox="1">
            <a:spLocks/>
          </p:cNvSpPr>
          <p:nvPr/>
        </p:nvSpPr>
        <p:spPr>
          <a:xfrm>
            <a:off x="6181841" y="1952991"/>
            <a:ext cx="5025835" cy="26351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65"/>
              </a:lnSpc>
            </a:pPr>
            <a:endParaRPr lang="en-US" sz="1600" dirty="0">
              <a:solidFill>
                <a:schemeClr val="tx2">
                  <a:lumMod val="75000"/>
                </a:schemeClr>
              </a:solidFill>
            </a:endParaRPr>
          </a:p>
        </p:txBody>
      </p:sp>
      <p:sp>
        <p:nvSpPr>
          <p:cNvPr id="42" name="Subtitle 2">
            <a:extLst>
              <a:ext uri="{FF2B5EF4-FFF2-40B4-BE49-F238E27FC236}">
                <a16:creationId xmlns="" xmlns:a16="http://schemas.microsoft.com/office/drawing/2014/main" id="{340F04BB-594E-439D-BD3F-DB6DF8F7DA2B}"/>
              </a:ext>
            </a:extLst>
          </p:cNvPr>
          <p:cNvSpPr txBox="1">
            <a:spLocks/>
          </p:cNvSpPr>
          <p:nvPr/>
        </p:nvSpPr>
        <p:spPr>
          <a:xfrm>
            <a:off x="6533976" y="2807101"/>
            <a:ext cx="5330061" cy="340636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800" dirty="0">
                <a:solidFill>
                  <a:srgbClr val="245473"/>
                </a:solidFill>
                <a:latin typeface="+mj-lt"/>
              </a:rPr>
              <a:t>En cuanto a la agilización de los procesos, dentro de las organizaciones de alto rendimiento -las que están de acuerdo en que salieron mejor paradas como resultado de la crisis-, un mayor número de encuestados (81%) cree que los procesos empresariales se benefician de la adaptación, ya que la crisis pone de manifiesto los puntos débiles y fuertes, que los que creen que los procesos empresariales se resienten porque se adoptan procesos no probados como respuesta a las limitaciones de tiempo (70%). Del mismo modo, los equipos eran un 11% más propensos a aumentar su eficacia en respuesta a la crisis debido al reto</a:t>
            </a:r>
            <a:endParaRPr lang="en-GB" sz="1800" dirty="0">
              <a:solidFill>
                <a:srgbClr val="245473"/>
              </a:solidFill>
              <a:latin typeface="+mj-lt"/>
              <a:ea typeface="Lato" charset="0"/>
              <a:cs typeface="Lato" charset="0"/>
            </a:endParaRPr>
          </a:p>
        </p:txBody>
      </p:sp>
      <p:sp>
        <p:nvSpPr>
          <p:cNvPr id="43" name="TextBox 24">
            <a:extLst>
              <a:ext uri="{FF2B5EF4-FFF2-40B4-BE49-F238E27FC236}">
                <a16:creationId xmlns="" xmlns:a16="http://schemas.microsoft.com/office/drawing/2014/main" id="{95EA1618-9A86-4D51-B106-49B1A59E088D}"/>
              </a:ext>
            </a:extLst>
          </p:cNvPr>
          <p:cNvSpPr txBox="1"/>
          <p:nvPr/>
        </p:nvSpPr>
        <p:spPr>
          <a:xfrm>
            <a:off x="5958510" y="2070154"/>
            <a:ext cx="757008" cy="461665"/>
          </a:xfrm>
          <a:prstGeom prst="rect">
            <a:avLst/>
          </a:prstGeom>
          <a:noFill/>
        </p:spPr>
        <p:txBody>
          <a:bodyPr wrap="square" rtlCol="0" anchor="ctr" anchorCtr="0">
            <a:spAutoFit/>
          </a:bodyPr>
          <a:lstStyle/>
          <a:p>
            <a:pPr algn="ctr"/>
            <a:r>
              <a:rPr lang="en-GB" sz="2400" b="1" dirty="0">
                <a:solidFill>
                  <a:schemeClr val="bg1"/>
                </a:solidFill>
                <a:latin typeface="Roboto" charset="0"/>
                <a:ea typeface="Roboto" charset="0"/>
                <a:cs typeface="Roboto" charset="0"/>
              </a:rPr>
              <a:t>02</a:t>
            </a:r>
          </a:p>
        </p:txBody>
      </p:sp>
      <p:sp>
        <p:nvSpPr>
          <p:cNvPr id="5" name="TextBox 4">
            <a:extLst>
              <a:ext uri="{FF2B5EF4-FFF2-40B4-BE49-F238E27FC236}">
                <a16:creationId xmlns="" xmlns:a16="http://schemas.microsoft.com/office/drawing/2014/main" id="{BA5716C4-5189-4A1E-A62B-C754120DB33A}"/>
              </a:ext>
            </a:extLst>
          </p:cNvPr>
          <p:cNvSpPr txBox="1"/>
          <p:nvPr/>
        </p:nvSpPr>
        <p:spPr>
          <a:xfrm>
            <a:off x="7886559" y="2049614"/>
            <a:ext cx="4305441" cy="646331"/>
          </a:xfrm>
          <a:prstGeom prst="rect">
            <a:avLst/>
          </a:prstGeom>
          <a:noFill/>
        </p:spPr>
        <p:txBody>
          <a:bodyPr wrap="square" rtlCol="0">
            <a:spAutoFit/>
          </a:bodyPr>
          <a:lstStyle/>
          <a:p>
            <a:r>
              <a:rPr lang="es-ES" b="1" dirty="0">
                <a:solidFill>
                  <a:srgbClr val="F95C2C"/>
                </a:solidFill>
                <a:latin typeface="+mj-lt"/>
                <a:ea typeface="Lato" charset="0"/>
                <a:cs typeface="Lato" charset="0"/>
              </a:rPr>
              <a:t>Mayor rapidez en la toma de decisiones y en la ejecución de los procesos existentes</a:t>
            </a:r>
            <a:endParaRPr lang="en-IE" sz="1600" dirty="0"/>
          </a:p>
        </p:txBody>
      </p:sp>
    </p:spTree>
    <p:extLst>
      <p:ext uri="{BB962C8B-B14F-4D97-AF65-F5344CB8AC3E}">
        <p14:creationId xmlns:p14="http://schemas.microsoft.com/office/powerpoint/2010/main" val="4167346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 xmlns:a16="http://schemas.microsoft.com/office/drawing/2014/main"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3" name="think-cell Folie" r:id="rId6" imgW="592" imgH="595" progId="TCLayout.ActiveDocument.1">
                  <p:embed/>
                </p:oleObj>
              </mc:Choice>
              <mc:Fallback>
                <p:oleObj name="think-cell Folie" r:id="rId6" imgW="592" imgH="595" progId="TCLayout.ActiveDocument.1">
                  <p:embed/>
                  <p:pic>
                    <p:nvPicPr>
                      <p:cNvPr id="3" name="Objekt 2" hidden="1">
                        <a:extLst>
                          <a:ext uri="{FF2B5EF4-FFF2-40B4-BE49-F238E27FC236}">
                            <a16:creationId xmlns="" xmlns:a16="http://schemas.microsoft.com/office/drawing/2014/main" id="{3177FD17-46F5-4BFB-88B3-733967FA0D8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 xmlns:a16="http://schemas.microsoft.com/office/drawing/2014/main" id="{73A0BCD2-4AB2-48B5-8A6B-05BF0AFDA0D8}"/>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 xmlns:a16="http://schemas.microsoft.com/office/drawing/2014/main" id="{38B4E260-12F3-4A00-968A-9E9720209DA1}"/>
              </a:ext>
            </a:extLst>
          </p:cNvPr>
          <p:cNvSpPr>
            <a:spLocks noGrp="1"/>
          </p:cNvSpPr>
          <p:nvPr>
            <p:ph type="body" sz="quarter" idx="13"/>
          </p:nvPr>
        </p:nvSpPr>
        <p:spPr>
          <a:xfrm>
            <a:off x="1345806" y="459400"/>
            <a:ext cx="8852375" cy="697353"/>
          </a:xfrm>
        </p:spPr>
        <p:txBody>
          <a:bodyPr>
            <a:noAutofit/>
          </a:bodyPr>
          <a:lstStyle/>
          <a:p>
            <a:r>
              <a:rPr lang="es-ES" dirty="0"/>
              <a:t>Aprender de la crisis: Aplicando las lecciones de la Crisis</a:t>
            </a:r>
            <a:r>
              <a:rPr lang="en-GB" dirty="0"/>
              <a:t> (cont.)</a:t>
            </a:r>
          </a:p>
        </p:txBody>
      </p:sp>
      <p:sp>
        <p:nvSpPr>
          <p:cNvPr id="45" name="TextBox 87">
            <a:extLst>
              <a:ext uri="{FF2B5EF4-FFF2-40B4-BE49-F238E27FC236}">
                <a16:creationId xmlns="" xmlns:a16="http://schemas.microsoft.com/office/drawing/2014/main" id="{F8EFABE3-1AAB-4CE2-B8B2-3A4C60A270FA}"/>
              </a:ext>
            </a:extLst>
          </p:cNvPr>
          <p:cNvSpPr txBox="1"/>
          <p:nvPr/>
        </p:nvSpPr>
        <p:spPr>
          <a:xfrm>
            <a:off x="3653284" y="6651604"/>
            <a:ext cx="554572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Fuente: </a:t>
            </a:r>
            <a:r>
              <a:rPr lang="en-GB" sz="1000" dirty="0" err="1">
                <a:latin typeface="+mj-lt"/>
                <a:ea typeface="League Spartan" charset="0"/>
                <a:cs typeface="Poppins" pitchFamily="2" charset="77"/>
              </a:rPr>
              <a:t>Adaptado</a:t>
            </a:r>
            <a:r>
              <a:rPr lang="en-GB" sz="1000" dirty="0">
                <a:latin typeface="+mj-lt"/>
                <a:ea typeface="League Spartan" charset="0"/>
                <a:cs typeface="Poppins" pitchFamily="2" charset="77"/>
              </a:rPr>
              <a:t> de </a:t>
            </a:r>
            <a:r>
              <a:rPr lang="en-GB" sz="1000" i="1" dirty="0" err="1">
                <a:latin typeface="+mj-lt"/>
                <a:ea typeface="League Spartan" charset="0"/>
                <a:cs typeface="Poppins" pitchFamily="2" charset="77"/>
              </a:rPr>
              <a:t>Brightline</a:t>
            </a:r>
            <a:r>
              <a:rPr lang="en-GB" sz="1000" i="1" dirty="0">
                <a:latin typeface="+mj-lt"/>
                <a:ea typeface="League Spartan" charset="0"/>
                <a:cs typeface="Poppins" pitchFamily="2" charset="77"/>
              </a:rPr>
              <a:t> Initiative in collaboration with Quartz Insights 2018</a:t>
            </a:r>
          </a:p>
        </p:txBody>
      </p:sp>
      <p:sp>
        <p:nvSpPr>
          <p:cNvPr id="22" name="Freeform 148">
            <a:extLst>
              <a:ext uri="{FF2B5EF4-FFF2-40B4-BE49-F238E27FC236}">
                <a16:creationId xmlns="" xmlns:a16="http://schemas.microsoft.com/office/drawing/2014/main" id="{E36CE1A6-34CA-443B-A89B-ECF78569B1F1}"/>
              </a:ext>
            </a:extLst>
          </p:cNvPr>
          <p:cNvSpPr>
            <a:spLocks noChangeArrowheads="1"/>
          </p:cNvSpPr>
          <p:nvPr/>
        </p:nvSpPr>
        <p:spPr bwMode="auto">
          <a:xfrm>
            <a:off x="315344" y="1926062"/>
            <a:ext cx="5545722" cy="4566929"/>
          </a:xfrm>
          <a:custGeom>
            <a:avLst/>
            <a:gdLst>
              <a:gd name="T0" fmla="*/ 2831 w 2884"/>
              <a:gd name="T1" fmla="*/ 2604 h 2605"/>
              <a:gd name="T2" fmla="*/ 2831 w 2884"/>
              <a:gd name="T3" fmla="*/ 2604 h 2605"/>
              <a:gd name="T4" fmla="*/ 52 w 2884"/>
              <a:gd name="T5" fmla="*/ 2604 h 2605"/>
              <a:gd name="T6" fmla="*/ 0 w 2884"/>
              <a:gd name="T7" fmla="*/ 2552 h 2605"/>
              <a:gd name="T8" fmla="*/ 0 w 2884"/>
              <a:gd name="T9" fmla="*/ 48 h 2605"/>
              <a:gd name="T10" fmla="*/ 52 w 2884"/>
              <a:gd name="T11" fmla="*/ 0 h 2605"/>
              <a:gd name="T12" fmla="*/ 2831 w 2884"/>
              <a:gd name="T13" fmla="*/ 0 h 2605"/>
              <a:gd name="T14" fmla="*/ 2883 w 2884"/>
              <a:gd name="T15" fmla="*/ 48 h 2605"/>
              <a:gd name="T16" fmla="*/ 2883 w 2884"/>
              <a:gd name="T17" fmla="*/ 2552 h 2605"/>
              <a:gd name="T18" fmla="*/ 2831 w 2884"/>
              <a:gd name="T19" fmla="*/ 2604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4" h="2605">
                <a:moveTo>
                  <a:pt x="2831" y="2604"/>
                </a:moveTo>
                <a:lnTo>
                  <a:pt x="2831" y="2604"/>
                </a:lnTo>
                <a:cubicBezTo>
                  <a:pt x="52" y="2604"/>
                  <a:pt x="52" y="2604"/>
                  <a:pt x="52" y="2604"/>
                </a:cubicBezTo>
                <a:cubicBezTo>
                  <a:pt x="21" y="2604"/>
                  <a:pt x="0" y="2579"/>
                  <a:pt x="0" y="2552"/>
                </a:cubicBezTo>
                <a:cubicBezTo>
                  <a:pt x="0" y="48"/>
                  <a:pt x="0" y="48"/>
                  <a:pt x="0" y="48"/>
                </a:cubicBezTo>
                <a:cubicBezTo>
                  <a:pt x="0" y="21"/>
                  <a:pt x="21" y="0"/>
                  <a:pt x="52" y="0"/>
                </a:cubicBezTo>
                <a:cubicBezTo>
                  <a:pt x="2831" y="0"/>
                  <a:pt x="2831" y="0"/>
                  <a:pt x="2831" y="0"/>
                </a:cubicBezTo>
                <a:cubicBezTo>
                  <a:pt x="2859" y="0"/>
                  <a:pt x="2883" y="21"/>
                  <a:pt x="2883" y="48"/>
                </a:cubicBezTo>
                <a:cubicBezTo>
                  <a:pt x="2883" y="2552"/>
                  <a:pt x="2883" y="2552"/>
                  <a:pt x="2883" y="2552"/>
                </a:cubicBezTo>
                <a:cubicBezTo>
                  <a:pt x="2883" y="2579"/>
                  <a:pt x="2859" y="2604"/>
                  <a:pt x="2831" y="2604"/>
                </a:cubicBezTo>
              </a:path>
            </a:pathLst>
          </a:custGeom>
          <a:solidFill>
            <a:schemeClr val="bg1">
              <a:lumMod val="95000"/>
            </a:schemeClr>
          </a:solidFill>
          <a:ln>
            <a:noFill/>
          </a:ln>
          <a:effectLst/>
        </p:spPr>
        <p:txBody>
          <a:bodyPr wrap="none" anchor="ctr"/>
          <a:lstStyle/>
          <a:p>
            <a:endParaRPr lang="en-GB" sz="1400" dirty="0">
              <a:latin typeface="Roboto" charset="0"/>
              <a:ea typeface="Roboto" charset="0"/>
              <a:cs typeface="Roboto" charset="0"/>
            </a:endParaRPr>
          </a:p>
        </p:txBody>
      </p:sp>
      <p:sp>
        <p:nvSpPr>
          <p:cNvPr id="23" name="Freeform 149">
            <a:extLst>
              <a:ext uri="{FF2B5EF4-FFF2-40B4-BE49-F238E27FC236}">
                <a16:creationId xmlns="" xmlns:a16="http://schemas.microsoft.com/office/drawing/2014/main" id="{00445977-4B7E-4F07-96BA-CE5FE0CD1165}"/>
              </a:ext>
            </a:extLst>
          </p:cNvPr>
          <p:cNvSpPr>
            <a:spLocks noChangeArrowheads="1"/>
          </p:cNvSpPr>
          <p:nvPr/>
        </p:nvSpPr>
        <p:spPr bwMode="auto">
          <a:xfrm>
            <a:off x="311814" y="1953151"/>
            <a:ext cx="1550179" cy="766340"/>
          </a:xfrm>
          <a:custGeom>
            <a:avLst/>
            <a:gdLst>
              <a:gd name="T0" fmla="*/ 162 w 1595"/>
              <a:gd name="T1" fmla="*/ 0 h 1596"/>
              <a:gd name="T2" fmla="*/ 162 w 1595"/>
              <a:gd name="T3" fmla="*/ 0 h 1596"/>
              <a:gd name="T4" fmla="*/ 0 w 1595"/>
              <a:gd name="T5" fmla="*/ 163 h 1596"/>
              <a:gd name="T6" fmla="*/ 0 w 1595"/>
              <a:gd name="T7" fmla="*/ 1595 h 1596"/>
              <a:gd name="T8" fmla="*/ 1594 w 1595"/>
              <a:gd name="T9" fmla="*/ 0 h 1596"/>
              <a:gd name="T10" fmla="*/ 162 w 1595"/>
              <a:gd name="T11" fmla="*/ 0 h 1596"/>
            </a:gdLst>
            <a:ahLst/>
            <a:cxnLst>
              <a:cxn ang="0">
                <a:pos x="T0" y="T1"/>
              </a:cxn>
              <a:cxn ang="0">
                <a:pos x="T2" y="T3"/>
              </a:cxn>
              <a:cxn ang="0">
                <a:pos x="T4" y="T5"/>
              </a:cxn>
              <a:cxn ang="0">
                <a:pos x="T6" y="T7"/>
              </a:cxn>
              <a:cxn ang="0">
                <a:pos x="T8" y="T9"/>
              </a:cxn>
              <a:cxn ang="0">
                <a:pos x="T10" y="T11"/>
              </a:cxn>
            </a:cxnLst>
            <a:rect l="0" t="0" r="r" b="b"/>
            <a:pathLst>
              <a:path w="1595" h="1596">
                <a:moveTo>
                  <a:pt x="162" y="0"/>
                </a:moveTo>
                <a:lnTo>
                  <a:pt x="162" y="0"/>
                </a:lnTo>
                <a:cubicBezTo>
                  <a:pt x="72" y="0"/>
                  <a:pt x="0" y="73"/>
                  <a:pt x="0" y="163"/>
                </a:cubicBezTo>
                <a:cubicBezTo>
                  <a:pt x="0" y="1595"/>
                  <a:pt x="0" y="1595"/>
                  <a:pt x="0" y="1595"/>
                </a:cubicBezTo>
                <a:cubicBezTo>
                  <a:pt x="881" y="1595"/>
                  <a:pt x="1594" y="882"/>
                  <a:pt x="1594" y="0"/>
                </a:cubicBezTo>
                <a:lnTo>
                  <a:pt x="162" y="0"/>
                </a:lnTo>
              </a:path>
            </a:pathLst>
          </a:custGeom>
          <a:solidFill>
            <a:srgbClr val="00B050"/>
          </a:solidFill>
          <a:ln>
            <a:noFill/>
          </a:ln>
          <a:effectLst/>
        </p:spPr>
        <p:txBody>
          <a:bodyPr wrap="none" anchor="ctr"/>
          <a:lstStyle/>
          <a:p>
            <a:endParaRPr lang="en-GB" sz="1400" dirty="0">
              <a:latin typeface="Roboto" charset="0"/>
              <a:ea typeface="Roboto" charset="0"/>
              <a:cs typeface="Roboto" charset="0"/>
            </a:endParaRPr>
          </a:p>
        </p:txBody>
      </p:sp>
      <p:sp>
        <p:nvSpPr>
          <p:cNvPr id="24" name="TextBox 17">
            <a:extLst>
              <a:ext uri="{FF2B5EF4-FFF2-40B4-BE49-F238E27FC236}">
                <a16:creationId xmlns="" xmlns:a16="http://schemas.microsoft.com/office/drawing/2014/main" id="{E65A818C-FDEE-44D3-A5C8-867F4341888F}"/>
              </a:ext>
            </a:extLst>
          </p:cNvPr>
          <p:cNvSpPr txBox="1"/>
          <p:nvPr/>
        </p:nvSpPr>
        <p:spPr>
          <a:xfrm rot="16200000">
            <a:off x="-1914198" y="3845563"/>
            <a:ext cx="4146779" cy="307777"/>
          </a:xfrm>
          <a:prstGeom prst="rect">
            <a:avLst/>
          </a:prstGeom>
          <a:noFill/>
        </p:spPr>
        <p:txBody>
          <a:bodyPr wrap="square" rtlCol="0" anchor="ctr" anchorCtr="0">
            <a:spAutoFit/>
          </a:bodyPr>
          <a:lstStyle/>
          <a:p>
            <a:pPr algn="ctr"/>
            <a:r>
              <a:rPr lang="en-GB" sz="1400" b="1" dirty="0" err="1">
                <a:solidFill>
                  <a:srgbClr val="00B050"/>
                </a:solidFill>
                <a:latin typeface="Roboto" charset="0"/>
                <a:ea typeface="Roboto" charset="0"/>
                <a:cs typeface="Roboto" charset="0"/>
              </a:rPr>
              <a:t>Poder</a:t>
            </a:r>
            <a:r>
              <a:rPr lang="en-GB" sz="1400" b="1" dirty="0">
                <a:solidFill>
                  <a:srgbClr val="00B050"/>
                </a:solidFill>
                <a:latin typeface="Roboto" charset="0"/>
                <a:ea typeface="Roboto" charset="0"/>
                <a:cs typeface="Roboto" charset="0"/>
              </a:rPr>
              <a:t> para </a:t>
            </a:r>
            <a:r>
              <a:rPr lang="en-GB" sz="1400" b="1" dirty="0" err="1" smtClean="0">
                <a:solidFill>
                  <a:srgbClr val="00B050"/>
                </a:solidFill>
                <a:latin typeface="Roboto" charset="0"/>
                <a:ea typeface="Roboto" charset="0"/>
                <a:cs typeface="Roboto" charset="0"/>
              </a:rPr>
              <a:t>los</a:t>
            </a:r>
            <a:r>
              <a:rPr lang="en-GB" sz="1400" b="1" dirty="0" smtClean="0">
                <a:solidFill>
                  <a:srgbClr val="00B050"/>
                </a:solidFill>
                <a:latin typeface="Roboto" charset="0"/>
                <a:ea typeface="Roboto" charset="0"/>
                <a:cs typeface="Roboto" charset="0"/>
              </a:rPr>
              <a:t> </a:t>
            </a:r>
            <a:r>
              <a:rPr lang="en-GB" sz="1400" b="1" dirty="0" err="1" smtClean="0">
                <a:solidFill>
                  <a:srgbClr val="00B050"/>
                </a:solidFill>
                <a:latin typeface="Roboto" charset="0"/>
                <a:ea typeface="Roboto" charset="0"/>
                <a:cs typeface="Roboto" charset="0"/>
              </a:rPr>
              <a:t>trabajadores</a:t>
            </a:r>
            <a:endParaRPr lang="en-GB" sz="1400" b="1" dirty="0">
              <a:solidFill>
                <a:srgbClr val="00B050"/>
              </a:solidFill>
              <a:latin typeface="Roboto" charset="0"/>
              <a:ea typeface="Roboto" charset="0"/>
              <a:cs typeface="Roboto" charset="0"/>
            </a:endParaRPr>
          </a:p>
        </p:txBody>
      </p:sp>
      <p:sp>
        <p:nvSpPr>
          <p:cNvPr id="27" name="Subtitle 2">
            <a:extLst>
              <a:ext uri="{FF2B5EF4-FFF2-40B4-BE49-F238E27FC236}">
                <a16:creationId xmlns="" xmlns:a16="http://schemas.microsoft.com/office/drawing/2014/main" id="{27C38862-9CC6-4EA5-8397-9CAB078218B2}"/>
              </a:ext>
            </a:extLst>
          </p:cNvPr>
          <p:cNvSpPr txBox="1">
            <a:spLocks/>
          </p:cNvSpPr>
          <p:nvPr/>
        </p:nvSpPr>
        <p:spPr>
          <a:xfrm>
            <a:off x="1210564" y="1975442"/>
            <a:ext cx="4464330" cy="45170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b="1" dirty="0" err="1">
                <a:solidFill>
                  <a:srgbClr val="00B050"/>
                </a:solidFill>
                <a:latin typeface="+mj-lt"/>
                <a:ea typeface="Lato" charset="0"/>
                <a:cs typeface="Lato" charset="0"/>
              </a:rPr>
              <a:t>Potenciar</a:t>
            </a:r>
            <a:r>
              <a:rPr lang="en-GB" b="1" dirty="0">
                <a:solidFill>
                  <a:srgbClr val="00B050"/>
                </a:solidFill>
                <a:latin typeface="+mj-lt"/>
                <a:ea typeface="Lato" charset="0"/>
                <a:cs typeface="Lato" charset="0"/>
              </a:rPr>
              <a:t> </a:t>
            </a:r>
            <a:r>
              <a:rPr lang="en-GB" b="1" dirty="0" err="1">
                <a:solidFill>
                  <a:srgbClr val="00B050"/>
                </a:solidFill>
                <a:latin typeface="+mj-lt"/>
                <a:ea typeface="Lato" charset="0"/>
                <a:cs typeface="Lato" charset="0"/>
              </a:rPr>
              <a:t>los</a:t>
            </a:r>
            <a:r>
              <a:rPr lang="en-GB" b="1" dirty="0">
                <a:solidFill>
                  <a:srgbClr val="00B050"/>
                </a:solidFill>
                <a:latin typeface="+mj-lt"/>
                <a:ea typeface="Lato" charset="0"/>
                <a:cs typeface="Lato" charset="0"/>
              </a:rPr>
              <a:t> </a:t>
            </a:r>
            <a:r>
              <a:rPr lang="en-GB" b="1" dirty="0" err="1">
                <a:solidFill>
                  <a:srgbClr val="00B050"/>
                </a:solidFill>
                <a:latin typeface="+mj-lt"/>
                <a:ea typeface="Lato" charset="0"/>
                <a:cs typeface="Lato" charset="0"/>
              </a:rPr>
              <a:t>empleados</a:t>
            </a:r>
            <a:r>
              <a:rPr lang="en-GB" b="1" dirty="0">
                <a:solidFill>
                  <a:srgbClr val="00B050"/>
                </a:solidFill>
                <a:latin typeface="+mj-lt"/>
                <a:ea typeface="Lato" charset="0"/>
                <a:cs typeface="Lato" charset="0"/>
              </a:rPr>
              <a:t> clave</a:t>
            </a:r>
          </a:p>
        </p:txBody>
      </p:sp>
      <p:sp>
        <p:nvSpPr>
          <p:cNvPr id="28" name="Subtitle 2">
            <a:extLst>
              <a:ext uri="{FF2B5EF4-FFF2-40B4-BE49-F238E27FC236}">
                <a16:creationId xmlns="" xmlns:a16="http://schemas.microsoft.com/office/drawing/2014/main" id="{5EC59DCF-9D02-46DC-B679-0F7F8AD2AEFC}"/>
              </a:ext>
            </a:extLst>
          </p:cNvPr>
          <p:cNvSpPr txBox="1">
            <a:spLocks/>
          </p:cNvSpPr>
          <p:nvPr/>
        </p:nvSpPr>
        <p:spPr>
          <a:xfrm>
            <a:off x="864484" y="2435390"/>
            <a:ext cx="5156490" cy="396036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800" dirty="0">
                <a:solidFill>
                  <a:srgbClr val="245473"/>
                </a:solidFill>
                <a:latin typeface="+mj-lt"/>
              </a:rPr>
              <a:t>En cuanto a la potenciación de los equipos de crisis, las limitaciones de las crisis hicieron que los empleados de las organizaciones que eran capaces de lograr mejores resultados durante una crisis desarrollaran habilidades más allá de sus funciones diarias (77%), aunque se esforzaron en realizar tareas fuera de su experiencia (73%). Las organizaciones de alto rendimiento creen que las crisis descubren a los líderes con talento dentro de las filas de la organización, lo que les permite avanzar (75%). Además, aunque el espíritu del Modo Crisis es bueno en el momento, es necesario un claro sentido de dirección y urgencia para la sostenibilidad a largo plazo.</a:t>
            </a:r>
            <a:endParaRPr lang="en-GB" sz="1800" dirty="0">
              <a:solidFill>
                <a:srgbClr val="245473"/>
              </a:solidFill>
              <a:latin typeface="+mj-lt"/>
              <a:ea typeface="Lato" charset="0"/>
              <a:cs typeface="Lato" charset="0"/>
            </a:endParaRPr>
          </a:p>
        </p:txBody>
      </p:sp>
      <p:sp>
        <p:nvSpPr>
          <p:cNvPr id="31" name="TextBox 24">
            <a:extLst>
              <a:ext uri="{FF2B5EF4-FFF2-40B4-BE49-F238E27FC236}">
                <a16:creationId xmlns="" xmlns:a16="http://schemas.microsoft.com/office/drawing/2014/main" id="{BB61B264-D519-44B2-812D-62E264C6DDD7}"/>
              </a:ext>
            </a:extLst>
          </p:cNvPr>
          <p:cNvSpPr txBox="1"/>
          <p:nvPr/>
        </p:nvSpPr>
        <p:spPr>
          <a:xfrm>
            <a:off x="333339" y="1991100"/>
            <a:ext cx="530388" cy="461665"/>
          </a:xfrm>
          <a:prstGeom prst="rect">
            <a:avLst/>
          </a:prstGeom>
          <a:noFill/>
        </p:spPr>
        <p:txBody>
          <a:bodyPr wrap="square" rtlCol="0" anchor="ctr" anchorCtr="0">
            <a:spAutoFit/>
          </a:bodyPr>
          <a:lstStyle/>
          <a:p>
            <a:pPr algn="ctr"/>
            <a:r>
              <a:rPr lang="en-GB" sz="2400" b="1" dirty="0">
                <a:solidFill>
                  <a:schemeClr val="bg1"/>
                </a:solidFill>
                <a:latin typeface="Roboto" charset="0"/>
                <a:ea typeface="Roboto" charset="0"/>
                <a:cs typeface="Roboto" charset="0"/>
              </a:rPr>
              <a:t>03</a:t>
            </a:r>
          </a:p>
        </p:txBody>
      </p:sp>
      <p:sp>
        <p:nvSpPr>
          <p:cNvPr id="38" name="Freeform 148">
            <a:extLst>
              <a:ext uri="{FF2B5EF4-FFF2-40B4-BE49-F238E27FC236}">
                <a16:creationId xmlns="" xmlns:a16="http://schemas.microsoft.com/office/drawing/2014/main" id="{556974A5-13ED-4986-B886-9A88872920B2}"/>
              </a:ext>
            </a:extLst>
          </p:cNvPr>
          <p:cNvSpPr>
            <a:spLocks noChangeArrowheads="1"/>
          </p:cNvSpPr>
          <p:nvPr/>
        </p:nvSpPr>
        <p:spPr bwMode="auto">
          <a:xfrm>
            <a:off x="6181841" y="1901624"/>
            <a:ext cx="5900254" cy="4496976"/>
          </a:xfrm>
          <a:custGeom>
            <a:avLst/>
            <a:gdLst>
              <a:gd name="T0" fmla="*/ 2831 w 2884"/>
              <a:gd name="T1" fmla="*/ 2604 h 2605"/>
              <a:gd name="T2" fmla="*/ 2831 w 2884"/>
              <a:gd name="T3" fmla="*/ 2604 h 2605"/>
              <a:gd name="T4" fmla="*/ 52 w 2884"/>
              <a:gd name="T5" fmla="*/ 2604 h 2605"/>
              <a:gd name="T6" fmla="*/ 0 w 2884"/>
              <a:gd name="T7" fmla="*/ 2552 h 2605"/>
              <a:gd name="T8" fmla="*/ 0 w 2884"/>
              <a:gd name="T9" fmla="*/ 48 h 2605"/>
              <a:gd name="T10" fmla="*/ 52 w 2884"/>
              <a:gd name="T11" fmla="*/ 0 h 2605"/>
              <a:gd name="T12" fmla="*/ 2831 w 2884"/>
              <a:gd name="T13" fmla="*/ 0 h 2605"/>
              <a:gd name="T14" fmla="*/ 2883 w 2884"/>
              <a:gd name="T15" fmla="*/ 48 h 2605"/>
              <a:gd name="T16" fmla="*/ 2883 w 2884"/>
              <a:gd name="T17" fmla="*/ 2552 h 2605"/>
              <a:gd name="T18" fmla="*/ 2831 w 2884"/>
              <a:gd name="T19" fmla="*/ 2604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4" h="2605">
                <a:moveTo>
                  <a:pt x="2831" y="2604"/>
                </a:moveTo>
                <a:lnTo>
                  <a:pt x="2831" y="2604"/>
                </a:lnTo>
                <a:cubicBezTo>
                  <a:pt x="52" y="2604"/>
                  <a:pt x="52" y="2604"/>
                  <a:pt x="52" y="2604"/>
                </a:cubicBezTo>
                <a:cubicBezTo>
                  <a:pt x="21" y="2604"/>
                  <a:pt x="0" y="2579"/>
                  <a:pt x="0" y="2552"/>
                </a:cubicBezTo>
                <a:cubicBezTo>
                  <a:pt x="0" y="48"/>
                  <a:pt x="0" y="48"/>
                  <a:pt x="0" y="48"/>
                </a:cubicBezTo>
                <a:cubicBezTo>
                  <a:pt x="0" y="21"/>
                  <a:pt x="21" y="0"/>
                  <a:pt x="52" y="0"/>
                </a:cubicBezTo>
                <a:cubicBezTo>
                  <a:pt x="2831" y="0"/>
                  <a:pt x="2831" y="0"/>
                  <a:pt x="2831" y="0"/>
                </a:cubicBezTo>
                <a:cubicBezTo>
                  <a:pt x="2859" y="0"/>
                  <a:pt x="2883" y="21"/>
                  <a:pt x="2883" y="48"/>
                </a:cubicBezTo>
                <a:cubicBezTo>
                  <a:pt x="2883" y="2552"/>
                  <a:pt x="2883" y="2552"/>
                  <a:pt x="2883" y="2552"/>
                </a:cubicBezTo>
                <a:cubicBezTo>
                  <a:pt x="2883" y="2579"/>
                  <a:pt x="2859" y="2604"/>
                  <a:pt x="2831" y="2604"/>
                </a:cubicBezTo>
              </a:path>
            </a:pathLst>
          </a:custGeom>
          <a:solidFill>
            <a:schemeClr val="bg1">
              <a:lumMod val="95000"/>
            </a:schemeClr>
          </a:solidFill>
          <a:ln>
            <a:noFill/>
          </a:ln>
          <a:effectLst/>
        </p:spPr>
        <p:txBody>
          <a:bodyPr wrap="none" anchor="ctr"/>
          <a:lstStyle/>
          <a:p>
            <a:endParaRPr lang="en-GB" sz="1400" dirty="0">
              <a:latin typeface="Roboto" charset="0"/>
              <a:ea typeface="Roboto" charset="0"/>
              <a:cs typeface="Roboto" charset="0"/>
            </a:endParaRPr>
          </a:p>
        </p:txBody>
      </p:sp>
      <p:sp>
        <p:nvSpPr>
          <p:cNvPr id="39" name="Freeform 149">
            <a:extLst>
              <a:ext uri="{FF2B5EF4-FFF2-40B4-BE49-F238E27FC236}">
                <a16:creationId xmlns="" xmlns:a16="http://schemas.microsoft.com/office/drawing/2014/main" id="{0D41BA39-8900-41BB-81DF-B91CA5D54585}"/>
              </a:ext>
            </a:extLst>
          </p:cNvPr>
          <p:cNvSpPr>
            <a:spLocks noChangeArrowheads="1"/>
          </p:cNvSpPr>
          <p:nvPr/>
        </p:nvSpPr>
        <p:spPr bwMode="auto">
          <a:xfrm>
            <a:off x="6100024" y="1901624"/>
            <a:ext cx="2026957" cy="871729"/>
          </a:xfrm>
          <a:custGeom>
            <a:avLst/>
            <a:gdLst>
              <a:gd name="T0" fmla="*/ 162 w 1595"/>
              <a:gd name="T1" fmla="*/ 0 h 1596"/>
              <a:gd name="T2" fmla="*/ 162 w 1595"/>
              <a:gd name="T3" fmla="*/ 0 h 1596"/>
              <a:gd name="T4" fmla="*/ 0 w 1595"/>
              <a:gd name="T5" fmla="*/ 163 h 1596"/>
              <a:gd name="T6" fmla="*/ 0 w 1595"/>
              <a:gd name="T7" fmla="*/ 1595 h 1596"/>
              <a:gd name="T8" fmla="*/ 1594 w 1595"/>
              <a:gd name="T9" fmla="*/ 0 h 1596"/>
              <a:gd name="T10" fmla="*/ 162 w 1595"/>
              <a:gd name="T11" fmla="*/ 0 h 1596"/>
            </a:gdLst>
            <a:ahLst/>
            <a:cxnLst>
              <a:cxn ang="0">
                <a:pos x="T0" y="T1"/>
              </a:cxn>
              <a:cxn ang="0">
                <a:pos x="T2" y="T3"/>
              </a:cxn>
              <a:cxn ang="0">
                <a:pos x="T4" y="T5"/>
              </a:cxn>
              <a:cxn ang="0">
                <a:pos x="T6" y="T7"/>
              </a:cxn>
              <a:cxn ang="0">
                <a:pos x="T8" y="T9"/>
              </a:cxn>
              <a:cxn ang="0">
                <a:pos x="T10" y="T11"/>
              </a:cxn>
            </a:cxnLst>
            <a:rect l="0" t="0" r="r" b="b"/>
            <a:pathLst>
              <a:path w="1595" h="1596">
                <a:moveTo>
                  <a:pt x="162" y="0"/>
                </a:moveTo>
                <a:lnTo>
                  <a:pt x="162" y="0"/>
                </a:lnTo>
                <a:cubicBezTo>
                  <a:pt x="72" y="0"/>
                  <a:pt x="0" y="73"/>
                  <a:pt x="0" y="163"/>
                </a:cubicBezTo>
                <a:cubicBezTo>
                  <a:pt x="0" y="1595"/>
                  <a:pt x="0" y="1595"/>
                  <a:pt x="0" y="1595"/>
                </a:cubicBezTo>
                <a:cubicBezTo>
                  <a:pt x="881" y="1595"/>
                  <a:pt x="1594" y="882"/>
                  <a:pt x="1594" y="0"/>
                </a:cubicBezTo>
                <a:lnTo>
                  <a:pt x="162" y="0"/>
                </a:lnTo>
              </a:path>
            </a:pathLst>
          </a:custGeom>
          <a:solidFill>
            <a:srgbClr val="FFC000"/>
          </a:solidFill>
          <a:ln>
            <a:noFill/>
          </a:ln>
          <a:effectLst/>
        </p:spPr>
        <p:txBody>
          <a:bodyPr wrap="none" anchor="ctr"/>
          <a:lstStyle/>
          <a:p>
            <a:endParaRPr lang="en-GB" sz="1400" dirty="0">
              <a:latin typeface="Roboto" charset="0"/>
              <a:ea typeface="Roboto" charset="0"/>
              <a:cs typeface="Roboto" charset="0"/>
            </a:endParaRPr>
          </a:p>
        </p:txBody>
      </p:sp>
      <p:sp>
        <p:nvSpPr>
          <p:cNvPr id="40" name="TextBox 17">
            <a:extLst>
              <a:ext uri="{FF2B5EF4-FFF2-40B4-BE49-F238E27FC236}">
                <a16:creationId xmlns="" xmlns:a16="http://schemas.microsoft.com/office/drawing/2014/main" id="{9DB246A7-AC23-4949-BDAC-01D3FBA5EDA3}"/>
              </a:ext>
            </a:extLst>
          </p:cNvPr>
          <p:cNvSpPr txBox="1"/>
          <p:nvPr/>
        </p:nvSpPr>
        <p:spPr>
          <a:xfrm rot="16200000">
            <a:off x="3963950" y="4582208"/>
            <a:ext cx="4146779" cy="369332"/>
          </a:xfrm>
          <a:prstGeom prst="rect">
            <a:avLst/>
          </a:prstGeom>
          <a:noFill/>
        </p:spPr>
        <p:txBody>
          <a:bodyPr wrap="square" rtlCol="0" anchor="ctr" anchorCtr="0">
            <a:spAutoFit/>
          </a:bodyPr>
          <a:lstStyle/>
          <a:p>
            <a:pPr algn="ctr"/>
            <a:r>
              <a:rPr lang="en-GB" b="1" dirty="0" err="1">
                <a:solidFill>
                  <a:srgbClr val="FFC000"/>
                </a:solidFill>
                <a:latin typeface="+mj-lt"/>
                <a:ea typeface="Roboto" charset="0"/>
                <a:cs typeface="Roboto" charset="0"/>
              </a:rPr>
              <a:t>Comprometerse</a:t>
            </a:r>
            <a:r>
              <a:rPr lang="en-GB" b="1" dirty="0">
                <a:solidFill>
                  <a:srgbClr val="FFC000"/>
                </a:solidFill>
                <a:latin typeface="+mj-lt"/>
                <a:ea typeface="Roboto" charset="0"/>
                <a:cs typeface="Roboto" charset="0"/>
              </a:rPr>
              <a:t> </a:t>
            </a:r>
            <a:r>
              <a:rPr lang="en-GB" b="1" dirty="0" smtClean="0">
                <a:solidFill>
                  <a:srgbClr val="FFC000"/>
                </a:solidFill>
                <a:latin typeface="+mj-lt"/>
                <a:ea typeface="Roboto" charset="0"/>
                <a:cs typeface="Roboto" charset="0"/>
              </a:rPr>
              <a:t> a la </a:t>
            </a:r>
            <a:r>
              <a:rPr lang="en-GB" b="1" dirty="0" err="1">
                <a:solidFill>
                  <a:srgbClr val="FFC000"/>
                </a:solidFill>
                <a:latin typeface="+mj-lt"/>
                <a:ea typeface="Roboto" charset="0"/>
                <a:cs typeface="Roboto" charset="0"/>
              </a:rPr>
              <a:t>comunicación</a:t>
            </a:r>
            <a:endParaRPr lang="en-GB" b="1" dirty="0">
              <a:solidFill>
                <a:srgbClr val="FFC000"/>
              </a:solidFill>
              <a:latin typeface="+mj-lt"/>
              <a:ea typeface="Roboto" charset="0"/>
              <a:cs typeface="Roboto" charset="0"/>
            </a:endParaRPr>
          </a:p>
        </p:txBody>
      </p:sp>
      <p:sp>
        <p:nvSpPr>
          <p:cNvPr id="41" name="Subtitle 2">
            <a:extLst>
              <a:ext uri="{FF2B5EF4-FFF2-40B4-BE49-F238E27FC236}">
                <a16:creationId xmlns="" xmlns:a16="http://schemas.microsoft.com/office/drawing/2014/main" id="{224A1AA7-6A11-473B-A10C-541AC818AAB5}"/>
              </a:ext>
            </a:extLst>
          </p:cNvPr>
          <p:cNvSpPr txBox="1">
            <a:spLocks/>
          </p:cNvSpPr>
          <p:nvPr/>
        </p:nvSpPr>
        <p:spPr>
          <a:xfrm>
            <a:off x="6181841" y="1952991"/>
            <a:ext cx="5025835" cy="26351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65"/>
              </a:lnSpc>
            </a:pPr>
            <a:endParaRPr lang="en-US" sz="1600" dirty="0">
              <a:solidFill>
                <a:schemeClr val="tx2">
                  <a:lumMod val="75000"/>
                </a:schemeClr>
              </a:solidFill>
            </a:endParaRPr>
          </a:p>
        </p:txBody>
      </p:sp>
      <p:sp>
        <p:nvSpPr>
          <p:cNvPr id="43" name="TextBox 24">
            <a:extLst>
              <a:ext uri="{FF2B5EF4-FFF2-40B4-BE49-F238E27FC236}">
                <a16:creationId xmlns="" xmlns:a16="http://schemas.microsoft.com/office/drawing/2014/main" id="{95EA1618-9A86-4D51-B106-49B1A59E088D}"/>
              </a:ext>
            </a:extLst>
          </p:cNvPr>
          <p:cNvSpPr txBox="1"/>
          <p:nvPr/>
        </p:nvSpPr>
        <p:spPr>
          <a:xfrm>
            <a:off x="5958510" y="2070154"/>
            <a:ext cx="757008" cy="461665"/>
          </a:xfrm>
          <a:prstGeom prst="rect">
            <a:avLst/>
          </a:prstGeom>
          <a:noFill/>
        </p:spPr>
        <p:txBody>
          <a:bodyPr wrap="square" rtlCol="0" anchor="ctr" anchorCtr="0">
            <a:spAutoFit/>
          </a:bodyPr>
          <a:lstStyle/>
          <a:p>
            <a:pPr algn="ctr"/>
            <a:r>
              <a:rPr lang="en-GB" sz="2400" b="1" dirty="0">
                <a:solidFill>
                  <a:schemeClr val="bg1"/>
                </a:solidFill>
                <a:latin typeface="Roboto" charset="0"/>
                <a:ea typeface="Roboto" charset="0"/>
                <a:cs typeface="Roboto" charset="0"/>
              </a:rPr>
              <a:t>04</a:t>
            </a:r>
          </a:p>
        </p:txBody>
      </p:sp>
      <p:sp>
        <p:nvSpPr>
          <p:cNvPr id="5" name="TextBox 4">
            <a:extLst>
              <a:ext uri="{FF2B5EF4-FFF2-40B4-BE49-F238E27FC236}">
                <a16:creationId xmlns="" xmlns:a16="http://schemas.microsoft.com/office/drawing/2014/main" id="{BA5716C4-5189-4A1E-A62B-C754120DB33A}"/>
              </a:ext>
            </a:extLst>
          </p:cNvPr>
          <p:cNvSpPr txBox="1"/>
          <p:nvPr/>
        </p:nvSpPr>
        <p:spPr>
          <a:xfrm>
            <a:off x="8045460" y="1984495"/>
            <a:ext cx="4305441" cy="461665"/>
          </a:xfrm>
          <a:prstGeom prst="rect">
            <a:avLst/>
          </a:prstGeom>
          <a:noFill/>
        </p:spPr>
        <p:txBody>
          <a:bodyPr wrap="square" rtlCol="0">
            <a:spAutoFit/>
          </a:bodyPr>
          <a:lstStyle/>
          <a:p>
            <a:r>
              <a:rPr lang="es-ES" sz="2400" b="1" dirty="0">
                <a:solidFill>
                  <a:srgbClr val="FFC000"/>
                </a:solidFill>
                <a:latin typeface="+mj-lt"/>
                <a:ea typeface="Lato" charset="0"/>
                <a:cs typeface="Lato" charset="0"/>
              </a:rPr>
              <a:t>Mantener a los equipos al día</a:t>
            </a:r>
            <a:endParaRPr lang="en-IE" dirty="0"/>
          </a:p>
        </p:txBody>
      </p:sp>
      <p:sp>
        <p:nvSpPr>
          <p:cNvPr id="6" name="TextBox 5">
            <a:extLst>
              <a:ext uri="{FF2B5EF4-FFF2-40B4-BE49-F238E27FC236}">
                <a16:creationId xmlns="" xmlns:a16="http://schemas.microsoft.com/office/drawing/2014/main" id="{09FDA279-8169-4464-8921-0CF017C3BEE2}"/>
              </a:ext>
            </a:extLst>
          </p:cNvPr>
          <p:cNvSpPr txBox="1"/>
          <p:nvPr/>
        </p:nvSpPr>
        <p:spPr>
          <a:xfrm>
            <a:off x="6322997" y="2719490"/>
            <a:ext cx="5759098" cy="3139321"/>
          </a:xfrm>
          <a:prstGeom prst="rect">
            <a:avLst/>
          </a:prstGeom>
          <a:noFill/>
        </p:spPr>
        <p:txBody>
          <a:bodyPr wrap="square" rtlCol="0">
            <a:spAutoFit/>
          </a:bodyPr>
          <a:lstStyle/>
          <a:p>
            <a:r>
              <a:rPr lang="es-ES" dirty="0">
                <a:solidFill>
                  <a:srgbClr val="245473"/>
                </a:solidFill>
                <a:latin typeface="+mj-lt"/>
                <a:ea typeface="Roboto" charset="0"/>
                <a:cs typeface="Roboto" charset="0"/>
              </a:rPr>
              <a:t>La mayoría de los encuestados coinciden en que las estrategias de resolución de crisis tienen más éxito cuando se comunican ampliamente, y que una comprensión más clara de las prioridades de la organización renueva su visión y sentido de la dirección, y que la comunicación de los altos cargos es fundamental para alinear a la organización tras una visión compartida. La comunicación abierta con los empleados ofrece el contexto detrás de una estrategia y puede inspirar a todos los empleados a encontrar más valor en ella, construyendo una cultura positiva y aumentando así la productividad general.</a:t>
            </a:r>
            <a:endParaRPr lang="en-IE" sz="1600" dirty="0"/>
          </a:p>
        </p:txBody>
      </p:sp>
    </p:spTree>
    <p:extLst>
      <p:ext uri="{BB962C8B-B14F-4D97-AF65-F5344CB8AC3E}">
        <p14:creationId xmlns:p14="http://schemas.microsoft.com/office/powerpoint/2010/main" val="15668246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ws6O6jKTewWn2mwxcxG24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fzZeSif8wfOvEDpA1QTP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RLHAuMFpWfvkY8b84bi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7PRcOE80K7LPQg2EGGSSu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5zY5DBIuvDQbSXbT2sYt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wJfmGs9LnW0urMqsOp1Rg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1992ml82FbeAXrrubaT7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C5K8JE8cz3823jiEVUBJ7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YbDcAyBHandUNz.ehUts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yLJWidb8PVMvzWfHuHQkD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CP.OPPEB4eJ1QELZK.wfG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I7UmAbO0JOneCaEq9H5WU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BL76jNrXhYOiOBMwdY57t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8PrBRxdU.nz7FpeHARX3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WDRCOIuJlIpjitVt2IpD2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1757</Words>
  <Application>Microsoft Office PowerPoint</Application>
  <PresentationFormat>Personalizado</PresentationFormat>
  <Paragraphs>154</Paragraphs>
  <Slides>8</Slides>
  <Notes>8</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8</vt:i4>
      </vt:variant>
    </vt:vector>
  </HeadingPairs>
  <TitlesOfParts>
    <vt:vector size="10" baseType="lpstr">
      <vt:lpstr>Office Theme</vt:lpstr>
      <vt:lpstr>think-cell Folie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hp</cp:lastModifiedBy>
  <cp:revision>7</cp:revision>
  <dcterms:created xsi:type="dcterms:W3CDTF">2021-06-10T15:28:40Z</dcterms:created>
  <dcterms:modified xsi:type="dcterms:W3CDTF">2021-11-29T09:52:12Z</dcterms:modified>
</cp:coreProperties>
</file>