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85" r:id="rId2"/>
    <p:sldId id="391" r:id="rId3"/>
    <p:sldId id="392" r:id="rId4"/>
    <p:sldId id="393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73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C04439-754D-4D52-A954-F393782A31FF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F173A-4418-4D5A-A552-903707D0C8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5099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AC054-D004-974A-8D8E-E228282ED491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2203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AC054-D004-974A-8D8E-E228282ED491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1850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AC054-D004-974A-8D8E-E228282ED491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9583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AC054-D004-974A-8D8E-E228282ED491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5385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F84BCB-B28B-454F-A7E9-E34F56092F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41EC5FA-9E36-4D85-B586-F23442AD59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8EE8115-B978-4303-AE9A-596AA147A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F01D-DB6B-4632-B983-C67BB53B3555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9D50118-5B30-476D-8CC8-EAB2A0C5B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C24BAD0-3F77-4DAA-9E82-E6E84EB5A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EE11-38F2-49B5-A209-9FD9DA3755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987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D4A126-4312-4CB5-B07E-C3BE4B0A5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956CC0D-06B5-472D-8FE2-2B8B6A4736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0C67780-50E9-4612-9134-457D2D642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F01D-DB6B-4632-B983-C67BB53B3555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E84D0E0-13CE-4ED3-8DB7-AF9FC9AF2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526555-2376-4BEA-8D08-96B510696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EE11-38F2-49B5-A209-9FD9DA3755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108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F174321-8DFD-42EC-997B-5E92064EF7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D4D2ADF-CB10-4BE1-B4B4-E37C6A185D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3D9E1A2-97C8-4094-A782-9040C8BED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F01D-DB6B-4632-B983-C67BB53B3555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270535-14CD-4137-863B-D04A6BAF8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F9FD6BD-DDBE-43F1-8AF6-80CF72435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EE11-38F2-49B5-A209-9FD9DA3755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5329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only with 1 colum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2716696" y="873303"/>
            <a:ext cx="8852375" cy="697353"/>
          </a:xfrm>
        </p:spPr>
        <p:txBody>
          <a:bodyPr>
            <a:normAutofit/>
          </a:bodyPr>
          <a:lstStyle>
            <a:lvl1pPr marL="0" indent="0" algn="l">
              <a:buNone/>
              <a:defRPr sz="3600">
                <a:solidFill>
                  <a:srgbClr val="245473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TITLE</a:t>
            </a:r>
          </a:p>
        </p:txBody>
      </p:sp>
      <p:sp>
        <p:nvSpPr>
          <p:cNvPr id="17" name="Text Placeholder 25"/>
          <p:cNvSpPr>
            <a:spLocks noGrp="1"/>
          </p:cNvSpPr>
          <p:nvPr>
            <p:ph type="body" sz="quarter" idx="14" hasCustomPrompt="1"/>
          </p:nvPr>
        </p:nvSpPr>
        <p:spPr>
          <a:xfrm>
            <a:off x="2734103" y="1982978"/>
            <a:ext cx="8834969" cy="3975101"/>
          </a:xfrm>
        </p:spPr>
        <p:txBody>
          <a:bodyPr>
            <a:noAutofit/>
          </a:bodyPr>
          <a:lstStyle>
            <a:lvl1pPr marL="0" indent="0" algn="l">
              <a:buNone/>
              <a:defRPr sz="2400" baseline="0">
                <a:solidFill>
                  <a:srgbClr val="245473"/>
                </a:solidFill>
              </a:defRPr>
            </a:lvl1pPr>
            <a:lvl2pPr marL="457200" indent="0" algn="ctr">
              <a:buNone/>
              <a:defRPr sz="2400">
                <a:solidFill>
                  <a:srgbClr val="4D4D4C"/>
                </a:solidFill>
              </a:defRPr>
            </a:lvl2pPr>
            <a:lvl3pPr marL="914400" indent="0" algn="ctr">
              <a:buNone/>
              <a:defRPr sz="2400">
                <a:solidFill>
                  <a:srgbClr val="4D4D4C"/>
                </a:solidFill>
              </a:defRPr>
            </a:lvl3pPr>
            <a:lvl4pPr marL="1371600" indent="0" algn="ctr">
              <a:buNone/>
              <a:defRPr sz="2400">
                <a:solidFill>
                  <a:srgbClr val="4D4D4C"/>
                </a:solidFill>
              </a:defRPr>
            </a:lvl4pPr>
            <a:lvl5pPr marL="1828800" indent="0" algn="ctr">
              <a:buNone/>
              <a:defRPr sz="2400">
                <a:solidFill>
                  <a:srgbClr val="4D4D4C"/>
                </a:solidFill>
              </a:defRPr>
            </a:lvl5pPr>
          </a:lstStyle>
          <a:p>
            <a:pPr lvl="0"/>
            <a:r>
              <a:rPr lang="en-GB" dirty="0"/>
              <a:t>Main Body Text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H="1">
            <a:off x="2266122" y="1767276"/>
            <a:ext cx="9676865" cy="0"/>
          </a:xfrm>
          <a:prstGeom prst="line">
            <a:avLst/>
          </a:prstGeom>
          <a:ln w="19050">
            <a:solidFill>
              <a:srgbClr val="EC21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 userDrawn="1"/>
        </p:nvSpPr>
        <p:spPr>
          <a:xfrm>
            <a:off x="5699" y="-17906"/>
            <a:ext cx="12198722" cy="94941"/>
          </a:xfrm>
          <a:prstGeom prst="rect">
            <a:avLst/>
          </a:prstGeom>
          <a:solidFill>
            <a:srgbClr val="29B3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5E239D8E-AA39-3D49-8E9D-3122689104D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33" t="18650"/>
          <a:stretch/>
        </p:blipFill>
        <p:spPr>
          <a:xfrm>
            <a:off x="0" y="37279"/>
            <a:ext cx="1364978" cy="1286877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9EDE9DB7-F96D-754A-8F32-88AA63F76613}"/>
              </a:ext>
            </a:extLst>
          </p:cNvPr>
          <p:cNvGrpSpPr/>
          <p:nvPr userDrawn="1"/>
        </p:nvGrpSpPr>
        <p:grpSpPr>
          <a:xfrm>
            <a:off x="3334007" y="6278877"/>
            <a:ext cx="8395542" cy="332623"/>
            <a:chOff x="7632699" y="6308250"/>
            <a:chExt cx="4040789" cy="572290"/>
          </a:xfrm>
        </p:grpSpPr>
        <p:sp>
          <p:nvSpPr>
            <p:cNvPr id="27" name="テキスト プレースホルダー 36">
              <a:extLst>
                <a:ext uri="{FF2B5EF4-FFF2-40B4-BE49-F238E27FC236}">
                  <a16:creationId xmlns:a16="http://schemas.microsoft.com/office/drawing/2014/main" id="{A0F6FB48-D5B8-8343-8082-14072FCB52D5}"/>
                </a:ext>
              </a:extLst>
            </p:cNvPr>
            <p:cNvSpPr txBox="1">
              <a:spLocks/>
            </p:cNvSpPr>
            <p:nvPr userDrawn="1"/>
          </p:nvSpPr>
          <p:spPr bwMode="auto">
            <a:xfrm>
              <a:off x="7632699" y="6417885"/>
              <a:ext cx="4017615" cy="462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Lucida Grande" charset="0"/>
                  <a:ea typeface="MS PGothic" charset="-128"/>
                  <a:cs typeface="Geneva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9pPr>
            </a:lstStyle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ja-JP" sz="1000" b="0" i="0" u="none" strike="noStrike" kern="1200" dirty="0">
                  <a:solidFill>
                    <a:srgbClr val="245473"/>
                  </a:solidFill>
                  <a:effectLst/>
                  <a:latin typeface="+mn-lt"/>
                  <a:ea typeface="MS PGothic" charset="-128"/>
                  <a:cs typeface="Geneva" charset="0"/>
                </a:rPr>
                <a:t>screening</a:t>
              </a:r>
              <a:r>
                <a:rPr lang="en-GB" altLang="ja-JP" sz="1000" b="0" i="0" u="none" strike="noStrike" kern="1200" baseline="0" dirty="0">
                  <a:solidFill>
                    <a:srgbClr val="245473"/>
                  </a:solidFill>
                  <a:effectLst/>
                  <a:latin typeface="+mn-lt"/>
                  <a:ea typeface="MS PGothic" charset="-128"/>
                  <a:cs typeface="Geneva" charset="0"/>
                </a:rPr>
                <a:t> for business health</a:t>
              </a:r>
              <a:endParaRPr lang="en-GB" sz="1000" i="0" kern="1200" dirty="0">
                <a:solidFill>
                  <a:srgbClr val="245473"/>
                </a:solidFill>
                <a:latin typeface="+mn-lt"/>
                <a:ea typeface="MS PGothic" charset="-128"/>
                <a:cs typeface="Geneva" charset="0"/>
              </a:endParaRPr>
            </a:p>
          </p:txBody>
        </p:sp>
        <p:sp>
          <p:nvSpPr>
            <p:cNvPr id="28" name="テキスト プレースホルダー 36">
              <a:extLst>
                <a:ext uri="{FF2B5EF4-FFF2-40B4-BE49-F238E27FC236}">
                  <a16:creationId xmlns:a16="http://schemas.microsoft.com/office/drawing/2014/main" id="{5BA4DF3F-4368-7246-B548-F2BF840A1B03}"/>
                </a:ext>
              </a:extLst>
            </p:cNvPr>
            <p:cNvSpPr txBox="1">
              <a:spLocks/>
            </p:cNvSpPr>
            <p:nvPr userDrawn="1"/>
          </p:nvSpPr>
          <p:spPr bwMode="auto">
            <a:xfrm>
              <a:off x="10743787" y="6308250"/>
              <a:ext cx="929701" cy="2194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Lucida Grande" charset="0"/>
                  <a:ea typeface="MS PGothic" charset="-128"/>
                  <a:cs typeface="Geneva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9pPr>
            </a:lstStyle>
            <a:p>
              <a:pPr algn="l">
                <a:buFontTx/>
                <a:buNone/>
              </a:pPr>
              <a:endParaRPr kumimoji="1" lang="en-GB" altLang="ja-JP" sz="1100" dirty="0">
                <a:solidFill>
                  <a:srgbClr val="003841"/>
                </a:solidFill>
                <a:latin typeface="Calibri" charset="0"/>
              </a:endParaRPr>
            </a:p>
          </p:txBody>
        </p:sp>
      </p:grpSp>
      <p:pic>
        <p:nvPicPr>
          <p:cNvPr id="29" name="Picture 28">
            <a:extLst>
              <a:ext uri="{FF2B5EF4-FFF2-40B4-BE49-F238E27FC236}">
                <a16:creationId xmlns:a16="http://schemas.microsoft.com/office/drawing/2014/main" id="{D28415DF-AA54-5549-8A85-BBFC831E167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514"/>
          <a:stretch/>
        </p:blipFill>
        <p:spPr>
          <a:xfrm>
            <a:off x="8757635" y="6375845"/>
            <a:ext cx="1257734" cy="191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3140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1"/>
            <a:ext cx="12192000" cy="6952129"/>
          </a:xfrm>
          <a:prstGeom prst="rect">
            <a:avLst/>
          </a:prstGeom>
          <a:solidFill>
            <a:srgbClr val="F05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E3C55"/>
              </a:solidFill>
            </a:endParaRP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581497" y="4856627"/>
            <a:ext cx="9821959" cy="1582271"/>
          </a:xfrm>
        </p:spPr>
        <p:txBody>
          <a:bodyPr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2000"/>
            </a:lvl2pPr>
            <a:lvl3pPr marL="914400" indent="0">
              <a:buNone/>
              <a:defRPr sz="12000"/>
            </a:lvl3pPr>
            <a:lvl4pPr marL="1371600" indent="0">
              <a:buNone/>
              <a:defRPr sz="12000"/>
            </a:lvl4pPr>
            <a:lvl5pPr marL="1828800" indent="0">
              <a:buNone/>
              <a:defRPr sz="12000"/>
            </a:lvl5pPr>
          </a:lstStyle>
          <a:p>
            <a:pPr lvl="0"/>
            <a:r>
              <a:rPr lang="en-GB" dirty="0"/>
              <a:t>TITLE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961"/>
          <a:stretch/>
        </p:blipFill>
        <p:spPr>
          <a:xfrm>
            <a:off x="10071491" y="5308019"/>
            <a:ext cx="2452474" cy="164410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20" t="21060"/>
          <a:stretch/>
        </p:blipFill>
        <p:spPr>
          <a:xfrm>
            <a:off x="0" y="-1"/>
            <a:ext cx="1634614" cy="187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083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EEA788-82C5-4693-9121-BD4B8504B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3ABD11-94A8-4241-93A2-36DC3B50C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D9A381-04AE-4400-A0B7-36D2741C4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F01D-DB6B-4632-B983-C67BB53B3555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C7F0C6-C463-45F2-B659-6AFAF9EE6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09C090F-C04E-4EE5-B012-BCA23A3B6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EE11-38F2-49B5-A209-9FD9DA3755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24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49C77B-C41D-4CC7-AE1D-0E7989300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6F48D21-A210-46E8-827F-BACD33582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BAEA78C-716E-4443-8304-33E793AD2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F01D-DB6B-4632-B983-C67BB53B3555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C67CCDF-B0B5-4C83-8C77-A71B7FA92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99E0F4-73B2-4624-AE18-A9CBE377A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EE11-38F2-49B5-A209-9FD9DA3755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862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7863F0-E1C1-4F39-B0EC-B16712EDF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7DB090B-4C5A-4916-B792-1447811E91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4A2DA6A-562E-434A-8980-C3818F901C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5BD01CE-DA2D-4AF4-9C6D-862C95A17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F01D-DB6B-4632-B983-C67BB53B3555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58D5D59-60C0-4F58-8A80-13E48BA54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FD8EE83-C9CE-4F3B-9EF6-F199B85A4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EE11-38F2-49B5-A209-9FD9DA3755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5983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E21C8F-D773-4D7C-9ECF-6D392DA94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6813736-49F9-4206-B626-C301D70574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81803CC-0EDA-4512-A23C-3877F5A2F6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5C6BFDF-E13B-4981-B79D-4641CDAE4D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37C8071-DCD2-4EA5-869E-D19EFD1158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8C77508-F4B3-442C-8C0F-6722AA4F6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F01D-DB6B-4632-B983-C67BB53B3555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B193432-D090-46B2-B912-B3A6F9A72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8E2ECF4-304D-437F-8B0F-F34D7BEC0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EE11-38F2-49B5-A209-9FD9DA3755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442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80B858-06F7-4259-8E15-80F85FDBD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CCCB8F0-5693-4AD4-BC8F-6623692F2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F01D-DB6B-4632-B983-C67BB53B3555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3194BA2-6E86-4226-A9E7-CEFA7042E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FD3BB8B-6D1A-4A48-B361-D15BA2E9E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EE11-38F2-49B5-A209-9FD9DA3755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5761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EC4C1D2-C57D-4AC6-9D18-F8D7F00F8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F01D-DB6B-4632-B983-C67BB53B3555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F54C407-E4DF-46AC-B95B-51104E3B5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EF2B8D4-B8BE-4EF2-9DAB-799D785E4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EE11-38F2-49B5-A209-9FD9DA3755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0720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FAD6CB-B059-4BF7-B1F5-03E84311E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0D1684B-99A2-4B89-A760-C1B88F19A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0272787-92D9-4411-8022-13C138E12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A0F0467-555B-4302-8F23-A658B9877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F01D-DB6B-4632-B983-C67BB53B3555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09659D1-469F-40C2-A773-0EC09E0F2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D84ED0E-A33E-4627-9074-4F2657C29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EE11-38F2-49B5-A209-9FD9DA3755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2004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9D7C3A-25DD-4404-BA2F-554E4B92E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662CBE4-8EED-4884-BE60-ABBD77975E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02DA988-884F-4201-B0F7-DBF2DF475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7034BA0-163C-4AF1-AC97-3D27097CE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F01D-DB6B-4632-B983-C67BB53B3555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A939345-A826-42E4-ADAF-C9F981CF9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393EE58-B00F-4CA3-BD3D-2B6A6928C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EE11-38F2-49B5-A209-9FD9DA3755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8193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7CBE52B-7409-44BE-8881-978CECEC7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B39CA32-FF18-408A-BEEB-5277BF5D5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B12FB09-A1C6-4AF0-9B5C-575FD2A0A1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7F01D-DB6B-4632-B983-C67BB53B3555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43DE1C9-8020-4A30-AA59-F16D31CECA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46768F-C27D-4735-8907-30EA73CB10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FEE11-38F2-49B5-A209-9FD9DA3755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403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FC3F1630-F84C-4DBB-A92E-B4CBFC5956D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18211" y="2842770"/>
            <a:ext cx="9821959" cy="1582271"/>
          </a:xfrm>
        </p:spPr>
        <p:txBody>
          <a:bodyPr/>
          <a:lstStyle/>
          <a:p>
            <a:r>
              <a:rPr lang="en-GB" dirty="0" err="1"/>
              <a:t>Werkzeuge</a:t>
            </a:r>
            <a:r>
              <a:rPr lang="en-GB" dirty="0"/>
              <a:t> </a:t>
            </a:r>
            <a:r>
              <a:rPr lang="en-GB" dirty="0" err="1"/>
              <a:t>zur</a:t>
            </a:r>
            <a:r>
              <a:rPr lang="en-GB" dirty="0"/>
              <a:t> </a:t>
            </a:r>
            <a:r>
              <a:rPr lang="en-GB" dirty="0" err="1"/>
              <a:t>finanziellen</a:t>
            </a:r>
            <a:r>
              <a:rPr lang="en-GB"/>
              <a:t> Restrukturierung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0050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3177FD17-46F5-4BFB-88B3-733967FA0D87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592" imgH="595" progId="TCLayout.ActiveDocument.1">
                  <p:embed/>
                </p:oleObj>
              </mc:Choice>
              <mc:Fallback>
                <p:oleObj name="think-cell Folie" r:id="rId4" imgW="592" imgH="595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3177FD17-46F5-4BFB-88B3-733967FA0D8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platzhalter 1">
            <a:extLst>
              <a:ext uri="{FF2B5EF4-FFF2-40B4-BE49-F238E27FC236}">
                <a16:creationId xmlns:a16="http://schemas.microsoft.com/office/drawing/2014/main" id="{38B4E260-12F3-4A00-968A-9E9720209D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37022" y="641181"/>
            <a:ext cx="8852375" cy="697353"/>
          </a:xfrm>
        </p:spPr>
        <p:txBody>
          <a:bodyPr>
            <a:normAutofit/>
          </a:bodyPr>
          <a:lstStyle/>
          <a:p>
            <a:r>
              <a:rPr lang="en-GB" dirty="0"/>
              <a:t>Werkzeuge zur finanziellen Restrukturierung</a:t>
            </a:r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D56C76F7-68CE-4B26-A52D-8770502F9A19}"/>
              </a:ext>
            </a:extLst>
          </p:cNvPr>
          <p:cNvCxnSpPr>
            <a:cxnSpLocks/>
          </p:cNvCxnSpPr>
          <p:nvPr/>
        </p:nvCxnSpPr>
        <p:spPr>
          <a:xfrm flipV="1">
            <a:off x="3773103" y="2098307"/>
            <a:ext cx="0" cy="3627002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FB32D818-ED6D-459F-ADB6-4F31917E9F5F}"/>
              </a:ext>
            </a:extLst>
          </p:cNvPr>
          <p:cNvCxnSpPr>
            <a:cxnSpLocks/>
          </p:cNvCxnSpPr>
          <p:nvPr/>
        </p:nvCxnSpPr>
        <p:spPr>
          <a:xfrm>
            <a:off x="3773103" y="5706059"/>
            <a:ext cx="7122695" cy="0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ubtitle 2">
            <a:extLst>
              <a:ext uri="{FF2B5EF4-FFF2-40B4-BE49-F238E27FC236}">
                <a16:creationId xmlns:a16="http://schemas.microsoft.com/office/drawing/2014/main" id="{ABAF5D81-7D3C-4751-A67A-349C3934525C}"/>
              </a:ext>
            </a:extLst>
          </p:cNvPr>
          <p:cNvSpPr txBox="1">
            <a:spLocks/>
          </p:cNvSpPr>
          <p:nvPr/>
        </p:nvSpPr>
        <p:spPr>
          <a:xfrm>
            <a:off x="7808822" y="5706059"/>
            <a:ext cx="2839455" cy="280854"/>
          </a:xfrm>
          <a:prstGeom prst="rect">
            <a:avLst/>
          </a:prstGeom>
        </p:spPr>
        <p:txBody>
          <a:bodyPr vert="horz" wrap="square" lIns="34299" tIns="17149" rIns="34299" bIns="17149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Bef>
                <a:spcPts val="600"/>
              </a:spcBef>
            </a:pPr>
            <a:r>
              <a:rPr lang="en-GB" sz="1600" b="1"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Benötigte Zeit</a:t>
            </a:r>
            <a:endParaRPr lang="en-GB" sz="1600" b="1" dirty="0"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526D63FF-A52F-4E47-B906-BCD5DFECE8C7}"/>
              </a:ext>
            </a:extLst>
          </p:cNvPr>
          <p:cNvSpPr txBox="1">
            <a:spLocks/>
          </p:cNvSpPr>
          <p:nvPr/>
        </p:nvSpPr>
        <p:spPr>
          <a:xfrm rot="16200000">
            <a:off x="3097278" y="2753174"/>
            <a:ext cx="1070797" cy="280854"/>
          </a:xfrm>
          <a:prstGeom prst="rect">
            <a:avLst/>
          </a:prstGeom>
        </p:spPr>
        <p:txBody>
          <a:bodyPr vert="horz" wrap="square" lIns="34299" tIns="17149" rIns="34299" bIns="17149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Bef>
                <a:spcPts val="600"/>
              </a:spcBef>
            </a:pPr>
            <a:r>
              <a:rPr lang="en-GB" sz="1600" b="1"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Komplexität</a:t>
            </a:r>
            <a:endParaRPr lang="en-GB" sz="1600" b="1" dirty="0"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0BACE9AF-7F41-4D15-9F3F-792178534ADA}"/>
              </a:ext>
            </a:extLst>
          </p:cNvPr>
          <p:cNvSpPr txBox="1">
            <a:spLocks/>
          </p:cNvSpPr>
          <p:nvPr/>
        </p:nvSpPr>
        <p:spPr>
          <a:xfrm>
            <a:off x="4429625" y="4794269"/>
            <a:ext cx="2609826" cy="213785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GB" sz="1600" b="1">
                <a:solidFill>
                  <a:srgbClr val="E53292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Verzicht auf Ansprüche</a:t>
            </a:r>
            <a:endParaRPr lang="en-GB" sz="1600" b="1" dirty="0">
              <a:solidFill>
                <a:srgbClr val="E53292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E2D48363-1742-4AFD-89EE-C92CE506C8FD}"/>
              </a:ext>
            </a:extLst>
          </p:cNvPr>
          <p:cNvSpPr txBox="1">
            <a:spLocks/>
          </p:cNvSpPr>
          <p:nvPr/>
        </p:nvSpPr>
        <p:spPr>
          <a:xfrm>
            <a:off x="3874525" y="5218154"/>
            <a:ext cx="2609826" cy="213785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GB" sz="1600" b="1" dirty="0" err="1">
                <a:solidFill>
                  <a:srgbClr val="E53292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Zahlungsaufschb</a:t>
            </a:r>
            <a:endParaRPr lang="en-GB" sz="1600" b="1" dirty="0">
              <a:solidFill>
                <a:srgbClr val="E53292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D1DF5FD1-97C5-4D75-85FE-11D5D8129B0C}"/>
              </a:ext>
            </a:extLst>
          </p:cNvPr>
          <p:cNvSpPr txBox="1">
            <a:spLocks/>
          </p:cNvSpPr>
          <p:nvPr/>
        </p:nvSpPr>
        <p:spPr>
          <a:xfrm>
            <a:off x="4791087" y="4559069"/>
            <a:ext cx="2609826" cy="213785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GB" sz="1600" b="1">
                <a:solidFill>
                  <a:srgbClr val="E53292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Unterordnung</a:t>
            </a:r>
            <a:endParaRPr lang="en-GB" sz="1600" b="1" dirty="0">
              <a:solidFill>
                <a:srgbClr val="E53292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8C7C11BD-21C7-43E4-B7F4-A19810321CD6}"/>
              </a:ext>
            </a:extLst>
          </p:cNvPr>
          <p:cNvSpPr txBox="1">
            <a:spLocks/>
          </p:cNvSpPr>
          <p:nvPr/>
        </p:nvSpPr>
        <p:spPr>
          <a:xfrm>
            <a:off x="4429625" y="3869671"/>
            <a:ext cx="2609826" cy="213785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GB" sz="1600" b="1">
                <a:solidFill>
                  <a:srgbClr val="E53292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Patronatserklärung</a:t>
            </a:r>
            <a:endParaRPr lang="en-GB" sz="1600" b="1" dirty="0">
              <a:solidFill>
                <a:srgbClr val="E53292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5E43A55B-40EF-49F0-9F68-1D605C2DBEF1}"/>
              </a:ext>
            </a:extLst>
          </p:cNvPr>
          <p:cNvSpPr txBox="1">
            <a:spLocks/>
          </p:cNvSpPr>
          <p:nvPr/>
        </p:nvSpPr>
        <p:spPr>
          <a:xfrm>
            <a:off x="4178238" y="5011102"/>
            <a:ext cx="2609826" cy="213785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GB" sz="1600" b="1">
                <a:solidFill>
                  <a:srgbClr val="E53292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Stillstand</a:t>
            </a:r>
            <a:endParaRPr lang="en-GB" sz="1600" b="1" dirty="0">
              <a:solidFill>
                <a:srgbClr val="E53292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FEB8FBEE-1E07-47D4-AF2A-6CBE248A557F}"/>
              </a:ext>
            </a:extLst>
          </p:cNvPr>
          <p:cNvSpPr txBox="1">
            <a:spLocks/>
          </p:cNvSpPr>
          <p:nvPr/>
        </p:nvSpPr>
        <p:spPr>
          <a:xfrm>
            <a:off x="3897159" y="5459796"/>
            <a:ext cx="2609826" cy="213785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GB" sz="1600" b="1" dirty="0" err="1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Gessellschafterdarlehen</a:t>
            </a:r>
            <a:endParaRPr lang="en-GB" sz="1600" b="1" dirty="0">
              <a:solidFill>
                <a:srgbClr val="C55A11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33F66BD7-A774-46B7-BA70-A06B6EFD57C9}"/>
              </a:ext>
            </a:extLst>
          </p:cNvPr>
          <p:cNvSpPr txBox="1">
            <a:spLocks/>
          </p:cNvSpPr>
          <p:nvPr/>
        </p:nvSpPr>
        <p:spPr>
          <a:xfrm>
            <a:off x="3897159" y="4113465"/>
            <a:ext cx="2609826" cy="380497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GB" sz="1600" b="1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Zuführung zur </a:t>
            </a:r>
            <a:br>
              <a:rPr lang="en-GB" sz="1600" b="1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</a:br>
            <a:r>
              <a:rPr lang="en-GB" sz="1600" b="1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Kapitalrücklage</a:t>
            </a:r>
            <a:endParaRPr lang="en-GB" sz="1600" b="1" dirty="0">
              <a:solidFill>
                <a:srgbClr val="C55A11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502AEBD1-80D4-40F3-97AB-3ADAA4B3EB4A}"/>
              </a:ext>
            </a:extLst>
          </p:cNvPr>
          <p:cNvSpPr txBox="1">
            <a:spLocks/>
          </p:cNvSpPr>
          <p:nvPr/>
        </p:nvSpPr>
        <p:spPr>
          <a:xfrm>
            <a:off x="5327747" y="4304538"/>
            <a:ext cx="2609826" cy="213785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GB" sz="1600" b="1" dirty="0" err="1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Erweiterung</a:t>
            </a:r>
            <a:r>
              <a:rPr lang="en-GB" sz="1600" b="1" dirty="0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 der </a:t>
            </a:r>
            <a:r>
              <a:rPr lang="en-GB" sz="1600" b="1" dirty="0" err="1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Kreditlinien</a:t>
            </a:r>
            <a:endParaRPr lang="en-GB" sz="1600" b="1" dirty="0">
              <a:solidFill>
                <a:srgbClr val="C55A11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54853689-670C-4AA0-8DE7-5E657961A817}"/>
              </a:ext>
            </a:extLst>
          </p:cNvPr>
          <p:cNvSpPr txBox="1">
            <a:spLocks/>
          </p:cNvSpPr>
          <p:nvPr/>
        </p:nvSpPr>
        <p:spPr>
          <a:xfrm>
            <a:off x="5786864" y="4979131"/>
            <a:ext cx="2609826" cy="213785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GB" sz="1600" b="1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Betriebskapital-Management</a:t>
            </a:r>
            <a:endParaRPr lang="en-GB" sz="1600" b="1" dirty="0">
              <a:solidFill>
                <a:srgbClr val="C55A11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FF6A3ABE-83D1-4F1F-BFF7-EC585C5F4B91}"/>
              </a:ext>
            </a:extLst>
          </p:cNvPr>
          <p:cNvSpPr txBox="1">
            <a:spLocks/>
          </p:cNvSpPr>
          <p:nvPr/>
        </p:nvSpPr>
        <p:spPr>
          <a:xfrm>
            <a:off x="6506985" y="4754784"/>
            <a:ext cx="2609826" cy="213785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GB" sz="1600" b="1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Gehaltsverzicht</a:t>
            </a:r>
            <a:endParaRPr lang="en-GB" sz="1600" b="1" dirty="0">
              <a:solidFill>
                <a:srgbClr val="C55A11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1C910CB4-5F1D-449C-A515-9EA96DA34472}"/>
              </a:ext>
            </a:extLst>
          </p:cNvPr>
          <p:cNvSpPr txBox="1">
            <a:spLocks/>
          </p:cNvSpPr>
          <p:nvPr/>
        </p:nvSpPr>
        <p:spPr>
          <a:xfrm>
            <a:off x="7590581" y="4317928"/>
            <a:ext cx="2609826" cy="213785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GB" sz="1600" b="1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Kurzarbeit</a:t>
            </a:r>
            <a:endParaRPr lang="en-GB" sz="1600" b="1" dirty="0">
              <a:solidFill>
                <a:srgbClr val="C55A11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95F273B7-F633-43FB-95F5-033CAE9B6A41}"/>
              </a:ext>
            </a:extLst>
          </p:cNvPr>
          <p:cNvSpPr txBox="1">
            <a:spLocks/>
          </p:cNvSpPr>
          <p:nvPr/>
        </p:nvSpPr>
        <p:spPr>
          <a:xfrm>
            <a:off x="9066606" y="4772079"/>
            <a:ext cx="2609826" cy="213785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GB" sz="1600" b="1">
                <a:solidFill>
                  <a:srgbClr val="4472C4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Öffentliche Zuschüsse</a:t>
            </a:r>
            <a:endParaRPr lang="en-GB" sz="1600" b="1" dirty="0">
              <a:solidFill>
                <a:srgbClr val="4472C4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9E64CF08-E778-4F38-AFD2-EC0E68F1C5AD}"/>
              </a:ext>
            </a:extLst>
          </p:cNvPr>
          <p:cNvSpPr txBox="1">
            <a:spLocks/>
          </p:cNvSpPr>
          <p:nvPr/>
        </p:nvSpPr>
        <p:spPr>
          <a:xfrm>
            <a:off x="8583739" y="3911808"/>
            <a:ext cx="2609826" cy="213785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GB" sz="1600" b="1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Restrukturierungsdarlehen</a:t>
            </a:r>
            <a:endParaRPr lang="en-GB" sz="1600" b="1" dirty="0">
              <a:solidFill>
                <a:srgbClr val="C55A11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077607D7-7F26-41A7-AC4B-A92B2785268A}"/>
              </a:ext>
            </a:extLst>
          </p:cNvPr>
          <p:cNvSpPr txBox="1">
            <a:spLocks/>
          </p:cNvSpPr>
          <p:nvPr/>
        </p:nvSpPr>
        <p:spPr>
          <a:xfrm>
            <a:off x="4348599" y="3515830"/>
            <a:ext cx="2609826" cy="213785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GB" sz="1600" b="1" dirty="0" err="1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Überbrückungsdarlehen</a:t>
            </a:r>
            <a:endParaRPr lang="en-GB" sz="1600" b="1" dirty="0">
              <a:solidFill>
                <a:srgbClr val="C55A11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85A83096-DF76-4356-97D7-EC0ADBB28862}"/>
              </a:ext>
            </a:extLst>
          </p:cNvPr>
          <p:cNvSpPr txBox="1">
            <a:spLocks/>
          </p:cNvSpPr>
          <p:nvPr/>
        </p:nvSpPr>
        <p:spPr>
          <a:xfrm>
            <a:off x="5786864" y="4101499"/>
            <a:ext cx="2609826" cy="213785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GB" sz="1600" b="1" dirty="0" err="1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Lieferanten-Kredit</a:t>
            </a:r>
            <a:endParaRPr lang="en-GB" sz="1600" b="1" dirty="0">
              <a:solidFill>
                <a:srgbClr val="C55A11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CB2C17B0-F551-4135-9ED8-26344AF6ADB3}"/>
              </a:ext>
            </a:extLst>
          </p:cNvPr>
          <p:cNvSpPr txBox="1">
            <a:spLocks/>
          </p:cNvSpPr>
          <p:nvPr/>
        </p:nvSpPr>
        <p:spPr>
          <a:xfrm>
            <a:off x="6103931" y="3750807"/>
            <a:ext cx="2609826" cy="380497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GB" sz="1600" b="1" dirty="0" err="1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Auflösung</a:t>
            </a:r>
            <a:r>
              <a:rPr lang="en-GB" sz="1600" b="1" dirty="0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 von </a:t>
            </a:r>
            <a:r>
              <a:rPr lang="en-GB" sz="1600" b="1" dirty="0" err="1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Liquiditäts</a:t>
            </a:r>
            <a:r>
              <a:rPr lang="en-GB" sz="1600" b="1" dirty="0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-</a:t>
            </a:r>
            <a:br>
              <a:rPr lang="en-GB" sz="1600" b="1" dirty="0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</a:br>
            <a:r>
              <a:rPr lang="en-GB" sz="1600" b="1" dirty="0" err="1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Reserven</a:t>
            </a:r>
            <a:endParaRPr lang="en-GB" sz="1600" b="1" dirty="0">
              <a:solidFill>
                <a:srgbClr val="C55A11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74CBBA61-D167-4CFE-9C35-9F18001BF992}"/>
              </a:ext>
            </a:extLst>
          </p:cNvPr>
          <p:cNvSpPr txBox="1">
            <a:spLocks/>
          </p:cNvSpPr>
          <p:nvPr/>
        </p:nvSpPr>
        <p:spPr>
          <a:xfrm>
            <a:off x="6465099" y="3409203"/>
            <a:ext cx="3236503" cy="380497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GB" sz="1600" b="1" dirty="0" err="1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Verkauf</a:t>
            </a:r>
            <a:r>
              <a:rPr lang="en-GB" sz="1600" b="1" dirty="0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 von </a:t>
            </a:r>
            <a:r>
              <a:rPr lang="en-GB" sz="1600" b="1" dirty="0" err="1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ungenutztem</a:t>
            </a:r>
            <a:r>
              <a:rPr lang="en-GB" sz="1600" b="1" dirty="0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 </a:t>
            </a:r>
            <a:r>
              <a:rPr lang="en-GB" sz="1600" b="1" dirty="0" err="1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Betriebsvermögen</a:t>
            </a:r>
            <a:endParaRPr lang="en-GB" sz="1600" b="1" dirty="0">
              <a:solidFill>
                <a:srgbClr val="C55A11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AA258434-424C-4C3E-B9A5-8CA63008B7B9}"/>
              </a:ext>
            </a:extLst>
          </p:cNvPr>
          <p:cNvSpPr txBox="1">
            <a:spLocks/>
          </p:cNvSpPr>
          <p:nvPr/>
        </p:nvSpPr>
        <p:spPr>
          <a:xfrm>
            <a:off x="5202072" y="3154842"/>
            <a:ext cx="2609826" cy="380497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GB" sz="1600" b="1">
                <a:solidFill>
                  <a:srgbClr val="4472C4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Verzicht auf Pensionszusagen</a:t>
            </a:r>
            <a:endParaRPr lang="en-GB" sz="1600" b="1" dirty="0">
              <a:solidFill>
                <a:srgbClr val="4472C4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69452073-79CA-4F6F-9942-8DEFA5D35732}"/>
              </a:ext>
            </a:extLst>
          </p:cNvPr>
          <p:cNvSpPr txBox="1">
            <a:spLocks/>
          </p:cNvSpPr>
          <p:nvPr/>
        </p:nvSpPr>
        <p:spPr>
          <a:xfrm>
            <a:off x="8395645" y="5002749"/>
            <a:ext cx="2609826" cy="213785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GB" sz="1600" b="1">
                <a:solidFill>
                  <a:srgbClr val="4472C4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Rückkauf von Schuldtiteln</a:t>
            </a:r>
            <a:endParaRPr lang="en-GB" sz="1600" b="1" dirty="0">
              <a:solidFill>
                <a:srgbClr val="4472C4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5D485E5C-9773-4749-B661-88A9CEB1F25D}"/>
              </a:ext>
            </a:extLst>
          </p:cNvPr>
          <p:cNvSpPr txBox="1">
            <a:spLocks/>
          </p:cNvSpPr>
          <p:nvPr/>
        </p:nvSpPr>
        <p:spPr>
          <a:xfrm>
            <a:off x="5011778" y="2880140"/>
            <a:ext cx="2609826" cy="213785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GB" sz="1600" b="1" dirty="0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Factoring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5C3A15BE-0EFC-42A9-A023-EA77458217E4}"/>
              </a:ext>
            </a:extLst>
          </p:cNvPr>
          <p:cNvSpPr txBox="1">
            <a:spLocks/>
          </p:cNvSpPr>
          <p:nvPr/>
        </p:nvSpPr>
        <p:spPr>
          <a:xfrm>
            <a:off x="5329440" y="2664070"/>
            <a:ext cx="2609826" cy="213785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GB" sz="1600" b="1" dirty="0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Sale and Lease back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3C0D22FB-A412-438A-96BC-80EE73FBC9EF}"/>
              </a:ext>
            </a:extLst>
          </p:cNvPr>
          <p:cNvSpPr txBox="1">
            <a:spLocks/>
          </p:cNvSpPr>
          <p:nvPr/>
        </p:nvSpPr>
        <p:spPr>
          <a:xfrm>
            <a:off x="7555365" y="2765538"/>
            <a:ext cx="2609826" cy="380497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GB" sz="1600" b="1" dirty="0" err="1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Steuervermeidung</a:t>
            </a:r>
            <a:r>
              <a:rPr lang="en-GB" sz="1600" b="1" dirty="0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 </a:t>
            </a:r>
            <a:r>
              <a:rPr lang="en-GB" sz="1600" b="1" dirty="0" err="1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durch</a:t>
            </a:r>
            <a:r>
              <a:rPr lang="en-GB" sz="1600" b="1" dirty="0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 </a:t>
            </a:r>
            <a:r>
              <a:rPr lang="en-GB" sz="1600" b="1" dirty="0" err="1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Umstrukturierung</a:t>
            </a:r>
            <a:endParaRPr lang="en-GB" sz="1600" b="1" dirty="0">
              <a:solidFill>
                <a:srgbClr val="C55A11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77064EE9-DD0F-4092-B53F-0E9F2ECFA4CE}"/>
              </a:ext>
            </a:extLst>
          </p:cNvPr>
          <p:cNvSpPr txBox="1">
            <a:spLocks/>
          </p:cNvSpPr>
          <p:nvPr/>
        </p:nvSpPr>
        <p:spPr>
          <a:xfrm>
            <a:off x="7937573" y="3114021"/>
            <a:ext cx="2609826" cy="213785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GB" sz="1600" b="1" dirty="0" err="1">
                <a:solidFill>
                  <a:srgbClr val="4472C4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Umstrukturierung</a:t>
            </a:r>
            <a:r>
              <a:rPr lang="en-GB" sz="1600" b="1" dirty="0">
                <a:solidFill>
                  <a:srgbClr val="4472C4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 von </a:t>
            </a:r>
            <a:r>
              <a:rPr lang="en-GB" sz="1600" b="1" dirty="0" err="1">
                <a:solidFill>
                  <a:srgbClr val="4472C4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Wertpapieren</a:t>
            </a:r>
            <a:endParaRPr lang="en-GB" sz="1600" b="1" dirty="0">
              <a:solidFill>
                <a:srgbClr val="4472C4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818AEE50-C750-49E5-B349-66656EF2FA6A}"/>
              </a:ext>
            </a:extLst>
          </p:cNvPr>
          <p:cNvSpPr txBox="1">
            <a:spLocks/>
          </p:cNvSpPr>
          <p:nvPr/>
        </p:nvSpPr>
        <p:spPr>
          <a:xfrm>
            <a:off x="6180389" y="2314650"/>
            <a:ext cx="2609826" cy="380497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GB" sz="1600" b="1">
                <a:solidFill>
                  <a:srgbClr val="4472C4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Cash-Management / Cash-Pooling</a:t>
            </a:r>
            <a:endParaRPr lang="en-GB" sz="1600" b="1" dirty="0">
              <a:solidFill>
                <a:srgbClr val="4472C4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AED8DEAC-7968-4F02-8C93-52369387BF95}"/>
              </a:ext>
            </a:extLst>
          </p:cNvPr>
          <p:cNvSpPr txBox="1">
            <a:spLocks/>
          </p:cNvSpPr>
          <p:nvPr/>
        </p:nvSpPr>
        <p:spPr>
          <a:xfrm>
            <a:off x="7091777" y="2062520"/>
            <a:ext cx="2609826" cy="213785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GB" sz="1600" b="1">
                <a:solidFill>
                  <a:srgbClr val="70AD47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Stille Partner</a:t>
            </a:r>
            <a:endParaRPr lang="en-GB" sz="1600" b="1" dirty="0">
              <a:solidFill>
                <a:srgbClr val="70AD47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4D24F9B9-66EA-40B2-8EE6-FCBF476897A4}"/>
              </a:ext>
            </a:extLst>
          </p:cNvPr>
          <p:cNvSpPr txBox="1">
            <a:spLocks/>
          </p:cNvSpPr>
          <p:nvPr/>
        </p:nvSpPr>
        <p:spPr>
          <a:xfrm>
            <a:off x="8393745" y="1978898"/>
            <a:ext cx="2609826" cy="380497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GB" sz="1600" b="1">
                <a:solidFill>
                  <a:srgbClr val="70AD47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Mezzanine </a:t>
            </a:r>
            <a:br>
              <a:rPr lang="en-GB" sz="1600" b="1">
                <a:solidFill>
                  <a:srgbClr val="70AD47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</a:br>
            <a:r>
              <a:rPr lang="en-GB" sz="1600" b="1">
                <a:solidFill>
                  <a:srgbClr val="70AD47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Finanzierung</a:t>
            </a:r>
            <a:endParaRPr lang="en-GB" sz="1600" b="1" dirty="0">
              <a:solidFill>
                <a:srgbClr val="70AD47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10F4FA76-8FA2-4F55-B622-F3A135FAA57C}"/>
              </a:ext>
            </a:extLst>
          </p:cNvPr>
          <p:cNvSpPr txBox="1">
            <a:spLocks/>
          </p:cNvSpPr>
          <p:nvPr/>
        </p:nvSpPr>
        <p:spPr>
          <a:xfrm>
            <a:off x="10803417" y="1792185"/>
            <a:ext cx="2609826" cy="207052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GB" sz="1400" b="1">
                <a:solidFill>
                  <a:srgbClr val="4472C4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Anleihen</a:t>
            </a:r>
            <a:endParaRPr lang="en-GB" sz="1400" b="1" dirty="0">
              <a:solidFill>
                <a:srgbClr val="4472C4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499B5E48-05D6-4A5C-A2E5-A600052A9300}"/>
              </a:ext>
            </a:extLst>
          </p:cNvPr>
          <p:cNvSpPr txBox="1">
            <a:spLocks/>
          </p:cNvSpPr>
          <p:nvPr/>
        </p:nvSpPr>
        <p:spPr>
          <a:xfrm>
            <a:off x="9590885" y="2347549"/>
            <a:ext cx="2609826" cy="213785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GB" sz="1600" b="1">
                <a:solidFill>
                  <a:srgbClr val="70AD47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Eigenkapitalzuführung</a:t>
            </a:r>
            <a:endParaRPr lang="en-GB" sz="1600" b="1" dirty="0">
              <a:solidFill>
                <a:srgbClr val="70AD47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53AE72BE-87A5-48C4-A4E3-C02A0854B2ED}"/>
              </a:ext>
            </a:extLst>
          </p:cNvPr>
          <p:cNvSpPr txBox="1">
            <a:spLocks/>
          </p:cNvSpPr>
          <p:nvPr/>
        </p:nvSpPr>
        <p:spPr>
          <a:xfrm>
            <a:off x="9464518" y="1976218"/>
            <a:ext cx="2609826" cy="380497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GB" sz="1600" b="1" dirty="0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Debt-Equity-Swap</a:t>
            </a:r>
            <a:br>
              <a:rPr lang="en-GB" sz="1600" b="1" dirty="0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</a:br>
            <a:r>
              <a:rPr lang="en-GB" sz="1600" b="1" dirty="0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Debt-Mezzanine-Swap</a:t>
            </a:r>
          </a:p>
        </p:txBody>
      </p:sp>
      <p:sp>
        <p:nvSpPr>
          <p:cNvPr id="49" name="Rechteck 30">
            <a:extLst>
              <a:ext uri="{FF2B5EF4-FFF2-40B4-BE49-F238E27FC236}">
                <a16:creationId xmlns:a16="http://schemas.microsoft.com/office/drawing/2014/main" id="{8C2ED859-0CDE-4C87-930B-8FE501688832}"/>
              </a:ext>
            </a:extLst>
          </p:cNvPr>
          <p:cNvSpPr/>
          <p:nvPr/>
        </p:nvSpPr>
        <p:spPr>
          <a:xfrm>
            <a:off x="543313" y="4666586"/>
            <a:ext cx="2674692" cy="1138433"/>
          </a:xfrm>
          <a:prstGeom prst="rect">
            <a:avLst/>
          </a:prstGeom>
          <a:solidFill>
            <a:srgbClr val="E53292"/>
          </a:solidFill>
          <a:ln>
            <a:solidFill>
              <a:srgbClr val="E532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  <a:latin typeface="+mj-lt"/>
              </a:rPr>
              <a:t>Aufrechterhaltung der finanziellen Solvenz</a:t>
            </a:r>
          </a:p>
        </p:txBody>
      </p:sp>
      <p:sp>
        <p:nvSpPr>
          <p:cNvPr id="50" name="Rechteck 31">
            <a:extLst>
              <a:ext uri="{FF2B5EF4-FFF2-40B4-BE49-F238E27FC236}">
                <a16:creationId xmlns:a16="http://schemas.microsoft.com/office/drawing/2014/main" id="{A6741346-D9CD-4A44-945C-AC18E7940A80}"/>
              </a:ext>
            </a:extLst>
          </p:cNvPr>
          <p:cNvSpPr/>
          <p:nvPr/>
        </p:nvSpPr>
        <p:spPr>
          <a:xfrm>
            <a:off x="543313" y="3642244"/>
            <a:ext cx="2707055" cy="95091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  <a:latin typeface="+mj-lt"/>
              </a:rPr>
              <a:t>Stabilisierung der Liquidität</a:t>
            </a:r>
          </a:p>
        </p:txBody>
      </p:sp>
      <p:sp>
        <p:nvSpPr>
          <p:cNvPr id="51" name="Rechteck 32">
            <a:extLst>
              <a:ext uri="{FF2B5EF4-FFF2-40B4-BE49-F238E27FC236}">
                <a16:creationId xmlns:a16="http://schemas.microsoft.com/office/drawing/2014/main" id="{F493051F-157A-40FF-B107-5D5484F0A4E3}"/>
              </a:ext>
            </a:extLst>
          </p:cNvPr>
          <p:cNvSpPr/>
          <p:nvPr/>
        </p:nvSpPr>
        <p:spPr>
          <a:xfrm>
            <a:off x="543313" y="2757368"/>
            <a:ext cx="2707055" cy="806272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  <a:latin typeface="+mj-lt"/>
              </a:rPr>
              <a:t>Verbesserung der Finanzierungsstruktur</a:t>
            </a:r>
          </a:p>
        </p:txBody>
      </p:sp>
      <p:sp>
        <p:nvSpPr>
          <p:cNvPr id="52" name="Rechteck 33">
            <a:extLst>
              <a:ext uri="{FF2B5EF4-FFF2-40B4-BE49-F238E27FC236}">
                <a16:creationId xmlns:a16="http://schemas.microsoft.com/office/drawing/2014/main" id="{7CA55F7F-CF2E-4675-B670-AFA9C4B22ED3}"/>
              </a:ext>
            </a:extLst>
          </p:cNvPr>
          <p:cNvSpPr/>
          <p:nvPr/>
        </p:nvSpPr>
        <p:spPr>
          <a:xfrm>
            <a:off x="520178" y="1999237"/>
            <a:ext cx="2730190" cy="67952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  <a:latin typeface="+mj-lt"/>
              </a:rPr>
              <a:t>Aufbau einer nachhaltigen Kapitalstruktur</a:t>
            </a:r>
          </a:p>
        </p:txBody>
      </p:sp>
    </p:spTree>
    <p:extLst>
      <p:ext uri="{BB962C8B-B14F-4D97-AF65-F5344CB8AC3E}">
        <p14:creationId xmlns:p14="http://schemas.microsoft.com/office/powerpoint/2010/main" val="2683792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3177FD17-46F5-4BFB-88B3-733967FA0D87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592" imgH="595" progId="TCLayout.ActiveDocument.1">
                  <p:embed/>
                </p:oleObj>
              </mc:Choice>
              <mc:Fallback>
                <p:oleObj name="think-cell Folie" r:id="rId4" imgW="592" imgH="595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3177FD17-46F5-4BFB-88B3-733967FA0D8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01C1D72E-FD22-45AD-A30F-785743AB96E4}"/>
              </a:ext>
            </a:extLst>
          </p:cNvPr>
          <p:cNvGraphicFramePr>
            <a:graphicFrameLocks noGrp="1"/>
          </p:cNvGraphicFramePr>
          <p:nvPr/>
        </p:nvGraphicFramePr>
        <p:xfrm>
          <a:off x="2889463" y="1815502"/>
          <a:ext cx="4127589" cy="117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7589">
                  <a:extLst>
                    <a:ext uri="{9D8B030D-6E8A-4147-A177-3AD203B41FA5}">
                      <a16:colId xmlns:a16="http://schemas.microsoft.com/office/drawing/2014/main" val="1242320083"/>
                    </a:ext>
                  </a:extLst>
                </a:gridCol>
              </a:tblGrid>
              <a:tr h="223220">
                <a:tc>
                  <a:txBody>
                    <a:bodyPr/>
                    <a:lstStyle/>
                    <a:p>
                      <a:r>
                        <a:rPr lang="en-GB" sz="1300" noProof="0" dirty="0">
                          <a:solidFill>
                            <a:schemeClr val="bg1"/>
                          </a:solidFill>
                        </a:rPr>
                        <a:t>Aufrechterhaltung der </a:t>
                      </a:r>
                      <a:r>
                        <a:rPr lang="en-GB" sz="1300" dirty="0">
                          <a:solidFill>
                            <a:schemeClr val="bg1"/>
                          </a:solidFill>
                        </a:rPr>
                        <a:t>finanziellen Solvenz</a:t>
                      </a:r>
                    </a:p>
                  </a:txBody>
                  <a:tcPr>
                    <a:solidFill>
                      <a:srgbClr val="E532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858707"/>
                  </a:ext>
                </a:extLst>
              </a:tr>
              <a:tr h="71467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>
                          <a:latin typeface="+mj-lt"/>
                        </a:rPr>
                        <a:t>Aufgeschobene Zahlung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>
                          <a:latin typeface="+mj-lt"/>
                        </a:rPr>
                        <a:t>Stillstand/Moratorium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>
                          <a:latin typeface="+mj-lt"/>
                        </a:rPr>
                        <a:t>Wegfall von Kündigungsgründen in Kreditverträgen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>
                          <a:latin typeface="+mj-lt"/>
                        </a:rPr>
                        <a:t>Unterordnung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9302034"/>
                  </a:ext>
                </a:extLst>
              </a:tr>
            </a:tbl>
          </a:graphicData>
        </a:graphic>
      </p:graphicFrame>
      <p:graphicFrame>
        <p:nvGraphicFramePr>
          <p:cNvPr id="49" name="Tabelle 4">
            <a:extLst>
              <a:ext uri="{FF2B5EF4-FFF2-40B4-BE49-F238E27FC236}">
                <a16:creationId xmlns:a16="http://schemas.microsoft.com/office/drawing/2014/main" id="{18FF2411-B706-43CD-8727-E0D63D64C286}"/>
              </a:ext>
            </a:extLst>
          </p:cNvPr>
          <p:cNvGraphicFramePr>
            <a:graphicFrameLocks noGrp="1"/>
          </p:cNvGraphicFramePr>
          <p:nvPr/>
        </p:nvGraphicFramePr>
        <p:xfrm>
          <a:off x="2889463" y="3216764"/>
          <a:ext cx="4134407" cy="3568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4407">
                  <a:extLst>
                    <a:ext uri="{9D8B030D-6E8A-4147-A177-3AD203B41FA5}">
                      <a16:colId xmlns:a16="http://schemas.microsoft.com/office/drawing/2014/main" val="1242320083"/>
                    </a:ext>
                  </a:extLst>
                </a:gridCol>
              </a:tblGrid>
              <a:tr h="306845"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chemeClr val="bg1"/>
                          </a:solidFill>
                        </a:rPr>
                        <a:t>Stabilisierung der Liquidität</a:t>
                      </a:r>
                    </a:p>
                  </a:txBody>
                  <a:tcPr>
                    <a:solidFill>
                      <a:srgbClr val="C55A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858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>
                          <a:solidFill>
                            <a:srgbClr val="245473"/>
                          </a:solidFill>
                        </a:rPr>
                        <a:t>Auflösung von bestehenden Liquiditätsreserven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>
                          <a:solidFill>
                            <a:srgbClr val="245473"/>
                          </a:solidFill>
                        </a:rPr>
                        <a:t>Verkauf von nicht-operativem Vermögen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>
                          <a:solidFill>
                            <a:srgbClr val="245473"/>
                          </a:solidFill>
                        </a:rPr>
                        <a:t>Arbeitskapitalmanagement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>
                          <a:solidFill>
                            <a:srgbClr val="245473"/>
                          </a:solidFill>
                        </a:rPr>
                        <a:t>Cash-Management (Cash-Pooling)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>
                          <a:solidFill>
                            <a:srgbClr val="245473"/>
                          </a:solidFill>
                        </a:rPr>
                        <a:t>Leasing und Mietkauf/Sale-and-Lease-Back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>
                          <a:solidFill>
                            <a:srgbClr val="245473"/>
                          </a:solidFill>
                        </a:rPr>
                        <a:t>Factoring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>
                          <a:solidFill>
                            <a:srgbClr val="245473"/>
                          </a:solidFill>
                        </a:rPr>
                        <a:t>Gesellschafterdarlehen / Intercompany-Darlehen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>
                          <a:solidFill>
                            <a:srgbClr val="245473"/>
                          </a:solidFill>
                        </a:rPr>
                        <a:t>Verzicht auf Gehalt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>
                          <a:solidFill>
                            <a:srgbClr val="245473"/>
                          </a:solidFill>
                        </a:rPr>
                        <a:t>Überstunden/Arbeitszeitkonten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>
                          <a:solidFill>
                            <a:srgbClr val="245473"/>
                          </a:solidFill>
                        </a:rPr>
                        <a:t>Kurzarbeit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>
                          <a:solidFill>
                            <a:srgbClr val="245473"/>
                          </a:solidFill>
                        </a:rPr>
                        <a:t>Vorruhestand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>
                          <a:solidFill>
                            <a:srgbClr val="245473"/>
                          </a:solidFill>
                        </a:rPr>
                        <a:t>Beendigung der Probezeit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>
                          <a:solidFill>
                            <a:srgbClr val="245473"/>
                          </a:solidFill>
                        </a:rPr>
                        <a:t>Gehaltsumwandlung (insb. Top-Management)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>
                          <a:solidFill>
                            <a:srgbClr val="245473"/>
                          </a:solidFill>
                        </a:rPr>
                        <a:t>Mitarbeiterdarlehen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>
                          <a:solidFill>
                            <a:srgbClr val="245473"/>
                          </a:solidFill>
                        </a:rPr>
                        <a:t>Erhöhung der Kreditlinien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>
                          <a:solidFill>
                            <a:srgbClr val="245473"/>
                          </a:solidFill>
                        </a:rPr>
                        <a:t>Überbrückungskredit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9302034"/>
                  </a:ext>
                </a:extLst>
              </a:tr>
            </a:tbl>
          </a:graphicData>
        </a:graphic>
      </p:graphicFrame>
      <p:graphicFrame>
        <p:nvGraphicFramePr>
          <p:cNvPr id="50" name="Tabelle 4">
            <a:extLst>
              <a:ext uri="{FF2B5EF4-FFF2-40B4-BE49-F238E27FC236}">
                <a16:creationId xmlns:a16="http://schemas.microsoft.com/office/drawing/2014/main" id="{C7E6BFC0-C38F-4248-B6CB-8CA4FC20622C}"/>
              </a:ext>
            </a:extLst>
          </p:cNvPr>
          <p:cNvGraphicFramePr>
            <a:graphicFrameLocks noGrp="1"/>
          </p:cNvGraphicFramePr>
          <p:nvPr/>
        </p:nvGraphicFramePr>
        <p:xfrm>
          <a:off x="7174331" y="1829694"/>
          <a:ext cx="4571355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1355">
                  <a:extLst>
                    <a:ext uri="{9D8B030D-6E8A-4147-A177-3AD203B41FA5}">
                      <a16:colId xmlns:a16="http://schemas.microsoft.com/office/drawing/2014/main" val="1242320083"/>
                    </a:ext>
                  </a:extLst>
                </a:gridCol>
              </a:tblGrid>
              <a:tr h="238225">
                <a:tc>
                  <a:txBody>
                    <a:bodyPr/>
                    <a:lstStyle/>
                    <a:p>
                      <a:r>
                        <a:rPr lang="en-GB" sz="1600" noProof="0" dirty="0">
                          <a:solidFill>
                            <a:schemeClr val="bg1"/>
                          </a:solidFill>
                        </a:rPr>
                        <a:t>Verbesserung der Finanzierungsstruktur</a:t>
                      </a:r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858707"/>
                  </a:ext>
                </a:extLst>
              </a:tr>
              <a:tr h="71467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solidFill>
                            <a:srgbClr val="245473"/>
                          </a:solidFill>
                        </a:rPr>
                        <a:t>Fremdkapital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solidFill>
                            <a:srgbClr val="245473"/>
                          </a:solidFill>
                        </a:rPr>
                        <a:t>Lieferantenkredite und nicht rückzahlbare Zuschüsse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solidFill>
                            <a:srgbClr val="245473"/>
                          </a:solidFill>
                        </a:rPr>
                        <a:t>Teilnahmerecht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solidFill>
                            <a:srgbClr val="245473"/>
                          </a:solidFill>
                        </a:rPr>
                        <a:t>Anleihen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solidFill>
                            <a:srgbClr val="245473"/>
                          </a:solidFill>
                        </a:rPr>
                        <a:t>Eigenkapitalzuführung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solidFill>
                            <a:srgbClr val="245473"/>
                          </a:solidFill>
                        </a:rPr>
                        <a:t>Stille Beteiligung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solidFill>
                            <a:srgbClr val="245473"/>
                          </a:solidFill>
                        </a:rPr>
                        <a:t>Öffentliche Finanzierungsinstrumente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9302034"/>
                  </a:ext>
                </a:extLst>
              </a:tr>
            </a:tbl>
          </a:graphicData>
        </a:graphic>
      </p:graphicFrame>
      <p:graphicFrame>
        <p:nvGraphicFramePr>
          <p:cNvPr id="51" name="Tabelle 4">
            <a:extLst>
              <a:ext uri="{FF2B5EF4-FFF2-40B4-BE49-F238E27FC236}">
                <a16:creationId xmlns:a16="http://schemas.microsoft.com/office/drawing/2014/main" id="{90FEEE21-C77E-4561-B87D-E4130D310B00}"/>
              </a:ext>
            </a:extLst>
          </p:cNvPr>
          <p:cNvGraphicFramePr>
            <a:graphicFrameLocks noGrp="1"/>
          </p:cNvGraphicFramePr>
          <p:nvPr/>
        </p:nvGraphicFramePr>
        <p:xfrm>
          <a:off x="7142883" y="3764102"/>
          <a:ext cx="4657231" cy="2897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7231">
                  <a:extLst>
                    <a:ext uri="{9D8B030D-6E8A-4147-A177-3AD203B41FA5}">
                      <a16:colId xmlns:a16="http://schemas.microsoft.com/office/drawing/2014/main" val="1242320083"/>
                    </a:ext>
                  </a:extLst>
                </a:gridCol>
              </a:tblGrid>
              <a:tr h="484876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Aufbau einer nachhaltigen Kapitalstruktur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858707"/>
                  </a:ext>
                </a:extLst>
              </a:tr>
              <a:tr h="241307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solidFill>
                            <a:srgbClr val="245473"/>
                          </a:solidFill>
                        </a:rPr>
                        <a:t>Forderungsverzicht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solidFill>
                            <a:srgbClr val="245473"/>
                          </a:solidFill>
                        </a:rPr>
                        <a:t>Besserungsschein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solidFill>
                            <a:srgbClr val="245473"/>
                          </a:solidFill>
                        </a:rPr>
                        <a:t>Rückkauf von Forderungen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solidFill>
                            <a:srgbClr val="245473"/>
                          </a:solidFill>
                        </a:rPr>
                        <a:t>Debt-Equity-Swap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solidFill>
                            <a:srgbClr val="245473"/>
                          </a:solidFill>
                        </a:rPr>
                        <a:t>Debt Mezzanine Swap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solidFill>
                            <a:srgbClr val="245473"/>
                          </a:solidFill>
                        </a:rPr>
                        <a:t>Verzicht auf Pensionszusagen / betriebliche Altersvorsorge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solidFill>
                            <a:srgbClr val="245473"/>
                          </a:solidFill>
                        </a:rPr>
                        <a:t>Umstrukturierung innerhalb des Konzerns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solidFill>
                            <a:srgbClr val="245473"/>
                          </a:solidFill>
                        </a:rPr>
                        <a:t>(</a:t>
                      </a:r>
                      <a:r>
                        <a:rPr lang="en-GB" sz="1400" dirty="0" err="1">
                          <a:solidFill>
                            <a:srgbClr val="245473"/>
                          </a:solidFill>
                        </a:rPr>
                        <a:t>Schuldenabbau</a:t>
                      </a:r>
                      <a:r>
                        <a:rPr lang="en-GB" sz="1400" dirty="0">
                          <a:solidFill>
                            <a:srgbClr val="245473"/>
                          </a:solidFill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9302034"/>
                  </a:ext>
                </a:extLst>
              </a:tr>
            </a:tbl>
          </a:graphicData>
        </a:graphic>
      </p:graphicFrame>
      <p:sp>
        <p:nvSpPr>
          <p:cNvPr id="12" name="Rechteck 30">
            <a:extLst>
              <a:ext uri="{FF2B5EF4-FFF2-40B4-BE49-F238E27FC236}">
                <a16:creationId xmlns:a16="http://schemas.microsoft.com/office/drawing/2014/main" id="{55CAEEA9-894F-4C76-8A27-3DB51B9E64E7}"/>
              </a:ext>
            </a:extLst>
          </p:cNvPr>
          <p:cNvSpPr/>
          <p:nvPr/>
        </p:nvSpPr>
        <p:spPr>
          <a:xfrm>
            <a:off x="63395" y="4267260"/>
            <a:ext cx="2466701" cy="599695"/>
          </a:xfrm>
          <a:prstGeom prst="rect">
            <a:avLst/>
          </a:prstGeom>
          <a:solidFill>
            <a:srgbClr val="E53292"/>
          </a:solidFill>
          <a:ln>
            <a:solidFill>
              <a:srgbClr val="E532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  <a:latin typeface="+mj-lt"/>
              </a:rPr>
              <a:t>Aufrechterhaltung der finanziellen Solvenz</a:t>
            </a:r>
          </a:p>
        </p:txBody>
      </p:sp>
      <p:sp>
        <p:nvSpPr>
          <p:cNvPr id="13" name="Rechteck 31">
            <a:extLst>
              <a:ext uri="{FF2B5EF4-FFF2-40B4-BE49-F238E27FC236}">
                <a16:creationId xmlns:a16="http://schemas.microsoft.com/office/drawing/2014/main" id="{51AC474F-6C0F-442A-88E2-388E24DCA062}"/>
              </a:ext>
            </a:extLst>
          </p:cNvPr>
          <p:cNvSpPr/>
          <p:nvPr/>
        </p:nvSpPr>
        <p:spPr>
          <a:xfrm>
            <a:off x="40260" y="3428326"/>
            <a:ext cx="2496547" cy="7482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  <a:latin typeface="+mj-lt"/>
              </a:rPr>
              <a:t>Stabilisierung der Liquidität</a:t>
            </a:r>
          </a:p>
        </p:txBody>
      </p:sp>
      <p:sp>
        <p:nvSpPr>
          <p:cNvPr id="14" name="Rechteck 32">
            <a:extLst>
              <a:ext uri="{FF2B5EF4-FFF2-40B4-BE49-F238E27FC236}">
                <a16:creationId xmlns:a16="http://schemas.microsoft.com/office/drawing/2014/main" id="{2874DA96-5535-4639-86A6-AB2C2FFAE223}"/>
              </a:ext>
            </a:extLst>
          </p:cNvPr>
          <p:cNvSpPr/>
          <p:nvPr/>
        </p:nvSpPr>
        <p:spPr>
          <a:xfrm>
            <a:off x="48471" y="2703215"/>
            <a:ext cx="2496547" cy="634468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  <a:latin typeface="+mj-lt"/>
              </a:rPr>
              <a:t>Verbesserung der Finanzierungsstruktur</a:t>
            </a:r>
          </a:p>
        </p:txBody>
      </p:sp>
      <p:sp>
        <p:nvSpPr>
          <p:cNvPr id="15" name="Rechteck 33">
            <a:extLst>
              <a:ext uri="{FF2B5EF4-FFF2-40B4-BE49-F238E27FC236}">
                <a16:creationId xmlns:a16="http://schemas.microsoft.com/office/drawing/2014/main" id="{8B82417D-C155-4FF2-96C7-19CB3E085439}"/>
              </a:ext>
            </a:extLst>
          </p:cNvPr>
          <p:cNvSpPr/>
          <p:nvPr/>
        </p:nvSpPr>
        <p:spPr>
          <a:xfrm>
            <a:off x="40260" y="2077842"/>
            <a:ext cx="2517883" cy="53473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  <a:latin typeface="+mj-lt"/>
              </a:rPr>
              <a:t>Aufbau </a:t>
            </a:r>
            <a:r>
              <a:rPr lang="en-GB" dirty="0" err="1">
                <a:solidFill>
                  <a:schemeClr val="bg1"/>
                </a:solidFill>
                <a:latin typeface="+mj-lt"/>
              </a:rPr>
              <a:t>nachhaltiger</a:t>
            </a:r>
            <a:r>
              <a:rPr lang="en-GB" dirty="0">
                <a:solidFill>
                  <a:schemeClr val="bg1"/>
                </a:solidFill>
                <a:latin typeface="+mj-lt"/>
              </a:rPr>
              <a:t> Kapitalstruktur</a:t>
            </a:r>
          </a:p>
        </p:txBody>
      </p:sp>
      <p:sp>
        <p:nvSpPr>
          <p:cNvPr id="16" name="Textplatzhalter 1">
            <a:extLst>
              <a:ext uri="{FF2B5EF4-FFF2-40B4-BE49-F238E27FC236}">
                <a16:creationId xmlns:a16="http://schemas.microsoft.com/office/drawing/2014/main" id="{F951B471-F060-474B-9C52-4A8A9A22DF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37022" y="641181"/>
            <a:ext cx="8852375" cy="697353"/>
          </a:xfrm>
        </p:spPr>
        <p:txBody>
          <a:bodyPr>
            <a:normAutofit/>
          </a:bodyPr>
          <a:lstStyle/>
          <a:p>
            <a:r>
              <a:rPr lang="en-GB" dirty="0"/>
              <a:t>Werkzeuge zur finanziellen Restrukturierung</a:t>
            </a:r>
          </a:p>
        </p:txBody>
      </p:sp>
    </p:spTree>
    <p:extLst>
      <p:ext uri="{BB962C8B-B14F-4D97-AF65-F5344CB8AC3E}">
        <p14:creationId xmlns:p14="http://schemas.microsoft.com/office/powerpoint/2010/main" val="290454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3177FD17-46F5-4BFB-88B3-733967FA0D87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592" imgH="595" progId="TCLayout.ActiveDocument.1">
                  <p:embed/>
                </p:oleObj>
              </mc:Choice>
              <mc:Fallback>
                <p:oleObj name="think-cell Folie" r:id="rId4" imgW="592" imgH="595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3177FD17-46F5-4BFB-88B3-733967FA0D8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01C1D72E-FD22-45AD-A30F-785743AB96E4}"/>
              </a:ext>
            </a:extLst>
          </p:cNvPr>
          <p:cNvGraphicFramePr>
            <a:graphicFrameLocks noGrp="1"/>
          </p:cNvGraphicFramePr>
          <p:nvPr/>
        </p:nvGraphicFramePr>
        <p:xfrm>
          <a:off x="3543823" y="1896177"/>
          <a:ext cx="7294223" cy="4391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94223">
                  <a:extLst>
                    <a:ext uri="{9D8B030D-6E8A-4147-A177-3AD203B41FA5}">
                      <a16:colId xmlns:a16="http://schemas.microsoft.com/office/drawing/2014/main" val="1242320083"/>
                    </a:ext>
                  </a:extLst>
                </a:gridCol>
              </a:tblGrid>
              <a:tr h="520509">
                <a:tc>
                  <a:txBody>
                    <a:bodyPr/>
                    <a:lstStyle/>
                    <a:p>
                      <a:r>
                        <a:rPr lang="en-GB" sz="2000" noProof="0" dirty="0" err="1">
                          <a:solidFill>
                            <a:schemeClr val="bg1"/>
                          </a:solidFill>
                          <a:latin typeface="+mj-lt"/>
                        </a:rPr>
                        <a:t>Sicherheiten</a:t>
                      </a:r>
                      <a:endParaRPr lang="en-GB" sz="20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F95C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858707"/>
                  </a:ext>
                </a:extLst>
              </a:tr>
              <a:tr h="387083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>
                          <a:solidFill>
                            <a:srgbClr val="245473"/>
                          </a:solidFill>
                          <a:latin typeface="+mj-lt"/>
                        </a:rPr>
                        <a:t>Sicherungsübereignung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>
                          <a:solidFill>
                            <a:srgbClr val="245473"/>
                          </a:solidFill>
                          <a:latin typeface="+mj-lt"/>
                        </a:rPr>
                        <a:t>(erweiterter) Eigentumsvorbehalt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>
                          <a:solidFill>
                            <a:srgbClr val="245473"/>
                          </a:solidFill>
                          <a:latin typeface="+mj-lt"/>
                        </a:rPr>
                        <a:t>Abtretung von Forderungen (Globalzession)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>
                          <a:solidFill>
                            <a:srgbClr val="245473"/>
                          </a:solidFill>
                          <a:latin typeface="+mj-lt"/>
                        </a:rPr>
                        <a:t>Gewährung von </a:t>
                      </a:r>
                      <a:r>
                        <a:rPr lang="en-GB" sz="1800" dirty="0" err="1">
                          <a:solidFill>
                            <a:srgbClr val="245473"/>
                          </a:solidFill>
                          <a:latin typeface="+mj-lt"/>
                        </a:rPr>
                        <a:t>Hypotheken</a:t>
                      </a:r>
                      <a:r>
                        <a:rPr lang="en-GB" sz="1800" dirty="0">
                          <a:solidFill>
                            <a:srgbClr val="245473"/>
                          </a:solidFill>
                          <a:latin typeface="+mj-lt"/>
                        </a:rPr>
                        <a:t> (Hypothek, Grundschuld)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err="1">
                          <a:solidFill>
                            <a:srgbClr val="245473"/>
                          </a:solidFill>
                          <a:latin typeface="+mj-lt"/>
                        </a:rPr>
                        <a:t>Verpfänden</a:t>
                      </a:r>
                      <a:endParaRPr lang="en-GB" sz="1800" dirty="0">
                        <a:solidFill>
                          <a:srgbClr val="245473"/>
                        </a:solidFill>
                        <a:latin typeface="+mj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>
                          <a:solidFill>
                            <a:srgbClr val="245473"/>
                          </a:solidFill>
                          <a:latin typeface="+mj-lt"/>
                        </a:rPr>
                        <a:t>Öffentliche Ausfallbürgschaften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>
                          <a:solidFill>
                            <a:srgbClr val="245473"/>
                          </a:solidFill>
                          <a:latin typeface="+mj-lt"/>
                        </a:rPr>
                        <a:t>Beitritt </a:t>
                      </a:r>
                      <a:r>
                        <a:rPr lang="en-GB" sz="1800" dirty="0" err="1">
                          <a:solidFill>
                            <a:srgbClr val="245473"/>
                          </a:solidFill>
                          <a:latin typeface="+mj-lt"/>
                        </a:rPr>
                        <a:t>zur</a:t>
                      </a:r>
                      <a:r>
                        <a:rPr lang="en-GB" sz="1800" dirty="0">
                          <a:solidFill>
                            <a:srgbClr val="245473"/>
                          </a:solidFill>
                          <a:latin typeface="+mj-lt"/>
                        </a:rPr>
                        <a:t> </a:t>
                      </a:r>
                      <a:r>
                        <a:rPr lang="en-GB" sz="1800" dirty="0" err="1">
                          <a:solidFill>
                            <a:srgbClr val="245473"/>
                          </a:solidFill>
                          <a:latin typeface="+mj-lt"/>
                        </a:rPr>
                        <a:t>Schuld</a:t>
                      </a:r>
                      <a:endParaRPr lang="en-GB" sz="1800" dirty="0">
                        <a:solidFill>
                          <a:srgbClr val="245473"/>
                        </a:solidFill>
                        <a:latin typeface="+mj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>
                          <a:solidFill>
                            <a:srgbClr val="245473"/>
                          </a:solidFill>
                          <a:latin typeface="+mj-lt"/>
                        </a:rPr>
                        <a:t>Garantien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>
                          <a:solidFill>
                            <a:srgbClr val="245473"/>
                          </a:solidFill>
                          <a:latin typeface="+mj-lt"/>
                        </a:rPr>
                        <a:t>Patronatserklärung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>
                          <a:solidFill>
                            <a:srgbClr val="245473"/>
                          </a:solidFill>
                          <a:latin typeface="+mj-lt"/>
                        </a:rPr>
                        <a:t>Freigabe von Sicherheiten</a:t>
                      </a:r>
                      <a:endParaRPr lang="en-GB" sz="1600" dirty="0">
                        <a:solidFill>
                          <a:srgbClr val="245473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9302034"/>
                  </a:ext>
                </a:extLst>
              </a:tr>
            </a:tbl>
          </a:graphicData>
        </a:graphic>
      </p:graphicFrame>
      <p:sp>
        <p:nvSpPr>
          <p:cNvPr id="9" name="Subtitle 2">
            <a:extLst>
              <a:ext uri="{FF2B5EF4-FFF2-40B4-BE49-F238E27FC236}">
                <a16:creationId xmlns:a16="http://schemas.microsoft.com/office/drawing/2014/main" id="{A3617C8A-FFA1-4F4F-B387-8850E94C4F5B}"/>
              </a:ext>
            </a:extLst>
          </p:cNvPr>
          <p:cNvSpPr txBox="1">
            <a:spLocks/>
          </p:cNvSpPr>
          <p:nvPr/>
        </p:nvSpPr>
        <p:spPr>
          <a:xfrm>
            <a:off x="550277" y="2142491"/>
            <a:ext cx="2406058" cy="3467919"/>
          </a:xfrm>
          <a:prstGeom prst="rect">
            <a:avLst/>
          </a:prstGeom>
        </p:spPr>
        <p:txBody>
          <a:bodyPr vert="horz" wrap="square" lIns="81580" tIns="40790" rIns="81580" bIns="4079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GB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Oft verlangen </a:t>
            </a:r>
            <a:r>
              <a:rPr lang="en-GB" sz="22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Ihre</a:t>
            </a:r>
            <a:r>
              <a:rPr lang="en-GB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GB" sz="22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Finanzierungs</a:t>
            </a:r>
            <a:r>
              <a:rPr lang="en-GB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-partner Sicherheiten für die Beteiligung an </a:t>
            </a:r>
            <a:br>
              <a:rPr lang="en-GB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lang="en-GB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der finanziellen Restrukturierung des </a:t>
            </a:r>
            <a:r>
              <a:rPr lang="en-GB" sz="22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Unternehmens</a:t>
            </a:r>
            <a:r>
              <a:rPr lang="en-GB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br>
              <a:rPr lang="en-GB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lang="en-GB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Hier sind einige </a:t>
            </a:r>
            <a:r>
              <a:rPr lang="en-GB" sz="22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typische</a:t>
            </a:r>
            <a:r>
              <a:rPr lang="en-GB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GB" sz="22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Beispiele</a:t>
            </a:r>
            <a:r>
              <a:rPr lang="en-GB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:</a:t>
            </a:r>
          </a:p>
        </p:txBody>
      </p:sp>
      <p:sp>
        <p:nvSpPr>
          <p:cNvPr id="8" name="Textplatzhalter 1">
            <a:extLst>
              <a:ext uri="{FF2B5EF4-FFF2-40B4-BE49-F238E27FC236}">
                <a16:creationId xmlns:a16="http://schemas.microsoft.com/office/drawing/2014/main" id="{6DE322AF-9182-4471-B208-E8E4EB29B6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37022" y="641181"/>
            <a:ext cx="8852375" cy="697353"/>
          </a:xfrm>
        </p:spPr>
        <p:txBody>
          <a:bodyPr>
            <a:normAutofit/>
          </a:bodyPr>
          <a:lstStyle/>
          <a:p>
            <a:r>
              <a:rPr lang="en-GB" dirty="0"/>
              <a:t>Werkzeuge zur finanziellen Restrukturierung</a:t>
            </a:r>
          </a:p>
        </p:txBody>
      </p:sp>
    </p:spTree>
    <p:extLst>
      <p:ext uri="{BB962C8B-B14F-4D97-AF65-F5344CB8AC3E}">
        <p14:creationId xmlns:p14="http://schemas.microsoft.com/office/powerpoint/2010/main" val="14248118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</Words>
  <Application>Microsoft Office PowerPoint</Application>
  <PresentationFormat>Breitbild</PresentationFormat>
  <Paragraphs>98</Paragraphs>
  <Slides>4</Slides>
  <Notes>4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think-cell Folie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Erika Nepp</dc:creator>
  <cp:lastModifiedBy>Erika Nepp</cp:lastModifiedBy>
  <cp:revision>1</cp:revision>
  <dcterms:created xsi:type="dcterms:W3CDTF">2021-08-18T13:29:33Z</dcterms:created>
  <dcterms:modified xsi:type="dcterms:W3CDTF">2021-08-18T13:30:34Z</dcterms:modified>
</cp:coreProperties>
</file>