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5" r:id="rId2"/>
    <p:sldId id="391" r:id="rId3"/>
    <p:sldId id="392" r:id="rId4"/>
    <p:sldId id="39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04439-754D-4D52-A954-F393782A31FF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173A-4418-4D5A-A552-903707D0C8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09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2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5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58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38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84BCB-B28B-454F-A7E9-E34F56092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1EC5FA-9E36-4D85-B586-F23442AD5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EE8115-B978-4303-AE9A-596AA147A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D50118-5B30-476D-8CC8-EAB2A0C5B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24BAD0-3F77-4DAA-9E82-E6E84EB5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87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4A126-4312-4CB5-B07E-C3BE4B0A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956CC0D-06B5-472D-8FE2-2B8B6A473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C67780-50E9-4612-9134-457D2D64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84D0E0-13CE-4ED3-8DB7-AF9FC9AF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26555-2376-4BEA-8D08-96B51069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174321-8DFD-42EC-997B-5E92064EF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4D2ADF-CB10-4BE1-B4B4-E37C6A185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D9E1A2-97C8-4094-A782-9040C8BE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270535-14CD-4137-863B-D04A6BAF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9FD6BD-DDBE-43F1-8AF6-80CF7243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329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14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08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EA788-82C5-4693-9121-BD4B8504B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3ABD11-94A8-4241-93A2-36DC3B50C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9A381-04AE-4400-A0B7-36D2741C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C7F0C6-C463-45F2-B659-6AFAF9EE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9C090F-C04E-4EE5-B012-BCA23A3B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4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9C77B-C41D-4CC7-AE1D-0E7989300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F48D21-A210-46E8-827F-BACD33582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AEA78C-716E-4443-8304-33E793AD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67CCDF-B0B5-4C83-8C77-A71B7FA9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99E0F4-73B2-4624-AE18-A9CBE377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6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7863F0-E1C1-4F39-B0EC-B16712EDF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DB090B-4C5A-4916-B792-1447811E9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A2DA6A-562E-434A-8980-C3818F901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BD01CE-DA2D-4AF4-9C6D-862C95A1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8D5D59-60C0-4F58-8A80-13E48BA5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D8EE83-C9CE-4F3B-9EF6-F199B85A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98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21C8F-D773-4D7C-9ECF-6D392DA9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813736-49F9-4206-B626-C301D705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1803CC-0EDA-4512-A23C-3877F5A2F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5C6BFDF-E13B-4981-B79D-4641CDAE4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37C8071-DCD2-4EA5-869E-D19EFD115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8C77508-F4B3-442C-8C0F-6722AA4F6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B193432-D090-46B2-B912-B3A6F9A7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8E2ECF4-304D-437F-8B0F-F34D7BEC0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42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0B858-06F7-4259-8E15-80F85FDB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CCB8F0-5693-4AD4-BC8F-6623692F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3194BA2-6E86-4226-A9E7-CEFA7042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D3BB8B-6D1A-4A48-B361-D15BA2E9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76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EC4C1D2-C57D-4AC6-9D18-F8D7F00F8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54C407-E4DF-46AC-B95B-51104E3B5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F2B8D4-B8BE-4EF2-9DAB-799D785E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72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AD6CB-B059-4BF7-B1F5-03E84311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D1684B-99A2-4B89-A760-C1B88F19A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272787-92D9-4411-8022-13C138E12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0F0467-555B-4302-8F23-A658B9877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9659D1-469F-40C2-A773-0EC09E0F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84ED0E-A33E-4627-9074-4F2657C2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00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D7C3A-25DD-4404-BA2F-554E4B92E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62CBE4-8EED-4884-BE60-ABBD77975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2DA988-884F-4201-B0F7-DBF2DF475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034BA0-163C-4AF1-AC97-3D27097CE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939345-A826-42E4-ADAF-C9F981CF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93EE58-B00F-4CA3-BD3D-2B6A6928C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19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7CBE52B-7409-44BE-8881-978CECEC7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39CA32-FF18-408A-BEEB-5277BF5D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12FB09-A1C6-4AF0-9B5C-575FD2A0A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7F01D-DB6B-4632-B983-C67BB53B3555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3DE1C9-8020-4A30-AA59-F16D31CEC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46768F-C27D-4735-8907-30EA73CB10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FEE11-38F2-49B5-A209-9FD9DA375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3F1630-F84C-4DBB-A92E-B4CBFC595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211" y="2842770"/>
            <a:ext cx="9821959" cy="1582271"/>
          </a:xfrm>
        </p:spPr>
        <p:txBody>
          <a:bodyPr/>
          <a:lstStyle/>
          <a:p>
            <a:r>
              <a:rPr lang="en-GB" dirty="0" err="1"/>
              <a:t>Werkzeuge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finanziellen</a:t>
            </a:r>
            <a:r>
              <a:rPr lang="en-GB"/>
              <a:t> Restrukturierung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0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7022" y="641181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Werkzeuge zur finanziellen Restrukturierung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56C76F7-68CE-4B26-A52D-8770502F9A19}"/>
              </a:ext>
            </a:extLst>
          </p:cNvPr>
          <p:cNvCxnSpPr>
            <a:cxnSpLocks/>
          </p:cNvCxnSpPr>
          <p:nvPr/>
        </p:nvCxnSpPr>
        <p:spPr>
          <a:xfrm flipV="1">
            <a:off x="3773103" y="2098307"/>
            <a:ext cx="0" cy="362700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B32D818-ED6D-459F-ADB6-4F31917E9F5F}"/>
              </a:ext>
            </a:extLst>
          </p:cNvPr>
          <p:cNvCxnSpPr>
            <a:cxnSpLocks/>
          </p:cNvCxnSpPr>
          <p:nvPr/>
        </p:nvCxnSpPr>
        <p:spPr>
          <a:xfrm>
            <a:off x="3773103" y="5706059"/>
            <a:ext cx="7122695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>
            <a:extLst>
              <a:ext uri="{FF2B5EF4-FFF2-40B4-BE49-F238E27FC236}">
                <a16:creationId xmlns:a16="http://schemas.microsoft.com/office/drawing/2014/main" id="{ABAF5D81-7D3C-4751-A67A-349C3934525C}"/>
              </a:ext>
            </a:extLst>
          </p:cNvPr>
          <p:cNvSpPr txBox="1">
            <a:spLocks/>
          </p:cNvSpPr>
          <p:nvPr/>
        </p:nvSpPr>
        <p:spPr>
          <a:xfrm>
            <a:off x="7808822" y="5706059"/>
            <a:ext cx="2839455" cy="28085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lang="en-GB" sz="1600" b="1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Benötigte Zeit</a:t>
            </a:r>
            <a:endParaRPr lang="en-GB" sz="1600" b="1" dirty="0"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26D63FF-A52F-4E47-B906-BCD5DFECE8C7}"/>
              </a:ext>
            </a:extLst>
          </p:cNvPr>
          <p:cNvSpPr txBox="1">
            <a:spLocks/>
          </p:cNvSpPr>
          <p:nvPr/>
        </p:nvSpPr>
        <p:spPr>
          <a:xfrm rot="16200000">
            <a:off x="3097278" y="2753174"/>
            <a:ext cx="1070797" cy="28085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lang="en-GB" sz="1600" b="1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Komplexität</a:t>
            </a:r>
            <a:endParaRPr lang="en-GB" sz="1600" b="1" dirty="0"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0BACE9AF-7F41-4D15-9F3F-792178534ADA}"/>
              </a:ext>
            </a:extLst>
          </p:cNvPr>
          <p:cNvSpPr txBox="1">
            <a:spLocks/>
          </p:cNvSpPr>
          <p:nvPr/>
        </p:nvSpPr>
        <p:spPr>
          <a:xfrm>
            <a:off x="4429625" y="479426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Verzicht auf Ansprüche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2D48363-1742-4AFD-89EE-C92CE506C8FD}"/>
              </a:ext>
            </a:extLst>
          </p:cNvPr>
          <p:cNvSpPr txBox="1">
            <a:spLocks/>
          </p:cNvSpPr>
          <p:nvPr/>
        </p:nvSpPr>
        <p:spPr>
          <a:xfrm>
            <a:off x="3874525" y="521815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Zahlungsaufschb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1DF5FD1-97C5-4D75-85FE-11D5D8129B0C}"/>
              </a:ext>
            </a:extLst>
          </p:cNvPr>
          <p:cNvSpPr txBox="1">
            <a:spLocks/>
          </p:cNvSpPr>
          <p:nvPr/>
        </p:nvSpPr>
        <p:spPr>
          <a:xfrm>
            <a:off x="4791087" y="455906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Unterordnung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C7C11BD-21C7-43E4-B7F4-A19810321CD6}"/>
              </a:ext>
            </a:extLst>
          </p:cNvPr>
          <p:cNvSpPr txBox="1">
            <a:spLocks/>
          </p:cNvSpPr>
          <p:nvPr/>
        </p:nvSpPr>
        <p:spPr>
          <a:xfrm>
            <a:off x="4429625" y="386967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Patronatserklärung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E43A55B-40EF-49F0-9F68-1D605C2DBEF1}"/>
              </a:ext>
            </a:extLst>
          </p:cNvPr>
          <p:cNvSpPr txBox="1">
            <a:spLocks/>
          </p:cNvSpPr>
          <p:nvPr/>
        </p:nvSpPr>
        <p:spPr>
          <a:xfrm>
            <a:off x="4178238" y="5011102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Stillstand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EB8FBEE-1E07-47D4-AF2A-6CBE248A557F}"/>
              </a:ext>
            </a:extLst>
          </p:cNvPr>
          <p:cNvSpPr txBox="1">
            <a:spLocks/>
          </p:cNvSpPr>
          <p:nvPr/>
        </p:nvSpPr>
        <p:spPr>
          <a:xfrm>
            <a:off x="3897159" y="5459796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Gessellschafterdarlehen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3F66BD7-A774-46B7-BA70-A06B6EFD57C9}"/>
              </a:ext>
            </a:extLst>
          </p:cNvPr>
          <p:cNvSpPr txBox="1">
            <a:spLocks/>
          </p:cNvSpPr>
          <p:nvPr/>
        </p:nvSpPr>
        <p:spPr>
          <a:xfrm>
            <a:off x="3897159" y="4113465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Zuführung zur </a:t>
            </a:r>
            <a:b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Kapitalrücklage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02AEBD1-80D4-40F3-97AB-3ADAA4B3EB4A}"/>
              </a:ext>
            </a:extLst>
          </p:cNvPr>
          <p:cNvSpPr txBox="1">
            <a:spLocks/>
          </p:cNvSpPr>
          <p:nvPr/>
        </p:nvSpPr>
        <p:spPr>
          <a:xfrm>
            <a:off x="5327747" y="430453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Erweiterung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der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Kreditlinien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54853689-670C-4AA0-8DE7-5E657961A817}"/>
              </a:ext>
            </a:extLst>
          </p:cNvPr>
          <p:cNvSpPr txBox="1">
            <a:spLocks/>
          </p:cNvSpPr>
          <p:nvPr/>
        </p:nvSpPr>
        <p:spPr>
          <a:xfrm>
            <a:off x="5786864" y="497913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Betriebskapital-Management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F6A3ABE-83D1-4F1F-BFF7-EC585C5F4B91}"/>
              </a:ext>
            </a:extLst>
          </p:cNvPr>
          <p:cNvSpPr txBox="1">
            <a:spLocks/>
          </p:cNvSpPr>
          <p:nvPr/>
        </p:nvSpPr>
        <p:spPr>
          <a:xfrm>
            <a:off x="6506985" y="475478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Gehaltsverzicht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C910CB4-5F1D-449C-A515-9EA96DA34472}"/>
              </a:ext>
            </a:extLst>
          </p:cNvPr>
          <p:cNvSpPr txBox="1">
            <a:spLocks/>
          </p:cNvSpPr>
          <p:nvPr/>
        </p:nvSpPr>
        <p:spPr>
          <a:xfrm>
            <a:off x="7590581" y="431792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Kurzarbeit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5F273B7-F633-43FB-95F5-033CAE9B6A41}"/>
              </a:ext>
            </a:extLst>
          </p:cNvPr>
          <p:cNvSpPr txBox="1">
            <a:spLocks/>
          </p:cNvSpPr>
          <p:nvPr/>
        </p:nvSpPr>
        <p:spPr>
          <a:xfrm>
            <a:off x="9066606" y="477207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Öffentliche Zuschüsse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E64CF08-E778-4F38-AFD2-EC0E68F1C5AD}"/>
              </a:ext>
            </a:extLst>
          </p:cNvPr>
          <p:cNvSpPr txBox="1">
            <a:spLocks/>
          </p:cNvSpPr>
          <p:nvPr/>
        </p:nvSpPr>
        <p:spPr>
          <a:xfrm>
            <a:off x="8583739" y="391180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Restrukturierungsdarlehen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77607D7-7F26-41A7-AC4B-A92B2785268A}"/>
              </a:ext>
            </a:extLst>
          </p:cNvPr>
          <p:cNvSpPr txBox="1">
            <a:spLocks/>
          </p:cNvSpPr>
          <p:nvPr/>
        </p:nvSpPr>
        <p:spPr>
          <a:xfrm>
            <a:off x="4348599" y="351583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Überbrückungsdarlehen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5A83096-DF76-4356-97D7-EC0ADBB28862}"/>
              </a:ext>
            </a:extLst>
          </p:cNvPr>
          <p:cNvSpPr txBox="1">
            <a:spLocks/>
          </p:cNvSpPr>
          <p:nvPr/>
        </p:nvSpPr>
        <p:spPr>
          <a:xfrm>
            <a:off x="5786864" y="410149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Lieferanten-Kredit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B2C17B0-F551-4135-9ED8-26344AF6ADB3}"/>
              </a:ext>
            </a:extLst>
          </p:cNvPr>
          <p:cNvSpPr txBox="1">
            <a:spLocks/>
          </p:cNvSpPr>
          <p:nvPr/>
        </p:nvSpPr>
        <p:spPr>
          <a:xfrm>
            <a:off x="6103931" y="3750807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Auflösung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von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Liquiditäts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-</a:t>
            </a:r>
            <a:b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Reserven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4CBBA61-D167-4CFE-9C35-9F18001BF992}"/>
              </a:ext>
            </a:extLst>
          </p:cNvPr>
          <p:cNvSpPr txBox="1">
            <a:spLocks/>
          </p:cNvSpPr>
          <p:nvPr/>
        </p:nvSpPr>
        <p:spPr>
          <a:xfrm>
            <a:off x="6465099" y="3409203"/>
            <a:ext cx="3236503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Verkauf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von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ungenutztem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Betriebsvermögen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A258434-424C-4C3E-B9A5-8CA63008B7B9}"/>
              </a:ext>
            </a:extLst>
          </p:cNvPr>
          <p:cNvSpPr txBox="1">
            <a:spLocks/>
          </p:cNvSpPr>
          <p:nvPr/>
        </p:nvSpPr>
        <p:spPr>
          <a:xfrm>
            <a:off x="5202072" y="3154842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Verzicht auf Pensionszusagen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9452073-79CA-4F6F-9942-8DEFA5D35732}"/>
              </a:ext>
            </a:extLst>
          </p:cNvPr>
          <p:cNvSpPr txBox="1">
            <a:spLocks/>
          </p:cNvSpPr>
          <p:nvPr/>
        </p:nvSpPr>
        <p:spPr>
          <a:xfrm>
            <a:off x="8395645" y="500274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Rückkauf von Schuldtiteln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D485E5C-9773-4749-B661-88A9CEB1F25D}"/>
              </a:ext>
            </a:extLst>
          </p:cNvPr>
          <p:cNvSpPr txBox="1">
            <a:spLocks/>
          </p:cNvSpPr>
          <p:nvPr/>
        </p:nvSpPr>
        <p:spPr>
          <a:xfrm>
            <a:off x="5011778" y="288014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Factoring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C3A15BE-0EFC-42A9-A023-EA77458217E4}"/>
              </a:ext>
            </a:extLst>
          </p:cNvPr>
          <p:cNvSpPr txBox="1">
            <a:spLocks/>
          </p:cNvSpPr>
          <p:nvPr/>
        </p:nvSpPr>
        <p:spPr>
          <a:xfrm>
            <a:off x="5329440" y="266407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Sale and Lease back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3C0D22FB-A412-438A-96BC-80EE73FBC9EF}"/>
              </a:ext>
            </a:extLst>
          </p:cNvPr>
          <p:cNvSpPr txBox="1">
            <a:spLocks/>
          </p:cNvSpPr>
          <p:nvPr/>
        </p:nvSpPr>
        <p:spPr>
          <a:xfrm>
            <a:off x="7555365" y="2765538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Steuervermeidung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durch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Umstrukturierung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7064EE9-DD0F-4092-B53F-0E9F2ECFA4CE}"/>
              </a:ext>
            </a:extLst>
          </p:cNvPr>
          <p:cNvSpPr txBox="1">
            <a:spLocks/>
          </p:cNvSpPr>
          <p:nvPr/>
        </p:nvSpPr>
        <p:spPr>
          <a:xfrm>
            <a:off x="7937573" y="311402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Umstrukturierung</a:t>
            </a:r>
            <a:r>
              <a:rPr lang="en-GB" sz="1600" b="1" dirty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von </a:t>
            </a: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Wertpapieren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18AEE50-C750-49E5-B349-66656EF2FA6A}"/>
              </a:ext>
            </a:extLst>
          </p:cNvPr>
          <p:cNvSpPr txBox="1">
            <a:spLocks/>
          </p:cNvSpPr>
          <p:nvPr/>
        </p:nvSpPr>
        <p:spPr>
          <a:xfrm>
            <a:off x="6180389" y="2314650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Cash-Management / Cash-Pooling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ED8DEAC-7968-4F02-8C93-52369387BF95}"/>
              </a:ext>
            </a:extLst>
          </p:cNvPr>
          <p:cNvSpPr txBox="1">
            <a:spLocks/>
          </p:cNvSpPr>
          <p:nvPr/>
        </p:nvSpPr>
        <p:spPr>
          <a:xfrm>
            <a:off x="7091777" y="206252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Stille Partner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D24F9B9-66EA-40B2-8EE6-FCBF476897A4}"/>
              </a:ext>
            </a:extLst>
          </p:cNvPr>
          <p:cNvSpPr txBox="1">
            <a:spLocks/>
          </p:cNvSpPr>
          <p:nvPr/>
        </p:nvSpPr>
        <p:spPr>
          <a:xfrm>
            <a:off x="8393745" y="1978898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Mezzanine </a:t>
            </a:r>
            <a:b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Finanzierung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0F4FA76-8FA2-4F55-B622-F3A135FAA57C}"/>
              </a:ext>
            </a:extLst>
          </p:cNvPr>
          <p:cNvSpPr txBox="1">
            <a:spLocks/>
          </p:cNvSpPr>
          <p:nvPr/>
        </p:nvSpPr>
        <p:spPr>
          <a:xfrm>
            <a:off x="10803417" y="1792185"/>
            <a:ext cx="2609826" cy="207052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4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Anleihen</a:t>
            </a:r>
            <a:endParaRPr lang="en-GB" sz="14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99B5E48-05D6-4A5C-A2E5-A600052A9300}"/>
              </a:ext>
            </a:extLst>
          </p:cNvPr>
          <p:cNvSpPr txBox="1">
            <a:spLocks/>
          </p:cNvSpPr>
          <p:nvPr/>
        </p:nvSpPr>
        <p:spPr>
          <a:xfrm>
            <a:off x="9590885" y="234754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Eigenkapitalzuführung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3AE72BE-87A5-48C4-A4E3-C02A0854B2ED}"/>
              </a:ext>
            </a:extLst>
          </p:cNvPr>
          <p:cNvSpPr txBox="1">
            <a:spLocks/>
          </p:cNvSpPr>
          <p:nvPr/>
        </p:nvSpPr>
        <p:spPr>
          <a:xfrm>
            <a:off x="9464518" y="1976218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Debt-Equity-Swap</a:t>
            </a:r>
            <a:b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Debt-Mezzanine-Swap</a:t>
            </a:r>
          </a:p>
        </p:txBody>
      </p:sp>
      <p:sp>
        <p:nvSpPr>
          <p:cNvPr id="49" name="Rechteck 30">
            <a:extLst>
              <a:ext uri="{FF2B5EF4-FFF2-40B4-BE49-F238E27FC236}">
                <a16:creationId xmlns:a16="http://schemas.microsoft.com/office/drawing/2014/main" id="{8C2ED859-0CDE-4C87-930B-8FE501688832}"/>
              </a:ext>
            </a:extLst>
          </p:cNvPr>
          <p:cNvSpPr/>
          <p:nvPr/>
        </p:nvSpPr>
        <p:spPr>
          <a:xfrm>
            <a:off x="543313" y="4666586"/>
            <a:ext cx="2674692" cy="1138433"/>
          </a:xfrm>
          <a:prstGeom prst="rect">
            <a:avLst/>
          </a:prstGeom>
          <a:solidFill>
            <a:srgbClr val="E53292"/>
          </a:solidFill>
          <a:ln>
            <a:solidFill>
              <a:srgbClr val="E53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Aufrechterhaltung der finanziellen Solvenz</a:t>
            </a:r>
          </a:p>
        </p:txBody>
      </p:sp>
      <p:sp>
        <p:nvSpPr>
          <p:cNvPr id="50" name="Rechteck 31">
            <a:extLst>
              <a:ext uri="{FF2B5EF4-FFF2-40B4-BE49-F238E27FC236}">
                <a16:creationId xmlns:a16="http://schemas.microsoft.com/office/drawing/2014/main" id="{A6741346-D9CD-4A44-945C-AC18E7940A80}"/>
              </a:ext>
            </a:extLst>
          </p:cNvPr>
          <p:cNvSpPr/>
          <p:nvPr/>
        </p:nvSpPr>
        <p:spPr>
          <a:xfrm>
            <a:off x="543313" y="3642244"/>
            <a:ext cx="2707055" cy="9509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Stabilisierung der Liquidität</a:t>
            </a:r>
          </a:p>
        </p:txBody>
      </p:sp>
      <p:sp>
        <p:nvSpPr>
          <p:cNvPr id="51" name="Rechteck 32">
            <a:extLst>
              <a:ext uri="{FF2B5EF4-FFF2-40B4-BE49-F238E27FC236}">
                <a16:creationId xmlns:a16="http://schemas.microsoft.com/office/drawing/2014/main" id="{F493051F-157A-40FF-B107-5D5484F0A4E3}"/>
              </a:ext>
            </a:extLst>
          </p:cNvPr>
          <p:cNvSpPr/>
          <p:nvPr/>
        </p:nvSpPr>
        <p:spPr>
          <a:xfrm>
            <a:off x="543313" y="2757368"/>
            <a:ext cx="2707055" cy="806272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Verbesserung der Finanzierungsstruktur</a:t>
            </a:r>
          </a:p>
        </p:txBody>
      </p:sp>
      <p:sp>
        <p:nvSpPr>
          <p:cNvPr id="52" name="Rechteck 33">
            <a:extLst>
              <a:ext uri="{FF2B5EF4-FFF2-40B4-BE49-F238E27FC236}">
                <a16:creationId xmlns:a16="http://schemas.microsoft.com/office/drawing/2014/main" id="{7CA55F7F-CF2E-4675-B670-AFA9C4B22ED3}"/>
              </a:ext>
            </a:extLst>
          </p:cNvPr>
          <p:cNvSpPr/>
          <p:nvPr/>
        </p:nvSpPr>
        <p:spPr>
          <a:xfrm>
            <a:off x="520178" y="1999237"/>
            <a:ext cx="2730190" cy="67952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Aufbau einer nachhaltigen Kapitalstruktur</a:t>
            </a:r>
          </a:p>
        </p:txBody>
      </p:sp>
    </p:spTree>
    <p:extLst>
      <p:ext uri="{BB962C8B-B14F-4D97-AF65-F5344CB8AC3E}">
        <p14:creationId xmlns:p14="http://schemas.microsoft.com/office/powerpoint/2010/main" val="268379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1C1D72E-FD22-45AD-A30F-785743AB96E4}"/>
              </a:ext>
            </a:extLst>
          </p:cNvPr>
          <p:cNvGraphicFramePr>
            <a:graphicFrameLocks noGrp="1"/>
          </p:cNvGraphicFramePr>
          <p:nvPr/>
        </p:nvGraphicFramePr>
        <p:xfrm>
          <a:off x="2889463" y="1815502"/>
          <a:ext cx="4127589" cy="117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7589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223220">
                <a:tc>
                  <a:txBody>
                    <a:bodyPr/>
                    <a:lstStyle/>
                    <a:p>
                      <a:r>
                        <a:rPr lang="en-GB" sz="1300" noProof="0" dirty="0">
                          <a:solidFill>
                            <a:schemeClr val="bg1"/>
                          </a:solidFill>
                        </a:rPr>
                        <a:t>Aufrechterhaltung der </a:t>
                      </a: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finanziellen Solvenz</a:t>
                      </a:r>
                    </a:p>
                  </a:txBody>
                  <a:tcPr>
                    <a:solidFill>
                      <a:srgbClr val="E53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7146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Aufgeschobene Zahlung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Stillstand/Moratorium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Wegfall von Kündigungsgründen in Kreditverträgen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Unterordnung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graphicFrame>
        <p:nvGraphicFramePr>
          <p:cNvPr id="49" name="Tabelle 4">
            <a:extLst>
              <a:ext uri="{FF2B5EF4-FFF2-40B4-BE49-F238E27FC236}">
                <a16:creationId xmlns:a16="http://schemas.microsoft.com/office/drawing/2014/main" id="{18FF2411-B706-43CD-8727-E0D63D64C286}"/>
              </a:ext>
            </a:extLst>
          </p:cNvPr>
          <p:cNvGraphicFramePr>
            <a:graphicFrameLocks noGrp="1"/>
          </p:cNvGraphicFramePr>
          <p:nvPr/>
        </p:nvGraphicFramePr>
        <p:xfrm>
          <a:off x="2889463" y="3216764"/>
          <a:ext cx="4134407" cy="356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407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306845"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bg1"/>
                          </a:solidFill>
                        </a:rPr>
                        <a:t>Stabilisierung der Liquidität</a:t>
                      </a:r>
                    </a:p>
                  </a:txBody>
                  <a:tcPr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Auflösung von bestehenden Liquiditätsreserven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Verkauf von nicht-operativem Vermögen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Arbeitskapitalmanagement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Cash-Management (Cash-Pooling)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Leasing und Mietkauf/Sale-and-Lease-Back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Factoring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Gesellschafterdarlehen / Intercompany-Darlehen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Verzicht auf Gehalt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Überstunden/Arbeitszeitkonten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Kurzarbeit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Vorruhestand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Beendigung der Probezeit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Gehaltsumwandlung (insb. Top-Management)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Mitarbeiterdarlehen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Erhöhung der Kreditlinien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Überbrückungskredit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graphicFrame>
        <p:nvGraphicFramePr>
          <p:cNvPr id="50" name="Tabelle 4">
            <a:extLst>
              <a:ext uri="{FF2B5EF4-FFF2-40B4-BE49-F238E27FC236}">
                <a16:creationId xmlns:a16="http://schemas.microsoft.com/office/drawing/2014/main" id="{C7E6BFC0-C38F-4248-B6CB-8CA4FC20622C}"/>
              </a:ext>
            </a:extLst>
          </p:cNvPr>
          <p:cNvGraphicFramePr>
            <a:graphicFrameLocks noGrp="1"/>
          </p:cNvGraphicFramePr>
          <p:nvPr/>
        </p:nvGraphicFramePr>
        <p:xfrm>
          <a:off x="7174331" y="1829694"/>
          <a:ext cx="457135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355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238225">
                <a:tc>
                  <a:txBody>
                    <a:bodyPr/>
                    <a:lstStyle/>
                    <a:p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Verbesserung der Finanzierungsstruktur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7146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Fremdkapital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Lieferantenkredite und nicht rückzahlbare Zuschüsse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Teilnahmerecht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Anleihen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Eigenkapitalzuführung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Stille Beteiligung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Öffentliche Finanzierungsinstrumente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graphicFrame>
        <p:nvGraphicFramePr>
          <p:cNvPr id="51" name="Tabelle 4">
            <a:extLst>
              <a:ext uri="{FF2B5EF4-FFF2-40B4-BE49-F238E27FC236}">
                <a16:creationId xmlns:a16="http://schemas.microsoft.com/office/drawing/2014/main" id="{90FEEE21-C77E-4561-B87D-E4130D310B00}"/>
              </a:ext>
            </a:extLst>
          </p:cNvPr>
          <p:cNvGraphicFramePr>
            <a:graphicFrameLocks noGrp="1"/>
          </p:cNvGraphicFramePr>
          <p:nvPr/>
        </p:nvGraphicFramePr>
        <p:xfrm>
          <a:off x="7142883" y="3764102"/>
          <a:ext cx="4657231" cy="289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231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48487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Aufbau einer nachhaltigen Kapitalstruktur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24130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Forderungsverzicht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Besserungsschein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Rückkauf von Forderungen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Debt-Equity-Swap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Debt Mezzanine Swap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Verzicht auf Pensionszusagen / betriebliche Altersvorsorge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Umstrukturierung innerhalb des Konzerns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(</a:t>
                      </a:r>
                      <a:r>
                        <a:rPr lang="en-GB" sz="1400" dirty="0" err="1">
                          <a:solidFill>
                            <a:srgbClr val="245473"/>
                          </a:solidFill>
                        </a:rPr>
                        <a:t>Schuldenabbau</a:t>
                      </a: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sp>
        <p:nvSpPr>
          <p:cNvPr id="12" name="Rechteck 30">
            <a:extLst>
              <a:ext uri="{FF2B5EF4-FFF2-40B4-BE49-F238E27FC236}">
                <a16:creationId xmlns:a16="http://schemas.microsoft.com/office/drawing/2014/main" id="{55CAEEA9-894F-4C76-8A27-3DB51B9E64E7}"/>
              </a:ext>
            </a:extLst>
          </p:cNvPr>
          <p:cNvSpPr/>
          <p:nvPr/>
        </p:nvSpPr>
        <p:spPr>
          <a:xfrm>
            <a:off x="63395" y="4267260"/>
            <a:ext cx="2466701" cy="599695"/>
          </a:xfrm>
          <a:prstGeom prst="rect">
            <a:avLst/>
          </a:prstGeom>
          <a:solidFill>
            <a:srgbClr val="E53292"/>
          </a:solidFill>
          <a:ln>
            <a:solidFill>
              <a:srgbClr val="E53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Aufrechterhaltung der finanziellen Solvenz</a:t>
            </a:r>
          </a:p>
        </p:txBody>
      </p:sp>
      <p:sp>
        <p:nvSpPr>
          <p:cNvPr id="13" name="Rechteck 31">
            <a:extLst>
              <a:ext uri="{FF2B5EF4-FFF2-40B4-BE49-F238E27FC236}">
                <a16:creationId xmlns:a16="http://schemas.microsoft.com/office/drawing/2014/main" id="{51AC474F-6C0F-442A-88E2-388E24DCA062}"/>
              </a:ext>
            </a:extLst>
          </p:cNvPr>
          <p:cNvSpPr/>
          <p:nvPr/>
        </p:nvSpPr>
        <p:spPr>
          <a:xfrm>
            <a:off x="40260" y="3428326"/>
            <a:ext cx="2496547" cy="7482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Stabilisierung der Liquidität</a:t>
            </a:r>
          </a:p>
        </p:txBody>
      </p:sp>
      <p:sp>
        <p:nvSpPr>
          <p:cNvPr id="14" name="Rechteck 32">
            <a:extLst>
              <a:ext uri="{FF2B5EF4-FFF2-40B4-BE49-F238E27FC236}">
                <a16:creationId xmlns:a16="http://schemas.microsoft.com/office/drawing/2014/main" id="{2874DA96-5535-4639-86A6-AB2C2FFAE223}"/>
              </a:ext>
            </a:extLst>
          </p:cNvPr>
          <p:cNvSpPr/>
          <p:nvPr/>
        </p:nvSpPr>
        <p:spPr>
          <a:xfrm>
            <a:off x="48471" y="2703215"/>
            <a:ext cx="2496547" cy="634468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Verbesserung der Finanzierungsstruktur</a:t>
            </a:r>
          </a:p>
        </p:txBody>
      </p:sp>
      <p:sp>
        <p:nvSpPr>
          <p:cNvPr id="15" name="Rechteck 33">
            <a:extLst>
              <a:ext uri="{FF2B5EF4-FFF2-40B4-BE49-F238E27FC236}">
                <a16:creationId xmlns:a16="http://schemas.microsoft.com/office/drawing/2014/main" id="{8B82417D-C155-4FF2-96C7-19CB3E085439}"/>
              </a:ext>
            </a:extLst>
          </p:cNvPr>
          <p:cNvSpPr/>
          <p:nvPr/>
        </p:nvSpPr>
        <p:spPr>
          <a:xfrm>
            <a:off x="40260" y="2077842"/>
            <a:ext cx="2517883" cy="53473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Aufbau </a:t>
            </a:r>
            <a:r>
              <a:rPr lang="en-GB" dirty="0" err="1">
                <a:solidFill>
                  <a:schemeClr val="bg1"/>
                </a:solidFill>
                <a:latin typeface="+mj-lt"/>
              </a:rPr>
              <a:t>nachhaltiger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 Kapitalstruktur</a:t>
            </a:r>
          </a:p>
        </p:txBody>
      </p:sp>
      <p:sp>
        <p:nvSpPr>
          <p:cNvPr id="16" name="Textplatzhalter 1">
            <a:extLst>
              <a:ext uri="{FF2B5EF4-FFF2-40B4-BE49-F238E27FC236}">
                <a16:creationId xmlns:a16="http://schemas.microsoft.com/office/drawing/2014/main" id="{F951B471-F060-474B-9C52-4A8A9A22DF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7022" y="641181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Werkzeuge zur finanziellen Restrukturierung</a:t>
            </a:r>
          </a:p>
        </p:txBody>
      </p:sp>
    </p:spTree>
    <p:extLst>
      <p:ext uri="{BB962C8B-B14F-4D97-AF65-F5344CB8AC3E}">
        <p14:creationId xmlns:p14="http://schemas.microsoft.com/office/powerpoint/2010/main" val="29045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1C1D72E-FD22-45AD-A30F-785743AB96E4}"/>
              </a:ext>
            </a:extLst>
          </p:cNvPr>
          <p:cNvGraphicFramePr>
            <a:graphicFrameLocks noGrp="1"/>
          </p:cNvGraphicFramePr>
          <p:nvPr/>
        </p:nvGraphicFramePr>
        <p:xfrm>
          <a:off x="3543823" y="1896177"/>
          <a:ext cx="7294223" cy="4391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4223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520509">
                <a:tc>
                  <a:txBody>
                    <a:bodyPr/>
                    <a:lstStyle/>
                    <a:p>
                      <a:r>
                        <a:rPr lang="en-GB" sz="2000" noProof="0" dirty="0" err="1">
                          <a:solidFill>
                            <a:schemeClr val="bg1"/>
                          </a:solidFill>
                          <a:latin typeface="+mj-lt"/>
                        </a:rPr>
                        <a:t>Sicherheiten</a:t>
                      </a:r>
                      <a:endParaRPr lang="en-GB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95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38708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Sicherungsübereignung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(erweiterter) Eigentumsvorbehalt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Abtretung von Forderungen (Globalzession)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Gewährung von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</a:rPr>
                        <a:t>Hypotheken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 (Hypothek, Grundschuld)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</a:rPr>
                        <a:t>Verpfänden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Öffentliche Ausfallbürgschaften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Beitritt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</a:rPr>
                        <a:t>zur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</a:rPr>
                        <a:t>Schuld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Garantien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Patronatserklärung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Freigabe von Sicherheiten</a:t>
                      </a:r>
                      <a:endParaRPr lang="en-GB" sz="16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A3617C8A-FFA1-4F4F-B387-8850E94C4F5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406058" cy="3467919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Oft verlangen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Ihre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Finanzierungs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-partner Sicherheiten für die Beteiligung an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der finanziellen Restrukturierung des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Unternehmens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Hier sind einige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typische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Beispiele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6DE322AF-9182-4471-B208-E8E4EB29B6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7022" y="641181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Werkzeuge zur finanziellen Restrukturierung</a:t>
            </a:r>
          </a:p>
        </p:txBody>
      </p:sp>
    </p:spTree>
    <p:extLst>
      <p:ext uri="{BB962C8B-B14F-4D97-AF65-F5344CB8AC3E}">
        <p14:creationId xmlns:p14="http://schemas.microsoft.com/office/powerpoint/2010/main" val="1424811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Breitbild</PresentationFormat>
  <Paragraphs>98</Paragraphs>
  <Slides>4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think-cell Folie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1</cp:revision>
  <dcterms:created xsi:type="dcterms:W3CDTF">2021-08-18T13:29:33Z</dcterms:created>
  <dcterms:modified xsi:type="dcterms:W3CDTF">2021-08-18T13:30:34Z</dcterms:modified>
</cp:coreProperties>
</file>