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ags/tag2.xml" ContentType="application/vnd.openxmlformats-officedocument.presentationml.tags+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ppt/tags/tag4.xml" ContentType="application/vnd.openxmlformats-officedocument.presentationml.tags+xml"/>
  <Override PartName="/ppt/notesSlides/notesSlide14.xml" ContentType="application/vnd.openxmlformats-officedocument.presentationml.notesSlide+xml"/>
  <Override PartName="/ppt/tags/tag5.xml" ContentType="application/vnd.openxmlformats-officedocument.presentationml.tags+xml"/>
  <Override PartName="/ppt/notesSlides/notesSlide15.xml" ContentType="application/vnd.openxmlformats-officedocument.presentationml.notesSlide+xml"/>
  <Override PartName="/ppt/tags/tag6.xml" ContentType="application/vnd.openxmlformats-officedocument.presentationml.tags+xml"/>
  <Override PartName="/ppt/notesSlides/notesSlide16.xml" ContentType="application/vnd.openxmlformats-officedocument.presentationml.notesSlide+xml"/>
  <Override PartName="/ppt/tags/tag7.xml" ContentType="application/vnd.openxmlformats-officedocument.presentationml.tags+xml"/>
  <Override PartName="/ppt/notesSlides/notesSlide17.xml" ContentType="application/vnd.openxmlformats-officedocument.presentationml.notesSlide+xml"/>
  <Override PartName="/ppt/tags/tag8.xml" ContentType="application/vnd.openxmlformats-officedocument.presentationml.tags+xml"/>
  <Override PartName="/ppt/notesSlides/notesSlide18.xml" ContentType="application/vnd.openxmlformats-officedocument.presentationml.notesSlide+xml"/>
  <Override PartName="/ppt/tags/tag9.xml" ContentType="application/vnd.openxmlformats-officedocument.presentationml.tags+xml"/>
  <Override PartName="/ppt/notesSlides/notesSlide19.xml" ContentType="application/vnd.openxmlformats-officedocument.presentationml.notesSlide+xml"/>
  <Override PartName="/ppt/tags/tag10.xml" ContentType="application/vnd.openxmlformats-officedocument.presentationml.tags+xml"/>
  <Override PartName="/ppt/notesSlides/notesSlide20.xml" ContentType="application/vnd.openxmlformats-officedocument.presentationml.notesSlide+xml"/>
  <Override PartName="/ppt/tags/tag11.xml" ContentType="application/vnd.openxmlformats-officedocument.presentationml.tags+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4691" r:id="rId2"/>
    <p:sldId id="365" r:id="rId3"/>
    <p:sldId id="4687" r:id="rId4"/>
    <p:sldId id="386" r:id="rId5"/>
    <p:sldId id="369" r:id="rId6"/>
    <p:sldId id="4688" r:id="rId7"/>
    <p:sldId id="366" r:id="rId8"/>
    <p:sldId id="367" r:id="rId9"/>
    <p:sldId id="370" r:id="rId10"/>
    <p:sldId id="4689" r:id="rId11"/>
    <p:sldId id="371" r:id="rId12"/>
    <p:sldId id="372" r:id="rId13"/>
    <p:sldId id="373" r:id="rId14"/>
    <p:sldId id="374" r:id="rId15"/>
    <p:sldId id="375" r:id="rId16"/>
    <p:sldId id="376" r:id="rId17"/>
    <p:sldId id="377" r:id="rId18"/>
    <p:sldId id="378" r:id="rId19"/>
    <p:sldId id="379" r:id="rId20"/>
    <p:sldId id="4690" r:id="rId21"/>
    <p:sldId id="380" r:id="rId2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69" d="100"/>
          <a:sy n="69" d="100"/>
        </p:scale>
        <p:origin x="720" y="5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7F41AE-32A5-4302-8A9A-58BBC2B15759}" type="datetimeFigureOut">
              <a:rPr lang="de-DE" smtClean="0"/>
              <a:t>18.08.2021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0ECA39-6A7E-4E13-BC61-D4E370F68F43}" type="slidenum">
              <a:rPr lang="de-DE" smtClean="0"/>
              <a:t>‹Nr.›</a:t>
            </a:fld>
            <a:endParaRPr lang="de-DE"/>
          </a:p>
        </p:txBody>
      </p:sp>
    </p:spTree>
    <p:extLst>
      <p:ext uri="{BB962C8B-B14F-4D97-AF65-F5344CB8AC3E}">
        <p14:creationId xmlns:p14="http://schemas.microsoft.com/office/powerpoint/2010/main" val="197023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1035515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40355993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3810903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18017762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917162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2640903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15</a:t>
            </a:fld>
            <a:endParaRPr lang="en-GB" dirty="0"/>
          </a:p>
        </p:txBody>
      </p:sp>
    </p:spTree>
    <p:extLst>
      <p:ext uri="{BB962C8B-B14F-4D97-AF65-F5344CB8AC3E}">
        <p14:creationId xmlns:p14="http://schemas.microsoft.com/office/powerpoint/2010/main" val="1246124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1374544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35406141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216437492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272717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599046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20</a:t>
            </a:fld>
            <a:endParaRPr lang="en-GB" dirty="0"/>
          </a:p>
        </p:txBody>
      </p:sp>
    </p:spTree>
    <p:extLst>
      <p:ext uri="{BB962C8B-B14F-4D97-AF65-F5344CB8AC3E}">
        <p14:creationId xmlns:p14="http://schemas.microsoft.com/office/powerpoint/2010/main" val="123135449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21</a:t>
            </a:fld>
            <a:endParaRPr lang="en-GB" dirty="0"/>
          </a:p>
        </p:txBody>
      </p:sp>
    </p:spTree>
    <p:extLst>
      <p:ext uri="{BB962C8B-B14F-4D97-AF65-F5344CB8AC3E}">
        <p14:creationId xmlns:p14="http://schemas.microsoft.com/office/powerpoint/2010/main" val="2417792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2813540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11186288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567883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30804154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36958182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3659195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3941246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D0F59B-6FF2-4FE6-B4D6-4B01491079CE}"/>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AB4C2331-A00E-4D1E-9EB1-6F0546CE1E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DD6CC478-B8F1-4B2A-9F1A-69E02C280505}"/>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E1EC2C08-168D-4C39-83AC-A58696D81DA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5AAF4F9-9255-4838-990C-434CA6172ABB}"/>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2692092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0738AA-B0B9-4242-A420-F9969AE54CA2}"/>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12D66AD-4107-41FD-A1F2-008343EB9D0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37A2A9EB-7BFC-4815-B8AA-B0828B0638ED}"/>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61124032-7BDD-4853-9738-3A7D9034589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1EEA0F65-DA5B-4ACE-8E4A-0A7EE15CD921}"/>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3140119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AFA13E84-CB31-499E-86A4-D16AA20435F6}"/>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E794A26D-4EA3-46E8-94B0-B0D1F927698F}"/>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54E03AF-C958-444B-9973-90FFD2BE4216}"/>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45F7864A-677A-4FC7-96D0-841E7B3C167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38D14862-B9C6-49E9-AF18-D1BCF3D3DAEF}"/>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12242688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id="{5E239D8E-AA39-3D49-8E9D-3122689104D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id="{D28415DF-AA54-5549-8A85-BBFC831E167F}"/>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34580506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1969551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825470-A24E-4FAE-ACE6-14BA1F684895}"/>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23D8A31-6F3E-4ACB-9231-60ADB9BD013A}"/>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A7C37893-8461-49C1-89B2-EBD8C6AA0FE5}"/>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C389BB00-5BAD-4E95-993D-F79B05ABC9C5}"/>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A7089404-88B9-4028-98CF-7F01E56B5E78}"/>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4059014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5BF6BC-22E7-421B-88AF-3241F952CD29}"/>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2FE45CBD-6B13-49F7-A939-86D64B489F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F4AD3981-8700-4DBC-B152-63A878CE3E0A}"/>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F4A074B9-879F-4CE3-8E73-596F11D1AED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4CC0BF0E-8B64-4D3E-8C2A-AEACBB98BE55}"/>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730976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463833-2319-4245-A1DB-D87196CC862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E5408E3-9567-41B5-9014-0473ADF5DA66}"/>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699A15B4-F176-4E70-80F3-E447E238E8E3}"/>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246BD906-58CD-4402-8116-9D2C922AB9BC}"/>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6" name="Fußzeilenplatzhalter 5">
            <a:extLst>
              <a:ext uri="{FF2B5EF4-FFF2-40B4-BE49-F238E27FC236}">
                <a16:creationId xmlns:a16="http://schemas.microsoft.com/office/drawing/2014/main" id="{52CE9B35-BFE9-4A73-8162-9A278A21B38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F3D56FCD-CDB8-4696-BBB6-01AB79DE87A3}"/>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1398443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CC67D8-8BF9-4CE8-A7A1-B3584CB637A2}"/>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EDD29F00-0AEB-46BA-A388-C142939BEA7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FE9AB1B-C9E0-478C-9341-7FF46F1141A6}"/>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F792754E-1AFF-4079-8260-56AC99473F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9E444816-D926-4034-8602-B3210A9A135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2FD4320-5AB4-4D92-93CB-196E47EB6344}"/>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8" name="Fußzeilenplatzhalter 7">
            <a:extLst>
              <a:ext uri="{FF2B5EF4-FFF2-40B4-BE49-F238E27FC236}">
                <a16:creationId xmlns:a16="http://schemas.microsoft.com/office/drawing/2014/main" id="{D42E886F-706E-4B3A-874A-37891F03FD32}"/>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475842C0-A603-46CD-80F0-F5A789EC4712}"/>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28853525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D25D19A-1206-42B9-9F26-2BF2A2D86CB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6A2CECAC-2885-4B3E-B208-C03A85B90E14}"/>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4" name="Fußzeilenplatzhalter 3">
            <a:extLst>
              <a:ext uri="{FF2B5EF4-FFF2-40B4-BE49-F238E27FC236}">
                <a16:creationId xmlns:a16="http://schemas.microsoft.com/office/drawing/2014/main" id="{74EF16A2-8786-456C-8696-06229D77B5F4}"/>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742C7A35-AD27-469F-ADFB-0448F9C11A5E}"/>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351808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E971B72F-64B6-42FB-9961-6AECC673446E}"/>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3" name="Fußzeilenplatzhalter 2">
            <a:extLst>
              <a:ext uri="{FF2B5EF4-FFF2-40B4-BE49-F238E27FC236}">
                <a16:creationId xmlns:a16="http://schemas.microsoft.com/office/drawing/2014/main" id="{06AE1B88-CA2C-4224-B2B6-AD062054F5D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C2B41CD-8DA6-4AC4-9824-BCCC72453FD3}"/>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2745544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B429018-9BBF-4BF9-9B68-1DC92F1FC49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60A975BE-8B7A-4B7F-A68F-127A5CD244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EE6B40A0-BC2C-473B-AA90-AB211D2028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3F43F0C-6C5E-4A88-964F-BB7B474931DC}"/>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6" name="Fußzeilenplatzhalter 5">
            <a:extLst>
              <a:ext uri="{FF2B5EF4-FFF2-40B4-BE49-F238E27FC236}">
                <a16:creationId xmlns:a16="http://schemas.microsoft.com/office/drawing/2014/main" id="{09118D39-4F86-4966-8FD1-24FF62AEBEE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509E1CAD-6232-4574-ADCD-536455041288}"/>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92710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E07592-5975-4C49-BEFD-BF27A58AEFAC}"/>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9595DEFB-7DA6-46DA-A721-8232C5C4A6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29BC54A3-135B-481F-8374-96C354CD74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42D3AD5-F1A6-4BF5-99B8-3D579216D429}"/>
              </a:ext>
            </a:extLst>
          </p:cNvPr>
          <p:cNvSpPr>
            <a:spLocks noGrp="1"/>
          </p:cNvSpPr>
          <p:nvPr>
            <p:ph type="dt" sz="half" idx="10"/>
          </p:nvPr>
        </p:nvSpPr>
        <p:spPr/>
        <p:txBody>
          <a:bodyPr/>
          <a:lstStyle/>
          <a:p>
            <a:fld id="{C97B2EA8-8FAC-4070-A6C6-FAA10778AAD2}" type="datetimeFigureOut">
              <a:rPr lang="de-DE" smtClean="0"/>
              <a:t>18.08.2021</a:t>
            </a:fld>
            <a:endParaRPr lang="de-DE"/>
          </a:p>
        </p:txBody>
      </p:sp>
      <p:sp>
        <p:nvSpPr>
          <p:cNvPr id="6" name="Fußzeilenplatzhalter 5">
            <a:extLst>
              <a:ext uri="{FF2B5EF4-FFF2-40B4-BE49-F238E27FC236}">
                <a16:creationId xmlns:a16="http://schemas.microsoft.com/office/drawing/2014/main" id="{29704653-1855-486C-A64E-6B9E35C91A4A}"/>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8260FF84-80F4-4627-A34E-EE124B3ABB1E}"/>
              </a:ext>
            </a:extLst>
          </p:cNvPr>
          <p:cNvSpPr>
            <a:spLocks noGrp="1"/>
          </p:cNvSpPr>
          <p:nvPr>
            <p:ph type="sldNum" sz="quarter" idx="12"/>
          </p:nvPr>
        </p:nvSpPr>
        <p:spPr/>
        <p:txBody>
          <a:bodyPr/>
          <a:lstStyle/>
          <a:p>
            <a:fld id="{E6C92B89-C541-440E-8FC2-5DD83F051800}" type="slidenum">
              <a:rPr lang="de-DE" smtClean="0"/>
              <a:t>‹Nr.›</a:t>
            </a:fld>
            <a:endParaRPr lang="de-DE"/>
          </a:p>
        </p:txBody>
      </p:sp>
    </p:spTree>
    <p:extLst>
      <p:ext uri="{BB962C8B-B14F-4D97-AF65-F5344CB8AC3E}">
        <p14:creationId xmlns:p14="http://schemas.microsoft.com/office/powerpoint/2010/main" val="124785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1579FE02-0C21-46ED-8FFD-EB9941CE76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61534274-A903-4BF2-AF68-2B09B80704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0A77337-4F6D-491E-B7A0-157CAE284F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7B2EA8-8FAC-4070-A6C6-FAA10778AAD2}" type="datetimeFigureOut">
              <a:rPr lang="de-DE" smtClean="0"/>
              <a:t>18.08.2021</a:t>
            </a:fld>
            <a:endParaRPr lang="de-DE"/>
          </a:p>
        </p:txBody>
      </p:sp>
      <p:sp>
        <p:nvSpPr>
          <p:cNvPr id="5" name="Fußzeilenplatzhalter 4">
            <a:extLst>
              <a:ext uri="{FF2B5EF4-FFF2-40B4-BE49-F238E27FC236}">
                <a16:creationId xmlns:a16="http://schemas.microsoft.com/office/drawing/2014/main" id="{1C1A63D2-631A-4893-B2E4-445623478C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EAC46129-4E51-429F-ABE3-31A2456350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C92B89-C541-440E-8FC2-5DD83F051800}" type="slidenum">
              <a:rPr lang="de-DE" smtClean="0"/>
              <a:t>‹Nr.›</a:t>
            </a:fld>
            <a:endParaRPr lang="de-DE"/>
          </a:p>
        </p:txBody>
      </p:sp>
    </p:spTree>
    <p:extLst>
      <p:ext uri="{BB962C8B-B14F-4D97-AF65-F5344CB8AC3E}">
        <p14:creationId xmlns:p14="http://schemas.microsoft.com/office/powerpoint/2010/main" val="7346147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2.xml"/><Relationship Id="rId1" Type="http://schemas.openxmlformats.org/officeDocument/2006/relationships/tags" Target="../tags/tag2.xml"/><Relationship Id="rId5" Type="http://schemas.openxmlformats.org/officeDocument/2006/relationships/image" Target="../media/image5.e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3.xml"/><Relationship Id="rId5" Type="http://schemas.openxmlformats.org/officeDocument/2006/relationships/image" Target="../media/image5.emf"/><Relationship Id="rId4" Type="http://schemas.openxmlformats.org/officeDocument/2006/relationships/oleObject" Target="../embeddings/oleObject3.bin"/></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2.xml"/><Relationship Id="rId1" Type="http://schemas.openxmlformats.org/officeDocument/2006/relationships/tags" Target="../tags/tag4.xml"/><Relationship Id="rId5" Type="http://schemas.openxmlformats.org/officeDocument/2006/relationships/image" Target="../media/image5.e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2.xml"/><Relationship Id="rId1" Type="http://schemas.openxmlformats.org/officeDocument/2006/relationships/tags" Target="../tags/tag5.xml"/><Relationship Id="rId5" Type="http://schemas.openxmlformats.org/officeDocument/2006/relationships/image" Target="../media/image5.emf"/><Relationship Id="rId4" Type="http://schemas.openxmlformats.org/officeDocument/2006/relationships/oleObject" Target="../embeddings/oleObject5.bin"/></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2.xml"/><Relationship Id="rId1" Type="http://schemas.openxmlformats.org/officeDocument/2006/relationships/tags" Target="../tags/tag6.xml"/><Relationship Id="rId5" Type="http://schemas.openxmlformats.org/officeDocument/2006/relationships/image" Target="../media/image5.emf"/><Relationship Id="rId4" Type="http://schemas.openxmlformats.org/officeDocument/2006/relationships/oleObject" Target="../embeddings/oleObject6.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2.xml"/><Relationship Id="rId1" Type="http://schemas.openxmlformats.org/officeDocument/2006/relationships/tags" Target="../tags/tag7.xml"/><Relationship Id="rId5" Type="http://schemas.openxmlformats.org/officeDocument/2006/relationships/image" Target="../media/image5.emf"/><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2.xml"/><Relationship Id="rId1" Type="http://schemas.openxmlformats.org/officeDocument/2006/relationships/tags" Target="../tags/tag8.xml"/><Relationship Id="rId5" Type="http://schemas.openxmlformats.org/officeDocument/2006/relationships/image" Target="../media/image5.emf"/><Relationship Id="rId4" Type="http://schemas.openxmlformats.org/officeDocument/2006/relationships/oleObject" Target="../embeddings/oleObject8.bin"/></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9.xml"/><Relationship Id="rId5" Type="http://schemas.openxmlformats.org/officeDocument/2006/relationships/image" Target="../media/image5.emf"/><Relationship Id="rId4" Type="http://schemas.openxmlformats.org/officeDocument/2006/relationships/oleObject" Target="../embeddings/oleObject9.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2.xml"/><Relationship Id="rId1" Type="http://schemas.openxmlformats.org/officeDocument/2006/relationships/tags" Target="../tags/tag10.xml"/><Relationship Id="rId5" Type="http://schemas.openxmlformats.org/officeDocument/2006/relationships/image" Target="../media/image5.emf"/><Relationship Id="rId4" Type="http://schemas.openxmlformats.org/officeDocument/2006/relationships/oleObject" Target="../embeddings/oleObject10.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12.xml"/><Relationship Id="rId1" Type="http://schemas.openxmlformats.org/officeDocument/2006/relationships/tags" Target="../tags/tag11.xml"/><Relationship Id="rId5" Type="http://schemas.openxmlformats.org/officeDocument/2006/relationships/image" Target="../media/image5.emf"/><Relationship Id="rId4" Type="http://schemas.openxmlformats.org/officeDocument/2006/relationships/oleObject" Target="../embeddings/oleObject1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3BD508-728B-4C8B-9785-A9E72963752E}"/>
              </a:ext>
            </a:extLst>
          </p:cNvPr>
          <p:cNvSpPr>
            <a:spLocks noGrp="1"/>
          </p:cNvSpPr>
          <p:nvPr>
            <p:ph type="body" sz="quarter" idx="11"/>
          </p:nvPr>
        </p:nvSpPr>
        <p:spPr>
          <a:xfrm>
            <a:off x="461755" y="3274356"/>
            <a:ext cx="9821959" cy="1582271"/>
          </a:xfrm>
        </p:spPr>
        <p:txBody>
          <a:bodyPr/>
          <a:lstStyle/>
          <a:p>
            <a:r>
              <a:rPr lang="en-GB"/>
              <a:t>Schnellmaßnahmen</a:t>
            </a:r>
            <a:r>
              <a:rPr lang="en-GB" dirty="0"/>
              <a:t> in </a:t>
            </a:r>
            <a:r>
              <a:rPr lang="en-GB" dirty="0" err="1"/>
              <a:t>einer</a:t>
            </a:r>
            <a:r>
              <a:rPr lang="en-GB" dirty="0"/>
              <a:t> </a:t>
            </a:r>
            <a:r>
              <a:rPr lang="en-GB" dirty="0" err="1"/>
              <a:t>Krise</a:t>
            </a:r>
            <a:r>
              <a:rPr lang="en-GB" dirty="0"/>
              <a:t>:</a:t>
            </a:r>
          </a:p>
          <a:p>
            <a:r>
              <a:rPr lang="en-GB" dirty="0" err="1"/>
              <a:t>Kosten</a:t>
            </a:r>
            <a:r>
              <a:rPr lang="en-GB" dirty="0"/>
              <a:t> </a:t>
            </a:r>
            <a:r>
              <a:rPr lang="en-GB" dirty="0" err="1"/>
              <a:t>reduzieren</a:t>
            </a:r>
            <a:r>
              <a:rPr lang="en-GB" dirty="0"/>
              <a:t>, </a:t>
            </a:r>
            <a:r>
              <a:rPr lang="en-GB" dirty="0" err="1"/>
              <a:t>Umsatz</a:t>
            </a:r>
            <a:r>
              <a:rPr lang="en-GB" dirty="0"/>
              <a:t> </a:t>
            </a:r>
            <a:r>
              <a:rPr lang="en-GB" dirty="0" err="1"/>
              <a:t>steigern</a:t>
            </a:r>
            <a:endParaRPr lang="en-GB" dirty="0"/>
          </a:p>
          <a:p>
            <a:endParaRPr lang="en-GB" dirty="0"/>
          </a:p>
        </p:txBody>
      </p:sp>
    </p:spTree>
    <p:extLst>
      <p:ext uri="{BB962C8B-B14F-4D97-AF65-F5344CB8AC3E}">
        <p14:creationId xmlns:p14="http://schemas.microsoft.com/office/powerpoint/2010/main" val="279501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783BD508-728B-4C8B-9785-A9E72963752E}"/>
              </a:ext>
            </a:extLst>
          </p:cNvPr>
          <p:cNvSpPr>
            <a:spLocks noGrp="1"/>
          </p:cNvSpPr>
          <p:nvPr>
            <p:ph type="body" sz="quarter" idx="11"/>
          </p:nvPr>
        </p:nvSpPr>
        <p:spPr>
          <a:xfrm>
            <a:off x="461755" y="3274356"/>
            <a:ext cx="9821959" cy="1582271"/>
          </a:xfrm>
        </p:spPr>
        <p:txBody>
          <a:bodyPr/>
          <a:lstStyle/>
          <a:p>
            <a:r>
              <a:rPr lang="en-GB" dirty="0"/>
              <a:t>Bewältigung von Krisen in verschiedenen Bereichen des Unternehmens</a:t>
            </a:r>
          </a:p>
          <a:p>
            <a:endParaRPr lang="en-GB" dirty="0"/>
          </a:p>
        </p:txBody>
      </p:sp>
    </p:spTree>
    <p:extLst>
      <p:ext uri="{BB962C8B-B14F-4D97-AF65-F5344CB8AC3E}">
        <p14:creationId xmlns:p14="http://schemas.microsoft.com/office/powerpoint/2010/main" val="512203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12438" y="484554"/>
            <a:ext cx="10083056" cy="923342"/>
          </a:xfrm>
        </p:spPr>
        <p:txBody>
          <a:bodyPr>
            <a:noAutofit/>
          </a:bodyPr>
          <a:lstStyle/>
          <a:p>
            <a:r>
              <a:rPr lang="en-GB" dirty="0"/>
              <a:t>6 Wege zur Überwindung einer </a:t>
            </a:r>
            <a:r>
              <a:rPr lang="en-GB" u="sng" dirty="0" err="1"/>
              <a:t>saisonalen</a:t>
            </a:r>
            <a:r>
              <a:rPr lang="en-GB" u="sng" dirty="0"/>
              <a:t> </a:t>
            </a:r>
            <a:r>
              <a:rPr lang="en-GB" dirty="0" err="1"/>
              <a:t>Umsatz</a:t>
            </a:r>
            <a:r>
              <a:rPr lang="en-GB" dirty="0"/>
              <a:t>- &amp; </a:t>
            </a:r>
            <a:r>
              <a:rPr lang="en-GB" dirty="0" err="1"/>
              <a:t>Produktkrise</a:t>
            </a:r>
            <a:endParaRPr lang="en-GB" dirty="0"/>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825417"/>
            <a:ext cx="3732705"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Zunächst muss </a:t>
            </a:r>
            <a:r>
              <a:rPr lang="en-GB" sz="2000" dirty="0" err="1">
                <a:solidFill>
                  <a:srgbClr val="245473"/>
                </a:solidFill>
                <a:latin typeface="+mj-lt"/>
                <a:ea typeface="Open Sans Light" panose="020B0306030504020204" pitchFamily="34" charset="0"/>
                <a:cs typeface="Open Sans Light" panose="020B0306030504020204" pitchFamily="34" charset="0"/>
              </a:rPr>
              <a:t>analysiert werden, </a:t>
            </a:r>
            <a:r>
              <a:rPr lang="en-GB" sz="2000" dirty="0">
                <a:solidFill>
                  <a:srgbClr val="245473"/>
                </a:solidFill>
                <a:latin typeface="+mj-lt"/>
                <a:ea typeface="Open Sans Light" panose="020B0306030504020204" pitchFamily="34" charset="0"/>
                <a:cs typeface="Open Sans Light" panose="020B0306030504020204" pitchFamily="34" charset="0"/>
              </a:rPr>
              <a:t>ob die Absatzkrise nur durch externe kurzfristige Einflüsse (Wetter, Saisonalität) verursacht wird. Wenn dies der Fall ist, können Gegenmaßnahmen ergriffen werden, z. B. durch Kurzarbeit oder den Abbau von Leiharbeitern. </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Eine anhaltende Absatzkrise muss genauer untersucht werden. Wenn das Produkt grundsätzlich wettbewerbsfähig ist, liegt das Problem wahrscheinlich im Bereich Vertrieb und Marketing.</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47" name="4-Point Star 53">
            <a:extLst>
              <a:ext uri="{FF2B5EF4-FFF2-40B4-BE49-F238E27FC236}">
                <a16:creationId xmlns:a16="http://schemas.microsoft.com/office/drawing/2014/main" id="{3B7DEF8F-23FB-4584-831F-76BD366A4DB4}"/>
              </a:ext>
            </a:extLst>
          </p:cNvPr>
          <p:cNvSpPr/>
          <p:nvPr/>
        </p:nvSpPr>
        <p:spPr>
          <a:xfrm>
            <a:off x="4140248" y="2066513"/>
            <a:ext cx="1170635" cy="1170635"/>
          </a:xfrm>
          <a:prstGeom prst="star4">
            <a:avLst>
              <a:gd name="adj" fmla="val 225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8" name="4-Point Star 3">
            <a:extLst>
              <a:ext uri="{FF2B5EF4-FFF2-40B4-BE49-F238E27FC236}">
                <a16:creationId xmlns:a16="http://schemas.microsoft.com/office/drawing/2014/main" id="{FD346BA9-C0C5-41DE-993F-A3CA4A2460B9}"/>
              </a:ext>
            </a:extLst>
          </p:cNvPr>
          <p:cNvSpPr/>
          <p:nvPr/>
        </p:nvSpPr>
        <p:spPr>
          <a:xfrm rot="2700000">
            <a:off x="4140248" y="2066513"/>
            <a:ext cx="1170635" cy="1170635"/>
          </a:xfrm>
          <a:prstGeom prst="star4">
            <a:avLst>
              <a:gd name="adj" fmla="val 2250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9" name="TextBox 23">
            <a:extLst>
              <a:ext uri="{FF2B5EF4-FFF2-40B4-BE49-F238E27FC236}">
                <a16:creationId xmlns:a16="http://schemas.microsoft.com/office/drawing/2014/main" id="{B9C40B45-DC9F-4D15-84EE-17ABDD1736F4}"/>
              </a:ext>
            </a:extLst>
          </p:cNvPr>
          <p:cNvSpPr txBox="1"/>
          <p:nvPr/>
        </p:nvSpPr>
        <p:spPr>
          <a:xfrm>
            <a:off x="4487359" y="2432474"/>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01</a:t>
            </a:r>
            <a:endParaRPr lang="en-GB" sz="2251" b="1" dirty="0">
              <a:solidFill>
                <a:schemeClr val="bg1"/>
              </a:solidFill>
              <a:latin typeface="+mj-lt"/>
              <a:ea typeface="League Spartan" charset="0"/>
              <a:cs typeface="Poppins" pitchFamily="2" charset="77"/>
            </a:endParaRPr>
          </a:p>
        </p:txBody>
      </p:sp>
      <p:sp>
        <p:nvSpPr>
          <p:cNvPr id="51" name="Subtitle 2">
            <a:extLst>
              <a:ext uri="{FF2B5EF4-FFF2-40B4-BE49-F238E27FC236}">
                <a16:creationId xmlns:a16="http://schemas.microsoft.com/office/drawing/2014/main" id="{97FA5EE1-B019-4045-B36A-9F35DBE1C8A9}"/>
              </a:ext>
            </a:extLst>
          </p:cNvPr>
          <p:cNvSpPr txBox="1">
            <a:spLocks/>
          </p:cNvSpPr>
          <p:nvPr/>
        </p:nvSpPr>
        <p:spPr>
          <a:xfrm>
            <a:off x="5553330" y="1937484"/>
            <a:ext cx="6395238"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Ist die Produkt- und Absatzkrise nur vorübergehender Natur (z. B. saisonaler Umsatzrückgang), müssen nur Maßnahmen ergriffen werden, um diesen vorübergehenden Problemen entgegenzuwirken.</a:t>
            </a:r>
          </a:p>
        </p:txBody>
      </p:sp>
      <p:sp>
        <p:nvSpPr>
          <p:cNvPr id="52" name="4-Point Star 55">
            <a:extLst>
              <a:ext uri="{FF2B5EF4-FFF2-40B4-BE49-F238E27FC236}">
                <a16:creationId xmlns:a16="http://schemas.microsoft.com/office/drawing/2014/main" id="{74EEF346-1922-4EBA-BB0F-4D6F89A3E2DB}"/>
              </a:ext>
            </a:extLst>
          </p:cNvPr>
          <p:cNvSpPr/>
          <p:nvPr/>
        </p:nvSpPr>
        <p:spPr>
          <a:xfrm>
            <a:off x="4140248" y="3406026"/>
            <a:ext cx="1170635" cy="1170635"/>
          </a:xfrm>
          <a:prstGeom prst="star4">
            <a:avLst>
              <a:gd name="adj" fmla="val 22500"/>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4-Point Star 7">
            <a:extLst>
              <a:ext uri="{FF2B5EF4-FFF2-40B4-BE49-F238E27FC236}">
                <a16:creationId xmlns:a16="http://schemas.microsoft.com/office/drawing/2014/main" id="{85009DC9-5C7D-4B88-91AA-345C47A8AC83}"/>
              </a:ext>
            </a:extLst>
          </p:cNvPr>
          <p:cNvSpPr/>
          <p:nvPr/>
        </p:nvSpPr>
        <p:spPr>
          <a:xfrm rot="2700000">
            <a:off x="4140248" y="3406026"/>
            <a:ext cx="1170635" cy="1170635"/>
          </a:xfrm>
          <a:prstGeom prst="star4">
            <a:avLst>
              <a:gd name="adj" fmla="val 2250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TextBox 24">
            <a:extLst>
              <a:ext uri="{FF2B5EF4-FFF2-40B4-BE49-F238E27FC236}">
                <a16:creationId xmlns:a16="http://schemas.microsoft.com/office/drawing/2014/main" id="{7FE9B831-D878-4A5C-A740-6809DB62060A}"/>
              </a:ext>
            </a:extLst>
          </p:cNvPr>
          <p:cNvSpPr txBox="1"/>
          <p:nvPr/>
        </p:nvSpPr>
        <p:spPr>
          <a:xfrm>
            <a:off x="4487359" y="3771274"/>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02</a:t>
            </a:r>
            <a:endParaRPr lang="en-GB" sz="2251" b="1" dirty="0">
              <a:solidFill>
                <a:schemeClr val="bg1"/>
              </a:solidFill>
              <a:latin typeface="+mj-lt"/>
              <a:ea typeface="League Spartan" charset="0"/>
              <a:cs typeface="Poppins" pitchFamily="2" charset="77"/>
            </a:endParaRPr>
          </a:p>
        </p:txBody>
      </p:sp>
      <p:sp>
        <p:nvSpPr>
          <p:cNvPr id="56" name="Subtitle 2">
            <a:extLst>
              <a:ext uri="{FF2B5EF4-FFF2-40B4-BE49-F238E27FC236}">
                <a16:creationId xmlns:a16="http://schemas.microsoft.com/office/drawing/2014/main" id="{70E6B2B6-5438-4DBC-A401-CCD0C2530C37}"/>
              </a:ext>
            </a:extLst>
          </p:cNvPr>
          <p:cNvSpPr txBox="1">
            <a:spLocks/>
          </p:cNvSpPr>
          <p:nvPr/>
        </p:nvSpPr>
        <p:spPr>
          <a:xfrm>
            <a:off x="5553330" y="3040055"/>
            <a:ext cx="6170583" cy="219522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Um das Mitarbeiterpotenzial mit seinen beruflichen Qualifikationen zu erhalten, sind bestandsschonende Maßnahmen zu prüfen, wie z. B.</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Durchführung von Kurzarbeit</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Reduktion der Zeitarbeit</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Reduzierung von Zeitguthaben</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Reduzierung der Wochenarbeitszeit, etc</a:t>
            </a:r>
            <a:r>
              <a:rPr lang="en-GB" sz="1800" dirty="0">
                <a:solidFill>
                  <a:schemeClr val="tx1"/>
                </a:solidFill>
                <a:latin typeface="+mj-lt"/>
                <a:ea typeface="Lato Light" panose="020F0502020204030203" pitchFamily="34" charset="0"/>
                <a:cs typeface="Mukta ExtraLight" panose="020B0000000000000000" pitchFamily="34" charset="77"/>
              </a:rPr>
              <a:t>.</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57" name="4-Point Star 56">
            <a:extLst>
              <a:ext uri="{FF2B5EF4-FFF2-40B4-BE49-F238E27FC236}">
                <a16:creationId xmlns:a16="http://schemas.microsoft.com/office/drawing/2014/main" id="{FAFF919C-1B67-4756-9C77-19B14D0068AA}"/>
              </a:ext>
            </a:extLst>
          </p:cNvPr>
          <p:cNvSpPr/>
          <p:nvPr/>
        </p:nvSpPr>
        <p:spPr>
          <a:xfrm>
            <a:off x="4140248" y="4745539"/>
            <a:ext cx="1170635" cy="1170635"/>
          </a:xfrm>
          <a:prstGeom prst="star4">
            <a:avLst>
              <a:gd name="adj" fmla="val 225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8" name="4-Point Star 10">
            <a:extLst>
              <a:ext uri="{FF2B5EF4-FFF2-40B4-BE49-F238E27FC236}">
                <a16:creationId xmlns:a16="http://schemas.microsoft.com/office/drawing/2014/main" id="{BD2337E1-4459-492B-9D47-8E991CDD0392}"/>
              </a:ext>
            </a:extLst>
          </p:cNvPr>
          <p:cNvSpPr/>
          <p:nvPr/>
        </p:nvSpPr>
        <p:spPr>
          <a:xfrm rot="2700000">
            <a:off x="4140248" y="4745539"/>
            <a:ext cx="1170635" cy="1170635"/>
          </a:xfrm>
          <a:prstGeom prst="star4">
            <a:avLst>
              <a:gd name="adj" fmla="val 2250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9" name="TextBox 25">
            <a:extLst>
              <a:ext uri="{FF2B5EF4-FFF2-40B4-BE49-F238E27FC236}">
                <a16:creationId xmlns:a16="http://schemas.microsoft.com/office/drawing/2014/main" id="{484EB46D-566F-449A-996F-EA1E60F5813A}"/>
              </a:ext>
            </a:extLst>
          </p:cNvPr>
          <p:cNvSpPr txBox="1"/>
          <p:nvPr/>
        </p:nvSpPr>
        <p:spPr>
          <a:xfrm>
            <a:off x="4487359" y="5111502"/>
            <a:ext cx="476413" cy="438710"/>
          </a:xfrm>
          <a:prstGeom prst="rect">
            <a:avLst/>
          </a:prstGeom>
          <a:noFill/>
        </p:spPr>
        <p:txBody>
          <a:bodyPr wrap="none" rtlCol="0" anchor="ctr" anchorCtr="0">
            <a:spAutoFit/>
          </a:bodyPr>
          <a:lstStyle/>
          <a:p>
            <a:pPr algn="ctr"/>
            <a:r>
              <a:rPr lang="en-GB" sz="2251" b="1">
                <a:solidFill>
                  <a:schemeClr val="bg1"/>
                </a:solidFill>
                <a:latin typeface="+mj-lt"/>
                <a:ea typeface="League Spartan" charset="0"/>
                <a:cs typeface="Poppins" pitchFamily="2" charset="77"/>
              </a:rPr>
              <a:t>03</a:t>
            </a:r>
            <a:endParaRPr lang="en-GB" sz="2251" b="1" dirty="0">
              <a:solidFill>
                <a:schemeClr val="bg1"/>
              </a:solidFill>
              <a:latin typeface="+mj-lt"/>
              <a:ea typeface="League Spartan" charset="0"/>
              <a:cs typeface="Poppins" pitchFamily="2" charset="77"/>
            </a:endParaRPr>
          </a:p>
        </p:txBody>
      </p:sp>
      <p:sp>
        <p:nvSpPr>
          <p:cNvPr id="61" name="Subtitle 2">
            <a:extLst>
              <a:ext uri="{FF2B5EF4-FFF2-40B4-BE49-F238E27FC236}">
                <a16:creationId xmlns:a16="http://schemas.microsoft.com/office/drawing/2014/main" id="{187EA8A0-6494-4398-A159-92080FD70F42}"/>
              </a:ext>
            </a:extLst>
          </p:cNvPr>
          <p:cNvSpPr txBox="1">
            <a:spLocks/>
          </p:cNvSpPr>
          <p:nvPr/>
        </p:nvSpPr>
        <p:spPr>
          <a:xfrm>
            <a:off x="5474994" y="5385324"/>
            <a:ext cx="6248920"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Um die Ergebniseinbußen in der Übergangszeit zu kompensieren, sollen die Maßnahmen durch striktes Kostenmanagement und entsprechende Kontrollen in allen Bereichen ergänzt werden.</a:t>
            </a:r>
          </a:p>
        </p:txBody>
      </p:sp>
    </p:spTree>
    <p:extLst>
      <p:ext uri="{BB962C8B-B14F-4D97-AF65-F5344CB8AC3E}">
        <p14:creationId xmlns:p14="http://schemas.microsoft.com/office/powerpoint/2010/main" val="20422711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70" name="4-Point Star 54">
            <a:extLst>
              <a:ext uri="{FF2B5EF4-FFF2-40B4-BE49-F238E27FC236}">
                <a16:creationId xmlns:a16="http://schemas.microsoft.com/office/drawing/2014/main" id="{17E4123B-BCBF-4F9A-96B9-B8B263A83E95}"/>
              </a:ext>
            </a:extLst>
          </p:cNvPr>
          <p:cNvSpPr/>
          <p:nvPr/>
        </p:nvSpPr>
        <p:spPr>
          <a:xfrm>
            <a:off x="4140247" y="2063634"/>
            <a:ext cx="1170635" cy="1170635"/>
          </a:xfrm>
          <a:prstGeom prst="star4">
            <a:avLst>
              <a:gd name="adj" fmla="val 225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1" name="4-Point Star 13">
            <a:extLst>
              <a:ext uri="{FF2B5EF4-FFF2-40B4-BE49-F238E27FC236}">
                <a16:creationId xmlns:a16="http://schemas.microsoft.com/office/drawing/2014/main" id="{F62D43C6-37A3-4032-B698-E886470B1F82}"/>
              </a:ext>
            </a:extLst>
          </p:cNvPr>
          <p:cNvSpPr/>
          <p:nvPr/>
        </p:nvSpPr>
        <p:spPr>
          <a:xfrm rot="2700000">
            <a:off x="4140247" y="2063634"/>
            <a:ext cx="1170635" cy="1170635"/>
          </a:xfrm>
          <a:prstGeom prst="star4">
            <a:avLst>
              <a:gd name="adj" fmla="val 2250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2" name="TextBox 26">
            <a:extLst>
              <a:ext uri="{FF2B5EF4-FFF2-40B4-BE49-F238E27FC236}">
                <a16:creationId xmlns:a16="http://schemas.microsoft.com/office/drawing/2014/main" id="{C289E61D-B6BC-40D6-BB39-D31E9CD6DCD9}"/>
              </a:ext>
            </a:extLst>
          </p:cNvPr>
          <p:cNvSpPr txBox="1"/>
          <p:nvPr/>
        </p:nvSpPr>
        <p:spPr>
          <a:xfrm>
            <a:off x="4487358" y="2429595"/>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04</a:t>
            </a:r>
            <a:endParaRPr lang="en-GB" sz="2251" b="1" dirty="0">
              <a:solidFill>
                <a:schemeClr val="bg1"/>
              </a:solidFill>
              <a:latin typeface="Poppins" pitchFamily="2" charset="77"/>
              <a:ea typeface="League Spartan" charset="0"/>
              <a:cs typeface="Poppins" pitchFamily="2" charset="77"/>
            </a:endParaRPr>
          </a:p>
        </p:txBody>
      </p:sp>
      <p:sp>
        <p:nvSpPr>
          <p:cNvPr id="73" name="4-Point Star 57">
            <a:extLst>
              <a:ext uri="{FF2B5EF4-FFF2-40B4-BE49-F238E27FC236}">
                <a16:creationId xmlns:a16="http://schemas.microsoft.com/office/drawing/2014/main" id="{A6E81094-3A10-4EE9-9AED-21803932003C}"/>
              </a:ext>
            </a:extLst>
          </p:cNvPr>
          <p:cNvSpPr/>
          <p:nvPr/>
        </p:nvSpPr>
        <p:spPr>
          <a:xfrm>
            <a:off x="4140247" y="3403147"/>
            <a:ext cx="1170635" cy="1170635"/>
          </a:xfrm>
          <a:prstGeom prst="star4">
            <a:avLst>
              <a:gd name="adj" fmla="val 22500"/>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4" name="4-Point Star 16">
            <a:extLst>
              <a:ext uri="{FF2B5EF4-FFF2-40B4-BE49-F238E27FC236}">
                <a16:creationId xmlns:a16="http://schemas.microsoft.com/office/drawing/2014/main" id="{8AAC948F-531A-4DC6-9C37-D8D857127939}"/>
              </a:ext>
            </a:extLst>
          </p:cNvPr>
          <p:cNvSpPr/>
          <p:nvPr/>
        </p:nvSpPr>
        <p:spPr>
          <a:xfrm rot="2700000">
            <a:off x="4140247" y="3403147"/>
            <a:ext cx="1170635" cy="1170635"/>
          </a:xfrm>
          <a:prstGeom prst="star4">
            <a:avLst>
              <a:gd name="adj" fmla="val 2250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5" name="TextBox 27">
            <a:extLst>
              <a:ext uri="{FF2B5EF4-FFF2-40B4-BE49-F238E27FC236}">
                <a16:creationId xmlns:a16="http://schemas.microsoft.com/office/drawing/2014/main" id="{4F7308B6-1DD1-4A88-A52A-4368D8CF104B}"/>
              </a:ext>
            </a:extLst>
          </p:cNvPr>
          <p:cNvSpPr txBox="1"/>
          <p:nvPr/>
        </p:nvSpPr>
        <p:spPr>
          <a:xfrm>
            <a:off x="4487358" y="3768395"/>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05</a:t>
            </a:r>
            <a:endParaRPr lang="en-GB" sz="2251" b="1" dirty="0">
              <a:solidFill>
                <a:schemeClr val="bg1"/>
              </a:solidFill>
              <a:latin typeface="Poppins" pitchFamily="2" charset="77"/>
              <a:ea typeface="League Spartan" charset="0"/>
              <a:cs typeface="Poppins" pitchFamily="2" charset="77"/>
            </a:endParaRPr>
          </a:p>
        </p:txBody>
      </p:sp>
      <p:sp>
        <p:nvSpPr>
          <p:cNvPr id="76" name="4-Point Star 58">
            <a:extLst>
              <a:ext uri="{FF2B5EF4-FFF2-40B4-BE49-F238E27FC236}">
                <a16:creationId xmlns:a16="http://schemas.microsoft.com/office/drawing/2014/main" id="{133F1B64-1EF4-4582-972A-E077BCB0AC10}"/>
              </a:ext>
            </a:extLst>
          </p:cNvPr>
          <p:cNvSpPr/>
          <p:nvPr/>
        </p:nvSpPr>
        <p:spPr>
          <a:xfrm>
            <a:off x="4140247" y="4742660"/>
            <a:ext cx="1170635" cy="1170635"/>
          </a:xfrm>
          <a:prstGeom prst="star4">
            <a:avLst>
              <a:gd name="adj" fmla="val 225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7" name="4-Point Star 19">
            <a:extLst>
              <a:ext uri="{FF2B5EF4-FFF2-40B4-BE49-F238E27FC236}">
                <a16:creationId xmlns:a16="http://schemas.microsoft.com/office/drawing/2014/main" id="{7835EFC7-1C6E-4174-8769-A8E8E0E689E6}"/>
              </a:ext>
            </a:extLst>
          </p:cNvPr>
          <p:cNvSpPr/>
          <p:nvPr/>
        </p:nvSpPr>
        <p:spPr>
          <a:xfrm rot="2700000">
            <a:off x="4140247" y="4742660"/>
            <a:ext cx="1170635" cy="1170635"/>
          </a:xfrm>
          <a:prstGeom prst="star4">
            <a:avLst>
              <a:gd name="adj" fmla="val 2250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p>
        </p:txBody>
      </p:sp>
      <p:sp>
        <p:nvSpPr>
          <p:cNvPr id="78" name="TextBox 28">
            <a:extLst>
              <a:ext uri="{FF2B5EF4-FFF2-40B4-BE49-F238E27FC236}">
                <a16:creationId xmlns:a16="http://schemas.microsoft.com/office/drawing/2014/main" id="{9A8CDAB4-2CD7-41D7-9DDF-68DC85C1A630}"/>
              </a:ext>
            </a:extLst>
          </p:cNvPr>
          <p:cNvSpPr txBox="1"/>
          <p:nvPr/>
        </p:nvSpPr>
        <p:spPr>
          <a:xfrm>
            <a:off x="4487358" y="5108623"/>
            <a:ext cx="476413" cy="438710"/>
          </a:xfrm>
          <a:prstGeom prst="rect">
            <a:avLst/>
          </a:prstGeom>
          <a:noFill/>
        </p:spPr>
        <p:txBody>
          <a:bodyPr wrap="none" rtlCol="0" anchor="ctr" anchorCtr="0">
            <a:spAutoFit/>
          </a:bodyPr>
          <a:lstStyle/>
          <a:p>
            <a:pPr algn="ctr"/>
            <a:r>
              <a:rPr lang="en-GB" sz="2251" b="1">
                <a:solidFill>
                  <a:schemeClr val="bg1"/>
                </a:solidFill>
                <a:latin typeface="Poppins" pitchFamily="2" charset="77"/>
                <a:ea typeface="League Spartan" charset="0"/>
                <a:cs typeface="Poppins" pitchFamily="2" charset="77"/>
              </a:rPr>
              <a:t>06</a:t>
            </a:r>
            <a:endParaRPr lang="en-GB" sz="2251" b="1" dirty="0">
              <a:solidFill>
                <a:schemeClr val="bg1"/>
              </a:solidFill>
              <a:latin typeface="Poppins" pitchFamily="2" charset="77"/>
              <a:ea typeface="League Spartan" charset="0"/>
              <a:cs typeface="Poppins" pitchFamily="2" charset="77"/>
            </a:endParaRP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44868" y="1750067"/>
            <a:ext cx="3752932" cy="546846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Liegen die Schwächen in der Leistungserbringung, müssen Maßnahmen in diesem Bereich ergriffen werden (z. B. Beseitigung von Qualitäts- und Liefermängeln oder Einführung von Produktverbesserungen). </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Darüber hinaus müssen aber immer dann Überlegungen zu einer grundlegenden Neuausrichtung des Unternehmens angestellt werden, wenn die Analyse der </a:t>
            </a:r>
            <a:r>
              <a:rPr lang="en-GB" sz="2000" dirty="0" err="1">
                <a:solidFill>
                  <a:srgbClr val="245473"/>
                </a:solidFill>
                <a:latin typeface="+mj-lt"/>
                <a:ea typeface="Open Sans Light" panose="020B0306030504020204" pitchFamily="34" charset="0"/>
                <a:cs typeface="Open Sans Light" panose="020B0306030504020204" pitchFamily="34" charset="0"/>
              </a:rPr>
              <a:t>Krisen-ursachen</a:t>
            </a:r>
            <a:r>
              <a:rPr lang="en-GB" sz="2000" dirty="0">
                <a:solidFill>
                  <a:srgbClr val="245473"/>
                </a:solidFill>
                <a:latin typeface="+mj-lt"/>
                <a:ea typeface="Open Sans Light" panose="020B0306030504020204" pitchFamily="34" charset="0"/>
                <a:cs typeface="Open Sans Light" panose="020B0306030504020204" pitchFamily="34" charset="0"/>
              </a:rPr>
              <a:t> zeigt, dass sich die Nachfrage nach den Produkten grundlegend verändert hat.</a:t>
            </a:r>
          </a:p>
          <a:p>
            <a:pPr algn="l">
              <a:lnSpc>
                <a:spcPct val="100000"/>
              </a:lnSpc>
              <a:spcBef>
                <a:spcPts val="600"/>
              </a:spcBef>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51" name="Subtitle 2">
            <a:extLst>
              <a:ext uri="{FF2B5EF4-FFF2-40B4-BE49-F238E27FC236}">
                <a16:creationId xmlns:a16="http://schemas.microsoft.com/office/drawing/2014/main" id="{97FA5EE1-B019-4045-B36A-9F35DBE1C8A9}"/>
              </a:ext>
            </a:extLst>
          </p:cNvPr>
          <p:cNvSpPr txBox="1">
            <a:spLocks/>
          </p:cNvSpPr>
          <p:nvPr/>
        </p:nvSpPr>
        <p:spPr>
          <a:xfrm>
            <a:off x="5392937" y="2220686"/>
            <a:ext cx="5907675"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Kann die Produkt-/Absatzkrise nicht durch kurzfristige Anpassungsmaßnahmen behoben werden, müssen strukturelle Maßnahmen im Leistungsbereich </a:t>
            </a:r>
            <a:r>
              <a:rPr lang="en-GB" sz="1800" dirty="0" err="1">
                <a:solidFill>
                  <a:srgbClr val="245473"/>
                </a:solidFill>
                <a:latin typeface="+mj-lt"/>
                <a:ea typeface="Lato Light" panose="020F0502020204030203" pitchFamily="34" charset="0"/>
                <a:cs typeface="Mukta ExtraLight" panose="020B0000000000000000" pitchFamily="34" charset="77"/>
              </a:rPr>
              <a:t>ergriffen</a:t>
            </a:r>
            <a:r>
              <a:rPr lang="en-GB" sz="1800" dirty="0">
                <a:solidFill>
                  <a:srgbClr val="245473"/>
                </a:solidFill>
                <a:latin typeface="+mj-lt"/>
                <a:ea typeface="Lato Light" panose="020F0502020204030203" pitchFamily="34" charset="0"/>
                <a:cs typeface="Mukta ExtraLight" panose="020B0000000000000000" pitchFamily="34" charset="77"/>
              </a:rPr>
              <a:t> warden.</a:t>
            </a:r>
          </a:p>
        </p:txBody>
      </p:sp>
      <p:sp>
        <p:nvSpPr>
          <p:cNvPr id="56" name="Subtitle 2">
            <a:extLst>
              <a:ext uri="{FF2B5EF4-FFF2-40B4-BE49-F238E27FC236}">
                <a16:creationId xmlns:a16="http://schemas.microsoft.com/office/drawing/2014/main" id="{70E6B2B6-5438-4DBC-A401-CCD0C2530C37}"/>
              </a:ext>
            </a:extLst>
          </p:cNvPr>
          <p:cNvSpPr txBox="1">
            <a:spLocks/>
          </p:cNvSpPr>
          <p:nvPr/>
        </p:nvSpPr>
        <p:spPr>
          <a:xfrm>
            <a:off x="5392937" y="3580362"/>
            <a:ext cx="5743562"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Bevor solche Maßnahmen ergriffen werden, muss geprüft werden, ob die Produkte und Dienstleistungen generell marktfähig sind und wie hoch das potenzielle Umsatzvolumen ist</a:t>
            </a:r>
          </a:p>
        </p:txBody>
      </p:sp>
      <p:sp>
        <p:nvSpPr>
          <p:cNvPr id="61" name="Subtitle 2">
            <a:extLst>
              <a:ext uri="{FF2B5EF4-FFF2-40B4-BE49-F238E27FC236}">
                <a16:creationId xmlns:a16="http://schemas.microsoft.com/office/drawing/2014/main" id="{187EA8A0-6494-4398-A159-92080FD70F42}"/>
              </a:ext>
            </a:extLst>
          </p:cNvPr>
          <p:cNvSpPr txBox="1">
            <a:spLocks/>
          </p:cNvSpPr>
          <p:nvPr/>
        </p:nvSpPr>
        <p:spPr>
          <a:xfrm>
            <a:off x="5415910" y="4808271"/>
            <a:ext cx="5743561" cy="125342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Mögliche Maßnahmen zur Optimierung von Verkaufschancen sollten in diese Betrachtung einbezogen werden, z. B.:</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Beseitigung von Schwachstellen in Vertrieb und Marketing</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Sonderangebote, Rabatte, zusätzliche Werbung</a:t>
            </a:r>
          </a:p>
        </p:txBody>
      </p:sp>
      <p:sp>
        <p:nvSpPr>
          <p:cNvPr id="19" name="Textplatzhalter 1">
            <a:extLst>
              <a:ext uri="{FF2B5EF4-FFF2-40B4-BE49-F238E27FC236}">
                <a16:creationId xmlns:a16="http://schemas.microsoft.com/office/drawing/2014/main" id="{0FF188F7-573C-414D-9CA0-E422DDD173A3}"/>
              </a:ext>
            </a:extLst>
          </p:cNvPr>
          <p:cNvSpPr>
            <a:spLocks noGrp="1"/>
          </p:cNvSpPr>
          <p:nvPr>
            <p:ph type="body" sz="quarter" idx="13"/>
          </p:nvPr>
        </p:nvSpPr>
        <p:spPr>
          <a:xfrm>
            <a:off x="1312438" y="484554"/>
            <a:ext cx="10083056" cy="923342"/>
          </a:xfrm>
        </p:spPr>
        <p:txBody>
          <a:bodyPr>
            <a:noAutofit/>
          </a:bodyPr>
          <a:lstStyle/>
          <a:p>
            <a:r>
              <a:rPr lang="en-GB" dirty="0"/>
              <a:t>6 Wege zur Überwindung einer </a:t>
            </a:r>
            <a:r>
              <a:rPr lang="en-GB" u="sng" dirty="0" err="1"/>
              <a:t>saisonalen</a:t>
            </a:r>
            <a:r>
              <a:rPr lang="en-GB" u="sng" dirty="0"/>
              <a:t> </a:t>
            </a:r>
            <a:r>
              <a:rPr lang="en-GB" dirty="0" err="1"/>
              <a:t>Umsatz</a:t>
            </a:r>
            <a:r>
              <a:rPr lang="en-GB" dirty="0"/>
              <a:t>- &amp; </a:t>
            </a:r>
            <a:r>
              <a:rPr lang="en-GB" dirty="0" err="1"/>
              <a:t>Produktkrise</a:t>
            </a:r>
            <a:endParaRPr lang="en-GB" dirty="0"/>
          </a:p>
        </p:txBody>
      </p:sp>
    </p:spTree>
    <p:extLst>
      <p:ext uri="{BB962C8B-B14F-4D97-AF65-F5344CB8AC3E}">
        <p14:creationId xmlns:p14="http://schemas.microsoft.com/office/powerpoint/2010/main" val="2906339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73253" y="595461"/>
            <a:ext cx="8852375" cy="697353"/>
          </a:xfrm>
        </p:spPr>
        <p:txBody>
          <a:bodyPr>
            <a:normAutofit/>
          </a:bodyPr>
          <a:lstStyle/>
          <a:p>
            <a:r>
              <a:rPr lang="en-GB" dirty="0"/>
              <a:t>Überwindung einer Ertragskrise</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45100" y="1722847"/>
            <a:ext cx="4080234" cy="50837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de-DE" sz="2000" dirty="0">
                <a:solidFill>
                  <a:srgbClr val="245473"/>
                </a:solidFill>
                <a:latin typeface="+mj-lt"/>
                <a:ea typeface="Open Sans Light" panose="020B0306030504020204" pitchFamily="34" charset="0"/>
                <a:cs typeface="Open Sans Light" panose="020B0306030504020204" pitchFamily="34" charset="0"/>
              </a:rPr>
              <a:t>Um die Ergebnisse zu stabilisieren und eine Ertragskrise zu überwinden, muss die Marge für Dienstleistungen verbessert werden: </a:t>
            </a:r>
          </a:p>
          <a:p>
            <a:pPr marL="342900" indent="-342900" algn="l">
              <a:lnSpc>
                <a:spcPct val="100000"/>
              </a:lnSpc>
              <a:spcBef>
                <a:spcPts val="600"/>
              </a:spcBef>
              <a:buFont typeface="Wingdings" panose="05000000000000000000" pitchFamily="2" charset="2"/>
              <a:buChar char="à"/>
            </a:pPr>
            <a:r>
              <a:rPr lang="en-GB" sz="2000" dirty="0" err="1">
                <a:solidFill>
                  <a:srgbClr val="245473"/>
                </a:solidFill>
                <a:latin typeface="+mj-lt"/>
                <a:ea typeface="Open Sans Light" panose="020B0306030504020204" pitchFamily="34" charset="0"/>
                <a:cs typeface="Open Sans Light" panose="020B0306030504020204" pitchFamily="34" charset="0"/>
              </a:rPr>
              <a:t>Peise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erhöhen</a:t>
            </a:r>
            <a:r>
              <a:rPr lang="en-GB" sz="2000" dirty="0">
                <a:solidFill>
                  <a:srgbClr val="245473"/>
                </a:solidFill>
                <a:latin typeface="+mj-lt"/>
                <a:ea typeface="Open Sans Light" panose="020B0306030504020204" pitchFamily="34" charset="0"/>
                <a:cs typeface="Open Sans Light" panose="020B0306030504020204" pitchFamily="34" charset="0"/>
              </a:rPr>
              <a:t> und/</a:t>
            </a:r>
            <a:r>
              <a:rPr lang="en-GB" sz="2000" dirty="0" err="1">
                <a:solidFill>
                  <a:srgbClr val="245473"/>
                </a:solidFill>
                <a:latin typeface="+mj-lt"/>
                <a:ea typeface="Open Sans Light" panose="020B0306030504020204" pitchFamily="34" charset="0"/>
                <a:cs typeface="Open Sans Light" panose="020B0306030504020204" pitchFamily="34" charset="0"/>
              </a:rPr>
              <a:t>oder</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Kosten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senken</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2000" dirty="0" err="1">
                <a:solidFill>
                  <a:srgbClr val="245473"/>
                </a:solidFill>
                <a:latin typeface="+mj-lt"/>
                <a:ea typeface="Open Sans Light" panose="020B0306030504020204" pitchFamily="34" charset="0"/>
                <a:cs typeface="Open Sans Light" panose="020B0306030504020204" pitchFamily="34" charset="0"/>
              </a:rPr>
              <a:t>Konzentration</a:t>
            </a:r>
            <a:r>
              <a:rPr lang="en-GB" sz="2000" dirty="0">
                <a:solidFill>
                  <a:srgbClr val="245473"/>
                </a:solidFill>
                <a:latin typeface="+mj-lt"/>
                <a:ea typeface="Open Sans Light" panose="020B0306030504020204" pitchFamily="34" charset="0"/>
                <a:cs typeface="Open Sans Light" panose="020B0306030504020204" pitchFamily="34" charset="0"/>
              </a:rPr>
              <a:t> auf margenstarke Produkte</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Zusätzliche Dienstleistungen anbieten</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rPr>
              <a:t>Ziel ist das Erreichen eines wettbewerbsfähigen Benchmarks in Bezug auf die </a:t>
            </a:r>
            <a:r>
              <a:rPr lang="en-GB" sz="2000" b="1" dirty="0">
                <a:solidFill>
                  <a:srgbClr val="245473"/>
                </a:solidFill>
                <a:latin typeface="+mj-lt"/>
                <a:ea typeface="Open Sans Light" panose="020B0306030504020204" pitchFamily="34" charset="0"/>
                <a:cs typeface="Open Sans Light" panose="020B0306030504020204" pitchFamily="34" charset="0"/>
              </a:rPr>
              <a:t>Umsatzrendite</a:t>
            </a:r>
          </a:p>
          <a:p>
            <a:pPr marL="285750" indent="-285750" algn="l">
              <a:lnSpc>
                <a:spcPct val="100000"/>
              </a:lnSpc>
              <a:spcBef>
                <a:spcPts val="600"/>
              </a:spcBef>
              <a:buFont typeface="Wingdings" panose="05000000000000000000" pitchFamily="2" charset="2"/>
              <a:buChar char="à"/>
            </a:pPr>
            <a:r>
              <a:rPr lang="en-GB" sz="2000" b="1" dirty="0">
                <a:solidFill>
                  <a:srgbClr val="245473"/>
                </a:solidFill>
                <a:latin typeface="+mj-lt"/>
                <a:ea typeface="Open Sans Light" panose="020B0306030504020204" pitchFamily="34" charset="0"/>
                <a:cs typeface="Open Sans Light" panose="020B0306030504020204" pitchFamily="34" charset="0"/>
              </a:rPr>
              <a:t>"Ergebnis = Ertrag - Aufwand" , was </a:t>
            </a:r>
            <a:r>
              <a:rPr lang="en-GB" sz="2000" b="1" dirty="0" err="1">
                <a:solidFill>
                  <a:srgbClr val="245473"/>
                </a:solidFill>
                <a:latin typeface="+mj-lt"/>
                <a:ea typeface="Open Sans Light" panose="020B0306030504020204" pitchFamily="34" charset="0"/>
                <a:cs typeface="Open Sans Light" panose="020B0306030504020204" pitchFamily="34" charset="0"/>
              </a:rPr>
              <a:t>uns</a:t>
            </a:r>
            <a:r>
              <a:rPr lang="en-GB" sz="2000" b="1" dirty="0">
                <a:solidFill>
                  <a:srgbClr val="245473"/>
                </a:solidFill>
                <a:latin typeface="+mj-lt"/>
                <a:ea typeface="Open Sans Light" panose="020B0306030504020204" pitchFamily="34" charset="0"/>
                <a:cs typeface="Open Sans Light" panose="020B0306030504020204" pitchFamily="34" charset="0"/>
              </a:rPr>
              <a:t> </a:t>
            </a:r>
            <a:r>
              <a:rPr lang="en-GB" sz="2000" b="1" dirty="0" err="1">
                <a:solidFill>
                  <a:srgbClr val="245473"/>
                </a:solidFill>
                <a:latin typeface="+mj-lt"/>
                <a:ea typeface="Open Sans Light" panose="020B0306030504020204" pitchFamily="34" charset="0"/>
                <a:cs typeface="Open Sans Light" panose="020B0306030504020204" pitchFamily="34" charset="0"/>
              </a:rPr>
              <a:t>zu</a:t>
            </a:r>
            <a:r>
              <a:rPr lang="en-GB" sz="2000" b="1" dirty="0">
                <a:solidFill>
                  <a:srgbClr val="245473"/>
                </a:solidFill>
                <a:latin typeface="+mj-lt"/>
                <a:ea typeface="Open Sans Light" panose="020B0306030504020204" pitchFamily="34" charset="0"/>
                <a:cs typeface="Open Sans Light" panose="020B0306030504020204" pitchFamily="34" charset="0"/>
              </a:rPr>
              <a:t> </a:t>
            </a:r>
            <a:r>
              <a:rPr lang="en-GB" sz="2000" b="1" dirty="0" err="1">
                <a:solidFill>
                  <a:srgbClr val="245473"/>
                </a:solidFill>
                <a:latin typeface="+mj-lt"/>
                <a:ea typeface="Open Sans Light" panose="020B0306030504020204" pitchFamily="34" charset="0"/>
                <a:cs typeface="Open Sans Light" panose="020B0306030504020204" pitchFamily="34" charset="0"/>
              </a:rPr>
              <a:t>folgenden</a:t>
            </a:r>
            <a:r>
              <a:rPr lang="en-GB" sz="2000" b="1" dirty="0">
                <a:solidFill>
                  <a:srgbClr val="245473"/>
                </a:solidFill>
                <a:latin typeface="+mj-lt"/>
                <a:ea typeface="Open Sans Light" panose="020B0306030504020204" pitchFamily="34" charset="0"/>
                <a:cs typeface="Open Sans Light" panose="020B0306030504020204" pitchFamily="34" charset="0"/>
              </a:rPr>
              <a:t> </a:t>
            </a:r>
            <a:r>
              <a:rPr lang="en-GB" sz="2000" b="1" dirty="0" err="1">
                <a:solidFill>
                  <a:srgbClr val="245473"/>
                </a:solidFill>
                <a:latin typeface="+mj-lt"/>
                <a:ea typeface="Open Sans Light" panose="020B0306030504020204" pitchFamily="34" charset="0"/>
                <a:cs typeface="Open Sans Light" panose="020B0306030504020204" pitchFamily="34" charset="0"/>
              </a:rPr>
              <a:t>Parametern</a:t>
            </a:r>
            <a:r>
              <a:rPr lang="en-GB" sz="2000" b="1" dirty="0">
                <a:solidFill>
                  <a:srgbClr val="245473"/>
                </a:solidFill>
                <a:latin typeface="+mj-lt"/>
                <a:ea typeface="Open Sans Light" panose="020B0306030504020204" pitchFamily="34" charset="0"/>
                <a:cs typeface="Open Sans Light" panose="020B0306030504020204" pitchFamily="34" charset="0"/>
              </a:rPr>
              <a:t> </a:t>
            </a:r>
            <a:r>
              <a:rPr lang="en-GB" sz="2000" b="1" dirty="0" err="1">
                <a:solidFill>
                  <a:srgbClr val="245473"/>
                </a:solidFill>
                <a:latin typeface="+mj-lt"/>
                <a:ea typeface="Open Sans Light" panose="020B0306030504020204" pitchFamily="34" charset="0"/>
                <a:cs typeface="Open Sans Light" panose="020B0306030504020204" pitchFamily="34" charset="0"/>
              </a:rPr>
              <a:t>führt</a:t>
            </a:r>
            <a:r>
              <a:rPr lang="en-GB" sz="2000" b="1" dirty="0">
                <a:solidFill>
                  <a:srgbClr val="245473"/>
                </a:solidFill>
                <a:latin typeface="+mj-lt"/>
                <a:ea typeface="Open Sans Light" panose="020B0306030504020204" pitchFamily="34" charset="0"/>
                <a:cs typeface="Open Sans Light" panose="020B0306030504020204" pitchFamily="34" charset="0"/>
              </a:rPr>
              <a:t>:</a:t>
            </a:r>
          </a:p>
        </p:txBody>
      </p:sp>
      <p:sp>
        <p:nvSpPr>
          <p:cNvPr id="25" name="Rectangle 13">
            <a:extLst>
              <a:ext uri="{FF2B5EF4-FFF2-40B4-BE49-F238E27FC236}">
                <a16:creationId xmlns:a16="http://schemas.microsoft.com/office/drawing/2014/main" id="{FA34A4D5-27F8-4689-BED6-338D4CFCAABF}"/>
              </a:ext>
            </a:extLst>
          </p:cNvPr>
          <p:cNvSpPr/>
          <p:nvPr/>
        </p:nvSpPr>
        <p:spPr>
          <a:xfrm>
            <a:off x="5158073" y="3219038"/>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TextBox 14">
            <a:extLst>
              <a:ext uri="{FF2B5EF4-FFF2-40B4-BE49-F238E27FC236}">
                <a16:creationId xmlns:a16="http://schemas.microsoft.com/office/drawing/2014/main" id="{BD09A097-493F-4834-A271-3CAD8A4A8FD5}"/>
              </a:ext>
            </a:extLst>
          </p:cNvPr>
          <p:cNvSpPr txBox="1"/>
          <p:nvPr/>
        </p:nvSpPr>
        <p:spPr>
          <a:xfrm>
            <a:off x="5074389" y="3449984"/>
            <a:ext cx="1252475" cy="338554"/>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Einkommen</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27" name="Rectangle 19">
            <a:extLst>
              <a:ext uri="{FF2B5EF4-FFF2-40B4-BE49-F238E27FC236}">
                <a16:creationId xmlns:a16="http://schemas.microsoft.com/office/drawing/2014/main" id="{98CEC835-6B66-491C-8262-AC6247DBD396}"/>
              </a:ext>
            </a:extLst>
          </p:cNvPr>
          <p:cNvSpPr/>
          <p:nvPr/>
        </p:nvSpPr>
        <p:spPr>
          <a:xfrm>
            <a:off x="9034779" y="3219038"/>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8" name="TextBox 20">
            <a:extLst>
              <a:ext uri="{FF2B5EF4-FFF2-40B4-BE49-F238E27FC236}">
                <a16:creationId xmlns:a16="http://schemas.microsoft.com/office/drawing/2014/main" id="{1F42B3E1-4495-4F10-B16B-5655469C7646}"/>
              </a:ext>
            </a:extLst>
          </p:cNvPr>
          <p:cNvSpPr txBox="1"/>
          <p:nvPr/>
        </p:nvSpPr>
        <p:spPr>
          <a:xfrm>
            <a:off x="8999216" y="3429703"/>
            <a:ext cx="1107567" cy="338554"/>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Ausgaben</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6" name="Verbinder: gewinkelt 5">
            <a:extLst>
              <a:ext uri="{FF2B5EF4-FFF2-40B4-BE49-F238E27FC236}">
                <a16:creationId xmlns:a16="http://schemas.microsoft.com/office/drawing/2014/main" id="{E41BDB2E-D002-470D-BCC9-818F0D926DF1}"/>
              </a:ext>
            </a:extLst>
          </p:cNvPr>
          <p:cNvCxnSpPr>
            <a:stCxn id="25" idx="0"/>
            <a:endCxn id="27" idx="0"/>
          </p:cNvCxnSpPr>
          <p:nvPr/>
        </p:nvCxnSpPr>
        <p:spPr>
          <a:xfrm rot="5400000" flipH="1" flipV="1">
            <a:off x="7765544" y="1280685"/>
            <a:ext cx="12700" cy="3876706"/>
          </a:xfrm>
          <a:prstGeom prst="bentConnector3">
            <a:avLst>
              <a:gd name="adj1" fmla="val 1800000"/>
            </a:avLst>
          </a:prstGeom>
          <a:ln w="317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9" name="Rectangle 13">
            <a:extLst>
              <a:ext uri="{FF2B5EF4-FFF2-40B4-BE49-F238E27FC236}">
                <a16:creationId xmlns:a16="http://schemas.microsoft.com/office/drawing/2014/main" id="{A25811A4-A86E-4DA5-B8FA-7CEB629853D0}"/>
              </a:ext>
            </a:extLst>
          </p:cNvPr>
          <p:cNvSpPr/>
          <p:nvPr/>
        </p:nvSpPr>
        <p:spPr>
          <a:xfrm>
            <a:off x="4246513" y="4235253"/>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TextBox 14">
            <a:extLst>
              <a:ext uri="{FF2B5EF4-FFF2-40B4-BE49-F238E27FC236}">
                <a16:creationId xmlns:a16="http://schemas.microsoft.com/office/drawing/2014/main" id="{00EE5008-58F5-498F-AD45-1A7213F639A5}"/>
              </a:ext>
            </a:extLst>
          </p:cNvPr>
          <p:cNvSpPr txBox="1"/>
          <p:nvPr/>
        </p:nvSpPr>
        <p:spPr>
          <a:xfrm>
            <a:off x="4340904" y="4443325"/>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Menge</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41" name="Rectangle 13">
            <a:extLst>
              <a:ext uri="{FF2B5EF4-FFF2-40B4-BE49-F238E27FC236}">
                <a16:creationId xmlns:a16="http://schemas.microsoft.com/office/drawing/2014/main" id="{017121F7-77FF-4C24-B223-78F74D070045}"/>
              </a:ext>
            </a:extLst>
          </p:cNvPr>
          <p:cNvSpPr/>
          <p:nvPr/>
        </p:nvSpPr>
        <p:spPr>
          <a:xfrm>
            <a:off x="6104122"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2" name="TextBox 14">
            <a:extLst>
              <a:ext uri="{FF2B5EF4-FFF2-40B4-BE49-F238E27FC236}">
                <a16:creationId xmlns:a16="http://schemas.microsoft.com/office/drawing/2014/main" id="{4442B116-F7AA-44B5-9176-FBC16511D863}"/>
              </a:ext>
            </a:extLst>
          </p:cNvPr>
          <p:cNvSpPr txBox="1"/>
          <p:nvPr/>
        </p:nvSpPr>
        <p:spPr>
          <a:xfrm>
            <a:off x="6219457" y="4318727"/>
            <a:ext cx="1107567" cy="584775"/>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Verkaufs-preis</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43" name="Verbinder: gewinkelt 42">
            <a:extLst>
              <a:ext uri="{FF2B5EF4-FFF2-40B4-BE49-F238E27FC236}">
                <a16:creationId xmlns:a16="http://schemas.microsoft.com/office/drawing/2014/main" id="{B1BFC417-C2F1-47B3-938F-72A79C6E62E3}"/>
              </a:ext>
            </a:extLst>
          </p:cNvPr>
          <p:cNvCxnSpPr>
            <a:cxnSpLocks/>
            <a:stCxn id="25" idx="2"/>
            <a:endCxn id="41" idx="0"/>
          </p:cNvCxnSpPr>
          <p:nvPr/>
        </p:nvCxnSpPr>
        <p:spPr>
          <a:xfrm rot="16200000" flipH="1">
            <a:off x="6162316" y="3628096"/>
            <a:ext cx="275799" cy="946049"/>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6" name="Verbinder: gewinkelt 45">
            <a:extLst>
              <a:ext uri="{FF2B5EF4-FFF2-40B4-BE49-F238E27FC236}">
                <a16:creationId xmlns:a16="http://schemas.microsoft.com/office/drawing/2014/main" id="{E441D4AD-BDD8-4F1C-87FB-B7CF23BDC92A}"/>
              </a:ext>
            </a:extLst>
          </p:cNvPr>
          <p:cNvCxnSpPr>
            <a:cxnSpLocks/>
            <a:stCxn id="25" idx="2"/>
            <a:endCxn id="39" idx="0"/>
          </p:cNvCxnSpPr>
          <p:nvPr/>
        </p:nvCxnSpPr>
        <p:spPr>
          <a:xfrm rot="5400000">
            <a:off x="5235396" y="3643457"/>
            <a:ext cx="272031" cy="911560"/>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sp>
        <p:nvSpPr>
          <p:cNvPr id="50" name="Rectangle 13">
            <a:extLst>
              <a:ext uri="{FF2B5EF4-FFF2-40B4-BE49-F238E27FC236}">
                <a16:creationId xmlns:a16="http://schemas.microsoft.com/office/drawing/2014/main" id="{0D0F3216-0449-44E4-B632-41B5A17F32CB}"/>
              </a:ext>
            </a:extLst>
          </p:cNvPr>
          <p:cNvSpPr/>
          <p:nvPr/>
        </p:nvSpPr>
        <p:spPr>
          <a:xfrm>
            <a:off x="8204175"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2" name="TextBox 14">
            <a:extLst>
              <a:ext uri="{FF2B5EF4-FFF2-40B4-BE49-F238E27FC236}">
                <a16:creationId xmlns:a16="http://schemas.microsoft.com/office/drawing/2014/main" id="{4A5B6A49-D5D0-4ECD-ACF3-D7150FC68F70}"/>
              </a:ext>
            </a:extLst>
          </p:cNvPr>
          <p:cNvSpPr txBox="1"/>
          <p:nvPr/>
        </p:nvSpPr>
        <p:spPr>
          <a:xfrm>
            <a:off x="8319510" y="4441837"/>
            <a:ext cx="1107567" cy="338554"/>
          </a:xfrm>
          <a:prstGeom prst="rect">
            <a:avLst/>
          </a:prstGeom>
          <a:noFill/>
        </p:spPr>
        <p:txBody>
          <a:bodyPr wrap="square" rtlCol="0" anchor="ctr" anchorCtr="0">
            <a:spAutoFit/>
          </a:bodyPr>
          <a:lstStyle/>
          <a:p>
            <a:pPr algn="ctr"/>
            <a:r>
              <a:rPr lang="en-GB" sz="1600">
                <a:solidFill>
                  <a:schemeClr val="bg1"/>
                </a:solidFill>
                <a:latin typeface="+mj-lt"/>
                <a:ea typeface="Open Sans Light" panose="020B0306030504020204" pitchFamily="34" charset="0"/>
                <a:cs typeface="Open Sans Light" panose="020B0306030504020204" pitchFamily="34" charset="0"/>
              </a:rPr>
              <a:t>Menge</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54" name="Verbinder: gewinkelt 53">
            <a:extLst>
              <a:ext uri="{FF2B5EF4-FFF2-40B4-BE49-F238E27FC236}">
                <a16:creationId xmlns:a16="http://schemas.microsoft.com/office/drawing/2014/main" id="{4A416695-72CA-4CC9-AF59-8700776B60DD}"/>
              </a:ext>
            </a:extLst>
          </p:cNvPr>
          <p:cNvCxnSpPr>
            <a:cxnSpLocks/>
            <a:stCxn id="27" idx="2"/>
            <a:endCxn id="50" idx="0"/>
          </p:cNvCxnSpPr>
          <p:nvPr/>
        </p:nvCxnSpPr>
        <p:spPr>
          <a:xfrm rot="5400000">
            <a:off x="9150696" y="3685819"/>
            <a:ext cx="275799" cy="830604"/>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sp>
        <p:nvSpPr>
          <p:cNvPr id="57" name="Rectangle 13">
            <a:extLst>
              <a:ext uri="{FF2B5EF4-FFF2-40B4-BE49-F238E27FC236}">
                <a16:creationId xmlns:a16="http://schemas.microsoft.com/office/drawing/2014/main" id="{77ADB0A6-4C6F-4480-8595-4E8064A09E93}"/>
              </a:ext>
            </a:extLst>
          </p:cNvPr>
          <p:cNvSpPr/>
          <p:nvPr/>
        </p:nvSpPr>
        <p:spPr>
          <a:xfrm>
            <a:off x="9946451" y="423902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8" name="TextBox 14">
            <a:extLst>
              <a:ext uri="{FF2B5EF4-FFF2-40B4-BE49-F238E27FC236}">
                <a16:creationId xmlns:a16="http://schemas.microsoft.com/office/drawing/2014/main" id="{618D181C-FE7F-43B6-81C6-916FCC29713A}"/>
              </a:ext>
            </a:extLst>
          </p:cNvPr>
          <p:cNvSpPr txBox="1"/>
          <p:nvPr/>
        </p:nvSpPr>
        <p:spPr>
          <a:xfrm>
            <a:off x="10061786" y="4318727"/>
            <a:ext cx="1107567" cy="584775"/>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Einkaufs-preis</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59" name="Verbinder: gewinkelt 58">
            <a:extLst>
              <a:ext uri="{FF2B5EF4-FFF2-40B4-BE49-F238E27FC236}">
                <a16:creationId xmlns:a16="http://schemas.microsoft.com/office/drawing/2014/main" id="{7582ABB2-F27F-4F89-9602-90F0A5DD7C39}"/>
              </a:ext>
            </a:extLst>
          </p:cNvPr>
          <p:cNvCxnSpPr>
            <a:cxnSpLocks/>
            <a:stCxn id="27" idx="2"/>
            <a:endCxn id="57" idx="0"/>
          </p:cNvCxnSpPr>
          <p:nvPr/>
        </p:nvCxnSpPr>
        <p:spPr>
          <a:xfrm rot="16200000" flipH="1">
            <a:off x="10021834" y="3645285"/>
            <a:ext cx="275799" cy="911672"/>
          </a:xfrm>
          <a:prstGeom prst="bentConnector3">
            <a:avLst>
              <a:gd name="adj1" fmla="val 50000"/>
            </a:avLst>
          </a:prstGeom>
          <a:ln w="31750">
            <a:headEnd type="none"/>
            <a:tailEnd type="triangle"/>
          </a:ln>
        </p:spPr>
        <p:style>
          <a:lnRef idx="1">
            <a:schemeClr val="accent1"/>
          </a:lnRef>
          <a:fillRef idx="0">
            <a:schemeClr val="accent1"/>
          </a:fillRef>
          <a:effectRef idx="0">
            <a:schemeClr val="accent1"/>
          </a:effectRef>
          <a:fontRef idx="minor">
            <a:schemeClr val="tx1"/>
          </a:fontRef>
        </p:style>
      </p:cxnSp>
      <p:grpSp>
        <p:nvGrpSpPr>
          <p:cNvPr id="62" name="Gruppieren 61">
            <a:extLst>
              <a:ext uri="{FF2B5EF4-FFF2-40B4-BE49-F238E27FC236}">
                <a16:creationId xmlns:a16="http://schemas.microsoft.com/office/drawing/2014/main" id="{1283D86F-2AD1-4731-A5C5-FBE3EEE060C1}"/>
              </a:ext>
            </a:extLst>
          </p:cNvPr>
          <p:cNvGrpSpPr/>
          <p:nvPr/>
        </p:nvGrpSpPr>
        <p:grpSpPr>
          <a:xfrm rot="5400000">
            <a:off x="7131712" y="4471550"/>
            <a:ext cx="337287" cy="328410"/>
            <a:chOff x="3772626" y="2531562"/>
            <a:chExt cx="1808891" cy="1606817"/>
          </a:xfrm>
          <a:solidFill>
            <a:srgbClr val="E53292"/>
          </a:solidFill>
        </p:grpSpPr>
        <p:sp>
          <p:nvSpPr>
            <p:cNvPr id="63" name="Rounded Rectangle 74">
              <a:extLst>
                <a:ext uri="{FF2B5EF4-FFF2-40B4-BE49-F238E27FC236}">
                  <a16:creationId xmlns:a16="http://schemas.microsoft.com/office/drawing/2014/main" id="{5D648690-D0FB-44EF-BB6A-CE7648344958}"/>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4" name="Rounded Rectangle 75">
              <a:extLst>
                <a:ext uri="{FF2B5EF4-FFF2-40B4-BE49-F238E27FC236}">
                  <a16:creationId xmlns:a16="http://schemas.microsoft.com/office/drawing/2014/main" id="{79D48CF6-2F22-43B6-AAC4-C8F87A981B62}"/>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5" name="Rounded Rectangle 76">
              <a:extLst>
                <a:ext uri="{FF2B5EF4-FFF2-40B4-BE49-F238E27FC236}">
                  <a16:creationId xmlns:a16="http://schemas.microsoft.com/office/drawing/2014/main" id="{1C717BD2-3743-4791-92BC-E69DC90C0F33}"/>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66" name="Gruppieren 65">
            <a:extLst>
              <a:ext uri="{FF2B5EF4-FFF2-40B4-BE49-F238E27FC236}">
                <a16:creationId xmlns:a16="http://schemas.microsoft.com/office/drawing/2014/main" id="{F8F873DD-57B9-4F8D-8957-24B985B581E4}"/>
              </a:ext>
            </a:extLst>
          </p:cNvPr>
          <p:cNvGrpSpPr/>
          <p:nvPr/>
        </p:nvGrpSpPr>
        <p:grpSpPr>
          <a:xfrm rot="5400000">
            <a:off x="5269744" y="4482519"/>
            <a:ext cx="337287" cy="328410"/>
            <a:chOff x="3772626" y="2531562"/>
            <a:chExt cx="1808891" cy="1606817"/>
          </a:xfrm>
          <a:solidFill>
            <a:srgbClr val="E53292"/>
          </a:solidFill>
        </p:grpSpPr>
        <p:sp>
          <p:nvSpPr>
            <p:cNvPr id="67" name="Rounded Rectangle 74">
              <a:extLst>
                <a:ext uri="{FF2B5EF4-FFF2-40B4-BE49-F238E27FC236}">
                  <a16:creationId xmlns:a16="http://schemas.microsoft.com/office/drawing/2014/main" id="{F6E0C71B-5C8F-4165-AF9F-B40E369D88CB}"/>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8" name="Rounded Rectangle 75">
              <a:extLst>
                <a:ext uri="{FF2B5EF4-FFF2-40B4-BE49-F238E27FC236}">
                  <a16:creationId xmlns:a16="http://schemas.microsoft.com/office/drawing/2014/main" id="{7A4AC1AF-C3F5-4290-A0BC-F8B1EB71F42B}"/>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69" name="Rounded Rectangle 76">
              <a:extLst>
                <a:ext uri="{FF2B5EF4-FFF2-40B4-BE49-F238E27FC236}">
                  <a16:creationId xmlns:a16="http://schemas.microsoft.com/office/drawing/2014/main" id="{25F7B5A6-1F32-4D5D-9383-693043C3BA33}"/>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79" name="Gruppieren 78">
            <a:extLst>
              <a:ext uri="{FF2B5EF4-FFF2-40B4-BE49-F238E27FC236}">
                <a16:creationId xmlns:a16="http://schemas.microsoft.com/office/drawing/2014/main" id="{5E42756A-3D4E-409E-9F0B-E0EC4A7D727C}"/>
              </a:ext>
            </a:extLst>
          </p:cNvPr>
          <p:cNvGrpSpPr/>
          <p:nvPr/>
        </p:nvGrpSpPr>
        <p:grpSpPr>
          <a:xfrm rot="16200000">
            <a:off x="9237752" y="4471550"/>
            <a:ext cx="337287" cy="328410"/>
            <a:chOff x="3772626" y="2531562"/>
            <a:chExt cx="1808891" cy="1606817"/>
          </a:xfrm>
          <a:solidFill>
            <a:srgbClr val="E53292"/>
          </a:solidFill>
        </p:grpSpPr>
        <p:sp>
          <p:nvSpPr>
            <p:cNvPr id="80" name="Rounded Rectangle 74">
              <a:extLst>
                <a:ext uri="{FF2B5EF4-FFF2-40B4-BE49-F238E27FC236}">
                  <a16:creationId xmlns:a16="http://schemas.microsoft.com/office/drawing/2014/main" id="{DE099DC8-FA53-4D75-856F-D2F0968B2C30}"/>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1" name="Rounded Rectangle 75">
              <a:extLst>
                <a:ext uri="{FF2B5EF4-FFF2-40B4-BE49-F238E27FC236}">
                  <a16:creationId xmlns:a16="http://schemas.microsoft.com/office/drawing/2014/main" id="{965A5AAE-55D0-40D3-9991-844120ED351A}"/>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2" name="Rounded Rectangle 76">
              <a:extLst>
                <a:ext uri="{FF2B5EF4-FFF2-40B4-BE49-F238E27FC236}">
                  <a16:creationId xmlns:a16="http://schemas.microsoft.com/office/drawing/2014/main" id="{0E65D768-FADC-42A9-89BD-E513E4D45279}"/>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83" name="Gruppieren 82">
            <a:extLst>
              <a:ext uri="{FF2B5EF4-FFF2-40B4-BE49-F238E27FC236}">
                <a16:creationId xmlns:a16="http://schemas.microsoft.com/office/drawing/2014/main" id="{A958D4EC-72C8-40D7-B03C-25FDEC8F55AE}"/>
              </a:ext>
            </a:extLst>
          </p:cNvPr>
          <p:cNvGrpSpPr/>
          <p:nvPr/>
        </p:nvGrpSpPr>
        <p:grpSpPr>
          <a:xfrm rot="16200000">
            <a:off x="10981460" y="4482519"/>
            <a:ext cx="337287" cy="328410"/>
            <a:chOff x="3772626" y="2531562"/>
            <a:chExt cx="1808891" cy="1606817"/>
          </a:xfrm>
          <a:solidFill>
            <a:srgbClr val="E53292"/>
          </a:solidFill>
        </p:grpSpPr>
        <p:sp>
          <p:nvSpPr>
            <p:cNvPr id="84" name="Rounded Rectangle 74">
              <a:extLst>
                <a:ext uri="{FF2B5EF4-FFF2-40B4-BE49-F238E27FC236}">
                  <a16:creationId xmlns:a16="http://schemas.microsoft.com/office/drawing/2014/main" id="{53FA0203-D298-4DBB-BD18-47E5D9BFCD76}"/>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5" name="Rounded Rectangle 75">
              <a:extLst>
                <a:ext uri="{FF2B5EF4-FFF2-40B4-BE49-F238E27FC236}">
                  <a16:creationId xmlns:a16="http://schemas.microsoft.com/office/drawing/2014/main" id="{2164AFE2-FD3B-46AF-8017-8C4431EA79F2}"/>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6" name="Rounded Rectangle 76">
              <a:extLst>
                <a:ext uri="{FF2B5EF4-FFF2-40B4-BE49-F238E27FC236}">
                  <a16:creationId xmlns:a16="http://schemas.microsoft.com/office/drawing/2014/main" id="{F89EE0D9-DF53-4C52-8CA7-E85103DCB09E}"/>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87" name="Gruppieren 86">
            <a:extLst>
              <a:ext uri="{FF2B5EF4-FFF2-40B4-BE49-F238E27FC236}">
                <a16:creationId xmlns:a16="http://schemas.microsoft.com/office/drawing/2014/main" id="{3D1A9D98-C911-4F4E-B1E8-0E44798D9B2C}"/>
              </a:ext>
            </a:extLst>
          </p:cNvPr>
          <p:cNvGrpSpPr/>
          <p:nvPr/>
        </p:nvGrpSpPr>
        <p:grpSpPr>
          <a:xfrm rot="16200000">
            <a:off x="10057348" y="3426924"/>
            <a:ext cx="337287" cy="328410"/>
            <a:chOff x="3772626" y="2531562"/>
            <a:chExt cx="1808891" cy="1606817"/>
          </a:xfrm>
          <a:solidFill>
            <a:srgbClr val="E53292"/>
          </a:solidFill>
        </p:grpSpPr>
        <p:sp>
          <p:nvSpPr>
            <p:cNvPr id="88" name="Rounded Rectangle 74">
              <a:extLst>
                <a:ext uri="{FF2B5EF4-FFF2-40B4-BE49-F238E27FC236}">
                  <a16:creationId xmlns:a16="http://schemas.microsoft.com/office/drawing/2014/main" id="{1C857129-DCE8-42F2-A01A-5AE6C426E2A0}"/>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89" name="Rounded Rectangle 75">
              <a:extLst>
                <a:ext uri="{FF2B5EF4-FFF2-40B4-BE49-F238E27FC236}">
                  <a16:creationId xmlns:a16="http://schemas.microsoft.com/office/drawing/2014/main" id="{54B6C3CD-228A-4440-86E3-F06ADD6E5A14}"/>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0" name="Rounded Rectangle 76">
              <a:extLst>
                <a:ext uri="{FF2B5EF4-FFF2-40B4-BE49-F238E27FC236}">
                  <a16:creationId xmlns:a16="http://schemas.microsoft.com/office/drawing/2014/main" id="{1F0865C4-D9CD-4B00-8DE5-2EE8EFB93EAC}"/>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grpSp>
        <p:nvGrpSpPr>
          <p:cNvPr id="91" name="Gruppieren 90">
            <a:extLst>
              <a:ext uri="{FF2B5EF4-FFF2-40B4-BE49-F238E27FC236}">
                <a16:creationId xmlns:a16="http://schemas.microsoft.com/office/drawing/2014/main" id="{86C00326-6D56-472E-A679-ED50125D91DA}"/>
              </a:ext>
            </a:extLst>
          </p:cNvPr>
          <p:cNvGrpSpPr/>
          <p:nvPr/>
        </p:nvGrpSpPr>
        <p:grpSpPr>
          <a:xfrm rot="5400000">
            <a:off x="6186627" y="3430279"/>
            <a:ext cx="337287" cy="328410"/>
            <a:chOff x="3772626" y="2531562"/>
            <a:chExt cx="1808891" cy="1606817"/>
          </a:xfrm>
          <a:solidFill>
            <a:srgbClr val="E53292"/>
          </a:solidFill>
        </p:grpSpPr>
        <p:sp>
          <p:nvSpPr>
            <p:cNvPr id="92" name="Rounded Rectangle 74">
              <a:extLst>
                <a:ext uri="{FF2B5EF4-FFF2-40B4-BE49-F238E27FC236}">
                  <a16:creationId xmlns:a16="http://schemas.microsoft.com/office/drawing/2014/main" id="{1D994512-8139-44F5-80DB-168D27E18A2E}"/>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3" name="Rounded Rectangle 75">
              <a:extLst>
                <a:ext uri="{FF2B5EF4-FFF2-40B4-BE49-F238E27FC236}">
                  <a16:creationId xmlns:a16="http://schemas.microsoft.com/office/drawing/2014/main" id="{BAB17C48-9126-442B-A621-948CCC4B5FB8}"/>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4" name="Rounded Rectangle 76">
              <a:extLst>
                <a:ext uri="{FF2B5EF4-FFF2-40B4-BE49-F238E27FC236}">
                  <a16:creationId xmlns:a16="http://schemas.microsoft.com/office/drawing/2014/main" id="{458B5F82-9E77-4428-A62D-4313C6DB345D}"/>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sp>
        <p:nvSpPr>
          <p:cNvPr id="95" name="Rectangle 13">
            <a:extLst>
              <a:ext uri="{FF2B5EF4-FFF2-40B4-BE49-F238E27FC236}">
                <a16:creationId xmlns:a16="http://schemas.microsoft.com/office/drawing/2014/main" id="{4FFFFDF2-0C0F-4D6A-8D06-65F670FE730A}"/>
              </a:ext>
            </a:extLst>
          </p:cNvPr>
          <p:cNvSpPr/>
          <p:nvPr/>
        </p:nvSpPr>
        <p:spPr>
          <a:xfrm>
            <a:off x="7084842" y="2621301"/>
            <a:ext cx="1338235"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6" name="TextBox 14">
            <a:extLst>
              <a:ext uri="{FF2B5EF4-FFF2-40B4-BE49-F238E27FC236}">
                <a16:creationId xmlns:a16="http://schemas.microsoft.com/office/drawing/2014/main" id="{37E0DD36-F605-4F6F-AB1E-DD4A1F1C9BFB}"/>
              </a:ext>
            </a:extLst>
          </p:cNvPr>
          <p:cNvSpPr txBox="1"/>
          <p:nvPr/>
        </p:nvSpPr>
        <p:spPr>
          <a:xfrm>
            <a:off x="7101078" y="2840597"/>
            <a:ext cx="1107567" cy="338554"/>
          </a:xfrm>
          <a:prstGeom prst="rect">
            <a:avLst/>
          </a:prstGeom>
          <a:noFill/>
        </p:spPr>
        <p:txBody>
          <a:bodyPr wrap="square" rtlCol="0" anchor="ctr" anchorCtr="0">
            <a:spAutoFit/>
          </a:bodyPr>
          <a:lstStyle/>
          <a:p>
            <a:pPr algn="ctr"/>
            <a:r>
              <a:rPr lang="en-GB" sz="1600" b="1" dirty="0" err="1">
                <a:solidFill>
                  <a:schemeClr val="bg1"/>
                </a:solidFill>
                <a:latin typeface="+mj-lt"/>
                <a:ea typeface="Open Sans Light" panose="020B0306030504020204" pitchFamily="34" charset="0"/>
                <a:cs typeface="Open Sans Light" panose="020B0306030504020204" pitchFamily="34" charset="0"/>
              </a:rPr>
              <a:t>Ertrag</a:t>
            </a:r>
            <a:endParaRPr lang="en-GB" sz="1600" b="1" dirty="0">
              <a:solidFill>
                <a:schemeClr val="bg1"/>
              </a:solidFill>
              <a:latin typeface="+mj-lt"/>
              <a:ea typeface="Open Sans Light" panose="020B0306030504020204" pitchFamily="34" charset="0"/>
              <a:cs typeface="Open Sans Light" panose="020B0306030504020204" pitchFamily="34" charset="0"/>
            </a:endParaRPr>
          </a:p>
        </p:txBody>
      </p:sp>
      <p:grpSp>
        <p:nvGrpSpPr>
          <p:cNvPr id="97" name="Gruppieren 96">
            <a:extLst>
              <a:ext uri="{FF2B5EF4-FFF2-40B4-BE49-F238E27FC236}">
                <a16:creationId xmlns:a16="http://schemas.microsoft.com/office/drawing/2014/main" id="{C141E4CF-1C00-4E24-BFBA-5838AC12C8E2}"/>
              </a:ext>
            </a:extLst>
          </p:cNvPr>
          <p:cNvGrpSpPr/>
          <p:nvPr/>
        </p:nvGrpSpPr>
        <p:grpSpPr>
          <a:xfrm rot="5400000">
            <a:off x="8113396" y="2832542"/>
            <a:ext cx="337287" cy="328410"/>
            <a:chOff x="3772626" y="2531562"/>
            <a:chExt cx="1808891" cy="1606817"/>
          </a:xfrm>
          <a:solidFill>
            <a:srgbClr val="E53292"/>
          </a:solidFill>
        </p:grpSpPr>
        <p:sp>
          <p:nvSpPr>
            <p:cNvPr id="98" name="Rounded Rectangle 74">
              <a:extLst>
                <a:ext uri="{FF2B5EF4-FFF2-40B4-BE49-F238E27FC236}">
                  <a16:creationId xmlns:a16="http://schemas.microsoft.com/office/drawing/2014/main" id="{76B9B93E-F138-4413-B98E-E7899E00C12E}"/>
                </a:ext>
              </a:extLst>
            </p:cNvPr>
            <p:cNvSpPr/>
            <p:nvPr/>
          </p:nvSpPr>
          <p:spPr>
            <a:xfrm rot="10800000">
              <a:off x="3772626" y="3104694"/>
              <a:ext cx="1808891"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9" name="Rounded Rectangle 75">
              <a:extLst>
                <a:ext uri="{FF2B5EF4-FFF2-40B4-BE49-F238E27FC236}">
                  <a16:creationId xmlns:a16="http://schemas.microsoft.com/office/drawing/2014/main" id="{AEBD3F78-9B5F-4400-BE70-5DBF9A908B44}"/>
                </a:ext>
              </a:extLst>
            </p:cNvPr>
            <p:cNvSpPr/>
            <p:nvPr/>
          </p:nvSpPr>
          <p:spPr>
            <a:xfrm rot="8093649">
              <a:off x="3665640" y="2865304"/>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100" name="Rounded Rectangle 76">
              <a:extLst>
                <a:ext uri="{FF2B5EF4-FFF2-40B4-BE49-F238E27FC236}">
                  <a16:creationId xmlns:a16="http://schemas.microsoft.com/office/drawing/2014/main" id="{D5E127AC-90E5-4AAB-ABB6-9CC6A6033BEC}"/>
                </a:ext>
              </a:extLst>
            </p:cNvPr>
            <p:cNvSpPr/>
            <p:nvPr/>
          </p:nvSpPr>
          <p:spPr>
            <a:xfrm rot="13517866">
              <a:off x="3664843" y="3347639"/>
              <a:ext cx="1124482" cy="456997"/>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spTree>
    <p:extLst>
      <p:ext uri="{BB962C8B-B14F-4D97-AF65-F5344CB8AC3E}">
        <p14:creationId xmlns:p14="http://schemas.microsoft.com/office/powerpoint/2010/main" val="31540474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336640" y="2112467"/>
            <a:ext cx="3550211" cy="312936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Während durch die Verbesserung der Kostensituation und die Ausschöpfung von Umsatzpotenzialen bereits kurzfristige Effekte erzielt werden können, sind zur langfristigen Überwindung der Krise höchstwahrscheinlich Innovationen in Bezug auf Prozesse, Produkte und Märkte notwendig.</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sp>
        <p:nvSpPr>
          <p:cNvPr id="25" name="Rectangle 13">
            <a:extLst>
              <a:ext uri="{FF2B5EF4-FFF2-40B4-BE49-F238E27FC236}">
                <a16:creationId xmlns:a16="http://schemas.microsoft.com/office/drawing/2014/main" id="{FA34A4D5-27F8-4689-BED6-338D4CFCAABF}"/>
              </a:ext>
            </a:extLst>
          </p:cNvPr>
          <p:cNvSpPr/>
          <p:nvPr/>
        </p:nvSpPr>
        <p:spPr>
          <a:xfrm>
            <a:off x="4732142" y="2875761"/>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TextBox 14">
            <a:extLst>
              <a:ext uri="{FF2B5EF4-FFF2-40B4-BE49-F238E27FC236}">
                <a16:creationId xmlns:a16="http://schemas.microsoft.com/office/drawing/2014/main" id="{BD09A097-493F-4834-A271-3CAD8A4A8FD5}"/>
              </a:ext>
            </a:extLst>
          </p:cNvPr>
          <p:cNvSpPr txBox="1"/>
          <p:nvPr/>
        </p:nvSpPr>
        <p:spPr>
          <a:xfrm>
            <a:off x="4765642" y="2955465"/>
            <a:ext cx="1622793" cy="584775"/>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Verbesserung</a:t>
            </a:r>
            <a:r>
              <a:rPr lang="en-GB" sz="1600" dirty="0">
                <a:solidFill>
                  <a:schemeClr val="bg1"/>
                </a:solidFill>
                <a:latin typeface="+mj-lt"/>
                <a:ea typeface="Open Sans Light" panose="020B0306030504020204" pitchFamily="34" charset="0"/>
                <a:cs typeface="Open Sans Light" panose="020B0306030504020204" pitchFamily="34" charset="0"/>
              </a:rPr>
              <a:t> der </a:t>
            </a:r>
            <a:r>
              <a:rPr lang="en-GB" sz="1600" dirty="0" err="1">
                <a:solidFill>
                  <a:schemeClr val="bg1"/>
                </a:solidFill>
                <a:latin typeface="+mj-lt"/>
                <a:ea typeface="Open Sans Light" panose="020B0306030504020204" pitchFamily="34" charset="0"/>
                <a:cs typeface="Open Sans Light" panose="020B0306030504020204" pitchFamily="34" charset="0"/>
              </a:rPr>
              <a:t>Kostenposition</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sp>
        <p:nvSpPr>
          <p:cNvPr id="27" name="Rectangle 19">
            <a:extLst>
              <a:ext uri="{FF2B5EF4-FFF2-40B4-BE49-F238E27FC236}">
                <a16:creationId xmlns:a16="http://schemas.microsoft.com/office/drawing/2014/main" id="{98CEC835-6B66-491C-8262-AC6247DBD396}"/>
              </a:ext>
            </a:extLst>
          </p:cNvPr>
          <p:cNvSpPr/>
          <p:nvPr/>
        </p:nvSpPr>
        <p:spPr>
          <a:xfrm>
            <a:off x="8608848" y="2875761"/>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8" name="TextBox 20">
            <a:extLst>
              <a:ext uri="{FF2B5EF4-FFF2-40B4-BE49-F238E27FC236}">
                <a16:creationId xmlns:a16="http://schemas.microsoft.com/office/drawing/2014/main" id="{1F42B3E1-4495-4F10-B16B-5655469C7646}"/>
              </a:ext>
            </a:extLst>
          </p:cNvPr>
          <p:cNvSpPr txBox="1"/>
          <p:nvPr/>
        </p:nvSpPr>
        <p:spPr>
          <a:xfrm>
            <a:off x="8936509" y="3078577"/>
            <a:ext cx="1107567" cy="338554"/>
          </a:xfrm>
          <a:prstGeom prst="rect">
            <a:avLst/>
          </a:prstGeom>
          <a:noFill/>
        </p:spPr>
        <p:txBody>
          <a:bodyPr wrap="square" rtlCol="0" anchor="ctr" anchorCtr="0">
            <a:spAutoFit/>
          </a:bodyPr>
          <a:lstStyle/>
          <a:p>
            <a:pPr algn="ctr"/>
            <a:r>
              <a:rPr lang="en-GB" sz="1600" dirty="0">
                <a:solidFill>
                  <a:schemeClr val="bg1"/>
                </a:solidFill>
                <a:latin typeface="+mj-lt"/>
                <a:ea typeface="Open Sans Light" panose="020B0306030504020204" pitchFamily="34" charset="0"/>
                <a:cs typeface="Open Sans Light" panose="020B0306030504020204" pitchFamily="34" charset="0"/>
              </a:rPr>
              <a:t>Innovation</a:t>
            </a:r>
          </a:p>
        </p:txBody>
      </p:sp>
      <p:sp>
        <p:nvSpPr>
          <p:cNvPr id="92" name="Rounded Rectangle 74">
            <a:extLst>
              <a:ext uri="{FF2B5EF4-FFF2-40B4-BE49-F238E27FC236}">
                <a16:creationId xmlns:a16="http://schemas.microsoft.com/office/drawing/2014/main" id="{1D994512-8139-44F5-80DB-168D27E18A2E}"/>
              </a:ext>
            </a:extLst>
          </p:cNvPr>
          <p:cNvSpPr/>
          <p:nvPr/>
        </p:nvSpPr>
        <p:spPr>
          <a:xfrm rot="5400000">
            <a:off x="6444724" y="3199663"/>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95" name="Rectangle 13">
            <a:extLst>
              <a:ext uri="{FF2B5EF4-FFF2-40B4-BE49-F238E27FC236}">
                <a16:creationId xmlns:a16="http://schemas.microsoft.com/office/drawing/2014/main" id="{4FFFFDF2-0C0F-4D6A-8D06-65F670FE730A}"/>
              </a:ext>
            </a:extLst>
          </p:cNvPr>
          <p:cNvSpPr/>
          <p:nvPr/>
        </p:nvSpPr>
        <p:spPr>
          <a:xfrm>
            <a:off x="6096001" y="1877399"/>
            <a:ext cx="2971800" cy="744184"/>
          </a:xfrm>
          <a:prstGeom prst="rect">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6" name="TextBox 14">
            <a:extLst>
              <a:ext uri="{FF2B5EF4-FFF2-40B4-BE49-F238E27FC236}">
                <a16:creationId xmlns:a16="http://schemas.microsoft.com/office/drawing/2014/main" id="{37E0DD36-F605-4F6F-AB1E-DD4A1F1C9BFB}"/>
              </a:ext>
            </a:extLst>
          </p:cNvPr>
          <p:cNvSpPr txBox="1"/>
          <p:nvPr/>
        </p:nvSpPr>
        <p:spPr>
          <a:xfrm>
            <a:off x="6159616" y="2049438"/>
            <a:ext cx="2840508" cy="400110"/>
          </a:xfrm>
          <a:prstGeom prst="rect">
            <a:avLst/>
          </a:prstGeom>
          <a:noFill/>
        </p:spPr>
        <p:txBody>
          <a:bodyPr wrap="square" rtlCol="0" anchor="ctr" anchorCtr="0">
            <a:spAutoFit/>
          </a:bodyPr>
          <a:lstStyle/>
          <a:p>
            <a:pPr algn="ctr"/>
            <a:r>
              <a:rPr lang="en-GB" sz="2000" b="1" dirty="0">
                <a:solidFill>
                  <a:schemeClr val="bg1"/>
                </a:solidFill>
                <a:latin typeface="+mj-lt"/>
                <a:ea typeface="Open Sans Light" panose="020B0306030504020204" pitchFamily="34" charset="0"/>
                <a:cs typeface="Open Sans Light" panose="020B0306030504020204" pitchFamily="34" charset="0"/>
              </a:rPr>
              <a:t>Umsatz- und Gewinnwachstum</a:t>
            </a:r>
          </a:p>
        </p:txBody>
      </p:sp>
      <p:sp>
        <p:nvSpPr>
          <p:cNvPr id="29" name="Rectangle 13">
            <a:extLst>
              <a:ext uri="{FF2B5EF4-FFF2-40B4-BE49-F238E27FC236}">
                <a16:creationId xmlns:a16="http://schemas.microsoft.com/office/drawing/2014/main" id="{085B5D65-4825-41CE-8579-1837F8B03D12}"/>
              </a:ext>
            </a:extLst>
          </p:cNvPr>
          <p:cNvSpPr/>
          <p:nvPr/>
        </p:nvSpPr>
        <p:spPr>
          <a:xfrm>
            <a:off x="6660070" y="2874273"/>
            <a:ext cx="1752692" cy="7441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0" name="TextBox 14">
            <a:extLst>
              <a:ext uri="{FF2B5EF4-FFF2-40B4-BE49-F238E27FC236}">
                <a16:creationId xmlns:a16="http://schemas.microsoft.com/office/drawing/2014/main" id="{BCA7D871-0D51-4DA6-B949-32A668E84F4F}"/>
              </a:ext>
            </a:extLst>
          </p:cNvPr>
          <p:cNvSpPr txBox="1"/>
          <p:nvPr/>
        </p:nvSpPr>
        <p:spPr>
          <a:xfrm>
            <a:off x="6618634" y="2953978"/>
            <a:ext cx="1794128" cy="584775"/>
          </a:xfrm>
          <a:prstGeom prst="rect">
            <a:avLst/>
          </a:prstGeom>
          <a:noFill/>
        </p:spPr>
        <p:txBody>
          <a:bodyPr wrap="square" rtlCol="0" anchor="ctr" anchorCtr="0">
            <a:spAutoFit/>
          </a:bodyPr>
          <a:lstStyle/>
          <a:p>
            <a:pPr algn="ctr"/>
            <a:r>
              <a:rPr lang="en-GB" sz="1600" dirty="0" err="1">
                <a:solidFill>
                  <a:schemeClr val="bg1"/>
                </a:solidFill>
                <a:latin typeface="+mj-lt"/>
                <a:ea typeface="Open Sans Light" panose="020B0306030504020204" pitchFamily="34" charset="0"/>
                <a:cs typeface="Open Sans Light" panose="020B0306030504020204" pitchFamily="34" charset="0"/>
              </a:rPr>
              <a:t>Ausschöpfung</a:t>
            </a:r>
            <a:r>
              <a:rPr lang="en-GB" sz="1600" dirty="0">
                <a:solidFill>
                  <a:schemeClr val="bg1"/>
                </a:solidFill>
                <a:latin typeface="+mj-lt"/>
                <a:ea typeface="Open Sans Light" panose="020B0306030504020204" pitchFamily="34" charset="0"/>
                <a:cs typeface="Open Sans Light" panose="020B0306030504020204" pitchFamily="34" charset="0"/>
              </a:rPr>
              <a:t> des </a:t>
            </a:r>
            <a:r>
              <a:rPr lang="en-GB" sz="1600" dirty="0" err="1">
                <a:solidFill>
                  <a:schemeClr val="bg1"/>
                </a:solidFill>
                <a:latin typeface="+mj-lt"/>
                <a:ea typeface="Open Sans Light" panose="020B0306030504020204" pitchFamily="34" charset="0"/>
                <a:cs typeface="Open Sans Light" panose="020B0306030504020204" pitchFamily="34" charset="0"/>
              </a:rPr>
              <a:t>Umsatzpotenzials</a:t>
            </a:r>
            <a:endParaRPr lang="en-GB" sz="1600" dirty="0">
              <a:solidFill>
                <a:schemeClr val="bg1"/>
              </a:solidFill>
              <a:latin typeface="+mj-lt"/>
              <a:ea typeface="Open Sans Light" panose="020B0306030504020204" pitchFamily="34" charset="0"/>
              <a:cs typeface="Open Sans Light" panose="020B0306030504020204" pitchFamily="34" charset="0"/>
            </a:endParaRPr>
          </a:p>
        </p:txBody>
      </p:sp>
      <p:cxnSp>
        <p:nvCxnSpPr>
          <p:cNvPr id="35" name="Verbinder: gewinkelt 34">
            <a:extLst>
              <a:ext uri="{FF2B5EF4-FFF2-40B4-BE49-F238E27FC236}">
                <a16:creationId xmlns:a16="http://schemas.microsoft.com/office/drawing/2014/main" id="{0E6FA181-6B63-437A-AF87-F0F3822C000E}"/>
              </a:ext>
            </a:extLst>
          </p:cNvPr>
          <p:cNvCxnSpPr>
            <a:cxnSpLocks/>
            <a:stCxn id="25" idx="0"/>
            <a:endCxn id="96" idx="2"/>
          </p:cNvCxnSpPr>
          <p:nvPr/>
        </p:nvCxnSpPr>
        <p:spPr>
          <a:xfrm rot="5400000" flipH="1" flipV="1">
            <a:off x="6381073" y="1676964"/>
            <a:ext cx="426213" cy="1971382"/>
          </a:xfrm>
          <a:prstGeom prst="bentConnector3">
            <a:avLst>
              <a:gd name="adj1" fmla="val 50000"/>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8" name="Verbinder: gewinkelt 37">
            <a:extLst>
              <a:ext uri="{FF2B5EF4-FFF2-40B4-BE49-F238E27FC236}">
                <a16:creationId xmlns:a16="http://schemas.microsoft.com/office/drawing/2014/main" id="{4E095394-BF5C-41E3-BAE7-C1489851EFE6}"/>
              </a:ext>
            </a:extLst>
          </p:cNvPr>
          <p:cNvCxnSpPr>
            <a:cxnSpLocks/>
            <a:stCxn id="27" idx="0"/>
            <a:endCxn id="96" idx="2"/>
          </p:cNvCxnSpPr>
          <p:nvPr/>
        </p:nvCxnSpPr>
        <p:spPr>
          <a:xfrm rot="16200000" flipV="1">
            <a:off x="8319426" y="1709993"/>
            <a:ext cx="426213" cy="1905324"/>
          </a:xfrm>
          <a:prstGeom prst="bentConnector3">
            <a:avLst>
              <a:gd name="adj1" fmla="val 50000"/>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1" name="Gerade Verbindung mit Pfeil 20">
            <a:extLst>
              <a:ext uri="{FF2B5EF4-FFF2-40B4-BE49-F238E27FC236}">
                <a16:creationId xmlns:a16="http://schemas.microsoft.com/office/drawing/2014/main" id="{7BD19275-38FE-4245-8AC9-35120A991ADA}"/>
              </a:ext>
            </a:extLst>
          </p:cNvPr>
          <p:cNvCxnSpPr>
            <a:cxnSpLocks/>
          </p:cNvCxnSpPr>
          <p:nvPr/>
        </p:nvCxnSpPr>
        <p:spPr>
          <a:xfrm flipV="1">
            <a:off x="7523585" y="2460619"/>
            <a:ext cx="43454" cy="424725"/>
          </a:xfrm>
          <a:prstGeom prst="straightConnector1">
            <a:avLst/>
          </a:prstGeom>
          <a:ln w="31750">
            <a:headEnd type="triangle"/>
            <a:tailEnd type="none"/>
          </a:ln>
        </p:spPr>
        <p:style>
          <a:lnRef idx="1">
            <a:schemeClr val="accent1"/>
          </a:lnRef>
          <a:fillRef idx="0">
            <a:schemeClr val="accent1"/>
          </a:fillRef>
          <a:effectRef idx="0">
            <a:schemeClr val="accent1"/>
          </a:effectRef>
          <a:fontRef idx="minor">
            <a:schemeClr val="tx1"/>
          </a:fontRef>
        </p:style>
      </p:cxnSp>
      <p:sp>
        <p:nvSpPr>
          <p:cNvPr id="37" name="Rechteck 36">
            <a:extLst>
              <a:ext uri="{FF2B5EF4-FFF2-40B4-BE49-F238E27FC236}">
                <a16:creationId xmlns:a16="http://schemas.microsoft.com/office/drawing/2014/main" id="{3C439CFB-E72B-4596-9F44-96F6AFB9AA64}"/>
              </a:ext>
            </a:extLst>
          </p:cNvPr>
          <p:cNvSpPr/>
          <p:nvPr/>
        </p:nvSpPr>
        <p:spPr>
          <a:xfrm>
            <a:off x="4518045" y="3677150"/>
            <a:ext cx="2101850" cy="2062103"/>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Organisatorische Effizienz</a:t>
            </a:r>
          </a:p>
          <a:p>
            <a:pPr marL="182563" indent="-182563">
              <a:buFont typeface="Arial" panose="020B0604020202020204" pitchFamily="34" charset="0"/>
              <a:buChar char="•"/>
            </a:pPr>
            <a:r>
              <a:rPr lang="en-GB" sz="1600" dirty="0">
                <a:solidFill>
                  <a:srgbClr val="245473"/>
                </a:solidFill>
                <a:latin typeface="+mj-lt"/>
              </a:rPr>
              <a:t>Kostenoptimiertes Produkt- und Servicedesign</a:t>
            </a:r>
          </a:p>
          <a:p>
            <a:pPr marL="182563" indent="-182563">
              <a:buFont typeface="Arial" panose="020B0604020202020204" pitchFamily="34" charset="0"/>
              <a:buChar char="•"/>
            </a:pPr>
            <a:r>
              <a:rPr lang="en-GB" sz="1600" dirty="0">
                <a:solidFill>
                  <a:srgbClr val="245473"/>
                </a:solidFill>
                <a:latin typeface="+mj-lt"/>
              </a:rPr>
              <a:t>Produktivität des Umlauf- und Anlagevermögens</a:t>
            </a:r>
          </a:p>
        </p:txBody>
      </p:sp>
      <p:sp>
        <p:nvSpPr>
          <p:cNvPr id="53" name="Rechteck 52">
            <a:extLst>
              <a:ext uri="{FF2B5EF4-FFF2-40B4-BE49-F238E27FC236}">
                <a16:creationId xmlns:a16="http://schemas.microsoft.com/office/drawing/2014/main" id="{75273325-F27E-4C57-853F-AAE83A4332A1}"/>
              </a:ext>
            </a:extLst>
          </p:cNvPr>
          <p:cNvSpPr/>
          <p:nvPr/>
        </p:nvSpPr>
        <p:spPr>
          <a:xfrm>
            <a:off x="6664010" y="3628039"/>
            <a:ext cx="1752692" cy="2308324"/>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Durchdringung der </a:t>
            </a:r>
            <a:r>
              <a:rPr lang="en-GB" sz="1600" dirty="0" err="1">
                <a:solidFill>
                  <a:srgbClr val="245473"/>
                </a:solidFill>
                <a:latin typeface="+mj-lt"/>
              </a:rPr>
              <a:t>Kernkunden-segmente</a:t>
            </a:r>
            <a:endParaRPr lang="en-GB" sz="1600" dirty="0">
              <a:solidFill>
                <a:srgbClr val="245473"/>
              </a:solidFill>
              <a:latin typeface="+mj-lt"/>
            </a:endParaRPr>
          </a:p>
          <a:p>
            <a:pPr marL="182563" indent="-182563">
              <a:buFont typeface="Arial" panose="020B0604020202020204" pitchFamily="34" charset="0"/>
              <a:buChar char="•"/>
            </a:pPr>
            <a:r>
              <a:rPr lang="en-GB" sz="1600" dirty="0">
                <a:solidFill>
                  <a:srgbClr val="245473"/>
                </a:solidFill>
                <a:latin typeface="+mj-lt"/>
              </a:rPr>
              <a:t>Erschließung </a:t>
            </a:r>
            <a:r>
              <a:rPr lang="en-GB" sz="1600" dirty="0" err="1">
                <a:solidFill>
                  <a:srgbClr val="245473"/>
                </a:solidFill>
                <a:latin typeface="+mj-lt"/>
              </a:rPr>
              <a:t>neuer</a:t>
            </a:r>
            <a:r>
              <a:rPr lang="en-GB" sz="1600" dirty="0">
                <a:solidFill>
                  <a:srgbClr val="245473"/>
                </a:solidFill>
                <a:latin typeface="+mj-lt"/>
              </a:rPr>
              <a:t> </a:t>
            </a:r>
            <a:r>
              <a:rPr lang="en-GB" sz="1600" dirty="0" err="1">
                <a:solidFill>
                  <a:srgbClr val="245473"/>
                </a:solidFill>
                <a:latin typeface="+mj-lt"/>
              </a:rPr>
              <a:t>Kunden-segmente</a:t>
            </a:r>
            <a:endParaRPr lang="en-GB" sz="1600" dirty="0">
              <a:solidFill>
                <a:srgbClr val="245473"/>
              </a:solidFill>
              <a:latin typeface="+mj-lt"/>
            </a:endParaRPr>
          </a:p>
          <a:p>
            <a:pPr marL="182563" indent="-182563">
              <a:buFont typeface="Arial" panose="020B0604020202020204" pitchFamily="34" charset="0"/>
              <a:buChar char="•"/>
            </a:pPr>
            <a:r>
              <a:rPr lang="en-GB" sz="1600" dirty="0">
                <a:solidFill>
                  <a:srgbClr val="245473"/>
                </a:solidFill>
                <a:latin typeface="+mj-lt"/>
              </a:rPr>
              <a:t>Erschließung neuer Märkte (geographisch)</a:t>
            </a:r>
          </a:p>
        </p:txBody>
      </p:sp>
      <p:sp>
        <p:nvSpPr>
          <p:cNvPr id="54" name="Rechteck 53">
            <a:extLst>
              <a:ext uri="{FF2B5EF4-FFF2-40B4-BE49-F238E27FC236}">
                <a16:creationId xmlns:a16="http://schemas.microsoft.com/office/drawing/2014/main" id="{0680E122-A7AB-41B7-8A23-049A3459C3B7}"/>
              </a:ext>
            </a:extLst>
          </p:cNvPr>
          <p:cNvSpPr/>
          <p:nvPr/>
        </p:nvSpPr>
        <p:spPr>
          <a:xfrm>
            <a:off x="8606105" y="3622925"/>
            <a:ext cx="2279609" cy="2554545"/>
          </a:xfrm>
          <a:prstGeom prst="rect">
            <a:avLst/>
          </a:prstGeom>
        </p:spPr>
        <p:txBody>
          <a:bodyPr wrap="square">
            <a:spAutoFit/>
          </a:bodyPr>
          <a:lstStyle/>
          <a:p>
            <a:pPr marL="182563" indent="-182563">
              <a:buFont typeface="Arial" panose="020B0604020202020204" pitchFamily="34" charset="0"/>
              <a:buChar char="•"/>
            </a:pPr>
            <a:r>
              <a:rPr lang="en-GB" sz="1600" dirty="0">
                <a:solidFill>
                  <a:srgbClr val="245473"/>
                </a:solidFill>
                <a:latin typeface="+mj-lt"/>
              </a:rPr>
              <a:t>Weiterentwicklung des bestehenden Produkt- und </a:t>
            </a:r>
            <a:r>
              <a:rPr lang="en-GB" sz="1600" dirty="0" err="1">
                <a:solidFill>
                  <a:srgbClr val="245473"/>
                </a:solidFill>
                <a:latin typeface="+mj-lt"/>
              </a:rPr>
              <a:t>Dienstleistungs-angebots</a:t>
            </a:r>
            <a:endParaRPr lang="en-GB" sz="1600" dirty="0">
              <a:solidFill>
                <a:srgbClr val="245473"/>
              </a:solidFill>
              <a:latin typeface="+mj-lt"/>
            </a:endParaRPr>
          </a:p>
          <a:p>
            <a:pPr marL="182563" indent="-182563">
              <a:buFont typeface="Arial" panose="020B0604020202020204" pitchFamily="34" charset="0"/>
              <a:buChar char="•"/>
            </a:pPr>
            <a:r>
              <a:rPr lang="en-GB" sz="1600" dirty="0">
                <a:solidFill>
                  <a:srgbClr val="245473"/>
                </a:solidFill>
                <a:latin typeface="+mj-lt"/>
              </a:rPr>
              <a:t>Übertragung von Kernkompetenzen auf </a:t>
            </a:r>
            <a:r>
              <a:rPr lang="en-GB" sz="1600" dirty="0" err="1">
                <a:solidFill>
                  <a:srgbClr val="245473"/>
                </a:solidFill>
                <a:latin typeface="+mj-lt"/>
              </a:rPr>
              <a:t>neue</a:t>
            </a:r>
            <a:r>
              <a:rPr lang="en-GB" sz="1600" dirty="0">
                <a:solidFill>
                  <a:srgbClr val="245473"/>
                </a:solidFill>
                <a:latin typeface="+mj-lt"/>
              </a:rPr>
              <a:t> </a:t>
            </a:r>
            <a:r>
              <a:rPr lang="en-GB" sz="1600" dirty="0" err="1">
                <a:solidFill>
                  <a:srgbClr val="245473"/>
                </a:solidFill>
                <a:latin typeface="+mj-lt"/>
              </a:rPr>
              <a:t>Geschäfts-modelle</a:t>
            </a:r>
            <a:endParaRPr lang="en-GB" sz="1600" dirty="0">
              <a:solidFill>
                <a:srgbClr val="245473"/>
              </a:solidFill>
              <a:latin typeface="+mj-lt"/>
            </a:endParaRPr>
          </a:p>
          <a:p>
            <a:pPr marL="182563" indent="-182563">
              <a:buFont typeface="Arial" panose="020B0604020202020204" pitchFamily="34" charset="0"/>
              <a:buChar char="•"/>
            </a:pPr>
            <a:r>
              <a:rPr lang="en-GB" sz="1600" dirty="0">
                <a:solidFill>
                  <a:srgbClr val="245473"/>
                </a:solidFill>
                <a:latin typeface="+mj-lt"/>
              </a:rPr>
              <a:t>Entwicklung von neuen Kernkompetenzen</a:t>
            </a:r>
          </a:p>
        </p:txBody>
      </p:sp>
      <p:sp>
        <p:nvSpPr>
          <p:cNvPr id="55" name="Rounded Rectangle 74">
            <a:extLst>
              <a:ext uri="{FF2B5EF4-FFF2-40B4-BE49-F238E27FC236}">
                <a16:creationId xmlns:a16="http://schemas.microsoft.com/office/drawing/2014/main" id="{7CE51E15-B79E-48F0-AF1E-EC58562032AC}"/>
              </a:ext>
            </a:extLst>
          </p:cNvPr>
          <p:cNvSpPr/>
          <p:nvPr/>
        </p:nvSpPr>
        <p:spPr>
          <a:xfrm rot="10800000">
            <a:off x="6443984" y="3208476"/>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56" name="Rounded Rectangle 74">
            <a:extLst>
              <a:ext uri="{FF2B5EF4-FFF2-40B4-BE49-F238E27FC236}">
                <a16:creationId xmlns:a16="http://schemas.microsoft.com/office/drawing/2014/main" id="{7ADFB08D-493C-459D-84E2-6E9B8256585F}"/>
              </a:ext>
            </a:extLst>
          </p:cNvPr>
          <p:cNvSpPr/>
          <p:nvPr/>
        </p:nvSpPr>
        <p:spPr>
          <a:xfrm rot="5400000">
            <a:off x="8392241" y="3199663"/>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57" name="Rounded Rectangle 74">
            <a:extLst>
              <a:ext uri="{FF2B5EF4-FFF2-40B4-BE49-F238E27FC236}">
                <a16:creationId xmlns:a16="http://schemas.microsoft.com/office/drawing/2014/main" id="{70EA4A0D-30AC-4DB1-A863-DE55D70AE824}"/>
              </a:ext>
            </a:extLst>
          </p:cNvPr>
          <p:cNvSpPr/>
          <p:nvPr/>
        </p:nvSpPr>
        <p:spPr>
          <a:xfrm rot="10800000">
            <a:off x="8391501" y="3208476"/>
            <a:ext cx="256936" cy="93405"/>
          </a:xfrm>
          <a:prstGeom prst="roundRect">
            <a:avLst>
              <a:gd name="adj" fmla="val 50000"/>
            </a:avLst>
          </a:prstGeom>
          <a:solidFill>
            <a:srgbClr val="E53292">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31" name="Textplatzhalter 1">
            <a:extLst>
              <a:ext uri="{FF2B5EF4-FFF2-40B4-BE49-F238E27FC236}">
                <a16:creationId xmlns:a16="http://schemas.microsoft.com/office/drawing/2014/main" id="{DBE17A2D-8BE4-4A55-BA1F-8BF0C78D37CE}"/>
              </a:ext>
            </a:extLst>
          </p:cNvPr>
          <p:cNvSpPr>
            <a:spLocks noGrp="1"/>
          </p:cNvSpPr>
          <p:nvPr>
            <p:ph type="body" sz="quarter" idx="13"/>
          </p:nvPr>
        </p:nvSpPr>
        <p:spPr>
          <a:xfrm>
            <a:off x="1373253" y="595461"/>
            <a:ext cx="8852375" cy="697353"/>
          </a:xfrm>
        </p:spPr>
        <p:txBody>
          <a:bodyPr>
            <a:normAutofit/>
          </a:bodyPr>
          <a:lstStyle/>
          <a:p>
            <a:r>
              <a:rPr lang="en-GB" dirty="0"/>
              <a:t>Überwindung </a:t>
            </a:r>
            <a:r>
              <a:rPr lang="en-GB" dirty="0" err="1"/>
              <a:t>einer</a:t>
            </a:r>
            <a:r>
              <a:rPr lang="en-GB" dirty="0"/>
              <a:t> </a:t>
            </a:r>
            <a:r>
              <a:rPr lang="en-GB" dirty="0" err="1"/>
              <a:t>Ertragskrise</a:t>
            </a:r>
            <a:r>
              <a:rPr lang="en-GB" dirty="0"/>
              <a:t> (Forts.)</a:t>
            </a:r>
          </a:p>
        </p:txBody>
      </p:sp>
    </p:spTree>
    <p:extLst>
      <p:ext uri="{BB962C8B-B14F-4D97-AF65-F5344CB8AC3E}">
        <p14:creationId xmlns:p14="http://schemas.microsoft.com/office/powerpoint/2010/main" val="162543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106941" y="2173153"/>
            <a:ext cx="1968114" cy="34679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Um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um langfristig erfolgreich zu sein, müssen Sie mindestens die gleichen Margen wie </a:t>
            </a:r>
            <a:r>
              <a:rPr lang="en-GB" sz="2200" dirty="0" err="1">
                <a:solidFill>
                  <a:srgbClr val="245473"/>
                </a:solidFill>
                <a:latin typeface="+mj-lt"/>
                <a:ea typeface="Open Sans Light" panose="020B0306030504020204" pitchFamily="34" charset="0"/>
                <a:cs typeface="Open Sans Light" panose="020B0306030504020204" pitchFamily="34" charset="0"/>
              </a:rPr>
              <a:t>Ihre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Wettbewerber</a:t>
            </a:r>
            <a:r>
              <a:rPr lang="en-GB" sz="2200" dirty="0">
                <a:solidFill>
                  <a:srgbClr val="245473"/>
                </a:solidFill>
                <a:latin typeface="+mj-lt"/>
                <a:ea typeface="Open Sans Light" panose="020B0306030504020204" pitchFamily="34" charset="0"/>
                <a:cs typeface="Open Sans Light" panose="020B0306030504020204" pitchFamily="34" charset="0"/>
              </a:rPr>
              <a:t> erzielen. </a:t>
            </a:r>
            <a:endParaRPr lang="en-GB" sz="2200" b="1" dirty="0">
              <a:solidFill>
                <a:srgbClr val="245473"/>
              </a:solidFill>
              <a:latin typeface="+mj-lt"/>
              <a:ea typeface="Open Sans Light" panose="020B0306030504020204" pitchFamily="34" charset="0"/>
              <a:cs typeface="Open Sans Light" panose="020B0306030504020204" pitchFamily="34" charset="0"/>
            </a:endParaRPr>
          </a:p>
        </p:txBody>
      </p:sp>
      <p:graphicFrame>
        <p:nvGraphicFramePr>
          <p:cNvPr id="53" name="object 2">
            <a:extLst>
              <a:ext uri="{FF2B5EF4-FFF2-40B4-BE49-F238E27FC236}">
                <a16:creationId xmlns:a16="http://schemas.microsoft.com/office/drawing/2014/main" id="{E82591D0-8DD7-4571-8988-F0E12F34DFFA}"/>
              </a:ext>
            </a:extLst>
          </p:cNvPr>
          <p:cNvGraphicFramePr>
            <a:graphicFrameLocks noGrp="1"/>
          </p:cNvGraphicFramePr>
          <p:nvPr/>
        </p:nvGraphicFramePr>
        <p:xfrm>
          <a:off x="2200318" y="1782528"/>
          <a:ext cx="5434535" cy="4889347"/>
        </p:xfrm>
        <a:graphic>
          <a:graphicData uri="http://schemas.openxmlformats.org/drawingml/2006/table">
            <a:tbl>
              <a:tblPr firstRow="1" bandRow="1">
                <a:tableStyleId>{2D5ABB26-0587-4C30-8999-92F81FD0307C}</a:tableStyleId>
              </a:tblPr>
              <a:tblGrid>
                <a:gridCol w="5434535">
                  <a:extLst>
                    <a:ext uri="{9D8B030D-6E8A-4147-A177-3AD203B41FA5}">
                      <a16:colId xmlns:a16="http://schemas.microsoft.com/office/drawing/2014/main" val="20000"/>
                    </a:ext>
                  </a:extLst>
                </a:gridCol>
              </a:tblGrid>
              <a:tr h="541502">
                <a:tc>
                  <a:txBody>
                    <a:bodyPr/>
                    <a:lstStyle/>
                    <a:p>
                      <a:pPr marL="91440">
                        <a:lnSpc>
                          <a:spcPct val="100000"/>
                        </a:lnSpc>
                        <a:spcBef>
                          <a:spcPts val="715"/>
                        </a:spcBef>
                      </a:pPr>
                      <a:r>
                        <a:rPr lang="en-GB" sz="1800" b="1" dirty="0">
                          <a:solidFill>
                            <a:srgbClr val="FFFFFF"/>
                          </a:solidFill>
                          <a:latin typeface="+mj-lt"/>
                          <a:cs typeface="Arial"/>
                        </a:rPr>
                        <a:t>Bewältigung der </a:t>
                      </a:r>
                      <a:r>
                        <a:rPr lang="en-GB" sz="1800" b="1" dirty="0" err="1">
                          <a:solidFill>
                            <a:srgbClr val="FFFFFF"/>
                          </a:solidFill>
                          <a:latin typeface="+mj-lt"/>
                          <a:cs typeface="Arial"/>
                        </a:rPr>
                        <a:t>Ertrags</a:t>
                      </a:r>
                      <a:r>
                        <a:rPr lang="en-GB" sz="1800" b="1" dirty="0">
                          <a:solidFill>
                            <a:srgbClr val="FFFFFF"/>
                          </a:solidFill>
                          <a:latin typeface="+mj-lt"/>
                          <a:cs typeface="Arial"/>
                        </a:rPr>
                        <a:t>-/Erfolgskrise</a:t>
                      </a:r>
                      <a:endParaRPr lang="en-GB" sz="1800" dirty="0">
                        <a:latin typeface="+mj-lt"/>
                        <a:cs typeface="Arial"/>
                      </a:endParaRPr>
                    </a:p>
                  </a:txBody>
                  <a:tcPr marL="0" marR="0" marT="908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75F92"/>
                    </a:solidFill>
                  </a:tcPr>
                </a:tc>
                <a:extLst>
                  <a:ext uri="{0D108BD9-81ED-4DB2-BD59-A6C34878D82A}">
                    <a16:rowId xmlns:a16="http://schemas.microsoft.com/office/drawing/2014/main" val="10000"/>
                  </a:ext>
                </a:extLst>
              </a:tr>
              <a:tr h="2946618">
                <a:tc>
                  <a:txBody>
                    <a:bodyPr/>
                    <a:lstStyle/>
                    <a:p>
                      <a:pPr marL="87313" marR="185420" indent="0">
                        <a:lnSpc>
                          <a:spcPct val="100000"/>
                        </a:lnSpc>
                        <a:spcBef>
                          <a:spcPts val="320"/>
                        </a:spcBef>
                        <a:buFont typeface="Wingdings"/>
                        <a:buNone/>
                        <a:tabLst>
                          <a:tab pos="551815" algn="l"/>
                          <a:tab pos="552450" algn="l"/>
                        </a:tabLst>
                      </a:pPr>
                      <a:r>
                        <a:rPr lang="en-GB" sz="1800" b="0" spc="-5" dirty="0">
                          <a:solidFill>
                            <a:srgbClr val="245473"/>
                          </a:solidFill>
                          <a:latin typeface="+mj-lt"/>
                          <a:cs typeface="Arial"/>
                        </a:rPr>
                        <a:t>Um nach einer Erfolgskrise zumindest eine nachhaltige, branchenübliche Umsatzrendite zu erreichen, ist ein durchgreifendes Restrukturierungskonzept erforderlich. Als allgemeine Maßnahmen kommen in Betracht:</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Aufgabe oder Bündelung von einzelnen Geschäftsbereichen</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Straffung des Leistungsspektrums</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err="1">
                          <a:solidFill>
                            <a:srgbClr val="245473"/>
                          </a:solidFill>
                          <a:latin typeface="+mj-lt"/>
                          <a:cs typeface="Arial"/>
                        </a:rPr>
                        <a:t>Reduktion</a:t>
                      </a:r>
                      <a:r>
                        <a:rPr lang="en-GB" sz="1800" b="0" spc="-5" dirty="0">
                          <a:solidFill>
                            <a:srgbClr val="245473"/>
                          </a:solidFill>
                          <a:latin typeface="+mj-lt"/>
                          <a:cs typeface="Arial"/>
                        </a:rPr>
                        <a:t> der Fertigungstiefe</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Verwendung von Gleichteilen</a:t>
                      </a:r>
                    </a:p>
                    <a:p>
                      <a:pPr marL="437515" marR="185420" indent="-171450">
                        <a:lnSpc>
                          <a:spcPct val="100000"/>
                        </a:lnSpc>
                        <a:spcBef>
                          <a:spcPts val="320"/>
                        </a:spcBef>
                        <a:buFont typeface="Arial" panose="020B0604020202020204" pitchFamily="34" charset="0"/>
                        <a:buChar char="•"/>
                        <a:tabLst>
                          <a:tab pos="551815" algn="l"/>
                          <a:tab pos="552450" algn="l"/>
                        </a:tabLst>
                      </a:pPr>
                      <a:r>
                        <a:rPr lang="en-GB" sz="1800" b="0" spc="-5" dirty="0">
                          <a:solidFill>
                            <a:srgbClr val="245473"/>
                          </a:solidFill>
                          <a:latin typeface="+mj-lt"/>
                          <a:cs typeface="Arial"/>
                        </a:rPr>
                        <a:t>Bündelung von Funktionen und Prozessen, etc.</a:t>
                      </a:r>
                    </a:p>
                  </a:txBody>
                  <a:tcPr marL="0" marR="0" marT="40640"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1"/>
                  </a:ext>
                </a:extLst>
              </a:tr>
              <a:tr h="1216622">
                <a:tc>
                  <a:txBody>
                    <a:bodyPr/>
                    <a:lstStyle/>
                    <a:p>
                      <a:pPr marL="266065" marR="298450" indent="0">
                        <a:lnSpc>
                          <a:spcPct val="100000"/>
                        </a:lnSpc>
                        <a:buFont typeface="Wingdings"/>
                        <a:buNone/>
                        <a:tabLst>
                          <a:tab pos="551815" algn="l"/>
                          <a:tab pos="552450" algn="l"/>
                        </a:tabLst>
                      </a:pPr>
                      <a:r>
                        <a:rPr lang="en-GB" sz="1800" b="0" spc="-5" dirty="0">
                          <a:solidFill>
                            <a:srgbClr val="245473"/>
                          </a:solidFill>
                          <a:latin typeface="+mj-lt"/>
                          <a:cs typeface="Arial"/>
                        </a:rPr>
                        <a:t>Volumen- und/oder Preissteigerungen können durch die Verbesserung der Wertschöpfungskette und des Liefer- und Serviceprogramms, die Fokussierung auf die Kundenbedürfnisse und die Verbesserung von Marketing und Vertrieb erreicht werden</a:t>
                      </a:r>
                    </a:p>
                  </a:txBody>
                  <a:tcPr marL="0" marR="0" marT="190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2"/>
                  </a:ext>
                </a:extLst>
              </a:tr>
            </a:tbl>
          </a:graphicData>
        </a:graphic>
      </p:graphicFrame>
      <p:graphicFrame>
        <p:nvGraphicFramePr>
          <p:cNvPr id="55" name="object 2">
            <a:extLst>
              <a:ext uri="{FF2B5EF4-FFF2-40B4-BE49-F238E27FC236}">
                <a16:creationId xmlns:a16="http://schemas.microsoft.com/office/drawing/2014/main" id="{FC56DE70-C637-41E8-9F67-B98577AF8118}"/>
              </a:ext>
            </a:extLst>
          </p:cNvPr>
          <p:cNvGraphicFramePr>
            <a:graphicFrameLocks noGrp="1"/>
          </p:cNvGraphicFramePr>
          <p:nvPr/>
        </p:nvGraphicFramePr>
        <p:xfrm>
          <a:off x="8031668" y="1684795"/>
          <a:ext cx="3927625" cy="5141591"/>
        </p:xfrm>
        <a:graphic>
          <a:graphicData uri="http://schemas.openxmlformats.org/drawingml/2006/table">
            <a:tbl>
              <a:tblPr firstRow="1" bandRow="1">
                <a:tableStyleId>{2D5ABB26-0587-4C30-8999-92F81FD0307C}</a:tableStyleId>
              </a:tblPr>
              <a:tblGrid>
                <a:gridCol w="3927625">
                  <a:extLst>
                    <a:ext uri="{9D8B030D-6E8A-4147-A177-3AD203B41FA5}">
                      <a16:colId xmlns:a16="http://schemas.microsoft.com/office/drawing/2014/main" val="20000"/>
                    </a:ext>
                  </a:extLst>
                </a:gridCol>
              </a:tblGrid>
              <a:tr h="562257">
                <a:tc>
                  <a:txBody>
                    <a:bodyPr/>
                    <a:lstStyle/>
                    <a:p>
                      <a:pPr marL="91440">
                        <a:lnSpc>
                          <a:spcPct val="100000"/>
                        </a:lnSpc>
                        <a:spcBef>
                          <a:spcPts val="715"/>
                        </a:spcBef>
                      </a:pPr>
                      <a:r>
                        <a:rPr lang="en-GB" sz="1800" b="1" dirty="0">
                          <a:solidFill>
                            <a:srgbClr val="FFFFFF"/>
                          </a:solidFill>
                          <a:latin typeface="+mj-lt"/>
                          <a:cs typeface="Arial"/>
                        </a:rPr>
                        <a:t>Mögliche Maßnahmen</a:t>
                      </a:r>
                      <a:endParaRPr lang="en-GB" sz="1800" dirty="0">
                        <a:latin typeface="+mj-lt"/>
                        <a:cs typeface="Arial"/>
                      </a:endParaRPr>
                    </a:p>
                  </a:txBody>
                  <a:tcPr marL="0" marR="0" marT="90805" marB="0">
                    <a:lnL w="12700">
                      <a:solidFill>
                        <a:srgbClr val="FFFFFF"/>
                      </a:solidFill>
                      <a:prstDash val="solid"/>
                    </a:lnL>
                    <a:lnR w="12700">
                      <a:solidFill>
                        <a:srgbClr val="FFFFFF"/>
                      </a:solidFill>
                      <a:prstDash val="solid"/>
                    </a:lnR>
                    <a:lnT w="12700">
                      <a:solidFill>
                        <a:srgbClr val="FFFFFF"/>
                      </a:solidFill>
                      <a:prstDash val="solid"/>
                    </a:lnT>
                    <a:lnB w="38100">
                      <a:solidFill>
                        <a:srgbClr val="FFFFFF"/>
                      </a:solidFill>
                      <a:prstDash val="solid"/>
                    </a:lnB>
                    <a:solidFill>
                      <a:srgbClr val="375F92"/>
                    </a:solidFill>
                  </a:tcPr>
                </a:tc>
                <a:extLst>
                  <a:ext uri="{0D108BD9-81ED-4DB2-BD59-A6C34878D82A}">
                    <a16:rowId xmlns:a16="http://schemas.microsoft.com/office/drawing/2014/main" val="10000"/>
                  </a:ext>
                </a:extLst>
              </a:tr>
              <a:tr h="448467">
                <a:tc>
                  <a:txBody>
                    <a:bodyPr/>
                    <a:lstStyle/>
                    <a:p>
                      <a:pPr marL="551180" indent="-285115">
                        <a:lnSpc>
                          <a:spcPct val="100000"/>
                        </a:lnSpc>
                        <a:spcBef>
                          <a:spcPts val="815"/>
                        </a:spcBef>
                        <a:buFont typeface="Wingdings"/>
                        <a:buChar char=""/>
                        <a:tabLst>
                          <a:tab pos="551180" algn="l"/>
                          <a:tab pos="551815" algn="l"/>
                        </a:tabLst>
                      </a:pPr>
                      <a:r>
                        <a:rPr lang="en-GB" sz="1800" spc="-5" dirty="0">
                          <a:solidFill>
                            <a:srgbClr val="245473"/>
                          </a:solidFill>
                          <a:latin typeface="+mj-lt"/>
                          <a:cs typeface="Arial"/>
                        </a:rPr>
                        <a:t>Reduktion der Einkaufspreise</a:t>
                      </a:r>
                    </a:p>
                  </a:txBody>
                  <a:tcPr marL="0" marR="0" marT="103505" marB="0">
                    <a:lnL w="12700">
                      <a:solidFill>
                        <a:srgbClr val="FFFFFF"/>
                      </a:solidFill>
                      <a:prstDash val="solid"/>
                    </a:lnL>
                    <a:lnR w="12700">
                      <a:solidFill>
                        <a:srgbClr val="FFFFFF"/>
                      </a:solidFill>
                      <a:prstDash val="solid"/>
                    </a:lnR>
                    <a:lnT w="381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1"/>
                  </a:ext>
                </a:extLst>
              </a:tr>
              <a:tr h="582338">
                <a:tc>
                  <a:txBody>
                    <a:bodyPr/>
                    <a:lstStyle/>
                    <a:p>
                      <a:pPr marL="551180" indent="-285115">
                        <a:lnSpc>
                          <a:spcPct val="100000"/>
                        </a:lnSpc>
                        <a:spcBef>
                          <a:spcPts val="820"/>
                        </a:spcBef>
                        <a:buFont typeface="Wingdings"/>
                        <a:buChar char=""/>
                        <a:tabLst>
                          <a:tab pos="551180" algn="l"/>
                          <a:tab pos="551815" algn="l"/>
                        </a:tabLst>
                      </a:pPr>
                      <a:r>
                        <a:rPr lang="en-GB" sz="1800" spc="-5" dirty="0">
                          <a:solidFill>
                            <a:srgbClr val="245473"/>
                          </a:solidFill>
                          <a:latin typeface="+mj-lt"/>
                          <a:cs typeface="Arial"/>
                        </a:rPr>
                        <a:t>Optimierung der Verbrauchsmengen</a:t>
                      </a:r>
                      <a:endParaRPr lang="en-GB" sz="1800" dirty="0">
                        <a:solidFill>
                          <a:srgbClr val="245473"/>
                        </a:solidFill>
                        <a:latin typeface="+mj-lt"/>
                        <a:cs typeface="Arial"/>
                      </a:endParaRPr>
                    </a:p>
                  </a:txBody>
                  <a:tcPr marL="0" marR="0" marT="104140"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2"/>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10" dirty="0">
                          <a:solidFill>
                            <a:srgbClr val="245473"/>
                          </a:solidFill>
                          <a:latin typeface="+mj-lt"/>
                          <a:cs typeface="Arial"/>
                        </a:rPr>
                        <a:t>Reduktion der Ausschussrate</a:t>
                      </a:r>
                      <a:endParaRPr lang="en-GB" sz="1800" dirty="0">
                        <a:solidFill>
                          <a:srgbClr val="245473"/>
                        </a:solidFill>
                        <a:latin typeface="+mj-lt"/>
                        <a:cs typeface="Arial"/>
                      </a:endParaRP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3"/>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Reduktion der Variantenvielfalt</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4"/>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Reduktion der Lagerhaltungskosten</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5"/>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Reduktion der Kapitalbindung</a:t>
                      </a: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6"/>
                  </a:ext>
                </a:extLst>
              </a:tr>
              <a:tr h="448467">
                <a:tc>
                  <a:txBody>
                    <a:bodyPr/>
                    <a:lstStyle/>
                    <a:p>
                      <a:pPr marL="551180" indent="-285115">
                        <a:lnSpc>
                          <a:spcPct val="100000"/>
                        </a:lnSpc>
                        <a:spcBef>
                          <a:spcPts val="825"/>
                        </a:spcBef>
                        <a:buFont typeface="Wingdings"/>
                        <a:buChar char=""/>
                        <a:tabLst>
                          <a:tab pos="551180" algn="l"/>
                          <a:tab pos="551815" algn="l"/>
                        </a:tabLst>
                      </a:pPr>
                      <a:r>
                        <a:rPr lang="en-GB" sz="1800" spc="-5" dirty="0">
                          <a:solidFill>
                            <a:srgbClr val="245473"/>
                          </a:solidFill>
                          <a:latin typeface="+mj-lt"/>
                          <a:cs typeface="Arial"/>
                        </a:rPr>
                        <a:t>Personelle Maßnahmen</a:t>
                      </a:r>
                      <a:endParaRPr lang="en-GB" sz="1800" dirty="0">
                        <a:solidFill>
                          <a:srgbClr val="245473"/>
                        </a:solidFill>
                        <a:latin typeface="+mj-lt"/>
                        <a:cs typeface="Arial"/>
                      </a:endParaRPr>
                    </a:p>
                  </a:txBody>
                  <a:tcPr marL="0" marR="0" marT="1047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7"/>
                  </a:ext>
                </a:extLst>
              </a:tr>
              <a:tr h="448467">
                <a:tc>
                  <a:txBody>
                    <a:bodyPr/>
                    <a:lstStyle/>
                    <a:p>
                      <a:pPr marL="551180" indent="-285115">
                        <a:lnSpc>
                          <a:spcPct val="100000"/>
                        </a:lnSpc>
                        <a:spcBef>
                          <a:spcPts val="819"/>
                        </a:spcBef>
                        <a:buFont typeface="Wingdings"/>
                        <a:buChar char=""/>
                        <a:tabLst>
                          <a:tab pos="551180" algn="l"/>
                          <a:tab pos="551815" algn="l"/>
                        </a:tabLst>
                      </a:pPr>
                      <a:r>
                        <a:rPr lang="en-GB" sz="1800" spc="-5" dirty="0">
                          <a:solidFill>
                            <a:srgbClr val="245473"/>
                          </a:solidFill>
                          <a:latin typeface="+mj-lt"/>
                          <a:cs typeface="Arial"/>
                        </a:rPr>
                        <a:t>Reduktion/Flexibilisierung der Fixkosten</a:t>
                      </a:r>
                      <a:endParaRPr lang="en-GB" sz="1800" dirty="0">
                        <a:solidFill>
                          <a:srgbClr val="245473"/>
                        </a:solidFill>
                        <a:latin typeface="+mj-lt"/>
                        <a:cs typeface="Arial"/>
                      </a:endParaRPr>
                    </a:p>
                  </a:txBody>
                  <a:tcPr marL="0" marR="0" marT="104139"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B8CDE4"/>
                    </a:solidFill>
                  </a:tcPr>
                </a:tc>
                <a:extLst>
                  <a:ext uri="{0D108BD9-81ED-4DB2-BD59-A6C34878D82A}">
                    <a16:rowId xmlns:a16="http://schemas.microsoft.com/office/drawing/2014/main" val="10008"/>
                  </a:ext>
                </a:extLst>
              </a:tr>
              <a:tr h="448467">
                <a:tc>
                  <a:txBody>
                    <a:bodyPr/>
                    <a:lstStyle/>
                    <a:p>
                      <a:pPr marL="551180" indent="-285115">
                        <a:lnSpc>
                          <a:spcPct val="100000"/>
                        </a:lnSpc>
                        <a:spcBef>
                          <a:spcPts val="825"/>
                        </a:spcBef>
                        <a:buFont typeface="Wingdings"/>
                        <a:buChar char=""/>
                        <a:tabLst>
                          <a:tab pos="551180" algn="l"/>
                          <a:tab pos="551815" algn="l"/>
                        </a:tabLst>
                      </a:pPr>
                      <a:r>
                        <a:rPr lang="en-GB" sz="1800" spc="-10" dirty="0">
                          <a:solidFill>
                            <a:srgbClr val="245473"/>
                          </a:solidFill>
                          <a:latin typeface="+mj-lt"/>
                          <a:cs typeface="Arial"/>
                        </a:rPr>
                        <a:t>Verbesserung der Kapazitätsauslastung</a:t>
                      </a:r>
                    </a:p>
                  </a:txBody>
                  <a:tcPr marL="0" marR="0" marT="104775" marB="0">
                    <a:lnL w="12700">
                      <a:solidFill>
                        <a:srgbClr val="FFFFFF"/>
                      </a:solidFill>
                      <a:prstDash val="solid"/>
                    </a:lnL>
                    <a:lnR w="12700">
                      <a:solidFill>
                        <a:srgbClr val="FFFFFF"/>
                      </a:solidFill>
                      <a:prstDash val="solid"/>
                    </a:lnR>
                    <a:lnT w="12700">
                      <a:solidFill>
                        <a:srgbClr val="FFFFFF"/>
                      </a:solidFill>
                      <a:prstDash val="solid"/>
                    </a:lnT>
                    <a:lnB w="12700">
                      <a:solidFill>
                        <a:srgbClr val="FFFFFF"/>
                      </a:solidFill>
                      <a:prstDash val="solid"/>
                    </a:lnB>
                    <a:solidFill>
                      <a:srgbClr val="DCE6F1"/>
                    </a:solidFill>
                  </a:tcPr>
                </a:tc>
                <a:extLst>
                  <a:ext uri="{0D108BD9-81ED-4DB2-BD59-A6C34878D82A}">
                    <a16:rowId xmlns:a16="http://schemas.microsoft.com/office/drawing/2014/main" val="10009"/>
                  </a:ext>
                </a:extLst>
              </a:tr>
            </a:tbl>
          </a:graphicData>
        </a:graphic>
      </p:graphicFrame>
      <p:sp>
        <p:nvSpPr>
          <p:cNvPr id="5" name="Gleichschenkliges Dreieck 4">
            <a:extLst>
              <a:ext uri="{FF2B5EF4-FFF2-40B4-BE49-F238E27FC236}">
                <a16:creationId xmlns:a16="http://schemas.microsoft.com/office/drawing/2014/main" id="{E0DFE09A-343C-4754-88E6-409F141394F4}"/>
              </a:ext>
            </a:extLst>
          </p:cNvPr>
          <p:cNvSpPr/>
          <p:nvPr/>
        </p:nvSpPr>
        <p:spPr>
          <a:xfrm rot="5400000">
            <a:off x="6703200" y="4057184"/>
            <a:ext cx="2260121" cy="396815"/>
          </a:xfrm>
          <a:prstGeom prst="triangle">
            <a:avLst/>
          </a:prstGeom>
          <a:solidFill>
            <a:srgbClr val="E53292"/>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platzhalter 1">
            <a:extLst>
              <a:ext uri="{FF2B5EF4-FFF2-40B4-BE49-F238E27FC236}">
                <a16:creationId xmlns:a16="http://schemas.microsoft.com/office/drawing/2014/main" id="{3AB64EDC-213F-4E73-9528-F820DBE4EDC3}"/>
              </a:ext>
            </a:extLst>
          </p:cNvPr>
          <p:cNvSpPr>
            <a:spLocks noGrp="1"/>
          </p:cNvSpPr>
          <p:nvPr>
            <p:ph type="body" sz="quarter" idx="13"/>
          </p:nvPr>
        </p:nvSpPr>
        <p:spPr>
          <a:xfrm>
            <a:off x="1373253" y="595461"/>
            <a:ext cx="8852375" cy="697353"/>
          </a:xfrm>
        </p:spPr>
        <p:txBody>
          <a:bodyPr>
            <a:normAutofit/>
          </a:bodyPr>
          <a:lstStyle/>
          <a:p>
            <a:r>
              <a:rPr lang="en-GB" dirty="0"/>
              <a:t>Überwindung </a:t>
            </a:r>
            <a:r>
              <a:rPr lang="en-GB" dirty="0" err="1"/>
              <a:t>einer</a:t>
            </a:r>
            <a:r>
              <a:rPr lang="en-GB" dirty="0"/>
              <a:t> </a:t>
            </a:r>
            <a:r>
              <a:rPr lang="en-GB" dirty="0" err="1"/>
              <a:t>Ertragskrise</a:t>
            </a:r>
            <a:r>
              <a:rPr lang="en-GB" dirty="0"/>
              <a:t> (Forts.)</a:t>
            </a:r>
          </a:p>
        </p:txBody>
      </p:sp>
    </p:spTree>
    <p:extLst>
      <p:ext uri="{BB962C8B-B14F-4D97-AF65-F5344CB8AC3E}">
        <p14:creationId xmlns:p14="http://schemas.microsoft.com/office/powerpoint/2010/main" val="41288157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351607" y="742273"/>
            <a:ext cx="8852375" cy="697353"/>
          </a:xfrm>
        </p:spPr>
        <p:txBody>
          <a:bodyPr>
            <a:normAutofit/>
          </a:bodyPr>
          <a:lstStyle/>
          <a:p>
            <a:r>
              <a:rPr lang="en-GB" dirty="0"/>
              <a:t>Reduzierung des Materialaufwands</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2269846" cy="346791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Durch die Einführung bzw. Umsetzung eines </a:t>
            </a:r>
            <a:r>
              <a:rPr lang="en-GB" sz="2200" dirty="0" err="1">
                <a:solidFill>
                  <a:srgbClr val="245473"/>
                </a:solidFill>
                <a:latin typeface="+mj-lt"/>
                <a:ea typeface="Open Sans Light" panose="020B0306030504020204" pitchFamily="34" charset="0"/>
                <a:cs typeface="Open Sans Light" panose="020B0306030504020204" pitchFamily="34" charset="0"/>
              </a:rPr>
              <a:t>systematischen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Einkaufs</a:t>
            </a:r>
            <a:r>
              <a:rPr lang="en-GB" sz="2200" dirty="0">
                <a:solidFill>
                  <a:srgbClr val="245473"/>
                </a:solidFill>
                <a:latin typeface="+mj-lt"/>
                <a:ea typeface="Open Sans Light" panose="020B0306030504020204" pitchFamily="34" charset="0"/>
                <a:cs typeface="Open Sans Light" panose="020B0306030504020204" pitchFamily="34" charset="0"/>
              </a:rPr>
              <a:t>-managements können die Materialkosten deutlich reduziert werden.</a:t>
            </a:r>
            <a:endParaRPr lang="en-US" dirty="0">
              <a:solidFill>
                <a:srgbClr val="245473"/>
              </a:solidFill>
            </a:endParaRPr>
          </a:p>
        </p:txBody>
      </p:sp>
      <p:sp>
        <p:nvSpPr>
          <p:cNvPr id="8" name="Chevron 5">
            <a:extLst>
              <a:ext uri="{FF2B5EF4-FFF2-40B4-BE49-F238E27FC236}">
                <a16:creationId xmlns:a16="http://schemas.microsoft.com/office/drawing/2014/main" id="{CA355C14-CA35-4EF3-A1D2-58F203B6880D}"/>
              </a:ext>
            </a:extLst>
          </p:cNvPr>
          <p:cNvSpPr/>
          <p:nvPr/>
        </p:nvSpPr>
        <p:spPr>
          <a:xfrm>
            <a:off x="4596363" y="2761072"/>
            <a:ext cx="2220837" cy="1132034"/>
          </a:xfrm>
          <a:prstGeom prst="chevron">
            <a:avLst>
              <a:gd name="adj" fmla="val 18082"/>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9" name="Chevron 6">
            <a:extLst>
              <a:ext uri="{FF2B5EF4-FFF2-40B4-BE49-F238E27FC236}">
                <a16:creationId xmlns:a16="http://schemas.microsoft.com/office/drawing/2014/main" id="{09A40833-9F07-40EE-BDB3-BFB02B265A3A}"/>
              </a:ext>
            </a:extLst>
          </p:cNvPr>
          <p:cNvSpPr/>
          <p:nvPr/>
        </p:nvSpPr>
        <p:spPr>
          <a:xfrm>
            <a:off x="6610085" y="2761072"/>
            <a:ext cx="2220837" cy="1132034"/>
          </a:xfrm>
          <a:prstGeom prst="chevron">
            <a:avLst>
              <a:gd name="adj" fmla="val 18082"/>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0" name="Chevron 7">
            <a:extLst>
              <a:ext uri="{FF2B5EF4-FFF2-40B4-BE49-F238E27FC236}">
                <a16:creationId xmlns:a16="http://schemas.microsoft.com/office/drawing/2014/main" id="{297C2258-5D02-444A-AE3B-199B77967C08}"/>
              </a:ext>
            </a:extLst>
          </p:cNvPr>
          <p:cNvSpPr/>
          <p:nvPr/>
        </p:nvSpPr>
        <p:spPr>
          <a:xfrm>
            <a:off x="8703370" y="2761072"/>
            <a:ext cx="2220837" cy="1132034"/>
          </a:xfrm>
          <a:prstGeom prst="chevron">
            <a:avLst>
              <a:gd name="adj" fmla="val 18082"/>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11" name="Subtitle 2">
            <a:extLst>
              <a:ext uri="{FF2B5EF4-FFF2-40B4-BE49-F238E27FC236}">
                <a16:creationId xmlns:a16="http://schemas.microsoft.com/office/drawing/2014/main" id="{ACF18B8D-8725-470B-82D8-108713D211F1}"/>
              </a:ext>
            </a:extLst>
          </p:cNvPr>
          <p:cNvSpPr txBox="1">
            <a:spLocks/>
          </p:cNvSpPr>
          <p:nvPr/>
        </p:nvSpPr>
        <p:spPr>
          <a:xfrm>
            <a:off x="4446594" y="3994576"/>
            <a:ext cx="1941433" cy="191822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Über</a:t>
            </a:r>
          </a:p>
          <a:p>
            <a:pPr marL="171450" indent="-171450" algn="l">
              <a:lnSpc>
                <a:spcPct val="100000"/>
              </a:lnSpc>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Volumen</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Zulieferer</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Produkte / Dienstleistungen</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Bestellungen</a:t>
            </a:r>
          </a:p>
        </p:txBody>
      </p:sp>
      <p:sp>
        <p:nvSpPr>
          <p:cNvPr id="12" name="Subtitle 2">
            <a:extLst>
              <a:ext uri="{FF2B5EF4-FFF2-40B4-BE49-F238E27FC236}">
                <a16:creationId xmlns:a16="http://schemas.microsoft.com/office/drawing/2014/main" id="{A2798216-4869-4647-93DD-3541C0A720C4}"/>
              </a:ext>
            </a:extLst>
          </p:cNvPr>
          <p:cNvSpPr txBox="1">
            <a:spLocks/>
          </p:cNvSpPr>
          <p:nvPr/>
        </p:nvSpPr>
        <p:spPr>
          <a:xfrm>
            <a:off x="9170670" y="4133075"/>
            <a:ext cx="2909570" cy="1862826"/>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Ausarbeitung</a:t>
            </a:r>
            <a:r>
              <a:rPr lang="en-GB" sz="1800" dirty="0">
                <a:solidFill>
                  <a:srgbClr val="245473"/>
                </a:solidFill>
                <a:latin typeface="+mj-lt"/>
                <a:ea typeface="Lato Light" panose="020F0502020204030203" pitchFamily="34" charset="0"/>
                <a:cs typeface="Mukta ExtraLight" panose="020B0000000000000000" pitchFamily="34" charset="77"/>
              </a:rPr>
              <a:t> der Einsparmaßnahmen</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Aktualisierung der </a:t>
            </a:r>
            <a:r>
              <a:rPr lang="en-GB" sz="1800" dirty="0" err="1">
                <a:solidFill>
                  <a:srgbClr val="245473"/>
                </a:solidFill>
                <a:latin typeface="+mj-lt"/>
                <a:ea typeface="Lato Light" panose="020F0502020204030203" pitchFamily="34" charset="0"/>
                <a:cs typeface="Mukta ExtraLight" panose="020B0000000000000000" pitchFamily="34" charset="77"/>
              </a:rPr>
              <a:t>Umsetzung</a:t>
            </a:r>
            <a:r>
              <a:rPr lang="en-GB" sz="1800" dirty="0">
                <a:solidFill>
                  <a:srgbClr val="245473"/>
                </a:solidFill>
                <a:latin typeface="+mj-lt"/>
                <a:ea typeface="Lato Light" panose="020F0502020204030203" pitchFamily="34" charset="0"/>
                <a:cs typeface="Mukta ExtraLight" panose="020B0000000000000000" pitchFamily="34" charset="77"/>
              </a:rPr>
              <a:t> von </a:t>
            </a:r>
            <a:r>
              <a:rPr lang="en-GB" sz="1800" dirty="0" err="1">
                <a:solidFill>
                  <a:srgbClr val="245473"/>
                </a:solidFill>
                <a:latin typeface="+mj-lt"/>
                <a:ea typeface="Lato Light" panose="020F0502020204030203" pitchFamily="34" charset="0"/>
                <a:cs typeface="Mukta ExtraLight" panose="020B0000000000000000" pitchFamily="34" charset="77"/>
              </a:rPr>
              <a:t>Maßnahmen</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Aktionsberichte</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Berichte über Einsparungen</a:t>
            </a:r>
          </a:p>
        </p:txBody>
      </p:sp>
      <p:sp>
        <p:nvSpPr>
          <p:cNvPr id="13" name="Subtitle 2">
            <a:extLst>
              <a:ext uri="{FF2B5EF4-FFF2-40B4-BE49-F238E27FC236}">
                <a16:creationId xmlns:a16="http://schemas.microsoft.com/office/drawing/2014/main" id="{8E442F5C-CE9D-48DD-A7B0-DBA1E44F8373}"/>
              </a:ext>
            </a:extLst>
          </p:cNvPr>
          <p:cNvSpPr txBox="1">
            <a:spLocks/>
          </p:cNvSpPr>
          <p:nvPr/>
        </p:nvSpPr>
        <p:spPr>
          <a:xfrm>
            <a:off x="6354424" y="4029783"/>
            <a:ext cx="2732157" cy="2416824"/>
          </a:xfrm>
          <a:prstGeom prst="rect">
            <a:avLst/>
          </a:prstGeom>
        </p:spPr>
        <p:txBody>
          <a:bodyPr vert="horz" wrap="square" lIns="34299" tIns="17149" rIns="34299" bIns="17149" rtlCol="0" anchor="ctr">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Reduktion der </a:t>
            </a:r>
            <a:r>
              <a:rPr lang="en-GB" sz="1800" dirty="0" err="1">
                <a:solidFill>
                  <a:srgbClr val="245473"/>
                </a:solidFill>
                <a:latin typeface="+mj-lt"/>
                <a:ea typeface="Lato Light" panose="020F0502020204030203" pitchFamily="34" charset="0"/>
                <a:cs typeface="Mukta ExtraLight" panose="020B0000000000000000" pitchFamily="34" charset="77"/>
              </a:rPr>
              <a:t>Einkaufspreise</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Reduktion</a:t>
            </a:r>
            <a:r>
              <a:rPr lang="en-GB" sz="1800" dirty="0">
                <a:solidFill>
                  <a:srgbClr val="245473"/>
                </a:solidFill>
                <a:latin typeface="+mj-lt"/>
                <a:ea typeface="Lato Light" panose="020F0502020204030203" pitchFamily="34" charset="0"/>
                <a:cs typeface="Mukta ExtraLight" panose="020B0000000000000000" pitchFamily="34" charset="77"/>
              </a:rPr>
              <a:t> der Ausschussrate</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Optimierung des Einkaufsmanagements</a:t>
            </a:r>
          </a:p>
          <a:p>
            <a:pPr marL="171450" indent="-1714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Optimierung des Lieferantenmanagements</a:t>
            </a:r>
          </a:p>
        </p:txBody>
      </p:sp>
      <p:sp>
        <p:nvSpPr>
          <p:cNvPr id="14" name="TextBox 17">
            <a:extLst>
              <a:ext uri="{FF2B5EF4-FFF2-40B4-BE49-F238E27FC236}">
                <a16:creationId xmlns:a16="http://schemas.microsoft.com/office/drawing/2014/main" id="{2DCB4C89-C352-4260-9CAB-6089A30A64F9}"/>
              </a:ext>
            </a:extLst>
          </p:cNvPr>
          <p:cNvSpPr txBox="1"/>
          <p:nvPr/>
        </p:nvSpPr>
        <p:spPr>
          <a:xfrm>
            <a:off x="4797860" y="3006172"/>
            <a:ext cx="1715560" cy="707886"/>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Transparenz schaffen</a:t>
            </a:r>
          </a:p>
        </p:txBody>
      </p:sp>
      <p:sp>
        <p:nvSpPr>
          <p:cNvPr id="15" name="TextBox 18">
            <a:extLst>
              <a:ext uri="{FF2B5EF4-FFF2-40B4-BE49-F238E27FC236}">
                <a16:creationId xmlns:a16="http://schemas.microsoft.com/office/drawing/2014/main" id="{378E589C-9F23-4B5B-A92F-468EF0D23D9B}"/>
              </a:ext>
            </a:extLst>
          </p:cNvPr>
          <p:cNvSpPr txBox="1"/>
          <p:nvPr/>
        </p:nvSpPr>
        <p:spPr>
          <a:xfrm>
            <a:off x="6889156" y="2995915"/>
            <a:ext cx="1555078" cy="707886"/>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Maßnahmen definieren</a:t>
            </a:r>
          </a:p>
        </p:txBody>
      </p:sp>
      <p:sp>
        <p:nvSpPr>
          <p:cNvPr id="16" name="TextBox 19">
            <a:extLst>
              <a:ext uri="{FF2B5EF4-FFF2-40B4-BE49-F238E27FC236}">
                <a16:creationId xmlns:a16="http://schemas.microsoft.com/office/drawing/2014/main" id="{83D4BEAA-4708-4B03-8112-03E1AB9D8B4F}"/>
              </a:ext>
            </a:extLst>
          </p:cNvPr>
          <p:cNvSpPr txBox="1"/>
          <p:nvPr/>
        </p:nvSpPr>
        <p:spPr>
          <a:xfrm>
            <a:off x="8927587" y="2777231"/>
            <a:ext cx="1658561" cy="1015663"/>
          </a:xfrm>
          <a:prstGeom prst="rect">
            <a:avLst/>
          </a:prstGeom>
          <a:noFill/>
        </p:spPr>
        <p:txBody>
          <a:bodyPr wrap="square" rtlCol="0" anchor="ctr" anchorCtr="0">
            <a:spAutoFit/>
          </a:bodyPr>
          <a:lstStyle/>
          <a:p>
            <a:pPr algn="ctr"/>
            <a:r>
              <a:rPr lang="en-GB" sz="2000" dirty="0">
                <a:solidFill>
                  <a:schemeClr val="bg1"/>
                </a:solidFill>
                <a:latin typeface="+mj-lt"/>
                <a:ea typeface="League Spartan" charset="0"/>
                <a:cs typeface="Poppins" pitchFamily="2" charset="77"/>
              </a:rPr>
              <a:t>Maßnahmen Management / Controlling</a:t>
            </a:r>
          </a:p>
        </p:txBody>
      </p:sp>
      <p:sp>
        <p:nvSpPr>
          <p:cNvPr id="17" name="Oval 22">
            <a:extLst>
              <a:ext uri="{FF2B5EF4-FFF2-40B4-BE49-F238E27FC236}">
                <a16:creationId xmlns:a16="http://schemas.microsoft.com/office/drawing/2014/main" id="{077C37F3-76FA-4916-896F-BA2EDA2245F5}"/>
              </a:ext>
            </a:extLst>
          </p:cNvPr>
          <p:cNvSpPr/>
          <p:nvPr/>
        </p:nvSpPr>
        <p:spPr>
          <a:xfrm>
            <a:off x="5295850" y="1944824"/>
            <a:ext cx="719581" cy="71958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8" name="Oval 23">
            <a:extLst>
              <a:ext uri="{FF2B5EF4-FFF2-40B4-BE49-F238E27FC236}">
                <a16:creationId xmlns:a16="http://schemas.microsoft.com/office/drawing/2014/main" id="{EB834B57-E58E-4CEA-BBDE-7EE2498A3358}"/>
              </a:ext>
            </a:extLst>
          </p:cNvPr>
          <p:cNvSpPr/>
          <p:nvPr/>
        </p:nvSpPr>
        <p:spPr>
          <a:xfrm>
            <a:off x="7307122" y="1944824"/>
            <a:ext cx="719581" cy="71958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9" name="Oval 24">
            <a:extLst>
              <a:ext uri="{FF2B5EF4-FFF2-40B4-BE49-F238E27FC236}">
                <a16:creationId xmlns:a16="http://schemas.microsoft.com/office/drawing/2014/main" id="{A4FE6C57-C7D2-4D03-9B88-89FC492132AD}"/>
              </a:ext>
            </a:extLst>
          </p:cNvPr>
          <p:cNvSpPr/>
          <p:nvPr/>
        </p:nvSpPr>
        <p:spPr>
          <a:xfrm>
            <a:off x="9500780" y="1944824"/>
            <a:ext cx="719581" cy="719581"/>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3" name="TextBox 17">
            <a:extLst>
              <a:ext uri="{FF2B5EF4-FFF2-40B4-BE49-F238E27FC236}">
                <a16:creationId xmlns:a16="http://schemas.microsoft.com/office/drawing/2014/main" id="{4B5F459C-511A-4835-837F-059C73BA8AB5}"/>
              </a:ext>
            </a:extLst>
          </p:cNvPr>
          <p:cNvSpPr txBox="1"/>
          <p:nvPr/>
        </p:nvSpPr>
        <p:spPr>
          <a:xfrm>
            <a:off x="5025753" y="2135336"/>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1</a:t>
            </a:r>
            <a:endParaRPr lang="en-GB" sz="1600" b="1" dirty="0">
              <a:solidFill>
                <a:schemeClr val="bg1"/>
              </a:solidFill>
              <a:latin typeface="+mj-lt"/>
              <a:ea typeface="League Spartan" charset="0"/>
              <a:cs typeface="Poppins" pitchFamily="2" charset="77"/>
            </a:endParaRPr>
          </a:p>
        </p:txBody>
      </p:sp>
      <p:sp>
        <p:nvSpPr>
          <p:cNvPr id="26" name="TextBox 17">
            <a:extLst>
              <a:ext uri="{FF2B5EF4-FFF2-40B4-BE49-F238E27FC236}">
                <a16:creationId xmlns:a16="http://schemas.microsoft.com/office/drawing/2014/main" id="{CAA4807B-31E3-4621-8C09-69C12DE2C0C2}"/>
              </a:ext>
            </a:extLst>
          </p:cNvPr>
          <p:cNvSpPr txBox="1"/>
          <p:nvPr/>
        </p:nvSpPr>
        <p:spPr>
          <a:xfrm>
            <a:off x="7036591" y="2125079"/>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2</a:t>
            </a:r>
            <a:endParaRPr lang="en-GB" sz="1600" b="1" dirty="0">
              <a:solidFill>
                <a:schemeClr val="bg1"/>
              </a:solidFill>
              <a:latin typeface="+mj-lt"/>
              <a:ea typeface="League Spartan" charset="0"/>
              <a:cs typeface="Poppins" pitchFamily="2" charset="77"/>
            </a:endParaRPr>
          </a:p>
        </p:txBody>
      </p:sp>
      <p:sp>
        <p:nvSpPr>
          <p:cNvPr id="27" name="TextBox 17">
            <a:extLst>
              <a:ext uri="{FF2B5EF4-FFF2-40B4-BE49-F238E27FC236}">
                <a16:creationId xmlns:a16="http://schemas.microsoft.com/office/drawing/2014/main" id="{654490A2-119E-4A9A-9383-3A37B8A01623}"/>
              </a:ext>
            </a:extLst>
          </p:cNvPr>
          <p:cNvSpPr txBox="1"/>
          <p:nvPr/>
        </p:nvSpPr>
        <p:spPr>
          <a:xfrm>
            <a:off x="9228187" y="2132894"/>
            <a:ext cx="1260209" cy="338554"/>
          </a:xfrm>
          <a:prstGeom prst="rect">
            <a:avLst/>
          </a:prstGeom>
          <a:noFill/>
        </p:spPr>
        <p:txBody>
          <a:bodyPr wrap="square" rtlCol="0" anchor="ctr" anchorCtr="0">
            <a:spAutoFit/>
          </a:bodyPr>
          <a:lstStyle/>
          <a:p>
            <a:pPr algn="ctr"/>
            <a:r>
              <a:rPr lang="en-GB" sz="1600" b="1">
                <a:solidFill>
                  <a:schemeClr val="bg1"/>
                </a:solidFill>
                <a:latin typeface="+mj-lt"/>
                <a:ea typeface="League Spartan" charset="0"/>
                <a:cs typeface="Poppins" pitchFamily="2" charset="77"/>
              </a:rPr>
              <a:t>3</a:t>
            </a:r>
            <a:endParaRPr lang="en-GB" sz="1600" b="1" dirty="0">
              <a:solidFill>
                <a:schemeClr val="bg1"/>
              </a:solidFill>
              <a:latin typeface="+mj-lt"/>
              <a:ea typeface="League Spartan" charset="0"/>
              <a:cs typeface="Poppins" pitchFamily="2" charset="77"/>
            </a:endParaRPr>
          </a:p>
        </p:txBody>
      </p:sp>
    </p:spTree>
    <p:extLst>
      <p:ext uri="{BB962C8B-B14F-4D97-AF65-F5344CB8AC3E}">
        <p14:creationId xmlns:p14="http://schemas.microsoft.com/office/powerpoint/2010/main" val="17129655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64539" y="495415"/>
            <a:ext cx="9501715" cy="1123594"/>
          </a:xfrm>
        </p:spPr>
        <p:txBody>
          <a:bodyPr>
            <a:normAutofit/>
          </a:bodyPr>
          <a:lstStyle/>
          <a:p>
            <a:r>
              <a:rPr lang="en-GB" sz="3600" dirty="0" err="1">
                <a:solidFill>
                  <a:schemeClr val="tx2"/>
                </a:solidFill>
                <a:ea typeface="League Spartan" charset="0"/>
                <a:cs typeface="Poppins" pitchFamily="2" charset="77"/>
              </a:rPr>
              <a:t>Senkung</a:t>
            </a:r>
            <a:r>
              <a:rPr lang="en-GB" sz="3600" dirty="0">
                <a:solidFill>
                  <a:schemeClr val="tx2"/>
                </a:solidFill>
                <a:ea typeface="League Spartan" charset="0"/>
                <a:cs typeface="Poppins" pitchFamily="2" charset="77"/>
              </a:rPr>
              <a:t> der </a:t>
            </a:r>
            <a:r>
              <a:rPr lang="en-GB" sz="3600" dirty="0" err="1">
                <a:solidFill>
                  <a:schemeClr val="tx2"/>
                </a:solidFill>
                <a:ea typeface="League Spartan" charset="0"/>
                <a:cs typeface="Poppins" pitchFamily="2" charset="77"/>
              </a:rPr>
              <a:t>Personalkosten</a:t>
            </a:r>
            <a:r>
              <a:rPr lang="en-GB" sz="3600" dirty="0">
                <a:solidFill>
                  <a:schemeClr val="tx2"/>
                </a:solidFill>
                <a:ea typeface="League Spartan" charset="0"/>
                <a:cs typeface="Poppins" pitchFamily="2" charset="77"/>
              </a:rPr>
              <a:t> – 3 </a:t>
            </a:r>
            <a:r>
              <a:rPr lang="en-GB" sz="3600" dirty="0" err="1">
                <a:solidFill>
                  <a:schemeClr val="tx2"/>
                </a:solidFill>
                <a:ea typeface="League Spartan" charset="0"/>
                <a:cs typeface="Poppins" pitchFamily="2" charset="77"/>
              </a:rPr>
              <a:t>Ansätze</a:t>
            </a:r>
            <a:endParaRPr lang="en-GB" sz="3600" dirty="0">
              <a:solidFill>
                <a:schemeClr val="tx2"/>
              </a:solidFill>
              <a:ea typeface="League Spartan" charset="0"/>
              <a:cs typeface="Poppins" pitchFamily="2" charset="77"/>
            </a:endParaRP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98814" y="1899976"/>
            <a:ext cx="2652287" cy="429891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Der erste Schritt zur Reduzierung der </a:t>
            </a:r>
            <a:r>
              <a:rPr lang="en-GB" sz="2200" dirty="0" err="1">
                <a:solidFill>
                  <a:srgbClr val="245473"/>
                </a:solidFill>
                <a:latin typeface="+mj-lt"/>
                <a:ea typeface="Open Sans Light" panose="020B0306030504020204" pitchFamily="34" charset="0"/>
                <a:cs typeface="Open Sans Light" panose="020B0306030504020204" pitchFamily="34" charset="0"/>
              </a:rPr>
              <a:t>aktuellen</a:t>
            </a:r>
            <a:r>
              <a:rPr lang="en-GB" sz="2200" dirty="0">
                <a:solidFill>
                  <a:srgbClr val="245473"/>
                </a:solidFill>
                <a:latin typeface="+mj-lt"/>
                <a:ea typeface="Open Sans Light" panose="020B0306030504020204" pitchFamily="34" charset="0"/>
                <a:cs typeface="Open Sans Light" panose="020B0306030504020204" pitchFamily="34" charset="0"/>
              </a:rPr>
              <a:t> Mitarbeiter-Dimension ist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die Durchführung eines umfassenden Benchmarkings (extern/intern):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Leistungskennzahl: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Wertschöpfung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pro Mitarbeiter</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29" name="TextBox 44">
            <a:extLst>
              <a:ext uri="{FF2B5EF4-FFF2-40B4-BE49-F238E27FC236}">
                <a16:creationId xmlns:a16="http://schemas.microsoft.com/office/drawing/2014/main" id="{96F0992B-EAD8-4CE7-831B-443389EABB34}"/>
              </a:ext>
            </a:extLst>
          </p:cNvPr>
          <p:cNvSpPr txBox="1"/>
          <p:nvPr/>
        </p:nvSpPr>
        <p:spPr>
          <a:xfrm>
            <a:off x="3611169" y="1896420"/>
            <a:ext cx="2205284" cy="369332"/>
          </a:xfrm>
          <a:prstGeom prst="rect">
            <a:avLst/>
          </a:prstGeom>
          <a:noFill/>
        </p:spPr>
        <p:txBody>
          <a:bodyPr wrap="none" rtlCol="0" anchor="b" anchorCtr="0">
            <a:spAutoFit/>
          </a:bodyPr>
          <a:lstStyle/>
          <a:p>
            <a:pPr algn="r"/>
            <a:r>
              <a:rPr lang="en-GB" b="1" dirty="0">
                <a:solidFill>
                  <a:srgbClr val="F95C2C"/>
                </a:solidFill>
                <a:latin typeface="+mj-lt"/>
                <a:ea typeface="League Spartan" charset="0"/>
                <a:cs typeface="Poppins" pitchFamily="2" charset="77"/>
              </a:rPr>
              <a:t>Anzahl der Mitarbeiter</a:t>
            </a:r>
          </a:p>
        </p:txBody>
      </p:sp>
      <p:sp>
        <p:nvSpPr>
          <p:cNvPr id="30" name="Subtitle 2">
            <a:extLst>
              <a:ext uri="{FF2B5EF4-FFF2-40B4-BE49-F238E27FC236}">
                <a16:creationId xmlns:a16="http://schemas.microsoft.com/office/drawing/2014/main" id="{530F8013-333E-4780-8316-12D9CA305298}"/>
              </a:ext>
            </a:extLst>
          </p:cNvPr>
          <p:cNvSpPr txBox="1">
            <a:spLocks/>
          </p:cNvSpPr>
          <p:nvPr/>
        </p:nvSpPr>
        <p:spPr>
          <a:xfrm>
            <a:off x="3198351" y="2242244"/>
            <a:ext cx="2150263" cy="2527623"/>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Analysieren Sie</a:t>
            </a:r>
            <a:r>
              <a:rPr lang="en-GB" sz="1800" dirty="0">
                <a:solidFill>
                  <a:srgbClr val="245473"/>
                </a:solidFill>
                <a:latin typeface="+mj-lt"/>
                <a:ea typeface="Lato Light" panose="020F0502020204030203" pitchFamily="34" charset="0"/>
                <a:cs typeface="Mukta ExtraLight" panose="020B0000000000000000" pitchFamily="34" charset="77"/>
              </a:rPr>
              <a:t>, wie viele Mitarbeiter benötigt werden, um die anstehenden Aufgaben zu </a:t>
            </a:r>
            <a:r>
              <a:rPr lang="en-GB" sz="1800" dirty="0" err="1">
                <a:solidFill>
                  <a:srgbClr val="245473"/>
                </a:solidFill>
                <a:latin typeface="+mj-lt"/>
                <a:ea typeface="Lato Light" panose="020F0502020204030203" pitchFamily="34" charset="0"/>
                <a:cs typeface="Mukta ExtraLight" panose="020B0000000000000000" pitchFamily="34" charset="77"/>
              </a:rPr>
              <a:t>erfüllen</a:t>
            </a:r>
            <a:r>
              <a:rPr lang="en-GB" sz="1800" dirty="0">
                <a:solidFill>
                  <a:srgbClr val="245473"/>
                </a:solidFill>
                <a:latin typeface="+mj-lt"/>
                <a:ea typeface="Lato Light" panose="020F0502020204030203" pitchFamily="34" charset="0"/>
                <a:cs typeface="Mukta ExtraLight" panose="020B0000000000000000" pitchFamily="34" charset="77"/>
              </a:rPr>
              <a:t>: Einstellungsstopp / natürliche Fluktuation / Massenentlassungen etc</a:t>
            </a:r>
            <a:r>
              <a:rPr lang="en-GB" sz="1600" dirty="0">
                <a:solidFill>
                  <a:schemeClr val="tx1"/>
                </a:solidFill>
                <a:latin typeface="+mj-lt"/>
                <a:ea typeface="Lato Light" panose="020F0502020204030203" pitchFamily="34" charset="0"/>
                <a:cs typeface="Mukta ExtraLight" panose="020B0000000000000000" pitchFamily="34" charset="77"/>
              </a:rPr>
              <a:t>. </a:t>
            </a:r>
          </a:p>
        </p:txBody>
      </p:sp>
      <p:sp>
        <p:nvSpPr>
          <p:cNvPr id="31" name="TextBox 46">
            <a:extLst>
              <a:ext uri="{FF2B5EF4-FFF2-40B4-BE49-F238E27FC236}">
                <a16:creationId xmlns:a16="http://schemas.microsoft.com/office/drawing/2014/main" id="{07055CE9-EF3A-44C5-8B9D-F79FD5F68122}"/>
              </a:ext>
            </a:extLst>
          </p:cNvPr>
          <p:cNvSpPr txBox="1"/>
          <p:nvPr/>
        </p:nvSpPr>
        <p:spPr>
          <a:xfrm>
            <a:off x="4567809" y="5293077"/>
            <a:ext cx="1030860" cy="369332"/>
          </a:xfrm>
          <a:prstGeom prst="rect">
            <a:avLst/>
          </a:prstGeom>
          <a:noFill/>
        </p:spPr>
        <p:txBody>
          <a:bodyPr wrap="none" rtlCol="0" anchor="b" anchorCtr="0">
            <a:spAutoFit/>
          </a:bodyPr>
          <a:lstStyle/>
          <a:p>
            <a:pPr algn="r"/>
            <a:r>
              <a:rPr lang="en-GB" b="1" dirty="0">
                <a:solidFill>
                  <a:srgbClr val="0070C0"/>
                </a:solidFill>
                <a:latin typeface="+mj-lt"/>
                <a:ea typeface="League Spartan" charset="0"/>
                <a:cs typeface="Poppins" pitchFamily="2" charset="77"/>
              </a:rPr>
              <a:t>Aufbau</a:t>
            </a:r>
          </a:p>
        </p:txBody>
      </p:sp>
      <p:sp>
        <p:nvSpPr>
          <p:cNvPr id="32" name="Subtitle 2">
            <a:extLst>
              <a:ext uri="{FF2B5EF4-FFF2-40B4-BE49-F238E27FC236}">
                <a16:creationId xmlns:a16="http://schemas.microsoft.com/office/drawing/2014/main" id="{E2F98401-1BC1-46E0-BA36-DE6B266B49CA}"/>
              </a:ext>
            </a:extLst>
          </p:cNvPr>
          <p:cNvSpPr txBox="1">
            <a:spLocks/>
          </p:cNvSpPr>
          <p:nvPr/>
        </p:nvSpPr>
        <p:spPr>
          <a:xfrm>
            <a:off x="3953428" y="5578581"/>
            <a:ext cx="1956642"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Outsourcing von Nicht-Kernfunktionen. </a:t>
            </a:r>
          </a:p>
        </p:txBody>
      </p:sp>
      <p:sp>
        <p:nvSpPr>
          <p:cNvPr id="33" name="TextBox 48">
            <a:extLst>
              <a:ext uri="{FF2B5EF4-FFF2-40B4-BE49-F238E27FC236}">
                <a16:creationId xmlns:a16="http://schemas.microsoft.com/office/drawing/2014/main" id="{933DCDBF-68E4-48A7-B0F3-906E30EF367C}"/>
              </a:ext>
            </a:extLst>
          </p:cNvPr>
          <p:cNvSpPr txBox="1"/>
          <p:nvPr/>
        </p:nvSpPr>
        <p:spPr>
          <a:xfrm>
            <a:off x="9789090" y="2320774"/>
            <a:ext cx="977575" cy="369332"/>
          </a:xfrm>
          <a:prstGeom prst="rect">
            <a:avLst/>
          </a:prstGeom>
          <a:noFill/>
        </p:spPr>
        <p:txBody>
          <a:bodyPr wrap="none" rtlCol="0" anchor="b" anchorCtr="0">
            <a:spAutoFit/>
          </a:bodyPr>
          <a:lstStyle/>
          <a:p>
            <a:r>
              <a:rPr lang="en-GB" b="1" dirty="0">
                <a:solidFill>
                  <a:schemeClr val="tx2"/>
                </a:solidFill>
                <a:latin typeface="+mj-lt"/>
                <a:ea typeface="League Spartan" charset="0"/>
                <a:cs typeface="Poppins" pitchFamily="2" charset="77"/>
              </a:rPr>
              <a:t>Zahlung</a:t>
            </a:r>
          </a:p>
        </p:txBody>
      </p:sp>
      <p:sp>
        <p:nvSpPr>
          <p:cNvPr id="34" name="Subtitle 2">
            <a:extLst>
              <a:ext uri="{FF2B5EF4-FFF2-40B4-BE49-F238E27FC236}">
                <a16:creationId xmlns:a16="http://schemas.microsoft.com/office/drawing/2014/main" id="{81549C8A-573D-4AA0-A1B8-4D43EBC048BA}"/>
              </a:ext>
            </a:extLst>
          </p:cNvPr>
          <p:cNvSpPr txBox="1">
            <a:spLocks/>
          </p:cNvSpPr>
          <p:nvPr/>
        </p:nvSpPr>
        <p:spPr>
          <a:xfrm>
            <a:off x="10003886" y="2727259"/>
            <a:ext cx="1956642" cy="169662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(Vorübergehende) Herabsetzung der Vergütung (soweit gesetzlich möglich). Verzicht auf Zulagen und </a:t>
            </a:r>
            <a:r>
              <a:rPr lang="en-GB" sz="1800" dirty="0" err="1">
                <a:solidFill>
                  <a:srgbClr val="245473"/>
                </a:solidFill>
                <a:latin typeface="+mj-lt"/>
                <a:ea typeface="Lato Light" panose="020F0502020204030203" pitchFamily="34" charset="0"/>
                <a:cs typeface="Mukta ExtraLight" panose="020B0000000000000000" pitchFamily="34" charset="77"/>
              </a:rPr>
              <a:t>Boni</a:t>
            </a:r>
            <a:r>
              <a:rPr lang="en-GB" sz="1800" dirty="0">
                <a:solidFill>
                  <a:srgbClr val="245473"/>
                </a:solidFill>
                <a:latin typeface="+mj-lt"/>
                <a:ea typeface="Lato Light" panose="020F0502020204030203" pitchFamily="34" charset="0"/>
                <a:cs typeface="Mukta ExtraLight" panose="020B0000000000000000" pitchFamily="34" charset="77"/>
              </a:rPr>
              <a:t>.</a:t>
            </a:r>
          </a:p>
        </p:txBody>
      </p:sp>
      <p:grpSp>
        <p:nvGrpSpPr>
          <p:cNvPr id="5" name="Gruppieren 4">
            <a:extLst>
              <a:ext uri="{FF2B5EF4-FFF2-40B4-BE49-F238E27FC236}">
                <a16:creationId xmlns:a16="http://schemas.microsoft.com/office/drawing/2014/main" id="{6E5DD4BE-5A64-473F-AA17-2DE914EA3F56}"/>
              </a:ext>
            </a:extLst>
          </p:cNvPr>
          <p:cNvGrpSpPr>
            <a:grpSpLocks noChangeAspect="1"/>
          </p:cNvGrpSpPr>
          <p:nvPr/>
        </p:nvGrpSpPr>
        <p:grpSpPr>
          <a:xfrm>
            <a:off x="5247202" y="1899976"/>
            <a:ext cx="4663028" cy="4387664"/>
            <a:chOff x="5661682" y="2213621"/>
            <a:chExt cx="3647682" cy="3432274"/>
          </a:xfrm>
        </p:grpSpPr>
        <p:sp>
          <p:nvSpPr>
            <p:cNvPr id="20" name="Freeform 34">
              <a:extLst>
                <a:ext uri="{FF2B5EF4-FFF2-40B4-BE49-F238E27FC236}">
                  <a16:creationId xmlns:a16="http://schemas.microsoft.com/office/drawing/2014/main" id="{77224D6B-2035-4FB4-9A4A-0B4113882CF7}"/>
                </a:ext>
              </a:extLst>
            </p:cNvPr>
            <p:cNvSpPr/>
            <p:nvPr/>
          </p:nvSpPr>
          <p:spPr>
            <a:xfrm>
              <a:off x="5884938" y="2213621"/>
              <a:ext cx="2783922" cy="1588283"/>
            </a:xfrm>
            <a:custGeom>
              <a:avLst/>
              <a:gdLst>
                <a:gd name="connsiteX0" fmla="*/ 4554247 w 7421858"/>
                <a:gd name="connsiteY0" fmla="*/ 0 h 4234318"/>
                <a:gd name="connsiteX1" fmla="*/ 6735047 w 7421858"/>
                <a:gd name="connsiteY1" fmla="*/ 552199 h 4234318"/>
                <a:gd name="connsiteX2" fmla="*/ 6749999 w 7421858"/>
                <a:gd name="connsiteY2" fmla="*/ 560796 h 4234318"/>
                <a:gd name="connsiteX3" fmla="*/ 7020479 w 7421858"/>
                <a:gd name="connsiteY3" fmla="*/ 92310 h 4234318"/>
                <a:gd name="connsiteX4" fmla="*/ 7421858 w 7421858"/>
                <a:gd name="connsiteY4" fmla="*/ 2679530 h 4234318"/>
                <a:gd name="connsiteX5" fmla="*/ 4980571 w 7421858"/>
                <a:gd name="connsiteY5" fmla="*/ 3625535 h 4234318"/>
                <a:gd name="connsiteX6" fmla="*/ 5283100 w 7421858"/>
                <a:gd name="connsiteY6" fmla="*/ 3101540 h 4234318"/>
                <a:gd name="connsiteX7" fmla="*/ 5194752 w 7421858"/>
                <a:gd name="connsiteY7" fmla="*/ 3058980 h 4234318"/>
                <a:gd name="connsiteX8" fmla="*/ 4554247 w 7421858"/>
                <a:gd name="connsiteY8" fmla="*/ 2929668 h 4234318"/>
                <a:gd name="connsiteX9" fmla="*/ 2976825 w 7421858"/>
                <a:gd name="connsiteY9" fmla="*/ 4105225 h 4234318"/>
                <a:gd name="connsiteX10" fmla="*/ 2944914 w 7421858"/>
                <a:gd name="connsiteY10" fmla="*/ 4234318 h 4234318"/>
                <a:gd name="connsiteX11" fmla="*/ 1444712 w 7421858"/>
                <a:gd name="connsiteY11" fmla="*/ 3027326 h 4234318"/>
                <a:gd name="connsiteX12" fmla="*/ 0 w 7421858"/>
                <a:gd name="connsiteY12" fmla="*/ 4189673 h 4234318"/>
                <a:gd name="connsiteX13" fmla="*/ 29641 w 7421858"/>
                <a:gd name="connsiteY13" fmla="*/ 3892627 h 4234318"/>
                <a:gd name="connsiteX14" fmla="*/ 4554247 w 7421858"/>
                <a:gd name="connsiteY14" fmla="*/ 0 h 4234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7421858" h="4234318">
                  <a:moveTo>
                    <a:pt x="4554247" y="0"/>
                  </a:moveTo>
                  <a:cubicBezTo>
                    <a:pt x="5343872" y="0"/>
                    <a:pt x="6086775" y="200037"/>
                    <a:pt x="6735047" y="552199"/>
                  </a:cubicBezTo>
                  <a:lnTo>
                    <a:pt x="6749999" y="560796"/>
                  </a:lnTo>
                  <a:lnTo>
                    <a:pt x="7020479" y="92310"/>
                  </a:lnTo>
                  <a:lnTo>
                    <a:pt x="7421858" y="2679530"/>
                  </a:lnTo>
                  <a:lnTo>
                    <a:pt x="4980571" y="3625535"/>
                  </a:lnTo>
                  <a:lnTo>
                    <a:pt x="5283100" y="3101540"/>
                  </a:lnTo>
                  <a:lnTo>
                    <a:pt x="5194752" y="3058980"/>
                  </a:lnTo>
                  <a:cubicBezTo>
                    <a:pt x="4997887" y="2975713"/>
                    <a:pt x="4781444" y="2929668"/>
                    <a:pt x="4554247" y="2929668"/>
                  </a:cubicBezTo>
                  <a:cubicBezTo>
                    <a:pt x="3808757" y="2929668"/>
                    <a:pt x="3179054" y="3425416"/>
                    <a:pt x="2976825" y="4105225"/>
                  </a:cubicBezTo>
                  <a:lnTo>
                    <a:pt x="2944914" y="4234318"/>
                  </a:lnTo>
                  <a:lnTo>
                    <a:pt x="1444712" y="3027326"/>
                  </a:lnTo>
                  <a:lnTo>
                    <a:pt x="0" y="4189673"/>
                  </a:lnTo>
                  <a:lnTo>
                    <a:pt x="29641" y="3892627"/>
                  </a:lnTo>
                  <a:cubicBezTo>
                    <a:pt x="359173" y="1689568"/>
                    <a:pt x="2259400" y="0"/>
                    <a:pt x="4554247"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1" name="Freeform 36">
              <a:extLst>
                <a:ext uri="{FF2B5EF4-FFF2-40B4-BE49-F238E27FC236}">
                  <a16:creationId xmlns:a16="http://schemas.microsoft.com/office/drawing/2014/main" id="{16D6A14C-0846-4B58-8DCE-B252FB0B6973}"/>
                </a:ext>
              </a:extLst>
            </p:cNvPr>
            <p:cNvSpPr/>
            <p:nvPr/>
          </p:nvSpPr>
          <p:spPr>
            <a:xfrm>
              <a:off x="7673006" y="2511643"/>
              <a:ext cx="1636358" cy="3054156"/>
            </a:xfrm>
            <a:custGeom>
              <a:avLst/>
              <a:gdLst>
                <a:gd name="connsiteX0" fmla="*/ 2362483 w 4362485"/>
                <a:gd name="connsiteY0" fmla="*/ 0 h 8142296"/>
                <a:gd name="connsiteX1" fmla="*/ 2402074 w 4362485"/>
                <a:gd name="connsiteY1" fmla="*/ 25803 h 8142296"/>
                <a:gd name="connsiteX2" fmla="*/ 4362485 w 4362485"/>
                <a:gd name="connsiteY2" fmla="*/ 3780653 h 8142296"/>
                <a:gd name="connsiteX3" fmla="*/ 2402074 w 4362485"/>
                <a:gd name="connsiteY3" fmla="*/ 7535503 h 8142296"/>
                <a:gd name="connsiteX4" fmla="*/ 2176016 w 4362485"/>
                <a:gd name="connsiteY4" fmla="*/ 7682833 h 8142296"/>
                <a:gd name="connsiteX5" fmla="*/ 2441287 w 4362485"/>
                <a:gd name="connsiteY5" fmla="*/ 8142296 h 8142296"/>
                <a:gd name="connsiteX6" fmla="*/ 0 w 4362485"/>
                <a:gd name="connsiteY6" fmla="*/ 7196290 h 8142296"/>
                <a:gd name="connsiteX7" fmla="*/ 401379 w 4362485"/>
                <a:gd name="connsiteY7" fmla="*/ 4609071 h 8142296"/>
                <a:gd name="connsiteX8" fmla="*/ 709786 w 4362485"/>
                <a:gd name="connsiteY8" fmla="*/ 5143248 h 8142296"/>
                <a:gd name="connsiteX9" fmla="*/ 864172 w 4362485"/>
                <a:gd name="connsiteY9" fmla="*/ 5024899 h 8142296"/>
                <a:gd name="connsiteX10" fmla="*/ 1432817 w 4362485"/>
                <a:gd name="connsiteY10" fmla="*/ 3780653 h 8142296"/>
                <a:gd name="connsiteX11" fmla="*/ 1005344 w 4362485"/>
                <a:gd name="connsiteY11" fmla="*/ 2674252 h 8142296"/>
                <a:gd name="connsiteX12" fmla="*/ 895346 w 4362485"/>
                <a:gd name="connsiteY12" fmla="*/ 2566847 h 8142296"/>
                <a:gd name="connsiteX13" fmla="*/ 2654921 w 4362485"/>
                <a:gd name="connsiteY13" fmla="*/ 1885007 h 81422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362485" h="8142296">
                  <a:moveTo>
                    <a:pt x="2362483" y="0"/>
                  </a:moveTo>
                  <a:lnTo>
                    <a:pt x="2402074" y="25803"/>
                  </a:lnTo>
                  <a:cubicBezTo>
                    <a:pt x="3587147" y="852596"/>
                    <a:pt x="4362485" y="2226080"/>
                    <a:pt x="4362485" y="3780653"/>
                  </a:cubicBezTo>
                  <a:cubicBezTo>
                    <a:pt x="4362485" y="5335227"/>
                    <a:pt x="3587147" y="6708711"/>
                    <a:pt x="2402074" y="7535503"/>
                  </a:cubicBezTo>
                  <a:lnTo>
                    <a:pt x="2176016" y="7682833"/>
                  </a:lnTo>
                  <a:lnTo>
                    <a:pt x="2441287" y="8142296"/>
                  </a:lnTo>
                  <a:lnTo>
                    <a:pt x="0" y="7196290"/>
                  </a:lnTo>
                  <a:lnTo>
                    <a:pt x="401379" y="4609071"/>
                  </a:lnTo>
                  <a:lnTo>
                    <a:pt x="709786" y="5143248"/>
                  </a:lnTo>
                  <a:lnTo>
                    <a:pt x="864172" y="5024899"/>
                  </a:lnTo>
                  <a:cubicBezTo>
                    <a:pt x="1212485" y="4723179"/>
                    <a:pt x="1432817" y="4277647"/>
                    <a:pt x="1432817" y="3780653"/>
                  </a:cubicBezTo>
                  <a:cubicBezTo>
                    <a:pt x="1432817" y="3354659"/>
                    <a:pt x="1270940" y="2966473"/>
                    <a:pt x="1005344" y="2674252"/>
                  </a:cubicBezTo>
                  <a:lnTo>
                    <a:pt x="895346" y="2566847"/>
                  </a:lnTo>
                  <a:lnTo>
                    <a:pt x="2654921" y="1885007"/>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2" name="Freeform 35">
              <a:extLst>
                <a:ext uri="{FF2B5EF4-FFF2-40B4-BE49-F238E27FC236}">
                  <a16:creationId xmlns:a16="http://schemas.microsoft.com/office/drawing/2014/main" id="{ED31974D-0223-4DD1-815D-05CCF7BBD8B3}"/>
                </a:ext>
              </a:extLst>
            </p:cNvPr>
            <p:cNvSpPr/>
            <p:nvPr/>
          </p:nvSpPr>
          <p:spPr>
            <a:xfrm>
              <a:off x="5661682" y="3349163"/>
              <a:ext cx="2684248" cy="2296732"/>
            </a:xfrm>
            <a:custGeom>
              <a:avLst/>
              <a:gdLst>
                <a:gd name="connsiteX0" fmla="*/ 2039909 w 7156130"/>
                <a:gd name="connsiteY0" fmla="*/ 0 h 6123024"/>
                <a:gd name="connsiteX1" fmla="*/ 4079817 w 7156130"/>
                <a:gd name="connsiteY1" fmla="*/ 1641214 h 6123024"/>
                <a:gd name="connsiteX2" fmla="*/ 3508652 w 7156130"/>
                <a:gd name="connsiteY2" fmla="*/ 1641214 h 6123024"/>
                <a:gd name="connsiteX3" fmla="*/ 3512433 w 7156130"/>
                <a:gd name="connsiteY3" fmla="*/ 1716092 h 6123024"/>
                <a:gd name="connsiteX4" fmla="*/ 5149444 w 7156130"/>
                <a:gd name="connsiteY4" fmla="*/ 3193356 h 6123024"/>
                <a:gd name="connsiteX5" fmla="*/ 5638767 w 7156130"/>
                <a:gd name="connsiteY5" fmla="*/ 3119377 h 6123024"/>
                <a:gd name="connsiteX6" fmla="*/ 5648797 w 7156130"/>
                <a:gd name="connsiteY6" fmla="*/ 3115706 h 6123024"/>
                <a:gd name="connsiteX7" fmla="*/ 5362134 w 7156130"/>
                <a:gd name="connsiteY7" fmla="*/ 4963487 h 6123024"/>
                <a:gd name="connsiteX8" fmla="*/ 7156130 w 7156130"/>
                <a:gd name="connsiteY8" fmla="*/ 5658666 h 6123024"/>
                <a:gd name="connsiteX9" fmla="*/ 7082800 w 7156130"/>
                <a:gd name="connsiteY9" fmla="*/ 5695661 h 6123024"/>
                <a:gd name="connsiteX10" fmla="*/ 5149444 w 7156130"/>
                <a:gd name="connsiteY10" fmla="*/ 6123024 h 6123024"/>
                <a:gd name="connsiteX11" fmla="*/ 580222 w 7156130"/>
                <a:gd name="connsiteY11" fmla="*/ 1783287 h 6123024"/>
                <a:gd name="connsiteX12" fmla="*/ 576630 w 7156130"/>
                <a:gd name="connsiteY12" fmla="*/ 1641214 h 6123024"/>
                <a:gd name="connsiteX13" fmla="*/ 0 w 7156130"/>
                <a:gd name="connsiteY13" fmla="*/ 1641214 h 6123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56130" h="6123024">
                  <a:moveTo>
                    <a:pt x="2039909" y="0"/>
                  </a:moveTo>
                  <a:lnTo>
                    <a:pt x="4079817" y="1641214"/>
                  </a:lnTo>
                  <a:lnTo>
                    <a:pt x="3508652" y="1641214"/>
                  </a:lnTo>
                  <a:lnTo>
                    <a:pt x="3512433" y="1716092"/>
                  </a:lnTo>
                  <a:cubicBezTo>
                    <a:pt x="3596699" y="2545849"/>
                    <a:pt x="4297455" y="3193356"/>
                    <a:pt x="5149444" y="3193356"/>
                  </a:cubicBezTo>
                  <a:cubicBezTo>
                    <a:pt x="5319842" y="3193356"/>
                    <a:pt x="5484190" y="3167456"/>
                    <a:pt x="5638767" y="3119377"/>
                  </a:cubicBezTo>
                  <a:lnTo>
                    <a:pt x="5648797" y="3115706"/>
                  </a:lnTo>
                  <a:lnTo>
                    <a:pt x="5362134" y="4963487"/>
                  </a:lnTo>
                  <a:lnTo>
                    <a:pt x="7156130" y="5658666"/>
                  </a:lnTo>
                  <a:lnTo>
                    <a:pt x="7082800" y="5695661"/>
                  </a:lnTo>
                  <a:cubicBezTo>
                    <a:pt x="6495516" y="5969871"/>
                    <a:pt x="5840366" y="6123024"/>
                    <a:pt x="5149444" y="6123024"/>
                  </a:cubicBezTo>
                  <a:cubicBezTo>
                    <a:pt x="2701607" y="6123024"/>
                    <a:pt x="702760" y="4200671"/>
                    <a:pt x="580222" y="1783287"/>
                  </a:cubicBezTo>
                  <a:lnTo>
                    <a:pt x="576630" y="1641214"/>
                  </a:lnTo>
                  <a:lnTo>
                    <a:pt x="0" y="1641214"/>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GB" sz="700" dirty="0">
                <a:solidFill>
                  <a:schemeClr val="tx1"/>
                </a:solidFill>
                <a:latin typeface="+mj-lt"/>
              </a:endParaRPr>
            </a:p>
          </p:txBody>
        </p:sp>
        <p:sp>
          <p:nvSpPr>
            <p:cNvPr id="24" name="TextBox 37">
              <a:extLst>
                <a:ext uri="{FF2B5EF4-FFF2-40B4-BE49-F238E27FC236}">
                  <a16:creationId xmlns:a16="http://schemas.microsoft.com/office/drawing/2014/main" id="{E9D1A7E1-25CF-44F3-9F4B-0FFFCF7F3624}"/>
                </a:ext>
              </a:extLst>
            </p:cNvPr>
            <p:cNvSpPr txBox="1"/>
            <p:nvPr/>
          </p:nvSpPr>
          <p:spPr>
            <a:xfrm>
              <a:off x="6229812" y="3524984"/>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01</a:t>
              </a:r>
              <a:endParaRPr lang="en-GB" sz="2400" b="1" dirty="0">
                <a:solidFill>
                  <a:schemeClr val="bg1"/>
                </a:solidFill>
                <a:latin typeface="+mj-lt"/>
                <a:ea typeface="League Spartan" charset="0"/>
                <a:cs typeface="Poppins" pitchFamily="2" charset="77"/>
              </a:endParaRPr>
            </a:p>
          </p:txBody>
        </p:sp>
        <p:sp>
          <p:nvSpPr>
            <p:cNvPr id="25" name="TextBox 38">
              <a:extLst>
                <a:ext uri="{FF2B5EF4-FFF2-40B4-BE49-F238E27FC236}">
                  <a16:creationId xmlns:a16="http://schemas.microsoft.com/office/drawing/2014/main" id="{9FF5C258-CD73-431D-AA96-810C2661A637}"/>
                </a:ext>
              </a:extLst>
            </p:cNvPr>
            <p:cNvSpPr txBox="1"/>
            <p:nvPr/>
          </p:nvSpPr>
          <p:spPr>
            <a:xfrm>
              <a:off x="8177991" y="2912177"/>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02</a:t>
              </a:r>
              <a:endParaRPr lang="en-GB" sz="2400" b="1" dirty="0">
                <a:solidFill>
                  <a:schemeClr val="bg1"/>
                </a:solidFill>
                <a:latin typeface="+mj-lt"/>
                <a:ea typeface="League Spartan" charset="0"/>
                <a:cs typeface="Poppins" pitchFamily="2" charset="77"/>
              </a:endParaRPr>
            </a:p>
          </p:txBody>
        </p:sp>
        <p:sp>
          <p:nvSpPr>
            <p:cNvPr id="28" name="TextBox 40">
              <a:extLst>
                <a:ext uri="{FF2B5EF4-FFF2-40B4-BE49-F238E27FC236}">
                  <a16:creationId xmlns:a16="http://schemas.microsoft.com/office/drawing/2014/main" id="{FACBEECE-2EF6-442B-8955-5959FEDCF865}"/>
                </a:ext>
              </a:extLst>
            </p:cNvPr>
            <p:cNvSpPr txBox="1"/>
            <p:nvPr/>
          </p:nvSpPr>
          <p:spPr>
            <a:xfrm>
              <a:off x="7761828" y="4910660"/>
              <a:ext cx="385217" cy="361140"/>
            </a:xfrm>
            <a:prstGeom prst="rect">
              <a:avLst/>
            </a:prstGeom>
            <a:noFill/>
          </p:spPr>
          <p:txBody>
            <a:bodyPr wrap="none" rtlCol="0" anchor="ctr" anchorCtr="0">
              <a:spAutoFit/>
            </a:bodyPr>
            <a:lstStyle/>
            <a:p>
              <a:pPr algn="ctr"/>
              <a:r>
                <a:rPr lang="en-GB" sz="2400" b="1">
                  <a:solidFill>
                    <a:schemeClr val="bg1"/>
                  </a:solidFill>
                  <a:latin typeface="+mj-lt"/>
                  <a:ea typeface="League Spartan" charset="0"/>
                  <a:cs typeface="Poppins" pitchFamily="2" charset="77"/>
                </a:rPr>
                <a:t>03</a:t>
              </a:r>
              <a:endParaRPr lang="en-GB" sz="2400" b="1" dirty="0">
                <a:solidFill>
                  <a:schemeClr val="bg1"/>
                </a:solidFill>
                <a:latin typeface="+mj-lt"/>
                <a:ea typeface="League Spartan" charset="0"/>
                <a:cs typeface="Poppins" pitchFamily="2" charset="77"/>
              </a:endParaRPr>
            </a:p>
          </p:txBody>
        </p:sp>
        <p:sp>
          <p:nvSpPr>
            <p:cNvPr id="35" name="TextBox 44">
              <a:extLst>
                <a:ext uri="{FF2B5EF4-FFF2-40B4-BE49-F238E27FC236}">
                  <a16:creationId xmlns:a16="http://schemas.microsoft.com/office/drawing/2014/main" id="{1A13044F-6AEB-428D-9C65-6232F3090444}"/>
                </a:ext>
              </a:extLst>
            </p:cNvPr>
            <p:cNvSpPr txBox="1"/>
            <p:nvPr/>
          </p:nvSpPr>
          <p:spPr>
            <a:xfrm>
              <a:off x="7073527" y="3603911"/>
              <a:ext cx="1009488" cy="842660"/>
            </a:xfrm>
            <a:prstGeom prst="rect">
              <a:avLst/>
            </a:prstGeom>
            <a:noFill/>
          </p:spPr>
          <p:txBody>
            <a:bodyPr wrap="square" rtlCol="0" anchor="b" anchorCtr="0">
              <a:spAutoFit/>
            </a:bodyPr>
            <a:lstStyle/>
            <a:p>
              <a:pPr algn="ctr"/>
              <a:r>
                <a:rPr lang="en-GB" sz="1600" b="1" dirty="0">
                  <a:solidFill>
                    <a:schemeClr val="tx2"/>
                  </a:solidFill>
                  <a:latin typeface="+mj-lt"/>
                  <a:ea typeface="League Spartan" charset="0"/>
                  <a:cs typeface="Poppins" pitchFamily="2" charset="77"/>
                </a:rPr>
                <a:t>Drei </a:t>
              </a:r>
              <a:r>
                <a:rPr lang="en-GB" sz="1600" b="1" dirty="0" err="1">
                  <a:solidFill>
                    <a:schemeClr val="tx2"/>
                  </a:solidFill>
                  <a:latin typeface="+mj-lt"/>
                  <a:ea typeface="League Spartan" charset="0"/>
                  <a:cs typeface="Poppins" pitchFamily="2" charset="77"/>
                </a:rPr>
                <a:t>Ansätze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zur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Reduktion</a:t>
              </a:r>
              <a:r>
                <a:rPr lang="en-GB" sz="1600" b="1" dirty="0">
                  <a:solidFill>
                    <a:schemeClr val="tx2"/>
                  </a:solidFill>
                  <a:latin typeface="+mj-lt"/>
                  <a:ea typeface="League Spartan" charset="0"/>
                  <a:cs typeface="Poppins" pitchFamily="2" charset="77"/>
                </a:rPr>
                <a:t>  der Personal-</a:t>
              </a:r>
              <a:r>
                <a:rPr lang="en-GB" sz="1600" b="1" dirty="0" err="1">
                  <a:solidFill>
                    <a:schemeClr val="tx2"/>
                  </a:solidFill>
                  <a:latin typeface="+mj-lt"/>
                  <a:ea typeface="League Spartan" charset="0"/>
                  <a:cs typeface="Poppins" pitchFamily="2" charset="77"/>
                </a:rPr>
                <a:t>kosten</a:t>
              </a:r>
              <a:endParaRPr lang="en-GB" sz="1600" b="1" dirty="0">
                <a:solidFill>
                  <a:schemeClr val="tx2"/>
                </a:solidFill>
                <a:latin typeface="+mj-lt"/>
                <a:ea typeface="League Spartan" charset="0"/>
                <a:cs typeface="Poppins" pitchFamily="2" charset="77"/>
              </a:endParaRPr>
            </a:p>
          </p:txBody>
        </p:sp>
      </p:grpSp>
    </p:spTree>
    <p:extLst>
      <p:ext uri="{BB962C8B-B14F-4D97-AF65-F5344CB8AC3E}">
        <p14:creationId xmlns:p14="http://schemas.microsoft.com/office/powerpoint/2010/main" val="11907275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171834" y="1759818"/>
            <a:ext cx="3234801" cy="523763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a:t>
            </a:r>
            <a:r>
              <a:rPr lang="en-GB" sz="2000" dirty="0" err="1">
                <a:solidFill>
                  <a:srgbClr val="245473"/>
                </a:solidFill>
                <a:latin typeface="+mj-lt"/>
                <a:ea typeface="Open Sans Light" panose="020B0306030504020204" pitchFamily="34" charset="0"/>
                <a:cs typeface="Open Sans Light" panose="020B0306030504020204" pitchFamily="34" charset="0"/>
              </a:rPr>
              <a:t>Senkung</a:t>
            </a:r>
            <a:r>
              <a:rPr lang="en-GB" sz="2000" dirty="0">
                <a:solidFill>
                  <a:srgbClr val="245473"/>
                </a:solidFill>
                <a:latin typeface="+mj-lt"/>
                <a:ea typeface="Open Sans Light" panose="020B0306030504020204" pitchFamily="34" charset="0"/>
                <a:cs typeface="Open Sans Light" panose="020B0306030504020204" pitchFamily="34" charset="0"/>
              </a:rPr>
              <a:t> der Personalkosten ist schwierig (auch emotional) und zu Recht gesetzlich eingeschränkt.</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Um eine nachhaltige </a:t>
            </a:r>
            <a:r>
              <a:rPr lang="en-GB" sz="2000" dirty="0" err="1">
                <a:solidFill>
                  <a:srgbClr val="245473"/>
                </a:solidFill>
                <a:latin typeface="+mj-lt"/>
                <a:ea typeface="Open Sans Light" panose="020B0306030504020204" pitchFamily="34" charset="0"/>
                <a:cs typeface="Open Sans Light" panose="020B0306030504020204" pitchFamily="34" charset="0"/>
              </a:rPr>
              <a:t>Wettbewerbsfähigkeit</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wiederzuerlangen</a:t>
            </a:r>
            <a:r>
              <a:rPr lang="en-GB" sz="2000" dirty="0">
                <a:solidFill>
                  <a:srgbClr val="245473"/>
                </a:solidFill>
                <a:latin typeface="+mj-lt"/>
                <a:ea typeface="Open Sans Light" panose="020B0306030504020204" pitchFamily="34" charset="0"/>
                <a:cs typeface="Open Sans Light" panose="020B0306030504020204" pitchFamily="34" charset="0"/>
              </a:rPr>
              <a:t>, ist eine Anpassung der Personal-</a:t>
            </a:r>
            <a:r>
              <a:rPr lang="en-GB" sz="2000" dirty="0" err="1">
                <a:solidFill>
                  <a:srgbClr val="245473"/>
                </a:solidFill>
                <a:latin typeface="+mj-lt"/>
                <a:ea typeface="Open Sans Light" panose="020B0306030504020204" pitchFamily="34" charset="0"/>
                <a:cs typeface="Open Sans Light" panose="020B0306030504020204" pitchFamily="34" charset="0"/>
              </a:rPr>
              <a:t>struktur</a:t>
            </a:r>
            <a:r>
              <a:rPr lang="en-GB" sz="2000" dirty="0">
                <a:solidFill>
                  <a:srgbClr val="245473"/>
                </a:solidFill>
                <a:latin typeface="+mj-lt"/>
                <a:ea typeface="Open Sans Light" panose="020B0306030504020204" pitchFamily="34" charset="0"/>
                <a:cs typeface="Open Sans Light" panose="020B0306030504020204" pitchFamily="34" charset="0"/>
              </a:rPr>
              <a:t> jedoch oft unumgänglich. </a:t>
            </a: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Freistellung von Personal sichert gleichzeitig die Arbeitsplätze der verbleibenden Mitarbeiter.</a:t>
            </a:r>
          </a:p>
          <a:p>
            <a:pPr marL="285750" indent="-285750" algn="l">
              <a:lnSpc>
                <a:spcPct val="100000"/>
              </a:lnSpc>
              <a:spcBef>
                <a:spcPts val="600"/>
              </a:spcBef>
              <a:buFont typeface="Wingdings" panose="05000000000000000000" pitchFamily="2" charset="2"/>
              <a:buChar char="à"/>
            </a:pPr>
            <a:endParaRPr lang="en-GB" sz="2000" dirty="0">
              <a:solidFill>
                <a:schemeClr val="tx1"/>
              </a:solidFill>
              <a:latin typeface="+mj-lt"/>
              <a:ea typeface="Open Sans Light" panose="020B0306030504020204" pitchFamily="34" charset="0"/>
              <a:cs typeface="Open Sans Light" panose="020B0306030504020204" pitchFamily="34" charset="0"/>
            </a:endParaRPr>
          </a:p>
        </p:txBody>
      </p:sp>
      <p:sp>
        <p:nvSpPr>
          <p:cNvPr id="19" name="Chevron 1">
            <a:extLst>
              <a:ext uri="{FF2B5EF4-FFF2-40B4-BE49-F238E27FC236}">
                <a16:creationId xmlns:a16="http://schemas.microsoft.com/office/drawing/2014/main" id="{FC79A5AD-A1C5-4C54-8B66-DFC112E058A8}"/>
              </a:ext>
            </a:extLst>
          </p:cNvPr>
          <p:cNvSpPr/>
          <p:nvPr/>
        </p:nvSpPr>
        <p:spPr>
          <a:xfrm>
            <a:off x="3519696" y="2215414"/>
            <a:ext cx="1717744" cy="611121"/>
          </a:xfrm>
          <a:prstGeom prst="chevron">
            <a:avLst>
              <a:gd name="adj" fmla="val 301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3" name="Chevron 2">
            <a:extLst>
              <a:ext uri="{FF2B5EF4-FFF2-40B4-BE49-F238E27FC236}">
                <a16:creationId xmlns:a16="http://schemas.microsoft.com/office/drawing/2014/main" id="{5DB4A469-BD32-49CA-85AD-0BE6EDBD03A9}"/>
              </a:ext>
            </a:extLst>
          </p:cNvPr>
          <p:cNvSpPr/>
          <p:nvPr/>
        </p:nvSpPr>
        <p:spPr>
          <a:xfrm>
            <a:off x="5139096" y="2215414"/>
            <a:ext cx="1717743" cy="611121"/>
          </a:xfrm>
          <a:prstGeom prst="chevron">
            <a:avLst>
              <a:gd name="adj" fmla="val 3015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6" name="Chevron 3">
            <a:extLst>
              <a:ext uri="{FF2B5EF4-FFF2-40B4-BE49-F238E27FC236}">
                <a16:creationId xmlns:a16="http://schemas.microsoft.com/office/drawing/2014/main" id="{B6274F5F-B287-44AC-9C32-5D1553E80BCA}"/>
              </a:ext>
            </a:extLst>
          </p:cNvPr>
          <p:cNvSpPr/>
          <p:nvPr/>
        </p:nvSpPr>
        <p:spPr>
          <a:xfrm>
            <a:off x="6758495" y="2215414"/>
            <a:ext cx="1719933" cy="611121"/>
          </a:xfrm>
          <a:prstGeom prst="chevron">
            <a:avLst>
              <a:gd name="adj" fmla="val 3015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27" name="Chevron 4">
            <a:extLst>
              <a:ext uri="{FF2B5EF4-FFF2-40B4-BE49-F238E27FC236}">
                <a16:creationId xmlns:a16="http://schemas.microsoft.com/office/drawing/2014/main" id="{23AA4662-1E50-4968-B353-7C977F8980FA}"/>
              </a:ext>
            </a:extLst>
          </p:cNvPr>
          <p:cNvSpPr/>
          <p:nvPr/>
        </p:nvSpPr>
        <p:spPr>
          <a:xfrm>
            <a:off x="8379798" y="2215414"/>
            <a:ext cx="1686091" cy="611121"/>
          </a:xfrm>
          <a:prstGeom prst="chevron">
            <a:avLst>
              <a:gd name="adj" fmla="val 30153"/>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36" name="Chevron 5">
            <a:extLst>
              <a:ext uri="{FF2B5EF4-FFF2-40B4-BE49-F238E27FC236}">
                <a16:creationId xmlns:a16="http://schemas.microsoft.com/office/drawing/2014/main" id="{C5CBE19A-8EC4-4E17-8F7A-836B7E91852B}"/>
              </a:ext>
            </a:extLst>
          </p:cNvPr>
          <p:cNvSpPr/>
          <p:nvPr/>
        </p:nvSpPr>
        <p:spPr>
          <a:xfrm>
            <a:off x="9999197" y="2215414"/>
            <a:ext cx="1724374" cy="611121"/>
          </a:xfrm>
          <a:prstGeom prst="chevron">
            <a:avLst>
              <a:gd name="adj" fmla="val 30153"/>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37" name="TextBox 8">
            <a:extLst>
              <a:ext uri="{FF2B5EF4-FFF2-40B4-BE49-F238E27FC236}">
                <a16:creationId xmlns:a16="http://schemas.microsoft.com/office/drawing/2014/main" id="{457B3B6B-CEF0-486A-AEA4-1708549C2BE3}"/>
              </a:ext>
            </a:extLst>
          </p:cNvPr>
          <p:cNvSpPr txBox="1"/>
          <p:nvPr/>
        </p:nvSpPr>
        <p:spPr>
          <a:xfrm>
            <a:off x="3716046"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1. Stufe</a:t>
            </a:r>
          </a:p>
        </p:txBody>
      </p:sp>
      <p:sp>
        <p:nvSpPr>
          <p:cNvPr id="38" name="TextBox 9">
            <a:extLst>
              <a:ext uri="{FF2B5EF4-FFF2-40B4-BE49-F238E27FC236}">
                <a16:creationId xmlns:a16="http://schemas.microsoft.com/office/drawing/2014/main" id="{5EAE4798-EE94-4C69-8120-75FCE9B3EF0B}"/>
              </a:ext>
            </a:extLst>
          </p:cNvPr>
          <p:cNvSpPr txBox="1"/>
          <p:nvPr/>
        </p:nvSpPr>
        <p:spPr>
          <a:xfrm>
            <a:off x="5303507"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2. </a:t>
            </a:r>
            <a:r>
              <a:rPr lang="en-GB" b="1" dirty="0">
                <a:solidFill>
                  <a:schemeClr val="bg1"/>
                </a:solidFill>
                <a:cs typeface="Poppins" pitchFamily="2" charset="77"/>
              </a:rPr>
              <a:t>Stufe</a:t>
            </a:r>
            <a:endParaRPr lang="en-GB" b="1" dirty="0">
              <a:solidFill>
                <a:schemeClr val="bg1"/>
              </a:solidFill>
              <a:latin typeface="+mj-lt"/>
              <a:cs typeface="Poppins" pitchFamily="2" charset="77"/>
            </a:endParaRPr>
          </a:p>
        </p:txBody>
      </p:sp>
      <p:sp>
        <p:nvSpPr>
          <p:cNvPr id="39" name="TextBox 10">
            <a:extLst>
              <a:ext uri="{FF2B5EF4-FFF2-40B4-BE49-F238E27FC236}">
                <a16:creationId xmlns:a16="http://schemas.microsoft.com/office/drawing/2014/main" id="{BF1202B6-C208-4DB2-952D-9B42E96BA44E}"/>
              </a:ext>
            </a:extLst>
          </p:cNvPr>
          <p:cNvSpPr txBox="1"/>
          <p:nvPr/>
        </p:nvSpPr>
        <p:spPr>
          <a:xfrm>
            <a:off x="6890968"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3. </a:t>
            </a:r>
            <a:r>
              <a:rPr lang="en-GB" b="1" dirty="0">
                <a:solidFill>
                  <a:schemeClr val="bg1"/>
                </a:solidFill>
                <a:cs typeface="Poppins" pitchFamily="2" charset="77"/>
              </a:rPr>
              <a:t>Stufe</a:t>
            </a:r>
            <a:endParaRPr lang="en-GB" b="1" dirty="0">
              <a:solidFill>
                <a:schemeClr val="bg1"/>
              </a:solidFill>
              <a:latin typeface="+mj-lt"/>
              <a:cs typeface="Poppins" pitchFamily="2" charset="77"/>
            </a:endParaRPr>
          </a:p>
        </p:txBody>
      </p:sp>
      <p:sp>
        <p:nvSpPr>
          <p:cNvPr id="40" name="TextBox 11">
            <a:extLst>
              <a:ext uri="{FF2B5EF4-FFF2-40B4-BE49-F238E27FC236}">
                <a16:creationId xmlns:a16="http://schemas.microsoft.com/office/drawing/2014/main" id="{044AA074-D4F0-4D0B-9F16-A8E8F1BFC26C}"/>
              </a:ext>
            </a:extLst>
          </p:cNvPr>
          <p:cNvSpPr txBox="1"/>
          <p:nvPr/>
        </p:nvSpPr>
        <p:spPr>
          <a:xfrm>
            <a:off x="8478429"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4. </a:t>
            </a:r>
            <a:r>
              <a:rPr lang="en-GB" b="1" dirty="0">
                <a:solidFill>
                  <a:schemeClr val="bg1"/>
                </a:solidFill>
                <a:cs typeface="Poppins" pitchFamily="2" charset="77"/>
              </a:rPr>
              <a:t>Stufe</a:t>
            </a:r>
            <a:endParaRPr lang="en-GB" b="1" dirty="0">
              <a:solidFill>
                <a:schemeClr val="bg1"/>
              </a:solidFill>
              <a:latin typeface="+mj-lt"/>
              <a:cs typeface="Poppins" pitchFamily="2" charset="77"/>
            </a:endParaRPr>
          </a:p>
        </p:txBody>
      </p:sp>
      <p:sp>
        <p:nvSpPr>
          <p:cNvPr id="41" name="TextBox 12">
            <a:extLst>
              <a:ext uri="{FF2B5EF4-FFF2-40B4-BE49-F238E27FC236}">
                <a16:creationId xmlns:a16="http://schemas.microsoft.com/office/drawing/2014/main" id="{4B033314-8376-4B93-BDD0-EB65A3B48C1E}"/>
              </a:ext>
            </a:extLst>
          </p:cNvPr>
          <p:cNvSpPr txBox="1"/>
          <p:nvPr/>
        </p:nvSpPr>
        <p:spPr>
          <a:xfrm>
            <a:off x="10065890" y="2336309"/>
            <a:ext cx="1260540" cy="369332"/>
          </a:xfrm>
          <a:prstGeom prst="rect">
            <a:avLst/>
          </a:prstGeom>
          <a:noFill/>
        </p:spPr>
        <p:txBody>
          <a:bodyPr wrap="square" rtlCol="0" anchor="ctr">
            <a:spAutoFit/>
          </a:bodyPr>
          <a:lstStyle/>
          <a:p>
            <a:pPr algn="ctr"/>
            <a:r>
              <a:rPr lang="en-GB" b="1" dirty="0">
                <a:solidFill>
                  <a:schemeClr val="bg1"/>
                </a:solidFill>
                <a:latin typeface="+mj-lt"/>
                <a:cs typeface="Poppins" pitchFamily="2" charset="77"/>
              </a:rPr>
              <a:t>5. </a:t>
            </a:r>
            <a:r>
              <a:rPr lang="en-GB" b="1" dirty="0">
                <a:solidFill>
                  <a:schemeClr val="bg1"/>
                </a:solidFill>
                <a:cs typeface="Poppins" pitchFamily="2" charset="77"/>
              </a:rPr>
              <a:t>Stufe</a:t>
            </a:r>
            <a:endParaRPr lang="en-GB" b="1" dirty="0">
              <a:solidFill>
                <a:schemeClr val="bg1"/>
              </a:solidFill>
              <a:latin typeface="+mj-lt"/>
              <a:cs typeface="Poppins" pitchFamily="2" charset="77"/>
            </a:endParaRPr>
          </a:p>
        </p:txBody>
      </p:sp>
      <p:sp>
        <p:nvSpPr>
          <p:cNvPr id="42" name="Rectangle 13">
            <a:extLst>
              <a:ext uri="{FF2B5EF4-FFF2-40B4-BE49-F238E27FC236}">
                <a16:creationId xmlns:a16="http://schemas.microsoft.com/office/drawing/2014/main" id="{809D22EB-2609-4D39-8E92-51A2829B82FB}"/>
              </a:ext>
            </a:extLst>
          </p:cNvPr>
          <p:cNvSpPr/>
          <p:nvPr/>
        </p:nvSpPr>
        <p:spPr>
          <a:xfrm>
            <a:off x="3509469" y="2905712"/>
            <a:ext cx="1523583" cy="241556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3" name="Rectangle 14">
            <a:extLst>
              <a:ext uri="{FF2B5EF4-FFF2-40B4-BE49-F238E27FC236}">
                <a16:creationId xmlns:a16="http://schemas.microsoft.com/office/drawing/2014/main" id="{C6AC052F-2891-4D83-AA23-0639B87900C9}"/>
              </a:ext>
            </a:extLst>
          </p:cNvPr>
          <p:cNvSpPr/>
          <p:nvPr/>
        </p:nvSpPr>
        <p:spPr>
          <a:xfrm>
            <a:off x="6748269" y="2905712"/>
            <a:ext cx="1523583" cy="2415561"/>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4" name="Rectangle 15">
            <a:extLst>
              <a:ext uri="{FF2B5EF4-FFF2-40B4-BE49-F238E27FC236}">
                <a16:creationId xmlns:a16="http://schemas.microsoft.com/office/drawing/2014/main" id="{20019679-2364-4AAE-A7AB-2563DF8A219E}"/>
              </a:ext>
            </a:extLst>
          </p:cNvPr>
          <p:cNvSpPr/>
          <p:nvPr/>
        </p:nvSpPr>
        <p:spPr>
          <a:xfrm>
            <a:off x="5128869" y="2905712"/>
            <a:ext cx="1523583" cy="24155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5" name="Rectangle 16">
            <a:extLst>
              <a:ext uri="{FF2B5EF4-FFF2-40B4-BE49-F238E27FC236}">
                <a16:creationId xmlns:a16="http://schemas.microsoft.com/office/drawing/2014/main" id="{D4725715-5810-4881-B49E-63B497BCEBD0}"/>
              </a:ext>
            </a:extLst>
          </p:cNvPr>
          <p:cNvSpPr/>
          <p:nvPr/>
        </p:nvSpPr>
        <p:spPr>
          <a:xfrm>
            <a:off x="8379799" y="2905712"/>
            <a:ext cx="1523583" cy="2415561"/>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6" name="Rectangle 17">
            <a:extLst>
              <a:ext uri="{FF2B5EF4-FFF2-40B4-BE49-F238E27FC236}">
                <a16:creationId xmlns:a16="http://schemas.microsoft.com/office/drawing/2014/main" id="{6B9D1117-6531-41AE-AD6D-61C33944E9AC}"/>
              </a:ext>
            </a:extLst>
          </p:cNvPr>
          <p:cNvSpPr/>
          <p:nvPr/>
        </p:nvSpPr>
        <p:spPr>
          <a:xfrm>
            <a:off x="9988970" y="2905712"/>
            <a:ext cx="1523583" cy="2415561"/>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47" name="Subtitle 2">
            <a:extLst>
              <a:ext uri="{FF2B5EF4-FFF2-40B4-BE49-F238E27FC236}">
                <a16:creationId xmlns:a16="http://schemas.microsoft.com/office/drawing/2014/main" id="{58002E68-1605-4679-93AD-FDD87D44C559}"/>
              </a:ext>
            </a:extLst>
          </p:cNvPr>
          <p:cNvSpPr txBox="1">
            <a:spLocks/>
          </p:cNvSpPr>
          <p:nvPr/>
        </p:nvSpPr>
        <p:spPr>
          <a:xfrm>
            <a:off x="3497339" y="3000401"/>
            <a:ext cx="1523583" cy="216470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Kurzarbeit</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Fluktuation</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Altersteilzeit</a:t>
            </a:r>
          </a:p>
          <a:p>
            <a:pPr marL="171450" indent="-171450" algn="l">
              <a:lnSpc>
                <a:spcPts val="1313"/>
              </a:lnSpc>
              <a:buFont typeface="Arial" panose="020B0604020202020204" pitchFamily="34" charset="0"/>
              <a:buChar char="•"/>
            </a:pPr>
            <a:r>
              <a:rPr lang="en-GB" sz="1800" dirty="0" err="1">
                <a:solidFill>
                  <a:schemeClr val="bg1"/>
                </a:solidFill>
                <a:latin typeface="+mj-lt"/>
                <a:ea typeface="Lato Light" panose="020F0502020204030203" pitchFamily="34" charset="0"/>
                <a:cs typeface="Mukta ExtraLight" panose="020B0000000000000000" pitchFamily="34" charset="77"/>
              </a:rPr>
              <a:t>Nicht</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Verlänger-ung</a:t>
            </a:r>
            <a:r>
              <a:rPr lang="en-GB" sz="1800" dirty="0">
                <a:solidFill>
                  <a:schemeClr val="bg1"/>
                </a:solidFill>
                <a:latin typeface="+mj-lt"/>
                <a:ea typeface="Lato Light" panose="020F0502020204030203" pitchFamily="34" charset="0"/>
                <a:cs typeface="Mukta ExtraLight" panose="020B0000000000000000" pitchFamily="34" charset="77"/>
              </a:rPr>
              <a:t> von befristeten Verträgen</a:t>
            </a:r>
          </a:p>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Transfer</a:t>
            </a:r>
          </a:p>
          <a:p>
            <a:pPr marL="171450" indent="-171450" algn="l">
              <a:lnSpc>
                <a:spcPts val="1313"/>
              </a:lnSpc>
              <a:buFont typeface="Arial" panose="020B0604020202020204" pitchFamily="34" charset="0"/>
              <a:buChar char="•"/>
            </a:pPr>
            <a:r>
              <a:rPr lang="en-GB" sz="1800" dirty="0" err="1">
                <a:solidFill>
                  <a:schemeClr val="bg1"/>
                </a:solidFill>
                <a:latin typeface="+mj-lt"/>
                <a:ea typeface="Lato Light" panose="020F0502020204030203" pitchFamily="34" charset="0"/>
                <a:cs typeface="Mukta ExtraLight" panose="020B0000000000000000" pitchFamily="34" charset="77"/>
              </a:rPr>
              <a:t>Einstellungs-Stopp</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48" name="Subtitle 2">
            <a:extLst>
              <a:ext uri="{FF2B5EF4-FFF2-40B4-BE49-F238E27FC236}">
                <a16:creationId xmlns:a16="http://schemas.microsoft.com/office/drawing/2014/main" id="{82F4E0FE-FF93-4FFE-8281-76F4FA9644D8}"/>
              </a:ext>
            </a:extLst>
          </p:cNvPr>
          <p:cNvSpPr txBox="1">
            <a:spLocks/>
          </p:cNvSpPr>
          <p:nvPr/>
        </p:nvSpPr>
        <p:spPr>
          <a:xfrm>
            <a:off x="5128867" y="3011798"/>
            <a:ext cx="1435179" cy="554006"/>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err="1">
                <a:solidFill>
                  <a:schemeClr val="bg1"/>
                </a:solidFill>
                <a:latin typeface="+mj-lt"/>
                <a:ea typeface="Lato Light" panose="020F0502020204030203" pitchFamily="34" charset="0"/>
                <a:cs typeface="Mukta ExtraLight" panose="020B0000000000000000" pitchFamily="34" charset="77"/>
              </a:rPr>
              <a:t>Aufhebungs-vereinba-rungen</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49" name="Subtitle 2">
            <a:extLst>
              <a:ext uri="{FF2B5EF4-FFF2-40B4-BE49-F238E27FC236}">
                <a16:creationId xmlns:a16="http://schemas.microsoft.com/office/drawing/2014/main" id="{BC0C98EB-08A4-4FFC-941E-C0EF3DDD1B14}"/>
              </a:ext>
            </a:extLst>
          </p:cNvPr>
          <p:cNvSpPr txBox="1">
            <a:spLocks/>
          </p:cNvSpPr>
          <p:nvPr/>
        </p:nvSpPr>
        <p:spPr>
          <a:xfrm>
            <a:off x="6856840" y="3000401"/>
            <a:ext cx="1415012" cy="1054143"/>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Internes Outsourcing in </a:t>
            </a:r>
            <a:r>
              <a:rPr lang="en-GB" sz="1800" dirty="0" err="1">
                <a:solidFill>
                  <a:schemeClr val="bg1"/>
                </a:solidFill>
                <a:latin typeface="+mj-lt"/>
                <a:ea typeface="Lato Light" panose="020F0502020204030203" pitchFamily="34" charset="0"/>
                <a:cs typeface="Mukta ExtraLight" panose="020B0000000000000000" pitchFamily="34" charset="77"/>
              </a:rPr>
              <a:t>ein</a:t>
            </a:r>
            <a:r>
              <a:rPr lang="en-GB" sz="1800" dirty="0">
                <a:solidFill>
                  <a:schemeClr val="bg1"/>
                </a:solidFill>
                <a:latin typeface="+mj-lt"/>
                <a:ea typeface="Lato Light" panose="020F0502020204030203" pitchFamily="34" charset="0"/>
                <a:cs typeface="Mukta ExtraLight" panose="020B0000000000000000" pitchFamily="34" charset="77"/>
              </a:rPr>
              <a:t> separates </a:t>
            </a:r>
            <a:r>
              <a:rPr lang="en-GB" sz="1800" dirty="0" err="1">
                <a:solidFill>
                  <a:schemeClr val="bg1"/>
                </a:solidFill>
                <a:latin typeface="+mj-lt"/>
                <a:ea typeface="Lato Light" panose="020F0502020204030203" pitchFamily="34" charset="0"/>
                <a:cs typeface="Mukta ExtraLight" panose="020B0000000000000000" pitchFamily="34" charset="77"/>
              </a:rPr>
              <a:t>Unter-nehmen</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50" name="Subtitle 2">
            <a:extLst>
              <a:ext uri="{FF2B5EF4-FFF2-40B4-BE49-F238E27FC236}">
                <a16:creationId xmlns:a16="http://schemas.microsoft.com/office/drawing/2014/main" id="{4A1354B9-89E6-4F0B-B3A6-319C42EBB6A1}"/>
              </a:ext>
            </a:extLst>
          </p:cNvPr>
          <p:cNvSpPr txBox="1">
            <a:spLocks/>
          </p:cNvSpPr>
          <p:nvPr/>
        </p:nvSpPr>
        <p:spPr>
          <a:xfrm>
            <a:off x="8396581" y="3029002"/>
            <a:ext cx="1447311" cy="387294"/>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ts val="1313"/>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Externes Outsourcing</a:t>
            </a:r>
          </a:p>
        </p:txBody>
      </p:sp>
      <p:sp>
        <p:nvSpPr>
          <p:cNvPr id="51" name="Subtitle 2">
            <a:extLst>
              <a:ext uri="{FF2B5EF4-FFF2-40B4-BE49-F238E27FC236}">
                <a16:creationId xmlns:a16="http://schemas.microsoft.com/office/drawing/2014/main" id="{336E0557-6EE0-4DDA-B7DC-8D91D2BDF181}"/>
              </a:ext>
            </a:extLst>
          </p:cNvPr>
          <p:cNvSpPr txBox="1">
            <a:spLocks/>
          </p:cNvSpPr>
          <p:nvPr/>
        </p:nvSpPr>
        <p:spPr>
          <a:xfrm>
            <a:off x="10011328" y="3000401"/>
            <a:ext cx="1501223" cy="1973625"/>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GB" sz="1800" dirty="0">
                <a:solidFill>
                  <a:schemeClr val="bg1"/>
                </a:solidFill>
                <a:latin typeface="+mj-lt"/>
                <a:ea typeface="Lato Light" panose="020F0502020204030203" pitchFamily="34" charset="0"/>
                <a:cs typeface="Mukta ExtraLight" panose="020B0000000000000000" pitchFamily="34" charset="77"/>
              </a:rPr>
              <a:t>Kündigung </a:t>
            </a:r>
            <a:r>
              <a:rPr lang="en-GB" sz="1800" dirty="0" err="1">
                <a:solidFill>
                  <a:schemeClr val="bg1"/>
                </a:solidFill>
                <a:latin typeface="+mj-lt"/>
                <a:ea typeface="Lato Light" panose="020F0502020204030203" pitchFamily="34" charset="0"/>
                <a:cs typeface="Mukta ExtraLight" panose="020B0000000000000000" pitchFamily="34" charset="77"/>
              </a:rPr>
              <a:t>aus</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betriebsbe-dingten</a:t>
            </a:r>
            <a:r>
              <a:rPr lang="en-GB" sz="1800" dirty="0">
                <a:solidFill>
                  <a:schemeClr val="bg1"/>
                </a:solidFill>
                <a:latin typeface="+mj-lt"/>
                <a:ea typeface="Lato Light" panose="020F0502020204030203" pitchFamily="34" charset="0"/>
                <a:cs typeface="Mukta ExtraLight" panose="020B0000000000000000" pitchFamily="34" charset="77"/>
              </a:rPr>
              <a:t> Gründen (</a:t>
            </a:r>
            <a:r>
              <a:rPr lang="en-GB" sz="1800" dirty="0" err="1">
                <a:solidFill>
                  <a:schemeClr val="bg1"/>
                </a:solidFill>
                <a:latin typeface="+mj-lt"/>
                <a:ea typeface="Lato Light" panose="020F0502020204030203" pitchFamily="34" charset="0"/>
                <a:cs typeface="Mukta ExtraLight" panose="020B0000000000000000" pitchFamily="34" charset="77"/>
              </a:rPr>
              <a:t>Massen-entlassung</a:t>
            </a:r>
            <a:r>
              <a:rPr lang="en-GB" sz="1800" dirty="0">
                <a:solidFill>
                  <a:schemeClr val="bg1"/>
                </a:solidFill>
                <a:latin typeface="+mj-lt"/>
                <a:ea typeface="Lato Light" panose="020F0502020204030203" pitchFamily="34" charset="0"/>
                <a:cs typeface="Mukta ExtraLight" panose="020B0000000000000000" pitchFamily="34" charset="77"/>
              </a:rPr>
              <a:t>)</a:t>
            </a:r>
          </a:p>
        </p:txBody>
      </p:sp>
      <p:sp>
        <p:nvSpPr>
          <p:cNvPr id="52" name="Rectangle 25">
            <a:extLst>
              <a:ext uri="{FF2B5EF4-FFF2-40B4-BE49-F238E27FC236}">
                <a16:creationId xmlns:a16="http://schemas.microsoft.com/office/drawing/2014/main" id="{5C9DC143-1563-4C18-8CB0-6115BD5315AF}"/>
              </a:ext>
            </a:extLst>
          </p:cNvPr>
          <p:cNvSpPr/>
          <p:nvPr/>
        </p:nvSpPr>
        <p:spPr>
          <a:xfrm>
            <a:off x="3514582" y="5462629"/>
            <a:ext cx="1518469" cy="9179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3" name="Rectangle 26">
            <a:extLst>
              <a:ext uri="{FF2B5EF4-FFF2-40B4-BE49-F238E27FC236}">
                <a16:creationId xmlns:a16="http://schemas.microsoft.com/office/drawing/2014/main" id="{40EFA63A-28BC-4C9F-BEE5-1157C0B799A8}"/>
              </a:ext>
            </a:extLst>
          </p:cNvPr>
          <p:cNvSpPr/>
          <p:nvPr/>
        </p:nvSpPr>
        <p:spPr>
          <a:xfrm>
            <a:off x="6748268" y="5452401"/>
            <a:ext cx="1523583" cy="91796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4" name="Rectangle 27">
            <a:extLst>
              <a:ext uri="{FF2B5EF4-FFF2-40B4-BE49-F238E27FC236}">
                <a16:creationId xmlns:a16="http://schemas.microsoft.com/office/drawing/2014/main" id="{5AD556B5-6A21-48E8-A4BE-7BD7FC1B3160}"/>
              </a:ext>
            </a:extLst>
          </p:cNvPr>
          <p:cNvSpPr/>
          <p:nvPr/>
        </p:nvSpPr>
        <p:spPr>
          <a:xfrm>
            <a:off x="5128868" y="5452401"/>
            <a:ext cx="1523583" cy="91796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5" name="Rectangle 28">
            <a:extLst>
              <a:ext uri="{FF2B5EF4-FFF2-40B4-BE49-F238E27FC236}">
                <a16:creationId xmlns:a16="http://schemas.microsoft.com/office/drawing/2014/main" id="{6968D882-E68D-4279-AD9C-BCB05B95F811}"/>
              </a:ext>
            </a:extLst>
          </p:cNvPr>
          <p:cNvSpPr/>
          <p:nvPr/>
        </p:nvSpPr>
        <p:spPr>
          <a:xfrm>
            <a:off x="8354228" y="5457515"/>
            <a:ext cx="1523583" cy="91796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6" name="Rectangle 29">
            <a:extLst>
              <a:ext uri="{FF2B5EF4-FFF2-40B4-BE49-F238E27FC236}">
                <a16:creationId xmlns:a16="http://schemas.microsoft.com/office/drawing/2014/main" id="{AFC0CFB4-B923-4EBF-8A68-962DF7181CD2}"/>
              </a:ext>
            </a:extLst>
          </p:cNvPr>
          <p:cNvSpPr/>
          <p:nvPr/>
        </p:nvSpPr>
        <p:spPr>
          <a:xfrm>
            <a:off x="9988969" y="5457515"/>
            <a:ext cx="1523583" cy="917965"/>
          </a:xfrm>
          <a:prstGeom prst="rect">
            <a:avLst/>
          </a:prstGeom>
          <a:solidFill>
            <a:srgbClr val="E5329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57" name="TextBox 30">
            <a:extLst>
              <a:ext uri="{FF2B5EF4-FFF2-40B4-BE49-F238E27FC236}">
                <a16:creationId xmlns:a16="http://schemas.microsoft.com/office/drawing/2014/main" id="{68DE1A07-F497-4CC7-9AE1-73A441BAF648}"/>
              </a:ext>
            </a:extLst>
          </p:cNvPr>
          <p:cNvSpPr txBox="1"/>
          <p:nvPr/>
        </p:nvSpPr>
        <p:spPr>
          <a:xfrm>
            <a:off x="3509468" y="5449671"/>
            <a:ext cx="1521681" cy="954107"/>
          </a:xfrm>
          <a:prstGeom prst="rect">
            <a:avLst/>
          </a:prstGeom>
          <a:noFill/>
        </p:spPr>
        <p:txBody>
          <a:bodyPr wrap="square" lIns="91440" tIns="45720" rIns="91440" bIns="45720" rtlCol="0" anchor="ctr">
            <a:spAutoFit/>
          </a:bodyPr>
          <a:lstStyle/>
          <a:p>
            <a:pPr algn="ctr"/>
            <a:r>
              <a:rPr lang="en-GB" sz="1400" b="1">
                <a:solidFill>
                  <a:schemeClr val="bg1"/>
                </a:solidFill>
                <a:latin typeface="+mj-lt"/>
                <a:cs typeface="Poppins" pitchFamily="2" charset="77"/>
              </a:rPr>
              <a:t>Senkung der Personalkosten ohne große Konflikte</a:t>
            </a:r>
          </a:p>
        </p:txBody>
      </p:sp>
      <p:sp>
        <p:nvSpPr>
          <p:cNvPr id="58" name="TextBox 31">
            <a:extLst>
              <a:ext uri="{FF2B5EF4-FFF2-40B4-BE49-F238E27FC236}">
                <a16:creationId xmlns:a16="http://schemas.microsoft.com/office/drawing/2014/main" id="{89519318-20D5-41D1-808F-E77833BD7490}"/>
              </a:ext>
            </a:extLst>
          </p:cNvPr>
          <p:cNvSpPr txBox="1"/>
          <p:nvPr/>
        </p:nvSpPr>
        <p:spPr>
          <a:xfrm>
            <a:off x="5132791" y="5460087"/>
            <a:ext cx="1515736" cy="830997"/>
          </a:xfrm>
          <a:prstGeom prst="rect">
            <a:avLst/>
          </a:prstGeom>
          <a:noFill/>
        </p:spPr>
        <p:txBody>
          <a:bodyPr wrap="none" lIns="91440" tIns="45720" rIns="91440" bIns="45720" rtlCol="0" anchor="ctr">
            <a:spAutoFit/>
          </a:bodyPr>
          <a:lstStyle/>
          <a:p>
            <a:pPr algn="ctr"/>
            <a:r>
              <a:rPr lang="en-GB" sz="1600" b="1" dirty="0" err="1">
                <a:solidFill>
                  <a:schemeClr val="bg1"/>
                </a:solidFill>
                <a:latin typeface="+mj-lt"/>
                <a:cs typeface="Poppins" pitchFamily="2" charset="77"/>
              </a:rPr>
              <a:t>Gesellschaftlich</a:t>
            </a:r>
            <a:r>
              <a:rPr lang="en-GB" sz="1600" b="1" dirty="0">
                <a:solidFill>
                  <a:schemeClr val="bg1"/>
                </a:solidFill>
                <a:latin typeface="+mj-lt"/>
                <a:cs typeface="Poppins" pitchFamily="2" charset="77"/>
              </a:rPr>
              <a:t> </a:t>
            </a:r>
            <a:br>
              <a:rPr lang="en-GB" sz="1600" b="1" dirty="0">
                <a:latin typeface="+mj-lt"/>
                <a:cs typeface="Poppins" pitchFamily="2" charset="77"/>
              </a:rPr>
            </a:br>
            <a:r>
              <a:rPr lang="en-GB" sz="1600" b="1" dirty="0" err="1">
                <a:solidFill>
                  <a:schemeClr val="bg1"/>
                </a:solidFill>
                <a:latin typeface="+mj-lt"/>
                <a:cs typeface="Poppins" pitchFamily="2" charset="77"/>
              </a:rPr>
              <a:t>akzeptabele</a:t>
            </a:r>
            <a:br>
              <a:rPr lang="en-GB" sz="1600" b="1" dirty="0">
                <a:solidFill>
                  <a:schemeClr val="bg1"/>
                </a:solidFill>
                <a:latin typeface="+mj-lt"/>
                <a:cs typeface="Poppins" pitchFamily="2" charset="77"/>
              </a:rPr>
            </a:br>
            <a:r>
              <a:rPr lang="en-GB" sz="1600" b="1" dirty="0">
                <a:solidFill>
                  <a:schemeClr val="bg1"/>
                </a:solidFill>
                <a:latin typeface="+mj-lt"/>
                <a:cs typeface="Poppins" pitchFamily="2" charset="77"/>
              </a:rPr>
              <a:t> </a:t>
            </a:r>
            <a:r>
              <a:rPr lang="en-GB" sz="1600" b="1" dirty="0" err="1">
                <a:solidFill>
                  <a:schemeClr val="bg1"/>
                </a:solidFill>
                <a:latin typeface="+mj-lt"/>
                <a:cs typeface="Poppins" pitchFamily="2" charset="77"/>
              </a:rPr>
              <a:t>Lösung</a:t>
            </a:r>
            <a:endParaRPr lang="en-GB" sz="1600" b="1" dirty="0">
              <a:solidFill>
                <a:schemeClr val="bg1"/>
              </a:solidFill>
              <a:latin typeface="+mj-lt"/>
              <a:cs typeface="Poppins" pitchFamily="2" charset="77"/>
            </a:endParaRPr>
          </a:p>
        </p:txBody>
      </p:sp>
      <p:sp>
        <p:nvSpPr>
          <p:cNvPr id="59" name="TextBox 32">
            <a:extLst>
              <a:ext uri="{FF2B5EF4-FFF2-40B4-BE49-F238E27FC236}">
                <a16:creationId xmlns:a16="http://schemas.microsoft.com/office/drawing/2014/main" id="{A9872E48-DD7B-41D2-AC9F-9CF961963C0D}"/>
              </a:ext>
            </a:extLst>
          </p:cNvPr>
          <p:cNvSpPr txBox="1"/>
          <p:nvPr/>
        </p:nvSpPr>
        <p:spPr>
          <a:xfrm>
            <a:off x="6507907" y="5406529"/>
            <a:ext cx="2029877" cy="954107"/>
          </a:xfrm>
          <a:prstGeom prst="rect">
            <a:avLst/>
          </a:prstGeom>
          <a:noFill/>
        </p:spPr>
        <p:txBody>
          <a:bodyPr wrap="square" lIns="91440" tIns="45720" rIns="91440" bIns="45720" rtlCol="0" anchor="ctr">
            <a:spAutoFit/>
          </a:bodyPr>
          <a:lstStyle/>
          <a:p>
            <a:pPr algn="ctr"/>
            <a:r>
              <a:rPr lang="en-GB" sz="1400" b="1" dirty="0" err="1">
                <a:solidFill>
                  <a:schemeClr val="bg1"/>
                </a:solidFill>
                <a:latin typeface="+mj-lt"/>
                <a:cs typeface="Poppins" pitchFamily="2" charset="77"/>
              </a:rPr>
              <a:t>Reduktion</a:t>
            </a:r>
            <a:r>
              <a:rPr lang="en-GB" sz="1400" b="1" dirty="0">
                <a:solidFill>
                  <a:schemeClr val="bg1"/>
                </a:solidFill>
                <a:latin typeface="+mj-lt"/>
                <a:cs typeface="Poppins" pitchFamily="2" charset="77"/>
              </a:rPr>
              <a:t> von </a:t>
            </a:r>
            <a:br>
              <a:rPr lang="en-GB" sz="1400" b="1" dirty="0">
                <a:latin typeface="+mj-lt"/>
                <a:cs typeface="Poppins" pitchFamily="2" charset="77"/>
              </a:rPr>
            </a:br>
            <a:r>
              <a:rPr lang="en-GB" sz="1400" b="1" dirty="0" err="1">
                <a:solidFill>
                  <a:schemeClr val="bg1"/>
                </a:solidFill>
                <a:latin typeface="+mj-lt"/>
                <a:cs typeface="Poppins" pitchFamily="2" charset="77"/>
              </a:rPr>
              <a:t>Personalkosten</a:t>
            </a:r>
            <a:r>
              <a:rPr lang="en-GB" sz="1400" b="1" dirty="0">
                <a:solidFill>
                  <a:schemeClr val="bg1"/>
                </a:solidFill>
                <a:latin typeface="+mj-lt"/>
                <a:cs typeface="Poppins" pitchFamily="2" charset="77"/>
              </a:rPr>
              <a:t> </a:t>
            </a:r>
            <a:r>
              <a:rPr lang="en-GB" sz="1400" b="1" dirty="0" err="1">
                <a:solidFill>
                  <a:schemeClr val="bg1"/>
                </a:solidFill>
                <a:latin typeface="+mj-lt"/>
                <a:cs typeface="Poppins" pitchFamily="2" charset="77"/>
              </a:rPr>
              <a:t>ohne</a:t>
            </a:r>
            <a:r>
              <a:rPr lang="en-GB" sz="1400" b="1" dirty="0">
                <a:solidFill>
                  <a:schemeClr val="bg1"/>
                </a:solidFill>
                <a:latin typeface="+mj-lt"/>
                <a:cs typeface="Poppins" pitchFamily="2" charset="77"/>
              </a:rPr>
              <a:t> </a:t>
            </a:r>
            <a:br>
              <a:rPr lang="en-GB" sz="1400" b="1" dirty="0">
                <a:latin typeface="+mj-lt"/>
                <a:cs typeface="Poppins" pitchFamily="2" charset="77"/>
              </a:rPr>
            </a:br>
            <a:r>
              <a:rPr lang="en-GB" sz="1400" b="1" dirty="0" err="1">
                <a:solidFill>
                  <a:schemeClr val="bg1"/>
                </a:solidFill>
                <a:latin typeface="+mj-lt"/>
                <a:cs typeface="Poppins" pitchFamily="2" charset="77"/>
              </a:rPr>
              <a:t>Reduktion</a:t>
            </a:r>
            <a:br>
              <a:rPr lang="en-GB" sz="1400" b="1" dirty="0">
                <a:solidFill>
                  <a:schemeClr val="bg1"/>
                </a:solidFill>
                <a:latin typeface="+mj-lt"/>
                <a:cs typeface="Poppins" pitchFamily="2" charset="77"/>
              </a:rPr>
            </a:br>
            <a:r>
              <a:rPr lang="en-GB" sz="1400" b="1" dirty="0">
                <a:solidFill>
                  <a:schemeClr val="bg1"/>
                </a:solidFill>
                <a:latin typeface="+mj-lt"/>
                <a:cs typeface="Poppins" pitchFamily="2" charset="77"/>
              </a:rPr>
              <a:t> des Personals</a:t>
            </a:r>
          </a:p>
        </p:txBody>
      </p:sp>
      <p:sp>
        <p:nvSpPr>
          <p:cNvPr id="60" name="TextBox 33">
            <a:extLst>
              <a:ext uri="{FF2B5EF4-FFF2-40B4-BE49-F238E27FC236}">
                <a16:creationId xmlns:a16="http://schemas.microsoft.com/office/drawing/2014/main" id="{3B2151AB-36A9-41ED-A6E4-AF8C0940FD83}"/>
              </a:ext>
            </a:extLst>
          </p:cNvPr>
          <p:cNvSpPr txBox="1"/>
          <p:nvPr/>
        </p:nvSpPr>
        <p:spPr>
          <a:xfrm>
            <a:off x="8379801" y="5377983"/>
            <a:ext cx="1523582" cy="1015663"/>
          </a:xfrm>
          <a:prstGeom prst="rect">
            <a:avLst/>
          </a:prstGeom>
          <a:noFill/>
        </p:spPr>
        <p:txBody>
          <a:bodyPr wrap="square" lIns="91440" tIns="45720" rIns="91440" bIns="45720" rtlCol="0" anchor="ctr">
            <a:spAutoFit/>
          </a:bodyPr>
          <a:lstStyle/>
          <a:p>
            <a:pPr algn="ctr"/>
            <a:r>
              <a:rPr lang="en-GB" sz="1200" b="1" dirty="0" err="1">
                <a:solidFill>
                  <a:schemeClr val="bg1"/>
                </a:solidFill>
                <a:latin typeface="+mj-lt"/>
                <a:cs typeface="Poppins" pitchFamily="2" charset="77"/>
              </a:rPr>
              <a:t>Reduktion</a:t>
            </a:r>
            <a:r>
              <a:rPr lang="en-GB" sz="1200" b="1" dirty="0">
                <a:solidFill>
                  <a:schemeClr val="bg1"/>
                </a:solidFill>
                <a:latin typeface="+mj-lt"/>
                <a:cs typeface="Poppins" pitchFamily="2" charset="77"/>
              </a:rPr>
              <a:t> von Personalkosten und Umwandlung in </a:t>
            </a:r>
            <a:r>
              <a:rPr lang="en-GB" sz="1200" b="1" dirty="0" err="1">
                <a:solidFill>
                  <a:schemeClr val="bg1"/>
                </a:solidFill>
                <a:latin typeface="+mj-lt"/>
                <a:cs typeface="Poppins" pitchFamily="2" charset="77"/>
              </a:rPr>
              <a:t>sonstige</a:t>
            </a:r>
            <a:r>
              <a:rPr lang="en-GB" sz="1200" b="1" dirty="0">
                <a:solidFill>
                  <a:schemeClr val="bg1"/>
                </a:solidFill>
                <a:latin typeface="+mj-lt"/>
                <a:cs typeface="Poppins" pitchFamily="2" charset="77"/>
              </a:rPr>
              <a:t> </a:t>
            </a:r>
            <a:r>
              <a:rPr lang="en-GB" sz="1200" b="1" dirty="0" err="1">
                <a:solidFill>
                  <a:schemeClr val="bg1"/>
                </a:solidFill>
                <a:latin typeface="+mj-lt"/>
                <a:cs typeface="Poppins" pitchFamily="2" charset="77"/>
              </a:rPr>
              <a:t>betriebliche</a:t>
            </a:r>
            <a:r>
              <a:rPr lang="en-GB" sz="1200" b="1" dirty="0">
                <a:solidFill>
                  <a:schemeClr val="bg1"/>
                </a:solidFill>
                <a:latin typeface="+mj-lt"/>
                <a:cs typeface="Poppins" pitchFamily="2" charset="77"/>
              </a:rPr>
              <a:t> Aufwendungen</a:t>
            </a:r>
          </a:p>
        </p:txBody>
      </p:sp>
      <p:sp>
        <p:nvSpPr>
          <p:cNvPr id="61" name="TextBox 34">
            <a:extLst>
              <a:ext uri="{FF2B5EF4-FFF2-40B4-BE49-F238E27FC236}">
                <a16:creationId xmlns:a16="http://schemas.microsoft.com/office/drawing/2014/main" id="{EE49686B-080D-4532-98CD-06CCDF9BC683}"/>
              </a:ext>
            </a:extLst>
          </p:cNvPr>
          <p:cNvSpPr txBox="1"/>
          <p:nvPr/>
        </p:nvSpPr>
        <p:spPr>
          <a:xfrm>
            <a:off x="10062117" y="5716536"/>
            <a:ext cx="1182953" cy="338554"/>
          </a:xfrm>
          <a:prstGeom prst="rect">
            <a:avLst/>
          </a:prstGeom>
          <a:noFill/>
        </p:spPr>
        <p:txBody>
          <a:bodyPr wrap="none" rtlCol="0" anchor="ctr">
            <a:spAutoFit/>
          </a:bodyPr>
          <a:lstStyle/>
          <a:p>
            <a:pPr algn="ctr"/>
            <a:r>
              <a:rPr lang="en-GB" sz="1600" b="1">
                <a:solidFill>
                  <a:schemeClr val="bg1"/>
                </a:solidFill>
                <a:latin typeface="+mj-lt"/>
                <a:cs typeface="Poppins" pitchFamily="2" charset="77"/>
              </a:rPr>
              <a:t>Ultima Ratio</a:t>
            </a:r>
            <a:endParaRPr lang="en-GB" sz="1600" b="1" dirty="0">
              <a:solidFill>
                <a:schemeClr val="bg1"/>
              </a:solidFill>
              <a:latin typeface="+mj-lt"/>
              <a:cs typeface="Poppins" pitchFamily="2" charset="77"/>
            </a:endParaRPr>
          </a:p>
        </p:txBody>
      </p:sp>
      <p:sp>
        <p:nvSpPr>
          <p:cNvPr id="62" name="Textplatzhalter 1">
            <a:extLst>
              <a:ext uri="{FF2B5EF4-FFF2-40B4-BE49-F238E27FC236}">
                <a16:creationId xmlns:a16="http://schemas.microsoft.com/office/drawing/2014/main" id="{1BE6A7E4-35B9-4610-A474-E03750027482}"/>
              </a:ext>
            </a:extLst>
          </p:cNvPr>
          <p:cNvSpPr>
            <a:spLocks noGrp="1"/>
          </p:cNvSpPr>
          <p:nvPr>
            <p:ph type="body" sz="quarter" idx="13"/>
          </p:nvPr>
        </p:nvSpPr>
        <p:spPr>
          <a:xfrm>
            <a:off x="1564539" y="495415"/>
            <a:ext cx="9501715" cy="1123594"/>
          </a:xfrm>
        </p:spPr>
        <p:txBody>
          <a:bodyPr>
            <a:normAutofit/>
          </a:bodyPr>
          <a:lstStyle/>
          <a:p>
            <a:r>
              <a:rPr lang="en-GB" sz="3600" dirty="0" err="1">
                <a:solidFill>
                  <a:schemeClr val="tx2"/>
                </a:solidFill>
                <a:ea typeface="League Spartan" charset="0"/>
                <a:cs typeface="Poppins" pitchFamily="2" charset="77"/>
              </a:rPr>
              <a:t>Senkung</a:t>
            </a:r>
            <a:r>
              <a:rPr lang="en-GB" sz="3600" dirty="0">
                <a:solidFill>
                  <a:schemeClr val="tx2"/>
                </a:solidFill>
                <a:ea typeface="League Spartan" charset="0"/>
                <a:cs typeface="Poppins" pitchFamily="2" charset="77"/>
              </a:rPr>
              <a:t> der </a:t>
            </a:r>
            <a:r>
              <a:rPr lang="en-GB" sz="3600" dirty="0" err="1">
                <a:solidFill>
                  <a:schemeClr val="tx2"/>
                </a:solidFill>
                <a:ea typeface="League Spartan" charset="0"/>
                <a:cs typeface="Poppins" pitchFamily="2" charset="77"/>
              </a:rPr>
              <a:t>Personalkosten</a:t>
            </a:r>
            <a:r>
              <a:rPr lang="en-GB" sz="3600" dirty="0">
                <a:solidFill>
                  <a:schemeClr val="tx2"/>
                </a:solidFill>
                <a:ea typeface="League Spartan" charset="0"/>
                <a:cs typeface="Poppins" pitchFamily="2" charset="77"/>
              </a:rPr>
              <a:t> (Forts.)</a:t>
            </a:r>
          </a:p>
        </p:txBody>
      </p:sp>
    </p:spTree>
    <p:extLst>
      <p:ext uri="{BB962C8B-B14F-4D97-AF65-F5344CB8AC3E}">
        <p14:creationId xmlns:p14="http://schemas.microsoft.com/office/powerpoint/2010/main" val="37704503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95123" y="1902129"/>
            <a:ext cx="2582764" cy="242147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900" dirty="0">
                <a:solidFill>
                  <a:srgbClr val="245473"/>
                </a:solidFill>
                <a:latin typeface="+mj-lt"/>
                <a:ea typeface="Open Sans Light" panose="020B0306030504020204" pitchFamily="34" charset="0"/>
                <a:cs typeface="Open Sans Light" panose="020B0306030504020204" pitchFamily="34" charset="0"/>
              </a:rPr>
              <a:t>Wenn Sie die Personalkosten senken müssen, dann sollten Sie systematisch alle Bereiche des Unternehmens </a:t>
            </a:r>
            <a:r>
              <a:rPr lang="en-GB" sz="1900" dirty="0" err="1">
                <a:solidFill>
                  <a:srgbClr val="245473"/>
                </a:solidFill>
                <a:latin typeface="+mj-lt"/>
                <a:ea typeface="Open Sans Light" panose="020B0306030504020204" pitchFamily="34" charset="0"/>
                <a:cs typeface="Open Sans Light" panose="020B0306030504020204" pitchFamily="34" charset="0"/>
              </a:rPr>
              <a:t>analysieren</a:t>
            </a:r>
            <a:r>
              <a:rPr lang="en-GB" sz="1900" dirty="0">
                <a:solidFill>
                  <a:srgbClr val="245473"/>
                </a:solidFill>
                <a:latin typeface="+mj-lt"/>
                <a:ea typeface="Open Sans Light" panose="020B0306030504020204" pitchFamily="34" charset="0"/>
                <a:cs typeface="Open Sans Light" panose="020B0306030504020204" pitchFamily="34" charset="0"/>
              </a:rPr>
              <a:t>. Insbesondere sollte das Ziel sein, die Produktivität nicht zu beeinflussen. </a:t>
            </a:r>
            <a:endParaRPr lang="en-US" sz="1900" dirty="0">
              <a:solidFill>
                <a:srgbClr val="245473"/>
              </a:solidFill>
            </a:endParaRPr>
          </a:p>
        </p:txBody>
      </p:sp>
      <p:graphicFrame>
        <p:nvGraphicFramePr>
          <p:cNvPr id="5" name="Tabelle 5">
            <a:extLst>
              <a:ext uri="{FF2B5EF4-FFF2-40B4-BE49-F238E27FC236}">
                <a16:creationId xmlns:a16="http://schemas.microsoft.com/office/drawing/2014/main" id="{97EE422A-12B2-476F-90D7-963701CC40F9}"/>
              </a:ext>
            </a:extLst>
          </p:cNvPr>
          <p:cNvGraphicFramePr>
            <a:graphicFrameLocks noGrp="1"/>
          </p:cNvGraphicFramePr>
          <p:nvPr/>
        </p:nvGraphicFramePr>
        <p:xfrm>
          <a:off x="3217905" y="1758130"/>
          <a:ext cx="8849430" cy="4270444"/>
        </p:xfrm>
        <a:graphic>
          <a:graphicData uri="http://schemas.openxmlformats.org/drawingml/2006/table">
            <a:tbl>
              <a:tblPr firstRow="1" bandRow="1">
                <a:tableStyleId>{5C22544A-7EE6-4342-B048-85BDC9FD1C3A}</a:tableStyleId>
              </a:tblPr>
              <a:tblGrid>
                <a:gridCol w="8849430">
                  <a:extLst>
                    <a:ext uri="{9D8B030D-6E8A-4147-A177-3AD203B41FA5}">
                      <a16:colId xmlns:a16="http://schemas.microsoft.com/office/drawing/2014/main" val="1842484077"/>
                    </a:ext>
                  </a:extLst>
                </a:gridCol>
              </a:tblGrid>
              <a:tr h="452713">
                <a:tc>
                  <a:txBody>
                    <a:bodyPr/>
                    <a:lstStyle/>
                    <a:p>
                      <a:r>
                        <a:rPr lang="en-GB" sz="2000" noProof="0" dirty="0">
                          <a:latin typeface="+mj-lt"/>
                        </a:rPr>
                        <a:t>Mögliche Maßnahmen</a:t>
                      </a:r>
                    </a:p>
                  </a:txBody>
                  <a:tcPr/>
                </a:tc>
                <a:extLst>
                  <a:ext uri="{0D108BD9-81ED-4DB2-BD59-A6C34878D82A}">
                    <a16:rowId xmlns:a16="http://schemas.microsoft.com/office/drawing/2014/main" val="4235210894"/>
                  </a:ext>
                </a:extLst>
              </a:tr>
              <a:tr h="423611">
                <a:tc>
                  <a:txBody>
                    <a:bodyPr/>
                    <a:lstStyle/>
                    <a:p>
                      <a:pPr marL="0" indent="0">
                        <a:buFont typeface="Arial" panose="020B0604020202020204" pitchFamily="34" charset="0"/>
                        <a:buNone/>
                      </a:pPr>
                      <a:r>
                        <a:rPr lang="en-GB" sz="2000" dirty="0">
                          <a:solidFill>
                            <a:srgbClr val="245473"/>
                          </a:solidFill>
                          <a:latin typeface="+mj-lt"/>
                        </a:rPr>
                        <a:t>Einsparpotenziale bottom-up mit Maßnahmen absichern</a:t>
                      </a:r>
                    </a:p>
                  </a:txBody>
                  <a:tcPr/>
                </a:tc>
                <a:extLst>
                  <a:ext uri="{0D108BD9-81ED-4DB2-BD59-A6C34878D82A}">
                    <a16:rowId xmlns:a16="http://schemas.microsoft.com/office/drawing/2014/main" val="911317443"/>
                  </a:ext>
                </a:extLst>
              </a:tr>
              <a:tr h="1161609">
                <a:tc>
                  <a:txBody>
                    <a:bodyPr/>
                    <a:lstStyle/>
                    <a:p>
                      <a:pPr marL="285750" indent="-285750">
                        <a:buFont typeface="Arial" panose="020B0604020202020204" pitchFamily="34" charset="0"/>
                        <a:buChar char="•"/>
                      </a:pPr>
                      <a:r>
                        <a:rPr lang="en-GB" sz="2000" dirty="0">
                          <a:solidFill>
                            <a:srgbClr val="245473"/>
                          </a:solidFill>
                          <a:latin typeface="+mj-lt"/>
                        </a:rPr>
                        <a:t>Befasst sich mit der Verschlankung der gesamten Organisation und der Steigerung der Effizienz in der gesamten Wertschöpfungskette</a:t>
                      </a:r>
                    </a:p>
                    <a:p>
                      <a:pPr marL="285750" indent="-285750">
                        <a:buFont typeface="Arial" panose="020B0604020202020204" pitchFamily="34" charset="0"/>
                        <a:buChar char="•"/>
                      </a:pPr>
                      <a:r>
                        <a:rPr lang="en-GB" sz="2000" dirty="0">
                          <a:solidFill>
                            <a:srgbClr val="245473"/>
                          </a:solidFill>
                          <a:latin typeface="+mj-lt"/>
                        </a:rPr>
                        <a:t>Dimensionierung der Führungsbereiche und Anpassung der Personalstruktur</a:t>
                      </a:r>
                    </a:p>
                    <a:p>
                      <a:pPr marL="285750" indent="-285750">
                        <a:buFont typeface="Arial" panose="020B0604020202020204" pitchFamily="34" charset="0"/>
                        <a:buChar char="•"/>
                      </a:pPr>
                      <a:r>
                        <a:rPr lang="en-GB" sz="2000" dirty="0">
                          <a:solidFill>
                            <a:srgbClr val="245473"/>
                          </a:solidFill>
                          <a:latin typeface="+mj-lt"/>
                        </a:rPr>
                        <a:t>&gt; 3-4 Hierarchieebenen in </a:t>
                      </a:r>
                      <a:r>
                        <a:rPr lang="en-GB" sz="2000" dirty="0" err="1">
                          <a:solidFill>
                            <a:srgbClr val="245473"/>
                          </a:solidFill>
                          <a:latin typeface="+mj-lt"/>
                        </a:rPr>
                        <a:t>einer</a:t>
                      </a:r>
                      <a:r>
                        <a:rPr lang="en-GB" sz="2000" dirty="0">
                          <a:solidFill>
                            <a:srgbClr val="245473"/>
                          </a:solidFill>
                          <a:latin typeface="+mj-lt"/>
                        </a:rPr>
                        <a:t> </a:t>
                      </a:r>
                      <a:r>
                        <a:rPr lang="en-GB" sz="2000" dirty="0" err="1">
                          <a:solidFill>
                            <a:srgbClr val="245473"/>
                          </a:solidFill>
                          <a:latin typeface="+mj-lt"/>
                        </a:rPr>
                        <a:t>mittelständischen</a:t>
                      </a:r>
                      <a:r>
                        <a:rPr lang="en-GB" sz="2000" dirty="0">
                          <a:solidFill>
                            <a:srgbClr val="245473"/>
                          </a:solidFill>
                          <a:latin typeface="+mj-lt"/>
                        </a:rPr>
                        <a:t> </a:t>
                      </a:r>
                      <a:r>
                        <a:rPr lang="en-GB" sz="2000" dirty="0" err="1">
                          <a:solidFill>
                            <a:srgbClr val="245473"/>
                          </a:solidFill>
                          <a:latin typeface="+mj-lt"/>
                        </a:rPr>
                        <a:t>Unternehmensgruppe</a:t>
                      </a:r>
                      <a:r>
                        <a:rPr lang="en-GB" sz="2000" dirty="0">
                          <a:solidFill>
                            <a:srgbClr val="245473"/>
                          </a:solidFill>
                          <a:latin typeface="+mj-lt"/>
                        </a:rPr>
                        <a:t> </a:t>
                      </a:r>
                      <a:r>
                        <a:rPr lang="en-GB" sz="2000" dirty="0" err="1">
                          <a:solidFill>
                            <a:srgbClr val="245473"/>
                          </a:solidFill>
                          <a:latin typeface="+mj-lt"/>
                        </a:rPr>
                        <a:t>sind</a:t>
                      </a:r>
                      <a:r>
                        <a:rPr lang="en-GB" sz="2000" dirty="0">
                          <a:solidFill>
                            <a:srgbClr val="245473"/>
                          </a:solidFill>
                          <a:latin typeface="+mj-lt"/>
                        </a:rPr>
                        <a:t> Anzeichen für Verbesserungspotenzial</a:t>
                      </a:r>
                    </a:p>
                  </a:txBody>
                  <a:tcPr/>
                </a:tc>
                <a:extLst>
                  <a:ext uri="{0D108BD9-81ED-4DB2-BD59-A6C34878D82A}">
                    <a16:rowId xmlns:a16="http://schemas.microsoft.com/office/drawing/2014/main" val="3623807917"/>
                  </a:ext>
                </a:extLst>
              </a:tr>
              <a:tr h="1077640">
                <a:tc>
                  <a:txBody>
                    <a:bodyPr/>
                    <a:lstStyle/>
                    <a:p>
                      <a:pPr marL="0" indent="0">
                        <a:buFont typeface="Arial" panose="020B0604020202020204" pitchFamily="34" charset="0"/>
                        <a:buNone/>
                      </a:pPr>
                      <a:r>
                        <a:rPr lang="en-GB" sz="2000" dirty="0">
                          <a:solidFill>
                            <a:srgbClr val="245473"/>
                          </a:solidFill>
                          <a:latin typeface="+mj-lt"/>
                        </a:rPr>
                        <a:t>Re-Dimensionierung umfasst Maßnahmen, die kurz- bis mittelfristig zu operativen oder strukturellen Veränderungen an anderer Stelle führen und die zukünftige Strategie beeinflussen</a:t>
                      </a:r>
                    </a:p>
                  </a:txBody>
                  <a:tcPr/>
                </a:tc>
                <a:extLst>
                  <a:ext uri="{0D108BD9-81ED-4DB2-BD59-A6C34878D82A}">
                    <a16:rowId xmlns:a16="http://schemas.microsoft.com/office/drawing/2014/main" val="3325463996"/>
                  </a:ext>
                </a:extLst>
              </a:tr>
              <a:tr h="558379">
                <a:tc>
                  <a:txBody>
                    <a:bodyPr/>
                    <a:lstStyle/>
                    <a:p>
                      <a:pPr marL="0" indent="0">
                        <a:buFont typeface="Arial" panose="020B0604020202020204" pitchFamily="34" charset="0"/>
                        <a:buNone/>
                      </a:pPr>
                      <a:r>
                        <a:rPr lang="en-GB" sz="2000" dirty="0">
                          <a:solidFill>
                            <a:srgbClr val="245473"/>
                          </a:solidFill>
                          <a:latin typeface="+mj-lt"/>
                        </a:rPr>
                        <a:t>Personalabbau soll die Produktivität des Krisenunternehmens mittelfristig wieder wettbewerbsfähig machen</a:t>
                      </a:r>
                    </a:p>
                  </a:txBody>
                  <a:tcPr/>
                </a:tc>
                <a:extLst>
                  <a:ext uri="{0D108BD9-81ED-4DB2-BD59-A6C34878D82A}">
                    <a16:rowId xmlns:a16="http://schemas.microsoft.com/office/drawing/2014/main" val="3361713585"/>
                  </a:ext>
                </a:extLst>
              </a:tr>
            </a:tbl>
          </a:graphicData>
        </a:graphic>
      </p:graphicFrame>
      <p:sp>
        <p:nvSpPr>
          <p:cNvPr id="8" name="Textplatzhalter 1">
            <a:extLst>
              <a:ext uri="{FF2B5EF4-FFF2-40B4-BE49-F238E27FC236}">
                <a16:creationId xmlns:a16="http://schemas.microsoft.com/office/drawing/2014/main" id="{ED10A99A-2A0A-4455-9FAE-842514D65C3C}"/>
              </a:ext>
            </a:extLst>
          </p:cNvPr>
          <p:cNvSpPr>
            <a:spLocks noGrp="1"/>
          </p:cNvSpPr>
          <p:nvPr>
            <p:ph type="body" sz="quarter" idx="13"/>
          </p:nvPr>
        </p:nvSpPr>
        <p:spPr>
          <a:xfrm>
            <a:off x="1564539" y="495415"/>
            <a:ext cx="9501715" cy="1123594"/>
          </a:xfrm>
        </p:spPr>
        <p:txBody>
          <a:bodyPr>
            <a:normAutofit/>
          </a:bodyPr>
          <a:lstStyle/>
          <a:p>
            <a:r>
              <a:rPr lang="en-GB" sz="3600" dirty="0" err="1">
                <a:solidFill>
                  <a:schemeClr val="tx2"/>
                </a:solidFill>
                <a:ea typeface="League Spartan" charset="0"/>
                <a:cs typeface="Poppins" pitchFamily="2" charset="77"/>
              </a:rPr>
              <a:t>Senkung</a:t>
            </a:r>
            <a:r>
              <a:rPr lang="en-GB" sz="3600" dirty="0">
                <a:solidFill>
                  <a:schemeClr val="tx2"/>
                </a:solidFill>
                <a:ea typeface="League Spartan" charset="0"/>
                <a:cs typeface="Poppins" pitchFamily="2" charset="77"/>
              </a:rPr>
              <a:t> der </a:t>
            </a:r>
            <a:r>
              <a:rPr lang="en-GB" sz="3600" dirty="0" err="1">
                <a:solidFill>
                  <a:schemeClr val="tx2"/>
                </a:solidFill>
                <a:ea typeface="League Spartan" charset="0"/>
                <a:cs typeface="Poppins" pitchFamily="2" charset="77"/>
              </a:rPr>
              <a:t>Personalkosten</a:t>
            </a:r>
            <a:r>
              <a:rPr lang="en-GB" sz="3600" dirty="0">
                <a:solidFill>
                  <a:schemeClr val="tx2"/>
                </a:solidFill>
                <a:ea typeface="League Spartan" charset="0"/>
                <a:cs typeface="Poppins" pitchFamily="2" charset="77"/>
              </a:rPr>
              <a:t> (Forts.)</a:t>
            </a:r>
          </a:p>
        </p:txBody>
      </p:sp>
    </p:spTree>
    <p:extLst>
      <p:ext uri="{BB962C8B-B14F-4D97-AF65-F5344CB8AC3E}">
        <p14:creationId xmlns:p14="http://schemas.microsoft.com/office/powerpoint/2010/main" val="18280669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Objekt 5" hidden="1">
            <a:extLst>
              <a:ext uri="{FF2B5EF4-FFF2-40B4-BE49-F238E27FC236}">
                <a16:creationId xmlns:a16="http://schemas.microsoft.com/office/drawing/2014/main" id="{1D53C583-73A9-434B-8FC8-A9E036218AA0}"/>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6" name="Objekt 5" hidden="1">
                        <a:extLst>
                          <a:ext uri="{FF2B5EF4-FFF2-40B4-BE49-F238E27FC236}">
                            <a16:creationId xmlns:a16="http://schemas.microsoft.com/office/drawing/2014/main" id="{1D53C583-73A9-434B-8FC8-A9E036218AA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161607" y="1769162"/>
            <a:ext cx="3180153" cy="542230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rPr>
              <a:t>Die Steigerung des Umsatzes (und damit des Cash-Flows) hat</a:t>
            </a:r>
            <a:br>
              <a:rPr lang="en-GB" sz="2100" dirty="0">
                <a:solidFill>
                  <a:srgbClr val="245473"/>
                </a:solidFill>
                <a:latin typeface="+mj-lt"/>
                <a:ea typeface="Open Sans Light" panose="020B0306030504020204" pitchFamily="34" charset="0"/>
                <a:cs typeface="Open Sans Light" panose="020B0306030504020204" pitchFamily="34" charset="0"/>
              </a:rPr>
            </a:br>
            <a:r>
              <a:rPr lang="en-GB" sz="2100" dirty="0">
                <a:solidFill>
                  <a:srgbClr val="245473"/>
                </a:solidFill>
                <a:latin typeface="+mj-lt"/>
                <a:ea typeface="Open Sans Light" panose="020B0306030504020204" pitchFamily="34" charset="0"/>
                <a:cs typeface="Open Sans Light" panose="020B0306030504020204" pitchFamily="34" charset="0"/>
              </a:rPr>
              <a:t>einen großen Einfluss auf die Überwindung der </a:t>
            </a:r>
            <a:r>
              <a:rPr lang="en-GB" sz="2100" dirty="0" err="1">
                <a:solidFill>
                  <a:srgbClr val="245473"/>
                </a:solidFill>
                <a:latin typeface="+mj-lt"/>
                <a:ea typeface="Open Sans Light" panose="020B0306030504020204" pitchFamily="34" charset="0"/>
                <a:cs typeface="Open Sans Light" panose="020B0306030504020204" pitchFamily="34" charset="0"/>
              </a:rPr>
              <a:t>Krise</a:t>
            </a:r>
            <a:r>
              <a:rPr lang="en-GB" sz="2100" dirty="0">
                <a:solidFill>
                  <a:srgbClr val="245473"/>
                </a:solidFill>
                <a:latin typeface="+mj-lt"/>
                <a:ea typeface="Open Sans Light" panose="020B0306030504020204" pitchFamily="34" charset="0"/>
                <a:cs typeface="Open Sans Light" panose="020B0306030504020204" pitchFamily="34" charset="0"/>
              </a:rPr>
              <a:t>.</a:t>
            </a:r>
            <a:endPar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Bevor Sie versuchen, den Umsatz auf Biegen und Brechen </a:t>
            </a:r>
            <a:r>
              <a:rPr lang="en-GB" sz="21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durch</a:t>
            </a: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1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Preis-senkungen</a:t>
            </a: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zu steigern, müssen Sie sicherstellen, dass Sie mit Ihren Produkten noch Geld </a:t>
            </a:r>
            <a:r>
              <a:rPr lang="en-GB" sz="21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verdienen</a:t>
            </a:r>
            <a:r>
              <a:rPr lang="en-GB"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de-DE" sz="21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Beginnen Sie mit einer erneuten Kalkulation, um Ihre Kosten zu kennen!</a:t>
            </a:r>
            <a:endParaRPr lang="en-GB" sz="21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graphicFrame>
        <p:nvGraphicFramePr>
          <p:cNvPr id="3" name="Tabelle 4">
            <a:extLst>
              <a:ext uri="{FF2B5EF4-FFF2-40B4-BE49-F238E27FC236}">
                <a16:creationId xmlns:a16="http://schemas.microsoft.com/office/drawing/2014/main" id="{28726636-ABE3-45B0-A1AF-41D2E68D365B}"/>
              </a:ext>
            </a:extLst>
          </p:cNvPr>
          <p:cNvGraphicFramePr>
            <a:graphicFrameLocks noGrp="1"/>
          </p:cNvGraphicFramePr>
          <p:nvPr/>
        </p:nvGraphicFramePr>
        <p:xfrm>
          <a:off x="3276600" y="1768581"/>
          <a:ext cx="8852374" cy="5029200"/>
        </p:xfrm>
        <a:graphic>
          <a:graphicData uri="http://schemas.openxmlformats.org/drawingml/2006/table">
            <a:tbl>
              <a:tblPr firstRow="1" bandRow="1">
                <a:tableStyleId>{5C22544A-7EE6-4342-B048-85BDC9FD1C3A}</a:tableStyleId>
              </a:tblPr>
              <a:tblGrid>
                <a:gridCol w="2358081">
                  <a:extLst>
                    <a:ext uri="{9D8B030D-6E8A-4147-A177-3AD203B41FA5}">
                      <a16:colId xmlns:a16="http://schemas.microsoft.com/office/drawing/2014/main" val="3118270807"/>
                    </a:ext>
                  </a:extLst>
                </a:gridCol>
                <a:gridCol w="1915297">
                  <a:extLst>
                    <a:ext uri="{9D8B030D-6E8A-4147-A177-3AD203B41FA5}">
                      <a16:colId xmlns:a16="http://schemas.microsoft.com/office/drawing/2014/main" val="3723054091"/>
                    </a:ext>
                  </a:extLst>
                </a:gridCol>
                <a:gridCol w="2349459">
                  <a:extLst>
                    <a:ext uri="{9D8B030D-6E8A-4147-A177-3AD203B41FA5}">
                      <a16:colId xmlns:a16="http://schemas.microsoft.com/office/drawing/2014/main" val="1458351012"/>
                    </a:ext>
                  </a:extLst>
                </a:gridCol>
                <a:gridCol w="2229537">
                  <a:extLst>
                    <a:ext uri="{9D8B030D-6E8A-4147-A177-3AD203B41FA5}">
                      <a16:colId xmlns:a16="http://schemas.microsoft.com/office/drawing/2014/main" val="2212400931"/>
                    </a:ext>
                  </a:extLst>
                </a:gridCol>
              </a:tblGrid>
              <a:tr h="287469">
                <a:tc>
                  <a:txBody>
                    <a:bodyPr/>
                    <a:lstStyle/>
                    <a:p>
                      <a:r>
                        <a:rPr lang="en-GB" sz="1350" dirty="0" err="1"/>
                        <a:t>Vertriebs</a:t>
                      </a:r>
                      <a:r>
                        <a:rPr lang="en-GB" sz="1350" dirty="0"/>
                        <a:t>- / </a:t>
                      </a:r>
                      <a:r>
                        <a:rPr lang="en-GB" sz="1350" dirty="0" err="1"/>
                        <a:t>Vertriebsmitarbeiter-orientiert</a:t>
                      </a:r>
                      <a:endParaRPr lang="en-GB" sz="1350" dirty="0"/>
                    </a:p>
                  </a:txBody>
                  <a:tcPr/>
                </a:tc>
                <a:tc>
                  <a:txBody>
                    <a:bodyPr/>
                    <a:lstStyle/>
                    <a:p>
                      <a:r>
                        <a:rPr lang="en-GB" sz="1350" dirty="0" err="1"/>
                        <a:t>Angebots</a:t>
                      </a:r>
                      <a:r>
                        <a:rPr lang="en-GB" sz="1350" dirty="0"/>
                        <a:t>- / Preisorientiert</a:t>
                      </a:r>
                    </a:p>
                  </a:txBody>
                  <a:tcPr/>
                </a:tc>
                <a:tc>
                  <a:txBody>
                    <a:bodyPr/>
                    <a:lstStyle/>
                    <a:p>
                      <a:r>
                        <a:rPr lang="en-GB" sz="1350" dirty="0"/>
                        <a:t>Kundenorientiert</a:t>
                      </a:r>
                    </a:p>
                  </a:txBody>
                  <a:tcPr/>
                </a:tc>
                <a:tc>
                  <a:txBody>
                    <a:bodyPr/>
                    <a:lstStyle/>
                    <a:p>
                      <a:r>
                        <a:rPr lang="en-GB" sz="1350" dirty="0"/>
                        <a:t>Serviceorientiert</a:t>
                      </a:r>
                    </a:p>
                  </a:txBody>
                  <a:tcPr/>
                </a:tc>
                <a:extLst>
                  <a:ext uri="{0D108BD9-81ED-4DB2-BD59-A6C34878D82A}">
                    <a16:rowId xmlns:a16="http://schemas.microsoft.com/office/drawing/2014/main" val="2806777442"/>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Verkaufsleistung steigern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Volumen</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verringern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Erweiterte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Garantien</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anbieten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Verbesserung</a:t>
                      </a:r>
                      <a:r>
                        <a:rPr lang="en-GB" sz="1350" kern="1200" dirty="0">
                          <a:solidFill>
                            <a:schemeClr val="tx2"/>
                          </a:solidFill>
                          <a:latin typeface="+mn-lt"/>
                          <a:ea typeface="League Spartan" charset="0"/>
                          <a:cs typeface="Poppins" pitchFamily="2" charset="77"/>
                        </a:rPr>
                        <a:t> der </a:t>
                      </a:r>
                      <a:r>
                        <a:rPr lang="en-GB" sz="1350" kern="1200" dirty="0" err="1">
                          <a:solidFill>
                            <a:schemeClr val="tx2"/>
                          </a:solidFill>
                          <a:latin typeface="+mn-lt"/>
                          <a:ea typeface="League Spartan" charset="0"/>
                          <a:cs typeface="Poppins" pitchFamily="2" charset="77"/>
                        </a:rPr>
                        <a:t>Wertschöpfungskette</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769023334"/>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Kernverkaufszeit erhöhen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Preise</a:t>
                      </a:r>
                      <a:r>
                        <a:rPr lang="en-GB" sz="1350" kern="1200" dirty="0">
                          <a:solidFill>
                            <a:schemeClr val="tx2"/>
                          </a:solidFill>
                          <a:latin typeface="+mn-lt"/>
                          <a:ea typeface="League Spartan" charset="0"/>
                          <a:cs typeface="Poppins" pitchFamily="2" charset="77"/>
                        </a:rPr>
                        <a:t> intelligent </a:t>
                      </a:r>
                      <a:r>
                        <a:rPr lang="en-GB" sz="1350" kern="1200" dirty="0" err="1">
                          <a:solidFill>
                            <a:schemeClr val="tx2"/>
                          </a:solidFill>
                          <a:latin typeface="+mn-lt"/>
                          <a:ea typeface="League Spartan" charset="0"/>
                          <a:cs typeface="Poppins" pitchFamily="2" charset="77"/>
                        </a:rPr>
                        <a:t>senken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Probezeiten</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vereinbaren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Höhere</a:t>
                      </a:r>
                      <a:r>
                        <a:rPr lang="en-GB" sz="1350" kern="1200" dirty="0">
                          <a:solidFill>
                            <a:schemeClr val="tx2"/>
                          </a:solidFill>
                          <a:latin typeface="+mn-lt"/>
                          <a:ea typeface="League Spartan" charset="0"/>
                          <a:cs typeface="Poppins" pitchFamily="2" charset="77"/>
                        </a:rPr>
                        <a:t> Service-</a:t>
                      </a:r>
                      <a:r>
                        <a:rPr lang="en-GB" sz="1350" kern="1200" dirty="0" err="1">
                          <a:solidFill>
                            <a:schemeClr val="tx2"/>
                          </a:solidFill>
                          <a:latin typeface="+mn-lt"/>
                          <a:ea typeface="League Spartan" charset="0"/>
                          <a:cs typeface="Poppins" pitchFamily="2" charset="77"/>
                        </a:rPr>
                        <a:t>Flexibilität</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042449680"/>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Kunden gezielter besuchen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Rabatte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mittels</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Sachleistungen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Akzeptieren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erfolgsabhängige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Zahlungen</a:t>
                      </a:r>
                      <a:r>
                        <a:rPr lang="en-GB" sz="1350" kern="1200" dirty="0">
                          <a:solidFill>
                            <a:schemeClr val="tx2"/>
                          </a:solidFill>
                          <a:latin typeface="+mn-lt"/>
                          <a:ea typeface="League Spartan" charset="0"/>
                          <a:cs typeface="Poppins" pitchFamily="2" charset="77"/>
                        </a:rPr>
                        <a:t>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Wechseln</a:t>
                      </a:r>
                      <a:r>
                        <a:rPr lang="en-GB" sz="1350" kern="1200" dirty="0">
                          <a:solidFill>
                            <a:schemeClr val="tx2"/>
                          </a:solidFill>
                          <a:latin typeface="+mn-lt"/>
                          <a:ea typeface="League Spartan" charset="0"/>
                          <a:cs typeface="Poppins" pitchFamily="2" charset="77"/>
                        </a:rPr>
                        <a:t> Sie von </a:t>
                      </a:r>
                      <a:r>
                        <a:rPr lang="en-GB" sz="1350" kern="1200" dirty="0" err="1">
                          <a:solidFill>
                            <a:schemeClr val="tx2"/>
                          </a:solidFill>
                          <a:latin typeface="+mn-lt"/>
                          <a:ea typeface="League Spartan" charset="0"/>
                          <a:cs typeface="Poppins" pitchFamily="2" charset="77"/>
                        </a:rPr>
                        <a:t>Produkt</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zu</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Systemanbieter</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76027697"/>
                  </a:ext>
                </a:extLst>
              </a:tr>
              <a:tr h="462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Direktvertrieb</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stärken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Preis-Bündelung</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Kommunikation</a:t>
                      </a:r>
                      <a:r>
                        <a:rPr lang="en-GB" sz="1350" kern="1200" dirty="0">
                          <a:solidFill>
                            <a:schemeClr val="tx2"/>
                          </a:solidFill>
                          <a:latin typeface="+mn-lt"/>
                          <a:ea typeface="League Spartan" charset="0"/>
                          <a:cs typeface="Poppins" pitchFamily="2" charset="77"/>
                        </a:rPr>
                        <a:t> von </a:t>
                      </a:r>
                      <a:r>
                        <a:rPr lang="en-GB" sz="1350" kern="1200" dirty="0" err="1">
                          <a:solidFill>
                            <a:schemeClr val="tx2"/>
                          </a:solidFill>
                          <a:latin typeface="+mn-lt"/>
                          <a:ea typeface="League Spartan" charset="0"/>
                          <a:cs typeface="Poppins" pitchFamily="2" charset="77"/>
                        </a:rPr>
                        <a:t>Vorteilen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Erhöhen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Kundenanteil</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mit</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Serviceverträgen</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112157044"/>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Cross-Selling und Up-Selling </a:t>
                      </a:r>
                      <a:r>
                        <a:rPr lang="en-GB" sz="1350" kern="1200" dirty="0" err="1">
                          <a:solidFill>
                            <a:schemeClr val="tx2"/>
                          </a:solidFill>
                          <a:latin typeface="+mn-lt"/>
                          <a:ea typeface="League Spartan" charset="0"/>
                          <a:cs typeface="Poppins" pitchFamily="2" charset="77"/>
                        </a:rPr>
                        <a:t>stärken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Verteidigen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Ihre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Preise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Akzeptanz</a:t>
                      </a:r>
                      <a:r>
                        <a:rPr lang="en-GB" sz="1350" kern="1200" dirty="0">
                          <a:solidFill>
                            <a:schemeClr val="tx2"/>
                          </a:solidFill>
                          <a:latin typeface="+mn-lt"/>
                          <a:ea typeface="League Spartan" charset="0"/>
                          <a:cs typeface="Poppins" pitchFamily="2" charset="77"/>
                        </a:rPr>
                        <a:t> von </a:t>
                      </a:r>
                      <a:r>
                        <a:rPr lang="en-GB" sz="1350" kern="1200" dirty="0" err="1">
                          <a:solidFill>
                            <a:schemeClr val="tx2"/>
                          </a:solidFill>
                          <a:latin typeface="+mn-lt"/>
                          <a:ea typeface="League Spartan" charset="0"/>
                          <a:cs typeface="Poppins" pitchFamily="2" charset="77"/>
                        </a:rPr>
                        <a:t>Tauschgeschäften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Fokussieren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sich</a:t>
                      </a:r>
                      <a:r>
                        <a:rPr lang="en-GB" sz="1350" kern="1200" dirty="0">
                          <a:solidFill>
                            <a:schemeClr val="tx2"/>
                          </a:solidFill>
                          <a:latin typeface="+mn-lt"/>
                          <a:ea typeface="League Spartan" charset="0"/>
                          <a:cs typeface="Poppins" pitchFamily="2" charset="77"/>
                        </a:rPr>
                        <a:t> auf den Aftermarket</a:t>
                      </a:r>
                    </a:p>
                  </a:txBody>
                  <a:tcPr/>
                </a:tc>
                <a:extLst>
                  <a:ext uri="{0D108BD9-81ED-4DB2-BD59-A6C34878D82A}">
                    <a16:rowId xmlns:a16="http://schemas.microsoft.com/office/drawing/2014/main" val="870383476"/>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Neue </a:t>
                      </a:r>
                      <a:r>
                        <a:rPr lang="en-GB" sz="1350" kern="1200" dirty="0" err="1">
                          <a:solidFill>
                            <a:schemeClr val="tx2"/>
                          </a:solidFill>
                          <a:latin typeface="+mn-lt"/>
                          <a:ea typeface="League Spartan" charset="0"/>
                          <a:cs typeface="Poppins" pitchFamily="2" charset="77"/>
                        </a:rPr>
                        <a:t>Kundensegmente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erschließen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Erhöhen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Preise</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unbemerkt</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Abwerben</a:t>
                      </a:r>
                      <a:r>
                        <a:rPr lang="en-GB" sz="1350" kern="1200" dirty="0">
                          <a:solidFill>
                            <a:schemeClr val="tx2"/>
                          </a:solidFill>
                          <a:latin typeface="+mn-lt"/>
                          <a:ea typeface="League Spartan" charset="0"/>
                          <a:cs typeface="Poppins" pitchFamily="2" charset="77"/>
                        </a:rPr>
                        <a:t> von </a:t>
                      </a:r>
                      <a:r>
                        <a:rPr lang="en-GB" sz="1350" kern="1200" dirty="0" err="1">
                          <a:solidFill>
                            <a:schemeClr val="tx2"/>
                          </a:solidFill>
                          <a:latin typeface="+mn-lt"/>
                          <a:ea typeface="League Spartan" charset="0"/>
                          <a:cs typeface="Poppins" pitchFamily="2" charset="77"/>
                        </a:rPr>
                        <a:t>Kunden</a:t>
                      </a:r>
                      <a:r>
                        <a:rPr lang="en-GB" sz="1350" kern="1200" dirty="0">
                          <a:solidFill>
                            <a:schemeClr val="tx2"/>
                          </a:solidFill>
                          <a:latin typeface="+mn-lt"/>
                          <a:ea typeface="League Spartan" charset="0"/>
                          <a:cs typeface="Poppins" pitchFamily="2" charset="77"/>
                        </a:rPr>
                        <a:t> von </a:t>
                      </a:r>
                      <a:r>
                        <a:rPr lang="en-GB" sz="1350" kern="1200" dirty="0" err="1">
                          <a:solidFill>
                            <a:schemeClr val="tx2"/>
                          </a:solidFill>
                          <a:latin typeface="+mn-lt"/>
                          <a:ea typeface="League Spartan" charset="0"/>
                          <a:cs typeface="Poppins" pitchFamily="2" charset="77"/>
                        </a:rPr>
                        <a:t>geschwächter</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Konkurrenz</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Entdecken</a:t>
                      </a:r>
                      <a:r>
                        <a:rPr lang="en-GB" sz="1350" kern="1200" dirty="0">
                          <a:solidFill>
                            <a:schemeClr val="tx2"/>
                          </a:solidFill>
                          <a:latin typeface="+mn-lt"/>
                          <a:ea typeface="League Spartan" charset="0"/>
                          <a:cs typeface="Poppins" pitchFamily="2" charset="77"/>
                        </a:rPr>
                        <a:t> Sie innovative </a:t>
                      </a:r>
                      <a:r>
                        <a:rPr lang="en-GB" sz="1350" kern="1200" dirty="0" err="1">
                          <a:solidFill>
                            <a:schemeClr val="tx2"/>
                          </a:solidFill>
                          <a:latin typeface="+mn-lt"/>
                          <a:ea typeface="League Spartan" charset="0"/>
                          <a:cs typeface="Poppins" pitchFamily="2" charset="77"/>
                        </a:rPr>
                        <a:t>Serviceangebote</a:t>
                      </a: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70607025"/>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Besondere Anreize bieten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a:solidFill>
                            <a:schemeClr val="tx2"/>
                          </a:solidFill>
                          <a:latin typeface="+mn-lt"/>
                          <a:ea typeface="League Spartan" charset="0"/>
                          <a:cs typeface="Poppins" pitchFamily="2" charset="77"/>
                        </a:rPr>
                        <a:t>Ausmisten des Rabatt-Dschungels</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00" kern="1200" dirty="0">
                          <a:solidFill>
                            <a:schemeClr val="tx2"/>
                          </a:solidFill>
                          <a:latin typeface="+mn-lt"/>
                          <a:ea typeface="League Spartan" charset="0"/>
                          <a:cs typeface="Poppins" pitchFamily="2" charset="77"/>
                        </a:rPr>
                        <a:t>Neue Geschäftsmodelle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227716207"/>
                  </a:ext>
                </a:extLst>
              </a:tr>
              <a:tr h="2874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a:solidFill>
                            <a:schemeClr val="tx2"/>
                          </a:solidFill>
                          <a:latin typeface="+mn-lt"/>
                          <a:ea typeface="League Spartan" charset="0"/>
                          <a:cs typeface="Poppins" pitchFamily="2" charset="77"/>
                        </a:rPr>
                        <a:t>Umschichtung von Personal in den Vertrieb</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Berechnung</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zusätzlicher</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Dienste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3434548783"/>
                  </a:ext>
                </a:extLst>
              </a:tr>
              <a:tr h="4815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Vertriebsmitarbeiter</a:t>
                      </a:r>
                      <a:r>
                        <a:rPr lang="en-GB" sz="1350" kern="1200" dirty="0">
                          <a:solidFill>
                            <a:schemeClr val="tx2"/>
                          </a:solidFill>
                          <a:latin typeface="+mn-lt"/>
                          <a:ea typeface="League Spartan" charset="0"/>
                          <a:cs typeface="Poppins" pitchFamily="2" charset="77"/>
                        </a:rPr>
                        <a:t> der </a:t>
                      </a:r>
                      <a:r>
                        <a:rPr lang="en-GB" sz="1350" kern="1200" dirty="0" err="1">
                          <a:solidFill>
                            <a:schemeClr val="tx2"/>
                          </a:solidFill>
                          <a:latin typeface="+mn-lt"/>
                          <a:ea typeface="League Spartan" charset="0"/>
                          <a:cs typeface="Poppins" pitchFamily="2" charset="77"/>
                        </a:rPr>
                        <a:t>Konkurrenz</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abwerben</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350" kern="1200" dirty="0" err="1">
                          <a:solidFill>
                            <a:schemeClr val="tx2"/>
                          </a:solidFill>
                          <a:latin typeface="+mn-lt"/>
                          <a:ea typeface="League Spartan" charset="0"/>
                          <a:cs typeface="Poppins" pitchFamily="2" charset="77"/>
                        </a:rPr>
                        <a:t>Stürzen</a:t>
                      </a:r>
                      <a:r>
                        <a:rPr lang="en-GB" sz="1350" kern="1200" dirty="0">
                          <a:solidFill>
                            <a:schemeClr val="tx2"/>
                          </a:solidFill>
                          <a:latin typeface="+mn-lt"/>
                          <a:ea typeface="League Spartan" charset="0"/>
                          <a:cs typeface="Poppins" pitchFamily="2" charset="77"/>
                        </a:rPr>
                        <a:t> Sie </a:t>
                      </a:r>
                      <a:r>
                        <a:rPr lang="en-GB" sz="1350" kern="1200" dirty="0" err="1">
                          <a:solidFill>
                            <a:schemeClr val="tx2"/>
                          </a:solidFill>
                          <a:latin typeface="+mn-lt"/>
                          <a:ea typeface="League Spartan" charset="0"/>
                          <a:cs typeface="Poppins" pitchFamily="2" charset="77"/>
                        </a:rPr>
                        <a:t>sich</a:t>
                      </a:r>
                      <a:r>
                        <a:rPr lang="en-GB" sz="1350" kern="1200" dirty="0">
                          <a:solidFill>
                            <a:schemeClr val="tx2"/>
                          </a:solidFill>
                          <a:latin typeface="+mn-lt"/>
                          <a:ea typeface="League Spartan" charset="0"/>
                          <a:cs typeface="Poppins" pitchFamily="2" charset="77"/>
                        </a:rPr>
                        <a:t> </a:t>
                      </a:r>
                      <a:r>
                        <a:rPr lang="en-GB" sz="1350" kern="1200" dirty="0" err="1">
                          <a:solidFill>
                            <a:schemeClr val="tx2"/>
                          </a:solidFill>
                          <a:latin typeface="+mn-lt"/>
                          <a:ea typeface="League Spartan" charset="0"/>
                          <a:cs typeface="Poppins" pitchFamily="2" charset="77"/>
                        </a:rPr>
                        <a:t>nicht</a:t>
                      </a:r>
                      <a:r>
                        <a:rPr lang="en-GB" sz="1350" kern="1200" dirty="0">
                          <a:solidFill>
                            <a:schemeClr val="tx2"/>
                          </a:solidFill>
                          <a:latin typeface="+mn-lt"/>
                          <a:ea typeface="League Spartan" charset="0"/>
                          <a:cs typeface="Poppins" pitchFamily="2" charset="77"/>
                        </a:rPr>
                        <a:t> in </a:t>
                      </a:r>
                      <a:r>
                        <a:rPr lang="en-GB" sz="1350" kern="1200" dirty="0" err="1">
                          <a:solidFill>
                            <a:schemeClr val="tx2"/>
                          </a:solidFill>
                          <a:latin typeface="+mn-lt"/>
                          <a:ea typeface="League Spartan" charset="0"/>
                          <a:cs typeface="Poppins" pitchFamily="2" charset="77"/>
                        </a:rPr>
                        <a:t>Preiskriege</a:t>
                      </a: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50" kern="1200" dirty="0">
                        <a:solidFill>
                          <a:schemeClr val="tx2"/>
                        </a:solidFill>
                        <a:latin typeface="+mn-lt"/>
                        <a:ea typeface="League Spartan" charset="0"/>
                        <a:cs typeface="Poppins" pitchFamily="2" charset="77"/>
                      </a:endParaRPr>
                    </a:p>
                  </a:txBody>
                  <a:tcPr/>
                </a:tc>
                <a:extLst>
                  <a:ext uri="{0D108BD9-81ED-4DB2-BD59-A6C34878D82A}">
                    <a16:rowId xmlns:a16="http://schemas.microsoft.com/office/drawing/2014/main" val="2922233122"/>
                  </a:ext>
                </a:extLst>
              </a:tr>
            </a:tbl>
          </a:graphicData>
        </a:graphic>
      </p:graphicFrame>
      <p:sp>
        <p:nvSpPr>
          <p:cNvPr id="8" name="Textplatzhalter 1">
            <a:extLst>
              <a:ext uri="{FF2B5EF4-FFF2-40B4-BE49-F238E27FC236}">
                <a16:creationId xmlns:a16="http://schemas.microsoft.com/office/drawing/2014/main" id="{080F2886-0030-424C-AE9A-1B70BD7F8E7A}"/>
              </a:ext>
            </a:extLst>
          </p:cNvPr>
          <p:cNvSpPr>
            <a:spLocks noGrp="1"/>
          </p:cNvSpPr>
          <p:nvPr>
            <p:ph type="body" sz="quarter" idx="13"/>
          </p:nvPr>
        </p:nvSpPr>
        <p:spPr>
          <a:xfrm>
            <a:off x="1343518" y="550011"/>
            <a:ext cx="8852375" cy="697353"/>
          </a:xfrm>
        </p:spPr>
        <p:txBody>
          <a:bodyPr>
            <a:normAutofit/>
          </a:bodyPr>
          <a:lstStyle/>
          <a:p>
            <a:r>
              <a:rPr lang="en-GB" dirty="0"/>
              <a:t>Schnelle Maßnahmen: Marketing und Vertrieb</a:t>
            </a:r>
          </a:p>
        </p:txBody>
      </p:sp>
    </p:spTree>
    <p:extLst>
      <p:ext uri="{BB962C8B-B14F-4D97-AF65-F5344CB8AC3E}">
        <p14:creationId xmlns:p14="http://schemas.microsoft.com/office/powerpoint/2010/main" val="2677811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id="{B8CB9108-1583-4A1C-846B-3263D00D0833}"/>
              </a:ext>
            </a:extLst>
          </p:cNvPr>
          <p:cNvSpPr txBox="1">
            <a:spLocks/>
          </p:cNvSpPr>
          <p:nvPr/>
        </p:nvSpPr>
        <p:spPr>
          <a:xfrm>
            <a:off x="155273" y="1803275"/>
            <a:ext cx="3029078"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Zudem treten die Auswirkungen aufgrund der Kündigungsfristen oft verzögert ein. Dies ist ein weiterer Grund, diesen wichtigen Bereich frühzeitig </a:t>
            </a:r>
            <a:r>
              <a:rPr lang="en-GB" sz="2200" dirty="0" err="1">
                <a:solidFill>
                  <a:srgbClr val="245473"/>
                </a:solidFill>
                <a:latin typeface="+mj-lt"/>
                <a:ea typeface="Open Sans Light" panose="020B0306030504020204" pitchFamily="34" charset="0"/>
                <a:cs typeface="Open Sans Light" panose="020B0306030504020204" pitchFamily="34" charset="0"/>
              </a:rPr>
              <a:t>zu analysieren </a:t>
            </a:r>
            <a:r>
              <a:rPr lang="en-GB" sz="2200" dirty="0">
                <a:solidFill>
                  <a:srgbClr val="245473"/>
                </a:solidFill>
                <a:latin typeface="+mj-lt"/>
                <a:ea typeface="Open Sans Light" panose="020B0306030504020204" pitchFamily="34" charset="0"/>
                <a:cs typeface="Open Sans Light" panose="020B0306030504020204" pitchFamily="34" charset="0"/>
              </a:rPr>
              <a:t>und notwendige Kündigungen nicht hinauszuzögern. Je später man reagiert, desto drastischer müssen leider oft die Maßnahmen ausfallen</a:t>
            </a:r>
            <a:r>
              <a:rPr lang="en-GB" sz="2200" dirty="0">
                <a:solidFill>
                  <a:schemeClr val="tx1"/>
                </a:solidFill>
                <a:latin typeface="+mj-lt"/>
                <a:ea typeface="Open Sans Light" panose="020B0306030504020204" pitchFamily="34" charset="0"/>
                <a:cs typeface="Open Sans Light" panose="020B0306030504020204" pitchFamily="34" charset="0"/>
              </a:rPr>
              <a:t>.</a:t>
            </a:r>
          </a:p>
        </p:txBody>
      </p:sp>
      <p:graphicFrame>
        <p:nvGraphicFramePr>
          <p:cNvPr id="5" name="Tabelle 5">
            <a:extLst>
              <a:ext uri="{FF2B5EF4-FFF2-40B4-BE49-F238E27FC236}">
                <a16:creationId xmlns:a16="http://schemas.microsoft.com/office/drawing/2014/main" id="{97EE422A-12B2-476F-90D7-963701CC40F9}"/>
              </a:ext>
            </a:extLst>
          </p:cNvPr>
          <p:cNvGraphicFramePr>
            <a:graphicFrameLocks noGrp="1"/>
          </p:cNvGraphicFramePr>
          <p:nvPr/>
        </p:nvGraphicFramePr>
        <p:xfrm>
          <a:off x="3367191" y="2102988"/>
          <a:ext cx="8487351" cy="4193309"/>
        </p:xfrm>
        <a:graphic>
          <a:graphicData uri="http://schemas.openxmlformats.org/drawingml/2006/table">
            <a:tbl>
              <a:tblPr firstRow="1" bandRow="1">
                <a:tableStyleId>{5C22544A-7EE6-4342-B048-85BDC9FD1C3A}</a:tableStyleId>
              </a:tblPr>
              <a:tblGrid>
                <a:gridCol w="8487351">
                  <a:extLst>
                    <a:ext uri="{9D8B030D-6E8A-4147-A177-3AD203B41FA5}">
                      <a16:colId xmlns:a16="http://schemas.microsoft.com/office/drawing/2014/main" val="4164545613"/>
                    </a:ext>
                  </a:extLst>
                </a:gridCol>
              </a:tblGrid>
              <a:tr h="3798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2000" dirty="0">
                          <a:latin typeface="+mj-lt"/>
                        </a:rPr>
                        <a:t>Mögliche </a:t>
                      </a:r>
                      <a:r>
                        <a:rPr lang="en-GB" sz="2000" noProof="0" dirty="0">
                          <a:latin typeface="+mj-lt"/>
                        </a:rPr>
                        <a:t>Maßnahmen</a:t>
                      </a:r>
                    </a:p>
                  </a:txBody>
                  <a:tcPr/>
                </a:tc>
                <a:extLst>
                  <a:ext uri="{0D108BD9-81ED-4DB2-BD59-A6C34878D82A}">
                    <a16:rowId xmlns:a16="http://schemas.microsoft.com/office/drawing/2014/main" val="4235210894"/>
                  </a:ext>
                </a:extLst>
              </a:tr>
              <a:tr h="829545">
                <a:tc>
                  <a:txBody>
                    <a:bodyPr/>
                    <a:lstStyle/>
                    <a:p>
                      <a:pPr marL="0" indent="0">
                        <a:buFont typeface="Arial" panose="020B0604020202020204" pitchFamily="34" charset="0"/>
                        <a:buNone/>
                      </a:pPr>
                      <a:r>
                        <a:rPr lang="en-GB" sz="2000" dirty="0">
                          <a:solidFill>
                            <a:srgbClr val="245473"/>
                          </a:solidFill>
                          <a:latin typeface="+mj-lt"/>
                        </a:rPr>
                        <a:t>Freisetzung erheblicher finanzieller Beträge durch Personalabbau auf hohem Gehaltsniveau, auch unter Berücksichtigung möglicher Abfindungszahlungen</a:t>
                      </a:r>
                    </a:p>
                  </a:txBody>
                  <a:tcPr/>
                </a:tc>
                <a:extLst>
                  <a:ext uri="{0D108BD9-81ED-4DB2-BD59-A6C34878D82A}">
                    <a16:rowId xmlns:a16="http://schemas.microsoft.com/office/drawing/2014/main" val="911317443"/>
                  </a:ext>
                </a:extLst>
              </a:tr>
              <a:tr h="1656884">
                <a:tc>
                  <a:txBody>
                    <a:bodyPr/>
                    <a:lstStyle/>
                    <a:p>
                      <a:pPr marL="448945" marR="0" lvl="1" indent="-17272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2000" b="0" kern="1200" dirty="0" err="1">
                          <a:solidFill>
                            <a:srgbClr val="245473"/>
                          </a:solidFill>
                          <a:latin typeface="+mj-lt"/>
                          <a:ea typeface="+mn-ea"/>
                          <a:cs typeface="+mn-cs"/>
                        </a:rPr>
                        <a:t>Senkung</a:t>
                      </a:r>
                      <a:r>
                        <a:rPr lang="en-GB" sz="2000" b="0" kern="1200" dirty="0">
                          <a:solidFill>
                            <a:srgbClr val="245473"/>
                          </a:solidFill>
                          <a:latin typeface="+mj-lt"/>
                          <a:ea typeface="+mn-ea"/>
                          <a:cs typeface="+mn-cs"/>
                        </a:rPr>
                        <a:t> der </a:t>
                      </a:r>
                      <a:r>
                        <a:rPr lang="en-GB" sz="2000" b="0" kern="1200" dirty="0" err="1">
                          <a:solidFill>
                            <a:srgbClr val="245473"/>
                          </a:solidFill>
                          <a:latin typeface="+mj-lt"/>
                          <a:ea typeface="+mn-ea"/>
                          <a:cs typeface="+mn-cs"/>
                        </a:rPr>
                        <a:t>Personalkosten</a:t>
                      </a:r>
                      <a:r>
                        <a:rPr lang="en-GB" sz="2000" b="0" kern="1200" dirty="0">
                          <a:solidFill>
                            <a:srgbClr val="245473"/>
                          </a:solidFill>
                          <a:latin typeface="+mj-lt"/>
                          <a:ea typeface="+mn-ea"/>
                          <a:cs typeface="+mn-cs"/>
                        </a:rPr>
                        <a:t> pro Mitarbeiter</a:t>
                      </a:r>
                    </a:p>
                    <a:p>
                      <a:pPr marL="448945" lvl="1" indent="-172720">
                        <a:buFont typeface="Arial" panose="020B0604020202020204" pitchFamily="34" charset="0"/>
                        <a:buChar char="•"/>
                      </a:pPr>
                      <a:r>
                        <a:rPr lang="en-GB" sz="2000" dirty="0" err="1">
                          <a:solidFill>
                            <a:srgbClr val="245473"/>
                          </a:solidFill>
                          <a:latin typeface="+mj-lt"/>
                        </a:rPr>
                        <a:t>Abbau</a:t>
                      </a:r>
                      <a:r>
                        <a:rPr lang="en-GB" sz="2000" dirty="0">
                          <a:solidFill>
                            <a:srgbClr val="245473"/>
                          </a:solidFill>
                          <a:latin typeface="+mj-lt"/>
                        </a:rPr>
                        <a:t> von Überstunden / Einführung von Arbeitszeitkonten</a:t>
                      </a:r>
                    </a:p>
                    <a:p>
                      <a:pPr marL="448945" lvl="1" indent="-172720">
                        <a:buFont typeface="Arial" panose="020B0604020202020204" pitchFamily="34" charset="0"/>
                        <a:buChar char="•"/>
                      </a:pPr>
                      <a:r>
                        <a:rPr lang="en-GB" sz="2000" dirty="0">
                          <a:solidFill>
                            <a:srgbClr val="245473"/>
                          </a:solidFill>
                          <a:latin typeface="+mj-lt"/>
                        </a:rPr>
                        <a:t>Einführung von </a:t>
                      </a:r>
                      <a:r>
                        <a:rPr lang="en-GB" sz="2000" dirty="0" err="1">
                          <a:solidFill>
                            <a:srgbClr val="245473"/>
                          </a:solidFill>
                          <a:latin typeface="+mj-lt"/>
                        </a:rPr>
                        <a:t>Kurzarbeit</a:t>
                      </a:r>
                      <a:endParaRPr lang="en-GB" sz="2000" dirty="0">
                        <a:solidFill>
                          <a:srgbClr val="245473"/>
                        </a:solidFill>
                        <a:latin typeface="+mj-lt"/>
                      </a:endParaRPr>
                    </a:p>
                    <a:p>
                      <a:pPr marL="448945" lvl="1" indent="-172720">
                        <a:buFont typeface="Arial" panose="020B0604020202020204" pitchFamily="34" charset="0"/>
                        <a:buChar char="•"/>
                      </a:pPr>
                      <a:r>
                        <a:rPr lang="en-GB" sz="2000" dirty="0" err="1">
                          <a:solidFill>
                            <a:srgbClr val="245473"/>
                          </a:solidFill>
                          <a:latin typeface="+mj-lt"/>
                        </a:rPr>
                        <a:t>Kürzung</a:t>
                      </a:r>
                      <a:r>
                        <a:rPr lang="en-GB" sz="2000" dirty="0">
                          <a:solidFill>
                            <a:srgbClr val="245473"/>
                          </a:solidFill>
                          <a:latin typeface="+mj-lt"/>
                        </a:rPr>
                        <a:t> / Streichung von freiwilligen Sozialleistungen</a:t>
                      </a:r>
                    </a:p>
                    <a:p>
                      <a:pPr marL="448945" lvl="1" indent="-172720">
                        <a:buFont typeface="Arial" panose="020B0604020202020204" pitchFamily="34" charset="0"/>
                        <a:buChar char="•"/>
                      </a:pPr>
                      <a:r>
                        <a:rPr lang="en-GB" sz="2000" dirty="0" err="1">
                          <a:solidFill>
                            <a:srgbClr val="245473"/>
                          </a:solidFill>
                          <a:latin typeface="+mj-lt"/>
                        </a:rPr>
                        <a:t>Möglicher</a:t>
                      </a:r>
                      <a:r>
                        <a:rPr lang="en-GB" sz="2000" dirty="0">
                          <a:solidFill>
                            <a:srgbClr val="245473"/>
                          </a:solidFill>
                          <a:latin typeface="+mj-lt"/>
                        </a:rPr>
                        <a:t> freiwilliger Gehaltsverzicht</a:t>
                      </a:r>
                    </a:p>
                  </a:txBody>
                  <a:tcPr/>
                </a:tc>
                <a:extLst>
                  <a:ext uri="{0D108BD9-81ED-4DB2-BD59-A6C34878D82A}">
                    <a16:rowId xmlns:a16="http://schemas.microsoft.com/office/drawing/2014/main" val="3623807917"/>
                  </a:ext>
                </a:extLst>
              </a:tr>
              <a:tr h="1077640">
                <a:tc>
                  <a:txBody>
                    <a:bodyPr/>
                    <a:lstStyle/>
                    <a:p>
                      <a:pPr marL="0" indent="0">
                        <a:buFont typeface="Arial" panose="020B0604020202020204" pitchFamily="34" charset="0"/>
                        <a:buNone/>
                      </a:pPr>
                      <a:r>
                        <a:rPr lang="en-GB" sz="2000" dirty="0">
                          <a:solidFill>
                            <a:srgbClr val="245473"/>
                          </a:solidFill>
                          <a:latin typeface="+mj-lt"/>
                        </a:rPr>
                        <a:t>Ohne drastische strukturelle Einschnitte (z.B. Aufgabe von verlustbringenden Sparten/Produkten/Standorten oder Veränderungen in der Wertschöpfungstiefe) sind signifikante Produktivitätssteigerungen von mehr als 10-15% selten </a:t>
                      </a:r>
                      <a:r>
                        <a:rPr lang="en-GB" sz="2000" dirty="0" err="1">
                          <a:solidFill>
                            <a:srgbClr val="245473"/>
                          </a:solidFill>
                          <a:latin typeface="+mj-lt"/>
                        </a:rPr>
                        <a:t>zu</a:t>
                      </a:r>
                      <a:r>
                        <a:rPr lang="en-GB" sz="2000" dirty="0">
                          <a:solidFill>
                            <a:srgbClr val="245473"/>
                          </a:solidFill>
                          <a:latin typeface="+mj-lt"/>
                        </a:rPr>
                        <a:t> </a:t>
                      </a:r>
                      <a:r>
                        <a:rPr lang="en-GB" sz="2000" dirty="0" err="1">
                          <a:solidFill>
                            <a:srgbClr val="245473"/>
                          </a:solidFill>
                          <a:latin typeface="+mj-lt"/>
                        </a:rPr>
                        <a:t>erreichen</a:t>
                      </a:r>
                      <a:r>
                        <a:rPr lang="en-GB" sz="2000" dirty="0">
                          <a:solidFill>
                            <a:srgbClr val="245473"/>
                          </a:solidFill>
                          <a:latin typeface="+mj-lt"/>
                        </a:rPr>
                        <a:t>.</a:t>
                      </a:r>
                    </a:p>
                  </a:txBody>
                  <a:tcPr/>
                </a:tc>
                <a:extLst>
                  <a:ext uri="{0D108BD9-81ED-4DB2-BD59-A6C34878D82A}">
                    <a16:rowId xmlns:a16="http://schemas.microsoft.com/office/drawing/2014/main" val="3325463996"/>
                  </a:ext>
                </a:extLst>
              </a:tr>
            </a:tbl>
          </a:graphicData>
        </a:graphic>
      </p:graphicFrame>
      <p:sp>
        <p:nvSpPr>
          <p:cNvPr id="8" name="Textplatzhalter 1">
            <a:extLst>
              <a:ext uri="{FF2B5EF4-FFF2-40B4-BE49-F238E27FC236}">
                <a16:creationId xmlns:a16="http://schemas.microsoft.com/office/drawing/2014/main" id="{806249AD-6D8B-4EA3-B77F-470EB89A5189}"/>
              </a:ext>
            </a:extLst>
          </p:cNvPr>
          <p:cNvSpPr>
            <a:spLocks noGrp="1"/>
          </p:cNvSpPr>
          <p:nvPr>
            <p:ph type="body" sz="quarter" idx="13"/>
          </p:nvPr>
        </p:nvSpPr>
        <p:spPr>
          <a:xfrm>
            <a:off x="1564539" y="495415"/>
            <a:ext cx="9501715" cy="1123594"/>
          </a:xfrm>
        </p:spPr>
        <p:txBody>
          <a:bodyPr>
            <a:normAutofit/>
          </a:bodyPr>
          <a:lstStyle/>
          <a:p>
            <a:r>
              <a:rPr lang="en-GB" sz="3600" dirty="0" err="1">
                <a:solidFill>
                  <a:schemeClr val="tx2"/>
                </a:solidFill>
                <a:ea typeface="League Spartan" charset="0"/>
                <a:cs typeface="Poppins" pitchFamily="2" charset="77"/>
              </a:rPr>
              <a:t>Senkung</a:t>
            </a:r>
            <a:r>
              <a:rPr lang="en-GB" sz="3600" dirty="0">
                <a:solidFill>
                  <a:schemeClr val="tx2"/>
                </a:solidFill>
                <a:ea typeface="League Spartan" charset="0"/>
                <a:cs typeface="Poppins" pitchFamily="2" charset="77"/>
              </a:rPr>
              <a:t> der </a:t>
            </a:r>
            <a:r>
              <a:rPr lang="en-GB" sz="3600" dirty="0" err="1">
                <a:solidFill>
                  <a:schemeClr val="tx2"/>
                </a:solidFill>
                <a:ea typeface="League Spartan" charset="0"/>
                <a:cs typeface="Poppins" pitchFamily="2" charset="77"/>
              </a:rPr>
              <a:t>Personalkosten</a:t>
            </a:r>
            <a:r>
              <a:rPr lang="en-GB" sz="3600" dirty="0">
                <a:solidFill>
                  <a:schemeClr val="tx2"/>
                </a:solidFill>
                <a:ea typeface="League Spartan" charset="0"/>
                <a:cs typeface="Poppins" pitchFamily="2" charset="77"/>
              </a:rPr>
              <a:t> (Forts.)</a:t>
            </a:r>
          </a:p>
        </p:txBody>
      </p:sp>
    </p:spTree>
    <p:extLst>
      <p:ext uri="{BB962C8B-B14F-4D97-AF65-F5344CB8AC3E}">
        <p14:creationId xmlns:p14="http://schemas.microsoft.com/office/powerpoint/2010/main" val="42388567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id="{3177FD17-46F5-4BFB-88B3-733967FA0D87}"/>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Folie" r:id="rId4" imgW="592" imgH="595" progId="TCLayout.ActiveDocument.1">
                  <p:embed/>
                </p:oleObj>
              </mc:Choice>
              <mc:Fallback>
                <p:oleObj name="think-cell Folie" r:id="rId4" imgW="592" imgH="595" progId="TCLayout.ActiveDocument.1">
                  <p:embed/>
                  <p:pic>
                    <p:nvPicPr>
                      <p:cNvPr id="3" name="Objekt 2" hidden="1">
                        <a:extLst>
                          <a:ext uri="{FF2B5EF4-FFF2-40B4-BE49-F238E27FC236}">
                            <a16:creationId xmlns:a16="http://schemas.microsoft.com/office/drawing/2014/main" id="{3177FD17-46F5-4BFB-88B3-733967FA0D87}"/>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28538" y="509250"/>
            <a:ext cx="8852375" cy="697353"/>
          </a:xfrm>
        </p:spPr>
        <p:txBody>
          <a:bodyPr>
            <a:noAutofit/>
          </a:bodyPr>
          <a:lstStyle/>
          <a:p>
            <a:r>
              <a:rPr lang="en-GB" dirty="0"/>
              <a:t>4 weitere Möglichkeiten für Einsparpotenziale im Unternehmen </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235155" y="2225601"/>
            <a:ext cx="2682374" cy="2790810"/>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Sogenannte Quick Wins - also Einsparpotenziale, die schnell greifen - finden sich in allen Bereichen des Unternehmens. Hier ein paar weitere Beispiele.</a:t>
            </a:r>
          </a:p>
        </p:txBody>
      </p:sp>
      <p:sp>
        <p:nvSpPr>
          <p:cNvPr id="7" name="Freeform 39">
            <a:extLst>
              <a:ext uri="{FF2B5EF4-FFF2-40B4-BE49-F238E27FC236}">
                <a16:creationId xmlns:a16="http://schemas.microsoft.com/office/drawing/2014/main" id="{D9990D1C-6908-4833-9D62-721B52558E41}"/>
              </a:ext>
            </a:extLst>
          </p:cNvPr>
          <p:cNvSpPr>
            <a:spLocks/>
          </p:cNvSpPr>
          <p:nvPr/>
        </p:nvSpPr>
        <p:spPr bwMode="auto">
          <a:xfrm>
            <a:off x="3706422" y="2063311"/>
            <a:ext cx="3790996" cy="1748306"/>
          </a:xfrm>
          <a:custGeom>
            <a:avLst/>
            <a:gdLst>
              <a:gd name="T0" fmla="*/ 199 w 3065"/>
              <a:gd name="T1" fmla="*/ 0 h 892"/>
              <a:gd name="T2" fmla="*/ 185 w 3065"/>
              <a:gd name="T3" fmla="*/ 0 h 892"/>
              <a:gd name="T4" fmla="*/ 0 w 3065"/>
              <a:gd name="T5" fmla="*/ 101 h 892"/>
              <a:gd name="T6" fmla="*/ 0 w 3065"/>
              <a:gd name="T7" fmla="*/ 232 h 892"/>
              <a:gd name="T8" fmla="*/ 144 w 3065"/>
              <a:gd name="T9" fmla="*/ 154 h 892"/>
              <a:gd name="T10" fmla="*/ 144 w 3065"/>
              <a:gd name="T11" fmla="*/ 778 h 892"/>
              <a:gd name="T12" fmla="*/ 5 w 3065"/>
              <a:gd name="T13" fmla="*/ 778 h 892"/>
              <a:gd name="T14" fmla="*/ 5 w 3065"/>
              <a:gd name="T15" fmla="*/ 892 h 892"/>
              <a:gd name="T16" fmla="*/ 199 w 3065"/>
              <a:gd name="T17" fmla="*/ 892 h 892"/>
              <a:gd name="T18" fmla="*/ 421 w 3065"/>
              <a:gd name="T19" fmla="*/ 892 h 892"/>
              <a:gd name="T20" fmla="*/ 3065 w 3065"/>
              <a:gd name="T21" fmla="*/ 892 h 892"/>
              <a:gd name="T22" fmla="*/ 3065 w 3065"/>
              <a:gd name="T23" fmla="*/ 0 h 892"/>
              <a:gd name="T24" fmla="*/ 300 w 3065"/>
              <a:gd name="T25" fmla="*/ 0 h 892"/>
              <a:gd name="T26" fmla="*/ 199 w 3065"/>
              <a:gd name="T27"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5" h="892">
                <a:moveTo>
                  <a:pt x="199" y="0"/>
                </a:moveTo>
                <a:lnTo>
                  <a:pt x="185" y="0"/>
                </a:lnTo>
                <a:lnTo>
                  <a:pt x="0" y="101"/>
                </a:lnTo>
                <a:lnTo>
                  <a:pt x="0" y="232"/>
                </a:lnTo>
                <a:lnTo>
                  <a:pt x="144" y="154"/>
                </a:lnTo>
                <a:lnTo>
                  <a:pt x="144" y="778"/>
                </a:lnTo>
                <a:lnTo>
                  <a:pt x="5" y="778"/>
                </a:lnTo>
                <a:lnTo>
                  <a:pt x="5" y="892"/>
                </a:lnTo>
                <a:lnTo>
                  <a:pt x="199" y="892"/>
                </a:lnTo>
                <a:lnTo>
                  <a:pt x="421" y="892"/>
                </a:lnTo>
                <a:lnTo>
                  <a:pt x="3065" y="892"/>
                </a:lnTo>
                <a:lnTo>
                  <a:pt x="3065" y="0"/>
                </a:lnTo>
                <a:lnTo>
                  <a:pt x="300" y="0"/>
                </a:lnTo>
                <a:lnTo>
                  <a:pt x="199"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Roboto Bold" charset="0"/>
            </a:endParaRPr>
          </a:p>
        </p:txBody>
      </p:sp>
      <p:sp>
        <p:nvSpPr>
          <p:cNvPr id="8" name="Freeform 13">
            <a:extLst>
              <a:ext uri="{FF2B5EF4-FFF2-40B4-BE49-F238E27FC236}">
                <a16:creationId xmlns:a16="http://schemas.microsoft.com/office/drawing/2014/main" id="{C923110C-A421-4F7E-8F3B-8052EA6163B2}"/>
              </a:ext>
            </a:extLst>
          </p:cNvPr>
          <p:cNvSpPr>
            <a:spLocks/>
          </p:cNvSpPr>
          <p:nvPr/>
        </p:nvSpPr>
        <p:spPr bwMode="auto">
          <a:xfrm>
            <a:off x="4063602" y="2063313"/>
            <a:ext cx="364771" cy="1741244"/>
          </a:xfrm>
          <a:custGeom>
            <a:avLst/>
            <a:gdLst>
              <a:gd name="T0" fmla="*/ 202 w 202"/>
              <a:gd name="T1" fmla="*/ 576 h 576"/>
              <a:gd name="T2" fmla="*/ 0 w 202"/>
              <a:gd name="T3" fmla="*/ 0 h 576"/>
              <a:gd name="T4" fmla="*/ 0 w 202"/>
              <a:gd name="T5" fmla="*/ 500 h 576"/>
              <a:gd name="T6" fmla="*/ 79 w 202"/>
              <a:gd name="T7" fmla="*/ 500 h 576"/>
              <a:gd name="T8" fmla="*/ 79 w 202"/>
              <a:gd name="T9" fmla="*/ 576 h 576"/>
              <a:gd name="T10" fmla="*/ 202 w 202"/>
              <a:gd name="T11" fmla="*/ 576 h 576"/>
            </a:gdLst>
            <a:ahLst/>
            <a:cxnLst>
              <a:cxn ang="0">
                <a:pos x="T0" y="T1"/>
              </a:cxn>
              <a:cxn ang="0">
                <a:pos x="T2" y="T3"/>
              </a:cxn>
              <a:cxn ang="0">
                <a:pos x="T4" y="T5"/>
              </a:cxn>
              <a:cxn ang="0">
                <a:pos x="T6" y="T7"/>
              </a:cxn>
              <a:cxn ang="0">
                <a:pos x="T8" y="T9"/>
              </a:cxn>
              <a:cxn ang="0">
                <a:pos x="T10" y="T11"/>
              </a:cxn>
            </a:cxnLst>
            <a:rect l="0" t="0" r="r" b="b"/>
            <a:pathLst>
              <a:path w="202" h="576">
                <a:moveTo>
                  <a:pt x="202" y="576"/>
                </a:moveTo>
                <a:lnTo>
                  <a:pt x="0" y="0"/>
                </a:lnTo>
                <a:lnTo>
                  <a:pt x="0" y="500"/>
                </a:lnTo>
                <a:lnTo>
                  <a:pt x="79" y="500"/>
                </a:lnTo>
                <a:lnTo>
                  <a:pt x="79" y="576"/>
                </a:lnTo>
                <a:lnTo>
                  <a:pt x="202" y="576"/>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9" name="Freeform 37">
            <a:extLst>
              <a:ext uri="{FF2B5EF4-FFF2-40B4-BE49-F238E27FC236}">
                <a16:creationId xmlns:a16="http://schemas.microsoft.com/office/drawing/2014/main" id="{6FF20836-3C82-4ABA-BABB-743C37979052}"/>
              </a:ext>
            </a:extLst>
          </p:cNvPr>
          <p:cNvSpPr>
            <a:spLocks/>
          </p:cNvSpPr>
          <p:nvPr/>
        </p:nvSpPr>
        <p:spPr bwMode="auto">
          <a:xfrm>
            <a:off x="8038504" y="2053736"/>
            <a:ext cx="3915918" cy="1748306"/>
          </a:xfrm>
          <a:custGeom>
            <a:avLst/>
            <a:gdLst>
              <a:gd name="T0" fmla="*/ 176 w 1850"/>
              <a:gd name="T1" fmla="*/ 0 h 523"/>
              <a:gd name="T2" fmla="*/ 105 w 1850"/>
              <a:gd name="T3" fmla="*/ 13 h 523"/>
              <a:gd name="T4" fmla="*/ 48 w 1850"/>
              <a:gd name="T5" fmla="*/ 50 h 523"/>
              <a:gd name="T6" fmla="*/ 13 w 1850"/>
              <a:gd name="T7" fmla="*/ 104 h 523"/>
              <a:gd name="T8" fmla="*/ 0 w 1850"/>
              <a:gd name="T9" fmla="*/ 169 h 523"/>
              <a:gd name="T10" fmla="*/ 103 w 1850"/>
              <a:gd name="T11" fmla="*/ 169 h 523"/>
              <a:gd name="T12" fmla="*/ 108 w 1850"/>
              <a:gd name="T13" fmla="*/ 134 h 523"/>
              <a:gd name="T14" fmla="*/ 122 w 1850"/>
              <a:gd name="T15" fmla="*/ 107 h 523"/>
              <a:gd name="T16" fmla="*/ 146 w 1850"/>
              <a:gd name="T17" fmla="*/ 89 h 523"/>
              <a:gd name="T18" fmla="*/ 178 w 1850"/>
              <a:gd name="T19" fmla="*/ 82 h 523"/>
              <a:gd name="T20" fmla="*/ 227 w 1850"/>
              <a:gd name="T21" fmla="*/ 102 h 523"/>
              <a:gd name="T22" fmla="*/ 245 w 1850"/>
              <a:gd name="T23" fmla="*/ 156 h 523"/>
              <a:gd name="T24" fmla="*/ 241 w 1850"/>
              <a:gd name="T25" fmla="*/ 180 h 523"/>
              <a:gd name="T26" fmla="*/ 230 w 1850"/>
              <a:gd name="T27" fmla="*/ 206 h 523"/>
              <a:gd name="T28" fmla="*/ 209 w 1850"/>
              <a:gd name="T29" fmla="*/ 237 h 523"/>
              <a:gd name="T30" fmla="*/ 177 w 1850"/>
              <a:gd name="T31" fmla="*/ 275 h 523"/>
              <a:gd name="T32" fmla="*/ 10 w 1850"/>
              <a:gd name="T33" fmla="*/ 453 h 523"/>
              <a:gd name="T34" fmla="*/ 10 w 1850"/>
              <a:gd name="T35" fmla="*/ 523 h 523"/>
              <a:gd name="T36" fmla="*/ 134 w 1850"/>
              <a:gd name="T37" fmla="*/ 523 h 523"/>
              <a:gd name="T38" fmla="*/ 356 w 1850"/>
              <a:gd name="T39" fmla="*/ 523 h 523"/>
              <a:gd name="T40" fmla="*/ 364 w 1850"/>
              <a:gd name="T41" fmla="*/ 523 h 523"/>
              <a:gd name="T42" fmla="*/ 1850 w 1850"/>
              <a:gd name="T43" fmla="*/ 523 h 523"/>
              <a:gd name="T44" fmla="*/ 1850 w 1850"/>
              <a:gd name="T45" fmla="*/ 0 h 523"/>
              <a:gd name="T46" fmla="*/ 171 w 1850"/>
              <a:gd name="T47" fmla="*/ 0 h 523"/>
              <a:gd name="T48" fmla="*/ 176 w 1850"/>
              <a:gd name="T4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50" h="523">
                <a:moveTo>
                  <a:pt x="176" y="0"/>
                </a:moveTo>
                <a:cubicBezTo>
                  <a:pt x="150" y="0"/>
                  <a:pt x="126" y="5"/>
                  <a:pt x="105" y="13"/>
                </a:cubicBezTo>
                <a:cubicBezTo>
                  <a:pt x="83" y="22"/>
                  <a:pt x="64" y="34"/>
                  <a:pt x="48" y="50"/>
                </a:cubicBezTo>
                <a:cubicBezTo>
                  <a:pt x="33" y="65"/>
                  <a:pt x="21" y="83"/>
                  <a:pt x="13" y="104"/>
                </a:cubicBezTo>
                <a:cubicBezTo>
                  <a:pt x="4" y="124"/>
                  <a:pt x="0" y="146"/>
                  <a:pt x="0" y="169"/>
                </a:cubicBezTo>
                <a:cubicBezTo>
                  <a:pt x="103" y="169"/>
                  <a:pt x="103" y="169"/>
                  <a:pt x="103" y="169"/>
                </a:cubicBezTo>
                <a:cubicBezTo>
                  <a:pt x="103" y="157"/>
                  <a:pt x="105" y="145"/>
                  <a:pt x="108" y="134"/>
                </a:cubicBezTo>
                <a:cubicBezTo>
                  <a:pt x="111" y="124"/>
                  <a:pt x="116" y="115"/>
                  <a:pt x="122" y="107"/>
                </a:cubicBezTo>
                <a:cubicBezTo>
                  <a:pt x="129" y="99"/>
                  <a:pt x="136" y="93"/>
                  <a:pt x="146" y="89"/>
                </a:cubicBezTo>
                <a:cubicBezTo>
                  <a:pt x="155" y="85"/>
                  <a:pt x="166" y="82"/>
                  <a:pt x="178" y="82"/>
                </a:cubicBezTo>
                <a:cubicBezTo>
                  <a:pt x="199" y="82"/>
                  <a:pt x="216" y="89"/>
                  <a:pt x="227" y="102"/>
                </a:cubicBezTo>
                <a:cubicBezTo>
                  <a:pt x="239" y="115"/>
                  <a:pt x="245" y="133"/>
                  <a:pt x="245" y="156"/>
                </a:cubicBezTo>
                <a:cubicBezTo>
                  <a:pt x="245" y="164"/>
                  <a:pt x="244" y="172"/>
                  <a:pt x="241" y="180"/>
                </a:cubicBezTo>
                <a:cubicBezTo>
                  <a:pt x="239" y="188"/>
                  <a:pt x="235" y="197"/>
                  <a:pt x="230" y="206"/>
                </a:cubicBezTo>
                <a:cubicBezTo>
                  <a:pt x="225" y="216"/>
                  <a:pt x="218" y="226"/>
                  <a:pt x="209" y="237"/>
                </a:cubicBezTo>
                <a:cubicBezTo>
                  <a:pt x="200" y="249"/>
                  <a:pt x="190" y="261"/>
                  <a:pt x="177" y="275"/>
                </a:cubicBezTo>
                <a:cubicBezTo>
                  <a:pt x="10" y="453"/>
                  <a:pt x="10" y="453"/>
                  <a:pt x="10" y="453"/>
                </a:cubicBezTo>
                <a:cubicBezTo>
                  <a:pt x="10" y="523"/>
                  <a:pt x="10" y="523"/>
                  <a:pt x="10" y="523"/>
                </a:cubicBezTo>
                <a:cubicBezTo>
                  <a:pt x="134" y="523"/>
                  <a:pt x="134" y="523"/>
                  <a:pt x="134" y="523"/>
                </a:cubicBezTo>
                <a:cubicBezTo>
                  <a:pt x="356" y="523"/>
                  <a:pt x="356" y="523"/>
                  <a:pt x="356" y="523"/>
                </a:cubicBezTo>
                <a:cubicBezTo>
                  <a:pt x="364" y="523"/>
                  <a:pt x="364" y="523"/>
                  <a:pt x="364" y="523"/>
                </a:cubicBezTo>
                <a:cubicBezTo>
                  <a:pt x="1850" y="523"/>
                  <a:pt x="1850" y="523"/>
                  <a:pt x="1850" y="523"/>
                </a:cubicBezTo>
                <a:cubicBezTo>
                  <a:pt x="1850" y="0"/>
                  <a:pt x="1850" y="0"/>
                  <a:pt x="1850" y="0"/>
                </a:cubicBezTo>
                <a:cubicBezTo>
                  <a:pt x="171" y="0"/>
                  <a:pt x="171" y="0"/>
                  <a:pt x="171" y="0"/>
                </a:cubicBezTo>
                <a:cubicBezTo>
                  <a:pt x="173" y="0"/>
                  <a:pt x="175" y="0"/>
                  <a:pt x="176"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0" name="Freeform 15">
            <a:extLst>
              <a:ext uri="{FF2B5EF4-FFF2-40B4-BE49-F238E27FC236}">
                <a16:creationId xmlns:a16="http://schemas.microsoft.com/office/drawing/2014/main" id="{FCDD1FA8-93C4-4A37-BD9F-4C76B00CE4D8}"/>
              </a:ext>
            </a:extLst>
          </p:cNvPr>
          <p:cNvSpPr>
            <a:spLocks/>
          </p:cNvSpPr>
          <p:nvPr/>
        </p:nvSpPr>
        <p:spPr bwMode="auto">
          <a:xfrm>
            <a:off x="8324945" y="2380726"/>
            <a:ext cx="706067" cy="1414759"/>
          </a:xfrm>
          <a:custGeom>
            <a:avLst/>
            <a:gdLst>
              <a:gd name="T0" fmla="*/ 228 w 228"/>
              <a:gd name="T1" fmla="*/ 274 h 274"/>
              <a:gd name="T2" fmla="*/ 131 w 228"/>
              <a:gd name="T3" fmla="*/ 0 h 274"/>
              <a:gd name="T4" fmla="*/ 134 w 228"/>
              <a:gd name="T5" fmla="*/ 29 h 274"/>
              <a:gd name="T6" fmla="*/ 129 w 228"/>
              <a:gd name="T7" fmla="*/ 62 h 274"/>
              <a:gd name="T8" fmla="*/ 114 w 228"/>
              <a:gd name="T9" fmla="*/ 93 h 274"/>
              <a:gd name="T10" fmla="*/ 90 w 228"/>
              <a:gd name="T11" fmla="*/ 125 h 274"/>
              <a:gd name="T12" fmla="*/ 60 w 228"/>
              <a:gd name="T13" fmla="*/ 158 h 274"/>
              <a:gd name="T14" fmla="*/ 0 w 228"/>
              <a:gd name="T15" fmla="*/ 220 h 274"/>
              <a:gd name="T16" fmla="*/ 145 w 228"/>
              <a:gd name="T17" fmla="*/ 220 h 274"/>
              <a:gd name="T18" fmla="*/ 145 w 228"/>
              <a:gd name="T19" fmla="*/ 274 h 274"/>
              <a:gd name="T20" fmla="*/ 228 w 228"/>
              <a:gd name="T21"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74">
                <a:moveTo>
                  <a:pt x="228" y="274"/>
                </a:moveTo>
                <a:cubicBezTo>
                  <a:pt x="156" y="70"/>
                  <a:pt x="136" y="15"/>
                  <a:pt x="131" y="0"/>
                </a:cubicBezTo>
                <a:cubicBezTo>
                  <a:pt x="133" y="9"/>
                  <a:pt x="134" y="19"/>
                  <a:pt x="134" y="29"/>
                </a:cubicBezTo>
                <a:cubicBezTo>
                  <a:pt x="134" y="40"/>
                  <a:pt x="133" y="51"/>
                  <a:pt x="129" y="62"/>
                </a:cubicBezTo>
                <a:cubicBezTo>
                  <a:pt x="126" y="72"/>
                  <a:pt x="121" y="83"/>
                  <a:pt x="114" y="93"/>
                </a:cubicBezTo>
                <a:cubicBezTo>
                  <a:pt x="107" y="103"/>
                  <a:pt x="100" y="114"/>
                  <a:pt x="90" y="125"/>
                </a:cubicBezTo>
                <a:cubicBezTo>
                  <a:pt x="81" y="135"/>
                  <a:pt x="71" y="147"/>
                  <a:pt x="60" y="158"/>
                </a:cubicBezTo>
                <a:cubicBezTo>
                  <a:pt x="0" y="220"/>
                  <a:pt x="0" y="220"/>
                  <a:pt x="0" y="220"/>
                </a:cubicBezTo>
                <a:cubicBezTo>
                  <a:pt x="145" y="220"/>
                  <a:pt x="145" y="220"/>
                  <a:pt x="145" y="220"/>
                </a:cubicBezTo>
                <a:cubicBezTo>
                  <a:pt x="145" y="274"/>
                  <a:pt x="145" y="274"/>
                  <a:pt x="145" y="274"/>
                </a:cubicBezTo>
                <a:cubicBezTo>
                  <a:pt x="228" y="274"/>
                  <a:pt x="228" y="274"/>
                  <a:pt x="228" y="274"/>
                </a:cubicBezTo>
                <a:close/>
              </a:path>
            </a:pathLst>
          </a:custGeom>
          <a:solidFill>
            <a:schemeClr val="accent2">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1" name="Freeform 35">
            <a:extLst>
              <a:ext uri="{FF2B5EF4-FFF2-40B4-BE49-F238E27FC236}">
                <a16:creationId xmlns:a16="http://schemas.microsoft.com/office/drawing/2014/main" id="{D8E1D7E0-4C0B-4443-837D-A6D1BCE73E31}"/>
              </a:ext>
            </a:extLst>
          </p:cNvPr>
          <p:cNvSpPr>
            <a:spLocks/>
          </p:cNvSpPr>
          <p:nvPr/>
        </p:nvSpPr>
        <p:spPr bwMode="auto">
          <a:xfrm>
            <a:off x="3598146" y="4091118"/>
            <a:ext cx="3904788" cy="1850588"/>
          </a:xfrm>
          <a:custGeom>
            <a:avLst/>
            <a:gdLst>
              <a:gd name="T0" fmla="*/ 170 w 1845"/>
              <a:gd name="T1" fmla="*/ 0 h 523"/>
              <a:gd name="T2" fmla="*/ 108 w 1845"/>
              <a:gd name="T3" fmla="*/ 10 h 523"/>
              <a:gd name="T4" fmla="*/ 55 w 1845"/>
              <a:gd name="T5" fmla="*/ 38 h 523"/>
              <a:gd name="T6" fmla="*/ 20 w 1845"/>
              <a:gd name="T7" fmla="*/ 82 h 523"/>
              <a:gd name="T8" fmla="*/ 7 w 1845"/>
              <a:gd name="T9" fmla="*/ 139 h 523"/>
              <a:gd name="T10" fmla="*/ 108 w 1845"/>
              <a:gd name="T11" fmla="*/ 139 h 523"/>
              <a:gd name="T12" fmla="*/ 113 w 1845"/>
              <a:gd name="T13" fmla="*/ 115 h 523"/>
              <a:gd name="T14" fmla="*/ 128 w 1845"/>
              <a:gd name="T15" fmla="*/ 97 h 523"/>
              <a:gd name="T16" fmla="*/ 150 w 1845"/>
              <a:gd name="T17" fmla="*/ 86 h 523"/>
              <a:gd name="T18" fmla="*/ 176 w 1845"/>
              <a:gd name="T19" fmla="*/ 82 h 523"/>
              <a:gd name="T20" fmla="*/ 206 w 1845"/>
              <a:gd name="T21" fmla="*/ 87 h 523"/>
              <a:gd name="T22" fmla="*/ 228 w 1845"/>
              <a:gd name="T23" fmla="*/ 100 h 523"/>
              <a:gd name="T24" fmla="*/ 241 w 1845"/>
              <a:gd name="T25" fmla="*/ 121 h 523"/>
              <a:gd name="T26" fmla="*/ 245 w 1845"/>
              <a:gd name="T27" fmla="*/ 147 h 523"/>
              <a:gd name="T28" fmla="*/ 226 w 1845"/>
              <a:gd name="T29" fmla="*/ 198 h 523"/>
              <a:gd name="T30" fmla="*/ 169 w 1845"/>
              <a:gd name="T31" fmla="*/ 217 h 523"/>
              <a:gd name="T32" fmla="*/ 115 w 1845"/>
              <a:gd name="T33" fmla="*/ 217 h 523"/>
              <a:gd name="T34" fmla="*/ 115 w 1845"/>
              <a:gd name="T35" fmla="*/ 296 h 523"/>
              <a:gd name="T36" fmla="*/ 169 w 1845"/>
              <a:gd name="T37" fmla="*/ 296 h 523"/>
              <a:gd name="T38" fmla="*/ 204 w 1845"/>
              <a:gd name="T39" fmla="*/ 300 h 523"/>
              <a:gd name="T40" fmla="*/ 230 w 1845"/>
              <a:gd name="T41" fmla="*/ 314 h 523"/>
              <a:gd name="T42" fmla="*/ 247 w 1845"/>
              <a:gd name="T43" fmla="*/ 337 h 523"/>
              <a:gd name="T44" fmla="*/ 253 w 1845"/>
              <a:gd name="T45" fmla="*/ 372 h 523"/>
              <a:gd name="T46" fmla="*/ 248 w 1845"/>
              <a:gd name="T47" fmla="*/ 401 h 523"/>
              <a:gd name="T48" fmla="*/ 232 w 1845"/>
              <a:gd name="T49" fmla="*/ 423 h 523"/>
              <a:gd name="T50" fmla="*/ 208 w 1845"/>
              <a:gd name="T51" fmla="*/ 437 h 523"/>
              <a:gd name="T52" fmla="*/ 176 w 1845"/>
              <a:gd name="T53" fmla="*/ 442 h 523"/>
              <a:gd name="T54" fmla="*/ 146 w 1845"/>
              <a:gd name="T55" fmla="*/ 437 h 523"/>
              <a:gd name="T56" fmla="*/ 123 w 1845"/>
              <a:gd name="T57" fmla="*/ 423 h 523"/>
              <a:gd name="T58" fmla="*/ 107 w 1845"/>
              <a:gd name="T59" fmla="*/ 403 h 523"/>
              <a:gd name="T60" fmla="*/ 101 w 1845"/>
              <a:gd name="T61" fmla="*/ 377 h 523"/>
              <a:gd name="T62" fmla="*/ 0 w 1845"/>
              <a:gd name="T63" fmla="*/ 377 h 523"/>
              <a:gd name="T64" fmla="*/ 15 w 1845"/>
              <a:gd name="T65" fmla="*/ 442 h 523"/>
              <a:gd name="T66" fmla="*/ 54 w 1845"/>
              <a:gd name="T67" fmla="*/ 488 h 523"/>
              <a:gd name="T68" fmla="*/ 110 w 1845"/>
              <a:gd name="T69" fmla="*/ 514 h 523"/>
              <a:gd name="T70" fmla="*/ 170 w 1845"/>
              <a:gd name="T71" fmla="*/ 523 h 523"/>
              <a:gd name="T72" fmla="*/ 170 w 1845"/>
              <a:gd name="T73" fmla="*/ 523 h 523"/>
              <a:gd name="T74" fmla="*/ 1845 w 1845"/>
              <a:gd name="T75" fmla="*/ 523 h 523"/>
              <a:gd name="T76" fmla="*/ 1845 w 1845"/>
              <a:gd name="T77" fmla="*/ 0 h 523"/>
              <a:gd name="T78" fmla="*/ 170 w 1845"/>
              <a:gd name="T7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45" h="523">
                <a:moveTo>
                  <a:pt x="170" y="0"/>
                </a:moveTo>
                <a:cubicBezTo>
                  <a:pt x="148" y="1"/>
                  <a:pt x="128" y="4"/>
                  <a:pt x="108" y="10"/>
                </a:cubicBezTo>
                <a:cubicBezTo>
                  <a:pt x="88" y="17"/>
                  <a:pt x="71" y="26"/>
                  <a:pt x="55" y="38"/>
                </a:cubicBezTo>
                <a:cubicBezTo>
                  <a:pt x="40" y="50"/>
                  <a:pt x="29" y="65"/>
                  <a:pt x="20" y="82"/>
                </a:cubicBezTo>
                <a:cubicBezTo>
                  <a:pt x="11" y="99"/>
                  <a:pt x="7" y="118"/>
                  <a:pt x="7" y="139"/>
                </a:cubicBezTo>
                <a:cubicBezTo>
                  <a:pt x="108" y="139"/>
                  <a:pt x="108" y="139"/>
                  <a:pt x="108" y="139"/>
                </a:cubicBezTo>
                <a:cubicBezTo>
                  <a:pt x="108" y="130"/>
                  <a:pt x="110" y="122"/>
                  <a:pt x="113" y="115"/>
                </a:cubicBezTo>
                <a:cubicBezTo>
                  <a:pt x="117" y="108"/>
                  <a:pt x="122" y="102"/>
                  <a:pt x="128" y="97"/>
                </a:cubicBezTo>
                <a:cubicBezTo>
                  <a:pt x="134" y="92"/>
                  <a:pt x="141" y="88"/>
                  <a:pt x="150" y="86"/>
                </a:cubicBezTo>
                <a:cubicBezTo>
                  <a:pt x="158" y="83"/>
                  <a:pt x="167" y="82"/>
                  <a:pt x="176" y="82"/>
                </a:cubicBezTo>
                <a:cubicBezTo>
                  <a:pt x="188" y="82"/>
                  <a:pt x="198" y="83"/>
                  <a:pt x="206" y="87"/>
                </a:cubicBezTo>
                <a:cubicBezTo>
                  <a:pt x="215" y="90"/>
                  <a:pt x="222" y="94"/>
                  <a:pt x="228" y="100"/>
                </a:cubicBezTo>
                <a:cubicBezTo>
                  <a:pt x="234" y="106"/>
                  <a:pt x="238" y="113"/>
                  <a:pt x="241" y="121"/>
                </a:cubicBezTo>
                <a:cubicBezTo>
                  <a:pt x="243" y="129"/>
                  <a:pt x="245" y="137"/>
                  <a:pt x="245" y="147"/>
                </a:cubicBezTo>
                <a:cubicBezTo>
                  <a:pt x="245" y="168"/>
                  <a:pt x="239" y="185"/>
                  <a:pt x="226" y="198"/>
                </a:cubicBezTo>
                <a:cubicBezTo>
                  <a:pt x="214" y="211"/>
                  <a:pt x="195" y="217"/>
                  <a:pt x="169" y="217"/>
                </a:cubicBezTo>
                <a:cubicBezTo>
                  <a:pt x="115" y="217"/>
                  <a:pt x="115" y="217"/>
                  <a:pt x="115" y="217"/>
                </a:cubicBezTo>
                <a:cubicBezTo>
                  <a:pt x="115" y="296"/>
                  <a:pt x="115" y="296"/>
                  <a:pt x="115" y="296"/>
                </a:cubicBezTo>
                <a:cubicBezTo>
                  <a:pt x="169" y="296"/>
                  <a:pt x="169" y="296"/>
                  <a:pt x="169" y="296"/>
                </a:cubicBezTo>
                <a:cubicBezTo>
                  <a:pt x="182" y="296"/>
                  <a:pt x="194" y="297"/>
                  <a:pt x="204" y="300"/>
                </a:cubicBezTo>
                <a:cubicBezTo>
                  <a:pt x="214" y="303"/>
                  <a:pt x="223" y="308"/>
                  <a:pt x="230" y="314"/>
                </a:cubicBezTo>
                <a:cubicBezTo>
                  <a:pt x="238" y="320"/>
                  <a:pt x="243" y="328"/>
                  <a:pt x="247" y="337"/>
                </a:cubicBezTo>
                <a:cubicBezTo>
                  <a:pt x="251" y="347"/>
                  <a:pt x="253" y="359"/>
                  <a:pt x="253" y="372"/>
                </a:cubicBezTo>
                <a:cubicBezTo>
                  <a:pt x="253" y="383"/>
                  <a:pt x="251" y="392"/>
                  <a:pt x="248" y="401"/>
                </a:cubicBezTo>
                <a:cubicBezTo>
                  <a:pt x="244" y="409"/>
                  <a:pt x="239" y="417"/>
                  <a:pt x="232" y="423"/>
                </a:cubicBezTo>
                <a:cubicBezTo>
                  <a:pt x="226" y="429"/>
                  <a:pt x="218" y="434"/>
                  <a:pt x="208" y="437"/>
                </a:cubicBezTo>
                <a:cubicBezTo>
                  <a:pt x="199" y="440"/>
                  <a:pt x="188" y="442"/>
                  <a:pt x="176" y="442"/>
                </a:cubicBezTo>
                <a:cubicBezTo>
                  <a:pt x="165" y="442"/>
                  <a:pt x="155" y="440"/>
                  <a:pt x="146" y="437"/>
                </a:cubicBezTo>
                <a:cubicBezTo>
                  <a:pt x="137" y="434"/>
                  <a:pt x="129" y="429"/>
                  <a:pt x="123" y="423"/>
                </a:cubicBezTo>
                <a:cubicBezTo>
                  <a:pt x="116" y="418"/>
                  <a:pt x="111" y="411"/>
                  <a:pt x="107" y="403"/>
                </a:cubicBezTo>
                <a:cubicBezTo>
                  <a:pt x="103" y="395"/>
                  <a:pt x="101" y="386"/>
                  <a:pt x="101" y="377"/>
                </a:cubicBezTo>
                <a:cubicBezTo>
                  <a:pt x="0" y="377"/>
                  <a:pt x="0" y="377"/>
                  <a:pt x="0" y="377"/>
                </a:cubicBezTo>
                <a:cubicBezTo>
                  <a:pt x="0" y="402"/>
                  <a:pt x="5" y="424"/>
                  <a:pt x="15" y="442"/>
                </a:cubicBezTo>
                <a:cubicBezTo>
                  <a:pt x="25" y="460"/>
                  <a:pt x="38" y="475"/>
                  <a:pt x="54" y="488"/>
                </a:cubicBezTo>
                <a:cubicBezTo>
                  <a:pt x="71" y="500"/>
                  <a:pt x="89" y="509"/>
                  <a:pt x="110" y="514"/>
                </a:cubicBezTo>
                <a:cubicBezTo>
                  <a:pt x="129" y="520"/>
                  <a:pt x="150" y="523"/>
                  <a:pt x="170" y="523"/>
                </a:cubicBezTo>
                <a:cubicBezTo>
                  <a:pt x="170" y="523"/>
                  <a:pt x="170" y="523"/>
                  <a:pt x="170" y="523"/>
                </a:cubicBezTo>
                <a:cubicBezTo>
                  <a:pt x="1845" y="523"/>
                  <a:pt x="1845" y="523"/>
                  <a:pt x="1845" y="523"/>
                </a:cubicBezTo>
                <a:cubicBezTo>
                  <a:pt x="1845" y="0"/>
                  <a:pt x="1845" y="0"/>
                  <a:pt x="1845" y="0"/>
                </a:cubicBezTo>
                <a:cubicBezTo>
                  <a:pt x="170" y="0"/>
                  <a:pt x="170" y="0"/>
                  <a:pt x="170" y="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Roboto Bold" charset="0"/>
            </a:endParaRPr>
          </a:p>
        </p:txBody>
      </p:sp>
      <p:sp>
        <p:nvSpPr>
          <p:cNvPr id="12" name="Freeform 16">
            <a:extLst>
              <a:ext uri="{FF2B5EF4-FFF2-40B4-BE49-F238E27FC236}">
                <a16:creationId xmlns:a16="http://schemas.microsoft.com/office/drawing/2014/main" id="{B79E3188-FAC4-4D75-AABE-934EE293AD1C}"/>
              </a:ext>
            </a:extLst>
          </p:cNvPr>
          <p:cNvSpPr>
            <a:spLocks/>
          </p:cNvSpPr>
          <p:nvPr/>
        </p:nvSpPr>
        <p:spPr bwMode="auto">
          <a:xfrm>
            <a:off x="3953143" y="4563221"/>
            <a:ext cx="637448" cy="1378483"/>
          </a:xfrm>
          <a:custGeom>
            <a:avLst/>
            <a:gdLst>
              <a:gd name="T0" fmla="*/ 112 w 206"/>
              <a:gd name="T1" fmla="*/ 0 h 267"/>
              <a:gd name="T2" fmla="*/ 114 w 206"/>
              <a:gd name="T3" fmla="*/ 21 h 267"/>
              <a:gd name="T4" fmla="*/ 110 w 206"/>
              <a:gd name="T5" fmla="*/ 43 h 267"/>
              <a:gd name="T6" fmla="*/ 100 w 206"/>
              <a:gd name="T7" fmla="*/ 62 h 267"/>
              <a:gd name="T8" fmla="*/ 84 w 206"/>
              <a:gd name="T9" fmla="*/ 79 h 267"/>
              <a:gd name="T10" fmla="*/ 63 w 206"/>
              <a:gd name="T11" fmla="*/ 93 h 267"/>
              <a:gd name="T12" fmla="*/ 105 w 206"/>
              <a:gd name="T13" fmla="*/ 122 h 267"/>
              <a:gd name="T14" fmla="*/ 119 w 206"/>
              <a:gd name="T15" fmla="*/ 170 h 267"/>
              <a:gd name="T16" fmla="*/ 110 w 206"/>
              <a:gd name="T17" fmla="*/ 211 h 267"/>
              <a:gd name="T18" fmla="*/ 85 w 206"/>
              <a:gd name="T19" fmla="*/ 241 h 267"/>
              <a:gd name="T20" fmla="*/ 47 w 206"/>
              <a:gd name="T21" fmla="*/ 260 h 267"/>
              <a:gd name="T22" fmla="*/ 0 w 206"/>
              <a:gd name="T23" fmla="*/ 267 h 267"/>
              <a:gd name="T24" fmla="*/ 206 w 206"/>
              <a:gd name="T25" fmla="*/ 267 h 267"/>
              <a:gd name="T26" fmla="*/ 112 w 206"/>
              <a:gd name="T27"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6" h="267">
                <a:moveTo>
                  <a:pt x="112" y="0"/>
                </a:moveTo>
                <a:cubicBezTo>
                  <a:pt x="113" y="7"/>
                  <a:pt x="114" y="14"/>
                  <a:pt x="114" y="21"/>
                </a:cubicBezTo>
                <a:cubicBezTo>
                  <a:pt x="114" y="28"/>
                  <a:pt x="112" y="35"/>
                  <a:pt x="110" y="43"/>
                </a:cubicBezTo>
                <a:cubicBezTo>
                  <a:pt x="108" y="50"/>
                  <a:pt x="104" y="56"/>
                  <a:pt x="100" y="62"/>
                </a:cubicBezTo>
                <a:cubicBezTo>
                  <a:pt x="96" y="68"/>
                  <a:pt x="91" y="74"/>
                  <a:pt x="84" y="79"/>
                </a:cubicBezTo>
                <a:cubicBezTo>
                  <a:pt x="78" y="84"/>
                  <a:pt x="71" y="89"/>
                  <a:pt x="63" y="93"/>
                </a:cubicBezTo>
                <a:cubicBezTo>
                  <a:pt x="81" y="99"/>
                  <a:pt x="96" y="109"/>
                  <a:pt x="105" y="122"/>
                </a:cubicBezTo>
                <a:cubicBezTo>
                  <a:pt x="114" y="135"/>
                  <a:pt x="119" y="152"/>
                  <a:pt x="119" y="170"/>
                </a:cubicBezTo>
                <a:cubicBezTo>
                  <a:pt x="119" y="185"/>
                  <a:pt x="116" y="199"/>
                  <a:pt x="110" y="211"/>
                </a:cubicBezTo>
                <a:cubicBezTo>
                  <a:pt x="104" y="223"/>
                  <a:pt x="95" y="233"/>
                  <a:pt x="85" y="241"/>
                </a:cubicBezTo>
                <a:cubicBezTo>
                  <a:pt x="74" y="250"/>
                  <a:pt x="62" y="256"/>
                  <a:pt x="47" y="260"/>
                </a:cubicBezTo>
                <a:cubicBezTo>
                  <a:pt x="33" y="265"/>
                  <a:pt x="17" y="267"/>
                  <a:pt x="0" y="267"/>
                </a:cubicBezTo>
                <a:cubicBezTo>
                  <a:pt x="206" y="267"/>
                  <a:pt x="206" y="267"/>
                  <a:pt x="206" y="267"/>
                </a:cubicBezTo>
                <a:cubicBezTo>
                  <a:pt x="143" y="88"/>
                  <a:pt x="120" y="23"/>
                  <a:pt x="112" y="0"/>
                </a:cubicBezTo>
                <a:close/>
              </a:path>
            </a:pathLst>
          </a:custGeom>
          <a:solidFill>
            <a:schemeClr val="accent3">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3" name="Freeform 16">
            <a:extLst>
              <a:ext uri="{FF2B5EF4-FFF2-40B4-BE49-F238E27FC236}">
                <a16:creationId xmlns:a16="http://schemas.microsoft.com/office/drawing/2014/main" id="{54E9B391-EFF3-4591-8C18-D21B0684391A}"/>
              </a:ext>
            </a:extLst>
          </p:cNvPr>
          <p:cNvSpPr>
            <a:spLocks noEditPoints="1"/>
          </p:cNvSpPr>
          <p:nvPr/>
        </p:nvSpPr>
        <p:spPr bwMode="auto">
          <a:xfrm>
            <a:off x="8013023" y="4091118"/>
            <a:ext cx="3942060" cy="1850587"/>
          </a:xfrm>
          <a:custGeom>
            <a:avLst/>
            <a:gdLst>
              <a:gd name="T0" fmla="*/ 553 w 3183"/>
              <a:gd name="T1" fmla="*/ 0 h 892"/>
              <a:gd name="T2" fmla="*/ 452 w 3183"/>
              <a:gd name="T3" fmla="*/ 0 h 892"/>
              <a:gd name="T4" fmla="*/ 373 w 3183"/>
              <a:gd name="T5" fmla="*/ 0 h 892"/>
              <a:gd name="T6" fmla="*/ 0 w 3183"/>
              <a:gd name="T7" fmla="*/ 588 h 892"/>
              <a:gd name="T8" fmla="*/ 8 w 3183"/>
              <a:gd name="T9" fmla="*/ 699 h 892"/>
              <a:gd name="T10" fmla="*/ 375 w 3183"/>
              <a:gd name="T11" fmla="*/ 699 h 892"/>
              <a:gd name="T12" fmla="*/ 375 w 3183"/>
              <a:gd name="T13" fmla="*/ 892 h 892"/>
              <a:gd name="T14" fmla="*/ 452 w 3183"/>
              <a:gd name="T15" fmla="*/ 892 h 892"/>
              <a:gd name="T16" fmla="*/ 553 w 3183"/>
              <a:gd name="T17" fmla="*/ 892 h 892"/>
              <a:gd name="T18" fmla="*/ 3183 w 3183"/>
              <a:gd name="T19" fmla="*/ 892 h 892"/>
              <a:gd name="T20" fmla="*/ 3183 w 3183"/>
              <a:gd name="T21" fmla="*/ 0 h 892"/>
              <a:gd name="T22" fmla="*/ 553 w 3183"/>
              <a:gd name="T23" fmla="*/ 0 h 892"/>
              <a:gd name="T24" fmla="*/ 375 w 3183"/>
              <a:gd name="T25" fmla="*/ 558 h 892"/>
              <a:gd name="T26" fmla="*/ 176 w 3183"/>
              <a:gd name="T27" fmla="*/ 558 h 892"/>
              <a:gd name="T28" fmla="*/ 363 w 3183"/>
              <a:gd name="T29" fmla="*/ 263 h 892"/>
              <a:gd name="T30" fmla="*/ 375 w 3183"/>
              <a:gd name="T31" fmla="*/ 242 h 892"/>
              <a:gd name="T32" fmla="*/ 375 w 3183"/>
              <a:gd name="T33" fmla="*/ 558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3" h="892">
                <a:moveTo>
                  <a:pt x="553" y="0"/>
                </a:moveTo>
                <a:lnTo>
                  <a:pt x="452" y="0"/>
                </a:lnTo>
                <a:lnTo>
                  <a:pt x="373" y="0"/>
                </a:lnTo>
                <a:lnTo>
                  <a:pt x="0" y="588"/>
                </a:lnTo>
                <a:lnTo>
                  <a:pt x="8" y="699"/>
                </a:lnTo>
                <a:lnTo>
                  <a:pt x="375" y="699"/>
                </a:lnTo>
                <a:lnTo>
                  <a:pt x="375" y="892"/>
                </a:lnTo>
                <a:lnTo>
                  <a:pt x="452" y="892"/>
                </a:lnTo>
                <a:lnTo>
                  <a:pt x="553" y="892"/>
                </a:lnTo>
                <a:lnTo>
                  <a:pt x="3183" y="892"/>
                </a:lnTo>
                <a:lnTo>
                  <a:pt x="3183" y="0"/>
                </a:lnTo>
                <a:lnTo>
                  <a:pt x="553" y="0"/>
                </a:lnTo>
                <a:close/>
                <a:moveTo>
                  <a:pt x="375" y="558"/>
                </a:moveTo>
                <a:lnTo>
                  <a:pt x="176" y="558"/>
                </a:lnTo>
                <a:lnTo>
                  <a:pt x="363" y="263"/>
                </a:lnTo>
                <a:lnTo>
                  <a:pt x="375" y="242"/>
                </a:lnTo>
                <a:lnTo>
                  <a:pt x="375" y="558"/>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4" name="Freeform 5">
            <a:extLst>
              <a:ext uri="{FF2B5EF4-FFF2-40B4-BE49-F238E27FC236}">
                <a16:creationId xmlns:a16="http://schemas.microsoft.com/office/drawing/2014/main" id="{F43D6D0F-A6CB-4078-AADA-3AE3AB4C5A74}"/>
              </a:ext>
            </a:extLst>
          </p:cNvPr>
          <p:cNvSpPr>
            <a:spLocks/>
          </p:cNvSpPr>
          <p:nvPr/>
        </p:nvSpPr>
        <p:spPr bwMode="auto">
          <a:xfrm>
            <a:off x="8674166" y="4193400"/>
            <a:ext cx="377503" cy="1748306"/>
          </a:xfrm>
          <a:custGeom>
            <a:avLst/>
            <a:gdLst>
              <a:gd name="T0" fmla="*/ 2 w 210"/>
              <a:gd name="T1" fmla="*/ 0 h 584"/>
              <a:gd name="T2" fmla="*/ 0 w 210"/>
              <a:gd name="T3" fmla="*/ 0 h 584"/>
              <a:gd name="T4" fmla="*/ 0 w 210"/>
              <a:gd name="T5" fmla="*/ 366 h 584"/>
              <a:gd name="T6" fmla="*/ 67 w 210"/>
              <a:gd name="T7" fmla="*/ 366 h 584"/>
              <a:gd name="T8" fmla="*/ 67 w 210"/>
              <a:gd name="T9" fmla="*/ 459 h 584"/>
              <a:gd name="T10" fmla="*/ 0 w 210"/>
              <a:gd name="T11" fmla="*/ 459 h 584"/>
              <a:gd name="T12" fmla="*/ 0 w 210"/>
              <a:gd name="T13" fmla="*/ 584 h 584"/>
              <a:gd name="T14" fmla="*/ 2 w 210"/>
              <a:gd name="T15" fmla="*/ 584 h 584"/>
              <a:gd name="T16" fmla="*/ 210 w 210"/>
              <a:gd name="T17" fmla="*/ 584 h 584"/>
              <a:gd name="T18" fmla="*/ 2 w 210"/>
              <a:gd name="T19"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584">
                <a:moveTo>
                  <a:pt x="2" y="0"/>
                </a:moveTo>
                <a:lnTo>
                  <a:pt x="0" y="0"/>
                </a:lnTo>
                <a:lnTo>
                  <a:pt x="0" y="366"/>
                </a:lnTo>
                <a:lnTo>
                  <a:pt x="67" y="366"/>
                </a:lnTo>
                <a:lnTo>
                  <a:pt x="67" y="459"/>
                </a:lnTo>
                <a:lnTo>
                  <a:pt x="0" y="459"/>
                </a:lnTo>
                <a:lnTo>
                  <a:pt x="0" y="584"/>
                </a:lnTo>
                <a:lnTo>
                  <a:pt x="2" y="584"/>
                </a:lnTo>
                <a:lnTo>
                  <a:pt x="210" y="584"/>
                </a:lnTo>
                <a:lnTo>
                  <a:pt x="2" y="0"/>
                </a:lnTo>
                <a:close/>
              </a:path>
            </a:pathLst>
          </a:custGeom>
          <a:solidFill>
            <a:schemeClr val="accent4">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15" name="TextBox 27">
            <a:extLst>
              <a:ext uri="{FF2B5EF4-FFF2-40B4-BE49-F238E27FC236}">
                <a16:creationId xmlns:a16="http://schemas.microsoft.com/office/drawing/2014/main" id="{C359E422-F1F8-4DC0-B890-DDDE45FCD6B1}"/>
              </a:ext>
            </a:extLst>
          </p:cNvPr>
          <p:cNvSpPr txBox="1"/>
          <p:nvPr/>
        </p:nvSpPr>
        <p:spPr>
          <a:xfrm>
            <a:off x="8863329" y="4457973"/>
            <a:ext cx="2973071" cy="957250"/>
          </a:xfrm>
          <a:prstGeom prst="rect">
            <a:avLst/>
          </a:prstGeom>
          <a:noFill/>
        </p:spPr>
        <p:txBody>
          <a:bodyPr wrap="square" numCol="2" rtlCol="0">
            <a:spAutoFit/>
          </a:bodyPr>
          <a:lstStyle/>
          <a:p>
            <a:pPr marL="88900" indent="-88900">
              <a:lnSpc>
                <a:spcPts val="1665"/>
              </a:lnSpc>
              <a:buFont typeface="Arial" panose="020B0604020202020204" pitchFamily="34" charset="0"/>
              <a:buChar char="•"/>
            </a:pPr>
            <a:r>
              <a:rPr lang="en-GB" dirty="0" err="1">
                <a:solidFill>
                  <a:schemeClr val="bg1"/>
                </a:solidFill>
                <a:latin typeface="+mj-lt"/>
                <a:ea typeface="Lato Light" charset="0"/>
                <a:cs typeface="Lato Light" charset="0"/>
              </a:rPr>
              <a:t>Gebühren</a:t>
            </a:r>
            <a:r>
              <a:rPr lang="en-GB" dirty="0">
                <a:solidFill>
                  <a:schemeClr val="bg1"/>
                </a:solidFill>
                <a:latin typeface="+mj-lt"/>
                <a:ea typeface="Lato Light" charset="0"/>
                <a:cs typeface="Lato Light" charset="0"/>
              </a:rPr>
              <a:t> / </a:t>
            </a:r>
            <a:r>
              <a:rPr lang="en-GB" dirty="0" err="1">
                <a:solidFill>
                  <a:schemeClr val="bg1"/>
                </a:solidFill>
                <a:latin typeface="+mj-lt"/>
                <a:ea typeface="Lato Light" charset="0"/>
                <a:cs typeface="Lato Light" charset="0"/>
              </a:rPr>
              <a:t>Beiträge</a:t>
            </a:r>
            <a:endParaRPr lang="en-GB" dirty="0">
              <a:solidFill>
                <a:schemeClr val="bg1"/>
              </a:solidFill>
              <a:latin typeface="+mj-lt"/>
              <a:ea typeface="Lato Light" charset="0"/>
              <a:cs typeface="Lato Light" charset="0"/>
            </a:endParaRP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Rechts-/</a:t>
            </a:r>
            <a:r>
              <a:rPr lang="en-GB" dirty="0" err="1">
                <a:solidFill>
                  <a:schemeClr val="bg1"/>
                </a:solidFill>
                <a:latin typeface="+mj-lt"/>
                <a:ea typeface="Lato Light" charset="0"/>
                <a:cs typeface="Lato Light" charset="0"/>
              </a:rPr>
              <a:t>Beratungs-kosten</a:t>
            </a:r>
            <a:endParaRPr lang="en-GB" dirty="0">
              <a:solidFill>
                <a:schemeClr val="bg1"/>
              </a:solidFill>
              <a:latin typeface="+mj-lt"/>
              <a:ea typeface="Lato Light" charset="0"/>
              <a:cs typeface="Lato Light" charset="0"/>
            </a:endParaRP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Spenden</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Leasing-EDV</a:t>
            </a:r>
          </a:p>
        </p:txBody>
      </p:sp>
      <p:sp>
        <p:nvSpPr>
          <p:cNvPr id="16" name="TextBox 28">
            <a:extLst>
              <a:ext uri="{FF2B5EF4-FFF2-40B4-BE49-F238E27FC236}">
                <a16:creationId xmlns:a16="http://schemas.microsoft.com/office/drawing/2014/main" id="{B71359A3-FE36-4087-9FA3-48B87AADC6D2}"/>
              </a:ext>
            </a:extLst>
          </p:cNvPr>
          <p:cNvSpPr txBox="1"/>
          <p:nvPr/>
        </p:nvSpPr>
        <p:spPr>
          <a:xfrm>
            <a:off x="8863330" y="4111726"/>
            <a:ext cx="868956" cy="400110"/>
          </a:xfrm>
          <a:prstGeom prst="rect">
            <a:avLst/>
          </a:prstGeom>
          <a:noFill/>
        </p:spPr>
        <p:txBody>
          <a:bodyPr wrap="none" rtlCol="0">
            <a:spAutoFit/>
          </a:bodyPr>
          <a:lstStyle/>
          <a:p>
            <a:r>
              <a:rPr lang="en-GB" sz="2000" b="1" dirty="0">
                <a:solidFill>
                  <a:schemeClr val="bg1"/>
                </a:solidFill>
                <a:latin typeface="+mj-lt"/>
                <a:ea typeface="Roboto" charset="0"/>
                <a:cs typeface="Roboto" charset="0"/>
              </a:rPr>
              <a:t>Andere</a:t>
            </a:r>
          </a:p>
        </p:txBody>
      </p:sp>
      <p:sp>
        <p:nvSpPr>
          <p:cNvPr id="17" name="TextBox 29">
            <a:extLst>
              <a:ext uri="{FF2B5EF4-FFF2-40B4-BE49-F238E27FC236}">
                <a16:creationId xmlns:a16="http://schemas.microsoft.com/office/drawing/2014/main" id="{995B47BD-0CD2-40B3-A042-6C26851CEAB0}"/>
              </a:ext>
            </a:extLst>
          </p:cNvPr>
          <p:cNvSpPr txBox="1"/>
          <p:nvPr/>
        </p:nvSpPr>
        <p:spPr>
          <a:xfrm>
            <a:off x="4326911" y="4484306"/>
            <a:ext cx="3420235" cy="2272417"/>
          </a:xfrm>
          <a:prstGeom prst="rect">
            <a:avLst/>
          </a:prstGeom>
          <a:noFill/>
        </p:spPr>
        <p:txBody>
          <a:bodyPr wrap="square" lIns="91440" tIns="45720" rIns="91440" bIns="45720" numCol="2" rtlCol="0" anchor="t">
            <a:spAutoFit/>
          </a:bodyPr>
          <a:lstStyle/>
          <a:p>
            <a:pPr marL="88900" indent="-88900">
              <a:lnSpc>
                <a:spcPts val="1665"/>
              </a:lnSpc>
              <a:buFont typeface="Arial,Sans-Serif" panose="020B0604020202020204" pitchFamily="34" charset="0"/>
              <a:buChar char="•"/>
            </a:pPr>
            <a:r>
              <a:rPr lang="de-DE" dirty="0">
                <a:solidFill>
                  <a:schemeClr val="bg1"/>
                </a:solidFill>
                <a:latin typeface="Calibri Light"/>
                <a:ea typeface="+mn-lt"/>
                <a:cs typeface="+mn-lt"/>
              </a:rPr>
              <a:t>Catering</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Literatur</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Bürobedarf</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Telefon</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Geschenke</a:t>
            </a: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endParaRPr lang="en-GB"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err="1">
                <a:solidFill>
                  <a:schemeClr val="bg1"/>
                </a:solidFill>
                <a:latin typeface="Calibri Light"/>
                <a:ea typeface="+mn-lt"/>
                <a:cs typeface="+mn-lt"/>
              </a:rPr>
              <a:t>Weiterbildung</a:t>
            </a:r>
            <a:r>
              <a:rPr lang="en-GB" dirty="0">
                <a:solidFill>
                  <a:schemeClr val="bg1"/>
                </a:solidFill>
                <a:latin typeface="Calibri Light"/>
                <a:ea typeface="+mn-lt"/>
                <a:cs typeface="+mn-lt"/>
              </a:rPr>
              <a:t> und </a:t>
            </a:r>
            <a:r>
              <a:rPr lang="en-GB" dirty="0" err="1">
                <a:solidFill>
                  <a:schemeClr val="bg1"/>
                </a:solidFill>
                <a:latin typeface="Calibri Light"/>
                <a:ea typeface="+mn-lt"/>
                <a:cs typeface="+mn-lt"/>
              </a:rPr>
              <a:t>Aus</a:t>
            </a:r>
            <a:r>
              <a:rPr lang="en-GB" dirty="0">
                <a:solidFill>
                  <a:schemeClr val="bg1"/>
                </a:solidFill>
                <a:latin typeface="Calibri Light"/>
                <a:ea typeface="+mn-lt"/>
                <a:cs typeface="+mn-lt"/>
              </a:rPr>
              <a:t>-</a:t>
            </a:r>
            <a:br>
              <a:rPr lang="en-GB" dirty="0">
                <a:solidFill>
                  <a:schemeClr val="bg1"/>
                </a:solidFill>
                <a:latin typeface="Calibri Light"/>
                <a:ea typeface="+mn-lt"/>
                <a:cs typeface="+mn-lt"/>
              </a:rPr>
            </a:br>
            <a:r>
              <a:rPr lang="en-GB" dirty="0" err="1">
                <a:solidFill>
                  <a:schemeClr val="bg1"/>
                </a:solidFill>
                <a:latin typeface="Calibri Light"/>
                <a:ea typeface="+mn-lt"/>
                <a:cs typeface="+mn-lt"/>
              </a:rPr>
              <a:t>bildung</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a:solidFill>
                  <a:schemeClr val="bg1"/>
                </a:solidFill>
                <a:latin typeface="Calibri Light"/>
                <a:ea typeface="+mn-lt"/>
                <a:cs typeface="+mn-lt"/>
              </a:rPr>
              <a:t>Kantine</a:t>
            </a:r>
            <a:endParaRPr lang="en-US" dirty="0">
              <a:solidFill>
                <a:schemeClr val="bg1"/>
              </a:solidFill>
              <a:latin typeface="Calibri Light"/>
              <a:ea typeface="+mn-lt"/>
              <a:cs typeface="+mn-lt"/>
            </a:endParaRPr>
          </a:p>
          <a:p>
            <a:pPr marL="88900" indent="-88900">
              <a:lnSpc>
                <a:spcPts val="1664"/>
              </a:lnSpc>
              <a:buFont typeface="Arial,Sans-Serif" panose="020B0604020202020204" pitchFamily="34" charset="0"/>
              <a:buChar char="•"/>
            </a:pPr>
            <a:r>
              <a:rPr lang="en-GB" dirty="0" err="1">
                <a:solidFill>
                  <a:schemeClr val="bg1"/>
                </a:solidFill>
                <a:latin typeface="Calibri Light"/>
                <a:ea typeface="+mn-lt"/>
                <a:cs typeface="+mn-lt"/>
              </a:rPr>
              <a:t>Kraftfahrzeuge</a:t>
            </a:r>
            <a:r>
              <a:rPr lang="en-GB" sz="1600" dirty="0">
                <a:solidFill>
                  <a:schemeClr val="bg1"/>
                </a:solidFill>
                <a:latin typeface="+mj-lt"/>
                <a:ea typeface="Lato Light" charset="0"/>
                <a:cs typeface="Lato Light" charset="0"/>
              </a:rPr>
              <a:t>      </a:t>
            </a:r>
          </a:p>
        </p:txBody>
      </p:sp>
      <p:sp>
        <p:nvSpPr>
          <p:cNvPr id="18" name="TextBox 30">
            <a:extLst>
              <a:ext uri="{FF2B5EF4-FFF2-40B4-BE49-F238E27FC236}">
                <a16:creationId xmlns:a16="http://schemas.microsoft.com/office/drawing/2014/main" id="{218F2331-A941-484C-BE86-AD3844780665}"/>
              </a:ext>
            </a:extLst>
          </p:cNvPr>
          <p:cNvSpPr txBox="1"/>
          <p:nvPr/>
        </p:nvSpPr>
        <p:spPr>
          <a:xfrm>
            <a:off x="4363571" y="4111726"/>
            <a:ext cx="1383777" cy="461665"/>
          </a:xfrm>
          <a:prstGeom prst="rect">
            <a:avLst/>
          </a:prstGeom>
          <a:noFill/>
        </p:spPr>
        <p:txBody>
          <a:bodyPr wrap="none" rtlCol="0">
            <a:spAutoFit/>
          </a:bodyPr>
          <a:lstStyle/>
          <a:p>
            <a:r>
              <a:rPr lang="en-GB" sz="2400" b="1" dirty="0">
                <a:solidFill>
                  <a:schemeClr val="bg1"/>
                </a:solidFill>
                <a:latin typeface="+mj-lt"/>
                <a:ea typeface="Roboto" charset="0"/>
                <a:cs typeface="Roboto" charset="0"/>
              </a:rPr>
              <a:t>Personal</a:t>
            </a:r>
          </a:p>
        </p:txBody>
      </p:sp>
      <p:sp>
        <p:nvSpPr>
          <p:cNvPr id="19" name="TextBox 37">
            <a:extLst>
              <a:ext uri="{FF2B5EF4-FFF2-40B4-BE49-F238E27FC236}">
                <a16:creationId xmlns:a16="http://schemas.microsoft.com/office/drawing/2014/main" id="{F2A51824-B11A-4E32-9BF7-E66B7C2D3B35}"/>
              </a:ext>
            </a:extLst>
          </p:cNvPr>
          <p:cNvSpPr txBox="1"/>
          <p:nvPr/>
        </p:nvSpPr>
        <p:spPr>
          <a:xfrm>
            <a:off x="8863329" y="2409751"/>
            <a:ext cx="3133847" cy="1175258"/>
          </a:xfrm>
          <a:prstGeom prst="rect">
            <a:avLst/>
          </a:prstGeom>
          <a:noFill/>
        </p:spPr>
        <p:txBody>
          <a:bodyPr wrap="square" numCol="2" rtlCol="0">
            <a:spAutoFit/>
          </a:bodyPr>
          <a:lstStyle/>
          <a:p>
            <a:pPr marL="88900" indent="-88900">
              <a:lnSpc>
                <a:spcPts val="1665"/>
              </a:lnSpc>
              <a:buFont typeface="Arial" panose="020B0604020202020204" pitchFamily="34" charset="0"/>
              <a:buChar char="•"/>
            </a:pPr>
            <a:r>
              <a:rPr lang="en-GB" dirty="0" err="1">
                <a:solidFill>
                  <a:schemeClr val="bg1"/>
                </a:solidFill>
                <a:latin typeface="+mj-lt"/>
                <a:ea typeface="Lato Light" charset="0"/>
                <a:cs typeface="Lato Light" charset="0"/>
              </a:rPr>
              <a:t>Abfall-wirtschaft</a:t>
            </a:r>
            <a:endParaRPr lang="en-GB" dirty="0">
              <a:solidFill>
                <a:schemeClr val="bg1"/>
              </a:solidFill>
              <a:latin typeface="+mj-lt"/>
              <a:ea typeface="Lato Light" charset="0"/>
              <a:cs typeface="Lato Light" charset="0"/>
            </a:endParaRP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Betriebskosten</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IT</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Miete</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Reinigung</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Reparaturen</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Sicherheit</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Versicherung</a:t>
            </a:r>
            <a:endParaRPr lang="en-GB" sz="1600" dirty="0">
              <a:solidFill>
                <a:schemeClr val="bg1"/>
              </a:solidFill>
              <a:latin typeface="+mj-lt"/>
              <a:ea typeface="Lato Light" charset="0"/>
              <a:cs typeface="Lato Light" charset="0"/>
            </a:endParaRPr>
          </a:p>
        </p:txBody>
      </p:sp>
      <p:sp>
        <p:nvSpPr>
          <p:cNvPr id="20" name="TextBox 38">
            <a:extLst>
              <a:ext uri="{FF2B5EF4-FFF2-40B4-BE49-F238E27FC236}">
                <a16:creationId xmlns:a16="http://schemas.microsoft.com/office/drawing/2014/main" id="{C539BC28-E2E7-4962-9DEC-F128F869A872}"/>
              </a:ext>
            </a:extLst>
          </p:cNvPr>
          <p:cNvSpPr txBox="1"/>
          <p:nvPr/>
        </p:nvSpPr>
        <p:spPr>
          <a:xfrm>
            <a:off x="8863330" y="2063504"/>
            <a:ext cx="1577291" cy="400110"/>
          </a:xfrm>
          <a:prstGeom prst="rect">
            <a:avLst/>
          </a:prstGeom>
          <a:noFill/>
        </p:spPr>
        <p:txBody>
          <a:bodyPr wrap="none" rtlCol="0">
            <a:spAutoFit/>
          </a:bodyPr>
          <a:lstStyle/>
          <a:p>
            <a:r>
              <a:rPr lang="en-GB" sz="2000" b="1" dirty="0">
                <a:solidFill>
                  <a:schemeClr val="bg1"/>
                </a:solidFill>
                <a:latin typeface="+mj-lt"/>
                <a:ea typeface="Roboto" charset="0"/>
                <a:cs typeface="Roboto" charset="0"/>
              </a:rPr>
              <a:t>Infrastruktur</a:t>
            </a:r>
          </a:p>
        </p:txBody>
      </p:sp>
      <p:sp>
        <p:nvSpPr>
          <p:cNvPr id="21" name="TextBox 39">
            <a:extLst>
              <a:ext uri="{FF2B5EF4-FFF2-40B4-BE49-F238E27FC236}">
                <a16:creationId xmlns:a16="http://schemas.microsoft.com/office/drawing/2014/main" id="{CB4BC806-EF56-4D77-94C0-98A9C8BA5E7C}"/>
              </a:ext>
            </a:extLst>
          </p:cNvPr>
          <p:cNvSpPr txBox="1"/>
          <p:nvPr/>
        </p:nvSpPr>
        <p:spPr>
          <a:xfrm>
            <a:off x="4363570" y="2409751"/>
            <a:ext cx="3133847" cy="1188787"/>
          </a:xfrm>
          <a:prstGeom prst="rect">
            <a:avLst/>
          </a:prstGeom>
          <a:noFill/>
        </p:spPr>
        <p:txBody>
          <a:bodyPr wrap="square" lIns="91440" tIns="45720" rIns="91440" bIns="45720" numCol="2" rtlCol="0" anchor="t">
            <a:spAutoFit/>
          </a:bodyPr>
          <a:lstStyle/>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Catering</a:t>
            </a:r>
          </a:p>
          <a:p>
            <a:pPr marL="88900" indent="-88900">
              <a:lnSpc>
                <a:spcPts val="1665"/>
              </a:lnSpc>
              <a:buFont typeface="Arial" panose="020B0604020202020204" pitchFamily="34" charset="0"/>
              <a:buChar char="•"/>
            </a:pPr>
            <a:r>
              <a:rPr lang="en-GB" dirty="0" err="1">
                <a:solidFill>
                  <a:schemeClr val="bg1"/>
                </a:solidFill>
                <a:latin typeface="+mj-lt"/>
                <a:ea typeface="Lato Light" charset="0"/>
                <a:cs typeface="Lato Light" charset="0"/>
              </a:rPr>
              <a:t>Externe</a:t>
            </a:r>
            <a:r>
              <a:rPr lang="en-GB" dirty="0">
                <a:solidFill>
                  <a:schemeClr val="bg1"/>
                </a:solidFill>
                <a:latin typeface="+mj-lt"/>
                <a:ea typeface="Lato Light" charset="0"/>
                <a:cs typeface="Lato Light" charset="0"/>
              </a:rPr>
              <a:t> Dienste</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Ausstellungen</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Reisekosten</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Werbung</a:t>
            </a:r>
          </a:p>
          <a:p>
            <a:pPr marL="88900" indent="-88900">
              <a:lnSpc>
                <a:spcPts val="1665"/>
              </a:lnSpc>
              <a:buFont typeface="Arial" panose="020B0604020202020204" pitchFamily="34" charset="0"/>
              <a:buChar char="•"/>
            </a:pPr>
            <a:r>
              <a:rPr lang="en-GB" dirty="0">
                <a:solidFill>
                  <a:schemeClr val="bg1"/>
                </a:solidFill>
                <a:latin typeface="+mj-lt"/>
                <a:ea typeface="Lato Light" charset="0"/>
                <a:cs typeface="Lato Light" charset="0"/>
              </a:rPr>
              <a:t>Transport/</a:t>
            </a:r>
            <a:br>
              <a:rPr lang="en-GB" dirty="0">
                <a:solidFill>
                  <a:schemeClr val="bg1"/>
                </a:solidFill>
                <a:latin typeface="+mj-lt"/>
                <a:ea typeface="Lato Light" charset="0"/>
                <a:cs typeface="Lato Light" charset="0"/>
              </a:rPr>
            </a:br>
            <a:r>
              <a:rPr lang="en-GB" dirty="0">
                <a:solidFill>
                  <a:schemeClr val="bg1"/>
                </a:solidFill>
                <a:latin typeface="+mj-lt"/>
                <a:ea typeface="Lato Light" charset="0"/>
                <a:cs typeface="Lato Light" charset="0"/>
              </a:rPr>
              <a:t>Fracht</a:t>
            </a:r>
          </a:p>
        </p:txBody>
      </p:sp>
      <p:sp>
        <p:nvSpPr>
          <p:cNvPr id="22" name="TextBox 40">
            <a:extLst>
              <a:ext uri="{FF2B5EF4-FFF2-40B4-BE49-F238E27FC236}">
                <a16:creationId xmlns:a16="http://schemas.microsoft.com/office/drawing/2014/main" id="{1FB369A6-3E50-4482-B849-7BE6C2E0BB20}"/>
              </a:ext>
            </a:extLst>
          </p:cNvPr>
          <p:cNvSpPr txBox="1"/>
          <p:nvPr/>
        </p:nvSpPr>
        <p:spPr>
          <a:xfrm>
            <a:off x="4363571" y="2063504"/>
            <a:ext cx="995850" cy="369332"/>
          </a:xfrm>
          <a:prstGeom prst="rect">
            <a:avLst/>
          </a:prstGeom>
          <a:noFill/>
        </p:spPr>
        <p:txBody>
          <a:bodyPr wrap="none" rtlCol="0">
            <a:spAutoFit/>
          </a:bodyPr>
          <a:lstStyle/>
          <a:p>
            <a:r>
              <a:rPr lang="en-GB" b="1" dirty="0">
                <a:solidFill>
                  <a:schemeClr val="bg1"/>
                </a:solidFill>
                <a:latin typeface="+mj-lt"/>
                <a:ea typeface="Roboto" charset="0"/>
                <a:cs typeface="Roboto" charset="0"/>
              </a:rPr>
              <a:t>Umsatz</a:t>
            </a:r>
          </a:p>
        </p:txBody>
      </p:sp>
    </p:spTree>
    <p:extLst>
      <p:ext uri="{BB962C8B-B14F-4D97-AF65-F5344CB8AC3E}">
        <p14:creationId xmlns:p14="http://schemas.microsoft.com/office/powerpoint/2010/main" val="864202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432183" y="465931"/>
            <a:ext cx="8117260" cy="697353"/>
          </a:xfrm>
        </p:spPr>
        <p:txBody>
          <a:bodyPr>
            <a:noAutofit/>
          </a:bodyPr>
          <a:lstStyle/>
          <a:p>
            <a:r>
              <a:rPr lang="en-GB" dirty="0"/>
              <a:t>14 Schnellmaßnahmen für Einsparungen bei der Beschaffung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87078" y="1856927"/>
            <a:ext cx="3188124" cy="50837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Das Ziel von Beschaffungseinsparungen sind die Senkung der Beschaffungskosten, die Verbesserung der Lieferantenbedingungen und die Senkung der Produktpreise. </a:t>
            </a:r>
            <a:endParaRPr lang="en-US" sz="3200" dirty="0">
              <a:solidFill>
                <a:srgbClr val="245473"/>
              </a:solidFill>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Während Sie unsere Methoden zur Steigerung der Einsparungen im Einkauf durchgehen, überlegen Sie, welche die einfachsten Methoden sind, die für Sie einen großen Unterschied machen können. </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339765" y="2000405"/>
          <a:ext cx="8465220" cy="4739640"/>
        </p:xfrm>
        <a:graphic>
          <a:graphicData uri="http://schemas.openxmlformats.org/drawingml/2006/table">
            <a:tbl>
              <a:tblPr firstRow="1" bandRow="1">
                <a:tableStyleId>{69CF1AB2-1976-4502-BF36-3FF5EA218861}</a:tableStyleId>
              </a:tblPr>
              <a:tblGrid>
                <a:gridCol w="8465220">
                  <a:extLst>
                    <a:ext uri="{9D8B030D-6E8A-4147-A177-3AD203B41FA5}">
                      <a16:colId xmlns:a16="http://schemas.microsoft.com/office/drawing/2014/main" val="1314533970"/>
                    </a:ext>
                  </a:extLst>
                </a:gridCol>
              </a:tblGrid>
              <a:tr h="1992086">
                <a:tc>
                  <a:txBody>
                    <a:bodyPr/>
                    <a:lstStyle/>
                    <a:p>
                      <a:pPr>
                        <a:spcBef>
                          <a:spcPts val="600"/>
                        </a:spcBef>
                      </a:pPr>
                      <a:r>
                        <a:rPr lang="en-GB" sz="1800" dirty="0">
                          <a:solidFill>
                            <a:srgbClr val="245473"/>
                          </a:solidFill>
                          <a:latin typeface="+mj-lt"/>
                        </a:rPr>
                        <a:t>1. </a:t>
                      </a:r>
                      <a:r>
                        <a:rPr lang="en-GB" sz="1800" dirty="0" err="1">
                          <a:solidFill>
                            <a:srgbClr val="245473"/>
                          </a:solidFill>
                          <a:latin typeface="+mj-lt"/>
                        </a:rPr>
                        <a:t>Vermeidung</a:t>
                      </a:r>
                      <a:r>
                        <a:rPr lang="en-GB" sz="1800" dirty="0">
                          <a:solidFill>
                            <a:srgbClr val="245473"/>
                          </a:solidFill>
                          <a:latin typeface="+mj-lt"/>
                        </a:rPr>
                        <a:t>/</a:t>
                      </a:r>
                      <a:r>
                        <a:rPr lang="en-GB" sz="1800" dirty="0" err="1">
                          <a:solidFill>
                            <a:srgbClr val="245473"/>
                          </a:solidFill>
                          <a:latin typeface="+mj-lt"/>
                        </a:rPr>
                        <a:t>Reduzieren</a:t>
                      </a:r>
                      <a:r>
                        <a:rPr lang="en-GB" sz="1800" dirty="0">
                          <a:solidFill>
                            <a:srgbClr val="245473"/>
                          </a:solidFill>
                          <a:latin typeface="+mj-lt"/>
                        </a:rPr>
                        <a:t> von </a:t>
                      </a:r>
                      <a:r>
                        <a:rPr lang="en-GB" sz="1800" b="0" i="0" kern="1200" dirty="0">
                          <a:solidFill>
                            <a:srgbClr val="245473"/>
                          </a:solidFill>
                          <a:effectLst/>
                          <a:latin typeface="+mn-lt"/>
                          <a:ea typeface="+mn-ea"/>
                          <a:cs typeface="+mn-cs"/>
                        </a:rPr>
                        <a:t>Maverick-Buying</a:t>
                      </a:r>
                      <a:br>
                        <a:rPr lang="en-GB" sz="1800" dirty="0">
                          <a:solidFill>
                            <a:srgbClr val="245473"/>
                          </a:solidFill>
                          <a:latin typeface="+mj-lt"/>
                        </a:rPr>
                      </a:br>
                      <a:r>
                        <a:rPr lang="en-GB" sz="1800" b="0" i="0" kern="1200" dirty="0">
                          <a:solidFill>
                            <a:srgbClr val="245473"/>
                          </a:solidFill>
                          <a:effectLst/>
                          <a:latin typeface="+mj-lt"/>
                          <a:ea typeface="+mn-ea"/>
                          <a:cs typeface="+mn-cs"/>
                        </a:rPr>
                        <a:t>Maverick Buying, auch bekannt als Tail Spend </a:t>
                      </a:r>
                      <a:r>
                        <a:rPr lang="en-GB" sz="1800" b="0" i="0" kern="1200" dirty="0" err="1">
                          <a:solidFill>
                            <a:srgbClr val="245473"/>
                          </a:solidFill>
                          <a:effectLst/>
                          <a:latin typeface="+mj-lt"/>
                          <a:ea typeface="+mn-ea"/>
                          <a:cs typeface="+mn-cs"/>
                        </a:rPr>
                        <a:t>oder</a:t>
                      </a:r>
                      <a:r>
                        <a:rPr lang="en-GB" sz="1800" b="0" i="0" kern="1200" dirty="0">
                          <a:solidFill>
                            <a:srgbClr val="245473"/>
                          </a:solidFill>
                          <a:effectLst/>
                          <a:latin typeface="+mj-lt"/>
                          <a:ea typeface="+mn-ea"/>
                          <a:cs typeface="+mn-cs"/>
                        </a:rPr>
                        <a:t> </a:t>
                      </a:r>
                      <a:r>
                        <a:rPr lang="en-GB" sz="1800" b="0" i="0" kern="1200" dirty="0" err="1">
                          <a:solidFill>
                            <a:srgbClr val="245473"/>
                          </a:solidFill>
                          <a:effectLst/>
                          <a:latin typeface="+mj-lt"/>
                          <a:ea typeface="+mn-ea"/>
                          <a:cs typeface="+mn-cs"/>
                        </a:rPr>
                        <a:t>unnötige</a:t>
                      </a:r>
                      <a:r>
                        <a:rPr lang="en-GB" sz="1800" b="0" i="0" kern="1200" dirty="0">
                          <a:solidFill>
                            <a:srgbClr val="245473"/>
                          </a:solidFill>
                          <a:effectLst/>
                          <a:latin typeface="+mj-lt"/>
                          <a:ea typeface="+mn-ea"/>
                          <a:cs typeface="+mn-cs"/>
                        </a:rPr>
                        <a:t> </a:t>
                      </a:r>
                      <a:r>
                        <a:rPr lang="en-GB" sz="1800" b="0" i="0" kern="1200" dirty="0" err="1">
                          <a:solidFill>
                            <a:srgbClr val="245473"/>
                          </a:solidFill>
                          <a:effectLst/>
                          <a:latin typeface="+mj-lt"/>
                          <a:ea typeface="+mn-ea"/>
                          <a:cs typeface="+mn-cs"/>
                        </a:rPr>
                        <a:t>Ausgaben</a:t>
                      </a:r>
                      <a:r>
                        <a:rPr lang="en-GB" sz="1800" b="0" i="0" kern="1200" dirty="0">
                          <a:solidFill>
                            <a:srgbClr val="245473"/>
                          </a:solidFill>
                          <a:effectLst/>
                          <a:latin typeface="+mj-lt"/>
                          <a:ea typeface="+mn-ea"/>
                          <a:cs typeface="+mn-cs"/>
                        </a:rPr>
                        <a:t>, kann bis zu 80 % der Einkäufe in einer Organisation ausmachen, die keinen zentralisierten Purchase-to-Pay-Beschaffungsprozess hat. Da diese Ausgaben noch nicht von der </a:t>
                      </a:r>
                      <a:r>
                        <a:rPr lang="en-GB" sz="1800" b="0" i="0" kern="1200" dirty="0" err="1">
                          <a:solidFill>
                            <a:srgbClr val="245473"/>
                          </a:solidFill>
                          <a:effectLst/>
                          <a:latin typeface="+mj-lt"/>
                          <a:ea typeface="+mn-ea"/>
                          <a:cs typeface="+mn-cs"/>
                        </a:rPr>
                        <a:t>EInkaufsabteilung</a:t>
                      </a:r>
                      <a:r>
                        <a:rPr lang="en-GB" sz="1800" b="0" i="0" kern="1200" dirty="0">
                          <a:solidFill>
                            <a:srgbClr val="245473"/>
                          </a:solidFill>
                          <a:effectLst/>
                          <a:latin typeface="+mj-lt"/>
                          <a:ea typeface="+mn-ea"/>
                          <a:cs typeface="+mn-cs"/>
                        </a:rPr>
                        <a:t> verwaltet werden, kann dies ein schneller Gewinn sein, vorausgesetzt, Sie können die </a:t>
                      </a:r>
                      <a:r>
                        <a:rPr lang="en-GB" sz="1800" b="0" i="0" kern="1200" dirty="0" err="1">
                          <a:solidFill>
                            <a:srgbClr val="245473"/>
                          </a:solidFill>
                          <a:effectLst/>
                          <a:latin typeface="+mj-lt"/>
                          <a:ea typeface="+mn-ea"/>
                          <a:cs typeface="+mn-cs"/>
                        </a:rPr>
                        <a:t>Endnutzer</a:t>
                      </a:r>
                      <a:r>
                        <a:rPr lang="en-GB" sz="1800" b="0" i="0" kern="1200" dirty="0">
                          <a:solidFill>
                            <a:srgbClr val="245473"/>
                          </a:solidFill>
                          <a:effectLst/>
                          <a:latin typeface="+mj-lt"/>
                          <a:ea typeface="+mn-ea"/>
                          <a:cs typeface="+mn-cs"/>
                        </a:rPr>
                        <a:t> gut navigieren und sie von den Vorteilen überzeugen. </a:t>
                      </a:r>
                    </a:p>
                    <a:p>
                      <a:pPr>
                        <a:spcBef>
                          <a:spcPts val="600"/>
                        </a:spcBef>
                      </a:pPr>
                      <a:r>
                        <a:rPr lang="en-GB" sz="1800" b="1" i="0" kern="1200" dirty="0">
                          <a:solidFill>
                            <a:srgbClr val="245473"/>
                          </a:solidFill>
                          <a:effectLst/>
                          <a:latin typeface="+mj-lt"/>
                          <a:ea typeface="+mn-ea"/>
                          <a:cs typeface="+mn-cs"/>
                        </a:rPr>
                        <a:t>Sie können Ausgabendatensätze durchsehen, um unkontrollierte Ausgaben zu finden, diese </a:t>
                      </a:r>
                      <a:r>
                        <a:rPr lang="en-GB" sz="1800" b="1" i="0" kern="1200" dirty="0" err="1">
                          <a:solidFill>
                            <a:srgbClr val="245473"/>
                          </a:solidFill>
                          <a:effectLst/>
                          <a:latin typeface="+mj-lt"/>
                          <a:ea typeface="+mn-ea"/>
                          <a:cs typeface="+mn-cs"/>
                        </a:rPr>
                        <a:t>dann</a:t>
                      </a:r>
                      <a:r>
                        <a:rPr lang="en-GB" sz="1800" b="1" i="0" kern="1200" dirty="0">
                          <a:solidFill>
                            <a:srgbClr val="245473"/>
                          </a:solidFill>
                          <a:effectLst/>
                          <a:latin typeface="+mj-lt"/>
                          <a:ea typeface="+mn-ea"/>
                          <a:cs typeface="+mn-cs"/>
                        </a:rPr>
                        <a:t> </a:t>
                      </a:r>
                      <a:r>
                        <a:rPr lang="en-GB" sz="1800" b="1" i="0" kern="1200" dirty="0" err="1">
                          <a:solidFill>
                            <a:srgbClr val="245473"/>
                          </a:solidFill>
                          <a:effectLst/>
                          <a:latin typeface="+mj-lt"/>
                          <a:ea typeface="+mn-ea"/>
                          <a:cs typeface="+mn-cs"/>
                        </a:rPr>
                        <a:t>Ihrem</a:t>
                      </a:r>
                      <a:r>
                        <a:rPr lang="en-GB" sz="1800" b="1" i="0" kern="1200" dirty="0">
                          <a:solidFill>
                            <a:srgbClr val="245473"/>
                          </a:solidFill>
                          <a:effectLst/>
                          <a:latin typeface="+mj-lt"/>
                          <a:ea typeface="+mn-ea"/>
                          <a:cs typeface="+mn-cs"/>
                        </a:rPr>
                        <a:t> bevorzugten Lieferanten zuweisen und Ihren Prozess mit den </a:t>
                      </a:r>
                      <a:r>
                        <a:rPr lang="en-GB" sz="1800" b="1" i="0" kern="1200" dirty="0" err="1">
                          <a:solidFill>
                            <a:srgbClr val="245473"/>
                          </a:solidFill>
                          <a:effectLst/>
                          <a:latin typeface="+mj-lt"/>
                          <a:ea typeface="+mn-ea"/>
                          <a:cs typeface="+mn-cs"/>
                        </a:rPr>
                        <a:t>Endnutzern</a:t>
                      </a:r>
                      <a:r>
                        <a:rPr lang="en-GB" sz="1800" b="1" i="0" kern="1200" dirty="0">
                          <a:solidFill>
                            <a:srgbClr val="245473"/>
                          </a:solidFill>
                          <a:effectLst/>
                          <a:latin typeface="+mj-lt"/>
                          <a:ea typeface="+mn-ea"/>
                          <a:cs typeface="+mn-cs"/>
                        </a:rPr>
                        <a:t> und Ihrem Team durchgehen. </a:t>
                      </a:r>
                      <a:endParaRPr lang="en-GB" sz="1800" dirty="0">
                        <a:solidFill>
                          <a:srgbClr val="245473"/>
                        </a:solidFill>
                        <a:latin typeface="+mj-lt"/>
                      </a:endParaRPr>
                    </a:p>
                  </a:txBody>
                  <a:tcPr/>
                </a:tc>
                <a:extLst>
                  <a:ext uri="{0D108BD9-81ED-4DB2-BD59-A6C34878D82A}">
                    <a16:rowId xmlns:a16="http://schemas.microsoft.com/office/drawing/2014/main" val="2754404948"/>
                  </a:ext>
                </a:extLst>
              </a:tr>
              <a:tr h="1294070">
                <a:tc>
                  <a:txBody>
                    <a:bodyPr/>
                    <a:lstStyle/>
                    <a:p>
                      <a:pPr>
                        <a:spcBef>
                          <a:spcPts val="600"/>
                        </a:spcBef>
                      </a:pPr>
                      <a:r>
                        <a:rPr lang="en-GB" sz="1800" b="1" dirty="0">
                          <a:solidFill>
                            <a:srgbClr val="245473"/>
                          </a:solidFill>
                          <a:latin typeface="+mj-lt"/>
                        </a:rPr>
                        <a:t>2. Prüfen Sie die Bedingungen und Rabatte der Lieferanten</a:t>
                      </a:r>
                      <a:br>
                        <a:rPr lang="en-GB" sz="1800" dirty="0">
                          <a:solidFill>
                            <a:srgbClr val="245473"/>
                          </a:solidFill>
                          <a:latin typeface="+mj-lt"/>
                        </a:rPr>
                      </a:br>
                      <a:r>
                        <a:rPr lang="en-GB" sz="1800" dirty="0">
                          <a:solidFill>
                            <a:srgbClr val="245473"/>
                          </a:solidFill>
                          <a:latin typeface="+mj-lt"/>
                        </a:rPr>
                        <a:t>Stellen Sie sicher, dass ein Rahmenvertrag für alle Lieferanten existiert. Besprechen Sie mit Ihren Lieferanten, wann Sie durch eine Änderung Ihres Einkaufsverhaltens Einsparungen erzielen können. Es kann sein, dass Sie durch den Kauf von etwas mehr Produkten automatisch einen höheren Rabatt erhalten.</a:t>
                      </a:r>
                    </a:p>
                  </a:txBody>
                  <a:tcPr/>
                </a:tc>
                <a:extLst>
                  <a:ext uri="{0D108BD9-81ED-4DB2-BD59-A6C34878D82A}">
                    <a16:rowId xmlns:a16="http://schemas.microsoft.com/office/drawing/2014/main" val="1565229782"/>
                  </a:ext>
                </a:extLst>
              </a:tr>
              <a:tr h="300704">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3. Konsolidieren Sie Lieferanten und Lieferungen</a:t>
                      </a:r>
                      <a:br>
                        <a:rPr lang="en-GB" sz="1800" dirty="0">
                          <a:solidFill>
                            <a:srgbClr val="245473"/>
                          </a:solidFill>
                          <a:latin typeface="+mj-lt"/>
                        </a:rPr>
                      </a:br>
                      <a:r>
                        <a:rPr lang="en-GB" sz="1800" dirty="0">
                          <a:solidFill>
                            <a:srgbClr val="245473"/>
                          </a:solidFill>
                          <a:latin typeface="+mj-lt"/>
                        </a:rPr>
                        <a:t>Sparen Sie bei den Liefergebühren und den Kosten für die Annahme dieser Lieferungen. </a:t>
                      </a:r>
                    </a:p>
                  </a:txBody>
                  <a:tcPr/>
                </a:tc>
                <a:extLst>
                  <a:ext uri="{0D108BD9-81ED-4DB2-BD59-A6C34878D82A}">
                    <a16:rowId xmlns:a16="http://schemas.microsoft.com/office/drawing/2014/main" val="2783143345"/>
                  </a:ext>
                </a:extLst>
              </a:tr>
            </a:tbl>
          </a:graphicData>
        </a:graphic>
      </p:graphicFrame>
    </p:spTree>
    <p:extLst>
      <p:ext uri="{BB962C8B-B14F-4D97-AF65-F5344CB8AC3E}">
        <p14:creationId xmlns:p14="http://schemas.microsoft.com/office/powerpoint/2010/main" val="1931027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97406" y="1907243"/>
            <a:ext cx="2965361" cy="22368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Je nachdem, in welchem Stadium des Kostenmanagements sich Ihr Unternehmen befindet, werden einige "Quick Wins" sein und andere "Hard to Win". Konzentrieren Sie sich auf die "Quick Wins" und nicht darauf, sie alle umzusetzen. </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385529" y="1984268"/>
          <a:ext cx="8403699" cy="4551515"/>
        </p:xfrm>
        <a:graphic>
          <a:graphicData uri="http://schemas.openxmlformats.org/drawingml/2006/table">
            <a:tbl>
              <a:tblPr firstRow="1" bandRow="1">
                <a:tableStyleId>{69CF1AB2-1976-4502-BF36-3FF5EA218861}</a:tableStyleId>
              </a:tblPr>
              <a:tblGrid>
                <a:gridCol w="8403699">
                  <a:extLst>
                    <a:ext uri="{9D8B030D-6E8A-4147-A177-3AD203B41FA5}">
                      <a16:colId xmlns:a16="http://schemas.microsoft.com/office/drawing/2014/main" val="909820550"/>
                    </a:ext>
                  </a:extLst>
                </a:gridCol>
              </a:tblGrid>
              <a:tr h="2371255">
                <a:tc>
                  <a:txBody>
                    <a:bodyPr/>
                    <a:lstStyle/>
                    <a:p>
                      <a:pPr>
                        <a:spcBef>
                          <a:spcPts val="600"/>
                        </a:spcBef>
                      </a:pPr>
                      <a:r>
                        <a:rPr lang="en-GB" sz="1800" dirty="0">
                          <a:solidFill>
                            <a:srgbClr val="245473"/>
                          </a:solidFill>
                          <a:latin typeface="+mj-lt"/>
                        </a:rPr>
                        <a:t>4. Überprüfung der Lagerbestände</a:t>
                      </a:r>
                      <a:br>
                        <a:rPr lang="en-GB" sz="1800" dirty="0">
                          <a:solidFill>
                            <a:srgbClr val="245473"/>
                          </a:solidFill>
                          <a:latin typeface="+mj-lt"/>
                        </a:rPr>
                      </a:br>
                      <a:r>
                        <a:rPr lang="en-GB" sz="1800" b="0" i="0" kern="1200" dirty="0">
                          <a:solidFill>
                            <a:srgbClr val="245473"/>
                          </a:solidFill>
                          <a:effectLst/>
                          <a:latin typeface="+mj-lt"/>
                          <a:ea typeface="+mn-ea"/>
                          <a:cs typeface="+mn-cs"/>
                        </a:rPr>
                        <a:t>Dies hilft bei der Senkung der Lagerkosten, da Lagerbestände nicht nur Geld kosten, sondern auch mit der Zeit verderben und manchmal unbrauchbar werden können. </a:t>
                      </a:r>
                    </a:p>
                    <a:p>
                      <a:pPr>
                        <a:spcBef>
                          <a:spcPts val="600"/>
                        </a:spcBef>
                      </a:pPr>
                      <a:r>
                        <a:rPr lang="en-GB" sz="1800" b="0" i="0" kern="1200" dirty="0">
                          <a:solidFill>
                            <a:srgbClr val="245473"/>
                          </a:solidFill>
                          <a:effectLst/>
                          <a:latin typeface="+mj-lt"/>
                          <a:ea typeface="+mn-ea"/>
                          <a:cs typeface="+mn-cs"/>
                        </a:rPr>
                        <a:t>In Lagern verbleibender Bestand ist "totes Geld". Es kostet Geld für die Lagerung, kann sich verschlechtern und veraltet werden. </a:t>
                      </a:r>
                    </a:p>
                    <a:p>
                      <a:pPr>
                        <a:spcBef>
                          <a:spcPts val="600"/>
                        </a:spcBef>
                      </a:pPr>
                      <a:r>
                        <a:rPr lang="en-GB" sz="1800" b="0" i="0" kern="1200" dirty="0">
                          <a:solidFill>
                            <a:srgbClr val="245473"/>
                          </a:solidFill>
                          <a:effectLst/>
                          <a:latin typeface="+mj-lt"/>
                          <a:ea typeface="+mn-ea"/>
                          <a:cs typeface="+mn-cs"/>
                        </a:rPr>
                        <a:t>Bevor Sie also eine weitere Bestellung aufgeben, überprüfen Sie zunächst Ihre Lagerbestände und versuchen Sie, das zu nutzen, was Sie bereits haben.</a:t>
                      </a:r>
                      <a:endParaRPr lang="en-GB" sz="1800" dirty="0">
                        <a:solidFill>
                          <a:srgbClr val="245473"/>
                        </a:solidFill>
                        <a:latin typeface="+mj-lt"/>
                      </a:endParaRPr>
                    </a:p>
                  </a:txBody>
                  <a:tcPr/>
                </a:tc>
                <a:extLst>
                  <a:ext uri="{0D108BD9-81ED-4DB2-BD59-A6C34878D82A}">
                    <a16:rowId xmlns:a16="http://schemas.microsoft.com/office/drawing/2014/main" val="2754404948"/>
                  </a:ext>
                </a:extLst>
              </a:tr>
              <a:tr h="71722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5. Konsolidieren Sie Einkaufsanfragen und -intervalle</a:t>
                      </a:r>
                      <a:br>
                        <a:rPr lang="en-GB" sz="1800" dirty="0">
                          <a:solidFill>
                            <a:srgbClr val="245473"/>
                          </a:solidFill>
                          <a:latin typeface="+mj-lt"/>
                        </a:rPr>
                      </a:br>
                      <a:r>
                        <a:rPr lang="en-GB" sz="1800" dirty="0">
                          <a:solidFill>
                            <a:srgbClr val="245473"/>
                          </a:solidFill>
                          <a:latin typeface="+mj-lt"/>
                        </a:rPr>
                        <a:t>Das reduziert die Lieferkosten und die Einkaufsdokumentation.</a:t>
                      </a:r>
                    </a:p>
                  </a:txBody>
                  <a:tcPr/>
                </a:tc>
                <a:extLst>
                  <a:ext uri="{0D108BD9-81ED-4DB2-BD59-A6C34878D82A}">
                    <a16:rowId xmlns:a16="http://schemas.microsoft.com/office/drawing/2014/main" val="1565229782"/>
                  </a:ext>
                </a:extLst>
              </a:tr>
              <a:tr h="903680">
                <a:tc>
                  <a:txBody>
                    <a:bodyPr/>
                    <a:lstStyle/>
                    <a:p>
                      <a:pPr>
                        <a:spcBef>
                          <a:spcPts val="600"/>
                        </a:spcBef>
                      </a:pPr>
                      <a:r>
                        <a:rPr lang="en-GB" sz="1800" b="1" dirty="0">
                          <a:solidFill>
                            <a:srgbClr val="245473"/>
                          </a:solidFill>
                          <a:latin typeface="+mj-lt"/>
                        </a:rPr>
                        <a:t>6. Überprüfung des Einkaufsbedarfs</a:t>
                      </a:r>
                      <a:br>
                        <a:rPr lang="en-GB" sz="1800" dirty="0">
                          <a:solidFill>
                            <a:srgbClr val="245473"/>
                          </a:solidFill>
                          <a:latin typeface="+mj-lt"/>
                        </a:rPr>
                      </a:br>
                      <a:r>
                        <a:rPr lang="en-GB" sz="1800" dirty="0">
                          <a:solidFill>
                            <a:srgbClr val="245473"/>
                          </a:solidFill>
                          <a:latin typeface="+mj-lt"/>
                        </a:rPr>
                        <a:t>Dadurch wird sichergestellt, dass nur unbedingt notwendige Einkäufe getätigt werden. </a:t>
                      </a:r>
                      <a:r>
                        <a:rPr lang="en-GB" sz="1800" dirty="0" err="1">
                          <a:solidFill>
                            <a:srgbClr val="245473"/>
                          </a:solidFill>
                          <a:latin typeface="+mj-lt"/>
                        </a:rPr>
                        <a:t>Dadurch</a:t>
                      </a:r>
                      <a:r>
                        <a:rPr lang="en-GB" sz="1800" dirty="0">
                          <a:solidFill>
                            <a:srgbClr val="245473"/>
                          </a:solidFill>
                          <a:latin typeface="+mj-lt"/>
                        </a:rPr>
                        <a:t> </a:t>
                      </a:r>
                      <a:r>
                        <a:rPr lang="en-GB" sz="1800" dirty="0" err="1">
                          <a:solidFill>
                            <a:srgbClr val="245473"/>
                          </a:solidFill>
                          <a:latin typeface="+mj-lt"/>
                        </a:rPr>
                        <a:t>werden</a:t>
                      </a:r>
                      <a:r>
                        <a:rPr lang="en-GB" sz="1800" dirty="0">
                          <a:solidFill>
                            <a:srgbClr val="245473"/>
                          </a:solidFill>
                          <a:latin typeface="+mj-lt"/>
                        </a:rPr>
                        <a:t> </a:t>
                      </a:r>
                      <a:r>
                        <a:rPr lang="en-GB" sz="1800" dirty="0" err="1">
                          <a:solidFill>
                            <a:srgbClr val="245473"/>
                          </a:solidFill>
                          <a:latin typeface="+mj-lt"/>
                        </a:rPr>
                        <a:t>überschüssige</a:t>
                      </a:r>
                      <a:r>
                        <a:rPr lang="en-GB" sz="1800" dirty="0">
                          <a:solidFill>
                            <a:srgbClr val="245473"/>
                          </a:solidFill>
                          <a:latin typeface="+mj-lt"/>
                        </a:rPr>
                        <a:t> </a:t>
                      </a:r>
                      <a:r>
                        <a:rPr lang="en-GB" sz="1800" dirty="0" err="1">
                          <a:solidFill>
                            <a:srgbClr val="245473"/>
                          </a:solidFill>
                          <a:latin typeface="+mj-lt"/>
                        </a:rPr>
                        <a:t>Kosten</a:t>
                      </a:r>
                      <a:r>
                        <a:rPr lang="en-GB" sz="1800" dirty="0">
                          <a:solidFill>
                            <a:srgbClr val="245473"/>
                          </a:solidFill>
                          <a:latin typeface="+mj-lt"/>
                        </a:rPr>
                        <a:t> und </a:t>
                      </a:r>
                      <a:r>
                        <a:rPr lang="en-GB" sz="1800" dirty="0" err="1">
                          <a:solidFill>
                            <a:srgbClr val="245473"/>
                          </a:solidFill>
                          <a:latin typeface="+mj-lt"/>
                        </a:rPr>
                        <a:t>Lagerkosten</a:t>
                      </a:r>
                      <a:r>
                        <a:rPr lang="en-GB" sz="1800" dirty="0">
                          <a:solidFill>
                            <a:srgbClr val="245473"/>
                          </a:solidFill>
                          <a:latin typeface="+mj-lt"/>
                        </a:rPr>
                        <a:t> </a:t>
                      </a:r>
                      <a:r>
                        <a:rPr lang="en-GB" sz="1800" dirty="0" err="1">
                          <a:solidFill>
                            <a:srgbClr val="245473"/>
                          </a:solidFill>
                          <a:latin typeface="+mj-lt"/>
                        </a:rPr>
                        <a:t>reduziert</a:t>
                      </a:r>
                      <a:r>
                        <a:rPr lang="en-GB" sz="1800" dirty="0">
                          <a:solidFill>
                            <a:srgbClr val="245473"/>
                          </a:solidFill>
                          <a:latin typeface="+mj-lt"/>
                        </a:rPr>
                        <a:t> und es ist ein guter Weg, um sicherzustellen, dass ein Unternehmen Einsparungen bei der Beschaffung erzielt.</a:t>
                      </a:r>
                    </a:p>
                  </a:txBody>
                  <a:tcPr/>
                </a:tc>
                <a:extLst>
                  <a:ext uri="{0D108BD9-81ED-4DB2-BD59-A6C34878D82A}">
                    <a16:rowId xmlns:a16="http://schemas.microsoft.com/office/drawing/2014/main" val="2783143345"/>
                  </a:ext>
                </a:extLst>
              </a:tr>
            </a:tbl>
          </a:graphicData>
        </a:graphic>
      </p:graphicFrame>
      <p:sp>
        <p:nvSpPr>
          <p:cNvPr id="7" name="Textplatzhalter 1">
            <a:extLst>
              <a:ext uri="{FF2B5EF4-FFF2-40B4-BE49-F238E27FC236}">
                <a16:creationId xmlns:a16="http://schemas.microsoft.com/office/drawing/2014/main" id="{EA78A58E-FD5B-4ACF-ABD7-63BC3E0C7BDD}"/>
              </a:ext>
            </a:extLst>
          </p:cNvPr>
          <p:cNvSpPr>
            <a:spLocks noGrp="1"/>
          </p:cNvSpPr>
          <p:nvPr>
            <p:ph type="body" sz="quarter" idx="13"/>
          </p:nvPr>
        </p:nvSpPr>
        <p:spPr>
          <a:xfrm>
            <a:off x="1432183" y="465931"/>
            <a:ext cx="8117260" cy="697353"/>
          </a:xfrm>
        </p:spPr>
        <p:txBody>
          <a:bodyPr>
            <a:noAutofit/>
          </a:bodyPr>
          <a:lstStyle/>
          <a:p>
            <a:r>
              <a:rPr lang="en-GB" dirty="0"/>
              <a:t>14 Schnellmaßnahmen für Einsparungen bei der Beschaffung</a:t>
            </a:r>
          </a:p>
        </p:txBody>
      </p:sp>
    </p:spTree>
    <p:extLst>
      <p:ext uri="{BB962C8B-B14F-4D97-AF65-F5344CB8AC3E}">
        <p14:creationId xmlns:p14="http://schemas.microsoft.com/office/powerpoint/2010/main" val="520614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937927"/>
            <a:ext cx="2863080" cy="192903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Ein gutes Management der Einkaufs-/Beschaffungsabteilung ist entscheidend für ein profitables Unternehmen und Einsparungen im Einkauf können nur von Vorteil sein. </a:t>
            </a:r>
            <a:endParaRPr lang="en-US" dirty="0">
              <a:solidFill>
                <a:srgbClr val="245473"/>
              </a:solidFill>
            </a:endParaRP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441071" y="1820126"/>
          <a:ext cx="8507497" cy="4998720"/>
        </p:xfrm>
        <a:graphic>
          <a:graphicData uri="http://schemas.openxmlformats.org/drawingml/2006/table">
            <a:tbl>
              <a:tblPr firstRow="1" bandRow="1">
                <a:tableStyleId>{69CF1AB2-1976-4502-BF36-3FF5EA218861}</a:tableStyleId>
              </a:tblPr>
              <a:tblGrid>
                <a:gridCol w="8507497">
                  <a:extLst>
                    <a:ext uri="{9D8B030D-6E8A-4147-A177-3AD203B41FA5}">
                      <a16:colId xmlns:a16="http://schemas.microsoft.com/office/drawing/2014/main" val="1314533970"/>
                    </a:ext>
                  </a:extLst>
                </a:gridCol>
              </a:tblGrid>
              <a:tr h="370840">
                <a:tc>
                  <a:txBody>
                    <a:bodyPr/>
                    <a:lstStyle/>
                    <a:p>
                      <a:pPr>
                        <a:spcBef>
                          <a:spcPts val="600"/>
                        </a:spcBef>
                      </a:pPr>
                      <a:r>
                        <a:rPr lang="en-GB" sz="1600" dirty="0">
                          <a:solidFill>
                            <a:srgbClr val="245473"/>
                          </a:solidFill>
                        </a:rPr>
                        <a:t>7. Kauf aus vereinbarten </a:t>
                      </a:r>
                      <a:r>
                        <a:rPr lang="en-GB" sz="1600" dirty="0" err="1">
                          <a:solidFill>
                            <a:srgbClr val="245473"/>
                          </a:solidFill>
                        </a:rPr>
                        <a:t>Katalogen</a:t>
                      </a:r>
                      <a:br>
                        <a:rPr lang="en-GB" sz="1600" dirty="0">
                          <a:solidFill>
                            <a:srgbClr val="245473"/>
                          </a:solidFill>
                        </a:rPr>
                      </a:br>
                      <a:r>
                        <a:rPr lang="en-GB" sz="1600" b="0" i="0" kern="1200" dirty="0">
                          <a:solidFill>
                            <a:srgbClr val="245473"/>
                          </a:solidFill>
                          <a:effectLst/>
                          <a:latin typeface="+mn-lt"/>
                          <a:ea typeface="+mn-ea"/>
                          <a:cs typeface="+mn-cs"/>
                        </a:rPr>
                        <a:t>Stellen Sie sicher, dass nur eine Marke oder ein Typ eines Produkts gekauft wird. Duplizierung kann teuer werden und ist unnötig. </a:t>
                      </a:r>
                      <a:r>
                        <a:rPr lang="en-GB" sz="1600" b="0" i="0" kern="1200" dirty="0" err="1">
                          <a:solidFill>
                            <a:srgbClr val="245473"/>
                          </a:solidFill>
                          <a:effectLst/>
                          <a:latin typeface="+mn-lt"/>
                          <a:ea typeface="+mn-ea"/>
                          <a:cs typeface="+mn-cs"/>
                        </a:rPr>
                        <a:t>Größere</a:t>
                      </a:r>
                      <a:r>
                        <a:rPr lang="en-GB" sz="1600" b="0" i="0" kern="1200" dirty="0">
                          <a:solidFill>
                            <a:srgbClr val="245473"/>
                          </a:solidFill>
                          <a:effectLst/>
                          <a:latin typeface="+mn-lt"/>
                          <a:ea typeface="+mn-ea"/>
                          <a:cs typeface="+mn-cs"/>
                        </a:rPr>
                        <a:t> Bestellungen bei einem Lieferanten führen zu besseren Rabatten</a:t>
                      </a:r>
                      <a:r>
                        <a:rPr lang="en-GB" sz="1600" b="1" i="0" kern="1200" dirty="0">
                          <a:solidFill>
                            <a:srgbClr val="245473"/>
                          </a:solidFill>
                          <a:effectLst/>
                          <a:latin typeface="+mn-lt"/>
                          <a:ea typeface="+mn-ea"/>
                          <a:cs typeface="+mn-cs"/>
                        </a:rPr>
                        <a:t>. </a:t>
                      </a:r>
                      <a:endParaRPr lang="en-GB" sz="1600" dirty="0">
                        <a:solidFill>
                          <a:srgbClr val="245473"/>
                        </a:solidFill>
                      </a:endParaRPr>
                    </a:p>
                  </a:txBody>
                  <a:tcPr/>
                </a:tc>
                <a:extLst>
                  <a:ext uri="{0D108BD9-81ED-4DB2-BD59-A6C34878D82A}">
                    <a16:rowId xmlns:a16="http://schemas.microsoft.com/office/drawing/2014/main" val="2754404948"/>
                  </a:ext>
                </a:extLst>
              </a:tr>
              <a:tr h="370840">
                <a:tc>
                  <a:txBody>
                    <a:bodyPr/>
                    <a:lstStyle/>
                    <a:p>
                      <a:pPr>
                        <a:spcBef>
                          <a:spcPts val="600"/>
                        </a:spcBef>
                      </a:pPr>
                      <a:r>
                        <a:rPr lang="en-GB" sz="1600" b="1" dirty="0">
                          <a:solidFill>
                            <a:srgbClr val="245473"/>
                          </a:solidFill>
                        </a:rPr>
                        <a:t>8. Überprüfen Sie die Spezifikation der gekauften Produkte</a:t>
                      </a:r>
                      <a:br>
                        <a:rPr lang="en-GB" sz="1600" dirty="0">
                          <a:solidFill>
                            <a:srgbClr val="245473"/>
                          </a:solidFill>
                        </a:rPr>
                      </a:br>
                      <a:r>
                        <a:rPr lang="en-GB" sz="1600" dirty="0">
                          <a:solidFill>
                            <a:srgbClr val="245473"/>
                          </a:solidFill>
                        </a:rPr>
                        <a:t>Ist es möglich, eine niedrigere Spezifikation zu kaufen, die die gleiche Aufgabe erfüllt? Es ist zum Beispiel eine bekannte Geschichte, dass die NASA einen hochentwickelten Stift entwickelt hat, mit dem man im Weltraum schreiben konnte, während die Russen einen 5-Cent-Bleistift verwendeten - beide erfüllten die gleiche Aufgabe (Schreiben im Weltraum), aber mit einem enormen Kostenunterschied.</a:t>
                      </a:r>
                    </a:p>
                  </a:txBody>
                  <a:tcPr/>
                </a:tc>
                <a:extLst>
                  <a:ext uri="{0D108BD9-81ED-4DB2-BD59-A6C34878D82A}">
                    <a16:rowId xmlns:a16="http://schemas.microsoft.com/office/drawing/2014/main" val="1565229782"/>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600" b="1">
                          <a:solidFill>
                            <a:srgbClr val="245473"/>
                          </a:solidFill>
                        </a:rPr>
                        <a:t>9. Überprüfen Sie die Strategien für den Austausch von Lagerbeständen</a:t>
                      </a:r>
                      <a:br>
                        <a:rPr lang="en-GB" sz="1600" dirty="0">
                          <a:solidFill>
                            <a:srgbClr val="245473"/>
                          </a:solidFill>
                        </a:rPr>
                      </a:br>
                      <a:r>
                        <a:rPr lang="en-GB" sz="1600">
                          <a:solidFill>
                            <a:srgbClr val="245473"/>
                          </a:solidFill>
                        </a:rPr>
                        <a:t>Erneuern Sie Artikel nur bei Bedarf und nicht als Routineersatz. Achten Sie darauf, die Kosten für das Warten auf einen Ersatz zu berücksichtigen. Zum Beispiel ist es notwendig, ein wichtiges Maschinenteil regelmäßig zu ersetzen, aber es ist nicht notwendig, die meisten Lampen zu ersetzen, bevor sie ausfallen.</a:t>
                      </a:r>
                    </a:p>
                  </a:txBody>
                  <a:tcPr/>
                </a:tc>
                <a:extLst>
                  <a:ext uri="{0D108BD9-81ED-4DB2-BD59-A6C34878D82A}">
                    <a16:rowId xmlns:a16="http://schemas.microsoft.com/office/drawing/2014/main" val="2783143345"/>
                  </a:ext>
                </a:extLst>
              </a:tr>
              <a:tr h="370840">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600" b="1" dirty="0">
                          <a:solidFill>
                            <a:srgbClr val="245473"/>
                          </a:solidFill>
                        </a:rPr>
                        <a:t>10. Fragen Sie Ihre Lieferanten nach Rabatten </a:t>
                      </a:r>
                      <a:br>
                        <a:rPr lang="en-GB" sz="1600" dirty="0">
                          <a:solidFill>
                            <a:srgbClr val="245473"/>
                          </a:solidFill>
                        </a:rPr>
                      </a:br>
                      <a:r>
                        <a:rPr lang="en-GB" sz="1600" dirty="0">
                          <a:solidFill>
                            <a:srgbClr val="245473"/>
                          </a:solidFill>
                        </a:rPr>
                        <a:t>Oft können Sie bei der Beschaffung Einsparungen erzielen, indem Sie Ihr Einkaufsverhalten ändern. Besprechen Sie mit Ihren Lieferanten, ob sie bereit wären, Ihnen einen höheren Rabatt zu gewähren, wenn Sie Ihr Bestellvolumen etwas erhöhen oder wenn Sie </a:t>
                      </a:r>
                      <a:r>
                        <a:rPr lang="en-GB" sz="1600" dirty="0" err="1">
                          <a:solidFill>
                            <a:srgbClr val="245473"/>
                          </a:solidFill>
                        </a:rPr>
                        <a:t>früher</a:t>
                      </a:r>
                      <a:r>
                        <a:rPr lang="en-GB" sz="1600" dirty="0">
                          <a:solidFill>
                            <a:srgbClr val="245473"/>
                          </a:solidFill>
                        </a:rPr>
                        <a:t> </a:t>
                      </a:r>
                      <a:r>
                        <a:rPr lang="en-GB" sz="1600" dirty="0" err="1">
                          <a:solidFill>
                            <a:srgbClr val="245473"/>
                          </a:solidFill>
                        </a:rPr>
                        <a:t>bezahlen</a:t>
                      </a:r>
                      <a:r>
                        <a:rPr lang="en-GB" sz="1600" dirty="0">
                          <a:solidFill>
                            <a:srgbClr val="245473"/>
                          </a:solidFill>
                        </a:rPr>
                        <a:t>.</a:t>
                      </a:r>
                    </a:p>
                  </a:txBody>
                  <a:tcPr/>
                </a:tc>
                <a:extLst>
                  <a:ext uri="{0D108BD9-81ED-4DB2-BD59-A6C34878D82A}">
                    <a16:rowId xmlns:a16="http://schemas.microsoft.com/office/drawing/2014/main" val="1867511866"/>
                  </a:ext>
                </a:extLst>
              </a:tr>
            </a:tbl>
          </a:graphicData>
        </a:graphic>
      </p:graphicFrame>
      <p:sp>
        <p:nvSpPr>
          <p:cNvPr id="7" name="Textplatzhalter 1">
            <a:extLst>
              <a:ext uri="{FF2B5EF4-FFF2-40B4-BE49-F238E27FC236}">
                <a16:creationId xmlns:a16="http://schemas.microsoft.com/office/drawing/2014/main" id="{4F5E70D2-A48E-4716-89AA-CE2F39BF67AB}"/>
              </a:ext>
            </a:extLst>
          </p:cNvPr>
          <p:cNvSpPr>
            <a:spLocks noGrp="1"/>
          </p:cNvSpPr>
          <p:nvPr>
            <p:ph type="body" sz="quarter" idx="13"/>
          </p:nvPr>
        </p:nvSpPr>
        <p:spPr>
          <a:xfrm>
            <a:off x="1432183" y="465931"/>
            <a:ext cx="8117260" cy="697353"/>
          </a:xfrm>
        </p:spPr>
        <p:txBody>
          <a:bodyPr>
            <a:noAutofit/>
          </a:bodyPr>
          <a:lstStyle/>
          <a:p>
            <a:r>
              <a:rPr lang="en-GB" dirty="0"/>
              <a:t>14 Schnellmaßnahmen für Einsparungen bei der Beschaffung</a:t>
            </a:r>
          </a:p>
        </p:txBody>
      </p:sp>
    </p:spTree>
    <p:extLst>
      <p:ext uri="{BB962C8B-B14F-4D97-AF65-F5344CB8AC3E}">
        <p14:creationId xmlns:p14="http://schemas.microsoft.com/office/powerpoint/2010/main" val="1349833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243432" y="1937927"/>
            <a:ext cx="2863080" cy="316014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Es gibt eine beträchtliche Anzahl von Möglichkeiten, Einsparungen bei der Beschaffung zu erzielen, und alle Mitarbeiter und Manager sollten diese kennen und in </a:t>
            </a:r>
            <a:r>
              <a:rPr lang="en-GB" sz="2000" dirty="0" err="1">
                <a:solidFill>
                  <a:srgbClr val="245473"/>
                </a:solidFill>
                <a:latin typeface="+mj-lt"/>
                <a:ea typeface="Open Sans Light" panose="020B0306030504020204" pitchFamily="34" charset="0"/>
                <a:cs typeface="Open Sans Light" panose="020B0306030504020204" pitchFamily="34" charset="0"/>
              </a:rPr>
              <a:t>guten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Einsparungsstrategien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bei</a:t>
            </a:r>
            <a:r>
              <a:rPr lang="en-GB" sz="2000" dirty="0">
                <a:solidFill>
                  <a:srgbClr val="245473"/>
                </a:solidFill>
                <a:latin typeface="+mj-lt"/>
                <a:ea typeface="Open Sans Light" panose="020B0306030504020204" pitchFamily="34" charset="0"/>
                <a:cs typeface="Open Sans Light" panose="020B0306030504020204" pitchFamily="34" charset="0"/>
              </a:rPr>
              <a:t> der </a:t>
            </a:r>
            <a:r>
              <a:rPr lang="en-GB" sz="2000" dirty="0" err="1">
                <a:solidFill>
                  <a:srgbClr val="245473"/>
                </a:solidFill>
                <a:latin typeface="+mj-lt"/>
                <a:ea typeface="Open Sans Light" panose="020B0306030504020204" pitchFamily="34" charset="0"/>
                <a:cs typeface="Open Sans Light" panose="020B0306030504020204" pitchFamily="34" charset="0"/>
              </a:rPr>
              <a:t>Beschaffung</a:t>
            </a:r>
            <a:r>
              <a:rPr lang="en-GB" sz="2000" dirty="0">
                <a:solidFill>
                  <a:srgbClr val="245473"/>
                </a:solidFill>
                <a:latin typeface="+mj-lt"/>
                <a:ea typeface="Open Sans Light" panose="020B0306030504020204" pitchFamily="34" charset="0"/>
                <a:cs typeface="Open Sans Light" panose="020B0306030504020204" pitchFamily="34" charset="0"/>
              </a:rPr>
              <a:t> geschult sein.</a:t>
            </a:r>
          </a:p>
        </p:txBody>
      </p:sp>
      <p:graphicFrame>
        <p:nvGraphicFramePr>
          <p:cNvPr id="3" name="Tabelle 21">
            <a:extLst>
              <a:ext uri="{FF2B5EF4-FFF2-40B4-BE49-F238E27FC236}">
                <a16:creationId xmlns:a16="http://schemas.microsoft.com/office/drawing/2014/main" id="{C1559540-4AE0-4200-867B-8DF9AE0D32A0}"/>
              </a:ext>
            </a:extLst>
          </p:cNvPr>
          <p:cNvGraphicFramePr>
            <a:graphicFrameLocks noGrp="1"/>
          </p:cNvGraphicFramePr>
          <p:nvPr/>
        </p:nvGraphicFramePr>
        <p:xfrm>
          <a:off x="3277785" y="1818605"/>
          <a:ext cx="8507497" cy="5030937"/>
        </p:xfrm>
        <a:graphic>
          <a:graphicData uri="http://schemas.openxmlformats.org/drawingml/2006/table">
            <a:tbl>
              <a:tblPr firstRow="1" bandRow="1">
                <a:tableStyleId>{69CF1AB2-1976-4502-BF36-3FF5EA218861}</a:tableStyleId>
              </a:tblPr>
              <a:tblGrid>
                <a:gridCol w="8507497">
                  <a:extLst>
                    <a:ext uri="{9D8B030D-6E8A-4147-A177-3AD203B41FA5}">
                      <a16:colId xmlns:a16="http://schemas.microsoft.com/office/drawing/2014/main" val="909820550"/>
                    </a:ext>
                  </a:extLst>
                </a:gridCol>
              </a:tblGrid>
              <a:tr h="870165">
                <a:tc>
                  <a:txBody>
                    <a:bodyPr/>
                    <a:lstStyle/>
                    <a:p>
                      <a:pPr>
                        <a:spcBef>
                          <a:spcPts val="600"/>
                        </a:spcBef>
                      </a:pPr>
                      <a:r>
                        <a:rPr lang="en-GB" sz="1800" dirty="0">
                          <a:solidFill>
                            <a:srgbClr val="245473"/>
                          </a:solidFill>
                          <a:latin typeface="+mj-lt"/>
                        </a:rPr>
                        <a:t>11. </a:t>
                      </a:r>
                      <a:r>
                        <a:rPr lang="en-GB" sz="1800" dirty="0" err="1">
                          <a:solidFill>
                            <a:srgbClr val="245473"/>
                          </a:solidFill>
                          <a:latin typeface="+mj-lt"/>
                        </a:rPr>
                        <a:t>Stellen</a:t>
                      </a:r>
                      <a:r>
                        <a:rPr lang="en-GB" sz="1800" dirty="0">
                          <a:solidFill>
                            <a:srgbClr val="245473"/>
                          </a:solidFill>
                          <a:latin typeface="+mj-lt"/>
                        </a:rPr>
                        <a:t> Sie </a:t>
                      </a:r>
                      <a:r>
                        <a:rPr lang="en-GB" sz="1800" dirty="0" err="1">
                          <a:solidFill>
                            <a:srgbClr val="245473"/>
                          </a:solidFill>
                          <a:latin typeface="+mj-lt"/>
                        </a:rPr>
                        <a:t>sicher</a:t>
                      </a:r>
                      <a:r>
                        <a:rPr lang="en-GB" sz="1800" dirty="0">
                          <a:solidFill>
                            <a:srgbClr val="245473"/>
                          </a:solidFill>
                          <a:latin typeface="+mj-lt"/>
                        </a:rPr>
                        <a:t>, dass korrekte Managementkontrollen vorhanden sind</a:t>
                      </a:r>
                      <a:br>
                        <a:rPr lang="en-GB" sz="1800" dirty="0">
                          <a:solidFill>
                            <a:srgbClr val="245473"/>
                          </a:solidFill>
                          <a:latin typeface="+mj-lt"/>
                        </a:rPr>
                      </a:br>
                      <a:r>
                        <a:rPr lang="en-GB" sz="1800" b="0" dirty="0">
                          <a:solidFill>
                            <a:srgbClr val="245473"/>
                          </a:solidFill>
                          <a:latin typeface="+mj-lt"/>
                        </a:rPr>
                        <a:t>Halten Sie diese insbesondere bei Ad-hoc-Einkäufen ein. Bestellen die richtigen Personen die richtigen Produkte für den jeweiligen Auftrag? </a:t>
                      </a:r>
                    </a:p>
                  </a:txBody>
                  <a:tcPr/>
                </a:tc>
                <a:extLst>
                  <a:ext uri="{0D108BD9-81ED-4DB2-BD59-A6C34878D82A}">
                    <a16:rowId xmlns:a16="http://schemas.microsoft.com/office/drawing/2014/main" val="2754404948"/>
                  </a:ext>
                </a:extLst>
              </a:tr>
              <a:tr h="870165">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12. Mitarbeiter </a:t>
                      </a:r>
                      <a:r>
                        <a:rPr lang="en-GB" sz="1800" b="1" dirty="0" err="1">
                          <a:solidFill>
                            <a:srgbClr val="245473"/>
                          </a:solidFill>
                          <a:latin typeface="+mj-lt"/>
                        </a:rPr>
                        <a:t>schulen</a:t>
                      </a:r>
                      <a:r>
                        <a:rPr lang="en-GB" sz="1800" b="1" dirty="0">
                          <a:solidFill>
                            <a:srgbClr val="245473"/>
                          </a:solidFill>
                          <a:latin typeface="+mj-lt"/>
                        </a:rPr>
                        <a:t> &amp; </a:t>
                      </a:r>
                      <a:r>
                        <a:rPr lang="en-GB" sz="1800" b="1" dirty="0" err="1">
                          <a:solidFill>
                            <a:srgbClr val="245473"/>
                          </a:solidFill>
                          <a:latin typeface="+mj-lt"/>
                        </a:rPr>
                        <a:t>ausbilden</a:t>
                      </a:r>
                      <a:br>
                        <a:rPr lang="en-GB" sz="1800" dirty="0">
                          <a:solidFill>
                            <a:srgbClr val="245473"/>
                          </a:solidFill>
                          <a:latin typeface="+mj-lt"/>
                        </a:rPr>
                      </a:br>
                      <a:r>
                        <a:rPr lang="en-GB" sz="1800" dirty="0" err="1">
                          <a:solidFill>
                            <a:srgbClr val="245473"/>
                          </a:solidFill>
                          <a:latin typeface="+mj-lt"/>
                        </a:rPr>
                        <a:t>Schulen</a:t>
                      </a:r>
                      <a:r>
                        <a:rPr lang="en-GB" sz="1800" dirty="0">
                          <a:solidFill>
                            <a:srgbClr val="245473"/>
                          </a:solidFill>
                          <a:latin typeface="+mj-lt"/>
                        </a:rPr>
                        <a:t> Sie die Mitarbeiter </a:t>
                      </a:r>
                      <a:r>
                        <a:rPr lang="en-GB" sz="1800" dirty="0" err="1">
                          <a:solidFill>
                            <a:srgbClr val="245473"/>
                          </a:solidFill>
                          <a:latin typeface="+mj-lt"/>
                        </a:rPr>
                        <a:t>im</a:t>
                      </a:r>
                      <a:r>
                        <a:rPr lang="en-GB" sz="1800" dirty="0">
                          <a:solidFill>
                            <a:srgbClr val="245473"/>
                          </a:solidFill>
                          <a:latin typeface="+mj-lt"/>
                        </a:rPr>
                        <a:t> </a:t>
                      </a:r>
                      <a:r>
                        <a:rPr lang="en-GB" sz="1800" dirty="0" err="1">
                          <a:solidFill>
                            <a:srgbClr val="245473"/>
                          </a:solidFill>
                          <a:latin typeface="+mj-lt"/>
                        </a:rPr>
                        <a:t>kosteneffektiven</a:t>
                      </a:r>
                      <a:r>
                        <a:rPr lang="en-GB" sz="1800" dirty="0">
                          <a:solidFill>
                            <a:srgbClr val="245473"/>
                          </a:solidFill>
                          <a:latin typeface="+mj-lt"/>
                        </a:rPr>
                        <a:t> </a:t>
                      </a:r>
                      <a:r>
                        <a:rPr lang="en-GB" sz="1800" dirty="0" err="1">
                          <a:solidFill>
                            <a:srgbClr val="245473"/>
                          </a:solidFill>
                          <a:latin typeface="+mj-lt"/>
                        </a:rPr>
                        <a:t>Einkauf</a:t>
                      </a:r>
                      <a:r>
                        <a:rPr lang="en-GB" sz="1800" dirty="0">
                          <a:solidFill>
                            <a:srgbClr val="245473"/>
                          </a:solidFill>
                          <a:latin typeface="+mj-lt"/>
                        </a:rPr>
                        <a:t> und </a:t>
                      </a:r>
                      <a:r>
                        <a:rPr lang="en-GB" sz="1800" dirty="0" err="1">
                          <a:solidFill>
                            <a:srgbClr val="245473"/>
                          </a:solidFill>
                          <a:latin typeface="+mj-lt"/>
                        </a:rPr>
                        <a:t>ermutigen</a:t>
                      </a:r>
                      <a:r>
                        <a:rPr lang="en-GB" sz="1800" dirty="0">
                          <a:solidFill>
                            <a:srgbClr val="245473"/>
                          </a:solidFill>
                          <a:latin typeface="+mj-lt"/>
                        </a:rPr>
                        <a:t> Sie </a:t>
                      </a:r>
                      <a:r>
                        <a:rPr lang="en-GB" sz="1800" dirty="0" err="1">
                          <a:solidFill>
                            <a:srgbClr val="245473"/>
                          </a:solidFill>
                          <a:latin typeface="+mj-lt"/>
                        </a:rPr>
                        <a:t>sie</a:t>
                      </a:r>
                      <a:r>
                        <a:rPr lang="en-GB" sz="1800" dirty="0">
                          <a:solidFill>
                            <a:srgbClr val="245473"/>
                          </a:solidFill>
                          <a:latin typeface="+mj-lt"/>
                        </a:rPr>
                        <a:t>, </a:t>
                      </a:r>
                      <a:r>
                        <a:rPr lang="en-GB" sz="1800" dirty="0" err="1">
                          <a:solidFill>
                            <a:srgbClr val="245473"/>
                          </a:solidFill>
                          <a:latin typeface="+mj-lt"/>
                        </a:rPr>
                        <a:t>wann</a:t>
                      </a:r>
                      <a:r>
                        <a:rPr lang="en-GB" sz="1800" dirty="0">
                          <a:solidFill>
                            <a:srgbClr val="245473"/>
                          </a:solidFill>
                          <a:latin typeface="+mj-lt"/>
                        </a:rPr>
                        <a:t> </a:t>
                      </a:r>
                      <a:r>
                        <a:rPr lang="en-GB" sz="1800" dirty="0" err="1">
                          <a:solidFill>
                            <a:srgbClr val="245473"/>
                          </a:solidFill>
                          <a:latin typeface="+mj-lt"/>
                        </a:rPr>
                        <a:t>immer</a:t>
                      </a:r>
                      <a:r>
                        <a:rPr lang="en-GB" sz="1800" dirty="0">
                          <a:solidFill>
                            <a:srgbClr val="245473"/>
                          </a:solidFill>
                          <a:latin typeface="+mj-lt"/>
                        </a:rPr>
                        <a:t> </a:t>
                      </a:r>
                      <a:r>
                        <a:rPr lang="en-GB" sz="1800" dirty="0" err="1">
                          <a:solidFill>
                            <a:srgbClr val="245473"/>
                          </a:solidFill>
                          <a:latin typeface="+mj-lt"/>
                        </a:rPr>
                        <a:t>möglich</a:t>
                      </a:r>
                      <a:r>
                        <a:rPr lang="en-GB" sz="1800" dirty="0">
                          <a:solidFill>
                            <a:srgbClr val="245473"/>
                          </a:solidFill>
                          <a:latin typeface="+mj-lt"/>
                        </a:rPr>
                        <a:t>, Geld </a:t>
                      </a:r>
                      <a:r>
                        <a:rPr lang="en-GB" sz="1800" dirty="0" err="1">
                          <a:solidFill>
                            <a:srgbClr val="245473"/>
                          </a:solidFill>
                          <a:latin typeface="+mj-lt"/>
                        </a:rPr>
                        <a:t>zu</a:t>
                      </a:r>
                      <a:r>
                        <a:rPr lang="en-GB" sz="1800" dirty="0">
                          <a:solidFill>
                            <a:srgbClr val="245473"/>
                          </a:solidFill>
                          <a:latin typeface="+mj-lt"/>
                        </a:rPr>
                        <a:t> </a:t>
                      </a:r>
                      <a:r>
                        <a:rPr lang="en-GB" sz="1800" dirty="0" err="1">
                          <a:solidFill>
                            <a:srgbClr val="245473"/>
                          </a:solidFill>
                          <a:latin typeface="+mj-lt"/>
                        </a:rPr>
                        <a:t>sparen</a:t>
                      </a:r>
                      <a:r>
                        <a:rPr lang="en-GB" sz="1800" dirty="0">
                          <a:solidFill>
                            <a:srgbClr val="245473"/>
                          </a:solidFill>
                          <a:latin typeface="+mj-lt"/>
                        </a:rPr>
                        <a:t>.</a:t>
                      </a:r>
                    </a:p>
                  </a:txBody>
                  <a:tcPr/>
                </a:tc>
                <a:extLst>
                  <a:ext uri="{0D108BD9-81ED-4DB2-BD59-A6C34878D82A}">
                    <a16:rowId xmlns:a16="http://schemas.microsoft.com/office/drawing/2014/main" val="1565229782"/>
                  </a:ext>
                </a:extLst>
              </a:tr>
              <a:tr h="1653313">
                <a:tc>
                  <a:txBody>
                    <a:bodyPr/>
                    <a:lstStyle/>
                    <a:p>
                      <a:pPr>
                        <a:spcBef>
                          <a:spcPts val="600"/>
                        </a:spcBef>
                      </a:pPr>
                      <a:r>
                        <a:rPr lang="en-GB" sz="1800" b="1" dirty="0">
                          <a:solidFill>
                            <a:srgbClr val="245473"/>
                          </a:solidFill>
                          <a:latin typeface="+mj-lt"/>
                        </a:rPr>
                        <a:t>13. </a:t>
                      </a:r>
                      <a:r>
                        <a:rPr lang="en-GB" sz="1800" b="1" dirty="0" err="1">
                          <a:solidFill>
                            <a:srgbClr val="245473"/>
                          </a:solidFill>
                          <a:latin typeface="+mj-lt"/>
                        </a:rPr>
                        <a:t>Technologie</a:t>
                      </a:r>
                      <a:r>
                        <a:rPr lang="en-GB" sz="1800" b="1" dirty="0">
                          <a:solidFill>
                            <a:srgbClr val="245473"/>
                          </a:solidFill>
                          <a:latin typeface="+mj-lt"/>
                        </a:rPr>
                        <a:t> </a:t>
                      </a:r>
                      <a:r>
                        <a:rPr lang="en-GB" sz="1800" b="1" dirty="0" err="1">
                          <a:solidFill>
                            <a:srgbClr val="245473"/>
                          </a:solidFill>
                          <a:latin typeface="+mj-lt"/>
                        </a:rPr>
                        <a:t>nutzen</a:t>
                      </a:r>
                      <a:br>
                        <a:rPr lang="en-GB" sz="1800" dirty="0">
                          <a:solidFill>
                            <a:srgbClr val="245473"/>
                          </a:solidFill>
                          <a:latin typeface="+mj-lt"/>
                        </a:rPr>
                      </a:br>
                      <a:r>
                        <a:rPr lang="en-GB" sz="1800" dirty="0">
                          <a:solidFill>
                            <a:srgbClr val="245473"/>
                          </a:solidFill>
                          <a:latin typeface="+mj-lt"/>
                        </a:rPr>
                        <a:t>Die </a:t>
                      </a:r>
                      <a:r>
                        <a:rPr lang="en-GB" sz="1800" dirty="0" err="1">
                          <a:solidFill>
                            <a:srgbClr val="245473"/>
                          </a:solidFill>
                          <a:latin typeface="+mj-lt"/>
                        </a:rPr>
                        <a:t>Computerisierung</a:t>
                      </a:r>
                      <a:r>
                        <a:rPr lang="en-GB" sz="1800" dirty="0">
                          <a:solidFill>
                            <a:srgbClr val="245473"/>
                          </a:solidFill>
                          <a:latin typeface="+mj-lt"/>
                        </a:rPr>
                        <a:t> des </a:t>
                      </a:r>
                      <a:r>
                        <a:rPr lang="en-GB" sz="1800" dirty="0" err="1">
                          <a:solidFill>
                            <a:srgbClr val="245473"/>
                          </a:solidFill>
                          <a:latin typeface="+mj-lt"/>
                        </a:rPr>
                        <a:t>Einkaufsprozesses</a:t>
                      </a:r>
                      <a:r>
                        <a:rPr lang="en-GB" sz="1800" dirty="0">
                          <a:solidFill>
                            <a:srgbClr val="245473"/>
                          </a:solidFill>
                          <a:latin typeface="+mj-lt"/>
                        </a:rPr>
                        <a:t> </a:t>
                      </a:r>
                      <a:r>
                        <a:rPr lang="en-GB" sz="1800" dirty="0" err="1">
                          <a:solidFill>
                            <a:srgbClr val="245473"/>
                          </a:solidFill>
                          <a:latin typeface="+mj-lt"/>
                        </a:rPr>
                        <a:t>kostet</a:t>
                      </a:r>
                      <a:r>
                        <a:rPr lang="en-GB" sz="1800" dirty="0">
                          <a:solidFill>
                            <a:srgbClr val="245473"/>
                          </a:solidFill>
                          <a:latin typeface="+mj-lt"/>
                        </a:rPr>
                        <a:t> </a:t>
                      </a:r>
                      <a:r>
                        <a:rPr lang="en-GB" sz="1800" dirty="0" err="1">
                          <a:solidFill>
                            <a:srgbClr val="245473"/>
                          </a:solidFill>
                          <a:latin typeface="+mj-lt"/>
                        </a:rPr>
                        <a:t>zwar</a:t>
                      </a:r>
                      <a:r>
                        <a:rPr lang="en-GB" sz="1800" dirty="0">
                          <a:solidFill>
                            <a:srgbClr val="245473"/>
                          </a:solidFill>
                          <a:latin typeface="+mj-lt"/>
                        </a:rPr>
                        <a:t> </a:t>
                      </a:r>
                      <a:r>
                        <a:rPr lang="en-GB" sz="1800" dirty="0" err="1">
                          <a:solidFill>
                            <a:srgbClr val="245473"/>
                          </a:solidFill>
                          <a:latin typeface="+mj-lt"/>
                        </a:rPr>
                        <a:t>anfangs</a:t>
                      </a:r>
                      <a:r>
                        <a:rPr lang="en-GB" sz="1800" dirty="0">
                          <a:solidFill>
                            <a:srgbClr val="245473"/>
                          </a:solidFill>
                          <a:latin typeface="+mj-lt"/>
                        </a:rPr>
                        <a:t> Geld, </a:t>
                      </a:r>
                      <a:r>
                        <a:rPr lang="en-GB" sz="1800" dirty="0" err="1">
                          <a:solidFill>
                            <a:srgbClr val="245473"/>
                          </a:solidFill>
                          <a:latin typeface="+mj-lt"/>
                        </a:rPr>
                        <a:t>aber</a:t>
                      </a:r>
                      <a:r>
                        <a:rPr lang="en-GB" sz="1800" dirty="0">
                          <a:solidFill>
                            <a:srgbClr val="245473"/>
                          </a:solidFill>
                          <a:latin typeface="+mj-lt"/>
                        </a:rPr>
                        <a:t> </a:t>
                      </a:r>
                      <a:r>
                        <a:rPr lang="en-GB" sz="1800" dirty="0" err="1">
                          <a:solidFill>
                            <a:srgbClr val="245473"/>
                          </a:solidFill>
                          <a:latin typeface="+mj-lt"/>
                        </a:rPr>
                        <a:t>durch</a:t>
                      </a:r>
                      <a:r>
                        <a:rPr lang="en-GB" sz="1800" dirty="0">
                          <a:solidFill>
                            <a:srgbClr val="245473"/>
                          </a:solidFill>
                          <a:latin typeface="+mj-lt"/>
                        </a:rPr>
                        <a:t> die </a:t>
                      </a:r>
                      <a:r>
                        <a:rPr lang="en-GB" sz="1800" dirty="0" err="1">
                          <a:solidFill>
                            <a:srgbClr val="245473"/>
                          </a:solidFill>
                          <a:latin typeface="+mj-lt"/>
                        </a:rPr>
                        <a:t>Beschleunigung</a:t>
                      </a:r>
                      <a:r>
                        <a:rPr lang="en-GB" sz="1800" dirty="0">
                          <a:solidFill>
                            <a:srgbClr val="245473"/>
                          </a:solidFill>
                          <a:latin typeface="+mj-lt"/>
                        </a:rPr>
                        <a:t> und </a:t>
                      </a:r>
                      <a:r>
                        <a:rPr lang="en-GB" sz="1800" dirty="0" err="1">
                          <a:solidFill>
                            <a:srgbClr val="245473"/>
                          </a:solidFill>
                          <a:latin typeface="+mj-lt"/>
                        </a:rPr>
                        <a:t>Vereinfachung</a:t>
                      </a:r>
                      <a:r>
                        <a:rPr lang="en-GB" sz="1800" dirty="0">
                          <a:solidFill>
                            <a:srgbClr val="245473"/>
                          </a:solidFill>
                          <a:latin typeface="+mj-lt"/>
                        </a:rPr>
                        <a:t> des </a:t>
                      </a:r>
                      <a:r>
                        <a:rPr lang="en-GB" sz="1800" dirty="0" err="1">
                          <a:solidFill>
                            <a:srgbClr val="245473"/>
                          </a:solidFill>
                          <a:latin typeface="+mj-lt"/>
                        </a:rPr>
                        <a:t>Einkaufs</a:t>
                      </a:r>
                      <a:r>
                        <a:rPr lang="en-GB" sz="1800" dirty="0">
                          <a:solidFill>
                            <a:srgbClr val="245473"/>
                          </a:solidFill>
                          <a:latin typeface="+mj-lt"/>
                        </a:rPr>
                        <a:t> </a:t>
                      </a:r>
                      <a:r>
                        <a:rPr lang="en-GB" sz="1800" dirty="0" err="1">
                          <a:solidFill>
                            <a:srgbClr val="245473"/>
                          </a:solidFill>
                          <a:latin typeface="+mj-lt"/>
                        </a:rPr>
                        <a:t>sollten</a:t>
                      </a:r>
                      <a:r>
                        <a:rPr lang="en-GB" sz="1800" dirty="0">
                          <a:solidFill>
                            <a:srgbClr val="245473"/>
                          </a:solidFill>
                          <a:latin typeface="+mj-lt"/>
                        </a:rPr>
                        <a:t> </a:t>
                      </a:r>
                      <a:r>
                        <a:rPr lang="en-GB" sz="1800" dirty="0" err="1">
                          <a:solidFill>
                            <a:srgbClr val="245473"/>
                          </a:solidFill>
                          <a:latin typeface="+mj-lt"/>
                        </a:rPr>
                        <a:t>Einsparungen</a:t>
                      </a:r>
                      <a:r>
                        <a:rPr lang="en-GB" sz="1800" dirty="0">
                          <a:solidFill>
                            <a:srgbClr val="245473"/>
                          </a:solidFill>
                          <a:latin typeface="+mj-lt"/>
                        </a:rPr>
                        <a:t> </a:t>
                      </a:r>
                      <a:r>
                        <a:rPr lang="en-GB" sz="1800" dirty="0" err="1">
                          <a:solidFill>
                            <a:srgbClr val="245473"/>
                          </a:solidFill>
                          <a:latin typeface="+mj-lt"/>
                        </a:rPr>
                        <a:t>bei</a:t>
                      </a:r>
                      <a:r>
                        <a:rPr lang="en-GB" sz="1800" dirty="0">
                          <a:solidFill>
                            <a:srgbClr val="245473"/>
                          </a:solidFill>
                          <a:latin typeface="+mj-lt"/>
                        </a:rPr>
                        <a:t> der </a:t>
                      </a:r>
                      <a:r>
                        <a:rPr lang="en-GB" sz="1800" dirty="0" err="1">
                          <a:solidFill>
                            <a:srgbClr val="245473"/>
                          </a:solidFill>
                          <a:latin typeface="+mj-lt"/>
                        </a:rPr>
                        <a:t>Beschaffung</a:t>
                      </a:r>
                      <a:r>
                        <a:rPr lang="en-GB" sz="1800" dirty="0">
                          <a:solidFill>
                            <a:srgbClr val="245473"/>
                          </a:solidFill>
                          <a:latin typeface="+mj-lt"/>
                        </a:rPr>
                        <a:t> </a:t>
                      </a:r>
                      <a:r>
                        <a:rPr lang="en-GB" sz="1800" dirty="0" err="1">
                          <a:solidFill>
                            <a:srgbClr val="245473"/>
                          </a:solidFill>
                          <a:latin typeface="+mj-lt"/>
                        </a:rPr>
                        <a:t>erzielt</a:t>
                      </a:r>
                      <a:r>
                        <a:rPr lang="en-GB" sz="1800" dirty="0">
                          <a:solidFill>
                            <a:srgbClr val="245473"/>
                          </a:solidFill>
                          <a:latin typeface="+mj-lt"/>
                        </a:rPr>
                        <a:t> </a:t>
                      </a:r>
                      <a:r>
                        <a:rPr lang="en-GB" sz="1800" dirty="0" err="1">
                          <a:solidFill>
                            <a:srgbClr val="245473"/>
                          </a:solidFill>
                          <a:latin typeface="+mj-lt"/>
                        </a:rPr>
                        <a:t>werden</a:t>
                      </a:r>
                      <a:r>
                        <a:rPr lang="en-GB" sz="1800" dirty="0">
                          <a:solidFill>
                            <a:srgbClr val="245473"/>
                          </a:solidFill>
                          <a:latin typeface="+mj-lt"/>
                        </a:rPr>
                        <a:t>. </a:t>
                      </a:r>
                      <a:r>
                        <a:rPr lang="en-GB" sz="1800" dirty="0" err="1">
                          <a:solidFill>
                            <a:srgbClr val="245473"/>
                          </a:solidFill>
                          <a:latin typeface="+mj-lt"/>
                        </a:rPr>
                        <a:t>Als</a:t>
                      </a:r>
                      <a:r>
                        <a:rPr lang="en-GB" sz="1800" dirty="0">
                          <a:solidFill>
                            <a:srgbClr val="245473"/>
                          </a:solidFill>
                          <a:latin typeface="+mj-lt"/>
                        </a:rPr>
                        <a:t> Teil des </a:t>
                      </a:r>
                      <a:r>
                        <a:rPr lang="en-GB" sz="1800" dirty="0" err="1">
                          <a:solidFill>
                            <a:srgbClr val="245473"/>
                          </a:solidFill>
                          <a:latin typeface="+mj-lt"/>
                        </a:rPr>
                        <a:t>Einsatzes</a:t>
                      </a:r>
                      <a:r>
                        <a:rPr lang="en-GB" sz="1800" dirty="0">
                          <a:solidFill>
                            <a:srgbClr val="245473"/>
                          </a:solidFill>
                          <a:latin typeface="+mj-lt"/>
                        </a:rPr>
                        <a:t> von </a:t>
                      </a:r>
                      <a:r>
                        <a:rPr lang="en-GB" sz="1800" dirty="0" err="1">
                          <a:solidFill>
                            <a:srgbClr val="245473"/>
                          </a:solidFill>
                          <a:latin typeface="+mj-lt"/>
                        </a:rPr>
                        <a:t>Technologie</a:t>
                      </a:r>
                      <a:r>
                        <a:rPr lang="en-GB" sz="1800" dirty="0">
                          <a:solidFill>
                            <a:srgbClr val="245473"/>
                          </a:solidFill>
                          <a:latin typeface="+mj-lt"/>
                        </a:rPr>
                        <a:t> </a:t>
                      </a:r>
                      <a:r>
                        <a:rPr lang="en-GB" sz="1800" dirty="0" err="1">
                          <a:solidFill>
                            <a:srgbClr val="245473"/>
                          </a:solidFill>
                          <a:latin typeface="+mj-lt"/>
                        </a:rPr>
                        <a:t>zur</a:t>
                      </a:r>
                      <a:r>
                        <a:rPr lang="en-GB" sz="1800" dirty="0">
                          <a:solidFill>
                            <a:srgbClr val="245473"/>
                          </a:solidFill>
                          <a:latin typeface="+mj-lt"/>
                        </a:rPr>
                        <a:t> </a:t>
                      </a:r>
                      <a:r>
                        <a:rPr lang="en-GB" sz="1800" dirty="0" err="1">
                          <a:solidFill>
                            <a:srgbClr val="245473"/>
                          </a:solidFill>
                          <a:latin typeface="+mj-lt"/>
                        </a:rPr>
                        <a:t>Erzielung</a:t>
                      </a:r>
                      <a:r>
                        <a:rPr lang="en-GB" sz="1800" dirty="0">
                          <a:solidFill>
                            <a:srgbClr val="245473"/>
                          </a:solidFill>
                          <a:latin typeface="+mj-lt"/>
                        </a:rPr>
                        <a:t> von </a:t>
                      </a:r>
                      <a:r>
                        <a:rPr lang="en-GB" sz="1800" dirty="0" err="1">
                          <a:solidFill>
                            <a:srgbClr val="245473"/>
                          </a:solidFill>
                          <a:latin typeface="+mj-lt"/>
                        </a:rPr>
                        <a:t>Einsparungen</a:t>
                      </a:r>
                      <a:r>
                        <a:rPr lang="en-GB" sz="1800" dirty="0">
                          <a:solidFill>
                            <a:srgbClr val="245473"/>
                          </a:solidFill>
                          <a:latin typeface="+mj-lt"/>
                        </a:rPr>
                        <a:t> </a:t>
                      </a:r>
                      <a:r>
                        <a:rPr lang="en-GB" sz="1800" dirty="0" err="1">
                          <a:solidFill>
                            <a:srgbClr val="245473"/>
                          </a:solidFill>
                          <a:latin typeface="+mj-lt"/>
                        </a:rPr>
                        <a:t>bei</a:t>
                      </a:r>
                      <a:r>
                        <a:rPr lang="en-GB" sz="1800" dirty="0">
                          <a:solidFill>
                            <a:srgbClr val="245473"/>
                          </a:solidFill>
                          <a:latin typeface="+mj-lt"/>
                        </a:rPr>
                        <a:t> der </a:t>
                      </a:r>
                      <a:r>
                        <a:rPr lang="en-GB" sz="1800" dirty="0" err="1">
                          <a:solidFill>
                            <a:srgbClr val="245473"/>
                          </a:solidFill>
                          <a:latin typeface="+mj-lt"/>
                        </a:rPr>
                        <a:t>Beschaffung</a:t>
                      </a:r>
                      <a:r>
                        <a:rPr lang="en-GB" sz="1800" dirty="0">
                          <a:solidFill>
                            <a:srgbClr val="245473"/>
                          </a:solidFill>
                          <a:latin typeface="+mj-lt"/>
                        </a:rPr>
                        <a:t> </a:t>
                      </a:r>
                      <a:r>
                        <a:rPr lang="en-GB" sz="1800" dirty="0" err="1">
                          <a:solidFill>
                            <a:srgbClr val="245473"/>
                          </a:solidFill>
                          <a:latin typeface="+mj-lt"/>
                        </a:rPr>
                        <a:t>können</a:t>
                      </a:r>
                      <a:r>
                        <a:rPr lang="en-GB" sz="1800" dirty="0">
                          <a:solidFill>
                            <a:srgbClr val="245473"/>
                          </a:solidFill>
                          <a:latin typeface="+mj-lt"/>
                        </a:rPr>
                        <a:t> Sie das </a:t>
                      </a:r>
                      <a:r>
                        <a:rPr lang="en-GB" sz="1800" dirty="0" err="1">
                          <a:solidFill>
                            <a:srgbClr val="245473"/>
                          </a:solidFill>
                          <a:latin typeface="+mj-lt"/>
                        </a:rPr>
                        <a:t>Einkaufssystem</a:t>
                      </a:r>
                      <a:r>
                        <a:rPr lang="en-GB" sz="1800" dirty="0">
                          <a:solidFill>
                            <a:srgbClr val="245473"/>
                          </a:solidFill>
                          <a:latin typeface="+mj-lt"/>
                        </a:rPr>
                        <a:t> </a:t>
                      </a:r>
                      <a:r>
                        <a:rPr lang="en-GB" sz="1800" dirty="0" err="1">
                          <a:solidFill>
                            <a:srgbClr val="245473"/>
                          </a:solidFill>
                          <a:latin typeface="+mj-lt"/>
                        </a:rPr>
                        <a:t>mit</a:t>
                      </a:r>
                      <a:r>
                        <a:rPr lang="en-GB" sz="1800" dirty="0">
                          <a:solidFill>
                            <a:srgbClr val="245473"/>
                          </a:solidFill>
                          <a:latin typeface="+mj-lt"/>
                        </a:rPr>
                        <a:t> </a:t>
                      </a:r>
                      <a:r>
                        <a:rPr lang="en-GB" sz="1800" dirty="0" err="1">
                          <a:solidFill>
                            <a:srgbClr val="245473"/>
                          </a:solidFill>
                          <a:latin typeface="+mj-lt"/>
                        </a:rPr>
                        <a:t>dem</a:t>
                      </a:r>
                      <a:r>
                        <a:rPr lang="en-GB" sz="1800" dirty="0">
                          <a:solidFill>
                            <a:srgbClr val="245473"/>
                          </a:solidFill>
                          <a:latin typeface="+mj-lt"/>
                        </a:rPr>
                        <a:t> </a:t>
                      </a:r>
                      <a:r>
                        <a:rPr lang="en-GB" sz="1800" dirty="0" err="1">
                          <a:solidFill>
                            <a:srgbClr val="245473"/>
                          </a:solidFill>
                          <a:latin typeface="+mj-lt"/>
                        </a:rPr>
                        <a:t>Inventar</a:t>
                      </a:r>
                      <a:r>
                        <a:rPr lang="en-GB" sz="1800" dirty="0">
                          <a:solidFill>
                            <a:srgbClr val="245473"/>
                          </a:solidFill>
                          <a:latin typeface="+mj-lt"/>
                        </a:rPr>
                        <a:t>- und </a:t>
                      </a:r>
                      <a:r>
                        <a:rPr lang="en-GB" sz="1800" dirty="0" err="1">
                          <a:solidFill>
                            <a:srgbClr val="245473"/>
                          </a:solidFill>
                          <a:latin typeface="+mj-lt"/>
                        </a:rPr>
                        <a:t>Buchhaltungssystem</a:t>
                      </a:r>
                      <a:r>
                        <a:rPr lang="en-GB" sz="1800" dirty="0">
                          <a:solidFill>
                            <a:srgbClr val="245473"/>
                          </a:solidFill>
                          <a:latin typeface="+mj-lt"/>
                        </a:rPr>
                        <a:t> </a:t>
                      </a:r>
                      <a:r>
                        <a:rPr lang="en-GB" sz="1800" dirty="0" err="1">
                          <a:solidFill>
                            <a:srgbClr val="245473"/>
                          </a:solidFill>
                          <a:latin typeface="+mj-lt"/>
                        </a:rPr>
                        <a:t>verbinden</a:t>
                      </a:r>
                      <a:r>
                        <a:rPr lang="en-GB" sz="1800" dirty="0">
                          <a:solidFill>
                            <a:srgbClr val="245473"/>
                          </a:solidFill>
                          <a:latin typeface="+mj-lt"/>
                        </a:rPr>
                        <a:t>. </a:t>
                      </a:r>
                    </a:p>
                  </a:txBody>
                  <a:tcPr/>
                </a:tc>
                <a:extLst>
                  <a:ext uri="{0D108BD9-81ED-4DB2-BD59-A6C34878D82A}">
                    <a16:rowId xmlns:a16="http://schemas.microsoft.com/office/drawing/2014/main" val="2783143345"/>
                  </a:ext>
                </a:extLst>
              </a:tr>
              <a:tr h="1464777">
                <a:tc>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lang="en-GB" sz="1800" b="1" dirty="0">
                          <a:solidFill>
                            <a:srgbClr val="245473"/>
                          </a:solidFill>
                          <a:latin typeface="+mj-lt"/>
                        </a:rPr>
                        <a:t>14. Zentralisieren Sie</a:t>
                      </a:r>
                      <a:br>
                        <a:rPr lang="en-GB" sz="1800" dirty="0">
                          <a:solidFill>
                            <a:srgbClr val="245473"/>
                          </a:solidFill>
                          <a:latin typeface="+mj-lt"/>
                        </a:rPr>
                      </a:br>
                      <a:r>
                        <a:rPr lang="en-GB" sz="1800" dirty="0">
                          <a:solidFill>
                            <a:srgbClr val="245473"/>
                          </a:solidFill>
                          <a:latin typeface="+mj-lt"/>
                        </a:rPr>
                        <a:t>Zentralisieren Sie zunächst disparate Einkaufsfunktionalitäten, was Einsparungen bei Personal, Prozessen und Technologie </a:t>
                      </a:r>
                      <a:r>
                        <a:rPr lang="en-GB" sz="1800" dirty="0" err="1">
                          <a:solidFill>
                            <a:srgbClr val="245473"/>
                          </a:solidFill>
                          <a:latin typeface="+mj-lt"/>
                        </a:rPr>
                        <a:t>ermöglicht</a:t>
                      </a:r>
                      <a:r>
                        <a:rPr lang="en-GB" sz="1800" dirty="0">
                          <a:solidFill>
                            <a:srgbClr val="245473"/>
                          </a:solidFill>
                          <a:latin typeface="+mj-lt"/>
                        </a:rPr>
                        <a:t>. </a:t>
                      </a:r>
                      <a:r>
                        <a:rPr lang="de-DE" sz="1800" dirty="0">
                          <a:solidFill>
                            <a:srgbClr val="245473"/>
                          </a:solidFill>
                          <a:latin typeface="+mj-lt"/>
                        </a:rPr>
                        <a:t>Zentralisieren Sie zudem die Lagerhaltung, was zu großen Einsparungen bei Immobilien und Personal führen kann</a:t>
                      </a:r>
                      <a:r>
                        <a:rPr lang="en-GB" sz="1800" dirty="0">
                          <a:solidFill>
                            <a:srgbClr val="245473"/>
                          </a:solidFill>
                          <a:latin typeface="+mj-lt"/>
                        </a:rPr>
                        <a:t>.</a:t>
                      </a:r>
                      <a:endParaRPr lang="de-DE" sz="1800" dirty="0">
                        <a:solidFill>
                          <a:srgbClr val="245473"/>
                        </a:solidFill>
                        <a:latin typeface="+mj-lt"/>
                      </a:endParaRPr>
                    </a:p>
                  </a:txBody>
                  <a:tcPr/>
                </a:tc>
                <a:extLst>
                  <a:ext uri="{0D108BD9-81ED-4DB2-BD59-A6C34878D82A}">
                    <a16:rowId xmlns:a16="http://schemas.microsoft.com/office/drawing/2014/main" val="1867511866"/>
                  </a:ext>
                </a:extLst>
              </a:tr>
            </a:tbl>
          </a:graphicData>
        </a:graphic>
      </p:graphicFrame>
      <p:sp>
        <p:nvSpPr>
          <p:cNvPr id="7" name="Textplatzhalter 1">
            <a:extLst>
              <a:ext uri="{FF2B5EF4-FFF2-40B4-BE49-F238E27FC236}">
                <a16:creationId xmlns:a16="http://schemas.microsoft.com/office/drawing/2014/main" id="{04B48F22-DC58-48F9-B381-C12B92548624}"/>
              </a:ext>
            </a:extLst>
          </p:cNvPr>
          <p:cNvSpPr>
            <a:spLocks noGrp="1"/>
          </p:cNvSpPr>
          <p:nvPr>
            <p:ph type="body" sz="quarter" idx="13"/>
          </p:nvPr>
        </p:nvSpPr>
        <p:spPr>
          <a:xfrm>
            <a:off x="1432183" y="465931"/>
            <a:ext cx="8117260" cy="697353"/>
          </a:xfrm>
        </p:spPr>
        <p:txBody>
          <a:bodyPr>
            <a:noAutofit/>
          </a:bodyPr>
          <a:lstStyle/>
          <a:p>
            <a:r>
              <a:rPr lang="en-GB" dirty="0"/>
              <a:t>14 Schnellmaßnahmen für Einsparungen bei der Beschaffung</a:t>
            </a:r>
          </a:p>
        </p:txBody>
      </p:sp>
    </p:spTree>
    <p:extLst>
      <p:ext uri="{BB962C8B-B14F-4D97-AF65-F5344CB8AC3E}">
        <p14:creationId xmlns:p14="http://schemas.microsoft.com/office/powerpoint/2010/main" val="1400741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38B4E260-12F3-4A00-968A-9E9720209DA1}"/>
              </a:ext>
            </a:extLst>
          </p:cNvPr>
          <p:cNvSpPr>
            <a:spLocks noGrp="1"/>
          </p:cNvSpPr>
          <p:nvPr>
            <p:ph type="body" sz="quarter" idx="13"/>
          </p:nvPr>
        </p:nvSpPr>
        <p:spPr>
          <a:xfrm>
            <a:off x="1531816" y="503338"/>
            <a:ext cx="6063873" cy="697353"/>
          </a:xfrm>
        </p:spPr>
        <p:txBody>
          <a:bodyPr>
            <a:noAutofit/>
          </a:bodyPr>
          <a:lstStyle/>
          <a:p>
            <a:r>
              <a:rPr lang="en-GB" dirty="0"/>
              <a:t>Schnelle Maßnahmen: Intelligente Kostenreduzierung</a:t>
            </a:r>
          </a:p>
        </p:txBody>
      </p:sp>
      <p:sp>
        <p:nvSpPr>
          <p:cNvPr id="4" name="Subtitle 2">
            <a:extLst>
              <a:ext uri="{FF2B5EF4-FFF2-40B4-BE49-F238E27FC236}">
                <a16:creationId xmlns:a16="http://schemas.microsoft.com/office/drawing/2014/main" id="{B8CB9108-1583-4A1C-846B-3263D00D0833}"/>
              </a:ext>
            </a:extLst>
          </p:cNvPr>
          <p:cNvSpPr txBox="1">
            <a:spLocks/>
          </p:cNvSpPr>
          <p:nvPr/>
        </p:nvSpPr>
        <p:spPr>
          <a:xfrm>
            <a:off x="106729" y="1783423"/>
            <a:ext cx="3760019" cy="486830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Kostenreduzierung ist ein sehr wichtiges Thema in der Unternehmenskrise. Aber es ist sehr wichtig, dass Kostensenkungen nicht mehr Schaden als Nutzen anrichten. Um intelligente Kostensenkung zu betreiben, bedarf es eines Einblicks in die Wertschöpfungsprozesse im Unternehmen. </a:t>
            </a: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Bewaffnet mit diesen Erkenntnissen können wir Bereiche der Organisation identifizieren, in denen Kostensenkungen die Wertschöpfung stark beeinträchtigen würden, und solche Bereiche, in denen Kostensenkungen nur einen peripheren Einfluss </a:t>
            </a:r>
            <a:r>
              <a:rPr lang="en-GB" sz="1800" dirty="0" err="1">
                <a:solidFill>
                  <a:srgbClr val="245473"/>
                </a:solidFill>
                <a:latin typeface="+mj-lt"/>
                <a:ea typeface="Open Sans Light" panose="020B0306030504020204" pitchFamily="34" charset="0"/>
                <a:cs typeface="Open Sans Light" panose="020B0306030504020204" pitchFamily="34" charset="0"/>
              </a:rPr>
              <a:t>hätten</a:t>
            </a:r>
            <a:r>
              <a:rPr lang="en-GB" sz="1800" dirty="0">
                <a:solidFill>
                  <a:srgbClr val="245473"/>
                </a:solidFill>
                <a:latin typeface="+mj-lt"/>
                <a:ea typeface="Open Sans Light" panose="020B0306030504020204" pitchFamily="34" charset="0"/>
                <a:cs typeface="Open Sans Light" panose="020B0306030504020204" pitchFamily="34" charset="0"/>
              </a:rPr>
              <a:t>.</a:t>
            </a:r>
          </a:p>
        </p:txBody>
      </p:sp>
      <p:grpSp>
        <p:nvGrpSpPr>
          <p:cNvPr id="3" name="Gruppieren 2">
            <a:extLst>
              <a:ext uri="{FF2B5EF4-FFF2-40B4-BE49-F238E27FC236}">
                <a16:creationId xmlns:a16="http://schemas.microsoft.com/office/drawing/2014/main" id="{A81850E2-A9D5-43FB-8608-BD50F0CFC75A}"/>
              </a:ext>
            </a:extLst>
          </p:cNvPr>
          <p:cNvGrpSpPr/>
          <p:nvPr/>
        </p:nvGrpSpPr>
        <p:grpSpPr>
          <a:xfrm>
            <a:off x="3857625" y="2021921"/>
            <a:ext cx="7981950" cy="2569130"/>
            <a:chOff x="6173812" y="2124691"/>
            <a:chExt cx="4494189" cy="3876061"/>
          </a:xfrm>
        </p:grpSpPr>
        <p:grpSp>
          <p:nvGrpSpPr>
            <p:cNvPr id="7" name="Group 5">
              <a:extLst>
                <a:ext uri="{FF2B5EF4-FFF2-40B4-BE49-F238E27FC236}">
                  <a16:creationId xmlns:a16="http://schemas.microsoft.com/office/drawing/2014/main" id="{133D37CC-066E-4949-A37B-43C880F5C242}"/>
                </a:ext>
              </a:extLst>
            </p:cNvPr>
            <p:cNvGrpSpPr/>
            <p:nvPr/>
          </p:nvGrpSpPr>
          <p:grpSpPr>
            <a:xfrm>
              <a:off x="9442141" y="2124691"/>
              <a:ext cx="1225860" cy="3876061"/>
              <a:chOff x="10774771" y="2376847"/>
              <a:chExt cx="1417229" cy="4481153"/>
            </a:xfrm>
          </p:grpSpPr>
          <p:sp>
            <p:nvSpPr>
              <p:cNvPr id="8" name="Rectangle 5">
                <a:extLst>
                  <a:ext uri="{FF2B5EF4-FFF2-40B4-BE49-F238E27FC236}">
                    <a16:creationId xmlns:a16="http://schemas.microsoft.com/office/drawing/2014/main" id="{05A9F71C-257C-4594-AB51-224697E43D04}"/>
                  </a:ext>
                </a:extLst>
              </p:cNvPr>
              <p:cNvSpPr>
                <a:spLocks noChangeArrowheads="1"/>
              </p:cNvSpPr>
              <p:nvPr/>
            </p:nvSpPr>
            <p:spPr bwMode="auto">
              <a:xfrm>
                <a:off x="11245724" y="2923196"/>
                <a:ext cx="946276" cy="3934804"/>
              </a:xfrm>
              <a:prstGeom prst="rect">
                <a:avLst/>
              </a:prstGeom>
              <a:solidFill>
                <a:schemeClr val="accent5"/>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9" name="Freeform 6">
                <a:extLst>
                  <a:ext uri="{FF2B5EF4-FFF2-40B4-BE49-F238E27FC236}">
                    <a16:creationId xmlns:a16="http://schemas.microsoft.com/office/drawing/2014/main" id="{E315D926-E501-4A7A-A089-D6EE9CB4E9B1}"/>
                  </a:ext>
                </a:extLst>
              </p:cNvPr>
              <p:cNvSpPr>
                <a:spLocks/>
              </p:cNvSpPr>
              <p:nvPr/>
            </p:nvSpPr>
            <p:spPr bwMode="auto">
              <a:xfrm>
                <a:off x="10774771" y="2376847"/>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0" name="Freeform 7">
                <a:extLst>
                  <a:ext uri="{FF2B5EF4-FFF2-40B4-BE49-F238E27FC236}">
                    <a16:creationId xmlns:a16="http://schemas.microsoft.com/office/drawing/2014/main" id="{30A518D7-C517-46A6-B758-055E8D816E0D}"/>
                  </a:ext>
                </a:extLst>
              </p:cNvPr>
              <p:cNvSpPr>
                <a:spLocks/>
              </p:cNvSpPr>
              <p:nvPr/>
            </p:nvSpPr>
            <p:spPr bwMode="auto">
              <a:xfrm>
                <a:off x="10774771" y="2376847"/>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5">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1" name="Freeform 8">
                <a:extLst>
                  <a:ext uri="{FF2B5EF4-FFF2-40B4-BE49-F238E27FC236}">
                    <a16:creationId xmlns:a16="http://schemas.microsoft.com/office/drawing/2014/main" id="{5C8C03DF-30A5-4C43-83F1-AEE54BBE510E}"/>
                  </a:ext>
                </a:extLst>
              </p:cNvPr>
              <p:cNvSpPr>
                <a:spLocks/>
              </p:cNvSpPr>
              <p:nvPr/>
            </p:nvSpPr>
            <p:spPr bwMode="auto">
              <a:xfrm>
                <a:off x="10774771" y="2641280"/>
                <a:ext cx="470953" cy="638135"/>
              </a:xfrm>
              <a:custGeom>
                <a:avLst/>
                <a:gdLst>
                  <a:gd name="T0" fmla="*/ 431 w 431"/>
                  <a:gd name="T1" fmla="*/ 499 h 584"/>
                  <a:gd name="T2" fmla="*/ 0 w 431"/>
                  <a:gd name="T3" fmla="*/ 0 h 584"/>
                  <a:gd name="T4" fmla="*/ 0 w 431"/>
                  <a:gd name="T5" fmla="*/ 85 h 584"/>
                  <a:gd name="T6" fmla="*/ 431 w 431"/>
                  <a:gd name="T7" fmla="*/ 584 h 584"/>
                  <a:gd name="T8" fmla="*/ 431 w 431"/>
                  <a:gd name="T9" fmla="*/ 499 h 584"/>
                </a:gdLst>
                <a:ahLst/>
                <a:cxnLst>
                  <a:cxn ang="0">
                    <a:pos x="T0" y="T1"/>
                  </a:cxn>
                  <a:cxn ang="0">
                    <a:pos x="T2" y="T3"/>
                  </a:cxn>
                  <a:cxn ang="0">
                    <a:pos x="T4" y="T5"/>
                  </a:cxn>
                  <a:cxn ang="0">
                    <a:pos x="T6" y="T7"/>
                  </a:cxn>
                  <a:cxn ang="0">
                    <a:pos x="T8" y="T9"/>
                  </a:cxn>
                </a:cxnLst>
                <a:rect l="0" t="0" r="r" b="b"/>
                <a:pathLst>
                  <a:path w="431" h="584">
                    <a:moveTo>
                      <a:pt x="431" y="499"/>
                    </a:moveTo>
                    <a:lnTo>
                      <a:pt x="0" y="0"/>
                    </a:lnTo>
                    <a:lnTo>
                      <a:pt x="0" y="85"/>
                    </a:lnTo>
                    <a:lnTo>
                      <a:pt x="431" y="584"/>
                    </a:lnTo>
                    <a:lnTo>
                      <a:pt x="431"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2" name="Freeform 9">
                <a:extLst>
                  <a:ext uri="{FF2B5EF4-FFF2-40B4-BE49-F238E27FC236}">
                    <a16:creationId xmlns:a16="http://schemas.microsoft.com/office/drawing/2014/main" id="{2D12E66A-A5D4-4EBC-A311-DE4140261C1D}"/>
                  </a:ext>
                </a:extLst>
              </p:cNvPr>
              <p:cNvSpPr>
                <a:spLocks/>
              </p:cNvSpPr>
              <p:nvPr/>
            </p:nvSpPr>
            <p:spPr bwMode="auto">
              <a:xfrm>
                <a:off x="11245724" y="3088193"/>
                <a:ext cx="640321" cy="289565"/>
              </a:xfrm>
              <a:custGeom>
                <a:avLst/>
                <a:gdLst>
                  <a:gd name="T0" fmla="*/ 0 w 586"/>
                  <a:gd name="T1" fmla="*/ 90 h 265"/>
                  <a:gd name="T2" fmla="*/ 419 w 586"/>
                  <a:gd name="T3" fmla="*/ 90 h 265"/>
                  <a:gd name="T4" fmla="*/ 419 w 586"/>
                  <a:gd name="T5" fmla="*/ 0 h 265"/>
                  <a:gd name="T6" fmla="*/ 586 w 586"/>
                  <a:gd name="T7" fmla="*/ 133 h 265"/>
                  <a:gd name="T8" fmla="*/ 419 w 586"/>
                  <a:gd name="T9" fmla="*/ 265 h 265"/>
                  <a:gd name="T10" fmla="*/ 419 w 586"/>
                  <a:gd name="T11" fmla="*/ 175 h 265"/>
                  <a:gd name="T12" fmla="*/ 0 w 586"/>
                  <a:gd name="T13" fmla="*/ 175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3"/>
                    </a:lnTo>
                    <a:lnTo>
                      <a:pt x="419" y="265"/>
                    </a:lnTo>
                    <a:lnTo>
                      <a:pt x="419" y="175"/>
                    </a:lnTo>
                    <a:lnTo>
                      <a:pt x="0" y="175"/>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13" name="Group 11">
              <a:extLst>
                <a:ext uri="{FF2B5EF4-FFF2-40B4-BE49-F238E27FC236}">
                  <a16:creationId xmlns:a16="http://schemas.microsoft.com/office/drawing/2014/main" id="{B80F12E2-2ACA-477B-9DEE-1EE06C8AEAAF}"/>
                </a:ext>
              </a:extLst>
            </p:cNvPr>
            <p:cNvGrpSpPr/>
            <p:nvPr/>
          </p:nvGrpSpPr>
          <p:grpSpPr>
            <a:xfrm>
              <a:off x="8623641" y="2603880"/>
              <a:ext cx="1225860" cy="3396870"/>
              <a:chOff x="9828495" y="2930844"/>
              <a:chExt cx="1417229" cy="3927156"/>
            </a:xfrm>
          </p:grpSpPr>
          <p:sp>
            <p:nvSpPr>
              <p:cNvPr id="14" name="Rectangle 10">
                <a:extLst>
                  <a:ext uri="{FF2B5EF4-FFF2-40B4-BE49-F238E27FC236}">
                    <a16:creationId xmlns:a16="http://schemas.microsoft.com/office/drawing/2014/main" id="{B65FD1EA-4E01-43D0-9A90-E013EDAE8889}"/>
                  </a:ext>
                </a:extLst>
              </p:cNvPr>
              <p:cNvSpPr>
                <a:spLocks noChangeArrowheads="1"/>
              </p:cNvSpPr>
              <p:nvPr/>
            </p:nvSpPr>
            <p:spPr bwMode="auto">
              <a:xfrm>
                <a:off x="10301633" y="3476101"/>
                <a:ext cx="944091" cy="3381899"/>
              </a:xfrm>
              <a:prstGeom prst="rect">
                <a:avLst/>
              </a:pr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5" name="Freeform 11">
                <a:extLst>
                  <a:ext uri="{FF2B5EF4-FFF2-40B4-BE49-F238E27FC236}">
                    <a16:creationId xmlns:a16="http://schemas.microsoft.com/office/drawing/2014/main" id="{C1CA792A-E041-4A2E-9B0E-2B951F8A825A}"/>
                  </a:ext>
                </a:extLst>
              </p:cNvPr>
              <p:cNvSpPr>
                <a:spLocks/>
              </p:cNvSpPr>
              <p:nvPr/>
            </p:nvSpPr>
            <p:spPr bwMode="auto">
              <a:xfrm>
                <a:off x="9828495" y="2930844"/>
                <a:ext cx="473138" cy="1098161"/>
              </a:xfrm>
              <a:custGeom>
                <a:avLst/>
                <a:gdLst>
                  <a:gd name="T0" fmla="*/ 433 w 433"/>
                  <a:gd name="T1" fmla="*/ 499 h 1005"/>
                  <a:gd name="T2" fmla="*/ 0 w 433"/>
                  <a:gd name="T3" fmla="*/ 0 h 1005"/>
                  <a:gd name="T4" fmla="*/ 0 w 433"/>
                  <a:gd name="T5" fmla="*/ 506 h 1005"/>
                  <a:gd name="T6" fmla="*/ 433 w 433"/>
                  <a:gd name="T7" fmla="*/ 1005 h 1005"/>
                  <a:gd name="T8" fmla="*/ 433 w 433"/>
                  <a:gd name="T9" fmla="*/ 499 h 1005"/>
                </a:gdLst>
                <a:ahLst/>
                <a:cxnLst>
                  <a:cxn ang="0">
                    <a:pos x="T0" y="T1"/>
                  </a:cxn>
                  <a:cxn ang="0">
                    <a:pos x="T2" y="T3"/>
                  </a:cxn>
                  <a:cxn ang="0">
                    <a:pos x="T4" y="T5"/>
                  </a:cxn>
                  <a:cxn ang="0">
                    <a:pos x="T6" y="T7"/>
                  </a:cxn>
                  <a:cxn ang="0">
                    <a:pos x="T8" y="T9"/>
                  </a:cxn>
                </a:cxnLst>
                <a:rect l="0" t="0" r="r" b="b"/>
                <a:pathLst>
                  <a:path w="433" h="1005">
                    <a:moveTo>
                      <a:pt x="433" y="499"/>
                    </a:moveTo>
                    <a:lnTo>
                      <a:pt x="0" y="0"/>
                    </a:lnTo>
                    <a:lnTo>
                      <a:pt x="0" y="506"/>
                    </a:lnTo>
                    <a:lnTo>
                      <a:pt x="433" y="1005"/>
                    </a:lnTo>
                    <a:lnTo>
                      <a:pt x="433" y="499"/>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6" name="Freeform 12">
                <a:extLst>
                  <a:ext uri="{FF2B5EF4-FFF2-40B4-BE49-F238E27FC236}">
                    <a16:creationId xmlns:a16="http://schemas.microsoft.com/office/drawing/2014/main" id="{BA597A82-79A6-4724-9D2C-CB315C79114F}"/>
                  </a:ext>
                </a:extLst>
              </p:cNvPr>
              <p:cNvSpPr>
                <a:spLocks/>
              </p:cNvSpPr>
              <p:nvPr/>
            </p:nvSpPr>
            <p:spPr bwMode="auto">
              <a:xfrm>
                <a:off x="9828495" y="2930844"/>
                <a:ext cx="1416136" cy="545256"/>
              </a:xfrm>
              <a:custGeom>
                <a:avLst/>
                <a:gdLst>
                  <a:gd name="T0" fmla="*/ 866 w 1297"/>
                  <a:gd name="T1" fmla="*/ 0 h 499"/>
                  <a:gd name="T2" fmla="*/ 0 w 1297"/>
                  <a:gd name="T3" fmla="*/ 0 h 499"/>
                  <a:gd name="T4" fmla="*/ 433 w 1297"/>
                  <a:gd name="T5" fmla="*/ 499 h 499"/>
                  <a:gd name="T6" fmla="*/ 1297 w 1297"/>
                  <a:gd name="T7" fmla="*/ 499 h 499"/>
                  <a:gd name="T8" fmla="*/ 866 w 1297"/>
                  <a:gd name="T9" fmla="*/ 0 h 499"/>
                </a:gdLst>
                <a:ahLst/>
                <a:cxnLst>
                  <a:cxn ang="0">
                    <a:pos x="T0" y="T1"/>
                  </a:cxn>
                  <a:cxn ang="0">
                    <a:pos x="T2" y="T3"/>
                  </a:cxn>
                  <a:cxn ang="0">
                    <a:pos x="T4" y="T5"/>
                  </a:cxn>
                  <a:cxn ang="0">
                    <a:pos x="T6" y="T7"/>
                  </a:cxn>
                  <a:cxn ang="0">
                    <a:pos x="T8" y="T9"/>
                  </a:cxn>
                </a:cxnLst>
                <a:rect l="0" t="0" r="r" b="b"/>
                <a:pathLst>
                  <a:path w="1297" h="499">
                    <a:moveTo>
                      <a:pt x="866" y="0"/>
                    </a:moveTo>
                    <a:lnTo>
                      <a:pt x="0" y="0"/>
                    </a:lnTo>
                    <a:lnTo>
                      <a:pt x="433" y="499"/>
                    </a:lnTo>
                    <a:lnTo>
                      <a:pt x="1297" y="499"/>
                    </a:lnTo>
                    <a:lnTo>
                      <a:pt x="866" y="0"/>
                    </a:lnTo>
                    <a:close/>
                  </a:path>
                </a:pathLst>
              </a:custGeom>
              <a:solidFill>
                <a:schemeClr val="accent4">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7" name="Freeform 13">
                <a:extLst>
                  <a:ext uri="{FF2B5EF4-FFF2-40B4-BE49-F238E27FC236}">
                    <a16:creationId xmlns:a16="http://schemas.microsoft.com/office/drawing/2014/main" id="{82941A69-6662-416F-91A9-4797C79E97BD}"/>
                  </a:ext>
                </a:extLst>
              </p:cNvPr>
              <p:cNvSpPr>
                <a:spLocks/>
              </p:cNvSpPr>
              <p:nvPr/>
            </p:nvSpPr>
            <p:spPr bwMode="auto">
              <a:xfrm>
                <a:off x="9828495" y="3194185"/>
                <a:ext cx="473138" cy="638135"/>
              </a:xfrm>
              <a:custGeom>
                <a:avLst/>
                <a:gdLst>
                  <a:gd name="T0" fmla="*/ 433 w 433"/>
                  <a:gd name="T1" fmla="*/ 499 h 584"/>
                  <a:gd name="T2" fmla="*/ 0 w 433"/>
                  <a:gd name="T3" fmla="*/ 0 h 584"/>
                  <a:gd name="T4" fmla="*/ 0 w 433"/>
                  <a:gd name="T5" fmla="*/ 88 h 584"/>
                  <a:gd name="T6" fmla="*/ 433 w 433"/>
                  <a:gd name="T7" fmla="*/ 584 h 584"/>
                  <a:gd name="T8" fmla="*/ 433 w 433"/>
                  <a:gd name="T9" fmla="*/ 499 h 584"/>
                </a:gdLst>
                <a:ahLst/>
                <a:cxnLst>
                  <a:cxn ang="0">
                    <a:pos x="T0" y="T1"/>
                  </a:cxn>
                  <a:cxn ang="0">
                    <a:pos x="T2" y="T3"/>
                  </a:cxn>
                  <a:cxn ang="0">
                    <a:pos x="T4" y="T5"/>
                  </a:cxn>
                  <a:cxn ang="0">
                    <a:pos x="T6" y="T7"/>
                  </a:cxn>
                  <a:cxn ang="0">
                    <a:pos x="T8" y="T9"/>
                  </a:cxn>
                </a:cxnLst>
                <a:rect l="0" t="0" r="r" b="b"/>
                <a:pathLst>
                  <a:path w="433" h="584">
                    <a:moveTo>
                      <a:pt x="433" y="499"/>
                    </a:moveTo>
                    <a:lnTo>
                      <a:pt x="0" y="0"/>
                    </a:lnTo>
                    <a:lnTo>
                      <a:pt x="0" y="88"/>
                    </a:lnTo>
                    <a:lnTo>
                      <a:pt x="433" y="584"/>
                    </a:lnTo>
                    <a:lnTo>
                      <a:pt x="433"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18" name="Freeform 14">
                <a:extLst>
                  <a:ext uri="{FF2B5EF4-FFF2-40B4-BE49-F238E27FC236}">
                    <a16:creationId xmlns:a16="http://schemas.microsoft.com/office/drawing/2014/main" id="{1D674CDE-6C74-40E3-8154-5BA0AA765FB2}"/>
                  </a:ext>
                </a:extLst>
              </p:cNvPr>
              <p:cNvSpPr>
                <a:spLocks/>
              </p:cNvSpPr>
              <p:nvPr/>
            </p:nvSpPr>
            <p:spPr bwMode="auto">
              <a:xfrm>
                <a:off x="10301633" y="3641098"/>
                <a:ext cx="641414" cy="289565"/>
              </a:xfrm>
              <a:custGeom>
                <a:avLst/>
                <a:gdLst>
                  <a:gd name="T0" fmla="*/ 0 w 587"/>
                  <a:gd name="T1" fmla="*/ 90 h 265"/>
                  <a:gd name="T2" fmla="*/ 419 w 587"/>
                  <a:gd name="T3" fmla="*/ 90 h 265"/>
                  <a:gd name="T4" fmla="*/ 419 w 587"/>
                  <a:gd name="T5" fmla="*/ 0 h 265"/>
                  <a:gd name="T6" fmla="*/ 587 w 587"/>
                  <a:gd name="T7" fmla="*/ 133 h 265"/>
                  <a:gd name="T8" fmla="*/ 419 w 587"/>
                  <a:gd name="T9" fmla="*/ 265 h 265"/>
                  <a:gd name="T10" fmla="*/ 419 w 587"/>
                  <a:gd name="T11" fmla="*/ 175 h 265"/>
                  <a:gd name="T12" fmla="*/ 0 w 587"/>
                  <a:gd name="T13" fmla="*/ 175 h 265"/>
                  <a:gd name="T14" fmla="*/ 0 w 587"/>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5">
                    <a:moveTo>
                      <a:pt x="0" y="90"/>
                    </a:moveTo>
                    <a:lnTo>
                      <a:pt x="419" y="90"/>
                    </a:lnTo>
                    <a:lnTo>
                      <a:pt x="419" y="0"/>
                    </a:lnTo>
                    <a:lnTo>
                      <a:pt x="587" y="133"/>
                    </a:lnTo>
                    <a:lnTo>
                      <a:pt x="419" y="265"/>
                    </a:lnTo>
                    <a:lnTo>
                      <a:pt x="419" y="175"/>
                    </a:lnTo>
                    <a:lnTo>
                      <a:pt x="0" y="175"/>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19" name="Group 17">
              <a:extLst>
                <a:ext uri="{FF2B5EF4-FFF2-40B4-BE49-F238E27FC236}">
                  <a16:creationId xmlns:a16="http://schemas.microsoft.com/office/drawing/2014/main" id="{CEBBA313-CEA0-408A-9588-5203803B9062}"/>
                </a:ext>
              </a:extLst>
            </p:cNvPr>
            <p:cNvGrpSpPr/>
            <p:nvPr/>
          </p:nvGrpSpPr>
          <p:grpSpPr>
            <a:xfrm>
              <a:off x="7807976" y="3082127"/>
              <a:ext cx="1224914" cy="2918624"/>
              <a:chOff x="8885497" y="3483749"/>
              <a:chExt cx="1416136" cy="3374251"/>
            </a:xfrm>
          </p:grpSpPr>
          <p:sp>
            <p:nvSpPr>
              <p:cNvPr id="20" name="Freeform 15">
                <a:extLst>
                  <a:ext uri="{FF2B5EF4-FFF2-40B4-BE49-F238E27FC236}">
                    <a16:creationId xmlns:a16="http://schemas.microsoft.com/office/drawing/2014/main" id="{0BDB0BE3-0FD7-4BE3-8990-6AF59C4CABB3}"/>
                  </a:ext>
                </a:extLst>
              </p:cNvPr>
              <p:cNvSpPr>
                <a:spLocks/>
              </p:cNvSpPr>
              <p:nvPr/>
            </p:nvSpPr>
            <p:spPr bwMode="auto">
              <a:xfrm>
                <a:off x="8885497" y="3483749"/>
                <a:ext cx="473138" cy="1099254"/>
              </a:xfrm>
              <a:custGeom>
                <a:avLst/>
                <a:gdLst>
                  <a:gd name="T0" fmla="*/ 433 w 433"/>
                  <a:gd name="T1" fmla="*/ 499 h 1006"/>
                  <a:gd name="T2" fmla="*/ 0 w 433"/>
                  <a:gd name="T3" fmla="*/ 0 h 1006"/>
                  <a:gd name="T4" fmla="*/ 0 w 433"/>
                  <a:gd name="T5" fmla="*/ 506 h 1006"/>
                  <a:gd name="T6" fmla="*/ 433 w 433"/>
                  <a:gd name="T7" fmla="*/ 1006 h 1006"/>
                  <a:gd name="T8" fmla="*/ 433 w 433"/>
                  <a:gd name="T9" fmla="*/ 499 h 1006"/>
                </a:gdLst>
                <a:ahLst/>
                <a:cxnLst>
                  <a:cxn ang="0">
                    <a:pos x="T0" y="T1"/>
                  </a:cxn>
                  <a:cxn ang="0">
                    <a:pos x="T2" y="T3"/>
                  </a:cxn>
                  <a:cxn ang="0">
                    <a:pos x="T4" y="T5"/>
                  </a:cxn>
                  <a:cxn ang="0">
                    <a:pos x="T6" y="T7"/>
                  </a:cxn>
                  <a:cxn ang="0">
                    <a:pos x="T8" y="T9"/>
                  </a:cxn>
                </a:cxnLst>
                <a:rect l="0" t="0" r="r" b="b"/>
                <a:pathLst>
                  <a:path w="433" h="1006">
                    <a:moveTo>
                      <a:pt x="433" y="499"/>
                    </a:moveTo>
                    <a:lnTo>
                      <a:pt x="0" y="0"/>
                    </a:lnTo>
                    <a:lnTo>
                      <a:pt x="0" y="506"/>
                    </a:lnTo>
                    <a:lnTo>
                      <a:pt x="433" y="1006"/>
                    </a:lnTo>
                    <a:lnTo>
                      <a:pt x="433" y="499"/>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nvGrpSpPr>
              <p:cNvPr id="21" name="Group 19">
                <a:extLst>
                  <a:ext uri="{FF2B5EF4-FFF2-40B4-BE49-F238E27FC236}">
                    <a16:creationId xmlns:a16="http://schemas.microsoft.com/office/drawing/2014/main" id="{950D3CBA-BAFF-47ED-BD92-E3FB2D06A96A}"/>
                  </a:ext>
                </a:extLst>
              </p:cNvPr>
              <p:cNvGrpSpPr/>
              <p:nvPr/>
            </p:nvGrpSpPr>
            <p:grpSpPr>
              <a:xfrm>
                <a:off x="8885497" y="3483749"/>
                <a:ext cx="1416136" cy="3374251"/>
                <a:chOff x="8885497" y="3483749"/>
                <a:chExt cx="1416136" cy="3374251"/>
              </a:xfrm>
            </p:grpSpPr>
            <p:sp>
              <p:nvSpPr>
                <p:cNvPr id="22" name="Rectangle 16">
                  <a:extLst>
                    <a:ext uri="{FF2B5EF4-FFF2-40B4-BE49-F238E27FC236}">
                      <a16:creationId xmlns:a16="http://schemas.microsoft.com/office/drawing/2014/main" id="{DC6644B0-05BC-4546-A5C6-8E6FA650A1EF}"/>
                    </a:ext>
                  </a:extLst>
                </p:cNvPr>
                <p:cNvSpPr>
                  <a:spLocks noChangeArrowheads="1"/>
                </p:cNvSpPr>
                <p:nvPr/>
              </p:nvSpPr>
              <p:spPr bwMode="auto">
                <a:xfrm>
                  <a:off x="9358635" y="4029006"/>
                  <a:ext cx="942998" cy="2828994"/>
                </a:xfrm>
                <a:prstGeom prst="rect">
                  <a:avLst/>
                </a:pr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3" name="Freeform 17">
                  <a:extLst>
                    <a:ext uri="{FF2B5EF4-FFF2-40B4-BE49-F238E27FC236}">
                      <a16:creationId xmlns:a16="http://schemas.microsoft.com/office/drawing/2014/main" id="{9BE47E6B-2AB8-48AB-85F1-172B22FF06FA}"/>
                    </a:ext>
                  </a:extLst>
                </p:cNvPr>
                <p:cNvSpPr>
                  <a:spLocks/>
                </p:cNvSpPr>
                <p:nvPr/>
              </p:nvSpPr>
              <p:spPr bwMode="auto">
                <a:xfrm>
                  <a:off x="8885497" y="3483749"/>
                  <a:ext cx="1416136" cy="545256"/>
                </a:xfrm>
                <a:custGeom>
                  <a:avLst/>
                  <a:gdLst>
                    <a:gd name="T0" fmla="*/ 863 w 1296"/>
                    <a:gd name="T1" fmla="*/ 0 h 499"/>
                    <a:gd name="T2" fmla="*/ 0 w 1296"/>
                    <a:gd name="T3" fmla="*/ 0 h 499"/>
                    <a:gd name="T4" fmla="*/ 433 w 1296"/>
                    <a:gd name="T5" fmla="*/ 499 h 499"/>
                    <a:gd name="T6" fmla="*/ 1296 w 1296"/>
                    <a:gd name="T7" fmla="*/ 499 h 499"/>
                    <a:gd name="T8" fmla="*/ 863 w 1296"/>
                    <a:gd name="T9" fmla="*/ 0 h 499"/>
                  </a:gdLst>
                  <a:ahLst/>
                  <a:cxnLst>
                    <a:cxn ang="0">
                      <a:pos x="T0" y="T1"/>
                    </a:cxn>
                    <a:cxn ang="0">
                      <a:pos x="T2" y="T3"/>
                    </a:cxn>
                    <a:cxn ang="0">
                      <a:pos x="T4" y="T5"/>
                    </a:cxn>
                    <a:cxn ang="0">
                      <a:pos x="T6" y="T7"/>
                    </a:cxn>
                    <a:cxn ang="0">
                      <a:pos x="T8" y="T9"/>
                    </a:cxn>
                  </a:cxnLst>
                  <a:rect l="0" t="0" r="r" b="b"/>
                  <a:pathLst>
                    <a:path w="1296" h="499">
                      <a:moveTo>
                        <a:pt x="863" y="0"/>
                      </a:moveTo>
                      <a:lnTo>
                        <a:pt x="0" y="0"/>
                      </a:lnTo>
                      <a:lnTo>
                        <a:pt x="433" y="499"/>
                      </a:lnTo>
                      <a:lnTo>
                        <a:pt x="1296" y="499"/>
                      </a:lnTo>
                      <a:lnTo>
                        <a:pt x="863" y="0"/>
                      </a:lnTo>
                      <a:close/>
                    </a:path>
                  </a:pathLst>
                </a:custGeom>
                <a:solidFill>
                  <a:schemeClr val="accent3">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4" name="Freeform 18">
                  <a:extLst>
                    <a:ext uri="{FF2B5EF4-FFF2-40B4-BE49-F238E27FC236}">
                      <a16:creationId xmlns:a16="http://schemas.microsoft.com/office/drawing/2014/main" id="{26A92074-C0C7-4647-8675-F019A728A7D4}"/>
                    </a:ext>
                  </a:extLst>
                </p:cNvPr>
                <p:cNvSpPr>
                  <a:spLocks/>
                </p:cNvSpPr>
                <p:nvPr/>
              </p:nvSpPr>
              <p:spPr bwMode="auto">
                <a:xfrm>
                  <a:off x="8885497" y="3747090"/>
                  <a:ext cx="473138" cy="641413"/>
                </a:xfrm>
                <a:custGeom>
                  <a:avLst/>
                  <a:gdLst>
                    <a:gd name="T0" fmla="*/ 433 w 433"/>
                    <a:gd name="T1" fmla="*/ 500 h 587"/>
                    <a:gd name="T2" fmla="*/ 0 w 433"/>
                    <a:gd name="T3" fmla="*/ 0 h 587"/>
                    <a:gd name="T4" fmla="*/ 0 w 433"/>
                    <a:gd name="T5" fmla="*/ 88 h 587"/>
                    <a:gd name="T6" fmla="*/ 433 w 433"/>
                    <a:gd name="T7" fmla="*/ 587 h 587"/>
                    <a:gd name="T8" fmla="*/ 433 w 433"/>
                    <a:gd name="T9" fmla="*/ 500 h 587"/>
                  </a:gdLst>
                  <a:ahLst/>
                  <a:cxnLst>
                    <a:cxn ang="0">
                      <a:pos x="T0" y="T1"/>
                    </a:cxn>
                    <a:cxn ang="0">
                      <a:pos x="T2" y="T3"/>
                    </a:cxn>
                    <a:cxn ang="0">
                      <a:pos x="T4" y="T5"/>
                    </a:cxn>
                    <a:cxn ang="0">
                      <a:pos x="T6" y="T7"/>
                    </a:cxn>
                    <a:cxn ang="0">
                      <a:pos x="T8" y="T9"/>
                    </a:cxn>
                  </a:cxnLst>
                  <a:rect l="0" t="0" r="r" b="b"/>
                  <a:pathLst>
                    <a:path w="433" h="587">
                      <a:moveTo>
                        <a:pt x="433" y="500"/>
                      </a:moveTo>
                      <a:lnTo>
                        <a:pt x="0" y="0"/>
                      </a:lnTo>
                      <a:lnTo>
                        <a:pt x="0" y="88"/>
                      </a:lnTo>
                      <a:lnTo>
                        <a:pt x="433" y="587"/>
                      </a:lnTo>
                      <a:lnTo>
                        <a:pt x="433" y="500"/>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5" name="Freeform 19">
                  <a:extLst>
                    <a:ext uri="{FF2B5EF4-FFF2-40B4-BE49-F238E27FC236}">
                      <a16:creationId xmlns:a16="http://schemas.microsoft.com/office/drawing/2014/main" id="{9A1CB92F-FB80-4872-A943-DA22E0DA9A25}"/>
                    </a:ext>
                  </a:extLst>
                </p:cNvPr>
                <p:cNvSpPr>
                  <a:spLocks/>
                </p:cNvSpPr>
                <p:nvPr/>
              </p:nvSpPr>
              <p:spPr bwMode="auto">
                <a:xfrm>
                  <a:off x="9358635" y="4195096"/>
                  <a:ext cx="640321" cy="289565"/>
                </a:xfrm>
                <a:custGeom>
                  <a:avLst/>
                  <a:gdLst>
                    <a:gd name="T0" fmla="*/ 0 w 586"/>
                    <a:gd name="T1" fmla="*/ 90 h 265"/>
                    <a:gd name="T2" fmla="*/ 419 w 586"/>
                    <a:gd name="T3" fmla="*/ 90 h 265"/>
                    <a:gd name="T4" fmla="*/ 419 w 586"/>
                    <a:gd name="T5" fmla="*/ 0 h 265"/>
                    <a:gd name="T6" fmla="*/ 586 w 586"/>
                    <a:gd name="T7" fmla="*/ 132 h 265"/>
                    <a:gd name="T8" fmla="*/ 419 w 586"/>
                    <a:gd name="T9" fmla="*/ 265 h 265"/>
                    <a:gd name="T10" fmla="*/ 419 w 586"/>
                    <a:gd name="T11" fmla="*/ 177 h 265"/>
                    <a:gd name="T12" fmla="*/ 0 w 586"/>
                    <a:gd name="T13" fmla="*/ 177 h 265"/>
                    <a:gd name="T14" fmla="*/ 0 w 586"/>
                    <a:gd name="T15" fmla="*/ 90 h 2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6" h="265">
                      <a:moveTo>
                        <a:pt x="0" y="90"/>
                      </a:moveTo>
                      <a:lnTo>
                        <a:pt x="419" y="90"/>
                      </a:lnTo>
                      <a:lnTo>
                        <a:pt x="419" y="0"/>
                      </a:lnTo>
                      <a:lnTo>
                        <a:pt x="586" y="132"/>
                      </a:lnTo>
                      <a:lnTo>
                        <a:pt x="419" y="265"/>
                      </a:lnTo>
                      <a:lnTo>
                        <a:pt x="419" y="177"/>
                      </a:lnTo>
                      <a:lnTo>
                        <a:pt x="0" y="177"/>
                      </a:lnTo>
                      <a:lnTo>
                        <a:pt x="0" y="90"/>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grpSp>
          <p:nvGrpSpPr>
            <p:cNvPr id="26" name="Group 24">
              <a:extLst>
                <a:ext uri="{FF2B5EF4-FFF2-40B4-BE49-F238E27FC236}">
                  <a16:creationId xmlns:a16="http://schemas.microsoft.com/office/drawing/2014/main" id="{A4ADFB4F-842B-435C-88D4-278F40BADDF0}"/>
                </a:ext>
              </a:extLst>
            </p:cNvPr>
            <p:cNvGrpSpPr/>
            <p:nvPr/>
          </p:nvGrpSpPr>
          <p:grpSpPr>
            <a:xfrm>
              <a:off x="6991367" y="3560372"/>
              <a:ext cx="1225860" cy="2440378"/>
              <a:chOff x="7941407" y="4036654"/>
              <a:chExt cx="1417229" cy="2821346"/>
            </a:xfrm>
          </p:grpSpPr>
          <p:sp>
            <p:nvSpPr>
              <p:cNvPr id="27" name="Rectangle 25">
                <a:extLst>
                  <a:ext uri="{FF2B5EF4-FFF2-40B4-BE49-F238E27FC236}">
                    <a16:creationId xmlns:a16="http://schemas.microsoft.com/office/drawing/2014/main" id="{9E7E9C30-79E5-47E0-BEA6-81E5495A8824}"/>
                  </a:ext>
                </a:extLst>
              </p:cNvPr>
              <p:cNvSpPr>
                <a:spLocks noChangeArrowheads="1"/>
              </p:cNvSpPr>
              <p:nvPr/>
            </p:nvSpPr>
            <p:spPr bwMode="auto">
              <a:xfrm>
                <a:off x="8412359" y="4583003"/>
                <a:ext cx="946276" cy="2274997"/>
              </a:xfrm>
              <a:prstGeom prst="rect">
                <a:avLst/>
              </a:pr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8" name="Freeform 26">
                <a:extLst>
                  <a:ext uri="{FF2B5EF4-FFF2-40B4-BE49-F238E27FC236}">
                    <a16:creationId xmlns:a16="http://schemas.microsoft.com/office/drawing/2014/main" id="{D46DC584-F5E5-4717-A1E9-71CEF1B69922}"/>
                  </a:ext>
                </a:extLst>
              </p:cNvPr>
              <p:cNvSpPr>
                <a:spLocks/>
              </p:cNvSpPr>
              <p:nvPr/>
            </p:nvSpPr>
            <p:spPr bwMode="auto">
              <a:xfrm>
                <a:off x="7941407" y="4036654"/>
                <a:ext cx="470953" cy="1099254"/>
              </a:xfrm>
              <a:custGeom>
                <a:avLst/>
                <a:gdLst>
                  <a:gd name="T0" fmla="*/ 431 w 431"/>
                  <a:gd name="T1" fmla="*/ 500 h 1006"/>
                  <a:gd name="T2" fmla="*/ 0 w 431"/>
                  <a:gd name="T3" fmla="*/ 0 h 1006"/>
                  <a:gd name="T4" fmla="*/ 0 w 431"/>
                  <a:gd name="T5" fmla="*/ 507 h 1006"/>
                  <a:gd name="T6" fmla="*/ 431 w 431"/>
                  <a:gd name="T7" fmla="*/ 1006 h 1006"/>
                  <a:gd name="T8" fmla="*/ 431 w 431"/>
                  <a:gd name="T9" fmla="*/ 500 h 1006"/>
                </a:gdLst>
                <a:ahLst/>
                <a:cxnLst>
                  <a:cxn ang="0">
                    <a:pos x="T0" y="T1"/>
                  </a:cxn>
                  <a:cxn ang="0">
                    <a:pos x="T2" y="T3"/>
                  </a:cxn>
                  <a:cxn ang="0">
                    <a:pos x="T4" y="T5"/>
                  </a:cxn>
                  <a:cxn ang="0">
                    <a:pos x="T6" y="T7"/>
                  </a:cxn>
                  <a:cxn ang="0">
                    <a:pos x="T8" y="T9"/>
                  </a:cxn>
                </a:cxnLst>
                <a:rect l="0" t="0" r="r" b="b"/>
                <a:pathLst>
                  <a:path w="431" h="1006">
                    <a:moveTo>
                      <a:pt x="431" y="500"/>
                    </a:moveTo>
                    <a:lnTo>
                      <a:pt x="0" y="0"/>
                    </a:lnTo>
                    <a:lnTo>
                      <a:pt x="0" y="507"/>
                    </a:lnTo>
                    <a:lnTo>
                      <a:pt x="431" y="1006"/>
                    </a:lnTo>
                    <a:lnTo>
                      <a:pt x="431" y="50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29" name="Freeform 27">
                <a:extLst>
                  <a:ext uri="{FF2B5EF4-FFF2-40B4-BE49-F238E27FC236}">
                    <a16:creationId xmlns:a16="http://schemas.microsoft.com/office/drawing/2014/main" id="{58FB4500-EF8E-407D-841E-81FFB94415BF}"/>
                  </a:ext>
                </a:extLst>
              </p:cNvPr>
              <p:cNvSpPr>
                <a:spLocks/>
              </p:cNvSpPr>
              <p:nvPr/>
            </p:nvSpPr>
            <p:spPr bwMode="auto">
              <a:xfrm>
                <a:off x="7941407" y="4036654"/>
                <a:ext cx="1417229" cy="546349"/>
              </a:xfrm>
              <a:custGeom>
                <a:avLst/>
                <a:gdLst>
                  <a:gd name="T0" fmla="*/ 864 w 1297"/>
                  <a:gd name="T1" fmla="*/ 0 h 500"/>
                  <a:gd name="T2" fmla="*/ 0 w 1297"/>
                  <a:gd name="T3" fmla="*/ 0 h 500"/>
                  <a:gd name="T4" fmla="*/ 431 w 1297"/>
                  <a:gd name="T5" fmla="*/ 500 h 500"/>
                  <a:gd name="T6" fmla="*/ 1297 w 1297"/>
                  <a:gd name="T7" fmla="*/ 500 h 500"/>
                  <a:gd name="T8" fmla="*/ 864 w 1297"/>
                  <a:gd name="T9" fmla="*/ 0 h 500"/>
                </a:gdLst>
                <a:ahLst/>
                <a:cxnLst>
                  <a:cxn ang="0">
                    <a:pos x="T0" y="T1"/>
                  </a:cxn>
                  <a:cxn ang="0">
                    <a:pos x="T2" y="T3"/>
                  </a:cxn>
                  <a:cxn ang="0">
                    <a:pos x="T4" y="T5"/>
                  </a:cxn>
                  <a:cxn ang="0">
                    <a:pos x="T6" y="T7"/>
                  </a:cxn>
                  <a:cxn ang="0">
                    <a:pos x="T8" y="T9"/>
                  </a:cxn>
                </a:cxnLst>
                <a:rect l="0" t="0" r="r" b="b"/>
                <a:pathLst>
                  <a:path w="1297" h="500">
                    <a:moveTo>
                      <a:pt x="864" y="0"/>
                    </a:moveTo>
                    <a:lnTo>
                      <a:pt x="0" y="0"/>
                    </a:lnTo>
                    <a:lnTo>
                      <a:pt x="431" y="500"/>
                    </a:lnTo>
                    <a:lnTo>
                      <a:pt x="1297" y="500"/>
                    </a:lnTo>
                    <a:lnTo>
                      <a:pt x="864" y="0"/>
                    </a:lnTo>
                    <a:close/>
                  </a:path>
                </a:pathLst>
              </a:custGeom>
              <a:solidFill>
                <a:schemeClr val="accent2">
                  <a:lumMod val="40000"/>
                  <a:lumOff val="6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0" name="Freeform 28">
                <a:extLst>
                  <a:ext uri="{FF2B5EF4-FFF2-40B4-BE49-F238E27FC236}">
                    <a16:creationId xmlns:a16="http://schemas.microsoft.com/office/drawing/2014/main" id="{961EC63C-C9FF-4C3E-8C78-006AED2A2674}"/>
                  </a:ext>
                </a:extLst>
              </p:cNvPr>
              <p:cNvSpPr>
                <a:spLocks/>
              </p:cNvSpPr>
              <p:nvPr/>
            </p:nvSpPr>
            <p:spPr bwMode="auto">
              <a:xfrm>
                <a:off x="7941407" y="4301087"/>
                <a:ext cx="470953" cy="641413"/>
              </a:xfrm>
              <a:custGeom>
                <a:avLst/>
                <a:gdLst>
                  <a:gd name="T0" fmla="*/ 431 w 431"/>
                  <a:gd name="T1" fmla="*/ 499 h 587"/>
                  <a:gd name="T2" fmla="*/ 0 w 431"/>
                  <a:gd name="T3" fmla="*/ 0 h 587"/>
                  <a:gd name="T4" fmla="*/ 0 w 431"/>
                  <a:gd name="T5" fmla="*/ 87 h 587"/>
                  <a:gd name="T6" fmla="*/ 431 w 431"/>
                  <a:gd name="T7" fmla="*/ 587 h 587"/>
                  <a:gd name="T8" fmla="*/ 431 w 431"/>
                  <a:gd name="T9" fmla="*/ 499 h 587"/>
                </a:gdLst>
                <a:ahLst/>
                <a:cxnLst>
                  <a:cxn ang="0">
                    <a:pos x="T0" y="T1"/>
                  </a:cxn>
                  <a:cxn ang="0">
                    <a:pos x="T2" y="T3"/>
                  </a:cxn>
                  <a:cxn ang="0">
                    <a:pos x="T4" y="T5"/>
                  </a:cxn>
                  <a:cxn ang="0">
                    <a:pos x="T6" y="T7"/>
                  </a:cxn>
                  <a:cxn ang="0">
                    <a:pos x="T8" y="T9"/>
                  </a:cxn>
                </a:cxnLst>
                <a:rect l="0" t="0" r="r" b="b"/>
                <a:pathLst>
                  <a:path w="431" h="587">
                    <a:moveTo>
                      <a:pt x="431" y="499"/>
                    </a:moveTo>
                    <a:lnTo>
                      <a:pt x="0" y="0"/>
                    </a:lnTo>
                    <a:lnTo>
                      <a:pt x="0" y="87"/>
                    </a:lnTo>
                    <a:lnTo>
                      <a:pt x="431" y="587"/>
                    </a:lnTo>
                    <a:lnTo>
                      <a:pt x="431"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1" name="Freeform 29">
                <a:extLst>
                  <a:ext uri="{FF2B5EF4-FFF2-40B4-BE49-F238E27FC236}">
                    <a16:creationId xmlns:a16="http://schemas.microsoft.com/office/drawing/2014/main" id="{94D5DD0C-E32A-4A55-B1D1-EBAAB0494944}"/>
                  </a:ext>
                </a:extLst>
              </p:cNvPr>
              <p:cNvSpPr>
                <a:spLocks/>
              </p:cNvSpPr>
              <p:nvPr/>
            </p:nvSpPr>
            <p:spPr bwMode="auto">
              <a:xfrm>
                <a:off x="8412359" y="4750186"/>
                <a:ext cx="641414" cy="287379"/>
              </a:xfrm>
              <a:custGeom>
                <a:avLst/>
                <a:gdLst>
                  <a:gd name="T0" fmla="*/ 0 w 587"/>
                  <a:gd name="T1" fmla="*/ 88 h 263"/>
                  <a:gd name="T2" fmla="*/ 419 w 587"/>
                  <a:gd name="T3" fmla="*/ 88 h 263"/>
                  <a:gd name="T4" fmla="*/ 419 w 587"/>
                  <a:gd name="T5" fmla="*/ 0 h 263"/>
                  <a:gd name="T6" fmla="*/ 587 w 587"/>
                  <a:gd name="T7" fmla="*/ 131 h 263"/>
                  <a:gd name="T8" fmla="*/ 419 w 587"/>
                  <a:gd name="T9" fmla="*/ 263 h 263"/>
                  <a:gd name="T10" fmla="*/ 419 w 587"/>
                  <a:gd name="T11" fmla="*/ 176 h 263"/>
                  <a:gd name="T12" fmla="*/ 0 w 587"/>
                  <a:gd name="T13" fmla="*/ 176 h 263"/>
                  <a:gd name="T14" fmla="*/ 0 w 587"/>
                  <a:gd name="T15" fmla="*/ 88 h 2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3">
                    <a:moveTo>
                      <a:pt x="0" y="88"/>
                    </a:moveTo>
                    <a:lnTo>
                      <a:pt x="419" y="88"/>
                    </a:lnTo>
                    <a:lnTo>
                      <a:pt x="419" y="0"/>
                    </a:lnTo>
                    <a:lnTo>
                      <a:pt x="587" y="131"/>
                    </a:lnTo>
                    <a:lnTo>
                      <a:pt x="419" y="263"/>
                    </a:lnTo>
                    <a:lnTo>
                      <a:pt x="419" y="176"/>
                    </a:lnTo>
                    <a:lnTo>
                      <a:pt x="0" y="176"/>
                    </a:lnTo>
                    <a:lnTo>
                      <a:pt x="0" y="88"/>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nvGrpSpPr>
            <p:cNvPr id="32" name="Group 65">
              <a:extLst>
                <a:ext uri="{FF2B5EF4-FFF2-40B4-BE49-F238E27FC236}">
                  <a16:creationId xmlns:a16="http://schemas.microsoft.com/office/drawing/2014/main" id="{DA767755-4FFB-4E98-A4FA-841DF0326E35}"/>
                </a:ext>
              </a:extLst>
            </p:cNvPr>
            <p:cNvGrpSpPr/>
            <p:nvPr/>
          </p:nvGrpSpPr>
          <p:grpSpPr>
            <a:xfrm>
              <a:off x="6173812" y="4039565"/>
              <a:ext cx="1224914" cy="1961186"/>
              <a:chOff x="6996223" y="4590653"/>
              <a:chExt cx="1416136" cy="2267347"/>
            </a:xfrm>
          </p:grpSpPr>
          <p:sp>
            <p:nvSpPr>
              <p:cNvPr id="33" name="Freeform 20">
                <a:extLst>
                  <a:ext uri="{FF2B5EF4-FFF2-40B4-BE49-F238E27FC236}">
                    <a16:creationId xmlns:a16="http://schemas.microsoft.com/office/drawing/2014/main" id="{C761C361-4D0D-4B13-825D-29BC30A70923}"/>
                  </a:ext>
                </a:extLst>
              </p:cNvPr>
              <p:cNvSpPr>
                <a:spLocks/>
              </p:cNvSpPr>
              <p:nvPr/>
            </p:nvSpPr>
            <p:spPr bwMode="auto">
              <a:xfrm>
                <a:off x="6996223" y="4590653"/>
                <a:ext cx="1416136" cy="545256"/>
              </a:xfrm>
              <a:custGeom>
                <a:avLst/>
                <a:gdLst>
                  <a:gd name="T0" fmla="*/ 865 w 1296"/>
                  <a:gd name="T1" fmla="*/ 0 h 499"/>
                  <a:gd name="T2" fmla="*/ 0 w 1296"/>
                  <a:gd name="T3" fmla="*/ 0 h 499"/>
                  <a:gd name="T4" fmla="*/ 432 w 1296"/>
                  <a:gd name="T5" fmla="*/ 499 h 499"/>
                  <a:gd name="T6" fmla="*/ 1296 w 1296"/>
                  <a:gd name="T7" fmla="*/ 499 h 499"/>
                  <a:gd name="T8" fmla="*/ 865 w 1296"/>
                  <a:gd name="T9" fmla="*/ 0 h 499"/>
                </a:gdLst>
                <a:ahLst/>
                <a:cxnLst>
                  <a:cxn ang="0">
                    <a:pos x="T0" y="T1"/>
                  </a:cxn>
                  <a:cxn ang="0">
                    <a:pos x="T2" y="T3"/>
                  </a:cxn>
                  <a:cxn ang="0">
                    <a:pos x="T4" y="T5"/>
                  </a:cxn>
                  <a:cxn ang="0">
                    <a:pos x="T6" y="T7"/>
                  </a:cxn>
                  <a:cxn ang="0">
                    <a:pos x="T8" y="T9"/>
                  </a:cxn>
                </a:cxnLst>
                <a:rect l="0" t="0" r="r" b="b"/>
                <a:pathLst>
                  <a:path w="1296" h="499">
                    <a:moveTo>
                      <a:pt x="865" y="0"/>
                    </a:moveTo>
                    <a:lnTo>
                      <a:pt x="0" y="0"/>
                    </a:lnTo>
                    <a:lnTo>
                      <a:pt x="432" y="499"/>
                    </a:lnTo>
                    <a:lnTo>
                      <a:pt x="1296" y="499"/>
                    </a:lnTo>
                    <a:lnTo>
                      <a:pt x="865" y="0"/>
                    </a:lnTo>
                    <a:close/>
                  </a:path>
                </a:pathLst>
              </a:custGeom>
              <a:solidFill>
                <a:schemeClr val="accent1">
                  <a:lumMod val="60000"/>
                  <a:lumOff val="4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4" name="Rectangle 21">
                <a:extLst>
                  <a:ext uri="{FF2B5EF4-FFF2-40B4-BE49-F238E27FC236}">
                    <a16:creationId xmlns:a16="http://schemas.microsoft.com/office/drawing/2014/main" id="{4DEBCF1A-EBD6-49E4-ADB6-B197CEED518F}"/>
                  </a:ext>
                </a:extLst>
              </p:cNvPr>
              <p:cNvSpPr>
                <a:spLocks noChangeArrowheads="1"/>
              </p:cNvSpPr>
              <p:nvPr/>
            </p:nvSpPr>
            <p:spPr bwMode="auto">
              <a:xfrm>
                <a:off x="7468268" y="5135908"/>
                <a:ext cx="944091" cy="1722092"/>
              </a:xfrm>
              <a:prstGeom prst="rect">
                <a:avLst/>
              </a:pr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5" name="Freeform 22">
                <a:extLst>
                  <a:ext uri="{FF2B5EF4-FFF2-40B4-BE49-F238E27FC236}">
                    <a16:creationId xmlns:a16="http://schemas.microsoft.com/office/drawing/2014/main" id="{038A21EA-3B84-4F6E-8082-103D1221DE39}"/>
                  </a:ext>
                </a:extLst>
              </p:cNvPr>
              <p:cNvSpPr>
                <a:spLocks/>
              </p:cNvSpPr>
              <p:nvPr/>
            </p:nvSpPr>
            <p:spPr bwMode="auto">
              <a:xfrm>
                <a:off x="6996223" y="4590653"/>
                <a:ext cx="472045" cy="2267347"/>
              </a:xfrm>
              <a:custGeom>
                <a:avLst/>
                <a:gdLst>
                  <a:gd name="T0" fmla="*/ 432 w 432"/>
                  <a:gd name="T1" fmla="*/ 499 h 2075"/>
                  <a:gd name="T2" fmla="*/ 0 w 432"/>
                  <a:gd name="T3" fmla="*/ 0 h 2075"/>
                  <a:gd name="T4" fmla="*/ 0 w 432"/>
                  <a:gd name="T5" fmla="*/ 1576 h 2075"/>
                  <a:gd name="T6" fmla="*/ 432 w 432"/>
                  <a:gd name="T7" fmla="*/ 2075 h 2075"/>
                  <a:gd name="T8" fmla="*/ 432 w 432"/>
                  <a:gd name="T9" fmla="*/ 499 h 2075"/>
                </a:gdLst>
                <a:ahLst/>
                <a:cxnLst>
                  <a:cxn ang="0">
                    <a:pos x="T0" y="T1"/>
                  </a:cxn>
                  <a:cxn ang="0">
                    <a:pos x="T2" y="T3"/>
                  </a:cxn>
                  <a:cxn ang="0">
                    <a:pos x="T4" y="T5"/>
                  </a:cxn>
                  <a:cxn ang="0">
                    <a:pos x="T6" y="T7"/>
                  </a:cxn>
                  <a:cxn ang="0">
                    <a:pos x="T8" y="T9"/>
                  </a:cxn>
                </a:cxnLst>
                <a:rect l="0" t="0" r="r" b="b"/>
                <a:pathLst>
                  <a:path w="432" h="2075">
                    <a:moveTo>
                      <a:pt x="432" y="499"/>
                    </a:moveTo>
                    <a:lnTo>
                      <a:pt x="0" y="0"/>
                    </a:lnTo>
                    <a:lnTo>
                      <a:pt x="0" y="1576"/>
                    </a:lnTo>
                    <a:lnTo>
                      <a:pt x="432" y="2075"/>
                    </a:lnTo>
                    <a:lnTo>
                      <a:pt x="432" y="499"/>
                    </a:lnTo>
                    <a:close/>
                  </a:path>
                </a:pathLst>
              </a:custGeom>
              <a:solidFill>
                <a:schemeClr val="accent1">
                  <a:lumMod val="75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6" name="Freeform 23">
                <a:extLst>
                  <a:ext uri="{FF2B5EF4-FFF2-40B4-BE49-F238E27FC236}">
                    <a16:creationId xmlns:a16="http://schemas.microsoft.com/office/drawing/2014/main" id="{DCF1E01F-B775-4472-B365-624F5AF7D327}"/>
                  </a:ext>
                </a:extLst>
              </p:cNvPr>
              <p:cNvSpPr>
                <a:spLocks/>
              </p:cNvSpPr>
              <p:nvPr/>
            </p:nvSpPr>
            <p:spPr bwMode="auto">
              <a:xfrm>
                <a:off x="7468268" y="5304184"/>
                <a:ext cx="641414" cy="286287"/>
              </a:xfrm>
              <a:custGeom>
                <a:avLst/>
                <a:gdLst>
                  <a:gd name="T0" fmla="*/ 0 w 587"/>
                  <a:gd name="T1" fmla="*/ 87 h 262"/>
                  <a:gd name="T2" fmla="*/ 419 w 587"/>
                  <a:gd name="T3" fmla="*/ 87 h 262"/>
                  <a:gd name="T4" fmla="*/ 419 w 587"/>
                  <a:gd name="T5" fmla="*/ 0 h 262"/>
                  <a:gd name="T6" fmla="*/ 587 w 587"/>
                  <a:gd name="T7" fmla="*/ 130 h 262"/>
                  <a:gd name="T8" fmla="*/ 419 w 587"/>
                  <a:gd name="T9" fmla="*/ 262 h 262"/>
                  <a:gd name="T10" fmla="*/ 419 w 587"/>
                  <a:gd name="T11" fmla="*/ 175 h 262"/>
                  <a:gd name="T12" fmla="*/ 0 w 587"/>
                  <a:gd name="T13" fmla="*/ 175 h 262"/>
                  <a:gd name="T14" fmla="*/ 0 w 587"/>
                  <a:gd name="T15" fmla="*/ 87 h 2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87" h="262">
                    <a:moveTo>
                      <a:pt x="0" y="87"/>
                    </a:moveTo>
                    <a:lnTo>
                      <a:pt x="419" y="87"/>
                    </a:lnTo>
                    <a:lnTo>
                      <a:pt x="419" y="0"/>
                    </a:lnTo>
                    <a:lnTo>
                      <a:pt x="587" y="130"/>
                    </a:lnTo>
                    <a:lnTo>
                      <a:pt x="419" y="262"/>
                    </a:lnTo>
                    <a:lnTo>
                      <a:pt x="419" y="175"/>
                    </a:lnTo>
                    <a:lnTo>
                      <a:pt x="0" y="175"/>
                    </a:lnTo>
                    <a:lnTo>
                      <a:pt x="0" y="87"/>
                    </a:lnTo>
                    <a:close/>
                  </a:path>
                </a:pathLst>
              </a:custGeom>
              <a:solidFill>
                <a:schemeClr val="bg1">
                  <a:alpha val="5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sp>
            <p:nvSpPr>
              <p:cNvPr id="37" name="Freeform 24">
                <a:extLst>
                  <a:ext uri="{FF2B5EF4-FFF2-40B4-BE49-F238E27FC236}">
                    <a16:creationId xmlns:a16="http://schemas.microsoft.com/office/drawing/2014/main" id="{54954C7D-C4ED-4F2D-AD41-9E23FBD01099}"/>
                  </a:ext>
                </a:extLst>
              </p:cNvPr>
              <p:cNvSpPr>
                <a:spLocks/>
              </p:cNvSpPr>
              <p:nvPr/>
            </p:nvSpPr>
            <p:spPr bwMode="auto">
              <a:xfrm>
                <a:off x="6996223" y="4853992"/>
                <a:ext cx="472045" cy="641413"/>
              </a:xfrm>
              <a:custGeom>
                <a:avLst/>
                <a:gdLst>
                  <a:gd name="T0" fmla="*/ 432 w 432"/>
                  <a:gd name="T1" fmla="*/ 499 h 587"/>
                  <a:gd name="T2" fmla="*/ 0 w 432"/>
                  <a:gd name="T3" fmla="*/ 0 h 587"/>
                  <a:gd name="T4" fmla="*/ 0 w 432"/>
                  <a:gd name="T5" fmla="*/ 88 h 587"/>
                  <a:gd name="T6" fmla="*/ 432 w 432"/>
                  <a:gd name="T7" fmla="*/ 587 h 587"/>
                  <a:gd name="T8" fmla="*/ 432 w 432"/>
                  <a:gd name="T9" fmla="*/ 499 h 587"/>
                </a:gdLst>
                <a:ahLst/>
                <a:cxnLst>
                  <a:cxn ang="0">
                    <a:pos x="T0" y="T1"/>
                  </a:cxn>
                  <a:cxn ang="0">
                    <a:pos x="T2" y="T3"/>
                  </a:cxn>
                  <a:cxn ang="0">
                    <a:pos x="T4" y="T5"/>
                  </a:cxn>
                  <a:cxn ang="0">
                    <a:pos x="T6" y="T7"/>
                  </a:cxn>
                  <a:cxn ang="0">
                    <a:pos x="T8" y="T9"/>
                  </a:cxn>
                </a:cxnLst>
                <a:rect l="0" t="0" r="r" b="b"/>
                <a:pathLst>
                  <a:path w="432" h="587">
                    <a:moveTo>
                      <a:pt x="432" y="499"/>
                    </a:moveTo>
                    <a:lnTo>
                      <a:pt x="0" y="0"/>
                    </a:lnTo>
                    <a:lnTo>
                      <a:pt x="0" y="88"/>
                    </a:lnTo>
                    <a:lnTo>
                      <a:pt x="432" y="587"/>
                    </a:lnTo>
                    <a:lnTo>
                      <a:pt x="432" y="499"/>
                    </a:lnTo>
                    <a:close/>
                  </a:path>
                </a:pathLst>
              </a:custGeom>
              <a:solidFill>
                <a:schemeClr val="bg1">
                  <a:alpha val="20000"/>
                </a:schemeClr>
              </a:solidFill>
              <a:ln>
                <a:noFill/>
              </a:ln>
            </p:spPr>
            <p:txBody>
              <a:bodyPr vert="horz" wrap="square" lIns="68580" tIns="34290" rIns="68580" bIns="34290" numCol="1" anchor="t" anchorCtr="0" compatLnSpc="1">
                <a:prstTxWarp prst="textNoShape">
                  <a:avLst/>
                </a:prstTxWarp>
              </a:bodyPr>
              <a:lstStyle/>
              <a:p>
                <a:endParaRPr lang="en-GB" sz="2700" dirty="0">
                  <a:latin typeface="Lato Light" panose="020F0502020204030203" pitchFamily="34" charset="0"/>
                </a:endParaRPr>
              </a:p>
            </p:txBody>
          </p:sp>
        </p:grpSp>
      </p:grpSp>
      <p:sp>
        <p:nvSpPr>
          <p:cNvPr id="44" name="TextBox 87">
            <a:extLst>
              <a:ext uri="{FF2B5EF4-FFF2-40B4-BE49-F238E27FC236}">
                <a16:creationId xmlns:a16="http://schemas.microsoft.com/office/drawing/2014/main" id="{E7F1E198-9CBD-4399-80E1-7EC790857C0D}"/>
              </a:ext>
            </a:extLst>
          </p:cNvPr>
          <p:cNvSpPr txBox="1"/>
          <p:nvPr/>
        </p:nvSpPr>
        <p:spPr>
          <a:xfrm>
            <a:off x="4803381" y="3880438"/>
            <a:ext cx="929100" cy="369332"/>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Strategie</a:t>
            </a:r>
            <a:endParaRPr lang="en-GB" dirty="0">
              <a:solidFill>
                <a:schemeClr val="bg1"/>
              </a:solidFill>
              <a:latin typeface="+mj-lt"/>
              <a:ea typeface="League Spartan" charset="0"/>
              <a:cs typeface="Poppins" pitchFamily="2" charset="77"/>
            </a:endParaRPr>
          </a:p>
        </p:txBody>
      </p:sp>
      <p:sp>
        <p:nvSpPr>
          <p:cNvPr id="45" name="TextBox 87">
            <a:extLst>
              <a:ext uri="{FF2B5EF4-FFF2-40B4-BE49-F238E27FC236}">
                <a16:creationId xmlns:a16="http://schemas.microsoft.com/office/drawing/2014/main" id="{D7020E99-4EAB-4B3D-87A5-A5CB504D357C}"/>
              </a:ext>
            </a:extLst>
          </p:cNvPr>
          <p:cNvSpPr txBox="1"/>
          <p:nvPr/>
        </p:nvSpPr>
        <p:spPr>
          <a:xfrm>
            <a:off x="6054760" y="3711160"/>
            <a:ext cx="1279643" cy="646331"/>
          </a:xfrm>
          <a:prstGeom prst="rect">
            <a:avLst/>
          </a:prstGeom>
          <a:noFill/>
        </p:spPr>
        <p:txBody>
          <a:bodyPr wrap="square" rtlCol="0" anchor="b" anchorCtr="0">
            <a:spAutoFit/>
          </a:bodyPr>
          <a:lstStyle/>
          <a:p>
            <a:pPr algn="ctr"/>
            <a:r>
              <a:rPr lang="en-GB" b="1" dirty="0" err="1">
                <a:solidFill>
                  <a:schemeClr val="bg1"/>
                </a:solidFill>
                <a:latin typeface="+mj-lt"/>
                <a:ea typeface="League Spartan" charset="0"/>
                <a:cs typeface="Poppins" pitchFamily="2" charset="77"/>
              </a:rPr>
              <a:t>Kostenaus-richtung</a:t>
            </a:r>
            <a:endParaRPr lang="en-GB" dirty="0">
              <a:solidFill>
                <a:schemeClr val="bg1"/>
              </a:solidFill>
              <a:latin typeface="+mj-lt"/>
              <a:ea typeface="League Spartan" charset="0"/>
              <a:cs typeface="Poppins" pitchFamily="2" charset="77"/>
            </a:endParaRPr>
          </a:p>
        </p:txBody>
      </p:sp>
      <p:sp>
        <p:nvSpPr>
          <p:cNvPr id="46" name="TextBox 87">
            <a:extLst>
              <a:ext uri="{FF2B5EF4-FFF2-40B4-BE49-F238E27FC236}">
                <a16:creationId xmlns:a16="http://schemas.microsoft.com/office/drawing/2014/main" id="{16F290D5-A46F-45E1-915B-5B788CC469EF}"/>
              </a:ext>
            </a:extLst>
          </p:cNvPr>
          <p:cNvSpPr txBox="1"/>
          <p:nvPr/>
        </p:nvSpPr>
        <p:spPr>
          <a:xfrm>
            <a:off x="7595689" y="3988159"/>
            <a:ext cx="1225913" cy="369332"/>
          </a:xfrm>
          <a:prstGeom prst="rect">
            <a:avLst/>
          </a:prstGeom>
          <a:noFill/>
        </p:spPr>
        <p:txBody>
          <a:bodyPr wrap="none" rtlCol="0" anchor="b" anchorCtr="0">
            <a:spAutoFit/>
          </a:bodyPr>
          <a:lstStyle/>
          <a:p>
            <a:pPr algn="ctr"/>
            <a:r>
              <a:rPr lang="en-GB" b="1" dirty="0" err="1">
                <a:solidFill>
                  <a:schemeClr val="bg1"/>
                </a:solidFill>
                <a:latin typeface="+mj-lt"/>
                <a:ea typeface="League Spartan" charset="0"/>
                <a:cs typeface="Poppins" pitchFamily="2" charset="77"/>
              </a:rPr>
              <a:t>Zielsetzung</a:t>
            </a:r>
            <a:endParaRPr lang="en-GB" dirty="0">
              <a:solidFill>
                <a:schemeClr val="bg1"/>
              </a:solidFill>
              <a:latin typeface="+mj-lt"/>
              <a:ea typeface="League Spartan" charset="0"/>
              <a:cs typeface="Poppins" pitchFamily="2" charset="77"/>
            </a:endParaRPr>
          </a:p>
        </p:txBody>
      </p:sp>
      <p:sp>
        <p:nvSpPr>
          <p:cNvPr id="47" name="TextBox 87">
            <a:extLst>
              <a:ext uri="{FF2B5EF4-FFF2-40B4-BE49-F238E27FC236}">
                <a16:creationId xmlns:a16="http://schemas.microsoft.com/office/drawing/2014/main" id="{BE371A80-2FD3-418A-88AD-DF965026EA8E}"/>
              </a:ext>
            </a:extLst>
          </p:cNvPr>
          <p:cNvSpPr txBox="1"/>
          <p:nvPr/>
        </p:nvSpPr>
        <p:spPr>
          <a:xfrm>
            <a:off x="9075358" y="3880438"/>
            <a:ext cx="1174039" cy="369332"/>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Führung</a:t>
            </a:r>
            <a:endParaRPr lang="en-GB" dirty="0">
              <a:solidFill>
                <a:schemeClr val="bg1"/>
              </a:solidFill>
              <a:latin typeface="+mj-lt"/>
              <a:ea typeface="League Spartan" charset="0"/>
              <a:cs typeface="Poppins" pitchFamily="2" charset="77"/>
            </a:endParaRPr>
          </a:p>
        </p:txBody>
      </p:sp>
      <p:sp>
        <p:nvSpPr>
          <p:cNvPr id="48" name="TextBox 87">
            <a:extLst>
              <a:ext uri="{FF2B5EF4-FFF2-40B4-BE49-F238E27FC236}">
                <a16:creationId xmlns:a16="http://schemas.microsoft.com/office/drawing/2014/main" id="{6953212D-847D-4A50-8243-1BCCBC40FB71}"/>
              </a:ext>
            </a:extLst>
          </p:cNvPr>
          <p:cNvSpPr txBox="1"/>
          <p:nvPr/>
        </p:nvSpPr>
        <p:spPr>
          <a:xfrm>
            <a:off x="10458281" y="3541883"/>
            <a:ext cx="1350178" cy="923330"/>
          </a:xfrm>
          <a:prstGeom prst="rect">
            <a:avLst/>
          </a:prstGeom>
          <a:noFill/>
        </p:spPr>
        <p:txBody>
          <a:bodyPr wrap="none" rtlCol="0" anchor="b" anchorCtr="0">
            <a:spAutoFit/>
          </a:bodyPr>
          <a:lstStyle/>
          <a:p>
            <a:pPr algn="ctr"/>
            <a:r>
              <a:rPr lang="en-GB" b="1" dirty="0">
                <a:solidFill>
                  <a:schemeClr val="bg1"/>
                </a:solidFill>
                <a:latin typeface="+mj-lt"/>
                <a:ea typeface="League Spartan" charset="0"/>
                <a:cs typeface="Poppins" pitchFamily="2" charset="77"/>
              </a:rPr>
              <a:t>Kultur</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der </a:t>
            </a:r>
            <a:r>
              <a:rPr lang="en-GB" b="1" dirty="0" err="1">
                <a:solidFill>
                  <a:schemeClr val="bg1"/>
                </a:solidFill>
                <a:latin typeface="+mj-lt"/>
                <a:ea typeface="League Spartan" charset="0"/>
                <a:cs typeface="Poppins" pitchFamily="2" charset="77"/>
              </a:rPr>
              <a:t>Kosten</a:t>
            </a:r>
            <a:r>
              <a:rPr lang="en-GB" b="1" dirty="0">
                <a:solidFill>
                  <a:schemeClr val="bg1"/>
                </a:solidFill>
                <a:latin typeface="+mj-lt"/>
                <a:ea typeface="League Spartan" charset="0"/>
                <a:cs typeface="Poppins" pitchFamily="2" charset="77"/>
              </a:rPr>
              <a:t>-</a:t>
            </a:r>
            <a:br>
              <a:rPr lang="en-GB" b="1" dirty="0">
                <a:solidFill>
                  <a:schemeClr val="bg1"/>
                </a:solidFill>
                <a:latin typeface="+mj-lt"/>
                <a:ea typeface="League Spartan" charset="0"/>
                <a:cs typeface="Poppins" pitchFamily="2" charset="77"/>
              </a:rPr>
            </a:br>
            <a:r>
              <a:rPr lang="en-GB" b="1" dirty="0">
                <a:solidFill>
                  <a:schemeClr val="bg1"/>
                </a:solidFill>
                <a:latin typeface="+mj-lt"/>
                <a:ea typeface="League Spartan" charset="0"/>
                <a:cs typeface="Poppins" pitchFamily="2" charset="77"/>
              </a:rPr>
              <a:t>Optimierung</a:t>
            </a:r>
            <a:endParaRPr lang="en-GB" dirty="0">
              <a:solidFill>
                <a:schemeClr val="bg1"/>
              </a:solidFill>
              <a:latin typeface="+mj-lt"/>
              <a:ea typeface="League Spartan" charset="0"/>
              <a:cs typeface="Poppins" pitchFamily="2" charset="77"/>
            </a:endParaRPr>
          </a:p>
        </p:txBody>
      </p:sp>
      <p:sp>
        <p:nvSpPr>
          <p:cNvPr id="49" name="TextBox 87">
            <a:extLst>
              <a:ext uri="{FF2B5EF4-FFF2-40B4-BE49-F238E27FC236}">
                <a16:creationId xmlns:a16="http://schemas.microsoft.com/office/drawing/2014/main" id="{A4239A40-6F41-4ACC-BF61-B7F9A58D9C63}"/>
              </a:ext>
            </a:extLst>
          </p:cNvPr>
          <p:cNvSpPr txBox="1"/>
          <p:nvPr/>
        </p:nvSpPr>
        <p:spPr>
          <a:xfrm>
            <a:off x="4019197" y="4591050"/>
            <a:ext cx="2015630" cy="2062103"/>
          </a:xfrm>
          <a:prstGeom prst="rect">
            <a:avLst/>
          </a:prstGeom>
          <a:noFill/>
        </p:spPr>
        <p:txBody>
          <a:bodyPr wrap="square" rtlCol="0" anchor="t" anchorCtr="0">
            <a:spAutoFit/>
          </a:bodyPr>
          <a:lstStyle/>
          <a:p>
            <a:r>
              <a:rPr lang="en-GB" sz="1600" dirty="0">
                <a:solidFill>
                  <a:srgbClr val="245473"/>
                </a:solidFill>
              </a:rPr>
              <a:t>Beginnen Sie mit der </a:t>
            </a:r>
            <a:r>
              <a:rPr lang="en-GB" sz="1600" dirty="0" err="1">
                <a:solidFill>
                  <a:srgbClr val="245473"/>
                </a:solidFill>
              </a:rPr>
              <a:t>Strategie</a:t>
            </a:r>
            <a:r>
              <a:rPr lang="en-GB" sz="1600" dirty="0">
                <a:solidFill>
                  <a:srgbClr val="245473"/>
                </a:solidFill>
              </a:rPr>
              <a:t>: H</a:t>
            </a:r>
            <a:r>
              <a:rPr lang="de-DE" sz="1600" dirty="0" err="1">
                <a:solidFill>
                  <a:srgbClr val="245473"/>
                </a:solidFill>
              </a:rPr>
              <a:t>aben</a:t>
            </a:r>
            <a:r>
              <a:rPr lang="de-DE" sz="1600" dirty="0">
                <a:solidFill>
                  <a:srgbClr val="245473"/>
                </a:solidFill>
              </a:rPr>
              <a:t> eine klare Vorstellung von Ihrer Strategie und stellen Sie sicher, dass diese in der gesamten Organisation </a:t>
            </a:r>
            <a:r>
              <a:rPr lang="de-DE" sz="1600" dirty="0" err="1">
                <a:solidFill>
                  <a:srgbClr val="245473"/>
                </a:solidFill>
              </a:rPr>
              <a:t>einheit-lich</a:t>
            </a:r>
            <a:r>
              <a:rPr lang="de-DE" sz="1600" dirty="0">
                <a:solidFill>
                  <a:srgbClr val="245473"/>
                </a:solidFill>
              </a:rPr>
              <a:t> verstanden wird </a:t>
            </a:r>
            <a:endParaRPr lang="en-GB" sz="1600" dirty="0">
              <a:solidFill>
                <a:srgbClr val="245473"/>
              </a:solidFill>
              <a:latin typeface="+mj-lt"/>
              <a:ea typeface="League Spartan" charset="0"/>
              <a:cs typeface="Poppins" pitchFamily="2" charset="77"/>
            </a:endParaRPr>
          </a:p>
        </p:txBody>
      </p:sp>
      <p:sp>
        <p:nvSpPr>
          <p:cNvPr id="50" name="TextBox 87">
            <a:extLst>
              <a:ext uri="{FF2B5EF4-FFF2-40B4-BE49-F238E27FC236}">
                <a16:creationId xmlns:a16="http://schemas.microsoft.com/office/drawing/2014/main" id="{565618B1-1793-48A9-9C0E-CC6434519A95}"/>
              </a:ext>
            </a:extLst>
          </p:cNvPr>
          <p:cNvSpPr txBox="1"/>
          <p:nvPr/>
        </p:nvSpPr>
        <p:spPr>
          <a:xfrm>
            <a:off x="5982536" y="4563263"/>
            <a:ext cx="1569170" cy="2062103"/>
          </a:xfrm>
          <a:prstGeom prst="rect">
            <a:avLst/>
          </a:prstGeom>
          <a:noFill/>
        </p:spPr>
        <p:txBody>
          <a:bodyPr wrap="square" rtlCol="0" anchor="t" anchorCtr="0">
            <a:spAutoFit/>
          </a:bodyPr>
          <a:lstStyle/>
          <a:p>
            <a:r>
              <a:rPr lang="en-GB" sz="1600" dirty="0">
                <a:solidFill>
                  <a:srgbClr val="F95C2C"/>
                </a:solidFill>
              </a:rPr>
              <a:t>Unterscheiden Sie die </a:t>
            </a:r>
            <a:r>
              <a:rPr lang="en-GB" sz="1600" dirty="0" err="1">
                <a:solidFill>
                  <a:srgbClr val="F95C2C"/>
                </a:solidFill>
              </a:rPr>
              <a:t>strategisch</a:t>
            </a:r>
            <a:r>
              <a:rPr lang="en-GB" sz="1600" dirty="0">
                <a:solidFill>
                  <a:srgbClr val="F95C2C"/>
                </a:solidFill>
              </a:rPr>
              <a:t> </a:t>
            </a:r>
            <a:r>
              <a:rPr lang="en-GB" sz="1600" dirty="0" err="1">
                <a:solidFill>
                  <a:srgbClr val="F95C2C"/>
                </a:solidFill>
              </a:rPr>
              <a:t>wichtigen</a:t>
            </a:r>
            <a:r>
              <a:rPr lang="en-GB" sz="1600" dirty="0">
                <a:solidFill>
                  <a:srgbClr val="F95C2C"/>
                </a:solidFill>
              </a:rPr>
              <a:t>, </a:t>
            </a:r>
            <a:r>
              <a:rPr lang="en-GB" sz="1600" dirty="0" err="1">
                <a:solidFill>
                  <a:srgbClr val="F95C2C"/>
                </a:solidFill>
              </a:rPr>
              <a:t>guten</a:t>
            </a:r>
            <a:r>
              <a:rPr lang="en-GB" sz="1600" dirty="0">
                <a:solidFill>
                  <a:srgbClr val="F95C2C"/>
                </a:solidFill>
              </a:rPr>
              <a:t> </a:t>
            </a:r>
            <a:r>
              <a:rPr lang="en-GB" sz="1600" dirty="0" err="1">
                <a:solidFill>
                  <a:srgbClr val="F95C2C"/>
                </a:solidFill>
              </a:rPr>
              <a:t>Kosten</a:t>
            </a:r>
            <a:r>
              <a:rPr lang="en-GB" sz="1600" dirty="0">
                <a:solidFill>
                  <a:srgbClr val="F95C2C"/>
                </a:solidFill>
              </a:rPr>
              <a:t> von den </a:t>
            </a:r>
            <a:r>
              <a:rPr lang="en-GB" sz="1600" dirty="0" err="1">
                <a:solidFill>
                  <a:srgbClr val="F95C2C"/>
                </a:solidFill>
              </a:rPr>
              <a:t>unwesentlichen</a:t>
            </a:r>
            <a:r>
              <a:rPr lang="en-GB" sz="1600" dirty="0">
                <a:solidFill>
                  <a:srgbClr val="F95C2C"/>
                </a:solidFill>
              </a:rPr>
              <a:t> </a:t>
            </a:r>
            <a:r>
              <a:rPr lang="en-GB" sz="1600" dirty="0" err="1">
                <a:solidFill>
                  <a:srgbClr val="F95C2C"/>
                </a:solidFill>
              </a:rPr>
              <a:t>schlechten</a:t>
            </a:r>
            <a:r>
              <a:rPr lang="en-GB" sz="1600" dirty="0">
                <a:solidFill>
                  <a:srgbClr val="F95C2C"/>
                </a:solidFill>
              </a:rPr>
              <a:t> </a:t>
            </a:r>
            <a:r>
              <a:rPr lang="en-GB" sz="1600" dirty="0" err="1">
                <a:solidFill>
                  <a:srgbClr val="F95C2C"/>
                </a:solidFill>
              </a:rPr>
              <a:t>Kosten</a:t>
            </a:r>
            <a:endParaRPr lang="en-GB" sz="1600" dirty="0">
              <a:solidFill>
                <a:srgbClr val="F95C2C"/>
              </a:solidFill>
              <a:latin typeface="+mj-lt"/>
              <a:ea typeface="League Spartan" charset="0"/>
              <a:cs typeface="Poppins" pitchFamily="2" charset="77"/>
            </a:endParaRPr>
          </a:p>
        </p:txBody>
      </p:sp>
      <p:sp>
        <p:nvSpPr>
          <p:cNvPr id="51" name="TextBox 87">
            <a:extLst>
              <a:ext uri="{FF2B5EF4-FFF2-40B4-BE49-F238E27FC236}">
                <a16:creationId xmlns:a16="http://schemas.microsoft.com/office/drawing/2014/main" id="{3800F636-6C76-4BDD-AE3F-7EC38FCBA926}"/>
              </a:ext>
            </a:extLst>
          </p:cNvPr>
          <p:cNvSpPr txBox="1"/>
          <p:nvPr/>
        </p:nvSpPr>
        <p:spPr>
          <a:xfrm>
            <a:off x="7480611" y="4582458"/>
            <a:ext cx="1450349" cy="830997"/>
          </a:xfrm>
          <a:prstGeom prst="rect">
            <a:avLst/>
          </a:prstGeom>
          <a:noFill/>
        </p:spPr>
        <p:txBody>
          <a:bodyPr wrap="square" rtlCol="0" anchor="t" anchorCtr="0">
            <a:spAutoFit/>
          </a:bodyPr>
          <a:lstStyle/>
          <a:p>
            <a:r>
              <a:rPr lang="en-GB" sz="1600" dirty="0" err="1"/>
              <a:t>Seien</a:t>
            </a:r>
            <a:r>
              <a:rPr lang="en-GB" sz="1600" dirty="0"/>
              <a:t> Sie  mutig, </a:t>
            </a:r>
            <a:r>
              <a:rPr lang="en-GB" sz="1600" dirty="0" err="1"/>
              <a:t>tapfer</a:t>
            </a:r>
            <a:r>
              <a:rPr lang="en-GB" sz="1600" dirty="0"/>
              <a:t> und </a:t>
            </a:r>
            <a:r>
              <a:rPr lang="en-GB" sz="1600" dirty="0" err="1"/>
              <a:t>kreativ</a:t>
            </a:r>
            <a:r>
              <a:rPr lang="en-GB" sz="1600" dirty="0"/>
              <a:t> </a:t>
            </a:r>
            <a:endParaRPr lang="en-GB" sz="1600" dirty="0">
              <a:solidFill>
                <a:schemeClr val="tx2"/>
              </a:solidFill>
              <a:latin typeface="+mj-lt"/>
              <a:ea typeface="League Spartan" charset="0"/>
              <a:cs typeface="Poppins" pitchFamily="2" charset="77"/>
            </a:endParaRPr>
          </a:p>
        </p:txBody>
      </p:sp>
      <p:sp>
        <p:nvSpPr>
          <p:cNvPr id="52" name="TextBox 87">
            <a:extLst>
              <a:ext uri="{FF2B5EF4-FFF2-40B4-BE49-F238E27FC236}">
                <a16:creationId xmlns:a16="http://schemas.microsoft.com/office/drawing/2014/main" id="{5E1B59D1-8158-443B-AA09-E291E0D17946}"/>
              </a:ext>
            </a:extLst>
          </p:cNvPr>
          <p:cNvSpPr txBox="1"/>
          <p:nvPr/>
        </p:nvSpPr>
        <p:spPr>
          <a:xfrm>
            <a:off x="8937199" y="4571517"/>
            <a:ext cx="1450349" cy="1077218"/>
          </a:xfrm>
          <a:prstGeom prst="rect">
            <a:avLst/>
          </a:prstGeom>
          <a:noFill/>
        </p:spPr>
        <p:txBody>
          <a:bodyPr wrap="square" lIns="91440" tIns="45720" rIns="91440" bIns="45720" rtlCol="0" anchor="t" anchorCtr="0">
            <a:spAutoFit/>
          </a:bodyPr>
          <a:lstStyle/>
          <a:p>
            <a:r>
              <a:rPr lang="en-GB" sz="1600" dirty="0"/>
              <a:t>Geben Sie die Richtung vor und zeigen Sie </a:t>
            </a:r>
            <a:r>
              <a:rPr lang="en-GB" sz="1600" dirty="0" err="1"/>
              <a:t>Führungsstärke</a:t>
            </a:r>
            <a:endParaRPr lang="en-GB" sz="1600" dirty="0">
              <a:solidFill>
                <a:schemeClr val="tx2"/>
              </a:solidFill>
              <a:latin typeface="+mj-lt"/>
              <a:ea typeface="League Spartan" charset="0"/>
              <a:cs typeface="Poppins" pitchFamily="2" charset="77"/>
            </a:endParaRPr>
          </a:p>
        </p:txBody>
      </p:sp>
      <p:sp>
        <p:nvSpPr>
          <p:cNvPr id="53" name="TextBox 87">
            <a:extLst>
              <a:ext uri="{FF2B5EF4-FFF2-40B4-BE49-F238E27FC236}">
                <a16:creationId xmlns:a16="http://schemas.microsoft.com/office/drawing/2014/main" id="{27258068-5516-42F1-AA0A-709605537A0D}"/>
              </a:ext>
            </a:extLst>
          </p:cNvPr>
          <p:cNvSpPr txBox="1"/>
          <p:nvPr/>
        </p:nvSpPr>
        <p:spPr>
          <a:xfrm>
            <a:off x="10390905" y="4582458"/>
            <a:ext cx="1450349" cy="1815882"/>
          </a:xfrm>
          <a:prstGeom prst="rect">
            <a:avLst/>
          </a:prstGeom>
          <a:noFill/>
        </p:spPr>
        <p:txBody>
          <a:bodyPr wrap="square" rtlCol="0" anchor="t" anchorCtr="0">
            <a:spAutoFit/>
          </a:bodyPr>
          <a:lstStyle/>
          <a:p>
            <a:r>
              <a:rPr lang="en-GB" sz="1600" dirty="0" err="1">
                <a:solidFill>
                  <a:srgbClr val="0070C0"/>
                </a:solidFill>
              </a:rPr>
              <a:t>Schaffen</a:t>
            </a:r>
            <a:r>
              <a:rPr lang="en-GB" sz="1600" dirty="0">
                <a:solidFill>
                  <a:srgbClr val="0070C0"/>
                </a:solidFill>
              </a:rPr>
              <a:t> Sie </a:t>
            </a:r>
            <a:r>
              <a:rPr lang="en-GB" sz="1600" dirty="0" err="1">
                <a:solidFill>
                  <a:srgbClr val="0070C0"/>
                </a:solidFill>
              </a:rPr>
              <a:t>eine</a:t>
            </a:r>
            <a:r>
              <a:rPr lang="en-GB" sz="1600" dirty="0">
                <a:solidFill>
                  <a:srgbClr val="0070C0"/>
                </a:solidFill>
              </a:rPr>
              <a:t> Kultur </a:t>
            </a:r>
            <a:r>
              <a:rPr lang="en-GB" sz="1600" dirty="0" err="1">
                <a:solidFill>
                  <a:srgbClr val="0070C0"/>
                </a:solidFill>
              </a:rPr>
              <a:t>geprägt</a:t>
            </a:r>
            <a:r>
              <a:rPr lang="en-GB" sz="1600" dirty="0">
                <a:solidFill>
                  <a:srgbClr val="0070C0"/>
                </a:solidFill>
              </a:rPr>
              <a:t> </a:t>
            </a:r>
            <a:r>
              <a:rPr lang="en-GB" sz="1600" dirty="0" err="1">
                <a:solidFill>
                  <a:srgbClr val="0070C0"/>
                </a:solidFill>
              </a:rPr>
              <a:t>durch</a:t>
            </a:r>
            <a:r>
              <a:rPr lang="en-GB" sz="1600" dirty="0">
                <a:solidFill>
                  <a:srgbClr val="0070C0"/>
                </a:solidFill>
              </a:rPr>
              <a:t> Eigen-</a:t>
            </a:r>
            <a:r>
              <a:rPr lang="en-GB" sz="1600" dirty="0" err="1">
                <a:solidFill>
                  <a:srgbClr val="0070C0"/>
                </a:solidFill>
              </a:rPr>
              <a:t>verantwortung</a:t>
            </a:r>
            <a:r>
              <a:rPr lang="en-GB" sz="1600" dirty="0">
                <a:solidFill>
                  <a:srgbClr val="0070C0"/>
                </a:solidFill>
              </a:rPr>
              <a:t> und </a:t>
            </a:r>
            <a:r>
              <a:rPr lang="en-GB" sz="1600" dirty="0" err="1">
                <a:solidFill>
                  <a:srgbClr val="0070C0"/>
                </a:solidFill>
              </a:rPr>
              <a:t>durch</a:t>
            </a:r>
            <a:r>
              <a:rPr lang="en-GB" sz="1600" dirty="0">
                <a:solidFill>
                  <a:srgbClr val="0070C0"/>
                </a:solidFill>
              </a:rPr>
              <a:t> </a:t>
            </a:r>
            <a:r>
              <a:rPr lang="en-GB" sz="1600" dirty="0" err="1">
                <a:solidFill>
                  <a:srgbClr val="0070C0"/>
                </a:solidFill>
              </a:rPr>
              <a:t>Anreize</a:t>
            </a:r>
            <a:endParaRPr lang="en-GB" sz="1600" dirty="0">
              <a:solidFill>
                <a:srgbClr val="0070C0"/>
              </a:solidFill>
              <a:latin typeface="+mj-lt"/>
              <a:ea typeface="League Spartan" charset="0"/>
              <a:cs typeface="Poppins" pitchFamily="2" charset="77"/>
            </a:endParaRPr>
          </a:p>
        </p:txBody>
      </p:sp>
    </p:spTree>
    <p:extLst>
      <p:ext uri="{BB962C8B-B14F-4D97-AF65-F5344CB8AC3E}">
        <p14:creationId xmlns:p14="http://schemas.microsoft.com/office/powerpoint/2010/main" val="1575541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141559" y="1738911"/>
            <a:ext cx="2901917"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einer virulenten Krise können </a:t>
            </a:r>
            <a:r>
              <a:rPr lang="en-GB" sz="2200" dirty="0" err="1">
                <a:solidFill>
                  <a:srgbClr val="245473"/>
                </a:solidFill>
                <a:latin typeface="+mj-lt"/>
                <a:ea typeface="Open Sans Light" panose="020B0306030504020204" pitchFamily="34" charset="0"/>
                <a:cs typeface="Open Sans Light" panose="020B0306030504020204" pitchFamily="34" charset="0"/>
              </a:rPr>
              <a:t>marginale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Effizienzeinsparungen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nicht</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länger</a:t>
            </a:r>
            <a:r>
              <a:rPr lang="en-GB" sz="2200" dirty="0">
                <a:solidFill>
                  <a:srgbClr val="245473"/>
                </a:solidFill>
                <a:latin typeface="+mj-lt"/>
                <a:ea typeface="Open Sans Light" panose="020B0306030504020204" pitchFamily="34" charset="0"/>
                <a:cs typeface="Open Sans Light" panose="020B0306030504020204" pitchFamily="34" charset="0"/>
              </a:rPr>
              <a:t> das Über-leben und den </a:t>
            </a:r>
            <a:r>
              <a:rPr lang="en-GB" sz="2200" dirty="0" err="1">
                <a:solidFill>
                  <a:srgbClr val="245473"/>
                </a:solidFill>
                <a:latin typeface="+mj-lt"/>
                <a:ea typeface="Open Sans Light" panose="020B0306030504020204" pitchFamily="34" charset="0"/>
                <a:cs typeface="Open Sans Light" panose="020B0306030504020204" pitchFamily="34" charset="0"/>
              </a:rPr>
              <a:t>Erfolg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garantieren</a:t>
            </a:r>
            <a:r>
              <a:rPr lang="en-GB" sz="2200" dirty="0">
                <a:solidFill>
                  <a:srgbClr val="245473"/>
                </a:solidFill>
                <a:latin typeface="+mj-lt"/>
                <a:ea typeface="Open Sans Light" panose="020B0306030504020204" pitchFamily="34" charset="0"/>
                <a:cs typeface="Open Sans Light" panose="020B0306030504020204" pitchFamily="34" charset="0"/>
              </a:rPr>
              <a:t>.</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Frage ist, </a:t>
            </a:r>
            <a:r>
              <a:rPr lang="en-GB" sz="2200" dirty="0" err="1">
                <a:solidFill>
                  <a:srgbClr val="245473"/>
                </a:solidFill>
                <a:latin typeface="+mj-lt"/>
                <a:ea typeface="Open Sans Light" panose="020B0306030504020204" pitchFamily="34" charset="0"/>
                <a:cs typeface="Open Sans Light" panose="020B0306030504020204" pitchFamily="34" charset="0"/>
              </a:rPr>
              <a:t>wie</a:t>
            </a:r>
            <a:r>
              <a:rPr lang="en-GB" sz="2200" dirty="0">
                <a:solidFill>
                  <a:srgbClr val="245473"/>
                </a:solidFill>
                <a:latin typeface="+mj-lt"/>
                <a:ea typeface="Open Sans Light" panose="020B0306030504020204" pitchFamily="34" charset="0"/>
                <a:cs typeface="Open Sans Light" panose="020B0306030504020204" pitchFamily="34" charset="0"/>
              </a:rPr>
              <a:t> Sie Ressourcen zielgerichtet einsetzen und operative </a:t>
            </a:r>
            <a:r>
              <a:rPr lang="en-GB" sz="2200" dirty="0" err="1">
                <a:solidFill>
                  <a:srgbClr val="245473"/>
                </a:solidFill>
                <a:latin typeface="+mj-lt"/>
                <a:ea typeface="Open Sans Light" panose="020B0306030504020204" pitchFamily="34" charset="0"/>
                <a:cs typeface="Open Sans Light" panose="020B0306030504020204" pitchFamily="34" charset="0"/>
              </a:rPr>
              <a:t>Fähigkeiten</a:t>
            </a:r>
            <a:r>
              <a:rPr lang="en-GB" sz="2200" dirty="0">
                <a:solidFill>
                  <a:srgbClr val="245473"/>
                </a:solidFill>
                <a:latin typeface="+mj-lt"/>
                <a:ea typeface="Open Sans Light" panose="020B0306030504020204" pitchFamily="34" charset="0"/>
                <a:cs typeface="Open Sans Light" panose="020B0306030504020204" pitchFamily="34" charset="0"/>
              </a:rPr>
              <a:t> so </a:t>
            </a:r>
            <a:r>
              <a:rPr lang="en-GB" sz="2200" dirty="0" err="1">
                <a:solidFill>
                  <a:srgbClr val="245473"/>
                </a:solidFill>
                <a:latin typeface="+mj-lt"/>
                <a:ea typeface="Open Sans Light" panose="020B0306030504020204" pitchFamily="34" charset="0"/>
                <a:cs typeface="Open Sans Light" panose="020B0306030504020204" pitchFamily="34" charset="0"/>
              </a:rPr>
              <a:t>schärfen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können</a:t>
            </a:r>
            <a:r>
              <a:rPr lang="en-GB" sz="2200" dirty="0">
                <a:solidFill>
                  <a:srgbClr val="245473"/>
                </a:solidFill>
                <a:latin typeface="+mj-lt"/>
                <a:ea typeface="Open Sans Light" panose="020B0306030504020204" pitchFamily="34" charset="0"/>
                <a:cs typeface="Open Sans Light" panose="020B0306030504020204" pitchFamily="34" charset="0"/>
              </a:rPr>
              <a:t>, dass Sie das Tempo für die Zukunft vorgeben können.</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5" name="Freeform 61">
            <a:extLst>
              <a:ext uri="{FF2B5EF4-FFF2-40B4-BE49-F238E27FC236}">
                <a16:creationId xmlns:a16="http://schemas.microsoft.com/office/drawing/2014/main" id="{34A227D9-5D25-4944-BD1D-740B5D680293}"/>
              </a:ext>
            </a:extLst>
          </p:cNvPr>
          <p:cNvSpPr/>
          <p:nvPr/>
        </p:nvSpPr>
        <p:spPr>
          <a:xfrm rot="1363340">
            <a:off x="7449140" y="2324879"/>
            <a:ext cx="1186490" cy="1205011"/>
          </a:xfrm>
          <a:custGeom>
            <a:avLst/>
            <a:gdLst>
              <a:gd name="connsiteX0" fmla="*/ 1669783 w 3328700"/>
              <a:gd name="connsiteY0" fmla="*/ 0 h 3380659"/>
              <a:gd name="connsiteX1" fmla="*/ 3328700 w 3328700"/>
              <a:gd name="connsiteY1" fmla="*/ 1185230 h 3380659"/>
              <a:gd name="connsiteX2" fmla="*/ 2416872 w 3328700"/>
              <a:gd name="connsiteY2" fmla="*/ 3378978 h 3380659"/>
              <a:gd name="connsiteX3" fmla="*/ 2297921 w 3328700"/>
              <a:gd name="connsiteY3" fmla="*/ 3336751 h 3380659"/>
              <a:gd name="connsiteX4" fmla="*/ 1036334 w 3328700"/>
              <a:gd name="connsiteY4" fmla="*/ 3337495 h 3380659"/>
              <a:gd name="connsiteX5" fmla="*/ 916645 w 3328700"/>
              <a:gd name="connsiteY5" fmla="*/ 3380659 h 3380659"/>
              <a:gd name="connsiteX6" fmla="*/ 0 w 3328700"/>
              <a:gd name="connsiteY6" fmla="*/ 1192992 h 3380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0659">
                <a:moveTo>
                  <a:pt x="1669783" y="0"/>
                </a:moveTo>
                <a:lnTo>
                  <a:pt x="3328700" y="1185230"/>
                </a:lnTo>
                <a:lnTo>
                  <a:pt x="2416872" y="3378978"/>
                </a:lnTo>
                <a:lnTo>
                  <a:pt x="2297921" y="3336751"/>
                </a:lnTo>
                <a:cubicBezTo>
                  <a:pt x="1896967" y="3215623"/>
                  <a:pt x="1459228" y="3208820"/>
                  <a:pt x="1036334" y="3337495"/>
                </a:cubicBezTo>
                <a:lnTo>
                  <a:pt x="916645" y="3380659"/>
                </a:lnTo>
                <a:lnTo>
                  <a:pt x="0" y="119299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6" name="Freeform 75">
            <a:extLst>
              <a:ext uri="{FF2B5EF4-FFF2-40B4-BE49-F238E27FC236}">
                <a16:creationId xmlns:a16="http://schemas.microsoft.com/office/drawing/2014/main" id="{845CB6DF-9630-470E-BB82-B110AAE7D051}"/>
              </a:ext>
            </a:extLst>
          </p:cNvPr>
          <p:cNvSpPr/>
          <p:nvPr/>
        </p:nvSpPr>
        <p:spPr>
          <a:xfrm rot="1363340">
            <a:off x="8139025" y="3091473"/>
            <a:ext cx="1157963" cy="1159792"/>
          </a:xfrm>
          <a:custGeom>
            <a:avLst/>
            <a:gdLst>
              <a:gd name="connsiteX0" fmla="*/ 913025 w 3248668"/>
              <a:gd name="connsiteY0" fmla="*/ 0 h 3253798"/>
              <a:gd name="connsiteX1" fmla="*/ 2912846 w 3248668"/>
              <a:gd name="connsiteY1" fmla="*/ 333074 h 3253798"/>
              <a:gd name="connsiteX2" fmla="*/ 3248668 w 3248668"/>
              <a:gd name="connsiteY2" fmla="*/ 2349394 h 3253798"/>
              <a:gd name="connsiteX3" fmla="*/ 1050625 w 3248668"/>
              <a:gd name="connsiteY3" fmla="*/ 3253798 h 3253798"/>
              <a:gd name="connsiteX4" fmla="*/ 988555 w 3248668"/>
              <a:gd name="connsiteY4" fmla="*/ 3124324 h 3253798"/>
              <a:gd name="connsiteX5" fmla="*/ 90104 w 3248668"/>
              <a:gd name="connsiteY5" fmla="*/ 2238668 h 3253798"/>
              <a:gd name="connsiteX6" fmla="*/ 0 w 3248668"/>
              <a:gd name="connsiteY6" fmla="*/ 2196630 h 32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8668" h="3253798">
                <a:moveTo>
                  <a:pt x="913025" y="0"/>
                </a:moveTo>
                <a:lnTo>
                  <a:pt x="2912846" y="333074"/>
                </a:lnTo>
                <a:lnTo>
                  <a:pt x="3248668" y="2349394"/>
                </a:lnTo>
                <a:lnTo>
                  <a:pt x="1050625" y="3253798"/>
                </a:lnTo>
                <a:lnTo>
                  <a:pt x="988555" y="3124324"/>
                </a:lnTo>
                <a:cubicBezTo>
                  <a:pt x="777490" y="2735932"/>
                  <a:pt x="460796" y="2433663"/>
                  <a:pt x="90104" y="2238668"/>
                </a:cubicBezTo>
                <a:lnTo>
                  <a:pt x="0" y="219663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 name="Freeform 63">
            <a:extLst>
              <a:ext uri="{FF2B5EF4-FFF2-40B4-BE49-F238E27FC236}">
                <a16:creationId xmlns:a16="http://schemas.microsoft.com/office/drawing/2014/main" id="{AC88BBFC-4ED4-4455-A8AC-AB4024A586C2}"/>
              </a:ext>
            </a:extLst>
          </p:cNvPr>
          <p:cNvSpPr/>
          <p:nvPr/>
        </p:nvSpPr>
        <p:spPr>
          <a:xfrm rot="1363340">
            <a:off x="6463516" y="2390031"/>
            <a:ext cx="1155359" cy="1157443"/>
          </a:xfrm>
          <a:custGeom>
            <a:avLst/>
            <a:gdLst>
              <a:gd name="connsiteX0" fmla="*/ 334462 w 3241362"/>
              <a:gd name="connsiteY0" fmla="*/ 330874 h 3247207"/>
              <a:gd name="connsiteX1" fmla="*/ 2321077 w 3241362"/>
              <a:gd name="connsiteY1" fmla="*/ 0 h 3247207"/>
              <a:gd name="connsiteX2" fmla="*/ 3241362 w 3241362"/>
              <a:gd name="connsiteY2" fmla="*/ 2196353 h 3247207"/>
              <a:gd name="connsiteX3" fmla="*/ 3127428 w 3241362"/>
              <a:gd name="connsiteY3" fmla="*/ 2250973 h 3247207"/>
              <a:gd name="connsiteX4" fmla="*/ 2241771 w 3241362"/>
              <a:gd name="connsiteY4" fmla="*/ 3149425 h 3247207"/>
              <a:gd name="connsiteX5" fmla="*/ 2196152 w 3241362"/>
              <a:gd name="connsiteY5" fmla="*/ 3247207 h 3247207"/>
              <a:gd name="connsiteX6" fmla="*/ 0 w 3241362"/>
              <a:gd name="connsiteY6" fmla="*/ 2339029 h 324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1362" h="3247207">
                <a:moveTo>
                  <a:pt x="334462" y="330874"/>
                </a:moveTo>
                <a:lnTo>
                  <a:pt x="2321077" y="0"/>
                </a:lnTo>
                <a:lnTo>
                  <a:pt x="3241362" y="2196353"/>
                </a:lnTo>
                <a:lnTo>
                  <a:pt x="3127428" y="2250973"/>
                </a:lnTo>
                <a:cubicBezTo>
                  <a:pt x="2739036" y="2462038"/>
                  <a:pt x="2436766" y="2778733"/>
                  <a:pt x="2241771" y="3149425"/>
                </a:cubicBezTo>
                <a:lnTo>
                  <a:pt x="2196152" y="3247207"/>
                </a:lnTo>
                <a:lnTo>
                  <a:pt x="0" y="23390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8" name="Freeform 65">
            <a:extLst>
              <a:ext uri="{FF2B5EF4-FFF2-40B4-BE49-F238E27FC236}">
                <a16:creationId xmlns:a16="http://schemas.microsoft.com/office/drawing/2014/main" id="{F634E31C-269B-4FB0-AF15-A94E6E7DF9A1}"/>
              </a:ext>
            </a:extLst>
          </p:cNvPr>
          <p:cNvSpPr/>
          <p:nvPr/>
        </p:nvSpPr>
        <p:spPr>
          <a:xfrm rot="1363340">
            <a:off x="5699025" y="3053348"/>
            <a:ext cx="1204314" cy="1175314"/>
          </a:xfrm>
          <a:custGeom>
            <a:avLst/>
            <a:gdLst>
              <a:gd name="connsiteX0" fmla="*/ 1180319 w 3378706"/>
              <a:gd name="connsiteY0" fmla="*/ 0 h 3297346"/>
              <a:gd name="connsiteX1" fmla="*/ 3377856 w 3378706"/>
              <a:gd name="connsiteY1" fmla="*/ 908750 h 3297346"/>
              <a:gd name="connsiteX2" fmla="*/ 3338466 w 3378706"/>
              <a:gd name="connsiteY2" fmla="*/ 1019714 h 3297346"/>
              <a:gd name="connsiteX3" fmla="*/ 3339209 w 3378706"/>
              <a:gd name="connsiteY3" fmla="*/ 2281301 h 3297346"/>
              <a:gd name="connsiteX4" fmla="*/ 3378706 w 3378706"/>
              <a:gd name="connsiteY4" fmla="*/ 2390819 h 3297346"/>
              <a:gd name="connsiteX5" fmla="*/ 1175502 w 3378706"/>
              <a:gd name="connsiteY5" fmla="*/ 3297346 h 3297346"/>
              <a:gd name="connsiteX6" fmla="*/ 0 w 3378706"/>
              <a:gd name="connsiteY6" fmla="*/ 1652044 h 329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8706" h="3297346">
                <a:moveTo>
                  <a:pt x="1180319" y="0"/>
                </a:moveTo>
                <a:lnTo>
                  <a:pt x="3377856" y="908750"/>
                </a:lnTo>
                <a:lnTo>
                  <a:pt x="3338466" y="1019714"/>
                </a:lnTo>
                <a:cubicBezTo>
                  <a:pt x="3217337" y="1420667"/>
                  <a:pt x="3210534" y="1858407"/>
                  <a:pt x="3339209" y="2281301"/>
                </a:cubicBezTo>
                <a:lnTo>
                  <a:pt x="3378706" y="2390819"/>
                </a:lnTo>
                <a:lnTo>
                  <a:pt x="1175502" y="3297346"/>
                </a:lnTo>
                <a:lnTo>
                  <a:pt x="0" y="165204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9" name="Freeform 73">
            <a:extLst>
              <a:ext uri="{FF2B5EF4-FFF2-40B4-BE49-F238E27FC236}">
                <a16:creationId xmlns:a16="http://schemas.microsoft.com/office/drawing/2014/main" id="{376AE35B-79FA-4852-BC06-7A0E1FE4415E}"/>
              </a:ext>
            </a:extLst>
          </p:cNvPr>
          <p:cNvSpPr/>
          <p:nvPr/>
        </p:nvSpPr>
        <p:spPr>
          <a:xfrm rot="1363340">
            <a:off x="8154913" y="4084633"/>
            <a:ext cx="1205433" cy="1175314"/>
          </a:xfrm>
          <a:custGeom>
            <a:avLst/>
            <a:gdLst>
              <a:gd name="connsiteX0" fmla="*/ 2837 w 3381845"/>
              <a:gd name="connsiteY0" fmla="*/ 906652 h 3297345"/>
              <a:gd name="connsiteX1" fmla="*/ 2206344 w 3381845"/>
              <a:gd name="connsiteY1" fmla="*/ 0 h 3297345"/>
              <a:gd name="connsiteX2" fmla="*/ 3381845 w 3381845"/>
              <a:gd name="connsiteY2" fmla="*/ 1645300 h 3297345"/>
              <a:gd name="connsiteX3" fmla="*/ 2201526 w 3381845"/>
              <a:gd name="connsiteY3" fmla="*/ 3297345 h 3297345"/>
              <a:gd name="connsiteX4" fmla="*/ 0 w 3381845"/>
              <a:gd name="connsiteY4" fmla="*/ 2386946 h 3297345"/>
              <a:gd name="connsiteX5" fmla="*/ 40902 w 3381845"/>
              <a:gd name="connsiteY5" fmla="*/ 2271725 h 3297345"/>
              <a:gd name="connsiteX6" fmla="*/ 40159 w 3381845"/>
              <a:gd name="connsiteY6" fmla="*/ 1010137 h 329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1845" h="3297345">
                <a:moveTo>
                  <a:pt x="2837" y="906652"/>
                </a:moveTo>
                <a:lnTo>
                  <a:pt x="2206344" y="0"/>
                </a:lnTo>
                <a:lnTo>
                  <a:pt x="3381845" y="1645300"/>
                </a:lnTo>
                <a:lnTo>
                  <a:pt x="2201526" y="3297345"/>
                </a:lnTo>
                <a:lnTo>
                  <a:pt x="0" y="2386946"/>
                </a:lnTo>
                <a:lnTo>
                  <a:pt x="40902" y="2271725"/>
                </a:lnTo>
                <a:cubicBezTo>
                  <a:pt x="162031" y="1870771"/>
                  <a:pt x="168834" y="1433031"/>
                  <a:pt x="40159" y="101013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0" name="Freeform 67">
            <a:extLst>
              <a:ext uri="{FF2B5EF4-FFF2-40B4-BE49-F238E27FC236}">
                <a16:creationId xmlns:a16="http://schemas.microsoft.com/office/drawing/2014/main" id="{0825ECFC-6D78-4E4E-95C0-CF2AFF478A52}"/>
              </a:ext>
            </a:extLst>
          </p:cNvPr>
          <p:cNvSpPr/>
          <p:nvPr/>
        </p:nvSpPr>
        <p:spPr>
          <a:xfrm rot="1363340">
            <a:off x="5762325" y="4062320"/>
            <a:ext cx="1158553" cy="1159835"/>
          </a:xfrm>
          <a:custGeom>
            <a:avLst/>
            <a:gdLst>
              <a:gd name="connsiteX0" fmla="*/ 0 w 3250323"/>
              <a:gd name="connsiteY0" fmla="*/ 904525 h 3253919"/>
              <a:gd name="connsiteX1" fmla="*/ 2198339 w 3250323"/>
              <a:gd name="connsiteY1" fmla="*/ 0 h 3253919"/>
              <a:gd name="connsiteX2" fmla="*/ 2257636 w 3250323"/>
              <a:gd name="connsiteY2" fmla="*/ 123689 h 3253919"/>
              <a:gd name="connsiteX3" fmla="*/ 3156088 w 3250323"/>
              <a:gd name="connsiteY3" fmla="*/ 1009346 h 3253919"/>
              <a:gd name="connsiteX4" fmla="*/ 3250323 w 3250323"/>
              <a:gd name="connsiteY4" fmla="*/ 1053310 h 3253919"/>
              <a:gd name="connsiteX5" fmla="*/ 2335643 w 3250323"/>
              <a:gd name="connsiteY5" fmla="*/ 3253919 h 3253919"/>
              <a:gd name="connsiteX6" fmla="*/ 335822 w 3250323"/>
              <a:gd name="connsiteY6" fmla="*/ 2920845 h 3253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50323" h="3253919">
                <a:moveTo>
                  <a:pt x="0" y="904525"/>
                </a:moveTo>
                <a:lnTo>
                  <a:pt x="2198339" y="0"/>
                </a:lnTo>
                <a:lnTo>
                  <a:pt x="2257636" y="123689"/>
                </a:lnTo>
                <a:cubicBezTo>
                  <a:pt x="2468702" y="512080"/>
                  <a:pt x="2785396" y="814350"/>
                  <a:pt x="3156088" y="1009346"/>
                </a:cubicBezTo>
                <a:lnTo>
                  <a:pt x="3250323" y="1053310"/>
                </a:lnTo>
                <a:lnTo>
                  <a:pt x="2335643" y="3253919"/>
                </a:lnTo>
                <a:lnTo>
                  <a:pt x="335822" y="2920845"/>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1" name="Freeform 71">
            <a:extLst>
              <a:ext uri="{FF2B5EF4-FFF2-40B4-BE49-F238E27FC236}">
                <a16:creationId xmlns:a16="http://schemas.microsoft.com/office/drawing/2014/main" id="{7587EE69-2279-4FAB-B62D-FD2BA6097E73}"/>
              </a:ext>
            </a:extLst>
          </p:cNvPr>
          <p:cNvSpPr/>
          <p:nvPr/>
        </p:nvSpPr>
        <p:spPr>
          <a:xfrm rot="1363340">
            <a:off x="7439727" y="4765247"/>
            <a:ext cx="1156242" cy="1158089"/>
          </a:xfrm>
          <a:custGeom>
            <a:avLst/>
            <a:gdLst>
              <a:gd name="connsiteX0" fmla="*/ 1043303 w 3243838"/>
              <a:gd name="connsiteY0" fmla="*/ 0 h 3249020"/>
              <a:gd name="connsiteX1" fmla="*/ 3243838 w 3243838"/>
              <a:gd name="connsiteY1" fmla="*/ 909991 h 3249020"/>
              <a:gd name="connsiteX2" fmla="*/ 2909376 w 3243838"/>
              <a:gd name="connsiteY2" fmla="*/ 2918146 h 3249020"/>
              <a:gd name="connsiteX3" fmla="*/ 922760 w 3243838"/>
              <a:gd name="connsiteY3" fmla="*/ 3249020 h 3249020"/>
              <a:gd name="connsiteX4" fmla="*/ 0 w 3243838"/>
              <a:gd name="connsiteY4" fmla="*/ 1046760 h 3249020"/>
              <a:gd name="connsiteX5" fmla="*/ 113936 w 3243838"/>
              <a:gd name="connsiteY5" fmla="*/ 992139 h 3249020"/>
              <a:gd name="connsiteX6" fmla="*/ 999593 w 3243838"/>
              <a:gd name="connsiteY6" fmla="*/ 93687 h 3249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3838" h="3249020">
                <a:moveTo>
                  <a:pt x="1043303" y="0"/>
                </a:moveTo>
                <a:lnTo>
                  <a:pt x="3243838" y="909991"/>
                </a:lnTo>
                <a:lnTo>
                  <a:pt x="2909376" y="2918146"/>
                </a:lnTo>
                <a:lnTo>
                  <a:pt x="922760" y="3249020"/>
                </a:lnTo>
                <a:lnTo>
                  <a:pt x="0" y="1046760"/>
                </a:lnTo>
                <a:lnTo>
                  <a:pt x="113936" y="992139"/>
                </a:lnTo>
                <a:cubicBezTo>
                  <a:pt x="502328" y="781074"/>
                  <a:pt x="804598" y="464379"/>
                  <a:pt x="999593" y="93687"/>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2" name="Freeform 69">
            <a:extLst>
              <a:ext uri="{FF2B5EF4-FFF2-40B4-BE49-F238E27FC236}">
                <a16:creationId xmlns:a16="http://schemas.microsoft.com/office/drawing/2014/main" id="{B5E7E6C6-9382-4C53-8B1C-C0C413D7BE90}"/>
              </a:ext>
            </a:extLst>
          </p:cNvPr>
          <p:cNvSpPr/>
          <p:nvPr/>
        </p:nvSpPr>
        <p:spPr>
          <a:xfrm rot="1363340">
            <a:off x="6424103" y="4781599"/>
            <a:ext cx="1186490" cy="1207116"/>
          </a:xfrm>
          <a:custGeom>
            <a:avLst/>
            <a:gdLst>
              <a:gd name="connsiteX0" fmla="*/ 913648 w 3328700"/>
              <a:gd name="connsiteY0" fmla="*/ 3208 h 3386565"/>
              <a:gd name="connsiteX1" fmla="*/ 1028303 w 3328700"/>
              <a:gd name="connsiteY1" fmla="*/ 43909 h 3386565"/>
              <a:gd name="connsiteX2" fmla="*/ 2289890 w 3328700"/>
              <a:gd name="connsiteY2" fmla="*/ 43165 h 3386565"/>
              <a:gd name="connsiteX3" fmla="*/ 2409580 w 3328700"/>
              <a:gd name="connsiteY3" fmla="*/ 0 h 3386565"/>
              <a:gd name="connsiteX4" fmla="*/ 3328700 w 3328700"/>
              <a:gd name="connsiteY4" fmla="*/ 2193574 h 3386565"/>
              <a:gd name="connsiteX5" fmla="*/ 1658918 w 3328700"/>
              <a:gd name="connsiteY5" fmla="*/ 3386565 h 3386565"/>
              <a:gd name="connsiteX6" fmla="*/ 0 w 3328700"/>
              <a:gd name="connsiteY6" fmla="*/ 2201336 h 338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6565">
                <a:moveTo>
                  <a:pt x="913648" y="3208"/>
                </a:moveTo>
                <a:lnTo>
                  <a:pt x="1028303" y="43909"/>
                </a:lnTo>
                <a:cubicBezTo>
                  <a:pt x="1429256" y="165037"/>
                  <a:pt x="1866996" y="171841"/>
                  <a:pt x="2289890" y="43165"/>
                </a:cubicBezTo>
                <a:lnTo>
                  <a:pt x="2409580" y="0"/>
                </a:lnTo>
                <a:lnTo>
                  <a:pt x="3328700" y="2193574"/>
                </a:lnTo>
                <a:lnTo>
                  <a:pt x="1658918" y="3386565"/>
                </a:lnTo>
                <a:lnTo>
                  <a:pt x="0" y="2201336"/>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3" name="Oval 76">
            <a:extLst>
              <a:ext uri="{FF2B5EF4-FFF2-40B4-BE49-F238E27FC236}">
                <a16:creationId xmlns:a16="http://schemas.microsoft.com/office/drawing/2014/main" id="{C9DE330B-12E4-403A-8DEF-4B4552D35ED8}"/>
              </a:ext>
            </a:extLst>
          </p:cNvPr>
          <p:cNvSpPr/>
          <p:nvPr/>
        </p:nvSpPr>
        <p:spPr>
          <a:xfrm>
            <a:off x="6752505" y="3378456"/>
            <a:ext cx="1554316" cy="1554316"/>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14" name="TextBox 77">
            <a:extLst>
              <a:ext uri="{FF2B5EF4-FFF2-40B4-BE49-F238E27FC236}">
                <a16:creationId xmlns:a16="http://schemas.microsoft.com/office/drawing/2014/main" id="{41E66332-F657-4070-BABA-2C661A5549F1}"/>
              </a:ext>
            </a:extLst>
          </p:cNvPr>
          <p:cNvSpPr txBox="1"/>
          <p:nvPr/>
        </p:nvSpPr>
        <p:spPr>
          <a:xfrm>
            <a:off x="3269689" y="5288160"/>
            <a:ext cx="3015121" cy="830997"/>
          </a:xfrm>
          <a:prstGeom prst="rect">
            <a:avLst/>
          </a:prstGeom>
          <a:noFill/>
        </p:spPr>
        <p:txBody>
          <a:bodyPr wrap="none" rtlCol="0" anchor="b" anchorCtr="0">
            <a:spAutoFit/>
          </a:bodyPr>
          <a:lstStyle/>
          <a:p>
            <a:pPr algn="r"/>
            <a:r>
              <a:rPr lang="en-GB" sz="1600" b="1" dirty="0" err="1">
                <a:solidFill>
                  <a:schemeClr val="tx2"/>
                </a:solidFill>
                <a:latin typeface="+mj-lt"/>
                <a:ea typeface="League Spartan" charset="0"/>
                <a:cs typeface="Poppins" pitchFamily="2" charset="77"/>
              </a:rPr>
              <a:t>Gestaltungs-Strategien</a:t>
            </a:r>
            <a:r>
              <a:rPr lang="en-GB" sz="1600" b="1" dirty="0">
                <a:solidFill>
                  <a:schemeClr val="tx2"/>
                </a:solidFill>
                <a:latin typeface="+mj-lt"/>
                <a:ea typeface="League Spartan" charset="0"/>
                <a:cs typeface="Poppins" pitchFamily="2" charset="77"/>
              </a:rPr>
              <a:t> </a:t>
            </a:r>
            <a:br>
              <a:rPr lang="en-GB" sz="1600" b="1"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(Reverse Costing / Design to Cost /</a:t>
            </a:r>
            <a:br>
              <a:rPr lang="en-GB" sz="1600"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Design for Manufacturing)</a:t>
            </a:r>
          </a:p>
        </p:txBody>
      </p:sp>
      <p:sp>
        <p:nvSpPr>
          <p:cNvPr id="15" name="TextBox 85">
            <a:extLst>
              <a:ext uri="{FF2B5EF4-FFF2-40B4-BE49-F238E27FC236}">
                <a16:creationId xmlns:a16="http://schemas.microsoft.com/office/drawing/2014/main" id="{5947AC03-28D1-4A7C-98D1-64B81B79AA91}"/>
              </a:ext>
            </a:extLst>
          </p:cNvPr>
          <p:cNvSpPr txBox="1"/>
          <p:nvPr/>
        </p:nvSpPr>
        <p:spPr>
          <a:xfrm>
            <a:off x="8907755" y="5269175"/>
            <a:ext cx="320922"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a:t>
            </a:r>
          </a:p>
        </p:txBody>
      </p:sp>
      <p:sp>
        <p:nvSpPr>
          <p:cNvPr id="16" name="TextBox 79">
            <a:extLst>
              <a:ext uri="{FF2B5EF4-FFF2-40B4-BE49-F238E27FC236}">
                <a16:creationId xmlns:a16="http://schemas.microsoft.com/office/drawing/2014/main" id="{8D02BF83-6A7C-43DB-988E-3BF205FF2B9E}"/>
              </a:ext>
            </a:extLst>
          </p:cNvPr>
          <p:cNvSpPr txBox="1"/>
          <p:nvPr/>
        </p:nvSpPr>
        <p:spPr>
          <a:xfrm>
            <a:off x="2730127" y="1935097"/>
            <a:ext cx="3613553" cy="1077218"/>
          </a:xfrm>
          <a:prstGeom prst="rect">
            <a:avLst/>
          </a:prstGeom>
          <a:noFill/>
        </p:spPr>
        <p:txBody>
          <a:bodyPr wrap="none" lIns="91440" tIns="45720" rIns="91440" bIns="45720" rtlCol="0" anchor="b" anchorCtr="0">
            <a:spAutoFit/>
          </a:bodyPr>
          <a:lstStyle/>
          <a:p>
            <a:pPr algn="r"/>
            <a:r>
              <a:rPr lang="en-GB" sz="1600" b="1" dirty="0" err="1">
                <a:solidFill>
                  <a:schemeClr val="tx2"/>
                </a:solidFill>
                <a:latin typeface="+mj-lt"/>
                <a:ea typeface="League Spartan" charset="0"/>
                <a:cs typeface="Poppins" pitchFamily="2" charset="77"/>
              </a:rPr>
              <a:t>Lieferanten-Strategien</a:t>
            </a:r>
            <a:br>
              <a:rPr lang="en-GB" sz="1600" b="1" dirty="0">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a:t>
            </a:r>
            <a:r>
              <a:rPr lang="en-GB" sz="1600" dirty="0" err="1">
                <a:solidFill>
                  <a:schemeClr val="tx2"/>
                </a:solidFill>
                <a:latin typeface="+mj-lt"/>
                <a:ea typeface="League Spartan" charset="0"/>
                <a:cs typeface="Poppins" pitchFamily="2" charset="77"/>
              </a:rPr>
              <a:t>Lieferanten-Kostenaufteilungsanalyse</a:t>
            </a:r>
            <a:r>
              <a:rPr lang="en-GB" sz="1600" dirty="0">
                <a:solidFill>
                  <a:schemeClr val="tx2"/>
                </a:solidFill>
                <a:latin typeface="+mj-lt"/>
                <a:ea typeface="League Spartan" charset="0"/>
                <a:cs typeface="Poppins" pitchFamily="2" charset="77"/>
              </a:rPr>
              <a:t> / </a:t>
            </a:r>
            <a:br>
              <a:rPr lang="en-GB" sz="1600" dirty="0">
                <a:latin typeface="+mj-lt"/>
                <a:ea typeface="League Spartan" charset="0"/>
                <a:cs typeface="Poppins" pitchFamily="2" charset="77"/>
              </a:rPr>
            </a:br>
            <a:r>
              <a:rPr lang="en-GB" sz="1600" dirty="0" err="1">
                <a:solidFill>
                  <a:schemeClr val="tx2"/>
                </a:solidFill>
                <a:latin typeface="+mj-lt"/>
                <a:ea typeface="League Spartan" charset="0"/>
                <a:cs typeface="Poppins" pitchFamily="2" charset="77"/>
              </a:rPr>
              <a:t>Angebotsanfragen</a:t>
            </a:r>
            <a:r>
              <a:rPr lang="en-GB" sz="1600" dirty="0">
                <a:solidFill>
                  <a:schemeClr val="tx2"/>
                </a:solidFill>
                <a:latin typeface="+mj-lt"/>
                <a:ea typeface="League Spartan" charset="0"/>
                <a:cs typeface="Poppins" pitchFamily="2" charset="77"/>
              </a:rPr>
              <a:t> / </a:t>
            </a:r>
            <a:br>
              <a:rPr lang="en-GB" sz="1600" dirty="0">
                <a:latin typeface="+mj-lt"/>
                <a:ea typeface="League Spartan" charset="0"/>
                <a:cs typeface="Poppins" pitchFamily="2" charset="77"/>
              </a:rPr>
            </a:br>
            <a:r>
              <a:rPr lang="en-GB" sz="1600" dirty="0" err="1">
                <a:solidFill>
                  <a:schemeClr val="tx2"/>
                </a:solidFill>
                <a:latin typeface="+mj-lt"/>
                <a:ea typeface="League Spartan" charset="0"/>
                <a:cs typeface="Poppins" pitchFamily="2" charset="77"/>
              </a:rPr>
              <a:t>Gestaltungs</a:t>
            </a:r>
            <a:r>
              <a:rPr lang="en-GB" sz="1600" dirty="0">
                <a:solidFill>
                  <a:schemeClr val="tx2"/>
                </a:solidFill>
                <a:latin typeface="+mj-lt"/>
                <a:ea typeface="League Spartan" charset="0"/>
                <a:cs typeface="Poppins" pitchFamily="2" charset="77"/>
              </a:rPr>
              <a:t>-Workshops </a:t>
            </a:r>
            <a:r>
              <a:rPr lang="en-GB" sz="1600" dirty="0" err="1">
                <a:solidFill>
                  <a:schemeClr val="tx2"/>
                </a:solidFill>
                <a:latin typeface="+mj-lt"/>
                <a:ea typeface="League Spartan" charset="0"/>
                <a:cs typeface="Poppins" pitchFamily="2" charset="77"/>
              </a:rPr>
              <a:t>mit</a:t>
            </a:r>
            <a:r>
              <a:rPr lang="en-GB" sz="1600" dirty="0">
                <a:solidFill>
                  <a:schemeClr val="tx2"/>
                </a:solidFill>
                <a:latin typeface="+mj-lt"/>
                <a:ea typeface="League Spartan" charset="0"/>
                <a:cs typeface="Poppins" pitchFamily="2" charset="77"/>
              </a:rPr>
              <a:t> </a:t>
            </a:r>
            <a:r>
              <a:rPr lang="en-GB" sz="1600" dirty="0" err="1">
                <a:solidFill>
                  <a:schemeClr val="tx2"/>
                </a:solidFill>
                <a:latin typeface="+mj-lt"/>
                <a:ea typeface="League Spartan" charset="0"/>
                <a:cs typeface="Poppins" pitchFamily="2" charset="77"/>
              </a:rPr>
              <a:t>Lieferanten</a:t>
            </a:r>
            <a:r>
              <a:rPr lang="en-GB" sz="1600" dirty="0">
                <a:solidFill>
                  <a:schemeClr val="tx2"/>
                </a:solidFill>
                <a:latin typeface="+mj-lt"/>
                <a:ea typeface="League Spartan" charset="0"/>
                <a:cs typeface="Poppins" pitchFamily="2" charset="77"/>
              </a:rPr>
              <a:t>)/ </a:t>
            </a:r>
          </a:p>
        </p:txBody>
      </p:sp>
      <p:sp>
        <p:nvSpPr>
          <p:cNvPr id="17" name="TextBox 87">
            <a:extLst>
              <a:ext uri="{FF2B5EF4-FFF2-40B4-BE49-F238E27FC236}">
                <a16:creationId xmlns:a16="http://schemas.microsoft.com/office/drawing/2014/main" id="{82C68E9D-2EDA-40FC-9F18-C5BC434C7A8E}"/>
              </a:ext>
            </a:extLst>
          </p:cNvPr>
          <p:cNvSpPr txBox="1"/>
          <p:nvPr/>
        </p:nvSpPr>
        <p:spPr>
          <a:xfrm>
            <a:off x="8597193" y="1863927"/>
            <a:ext cx="2399247" cy="830997"/>
          </a:xfrm>
          <a:prstGeom prst="rect">
            <a:avLst/>
          </a:prstGeom>
          <a:noFill/>
        </p:spPr>
        <p:txBody>
          <a:bodyPr wrap="none" lIns="91440" tIns="45720" rIns="91440" bIns="45720" rtlCol="0" anchor="b" anchorCtr="0">
            <a:spAutoFit/>
          </a:bodyPr>
          <a:lstStyle/>
          <a:p>
            <a:r>
              <a:rPr lang="en-GB" sz="1600" b="1" dirty="0">
                <a:solidFill>
                  <a:schemeClr val="tx2"/>
                </a:solidFill>
                <a:latin typeface="+mj-lt"/>
                <a:ea typeface="League Spartan" charset="0"/>
                <a:cs typeface="Poppins" pitchFamily="2" charset="77"/>
              </a:rPr>
              <a:t>Konsolidierungs-Strategien</a:t>
            </a:r>
            <a:br>
              <a:rPr lang="en-GB" sz="1600" b="1" dirty="0">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(Lieferantenkonsolidierung / </a:t>
            </a:r>
            <a:br>
              <a:rPr lang="en-GB" sz="1600"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Komponentenkonsolidierung)</a:t>
            </a:r>
          </a:p>
        </p:txBody>
      </p:sp>
      <p:sp>
        <p:nvSpPr>
          <p:cNvPr id="18" name="TextBox 81">
            <a:extLst>
              <a:ext uri="{FF2B5EF4-FFF2-40B4-BE49-F238E27FC236}">
                <a16:creationId xmlns:a16="http://schemas.microsoft.com/office/drawing/2014/main" id="{6B14D351-4425-41A8-90F9-0007560AE176}"/>
              </a:ext>
            </a:extLst>
          </p:cNvPr>
          <p:cNvSpPr txBox="1"/>
          <p:nvPr/>
        </p:nvSpPr>
        <p:spPr>
          <a:xfrm>
            <a:off x="2965259" y="4256269"/>
            <a:ext cx="2586606" cy="830997"/>
          </a:xfrm>
          <a:prstGeom prst="rect">
            <a:avLst/>
          </a:prstGeom>
          <a:noFill/>
        </p:spPr>
        <p:txBody>
          <a:bodyPr wrap="none" rtlCol="0" anchor="b" anchorCtr="0">
            <a:spAutoFit/>
          </a:bodyPr>
          <a:lstStyle/>
          <a:p>
            <a:pPr algn="r"/>
            <a:r>
              <a:rPr lang="en-GB" sz="1600" b="1" dirty="0" err="1">
                <a:solidFill>
                  <a:schemeClr val="tx2"/>
                </a:solidFill>
                <a:latin typeface="+mj-lt"/>
                <a:ea typeface="League Spartan" charset="0"/>
                <a:cs typeface="Poppins" pitchFamily="2" charset="77"/>
              </a:rPr>
              <a:t>Kostentreiber-Strategien</a:t>
            </a:r>
            <a:br>
              <a:rPr lang="en-GB" sz="1600" b="1"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a:t>
            </a:r>
            <a:r>
              <a:rPr lang="en-GB" sz="1600" dirty="0" err="1">
                <a:solidFill>
                  <a:schemeClr val="tx2"/>
                </a:solidFill>
                <a:latin typeface="+mj-lt"/>
                <a:ea typeface="League Spartan" charset="0"/>
                <a:cs typeface="Poppins" pitchFamily="2" charset="77"/>
              </a:rPr>
              <a:t>Funktionsanalyse</a:t>
            </a:r>
            <a:r>
              <a:rPr lang="en-GB" sz="1600" dirty="0">
                <a:solidFill>
                  <a:schemeClr val="tx2"/>
                </a:solidFill>
                <a:latin typeface="+mj-lt"/>
                <a:ea typeface="League Spartan" charset="0"/>
                <a:cs typeface="Poppins" pitchFamily="2" charset="77"/>
              </a:rPr>
              <a:t> / </a:t>
            </a:r>
            <a:r>
              <a:rPr lang="en-GB" sz="1600" dirty="0" err="1">
                <a:solidFill>
                  <a:schemeClr val="tx2"/>
                </a:solidFill>
                <a:latin typeface="+mj-lt"/>
                <a:ea typeface="League Spartan" charset="0"/>
                <a:cs typeface="Poppins" pitchFamily="2" charset="77"/>
              </a:rPr>
              <a:t>Produkt</a:t>
            </a:r>
            <a:r>
              <a:rPr lang="en-GB" sz="1600" dirty="0">
                <a:solidFill>
                  <a:schemeClr val="tx2"/>
                </a:solidFill>
                <a:latin typeface="+mj-lt"/>
                <a:ea typeface="League Spartan" charset="0"/>
                <a:cs typeface="Poppins" pitchFamily="2" charset="77"/>
              </a:rPr>
              <a:t>- </a:t>
            </a:r>
            <a:br>
              <a:rPr lang="en-GB" sz="1600"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analyse)</a:t>
            </a:r>
            <a:endParaRPr lang="en-GB" sz="1600" b="1" dirty="0">
              <a:solidFill>
                <a:schemeClr val="tx2"/>
              </a:solidFill>
              <a:latin typeface="+mj-lt"/>
              <a:ea typeface="League Spartan" charset="0"/>
              <a:cs typeface="Poppins" pitchFamily="2" charset="77"/>
            </a:endParaRPr>
          </a:p>
        </p:txBody>
      </p:sp>
      <p:sp>
        <p:nvSpPr>
          <p:cNvPr id="19" name="TextBox 89">
            <a:extLst>
              <a:ext uri="{FF2B5EF4-FFF2-40B4-BE49-F238E27FC236}">
                <a16:creationId xmlns:a16="http://schemas.microsoft.com/office/drawing/2014/main" id="{4596200A-24A8-492C-BFDE-5258D1C1747B}"/>
              </a:ext>
            </a:extLst>
          </p:cNvPr>
          <p:cNvSpPr txBox="1"/>
          <p:nvPr/>
        </p:nvSpPr>
        <p:spPr>
          <a:xfrm>
            <a:off x="9272710" y="4276499"/>
            <a:ext cx="1818511"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Analyse der </a:t>
            </a:r>
            <a:r>
              <a:rPr lang="en-GB" sz="1600" b="1" dirty="0" err="1">
                <a:solidFill>
                  <a:schemeClr val="tx2"/>
                </a:solidFill>
                <a:latin typeface="+mj-lt"/>
                <a:ea typeface="League Spartan" charset="0"/>
                <a:cs typeface="Poppins" pitchFamily="2" charset="77"/>
              </a:rPr>
              <a:t>Wertschöpfungskette</a:t>
            </a:r>
            <a:endParaRPr lang="en-GB" sz="1600" b="1" dirty="0">
              <a:solidFill>
                <a:schemeClr val="tx2"/>
              </a:solidFill>
              <a:latin typeface="+mj-lt"/>
              <a:ea typeface="League Spartan" charset="0"/>
              <a:cs typeface="Poppins" pitchFamily="2" charset="77"/>
            </a:endParaRPr>
          </a:p>
        </p:txBody>
      </p:sp>
      <p:sp>
        <p:nvSpPr>
          <p:cNvPr id="20" name="TextBox 83">
            <a:extLst>
              <a:ext uri="{FF2B5EF4-FFF2-40B4-BE49-F238E27FC236}">
                <a16:creationId xmlns:a16="http://schemas.microsoft.com/office/drawing/2014/main" id="{85B8CDD4-D719-4F43-8247-44B231B431A2}"/>
              </a:ext>
            </a:extLst>
          </p:cNvPr>
          <p:cNvSpPr txBox="1"/>
          <p:nvPr/>
        </p:nvSpPr>
        <p:spPr>
          <a:xfrm>
            <a:off x="3021496" y="3226649"/>
            <a:ext cx="2472344" cy="830997"/>
          </a:xfrm>
          <a:prstGeom prst="rect">
            <a:avLst/>
          </a:prstGeom>
          <a:noFill/>
        </p:spPr>
        <p:txBody>
          <a:bodyPr wrap="none" rtlCol="0" anchor="b" anchorCtr="0">
            <a:spAutoFit/>
          </a:bodyPr>
          <a:lstStyle/>
          <a:p>
            <a:pPr algn="r"/>
            <a:r>
              <a:rPr lang="en-GB" sz="1600" b="1">
                <a:solidFill>
                  <a:schemeClr val="tx2"/>
                </a:solidFill>
                <a:latin typeface="+mj-lt"/>
                <a:ea typeface="League Spartan" charset="0"/>
                <a:cs typeface="Poppins" pitchFamily="2" charset="77"/>
              </a:rPr>
              <a:t>Benchmarking-Strategien </a:t>
            </a:r>
            <a:br>
              <a:rPr lang="en-GB" sz="1600" b="1">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(Produkt-Benchmarking /</a:t>
            </a:r>
            <a:br>
              <a:rPr lang="en-GB" sz="1600">
                <a:solidFill>
                  <a:schemeClr val="tx2"/>
                </a:solidFill>
                <a:latin typeface="+mj-lt"/>
                <a:ea typeface="League Spartan" charset="0"/>
                <a:cs typeface="Poppins" pitchFamily="2" charset="77"/>
              </a:rPr>
            </a:br>
            <a:r>
              <a:rPr lang="en-GB" sz="1600">
                <a:solidFill>
                  <a:schemeClr val="tx2"/>
                </a:solidFill>
                <a:latin typeface="+mj-lt"/>
                <a:ea typeface="League Spartan" charset="0"/>
                <a:cs typeface="Poppins" pitchFamily="2" charset="77"/>
              </a:rPr>
              <a:t>Wettbewerbs-Benchmarking)</a:t>
            </a:r>
            <a:endParaRPr lang="en-GB" sz="1600" dirty="0">
              <a:solidFill>
                <a:schemeClr val="tx2"/>
              </a:solidFill>
              <a:latin typeface="+mj-lt"/>
              <a:ea typeface="League Spartan" charset="0"/>
              <a:cs typeface="Poppins" pitchFamily="2" charset="77"/>
            </a:endParaRPr>
          </a:p>
        </p:txBody>
      </p:sp>
      <p:sp>
        <p:nvSpPr>
          <p:cNvPr id="21" name="TextBox 91">
            <a:extLst>
              <a:ext uri="{FF2B5EF4-FFF2-40B4-BE49-F238E27FC236}">
                <a16:creationId xmlns:a16="http://schemas.microsoft.com/office/drawing/2014/main" id="{4DAD6A1B-E939-4B18-8F65-385B23A6F1A4}"/>
              </a:ext>
            </a:extLst>
          </p:cNvPr>
          <p:cNvSpPr txBox="1"/>
          <p:nvPr/>
        </p:nvSpPr>
        <p:spPr>
          <a:xfrm>
            <a:off x="9476045" y="2930033"/>
            <a:ext cx="2620141" cy="830997"/>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Sourcing-</a:t>
            </a:r>
            <a:r>
              <a:rPr lang="en-GB" sz="1600" b="1" dirty="0" err="1">
                <a:solidFill>
                  <a:schemeClr val="tx2"/>
                </a:solidFill>
                <a:latin typeface="+mj-lt"/>
                <a:ea typeface="League Spartan" charset="0"/>
                <a:cs typeface="Poppins" pitchFamily="2" charset="77"/>
              </a:rPr>
              <a:t>Strategien</a:t>
            </a:r>
            <a:br>
              <a:rPr lang="en-GB" sz="1600" b="1"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(Low Cost Country Sourcing / </a:t>
            </a:r>
            <a:br>
              <a:rPr lang="en-GB" sz="1600" dirty="0">
                <a:solidFill>
                  <a:schemeClr val="tx2"/>
                </a:solidFill>
                <a:latin typeface="+mj-lt"/>
                <a:ea typeface="League Spartan" charset="0"/>
                <a:cs typeface="Poppins" pitchFamily="2" charset="77"/>
              </a:rPr>
            </a:br>
            <a:r>
              <a:rPr lang="en-GB" sz="1600" dirty="0">
                <a:solidFill>
                  <a:schemeClr val="tx2"/>
                </a:solidFill>
                <a:latin typeface="+mj-lt"/>
                <a:ea typeface="League Spartan" charset="0"/>
                <a:cs typeface="Poppins" pitchFamily="2" charset="77"/>
              </a:rPr>
              <a:t>Single / Double Sourcing)</a:t>
            </a:r>
          </a:p>
        </p:txBody>
      </p:sp>
      <p:sp>
        <p:nvSpPr>
          <p:cNvPr id="23" name="Textplatzhalter 1">
            <a:extLst>
              <a:ext uri="{FF2B5EF4-FFF2-40B4-BE49-F238E27FC236}">
                <a16:creationId xmlns:a16="http://schemas.microsoft.com/office/drawing/2014/main" id="{8D53E398-EBDB-4DBE-98D0-B1C810EDB5CD}"/>
              </a:ext>
            </a:extLst>
          </p:cNvPr>
          <p:cNvSpPr>
            <a:spLocks noGrp="1"/>
          </p:cNvSpPr>
          <p:nvPr>
            <p:ph type="body" sz="quarter" idx="13"/>
          </p:nvPr>
        </p:nvSpPr>
        <p:spPr>
          <a:xfrm>
            <a:off x="1531816" y="503338"/>
            <a:ext cx="8008744" cy="697353"/>
          </a:xfrm>
        </p:spPr>
        <p:txBody>
          <a:bodyPr>
            <a:noAutofit/>
          </a:bodyPr>
          <a:lstStyle/>
          <a:p>
            <a:r>
              <a:rPr lang="en-GB" dirty="0"/>
              <a:t>Schnelle Maßnahmen:                </a:t>
            </a:r>
            <a:r>
              <a:rPr lang="en-GB" dirty="0" err="1"/>
              <a:t>Intelligente</a:t>
            </a:r>
            <a:r>
              <a:rPr lang="en-GB" dirty="0"/>
              <a:t> </a:t>
            </a:r>
            <a:r>
              <a:rPr lang="en-GB" dirty="0" err="1"/>
              <a:t>Kostenreduzierung</a:t>
            </a:r>
            <a:r>
              <a:rPr lang="en-GB" dirty="0"/>
              <a:t> - </a:t>
            </a:r>
            <a:r>
              <a:rPr lang="en-GB" dirty="0" err="1"/>
              <a:t>Beispiele</a:t>
            </a:r>
            <a:endParaRPr lang="en-GB" dirty="0"/>
          </a:p>
        </p:txBody>
      </p:sp>
    </p:spTree>
    <p:extLst>
      <p:ext uri="{BB962C8B-B14F-4D97-AF65-F5344CB8AC3E}">
        <p14:creationId xmlns:p14="http://schemas.microsoft.com/office/powerpoint/2010/main" val="1696133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B8CB9108-1583-4A1C-846B-3263D00D0833}"/>
              </a:ext>
            </a:extLst>
          </p:cNvPr>
          <p:cNvSpPr txBox="1">
            <a:spLocks/>
          </p:cNvSpPr>
          <p:nvPr/>
        </p:nvSpPr>
        <p:spPr>
          <a:xfrm>
            <a:off x="550278" y="2142491"/>
            <a:ext cx="3030870" cy="380647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err="1">
                <a:solidFill>
                  <a:srgbClr val="245473"/>
                </a:solidFill>
                <a:latin typeface="+mj-lt"/>
                <a:ea typeface="Open Sans Light" panose="020B0306030504020204" pitchFamily="34" charset="0"/>
                <a:cs typeface="Open Sans Light" panose="020B0306030504020204" pitchFamily="34" charset="0"/>
              </a:rPr>
              <a:t>Instabile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Produktions-prozesse</a:t>
            </a:r>
            <a:r>
              <a:rPr lang="en-GB" sz="2200" dirty="0">
                <a:solidFill>
                  <a:srgbClr val="245473"/>
                </a:solidFill>
                <a:latin typeface="+mj-lt"/>
                <a:ea typeface="Open Sans Light" panose="020B0306030504020204" pitchFamily="34" charset="0"/>
                <a:cs typeface="Open Sans Light" panose="020B0306030504020204" pitchFamily="34" charset="0"/>
              </a:rPr>
              <a:t>, schlechte Qualität und hohe Ausschussraten sind typische Probleme, die die Krise verursachen oder beschleunigen. Grundsätzlich ist es wichtig, alle Kern-</a:t>
            </a:r>
            <a:r>
              <a:rPr lang="en-GB" sz="2200" dirty="0" err="1">
                <a:solidFill>
                  <a:srgbClr val="245473"/>
                </a:solidFill>
                <a:latin typeface="+mj-lt"/>
                <a:ea typeface="Open Sans Light" panose="020B0306030504020204" pitchFamily="34" charset="0"/>
                <a:cs typeface="Open Sans Light" panose="020B0306030504020204" pitchFamily="34" charset="0"/>
              </a:rPr>
              <a:t>prozesse</a:t>
            </a:r>
            <a:r>
              <a:rPr lang="en-GB" sz="2200" dirty="0">
                <a:solidFill>
                  <a:srgbClr val="245473"/>
                </a:solidFill>
                <a:latin typeface="+mj-lt"/>
                <a:ea typeface="Open Sans Light" panose="020B0306030504020204" pitchFamily="34" charset="0"/>
                <a:cs typeface="Open Sans Light" panose="020B0306030504020204" pitchFamily="34" charset="0"/>
              </a:rPr>
              <a:t> im Griff zu haben. </a:t>
            </a:r>
            <a:endParaRPr lang="en-US" dirty="0">
              <a:solidFill>
                <a:srgbClr val="245473"/>
              </a:solidFill>
            </a:endParaRPr>
          </a:p>
        </p:txBody>
      </p:sp>
      <p:grpSp>
        <p:nvGrpSpPr>
          <p:cNvPr id="5" name="Gruppieren 4">
            <a:extLst>
              <a:ext uri="{FF2B5EF4-FFF2-40B4-BE49-F238E27FC236}">
                <a16:creationId xmlns:a16="http://schemas.microsoft.com/office/drawing/2014/main" id="{466CC3C7-816E-4F47-9C72-4F2EF02E1263}"/>
              </a:ext>
            </a:extLst>
          </p:cNvPr>
          <p:cNvGrpSpPr/>
          <p:nvPr/>
        </p:nvGrpSpPr>
        <p:grpSpPr>
          <a:xfrm>
            <a:off x="6774082" y="2519739"/>
            <a:ext cx="1088242" cy="867947"/>
            <a:chOff x="2290684" y="1670769"/>
            <a:chExt cx="1808891" cy="1606818"/>
          </a:xfrm>
        </p:grpSpPr>
        <p:sp>
          <p:nvSpPr>
            <p:cNvPr id="6" name="Rounded Rectangle 60">
              <a:extLst>
                <a:ext uri="{FF2B5EF4-FFF2-40B4-BE49-F238E27FC236}">
                  <a16:creationId xmlns:a16="http://schemas.microsoft.com/office/drawing/2014/main" id="{4E406E1A-1910-4BD8-979A-A60E3BFF5AA1}"/>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7" name="Rounded Rectangle 63">
              <a:extLst>
                <a:ext uri="{FF2B5EF4-FFF2-40B4-BE49-F238E27FC236}">
                  <a16:creationId xmlns:a16="http://schemas.microsoft.com/office/drawing/2014/main" id="{7E627314-754B-4EC7-8B52-478A47DFA387}"/>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8" name="Rounded Rectangle 62">
              <a:extLst>
                <a:ext uri="{FF2B5EF4-FFF2-40B4-BE49-F238E27FC236}">
                  <a16:creationId xmlns:a16="http://schemas.microsoft.com/office/drawing/2014/main" id="{90226900-FB06-40B0-AF09-6F792763B36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9" name="Gruppieren 8">
            <a:extLst>
              <a:ext uri="{FF2B5EF4-FFF2-40B4-BE49-F238E27FC236}">
                <a16:creationId xmlns:a16="http://schemas.microsoft.com/office/drawing/2014/main" id="{567D8BD3-4DBB-41EA-9C0D-CBC7A3824FD5}"/>
              </a:ext>
            </a:extLst>
          </p:cNvPr>
          <p:cNvGrpSpPr/>
          <p:nvPr/>
        </p:nvGrpSpPr>
        <p:grpSpPr>
          <a:xfrm>
            <a:off x="6774082" y="3021208"/>
            <a:ext cx="1088242" cy="867947"/>
            <a:chOff x="2290684" y="3390989"/>
            <a:chExt cx="1808891" cy="1606818"/>
          </a:xfrm>
        </p:grpSpPr>
        <p:sp>
          <p:nvSpPr>
            <p:cNvPr id="10" name="Rounded Rectangle 70">
              <a:extLst>
                <a:ext uri="{FF2B5EF4-FFF2-40B4-BE49-F238E27FC236}">
                  <a16:creationId xmlns:a16="http://schemas.microsoft.com/office/drawing/2014/main" id="{7DAAD918-3866-4CE2-8136-D9C9C77DA125}"/>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1" name="Rounded Rectangle 71">
              <a:extLst>
                <a:ext uri="{FF2B5EF4-FFF2-40B4-BE49-F238E27FC236}">
                  <a16:creationId xmlns:a16="http://schemas.microsoft.com/office/drawing/2014/main" id="{999C52A7-8A57-48EC-BEFB-F53AF0C79827}"/>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2" name="Rounded Rectangle 72">
              <a:extLst>
                <a:ext uri="{FF2B5EF4-FFF2-40B4-BE49-F238E27FC236}">
                  <a16:creationId xmlns:a16="http://schemas.microsoft.com/office/drawing/2014/main" id="{8B604882-A955-412A-8EC7-540AC2821E72}"/>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13" name="Gruppieren 12">
            <a:extLst>
              <a:ext uri="{FF2B5EF4-FFF2-40B4-BE49-F238E27FC236}">
                <a16:creationId xmlns:a16="http://schemas.microsoft.com/office/drawing/2014/main" id="{23285BE3-8251-41EB-B1C8-B78A3B609477}"/>
              </a:ext>
            </a:extLst>
          </p:cNvPr>
          <p:cNvGrpSpPr/>
          <p:nvPr/>
        </p:nvGrpSpPr>
        <p:grpSpPr>
          <a:xfrm rot="10800000">
            <a:off x="6774081" y="2031319"/>
            <a:ext cx="1088242" cy="867946"/>
            <a:chOff x="3772626" y="2531562"/>
            <a:chExt cx="1808891" cy="1606817"/>
          </a:xfrm>
        </p:grpSpPr>
        <p:sp>
          <p:nvSpPr>
            <p:cNvPr id="14" name="Rounded Rectangle 74">
              <a:extLst>
                <a:ext uri="{FF2B5EF4-FFF2-40B4-BE49-F238E27FC236}">
                  <a16:creationId xmlns:a16="http://schemas.microsoft.com/office/drawing/2014/main" id="{CF766CF0-2FF4-49D8-98DD-EA85043FDE7C}"/>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5" name="Rounded Rectangle 75">
              <a:extLst>
                <a:ext uri="{FF2B5EF4-FFF2-40B4-BE49-F238E27FC236}">
                  <a16:creationId xmlns:a16="http://schemas.microsoft.com/office/drawing/2014/main" id="{5FA96652-7A5E-463A-BE1B-D9994DFC1102}"/>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6" name="Rounded Rectangle 76">
              <a:extLst>
                <a:ext uri="{FF2B5EF4-FFF2-40B4-BE49-F238E27FC236}">
                  <a16:creationId xmlns:a16="http://schemas.microsoft.com/office/drawing/2014/main" id="{6905BEC1-FEF8-48BD-8296-726DEE599DC6}"/>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17" name="Gruppieren 16">
            <a:extLst>
              <a:ext uri="{FF2B5EF4-FFF2-40B4-BE49-F238E27FC236}">
                <a16:creationId xmlns:a16="http://schemas.microsoft.com/office/drawing/2014/main" id="{910D5BB6-B313-4BA5-A45B-B363A0C9A3AC}"/>
              </a:ext>
            </a:extLst>
          </p:cNvPr>
          <p:cNvGrpSpPr/>
          <p:nvPr/>
        </p:nvGrpSpPr>
        <p:grpSpPr>
          <a:xfrm rot="10800000">
            <a:off x="6774081" y="3526229"/>
            <a:ext cx="1088242" cy="867947"/>
            <a:chOff x="3749667" y="4263234"/>
            <a:chExt cx="1808891" cy="1606818"/>
          </a:xfrm>
        </p:grpSpPr>
        <p:sp>
          <p:nvSpPr>
            <p:cNvPr id="18" name="Rounded Rectangle 78">
              <a:extLst>
                <a:ext uri="{FF2B5EF4-FFF2-40B4-BE49-F238E27FC236}">
                  <a16:creationId xmlns:a16="http://schemas.microsoft.com/office/drawing/2014/main" id="{C5692A4D-3BFF-412B-9503-AC6DDF76180C}"/>
                </a:ext>
              </a:extLst>
            </p:cNvPr>
            <p:cNvSpPr/>
            <p:nvPr/>
          </p:nvSpPr>
          <p:spPr>
            <a:xfrm rot="10800000">
              <a:off x="3749667" y="4836366"/>
              <a:ext cx="1808891"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19" name="Rounded Rectangle 79">
              <a:extLst>
                <a:ext uri="{FF2B5EF4-FFF2-40B4-BE49-F238E27FC236}">
                  <a16:creationId xmlns:a16="http://schemas.microsoft.com/office/drawing/2014/main" id="{B19899C5-06B9-4CBE-9D24-D3F69E15DEB6}"/>
                </a:ext>
              </a:extLst>
            </p:cNvPr>
            <p:cNvSpPr/>
            <p:nvPr/>
          </p:nvSpPr>
          <p:spPr>
            <a:xfrm rot="8093649">
              <a:off x="3642680" y="4596976"/>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0" name="Rounded Rectangle 80">
              <a:extLst>
                <a:ext uri="{FF2B5EF4-FFF2-40B4-BE49-F238E27FC236}">
                  <a16:creationId xmlns:a16="http://schemas.microsoft.com/office/drawing/2014/main" id="{B7B96230-025B-44B6-9924-01D9CECA4A9E}"/>
                </a:ext>
              </a:extLst>
            </p:cNvPr>
            <p:cNvSpPr/>
            <p:nvPr/>
          </p:nvSpPr>
          <p:spPr>
            <a:xfrm rot="13517866">
              <a:off x="3641883" y="5079312"/>
              <a:ext cx="1124482" cy="456997"/>
            </a:xfrm>
            <a:prstGeom prst="roundRect">
              <a:avLst>
                <a:gd name="adj" fmla="val 50000"/>
              </a:avLst>
            </a:prstGeom>
            <a:solidFill>
              <a:schemeClr val="accent4">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1" name="Gruppieren 20">
            <a:extLst>
              <a:ext uri="{FF2B5EF4-FFF2-40B4-BE49-F238E27FC236}">
                <a16:creationId xmlns:a16="http://schemas.microsoft.com/office/drawing/2014/main" id="{AB1D54D2-5905-478A-B220-2DFDC3E8D809}"/>
              </a:ext>
            </a:extLst>
          </p:cNvPr>
          <p:cNvGrpSpPr/>
          <p:nvPr/>
        </p:nvGrpSpPr>
        <p:grpSpPr>
          <a:xfrm>
            <a:off x="6774000" y="4520170"/>
            <a:ext cx="1088242" cy="867947"/>
            <a:chOff x="2290684" y="1670769"/>
            <a:chExt cx="1808891" cy="1606818"/>
          </a:xfrm>
        </p:grpSpPr>
        <p:sp>
          <p:nvSpPr>
            <p:cNvPr id="22" name="Rounded Rectangle 60">
              <a:extLst>
                <a:ext uri="{FF2B5EF4-FFF2-40B4-BE49-F238E27FC236}">
                  <a16:creationId xmlns:a16="http://schemas.microsoft.com/office/drawing/2014/main" id="{F52C07C2-1B2F-477F-B718-B68C436E2159}"/>
                </a:ext>
              </a:extLst>
            </p:cNvPr>
            <p:cNvSpPr/>
            <p:nvPr/>
          </p:nvSpPr>
          <p:spPr>
            <a:xfrm>
              <a:off x="2290684" y="2247457"/>
              <a:ext cx="1808891"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3" name="Rounded Rectangle 63">
              <a:extLst>
                <a:ext uri="{FF2B5EF4-FFF2-40B4-BE49-F238E27FC236}">
                  <a16:creationId xmlns:a16="http://schemas.microsoft.com/office/drawing/2014/main" id="{C9DC05DF-D6E1-4098-8DFB-5CD364F544E7}"/>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4" name="Rounded Rectangle 62">
              <a:extLst>
                <a:ext uri="{FF2B5EF4-FFF2-40B4-BE49-F238E27FC236}">
                  <a16:creationId xmlns:a16="http://schemas.microsoft.com/office/drawing/2014/main" id="{F2F78C99-2D40-4E3F-A396-747135948B80}"/>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5" name="Gruppieren 24">
            <a:extLst>
              <a:ext uri="{FF2B5EF4-FFF2-40B4-BE49-F238E27FC236}">
                <a16:creationId xmlns:a16="http://schemas.microsoft.com/office/drawing/2014/main" id="{285FE4E5-0A17-4795-A245-1229B4B9713D}"/>
              </a:ext>
            </a:extLst>
          </p:cNvPr>
          <p:cNvGrpSpPr/>
          <p:nvPr/>
        </p:nvGrpSpPr>
        <p:grpSpPr>
          <a:xfrm>
            <a:off x="6774000" y="5021639"/>
            <a:ext cx="1088242" cy="867947"/>
            <a:chOff x="2290684" y="3390989"/>
            <a:chExt cx="1808891" cy="1606818"/>
          </a:xfrm>
        </p:grpSpPr>
        <p:sp>
          <p:nvSpPr>
            <p:cNvPr id="26" name="Rounded Rectangle 70">
              <a:extLst>
                <a:ext uri="{FF2B5EF4-FFF2-40B4-BE49-F238E27FC236}">
                  <a16:creationId xmlns:a16="http://schemas.microsoft.com/office/drawing/2014/main" id="{F45767FC-CC33-49D3-BDD6-FB58E5021966}"/>
                </a:ext>
              </a:extLst>
            </p:cNvPr>
            <p:cNvSpPr/>
            <p:nvPr/>
          </p:nvSpPr>
          <p:spPr>
            <a:xfrm>
              <a:off x="2290684" y="3967677"/>
              <a:ext cx="1808891"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7" name="Rounded Rectangle 71">
              <a:extLst>
                <a:ext uri="{FF2B5EF4-FFF2-40B4-BE49-F238E27FC236}">
                  <a16:creationId xmlns:a16="http://schemas.microsoft.com/office/drawing/2014/main" id="{26CEAE79-A0C9-467A-A6DB-111F7A9A9F99}"/>
                </a:ext>
              </a:extLst>
            </p:cNvPr>
            <p:cNvSpPr/>
            <p:nvPr/>
          </p:nvSpPr>
          <p:spPr>
            <a:xfrm rot="18893649">
              <a:off x="3082077" y="4207067"/>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28" name="Rounded Rectangle 72">
              <a:extLst>
                <a:ext uri="{FF2B5EF4-FFF2-40B4-BE49-F238E27FC236}">
                  <a16:creationId xmlns:a16="http://schemas.microsoft.com/office/drawing/2014/main" id="{F020CAF4-5FC2-473D-89F4-E34C1E3A81BB}"/>
                </a:ext>
              </a:extLst>
            </p:cNvPr>
            <p:cNvSpPr/>
            <p:nvPr/>
          </p:nvSpPr>
          <p:spPr>
            <a:xfrm rot="2717866">
              <a:off x="3082874" y="3724731"/>
              <a:ext cx="1124482" cy="456997"/>
            </a:xfrm>
            <a:prstGeom prst="roundRect">
              <a:avLst>
                <a:gd name="adj" fmla="val 50000"/>
              </a:avLst>
            </a:prstGeom>
            <a:solidFill>
              <a:schemeClr val="accent3">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grpSp>
        <p:nvGrpSpPr>
          <p:cNvPr id="29" name="Gruppieren 28">
            <a:extLst>
              <a:ext uri="{FF2B5EF4-FFF2-40B4-BE49-F238E27FC236}">
                <a16:creationId xmlns:a16="http://schemas.microsoft.com/office/drawing/2014/main" id="{20F8BBC4-3AA0-4296-AD2B-EACA77D98969}"/>
              </a:ext>
            </a:extLst>
          </p:cNvPr>
          <p:cNvGrpSpPr/>
          <p:nvPr/>
        </p:nvGrpSpPr>
        <p:grpSpPr>
          <a:xfrm rot="10800000">
            <a:off x="6773999" y="4031750"/>
            <a:ext cx="1088242" cy="867946"/>
            <a:chOff x="3772626" y="2531562"/>
            <a:chExt cx="1808891" cy="1606817"/>
          </a:xfrm>
        </p:grpSpPr>
        <p:sp>
          <p:nvSpPr>
            <p:cNvPr id="30" name="Rounded Rectangle 74">
              <a:extLst>
                <a:ext uri="{FF2B5EF4-FFF2-40B4-BE49-F238E27FC236}">
                  <a16:creationId xmlns:a16="http://schemas.microsoft.com/office/drawing/2014/main" id="{22CE87CE-C6C2-466C-B22F-3A3CBC478394}"/>
                </a:ext>
              </a:extLst>
            </p:cNvPr>
            <p:cNvSpPr/>
            <p:nvPr/>
          </p:nvSpPr>
          <p:spPr>
            <a:xfrm rot="10800000">
              <a:off x="3772626" y="3104694"/>
              <a:ext cx="1808891"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31" name="Rounded Rectangle 75">
              <a:extLst>
                <a:ext uri="{FF2B5EF4-FFF2-40B4-BE49-F238E27FC236}">
                  <a16:creationId xmlns:a16="http://schemas.microsoft.com/office/drawing/2014/main" id="{83EAEA51-F41E-4FA2-80C2-12121D110993}"/>
                </a:ext>
              </a:extLst>
            </p:cNvPr>
            <p:cNvSpPr/>
            <p:nvPr/>
          </p:nvSpPr>
          <p:spPr>
            <a:xfrm rot="8093649">
              <a:off x="3665640" y="2865304"/>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sp>
          <p:nvSpPr>
            <p:cNvPr id="32" name="Rounded Rectangle 76">
              <a:extLst>
                <a:ext uri="{FF2B5EF4-FFF2-40B4-BE49-F238E27FC236}">
                  <a16:creationId xmlns:a16="http://schemas.microsoft.com/office/drawing/2014/main" id="{E910D177-8B88-4112-B827-2DDDC3B0101B}"/>
                </a:ext>
              </a:extLst>
            </p:cNvPr>
            <p:cNvSpPr/>
            <p:nvPr/>
          </p:nvSpPr>
          <p:spPr>
            <a:xfrm rot="13517866">
              <a:off x="3664843" y="3347639"/>
              <a:ext cx="1124482" cy="456997"/>
            </a:xfrm>
            <a:prstGeom prst="roundRect">
              <a:avLst>
                <a:gd name="adj" fmla="val 50000"/>
              </a:avLst>
            </a:prstGeom>
            <a:solidFill>
              <a:schemeClr val="accent2">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latin typeface="Lato Light" panose="020F0502020204030203" pitchFamily="34" charset="0"/>
              </a:endParaRPr>
            </a:p>
          </p:txBody>
        </p:sp>
      </p:grpSp>
      <p:sp>
        <p:nvSpPr>
          <p:cNvPr id="33" name="TextBox 79">
            <a:extLst>
              <a:ext uri="{FF2B5EF4-FFF2-40B4-BE49-F238E27FC236}">
                <a16:creationId xmlns:a16="http://schemas.microsoft.com/office/drawing/2014/main" id="{C400918B-741F-4E4D-AF98-D289B749D19C}"/>
              </a:ext>
            </a:extLst>
          </p:cNvPr>
          <p:cNvSpPr txBox="1"/>
          <p:nvPr/>
        </p:nvSpPr>
        <p:spPr>
          <a:xfrm>
            <a:off x="4968623" y="2292555"/>
            <a:ext cx="1684757" cy="338554"/>
          </a:xfrm>
          <a:prstGeom prst="rect">
            <a:avLst/>
          </a:prstGeom>
          <a:noFill/>
        </p:spPr>
        <p:txBody>
          <a:bodyPr wrap="none" lIns="91440" tIns="45720" rIns="91440" bIns="45720" rtlCol="0" anchor="ctr" anchorCtr="0">
            <a:spAutoFit/>
          </a:bodyPr>
          <a:lstStyle/>
          <a:p>
            <a:pPr algn="r"/>
            <a:r>
              <a:rPr lang="en-GB" sz="1600" b="1">
                <a:solidFill>
                  <a:schemeClr val="tx2"/>
                </a:solidFill>
                <a:latin typeface="+mj-lt"/>
                <a:ea typeface="League Spartan" charset="0"/>
                <a:cs typeface="Poppins" pitchFamily="2" charset="77"/>
              </a:rPr>
              <a:t>Instabile Prozesse</a:t>
            </a:r>
          </a:p>
        </p:txBody>
      </p:sp>
      <p:sp>
        <p:nvSpPr>
          <p:cNvPr id="34" name="TextBox 87">
            <a:extLst>
              <a:ext uri="{FF2B5EF4-FFF2-40B4-BE49-F238E27FC236}">
                <a16:creationId xmlns:a16="http://schemas.microsoft.com/office/drawing/2014/main" id="{C23895D4-E610-4EDC-BEF4-38F047F041C8}"/>
              </a:ext>
            </a:extLst>
          </p:cNvPr>
          <p:cNvSpPr txBox="1"/>
          <p:nvPr/>
        </p:nvSpPr>
        <p:spPr>
          <a:xfrm>
            <a:off x="8062917" y="2169445"/>
            <a:ext cx="3741466" cy="584775"/>
          </a:xfrm>
          <a:prstGeom prst="rect">
            <a:avLst/>
          </a:prstGeom>
          <a:noFill/>
        </p:spPr>
        <p:txBody>
          <a:bodyPr wrap="square" lIns="91440" tIns="45720" rIns="91440" bIns="45720" rtlCol="0" anchor="ctr" anchorCtr="0">
            <a:spAutoFit/>
          </a:bodyPr>
          <a:lstStyle/>
          <a:p>
            <a:r>
              <a:rPr lang="en-GB" sz="1600" b="1" dirty="0">
                <a:solidFill>
                  <a:schemeClr val="tx2"/>
                </a:solidFill>
                <a:latin typeface="+mj-lt"/>
                <a:ea typeface="League Spartan" charset="0"/>
                <a:cs typeface="Poppins" pitchFamily="2" charset="77"/>
              </a:rPr>
              <a:t>Prozesse stabilisieren, um </a:t>
            </a:r>
            <a:br>
              <a:rPr lang="en-GB" sz="1600" b="1" dirty="0">
                <a:solidFill>
                  <a:schemeClr val="tx2"/>
                </a:solidFill>
                <a:latin typeface="+mj-lt"/>
                <a:ea typeface="League Spartan" charset="0"/>
                <a:cs typeface="Poppins" pitchFamily="2" charset="77"/>
              </a:rPr>
            </a:br>
            <a:r>
              <a:rPr lang="en-GB" sz="1600" b="1" dirty="0" err="1">
                <a:solidFill>
                  <a:schemeClr val="tx2"/>
                </a:solidFill>
                <a:latin typeface="+mj-lt"/>
                <a:ea typeface="League Spartan" charset="0"/>
                <a:cs typeface="Poppins" pitchFamily="2" charset="77"/>
              </a:rPr>
              <a:t>Ausschuss</a:t>
            </a:r>
            <a:r>
              <a:rPr lang="en-GB" sz="1600" b="1" dirty="0">
                <a:solidFill>
                  <a:schemeClr val="tx2"/>
                </a:solidFill>
                <a:latin typeface="+mj-lt"/>
                <a:ea typeface="League Spartan" charset="0"/>
                <a:cs typeface="Poppins" pitchFamily="2" charset="77"/>
              </a:rPr>
              <a:t> und </a:t>
            </a:r>
            <a:r>
              <a:rPr lang="en-GB" sz="1600" b="1" dirty="0" err="1">
                <a:solidFill>
                  <a:schemeClr val="tx2"/>
                </a:solidFill>
                <a:latin typeface="+mj-lt"/>
                <a:ea typeface="League Spartan" charset="0"/>
                <a:cs typeface="Poppins" pitchFamily="2" charset="77"/>
              </a:rPr>
              <a:t>Nacharbeit</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zu</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reduzieren</a:t>
            </a:r>
            <a:endParaRPr lang="en-GB" sz="1600" b="1" dirty="0">
              <a:solidFill>
                <a:schemeClr val="tx2"/>
              </a:solidFill>
              <a:latin typeface="+mj-lt"/>
              <a:ea typeface="League Spartan" charset="0"/>
              <a:cs typeface="Poppins" pitchFamily="2" charset="77"/>
            </a:endParaRPr>
          </a:p>
        </p:txBody>
      </p:sp>
      <p:sp>
        <p:nvSpPr>
          <p:cNvPr id="35" name="TextBox 79">
            <a:extLst>
              <a:ext uri="{FF2B5EF4-FFF2-40B4-BE49-F238E27FC236}">
                <a16:creationId xmlns:a16="http://schemas.microsoft.com/office/drawing/2014/main" id="{7497F00E-0871-438A-B3B5-3E9D57FF11EA}"/>
              </a:ext>
            </a:extLst>
          </p:cNvPr>
          <p:cNvSpPr txBox="1"/>
          <p:nvPr/>
        </p:nvSpPr>
        <p:spPr>
          <a:xfrm>
            <a:off x="4385754" y="2786058"/>
            <a:ext cx="2242024" cy="338554"/>
          </a:xfrm>
          <a:prstGeom prst="rect">
            <a:avLst/>
          </a:prstGeom>
          <a:noFill/>
        </p:spPr>
        <p:txBody>
          <a:bodyPr wrap="none" lIns="91440" tIns="45720" rIns="91440" bIns="45720" rtlCol="0" anchor="ctr" anchorCtr="0">
            <a:spAutoFit/>
          </a:bodyPr>
          <a:lstStyle/>
          <a:p>
            <a:pPr algn="r"/>
            <a:r>
              <a:rPr lang="en-GB" sz="1600" b="1">
                <a:solidFill>
                  <a:schemeClr val="tx2"/>
                </a:solidFill>
                <a:latin typeface="+mj-lt"/>
                <a:ea typeface="League Spartan" charset="0"/>
                <a:cs typeface="Poppins" pitchFamily="2" charset="77"/>
              </a:rPr>
              <a:t>Ungeeignete Technologie</a:t>
            </a:r>
            <a:endParaRPr lang="en-GB" sz="1600" b="1" dirty="0">
              <a:solidFill>
                <a:schemeClr val="tx2"/>
              </a:solidFill>
              <a:latin typeface="+mj-lt"/>
              <a:ea typeface="League Spartan" charset="0"/>
              <a:cs typeface="Poppins" pitchFamily="2" charset="77"/>
            </a:endParaRPr>
          </a:p>
        </p:txBody>
      </p:sp>
      <p:sp>
        <p:nvSpPr>
          <p:cNvPr id="36" name="TextBox 87">
            <a:extLst>
              <a:ext uri="{FF2B5EF4-FFF2-40B4-BE49-F238E27FC236}">
                <a16:creationId xmlns:a16="http://schemas.microsoft.com/office/drawing/2014/main" id="{F6D71507-171A-4D1E-B844-3E727063B2E3}"/>
              </a:ext>
            </a:extLst>
          </p:cNvPr>
          <p:cNvSpPr txBox="1"/>
          <p:nvPr/>
        </p:nvSpPr>
        <p:spPr>
          <a:xfrm>
            <a:off x="8057593" y="2714233"/>
            <a:ext cx="3578804" cy="584775"/>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Veraltete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oder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unerprobte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Technologien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bzw</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Maschinen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erneuern</a:t>
            </a:r>
            <a:endParaRPr lang="en-GB" sz="1600" b="1" dirty="0">
              <a:solidFill>
                <a:schemeClr val="tx2"/>
              </a:solidFill>
              <a:latin typeface="+mj-lt"/>
              <a:ea typeface="League Spartan" charset="0"/>
              <a:cs typeface="Poppins" pitchFamily="2" charset="77"/>
            </a:endParaRPr>
          </a:p>
        </p:txBody>
      </p:sp>
      <p:sp>
        <p:nvSpPr>
          <p:cNvPr id="37" name="TextBox 79">
            <a:extLst>
              <a:ext uri="{FF2B5EF4-FFF2-40B4-BE49-F238E27FC236}">
                <a16:creationId xmlns:a16="http://schemas.microsoft.com/office/drawing/2014/main" id="{426E6CAF-85CE-485D-AE1A-A2B53026D9E8}"/>
              </a:ext>
            </a:extLst>
          </p:cNvPr>
          <p:cNvSpPr txBox="1"/>
          <p:nvPr/>
        </p:nvSpPr>
        <p:spPr>
          <a:xfrm>
            <a:off x="5105245" y="3259723"/>
            <a:ext cx="1522533"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Niedrige Produktivität</a:t>
            </a:r>
            <a:endParaRPr lang="en-GB" sz="1600" b="1" dirty="0">
              <a:solidFill>
                <a:schemeClr val="tx2"/>
              </a:solidFill>
              <a:latin typeface="+mj-lt"/>
              <a:ea typeface="League Spartan" charset="0"/>
              <a:cs typeface="Poppins" pitchFamily="2" charset="77"/>
            </a:endParaRPr>
          </a:p>
        </p:txBody>
      </p:sp>
      <p:sp>
        <p:nvSpPr>
          <p:cNvPr id="38" name="TextBox 87">
            <a:extLst>
              <a:ext uri="{FF2B5EF4-FFF2-40B4-BE49-F238E27FC236}">
                <a16:creationId xmlns:a16="http://schemas.microsoft.com/office/drawing/2014/main" id="{0302F883-F10D-4957-93EC-E7D20ED4C862}"/>
              </a:ext>
            </a:extLst>
          </p:cNvPr>
          <p:cNvSpPr txBox="1"/>
          <p:nvPr/>
        </p:nvSpPr>
        <p:spPr>
          <a:xfrm>
            <a:off x="8062917" y="3199197"/>
            <a:ext cx="3741465" cy="584775"/>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Kurzfristiges</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Produktionscontrolling</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durchführen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zur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Erkennung</a:t>
            </a:r>
            <a:r>
              <a:rPr lang="en-GB" sz="1600" b="1" dirty="0">
                <a:solidFill>
                  <a:schemeClr val="tx2"/>
                </a:solidFill>
                <a:latin typeface="+mj-lt"/>
                <a:ea typeface="League Spartan" charset="0"/>
                <a:cs typeface="Poppins" pitchFamily="2" charset="77"/>
              </a:rPr>
              <a:t> von </a:t>
            </a:r>
            <a:r>
              <a:rPr lang="en-GB" sz="1600" b="1" dirty="0" err="1">
                <a:solidFill>
                  <a:schemeClr val="tx2"/>
                </a:solidFill>
                <a:latin typeface="+mj-lt"/>
                <a:ea typeface="League Spartan" charset="0"/>
                <a:cs typeface="Poppins" pitchFamily="2" charset="77"/>
              </a:rPr>
              <a:t>Schwächen</a:t>
            </a:r>
            <a:endParaRPr lang="en-GB" sz="1600" b="1" dirty="0">
              <a:solidFill>
                <a:schemeClr val="tx2"/>
              </a:solidFill>
              <a:latin typeface="+mj-lt"/>
              <a:ea typeface="League Spartan" charset="0"/>
              <a:cs typeface="Poppins" pitchFamily="2" charset="77"/>
            </a:endParaRPr>
          </a:p>
        </p:txBody>
      </p:sp>
      <p:sp>
        <p:nvSpPr>
          <p:cNvPr id="39" name="TextBox 79">
            <a:extLst>
              <a:ext uri="{FF2B5EF4-FFF2-40B4-BE49-F238E27FC236}">
                <a16:creationId xmlns:a16="http://schemas.microsoft.com/office/drawing/2014/main" id="{BDD0B9A8-F9C3-4956-B6E0-6FC2D2AA3861}"/>
              </a:ext>
            </a:extLst>
          </p:cNvPr>
          <p:cNvSpPr txBox="1"/>
          <p:nvPr/>
        </p:nvSpPr>
        <p:spPr>
          <a:xfrm>
            <a:off x="3665171" y="3815733"/>
            <a:ext cx="2962607" cy="338554"/>
          </a:xfrm>
          <a:prstGeom prst="rect">
            <a:avLst/>
          </a:prstGeom>
          <a:noFill/>
        </p:spPr>
        <p:txBody>
          <a:bodyPr wrap="none" rtlCol="0" anchor="ctr" anchorCtr="0">
            <a:spAutoFit/>
          </a:bodyPr>
          <a:lstStyle/>
          <a:p>
            <a:pPr algn="r"/>
            <a:r>
              <a:rPr lang="en-GB" sz="1600" b="1" dirty="0" err="1">
                <a:solidFill>
                  <a:schemeClr val="tx2"/>
                </a:solidFill>
                <a:latin typeface="+mj-lt"/>
                <a:ea typeface="League Spartan" charset="0"/>
                <a:cs typeface="Poppins" pitchFamily="2" charset="77"/>
              </a:rPr>
              <a:t>Probleme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mit</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verwendeten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Teilen</a:t>
            </a:r>
            <a:endParaRPr lang="en-GB" sz="1600" b="1" dirty="0">
              <a:solidFill>
                <a:schemeClr val="tx2"/>
              </a:solidFill>
              <a:latin typeface="+mj-lt"/>
              <a:ea typeface="League Spartan" charset="0"/>
              <a:cs typeface="Poppins" pitchFamily="2" charset="77"/>
            </a:endParaRPr>
          </a:p>
        </p:txBody>
      </p:sp>
      <p:sp>
        <p:nvSpPr>
          <p:cNvPr id="40" name="TextBox 87">
            <a:extLst>
              <a:ext uri="{FF2B5EF4-FFF2-40B4-BE49-F238E27FC236}">
                <a16:creationId xmlns:a16="http://schemas.microsoft.com/office/drawing/2014/main" id="{E58CFFFE-32DB-49F7-B01D-8C1C972804E2}"/>
              </a:ext>
            </a:extLst>
          </p:cNvPr>
          <p:cNvSpPr txBox="1"/>
          <p:nvPr/>
        </p:nvSpPr>
        <p:spPr>
          <a:xfrm>
            <a:off x="8062918" y="3817031"/>
            <a:ext cx="3578804" cy="338554"/>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Standardisierung</a:t>
            </a:r>
            <a:r>
              <a:rPr lang="en-GB" sz="1600" b="1" dirty="0">
                <a:solidFill>
                  <a:schemeClr val="tx2"/>
                </a:solidFill>
                <a:latin typeface="+mj-lt"/>
                <a:ea typeface="League Spartan" charset="0"/>
                <a:cs typeface="Poppins" pitchFamily="2" charset="77"/>
              </a:rPr>
              <a:t> der in der </a:t>
            </a:r>
            <a:r>
              <a:rPr lang="en-GB" sz="1600" b="1" dirty="0" err="1">
                <a:solidFill>
                  <a:schemeClr val="tx2"/>
                </a:solidFill>
                <a:latin typeface="+mj-lt"/>
                <a:ea typeface="League Spartan" charset="0"/>
                <a:cs typeface="Poppins" pitchFamily="2" charset="77"/>
              </a:rPr>
              <a:t>Produktion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verwendeten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Teile</a:t>
            </a:r>
            <a:endParaRPr lang="en-GB" sz="1600" b="1" dirty="0">
              <a:solidFill>
                <a:schemeClr val="tx2"/>
              </a:solidFill>
              <a:latin typeface="+mj-lt"/>
              <a:ea typeface="League Spartan" charset="0"/>
              <a:cs typeface="Poppins" pitchFamily="2" charset="77"/>
            </a:endParaRPr>
          </a:p>
        </p:txBody>
      </p:sp>
      <p:sp>
        <p:nvSpPr>
          <p:cNvPr id="41" name="TextBox 79">
            <a:extLst>
              <a:ext uri="{FF2B5EF4-FFF2-40B4-BE49-F238E27FC236}">
                <a16:creationId xmlns:a16="http://schemas.microsoft.com/office/drawing/2014/main" id="{F8BF2AEE-A0E5-4AC9-BD53-6037F617EDA4}"/>
              </a:ext>
            </a:extLst>
          </p:cNvPr>
          <p:cNvSpPr txBox="1"/>
          <p:nvPr/>
        </p:nvSpPr>
        <p:spPr>
          <a:xfrm>
            <a:off x="5437003" y="4298924"/>
            <a:ext cx="1190775"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Herstellen oder kaufen</a:t>
            </a:r>
            <a:endParaRPr lang="en-GB" sz="1600" b="1" dirty="0">
              <a:solidFill>
                <a:schemeClr val="tx2"/>
              </a:solidFill>
              <a:latin typeface="+mj-lt"/>
              <a:ea typeface="League Spartan" charset="0"/>
              <a:cs typeface="Poppins" pitchFamily="2" charset="77"/>
            </a:endParaRPr>
          </a:p>
        </p:txBody>
      </p:sp>
      <p:sp>
        <p:nvSpPr>
          <p:cNvPr id="42" name="TextBox 87">
            <a:extLst>
              <a:ext uri="{FF2B5EF4-FFF2-40B4-BE49-F238E27FC236}">
                <a16:creationId xmlns:a16="http://schemas.microsoft.com/office/drawing/2014/main" id="{2E950739-3027-47CD-885A-EF7DCDC1DF69}"/>
              </a:ext>
            </a:extLst>
          </p:cNvPr>
          <p:cNvSpPr txBox="1"/>
          <p:nvPr/>
        </p:nvSpPr>
        <p:spPr>
          <a:xfrm>
            <a:off x="8057593" y="4239097"/>
            <a:ext cx="3578804" cy="584775"/>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Analysieren</a:t>
            </a:r>
            <a:r>
              <a:rPr lang="en-GB" sz="1600" b="1" dirty="0">
                <a:solidFill>
                  <a:schemeClr val="tx2"/>
                </a:solidFill>
                <a:latin typeface="+mj-lt"/>
                <a:ea typeface="League Spartan" charset="0"/>
                <a:cs typeface="Poppins" pitchFamily="2" charset="77"/>
              </a:rPr>
              <a:t> Sie das </a:t>
            </a:r>
            <a:r>
              <a:rPr lang="en-GB" sz="1600" b="1" dirty="0" err="1">
                <a:solidFill>
                  <a:schemeClr val="tx2"/>
                </a:solidFill>
                <a:latin typeface="+mj-lt"/>
                <a:ea typeface="League Spartan" charset="0"/>
                <a:cs typeface="Poppins" pitchFamily="2" charset="77"/>
              </a:rPr>
              <a:t>Potenzial</a:t>
            </a:r>
            <a:r>
              <a:rPr lang="en-GB" sz="1600" b="1" dirty="0">
                <a:solidFill>
                  <a:schemeClr val="tx2"/>
                </a:solidFill>
                <a:latin typeface="+mj-lt"/>
                <a:ea typeface="League Spartan" charset="0"/>
                <a:cs typeface="Poppins" pitchFamily="2" charset="77"/>
              </a:rPr>
              <a:t> von Outsourcing </a:t>
            </a:r>
            <a:r>
              <a:rPr lang="en-GB" sz="1600" b="1" dirty="0" err="1">
                <a:solidFill>
                  <a:schemeClr val="tx2"/>
                </a:solidFill>
                <a:latin typeface="+mj-lt"/>
                <a:ea typeface="League Spartan" charset="0"/>
                <a:cs typeface="Poppins" pitchFamily="2" charset="77"/>
              </a:rPr>
              <a:t>oder</a:t>
            </a:r>
            <a:r>
              <a:rPr lang="en-GB" sz="1600" b="1" dirty="0">
                <a:solidFill>
                  <a:schemeClr val="tx2"/>
                </a:solidFill>
                <a:latin typeface="+mj-lt"/>
                <a:ea typeface="League Spartan" charset="0"/>
                <a:cs typeface="Poppins" pitchFamily="2" charset="77"/>
              </a:rPr>
              <a:t> Insourcing</a:t>
            </a:r>
          </a:p>
        </p:txBody>
      </p:sp>
      <p:sp>
        <p:nvSpPr>
          <p:cNvPr id="43" name="TextBox 79">
            <a:extLst>
              <a:ext uri="{FF2B5EF4-FFF2-40B4-BE49-F238E27FC236}">
                <a16:creationId xmlns:a16="http://schemas.microsoft.com/office/drawing/2014/main" id="{71D886A1-8395-4ADD-B181-D276A57BD818}"/>
              </a:ext>
            </a:extLst>
          </p:cNvPr>
          <p:cNvSpPr txBox="1"/>
          <p:nvPr/>
        </p:nvSpPr>
        <p:spPr>
          <a:xfrm>
            <a:off x="4576191" y="4667437"/>
            <a:ext cx="2051587" cy="584775"/>
          </a:xfrm>
          <a:prstGeom prst="rect">
            <a:avLst/>
          </a:prstGeom>
          <a:noFill/>
        </p:spPr>
        <p:txBody>
          <a:bodyPr wrap="none" rtlCol="0" anchor="ctr" anchorCtr="0">
            <a:spAutoFit/>
          </a:bodyPr>
          <a:lstStyle/>
          <a:p>
            <a:pPr algn="r"/>
            <a:r>
              <a:rPr lang="en-GB" sz="1600" b="1" dirty="0" err="1">
                <a:solidFill>
                  <a:schemeClr val="tx2"/>
                </a:solidFill>
                <a:latin typeface="+mj-lt"/>
                <a:ea typeface="League Spartan" charset="0"/>
                <a:cs typeface="Poppins" pitchFamily="2" charset="77"/>
              </a:rPr>
              <a:t>Hohe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Lagerbestände</a:t>
            </a:r>
            <a:r>
              <a:rPr lang="en-GB" sz="1600" b="1" dirty="0">
                <a:solidFill>
                  <a:schemeClr val="tx2"/>
                </a:solidFill>
                <a:latin typeface="+mj-lt"/>
                <a:ea typeface="League Spartan" charset="0"/>
                <a:cs typeface="Poppins" pitchFamily="2" charset="77"/>
              </a:rPr>
              <a:t> / </a:t>
            </a: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Lange </a:t>
            </a:r>
            <a:r>
              <a:rPr lang="en-GB" sz="1600" b="1" dirty="0" err="1">
                <a:solidFill>
                  <a:schemeClr val="tx2"/>
                </a:solidFill>
                <a:latin typeface="+mj-lt"/>
                <a:ea typeface="League Spartan" charset="0"/>
                <a:cs typeface="Poppins" pitchFamily="2" charset="77"/>
              </a:rPr>
              <a:t>Durchlaufzeiten</a:t>
            </a:r>
            <a:endParaRPr lang="en-GB" sz="1600" b="1" dirty="0">
              <a:solidFill>
                <a:schemeClr val="tx2"/>
              </a:solidFill>
              <a:latin typeface="+mj-lt"/>
              <a:ea typeface="League Spartan" charset="0"/>
              <a:cs typeface="Poppins" pitchFamily="2" charset="77"/>
            </a:endParaRPr>
          </a:p>
        </p:txBody>
      </p:sp>
      <p:sp>
        <p:nvSpPr>
          <p:cNvPr id="44" name="TextBox 87">
            <a:extLst>
              <a:ext uri="{FF2B5EF4-FFF2-40B4-BE49-F238E27FC236}">
                <a16:creationId xmlns:a16="http://schemas.microsoft.com/office/drawing/2014/main" id="{E85F7125-8597-4088-A917-3BD02B84DB18}"/>
              </a:ext>
            </a:extLst>
          </p:cNvPr>
          <p:cNvSpPr txBox="1"/>
          <p:nvPr/>
        </p:nvSpPr>
        <p:spPr>
          <a:xfrm>
            <a:off x="8057593" y="4701723"/>
            <a:ext cx="3578804" cy="584775"/>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Verbesserung</a:t>
            </a:r>
            <a:r>
              <a:rPr lang="en-GB" sz="1600" b="1" dirty="0">
                <a:solidFill>
                  <a:schemeClr val="tx2"/>
                </a:solidFill>
                <a:latin typeface="+mj-lt"/>
                <a:ea typeface="League Spartan" charset="0"/>
                <a:cs typeface="Poppins" pitchFamily="2" charset="77"/>
              </a:rPr>
              <a:t> der </a:t>
            </a:r>
            <a:r>
              <a:rPr lang="en-GB" sz="1600" b="1" dirty="0" err="1">
                <a:solidFill>
                  <a:schemeClr val="tx2"/>
                </a:solidFill>
                <a:latin typeface="+mj-lt"/>
                <a:ea typeface="League Spartan" charset="0"/>
                <a:cs typeface="Poppins" pitchFamily="2" charset="77"/>
              </a:rPr>
              <a:t>Prozesse</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hin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zu</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einer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schlanken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Produktion</a:t>
            </a:r>
            <a:endParaRPr lang="en-GB" sz="1600" b="1" dirty="0">
              <a:solidFill>
                <a:schemeClr val="tx2"/>
              </a:solidFill>
              <a:latin typeface="+mj-lt"/>
              <a:ea typeface="League Spartan" charset="0"/>
              <a:cs typeface="Poppins" pitchFamily="2" charset="77"/>
            </a:endParaRPr>
          </a:p>
        </p:txBody>
      </p:sp>
      <p:sp>
        <p:nvSpPr>
          <p:cNvPr id="45" name="TextBox 79">
            <a:extLst>
              <a:ext uri="{FF2B5EF4-FFF2-40B4-BE49-F238E27FC236}">
                <a16:creationId xmlns:a16="http://schemas.microsoft.com/office/drawing/2014/main" id="{1C9D22B9-AADE-412C-968A-D8957EA0B7EB}"/>
              </a:ext>
            </a:extLst>
          </p:cNvPr>
          <p:cNvSpPr txBox="1"/>
          <p:nvPr/>
        </p:nvSpPr>
        <p:spPr>
          <a:xfrm>
            <a:off x="4354011" y="5282170"/>
            <a:ext cx="2268442" cy="338554"/>
          </a:xfrm>
          <a:prstGeom prst="rect">
            <a:avLst/>
          </a:prstGeom>
          <a:noFill/>
        </p:spPr>
        <p:txBody>
          <a:bodyPr wrap="none" rtlCol="0" anchor="ctr" anchorCtr="0">
            <a:spAutoFit/>
          </a:bodyPr>
          <a:lstStyle/>
          <a:p>
            <a:pPr algn="r"/>
            <a:r>
              <a:rPr lang="en-GB" sz="1600" b="1">
                <a:solidFill>
                  <a:schemeClr val="tx2"/>
                </a:solidFill>
                <a:latin typeface="+mj-lt"/>
                <a:ea typeface="League Spartan" charset="0"/>
                <a:cs typeface="Poppins" pitchFamily="2" charset="77"/>
              </a:rPr>
              <a:t>Leerlauf- und Standzeiten</a:t>
            </a:r>
            <a:endParaRPr lang="en-GB" sz="1600" b="1" dirty="0">
              <a:solidFill>
                <a:schemeClr val="tx2"/>
              </a:solidFill>
              <a:latin typeface="+mj-lt"/>
              <a:ea typeface="League Spartan" charset="0"/>
              <a:cs typeface="Poppins" pitchFamily="2" charset="77"/>
            </a:endParaRPr>
          </a:p>
        </p:txBody>
      </p:sp>
      <p:sp>
        <p:nvSpPr>
          <p:cNvPr id="46" name="TextBox 87">
            <a:extLst>
              <a:ext uri="{FF2B5EF4-FFF2-40B4-BE49-F238E27FC236}">
                <a16:creationId xmlns:a16="http://schemas.microsoft.com/office/drawing/2014/main" id="{5173466E-340F-42C9-BA5B-678CE97BB769}"/>
              </a:ext>
            </a:extLst>
          </p:cNvPr>
          <p:cNvSpPr txBox="1"/>
          <p:nvPr/>
        </p:nvSpPr>
        <p:spPr>
          <a:xfrm>
            <a:off x="8057593" y="5206523"/>
            <a:ext cx="3578804" cy="584775"/>
          </a:xfrm>
          <a:prstGeom prst="rect">
            <a:avLst/>
          </a:prstGeom>
          <a:noFill/>
        </p:spPr>
        <p:txBody>
          <a:bodyPr wrap="square" rtlCol="0" anchor="ctr" anchorCtr="0">
            <a:spAutoFit/>
          </a:bodyPr>
          <a:lstStyle/>
          <a:p>
            <a:r>
              <a:rPr lang="en-GB" sz="1600" b="1" dirty="0" err="1">
                <a:solidFill>
                  <a:schemeClr val="tx2"/>
                </a:solidFill>
                <a:latin typeface="+mj-lt"/>
                <a:ea typeface="League Spartan" charset="0"/>
                <a:cs typeface="Poppins" pitchFamily="2" charset="77"/>
              </a:rPr>
              <a:t>Implementierung</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einer</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angemessenen</a:t>
            </a:r>
            <a:r>
              <a:rPr lang="en-GB" sz="1600" b="1" dirty="0">
                <a:solidFill>
                  <a:schemeClr val="tx2"/>
                </a:solidFill>
                <a:latin typeface="+mj-lt"/>
                <a:ea typeface="League Spartan" charset="0"/>
                <a:cs typeface="Poppins" pitchFamily="2" charset="77"/>
              </a:rPr>
              <a:t> </a:t>
            </a:r>
            <a:r>
              <a:rPr lang="en-GB" sz="1600" b="1" dirty="0" err="1">
                <a:solidFill>
                  <a:schemeClr val="tx2"/>
                </a:solidFill>
                <a:latin typeface="+mj-lt"/>
                <a:ea typeface="League Spartan" charset="0"/>
                <a:cs typeface="Poppins" pitchFamily="2" charset="77"/>
              </a:rPr>
              <a:t>Ressourcen</a:t>
            </a:r>
            <a:r>
              <a:rPr lang="en-GB" sz="1600" b="1" dirty="0">
                <a:solidFill>
                  <a:schemeClr val="tx2"/>
                </a:solidFill>
                <a:latin typeface="+mj-lt"/>
                <a:ea typeface="League Spartan" charset="0"/>
                <a:cs typeface="Poppins" pitchFamily="2" charset="77"/>
              </a:rPr>
              <a:t>- und </a:t>
            </a:r>
            <a:r>
              <a:rPr lang="en-GB" sz="1600" b="1" dirty="0" err="1">
                <a:solidFill>
                  <a:schemeClr val="tx2"/>
                </a:solidFill>
                <a:latin typeface="+mj-lt"/>
                <a:ea typeface="League Spartan" charset="0"/>
                <a:cs typeface="Poppins" pitchFamily="2" charset="77"/>
              </a:rPr>
              <a:t>Produktionsplanung</a:t>
            </a:r>
            <a:endParaRPr lang="en-GB" sz="1600" b="1" dirty="0">
              <a:solidFill>
                <a:schemeClr val="tx2"/>
              </a:solidFill>
              <a:latin typeface="+mj-lt"/>
              <a:ea typeface="League Spartan" charset="0"/>
              <a:cs typeface="Poppins" pitchFamily="2" charset="77"/>
            </a:endParaRPr>
          </a:p>
        </p:txBody>
      </p:sp>
      <p:sp>
        <p:nvSpPr>
          <p:cNvPr id="48" name="Textplatzhalter 1">
            <a:extLst>
              <a:ext uri="{FF2B5EF4-FFF2-40B4-BE49-F238E27FC236}">
                <a16:creationId xmlns:a16="http://schemas.microsoft.com/office/drawing/2014/main" id="{7912980F-956E-4C89-BE27-EE7B4F935C28}"/>
              </a:ext>
            </a:extLst>
          </p:cNvPr>
          <p:cNvSpPr>
            <a:spLocks noGrp="1"/>
          </p:cNvSpPr>
          <p:nvPr>
            <p:ph type="body" sz="quarter" idx="13"/>
          </p:nvPr>
        </p:nvSpPr>
        <p:spPr>
          <a:xfrm>
            <a:off x="1531816" y="503338"/>
            <a:ext cx="8008744" cy="697353"/>
          </a:xfrm>
        </p:spPr>
        <p:txBody>
          <a:bodyPr>
            <a:noAutofit/>
          </a:bodyPr>
          <a:lstStyle/>
          <a:p>
            <a:r>
              <a:rPr lang="en-GB" dirty="0"/>
              <a:t>Schnelle Maßnahmen:                </a:t>
            </a:r>
            <a:r>
              <a:rPr lang="en-GB" dirty="0" err="1"/>
              <a:t>Produktion</a:t>
            </a:r>
            <a:endParaRPr lang="en-GB" dirty="0"/>
          </a:p>
        </p:txBody>
      </p:sp>
    </p:spTree>
    <p:extLst>
      <p:ext uri="{BB962C8B-B14F-4D97-AF65-F5344CB8AC3E}">
        <p14:creationId xmlns:p14="http://schemas.microsoft.com/office/powerpoint/2010/main" val="59761185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2702</Words>
  <Application>Microsoft Office PowerPoint</Application>
  <PresentationFormat>Breitbild</PresentationFormat>
  <Paragraphs>315</Paragraphs>
  <Slides>21</Slides>
  <Notes>21</Notes>
  <HiddenSlides>0</HiddenSlides>
  <MMClips>0</MMClips>
  <ScaleCrop>false</ScaleCrop>
  <HeadingPairs>
    <vt:vector size="8" baseType="variant">
      <vt:variant>
        <vt:lpstr>Verwendete Schriftarten</vt:lpstr>
      </vt:variant>
      <vt:variant>
        <vt:i4>9</vt:i4>
      </vt:variant>
      <vt:variant>
        <vt:lpstr>Design</vt:lpstr>
      </vt:variant>
      <vt:variant>
        <vt:i4>1</vt:i4>
      </vt:variant>
      <vt:variant>
        <vt:lpstr>Eingebettete OLE-Server</vt:lpstr>
      </vt:variant>
      <vt:variant>
        <vt:i4>1</vt:i4>
      </vt:variant>
      <vt:variant>
        <vt:lpstr>Folientitel</vt:lpstr>
      </vt:variant>
      <vt:variant>
        <vt:i4>21</vt:i4>
      </vt:variant>
    </vt:vector>
  </HeadingPairs>
  <TitlesOfParts>
    <vt:vector size="32" baseType="lpstr">
      <vt:lpstr>Arial</vt:lpstr>
      <vt:lpstr>Arial,Sans-Serif</vt:lpstr>
      <vt:lpstr>Calibri</vt:lpstr>
      <vt:lpstr>Calibri Light</vt:lpstr>
      <vt:lpstr>Lato Light</vt:lpstr>
      <vt:lpstr>Open Sans Light</vt:lpstr>
      <vt:lpstr>Poppins</vt:lpstr>
      <vt:lpstr>Roboto Bold</vt:lpstr>
      <vt:lpstr>Wingdings</vt:lpstr>
      <vt:lpstr>Office</vt:lpstr>
      <vt:lpstr>think-cell Folie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Erika Nepp</dc:creator>
  <cp:lastModifiedBy>Erika Nepp</cp:lastModifiedBy>
  <cp:revision>1</cp:revision>
  <dcterms:created xsi:type="dcterms:W3CDTF">2021-08-18T13:24:34Z</dcterms:created>
  <dcterms:modified xsi:type="dcterms:W3CDTF">2021-08-18T13:28:31Z</dcterms:modified>
</cp:coreProperties>
</file>