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32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82D5F-5FB7-414B-AF69-86E641DEFC0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CC7D-32BB-4720-8293-6529B39F11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50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21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44540-C731-47D4-9B0A-2C8FC8506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224AAE-2E89-480D-AE9F-D63F14EF0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D18447-87F2-472B-BEC8-FA4E77C0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B6FA9F-6BDD-447C-8F2A-09C48241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1BC9F4-6D20-4B6B-98CF-529A223D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0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3D5DB-3E4E-4E98-A838-6EBBF7D68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49E8C1-906F-452C-8C65-62C77221C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E227DE-F576-42CA-81A1-C41F2C8B6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B4BD9-BE26-4D20-A591-318255F8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D6EFAD-1EF0-4503-A5E0-0FEDF2B76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08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E7931A-9BBD-41E8-8FB5-6979CBA87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0D7964-338E-47BF-891A-99F61BAAC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A2D58C-8F19-4BB9-9242-0CA867141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7F51F5-2939-485F-A6AA-0D3AA99B2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47F299-F57F-4A15-A462-DA7627B2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96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16695" y="873302"/>
            <a:ext cx="8852377" cy="69735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600">
                <a:solidFill>
                  <a:srgbClr val="245473"/>
                </a:solidFill>
              </a:defRPr>
            </a:lvl1pPr>
            <a:lvl2pPr marL="800100" indent="-342900">
              <a:buFontTx/>
              <a:defRPr sz="3600">
                <a:solidFill>
                  <a:srgbClr val="245473"/>
                </a:solidFill>
              </a:defRPr>
            </a:lvl2pPr>
            <a:lvl3pPr marL="1325879" indent="-411479">
              <a:buFontTx/>
              <a:defRPr sz="3600">
                <a:solidFill>
                  <a:srgbClr val="245473"/>
                </a:solidFill>
              </a:defRPr>
            </a:lvl3pPr>
            <a:lvl4pPr marL="1828800" indent="-457200">
              <a:buFontTx/>
              <a:defRPr sz="3600">
                <a:solidFill>
                  <a:srgbClr val="245473"/>
                </a:solidFill>
              </a:defRPr>
            </a:lvl4pPr>
            <a:lvl5pPr marL="2286000" indent="-457200">
              <a:buFontTx/>
              <a:defRPr sz="3600">
                <a:solidFill>
                  <a:srgbClr val="245473"/>
                </a:solidFill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0" name="Text Placeholder 25"/>
          <p:cNvSpPr>
            <a:spLocks noGrp="1"/>
          </p:cNvSpPr>
          <p:nvPr>
            <p:ph type="body" idx="21" hasCustomPrompt="1"/>
          </p:nvPr>
        </p:nvSpPr>
        <p:spPr>
          <a:xfrm>
            <a:off x="2734102" y="1982977"/>
            <a:ext cx="8834971" cy="39751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245473"/>
                </a:solidFill>
              </a:defRPr>
            </a:lvl1pPr>
          </a:lstStyle>
          <a:p>
            <a:r>
              <a:t>Main Body Text</a:t>
            </a:r>
          </a:p>
        </p:txBody>
      </p:sp>
      <p:sp>
        <p:nvSpPr>
          <p:cNvPr id="141" name="Straight Connector 17"/>
          <p:cNvSpPr/>
          <p:nvPr/>
        </p:nvSpPr>
        <p:spPr>
          <a:xfrm flipH="1" flipV="1">
            <a:off x="2266122" y="1767276"/>
            <a:ext cx="9676866" cy="1"/>
          </a:xfrm>
          <a:prstGeom prst="line">
            <a:avLst/>
          </a:prstGeom>
          <a:ln w="19050">
            <a:solidFill>
              <a:srgbClr val="EC2179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2" name="Rectangle 15"/>
          <p:cNvSpPr/>
          <p:nvPr/>
        </p:nvSpPr>
        <p:spPr>
          <a:xfrm>
            <a:off x="5698" y="-17907"/>
            <a:ext cx="12198724" cy="94943"/>
          </a:xfrm>
          <a:prstGeom prst="rect">
            <a:avLst/>
          </a:prstGeom>
          <a:solidFill>
            <a:srgbClr val="29B3E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3" name="Picture 24" descr="Picture 24"/>
          <p:cNvPicPr>
            <a:picLocks noChangeAspect="1"/>
          </p:cNvPicPr>
          <p:nvPr/>
        </p:nvPicPr>
        <p:blipFill>
          <a:blip r:embed="rId2"/>
          <a:srcRect l="25733" t="18650"/>
          <a:stretch>
            <a:fillRect/>
          </a:stretch>
        </p:blipFill>
        <p:spPr>
          <a:xfrm>
            <a:off x="0" y="37278"/>
            <a:ext cx="1364978" cy="1286879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テキスト プレースホルダー 36"/>
          <p:cNvSpPr txBox="1"/>
          <p:nvPr/>
        </p:nvSpPr>
        <p:spPr>
          <a:xfrm>
            <a:off x="3379726" y="6342598"/>
            <a:ext cx="825595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spcBef>
                <a:spcPts val="200"/>
              </a:spcBef>
              <a:defRPr sz="1000">
                <a:solidFill>
                  <a:srgbClr val="245473"/>
                </a:solidFill>
              </a:defRPr>
            </a:lvl1pPr>
          </a:lstStyle>
          <a:p>
            <a:r>
              <a:t>screening for business health</a:t>
            </a:r>
          </a:p>
        </p:txBody>
      </p:sp>
      <p:pic>
        <p:nvPicPr>
          <p:cNvPr id="145" name="Picture 28" descr="Picture 28"/>
          <p:cNvPicPr>
            <a:picLocks noChangeAspect="1"/>
          </p:cNvPicPr>
          <p:nvPr/>
        </p:nvPicPr>
        <p:blipFill>
          <a:blip r:embed="rId3"/>
          <a:srcRect b="24514"/>
          <a:stretch>
            <a:fillRect/>
          </a:stretch>
        </p:blipFill>
        <p:spPr>
          <a:xfrm>
            <a:off x="8757635" y="6375844"/>
            <a:ext cx="1257735" cy="191647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089057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19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4A69D-578F-454E-98D6-FC8AD575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ED7EFB-011F-44B7-AD55-FD33EF7A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6EE074-2E27-441B-9A58-55A2E058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CA414-D6A7-4FD8-887D-818EA238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A99A1A-BCA1-410F-9C7F-4E8D47DFF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04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FC3DE-2544-406F-8CD0-AC1C75110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B89C44-CF24-4411-ADE4-DEE04113A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95D445-13F0-46C8-B311-E9DDB931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B27490-A4FD-4190-A035-E6532DDE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E816A4-B84E-4FF1-98A3-24817493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31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E5C34-C996-4C63-8ED2-39140802D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035872-8531-4305-AC92-DC34F9CA7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BEBE3D-75F3-4C32-B213-C79DA97A2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792474-236F-4D2A-984B-7D9F68230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CA1649-BE57-4282-9779-4241CEA7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41394A-18E4-4124-AA89-4C8B1B847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62079-D6FD-44F2-A26D-3715B8A4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B5F592-C209-4BB8-818E-9DE568ADC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D8365D-49C1-43FB-BFA7-88F2C3CA2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E726DF-B6B5-4B35-B65D-4C4D6A8C4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F27285-AE45-458E-99A4-4FE1337CF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08636B-EB1E-4536-8A93-A020C115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CA426B-BDFD-4BE7-A1E4-0CE6D212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5452FD6-7DD3-4EE6-B78E-EE5658AB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03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8293D-E444-4CE1-A38D-9FD0E273D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11331A-D37A-4DFA-81C2-2BF3F51A0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12EB42B-BC8E-4D21-B063-5756A54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51FFBE-2593-4227-B0EC-4676849F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71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A9872A-AED1-4058-B67A-6E4EA5A80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E01811-E58A-4153-944D-00A704AC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B5F150-C8FF-47D9-816D-01329691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7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7FBEC-B1D5-4EA3-8005-7D1BA8BBB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BEC88C-8ACD-466F-B98C-6DA1643C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AC531E-79F2-4E70-8EBD-D33B04A9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729F9C-5FF2-4700-8A7F-45296958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51AD04-6C3F-450A-B085-DA78C60B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EA56AA-6C64-4BAC-B7AF-2E8F3B75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08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9179E-73BB-4E6B-AA4C-4F574466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F203ED-CA8C-4A2A-BCCB-A4BD1F39B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9978E7-5B9A-4D23-A726-D6B13984A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BB5188-8AD9-496A-8B1E-04020BFC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839341-ECD7-4989-978A-AB67C1EB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F49CEB-C6BF-46E2-8E40-8E610821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30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65190CF-8FA4-431A-8617-53637642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450166-C22E-4A69-BEA8-27F3196CE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8776E-EC61-4619-ABDE-16C17D53A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3FA84-85DF-4F97-B06F-95FBF656F99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8D5834-30D8-4272-B438-6A8AC48E3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F93122-D02B-4E7E-85DC-30B3EE546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B642A-3202-4719-8621-EA87169AD5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17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woa2Qa8i80U?feature=oembed" TargetMode="External"/><Relationship Id="rId4" Type="http://schemas.openxmlformats.org/officeDocument/2006/relationships/hyperlink" Target="https://expertprogrammanagemen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5554" y="3114913"/>
            <a:ext cx="9821959" cy="1582271"/>
          </a:xfrm>
        </p:spPr>
        <p:txBody>
          <a:bodyPr/>
          <a:lstStyle/>
          <a:p>
            <a:r>
              <a:rPr lang="en-GB"/>
              <a:t>Motivationstheorien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807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359274" y="594667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Motivationstheorie: Equity-Theorie </a:t>
            </a:r>
          </a:p>
        </p:txBody>
      </p:sp>
      <p:sp>
        <p:nvSpPr>
          <p:cNvPr id="1404" name="Subtitle 2"/>
          <p:cNvSpPr txBox="1"/>
          <p:nvPr/>
        </p:nvSpPr>
        <p:spPr>
          <a:xfrm>
            <a:off x="111818" y="1809651"/>
            <a:ext cx="4376915" cy="500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Die Idee der Equity-</a:t>
            </a:r>
            <a:r>
              <a:rPr dirty="0" err="1"/>
              <a:t>Theorie</a:t>
            </a:r>
            <a:r>
              <a:rPr dirty="0"/>
              <a:t> von Adams </a:t>
            </a:r>
            <a:r>
              <a:rPr dirty="0" err="1"/>
              <a:t>ist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Mitarbeiter </a:t>
            </a:r>
            <a:r>
              <a:rPr lang="de-DE" dirty="0"/>
              <a:t>das</a:t>
            </a:r>
            <a:r>
              <a:rPr dirty="0"/>
              <a:t> </a:t>
            </a:r>
            <a:r>
              <a:rPr dirty="0" err="1"/>
              <a:t>Verhältnis</a:t>
            </a:r>
            <a:r>
              <a:rPr dirty="0"/>
              <a:t> </a:t>
            </a:r>
            <a:r>
              <a:rPr lang="de-DE" dirty="0"/>
              <a:t>ihrer</a:t>
            </a:r>
            <a:r>
              <a:rPr dirty="0"/>
              <a:t> </a:t>
            </a:r>
            <a:r>
              <a:rPr lang="de-DE" dirty="0"/>
              <a:t>Outputs zu ihren Inputs mit </a:t>
            </a:r>
            <a:r>
              <a:rPr lang="de-DE" dirty="0" err="1"/>
              <a:t>denenvon</a:t>
            </a:r>
            <a:r>
              <a:rPr lang="de-DE" dirty="0"/>
              <a:t> </a:t>
            </a:r>
            <a:r>
              <a:rPr dirty="0" err="1"/>
              <a:t>andere</a:t>
            </a:r>
            <a:r>
              <a:rPr lang="de-DE" dirty="0"/>
              <a:t>n </a:t>
            </a:r>
            <a:r>
              <a:rPr dirty="0" err="1"/>
              <a:t>vergleichen</a:t>
            </a:r>
            <a:r>
              <a:rPr dirty="0"/>
              <a:t>.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d</a:t>
            </a:r>
            <a:r>
              <a:rPr lang="de-DE" dirty="0" err="1"/>
              <a:t>ie</a:t>
            </a:r>
            <a:r>
              <a:rPr lang="de-DE" dirty="0"/>
              <a:t> </a:t>
            </a:r>
            <a:r>
              <a:rPr dirty="0" err="1"/>
              <a:t>Verhältnisse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gleich</a:t>
            </a:r>
            <a:r>
              <a:rPr dirty="0"/>
              <a:t> </a:t>
            </a:r>
            <a:r>
              <a:rPr dirty="0" err="1"/>
              <a:t>ansehen</a:t>
            </a:r>
            <a:r>
              <a:rPr dirty="0"/>
              <a:t>, </a:t>
            </a:r>
            <a:r>
              <a:rPr dirty="0" err="1"/>
              <a:t>gibt</a:t>
            </a:r>
            <a:r>
              <a:rPr dirty="0"/>
              <a:t> es </a:t>
            </a:r>
            <a:r>
              <a:rPr dirty="0" err="1"/>
              <a:t>einen</a:t>
            </a:r>
            <a:r>
              <a:rPr dirty="0"/>
              <a:t> </a:t>
            </a:r>
            <a:r>
              <a:rPr dirty="0" err="1"/>
              <a:t>wahrgenommenen</a:t>
            </a:r>
            <a:r>
              <a:rPr dirty="0"/>
              <a:t> </a:t>
            </a:r>
            <a:r>
              <a:rPr dirty="0" err="1"/>
              <a:t>Zustand</a:t>
            </a:r>
            <a:r>
              <a:rPr dirty="0"/>
              <a:t> der </a:t>
            </a:r>
            <a:r>
              <a:rPr lang="de-DE" dirty="0"/>
              <a:t>Gerechtigkeit </a:t>
            </a:r>
            <a:r>
              <a:rPr dirty="0"/>
              <a:t>und es </a:t>
            </a:r>
            <a:r>
              <a:rPr dirty="0" err="1"/>
              <a:t>entstehen</a:t>
            </a:r>
            <a:r>
              <a:rPr dirty="0"/>
              <a:t> </a:t>
            </a:r>
            <a:r>
              <a:rPr dirty="0" err="1"/>
              <a:t>keine</a:t>
            </a:r>
            <a:r>
              <a:rPr dirty="0"/>
              <a:t> </a:t>
            </a:r>
            <a:r>
              <a:rPr dirty="0" err="1"/>
              <a:t>Spannungen</a:t>
            </a:r>
            <a:r>
              <a:rPr dirty="0"/>
              <a:t>.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die </a:t>
            </a:r>
            <a:r>
              <a:rPr dirty="0" err="1"/>
              <a:t>Verhältnisse</a:t>
            </a:r>
            <a:r>
              <a:rPr dirty="0"/>
              <a:t> </a:t>
            </a:r>
            <a:r>
              <a:rPr dirty="0" err="1"/>
              <a:t>jedoch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ungleich</a:t>
            </a:r>
            <a:r>
              <a:rPr dirty="0"/>
              <a:t> </a:t>
            </a:r>
            <a:r>
              <a:rPr dirty="0" err="1"/>
              <a:t>wahrnehmen</a:t>
            </a:r>
            <a:r>
              <a:rPr dirty="0"/>
              <a:t>, </a:t>
            </a:r>
            <a:r>
              <a:rPr dirty="0" err="1"/>
              <a:t>können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Ärger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Schuldgefühle</a:t>
            </a:r>
            <a:r>
              <a:rPr dirty="0"/>
              <a:t> </a:t>
            </a:r>
            <a:r>
              <a:rPr dirty="0" err="1"/>
              <a:t>empfinden</a:t>
            </a:r>
            <a:r>
              <a:rPr lang="de-DE" dirty="0"/>
              <a:t>. Dann können, </a:t>
            </a:r>
            <a:r>
              <a:rPr dirty="0"/>
              <a:t>je </a:t>
            </a:r>
            <a:r>
              <a:rPr dirty="0" err="1"/>
              <a:t>nachErgebnis</a:t>
            </a:r>
            <a:r>
              <a:rPr dirty="0"/>
              <a:t> der </a:t>
            </a:r>
            <a:r>
              <a:rPr dirty="0" err="1"/>
              <a:t>Gleich</a:t>
            </a:r>
            <a:r>
              <a:rPr lang="de-DE" dirty="0"/>
              <a:t>-</a:t>
            </a:r>
            <a:r>
              <a:rPr dirty="0" err="1"/>
              <a:t>heitsanalyse</a:t>
            </a:r>
            <a:r>
              <a:rPr lang="de-DE" dirty="0"/>
              <a:t> </a:t>
            </a:r>
            <a:r>
              <a:rPr dirty="0" err="1"/>
              <a:t>Spannungen</a:t>
            </a:r>
            <a:r>
              <a:rPr dirty="0"/>
              <a:t> </a:t>
            </a:r>
            <a:r>
              <a:rPr dirty="0" err="1"/>
              <a:t>entstehen</a:t>
            </a:r>
            <a:r>
              <a:rPr dirty="0"/>
              <a:t>. </a:t>
            </a:r>
            <a:r>
              <a:rPr dirty="0" err="1"/>
              <a:t>Diese</a:t>
            </a:r>
            <a:r>
              <a:rPr dirty="0"/>
              <a:t> </a:t>
            </a:r>
            <a:r>
              <a:rPr dirty="0" err="1"/>
              <a:t>Spannung</a:t>
            </a:r>
            <a:r>
              <a:rPr dirty="0"/>
              <a:t> </a:t>
            </a:r>
            <a:r>
              <a:rPr dirty="0" err="1"/>
              <a:t>kann</a:t>
            </a:r>
            <a:r>
              <a:rPr dirty="0"/>
              <a:t> Menschen </a:t>
            </a:r>
            <a:r>
              <a:rPr dirty="0" err="1"/>
              <a:t>dazu</a:t>
            </a:r>
            <a:r>
              <a:rPr dirty="0"/>
              <a:t> </a:t>
            </a:r>
            <a:r>
              <a:rPr dirty="0" err="1"/>
              <a:t>motivieren</a:t>
            </a:r>
            <a:r>
              <a:rPr dirty="0"/>
              <a:t>, so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handeln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die Situation in </a:t>
            </a:r>
            <a:r>
              <a:rPr dirty="0" err="1"/>
              <a:t>einen</a:t>
            </a:r>
            <a:r>
              <a:rPr dirty="0"/>
              <a:t> </a:t>
            </a:r>
            <a:r>
              <a:rPr dirty="0" err="1"/>
              <a:t>gerechteren</a:t>
            </a:r>
            <a:r>
              <a:rPr dirty="0"/>
              <a:t> </a:t>
            </a:r>
            <a:r>
              <a:rPr dirty="0" err="1"/>
              <a:t>Zustand</a:t>
            </a:r>
            <a:r>
              <a:rPr dirty="0"/>
              <a:t> </a:t>
            </a:r>
            <a:r>
              <a:rPr lang="de-DE" dirty="0"/>
              <a:t>annimmt</a:t>
            </a:r>
            <a:r>
              <a:rPr dirty="0"/>
              <a:t>.</a:t>
            </a:r>
          </a:p>
        </p:txBody>
      </p:sp>
      <p:grpSp>
        <p:nvGrpSpPr>
          <p:cNvPr id="1434" name="Gruppieren 4"/>
          <p:cNvGrpSpPr/>
          <p:nvPr/>
        </p:nvGrpSpPr>
        <p:grpSpPr>
          <a:xfrm>
            <a:off x="5549509" y="2002420"/>
            <a:ext cx="5528726" cy="1238205"/>
            <a:chOff x="0" y="0"/>
            <a:chExt cx="5528724" cy="1238203"/>
          </a:xfrm>
        </p:grpSpPr>
        <p:grpSp>
          <p:nvGrpSpPr>
            <p:cNvPr id="1407" name="Group 43380"/>
            <p:cNvGrpSpPr/>
            <p:nvPr/>
          </p:nvGrpSpPr>
          <p:grpSpPr>
            <a:xfrm>
              <a:off x="0" y="803186"/>
              <a:ext cx="5528725" cy="435018"/>
              <a:chOff x="0" y="0"/>
              <a:chExt cx="5528724" cy="435017"/>
            </a:xfrm>
          </p:grpSpPr>
          <p:sp>
            <p:nvSpPr>
              <p:cNvPr id="1405" name="Shape 43378"/>
              <p:cNvSpPr/>
              <p:nvPr/>
            </p:nvSpPr>
            <p:spPr>
              <a:xfrm>
                <a:off x="2428576" y="144773"/>
                <a:ext cx="671572" cy="2902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D9D9D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06" name="Shape 43379"/>
              <p:cNvSpPr/>
              <p:nvPr/>
            </p:nvSpPr>
            <p:spPr>
              <a:xfrm rot="21420000">
                <a:off x="-2512" y="144773"/>
                <a:ext cx="5533749" cy="48935"/>
              </a:xfrm>
              <a:prstGeom prst="rect">
                <a:avLst/>
              </a:prstGeom>
              <a:solidFill>
                <a:srgbClr val="D9D9D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</p:grpSp>
        <p:grpSp>
          <p:nvGrpSpPr>
            <p:cNvPr id="1423" name="Group 43396"/>
            <p:cNvGrpSpPr/>
            <p:nvPr/>
          </p:nvGrpSpPr>
          <p:grpSpPr>
            <a:xfrm>
              <a:off x="3419017" y="-1"/>
              <a:ext cx="1818307" cy="863091"/>
              <a:chOff x="0" y="0"/>
              <a:chExt cx="1818305" cy="863089"/>
            </a:xfrm>
          </p:grpSpPr>
          <p:sp>
            <p:nvSpPr>
              <p:cNvPr id="1408" name="Shape 43381"/>
              <p:cNvSpPr/>
              <p:nvPr/>
            </p:nvSpPr>
            <p:spPr>
              <a:xfrm rot="21420000">
                <a:off x="3543" y="710190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09" name="Shape 43382"/>
              <p:cNvSpPr/>
              <p:nvPr/>
            </p:nvSpPr>
            <p:spPr>
              <a:xfrm rot="21420000">
                <a:off x="372401" y="696353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0" name="Shape 43383"/>
              <p:cNvSpPr/>
              <p:nvPr/>
            </p:nvSpPr>
            <p:spPr>
              <a:xfrm rot="21420000">
                <a:off x="741260" y="682516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1" name="Shape 43384"/>
              <p:cNvSpPr/>
              <p:nvPr/>
            </p:nvSpPr>
            <p:spPr>
              <a:xfrm rot="21420000">
                <a:off x="1110118" y="668679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2" name="Shape 43385"/>
              <p:cNvSpPr/>
              <p:nvPr/>
            </p:nvSpPr>
            <p:spPr>
              <a:xfrm rot="21420000">
                <a:off x="1478976" y="654842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3" name="Shape 43386"/>
              <p:cNvSpPr/>
              <p:nvPr/>
            </p:nvSpPr>
            <p:spPr>
              <a:xfrm rot="21420000">
                <a:off x="175638" y="534815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4" name="Shape 43387"/>
              <p:cNvSpPr/>
              <p:nvPr/>
            </p:nvSpPr>
            <p:spPr>
              <a:xfrm rot="21420000">
                <a:off x="544497" y="520978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5" name="Shape 43388"/>
              <p:cNvSpPr/>
              <p:nvPr/>
            </p:nvSpPr>
            <p:spPr>
              <a:xfrm rot="21420000">
                <a:off x="913355" y="507141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6" name="Shape 43389"/>
              <p:cNvSpPr/>
              <p:nvPr/>
            </p:nvSpPr>
            <p:spPr>
              <a:xfrm rot="21420000">
                <a:off x="1282213" y="493304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7" name="Shape 43390"/>
              <p:cNvSpPr/>
              <p:nvPr/>
            </p:nvSpPr>
            <p:spPr>
              <a:xfrm rot="21420000">
                <a:off x="314201" y="360697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8" name="Shape 43391"/>
              <p:cNvSpPr/>
              <p:nvPr/>
            </p:nvSpPr>
            <p:spPr>
              <a:xfrm rot="21420000">
                <a:off x="683059" y="346860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19" name="Shape 43392"/>
              <p:cNvSpPr/>
              <p:nvPr/>
            </p:nvSpPr>
            <p:spPr>
              <a:xfrm rot="21420000">
                <a:off x="1051918" y="333023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0" name="Shape 43393"/>
              <p:cNvSpPr/>
              <p:nvPr/>
            </p:nvSpPr>
            <p:spPr>
              <a:xfrm rot="21420000">
                <a:off x="519829" y="184063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1" name="Shape 43394"/>
              <p:cNvSpPr/>
              <p:nvPr/>
            </p:nvSpPr>
            <p:spPr>
              <a:xfrm rot="21420000">
                <a:off x="888687" y="170226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2" name="Shape 43395"/>
              <p:cNvSpPr/>
              <p:nvPr/>
            </p:nvSpPr>
            <p:spPr>
              <a:xfrm rot="21420000">
                <a:off x="691924" y="8688"/>
                <a:ext cx="335787" cy="14421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</p:grpSp>
        <p:grpSp>
          <p:nvGrpSpPr>
            <p:cNvPr id="1433" name="Group 43406"/>
            <p:cNvGrpSpPr/>
            <p:nvPr/>
          </p:nvGrpSpPr>
          <p:grpSpPr>
            <a:xfrm>
              <a:off x="257285" y="490019"/>
              <a:ext cx="1818306" cy="524919"/>
              <a:chOff x="0" y="0"/>
              <a:chExt cx="1818305" cy="524917"/>
            </a:xfrm>
          </p:grpSpPr>
          <p:sp>
            <p:nvSpPr>
              <p:cNvPr id="1424" name="Shape 43397"/>
              <p:cNvSpPr/>
              <p:nvPr/>
            </p:nvSpPr>
            <p:spPr>
              <a:xfrm rot="21420000">
                <a:off x="3543" y="372018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5" name="Shape 43398"/>
              <p:cNvSpPr/>
              <p:nvPr/>
            </p:nvSpPr>
            <p:spPr>
              <a:xfrm rot="21420000">
                <a:off x="372401" y="358181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6" name="Shape 43399"/>
              <p:cNvSpPr/>
              <p:nvPr/>
            </p:nvSpPr>
            <p:spPr>
              <a:xfrm rot="21420000">
                <a:off x="741259" y="344344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7" name="Shape 43400"/>
              <p:cNvSpPr/>
              <p:nvPr/>
            </p:nvSpPr>
            <p:spPr>
              <a:xfrm rot="21420000">
                <a:off x="1110117" y="330508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8" name="Shape 43401"/>
              <p:cNvSpPr/>
              <p:nvPr/>
            </p:nvSpPr>
            <p:spPr>
              <a:xfrm rot="21420000">
                <a:off x="1478975" y="316671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29" name="Shape 43402"/>
              <p:cNvSpPr/>
              <p:nvPr/>
            </p:nvSpPr>
            <p:spPr>
              <a:xfrm rot="21420000">
                <a:off x="175638" y="196643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30" name="Shape 43403"/>
              <p:cNvSpPr/>
              <p:nvPr/>
            </p:nvSpPr>
            <p:spPr>
              <a:xfrm rot="21420000">
                <a:off x="544496" y="182806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31" name="Shape 43404"/>
              <p:cNvSpPr/>
              <p:nvPr/>
            </p:nvSpPr>
            <p:spPr>
              <a:xfrm rot="21420000">
                <a:off x="913355" y="168968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32" name="Shape 43405"/>
              <p:cNvSpPr/>
              <p:nvPr/>
            </p:nvSpPr>
            <p:spPr>
              <a:xfrm rot="21420000">
                <a:off x="683058" y="8688"/>
                <a:ext cx="335787" cy="144212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</p:grpSp>
      </p:grpSp>
      <p:sp>
        <p:nvSpPr>
          <p:cNvPr id="1435" name="Rectangle 49"/>
          <p:cNvSpPr/>
          <p:nvPr/>
        </p:nvSpPr>
        <p:spPr>
          <a:xfrm>
            <a:off x="5387741" y="1953488"/>
            <a:ext cx="176131" cy="17613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5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pPr>
            <a:endParaRPr/>
          </a:p>
        </p:txBody>
      </p:sp>
      <p:sp>
        <p:nvSpPr>
          <p:cNvPr id="1436" name="TextBox 50"/>
          <p:cNvSpPr txBox="1"/>
          <p:nvPr/>
        </p:nvSpPr>
        <p:spPr>
          <a:xfrm>
            <a:off x="7699623" y="1747180"/>
            <a:ext cx="1288171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>
              <a:defRPr u="sng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Mein </a:t>
            </a:r>
            <a:r>
              <a:rPr lang="de-DE" dirty="0"/>
              <a:t>Output</a:t>
            </a:r>
            <a:br>
              <a:rPr dirty="0"/>
            </a:br>
            <a:r>
              <a:rPr u="none" dirty="0"/>
              <a:t>Mein </a:t>
            </a:r>
            <a:r>
              <a:rPr lang="de-DE" u="none" dirty="0"/>
              <a:t>Input</a:t>
            </a:r>
            <a:endParaRPr u="none" dirty="0"/>
          </a:p>
        </p:txBody>
      </p:sp>
      <p:sp>
        <p:nvSpPr>
          <p:cNvPr id="1437" name="Rectangle 54"/>
          <p:cNvSpPr/>
          <p:nvPr/>
        </p:nvSpPr>
        <p:spPr>
          <a:xfrm>
            <a:off x="9154422" y="1982279"/>
            <a:ext cx="176131" cy="17613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5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pPr>
            <a:endParaRPr/>
          </a:p>
        </p:txBody>
      </p:sp>
      <p:sp>
        <p:nvSpPr>
          <p:cNvPr id="1438" name="TextBox 55"/>
          <p:cNvSpPr txBox="1"/>
          <p:nvPr/>
        </p:nvSpPr>
        <p:spPr>
          <a:xfrm>
            <a:off x="5667734" y="1763126"/>
            <a:ext cx="107803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>
              <a:defRPr u="sng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Ihr Output</a:t>
            </a:r>
            <a:br/>
            <a:r>
              <a:rPr u="none"/>
              <a:t>Ihr Input</a:t>
            </a:r>
          </a:p>
        </p:txBody>
      </p:sp>
      <p:sp>
        <p:nvSpPr>
          <p:cNvPr id="1439" name="TextBox 50"/>
          <p:cNvSpPr txBox="1"/>
          <p:nvPr/>
        </p:nvSpPr>
        <p:spPr>
          <a:xfrm>
            <a:off x="7007561" y="1860271"/>
            <a:ext cx="559555" cy="392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4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&lt;=&gt;</a:t>
            </a:r>
          </a:p>
        </p:txBody>
      </p:sp>
      <p:sp>
        <p:nvSpPr>
          <p:cNvPr id="1440" name="Subtitle 2"/>
          <p:cNvSpPr txBox="1"/>
          <p:nvPr/>
        </p:nvSpPr>
        <p:spPr>
          <a:xfrm>
            <a:off x="4578143" y="3327907"/>
            <a:ext cx="7662890" cy="2196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marL="171450" indent="-171450" defTabSz="1087636">
              <a:spcBef>
                <a:spcPts val="300"/>
              </a:spcBef>
              <a:buSzPct val="100000"/>
              <a:buFont typeface="Arial"/>
              <a:buChar char="•"/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Mitarbeiter </a:t>
            </a:r>
            <a:r>
              <a:rPr dirty="0" err="1"/>
              <a:t>wägen</a:t>
            </a:r>
            <a:r>
              <a:rPr dirty="0"/>
              <a:t> ab, was </a:t>
            </a:r>
            <a:r>
              <a:rPr dirty="0" err="1"/>
              <a:t>sie</a:t>
            </a:r>
            <a:r>
              <a:rPr dirty="0"/>
              <a:t> in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Arbeitssituation</a:t>
            </a:r>
            <a:r>
              <a:rPr dirty="0"/>
              <a:t> </a:t>
            </a:r>
            <a:r>
              <a:rPr dirty="0" err="1"/>
              <a:t>einbringen</a:t>
            </a:r>
            <a:r>
              <a:rPr dirty="0"/>
              <a:t> (Input) </a:t>
            </a:r>
            <a:r>
              <a:rPr dirty="0" err="1"/>
              <a:t>gegen</a:t>
            </a:r>
            <a:r>
              <a:rPr dirty="0"/>
              <a:t> das, was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davon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 (Out</a:t>
            </a:r>
            <a:r>
              <a:rPr lang="de-DE" dirty="0" err="1"/>
              <a:t>put</a:t>
            </a:r>
            <a:r>
              <a:rPr dirty="0"/>
              <a:t>).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300"/>
              </a:spcBef>
              <a:buSzPct val="100000"/>
              <a:buFont typeface="Arial"/>
              <a:buChar char="•"/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Sie </a:t>
            </a:r>
            <a:r>
              <a:rPr dirty="0" err="1"/>
              <a:t>vergleichen</a:t>
            </a:r>
            <a:r>
              <a:rPr dirty="0"/>
              <a:t> </a:t>
            </a:r>
            <a:r>
              <a:rPr dirty="0" err="1"/>
              <a:t>ihr</a:t>
            </a:r>
            <a:r>
              <a:rPr dirty="0"/>
              <a:t> Input-Out</a:t>
            </a:r>
            <a:r>
              <a:rPr lang="de-DE" dirty="0" err="1"/>
              <a:t>put</a:t>
            </a:r>
            <a:r>
              <a:rPr dirty="0"/>
              <a:t>-</a:t>
            </a:r>
            <a:r>
              <a:rPr dirty="0" err="1"/>
              <a:t>Verhältnis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de</a:t>
            </a:r>
            <a:r>
              <a:rPr lang="de-DE" dirty="0"/>
              <a:t>m</a:t>
            </a:r>
            <a:r>
              <a:rPr dirty="0"/>
              <a:t> der </a:t>
            </a:r>
            <a:r>
              <a:rPr dirty="0" err="1"/>
              <a:t>Anderen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300"/>
              </a:spcBef>
              <a:buSzPct val="100000"/>
              <a:buFont typeface="Arial"/>
              <a:buChar char="•"/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Gerechtigkeit</a:t>
            </a:r>
            <a:r>
              <a:rPr dirty="0"/>
              <a:t> be</a:t>
            </a:r>
            <a:r>
              <a:rPr lang="de-DE" dirty="0" err="1"/>
              <a:t>ste</a:t>
            </a:r>
            <a:r>
              <a:rPr dirty="0" err="1"/>
              <a:t>ht</a:t>
            </a:r>
            <a:r>
              <a:rPr dirty="0"/>
              <a:t>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ihr</a:t>
            </a:r>
            <a:r>
              <a:rPr dirty="0"/>
              <a:t> </a:t>
            </a:r>
            <a:r>
              <a:rPr dirty="0" err="1"/>
              <a:t>Verhältnis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i="1" dirty="0" err="1"/>
              <a:t>gleichwertig</a:t>
            </a:r>
            <a:r>
              <a:rPr i="1" dirty="0"/>
              <a:t> </a:t>
            </a:r>
            <a:r>
              <a:rPr dirty="0" err="1"/>
              <a:t>zu</a:t>
            </a:r>
            <a:r>
              <a:rPr dirty="0"/>
              <a:t> de</a:t>
            </a:r>
            <a:r>
              <a:rPr lang="de-DE" dirty="0"/>
              <a:t>m</a:t>
            </a:r>
            <a:r>
              <a:rPr dirty="0"/>
              <a:t> der </a:t>
            </a:r>
            <a:r>
              <a:rPr dirty="0" err="1"/>
              <a:t>Anderen</a:t>
            </a:r>
            <a:r>
              <a:rPr dirty="0"/>
              <a:t> 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wahrnehmen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 defTabSz="1087636">
              <a:spcBef>
                <a:spcPts val="300"/>
              </a:spcBef>
              <a:buSzPct val="100000"/>
              <a:buFont typeface="Arial"/>
              <a:buChar char="•"/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>
                <a:effectLst>
                  <a:outerShdw blurRad="38100" dist="38100" dir="2700000" rotWithShape="0">
                    <a:schemeClr val="accent3">
                      <a:lumOff val="10616"/>
                    </a:schemeClr>
                  </a:outerShdw>
                </a:effectLst>
              </a:rPr>
              <a:t>Ungleichheit</a:t>
            </a:r>
            <a:r>
              <a:rPr dirty="0">
                <a:effectLst>
                  <a:outerShdw blurRad="38100" dist="38100" dir="2700000" rotWithShape="0">
                    <a:schemeClr val="accent3">
                      <a:lumOff val="10616"/>
                    </a:schemeClr>
                  </a:outerShdw>
                </a:effectLst>
              </a:rPr>
              <a:t> </a:t>
            </a:r>
            <a:r>
              <a:rPr dirty="0" err="1"/>
              <a:t>kann</a:t>
            </a:r>
            <a:r>
              <a:rPr dirty="0"/>
              <a:t> in </a:t>
            </a:r>
            <a:r>
              <a:rPr dirty="0" err="1"/>
              <a:t>Formen</a:t>
            </a:r>
            <a:r>
              <a:rPr dirty="0"/>
              <a:t>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Unter</a:t>
            </a:r>
            <a:r>
              <a:rPr dirty="0"/>
              <a:t>-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Überbelohnung</a:t>
            </a:r>
            <a:r>
              <a:rPr dirty="0"/>
              <a:t> </a:t>
            </a:r>
            <a:r>
              <a:rPr dirty="0" err="1"/>
              <a:t>vorliegen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300"/>
              </a:spcBef>
              <a:buSzPct val="100000"/>
              <a:buFont typeface="Arial"/>
              <a:buChar char="•"/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Mitarbeiter </a:t>
            </a:r>
            <a:r>
              <a:rPr dirty="0" err="1"/>
              <a:t>werden</a:t>
            </a:r>
            <a:r>
              <a:rPr dirty="0"/>
              <a:t> </a:t>
            </a:r>
            <a:r>
              <a:rPr dirty="0" err="1"/>
              <a:t>versuchen</a:t>
            </a:r>
            <a:r>
              <a:rPr dirty="0"/>
              <a:t>, </a:t>
            </a:r>
            <a:r>
              <a:rPr dirty="0" err="1"/>
              <a:t>Ungleichheiten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korrigieren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300"/>
              </a:spcBef>
              <a:buSzPct val="100000"/>
              <a:buFont typeface="Arial"/>
              <a:buChar char="•"/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bei</a:t>
            </a:r>
            <a:r>
              <a:rPr dirty="0"/>
              <a:t> </a:t>
            </a:r>
            <a:r>
              <a:rPr dirty="0" err="1"/>
              <a:t>Ungleichheit</a:t>
            </a:r>
            <a:r>
              <a:rPr dirty="0"/>
              <a:t> </a:t>
            </a:r>
            <a:r>
              <a:rPr dirty="0" err="1"/>
              <a:t>könn</a:t>
            </a:r>
            <a:r>
              <a:rPr lang="de-DE" dirty="0"/>
              <a:t>t</a:t>
            </a:r>
            <a:r>
              <a:rPr dirty="0" err="1"/>
              <a:t>en</a:t>
            </a:r>
            <a:r>
              <a:rPr dirty="0"/>
              <a:t> Mitarbeiter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mehrere</a:t>
            </a:r>
            <a:r>
              <a:rPr dirty="0"/>
              <a:t> </a:t>
            </a:r>
            <a:r>
              <a:rPr lang="de-DE" dirty="0"/>
              <a:t>von</a:t>
            </a:r>
            <a:r>
              <a:rPr dirty="0"/>
              <a:t> </a:t>
            </a:r>
            <a:r>
              <a:rPr dirty="0" err="1"/>
              <a:t>sechs</a:t>
            </a:r>
            <a:r>
              <a:rPr dirty="0"/>
              <a:t> </a:t>
            </a:r>
            <a:r>
              <a:rPr dirty="0" err="1"/>
              <a:t>Möglichkeiten</a:t>
            </a:r>
            <a:r>
              <a:rPr dirty="0"/>
              <a:t> </a:t>
            </a:r>
            <a:r>
              <a:rPr lang="de-DE" dirty="0"/>
              <a:t>wählen</a:t>
            </a:r>
            <a:r>
              <a:rPr dirty="0"/>
              <a:t>: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41" name="Subtitle 2"/>
          <p:cNvSpPr txBox="1"/>
          <p:nvPr/>
        </p:nvSpPr>
        <p:spPr>
          <a:xfrm>
            <a:off x="4600989" y="5496350"/>
            <a:ext cx="7546108" cy="1098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 numCol="2"/>
          <a:lstStyle/>
          <a:p>
            <a:pPr marL="342900" indent="-342900" defTabSz="1087636">
              <a:spcBef>
                <a:spcPts val="300"/>
              </a:spcBef>
              <a:buSzPct val="100000"/>
              <a:buAutoNum type="arabicPeriod"/>
              <a:defRPr sz="1600">
                <a:solidFill>
                  <a:srgbClr val="C01F7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Ihre</a:t>
            </a:r>
            <a:r>
              <a:rPr dirty="0"/>
              <a:t> Inputs </a:t>
            </a:r>
            <a:r>
              <a:rPr dirty="0" err="1"/>
              <a:t>ändern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300"/>
              </a:spcBef>
              <a:buSzPct val="100000"/>
              <a:buAutoNum type="arabicPeriod"/>
              <a:defRPr sz="1600">
                <a:solidFill>
                  <a:srgbClr val="C01F7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Ihre </a:t>
            </a:r>
            <a:r>
              <a:rPr dirty="0"/>
              <a:t>Outputs</a:t>
            </a:r>
            <a:r>
              <a:rPr lang="de-DE" dirty="0"/>
              <a:t> ändern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300"/>
              </a:spcBef>
              <a:buSzPct val="100000"/>
              <a:buAutoNum type="arabicPeriod"/>
              <a:defRPr sz="1600">
                <a:solidFill>
                  <a:srgbClr val="C01F7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Verzerrte</a:t>
            </a:r>
            <a:r>
              <a:rPr dirty="0"/>
              <a:t> </a:t>
            </a:r>
            <a:r>
              <a:rPr dirty="0" err="1"/>
              <a:t>Selbstwahrnehmung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300"/>
              </a:spcBef>
              <a:buSzPct val="100000"/>
              <a:buAutoNum type="arabicPeriod"/>
              <a:defRPr sz="1600">
                <a:solidFill>
                  <a:srgbClr val="C01F7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Verzerrung</a:t>
            </a:r>
            <a:r>
              <a:rPr dirty="0"/>
              <a:t> der </a:t>
            </a:r>
            <a:r>
              <a:rPr dirty="0" err="1"/>
              <a:t>Wahrnehmung</a:t>
            </a:r>
            <a:r>
              <a:rPr dirty="0"/>
              <a:t> </a:t>
            </a:r>
            <a:r>
              <a:rPr dirty="0" err="1"/>
              <a:t>anderer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300"/>
              </a:spcBef>
              <a:buSzPct val="100000"/>
              <a:buAutoNum type="arabicPeriod"/>
              <a:defRPr sz="1600">
                <a:solidFill>
                  <a:srgbClr val="C01F7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Einen </a:t>
            </a:r>
            <a:r>
              <a:rPr dirty="0" err="1"/>
              <a:t>andere</a:t>
            </a:r>
            <a:r>
              <a:rPr lang="de-DE" dirty="0"/>
              <a:t>n</a:t>
            </a:r>
            <a:r>
              <a:rPr dirty="0"/>
              <a:t> </a:t>
            </a:r>
            <a:r>
              <a:rPr dirty="0" err="1"/>
              <a:t>Referenten</a:t>
            </a:r>
            <a:r>
              <a:rPr lang="de-DE" dirty="0"/>
              <a:t> wählen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300"/>
              </a:spcBef>
              <a:buSzPct val="100000"/>
              <a:buAutoNum type="arabicPeriod"/>
              <a:defRPr sz="1600">
                <a:solidFill>
                  <a:srgbClr val="C01F7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Den </a:t>
            </a:r>
            <a:r>
              <a:rPr dirty="0"/>
              <a:t>Job</a:t>
            </a:r>
            <a:r>
              <a:rPr lang="de-DE" dirty="0"/>
              <a:t> kündigen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Subtitle 2"/>
          <p:cNvSpPr txBox="1"/>
          <p:nvPr/>
        </p:nvSpPr>
        <p:spPr>
          <a:xfrm>
            <a:off x="346320" y="2035434"/>
            <a:ext cx="2955680" cy="2790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Menschen </a:t>
            </a:r>
            <a:r>
              <a:rPr dirty="0" err="1"/>
              <a:t>verhalten</a:t>
            </a:r>
            <a:r>
              <a:rPr dirty="0"/>
              <a:t> </a:t>
            </a:r>
            <a:r>
              <a:rPr dirty="0" err="1"/>
              <a:t>sich</a:t>
            </a:r>
            <a:r>
              <a:rPr dirty="0"/>
              <a:t> </a:t>
            </a:r>
            <a:r>
              <a:rPr dirty="0" err="1"/>
              <a:t>anders</a:t>
            </a:r>
            <a:r>
              <a:rPr dirty="0"/>
              <a:t>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überbelohnt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,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unterbelohnt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 Die</a:t>
            </a:r>
            <a:r>
              <a:rPr lang="de-DE" dirty="0"/>
              <a:t> </a:t>
            </a:r>
            <a:r>
              <a:rPr dirty="0" err="1"/>
              <a:t>Empfindlichkeit</a:t>
            </a:r>
            <a:r>
              <a:rPr dirty="0"/>
              <a:t> </a:t>
            </a:r>
            <a:r>
              <a:rPr dirty="0" err="1"/>
              <a:t>gegenüber</a:t>
            </a:r>
            <a:r>
              <a:rPr dirty="0"/>
              <a:t> </a:t>
            </a:r>
            <a:r>
              <a:rPr dirty="0" err="1"/>
              <a:t>Über</a:t>
            </a:r>
            <a:r>
              <a:rPr lang="de-DE" dirty="0"/>
              <a:t>-</a:t>
            </a:r>
            <a:r>
              <a:rPr dirty="0" err="1"/>
              <a:t>belohnung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geringer</a:t>
            </a:r>
            <a:r>
              <a:rPr dirty="0"/>
              <a:t>. 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graphicFrame>
        <p:nvGraphicFramePr>
          <p:cNvPr id="1445" name="Content Placeholder 6"/>
          <p:cNvGraphicFramePr/>
          <p:nvPr/>
        </p:nvGraphicFramePr>
        <p:xfrm>
          <a:off x="4070515" y="2514600"/>
          <a:ext cx="7831137" cy="3292472"/>
        </p:xfrm>
        <a:graphic>
          <a:graphicData uri="http://schemas.openxmlformats.org/drawingml/2006/table">
            <a:tbl>
              <a:tblPr bandRow="1"/>
              <a:tblGrid>
                <a:gridCol w="2610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0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87">
                <a:tc rowSpan="2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Mitarbeiter sind:</a:t>
                      </a:r>
                    </a:p>
                  </a:txBody>
                  <a:tcPr marL="45729" marR="45729" marT="45729" marB="45729" anchor="b" horzOverflow="overflow"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dirty="0" err="1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Bezahlt</a:t>
                      </a:r>
                      <a:r>
                        <a:rPr b="1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lang="de-DE" b="1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per</a:t>
                      </a:r>
                      <a:r>
                        <a:rPr b="1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:</a:t>
                      </a:r>
                    </a:p>
                  </a:txBody>
                  <a:tcPr marL="45729" marR="45729" marT="45729" marB="45729" anchor="ctr" horzOverflow="overflow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8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b="1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Stück</a:t>
                      </a:r>
                      <a:endParaRPr b="1" dirty="0"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dirty="0"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Zeit</a:t>
                      </a:r>
                    </a:p>
                  </a:txBody>
                  <a:tcPr marL="45729" marR="45729" marT="45729" marB="45729" anchor="ctr" horzOverflow="overflow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Überbelohnt</a:t>
                      </a:r>
                      <a:endParaRPr dirty="0">
                        <a:solidFill>
                          <a:srgbClr val="FFFFFF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Werden weniger produzieren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aber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qualitativ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hochwertiger</a:t>
                      </a:r>
                      <a:endParaRPr dirty="0">
                        <a:solidFill>
                          <a:srgbClr val="1A1300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rgbClr val="DDE3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W</a:t>
                      </a:r>
                      <a:r>
                        <a:rPr lang="de-DE"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erden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mehr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produzieren</a:t>
                      </a:r>
                      <a:endParaRPr dirty="0">
                        <a:solidFill>
                          <a:srgbClr val="1A1300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rgbClr val="DDE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9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Unterbelohnt</a:t>
                      </a:r>
                      <a:endParaRPr dirty="0">
                        <a:solidFill>
                          <a:srgbClr val="FFFFFF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Produzieren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große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Anzahl</a:t>
                      </a:r>
                      <a:r>
                        <a:rPr lang="de-DE"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 verminderter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Qualität</a:t>
                      </a:r>
                      <a:endParaRPr dirty="0">
                        <a:solidFill>
                          <a:srgbClr val="1A1300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Produzieren w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eniger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dirty="0" err="1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oder</a:t>
                      </a:r>
                      <a:r>
                        <a:rPr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lang="de-DE" dirty="0">
                          <a:solidFill>
                            <a:srgbClr val="1A1300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 verminderter Qualität</a:t>
                      </a:r>
                      <a:endParaRPr dirty="0">
                        <a:solidFill>
                          <a:srgbClr val="1A1300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9" marR="45729" marT="45729" marB="45729" anchor="ctr" horzOverflow="overflow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46" name="TextBox 55"/>
          <p:cNvSpPr txBox="1"/>
          <p:nvPr/>
        </p:nvSpPr>
        <p:spPr>
          <a:xfrm>
            <a:off x="3812694" y="2078278"/>
            <a:ext cx="7942174" cy="340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Beispiel: </a:t>
            </a:r>
            <a:r>
              <a:rPr i="1"/>
              <a:t>Mitarbeiterreaktionen im Vergleich zu gleichbezahlten Mitarbeitern</a:t>
            </a:r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61315909-003F-44D8-A54D-552950811E9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59274" y="594667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Motivationstheorie: Equity-Theorie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Subtitle 2"/>
          <p:cNvSpPr txBox="1"/>
          <p:nvPr/>
        </p:nvSpPr>
        <p:spPr>
          <a:xfrm>
            <a:off x="765612" y="2214850"/>
            <a:ext cx="3401633" cy="2790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Die </a:t>
            </a:r>
            <a:r>
              <a:rPr lang="de-DE" dirty="0"/>
              <a:t>Equity-Theorie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oft </a:t>
            </a:r>
            <a:r>
              <a:rPr dirty="0" err="1"/>
              <a:t>schwer</a:t>
            </a:r>
            <a:r>
              <a:rPr dirty="0"/>
              <a:t> </a:t>
            </a:r>
            <a:r>
              <a:rPr dirty="0" err="1"/>
              <a:t>anzuwenden</a:t>
            </a:r>
            <a:r>
              <a:rPr dirty="0"/>
              <a:t>, da die </a:t>
            </a:r>
            <a:r>
              <a:rPr dirty="0" err="1"/>
              <a:t>Empfindlichkeiten</a:t>
            </a:r>
            <a:r>
              <a:rPr dirty="0"/>
              <a:t> der </a:t>
            </a:r>
            <a:r>
              <a:rPr dirty="0" err="1"/>
              <a:t>einzelnen</a:t>
            </a:r>
            <a:r>
              <a:rPr dirty="0"/>
              <a:t> </a:t>
            </a:r>
            <a:r>
              <a:rPr dirty="0" err="1"/>
              <a:t>Personen</a:t>
            </a:r>
            <a:r>
              <a:rPr dirty="0"/>
              <a:t> </a:t>
            </a:r>
            <a:r>
              <a:rPr dirty="0" err="1"/>
              <a:t>unterschiedlich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 und es </a:t>
            </a:r>
            <a:r>
              <a:rPr dirty="0" err="1"/>
              <a:t>schwer</a:t>
            </a:r>
            <a:r>
              <a:rPr dirty="0"/>
              <a:t> </a:t>
            </a:r>
            <a:r>
              <a:rPr dirty="0" err="1"/>
              <a:t>vorherzusagen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,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auf </a:t>
            </a:r>
            <a:r>
              <a:rPr dirty="0" err="1"/>
              <a:t>Ungerecht</a:t>
            </a:r>
            <a:r>
              <a:rPr lang="de-DE" dirty="0"/>
              <a:t>-</a:t>
            </a:r>
            <a:r>
              <a:rPr dirty="0" err="1"/>
              <a:t>igkeiten</a:t>
            </a:r>
            <a:r>
              <a:rPr dirty="0"/>
              <a:t> </a:t>
            </a:r>
            <a:r>
              <a:rPr dirty="0" err="1"/>
              <a:t>reagieren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</a:t>
            </a:r>
            <a:endParaRPr sz="2400" dirty="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grpSp>
        <p:nvGrpSpPr>
          <p:cNvPr id="1460" name="Gruppieren 3"/>
          <p:cNvGrpSpPr/>
          <p:nvPr/>
        </p:nvGrpSpPr>
        <p:grpSpPr>
          <a:xfrm>
            <a:off x="5419943" y="1754654"/>
            <a:ext cx="4373758" cy="4373759"/>
            <a:chOff x="0" y="0"/>
            <a:chExt cx="4373756" cy="4373758"/>
          </a:xfrm>
        </p:grpSpPr>
        <p:sp>
          <p:nvSpPr>
            <p:cNvPr id="1450" name="Freeform 48"/>
            <p:cNvSpPr/>
            <p:nvPr/>
          </p:nvSpPr>
          <p:spPr>
            <a:xfrm>
              <a:off x="1238346" y="0"/>
              <a:ext cx="1900548" cy="1679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lnTo>
                    <a:pt x="21600" y="12270"/>
                  </a:lnTo>
                  <a:lnTo>
                    <a:pt x="15896" y="21600"/>
                  </a:lnTo>
                  <a:lnTo>
                    <a:pt x="15572" y="21377"/>
                  </a:lnTo>
                  <a:cubicBezTo>
                    <a:pt x="14148" y="20501"/>
                    <a:pt x="12515" y="20004"/>
                    <a:pt x="10780" y="20004"/>
                  </a:cubicBezTo>
                  <a:cubicBezTo>
                    <a:pt x="9045" y="20004"/>
                    <a:pt x="7413" y="20501"/>
                    <a:pt x="5988" y="21377"/>
                  </a:cubicBezTo>
                  <a:lnTo>
                    <a:pt x="5687" y="21584"/>
                  </a:lnTo>
                  <a:lnTo>
                    <a:pt x="0" y="12225"/>
                  </a:lnTo>
                  <a:lnTo>
                    <a:pt x="1078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5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1" name="Freeform 45"/>
            <p:cNvSpPr/>
            <p:nvPr/>
          </p:nvSpPr>
          <p:spPr>
            <a:xfrm>
              <a:off x="0" y="1007995"/>
              <a:ext cx="1662030" cy="1902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158" y="0"/>
                  </a:moveTo>
                  <a:lnTo>
                    <a:pt x="21600" y="8181"/>
                  </a:lnTo>
                  <a:lnTo>
                    <a:pt x="21108" y="8503"/>
                  </a:lnTo>
                  <a:cubicBezTo>
                    <a:pt x="18553" y="10344"/>
                    <a:pt x="16925" y="13132"/>
                    <a:pt x="16925" y="16251"/>
                  </a:cubicBezTo>
                  <a:cubicBezTo>
                    <a:pt x="16925" y="16945"/>
                    <a:pt x="17005" y="17621"/>
                    <a:pt x="17158" y="18275"/>
                  </a:cubicBezTo>
                  <a:lnTo>
                    <a:pt x="17273" y="18666"/>
                  </a:lnTo>
                  <a:lnTo>
                    <a:pt x="7350" y="21600"/>
                  </a:lnTo>
                  <a:lnTo>
                    <a:pt x="0" y="7522"/>
                  </a:lnTo>
                  <a:lnTo>
                    <a:pt x="15158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5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2" name="Freeform 44"/>
            <p:cNvSpPr/>
            <p:nvPr/>
          </p:nvSpPr>
          <p:spPr>
            <a:xfrm>
              <a:off x="2713646" y="1010392"/>
              <a:ext cx="1660110" cy="190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80" y="0"/>
                  </a:moveTo>
                  <a:lnTo>
                    <a:pt x="21600" y="7505"/>
                  </a:lnTo>
                  <a:lnTo>
                    <a:pt x="14243" y="21600"/>
                  </a:lnTo>
                  <a:lnTo>
                    <a:pt x="4307" y="18663"/>
                  </a:lnTo>
                  <a:lnTo>
                    <a:pt x="4422" y="18273"/>
                  </a:lnTo>
                  <a:cubicBezTo>
                    <a:pt x="4575" y="17618"/>
                    <a:pt x="4656" y="16941"/>
                    <a:pt x="4656" y="16246"/>
                  </a:cubicBezTo>
                  <a:cubicBezTo>
                    <a:pt x="4656" y="13123"/>
                    <a:pt x="3025" y="10331"/>
                    <a:pt x="467" y="8487"/>
                  </a:cubicBezTo>
                  <a:lnTo>
                    <a:pt x="0" y="8182"/>
                  </a:lnTo>
                  <a:lnTo>
                    <a:pt x="648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5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3" name="Freeform 42"/>
            <p:cNvSpPr/>
            <p:nvPr/>
          </p:nvSpPr>
          <p:spPr>
            <a:xfrm>
              <a:off x="2232897" y="2740356"/>
              <a:ext cx="1545373" cy="16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72" y="0"/>
                  </a:moveTo>
                  <a:lnTo>
                    <a:pt x="21600" y="3402"/>
                  </a:lnTo>
                  <a:lnTo>
                    <a:pt x="18248" y="21600"/>
                  </a:lnTo>
                  <a:lnTo>
                    <a:pt x="0" y="19173"/>
                  </a:lnTo>
                  <a:lnTo>
                    <a:pt x="0" y="7690"/>
                  </a:lnTo>
                  <a:lnTo>
                    <a:pt x="621" y="7661"/>
                  </a:lnTo>
                  <a:cubicBezTo>
                    <a:pt x="5193" y="7221"/>
                    <a:pt x="9029" y="4425"/>
                    <a:pt x="10749" y="576"/>
                  </a:cubicBezTo>
                  <a:lnTo>
                    <a:pt x="10972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5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4" name="Freeform 41"/>
            <p:cNvSpPr/>
            <p:nvPr/>
          </p:nvSpPr>
          <p:spPr>
            <a:xfrm>
              <a:off x="595526" y="2740473"/>
              <a:ext cx="1545334" cy="163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28" y="0"/>
                  </a:moveTo>
                  <a:lnTo>
                    <a:pt x="10850" y="575"/>
                  </a:lnTo>
                  <a:cubicBezTo>
                    <a:pt x="12571" y="4424"/>
                    <a:pt x="16407" y="7220"/>
                    <a:pt x="20979" y="7660"/>
                  </a:cubicBezTo>
                  <a:lnTo>
                    <a:pt x="21600" y="7689"/>
                  </a:lnTo>
                  <a:lnTo>
                    <a:pt x="21600" y="19172"/>
                  </a:lnTo>
                  <a:lnTo>
                    <a:pt x="3352" y="21600"/>
                  </a:lnTo>
                  <a:lnTo>
                    <a:pt x="0" y="3404"/>
                  </a:lnTo>
                  <a:lnTo>
                    <a:pt x="10628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5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5" name="TextBox 65"/>
            <p:cNvSpPr txBox="1"/>
            <p:nvPr/>
          </p:nvSpPr>
          <p:spPr>
            <a:xfrm>
              <a:off x="1675112" y="608957"/>
              <a:ext cx="1009249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/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dirty="0" err="1"/>
                <a:t>Verringern</a:t>
              </a:r>
              <a:endParaRPr dirty="0"/>
            </a:p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lang="de-DE" dirty="0"/>
                <a:t>von Input</a:t>
              </a:r>
              <a:endParaRPr dirty="0"/>
            </a:p>
          </p:txBody>
        </p:sp>
        <p:sp>
          <p:nvSpPr>
            <p:cNvPr id="1456" name="TextBox 67"/>
            <p:cNvSpPr txBox="1"/>
            <p:nvPr/>
          </p:nvSpPr>
          <p:spPr>
            <a:xfrm>
              <a:off x="621411" y="3349788"/>
              <a:ext cx="1704138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b">
              <a:spAutoFit/>
            </a:bodyPr>
            <a:lstStyle/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dirty="0"/>
                <a:t>Situation</a:t>
              </a:r>
              <a:r>
                <a:rPr lang="de-DE" dirty="0"/>
                <a:t> </a:t>
              </a:r>
            </a:p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lang="de-DE" dirty="0"/>
                <a:t>belassen</a:t>
              </a:r>
              <a:endParaRPr dirty="0"/>
            </a:p>
          </p:txBody>
        </p:sp>
        <p:sp>
          <p:nvSpPr>
            <p:cNvPr id="1457" name="TextBox 69"/>
            <p:cNvSpPr txBox="1"/>
            <p:nvPr/>
          </p:nvSpPr>
          <p:spPr>
            <a:xfrm>
              <a:off x="364064" y="1495012"/>
              <a:ext cx="933908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/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lang="de-DE" dirty="0"/>
                <a:t>Vergleich </a:t>
              </a:r>
            </a:p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lang="de-DE" dirty="0"/>
                <a:t>anpassen</a:t>
              </a:r>
              <a:endParaRPr dirty="0"/>
            </a:p>
          </p:txBody>
        </p:sp>
        <p:sp>
          <p:nvSpPr>
            <p:cNvPr id="1458" name="TextBox 75"/>
            <p:cNvSpPr txBox="1"/>
            <p:nvPr/>
          </p:nvSpPr>
          <p:spPr>
            <a:xfrm>
              <a:off x="2559481" y="3349788"/>
              <a:ext cx="941924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/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dirty="0" err="1"/>
                <a:t>Verzerr</a:t>
              </a:r>
              <a:r>
                <a:rPr lang="de-DE" dirty="0" err="1"/>
                <a:t>te</a:t>
              </a:r>
              <a:r>
                <a:rPr dirty="0"/>
                <a:t> </a:t>
              </a:r>
            </a:p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dirty="0" err="1"/>
                <a:t>Realität</a:t>
              </a:r>
              <a:endParaRPr dirty="0"/>
            </a:p>
          </p:txBody>
        </p:sp>
        <p:sp>
          <p:nvSpPr>
            <p:cNvPr id="1459" name="TextBox 78"/>
            <p:cNvSpPr txBox="1"/>
            <p:nvPr/>
          </p:nvSpPr>
          <p:spPr>
            <a:xfrm>
              <a:off x="2955721" y="1495012"/>
              <a:ext cx="1175961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/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dirty="0" err="1"/>
                <a:t>Erhöhen</a:t>
              </a:r>
              <a:r>
                <a:rPr dirty="0"/>
                <a:t> </a:t>
              </a:r>
              <a:r>
                <a:rPr lang="de-DE" dirty="0"/>
                <a:t>von</a:t>
              </a:r>
              <a:endParaRPr dirty="0"/>
            </a:p>
            <a:p>
              <a:pPr algn="ctr">
                <a:defRPr sz="1600" b="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defRPr>
              </a:pPr>
              <a:r>
                <a:rPr lang="de-DE" dirty="0"/>
                <a:t>Output</a:t>
              </a:r>
              <a:endParaRPr dirty="0"/>
            </a:p>
          </p:txBody>
        </p:sp>
      </p:grpSp>
      <p:grpSp>
        <p:nvGrpSpPr>
          <p:cNvPr id="1490" name="Gruppieren 28"/>
          <p:cNvGrpSpPr/>
          <p:nvPr/>
        </p:nvGrpSpPr>
        <p:grpSpPr>
          <a:xfrm>
            <a:off x="6843292" y="4249556"/>
            <a:ext cx="1563955" cy="350263"/>
            <a:chOff x="0" y="0"/>
            <a:chExt cx="1563954" cy="350261"/>
          </a:xfrm>
        </p:grpSpPr>
        <p:grpSp>
          <p:nvGrpSpPr>
            <p:cNvPr id="1463" name="Group 43380"/>
            <p:cNvGrpSpPr/>
            <p:nvPr/>
          </p:nvGrpSpPr>
          <p:grpSpPr>
            <a:xfrm>
              <a:off x="0" y="227204"/>
              <a:ext cx="1563955" cy="123058"/>
              <a:chOff x="0" y="0"/>
              <a:chExt cx="1563954" cy="123057"/>
            </a:xfrm>
          </p:grpSpPr>
          <p:sp>
            <p:nvSpPr>
              <p:cNvPr id="1461" name="Shape 43378"/>
              <p:cNvSpPr/>
              <p:nvPr/>
            </p:nvSpPr>
            <p:spPr>
              <a:xfrm>
                <a:off x="686990" y="40953"/>
                <a:ext cx="189974" cy="821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D9D9D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62" name="Shape 43379"/>
              <p:cNvSpPr/>
              <p:nvPr/>
            </p:nvSpPr>
            <p:spPr>
              <a:xfrm rot="21420000">
                <a:off x="-711" y="40953"/>
                <a:ext cx="1565376" cy="13843"/>
              </a:xfrm>
              <a:prstGeom prst="rect">
                <a:avLst/>
              </a:prstGeom>
              <a:solidFill>
                <a:srgbClr val="D9D9D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</p:grpSp>
        <p:grpSp>
          <p:nvGrpSpPr>
            <p:cNvPr id="1479" name="Group 43396"/>
            <p:cNvGrpSpPr/>
            <p:nvPr/>
          </p:nvGrpSpPr>
          <p:grpSpPr>
            <a:xfrm>
              <a:off x="967164" y="0"/>
              <a:ext cx="514359" cy="244150"/>
              <a:chOff x="0" y="0"/>
              <a:chExt cx="514358" cy="244149"/>
            </a:xfrm>
          </p:grpSpPr>
          <p:sp>
            <p:nvSpPr>
              <p:cNvPr id="1464" name="Shape 43381"/>
              <p:cNvSpPr/>
              <p:nvPr/>
            </p:nvSpPr>
            <p:spPr>
              <a:xfrm rot="21420000">
                <a:off x="1002" y="200897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65" name="Shape 43382"/>
              <p:cNvSpPr/>
              <p:nvPr/>
            </p:nvSpPr>
            <p:spPr>
              <a:xfrm rot="21420000">
                <a:off x="105344" y="196983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66" name="Shape 43383"/>
              <p:cNvSpPr/>
              <p:nvPr/>
            </p:nvSpPr>
            <p:spPr>
              <a:xfrm rot="21420000">
                <a:off x="209686" y="193069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67" name="Shape 43384"/>
              <p:cNvSpPr/>
              <p:nvPr/>
            </p:nvSpPr>
            <p:spPr>
              <a:xfrm rot="21420000">
                <a:off x="314028" y="189155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68" name="Shape 43385"/>
              <p:cNvSpPr/>
              <p:nvPr/>
            </p:nvSpPr>
            <p:spPr>
              <a:xfrm rot="21420000">
                <a:off x="418369" y="185241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69" name="Shape 43386"/>
              <p:cNvSpPr/>
              <p:nvPr/>
            </p:nvSpPr>
            <p:spPr>
              <a:xfrm rot="21420000">
                <a:off x="49684" y="151287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0" name="Shape 43387"/>
              <p:cNvSpPr/>
              <p:nvPr/>
            </p:nvSpPr>
            <p:spPr>
              <a:xfrm rot="21420000">
                <a:off x="154026" y="147373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1" name="Shape 43388"/>
              <p:cNvSpPr/>
              <p:nvPr/>
            </p:nvSpPr>
            <p:spPr>
              <a:xfrm rot="21420000">
                <a:off x="258368" y="143459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2" name="Shape 43389"/>
              <p:cNvSpPr/>
              <p:nvPr/>
            </p:nvSpPr>
            <p:spPr>
              <a:xfrm rot="21420000">
                <a:off x="362709" y="139545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3" name="Shape 43390"/>
              <p:cNvSpPr/>
              <p:nvPr/>
            </p:nvSpPr>
            <p:spPr>
              <a:xfrm rot="21420000">
                <a:off x="88880" y="102033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4" name="Shape 43391"/>
              <p:cNvSpPr/>
              <p:nvPr/>
            </p:nvSpPr>
            <p:spPr>
              <a:xfrm rot="21420000">
                <a:off x="193222" y="98119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5" name="Shape 43392"/>
              <p:cNvSpPr/>
              <p:nvPr/>
            </p:nvSpPr>
            <p:spPr>
              <a:xfrm rot="21420000">
                <a:off x="297564" y="94205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6" name="Shape 43393"/>
              <p:cNvSpPr/>
              <p:nvPr/>
            </p:nvSpPr>
            <p:spPr>
              <a:xfrm rot="21420000">
                <a:off x="147048" y="52067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7" name="Shape 43394"/>
              <p:cNvSpPr/>
              <p:nvPr/>
            </p:nvSpPr>
            <p:spPr>
              <a:xfrm rot="21420000">
                <a:off x="251390" y="48153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78" name="Shape 43395"/>
              <p:cNvSpPr/>
              <p:nvPr/>
            </p:nvSpPr>
            <p:spPr>
              <a:xfrm rot="21420000">
                <a:off x="195730" y="2457"/>
                <a:ext cx="94987" cy="40795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</p:grpSp>
        <p:grpSp>
          <p:nvGrpSpPr>
            <p:cNvPr id="1489" name="Group 43406"/>
            <p:cNvGrpSpPr/>
            <p:nvPr/>
          </p:nvGrpSpPr>
          <p:grpSpPr>
            <a:xfrm>
              <a:off x="72780" y="138616"/>
              <a:ext cx="514359" cy="148489"/>
              <a:chOff x="0" y="0"/>
              <a:chExt cx="514358" cy="148487"/>
            </a:xfrm>
          </p:grpSpPr>
          <p:sp>
            <p:nvSpPr>
              <p:cNvPr id="1480" name="Shape 43397"/>
              <p:cNvSpPr/>
              <p:nvPr/>
            </p:nvSpPr>
            <p:spPr>
              <a:xfrm rot="21420000">
                <a:off x="1002" y="105236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1" name="Shape 43398"/>
              <p:cNvSpPr/>
              <p:nvPr/>
            </p:nvSpPr>
            <p:spPr>
              <a:xfrm rot="21420000">
                <a:off x="105344" y="101322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2" name="Shape 43399"/>
              <p:cNvSpPr/>
              <p:nvPr/>
            </p:nvSpPr>
            <p:spPr>
              <a:xfrm rot="21420000">
                <a:off x="209686" y="97407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3" name="Shape 43400"/>
              <p:cNvSpPr/>
              <p:nvPr/>
            </p:nvSpPr>
            <p:spPr>
              <a:xfrm rot="21420000">
                <a:off x="314027" y="93493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4" name="Shape 43401"/>
              <p:cNvSpPr/>
              <p:nvPr/>
            </p:nvSpPr>
            <p:spPr>
              <a:xfrm rot="21420000">
                <a:off x="418369" y="89579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5" name="Shape 43402"/>
              <p:cNvSpPr/>
              <p:nvPr/>
            </p:nvSpPr>
            <p:spPr>
              <a:xfrm rot="21420000">
                <a:off x="49684" y="55626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6" name="Shape 43403"/>
              <p:cNvSpPr/>
              <p:nvPr/>
            </p:nvSpPr>
            <p:spPr>
              <a:xfrm rot="21420000">
                <a:off x="154026" y="51711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7" name="Shape 43404"/>
              <p:cNvSpPr/>
              <p:nvPr/>
            </p:nvSpPr>
            <p:spPr>
              <a:xfrm rot="21420000">
                <a:off x="258368" y="47797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  <p:sp>
            <p:nvSpPr>
              <p:cNvPr id="1488" name="Shape 43405"/>
              <p:cNvSpPr/>
              <p:nvPr/>
            </p:nvSpPr>
            <p:spPr>
              <a:xfrm rot="21420000">
                <a:off x="193222" y="2457"/>
                <a:ext cx="94987" cy="40795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latin typeface="Lato Light"/>
                    <a:ea typeface="Lato Light"/>
                    <a:cs typeface="Lato Light"/>
                    <a:sym typeface="Lato Light"/>
                  </a:defRPr>
                </a:pPr>
                <a:endParaRPr/>
              </a:p>
            </p:txBody>
          </p:sp>
        </p:grpSp>
      </p:grpSp>
      <p:sp>
        <p:nvSpPr>
          <p:cNvPr id="1491" name="TextBox 69"/>
          <p:cNvSpPr txBox="1"/>
          <p:nvPr/>
        </p:nvSpPr>
        <p:spPr>
          <a:xfrm>
            <a:off x="7059718" y="3441861"/>
            <a:ext cx="1094207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/>
          <a:p>
            <a:pPr algn="ctr">
              <a:defRPr sz="1600" b="1">
                <a:solidFill>
                  <a:srgbClr val="44546A"/>
                </a:solidFill>
                <a:latin typeface="Poppins"/>
                <a:ea typeface="Poppins"/>
                <a:cs typeface="Poppins"/>
                <a:sym typeface="Poppins"/>
              </a:defRPr>
            </a:pPr>
            <a:r>
              <a:rPr dirty="0" err="1"/>
              <a:t>Austarieren</a:t>
            </a:r>
            <a:br>
              <a:rPr dirty="0"/>
            </a:br>
            <a:r>
              <a:rPr lang="de-DE" dirty="0"/>
              <a:t>Outputs</a:t>
            </a:r>
            <a:br>
              <a:rPr dirty="0"/>
            </a:br>
            <a:r>
              <a:rPr dirty="0"/>
              <a:t>und </a:t>
            </a:r>
            <a:r>
              <a:rPr lang="de-DE" dirty="0"/>
              <a:t>Inputs</a:t>
            </a:r>
            <a:endParaRPr dirty="0"/>
          </a:p>
        </p:txBody>
      </p:sp>
      <p:sp>
        <p:nvSpPr>
          <p:cNvPr id="48" name="Textplatzhalter 1">
            <a:extLst>
              <a:ext uri="{FF2B5EF4-FFF2-40B4-BE49-F238E27FC236}">
                <a16:creationId xmlns:a16="http://schemas.microsoft.com/office/drawing/2014/main" id="{D0E468EB-800B-4961-BB6D-F67EE6350C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59274" y="594667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Motivationstheorie: Equity-Theorie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Subtitle 2"/>
          <p:cNvSpPr txBox="1"/>
          <p:nvPr/>
        </p:nvSpPr>
        <p:spPr>
          <a:xfrm>
            <a:off x="38006" y="1864340"/>
            <a:ext cx="3687421" cy="4642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Mitarbeiter </a:t>
            </a:r>
            <a:r>
              <a:rPr dirty="0" err="1"/>
              <a:t>nehmen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Orga-nisationen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gerecht</a:t>
            </a:r>
            <a:r>
              <a:rPr dirty="0"/>
              <a:t> </a:t>
            </a:r>
            <a:r>
              <a:rPr dirty="0" err="1"/>
              <a:t>wahr</a:t>
            </a:r>
            <a:r>
              <a:rPr dirty="0"/>
              <a:t>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sehen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das, was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erhalten</a:t>
            </a:r>
            <a:r>
              <a:rPr dirty="0"/>
              <a:t>, dem </a:t>
            </a:r>
            <a:r>
              <a:rPr dirty="0" err="1"/>
              <a:t>entspricht</a:t>
            </a:r>
            <a:r>
              <a:rPr dirty="0"/>
              <a:t>, was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eingebracht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. Ein </a:t>
            </a:r>
            <a:r>
              <a:rPr dirty="0" err="1"/>
              <a:t>Schlüsselelement</a:t>
            </a:r>
            <a:r>
              <a:rPr dirty="0"/>
              <a:t> der </a:t>
            </a:r>
            <a:r>
              <a:rPr dirty="0" err="1"/>
              <a:t>organisat-orischen</a:t>
            </a:r>
            <a:r>
              <a:rPr dirty="0"/>
              <a:t> </a:t>
            </a:r>
            <a:r>
              <a:rPr dirty="0" err="1"/>
              <a:t>Gerechtigkeit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die </a:t>
            </a:r>
            <a:r>
              <a:rPr dirty="0" err="1"/>
              <a:t>Wahrnehmung</a:t>
            </a:r>
            <a:r>
              <a:rPr dirty="0"/>
              <a:t> der </a:t>
            </a:r>
            <a:r>
              <a:rPr dirty="0" err="1"/>
              <a:t>Gerechtig-keit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</a:t>
            </a:r>
            <a:r>
              <a:rPr lang="de-DE" dirty="0"/>
              <a:t>jeden</a:t>
            </a:r>
            <a:r>
              <a:rPr dirty="0"/>
              <a:t> </a:t>
            </a:r>
            <a:r>
              <a:rPr dirty="0" err="1"/>
              <a:t>Einzelnen</a:t>
            </a:r>
            <a:r>
              <a:rPr dirty="0"/>
              <a:t>.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anderen</a:t>
            </a:r>
            <a:r>
              <a:rPr dirty="0"/>
              <a:t> </a:t>
            </a:r>
            <a:r>
              <a:rPr dirty="0" err="1"/>
              <a:t>Worten</a:t>
            </a:r>
            <a:r>
              <a:rPr dirty="0"/>
              <a:t>: Fairness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Gerechtigkeit</a:t>
            </a:r>
            <a:r>
              <a:rPr dirty="0"/>
              <a:t> </a:t>
            </a:r>
            <a:r>
              <a:rPr dirty="0" err="1"/>
              <a:t>kann</a:t>
            </a:r>
            <a:r>
              <a:rPr dirty="0"/>
              <a:t> </a:t>
            </a:r>
            <a:r>
              <a:rPr dirty="0" err="1"/>
              <a:t>subjektiv</a:t>
            </a:r>
            <a:r>
              <a:rPr dirty="0"/>
              <a:t> sein und </a:t>
            </a:r>
            <a:r>
              <a:rPr dirty="0" err="1"/>
              <a:t>liegt</a:t>
            </a:r>
            <a:r>
              <a:rPr dirty="0"/>
              <a:t> in </a:t>
            </a:r>
            <a:r>
              <a:rPr dirty="0" err="1"/>
              <a:t>unserer</a:t>
            </a:r>
            <a:r>
              <a:rPr dirty="0"/>
              <a:t> </a:t>
            </a:r>
            <a:r>
              <a:rPr dirty="0" err="1"/>
              <a:t>Wahr-nehmung</a:t>
            </a:r>
            <a:r>
              <a:rPr dirty="0"/>
              <a:t>.</a:t>
            </a:r>
          </a:p>
        </p:txBody>
      </p:sp>
      <p:grpSp>
        <p:nvGrpSpPr>
          <p:cNvPr id="1506" name="Gruppieren 4"/>
          <p:cNvGrpSpPr/>
          <p:nvPr/>
        </p:nvGrpSpPr>
        <p:grpSpPr>
          <a:xfrm>
            <a:off x="5611382" y="2142490"/>
            <a:ext cx="4635424" cy="4016814"/>
            <a:chOff x="-1" y="-1"/>
            <a:chExt cx="4635422" cy="4016813"/>
          </a:xfrm>
        </p:grpSpPr>
        <p:sp>
          <p:nvSpPr>
            <p:cNvPr id="1495" name="Freeform: Shape 3068"/>
            <p:cNvSpPr/>
            <p:nvPr/>
          </p:nvSpPr>
          <p:spPr>
            <a:xfrm>
              <a:off x="1336189" y="-1"/>
              <a:ext cx="1960982" cy="1697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96" name="Freeform: Shape 3069"/>
            <p:cNvSpPr/>
            <p:nvPr/>
          </p:nvSpPr>
          <p:spPr>
            <a:xfrm>
              <a:off x="2674439" y="2319770"/>
              <a:ext cx="1960982" cy="169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97" name="Freeform: Shape 3070"/>
            <p:cNvSpPr/>
            <p:nvPr/>
          </p:nvSpPr>
          <p:spPr>
            <a:xfrm>
              <a:off x="-1" y="2319770"/>
              <a:ext cx="1960982" cy="169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8FAAD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98" name="Freeform: Shape 3071"/>
            <p:cNvSpPr/>
            <p:nvPr/>
          </p:nvSpPr>
          <p:spPr>
            <a:xfrm>
              <a:off x="884601" y="1849627"/>
              <a:ext cx="1614561" cy="216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6723" y="21600"/>
                  </a:lnTo>
                  <a:lnTo>
                    <a:pt x="21600" y="21600"/>
                  </a:lnTo>
                  <a:lnTo>
                    <a:pt x="4849" y="0"/>
                  </a:lnTo>
                  <a:close/>
                </a:path>
              </a:pathLst>
            </a:custGeom>
            <a:solidFill>
              <a:srgbClr val="8FAAD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99" name="Freeform: Shape 3072"/>
            <p:cNvSpPr/>
            <p:nvPr/>
          </p:nvSpPr>
          <p:spPr>
            <a:xfrm>
              <a:off x="2136254" y="1849627"/>
              <a:ext cx="1614562" cy="216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4877" y="21600"/>
                  </a:lnTo>
                  <a:lnTo>
                    <a:pt x="0" y="21600"/>
                  </a:lnTo>
                  <a:lnTo>
                    <a:pt x="16751" y="0"/>
                  </a:lnTo>
                  <a:close/>
                </a:path>
              </a:pathLst>
            </a:cu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00" name="Freeform: Shape 3073"/>
            <p:cNvSpPr/>
            <p:nvPr/>
          </p:nvSpPr>
          <p:spPr>
            <a:xfrm>
              <a:off x="1247520" y="1849627"/>
              <a:ext cx="2503293" cy="31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564" y="21600"/>
                  </a:lnTo>
                  <a:lnTo>
                    <a:pt x="20036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01" name="Freeform: Shape 3074"/>
            <p:cNvSpPr/>
            <p:nvPr/>
          </p:nvSpPr>
          <p:spPr>
            <a:xfrm>
              <a:off x="1428978" y="2163055"/>
              <a:ext cx="1777462" cy="154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3" y="21600"/>
                  </a:move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C7C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02" name="TextBox 507"/>
            <p:cNvSpPr txBox="1"/>
            <p:nvPr/>
          </p:nvSpPr>
          <p:spPr>
            <a:xfrm>
              <a:off x="1493664" y="2268875"/>
              <a:ext cx="1660067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dirty="0" err="1"/>
                <a:t>Organisatorische</a:t>
              </a:r>
              <a:br>
                <a:rPr dirty="0"/>
              </a:br>
              <a:r>
                <a:rPr dirty="0" err="1"/>
                <a:t>Gerechtigkeit</a:t>
              </a:r>
              <a:endParaRPr dirty="0"/>
            </a:p>
          </p:txBody>
        </p:sp>
        <p:sp>
          <p:nvSpPr>
            <p:cNvPr id="1503" name="TextBox 509"/>
            <p:cNvSpPr txBox="1"/>
            <p:nvPr/>
          </p:nvSpPr>
          <p:spPr>
            <a:xfrm>
              <a:off x="1725579" y="954718"/>
              <a:ext cx="1198402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sz="16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dirty="0" err="1"/>
                <a:t>Verteil</a:t>
              </a:r>
              <a:r>
                <a:rPr lang="de-DE" dirty="0" err="1"/>
                <a:t>ungs</a:t>
              </a:r>
              <a:r>
                <a:rPr lang="de-DE" dirty="0"/>
                <a:t>-</a:t>
              </a:r>
              <a:br>
                <a:rPr dirty="0"/>
              </a:br>
              <a:r>
                <a:rPr dirty="0" err="1"/>
                <a:t>Gerechtigkeit</a:t>
              </a:r>
              <a:endParaRPr dirty="0"/>
            </a:p>
          </p:txBody>
        </p:sp>
        <p:sp>
          <p:nvSpPr>
            <p:cNvPr id="1504" name="TextBox 510"/>
            <p:cNvSpPr txBox="1"/>
            <p:nvPr/>
          </p:nvSpPr>
          <p:spPr>
            <a:xfrm>
              <a:off x="3061525" y="3262553"/>
              <a:ext cx="1198402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sz="16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dirty="0" err="1"/>
                <a:t>Verfahren</a:t>
              </a:r>
              <a:r>
                <a:rPr lang="de-DE" dirty="0"/>
                <a:t>s-</a:t>
              </a:r>
              <a:r>
                <a:rPr dirty="0"/>
                <a:t> </a:t>
              </a:r>
              <a:br>
                <a:rPr dirty="0"/>
              </a:br>
              <a:r>
                <a:rPr dirty="0" err="1"/>
                <a:t>Gerechtigkeit</a:t>
              </a:r>
              <a:endParaRPr dirty="0"/>
            </a:p>
          </p:txBody>
        </p:sp>
        <p:sp>
          <p:nvSpPr>
            <p:cNvPr id="1505" name="TextBox 511"/>
            <p:cNvSpPr txBox="1"/>
            <p:nvPr/>
          </p:nvSpPr>
          <p:spPr>
            <a:xfrm>
              <a:off x="376521" y="3262553"/>
              <a:ext cx="1198402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sz="16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dirty="0"/>
                <a:t>Interaktive</a:t>
              </a:r>
              <a:br>
                <a:rPr dirty="0"/>
              </a:br>
              <a:r>
                <a:rPr dirty="0" err="1"/>
                <a:t>Gerechtigkeit</a:t>
              </a:r>
              <a:endParaRPr dirty="0"/>
            </a:p>
          </p:txBody>
        </p:sp>
      </p:grpSp>
      <p:sp>
        <p:nvSpPr>
          <p:cNvPr id="1507" name="Gleichschenkliges Dreieck 30"/>
          <p:cNvSpPr/>
          <p:nvPr/>
        </p:nvSpPr>
        <p:spPr>
          <a:xfrm rot="10800000">
            <a:off x="7662717" y="3822336"/>
            <a:ext cx="544729" cy="286868"/>
          </a:xfrm>
          <a:prstGeom prst="triangle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8" name="Gleichschenkliges Dreieck 31"/>
          <p:cNvSpPr/>
          <p:nvPr/>
        </p:nvSpPr>
        <p:spPr>
          <a:xfrm rot="18080056">
            <a:off x="8387973" y="5102831"/>
            <a:ext cx="544728" cy="286867"/>
          </a:xfrm>
          <a:prstGeom prst="triangle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9" name="Gleichschenkliges Dreieck 32"/>
          <p:cNvSpPr/>
          <p:nvPr/>
        </p:nvSpPr>
        <p:spPr>
          <a:xfrm rot="3605255">
            <a:off x="6930900" y="5098762"/>
            <a:ext cx="544728" cy="286866"/>
          </a:xfrm>
          <a:prstGeom prst="triangle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0" name="Subtitle 2"/>
          <p:cNvSpPr txBox="1"/>
          <p:nvPr/>
        </p:nvSpPr>
        <p:spPr>
          <a:xfrm>
            <a:off x="8788980" y="1790700"/>
            <a:ext cx="3356761" cy="1444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Verteilungsgerechtigkeit</a:t>
            </a:r>
            <a:r>
              <a:rPr b="1" dirty="0"/>
              <a:t>:</a:t>
            </a:r>
            <a:br>
              <a:rPr dirty="0"/>
            </a:br>
            <a:r>
              <a:rPr i="1" dirty="0"/>
              <a:t>Definition: </a:t>
            </a:r>
            <a:r>
              <a:rPr dirty="0" err="1"/>
              <a:t>Wahrgenommene</a:t>
            </a:r>
            <a:r>
              <a:rPr dirty="0"/>
              <a:t> Fairness des </a:t>
            </a:r>
            <a:r>
              <a:rPr dirty="0" err="1"/>
              <a:t>Ergebnisses</a:t>
            </a:r>
            <a:r>
              <a:rPr dirty="0"/>
              <a:t>. </a:t>
            </a:r>
            <a:r>
              <a:rPr i="1" dirty="0" err="1"/>
              <a:t>Beispiel</a:t>
            </a:r>
            <a:r>
              <a:rPr i="1" dirty="0"/>
              <a:t>: Ich </a:t>
            </a:r>
            <a:r>
              <a:rPr i="1" dirty="0" err="1"/>
              <a:t>habe</a:t>
            </a:r>
            <a:r>
              <a:rPr i="1" dirty="0"/>
              <a:t> die </a:t>
            </a:r>
            <a:r>
              <a:rPr lang="de-DE" i="1" dirty="0"/>
              <a:t>Gehalts</a:t>
            </a:r>
            <a:r>
              <a:rPr i="1" dirty="0" err="1"/>
              <a:t>erhöhung</a:t>
            </a:r>
            <a:r>
              <a:rPr i="1" dirty="0"/>
              <a:t> </a:t>
            </a:r>
            <a:r>
              <a:rPr i="1" dirty="0" err="1"/>
              <a:t>bekommen</a:t>
            </a:r>
            <a:r>
              <a:rPr i="1" dirty="0"/>
              <a:t>, die ich </a:t>
            </a:r>
            <a:r>
              <a:rPr i="1" dirty="0" err="1"/>
              <a:t>verdient</a:t>
            </a:r>
            <a:r>
              <a:rPr i="1" dirty="0"/>
              <a:t> </a:t>
            </a:r>
            <a:r>
              <a:rPr i="1" dirty="0" err="1"/>
              <a:t>habe</a:t>
            </a:r>
            <a:endParaRPr i="1" dirty="0"/>
          </a:p>
        </p:txBody>
      </p:sp>
      <p:sp>
        <p:nvSpPr>
          <p:cNvPr id="1511" name="Subtitle 2"/>
          <p:cNvSpPr txBox="1"/>
          <p:nvPr/>
        </p:nvSpPr>
        <p:spPr>
          <a:xfrm>
            <a:off x="3747970" y="3729455"/>
            <a:ext cx="2232849" cy="2989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1700" b="1" dirty="0" err="1"/>
              <a:t>Interakti</a:t>
            </a:r>
            <a:r>
              <a:rPr lang="de-DE" sz="1700" b="1" dirty="0" err="1"/>
              <a:t>ve</a:t>
            </a:r>
            <a:r>
              <a:rPr sz="1700" b="1" dirty="0"/>
              <a:t> </a:t>
            </a:r>
            <a:r>
              <a:rPr sz="1700" b="1" dirty="0" err="1"/>
              <a:t>Gerechtigkeit</a:t>
            </a:r>
            <a:r>
              <a:rPr sz="1700" b="1" dirty="0"/>
              <a:t>:</a:t>
            </a:r>
            <a:br>
              <a:rPr sz="1700" dirty="0"/>
            </a:br>
            <a:r>
              <a:rPr sz="1700" i="1" dirty="0"/>
              <a:t>Definition: Der </a:t>
            </a:r>
            <a:r>
              <a:rPr sz="1700" i="1" dirty="0" err="1"/>
              <a:t>wahr</a:t>
            </a:r>
            <a:r>
              <a:rPr lang="de-DE" sz="1700" i="1" dirty="0"/>
              <a:t>-</a:t>
            </a:r>
            <a:r>
              <a:rPr sz="1700" i="1" dirty="0" err="1"/>
              <a:t>genommene</a:t>
            </a:r>
            <a:r>
              <a:rPr sz="1700" i="1" dirty="0"/>
              <a:t> Grad, in dem man </a:t>
            </a:r>
            <a:r>
              <a:rPr sz="1700" i="1" dirty="0" err="1"/>
              <a:t>mit</a:t>
            </a:r>
            <a:r>
              <a:rPr sz="1700" i="1" dirty="0"/>
              <a:t> </a:t>
            </a:r>
            <a:r>
              <a:rPr sz="1700" i="1" dirty="0" err="1"/>
              <a:t>Würde</a:t>
            </a:r>
            <a:r>
              <a:rPr sz="1700" i="1" dirty="0"/>
              <a:t> und </a:t>
            </a:r>
            <a:r>
              <a:rPr sz="1700" i="1" dirty="0" err="1"/>
              <a:t>Respekt</a:t>
            </a:r>
            <a:r>
              <a:rPr sz="1700" i="1" dirty="0"/>
              <a:t> </a:t>
            </a:r>
            <a:r>
              <a:rPr sz="1700" i="1" dirty="0" err="1"/>
              <a:t>behandelt</a:t>
            </a:r>
            <a:r>
              <a:rPr sz="1700" i="1" dirty="0"/>
              <a:t> </a:t>
            </a:r>
            <a:r>
              <a:rPr sz="1700" i="1" dirty="0" err="1"/>
              <a:t>wird</a:t>
            </a:r>
            <a:r>
              <a:rPr sz="1700" i="1" dirty="0"/>
              <a:t>. </a:t>
            </a:r>
            <a:r>
              <a:rPr sz="1700" i="1" dirty="0" err="1"/>
              <a:t>Beispiel</a:t>
            </a:r>
            <a:r>
              <a:rPr sz="1700" i="1" dirty="0"/>
              <a:t>: </a:t>
            </a:r>
            <a:br>
              <a:rPr sz="1700" i="1" dirty="0"/>
            </a:br>
            <a:r>
              <a:rPr sz="1700" i="1" dirty="0" err="1"/>
              <a:t>Als</a:t>
            </a:r>
            <a:r>
              <a:rPr sz="1700" i="1" dirty="0"/>
              <a:t> mir </a:t>
            </a:r>
            <a:r>
              <a:rPr sz="1700" i="1" dirty="0" err="1"/>
              <a:t>mein</a:t>
            </a:r>
            <a:r>
              <a:rPr lang="de-DE" sz="1700" i="1" dirty="0"/>
              <a:t> </a:t>
            </a:r>
            <a:r>
              <a:rPr sz="1700" i="1" dirty="0" err="1"/>
              <a:t>Vorge</a:t>
            </a:r>
            <a:r>
              <a:rPr lang="de-DE" sz="1700" i="1" dirty="0"/>
              <a:t>-</a:t>
            </a:r>
            <a:r>
              <a:rPr sz="1700" i="1" dirty="0" err="1"/>
              <a:t>setzter</a:t>
            </a:r>
            <a:r>
              <a:rPr sz="1700" i="1" dirty="0"/>
              <a:t> von </a:t>
            </a:r>
            <a:r>
              <a:rPr sz="1700" i="1" dirty="0" err="1"/>
              <a:t>meine</a:t>
            </a:r>
            <a:r>
              <a:rPr lang="de-DE" sz="1700" i="1" dirty="0"/>
              <a:t>r </a:t>
            </a:r>
            <a:r>
              <a:rPr sz="1700" i="1" dirty="0" err="1"/>
              <a:t>Gehaltserhöhung</a:t>
            </a:r>
            <a:r>
              <a:rPr lang="de-DE" sz="1700" i="1" dirty="0"/>
              <a:t> e</a:t>
            </a:r>
            <a:r>
              <a:rPr sz="1700" i="1" dirty="0" err="1"/>
              <a:t>rzählte</a:t>
            </a:r>
            <a:r>
              <a:rPr sz="1700" i="1" dirty="0"/>
              <a:t>, war er </a:t>
            </a:r>
            <a:r>
              <a:rPr sz="1700" i="1" dirty="0" err="1"/>
              <a:t>sehr</a:t>
            </a:r>
            <a:br>
              <a:rPr lang="de-DE" sz="1700" i="1" dirty="0"/>
            </a:br>
            <a:r>
              <a:rPr sz="1700" i="1" dirty="0" err="1"/>
              <a:t>nett</a:t>
            </a:r>
            <a:r>
              <a:rPr sz="1700" i="1" dirty="0"/>
              <a:t> und lob</a:t>
            </a:r>
            <a:r>
              <a:rPr lang="de-DE" sz="1700" i="1" dirty="0" err="1"/>
              <a:t>te</a:t>
            </a:r>
            <a:r>
              <a:rPr lang="de-DE" sz="1700" i="1" dirty="0"/>
              <a:t> mich</a:t>
            </a:r>
            <a:endParaRPr sz="1700" i="1" dirty="0"/>
          </a:p>
        </p:txBody>
      </p:sp>
      <p:sp>
        <p:nvSpPr>
          <p:cNvPr id="1512" name="Subtitle 2"/>
          <p:cNvSpPr txBox="1"/>
          <p:nvPr/>
        </p:nvSpPr>
        <p:spPr>
          <a:xfrm>
            <a:off x="9592890" y="3622955"/>
            <a:ext cx="2603635" cy="1342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sz="1700" b="1" dirty="0"/>
              <a:t>Verfahrens-</a:t>
            </a:r>
            <a:r>
              <a:rPr sz="1700" b="1" dirty="0" err="1"/>
              <a:t>Gerechtigkeit</a:t>
            </a:r>
            <a:r>
              <a:rPr sz="1700" b="1" dirty="0"/>
              <a:t>:</a:t>
            </a:r>
            <a:br>
              <a:rPr sz="1700" dirty="0"/>
            </a:br>
            <a:r>
              <a:rPr sz="1700" i="1" dirty="0"/>
              <a:t>Definition: </a:t>
            </a:r>
            <a:r>
              <a:rPr sz="1700" i="1" dirty="0" err="1"/>
              <a:t>Wahrgenommene</a:t>
            </a:r>
            <a:r>
              <a:rPr sz="1700" i="1" dirty="0"/>
              <a:t> Fairness </a:t>
            </a:r>
            <a:r>
              <a:rPr lang="de-DE" sz="1700" i="1" dirty="0"/>
              <a:t>des Verfahrens</a:t>
            </a:r>
            <a:r>
              <a:rPr sz="1700" i="1" dirty="0"/>
              <a:t>, d</a:t>
            </a:r>
            <a:r>
              <a:rPr lang="de-DE" sz="1700" i="1" dirty="0" err="1"/>
              <a:t>as</a:t>
            </a:r>
            <a:r>
              <a:rPr sz="1700" i="1" dirty="0"/>
              <a:t> </a:t>
            </a:r>
            <a:r>
              <a:rPr sz="1700" i="1" dirty="0" err="1"/>
              <a:t>zur</a:t>
            </a:r>
            <a:r>
              <a:rPr sz="1700" i="1" dirty="0"/>
              <a:t> </a:t>
            </a:r>
            <a:r>
              <a:rPr sz="1700" i="1" dirty="0" err="1"/>
              <a:t>Bestimmung</a:t>
            </a:r>
            <a:r>
              <a:rPr sz="1700" i="1" dirty="0"/>
              <a:t> des </a:t>
            </a:r>
            <a:r>
              <a:rPr sz="1700" i="1" dirty="0" err="1"/>
              <a:t>Ergebnisses</a:t>
            </a:r>
            <a:r>
              <a:rPr sz="1700" i="1" dirty="0"/>
              <a:t> </a:t>
            </a:r>
            <a:r>
              <a:rPr sz="1700" i="1" dirty="0" err="1"/>
              <a:t>verwendet</a:t>
            </a:r>
            <a:r>
              <a:rPr sz="1700" i="1" dirty="0"/>
              <a:t> </a:t>
            </a:r>
            <a:r>
              <a:rPr sz="1700" i="1" dirty="0" err="1"/>
              <a:t>wird</a:t>
            </a:r>
            <a:endParaRPr sz="1700" i="1" dirty="0"/>
          </a:p>
        </p:txBody>
      </p:sp>
      <p:sp>
        <p:nvSpPr>
          <p:cNvPr id="1513" name="TextBox 55"/>
          <p:cNvSpPr txBox="1"/>
          <p:nvPr/>
        </p:nvSpPr>
        <p:spPr>
          <a:xfrm>
            <a:off x="6735363" y="3995086"/>
            <a:ext cx="2478657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Formen der Gerechtigkeit</a:t>
            </a:r>
          </a:p>
        </p:txBody>
      </p:sp>
      <p:sp>
        <p:nvSpPr>
          <p:cNvPr id="1514" name="Subtitle 2"/>
          <p:cNvSpPr txBox="1"/>
          <p:nvPr/>
        </p:nvSpPr>
        <p:spPr>
          <a:xfrm>
            <a:off x="3808315" y="1955543"/>
            <a:ext cx="3457712" cy="1696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Organisatorische</a:t>
            </a:r>
            <a:r>
              <a:rPr b="1" dirty="0"/>
              <a:t> </a:t>
            </a:r>
            <a:r>
              <a:rPr b="1" dirty="0" err="1"/>
              <a:t>Gerechtigkeit</a:t>
            </a:r>
            <a:r>
              <a:rPr b="1" dirty="0"/>
              <a:t>:</a:t>
            </a:r>
            <a:br>
              <a:rPr b="1" dirty="0"/>
            </a:br>
            <a:r>
              <a:rPr i="1" dirty="0"/>
              <a:t>Definition: Die </a:t>
            </a:r>
            <a:r>
              <a:rPr i="1" dirty="0" err="1"/>
              <a:t>allgemeine</a:t>
            </a:r>
            <a:r>
              <a:rPr i="1" dirty="0"/>
              <a:t> </a:t>
            </a:r>
            <a:r>
              <a:rPr i="1" dirty="0" err="1"/>
              <a:t>Wahrnehmung</a:t>
            </a:r>
            <a:r>
              <a:rPr i="1" dirty="0"/>
              <a:t> </a:t>
            </a:r>
            <a:r>
              <a:rPr i="1" dirty="0" err="1"/>
              <a:t>dessen</a:t>
            </a:r>
            <a:r>
              <a:rPr i="1" dirty="0"/>
              <a:t>, was am </a:t>
            </a:r>
            <a:r>
              <a:rPr i="1" dirty="0" err="1"/>
              <a:t>Arbeitsplatz</a:t>
            </a:r>
            <a:r>
              <a:rPr i="1" dirty="0"/>
              <a:t> fair </a:t>
            </a:r>
            <a:r>
              <a:rPr i="1" dirty="0" err="1"/>
              <a:t>ist</a:t>
            </a:r>
            <a:br>
              <a:rPr i="1" dirty="0"/>
            </a:br>
            <a:r>
              <a:rPr i="1" dirty="0" err="1"/>
              <a:t>Beispiel</a:t>
            </a:r>
            <a:r>
              <a:rPr i="1" dirty="0"/>
              <a:t>: Ich </a:t>
            </a:r>
            <a:r>
              <a:rPr i="1" dirty="0" err="1"/>
              <a:t>denke</a:t>
            </a:r>
            <a:r>
              <a:rPr i="1" dirty="0"/>
              <a:t>, dies </a:t>
            </a:r>
            <a:r>
              <a:rPr i="1" dirty="0" err="1"/>
              <a:t>ist</a:t>
            </a:r>
            <a:r>
              <a:rPr i="1" dirty="0"/>
              <a:t> </a:t>
            </a:r>
            <a:r>
              <a:rPr i="1" dirty="0" err="1"/>
              <a:t>ein</a:t>
            </a:r>
            <a:r>
              <a:rPr i="1" dirty="0"/>
              <a:t> fairer </a:t>
            </a:r>
            <a:r>
              <a:rPr i="1" dirty="0" err="1"/>
              <a:t>Arbeitsplatz</a:t>
            </a:r>
            <a:endParaRPr i="1" dirty="0"/>
          </a:p>
        </p:txBody>
      </p:sp>
      <p:sp>
        <p:nvSpPr>
          <p:cNvPr id="26" name="Textplatzhalter 1">
            <a:extLst>
              <a:ext uri="{FF2B5EF4-FFF2-40B4-BE49-F238E27FC236}">
                <a16:creationId xmlns:a16="http://schemas.microsoft.com/office/drawing/2014/main" id="{0DDE12C9-0549-4E9F-A5A0-128462D500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59274" y="594667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Motivationstheorie: Equity-Theorie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70F6289-2D3E-4789-B8D8-FBAC9805E68F}"/>
              </a:ext>
            </a:extLst>
          </p:cNvPr>
          <p:cNvSpPr txBox="1"/>
          <p:nvPr/>
        </p:nvSpPr>
        <p:spPr>
          <a:xfrm>
            <a:off x="10188589" y="4898854"/>
            <a:ext cx="2045834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600" i="1" dirty="0">
                <a:solidFill>
                  <a:srgbClr val="24547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Beispiel: Beim Prozess zur Vergabe von Gehaltserhöhungen wurde mir meine Gehaltserhöhung erklärt</a:t>
            </a:r>
            <a:endParaRPr kumimoji="0" lang="de-DE" sz="1600" b="0" i="0" u="none" strike="noStrike" cap="none" spc="0" normalizeH="0" baseline="0" dirty="0">
              <a:ln>
                <a:noFill/>
              </a:ln>
              <a:solidFill>
                <a:srgbClr val="245473"/>
              </a:solidFill>
              <a:effectLst/>
              <a:uFillTx/>
              <a:latin typeface="Calibri Light" panose="020F0302020204030204" pitchFamily="34" charset="0"/>
              <a:cs typeface="Calibri Light" panose="020F0302020204030204" pitchFamily="34" charset="0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119966" y="531563"/>
            <a:ext cx="11072034" cy="69735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3300" dirty="0" err="1"/>
              <a:t>Motivationstheorie</a:t>
            </a:r>
            <a:r>
              <a:rPr sz="3300" dirty="0"/>
              <a:t>: </a:t>
            </a:r>
            <a:r>
              <a:rPr lang="de-DE" sz="3300" dirty="0"/>
              <a:t>Valenz-</a:t>
            </a:r>
            <a:r>
              <a:rPr lang="de-DE" sz="3300" dirty="0" err="1"/>
              <a:t>Instrumentalitäts</a:t>
            </a:r>
            <a:r>
              <a:rPr lang="de-DE" sz="3300" dirty="0"/>
              <a:t>-Erwartungs-Theorie</a:t>
            </a:r>
          </a:p>
          <a:p>
            <a:endParaRPr sz="3300" dirty="0"/>
          </a:p>
        </p:txBody>
      </p:sp>
      <p:sp>
        <p:nvSpPr>
          <p:cNvPr id="1517" name="Subtitle 2"/>
          <p:cNvSpPr txBox="1"/>
          <p:nvPr/>
        </p:nvSpPr>
        <p:spPr>
          <a:xfrm>
            <a:off x="72168" y="1705687"/>
            <a:ext cx="5258258" cy="47759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Eine </a:t>
            </a:r>
            <a:r>
              <a:rPr lang="de-DE" dirty="0"/>
              <a:t>anerkannte Motivationstheorie </a:t>
            </a:r>
            <a:r>
              <a:rPr dirty="0" err="1"/>
              <a:t>ist</a:t>
            </a:r>
            <a:r>
              <a:rPr dirty="0"/>
              <a:t> die </a:t>
            </a:r>
            <a:r>
              <a:rPr lang="de-DE" dirty="0"/>
              <a:t>Valenz-</a:t>
            </a:r>
            <a:r>
              <a:rPr lang="de-DE" dirty="0" err="1"/>
              <a:t>Instrumentalitäts</a:t>
            </a:r>
            <a:r>
              <a:rPr lang="de-DE" dirty="0"/>
              <a:t>-Erwartungs-Theorie</a:t>
            </a:r>
            <a:r>
              <a:rPr dirty="0"/>
              <a:t> von Victor Vroom. </a:t>
            </a:r>
            <a:r>
              <a:rPr dirty="0" err="1"/>
              <a:t>Diese</a:t>
            </a:r>
            <a:r>
              <a:rPr dirty="0"/>
              <a:t> </a:t>
            </a:r>
            <a:r>
              <a:rPr dirty="0" err="1"/>
              <a:t>Theorie</a:t>
            </a:r>
            <a:r>
              <a:rPr dirty="0"/>
              <a:t> </a:t>
            </a:r>
            <a:r>
              <a:rPr dirty="0" err="1"/>
              <a:t>besagt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lang="de-DE" dirty="0"/>
              <a:t>die Intention des eigenen Handelns </a:t>
            </a:r>
            <a:r>
              <a:rPr dirty="0"/>
              <a:t>von der </a:t>
            </a:r>
            <a:r>
              <a:rPr lang="de-DE" dirty="0"/>
              <a:t>wahrgenommenen Wahrscheinlichkeit abhängt,</a:t>
            </a:r>
            <a:r>
              <a:rPr dirty="0"/>
              <a:t> </a:t>
            </a:r>
            <a:r>
              <a:rPr lang="de-DE" dirty="0"/>
              <a:t>dafür ein </a:t>
            </a:r>
            <a:r>
              <a:rPr dirty="0"/>
              <a:t>be</a:t>
            </a:r>
            <a:r>
              <a:rPr lang="de-DE" dirty="0"/>
              <a:t>-</a:t>
            </a:r>
            <a:r>
              <a:rPr dirty="0" err="1"/>
              <a:t>stimmtes</a:t>
            </a:r>
            <a:r>
              <a:rPr lang="de-DE" dirty="0"/>
              <a:t>, erwünschtes</a:t>
            </a:r>
            <a:r>
              <a:rPr dirty="0"/>
              <a:t> </a:t>
            </a:r>
            <a:r>
              <a:rPr dirty="0" err="1"/>
              <a:t>Ergebnis</a:t>
            </a:r>
            <a:r>
              <a:rPr dirty="0"/>
              <a:t> </a:t>
            </a:r>
            <a:r>
              <a:rPr lang="de-DE" dirty="0"/>
              <a:t>zu erhalten.</a:t>
            </a:r>
            <a:br>
              <a:rPr lang="de-DE" dirty="0"/>
            </a:br>
            <a:r>
              <a:rPr dirty="0"/>
              <a:t>Mitarbeiter </a:t>
            </a:r>
            <a:r>
              <a:rPr dirty="0" err="1"/>
              <a:t>sind</a:t>
            </a:r>
            <a:r>
              <a:rPr dirty="0"/>
              <a:t> </a:t>
            </a:r>
            <a:r>
              <a:rPr dirty="0" err="1"/>
              <a:t>bereit</a:t>
            </a:r>
            <a:r>
              <a:rPr dirty="0"/>
              <a:t>, </a:t>
            </a:r>
            <a:r>
              <a:rPr dirty="0" err="1"/>
              <a:t>härter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arbeiten</a:t>
            </a:r>
            <a:r>
              <a:rPr dirty="0"/>
              <a:t>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glauben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lang="de-DE" dirty="0"/>
              <a:t>sie dadurch ein </a:t>
            </a:r>
            <a:r>
              <a:rPr dirty="0" err="1"/>
              <a:t>gewünschtes</a:t>
            </a:r>
            <a:r>
              <a:rPr dirty="0"/>
              <a:t> </a:t>
            </a:r>
            <a:r>
              <a:rPr dirty="0" err="1"/>
              <a:t>Ergebnis</a:t>
            </a:r>
            <a:r>
              <a:rPr dirty="0"/>
              <a:t> </a:t>
            </a:r>
            <a:r>
              <a:rPr lang="de-DE" dirty="0"/>
              <a:t>erreichen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 </a:t>
            </a:r>
            <a:r>
              <a:rPr lang="de-DE" dirty="0"/>
              <a:t>Sie arbeiten z</a:t>
            </a:r>
            <a:r>
              <a:rPr dirty="0"/>
              <a:t>um </a:t>
            </a:r>
            <a:r>
              <a:rPr dirty="0" err="1"/>
              <a:t>Beispiel</a:t>
            </a:r>
            <a:r>
              <a:rPr dirty="0"/>
              <a:t> </a:t>
            </a:r>
            <a:r>
              <a:rPr dirty="0" err="1"/>
              <a:t>lange</a:t>
            </a:r>
            <a:r>
              <a:rPr dirty="0"/>
              <a:t> und hart,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wissen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Reaktion</a:t>
            </a:r>
            <a:r>
              <a:rPr dirty="0"/>
              <a:t> auf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harte</a:t>
            </a:r>
            <a:r>
              <a:rPr dirty="0"/>
              <a:t> Arbeit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Beförderung</a:t>
            </a:r>
            <a:r>
              <a:rPr dirty="0"/>
              <a:t>, </a:t>
            </a:r>
            <a:r>
              <a:rPr dirty="0" err="1"/>
              <a:t>Anerkennung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Bezahlung</a:t>
            </a:r>
            <a:r>
              <a:rPr dirty="0"/>
              <a:t> </a:t>
            </a:r>
            <a:r>
              <a:rPr dirty="0" err="1"/>
              <a:t>belohnt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buSzPct val="100000"/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dirty="0" err="1"/>
              <a:t>Erhöhen</a:t>
            </a:r>
            <a:r>
              <a:rPr dirty="0"/>
              <a:t> Sie die Motivation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Stärkung</a:t>
            </a:r>
            <a:r>
              <a:rPr dirty="0"/>
              <a:t> der Ver</a:t>
            </a:r>
            <a:r>
              <a:rPr lang="de-DE" dirty="0" err="1"/>
              <a:t>knüpfungen</a:t>
            </a:r>
            <a:endParaRPr dirty="0"/>
          </a:p>
        </p:txBody>
      </p:sp>
      <p:grpSp>
        <p:nvGrpSpPr>
          <p:cNvPr id="1541" name="Gruppieren 13"/>
          <p:cNvGrpSpPr/>
          <p:nvPr/>
        </p:nvGrpSpPr>
        <p:grpSpPr>
          <a:xfrm>
            <a:off x="5414758" y="2118735"/>
            <a:ext cx="7462157" cy="4872369"/>
            <a:chOff x="0" y="254713"/>
            <a:chExt cx="7462155" cy="4872368"/>
          </a:xfrm>
        </p:grpSpPr>
        <p:sp>
          <p:nvSpPr>
            <p:cNvPr id="1518" name="TextBox 35"/>
            <p:cNvSpPr/>
            <p:nvPr/>
          </p:nvSpPr>
          <p:spPr>
            <a:xfrm>
              <a:off x="2991858" y="34018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>
              <a:lvl1pPr algn="ctr">
                <a:defRPr sz="2000">
                  <a:solidFill>
                    <a:srgbClr val="F95C2C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rPr sz="1600" b="1" dirty="0" err="1"/>
                <a:t>Messbarkeit</a:t>
              </a:r>
              <a:r>
                <a:rPr dirty="0"/>
                <a:t>:</a:t>
              </a:r>
            </a:p>
          </p:txBody>
        </p:sp>
        <p:grpSp>
          <p:nvGrpSpPr>
            <p:cNvPr id="1540" name="Gruppieren 5"/>
            <p:cNvGrpSpPr/>
            <p:nvPr/>
          </p:nvGrpSpPr>
          <p:grpSpPr>
            <a:xfrm>
              <a:off x="0" y="254713"/>
              <a:ext cx="7462155" cy="4872368"/>
              <a:chOff x="0" y="0"/>
              <a:chExt cx="7462154" cy="4872366"/>
            </a:xfrm>
          </p:grpSpPr>
          <p:sp>
            <p:nvSpPr>
              <p:cNvPr id="1519" name="Freeform 4"/>
              <p:cNvSpPr/>
              <p:nvPr/>
            </p:nvSpPr>
            <p:spPr>
              <a:xfrm>
                <a:off x="0" y="1240224"/>
                <a:ext cx="7462154" cy="15473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5" h="21600" extrusionOk="0">
                    <a:moveTo>
                      <a:pt x="4477" y="10804"/>
                    </a:moveTo>
                    <a:cubicBezTo>
                      <a:pt x="4477" y="7938"/>
                      <a:pt x="4240" y="5190"/>
                      <a:pt x="3821" y="3164"/>
                    </a:cubicBezTo>
                    <a:cubicBezTo>
                      <a:pt x="3401" y="1138"/>
                      <a:pt x="2831" y="0"/>
                      <a:pt x="2237" y="0"/>
                    </a:cubicBezTo>
                    <a:cubicBezTo>
                      <a:pt x="1644" y="0"/>
                      <a:pt x="1073" y="1138"/>
                      <a:pt x="653" y="3164"/>
                    </a:cubicBezTo>
                    <a:cubicBezTo>
                      <a:pt x="257" y="5072"/>
                      <a:pt x="25" y="7632"/>
                      <a:pt x="0" y="10317"/>
                    </a:cubicBezTo>
                    <a:cubicBezTo>
                      <a:pt x="-3" y="10584"/>
                      <a:pt x="43" y="10804"/>
                      <a:pt x="98" y="10804"/>
                    </a:cubicBezTo>
                    <a:cubicBezTo>
                      <a:pt x="155" y="10804"/>
                      <a:pt x="199" y="10584"/>
                      <a:pt x="202" y="10317"/>
                    </a:cubicBezTo>
                    <a:cubicBezTo>
                      <a:pt x="227" y="7891"/>
                      <a:pt x="438" y="5583"/>
                      <a:pt x="796" y="3855"/>
                    </a:cubicBezTo>
                    <a:cubicBezTo>
                      <a:pt x="1179" y="2010"/>
                      <a:pt x="1698" y="974"/>
                      <a:pt x="2237" y="974"/>
                    </a:cubicBezTo>
                    <a:cubicBezTo>
                      <a:pt x="2777" y="974"/>
                      <a:pt x="3296" y="2010"/>
                      <a:pt x="3679" y="3855"/>
                    </a:cubicBezTo>
                    <a:cubicBezTo>
                      <a:pt x="4060" y="5700"/>
                      <a:pt x="4275" y="8197"/>
                      <a:pt x="4275" y="10804"/>
                    </a:cubicBezTo>
                    <a:lnTo>
                      <a:pt x="4278" y="10804"/>
                    </a:lnTo>
                    <a:cubicBezTo>
                      <a:pt x="4278" y="13662"/>
                      <a:pt x="4514" y="16410"/>
                      <a:pt x="4934" y="18436"/>
                    </a:cubicBezTo>
                    <a:cubicBezTo>
                      <a:pt x="5354" y="20462"/>
                      <a:pt x="5925" y="21600"/>
                      <a:pt x="6518" y="21600"/>
                    </a:cubicBezTo>
                    <a:cubicBezTo>
                      <a:pt x="7112" y="21600"/>
                      <a:pt x="7682" y="20462"/>
                      <a:pt x="8101" y="18436"/>
                    </a:cubicBezTo>
                    <a:cubicBezTo>
                      <a:pt x="8521" y="16410"/>
                      <a:pt x="8757" y="13662"/>
                      <a:pt x="8757" y="10804"/>
                    </a:cubicBezTo>
                    <a:lnTo>
                      <a:pt x="8761" y="10804"/>
                    </a:lnTo>
                    <a:cubicBezTo>
                      <a:pt x="8761" y="8197"/>
                      <a:pt x="8976" y="5700"/>
                      <a:pt x="9358" y="3855"/>
                    </a:cubicBezTo>
                    <a:cubicBezTo>
                      <a:pt x="9741" y="2010"/>
                      <a:pt x="10258" y="974"/>
                      <a:pt x="10799" y="974"/>
                    </a:cubicBezTo>
                    <a:cubicBezTo>
                      <a:pt x="11337" y="974"/>
                      <a:pt x="11855" y="2010"/>
                      <a:pt x="12238" y="3855"/>
                    </a:cubicBezTo>
                    <a:cubicBezTo>
                      <a:pt x="12618" y="5700"/>
                      <a:pt x="12833" y="8197"/>
                      <a:pt x="12833" y="10804"/>
                    </a:cubicBezTo>
                    <a:lnTo>
                      <a:pt x="12837" y="10804"/>
                    </a:lnTo>
                    <a:cubicBezTo>
                      <a:pt x="12837" y="13662"/>
                      <a:pt x="13073" y="16410"/>
                      <a:pt x="13494" y="18436"/>
                    </a:cubicBezTo>
                    <a:cubicBezTo>
                      <a:pt x="13914" y="20462"/>
                      <a:pt x="14484" y="21600"/>
                      <a:pt x="15076" y="21600"/>
                    </a:cubicBezTo>
                    <a:cubicBezTo>
                      <a:pt x="15672" y="21600"/>
                      <a:pt x="16242" y="20462"/>
                      <a:pt x="16662" y="18436"/>
                    </a:cubicBezTo>
                    <a:cubicBezTo>
                      <a:pt x="17082" y="16410"/>
                      <a:pt x="17318" y="13662"/>
                      <a:pt x="17318" y="10804"/>
                    </a:cubicBezTo>
                    <a:lnTo>
                      <a:pt x="17321" y="10804"/>
                    </a:lnTo>
                    <a:cubicBezTo>
                      <a:pt x="17321" y="8197"/>
                      <a:pt x="17534" y="5700"/>
                      <a:pt x="17917" y="3855"/>
                    </a:cubicBezTo>
                    <a:cubicBezTo>
                      <a:pt x="18299" y="2010"/>
                      <a:pt x="18817" y="974"/>
                      <a:pt x="19357" y="974"/>
                    </a:cubicBezTo>
                    <a:cubicBezTo>
                      <a:pt x="19898" y="974"/>
                      <a:pt x="20417" y="2010"/>
                      <a:pt x="20798" y="3855"/>
                    </a:cubicBezTo>
                    <a:cubicBezTo>
                      <a:pt x="21156" y="5583"/>
                      <a:pt x="21367" y="7891"/>
                      <a:pt x="21392" y="10317"/>
                    </a:cubicBezTo>
                    <a:cubicBezTo>
                      <a:pt x="21395" y="10584"/>
                      <a:pt x="21441" y="10804"/>
                      <a:pt x="21496" y="10804"/>
                    </a:cubicBezTo>
                    <a:cubicBezTo>
                      <a:pt x="21553" y="10804"/>
                      <a:pt x="21597" y="10584"/>
                      <a:pt x="21595" y="10317"/>
                    </a:cubicBezTo>
                    <a:cubicBezTo>
                      <a:pt x="21571" y="7632"/>
                      <a:pt x="21338" y="5072"/>
                      <a:pt x="20941" y="3164"/>
                    </a:cubicBezTo>
                    <a:cubicBezTo>
                      <a:pt x="20521" y="1138"/>
                      <a:pt x="19951" y="0"/>
                      <a:pt x="19357" y="0"/>
                    </a:cubicBezTo>
                    <a:cubicBezTo>
                      <a:pt x="18765" y="0"/>
                      <a:pt x="18193" y="1138"/>
                      <a:pt x="17773" y="3164"/>
                    </a:cubicBezTo>
                    <a:cubicBezTo>
                      <a:pt x="17354" y="5190"/>
                      <a:pt x="17117" y="7938"/>
                      <a:pt x="17117" y="10804"/>
                    </a:cubicBezTo>
                    <a:lnTo>
                      <a:pt x="17114" y="10804"/>
                    </a:lnTo>
                    <a:cubicBezTo>
                      <a:pt x="17114" y="13403"/>
                      <a:pt x="16899" y="15900"/>
                      <a:pt x="16517" y="17745"/>
                    </a:cubicBezTo>
                    <a:cubicBezTo>
                      <a:pt x="16136" y="19590"/>
                      <a:pt x="15618" y="20626"/>
                      <a:pt x="15076" y="20626"/>
                    </a:cubicBezTo>
                    <a:cubicBezTo>
                      <a:pt x="14536" y="20626"/>
                      <a:pt x="14018" y="19590"/>
                      <a:pt x="13636" y="17745"/>
                    </a:cubicBezTo>
                    <a:cubicBezTo>
                      <a:pt x="13255" y="15900"/>
                      <a:pt x="13040" y="13403"/>
                      <a:pt x="13040" y="10804"/>
                    </a:cubicBezTo>
                    <a:lnTo>
                      <a:pt x="13037" y="10804"/>
                    </a:lnTo>
                    <a:cubicBezTo>
                      <a:pt x="13037" y="7938"/>
                      <a:pt x="12801" y="5190"/>
                      <a:pt x="12381" y="3164"/>
                    </a:cubicBezTo>
                    <a:cubicBezTo>
                      <a:pt x="11961" y="1138"/>
                      <a:pt x="11391" y="0"/>
                      <a:pt x="10799" y="0"/>
                    </a:cubicBezTo>
                    <a:cubicBezTo>
                      <a:pt x="10205" y="0"/>
                      <a:pt x="9635" y="1138"/>
                      <a:pt x="9215" y="3164"/>
                    </a:cubicBezTo>
                    <a:cubicBezTo>
                      <a:pt x="8795" y="5190"/>
                      <a:pt x="8559" y="7938"/>
                      <a:pt x="8559" y="10804"/>
                    </a:cubicBezTo>
                    <a:lnTo>
                      <a:pt x="8556" y="10804"/>
                    </a:lnTo>
                    <a:cubicBezTo>
                      <a:pt x="8556" y="13403"/>
                      <a:pt x="8341" y="15900"/>
                      <a:pt x="7958" y="17745"/>
                    </a:cubicBezTo>
                    <a:cubicBezTo>
                      <a:pt x="7577" y="19590"/>
                      <a:pt x="7058" y="20626"/>
                      <a:pt x="6518" y="20626"/>
                    </a:cubicBezTo>
                    <a:cubicBezTo>
                      <a:pt x="5977" y="20626"/>
                      <a:pt x="5460" y="19590"/>
                      <a:pt x="5077" y="17745"/>
                    </a:cubicBezTo>
                    <a:cubicBezTo>
                      <a:pt x="4695" y="15900"/>
                      <a:pt x="4481" y="13403"/>
                      <a:pt x="4481" y="10804"/>
                    </a:cubicBezTo>
                    <a:lnTo>
                      <a:pt x="4477" y="10804"/>
                    </a:lnTo>
                  </a:path>
                </a:pathLst>
              </a:custGeom>
              <a:solidFill>
                <a:srgbClr val="F2F2F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0" name="Freeform 6"/>
              <p:cNvSpPr/>
              <p:nvPr/>
            </p:nvSpPr>
            <p:spPr>
              <a:xfrm>
                <a:off x="204829" y="1441159"/>
                <a:ext cx="1147987" cy="11455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5" y="0"/>
                    </a:moveTo>
                    <a:cubicBezTo>
                      <a:pt x="16759" y="0"/>
                      <a:pt x="21600" y="4833"/>
                      <a:pt x="21600" y="10800"/>
                    </a:cubicBezTo>
                    <a:cubicBezTo>
                      <a:pt x="21600" y="16756"/>
                      <a:pt x="16759" y="21600"/>
                      <a:pt x="10805" y="21600"/>
                    </a:cubicBezTo>
                    <a:cubicBezTo>
                      <a:pt x="4841" y="21600"/>
                      <a:pt x="0" y="16756"/>
                      <a:pt x="0" y="10800"/>
                    </a:cubicBezTo>
                    <a:cubicBezTo>
                      <a:pt x="0" y="4833"/>
                      <a:pt x="4841" y="0"/>
                      <a:pt x="10805" y="0"/>
                    </a:cubicBezTo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endParaRPr/>
              </a:p>
            </p:txBody>
          </p:sp>
          <p:sp>
            <p:nvSpPr>
              <p:cNvPr id="1521" name="Freeform 7"/>
              <p:cNvSpPr/>
              <p:nvPr/>
            </p:nvSpPr>
            <p:spPr>
              <a:xfrm>
                <a:off x="1678346" y="1441159"/>
                <a:ext cx="1147987" cy="11455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5" y="0"/>
                    </a:moveTo>
                    <a:cubicBezTo>
                      <a:pt x="16759" y="0"/>
                      <a:pt x="21600" y="4833"/>
                      <a:pt x="21600" y="10800"/>
                    </a:cubicBezTo>
                    <a:cubicBezTo>
                      <a:pt x="21600" y="16756"/>
                      <a:pt x="16759" y="21600"/>
                      <a:pt x="10795" y="21600"/>
                    </a:cubicBezTo>
                    <a:cubicBezTo>
                      <a:pt x="4831" y="21600"/>
                      <a:pt x="0" y="16756"/>
                      <a:pt x="0" y="10800"/>
                    </a:cubicBezTo>
                    <a:cubicBezTo>
                      <a:pt x="0" y="4833"/>
                      <a:pt x="4831" y="0"/>
                      <a:pt x="10795" y="0"/>
                    </a:cubicBez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2" name="Freeform 8"/>
              <p:cNvSpPr/>
              <p:nvPr/>
            </p:nvSpPr>
            <p:spPr>
              <a:xfrm>
                <a:off x="3164266" y="1441159"/>
                <a:ext cx="1145508" cy="11455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16756" y="0"/>
                      <a:pt x="21600" y="4833"/>
                      <a:pt x="21600" y="10800"/>
                    </a:cubicBezTo>
                    <a:cubicBezTo>
                      <a:pt x="21600" y="16756"/>
                      <a:pt x="16756" y="21600"/>
                      <a:pt x="10800" y="21600"/>
                    </a:cubicBezTo>
                    <a:cubicBezTo>
                      <a:pt x="4833" y="21600"/>
                      <a:pt x="0" y="16756"/>
                      <a:pt x="0" y="10800"/>
                    </a:cubicBezTo>
                    <a:cubicBezTo>
                      <a:pt x="0" y="4833"/>
                      <a:pt x="4833" y="0"/>
                      <a:pt x="10800" y="0"/>
                    </a:cubicBezTo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3" name="Freeform 9"/>
              <p:cNvSpPr/>
              <p:nvPr/>
            </p:nvSpPr>
            <p:spPr>
              <a:xfrm>
                <a:off x="4630342" y="1441159"/>
                <a:ext cx="1147987" cy="11455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5" y="0"/>
                    </a:moveTo>
                    <a:cubicBezTo>
                      <a:pt x="16759" y="0"/>
                      <a:pt x="21600" y="4833"/>
                      <a:pt x="21600" y="10800"/>
                    </a:cubicBezTo>
                    <a:cubicBezTo>
                      <a:pt x="21600" y="16756"/>
                      <a:pt x="16759" y="21600"/>
                      <a:pt x="10805" y="21600"/>
                    </a:cubicBezTo>
                    <a:cubicBezTo>
                      <a:pt x="4831" y="21600"/>
                      <a:pt x="0" y="16756"/>
                      <a:pt x="0" y="10800"/>
                    </a:cubicBezTo>
                    <a:cubicBezTo>
                      <a:pt x="0" y="4833"/>
                      <a:pt x="4831" y="0"/>
                      <a:pt x="10805" y="0"/>
                    </a:cubicBezTo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4" name="Freeform 26"/>
              <p:cNvSpPr/>
              <p:nvPr/>
            </p:nvSpPr>
            <p:spPr>
              <a:xfrm>
                <a:off x="1447644" y="1887678"/>
                <a:ext cx="125955" cy="1259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2" y="0"/>
                    </a:moveTo>
                    <a:cubicBezTo>
                      <a:pt x="16800" y="0"/>
                      <a:pt x="21600" y="4821"/>
                      <a:pt x="21600" y="10800"/>
                    </a:cubicBezTo>
                    <a:cubicBezTo>
                      <a:pt x="21600" y="16779"/>
                      <a:pt x="16800" y="21600"/>
                      <a:pt x="10752" y="21600"/>
                    </a:cubicBezTo>
                    <a:cubicBezTo>
                      <a:pt x="4800" y="21600"/>
                      <a:pt x="0" y="16779"/>
                      <a:pt x="0" y="10800"/>
                    </a:cubicBezTo>
                    <a:cubicBezTo>
                      <a:pt x="0" y="4821"/>
                      <a:pt x="4800" y="0"/>
                      <a:pt x="10752" y="0"/>
                    </a:cubicBezTo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5" name="Freeform 27"/>
              <p:cNvSpPr/>
              <p:nvPr/>
            </p:nvSpPr>
            <p:spPr>
              <a:xfrm>
                <a:off x="2933564" y="1887678"/>
                <a:ext cx="125952" cy="1259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16779" y="0"/>
                      <a:pt x="21600" y="4821"/>
                      <a:pt x="21600" y="10800"/>
                    </a:cubicBezTo>
                    <a:cubicBezTo>
                      <a:pt x="21600" y="16779"/>
                      <a:pt x="16779" y="21600"/>
                      <a:pt x="10800" y="21600"/>
                    </a:cubicBezTo>
                    <a:cubicBezTo>
                      <a:pt x="4821" y="21600"/>
                      <a:pt x="0" y="16779"/>
                      <a:pt x="0" y="10800"/>
                    </a:cubicBezTo>
                    <a:cubicBezTo>
                      <a:pt x="0" y="4821"/>
                      <a:pt x="4821" y="0"/>
                      <a:pt x="10800" y="0"/>
                    </a:cubicBez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6" name="Freeform 28"/>
              <p:cNvSpPr/>
              <p:nvPr/>
            </p:nvSpPr>
            <p:spPr>
              <a:xfrm>
                <a:off x="4407081" y="1887678"/>
                <a:ext cx="125952" cy="1259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04" y="0"/>
                    </a:moveTo>
                    <a:cubicBezTo>
                      <a:pt x="16779" y="0"/>
                      <a:pt x="21600" y="4821"/>
                      <a:pt x="21600" y="10800"/>
                    </a:cubicBezTo>
                    <a:cubicBezTo>
                      <a:pt x="21600" y="16779"/>
                      <a:pt x="16779" y="21600"/>
                      <a:pt x="10704" y="21600"/>
                    </a:cubicBezTo>
                    <a:cubicBezTo>
                      <a:pt x="4821" y="21600"/>
                      <a:pt x="0" y="16779"/>
                      <a:pt x="0" y="10800"/>
                    </a:cubicBezTo>
                    <a:cubicBezTo>
                      <a:pt x="0" y="4821"/>
                      <a:pt x="4821" y="0"/>
                      <a:pt x="10704" y="0"/>
                    </a:cubicBezTo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527" name="Down Arrow 18"/>
              <p:cNvSpPr/>
              <p:nvPr/>
            </p:nvSpPr>
            <p:spPr>
              <a:xfrm rot="10800000">
                <a:off x="1450352" y="2708507"/>
                <a:ext cx="145092" cy="5374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8684"/>
                    </a:moveTo>
                    <a:lnTo>
                      <a:pt x="5400" y="18684"/>
                    </a:lnTo>
                    <a:lnTo>
                      <a:pt x="5400" y="0"/>
                    </a:lnTo>
                    <a:lnTo>
                      <a:pt x="16200" y="0"/>
                    </a:lnTo>
                    <a:lnTo>
                      <a:pt x="16200" y="18684"/>
                    </a:lnTo>
                    <a:lnTo>
                      <a:pt x="21600" y="18684"/>
                    </a:lnTo>
                    <a:lnTo>
                      <a:pt x="108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28" name="Up Arrow 19"/>
              <p:cNvSpPr/>
              <p:nvPr/>
            </p:nvSpPr>
            <p:spPr>
              <a:xfrm rot="10800000">
                <a:off x="2919312" y="770574"/>
                <a:ext cx="145092" cy="5374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916"/>
                    </a:moveTo>
                    <a:lnTo>
                      <a:pt x="10800" y="0"/>
                    </a:lnTo>
                    <a:lnTo>
                      <a:pt x="21600" y="2916"/>
                    </a:lnTo>
                    <a:lnTo>
                      <a:pt x="16200" y="2916"/>
                    </a:lnTo>
                    <a:lnTo>
                      <a:pt x="16200" y="21600"/>
                    </a:lnTo>
                    <a:lnTo>
                      <a:pt x="5400" y="21600"/>
                    </a:lnTo>
                    <a:lnTo>
                      <a:pt x="5400" y="2916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29" name="Down Arrow 20"/>
              <p:cNvSpPr/>
              <p:nvPr/>
            </p:nvSpPr>
            <p:spPr>
              <a:xfrm rot="10800000">
                <a:off x="4382693" y="2708507"/>
                <a:ext cx="145092" cy="5374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8684"/>
                    </a:moveTo>
                    <a:lnTo>
                      <a:pt x="5400" y="18684"/>
                    </a:lnTo>
                    <a:lnTo>
                      <a:pt x="5400" y="0"/>
                    </a:lnTo>
                    <a:lnTo>
                      <a:pt x="16200" y="0"/>
                    </a:lnTo>
                    <a:lnTo>
                      <a:pt x="16200" y="18684"/>
                    </a:lnTo>
                    <a:lnTo>
                      <a:pt x="21600" y="18684"/>
                    </a:lnTo>
                    <a:lnTo>
                      <a:pt x="10800" y="21600"/>
                    </a:ln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30" name="Subtitle 2"/>
              <p:cNvSpPr/>
              <p:nvPr/>
            </p:nvSpPr>
            <p:spPr>
              <a:xfrm>
                <a:off x="218288" y="3601081"/>
                <a:ext cx="2609221" cy="10195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7149" tIns="17149" rIns="17149" bIns="17149" numCol="1" anchor="t">
                <a:spAutoFit/>
              </a:bodyPr>
              <a:lstStyle>
                <a:lvl1pPr algn="ctr" defTabSz="1087636">
                  <a:spcBef>
                    <a:spcPts val="300"/>
                  </a:spcBef>
                  <a:defRPr sz="1600">
                    <a:solidFill>
                      <a:srgbClr val="245473"/>
                    </a:solidFill>
                    <a:latin typeface="Lato Light"/>
                    <a:ea typeface="Lato Light"/>
                    <a:cs typeface="Lato Light"/>
                    <a:sym typeface="Lato Light"/>
                  </a:defRPr>
                </a:lvl1pPr>
              </a:lstStyle>
              <a:p>
                <a:r>
                  <a:rPr dirty="0" err="1">
                    <a:latin typeface="+mn-lt"/>
                  </a:rPr>
                  <a:t>Wahrgenommene</a:t>
                </a:r>
                <a:r>
                  <a:rPr dirty="0">
                    <a:latin typeface="+mn-lt"/>
                  </a:rPr>
                  <a:t> </a:t>
                </a:r>
                <a:r>
                  <a:rPr dirty="0" err="1">
                    <a:latin typeface="+mn-lt"/>
                  </a:rPr>
                  <a:t>Wahrscheinlichkeit</a:t>
                </a:r>
                <a:r>
                  <a:rPr dirty="0">
                    <a:latin typeface="+mn-lt"/>
                  </a:rPr>
                  <a:t>, </a:t>
                </a:r>
                <a:r>
                  <a:rPr dirty="0" err="1">
                    <a:latin typeface="+mn-lt"/>
                  </a:rPr>
                  <a:t>dass</a:t>
                </a:r>
                <a:r>
                  <a:rPr dirty="0">
                    <a:latin typeface="+mn-lt"/>
                  </a:rPr>
                  <a:t> </a:t>
                </a:r>
                <a:r>
                  <a:rPr dirty="0" err="1">
                    <a:latin typeface="+mn-lt"/>
                  </a:rPr>
                  <a:t>Anstrengung</a:t>
                </a:r>
                <a:r>
                  <a:rPr dirty="0">
                    <a:latin typeface="+mn-lt"/>
                  </a:rPr>
                  <a:t> </a:t>
                </a:r>
                <a:r>
                  <a:rPr dirty="0" err="1">
                    <a:latin typeface="+mn-lt"/>
                  </a:rPr>
                  <a:t>zu</a:t>
                </a:r>
                <a:r>
                  <a:rPr dirty="0">
                    <a:latin typeface="+mn-lt"/>
                  </a:rPr>
                  <a:t> </a:t>
                </a:r>
                <a:r>
                  <a:rPr dirty="0" err="1">
                    <a:latin typeface="+mn-lt"/>
                  </a:rPr>
                  <a:t>guter</a:t>
                </a:r>
                <a:r>
                  <a:rPr dirty="0">
                    <a:latin typeface="+mn-lt"/>
                  </a:rPr>
                  <a:t> </a:t>
                </a:r>
                <a:r>
                  <a:rPr dirty="0" err="1">
                    <a:latin typeface="+mn-lt"/>
                  </a:rPr>
                  <a:t>Leistung</a:t>
                </a:r>
                <a:r>
                  <a:rPr dirty="0">
                    <a:latin typeface="+mn-lt"/>
                  </a:rPr>
                  <a:t> </a:t>
                </a:r>
                <a:r>
                  <a:rPr dirty="0" err="1">
                    <a:latin typeface="+mn-lt"/>
                  </a:rPr>
                  <a:t>führt</a:t>
                </a:r>
                <a:endParaRPr dirty="0">
                  <a:latin typeface="+mn-lt"/>
                </a:endParaRPr>
              </a:p>
            </p:txBody>
          </p:sp>
          <p:sp>
            <p:nvSpPr>
              <p:cNvPr id="1531" name="TextBox 24"/>
              <p:cNvSpPr/>
              <p:nvPr/>
            </p:nvSpPr>
            <p:spPr>
              <a:xfrm>
                <a:off x="1522899" y="3602365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b">
                <a:spAutoFit/>
              </a:bodyPr>
              <a:lstStyle>
                <a:lvl1pPr algn="ctr">
                  <a:defRPr sz="1600" b="1">
                    <a:solidFill>
                      <a:srgbClr val="44546A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</a:lstStyle>
              <a:p>
                <a:r>
                  <a:rPr dirty="0" err="1"/>
                  <a:t>Erwartung</a:t>
                </a:r>
                <a:r>
                  <a:rPr dirty="0"/>
                  <a:t>:</a:t>
                </a:r>
              </a:p>
            </p:txBody>
          </p:sp>
          <p:sp>
            <p:nvSpPr>
              <p:cNvPr id="1532" name="Subtitle 2"/>
              <p:cNvSpPr/>
              <p:nvPr/>
            </p:nvSpPr>
            <p:spPr>
              <a:xfrm>
                <a:off x="2950714" y="3601081"/>
                <a:ext cx="281102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7149" tIns="17149" rIns="17149" bIns="17149" numCol="1" anchor="t">
                <a:spAutoFit/>
              </a:bodyPr>
              <a:lstStyle>
                <a:lvl1pPr algn="ctr" defTabSz="1087636">
                  <a:spcBef>
                    <a:spcPts val="400"/>
                  </a:spcBef>
                  <a:defRPr>
                    <a:solidFill>
                      <a:srgbClr val="245473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dirty="0"/>
                  <a:t>Wert des </a:t>
                </a:r>
                <a:r>
                  <a:rPr dirty="0" err="1"/>
                  <a:t>erwarteten</a:t>
                </a:r>
                <a:r>
                  <a:rPr dirty="0"/>
                  <a:t> </a:t>
                </a:r>
                <a:r>
                  <a:rPr dirty="0" err="1"/>
                  <a:t>Ergebnisses</a:t>
                </a:r>
                <a:r>
                  <a:rPr dirty="0"/>
                  <a:t> </a:t>
                </a:r>
                <a:r>
                  <a:rPr dirty="0" err="1"/>
                  <a:t>für</a:t>
                </a:r>
                <a:r>
                  <a:rPr dirty="0"/>
                  <a:t> den </a:t>
                </a:r>
                <a:r>
                  <a:rPr dirty="0" err="1"/>
                  <a:t>Einzelnen</a:t>
                </a:r>
                <a:endParaRPr dirty="0"/>
              </a:p>
            </p:txBody>
          </p:sp>
          <p:sp>
            <p:nvSpPr>
              <p:cNvPr id="1533" name="TextBox 28"/>
              <p:cNvSpPr/>
              <p:nvPr/>
            </p:nvSpPr>
            <p:spPr>
              <a:xfrm>
                <a:off x="4460818" y="3602365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b">
                <a:spAutoFit/>
              </a:bodyPr>
              <a:lstStyle>
                <a:lvl1pPr algn="ctr">
                  <a:defRPr sz="1600" b="1">
                    <a:solidFill>
                      <a:srgbClr val="44546A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</a:lstStyle>
              <a:p>
                <a:r>
                  <a:t>Valenz:</a:t>
                </a:r>
              </a:p>
            </p:txBody>
          </p:sp>
          <p:sp>
            <p:nvSpPr>
              <p:cNvPr id="1534" name="Subtitle 2"/>
              <p:cNvSpPr/>
              <p:nvPr/>
            </p:nvSpPr>
            <p:spPr>
              <a:xfrm>
                <a:off x="889764" y="0"/>
                <a:ext cx="4213552" cy="7732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7149" tIns="17149" rIns="17149" bIns="17149" numCol="1" anchor="t">
                <a:spAutoFit/>
              </a:bodyPr>
              <a:lstStyle>
                <a:lvl1pPr algn="ctr" defTabSz="1087636">
                  <a:spcBef>
                    <a:spcPts val="300"/>
                  </a:spcBef>
                  <a:defRPr sz="1600">
                    <a:solidFill>
                      <a:srgbClr val="245473"/>
                    </a:solidFill>
                    <a:latin typeface="Lato Light"/>
                    <a:ea typeface="Lato Light"/>
                    <a:cs typeface="Lato Light"/>
                    <a:sym typeface="Lato Light"/>
                  </a:defRPr>
                </a:lvl1pPr>
              </a:lstStyle>
              <a:p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Wahrgenommene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Wahrscheinlichkeit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,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dass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eine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gute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Leistung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zu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den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gewünschten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Ergebnissen</a:t>
                </a:r>
                <a:r>
                  <a:rPr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</a:t>
                </a:r>
                <a:r>
                  <a:rPr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führt</a:t>
                </a:r>
                <a:endParaRPr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1535" name="TextBox 39"/>
              <p:cNvSpPr/>
              <p:nvPr/>
            </p:nvSpPr>
            <p:spPr>
              <a:xfrm>
                <a:off x="779102" y="2014190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20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dirty="0" err="1"/>
                  <a:t>Aufwand</a:t>
                </a:r>
                <a:endParaRPr dirty="0"/>
              </a:p>
            </p:txBody>
          </p:sp>
          <p:sp>
            <p:nvSpPr>
              <p:cNvPr id="1536" name="TextBox 40"/>
              <p:cNvSpPr/>
              <p:nvPr/>
            </p:nvSpPr>
            <p:spPr>
              <a:xfrm>
                <a:off x="2252617" y="2014190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lang="de-DE" dirty="0"/>
                  <a:t>L</a:t>
                </a:r>
                <a:r>
                  <a:rPr dirty="0" err="1"/>
                  <a:t>eis</a:t>
                </a:r>
                <a:r>
                  <a:rPr lang="de-DE" dirty="0"/>
                  <a:t>t</a:t>
                </a:r>
                <a:r>
                  <a:rPr dirty="0" err="1"/>
                  <a:t>ung</a:t>
                </a:r>
                <a:endParaRPr dirty="0"/>
              </a:p>
            </p:txBody>
          </p:sp>
          <p:sp>
            <p:nvSpPr>
              <p:cNvPr id="1537" name="TextBox 41"/>
              <p:cNvSpPr/>
              <p:nvPr/>
            </p:nvSpPr>
            <p:spPr>
              <a:xfrm>
                <a:off x="3731097" y="2014190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20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t>Ergebnis</a:t>
                </a:r>
              </a:p>
            </p:txBody>
          </p:sp>
          <p:sp>
            <p:nvSpPr>
              <p:cNvPr id="1538" name="TextBox 42"/>
              <p:cNvSpPr/>
              <p:nvPr/>
            </p:nvSpPr>
            <p:spPr>
              <a:xfrm>
                <a:off x="5204619" y="2014190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20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t>Motivation</a:t>
                </a:r>
              </a:p>
            </p:txBody>
          </p:sp>
          <p:sp>
            <p:nvSpPr>
              <p:cNvPr id="1539" name="Rechteck 3"/>
              <p:cNvSpPr/>
              <p:nvPr/>
            </p:nvSpPr>
            <p:spPr>
              <a:xfrm>
                <a:off x="5948623" y="1240221"/>
                <a:ext cx="828618" cy="154793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135186" y="474089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Motivationstheorie</a:t>
            </a:r>
            <a:r>
              <a:rPr dirty="0"/>
              <a:t>: </a:t>
            </a:r>
            <a:r>
              <a:rPr dirty="0" err="1"/>
              <a:t>Verstärkungstheorie</a:t>
            </a:r>
            <a:r>
              <a:rPr dirty="0"/>
              <a:t> </a:t>
            </a:r>
          </a:p>
        </p:txBody>
      </p:sp>
      <p:sp>
        <p:nvSpPr>
          <p:cNvPr id="1544" name="Subtitle 2"/>
          <p:cNvSpPr txBox="1"/>
          <p:nvPr/>
        </p:nvSpPr>
        <p:spPr>
          <a:xfrm>
            <a:off x="51169" y="1819792"/>
            <a:ext cx="4341153" cy="5083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Grundlage</a:t>
            </a:r>
            <a:r>
              <a:rPr dirty="0"/>
              <a:t>: Motivation </a:t>
            </a:r>
            <a:r>
              <a:rPr dirty="0" err="1"/>
              <a:t>wird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äußere</a:t>
            </a:r>
            <a:r>
              <a:rPr dirty="0"/>
              <a:t> </a:t>
            </a:r>
            <a:r>
              <a:rPr dirty="0" err="1"/>
              <a:t>Konsequenzen</a:t>
            </a:r>
            <a:r>
              <a:rPr dirty="0"/>
              <a:t> </a:t>
            </a:r>
            <a:r>
              <a:rPr dirty="0" err="1"/>
              <a:t>angetrieben</a:t>
            </a:r>
            <a:r>
              <a:rPr dirty="0"/>
              <a:t>, </a:t>
            </a:r>
            <a:r>
              <a:rPr dirty="0" err="1"/>
              <a:t>insbesondere</a:t>
            </a:r>
            <a:r>
              <a:rPr dirty="0"/>
              <a:t>, </a:t>
            </a:r>
            <a:r>
              <a:rPr dirty="0" err="1"/>
              <a:t>wenn</a:t>
            </a:r>
            <a:r>
              <a:rPr dirty="0"/>
              <a:t> </a:t>
            </a:r>
            <a:r>
              <a:rPr dirty="0" err="1"/>
              <a:t>Konsequenzen</a:t>
            </a:r>
            <a:r>
              <a:rPr dirty="0"/>
              <a:t> </a:t>
            </a:r>
            <a:r>
              <a:rPr dirty="0" err="1"/>
              <a:t>eng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Handlungen</a:t>
            </a:r>
            <a:r>
              <a:rPr dirty="0"/>
              <a:t> </a:t>
            </a:r>
            <a:r>
              <a:rPr dirty="0" err="1"/>
              <a:t>verknüpft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4 </a:t>
            </a:r>
            <a:r>
              <a:rPr dirty="0" err="1"/>
              <a:t>Arten</a:t>
            </a:r>
            <a:r>
              <a:rPr dirty="0"/>
              <a:t> von </a:t>
            </a:r>
            <a:r>
              <a:rPr dirty="0" err="1"/>
              <a:t>Verstärkern</a:t>
            </a:r>
            <a:r>
              <a:rPr dirty="0"/>
              <a:t> (</a:t>
            </a:r>
            <a:r>
              <a:rPr dirty="0" err="1"/>
              <a:t>Konsequenzen</a:t>
            </a:r>
            <a:r>
              <a:rPr dirty="0"/>
              <a:t>):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Positive </a:t>
            </a:r>
            <a:r>
              <a:rPr dirty="0" err="1"/>
              <a:t>Verstärkung</a:t>
            </a:r>
            <a:r>
              <a:rPr dirty="0"/>
              <a:t> - </a:t>
            </a:r>
            <a:r>
              <a:rPr dirty="0" err="1"/>
              <a:t>Belohnung</a:t>
            </a:r>
            <a:r>
              <a:rPr dirty="0"/>
              <a:t> von </a:t>
            </a:r>
            <a:r>
              <a:rPr dirty="0" err="1"/>
              <a:t>Verhalten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etwas</a:t>
            </a:r>
            <a:r>
              <a:rPr dirty="0"/>
              <a:t> </a:t>
            </a:r>
            <a:r>
              <a:rPr dirty="0" err="1"/>
              <a:t>Angenehmem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Negative </a:t>
            </a:r>
            <a:r>
              <a:rPr dirty="0" err="1"/>
              <a:t>Verstärkung</a:t>
            </a:r>
            <a:r>
              <a:rPr dirty="0"/>
              <a:t> - </a:t>
            </a:r>
            <a:r>
              <a:rPr dirty="0" err="1"/>
              <a:t>Belohnung</a:t>
            </a:r>
            <a:r>
              <a:rPr dirty="0"/>
              <a:t> von </a:t>
            </a:r>
            <a:r>
              <a:rPr dirty="0" err="1"/>
              <a:t>Verhalten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der </a:t>
            </a:r>
            <a:r>
              <a:rPr dirty="0" err="1"/>
              <a:t>Beseitigung</a:t>
            </a:r>
            <a:r>
              <a:rPr dirty="0"/>
              <a:t> von </a:t>
            </a:r>
            <a:r>
              <a:rPr dirty="0" err="1"/>
              <a:t>etwas</a:t>
            </a:r>
            <a:r>
              <a:rPr dirty="0"/>
              <a:t> </a:t>
            </a:r>
            <a:r>
              <a:rPr dirty="0" err="1"/>
              <a:t>Unangenehmem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Direkte </a:t>
            </a:r>
            <a:r>
              <a:rPr dirty="0" err="1"/>
              <a:t>Bestrafung</a:t>
            </a:r>
            <a:r>
              <a:rPr dirty="0"/>
              <a:t> - </a:t>
            </a:r>
            <a:r>
              <a:rPr dirty="0" err="1"/>
              <a:t>Unerwünschtes</a:t>
            </a:r>
            <a:r>
              <a:rPr dirty="0"/>
              <a:t> </a:t>
            </a:r>
            <a:r>
              <a:rPr dirty="0" err="1"/>
              <a:t>Verhalten</a:t>
            </a:r>
            <a:r>
              <a:rPr dirty="0"/>
              <a:t> </a:t>
            </a:r>
            <a:r>
              <a:rPr dirty="0" err="1"/>
              <a:t>bestrafen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342900" indent="-342900" defTabSz="1087636">
              <a:spcBef>
                <a:spcPts val="600"/>
              </a:spcBef>
              <a:buSzPct val="100000"/>
              <a:buAutoNum type="arabicPeriod"/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Indirekte Bestrafung</a:t>
            </a:r>
            <a:r>
              <a:rPr dirty="0"/>
              <a:t> - </a:t>
            </a:r>
            <a:r>
              <a:rPr dirty="0" err="1"/>
              <a:t>Eliminieren</a:t>
            </a:r>
            <a:r>
              <a:rPr dirty="0"/>
              <a:t> </a:t>
            </a:r>
            <a:r>
              <a:rPr dirty="0" err="1"/>
              <a:t>jeglicher</a:t>
            </a:r>
            <a:r>
              <a:rPr dirty="0"/>
              <a:t> </a:t>
            </a:r>
            <a:r>
              <a:rPr dirty="0" err="1"/>
              <a:t>Verstärkung</a:t>
            </a:r>
            <a:r>
              <a:rPr dirty="0"/>
              <a:t> </a:t>
            </a:r>
            <a:r>
              <a:rPr lang="de-DE" dirty="0"/>
              <a:t>bei</a:t>
            </a:r>
            <a:r>
              <a:rPr dirty="0"/>
              <a:t> </a:t>
            </a:r>
            <a:r>
              <a:rPr dirty="0" err="1"/>
              <a:t>uner</a:t>
            </a:r>
            <a:r>
              <a:rPr lang="de-DE" dirty="0"/>
              <a:t>-</a:t>
            </a:r>
            <a:r>
              <a:rPr dirty="0" err="1"/>
              <a:t>wünschte</a:t>
            </a:r>
            <a:r>
              <a:rPr lang="de-DE" dirty="0"/>
              <a:t>m</a:t>
            </a:r>
            <a:r>
              <a:rPr dirty="0"/>
              <a:t> </a:t>
            </a:r>
            <a:r>
              <a:rPr dirty="0" err="1"/>
              <a:t>Verhalten</a:t>
            </a:r>
            <a:r>
              <a:rPr dirty="0"/>
              <a:t>.</a:t>
            </a:r>
          </a:p>
        </p:txBody>
      </p:sp>
      <p:grpSp>
        <p:nvGrpSpPr>
          <p:cNvPr id="1565" name="Gruppieren 6"/>
          <p:cNvGrpSpPr/>
          <p:nvPr/>
        </p:nvGrpSpPr>
        <p:grpSpPr>
          <a:xfrm>
            <a:off x="4704499" y="1782301"/>
            <a:ext cx="7354264" cy="6007779"/>
            <a:chOff x="300593" y="-113718"/>
            <a:chExt cx="7354262" cy="6007779"/>
          </a:xfrm>
        </p:grpSpPr>
        <p:grpSp>
          <p:nvGrpSpPr>
            <p:cNvPr id="1560" name="Gruppieren 4"/>
            <p:cNvGrpSpPr/>
            <p:nvPr/>
          </p:nvGrpSpPr>
          <p:grpSpPr>
            <a:xfrm>
              <a:off x="327264" y="76609"/>
              <a:ext cx="7327591" cy="4249046"/>
              <a:chOff x="0" y="76609"/>
              <a:chExt cx="7327590" cy="4249045"/>
            </a:xfrm>
          </p:grpSpPr>
          <p:sp>
            <p:nvSpPr>
              <p:cNvPr id="1545" name="Freeform 5"/>
              <p:cNvSpPr/>
              <p:nvPr/>
            </p:nvSpPr>
            <p:spPr>
              <a:xfrm>
                <a:off x="2003981" y="208997"/>
                <a:ext cx="3340574" cy="38830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21" h="21519" extrusionOk="0">
                    <a:moveTo>
                      <a:pt x="21403" y="10494"/>
                    </a:moveTo>
                    <a:cubicBezTo>
                      <a:pt x="18203" y="7543"/>
                      <a:pt x="18203" y="7543"/>
                      <a:pt x="18203" y="7543"/>
                    </a:cubicBezTo>
                    <a:cubicBezTo>
                      <a:pt x="18045" y="7394"/>
                      <a:pt x="17913" y="7452"/>
                      <a:pt x="17913" y="7676"/>
                    </a:cubicBezTo>
                    <a:cubicBezTo>
                      <a:pt x="17913" y="8446"/>
                      <a:pt x="17913" y="8446"/>
                      <a:pt x="17913" y="8446"/>
                    </a:cubicBezTo>
                    <a:cubicBezTo>
                      <a:pt x="17913" y="8670"/>
                      <a:pt x="17730" y="8844"/>
                      <a:pt x="17515" y="8844"/>
                    </a:cubicBezTo>
                    <a:cubicBezTo>
                      <a:pt x="16959" y="8844"/>
                      <a:pt x="16959" y="8844"/>
                      <a:pt x="16959" y="8844"/>
                    </a:cubicBezTo>
                    <a:cubicBezTo>
                      <a:pt x="16959" y="5214"/>
                      <a:pt x="16959" y="5214"/>
                      <a:pt x="16959" y="5214"/>
                    </a:cubicBezTo>
                    <a:cubicBezTo>
                      <a:pt x="16959" y="4891"/>
                      <a:pt x="16685" y="4617"/>
                      <a:pt x="16362" y="4617"/>
                    </a:cubicBezTo>
                    <a:cubicBezTo>
                      <a:pt x="12722" y="4617"/>
                      <a:pt x="12722" y="4617"/>
                      <a:pt x="12722" y="4617"/>
                    </a:cubicBezTo>
                    <a:cubicBezTo>
                      <a:pt x="12722" y="4609"/>
                      <a:pt x="12730" y="4592"/>
                      <a:pt x="12730" y="4584"/>
                    </a:cubicBezTo>
                    <a:cubicBezTo>
                      <a:pt x="12730" y="4012"/>
                      <a:pt x="12730" y="4012"/>
                      <a:pt x="12730" y="4012"/>
                    </a:cubicBezTo>
                    <a:cubicBezTo>
                      <a:pt x="12730" y="3788"/>
                      <a:pt x="12904" y="3614"/>
                      <a:pt x="13128" y="3614"/>
                    </a:cubicBezTo>
                    <a:cubicBezTo>
                      <a:pt x="13899" y="3614"/>
                      <a:pt x="13899" y="3614"/>
                      <a:pt x="13899" y="3614"/>
                    </a:cubicBezTo>
                    <a:cubicBezTo>
                      <a:pt x="14123" y="3614"/>
                      <a:pt x="14181" y="3482"/>
                      <a:pt x="14032" y="3324"/>
                    </a:cubicBezTo>
                    <a:cubicBezTo>
                      <a:pt x="11080" y="125"/>
                      <a:pt x="11080" y="125"/>
                      <a:pt x="11080" y="125"/>
                    </a:cubicBezTo>
                    <a:cubicBezTo>
                      <a:pt x="10931" y="-41"/>
                      <a:pt x="10691" y="-41"/>
                      <a:pt x="10541" y="125"/>
                    </a:cubicBezTo>
                    <a:cubicBezTo>
                      <a:pt x="7589" y="3324"/>
                      <a:pt x="7589" y="3324"/>
                      <a:pt x="7589" y="3324"/>
                    </a:cubicBezTo>
                    <a:cubicBezTo>
                      <a:pt x="7448" y="3482"/>
                      <a:pt x="7506" y="3614"/>
                      <a:pt x="7722" y="3614"/>
                    </a:cubicBezTo>
                    <a:cubicBezTo>
                      <a:pt x="8501" y="3614"/>
                      <a:pt x="8501" y="3614"/>
                      <a:pt x="8501" y="3614"/>
                    </a:cubicBezTo>
                    <a:cubicBezTo>
                      <a:pt x="8717" y="3614"/>
                      <a:pt x="8900" y="3788"/>
                      <a:pt x="8900" y="4012"/>
                    </a:cubicBezTo>
                    <a:cubicBezTo>
                      <a:pt x="8900" y="4584"/>
                      <a:pt x="8900" y="4584"/>
                      <a:pt x="8900" y="4584"/>
                    </a:cubicBezTo>
                    <a:cubicBezTo>
                      <a:pt x="8900" y="4592"/>
                      <a:pt x="8900" y="4609"/>
                      <a:pt x="8900" y="4617"/>
                    </a:cubicBezTo>
                    <a:cubicBezTo>
                      <a:pt x="5268" y="4617"/>
                      <a:pt x="5268" y="4617"/>
                      <a:pt x="5268" y="4617"/>
                    </a:cubicBezTo>
                    <a:cubicBezTo>
                      <a:pt x="4936" y="4617"/>
                      <a:pt x="4671" y="4891"/>
                      <a:pt x="4671" y="5214"/>
                    </a:cubicBezTo>
                    <a:cubicBezTo>
                      <a:pt x="4671" y="8861"/>
                      <a:pt x="4671" y="8861"/>
                      <a:pt x="4671" y="8861"/>
                    </a:cubicBezTo>
                    <a:cubicBezTo>
                      <a:pt x="4638" y="8853"/>
                      <a:pt x="4613" y="8844"/>
                      <a:pt x="4580" y="8844"/>
                    </a:cubicBezTo>
                    <a:cubicBezTo>
                      <a:pt x="4007" y="8844"/>
                      <a:pt x="4007" y="8844"/>
                      <a:pt x="4007" y="8844"/>
                    </a:cubicBezTo>
                    <a:cubicBezTo>
                      <a:pt x="3792" y="8844"/>
                      <a:pt x="3609" y="8670"/>
                      <a:pt x="3609" y="8446"/>
                    </a:cubicBezTo>
                    <a:cubicBezTo>
                      <a:pt x="3609" y="7676"/>
                      <a:pt x="3609" y="7676"/>
                      <a:pt x="3609" y="7676"/>
                    </a:cubicBezTo>
                    <a:cubicBezTo>
                      <a:pt x="3609" y="7452"/>
                      <a:pt x="3477" y="7394"/>
                      <a:pt x="3319" y="7543"/>
                    </a:cubicBezTo>
                    <a:cubicBezTo>
                      <a:pt x="119" y="10494"/>
                      <a:pt x="119" y="10494"/>
                      <a:pt x="119" y="10494"/>
                    </a:cubicBezTo>
                    <a:cubicBezTo>
                      <a:pt x="-39" y="10643"/>
                      <a:pt x="-39" y="10883"/>
                      <a:pt x="119" y="11033"/>
                    </a:cubicBezTo>
                    <a:cubicBezTo>
                      <a:pt x="3319" y="13983"/>
                      <a:pt x="3319" y="13983"/>
                      <a:pt x="3319" y="13983"/>
                    </a:cubicBezTo>
                    <a:cubicBezTo>
                      <a:pt x="3477" y="14124"/>
                      <a:pt x="3609" y="14066"/>
                      <a:pt x="3609" y="13851"/>
                    </a:cubicBezTo>
                    <a:cubicBezTo>
                      <a:pt x="3609" y="13072"/>
                      <a:pt x="3609" y="13072"/>
                      <a:pt x="3609" y="13072"/>
                    </a:cubicBezTo>
                    <a:cubicBezTo>
                      <a:pt x="3609" y="12856"/>
                      <a:pt x="3792" y="12674"/>
                      <a:pt x="4007" y="12674"/>
                    </a:cubicBezTo>
                    <a:cubicBezTo>
                      <a:pt x="4580" y="12674"/>
                      <a:pt x="4580" y="12674"/>
                      <a:pt x="4580" y="12674"/>
                    </a:cubicBezTo>
                    <a:cubicBezTo>
                      <a:pt x="4613" y="12674"/>
                      <a:pt x="4638" y="12674"/>
                      <a:pt x="4671" y="12665"/>
                    </a:cubicBezTo>
                    <a:cubicBezTo>
                      <a:pt x="4671" y="16304"/>
                      <a:pt x="4671" y="16304"/>
                      <a:pt x="4671" y="16304"/>
                    </a:cubicBezTo>
                    <a:cubicBezTo>
                      <a:pt x="4671" y="16636"/>
                      <a:pt x="4936" y="16901"/>
                      <a:pt x="5268" y="16901"/>
                    </a:cubicBezTo>
                    <a:cubicBezTo>
                      <a:pt x="8900" y="16901"/>
                      <a:pt x="8900" y="16901"/>
                      <a:pt x="8900" y="16901"/>
                    </a:cubicBezTo>
                    <a:cubicBezTo>
                      <a:pt x="8900" y="16917"/>
                      <a:pt x="8900" y="16926"/>
                      <a:pt x="8900" y="16934"/>
                    </a:cubicBezTo>
                    <a:cubicBezTo>
                      <a:pt x="8900" y="17506"/>
                      <a:pt x="8900" y="17506"/>
                      <a:pt x="8900" y="17506"/>
                    </a:cubicBezTo>
                    <a:cubicBezTo>
                      <a:pt x="8900" y="17730"/>
                      <a:pt x="8717" y="17904"/>
                      <a:pt x="8501" y="17904"/>
                    </a:cubicBezTo>
                    <a:cubicBezTo>
                      <a:pt x="7722" y="17904"/>
                      <a:pt x="7722" y="17904"/>
                      <a:pt x="7722" y="17904"/>
                    </a:cubicBezTo>
                    <a:cubicBezTo>
                      <a:pt x="7506" y="17904"/>
                      <a:pt x="7448" y="18036"/>
                      <a:pt x="7589" y="18202"/>
                    </a:cubicBezTo>
                    <a:cubicBezTo>
                      <a:pt x="10541" y="21402"/>
                      <a:pt x="10541" y="21402"/>
                      <a:pt x="10541" y="21402"/>
                    </a:cubicBezTo>
                    <a:cubicBezTo>
                      <a:pt x="10691" y="21559"/>
                      <a:pt x="10931" y="21559"/>
                      <a:pt x="11080" y="21402"/>
                    </a:cubicBezTo>
                    <a:cubicBezTo>
                      <a:pt x="14032" y="18202"/>
                      <a:pt x="14032" y="18202"/>
                      <a:pt x="14032" y="18202"/>
                    </a:cubicBezTo>
                    <a:cubicBezTo>
                      <a:pt x="14181" y="18036"/>
                      <a:pt x="14123" y="17904"/>
                      <a:pt x="13899" y="17904"/>
                    </a:cubicBezTo>
                    <a:cubicBezTo>
                      <a:pt x="13128" y="17904"/>
                      <a:pt x="13128" y="17904"/>
                      <a:pt x="13128" y="17904"/>
                    </a:cubicBezTo>
                    <a:cubicBezTo>
                      <a:pt x="12904" y="17904"/>
                      <a:pt x="12730" y="17730"/>
                      <a:pt x="12730" y="17506"/>
                    </a:cubicBezTo>
                    <a:cubicBezTo>
                      <a:pt x="12730" y="16934"/>
                      <a:pt x="12730" y="16934"/>
                      <a:pt x="12730" y="16934"/>
                    </a:cubicBezTo>
                    <a:cubicBezTo>
                      <a:pt x="12730" y="16926"/>
                      <a:pt x="12722" y="16917"/>
                      <a:pt x="12722" y="16901"/>
                    </a:cubicBezTo>
                    <a:cubicBezTo>
                      <a:pt x="16362" y="16901"/>
                      <a:pt x="16362" y="16901"/>
                      <a:pt x="16362" y="16901"/>
                    </a:cubicBezTo>
                    <a:cubicBezTo>
                      <a:pt x="16685" y="16901"/>
                      <a:pt x="16959" y="16636"/>
                      <a:pt x="16959" y="16304"/>
                    </a:cubicBezTo>
                    <a:cubicBezTo>
                      <a:pt x="16959" y="12674"/>
                      <a:pt x="16959" y="12674"/>
                      <a:pt x="16959" y="12674"/>
                    </a:cubicBezTo>
                    <a:cubicBezTo>
                      <a:pt x="17515" y="12674"/>
                      <a:pt x="17515" y="12674"/>
                      <a:pt x="17515" y="12674"/>
                    </a:cubicBezTo>
                    <a:cubicBezTo>
                      <a:pt x="17730" y="12674"/>
                      <a:pt x="17913" y="12856"/>
                      <a:pt x="17913" y="13072"/>
                    </a:cubicBezTo>
                    <a:cubicBezTo>
                      <a:pt x="17913" y="13851"/>
                      <a:pt x="17913" y="13851"/>
                      <a:pt x="17913" y="13851"/>
                    </a:cubicBezTo>
                    <a:cubicBezTo>
                      <a:pt x="17913" y="14066"/>
                      <a:pt x="18045" y="14124"/>
                      <a:pt x="18203" y="13983"/>
                    </a:cubicBezTo>
                    <a:cubicBezTo>
                      <a:pt x="21403" y="11033"/>
                      <a:pt x="21403" y="11033"/>
                      <a:pt x="21403" y="11033"/>
                    </a:cubicBezTo>
                    <a:cubicBezTo>
                      <a:pt x="21561" y="10883"/>
                      <a:pt x="21561" y="10643"/>
                      <a:pt x="21403" y="10494"/>
                    </a:cubicBezTo>
                    <a:close/>
                  </a:path>
                </a:pathLst>
              </a:custGeom>
              <a:solidFill>
                <a:srgbClr val="76717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700"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endParaRPr/>
              </a:p>
            </p:txBody>
          </p:sp>
          <p:sp>
            <p:nvSpPr>
              <p:cNvPr id="1546" name="Freeform 6"/>
              <p:cNvSpPr/>
              <p:nvPr/>
            </p:nvSpPr>
            <p:spPr>
              <a:xfrm>
                <a:off x="23783" y="76609"/>
                <a:ext cx="3656411" cy="20230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636" y="21600"/>
                    </a:moveTo>
                    <a:cubicBezTo>
                      <a:pt x="11659" y="21370"/>
                      <a:pt x="11720" y="21171"/>
                      <a:pt x="11803" y="21003"/>
                    </a:cubicBezTo>
                    <a:cubicBezTo>
                      <a:pt x="14737" y="15569"/>
                      <a:pt x="14737" y="15569"/>
                      <a:pt x="14737" y="15569"/>
                    </a:cubicBezTo>
                    <a:cubicBezTo>
                      <a:pt x="14836" y="15385"/>
                      <a:pt x="14935" y="15293"/>
                      <a:pt x="15033" y="15293"/>
                    </a:cubicBezTo>
                    <a:cubicBezTo>
                      <a:pt x="15193" y="15293"/>
                      <a:pt x="15360" y="15553"/>
                      <a:pt x="15360" y="16120"/>
                    </a:cubicBezTo>
                    <a:cubicBezTo>
                      <a:pt x="15360" y="17543"/>
                      <a:pt x="15360" y="17543"/>
                      <a:pt x="15360" y="17543"/>
                    </a:cubicBezTo>
                    <a:cubicBezTo>
                      <a:pt x="15360" y="17712"/>
                      <a:pt x="15429" y="17849"/>
                      <a:pt x="15512" y="17849"/>
                    </a:cubicBezTo>
                    <a:cubicBezTo>
                      <a:pt x="15907" y="17849"/>
                      <a:pt x="15907" y="17849"/>
                      <a:pt x="15907" y="17849"/>
                    </a:cubicBezTo>
                    <a:cubicBezTo>
                      <a:pt x="15907" y="11573"/>
                      <a:pt x="15907" y="11573"/>
                      <a:pt x="15907" y="11573"/>
                    </a:cubicBezTo>
                    <a:cubicBezTo>
                      <a:pt x="15907" y="10731"/>
                      <a:pt x="16242" y="10042"/>
                      <a:pt x="16667" y="10042"/>
                    </a:cubicBezTo>
                    <a:cubicBezTo>
                      <a:pt x="19784" y="10042"/>
                      <a:pt x="19784" y="10042"/>
                      <a:pt x="19784" y="10042"/>
                    </a:cubicBezTo>
                    <a:cubicBezTo>
                      <a:pt x="19784" y="9353"/>
                      <a:pt x="19784" y="9353"/>
                      <a:pt x="19784" y="9353"/>
                    </a:cubicBezTo>
                    <a:cubicBezTo>
                      <a:pt x="19784" y="9185"/>
                      <a:pt x="19715" y="9047"/>
                      <a:pt x="19632" y="9047"/>
                    </a:cubicBezTo>
                    <a:cubicBezTo>
                      <a:pt x="18917" y="9047"/>
                      <a:pt x="18917" y="9047"/>
                      <a:pt x="18917" y="9047"/>
                    </a:cubicBezTo>
                    <a:cubicBezTo>
                      <a:pt x="18659" y="9047"/>
                      <a:pt x="18567" y="8756"/>
                      <a:pt x="18537" y="8634"/>
                    </a:cubicBezTo>
                    <a:cubicBezTo>
                      <a:pt x="18507" y="8511"/>
                      <a:pt x="18469" y="8175"/>
                      <a:pt x="18643" y="7792"/>
                    </a:cubicBezTo>
                    <a:cubicBezTo>
                      <a:pt x="21342" y="1883"/>
                      <a:pt x="21342" y="1883"/>
                      <a:pt x="21342" y="1883"/>
                    </a:cubicBezTo>
                    <a:cubicBezTo>
                      <a:pt x="21418" y="1730"/>
                      <a:pt x="21501" y="1623"/>
                      <a:pt x="21600" y="1561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547" y="0"/>
                      <a:pt x="547" y="0"/>
                      <a:pt x="547" y="0"/>
                    </a:cubicBezTo>
                    <a:cubicBezTo>
                      <a:pt x="243" y="0"/>
                      <a:pt x="0" y="505"/>
                      <a:pt x="0" y="1102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11636" y="21600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700"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endParaRPr/>
              </a:p>
            </p:txBody>
          </p:sp>
          <p:sp>
            <p:nvSpPr>
              <p:cNvPr id="1547" name="Freeform 7"/>
              <p:cNvSpPr/>
              <p:nvPr/>
            </p:nvSpPr>
            <p:spPr>
              <a:xfrm>
                <a:off x="3672369" y="84554"/>
                <a:ext cx="3655221" cy="19881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531"/>
                    </a:moveTo>
                    <a:cubicBezTo>
                      <a:pt x="129" y="1561"/>
                      <a:pt x="251" y="1684"/>
                      <a:pt x="342" y="1883"/>
                    </a:cubicBezTo>
                    <a:cubicBezTo>
                      <a:pt x="3041" y="7792"/>
                      <a:pt x="3041" y="7792"/>
                      <a:pt x="3041" y="7792"/>
                    </a:cubicBezTo>
                    <a:cubicBezTo>
                      <a:pt x="3224" y="8175"/>
                      <a:pt x="3178" y="8511"/>
                      <a:pt x="3148" y="8634"/>
                    </a:cubicBezTo>
                    <a:cubicBezTo>
                      <a:pt x="3125" y="8756"/>
                      <a:pt x="3034" y="9047"/>
                      <a:pt x="2767" y="9047"/>
                    </a:cubicBezTo>
                    <a:cubicBezTo>
                      <a:pt x="2060" y="9047"/>
                      <a:pt x="2060" y="9047"/>
                      <a:pt x="2060" y="9047"/>
                    </a:cubicBezTo>
                    <a:cubicBezTo>
                      <a:pt x="1977" y="9047"/>
                      <a:pt x="1908" y="9185"/>
                      <a:pt x="1908" y="9353"/>
                    </a:cubicBezTo>
                    <a:cubicBezTo>
                      <a:pt x="1908" y="10042"/>
                      <a:pt x="1908" y="10042"/>
                      <a:pt x="1908" y="10042"/>
                    </a:cubicBezTo>
                    <a:cubicBezTo>
                      <a:pt x="5026" y="10042"/>
                      <a:pt x="5026" y="10042"/>
                      <a:pt x="5026" y="10042"/>
                    </a:cubicBezTo>
                    <a:cubicBezTo>
                      <a:pt x="5444" y="10042"/>
                      <a:pt x="5786" y="10731"/>
                      <a:pt x="5786" y="11573"/>
                    </a:cubicBezTo>
                    <a:cubicBezTo>
                      <a:pt x="5786" y="17849"/>
                      <a:pt x="5786" y="17849"/>
                      <a:pt x="5786" y="17849"/>
                    </a:cubicBezTo>
                    <a:cubicBezTo>
                      <a:pt x="6082" y="17849"/>
                      <a:pt x="6082" y="17849"/>
                      <a:pt x="6082" y="17849"/>
                    </a:cubicBezTo>
                    <a:cubicBezTo>
                      <a:pt x="6166" y="17849"/>
                      <a:pt x="6234" y="17712"/>
                      <a:pt x="6234" y="17543"/>
                    </a:cubicBezTo>
                    <a:cubicBezTo>
                      <a:pt x="6234" y="16120"/>
                      <a:pt x="6234" y="16120"/>
                      <a:pt x="6234" y="16120"/>
                    </a:cubicBezTo>
                    <a:cubicBezTo>
                      <a:pt x="6234" y="15553"/>
                      <a:pt x="6402" y="15293"/>
                      <a:pt x="6561" y="15293"/>
                    </a:cubicBezTo>
                    <a:cubicBezTo>
                      <a:pt x="6668" y="15293"/>
                      <a:pt x="6767" y="15385"/>
                      <a:pt x="6858" y="15569"/>
                    </a:cubicBezTo>
                    <a:cubicBezTo>
                      <a:pt x="9793" y="21003"/>
                      <a:pt x="9793" y="21003"/>
                      <a:pt x="9793" y="21003"/>
                    </a:cubicBezTo>
                    <a:cubicBezTo>
                      <a:pt x="9884" y="21171"/>
                      <a:pt x="9937" y="21370"/>
                      <a:pt x="996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102"/>
                      <a:pt x="21600" y="1102"/>
                      <a:pt x="21600" y="1102"/>
                    </a:cubicBezTo>
                    <a:cubicBezTo>
                      <a:pt x="21600" y="505"/>
                      <a:pt x="21357" y="0"/>
                      <a:pt x="2105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531"/>
                    </a:lnTo>
                    <a:close/>
                  </a:path>
                </a:pathLst>
              </a:custGeom>
              <a:solidFill>
                <a:srgbClr val="A9D18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700"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endParaRPr/>
              </a:p>
            </p:txBody>
          </p:sp>
          <p:sp>
            <p:nvSpPr>
              <p:cNvPr id="1548" name="Freeform 8"/>
              <p:cNvSpPr/>
              <p:nvPr/>
            </p:nvSpPr>
            <p:spPr>
              <a:xfrm>
                <a:off x="3671505" y="2057575"/>
                <a:ext cx="3655221" cy="21661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0" y="0"/>
                    </a:moveTo>
                    <a:cubicBezTo>
                      <a:pt x="9937" y="230"/>
                      <a:pt x="9884" y="444"/>
                      <a:pt x="9793" y="597"/>
                    </a:cubicBezTo>
                    <a:cubicBezTo>
                      <a:pt x="6858" y="6047"/>
                      <a:pt x="6858" y="6047"/>
                      <a:pt x="6858" y="6047"/>
                    </a:cubicBezTo>
                    <a:cubicBezTo>
                      <a:pt x="6767" y="6230"/>
                      <a:pt x="6668" y="6307"/>
                      <a:pt x="6561" y="6307"/>
                    </a:cubicBezTo>
                    <a:cubicBezTo>
                      <a:pt x="6561" y="6307"/>
                      <a:pt x="6561" y="6307"/>
                      <a:pt x="6561" y="6307"/>
                    </a:cubicBezTo>
                    <a:cubicBezTo>
                      <a:pt x="6402" y="6307"/>
                      <a:pt x="6234" y="6062"/>
                      <a:pt x="6234" y="5496"/>
                    </a:cubicBezTo>
                    <a:cubicBezTo>
                      <a:pt x="6234" y="4057"/>
                      <a:pt x="6234" y="4057"/>
                      <a:pt x="6234" y="4057"/>
                    </a:cubicBezTo>
                    <a:cubicBezTo>
                      <a:pt x="6234" y="3888"/>
                      <a:pt x="6166" y="3751"/>
                      <a:pt x="6082" y="3751"/>
                    </a:cubicBezTo>
                    <a:cubicBezTo>
                      <a:pt x="5786" y="3751"/>
                      <a:pt x="5786" y="3751"/>
                      <a:pt x="5786" y="3751"/>
                    </a:cubicBezTo>
                    <a:cubicBezTo>
                      <a:pt x="5786" y="10027"/>
                      <a:pt x="5786" y="10027"/>
                      <a:pt x="5786" y="10027"/>
                    </a:cubicBezTo>
                    <a:cubicBezTo>
                      <a:pt x="5786" y="10869"/>
                      <a:pt x="5444" y="11558"/>
                      <a:pt x="5026" y="11558"/>
                    </a:cubicBezTo>
                    <a:cubicBezTo>
                      <a:pt x="1908" y="11558"/>
                      <a:pt x="1908" y="11558"/>
                      <a:pt x="1908" y="11558"/>
                    </a:cubicBezTo>
                    <a:cubicBezTo>
                      <a:pt x="1908" y="12247"/>
                      <a:pt x="1908" y="12247"/>
                      <a:pt x="1908" y="12247"/>
                    </a:cubicBezTo>
                    <a:cubicBezTo>
                      <a:pt x="1908" y="12415"/>
                      <a:pt x="1977" y="12553"/>
                      <a:pt x="2060" y="12553"/>
                    </a:cubicBezTo>
                    <a:cubicBezTo>
                      <a:pt x="2767" y="12553"/>
                      <a:pt x="2767" y="12553"/>
                      <a:pt x="2767" y="12553"/>
                    </a:cubicBezTo>
                    <a:cubicBezTo>
                      <a:pt x="3034" y="12553"/>
                      <a:pt x="3125" y="12844"/>
                      <a:pt x="3148" y="12966"/>
                    </a:cubicBezTo>
                    <a:cubicBezTo>
                      <a:pt x="3178" y="13104"/>
                      <a:pt x="3224" y="13425"/>
                      <a:pt x="3041" y="13823"/>
                    </a:cubicBezTo>
                    <a:cubicBezTo>
                      <a:pt x="342" y="19717"/>
                      <a:pt x="342" y="19717"/>
                      <a:pt x="342" y="19717"/>
                    </a:cubicBezTo>
                    <a:cubicBezTo>
                      <a:pt x="251" y="19931"/>
                      <a:pt x="129" y="20054"/>
                      <a:pt x="0" y="20084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053" y="21600"/>
                      <a:pt x="21053" y="21600"/>
                      <a:pt x="21053" y="21600"/>
                    </a:cubicBezTo>
                    <a:cubicBezTo>
                      <a:pt x="21357" y="21600"/>
                      <a:pt x="21600" y="21095"/>
                      <a:pt x="21600" y="20498"/>
                    </a:cubicBezTo>
                    <a:cubicBezTo>
                      <a:pt x="21600" y="0"/>
                      <a:pt x="21600" y="0"/>
                      <a:pt x="21600" y="0"/>
                    </a:cubicBezTo>
                    <a:lnTo>
                      <a:pt x="996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700"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endParaRPr/>
              </a:p>
            </p:txBody>
          </p:sp>
          <p:sp>
            <p:nvSpPr>
              <p:cNvPr id="1549" name="Freeform 9"/>
              <p:cNvSpPr/>
              <p:nvPr/>
            </p:nvSpPr>
            <p:spPr>
              <a:xfrm>
                <a:off x="0" y="2100446"/>
                <a:ext cx="3656411" cy="21850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039"/>
                    </a:moveTo>
                    <a:cubicBezTo>
                      <a:pt x="21501" y="19993"/>
                      <a:pt x="21418" y="19885"/>
                      <a:pt x="21342" y="19717"/>
                    </a:cubicBezTo>
                    <a:cubicBezTo>
                      <a:pt x="18643" y="13823"/>
                      <a:pt x="18643" y="13823"/>
                      <a:pt x="18643" y="13823"/>
                    </a:cubicBezTo>
                    <a:cubicBezTo>
                      <a:pt x="18469" y="13425"/>
                      <a:pt x="18507" y="13104"/>
                      <a:pt x="18537" y="12966"/>
                    </a:cubicBezTo>
                    <a:cubicBezTo>
                      <a:pt x="18567" y="12844"/>
                      <a:pt x="18659" y="12553"/>
                      <a:pt x="18917" y="12553"/>
                    </a:cubicBezTo>
                    <a:cubicBezTo>
                      <a:pt x="19632" y="12553"/>
                      <a:pt x="19632" y="12553"/>
                      <a:pt x="19632" y="12553"/>
                    </a:cubicBezTo>
                    <a:cubicBezTo>
                      <a:pt x="19715" y="12553"/>
                      <a:pt x="19784" y="12415"/>
                      <a:pt x="19784" y="12247"/>
                    </a:cubicBezTo>
                    <a:cubicBezTo>
                      <a:pt x="19784" y="11558"/>
                      <a:pt x="19784" y="11558"/>
                      <a:pt x="19784" y="11558"/>
                    </a:cubicBezTo>
                    <a:cubicBezTo>
                      <a:pt x="16667" y="11558"/>
                      <a:pt x="16667" y="11558"/>
                      <a:pt x="16667" y="11558"/>
                    </a:cubicBezTo>
                    <a:cubicBezTo>
                      <a:pt x="16242" y="11558"/>
                      <a:pt x="15907" y="10869"/>
                      <a:pt x="15907" y="10027"/>
                    </a:cubicBezTo>
                    <a:cubicBezTo>
                      <a:pt x="15907" y="3751"/>
                      <a:pt x="15907" y="3751"/>
                      <a:pt x="15907" y="3751"/>
                    </a:cubicBezTo>
                    <a:cubicBezTo>
                      <a:pt x="15512" y="3751"/>
                      <a:pt x="15512" y="3751"/>
                      <a:pt x="15512" y="3751"/>
                    </a:cubicBezTo>
                    <a:cubicBezTo>
                      <a:pt x="15429" y="3751"/>
                      <a:pt x="15360" y="3888"/>
                      <a:pt x="15360" y="4057"/>
                    </a:cubicBezTo>
                    <a:cubicBezTo>
                      <a:pt x="15360" y="5496"/>
                      <a:pt x="15360" y="5496"/>
                      <a:pt x="15360" y="5496"/>
                    </a:cubicBezTo>
                    <a:cubicBezTo>
                      <a:pt x="15360" y="6062"/>
                      <a:pt x="15193" y="6307"/>
                      <a:pt x="15033" y="6307"/>
                    </a:cubicBezTo>
                    <a:cubicBezTo>
                      <a:pt x="14935" y="6307"/>
                      <a:pt x="14836" y="6230"/>
                      <a:pt x="14737" y="6047"/>
                    </a:cubicBezTo>
                    <a:cubicBezTo>
                      <a:pt x="11803" y="597"/>
                      <a:pt x="11803" y="597"/>
                      <a:pt x="11803" y="597"/>
                    </a:cubicBezTo>
                    <a:cubicBezTo>
                      <a:pt x="11720" y="444"/>
                      <a:pt x="11659" y="230"/>
                      <a:pt x="1163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498"/>
                      <a:pt x="0" y="20498"/>
                      <a:pt x="0" y="20498"/>
                    </a:cubicBezTo>
                    <a:cubicBezTo>
                      <a:pt x="0" y="21095"/>
                      <a:pt x="243" y="21600"/>
                      <a:pt x="547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20039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700"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endParaRPr/>
              </a:p>
            </p:txBody>
          </p:sp>
          <p:sp>
            <p:nvSpPr>
              <p:cNvPr id="1550" name="TextBox 18"/>
              <p:cNvSpPr/>
              <p:nvPr/>
            </p:nvSpPr>
            <p:spPr>
              <a:xfrm>
                <a:off x="4071025" y="218603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b="1" dirty="0"/>
                  <a:t>Negative </a:t>
                </a:r>
                <a:r>
                  <a:rPr b="1" dirty="0" err="1"/>
                  <a:t>Verstärkung</a:t>
                </a:r>
                <a:endParaRPr b="1" dirty="0"/>
              </a:p>
            </p:txBody>
          </p:sp>
          <p:sp>
            <p:nvSpPr>
              <p:cNvPr id="1551" name="Subtitle 2"/>
              <p:cNvSpPr/>
              <p:nvPr/>
            </p:nvSpPr>
            <p:spPr>
              <a:xfrm>
                <a:off x="4547578" y="327200"/>
                <a:ext cx="277219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0790" tIns="40790" rIns="40790" bIns="40790" numCol="1" anchor="t">
                <a:spAutoFit/>
              </a:bodyPr>
              <a:lstStyle/>
              <a:p>
                <a:pPr defTabSz="1087636">
                  <a:spcBef>
                    <a:spcPts val="4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dirty="0" err="1"/>
                  <a:t>Entziehen</a:t>
                </a:r>
                <a:r>
                  <a:rPr dirty="0"/>
                  <a:t> Sie das negative </a:t>
                </a:r>
                <a:r>
                  <a:rPr dirty="0" err="1"/>
                  <a:t>Ereignis</a:t>
                </a:r>
                <a:r>
                  <a:rPr dirty="0"/>
                  <a:t>, um die </a:t>
                </a:r>
                <a:r>
                  <a:rPr dirty="0" err="1"/>
                  <a:t>Häufigkeit</a:t>
                </a:r>
                <a:r>
                  <a:rPr dirty="0"/>
                  <a:t> </a:t>
                </a:r>
                <a:br>
                  <a:rPr dirty="0"/>
                </a:br>
                <a:r>
                  <a:rPr dirty="0"/>
                  <a:t>   des </a:t>
                </a:r>
                <a:r>
                  <a:rPr dirty="0" err="1"/>
                  <a:t>erwünschten</a:t>
                </a:r>
                <a:br>
                  <a:rPr dirty="0"/>
                </a:br>
                <a:r>
                  <a:rPr dirty="0"/>
                  <a:t>   </a:t>
                </a:r>
                <a:r>
                  <a:rPr dirty="0" err="1"/>
                  <a:t>Verhaltens</a:t>
                </a:r>
                <a:r>
                  <a:rPr dirty="0"/>
                  <a:t> </a:t>
                </a:r>
                <a:r>
                  <a:rPr dirty="0" err="1"/>
                  <a:t>zu</a:t>
                </a:r>
                <a:r>
                  <a:rPr dirty="0"/>
                  <a:t> </a:t>
                </a:r>
                <a:r>
                  <a:rPr dirty="0" err="1"/>
                  <a:t>erhöhen</a:t>
                </a:r>
                <a:r>
                  <a:rPr dirty="0"/>
                  <a:t>.</a:t>
                </a:r>
                <a:br>
                  <a:rPr dirty="0"/>
                </a:br>
                <a:r>
                  <a:rPr dirty="0"/>
                  <a:t>           </a:t>
                </a:r>
                <a:r>
                  <a:rPr dirty="0" err="1"/>
                  <a:t>Beispiel</a:t>
                </a:r>
                <a:r>
                  <a:rPr dirty="0"/>
                  <a:t>: </a:t>
                </a:r>
                <a:r>
                  <a:rPr dirty="0" err="1"/>
                  <a:t>Aufhören</a:t>
                </a:r>
                <a:r>
                  <a:rPr dirty="0"/>
                  <a:t> </a:t>
                </a:r>
                <a:r>
                  <a:rPr dirty="0" err="1"/>
                  <a:t>zu</a:t>
                </a:r>
                <a:br>
                  <a:rPr dirty="0"/>
                </a:br>
                <a:r>
                  <a:rPr dirty="0"/>
                  <a:t>                 </a:t>
                </a:r>
                <a:r>
                  <a:rPr dirty="0" err="1"/>
                  <a:t>nörgeln</a:t>
                </a:r>
                <a:endParaRPr dirty="0"/>
              </a:p>
            </p:txBody>
          </p:sp>
          <p:sp>
            <p:nvSpPr>
              <p:cNvPr id="1552" name="TextBox 20"/>
              <p:cNvSpPr/>
              <p:nvPr/>
            </p:nvSpPr>
            <p:spPr>
              <a:xfrm>
                <a:off x="5356540" y="2239249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lang="de-DE" b="1" dirty="0"/>
                  <a:t>Indirekte Bestrafung</a:t>
                </a:r>
                <a:endParaRPr b="1" dirty="0"/>
              </a:p>
            </p:txBody>
          </p:sp>
          <p:sp>
            <p:nvSpPr>
              <p:cNvPr id="1553" name="Subtitle 2"/>
              <p:cNvSpPr/>
              <p:nvPr/>
            </p:nvSpPr>
            <p:spPr>
              <a:xfrm>
                <a:off x="4252752" y="2439163"/>
                <a:ext cx="3044707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0790" tIns="40790" rIns="40790" bIns="40790" numCol="1" anchor="t">
                <a:spAutoFit/>
              </a:bodyPr>
              <a:lstStyle/>
              <a:p>
                <a:pPr defTabSz="1087636">
                  <a:spcBef>
                    <a:spcPts val="4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dirty="0"/>
                  <a:t>               </a:t>
                </a:r>
                <a:r>
                  <a:rPr dirty="0" err="1"/>
                  <a:t>Entziehen</a:t>
                </a:r>
                <a:r>
                  <a:rPr dirty="0"/>
                  <a:t> Sie die</a:t>
                </a:r>
                <a:br>
                  <a:rPr dirty="0"/>
                </a:br>
                <a:r>
                  <a:rPr dirty="0"/>
                  <a:t>           positive </a:t>
                </a:r>
                <a:r>
                  <a:rPr dirty="0" err="1"/>
                  <a:t>Konsequenz</a:t>
                </a:r>
                <a:r>
                  <a:rPr dirty="0"/>
                  <a:t>, um</a:t>
                </a:r>
                <a:br>
                  <a:rPr dirty="0"/>
                </a:br>
                <a:r>
                  <a:rPr dirty="0"/>
                  <a:t>          die </a:t>
                </a:r>
                <a:r>
                  <a:rPr dirty="0" err="1"/>
                  <a:t>Häufigkeit</a:t>
                </a:r>
                <a:r>
                  <a:rPr dirty="0"/>
                  <a:t> </a:t>
                </a:r>
                <a:r>
                  <a:rPr dirty="0" err="1"/>
                  <a:t>eines</a:t>
                </a:r>
                <a:br>
                  <a:rPr dirty="0"/>
                </a:br>
                <a:r>
                  <a:rPr dirty="0" err="1"/>
                  <a:t>unerwünschten</a:t>
                </a:r>
                <a:r>
                  <a:rPr dirty="0"/>
                  <a:t> </a:t>
                </a:r>
                <a:r>
                  <a:rPr dirty="0" err="1"/>
                  <a:t>Verhaltens</a:t>
                </a:r>
                <a:r>
                  <a:rPr dirty="0"/>
                  <a:t> </a:t>
                </a:r>
                <a:r>
                  <a:rPr dirty="0" err="1"/>
                  <a:t>zu</a:t>
                </a:r>
                <a:r>
                  <a:rPr dirty="0"/>
                  <a:t> </a:t>
                </a:r>
                <a:r>
                  <a:rPr dirty="0" err="1"/>
                  <a:t>verringern</a:t>
                </a:r>
                <a:r>
                  <a:rPr dirty="0"/>
                  <a:t>. </a:t>
                </a:r>
                <a:r>
                  <a:rPr dirty="0" err="1"/>
                  <a:t>Beispiel</a:t>
                </a:r>
                <a:r>
                  <a:rPr dirty="0"/>
                  <a:t>: </a:t>
                </a:r>
                <a:r>
                  <a:rPr dirty="0" err="1"/>
                  <a:t>Verhalten</a:t>
                </a:r>
                <a:r>
                  <a:rPr dirty="0"/>
                  <a:t> </a:t>
                </a:r>
                <a:r>
                  <a:rPr dirty="0" err="1"/>
                  <a:t>ignorieren</a:t>
                </a:r>
                <a:endParaRPr dirty="0"/>
              </a:p>
            </p:txBody>
          </p:sp>
          <p:sp>
            <p:nvSpPr>
              <p:cNvPr id="1554" name="TextBox 22"/>
              <p:cNvSpPr/>
              <p:nvPr/>
            </p:nvSpPr>
            <p:spPr>
              <a:xfrm>
                <a:off x="35143" y="166543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lang="de-DE" b="1" dirty="0"/>
                  <a:t> </a:t>
                </a:r>
                <a:r>
                  <a:rPr b="1" dirty="0"/>
                  <a:t>Positive </a:t>
                </a:r>
                <a:r>
                  <a:rPr b="1" dirty="0" err="1"/>
                  <a:t>Verstärkung</a:t>
                </a:r>
                <a:endParaRPr b="1" dirty="0"/>
              </a:p>
            </p:txBody>
          </p:sp>
          <p:sp>
            <p:nvSpPr>
              <p:cNvPr id="1555" name="Subtitle 2"/>
              <p:cNvSpPr/>
              <p:nvPr/>
            </p:nvSpPr>
            <p:spPr>
              <a:xfrm>
                <a:off x="49476" y="298635"/>
                <a:ext cx="3311722" cy="1744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0790" tIns="40790" rIns="40790" bIns="40790" numCol="1" anchor="t">
                <a:spAutoFit/>
              </a:bodyPr>
              <a:lstStyle>
                <a:lvl1pPr defTabSz="1087636">
                  <a:spcBef>
                    <a:spcPts val="4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dirty="0" err="1"/>
                  <a:t>Verwenden</a:t>
                </a:r>
                <a:r>
                  <a:rPr dirty="0"/>
                  <a:t> Sie </a:t>
                </a:r>
                <a:r>
                  <a:rPr dirty="0" err="1"/>
                  <a:t>ein</a:t>
                </a:r>
                <a:r>
                  <a:rPr dirty="0"/>
                  <a:t> positives </a:t>
                </a:r>
                <a:r>
                  <a:rPr dirty="0" err="1"/>
                  <a:t>Ereignis</a:t>
                </a:r>
                <a:r>
                  <a:rPr dirty="0"/>
                  <a:t>, um die </a:t>
                </a:r>
                <a:r>
                  <a:rPr dirty="0" err="1"/>
                  <a:t>Häufigkeit</a:t>
                </a:r>
                <a:r>
                  <a:rPr dirty="0"/>
                  <a:t> des </a:t>
                </a:r>
                <a:r>
                  <a:rPr dirty="0" err="1"/>
                  <a:t>erwünschten</a:t>
                </a:r>
                <a:r>
                  <a:rPr dirty="0"/>
                  <a:t> </a:t>
                </a:r>
                <a:r>
                  <a:rPr dirty="0" err="1"/>
                  <a:t>Verhaltens</a:t>
                </a:r>
                <a:r>
                  <a:rPr dirty="0"/>
                  <a:t> </a:t>
                </a:r>
                <a:r>
                  <a:rPr dirty="0" err="1"/>
                  <a:t>zu</a:t>
                </a:r>
                <a:r>
                  <a:rPr dirty="0"/>
                  <a:t> </a:t>
                </a:r>
                <a:r>
                  <a:rPr dirty="0" err="1"/>
                  <a:t>erhöhen</a:t>
                </a:r>
                <a:r>
                  <a:rPr dirty="0"/>
                  <a:t>. </a:t>
                </a:r>
                <a:r>
                  <a:rPr dirty="0" err="1"/>
                  <a:t>Beispiel</a:t>
                </a:r>
                <a:r>
                  <a:rPr dirty="0"/>
                  <a:t>: Positives Feedback. </a:t>
                </a:r>
                <a:r>
                  <a:rPr b="1" dirty="0" err="1"/>
                  <a:t>Wann</a:t>
                </a:r>
                <a:r>
                  <a:rPr b="1" dirty="0"/>
                  <a:t> </a:t>
                </a:r>
                <a:r>
                  <a:rPr b="1" dirty="0" err="1"/>
                  <a:t>immer</a:t>
                </a:r>
                <a:r>
                  <a:rPr b="1" dirty="0"/>
                  <a:t>                         </a:t>
                </a:r>
                <a:r>
                  <a:rPr b="1" dirty="0" err="1"/>
                  <a:t>möglich</a:t>
                </a:r>
                <a:r>
                  <a:rPr b="1" dirty="0"/>
                  <a:t> </a:t>
                </a:r>
                <a:r>
                  <a:rPr b="1" dirty="0" err="1"/>
                  <a:t>verwenden</a:t>
                </a:r>
                <a:endParaRPr b="1" dirty="0"/>
              </a:p>
            </p:txBody>
          </p:sp>
          <p:sp>
            <p:nvSpPr>
              <p:cNvPr id="1556" name="TextBox 24"/>
              <p:cNvSpPr/>
              <p:nvPr/>
            </p:nvSpPr>
            <p:spPr>
              <a:xfrm>
                <a:off x="57603" y="1999286"/>
                <a:ext cx="1867511" cy="3693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b="1" dirty="0" err="1"/>
                  <a:t>Bestrafung</a:t>
                </a:r>
                <a:endParaRPr b="1" dirty="0"/>
              </a:p>
            </p:txBody>
          </p:sp>
          <p:sp>
            <p:nvSpPr>
              <p:cNvPr id="1557" name="Subtitle 2"/>
              <p:cNvSpPr/>
              <p:nvPr/>
            </p:nvSpPr>
            <p:spPr>
              <a:xfrm>
                <a:off x="1873" y="2227341"/>
                <a:ext cx="3022340" cy="20983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0790" tIns="40790" rIns="40790" bIns="40790" numCol="1" anchor="t">
                <a:spAutoFit/>
              </a:bodyPr>
              <a:lstStyle/>
              <a:p>
                <a:pPr defTabSz="1087636">
                  <a:spcBef>
                    <a:spcPts val="300"/>
                  </a:spcBef>
                  <a:defRPr sz="14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dirty="0" err="1"/>
                  <a:t>Verwenden</a:t>
                </a:r>
                <a:r>
                  <a:rPr dirty="0"/>
                  <a:t> Sie </a:t>
                </a:r>
                <a:r>
                  <a:rPr dirty="0" err="1"/>
                  <a:t>ein</a:t>
                </a:r>
                <a:r>
                  <a:rPr dirty="0"/>
                  <a:t> negatives </a:t>
                </a:r>
                <a:br>
                  <a:rPr dirty="0"/>
                </a:br>
                <a:r>
                  <a:rPr dirty="0" err="1"/>
                  <a:t>Ereignis</a:t>
                </a:r>
                <a:r>
                  <a:rPr dirty="0"/>
                  <a:t>, um die </a:t>
                </a:r>
                <a:r>
                  <a:rPr dirty="0" err="1"/>
                  <a:t>Häufigkeit</a:t>
                </a:r>
                <a:r>
                  <a:rPr dirty="0"/>
                  <a:t> </a:t>
                </a:r>
                <a:r>
                  <a:rPr dirty="0" err="1"/>
                  <a:t>eines</a:t>
                </a:r>
                <a:r>
                  <a:rPr dirty="0"/>
                  <a:t> </a:t>
                </a:r>
                <a:r>
                  <a:rPr dirty="0" err="1"/>
                  <a:t>unerwünschten</a:t>
                </a:r>
                <a:r>
                  <a:rPr dirty="0"/>
                  <a:t> </a:t>
                </a:r>
                <a:r>
                  <a:rPr dirty="0" err="1"/>
                  <a:t>Verhaltens</a:t>
                </a:r>
                <a:r>
                  <a:rPr dirty="0"/>
                  <a:t> </a:t>
                </a:r>
                <a:r>
                  <a:rPr dirty="0" err="1"/>
                  <a:t>zu</a:t>
                </a:r>
                <a:r>
                  <a:rPr dirty="0"/>
                  <a:t> </a:t>
                </a:r>
                <a:r>
                  <a:rPr sz="1400" dirty="0" err="1">
                    <a:solidFill>
                      <a:schemeClr val="bg1"/>
                    </a:solidFill>
                  </a:rPr>
                  <a:t>ver-ringern</a:t>
                </a:r>
                <a:r>
                  <a:rPr lang="de-DE" sz="1400" dirty="0">
                    <a:solidFill>
                      <a:schemeClr val="bg1"/>
                    </a:solidFill>
                    <a:sym typeface="Open Sans Light"/>
                  </a:rPr>
                  <a:t>. </a:t>
                </a:r>
                <a:r>
                  <a:rPr sz="1400" dirty="0" err="1"/>
                  <a:t>Beispiel</a:t>
                </a:r>
                <a:r>
                  <a:rPr dirty="0"/>
                  <a:t>: </a:t>
                </a:r>
                <a:r>
                  <a:rPr dirty="0" err="1"/>
                  <a:t>Degradierung</a:t>
                </a:r>
                <a:r>
                  <a:rPr dirty="0"/>
                  <a:t> des </a:t>
                </a:r>
                <a:r>
                  <a:rPr dirty="0" err="1"/>
                  <a:t>Mitarbeiters</a:t>
                </a:r>
                <a:endParaRPr sz="2400" dirty="0">
                  <a:solidFill>
                    <a:srgbClr val="44546A"/>
                  </a:solidFill>
                  <a:latin typeface="Open Sans Light"/>
                  <a:ea typeface="Open Sans Light"/>
                  <a:cs typeface="Open Sans Light"/>
                  <a:sym typeface="Open Sans Light"/>
                </a:endParaRPr>
              </a:p>
              <a:p>
                <a:pPr marL="285750" indent="-285750" defTabSz="1087636">
                  <a:spcBef>
                    <a:spcPts val="300"/>
                  </a:spcBef>
                  <a:buSzPct val="100000"/>
                  <a:buFont typeface="Wingdings" panose="05000000000000000000" pitchFamily="2" charset="2"/>
                  <a:buChar char="à"/>
                  <a:defRPr sz="14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dirty="0" err="1"/>
                  <a:t>Kann</a:t>
                </a:r>
                <a:r>
                  <a:rPr dirty="0"/>
                  <a:t> </a:t>
                </a:r>
                <a:r>
                  <a:rPr dirty="0" err="1"/>
                  <a:t>zu</a:t>
                </a:r>
                <a:r>
                  <a:rPr dirty="0"/>
                  <a:t> Ressentiments</a:t>
                </a:r>
                <a:r>
                  <a:rPr lang="de-DE" dirty="0"/>
                  <a:t> &amp; </a:t>
                </a:r>
                <a:r>
                  <a:rPr dirty="0" err="1"/>
                  <a:t>Verlust</a:t>
                </a:r>
                <a:r>
                  <a:rPr dirty="0"/>
                  <a:t> </a:t>
                </a:r>
                <a:r>
                  <a:rPr lang="de-DE" dirty="0"/>
                  <a:t>des Selbstbewusstseins führen</a:t>
                </a:r>
              </a:p>
              <a:p>
                <a:pPr marL="285750" indent="-285750" defTabSz="1087636">
                  <a:spcBef>
                    <a:spcPts val="300"/>
                  </a:spcBef>
                  <a:buSzPct val="100000"/>
                  <a:buFont typeface="Wingdings" panose="05000000000000000000" pitchFamily="2" charset="2"/>
                  <a:buChar char="à"/>
                  <a:defRPr sz="14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lang="de-DE" dirty="0"/>
                  <a:t>Verhalten direkt nach der Handlung bestrafen, im privaten Rahmen</a:t>
                </a:r>
                <a:endParaRPr dirty="0"/>
              </a:p>
            </p:txBody>
          </p:sp>
          <p:sp>
            <p:nvSpPr>
              <p:cNvPr id="1558" name="TextBox 26"/>
              <p:cNvSpPr/>
              <p:nvPr/>
            </p:nvSpPr>
            <p:spPr>
              <a:xfrm>
                <a:off x="3672370" y="1279872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b="1" dirty="0" err="1"/>
                  <a:t>Verstärkungstheorie</a:t>
                </a:r>
                <a:endParaRPr b="1" dirty="0"/>
              </a:p>
            </p:txBody>
          </p:sp>
          <p:sp>
            <p:nvSpPr>
              <p:cNvPr id="1559" name="Subtitle 2"/>
              <p:cNvSpPr/>
              <p:nvPr/>
            </p:nvSpPr>
            <p:spPr>
              <a:xfrm>
                <a:off x="2876880" y="1537691"/>
                <a:ext cx="1670698" cy="13134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0790" tIns="40790" rIns="40790" bIns="40790" numCol="1" anchor="t">
                <a:spAutoFit/>
              </a:bodyPr>
              <a:lstStyle>
                <a:lvl1pPr algn="ctr" defTabSz="1087636">
                  <a:spcBef>
                    <a:spcPts val="300"/>
                  </a:spcBef>
                  <a:defRPr sz="160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r>
                  <a:rPr dirty="0" err="1"/>
                  <a:t>Prozess</a:t>
                </a:r>
                <a:r>
                  <a:rPr dirty="0"/>
                  <a:t> der </a:t>
                </a:r>
                <a:r>
                  <a:rPr dirty="0" err="1"/>
                  <a:t>Verhaltensformung</a:t>
                </a:r>
                <a:r>
                  <a:rPr dirty="0"/>
                  <a:t> </a:t>
                </a:r>
                <a:r>
                  <a:rPr dirty="0" err="1"/>
                  <a:t>durch</a:t>
                </a:r>
                <a:r>
                  <a:rPr dirty="0"/>
                  <a:t> </a:t>
                </a:r>
                <a:r>
                  <a:rPr dirty="0" err="1"/>
                  <a:t>Kontrolle</a:t>
                </a:r>
                <a:r>
                  <a:rPr dirty="0"/>
                  <a:t> der </a:t>
                </a:r>
                <a:r>
                  <a:rPr dirty="0" err="1"/>
                  <a:t>Konsequenzen</a:t>
                </a:r>
                <a:r>
                  <a:rPr dirty="0"/>
                  <a:t> des </a:t>
                </a:r>
                <a:r>
                  <a:rPr dirty="0" err="1"/>
                  <a:t>Verhaltens</a:t>
                </a:r>
                <a:r>
                  <a:rPr dirty="0"/>
                  <a:t>.</a:t>
                </a:r>
              </a:p>
            </p:txBody>
          </p:sp>
        </p:grpSp>
        <p:sp>
          <p:nvSpPr>
            <p:cNvPr id="1561" name="TextBox 35"/>
            <p:cNvSpPr/>
            <p:nvPr/>
          </p:nvSpPr>
          <p:spPr>
            <a:xfrm>
              <a:off x="1959733" y="462406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>
              <a:lvl1pPr algn="ctr">
                <a:defRPr sz="16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t>Stimulus hinzufügen</a:t>
              </a:r>
            </a:p>
          </p:txBody>
        </p:sp>
        <p:sp>
          <p:nvSpPr>
            <p:cNvPr id="1562" name="TextBox 35"/>
            <p:cNvSpPr/>
            <p:nvPr/>
          </p:nvSpPr>
          <p:spPr>
            <a:xfrm>
              <a:off x="6346554" y="451830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b">
              <a:spAutoFit/>
            </a:bodyPr>
            <a:lstStyle>
              <a:lvl1pPr algn="ctr">
                <a:defRPr sz="16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t>Stimulus entfernen</a:t>
              </a:r>
            </a:p>
          </p:txBody>
        </p:sp>
        <p:sp>
          <p:nvSpPr>
            <p:cNvPr id="1563" name="TextBox 35"/>
            <p:cNvSpPr/>
            <p:nvPr/>
          </p:nvSpPr>
          <p:spPr>
            <a:xfrm flipV="1">
              <a:off x="308811" y="-113718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vert="vert" wrap="none" lIns="45719" tIns="45719" rIns="45719" bIns="45719" numCol="1" anchor="b">
              <a:spAutoFit/>
            </a:bodyPr>
            <a:lstStyle>
              <a:lvl1pPr algn="ctr">
                <a:defRPr sz="16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rPr lang="de-DE" dirty="0" err="1"/>
                <a:t>Antriebsk</a:t>
              </a:r>
              <a:r>
                <a:rPr dirty="0" err="1"/>
                <a:t>räfte</a:t>
              </a:r>
              <a:endParaRPr dirty="0"/>
            </a:p>
          </p:txBody>
        </p:sp>
        <p:sp>
          <p:nvSpPr>
            <p:cNvPr id="1564" name="TextBox 35"/>
            <p:cNvSpPr/>
            <p:nvPr/>
          </p:nvSpPr>
          <p:spPr>
            <a:xfrm flipV="1">
              <a:off x="300593" y="1738894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vert="vert" wrap="none" lIns="45719" tIns="45719" rIns="45719" bIns="45719" numCol="1" anchor="b">
              <a:spAutoFit/>
            </a:bodyPr>
            <a:lstStyle>
              <a:lvl1pPr algn="ctr">
                <a:defRPr sz="16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rPr dirty="0" err="1"/>
                <a:t>Zwangskräfte</a:t>
              </a:r>
              <a:endParaRPr dirty="0"/>
            </a:p>
          </p:txBody>
        </p:sp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552109" y="415461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Motivationstheorie: Theorie der Zielsetzung</a:t>
            </a:r>
          </a:p>
        </p:txBody>
      </p:sp>
      <p:sp>
        <p:nvSpPr>
          <p:cNvPr id="1568" name="Subtitle 2"/>
          <p:cNvSpPr txBox="1"/>
          <p:nvPr/>
        </p:nvSpPr>
        <p:spPr>
          <a:xfrm>
            <a:off x="3779" y="1757751"/>
            <a:ext cx="3896268" cy="509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Die Idee hinter der </a:t>
            </a:r>
            <a:r>
              <a:rPr dirty="0" err="1"/>
              <a:t>Theorie</a:t>
            </a:r>
            <a:r>
              <a:rPr dirty="0"/>
              <a:t> von Edwin Locke </a:t>
            </a:r>
            <a:r>
              <a:rPr dirty="0" err="1"/>
              <a:t>ist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Ziele</a:t>
            </a:r>
            <a:r>
              <a:rPr dirty="0"/>
              <a:t>, die </a:t>
            </a:r>
            <a:r>
              <a:rPr dirty="0" err="1"/>
              <a:t>spezifisch</a:t>
            </a:r>
            <a:r>
              <a:rPr dirty="0"/>
              <a:t> und </a:t>
            </a:r>
            <a:r>
              <a:rPr dirty="0" err="1"/>
              <a:t>effektiv</a:t>
            </a:r>
            <a:r>
              <a:rPr dirty="0"/>
              <a:t> </a:t>
            </a:r>
            <a:r>
              <a:rPr dirty="0" err="1"/>
              <a:t>schwierig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,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höherer</a:t>
            </a:r>
            <a:r>
              <a:rPr dirty="0"/>
              <a:t> </a:t>
            </a:r>
            <a:r>
              <a:rPr dirty="0" err="1"/>
              <a:t>Leistung</a:t>
            </a:r>
            <a:r>
              <a:rPr dirty="0"/>
              <a:t> </a:t>
            </a:r>
            <a:r>
              <a:rPr dirty="0" err="1"/>
              <a:t>führen</a:t>
            </a:r>
            <a:r>
              <a:rPr dirty="0"/>
              <a:t> </a:t>
            </a:r>
            <a:r>
              <a:rPr dirty="0" err="1"/>
              <a:t>können</a:t>
            </a:r>
            <a:r>
              <a:rPr dirty="0"/>
              <a:t>. Ein </a:t>
            </a:r>
            <a:r>
              <a:rPr dirty="0" err="1"/>
              <a:t>schwieriges</a:t>
            </a:r>
            <a:r>
              <a:rPr dirty="0"/>
              <a:t> </a:t>
            </a:r>
            <a:r>
              <a:rPr dirty="0" err="1"/>
              <a:t>Ziel</a:t>
            </a:r>
            <a:r>
              <a:rPr dirty="0"/>
              <a:t> </a:t>
            </a:r>
            <a:r>
              <a:rPr dirty="0" err="1"/>
              <a:t>hilft</a:t>
            </a:r>
            <a:r>
              <a:rPr dirty="0"/>
              <a:t> dem </a:t>
            </a:r>
            <a:r>
              <a:rPr dirty="0" err="1"/>
              <a:t>Einzelnen</a:t>
            </a:r>
            <a:r>
              <a:rPr dirty="0"/>
              <a:t>, </a:t>
            </a:r>
            <a:r>
              <a:rPr dirty="0" err="1"/>
              <a:t>sich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fokussieren</a:t>
            </a:r>
            <a:r>
              <a:rPr dirty="0"/>
              <a:t> und </a:t>
            </a:r>
            <a:r>
              <a:rPr lang="de-DE" dirty="0"/>
              <a:t>dessen</a:t>
            </a:r>
            <a:r>
              <a:rPr dirty="0"/>
              <a:t> </a:t>
            </a:r>
            <a:r>
              <a:rPr dirty="0" err="1"/>
              <a:t>Aufmerksamkeit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lenken</a:t>
            </a:r>
            <a:r>
              <a:rPr dirty="0"/>
              <a:t>, und </a:t>
            </a:r>
            <a:r>
              <a:rPr dirty="0" err="1"/>
              <a:t>spornt</a:t>
            </a:r>
            <a:r>
              <a:rPr dirty="0"/>
              <a:t> </a:t>
            </a:r>
            <a:r>
              <a:rPr lang="de-DE" dirty="0"/>
              <a:t>dazu </a:t>
            </a:r>
            <a:r>
              <a:rPr dirty="0"/>
              <a:t>an, </a:t>
            </a:r>
            <a:r>
              <a:rPr dirty="0" err="1"/>
              <a:t>härter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arbeiten</a:t>
            </a:r>
            <a:r>
              <a:rPr dirty="0"/>
              <a:t>. Die </a:t>
            </a:r>
            <a:r>
              <a:rPr dirty="0" err="1"/>
              <a:t>Schwierigkeit</a:t>
            </a:r>
            <a:r>
              <a:rPr dirty="0"/>
              <a:t> des </a:t>
            </a:r>
            <a:r>
              <a:rPr dirty="0" err="1"/>
              <a:t>Ziels</a:t>
            </a:r>
            <a:r>
              <a:rPr dirty="0"/>
              <a:t> </a:t>
            </a:r>
            <a:r>
              <a:rPr dirty="0" err="1"/>
              <a:t>erhöht</a:t>
            </a:r>
            <a:r>
              <a:rPr dirty="0"/>
              <a:t> die </a:t>
            </a:r>
            <a:r>
              <a:rPr dirty="0" err="1"/>
              <a:t>Ausdauer</a:t>
            </a:r>
            <a:r>
              <a:rPr dirty="0"/>
              <a:t> und </a:t>
            </a:r>
            <a:r>
              <a:rPr dirty="0" err="1"/>
              <a:t>zwingt</a:t>
            </a:r>
            <a:r>
              <a:rPr dirty="0"/>
              <a:t> die Menschen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mehr</a:t>
            </a:r>
            <a:r>
              <a:rPr dirty="0"/>
              <a:t> </a:t>
            </a:r>
            <a:r>
              <a:rPr dirty="0" err="1"/>
              <a:t>Effektivität</a:t>
            </a:r>
            <a:r>
              <a:rPr dirty="0"/>
              <a:t> und </a:t>
            </a:r>
            <a:r>
              <a:rPr dirty="0" err="1"/>
              <a:t>Effizienz</a:t>
            </a:r>
            <a:r>
              <a:rPr dirty="0"/>
              <a:t>. 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85750" indent="-285750" defTabSz="1087636">
              <a:spcBef>
                <a:spcPts val="600"/>
              </a:spcBef>
              <a:buSzPct val="100000"/>
              <a:buFont typeface="Arial"/>
              <a:buChar char="•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Die </a:t>
            </a:r>
            <a:r>
              <a:rPr dirty="0" err="1"/>
              <a:t>Beziehung</a:t>
            </a:r>
            <a:r>
              <a:rPr dirty="0"/>
              <a:t> </a:t>
            </a:r>
            <a:r>
              <a:rPr dirty="0" err="1"/>
              <a:t>zwischen</a:t>
            </a:r>
            <a:r>
              <a:rPr dirty="0"/>
              <a:t> </a:t>
            </a:r>
            <a:r>
              <a:rPr dirty="0" err="1"/>
              <a:t>Zielen</a:t>
            </a:r>
            <a:r>
              <a:rPr dirty="0"/>
              <a:t> und </a:t>
            </a:r>
            <a:r>
              <a:rPr dirty="0" err="1"/>
              <a:t>Leistung</a:t>
            </a:r>
            <a:r>
              <a:rPr dirty="0"/>
              <a:t> </a:t>
            </a:r>
            <a:r>
              <a:rPr dirty="0" err="1"/>
              <a:t>hängt</a:t>
            </a:r>
            <a:r>
              <a:rPr dirty="0"/>
              <a:t> </a:t>
            </a:r>
            <a:r>
              <a:rPr dirty="0" err="1"/>
              <a:t>davon</a:t>
            </a:r>
            <a:r>
              <a:rPr dirty="0"/>
              <a:t> ab,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engagiert</a:t>
            </a:r>
            <a:r>
              <a:rPr dirty="0"/>
              <a:t> die Person dem </a:t>
            </a:r>
            <a:r>
              <a:rPr dirty="0" err="1"/>
              <a:t>Ziel</a:t>
            </a:r>
            <a:r>
              <a:rPr dirty="0"/>
              <a:t> </a:t>
            </a:r>
            <a:r>
              <a:rPr dirty="0" err="1"/>
              <a:t>gegenüber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und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spezifisch</a:t>
            </a:r>
            <a:r>
              <a:rPr dirty="0"/>
              <a:t> die </a:t>
            </a:r>
            <a:r>
              <a:rPr dirty="0" err="1"/>
              <a:t>Aufgaben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. 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85750" indent="-285750" defTabSz="1087636">
              <a:spcBef>
                <a:spcPts val="600"/>
              </a:spcBef>
              <a:buSzPct val="100000"/>
              <a:buFont typeface="Arial"/>
              <a:buChar char="•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Setzen</a:t>
            </a:r>
            <a:r>
              <a:rPr dirty="0"/>
              <a:t> Sie</a:t>
            </a:r>
            <a:r>
              <a:rPr lang="de-DE" dirty="0"/>
              <a:t> </a:t>
            </a:r>
            <a:r>
              <a:rPr dirty="0" err="1"/>
              <a:t>Ziele</a:t>
            </a:r>
            <a:r>
              <a:rPr dirty="0"/>
              <a:t>, die </a:t>
            </a:r>
            <a:r>
              <a:rPr lang="de-DE" dirty="0"/>
              <a:t>motivieren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85750" indent="-285750" defTabSz="1087636">
              <a:spcBef>
                <a:spcPts val="600"/>
              </a:spcBef>
              <a:buSzPct val="100000"/>
              <a:buFont typeface="Arial"/>
              <a:buChar char="•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Erhöhen</a:t>
            </a:r>
            <a:r>
              <a:rPr dirty="0"/>
              <a:t> Sie </a:t>
            </a:r>
            <a:r>
              <a:rPr dirty="0" err="1"/>
              <a:t>Akzeptanz</a:t>
            </a:r>
            <a:r>
              <a:rPr dirty="0"/>
              <a:t> und Engagement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85750" indent="-285750" defTabSz="1087636">
              <a:spcBef>
                <a:spcPts val="600"/>
              </a:spcBef>
              <a:buSzPct val="100000"/>
              <a:buFont typeface="Arial"/>
              <a:buChar char="•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Rückmeldungen</a:t>
            </a:r>
            <a:r>
              <a:rPr dirty="0"/>
              <a:t> </a:t>
            </a:r>
            <a:r>
              <a:rPr dirty="0" err="1"/>
              <a:t>zum</a:t>
            </a:r>
            <a:r>
              <a:rPr dirty="0"/>
              <a:t> </a:t>
            </a:r>
            <a:r>
              <a:rPr dirty="0" err="1"/>
              <a:t>Fortschritt</a:t>
            </a:r>
            <a:r>
              <a:rPr dirty="0"/>
              <a:t> </a:t>
            </a:r>
            <a:r>
              <a:rPr dirty="0" err="1"/>
              <a:t>halten</a:t>
            </a:r>
            <a:r>
              <a:rPr dirty="0"/>
              <a:t> die Motivation </a:t>
            </a:r>
            <a:r>
              <a:rPr dirty="0" err="1"/>
              <a:t>aufrecht</a:t>
            </a:r>
            <a:endParaRPr dirty="0"/>
          </a:p>
        </p:txBody>
      </p:sp>
      <p:sp>
        <p:nvSpPr>
          <p:cNvPr id="1569" name="Freeform 3"/>
          <p:cNvSpPr/>
          <p:nvPr/>
        </p:nvSpPr>
        <p:spPr>
          <a:xfrm>
            <a:off x="5145642" y="3951782"/>
            <a:ext cx="3008511" cy="657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04" y="21600"/>
                </a:moveTo>
                <a:lnTo>
                  <a:pt x="0" y="413"/>
                </a:lnTo>
                <a:lnTo>
                  <a:pt x="96" y="0"/>
                </a:lnTo>
                <a:lnTo>
                  <a:pt x="21600" y="21202"/>
                </a:lnTo>
                <a:lnTo>
                  <a:pt x="21504" y="21600"/>
                </a:ln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0" name="Freeform 6"/>
          <p:cNvSpPr/>
          <p:nvPr/>
        </p:nvSpPr>
        <p:spPr>
          <a:xfrm>
            <a:off x="8195346" y="3958868"/>
            <a:ext cx="2647538" cy="623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" y="21600"/>
                </a:moveTo>
                <a:lnTo>
                  <a:pt x="0" y="21202"/>
                </a:lnTo>
                <a:lnTo>
                  <a:pt x="21497" y="0"/>
                </a:lnTo>
                <a:lnTo>
                  <a:pt x="21600" y="413"/>
                </a:lnTo>
                <a:lnTo>
                  <a:pt x="103" y="21600"/>
                </a:ln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1" name="Freeform 7"/>
          <p:cNvSpPr/>
          <p:nvPr/>
        </p:nvSpPr>
        <p:spPr>
          <a:xfrm>
            <a:off x="5789078" y="3958868"/>
            <a:ext cx="37244" cy="148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2" y="780"/>
                </a:moveTo>
                <a:cubicBezTo>
                  <a:pt x="21282" y="780"/>
                  <a:pt x="21282" y="858"/>
                  <a:pt x="21282" y="936"/>
                </a:cubicBezTo>
                <a:cubicBezTo>
                  <a:pt x="20965" y="1170"/>
                  <a:pt x="20647" y="1482"/>
                  <a:pt x="20329" y="1716"/>
                </a:cubicBezTo>
                <a:cubicBezTo>
                  <a:pt x="20012" y="1794"/>
                  <a:pt x="20012" y="1871"/>
                  <a:pt x="19694" y="1949"/>
                </a:cubicBezTo>
                <a:cubicBezTo>
                  <a:pt x="19694" y="2183"/>
                  <a:pt x="19059" y="2339"/>
                  <a:pt x="18741" y="2495"/>
                </a:cubicBezTo>
                <a:cubicBezTo>
                  <a:pt x="18424" y="2573"/>
                  <a:pt x="18106" y="2651"/>
                  <a:pt x="18106" y="2807"/>
                </a:cubicBezTo>
                <a:cubicBezTo>
                  <a:pt x="17471" y="2963"/>
                  <a:pt x="16835" y="3119"/>
                  <a:pt x="16518" y="3275"/>
                </a:cubicBezTo>
                <a:cubicBezTo>
                  <a:pt x="16200" y="3353"/>
                  <a:pt x="15882" y="3509"/>
                  <a:pt x="15565" y="3665"/>
                </a:cubicBezTo>
                <a:cubicBezTo>
                  <a:pt x="14929" y="3743"/>
                  <a:pt x="14612" y="3899"/>
                  <a:pt x="13976" y="4055"/>
                </a:cubicBezTo>
                <a:cubicBezTo>
                  <a:pt x="13341" y="4133"/>
                  <a:pt x="12706" y="4289"/>
                  <a:pt x="12071" y="4445"/>
                </a:cubicBezTo>
                <a:cubicBezTo>
                  <a:pt x="11435" y="4601"/>
                  <a:pt x="10482" y="4757"/>
                  <a:pt x="9847" y="4913"/>
                </a:cubicBezTo>
                <a:cubicBezTo>
                  <a:pt x="9529" y="4991"/>
                  <a:pt x="9529" y="4991"/>
                  <a:pt x="9212" y="5069"/>
                </a:cubicBezTo>
                <a:cubicBezTo>
                  <a:pt x="7941" y="5225"/>
                  <a:pt x="6671" y="5458"/>
                  <a:pt x="5400" y="5692"/>
                </a:cubicBezTo>
                <a:cubicBezTo>
                  <a:pt x="5082" y="5692"/>
                  <a:pt x="4765" y="5770"/>
                  <a:pt x="4447" y="5848"/>
                </a:cubicBezTo>
                <a:cubicBezTo>
                  <a:pt x="3176" y="6004"/>
                  <a:pt x="1588" y="6238"/>
                  <a:pt x="0" y="6394"/>
                </a:cubicBezTo>
                <a:lnTo>
                  <a:pt x="0" y="21600"/>
                </a:lnTo>
                <a:cubicBezTo>
                  <a:pt x="1588" y="21366"/>
                  <a:pt x="3176" y="21210"/>
                  <a:pt x="4447" y="20898"/>
                </a:cubicBezTo>
                <a:cubicBezTo>
                  <a:pt x="4765" y="20898"/>
                  <a:pt x="5082" y="20820"/>
                  <a:pt x="5400" y="20820"/>
                </a:cubicBezTo>
                <a:lnTo>
                  <a:pt x="6035" y="20742"/>
                </a:lnTo>
                <a:cubicBezTo>
                  <a:pt x="7306" y="20508"/>
                  <a:pt x="8259" y="20352"/>
                  <a:pt x="9212" y="20196"/>
                </a:cubicBezTo>
                <a:cubicBezTo>
                  <a:pt x="9529" y="20118"/>
                  <a:pt x="9529" y="20118"/>
                  <a:pt x="9847" y="20118"/>
                </a:cubicBezTo>
                <a:cubicBezTo>
                  <a:pt x="10165" y="19962"/>
                  <a:pt x="10800" y="19884"/>
                  <a:pt x="11118" y="19806"/>
                </a:cubicBezTo>
                <a:cubicBezTo>
                  <a:pt x="11435" y="19729"/>
                  <a:pt x="11753" y="19651"/>
                  <a:pt x="12071" y="19573"/>
                </a:cubicBezTo>
                <a:cubicBezTo>
                  <a:pt x="12706" y="19495"/>
                  <a:pt x="13341" y="19339"/>
                  <a:pt x="13976" y="19183"/>
                </a:cubicBezTo>
                <a:cubicBezTo>
                  <a:pt x="13976" y="19105"/>
                  <a:pt x="14612" y="19105"/>
                  <a:pt x="14612" y="18949"/>
                </a:cubicBezTo>
                <a:cubicBezTo>
                  <a:pt x="14929" y="18949"/>
                  <a:pt x="14929" y="18871"/>
                  <a:pt x="15565" y="18715"/>
                </a:cubicBezTo>
                <a:cubicBezTo>
                  <a:pt x="15882" y="18637"/>
                  <a:pt x="16200" y="18559"/>
                  <a:pt x="16518" y="18403"/>
                </a:cubicBezTo>
                <a:cubicBezTo>
                  <a:pt x="16835" y="18403"/>
                  <a:pt x="16835" y="18325"/>
                  <a:pt x="17153" y="18247"/>
                </a:cubicBezTo>
                <a:cubicBezTo>
                  <a:pt x="17471" y="18091"/>
                  <a:pt x="17471" y="18013"/>
                  <a:pt x="18106" y="17935"/>
                </a:cubicBezTo>
                <a:cubicBezTo>
                  <a:pt x="18106" y="17857"/>
                  <a:pt x="18424" y="17701"/>
                  <a:pt x="18741" y="17623"/>
                </a:cubicBezTo>
                <a:lnTo>
                  <a:pt x="19059" y="17545"/>
                </a:lnTo>
                <a:cubicBezTo>
                  <a:pt x="19376" y="17389"/>
                  <a:pt x="19694" y="17233"/>
                  <a:pt x="19694" y="17077"/>
                </a:cubicBezTo>
                <a:cubicBezTo>
                  <a:pt x="20012" y="17077"/>
                  <a:pt x="20012" y="16921"/>
                  <a:pt x="20329" y="16843"/>
                </a:cubicBezTo>
                <a:lnTo>
                  <a:pt x="20329" y="16765"/>
                </a:lnTo>
                <a:cubicBezTo>
                  <a:pt x="20647" y="16531"/>
                  <a:pt x="20965" y="16297"/>
                  <a:pt x="21282" y="16064"/>
                </a:cubicBezTo>
                <a:cubicBezTo>
                  <a:pt x="21282" y="16064"/>
                  <a:pt x="21282" y="15986"/>
                  <a:pt x="21282" y="15908"/>
                </a:cubicBezTo>
                <a:cubicBezTo>
                  <a:pt x="21600" y="15752"/>
                  <a:pt x="21600" y="15518"/>
                  <a:pt x="21600" y="15284"/>
                </a:cubicBezTo>
                <a:cubicBezTo>
                  <a:pt x="21600" y="15206"/>
                  <a:pt x="21600" y="15206"/>
                  <a:pt x="21600" y="15206"/>
                </a:cubicBezTo>
                <a:lnTo>
                  <a:pt x="21600" y="0"/>
                </a:lnTo>
                <a:cubicBezTo>
                  <a:pt x="21600" y="312"/>
                  <a:pt x="21600" y="546"/>
                  <a:pt x="21282" y="780"/>
                </a:cubicBezTo>
              </a:path>
            </a:pathLst>
          </a:custGeom>
          <a:solidFill>
            <a:srgbClr val="A6A6A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2" name="Freeform 9"/>
          <p:cNvSpPr/>
          <p:nvPr/>
        </p:nvSpPr>
        <p:spPr>
          <a:xfrm>
            <a:off x="4121592" y="3958868"/>
            <a:ext cx="37244" cy="148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206"/>
                </a:moveTo>
                <a:lnTo>
                  <a:pt x="0" y="0"/>
                </a:lnTo>
                <a:cubicBezTo>
                  <a:pt x="0" y="2339"/>
                  <a:pt x="6988" y="4601"/>
                  <a:pt x="21600" y="6394"/>
                </a:cubicBezTo>
                <a:lnTo>
                  <a:pt x="21600" y="21600"/>
                </a:lnTo>
                <a:cubicBezTo>
                  <a:pt x="6988" y="19806"/>
                  <a:pt x="0" y="17467"/>
                  <a:pt x="0" y="15206"/>
                </a:cubicBezTo>
              </a:path>
            </a:pathLst>
          </a:custGeom>
          <a:solidFill>
            <a:srgbClr val="A6A6A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3" name="Freeform 10"/>
          <p:cNvSpPr/>
          <p:nvPr/>
        </p:nvSpPr>
        <p:spPr>
          <a:xfrm>
            <a:off x="5061620" y="4001382"/>
            <a:ext cx="726925" cy="46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4819"/>
                </a:lnTo>
                <a:lnTo>
                  <a:pt x="0" y="21600"/>
                </a:lnTo>
                <a:lnTo>
                  <a:pt x="0" y="16781"/>
                </a:lnTo>
                <a:lnTo>
                  <a:pt x="21600" y="0"/>
                </a:lnTo>
              </a:path>
            </a:pathLst>
          </a:cu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4" name="Freeform 11"/>
          <p:cNvSpPr/>
          <p:nvPr/>
        </p:nvSpPr>
        <p:spPr>
          <a:xfrm>
            <a:off x="4159382" y="4001382"/>
            <a:ext cx="726924" cy="46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6781"/>
                </a:moveTo>
                <a:lnTo>
                  <a:pt x="21600" y="21600"/>
                </a:lnTo>
                <a:lnTo>
                  <a:pt x="0" y="4819"/>
                </a:lnTo>
                <a:lnTo>
                  <a:pt x="0" y="0"/>
                </a:lnTo>
                <a:lnTo>
                  <a:pt x="21600" y="16781"/>
                </a:lnTo>
              </a:path>
            </a:pathLst>
          </a:cu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5" name="Freeform 12"/>
          <p:cNvSpPr/>
          <p:nvPr/>
        </p:nvSpPr>
        <p:spPr>
          <a:xfrm>
            <a:off x="4121968" y="3533730"/>
            <a:ext cx="1703991" cy="852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5" h="21600" extrusionOk="0">
                <a:moveTo>
                  <a:pt x="10651" y="0"/>
                </a:moveTo>
                <a:cubicBezTo>
                  <a:pt x="11046" y="0"/>
                  <a:pt x="11441" y="163"/>
                  <a:pt x="11742" y="462"/>
                </a:cubicBezTo>
                <a:lnTo>
                  <a:pt x="20839" y="9680"/>
                </a:lnTo>
                <a:cubicBezTo>
                  <a:pt x="21448" y="10291"/>
                  <a:pt x="21448" y="11296"/>
                  <a:pt x="20839" y="11906"/>
                </a:cubicBezTo>
                <a:lnTo>
                  <a:pt x="11742" y="21125"/>
                </a:lnTo>
                <a:cubicBezTo>
                  <a:pt x="11441" y="21437"/>
                  <a:pt x="11046" y="21600"/>
                  <a:pt x="10651" y="21600"/>
                </a:cubicBezTo>
                <a:cubicBezTo>
                  <a:pt x="10250" y="21600"/>
                  <a:pt x="9855" y="21437"/>
                  <a:pt x="9547" y="21125"/>
                </a:cubicBezTo>
                <a:lnTo>
                  <a:pt x="457" y="11906"/>
                </a:lnTo>
                <a:cubicBezTo>
                  <a:pt x="-152" y="11296"/>
                  <a:pt x="-152" y="10291"/>
                  <a:pt x="457" y="9680"/>
                </a:cubicBezTo>
                <a:lnTo>
                  <a:pt x="9547" y="462"/>
                </a:lnTo>
                <a:cubicBezTo>
                  <a:pt x="9855" y="163"/>
                  <a:pt x="10250" y="0"/>
                  <a:pt x="10651" y="0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6" name="Freeform 13"/>
          <p:cNvSpPr/>
          <p:nvPr/>
        </p:nvSpPr>
        <p:spPr>
          <a:xfrm>
            <a:off x="4886840" y="4365111"/>
            <a:ext cx="176603" cy="122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78" y="660"/>
                </a:moveTo>
                <a:cubicBezTo>
                  <a:pt x="20349" y="849"/>
                  <a:pt x="20020" y="1038"/>
                  <a:pt x="19756" y="1132"/>
                </a:cubicBezTo>
                <a:cubicBezTo>
                  <a:pt x="19624" y="1226"/>
                  <a:pt x="19493" y="1321"/>
                  <a:pt x="19295" y="1415"/>
                </a:cubicBezTo>
                <a:cubicBezTo>
                  <a:pt x="18966" y="1603"/>
                  <a:pt x="18571" y="1792"/>
                  <a:pt x="18176" y="1886"/>
                </a:cubicBezTo>
                <a:cubicBezTo>
                  <a:pt x="18110" y="1981"/>
                  <a:pt x="17978" y="1981"/>
                  <a:pt x="17978" y="1981"/>
                </a:cubicBezTo>
                <a:cubicBezTo>
                  <a:pt x="17583" y="2169"/>
                  <a:pt x="17122" y="2264"/>
                  <a:pt x="16727" y="2452"/>
                </a:cubicBezTo>
                <a:cubicBezTo>
                  <a:pt x="16661" y="2452"/>
                  <a:pt x="16595" y="2452"/>
                  <a:pt x="16595" y="2452"/>
                </a:cubicBezTo>
                <a:cubicBezTo>
                  <a:pt x="16134" y="2547"/>
                  <a:pt x="15607" y="2735"/>
                  <a:pt x="15146" y="2830"/>
                </a:cubicBezTo>
                <a:lnTo>
                  <a:pt x="15080" y="2830"/>
                </a:lnTo>
                <a:cubicBezTo>
                  <a:pt x="14554" y="2924"/>
                  <a:pt x="14027" y="3018"/>
                  <a:pt x="13500" y="3113"/>
                </a:cubicBezTo>
                <a:cubicBezTo>
                  <a:pt x="13302" y="3113"/>
                  <a:pt x="13105" y="3113"/>
                  <a:pt x="12841" y="3207"/>
                </a:cubicBezTo>
                <a:cubicBezTo>
                  <a:pt x="12578" y="3207"/>
                  <a:pt x="12315" y="3207"/>
                  <a:pt x="12051" y="3207"/>
                </a:cubicBezTo>
                <a:cubicBezTo>
                  <a:pt x="11656" y="3207"/>
                  <a:pt x="11261" y="3301"/>
                  <a:pt x="10866" y="3301"/>
                </a:cubicBezTo>
                <a:cubicBezTo>
                  <a:pt x="10471" y="3301"/>
                  <a:pt x="10141" y="3207"/>
                  <a:pt x="9746" y="3207"/>
                </a:cubicBezTo>
                <a:cubicBezTo>
                  <a:pt x="9549" y="3207"/>
                  <a:pt x="9417" y="3207"/>
                  <a:pt x="9285" y="3207"/>
                </a:cubicBezTo>
                <a:cubicBezTo>
                  <a:pt x="8890" y="3207"/>
                  <a:pt x="8429" y="3113"/>
                  <a:pt x="8034" y="3018"/>
                </a:cubicBezTo>
                <a:cubicBezTo>
                  <a:pt x="7968" y="3018"/>
                  <a:pt x="7902" y="3018"/>
                  <a:pt x="7902" y="3018"/>
                </a:cubicBezTo>
                <a:cubicBezTo>
                  <a:pt x="7441" y="3018"/>
                  <a:pt x="6980" y="2924"/>
                  <a:pt x="6585" y="2830"/>
                </a:cubicBezTo>
                <a:cubicBezTo>
                  <a:pt x="6388" y="2735"/>
                  <a:pt x="6322" y="2735"/>
                  <a:pt x="6124" y="2735"/>
                </a:cubicBezTo>
                <a:cubicBezTo>
                  <a:pt x="5861" y="2641"/>
                  <a:pt x="5532" y="2547"/>
                  <a:pt x="5202" y="2452"/>
                </a:cubicBezTo>
                <a:cubicBezTo>
                  <a:pt x="5071" y="2452"/>
                  <a:pt x="4873" y="2358"/>
                  <a:pt x="4676" y="2264"/>
                </a:cubicBezTo>
                <a:cubicBezTo>
                  <a:pt x="4412" y="2264"/>
                  <a:pt x="4149" y="2169"/>
                  <a:pt x="3951" y="2075"/>
                </a:cubicBezTo>
                <a:cubicBezTo>
                  <a:pt x="3688" y="1981"/>
                  <a:pt x="3424" y="1886"/>
                  <a:pt x="3293" y="1792"/>
                </a:cubicBezTo>
                <a:cubicBezTo>
                  <a:pt x="3029" y="1698"/>
                  <a:pt x="2832" y="1603"/>
                  <a:pt x="2634" y="1509"/>
                </a:cubicBezTo>
                <a:cubicBezTo>
                  <a:pt x="2173" y="1321"/>
                  <a:pt x="1712" y="1132"/>
                  <a:pt x="1317" y="849"/>
                </a:cubicBezTo>
                <a:cubicBezTo>
                  <a:pt x="1317" y="849"/>
                  <a:pt x="1251" y="849"/>
                  <a:pt x="1185" y="755"/>
                </a:cubicBezTo>
                <a:cubicBezTo>
                  <a:pt x="790" y="566"/>
                  <a:pt x="395" y="377"/>
                  <a:pt x="0" y="0"/>
                </a:cubicBezTo>
                <a:lnTo>
                  <a:pt x="0" y="18393"/>
                </a:lnTo>
                <a:cubicBezTo>
                  <a:pt x="395" y="18582"/>
                  <a:pt x="790" y="18865"/>
                  <a:pt x="1185" y="19148"/>
                </a:cubicBezTo>
                <a:cubicBezTo>
                  <a:pt x="1251" y="19148"/>
                  <a:pt x="1317" y="19242"/>
                  <a:pt x="1317" y="19242"/>
                </a:cubicBezTo>
                <a:cubicBezTo>
                  <a:pt x="1712" y="19431"/>
                  <a:pt x="2173" y="19619"/>
                  <a:pt x="2634" y="19808"/>
                </a:cubicBezTo>
                <a:cubicBezTo>
                  <a:pt x="2700" y="19902"/>
                  <a:pt x="2700" y="19902"/>
                  <a:pt x="2766" y="19997"/>
                </a:cubicBezTo>
                <a:cubicBezTo>
                  <a:pt x="2963" y="19997"/>
                  <a:pt x="3095" y="20091"/>
                  <a:pt x="3293" y="20091"/>
                </a:cubicBezTo>
                <a:cubicBezTo>
                  <a:pt x="3424" y="20185"/>
                  <a:pt x="3688" y="20279"/>
                  <a:pt x="3951" y="20374"/>
                </a:cubicBezTo>
                <a:cubicBezTo>
                  <a:pt x="4017" y="20374"/>
                  <a:pt x="4083" y="20468"/>
                  <a:pt x="4149" y="20468"/>
                </a:cubicBezTo>
                <a:cubicBezTo>
                  <a:pt x="4280" y="20562"/>
                  <a:pt x="4478" y="20562"/>
                  <a:pt x="4676" y="20657"/>
                </a:cubicBezTo>
                <a:cubicBezTo>
                  <a:pt x="4873" y="20657"/>
                  <a:pt x="5071" y="20751"/>
                  <a:pt x="5202" y="20845"/>
                </a:cubicBezTo>
                <a:cubicBezTo>
                  <a:pt x="5334" y="20845"/>
                  <a:pt x="5334" y="20845"/>
                  <a:pt x="5466" y="20845"/>
                </a:cubicBezTo>
                <a:cubicBezTo>
                  <a:pt x="5663" y="20940"/>
                  <a:pt x="5861" y="21034"/>
                  <a:pt x="6124" y="21034"/>
                </a:cubicBezTo>
                <a:cubicBezTo>
                  <a:pt x="6322" y="21034"/>
                  <a:pt x="6388" y="21128"/>
                  <a:pt x="6585" y="21128"/>
                </a:cubicBezTo>
                <a:lnTo>
                  <a:pt x="6651" y="21128"/>
                </a:lnTo>
                <a:cubicBezTo>
                  <a:pt x="7046" y="21223"/>
                  <a:pt x="7507" y="21317"/>
                  <a:pt x="7902" y="21411"/>
                </a:cubicBezTo>
                <a:cubicBezTo>
                  <a:pt x="7902" y="21411"/>
                  <a:pt x="7968" y="21411"/>
                  <a:pt x="8034" y="21411"/>
                </a:cubicBezTo>
                <a:cubicBezTo>
                  <a:pt x="8429" y="21411"/>
                  <a:pt x="8759" y="21411"/>
                  <a:pt x="9154" y="21506"/>
                </a:cubicBezTo>
                <a:cubicBezTo>
                  <a:pt x="9154" y="21506"/>
                  <a:pt x="9220" y="21506"/>
                  <a:pt x="9285" y="21506"/>
                </a:cubicBezTo>
                <a:cubicBezTo>
                  <a:pt x="9417" y="21506"/>
                  <a:pt x="9549" y="21506"/>
                  <a:pt x="9746" y="21506"/>
                </a:cubicBezTo>
                <a:cubicBezTo>
                  <a:pt x="10010" y="21600"/>
                  <a:pt x="10207" y="21600"/>
                  <a:pt x="10405" y="21600"/>
                </a:cubicBezTo>
                <a:cubicBezTo>
                  <a:pt x="10537" y="21600"/>
                  <a:pt x="10734" y="21600"/>
                  <a:pt x="10866" y="21600"/>
                </a:cubicBezTo>
                <a:cubicBezTo>
                  <a:pt x="11129" y="21600"/>
                  <a:pt x="11459" y="21600"/>
                  <a:pt x="11854" y="21600"/>
                </a:cubicBezTo>
                <a:cubicBezTo>
                  <a:pt x="11854" y="21600"/>
                  <a:pt x="11985" y="21506"/>
                  <a:pt x="12051" y="21506"/>
                </a:cubicBezTo>
                <a:cubicBezTo>
                  <a:pt x="12315" y="21506"/>
                  <a:pt x="12578" y="21506"/>
                  <a:pt x="12841" y="21411"/>
                </a:cubicBezTo>
                <a:cubicBezTo>
                  <a:pt x="13039" y="21411"/>
                  <a:pt x="13171" y="21411"/>
                  <a:pt x="13302" y="21411"/>
                </a:cubicBezTo>
                <a:cubicBezTo>
                  <a:pt x="13434" y="21411"/>
                  <a:pt x="13434" y="21411"/>
                  <a:pt x="13500" y="21411"/>
                </a:cubicBezTo>
                <a:cubicBezTo>
                  <a:pt x="14027" y="21317"/>
                  <a:pt x="14554" y="21223"/>
                  <a:pt x="15080" y="21128"/>
                </a:cubicBezTo>
                <a:lnTo>
                  <a:pt x="15146" y="21128"/>
                </a:lnTo>
                <a:cubicBezTo>
                  <a:pt x="15607" y="21034"/>
                  <a:pt x="16134" y="20940"/>
                  <a:pt x="16595" y="20751"/>
                </a:cubicBezTo>
                <a:cubicBezTo>
                  <a:pt x="16595" y="20751"/>
                  <a:pt x="16661" y="20751"/>
                  <a:pt x="16727" y="20657"/>
                </a:cubicBezTo>
                <a:cubicBezTo>
                  <a:pt x="17122" y="20562"/>
                  <a:pt x="17583" y="20468"/>
                  <a:pt x="17978" y="20279"/>
                </a:cubicBezTo>
                <a:cubicBezTo>
                  <a:pt x="18044" y="20279"/>
                  <a:pt x="18110" y="20185"/>
                  <a:pt x="18176" y="20185"/>
                </a:cubicBezTo>
                <a:cubicBezTo>
                  <a:pt x="18571" y="20091"/>
                  <a:pt x="18966" y="19902"/>
                  <a:pt x="19295" y="19714"/>
                </a:cubicBezTo>
                <a:cubicBezTo>
                  <a:pt x="19493" y="19619"/>
                  <a:pt x="19624" y="19525"/>
                  <a:pt x="19756" y="19525"/>
                </a:cubicBezTo>
                <a:cubicBezTo>
                  <a:pt x="20020" y="19336"/>
                  <a:pt x="20349" y="19242"/>
                  <a:pt x="20678" y="19053"/>
                </a:cubicBezTo>
                <a:cubicBezTo>
                  <a:pt x="20678" y="18959"/>
                  <a:pt x="20744" y="18959"/>
                  <a:pt x="20744" y="18865"/>
                </a:cubicBezTo>
                <a:cubicBezTo>
                  <a:pt x="21073" y="18770"/>
                  <a:pt x="21337" y="18582"/>
                  <a:pt x="21600" y="18393"/>
                </a:cubicBezTo>
                <a:lnTo>
                  <a:pt x="21600" y="0"/>
                </a:lnTo>
                <a:cubicBezTo>
                  <a:pt x="21271" y="283"/>
                  <a:pt x="21007" y="472"/>
                  <a:pt x="20678" y="660"/>
                </a:cubicBezTo>
              </a:path>
            </a:pathLst>
          </a:custGeom>
          <a:solidFill>
            <a:srgbClr val="A6A6A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7" name="Freeform 14"/>
          <p:cNvSpPr/>
          <p:nvPr/>
        </p:nvSpPr>
        <p:spPr>
          <a:xfrm>
            <a:off x="4749853" y="3904545"/>
            <a:ext cx="448223" cy="105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746"/>
                </a:moveTo>
                <a:cubicBezTo>
                  <a:pt x="21600" y="16716"/>
                  <a:pt x="16760" y="21600"/>
                  <a:pt x="10813" y="21600"/>
                </a:cubicBezTo>
                <a:cubicBezTo>
                  <a:pt x="4840" y="21600"/>
                  <a:pt x="0" y="16716"/>
                  <a:pt x="0" y="10746"/>
                </a:cubicBezTo>
                <a:cubicBezTo>
                  <a:pt x="0" y="4884"/>
                  <a:pt x="4840" y="0"/>
                  <a:pt x="10813" y="0"/>
                </a:cubicBezTo>
                <a:cubicBezTo>
                  <a:pt x="16760" y="0"/>
                  <a:pt x="21600" y="4884"/>
                  <a:pt x="21600" y="10746"/>
                </a:cubicBezTo>
              </a:path>
            </a:pathLst>
          </a:cu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8" name="Freeform 15"/>
          <p:cNvSpPr/>
          <p:nvPr/>
        </p:nvSpPr>
        <p:spPr>
          <a:xfrm>
            <a:off x="4497130" y="2858231"/>
            <a:ext cx="953664" cy="1100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364"/>
                </a:moveTo>
                <a:cubicBezTo>
                  <a:pt x="21600" y="4187"/>
                  <a:pt x="16755" y="0"/>
                  <a:pt x="10806" y="0"/>
                </a:cubicBezTo>
                <a:cubicBezTo>
                  <a:pt x="4832" y="0"/>
                  <a:pt x="0" y="4187"/>
                  <a:pt x="0" y="9364"/>
                </a:cubicBezTo>
                <a:cubicBezTo>
                  <a:pt x="0" y="13930"/>
                  <a:pt x="3776" y="17728"/>
                  <a:pt x="8766" y="18549"/>
                </a:cubicBezTo>
                <a:lnTo>
                  <a:pt x="10806" y="21600"/>
                </a:lnTo>
                <a:lnTo>
                  <a:pt x="12834" y="18549"/>
                </a:lnTo>
                <a:cubicBezTo>
                  <a:pt x="17824" y="17728"/>
                  <a:pt x="21600" y="13930"/>
                  <a:pt x="21600" y="93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500"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579" name="TextBox 58"/>
          <p:cNvSpPr txBox="1"/>
          <p:nvPr/>
        </p:nvSpPr>
        <p:spPr>
          <a:xfrm>
            <a:off x="4817132" y="3097662"/>
            <a:ext cx="316556" cy="506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33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1</a:t>
            </a:r>
          </a:p>
        </p:txBody>
      </p:sp>
      <p:sp>
        <p:nvSpPr>
          <p:cNvPr id="1580" name="Subtitle 2"/>
          <p:cNvSpPr txBox="1"/>
          <p:nvPr/>
        </p:nvSpPr>
        <p:spPr>
          <a:xfrm>
            <a:off x="4718841" y="2518256"/>
            <a:ext cx="2177718" cy="58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algn="ctr" defTabSz="1087636">
              <a:spcBef>
                <a:spcPts val="400"/>
              </a:spcBef>
              <a:defRPr sz="16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>
                <a:solidFill>
                  <a:srgbClr val="245473"/>
                </a:solidFill>
              </a:rPr>
              <a:t>Z</a:t>
            </a:r>
            <a:r>
              <a:rPr sz="1800" dirty="0">
                <a:solidFill>
                  <a:srgbClr val="245473"/>
                </a:solidFill>
              </a:rPr>
              <a:t>.</a:t>
            </a:r>
            <a:r>
              <a:rPr dirty="0">
                <a:solidFill>
                  <a:srgbClr val="245473"/>
                </a:solidFill>
              </a:rPr>
              <a:t> B. </a:t>
            </a:r>
            <a:r>
              <a:rPr sz="1800" dirty="0" err="1">
                <a:solidFill>
                  <a:srgbClr val="245473"/>
                </a:solidFill>
              </a:rPr>
              <a:t>Leistungs</a:t>
            </a:r>
            <a:r>
              <a:rPr sz="1800" dirty="0">
                <a:solidFill>
                  <a:srgbClr val="245473"/>
                </a:solidFill>
              </a:rPr>
              <a:t>- und </a:t>
            </a:r>
            <a:r>
              <a:rPr sz="1800" dirty="0" err="1">
                <a:solidFill>
                  <a:srgbClr val="245473"/>
                </a:solidFill>
              </a:rPr>
              <a:t>Lernziele</a:t>
            </a:r>
            <a:endParaRPr sz="1800" dirty="0">
              <a:solidFill>
                <a:srgbClr val="245473"/>
              </a:solidFill>
            </a:endParaRPr>
          </a:p>
        </p:txBody>
      </p:sp>
      <p:sp>
        <p:nvSpPr>
          <p:cNvPr id="1581" name="TextBox 63"/>
          <p:cNvSpPr txBox="1"/>
          <p:nvPr/>
        </p:nvSpPr>
        <p:spPr>
          <a:xfrm>
            <a:off x="3631407" y="1870111"/>
            <a:ext cx="3384151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Setzen</a:t>
            </a:r>
            <a:r>
              <a:rPr b="1" dirty="0"/>
              <a:t> Sie </a:t>
            </a:r>
            <a:r>
              <a:rPr b="1" dirty="0" err="1"/>
              <a:t>ein</a:t>
            </a:r>
            <a:r>
              <a:rPr b="1" dirty="0"/>
              <a:t> </a:t>
            </a:r>
            <a:r>
              <a:rPr b="1" dirty="0" err="1"/>
              <a:t>spezifisches</a:t>
            </a:r>
            <a:r>
              <a:rPr b="1" dirty="0"/>
              <a:t> und </a:t>
            </a:r>
            <a:r>
              <a:rPr b="1" dirty="0" err="1"/>
              <a:t>hohes</a:t>
            </a:r>
            <a:r>
              <a:rPr b="1" dirty="0"/>
              <a:t> </a:t>
            </a:r>
            <a:r>
              <a:rPr b="1" dirty="0" err="1"/>
              <a:t>Ziel</a:t>
            </a:r>
            <a:endParaRPr b="1" dirty="0"/>
          </a:p>
        </p:txBody>
      </p:sp>
      <p:grpSp>
        <p:nvGrpSpPr>
          <p:cNvPr id="1591" name="Gruppieren 3"/>
          <p:cNvGrpSpPr/>
          <p:nvPr/>
        </p:nvGrpSpPr>
        <p:grpSpPr>
          <a:xfrm>
            <a:off x="7369249" y="3536346"/>
            <a:ext cx="1704730" cy="1629161"/>
            <a:chOff x="0" y="0"/>
            <a:chExt cx="1704728" cy="1629159"/>
          </a:xfrm>
        </p:grpSpPr>
        <p:sp>
          <p:nvSpPr>
            <p:cNvPr id="1582" name="Freeform 17"/>
            <p:cNvSpPr/>
            <p:nvPr/>
          </p:nvSpPr>
          <p:spPr>
            <a:xfrm>
              <a:off x="1667486" y="1100637"/>
              <a:ext cx="37243" cy="14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82" y="783"/>
                  </a:moveTo>
                  <a:lnTo>
                    <a:pt x="21282" y="861"/>
                  </a:lnTo>
                  <a:cubicBezTo>
                    <a:pt x="20965" y="1096"/>
                    <a:pt x="20647" y="1409"/>
                    <a:pt x="20329" y="1643"/>
                  </a:cubicBezTo>
                  <a:cubicBezTo>
                    <a:pt x="20329" y="1800"/>
                    <a:pt x="20012" y="1878"/>
                    <a:pt x="20012" y="1878"/>
                  </a:cubicBezTo>
                  <a:cubicBezTo>
                    <a:pt x="19376" y="2113"/>
                    <a:pt x="19376" y="2270"/>
                    <a:pt x="18741" y="2504"/>
                  </a:cubicBezTo>
                  <a:cubicBezTo>
                    <a:pt x="18741" y="2583"/>
                    <a:pt x="18424" y="2661"/>
                    <a:pt x="17788" y="2739"/>
                  </a:cubicBezTo>
                  <a:cubicBezTo>
                    <a:pt x="17471" y="2974"/>
                    <a:pt x="17153" y="3130"/>
                    <a:pt x="16518" y="3209"/>
                  </a:cubicBezTo>
                  <a:cubicBezTo>
                    <a:pt x="16518" y="3365"/>
                    <a:pt x="15882" y="3522"/>
                    <a:pt x="15565" y="3600"/>
                  </a:cubicBezTo>
                  <a:cubicBezTo>
                    <a:pt x="14929" y="3678"/>
                    <a:pt x="14612" y="3835"/>
                    <a:pt x="13976" y="3991"/>
                  </a:cubicBezTo>
                  <a:cubicBezTo>
                    <a:pt x="13659" y="4148"/>
                    <a:pt x="13024" y="4304"/>
                    <a:pt x="12071" y="4461"/>
                  </a:cubicBezTo>
                  <a:cubicBezTo>
                    <a:pt x="11435" y="4617"/>
                    <a:pt x="10800" y="4696"/>
                    <a:pt x="9847" y="4930"/>
                  </a:cubicBezTo>
                  <a:cubicBezTo>
                    <a:pt x="9529" y="4930"/>
                    <a:pt x="9529" y="4930"/>
                    <a:pt x="9212" y="5009"/>
                  </a:cubicBezTo>
                  <a:cubicBezTo>
                    <a:pt x="7941" y="5243"/>
                    <a:pt x="6988" y="5478"/>
                    <a:pt x="5400" y="5713"/>
                  </a:cubicBezTo>
                  <a:cubicBezTo>
                    <a:pt x="5082" y="5713"/>
                    <a:pt x="4765" y="5713"/>
                    <a:pt x="4447" y="5791"/>
                  </a:cubicBezTo>
                  <a:cubicBezTo>
                    <a:pt x="3176" y="6026"/>
                    <a:pt x="1588" y="6261"/>
                    <a:pt x="0" y="6417"/>
                  </a:cubicBezTo>
                  <a:lnTo>
                    <a:pt x="0" y="21600"/>
                  </a:lnTo>
                  <a:cubicBezTo>
                    <a:pt x="1588" y="21443"/>
                    <a:pt x="3176" y="21209"/>
                    <a:pt x="4447" y="20974"/>
                  </a:cubicBezTo>
                  <a:cubicBezTo>
                    <a:pt x="4765" y="20974"/>
                    <a:pt x="5082" y="20896"/>
                    <a:pt x="5400" y="20817"/>
                  </a:cubicBezTo>
                  <a:cubicBezTo>
                    <a:pt x="5718" y="20817"/>
                    <a:pt x="6035" y="20817"/>
                    <a:pt x="6353" y="20739"/>
                  </a:cubicBezTo>
                  <a:cubicBezTo>
                    <a:pt x="7306" y="20583"/>
                    <a:pt x="8259" y="20348"/>
                    <a:pt x="9212" y="20270"/>
                  </a:cubicBezTo>
                  <a:cubicBezTo>
                    <a:pt x="9529" y="20191"/>
                    <a:pt x="9529" y="20113"/>
                    <a:pt x="9847" y="20113"/>
                  </a:cubicBezTo>
                  <a:cubicBezTo>
                    <a:pt x="10482" y="19957"/>
                    <a:pt x="10800" y="19878"/>
                    <a:pt x="11435" y="19878"/>
                  </a:cubicBezTo>
                  <a:cubicBezTo>
                    <a:pt x="11753" y="19800"/>
                    <a:pt x="12071" y="19722"/>
                    <a:pt x="12071" y="19643"/>
                  </a:cubicBezTo>
                  <a:cubicBezTo>
                    <a:pt x="13024" y="19487"/>
                    <a:pt x="13659" y="19409"/>
                    <a:pt x="13976" y="19252"/>
                  </a:cubicBezTo>
                  <a:cubicBezTo>
                    <a:pt x="14294" y="19096"/>
                    <a:pt x="14612" y="19096"/>
                    <a:pt x="14612" y="19017"/>
                  </a:cubicBezTo>
                  <a:cubicBezTo>
                    <a:pt x="14929" y="18939"/>
                    <a:pt x="15247" y="18861"/>
                    <a:pt x="15565" y="18783"/>
                  </a:cubicBezTo>
                  <a:cubicBezTo>
                    <a:pt x="15882" y="18704"/>
                    <a:pt x="16518" y="18548"/>
                    <a:pt x="16518" y="18470"/>
                  </a:cubicBezTo>
                  <a:cubicBezTo>
                    <a:pt x="16835" y="18391"/>
                    <a:pt x="17153" y="18313"/>
                    <a:pt x="17153" y="18313"/>
                  </a:cubicBezTo>
                  <a:cubicBezTo>
                    <a:pt x="17471" y="18157"/>
                    <a:pt x="17788" y="18078"/>
                    <a:pt x="17788" y="18000"/>
                  </a:cubicBezTo>
                  <a:cubicBezTo>
                    <a:pt x="18424" y="17922"/>
                    <a:pt x="18741" y="17765"/>
                    <a:pt x="18741" y="17609"/>
                  </a:cubicBezTo>
                  <a:cubicBezTo>
                    <a:pt x="19059" y="17609"/>
                    <a:pt x="19059" y="17609"/>
                    <a:pt x="19059" y="17530"/>
                  </a:cubicBezTo>
                  <a:cubicBezTo>
                    <a:pt x="19376" y="17452"/>
                    <a:pt x="19694" y="17217"/>
                    <a:pt x="20012" y="17139"/>
                  </a:cubicBezTo>
                  <a:cubicBezTo>
                    <a:pt x="20012" y="17061"/>
                    <a:pt x="20329" y="16904"/>
                    <a:pt x="20329" y="16904"/>
                  </a:cubicBezTo>
                  <a:cubicBezTo>
                    <a:pt x="20329" y="16826"/>
                    <a:pt x="20647" y="16826"/>
                    <a:pt x="20647" y="16826"/>
                  </a:cubicBezTo>
                  <a:cubicBezTo>
                    <a:pt x="20965" y="16591"/>
                    <a:pt x="20965" y="16278"/>
                    <a:pt x="21282" y="16043"/>
                  </a:cubicBezTo>
                  <a:lnTo>
                    <a:pt x="21282" y="15965"/>
                  </a:lnTo>
                  <a:cubicBezTo>
                    <a:pt x="21282" y="15730"/>
                    <a:pt x="21600" y="15496"/>
                    <a:pt x="21600" y="15339"/>
                  </a:cubicBezTo>
                  <a:cubicBezTo>
                    <a:pt x="21600" y="15261"/>
                    <a:pt x="21600" y="15183"/>
                    <a:pt x="21600" y="15183"/>
                  </a:cubicBezTo>
                  <a:lnTo>
                    <a:pt x="21600" y="0"/>
                  </a:lnTo>
                  <a:cubicBezTo>
                    <a:pt x="21600" y="235"/>
                    <a:pt x="21282" y="548"/>
                    <a:pt x="21282" y="783"/>
                  </a:cubicBezTo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3" name="Freeform 19"/>
            <p:cNvSpPr/>
            <p:nvPr/>
          </p:nvSpPr>
          <p:spPr>
            <a:xfrm>
              <a:off x="0" y="1100637"/>
              <a:ext cx="37243" cy="14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183"/>
                  </a:moveTo>
                  <a:lnTo>
                    <a:pt x="0" y="0"/>
                  </a:lnTo>
                  <a:cubicBezTo>
                    <a:pt x="0" y="2348"/>
                    <a:pt x="7306" y="4617"/>
                    <a:pt x="21600" y="6417"/>
                  </a:cubicBezTo>
                  <a:lnTo>
                    <a:pt x="21600" y="21600"/>
                  </a:lnTo>
                  <a:cubicBezTo>
                    <a:pt x="7306" y="19878"/>
                    <a:pt x="0" y="17530"/>
                    <a:pt x="0" y="15183"/>
                  </a:cubicBezTo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4" name="Freeform 20"/>
            <p:cNvSpPr/>
            <p:nvPr/>
          </p:nvSpPr>
          <p:spPr>
            <a:xfrm>
              <a:off x="940028" y="1143148"/>
              <a:ext cx="726923" cy="46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4800"/>
                  </a:lnTo>
                  <a:lnTo>
                    <a:pt x="0" y="21600"/>
                  </a:lnTo>
                  <a:lnTo>
                    <a:pt x="0" y="16800"/>
                  </a:lnTo>
                  <a:lnTo>
                    <a:pt x="21600" y="0"/>
                  </a:lnTo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5" name="Freeform 21"/>
            <p:cNvSpPr/>
            <p:nvPr/>
          </p:nvSpPr>
          <p:spPr>
            <a:xfrm>
              <a:off x="35426" y="1143148"/>
              <a:ext cx="726925" cy="46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6800"/>
                  </a:moveTo>
                  <a:lnTo>
                    <a:pt x="21600" y="21600"/>
                  </a:lnTo>
                  <a:lnTo>
                    <a:pt x="0" y="4800"/>
                  </a:lnTo>
                  <a:lnTo>
                    <a:pt x="0" y="0"/>
                  </a:lnTo>
                  <a:lnTo>
                    <a:pt x="21600" y="16800"/>
                  </a:lnTo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6" name="Freeform 22"/>
            <p:cNvSpPr/>
            <p:nvPr/>
          </p:nvSpPr>
          <p:spPr>
            <a:xfrm>
              <a:off x="115" y="675496"/>
              <a:ext cx="1704243" cy="852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extrusionOk="0">
                  <a:moveTo>
                    <a:pt x="10641" y="0"/>
                  </a:moveTo>
                  <a:cubicBezTo>
                    <a:pt x="11050" y="0"/>
                    <a:pt x="11445" y="149"/>
                    <a:pt x="11746" y="448"/>
                  </a:cubicBezTo>
                  <a:lnTo>
                    <a:pt x="20842" y="9686"/>
                  </a:lnTo>
                  <a:cubicBezTo>
                    <a:pt x="21451" y="10297"/>
                    <a:pt x="21451" y="11289"/>
                    <a:pt x="20842" y="11914"/>
                  </a:cubicBezTo>
                  <a:lnTo>
                    <a:pt x="11746" y="21138"/>
                  </a:lnTo>
                  <a:cubicBezTo>
                    <a:pt x="11445" y="21451"/>
                    <a:pt x="11050" y="21600"/>
                    <a:pt x="10641" y="21600"/>
                  </a:cubicBezTo>
                  <a:cubicBezTo>
                    <a:pt x="10246" y="21600"/>
                    <a:pt x="9851" y="21451"/>
                    <a:pt x="9549" y="21138"/>
                  </a:cubicBezTo>
                  <a:lnTo>
                    <a:pt x="447" y="11914"/>
                  </a:lnTo>
                  <a:cubicBezTo>
                    <a:pt x="-149" y="11289"/>
                    <a:pt x="-149" y="10297"/>
                    <a:pt x="447" y="9686"/>
                  </a:cubicBezTo>
                  <a:lnTo>
                    <a:pt x="9549" y="448"/>
                  </a:lnTo>
                  <a:cubicBezTo>
                    <a:pt x="9851" y="149"/>
                    <a:pt x="10246" y="0"/>
                    <a:pt x="10641" y="0"/>
                  </a:cubicBezTo>
                </a:path>
              </a:pathLst>
            </a:cu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7" name="Freeform 23"/>
            <p:cNvSpPr/>
            <p:nvPr/>
          </p:nvSpPr>
          <p:spPr>
            <a:xfrm>
              <a:off x="762886" y="1506878"/>
              <a:ext cx="176604" cy="12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2" y="663"/>
                  </a:moveTo>
                  <a:cubicBezTo>
                    <a:pt x="20283" y="853"/>
                    <a:pt x="20020" y="947"/>
                    <a:pt x="19756" y="1137"/>
                  </a:cubicBezTo>
                  <a:cubicBezTo>
                    <a:pt x="19624" y="1232"/>
                    <a:pt x="19427" y="1326"/>
                    <a:pt x="19295" y="1326"/>
                  </a:cubicBezTo>
                  <a:cubicBezTo>
                    <a:pt x="18900" y="1516"/>
                    <a:pt x="18505" y="1705"/>
                    <a:pt x="18110" y="1895"/>
                  </a:cubicBezTo>
                  <a:cubicBezTo>
                    <a:pt x="18044" y="1895"/>
                    <a:pt x="17978" y="1895"/>
                    <a:pt x="17912" y="1895"/>
                  </a:cubicBezTo>
                  <a:cubicBezTo>
                    <a:pt x="17517" y="2084"/>
                    <a:pt x="17056" y="2179"/>
                    <a:pt x="16661" y="2368"/>
                  </a:cubicBezTo>
                  <a:cubicBezTo>
                    <a:pt x="16661" y="2368"/>
                    <a:pt x="16595" y="2368"/>
                    <a:pt x="16529" y="2368"/>
                  </a:cubicBezTo>
                  <a:cubicBezTo>
                    <a:pt x="16068" y="2558"/>
                    <a:pt x="15607" y="2653"/>
                    <a:pt x="15146" y="2747"/>
                  </a:cubicBezTo>
                  <a:cubicBezTo>
                    <a:pt x="15080" y="2842"/>
                    <a:pt x="15015" y="2842"/>
                    <a:pt x="15015" y="2842"/>
                  </a:cubicBezTo>
                  <a:cubicBezTo>
                    <a:pt x="14488" y="2937"/>
                    <a:pt x="13961" y="3032"/>
                    <a:pt x="13434" y="3032"/>
                  </a:cubicBezTo>
                  <a:cubicBezTo>
                    <a:pt x="13237" y="3126"/>
                    <a:pt x="13039" y="3126"/>
                    <a:pt x="12841" y="3126"/>
                  </a:cubicBezTo>
                  <a:cubicBezTo>
                    <a:pt x="12512" y="3126"/>
                    <a:pt x="12249" y="3126"/>
                    <a:pt x="12051" y="3221"/>
                  </a:cubicBezTo>
                  <a:cubicBezTo>
                    <a:pt x="11590" y="3221"/>
                    <a:pt x="11195" y="3221"/>
                    <a:pt x="10734" y="3221"/>
                  </a:cubicBezTo>
                  <a:cubicBezTo>
                    <a:pt x="10471" y="3221"/>
                    <a:pt x="10076" y="3221"/>
                    <a:pt x="9746" y="3221"/>
                  </a:cubicBezTo>
                  <a:cubicBezTo>
                    <a:pt x="9549" y="3126"/>
                    <a:pt x="9417" y="3126"/>
                    <a:pt x="9220" y="3126"/>
                  </a:cubicBezTo>
                  <a:cubicBezTo>
                    <a:pt x="8759" y="3126"/>
                    <a:pt x="8363" y="3126"/>
                    <a:pt x="7968" y="3032"/>
                  </a:cubicBezTo>
                  <a:lnTo>
                    <a:pt x="7902" y="3032"/>
                  </a:lnTo>
                  <a:cubicBezTo>
                    <a:pt x="7441" y="3032"/>
                    <a:pt x="6915" y="2842"/>
                    <a:pt x="6520" y="2842"/>
                  </a:cubicBezTo>
                  <a:cubicBezTo>
                    <a:pt x="6388" y="2747"/>
                    <a:pt x="6190" y="2653"/>
                    <a:pt x="6124" y="2653"/>
                  </a:cubicBezTo>
                  <a:cubicBezTo>
                    <a:pt x="5795" y="2653"/>
                    <a:pt x="5466" y="2558"/>
                    <a:pt x="5202" y="2463"/>
                  </a:cubicBezTo>
                  <a:cubicBezTo>
                    <a:pt x="5005" y="2368"/>
                    <a:pt x="4807" y="2368"/>
                    <a:pt x="4610" y="2274"/>
                  </a:cubicBezTo>
                  <a:cubicBezTo>
                    <a:pt x="4412" y="2179"/>
                    <a:pt x="4149" y="2084"/>
                    <a:pt x="3885" y="2084"/>
                  </a:cubicBezTo>
                  <a:cubicBezTo>
                    <a:pt x="3688" y="1895"/>
                    <a:pt x="3424" y="1895"/>
                    <a:pt x="3161" y="1800"/>
                  </a:cubicBezTo>
                  <a:cubicBezTo>
                    <a:pt x="3029" y="1705"/>
                    <a:pt x="2766" y="1611"/>
                    <a:pt x="2568" y="1516"/>
                  </a:cubicBezTo>
                  <a:cubicBezTo>
                    <a:pt x="2173" y="1326"/>
                    <a:pt x="1712" y="1042"/>
                    <a:pt x="1251" y="853"/>
                  </a:cubicBezTo>
                  <a:cubicBezTo>
                    <a:pt x="1251" y="853"/>
                    <a:pt x="1185" y="758"/>
                    <a:pt x="1120" y="758"/>
                  </a:cubicBezTo>
                  <a:cubicBezTo>
                    <a:pt x="724" y="568"/>
                    <a:pt x="395" y="284"/>
                    <a:pt x="0" y="0"/>
                  </a:cubicBezTo>
                  <a:lnTo>
                    <a:pt x="0" y="18379"/>
                  </a:lnTo>
                  <a:cubicBezTo>
                    <a:pt x="395" y="18663"/>
                    <a:pt x="724" y="18947"/>
                    <a:pt x="1120" y="19137"/>
                  </a:cubicBezTo>
                  <a:cubicBezTo>
                    <a:pt x="1185" y="19137"/>
                    <a:pt x="1185" y="19232"/>
                    <a:pt x="1185" y="19232"/>
                  </a:cubicBezTo>
                  <a:cubicBezTo>
                    <a:pt x="1251" y="19232"/>
                    <a:pt x="1251" y="19232"/>
                    <a:pt x="1251" y="19232"/>
                  </a:cubicBezTo>
                  <a:cubicBezTo>
                    <a:pt x="1712" y="19516"/>
                    <a:pt x="2173" y="19705"/>
                    <a:pt x="2568" y="19895"/>
                  </a:cubicBezTo>
                  <a:cubicBezTo>
                    <a:pt x="2634" y="19989"/>
                    <a:pt x="2700" y="19989"/>
                    <a:pt x="2766" y="19989"/>
                  </a:cubicBezTo>
                  <a:cubicBezTo>
                    <a:pt x="2898" y="20084"/>
                    <a:pt x="3029" y="20084"/>
                    <a:pt x="3161" y="20179"/>
                  </a:cubicBezTo>
                  <a:cubicBezTo>
                    <a:pt x="3424" y="20274"/>
                    <a:pt x="3688" y="20368"/>
                    <a:pt x="3885" y="20463"/>
                  </a:cubicBezTo>
                  <a:cubicBezTo>
                    <a:pt x="3951" y="20463"/>
                    <a:pt x="4017" y="20463"/>
                    <a:pt x="4149" y="20558"/>
                  </a:cubicBezTo>
                  <a:cubicBezTo>
                    <a:pt x="4280" y="20558"/>
                    <a:pt x="4478" y="20653"/>
                    <a:pt x="4610" y="20747"/>
                  </a:cubicBezTo>
                  <a:cubicBezTo>
                    <a:pt x="4807" y="20747"/>
                    <a:pt x="5005" y="20842"/>
                    <a:pt x="5202" y="20937"/>
                  </a:cubicBezTo>
                  <a:cubicBezTo>
                    <a:pt x="5268" y="20937"/>
                    <a:pt x="5334" y="20937"/>
                    <a:pt x="5400" y="20937"/>
                  </a:cubicBezTo>
                  <a:cubicBezTo>
                    <a:pt x="5598" y="21032"/>
                    <a:pt x="5861" y="21032"/>
                    <a:pt x="6124" y="21032"/>
                  </a:cubicBezTo>
                  <a:cubicBezTo>
                    <a:pt x="6190" y="21126"/>
                    <a:pt x="6388" y="21126"/>
                    <a:pt x="6520" y="21126"/>
                  </a:cubicBezTo>
                  <a:lnTo>
                    <a:pt x="6585" y="21221"/>
                  </a:lnTo>
                  <a:cubicBezTo>
                    <a:pt x="7046" y="21316"/>
                    <a:pt x="7441" y="21316"/>
                    <a:pt x="7837" y="21411"/>
                  </a:cubicBezTo>
                  <a:cubicBezTo>
                    <a:pt x="7902" y="21411"/>
                    <a:pt x="7902" y="21411"/>
                    <a:pt x="7902" y="21411"/>
                  </a:cubicBezTo>
                  <a:cubicBezTo>
                    <a:pt x="7902" y="21411"/>
                    <a:pt x="7968" y="21411"/>
                    <a:pt x="7968" y="21505"/>
                  </a:cubicBezTo>
                  <a:cubicBezTo>
                    <a:pt x="8363" y="21505"/>
                    <a:pt x="8693" y="21505"/>
                    <a:pt x="9088" y="21600"/>
                  </a:cubicBezTo>
                  <a:cubicBezTo>
                    <a:pt x="9088" y="21600"/>
                    <a:pt x="9154" y="21600"/>
                    <a:pt x="9220" y="21600"/>
                  </a:cubicBezTo>
                  <a:cubicBezTo>
                    <a:pt x="9417" y="21600"/>
                    <a:pt x="9549" y="21600"/>
                    <a:pt x="9746" y="21600"/>
                  </a:cubicBezTo>
                  <a:cubicBezTo>
                    <a:pt x="9944" y="21600"/>
                    <a:pt x="10141" y="21600"/>
                    <a:pt x="10405" y="21600"/>
                  </a:cubicBezTo>
                  <a:cubicBezTo>
                    <a:pt x="10537" y="21600"/>
                    <a:pt x="10668" y="21600"/>
                    <a:pt x="10734" y="21600"/>
                  </a:cubicBezTo>
                  <a:cubicBezTo>
                    <a:pt x="11129" y="21600"/>
                    <a:pt x="11459" y="21600"/>
                    <a:pt x="11788" y="21600"/>
                  </a:cubicBezTo>
                  <a:cubicBezTo>
                    <a:pt x="11854" y="21600"/>
                    <a:pt x="11920" y="21600"/>
                    <a:pt x="12051" y="21600"/>
                  </a:cubicBezTo>
                  <a:cubicBezTo>
                    <a:pt x="12249" y="21600"/>
                    <a:pt x="12512" y="21505"/>
                    <a:pt x="12841" y="21505"/>
                  </a:cubicBezTo>
                  <a:cubicBezTo>
                    <a:pt x="12973" y="21505"/>
                    <a:pt x="13171" y="21505"/>
                    <a:pt x="13302" y="21505"/>
                  </a:cubicBezTo>
                  <a:cubicBezTo>
                    <a:pt x="13368" y="21505"/>
                    <a:pt x="13434" y="21505"/>
                    <a:pt x="13434" y="21505"/>
                  </a:cubicBezTo>
                  <a:cubicBezTo>
                    <a:pt x="13961" y="21411"/>
                    <a:pt x="14488" y="21316"/>
                    <a:pt x="15015" y="21126"/>
                  </a:cubicBezTo>
                  <a:cubicBezTo>
                    <a:pt x="15015" y="21126"/>
                    <a:pt x="15080" y="21126"/>
                    <a:pt x="15146" y="21126"/>
                  </a:cubicBezTo>
                  <a:cubicBezTo>
                    <a:pt x="15607" y="21032"/>
                    <a:pt x="16068" y="20937"/>
                    <a:pt x="16529" y="20842"/>
                  </a:cubicBezTo>
                  <a:cubicBezTo>
                    <a:pt x="16595" y="20842"/>
                    <a:pt x="16661" y="20747"/>
                    <a:pt x="16661" y="20747"/>
                  </a:cubicBezTo>
                  <a:cubicBezTo>
                    <a:pt x="17056" y="20653"/>
                    <a:pt x="17517" y="20558"/>
                    <a:pt x="17912" y="20368"/>
                  </a:cubicBezTo>
                  <a:cubicBezTo>
                    <a:pt x="17978" y="20274"/>
                    <a:pt x="18044" y="20274"/>
                    <a:pt x="18110" y="20274"/>
                  </a:cubicBezTo>
                  <a:cubicBezTo>
                    <a:pt x="18505" y="20084"/>
                    <a:pt x="18900" y="19989"/>
                    <a:pt x="19295" y="19800"/>
                  </a:cubicBezTo>
                  <a:cubicBezTo>
                    <a:pt x="19427" y="19705"/>
                    <a:pt x="19624" y="19611"/>
                    <a:pt x="19756" y="19516"/>
                  </a:cubicBezTo>
                  <a:cubicBezTo>
                    <a:pt x="20020" y="19421"/>
                    <a:pt x="20283" y="19232"/>
                    <a:pt x="20612" y="19042"/>
                  </a:cubicBezTo>
                  <a:lnTo>
                    <a:pt x="20744" y="18947"/>
                  </a:lnTo>
                  <a:cubicBezTo>
                    <a:pt x="21007" y="18758"/>
                    <a:pt x="21337" y="18663"/>
                    <a:pt x="21600" y="18379"/>
                  </a:cubicBezTo>
                  <a:lnTo>
                    <a:pt x="21600" y="0"/>
                  </a:lnTo>
                  <a:cubicBezTo>
                    <a:pt x="21271" y="284"/>
                    <a:pt x="20941" y="379"/>
                    <a:pt x="20612" y="663"/>
                  </a:cubicBezTo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8" name="Freeform 24"/>
            <p:cNvSpPr/>
            <p:nvPr/>
          </p:nvSpPr>
          <p:spPr>
            <a:xfrm>
              <a:off x="625898" y="1046312"/>
              <a:ext cx="448223" cy="10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6800"/>
                    <a:pt x="16760" y="21600"/>
                    <a:pt x="10787" y="21600"/>
                  </a:cubicBezTo>
                  <a:cubicBezTo>
                    <a:pt x="4840" y="21600"/>
                    <a:pt x="0" y="16800"/>
                    <a:pt x="0" y="10800"/>
                  </a:cubicBezTo>
                  <a:cubicBezTo>
                    <a:pt x="0" y="4800"/>
                    <a:pt x="4840" y="0"/>
                    <a:pt x="10787" y="0"/>
                  </a:cubicBezTo>
                  <a:cubicBezTo>
                    <a:pt x="16760" y="0"/>
                    <a:pt x="21600" y="4800"/>
                    <a:pt x="21600" y="10800"/>
                  </a:cubicBezTo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89" name="Freeform 25"/>
            <p:cNvSpPr/>
            <p:nvPr/>
          </p:nvSpPr>
          <p:spPr>
            <a:xfrm>
              <a:off x="375538" y="0"/>
              <a:ext cx="953665" cy="110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353"/>
                  </a:moveTo>
                  <a:cubicBezTo>
                    <a:pt x="21600" y="4187"/>
                    <a:pt x="16768" y="0"/>
                    <a:pt x="10794" y="0"/>
                  </a:cubicBezTo>
                  <a:cubicBezTo>
                    <a:pt x="4845" y="0"/>
                    <a:pt x="0" y="4187"/>
                    <a:pt x="0" y="9353"/>
                  </a:cubicBezTo>
                  <a:cubicBezTo>
                    <a:pt x="0" y="13920"/>
                    <a:pt x="3776" y="17728"/>
                    <a:pt x="8766" y="18549"/>
                  </a:cubicBezTo>
                  <a:lnTo>
                    <a:pt x="10794" y="21600"/>
                  </a:lnTo>
                  <a:lnTo>
                    <a:pt x="12834" y="18549"/>
                  </a:lnTo>
                  <a:cubicBezTo>
                    <a:pt x="17824" y="17728"/>
                    <a:pt x="21600" y="13920"/>
                    <a:pt x="21600" y="9353"/>
                  </a:cubicBezTo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90" name="TextBox 60"/>
            <p:cNvSpPr txBox="1"/>
            <p:nvPr/>
          </p:nvSpPr>
          <p:spPr>
            <a:xfrm>
              <a:off x="693481" y="245614"/>
              <a:ext cx="316556" cy="5069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33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1592" name="Subtitle 2"/>
          <p:cNvSpPr txBox="1"/>
          <p:nvPr/>
        </p:nvSpPr>
        <p:spPr>
          <a:xfrm>
            <a:off x="7632915" y="5486653"/>
            <a:ext cx="2525214" cy="58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algn="ctr" defTabSz="1087636">
              <a:spcBef>
                <a:spcPts val="400"/>
              </a:spcBef>
              <a:defRPr sz="16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>
                <a:solidFill>
                  <a:srgbClr val="245473"/>
                </a:solidFill>
              </a:rPr>
              <a:t>Z</a:t>
            </a:r>
            <a:r>
              <a:rPr sz="1800" dirty="0">
                <a:solidFill>
                  <a:srgbClr val="245473"/>
                </a:solidFill>
              </a:rPr>
              <a:t>.B. </a:t>
            </a:r>
            <a:r>
              <a:rPr sz="1800" dirty="0" err="1">
                <a:solidFill>
                  <a:srgbClr val="245473"/>
                </a:solidFill>
              </a:rPr>
              <a:t>Produktivität</a:t>
            </a:r>
            <a:r>
              <a:rPr sz="1800" dirty="0">
                <a:solidFill>
                  <a:srgbClr val="245473"/>
                </a:solidFill>
              </a:rPr>
              <a:t>, </a:t>
            </a:r>
            <a:r>
              <a:rPr sz="1800" dirty="0" err="1">
                <a:solidFill>
                  <a:srgbClr val="245473"/>
                </a:solidFill>
              </a:rPr>
              <a:t>Kosten</a:t>
            </a:r>
            <a:br>
              <a:rPr sz="1800" dirty="0">
                <a:solidFill>
                  <a:srgbClr val="245473"/>
                </a:solidFill>
              </a:rPr>
            </a:br>
            <a:r>
              <a:rPr sz="1800" dirty="0" err="1">
                <a:solidFill>
                  <a:srgbClr val="245473"/>
                </a:solidFill>
              </a:rPr>
              <a:t>Verbesserungen</a:t>
            </a:r>
            <a:endParaRPr sz="1800" dirty="0">
              <a:solidFill>
                <a:srgbClr val="245473"/>
              </a:solidFill>
            </a:endParaRPr>
          </a:p>
        </p:txBody>
      </p:sp>
      <p:sp>
        <p:nvSpPr>
          <p:cNvPr id="1593" name="TextBox 67"/>
          <p:cNvSpPr txBox="1"/>
          <p:nvPr/>
        </p:nvSpPr>
        <p:spPr>
          <a:xfrm>
            <a:off x="7797786" y="5147148"/>
            <a:ext cx="2195471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>
            <a:lvl1pPr algn="ctr"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>
                <a:solidFill>
                  <a:srgbClr val="245473"/>
                </a:solidFill>
              </a:rPr>
              <a:t>Erhöhte</a:t>
            </a:r>
            <a:r>
              <a:rPr b="1" dirty="0">
                <a:solidFill>
                  <a:srgbClr val="245473"/>
                </a:solidFill>
              </a:rPr>
              <a:t> </a:t>
            </a:r>
            <a:r>
              <a:rPr b="1" dirty="0" err="1">
                <a:solidFill>
                  <a:srgbClr val="245473"/>
                </a:solidFill>
              </a:rPr>
              <a:t>Aufgabenleistung</a:t>
            </a:r>
            <a:endParaRPr b="1" dirty="0">
              <a:solidFill>
                <a:srgbClr val="245473"/>
              </a:solidFill>
            </a:endParaRPr>
          </a:p>
        </p:txBody>
      </p:sp>
      <p:grpSp>
        <p:nvGrpSpPr>
          <p:cNvPr id="1603" name="Gruppieren 5"/>
          <p:cNvGrpSpPr/>
          <p:nvPr/>
        </p:nvGrpSpPr>
        <p:grpSpPr>
          <a:xfrm>
            <a:off x="10028944" y="2858231"/>
            <a:ext cx="1704738" cy="1629164"/>
            <a:chOff x="0" y="0"/>
            <a:chExt cx="1704737" cy="1629163"/>
          </a:xfrm>
        </p:grpSpPr>
        <p:sp>
          <p:nvSpPr>
            <p:cNvPr id="1594" name="Freeform 27"/>
            <p:cNvSpPr/>
            <p:nvPr/>
          </p:nvSpPr>
          <p:spPr>
            <a:xfrm>
              <a:off x="1667487" y="1100637"/>
              <a:ext cx="37251" cy="148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87" y="780"/>
                  </a:moveTo>
                  <a:cubicBezTo>
                    <a:pt x="21287" y="780"/>
                    <a:pt x="21287" y="858"/>
                    <a:pt x="21287" y="936"/>
                  </a:cubicBezTo>
                  <a:cubicBezTo>
                    <a:pt x="20974" y="1170"/>
                    <a:pt x="20661" y="1482"/>
                    <a:pt x="20035" y="1716"/>
                  </a:cubicBezTo>
                  <a:cubicBezTo>
                    <a:pt x="20035" y="1794"/>
                    <a:pt x="19722" y="1871"/>
                    <a:pt x="19722" y="1949"/>
                  </a:cubicBezTo>
                  <a:cubicBezTo>
                    <a:pt x="19409" y="2183"/>
                    <a:pt x="19096" y="2339"/>
                    <a:pt x="18783" y="2495"/>
                  </a:cubicBezTo>
                  <a:cubicBezTo>
                    <a:pt x="18470" y="2573"/>
                    <a:pt x="18157" y="2651"/>
                    <a:pt x="17843" y="2807"/>
                  </a:cubicBezTo>
                  <a:cubicBezTo>
                    <a:pt x="17530" y="2963"/>
                    <a:pt x="16904" y="3119"/>
                    <a:pt x="16591" y="3275"/>
                  </a:cubicBezTo>
                  <a:cubicBezTo>
                    <a:pt x="16278" y="3353"/>
                    <a:pt x="15965" y="3509"/>
                    <a:pt x="15339" y="3665"/>
                  </a:cubicBezTo>
                  <a:cubicBezTo>
                    <a:pt x="14713" y="3743"/>
                    <a:pt x="14400" y="3899"/>
                    <a:pt x="13774" y="4055"/>
                  </a:cubicBezTo>
                  <a:cubicBezTo>
                    <a:pt x="13148" y="4133"/>
                    <a:pt x="12835" y="4289"/>
                    <a:pt x="12209" y="4445"/>
                  </a:cubicBezTo>
                  <a:cubicBezTo>
                    <a:pt x="11270" y="4601"/>
                    <a:pt x="10643" y="4757"/>
                    <a:pt x="10017" y="4913"/>
                  </a:cubicBezTo>
                  <a:cubicBezTo>
                    <a:pt x="9704" y="4991"/>
                    <a:pt x="9391" y="4991"/>
                    <a:pt x="9391" y="5069"/>
                  </a:cubicBezTo>
                  <a:cubicBezTo>
                    <a:pt x="8139" y="5225"/>
                    <a:pt x="6887" y="5458"/>
                    <a:pt x="5322" y="5692"/>
                  </a:cubicBezTo>
                  <a:cubicBezTo>
                    <a:pt x="5322" y="5692"/>
                    <a:pt x="5009" y="5770"/>
                    <a:pt x="4696" y="5848"/>
                  </a:cubicBezTo>
                  <a:cubicBezTo>
                    <a:pt x="3130" y="6004"/>
                    <a:pt x="1878" y="6238"/>
                    <a:pt x="0" y="6394"/>
                  </a:cubicBezTo>
                  <a:lnTo>
                    <a:pt x="0" y="21600"/>
                  </a:lnTo>
                  <a:cubicBezTo>
                    <a:pt x="1878" y="21366"/>
                    <a:pt x="3130" y="21210"/>
                    <a:pt x="4696" y="20898"/>
                  </a:cubicBezTo>
                  <a:cubicBezTo>
                    <a:pt x="5009" y="20898"/>
                    <a:pt x="5322" y="20820"/>
                    <a:pt x="5322" y="20820"/>
                  </a:cubicBezTo>
                  <a:cubicBezTo>
                    <a:pt x="5948" y="20820"/>
                    <a:pt x="5948" y="20742"/>
                    <a:pt x="6261" y="20742"/>
                  </a:cubicBezTo>
                  <a:cubicBezTo>
                    <a:pt x="7200" y="20508"/>
                    <a:pt x="8452" y="20352"/>
                    <a:pt x="9391" y="20196"/>
                  </a:cubicBezTo>
                  <a:cubicBezTo>
                    <a:pt x="9391" y="20118"/>
                    <a:pt x="9704" y="20118"/>
                    <a:pt x="10017" y="20118"/>
                  </a:cubicBezTo>
                  <a:cubicBezTo>
                    <a:pt x="10330" y="19962"/>
                    <a:pt x="10957" y="19884"/>
                    <a:pt x="11270" y="19806"/>
                  </a:cubicBezTo>
                  <a:cubicBezTo>
                    <a:pt x="11583" y="19729"/>
                    <a:pt x="11896" y="19651"/>
                    <a:pt x="12209" y="19573"/>
                  </a:cubicBezTo>
                  <a:cubicBezTo>
                    <a:pt x="12835" y="19495"/>
                    <a:pt x="13148" y="19339"/>
                    <a:pt x="13774" y="19183"/>
                  </a:cubicBezTo>
                  <a:cubicBezTo>
                    <a:pt x="14087" y="19105"/>
                    <a:pt x="14400" y="19105"/>
                    <a:pt x="14713" y="18949"/>
                  </a:cubicBezTo>
                  <a:cubicBezTo>
                    <a:pt x="14713" y="18949"/>
                    <a:pt x="15339" y="18871"/>
                    <a:pt x="15339" y="18715"/>
                  </a:cubicBezTo>
                  <a:cubicBezTo>
                    <a:pt x="15965" y="18637"/>
                    <a:pt x="16278" y="18559"/>
                    <a:pt x="16591" y="18403"/>
                  </a:cubicBezTo>
                  <a:cubicBezTo>
                    <a:pt x="16591" y="18403"/>
                    <a:pt x="16904" y="18325"/>
                    <a:pt x="17217" y="18247"/>
                  </a:cubicBezTo>
                  <a:cubicBezTo>
                    <a:pt x="17217" y="18091"/>
                    <a:pt x="17843" y="18013"/>
                    <a:pt x="17843" y="17935"/>
                  </a:cubicBezTo>
                  <a:cubicBezTo>
                    <a:pt x="18157" y="17857"/>
                    <a:pt x="18470" y="17701"/>
                    <a:pt x="18783" y="17623"/>
                  </a:cubicBezTo>
                  <a:cubicBezTo>
                    <a:pt x="18783" y="17623"/>
                    <a:pt x="18783" y="17545"/>
                    <a:pt x="19096" y="17545"/>
                  </a:cubicBezTo>
                  <a:cubicBezTo>
                    <a:pt x="19409" y="17389"/>
                    <a:pt x="19409" y="17233"/>
                    <a:pt x="19722" y="17077"/>
                  </a:cubicBezTo>
                  <a:cubicBezTo>
                    <a:pt x="19722" y="17077"/>
                    <a:pt x="20035" y="16921"/>
                    <a:pt x="20035" y="16843"/>
                  </a:cubicBezTo>
                  <a:lnTo>
                    <a:pt x="20035" y="16765"/>
                  </a:lnTo>
                  <a:cubicBezTo>
                    <a:pt x="20661" y="16531"/>
                    <a:pt x="20974" y="16297"/>
                    <a:pt x="21287" y="16064"/>
                  </a:cubicBezTo>
                  <a:cubicBezTo>
                    <a:pt x="21287" y="16064"/>
                    <a:pt x="21287" y="15986"/>
                    <a:pt x="21287" y="15908"/>
                  </a:cubicBezTo>
                  <a:cubicBezTo>
                    <a:pt x="21287" y="15752"/>
                    <a:pt x="21287" y="15518"/>
                    <a:pt x="21600" y="15284"/>
                  </a:cubicBezTo>
                  <a:cubicBezTo>
                    <a:pt x="21600" y="15206"/>
                    <a:pt x="21600" y="15206"/>
                    <a:pt x="21600" y="15206"/>
                  </a:cubicBezTo>
                  <a:lnTo>
                    <a:pt x="21600" y="0"/>
                  </a:lnTo>
                  <a:cubicBezTo>
                    <a:pt x="21600" y="312"/>
                    <a:pt x="21287" y="546"/>
                    <a:pt x="21287" y="780"/>
                  </a:cubicBezTo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95" name="Freeform 29"/>
            <p:cNvSpPr/>
            <p:nvPr/>
          </p:nvSpPr>
          <p:spPr>
            <a:xfrm>
              <a:off x="0" y="1100637"/>
              <a:ext cx="37251" cy="148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206"/>
                  </a:moveTo>
                  <a:lnTo>
                    <a:pt x="0" y="0"/>
                  </a:lnTo>
                  <a:cubicBezTo>
                    <a:pt x="0" y="2339"/>
                    <a:pt x="7200" y="4601"/>
                    <a:pt x="21600" y="6394"/>
                  </a:cubicBezTo>
                  <a:lnTo>
                    <a:pt x="21600" y="21600"/>
                  </a:lnTo>
                  <a:cubicBezTo>
                    <a:pt x="7200" y="19806"/>
                    <a:pt x="0" y="17467"/>
                    <a:pt x="0" y="15206"/>
                  </a:cubicBezTo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96" name="Freeform 30"/>
            <p:cNvSpPr/>
            <p:nvPr/>
          </p:nvSpPr>
          <p:spPr>
            <a:xfrm>
              <a:off x="940028" y="1143149"/>
              <a:ext cx="726923" cy="46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4819"/>
                  </a:lnTo>
                  <a:lnTo>
                    <a:pt x="0" y="21600"/>
                  </a:lnTo>
                  <a:lnTo>
                    <a:pt x="0" y="16781"/>
                  </a:lnTo>
                  <a:lnTo>
                    <a:pt x="21600" y="0"/>
                  </a:lnTo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97" name="Freeform 31"/>
            <p:cNvSpPr/>
            <p:nvPr/>
          </p:nvSpPr>
          <p:spPr>
            <a:xfrm>
              <a:off x="37790" y="1143149"/>
              <a:ext cx="726923" cy="46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6781"/>
                  </a:moveTo>
                  <a:lnTo>
                    <a:pt x="21600" y="21600"/>
                  </a:lnTo>
                  <a:lnTo>
                    <a:pt x="0" y="4819"/>
                  </a:lnTo>
                  <a:lnTo>
                    <a:pt x="0" y="0"/>
                  </a:lnTo>
                  <a:lnTo>
                    <a:pt x="21600" y="16781"/>
                  </a:lnTo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98" name="Freeform 32"/>
            <p:cNvSpPr/>
            <p:nvPr/>
          </p:nvSpPr>
          <p:spPr>
            <a:xfrm>
              <a:off x="380" y="675498"/>
              <a:ext cx="1703983" cy="85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extrusionOk="0">
                  <a:moveTo>
                    <a:pt x="10648" y="0"/>
                  </a:moveTo>
                  <a:cubicBezTo>
                    <a:pt x="11043" y="0"/>
                    <a:pt x="11445" y="163"/>
                    <a:pt x="11746" y="462"/>
                  </a:cubicBezTo>
                  <a:lnTo>
                    <a:pt x="20839" y="9680"/>
                  </a:lnTo>
                  <a:cubicBezTo>
                    <a:pt x="21448" y="10291"/>
                    <a:pt x="21448" y="11296"/>
                    <a:pt x="20839" y="11906"/>
                  </a:cubicBezTo>
                  <a:lnTo>
                    <a:pt x="11746" y="21125"/>
                  </a:lnTo>
                  <a:cubicBezTo>
                    <a:pt x="11445" y="21437"/>
                    <a:pt x="11043" y="21600"/>
                    <a:pt x="10648" y="21600"/>
                  </a:cubicBezTo>
                  <a:cubicBezTo>
                    <a:pt x="10253" y="21600"/>
                    <a:pt x="9851" y="21437"/>
                    <a:pt x="9550" y="21125"/>
                  </a:cubicBezTo>
                  <a:lnTo>
                    <a:pt x="457" y="11906"/>
                  </a:lnTo>
                  <a:cubicBezTo>
                    <a:pt x="-152" y="11296"/>
                    <a:pt x="-152" y="10291"/>
                    <a:pt x="457" y="9680"/>
                  </a:cubicBezTo>
                  <a:lnTo>
                    <a:pt x="9550" y="462"/>
                  </a:lnTo>
                  <a:cubicBezTo>
                    <a:pt x="9851" y="163"/>
                    <a:pt x="10253" y="0"/>
                    <a:pt x="10648" y="0"/>
                  </a:cubicBezTo>
                </a:path>
              </a:pathLst>
            </a:cu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599" name="Freeform 33"/>
            <p:cNvSpPr/>
            <p:nvPr/>
          </p:nvSpPr>
          <p:spPr>
            <a:xfrm>
              <a:off x="765248" y="1506879"/>
              <a:ext cx="176604" cy="122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2" y="660"/>
                  </a:moveTo>
                  <a:cubicBezTo>
                    <a:pt x="20349" y="849"/>
                    <a:pt x="20085" y="1038"/>
                    <a:pt x="19756" y="1132"/>
                  </a:cubicBezTo>
                  <a:cubicBezTo>
                    <a:pt x="19624" y="1226"/>
                    <a:pt x="19493" y="1321"/>
                    <a:pt x="19295" y="1415"/>
                  </a:cubicBezTo>
                  <a:cubicBezTo>
                    <a:pt x="18966" y="1603"/>
                    <a:pt x="18505" y="1792"/>
                    <a:pt x="18110" y="1886"/>
                  </a:cubicBezTo>
                  <a:cubicBezTo>
                    <a:pt x="18044" y="1981"/>
                    <a:pt x="18044" y="1981"/>
                    <a:pt x="17912" y="1981"/>
                  </a:cubicBezTo>
                  <a:cubicBezTo>
                    <a:pt x="17517" y="2169"/>
                    <a:pt x="17122" y="2264"/>
                    <a:pt x="16727" y="2452"/>
                  </a:cubicBezTo>
                  <a:cubicBezTo>
                    <a:pt x="16661" y="2452"/>
                    <a:pt x="16595" y="2452"/>
                    <a:pt x="16529" y="2452"/>
                  </a:cubicBezTo>
                  <a:cubicBezTo>
                    <a:pt x="16068" y="2547"/>
                    <a:pt x="15673" y="2735"/>
                    <a:pt x="15146" y="2830"/>
                  </a:cubicBezTo>
                  <a:cubicBezTo>
                    <a:pt x="15080" y="2830"/>
                    <a:pt x="15080" y="2830"/>
                    <a:pt x="15015" y="2830"/>
                  </a:cubicBezTo>
                  <a:cubicBezTo>
                    <a:pt x="14488" y="2924"/>
                    <a:pt x="14027" y="3018"/>
                    <a:pt x="13500" y="3113"/>
                  </a:cubicBezTo>
                  <a:cubicBezTo>
                    <a:pt x="13237" y="3113"/>
                    <a:pt x="13039" y="3113"/>
                    <a:pt x="12841" y="3207"/>
                  </a:cubicBezTo>
                  <a:cubicBezTo>
                    <a:pt x="12578" y="3207"/>
                    <a:pt x="12315" y="3207"/>
                    <a:pt x="11985" y="3207"/>
                  </a:cubicBezTo>
                  <a:cubicBezTo>
                    <a:pt x="11590" y="3207"/>
                    <a:pt x="11195" y="3301"/>
                    <a:pt x="10800" y="3301"/>
                  </a:cubicBezTo>
                  <a:cubicBezTo>
                    <a:pt x="10471" y="3301"/>
                    <a:pt x="10076" y="3207"/>
                    <a:pt x="9746" y="3207"/>
                  </a:cubicBezTo>
                  <a:cubicBezTo>
                    <a:pt x="9549" y="3207"/>
                    <a:pt x="9417" y="3207"/>
                    <a:pt x="9220" y="3207"/>
                  </a:cubicBezTo>
                  <a:cubicBezTo>
                    <a:pt x="8824" y="3207"/>
                    <a:pt x="8429" y="3113"/>
                    <a:pt x="7968" y="3018"/>
                  </a:cubicBezTo>
                  <a:cubicBezTo>
                    <a:pt x="7968" y="3018"/>
                    <a:pt x="7902" y="3018"/>
                    <a:pt x="7837" y="3018"/>
                  </a:cubicBezTo>
                  <a:cubicBezTo>
                    <a:pt x="7441" y="3018"/>
                    <a:pt x="6980" y="2924"/>
                    <a:pt x="6520" y="2830"/>
                  </a:cubicBezTo>
                  <a:cubicBezTo>
                    <a:pt x="6388" y="2735"/>
                    <a:pt x="6256" y="2735"/>
                    <a:pt x="6124" y="2735"/>
                  </a:cubicBezTo>
                  <a:cubicBezTo>
                    <a:pt x="5795" y="2641"/>
                    <a:pt x="5532" y="2547"/>
                    <a:pt x="5202" y="2452"/>
                  </a:cubicBezTo>
                  <a:cubicBezTo>
                    <a:pt x="5071" y="2452"/>
                    <a:pt x="4807" y="2358"/>
                    <a:pt x="4676" y="2264"/>
                  </a:cubicBezTo>
                  <a:cubicBezTo>
                    <a:pt x="4412" y="2264"/>
                    <a:pt x="4149" y="2169"/>
                    <a:pt x="3951" y="2075"/>
                  </a:cubicBezTo>
                  <a:cubicBezTo>
                    <a:pt x="3688" y="1981"/>
                    <a:pt x="3424" y="1886"/>
                    <a:pt x="3227" y="1792"/>
                  </a:cubicBezTo>
                  <a:cubicBezTo>
                    <a:pt x="3029" y="1698"/>
                    <a:pt x="2832" y="1603"/>
                    <a:pt x="2634" y="1509"/>
                  </a:cubicBezTo>
                  <a:cubicBezTo>
                    <a:pt x="2173" y="1321"/>
                    <a:pt x="1778" y="1132"/>
                    <a:pt x="1317" y="849"/>
                  </a:cubicBezTo>
                  <a:cubicBezTo>
                    <a:pt x="1251" y="849"/>
                    <a:pt x="1251" y="849"/>
                    <a:pt x="1185" y="755"/>
                  </a:cubicBezTo>
                  <a:cubicBezTo>
                    <a:pt x="790" y="566"/>
                    <a:pt x="395" y="377"/>
                    <a:pt x="0" y="0"/>
                  </a:cubicBezTo>
                  <a:lnTo>
                    <a:pt x="0" y="18393"/>
                  </a:lnTo>
                  <a:cubicBezTo>
                    <a:pt x="395" y="18582"/>
                    <a:pt x="790" y="18865"/>
                    <a:pt x="1185" y="19148"/>
                  </a:cubicBezTo>
                  <a:cubicBezTo>
                    <a:pt x="1251" y="19148"/>
                    <a:pt x="1251" y="19242"/>
                    <a:pt x="1317" y="19242"/>
                  </a:cubicBezTo>
                  <a:cubicBezTo>
                    <a:pt x="1778" y="19431"/>
                    <a:pt x="2173" y="19619"/>
                    <a:pt x="2634" y="19808"/>
                  </a:cubicBezTo>
                  <a:cubicBezTo>
                    <a:pt x="2700" y="19902"/>
                    <a:pt x="2700" y="19902"/>
                    <a:pt x="2766" y="19997"/>
                  </a:cubicBezTo>
                  <a:cubicBezTo>
                    <a:pt x="2898" y="19997"/>
                    <a:pt x="3095" y="20091"/>
                    <a:pt x="3227" y="20091"/>
                  </a:cubicBezTo>
                  <a:cubicBezTo>
                    <a:pt x="3424" y="20185"/>
                    <a:pt x="3688" y="20279"/>
                    <a:pt x="3951" y="20374"/>
                  </a:cubicBezTo>
                  <a:cubicBezTo>
                    <a:pt x="4017" y="20374"/>
                    <a:pt x="4017" y="20468"/>
                    <a:pt x="4083" y="20468"/>
                  </a:cubicBezTo>
                  <a:cubicBezTo>
                    <a:pt x="4346" y="20562"/>
                    <a:pt x="4478" y="20562"/>
                    <a:pt x="4676" y="20657"/>
                  </a:cubicBezTo>
                  <a:cubicBezTo>
                    <a:pt x="4807" y="20657"/>
                    <a:pt x="5071" y="20751"/>
                    <a:pt x="5202" y="20845"/>
                  </a:cubicBezTo>
                  <a:cubicBezTo>
                    <a:pt x="5268" y="20845"/>
                    <a:pt x="5334" y="20845"/>
                    <a:pt x="5400" y="20845"/>
                  </a:cubicBezTo>
                  <a:cubicBezTo>
                    <a:pt x="5598" y="20940"/>
                    <a:pt x="5861" y="21034"/>
                    <a:pt x="6124" y="21034"/>
                  </a:cubicBezTo>
                  <a:cubicBezTo>
                    <a:pt x="6256" y="21034"/>
                    <a:pt x="6388" y="21128"/>
                    <a:pt x="6520" y="21128"/>
                  </a:cubicBezTo>
                  <a:cubicBezTo>
                    <a:pt x="6585" y="21128"/>
                    <a:pt x="6651" y="21128"/>
                    <a:pt x="6651" y="21128"/>
                  </a:cubicBezTo>
                  <a:cubicBezTo>
                    <a:pt x="7046" y="21223"/>
                    <a:pt x="7441" y="21317"/>
                    <a:pt x="7837" y="21411"/>
                  </a:cubicBezTo>
                  <a:cubicBezTo>
                    <a:pt x="7902" y="21411"/>
                    <a:pt x="7968" y="21411"/>
                    <a:pt x="7968" y="21411"/>
                  </a:cubicBezTo>
                  <a:cubicBezTo>
                    <a:pt x="8363" y="21411"/>
                    <a:pt x="8759" y="21411"/>
                    <a:pt x="9088" y="21506"/>
                  </a:cubicBezTo>
                  <a:cubicBezTo>
                    <a:pt x="9154" y="21506"/>
                    <a:pt x="9220" y="21506"/>
                    <a:pt x="9220" y="21506"/>
                  </a:cubicBezTo>
                  <a:cubicBezTo>
                    <a:pt x="9417" y="21506"/>
                    <a:pt x="9549" y="21506"/>
                    <a:pt x="9746" y="21506"/>
                  </a:cubicBezTo>
                  <a:cubicBezTo>
                    <a:pt x="9944" y="21600"/>
                    <a:pt x="10207" y="21600"/>
                    <a:pt x="10405" y="21600"/>
                  </a:cubicBezTo>
                  <a:cubicBezTo>
                    <a:pt x="10537" y="21600"/>
                    <a:pt x="10668" y="21600"/>
                    <a:pt x="10800" y="21600"/>
                  </a:cubicBezTo>
                  <a:cubicBezTo>
                    <a:pt x="11129" y="21600"/>
                    <a:pt x="11459" y="21600"/>
                    <a:pt x="11788" y="21600"/>
                  </a:cubicBezTo>
                  <a:cubicBezTo>
                    <a:pt x="11920" y="21600"/>
                    <a:pt x="11920" y="21506"/>
                    <a:pt x="11985" y="21506"/>
                  </a:cubicBezTo>
                  <a:cubicBezTo>
                    <a:pt x="12315" y="21506"/>
                    <a:pt x="12578" y="21506"/>
                    <a:pt x="12841" y="21411"/>
                  </a:cubicBezTo>
                  <a:cubicBezTo>
                    <a:pt x="12973" y="21411"/>
                    <a:pt x="13171" y="21411"/>
                    <a:pt x="13302" y="21411"/>
                  </a:cubicBezTo>
                  <a:cubicBezTo>
                    <a:pt x="13368" y="21411"/>
                    <a:pt x="13434" y="21411"/>
                    <a:pt x="13500" y="21411"/>
                  </a:cubicBezTo>
                  <a:cubicBezTo>
                    <a:pt x="14027" y="21317"/>
                    <a:pt x="14488" y="21223"/>
                    <a:pt x="15015" y="21128"/>
                  </a:cubicBezTo>
                  <a:cubicBezTo>
                    <a:pt x="15080" y="21128"/>
                    <a:pt x="15080" y="21128"/>
                    <a:pt x="15080" y="21128"/>
                  </a:cubicBezTo>
                  <a:lnTo>
                    <a:pt x="15146" y="21128"/>
                  </a:lnTo>
                  <a:cubicBezTo>
                    <a:pt x="15673" y="21034"/>
                    <a:pt x="16068" y="20940"/>
                    <a:pt x="16529" y="20751"/>
                  </a:cubicBezTo>
                  <a:cubicBezTo>
                    <a:pt x="16595" y="20751"/>
                    <a:pt x="16661" y="20751"/>
                    <a:pt x="16727" y="20657"/>
                  </a:cubicBezTo>
                  <a:cubicBezTo>
                    <a:pt x="17122" y="20562"/>
                    <a:pt x="17517" y="20468"/>
                    <a:pt x="17912" y="20279"/>
                  </a:cubicBezTo>
                  <a:cubicBezTo>
                    <a:pt x="18044" y="20279"/>
                    <a:pt x="18044" y="20185"/>
                    <a:pt x="18110" y="20185"/>
                  </a:cubicBezTo>
                  <a:cubicBezTo>
                    <a:pt x="18505" y="20091"/>
                    <a:pt x="18966" y="19902"/>
                    <a:pt x="19295" y="19714"/>
                  </a:cubicBezTo>
                  <a:cubicBezTo>
                    <a:pt x="19493" y="19619"/>
                    <a:pt x="19624" y="19525"/>
                    <a:pt x="19756" y="19525"/>
                  </a:cubicBezTo>
                  <a:cubicBezTo>
                    <a:pt x="20085" y="19336"/>
                    <a:pt x="20349" y="19242"/>
                    <a:pt x="20612" y="19053"/>
                  </a:cubicBezTo>
                  <a:cubicBezTo>
                    <a:pt x="20678" y="18959"/>
                    <a:pt x="20678" y="18959"/>
                    <a:pt x="20744" y="18865"/>
                  </a:cubicBezTo>
                  <a:cubicBezTo>
                    <a:pt x="21073" y="18770"/>
                    <a:pt x="21337" y="18582"/>
                    <a:pt x="21600" y="18393"/>
                  </a:cubicBezTo>
                  <a:lnTo>
                    <a:pt x="21600" y="0"/>
                  </a:lnTo>
                  <a:cubicBezTo>
                    <a:pt x="21271" y="283"/>
                    <a:pt x="20941" y="472"/>
                    <a:pt x="20612" y="660"/>
                  </a:cubicBezTo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600" name="Freeform 34"/>
            <p:cNvSpPr/>
            <p:nvPr/>
          </p:nvSpPr>
          <p:spPr>
            <a:xfrm>
              <a:off x="628261" y="1046313"/>
              <a:ext cx="448223" cy="105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746"/>
                  </a:moveTo>
                  <a:cubicBezTo>
                    <a:pt x="21600" y="16716"/>
                    <a:pt x="16760" y="21600"/>
                    <a:pt x="10787" y="21600"/>
                  </a:cubicBezTo>
                  <a:cubicBezTo>
                    <a:pt x="4814" y="21600"/>
                    <a:pt x="0" y="16716"/>
                    <a:pt x="0" y="10746"/>
                  </a:cubicBezTo>
                  <a:cubicBezTo>
                    <a:pt x="0" y="4884"/>
                    <a:pt x="4814" y="0"/>
                    <a:pt x="10787" y="0"/>
                  </a:cubicBezTo>
                  <a:cubicBezTo>
                    <a:pt x="16760" y="0"/>
                    <a:pt x="21600" y="4884"/>
                    <a:pt x="21600" y="10746"/>
                  </a:cubicBezTo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601" name="Freeform 35"/>
            <p:cNvSpPr/>
            <p:nvPr/>
          </p:nvSpPr>
          <p:spPr>
            <a:xfrm>
              <a:off x="375539" y="0"/>
              <a:ext cx="953665" cy="110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364"/>
                  </a:moveTo>
                  <a:cubicBezTo>
                    <a:pt x="21600" y="4187"/>
                    <a:pt x="16768" y="0"/>
                    <a:pt x="10806" y="0"/>
                  </a:cubicBezTo>
                  <a:cubicBezTo>
                    <a:pt x="4845" y="0"/>
                    <a:pt x="0" y="4187"/>
                    <a:pt x="0" y="9364"/>
                  </a:cubicBezTo>
                  <a:cubicBezTo>
                    <a:pt x="0" y="13930"/>
                    <a:pt x="3776" y="17728"/>
                    <a:pt x="8778" y="18549"/>
                  </a:cubicBezTo>
                  <a:lnTo>
                    <a:pt x="10806" y="21600"/>
                  </a:lnTo>
                  <a:lnTo>
                    <a:pt x="12846" y="18549"/>
                  </a:lnTo>
                  <a:cubicBezTo>
                    <a:pt x="17836" y="17728"/>
                    <a:pt x="21600" y="13930"/>
                    <a:pt x="21600" y="9364"/>
                  </a:cubicBezTo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500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602" name="TextBox 59"/>
            <p:cNvSpPr txBox="1"/>
            <p:nvPr/>
          </p:nvSpPr>
          <p:spPr>
            <a:xfrm>
              <a:off x="694360" y="239430"/>
              <a:ext cx="316556" cy="5069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33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t>3</a:t>
              </a:r>
            </a:p>
          </p:txBody>
        </p:sp>
      </p:grpSp>
      <p:sp>
        <p:nvSpPr>
          <p:cNvPr id="1604" name="Subtitle 2"/>
          <p:cNvSpPr txBox="1"/>
          <p:nvPr/>
        </p:nvSpPr>
        <p:spPr>
          <a:xfrm>
            <a:off x="10142625" y="4955848"/>
            <a:ext cx="2066855" cy="8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>
            <a:lvl1pPr algn="ctr" defTabSz="1087636">
              <a:spcBef>
                <a:spcPts val="4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de-DE" dirty="0"/>
              <a:t>z</a:t>
            </a:r>
            <a:r>
              <a:rPr dirty="0"/>
              <a:t>.B. </a:t>
            </a:r>
            <a:r>
              <a:rPr dirty="0" err="1"/>
              <a:t>Zufriedenheit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Leistungsergebnissen</a:t>
            </a:r>
            <a:r>
              <a:rPr dirty="0"/>
              <a:t> und </a:t>
            </a:r>
            <a:r>
              <a:rPr dirty="0" err="1"/>
              <a:t>Belohnungen</a:t>
            </a:r>
            <a:endParaRPr dirty="0"/>
          </a:p>
        </p:txBody>
      </p:sp>
      <p:sp>
        <p:nvSpPr>
          <p:cNvPr id="1605" name="TextBox 70"/>
          <p:cNvSpPr txBox="1"/>
          <p:nvPr/>
        </p:nvSpPr>
        <p:spPr>
          <a:xfrm>
            <a:off x="9576619" y="4419988"/>
            <a:ext cx="260938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Erreichen</a:t>
            </a:r>
            <a:r>
              <a:rPr b="1" dirty="0"/>
              <a:t> des </a:t>
            </a:r>
            <a:r>
              <a:rPr b="1" dirty="0" err="1"/>
              <a:t>gewünschten</a:t>
            </a:r>
            <a:r>
              <a:rPr b="1" dirty="0"/>
              <a:t> </a:t>
            </a:r>
            <a:r>
              <a:rPr b="1" dirty="0" err="1"/>
              <a:t>Ergebnisses</a:t>
            </a:r>
            <a:endParaRPr b="1" dirty="0"/>
          </a:p>
        </p:txBody>
      </p:sp>
      <p:sp>
        <p:nvSpPr>
          <p:cNvPr id="1606" name="Gerade Verbindung mit Pfeil 8"/>
          <p:cNvSpPr/>
          <p:nvPr/>
        </p:nvSpPr>
        <p:spPr>
          <a:xfrm flipH="1">
            <a:off x="6428506" y="2591656"/>
            <a:ext cx="588825" cy="1516010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7" name="Subtitle 2"/>
          <p:cNvSpPr txBox="1"/>
          <p:nvPr/>
        </p:nvSpPr>
        <p:spPr>
          <a:xfrm>
            <a:off x="6865350" y="2059822"/>
            <a:ext cx="5307530" cy="1608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marL="171450" indent="-171450" defTabSz="1087636">
              <a:spcBef>
                <a:spcPts val="400"/>
              </a:spcBef>
              <a:buSzPct val="100000"/>
              <a:buChar char="-"/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Zielverpflichtung</a:t>
            </a:r>
            <a:r>
              <a:rPr dirty="0"/>
              <a:t> = </a:t>
            </a:r>
            <a:r>
              <a:rPr dirty="0" err="1"/>
              <a:t>Zielvertrauen</a:t>
            </a:r>
            <a:r>
              <a:rPr dirty="0"/>
              <a:t> (</a:t>
            </a:r>
            <a:r>
              <a:rPr dirty="0" err="1"/>
              <a:t>Selbstwirksamkeit</a:t>
            </a:r>
            <a:r>
              <a:rPr dirty="0"/>
              <a:t>) + </a:t>
            </a:r>
            <a:r>
              <a:rPr dirty="0" err="1"/>
              <a:t>Überzeugung</a:t>
            </a:r>
            <a:r>
              <a:rPr dirty="0"/>
              <a:t> von der </a:t>
            </a:r>
            <a:r>
              <a:rPr dirty="0" err="1"/>
              <a:t>Wichtigkeit</a:t>
            </a:r>
            <a:r>
              <a:rPr dirty="0"/>
              <a:t> des </a:t>
            </a:r>
            <a:r>
              <a:rPr dirty="0" err="1"/>
              <a:t>Ziels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400"/>
              </a:spcBef>
              <a:buSzPct val="100000"/>
              <a:buChar char="-"/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Rückmeldung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den </a:t>
            </a:r>
            <a:r>
              <a:rPr dirty="0" err="1"/>
              <a:t>Fortschritt</a:t>
            </a:r>
            <a:r>
              <a:rPr dirty="0"/>
              <a:t> </a:t>
            </a:r>
            <a:r>
              <a:rPr dirty="0" err="1"/>
              <a:t>zum</a:t>
            </a:r>
            <a:r>
              <a:rPr dirty="0"/>
              <a:t> </a:t>
            </a:r>
            <a:r>
              <a:rPr dirty="0" err="1"/>
              <a:t>Ziel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400"/>
              </a:spcBef>
              <a:buSzPct val="100000"/>
              <a:buChar char="-"/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Komplexität</a:t>
            </a:r>
            <a:r>
              <a:rPr dirty="0"/>
              <a:t> der Aufgabe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400"/>
              </a:spcBef>
              <a:buSzPct val="100000"/>
              <a:buChar char="-"/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Situative</a:t>
            </a:r>
            <a:r>
              <a:rPr dirty="0"/>
              <a:t> </a:t>
            </a:r>
            <a:r>
              <a:rPr dirty="0" err="1"/>
              <a:t>Beschränkungen</a:t>
            </a:r>
            <a:r>
              <a:rPr dirty="0"/>
              <a:t> der </a:t>
            </a:r>
            <a:r>
              <a:rPr dirty="0" err="1"/>
              <a:t>Ressourcen</a:t>
            </a:r>
            <a:r>
              <a:rPr dirty="0"/>
              <a:t>  </a:t>
            </a:r>
          </a:p>
        </p:txBody>
      </p:sp>
      <p:sp>
        <p:nvSpPr>
          <p:cNvPr id="1608" name="TextBox 63"/>
          <p:cNvSpPr txBox="1"/>
          <p:nvPr/>
        </p:nvSpPr>
        <p:spPr>
          <a:xfrm>
            <a:off x="7015558" y="1746683"/>
            <a:ext cx="458554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>
            <a:lvl1pPr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Bedingungen</a:t>
            </a:r>
            <a:r>
              <a:rPr b="1" dirty="0"/>
              <a:t> </a:t>
            </a:r>
            <a:r>
              <a:rPr b="1" dirty="0" err="1"/>
              <a:t>für</a:t>
            </a:r>
            <a:r>
              <a:rPr b="1" dirty="0"/>
              <a:t> den </a:t>
            </a:r>
            <a:r>
              <a:rPr b="1" dirty="0" err="1"/>
              <a:t>Zieleffekt</a:t>
            </a:r>
            <a:r>
              <a:rPr b="1" dirty="0"/>
              <a:t> 4 </a:t>
            </a:r>
            <a:r>
              <a:rPr b="1" dirty="0" err="1"/>
              <a:t>Schlüsselmoderatoren</a:t>
            </a:r>
            <a:endParaRPr b="1" dirty="0"/>
          </a:p>
        </p:txBody>
      </p:sp>
      <p:sp>
        <p:nvSpPr>
          <p:cNvPr id="1609" name="Gerade Verbindung mit Pfeil 81"/>
          <p:cNvSpPr/>
          <p:nvPr/>
        </p:nvSpPr>
        <p:spPr>
          <a:xfrm flipV="1">
            <a:off x="5096040" y="4431346"/>
            <a:ext cx="1204563" cy="379866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10" name="Subtitle 2"/>
          <p:cNvSpPr txBox="1"/>
          <p:nvPr/>
        </p:nvSpPr>
        <p:spPr>
          <a:xfrm>
            <a:off x="3898330" y="5077233"/>
            <a:ext cx="4369768" cy="1794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9" tIns="17149" rIns="17149" bIns="17149">
            <a:spAutoFit/>
          </a:bodyPr>
          <a:lstStyle/>
          <a:p>
            <a:pPr marL="171450" indent="-171450" defTabSz="1087636">
              <a:spcBef>
                <a:spcPts val="400"/>
              </a:spcBef>
              <a:buSzPct val="100000"/>
              <a:buChar char="-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Aufmerksamkeit</a:t>
            </a:r>
            <a:r>
              <a:rPr dirty="0"/>
              <a:t> und </a:t>
            </a:r>
            <a:r>
              <a:rPr dirty="0" err="1"/>
              <a:t>Handlung</a:t>
            </a:r>
            <a:r>
              <a:rPr dirty="0"/>
              <a:t> </a:t>
            </a:r>
            <a:r>
              <a:rPr dirty="0" err="1"/>
              <a:t>lenken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400"/>
              </a:spcBef>
              <a:buSzPct val="100000"/>
              <a:buChar char="-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Fokussierung</a:t>
            </a:r>
            <a:r>
              <a:rPr dirty="0"/>
              <a:t> der </a:t>
            </a:r>
            <a:r>
              <a:rPr dirty="0" err="1"/>
              <a:t>Anstrengung</a:t>
            </a:r>
            <a:r>
              <a:rPr dirty="0"/>
              <a:t> auf die </a:t>
            </a:r>
            <a:r>
              <a:rPr dirty="0" err="1"/>
              <a:t>zielrelevante</a:t>
            </a:r>
            <a:r>
              <a:rPr dirty="0"/>
              <a:t> Aufgabe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400"/>
              </a:spcBef>
              <a:buSzPct val="100000"/>
              <a:buChar char="-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Ausharren</a:t>
            </a:r>
            <a:r>
              <a:rPr dirty="0"/>
              <a:t> </a:t>
            </a:r>
            <a:r>
              <a:rPr dirty="0" err="1"/>
              <a:t>bei</a:t>
            </a:r>
            <a:r>
              <a:rPr dirty="0"/>
              <a:t> der Aufgabe </a:t>
            </a:r>
            <a:r>
              <a:rPr dirty="0" err="1"/>
              <a:t>Überstunden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171450" indent="-171450" defTabSz="1087636">
              <a:spcBef>
                <a:spcPts val="400"/>
              </a:spcBef>
              <a:buSzPct val="100000"/>
              <a:buChar char="-"/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Motivierender</a:t>
            </a:r>
            <a:r>
              <a:rPr dirty="0"/>
              <a:t> </a:t>
            </a:r>
            <a:r>
              <a:rPr dirty="0" err="1"/>
              <a:t>Einsatz</a:t>
            </a:r>
            <a:r>
              <a:rPr dirty="0"/>
              <a:t> und </a:t>
            </a:r>
            <a:r>
              <a:rPr dirty="0" err="1"/>
              <a:t>Erwerb</a:t>
            </a:r>
            <a:r>
              <a:rPr dirty="0"/>
              <a:t> von 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400"/>
              </a:spcBef>
              <a:defRPr sz="17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Erforderliche</a:t>
            </a:r>
            <a:r>
              <a:rPr dirty="0"/>
              <a:t> </a:t>
            </a:r>
            <a:r>
              <a:rPr dirty="0" err="1"/>
              <a:t>Strategien</a:t>
            </a:r>
            <a:r>
              <a:rPr dirty="0"/>
              <a:t>/</a:t>
            </a:r>
            <a:r>
              <a:rPr dirty="0" err="1"/>
              <a:t>Fähigkeiten</a:t>
            </a:r>
            <a:r>
              <a:rPr dirty="0"/>
              <a:t>/</a:t>
            </a:r>
            <a:r>
              <a:rPr dirty="0" err="1"/>
              <a:t>Kenntnisse</a:t>
            </a:r>
            <a:endParaRPr dirty="0"/>
          </a:p>
        </p:txBody>
      </p:sp>
      <p:sp>
        <p:nvSpPr>
          <p:cNvPr id="1611" name="TextBox 63"/>
          <p:cNvSpPr txBox="1"/>
          <p:nvPr/>
        </p:nvSpPr>
        <p:spPr>
          <a:xfrm>
            <a:off x="3952954" y="4461563"/>
            <a:ext cx="3709492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pPr>
              <a:defRPr sz="16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Mechanismus</a:t>
            </a:r>
            <a:r>
              <a:rPr b="1" dirty="0"/>
              <a:t> der </a:t>
            </a:r>
            <a:r>
              <a:rPr b="1" dirty="0" err="1"/>
              <a:t>Zielwirkung</a:t>
            </a:r>
            <a:r>
              <a:rPr b="1" dirty="0"/>
              <a:t> </a:t>
            </a:r>
            <a:r>
              <a:rPr b="1" dirty="0">
                <a:solidFill>
                  <a:srgbClr val="245473"/>
                </a:solidFill>
              </a:rPr>
              <a:t>4 </a:t>
            </a:r>
            <a:r>
              <a:rPr b="1" dirty="0" err="1">
                <a:solidFill>
                  <a:srgbClr val="245473"/>
                </a:solidFill>
              </a:rPr>
              <a:t>Schlüsselmediatoren</a:t>
            </a:r>
            <a:endParaRPr b="1" dirty="0">
              <a:solidFill>
                <a:srgbClr val="24547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Text Placeholder 1"/>
          <p:cNvSpPr txBox="1">
            <a:spLocks noGrp="1"/>
          </p:cNvSpPr>
          <p:nvPr>
            <p:ph type="body" sz="quarter" idx="1"/>
          </p:nvPr>
        </p:nvSpPr>
        <p:spPr>
          <a:xfrm>
            <a:off x="1657705" y="688246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Motivationstheorien</a:t>
            </a:r>
          </a:p>
        </p:txBody>
      </p:sp>
      <p:sp>
        <p:nvSpPr>
          <p:cNvPr id="1295" name="Text Placeholder 2"/>
          <p:cNvSpPr>
            <a:spLocks noGrp="1"/>
          </p:cNvSpPr>
          <p:nvPr>
            <p:ph type="body" idx="21"/>
          </p:nvPr>
        </p:nvSpPr>
        <p:spPr>
          <a:xfrm>
            <a:off x="381000" y="2017412"/>
            <a:ext cx="5954486" cy="397510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 defTabSz="822959">
              <a:spcBef>
                <a:spcPts val="900"/>
              </a:spcBef>
              <a:defRPr sz="2159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Motivation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riesiges</a:t>
            </a:r>
            <a:r>
              <a:rPr dirty="0"/>
              <a:t> </a:t>
            </a:r>
            <a:r>
              <a:rPr dirty="0" err="1"/>
              <a:t>Gebiet</a:t>
            </a:r>
            <a:r>
              <a:rPr dirty="0"/>
              <a:t> der </a:t>
            </a:r>
            <a:r>
              <a:rPr dirty="0" err="1"/>
              <a:t>Forschung</a:t>
            </a:r>
            <a:r>
              <a:rPr dirty="0"/>
              <a:t>. </a:t>
            </a:r>
            <a:r>
              <a:rPr dirty="0" err="1"/>
              <a:t>Seit</a:t>
            </a:r>
            <a:r>
              <a:rPr dirty="0"/>
              <a:t> </a:t>
            </a:r>
            <a:r>
              <a:rPr dirty="0" err="1"/>
              <a:t>Jahrhunderten</a:t>
            </a:r>
            <a:r>
              <a:rPr dirty="0"/>
              <a:t> </a:t>
            </a:r>
            <a:r>
              <a:rPr dirty="0" err="1"/>
              <a:t>untersuchen</a:t>
            </a:r>
            <a:r>
              <a:rPr dirty="0"/>
              <a:t> </a:t>
            </a:r>
            <a:r>
              <a:rPr dirty="0" err="1"/>
              <a:t>Psychologen</a:t>
            </a:r>
            <a:r>
              <a:rPr dirty="0"/>
              <a:t> das </a:t>
            </a:r>
            <a:r>
              <a:rPr dirty="0" err="1"/>
              <a:t>menschliche</a:t>
            </a:r>
            <a:r>
              <a:rPr dirty="0"/>
              <a:t> </a:t>
            </a:r>
            <a:r>
              <a:rPr dirty="0" err="1"/>
              <a:t>Verhalten</a:t>
            </a:r>
            <a:r>
              <a:rPr dirty="0"/>
              <a:t> und </a:t>
            </a:r>
            <a:r>
              <a:rPr dirty="0" err="1"/>
              <a:t>haben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Erkenntnisse</a:t>
            </a:r>
            <a:r>
              <a:rPr dirty="0"/>
              <a:t> in Form </a:t>
            </a:r>
            <a:r>
              <a:rPr dirty="0" err="1"/>
              <a:t>verschiedener</a:t>
            </a:r>
            <a:r>
              <a:rPr dirty="0"/>
              <a:t> </a:t>
            </a:r>
            <a:r>
              <a:rPr dirty="0" err="1"/>
              <a:t>Motivationstheorien</a:t>
            </a:r>
            <a:r>
              <a:rPr dirty="0"/>
              <a:t> </a:t>
            </a:r>
            <a:r>
              <a:rPr dirty="0" err="1"/>
              <a:t>formalisiert</a:t>
            </a:r>
            <a:r>
              <a:rPr dirty="0"/>
              <a:t>. </a:t>
            </a:r>
          </a:p>
          <a:p>
            <a:pPr defTabSz="822959">
              <a:spcBef>
                <a:spcPts val="900"/>
              </a:spcBef>
              <a:defRPr sz="2159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Es </a:t>
            </a:r>
            <a:r>
              <a:rPr dirty="0" err="1"/>
              <a:t>gibt</a:t>
            </a:r>
            <a:r>
              <a:rPr dirty="0"/>
              <a:t> </a:t>
            </a:r>
            <a:r>
              <a:rPr dirty="0" err="1"/>
              <a:t>zwar</a:t>
            </a:r>
            <a:r>
              <a:rPr dirty="0"/>
              <a:t> </a:t>
            </a:r>
            <a:r>
              <a:rPr dirty="0" err="1"/>
              <a:t>viele</a:t>
            </a:r>
            <a:r>
              <a:rPr dirty="0"/>
              <a:t> </a:t>
            </a:r>
            <a:r>
              <a:rPr dirty="0" err="1"/>
              <a:t>Motivationstheorien</a:t>
            </a:r>
            <a:r>
              <a:rPr dirty="0"/>
              <a:t>, </a:t>
            </a:r>
            <a:r>
              <a:rPr dirty="0" err="1"/>
              <a:t>aber</a:t>
            </a:r>
            <a:r>
              <a:rPr dirty="0"/>
              <a:t> </a:t>
            </a:r>
            <a:r>
              <a:rPr dirty="0" err="1"/>
              <a:t>wir</a:t>
            </a:r>
            <a:r>
              <a:rPr dirty="0"/>
              <a:t> </a:t>
            </a:r>
            <a:r>
              <a:rPr dirty="0" err="1"/>
              <a:t>meinen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es 9 </a:t>
            </a:r>
            <a:r>
              <a:rPr dirty="0" err="1"/>
              <a:t>Theorien</a:t>
            </a:r>
            <a:r>
              <a:rPr dirty="0"/>
              <a:t> </a:t>
            </a:r>
            <a:r>
              <a:rPr dirty="0" err="1"/>
              <a:t>gibt</a:t>
            </a:r>
            <a:r>
              <a:rPr dirty="0"/>
              <a:t>, die auf die </a:t>
            </a:r>
            <a:r>
              <a:rPr dirty="0" err="1"/>
              <a:t>Führung</a:t>
            </a:r>
            <a:r>
              <a:rPr dirty="0"/>
              <a:t> in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Unternehmenskrise</a:t>
            </a:r>
            <a:r>
              <a:rPr dirty="0"/>
              <a:t> </a:t>
            </a:r>
            <a:r>
              <a:rPr dirty="0" err="1"/>
              <a:t>zutreffen</a:t>
            </a:r>
            <a:r>
              <a:rPr dirty="0"/>
              <a:t>. </a:t>
            </a:r>
          </a:p>
          <a:p>
            <a:pPr defTabSz="822959">
              <a:spcBef>
                <a:spcPts val="900"/>
              </a:spcBef>
              <a:defRPr sz="2159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Während</a:t>
            </a:r>
            <a:r>
              <a:rPr dirty="0"/>
              <a:t> Sie </a:t>
            </a:r>
            <a:r>
              <a:rPr dirty="0" err="1"/>
              <a:t>sich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die </a:t>
            </a:r>
            <a:r>
              <a:rPr dirty="0" err="1"/>
              <a:t>Theorien</a:t>
            </a:r>
            <a:r>
              <a:rPr dirty="0"/>
              <a:t> auf den </a:t>
            </a:r>
            <a:r>
              <a:rPr dirty="0" err="1"/>
              <a:t>folgenden</a:t>
            </a:r>
            <a:r>
              <a:rPr dirty="0"/>
              <a:t> </a:t>
            </a:r>
            <a:r>
              <a:rPr dirty="0" err="1"/>
              <a:t>Folien</a:t>
            </a:r>
            <a:r>
              <a:rPr dirty="0"/>
              <a:t> </a:t>
            </a:r>
            <a:r>
              <a:rPr dirty="0" err="1"/>
              <a:t>bewegen</a:t>
            </a:r>
            <a:r>
              <a:rPr dirty="0"/>
              <a:t>, </a:t>
            </a:r>
            <a:r>
              <a:rPr dirty="0" err="1"/>
              <a:t>überlegen</a:t>
            </a:r>
            <a:r>
              <a:rPr dirty="0"/>
              <a:t> Sie, was Sie </a:t>
            </a:r>
            <a:r>
              <a:rPr dirty="0" err="1"/>
              <a:t>aus</a:t>
            </a:r>
            <a:r>
              <a:rPr dirty="0"/>
              <a:t> den </a:t>
            </a:r>
            <a:r>
              <a:rPr dirty="0" err="1"/>
              <a:t>einzelnen</a:t>
            </a:r>
            <a:r>
              <a:rPr dirty="0"/>
              <a:t> </a:t>
            </a:r>
            <a:r>
              <a:rPr dirty="0" err="1"/>
              <a:t>Theorien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 und </a:t>
            </a:r>
            <a:r>
              <a:rPr dirty="0" err="1"/>
              <a:t>wie</a:t>
            </a:r>
            <a:r>
              <a:rPr dirty="0"/>
              <a:t> </a:t>
            </a:r>
            <a:r>
              <a:rPr lang="de-DE" dirty="0"/>
              <a:t>sich</a:t>
            </a:r>
            <a:r>
              <a:rPr dirty="0"/>
              <a:t> </a:t>
            </a:r>
            <a:r>
              <a:rPr dirty="0" err="1"/>
              <a:t>diese</a:t>
            </a:r>
            <a:r>
              <a:rPr dirty="0"/>
              <a:t> </a:t>
            </a:r>
            <a:r>
              <a:rPr lang="de-DE" dirty="0"/>
              <a:t>auf Ihre eigene </a:t>
            </a:r>
            <a:r>
              <a:rPr dirty="0" err="1"/>
              <a:t>Umständen</a:t>
            </a:r>
            <a:r>
              <a:rPr dirty="0"/>
              <a:t> </a:t>
            </a:r>
            <a:r>
              <a:rPr lang="de-DE" dirty="0"/>
              <a:t>übertragen lassen</a:t>
            </a:r>
            <a:r>
              <a:rPr dirty="0"/>
              <a:t>. </a:t>
            </a:r>
          </a:p>
        </p:txBody>
      </p:sp>
      <p:pic>
        <p:nvPicPr>
          <p:cNvPr id="1296" name="Motivation Theories Explained in 10 MinutesOnline Media 3" descr="Motivation Theories Explained in 10 MinutesOnline Media 3"/>
          <p:cNvPicPr>
            <a:picLocks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77079" y="1963890"/>
            <a:ext cx="4834350" cy="2731408"/>
          </a:xfrm>
          <a:prstGeom prst="rect">
            <a:avLst/>
          </a:prstGeom>
        </p:spPr>
      </p:pic>
      <p:sp>
        <p:nvSpPr>
          <p:cNvPr id="1297" name="TextBox 4"/>
          <p:cNvSpPr txBox="1"/>
          <p:nvPr/>
        </p:nvSpPr>
        <p:spPr>
          <a:xfrm>
            <a:off x="6936376" y="4846315"/>
            <a:ext cx="4629332" cy="9497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Kurze Einführung:-</a:t>
            </a:r>
          </a:p>
          <a:p>
            <a:pPr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Motivationstheorien in 10 Minuten erklärt</a:t>
            </a:r>
          </a:p>
          <a:p>
            <a:pPr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Credit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4"/>
              </a:rPr>
              <a:t>Expert Programm-Management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0" dur="1000" fill="hold"/>
                                        <p:tgtEl>
                                          <p:spTgt spid="1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1296"/>
                </p:tgtEl>
              </p:cMediaNode>
            </p:video>
            <p:seq concurrent="1" prevAc="none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1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481015" y="435316"/>
            <a:ext cx="8852377" cy="697353"/>
          </a:xfrm>
          <a:prstGeom prst="rect">
            <a:avLst/>
          </a:prstGeom>
        </p:spPr>
        <p:txBody>
          <a:bodyPr/>
          <a:lstStyle>
            <a:lvl1pPr>
              <a:lnSpc>
                <a:spcPct val="81000"/>
              </a:lnSpc>
              <a:defRPr sz="3000"/>
            </a:lvl1pPr>
          </a:lstStyle>
          <a:p>
            <a:r>
              <a:rPr dirty="0" err="1"/>
              <a:t>Motivationstheorie</a:t>
            </a:r>
            <a:r>
              <a:rPr dirty="0"/>
              <a:t>: </a:t>
            </a:r>
            <a:r>
              <a:rPr dirty="0" err="1"/>
              <a:t>Maslowsche</a:t>
            </a:r>
            <a:r>
              <a:rPr dirty="0"/>
              <a:t> </a:t>
            </a:r>
            <a:r>
              <a:rPr dirty="0" err="1"/>
              <a:t>Bedürfnis</a:t>
            </a:r>
            <a:r>
              <a:rPr lang="de-DE" dirty="0" err="1"/>
              <a:t>pyramide</a:t>
            </a:r>
            <a:endParaRPr dirty="0"/>
          </a:p>
        </p:txBody>
      </p:sp>
      <p:sp>
        <p:nvSpPr>
          <p:cNvPr id="1300" name="Subtitle 2"/>
          <p:cNvSpPr txBox="1"/>
          <p:nvPr/>
        </p:nvSpPr>
        <p:spPr>
          <a:xfrm>
            <a:off x="591067" y="2142490"/>
            <a:ext cx="2810605" cy="2790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Die </a:t>
            </a:r>
            <a:r>
              <a:rPr dirty="0" err="1"/>
              <a:t>Forschung</a:t>
            </a:r>
            <a:r>
              <a:rPr dirty="0"/>
              <a:t> </a:t>
            </a:r>
            <a:r>
              <a:rPr dirty="0" err="1"/>
              <a:t>unter</a:t>
            </a:r>
            <a:r>
              <a:rPr lang="de-DE" dirty="0"/>
              <a:t>-</a:t>
            </a:r>
            <a:r>
              <a:rPr dirty="0" err="1"/>
              <a:t>stützt</a:t>
            </a:r>
            <a:r>
              <a:rPr dirty="0"/>
              <a:t> das </a:t>
            </a:r>
            <a:r>
              <a:rPr dirty="0" err="1"/>
              <a:t>Maslowsche</a:t>
            </a:r>
            <a:r>
              <a:rPr lang="de-DE" dirty="0"/>
              <a:t> </a:t>
            </a:r>
            <a:r>
              <a:rPr dirty="0"/>
              <a:t>Modell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solches</a:t>
            </a:r>
            <a:r>
              <a:rPr dirty="0"/>
              <a:t> </a:t>
            </a:r>
            <a:r>
              <a:rPr dirty="0" err="1"/>
              <a:t>nicht</a:t>
            </a:r>
            <a:r>
              <a:rPr dirty="0"/>
              <a:t>, </a:t>
            </a:r>
            <a:r>
              <a:rPr dirty="0" err="1"/>
              <a:t>aber</a:t>
            </a:r>
            <a:r>
              <a:rPr dirty="0"/>
              <a:t> </a:t>
            </a:r>
            <a:r>
              <a:rPr lang="de-DE" dirty="0"/>
              <a:t>es</a:t>
            </a:r>
            <a:r>
              <a:rPr dirty="0"/>
              <a:t> </a:t>
            </a:r>
            <a:r>
              <a:rPr dirty="0" err="1"/>
              <a:t>macht</a:t>
            </a:r>
            <a:r>
              <a:rPr dirty="0"/>
              <a:t> </a:t>
            </a:r>
            <a:r>
              <a:rPr dirty="0" err="1"/>
              <a:t>deutlich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es </a:t>
            </a:r>
            <a:r>
              <a:rPr dirty="0" err="1"/>
              <a:t>ver</a:t>
            </a:r>
            <a:r>
              <a:rPr lang="de-DE" dirty="0"/>
              <a:t>-</a:t>
            </a:r>
            <a:r>
              <a:rPr dirty="0" err="1"/>
              <a:t>schiedene</a:t>
            </a:r>
            <a:r>
              <a:rPr dirty="0"/>
              <a:t> </a:t>
            </a:r>
            <a:r>
              <a:rPr dirty="0" err="1"/>
              <a:t>Bedürfnisse</a:t>
            </a:r>
            <a:r>
              <a:rPr dirty="0"/>
              <a:t> </a:t>
            </a:r>
            <a:r>
              <a:rPr dirty="0" err="1"/>
              <a:t>gibt</a:t>
            </a:r>
            <a:r>
              <a:rPr dirty="0"/>
              <a:t>, die Menschen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befriedigen</a:t>
            </a:r>
            <a:r>
              <a:rPr lang="de-DE" dirty="0"/>
              <a:t> </a:t>
            </a:r>
            <a:r>
              <a:rPr dirty="0" err="1"/>
              <a:t>versuchen</a:t>
            </a:r>
            <a:r>
              <a:rPr dirty="0"/>
              <a:t>.</a:t>
            </a:r>
          </a:p>
        </p:txBody>
      </p:sp>
      <p:grpSp>
        <p:nvGrpSpPr>
          <p:cNvPr id="1321" name="Gruppieren 3"/>
          <p:cNvGrpSpPr/>
          <p:nvPr/>
        </p:nvGrpSpPr>
        <p:grpSpPr>
          <a:xfrm>
            <a:off x="3198205" y="2141051"/>
            <a:ext cx="8987533" cy="3929476"/>
            <a:chOff x="0" y="0"/>
            <a:chExt cx="8987530" cy="3929475"/>
          </a:xfrm>
        </p:grpSpPr>
        <p:sp>
          <p:nvSpPr>
            <p:cNvPr id="1301" name="Rectangle 1"/>
            <p:cNvSpPr/>
            <p:nvPr/>
          </p:nvSpPr>
          <p:spPr>
            <a:xfrm>
              <a:off x="1658541" y="797797"/>
              <a:ext cx="6799094" cy="73185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2" name="Rectangle 2"/>
            <p:cNvSpPr/>
            <p:nvPr/>
          </p:nvSpPr>
          <p:spPr>
            <a:xfrm>
              <a:off x="1658541" y="0"/>
              <a:ext cx="6796504" cy="73185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3" name="Rectangle 3"/>
            <p:cNvSpPr/>
            <p:nvPr/>
          </p:nvSpPr>
          <p:spPr>
            <a:xfrm>
              <a:off x="1658541" y="1595596"/>
              <a:ext cx="6798207" cy="73346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4" name="Rectangle 4"/>
            <p:cNvSpPr/>
            <p:nvPr/>
          </p:nvSpPr>
          <p:spPr>
            <a:xfrm>
              <a:off x="1658541" y="2407156"/>
              <a:ext cx="6798279" cy="731851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5" name="Rectangle 5"/>
            <p:cNvSpPr/>
            <p:nvPr/>
          </p:nvSpPr>
          <p:spPr>
            <a:xfrm>
              <a:off x="1658541" y="3197623"/>
              <a:ext cx="6799923" cy="731851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6" name="Freeform 10"/>
            <p:cNvSpPr/>
            <p:nvPr/>
          </p:nvSpPr>
          <p:spPr>
            <a:xfrm>
              <a:off x="0" y="3197623"/>
              <a:ext cx="3320654" cy="73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2014" y="0"/>
                  </a:lnTo>
                  <a:lnTo>
                    <a:pt x="19586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E75B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7" name="Freeform 11"/>
            <p:cNvSpPr/>
            <p:nvPr/>
          </p:nvSpPr>
          <p:spPr>
            <a:xfrm>
              <a:off x="335755" y="2399826"/>
              <a:ext cx="2646761" cy="7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2526" y="0"/>
                  </a:lnTo>
                  <a:lnTo>
                    <a:pt x="19074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BF9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8" name="Freeform 12"/>
            <p:cNvSpPr/>
            <p:nvPr/>
          </p:nvSpPr>
          <p:spPr>
            <a:xfrm>
              <a:off x="673894" y="1595596"/>
              <a:ext cx="1969295" cy="733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3395" y="0"/>
                  </a:lnTo>
                  <a:lnTo>
                    <a:pt x="18205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7C7C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09" name="Freeform 13"/>
            <p:cNvSpPr/>
            <p:nvPr/>
          </p:nvSpPr>
          <p:spPr>
            <a:xfrm>
              <a:off x="1013221" y="797797"/>
              <a:ext cx="1294212" cy="7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5167" y="0"/>
                  </a:lnTo>
                  <a:lnTo>
                    <a:pt x="16433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C55A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0" name="Freeform 14"/>
            <p:cNvSpPr/>
            <p:nvPr/>
          </p:nvSpPr>
          <p:spPr>
            <a:xfrm>
              <a:off x="1348978" y="0"/>
              <a:ext cx="619127" cy="7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08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1" name="Freeform 19"/>
            <p:cNvSpPr/>
            <p:nvPr/>
          </p:nvSpPr>
          <p:spPr>
            <a:xfrm>
              <a:off x="1348977" y="0"/>
              <a:ext cx="309564" cy="7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2" name="Freeform 20"/>
            <p:cNvSpPr/>
            <p:nvPr/>
          </p:nvSpPr>
          <p:spPr>
            <a:xfrm>
              <a:off x="1013223" y="797797"/>
              <a:ext cx="645320" cy="7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6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0362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3" name="Freeform 21"/>
            <p:cNvSpPr/>
            <p:nvPr/>
          </p:nvSpPr>
          <p:spPr>
            <a:xfrm>
              <a:off x="673895" y="1595596"/>
              <a:ext cx="984647" cy="733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791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6791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4" name="Freeform 22"/>
            <p:cNvSpPr/>
            <p:nvPr/>
          </p:nvSpPr>
          <p:spPr>
            <a:xfrm>
              <a:off x="335757" y="2399826"/>
              <a:ext cx="1322787" cy="7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55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055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5" name="Freeform 23"/>
            <p:cNvSpPr/>
            <p:nvPr/>
          </p:nvSpPr>
          <p:spPr>
            <a:xfrm>
              <a:off x="0" y="3197623"/>
              <a:ext cx="1658542" cy="73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3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4032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/>
              </a:pPr>
              <a:endParaRPr/>
            </a:p>
          </p:txBody>
        </p:sp>
        <p:sp>
          <p:nvSpPr>
            <p:cNvPr id="1316" name="Subtitle 2"/>
            <p:cNvSpPr/>
            <p:nvPr/>
          </p:nvSpPr>
          <p:spPr>
            <a:xfrm>
              <a:off x="3432048" y="3266275"/>
              <a:ext cx="4150476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0790" tIns="40790" rIns="40790" bIns="40790" numCol="1" anchor="t">
              <a:spAutoFit/>
            </a:bodyPr>
            <a:lstStyle>
              <a:lvl1pPr defTabSz="1087636">
                <a:spcBef>
                  <a:spcPts val="400"/>
                </a:spcBef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t>Physiologische Bedürfnisse: Essen, Trinken, Unterkunft.</a:t>
              </a:r>
            </a:p>
          </p:txBody>
        </p:sp>
        <p:sp>
          <p:nvSpPr>
            <p:cNvPr id="1317" name="Subtitle 2"/>
            <p:cNvSpPr/>
            <p:nvPr/>
          </p:nvSpPr>
          <p:spPr>
            <a:xfrm>
              <a:off x="3100725" y="2467196"/>
              <a:ext cx="481312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0790" tIns="40790" rIns="40790" bIns="40790" numCol="1" anchor="t">
              <a:spAutoFit/>
            </a:bodyPr>
            <a:lstStyle>
              <a:lvl1pPr defTabSz="1087636">
                <a:spcBef>
                  <a:spcPts val="400"/>
                </a:spcBef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t>Sicherheitsbedürfnis: Sicherheit und Schutz vor physischem und emotionalem Schaden.</a:t>
              </a:r>
            </a:p>
          </p:txBody>
        </p:sp>
        <p:sp>
          <p:nvSpPr>
            <p:cNvPr id="1318" name="Subtitle 2"/>
            <p:cNvSpPr/>
            <p:nvPr/>
          </p:nvSpPr>
          <p:spPr>
            <a:xfrm>
              <a:off x="2651213" y="1644765"/>
              <a:ext cx="528927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0790" tIns="40790" rIns="40790" bIns="40790" numCol="1" anchor="t">
              <a:spAutoFit/>
            </a:bodyPr>
            <a:lstStyle>
              <a:lvl1pPr defTabSz="1087636">
                <a:spcBef>
                  <a:spcPts val="400"/>
                </a:spcBef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rPr dirty="0" err="1"/>
                <a:t>Soziale</a:t>
              </a:r>
              <a:r>
                <a:rPr dirty="0"/>
                <a:t> </a:t>
              </a:r>
              <a:r>
                <a:rPr dirty="0" err="1"/>
                <a:t>Bedürfnisse</a:t>
              </a:r>
              <a:r>
                <a:rPr dirty="0"/>
                <a:t>: </a:t>
              </a:r>
              <a:r>
                <a:rPr dirty="0" err="1"/>
                <a:t>Zuneigung</a:t>
              </a:r>
              <a:r>
                <a:rPr dirty="0"/>
                <a:t>, </a:t>
              </a:r>
              <a:r>
                <a:rPr dirty="0" err="1"/>
                <a:t>Zugehörigkeit</a:t>
              </a:r>
              <a:r>
                <a:rPr dirty="0"/>
                <a:t>, </a:t>
              </a:r>
              <a:r>
                <a:rPr dirty="0" err="1"/>
                <a:t>Akzeptanz</a:t>
              </a:r>
              <a:r>
                <a:rPr dirty="0"/>
                <a:t> und </a:t>
              </a:r>
              <a:r>
                <a:rPr dirty="0" err="1"/>
                <a:t>Freundschaft</a:t>
              </a:r>
              <a:r>
                <a:rPr dirty="0"/>
                <a:t>.</a:t>
              </a:r>
            </a:p>
          </p:txBody>
        </p:sp>
        <p:sp>
          <p:nvSpPr>
            <p:cNvPr id="1319" name="Subtitle 2"/>
            <p:cNvSpPr/>
            <p:nvPr/>
          </p:nvSpPr>
          <p:spPr>
            <a:xfrm>
              <a:off x="2307432" y="879531"/>
              <a:ext cx="6680098" cy="574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0790" tIns="40790" rIns="40790" bIns="40790" numCol="1" anchor="t">
              <a:spAutoFit/>
            </a:bodyPr>
            <a:lstStyle>
              <a:lvl1pPr defTabSz="1087636">
                <a:spcBef>
                  <a:spcPts val="300"/>
                </a:spcBef>
                <a:defRPr sz="16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rPr lang="de-DE" dirty="0"/>
                <a:t>Bedürfnis nach Ankerkennung</a:t>
              </a:r>
              <a:r>
                <a:rPr dirty="0"/>
                <a:t>: interne </a:t>
              </a:r>
              <a:r>
                <a:rPr dirty="0" err="1"/>
                <a:t>Wertschätzungsfaktoren</a:t>
              </a:r>
              <a:r>
                <a:rPr dirty="0"/>
                <a:t> </a:t>
              </a:r>
              <a:r>
                <a:rPr dirty="0" err="1"/>
                <a:t>wie</a:t>
              </a:r>
              <a:r>
                <a:rPr dirty="0"/>
                <a:t> </a:t>
              </a:r>
              <a:r>
                <a:rPr dirty="0" err="1"/>
                <a:t>Selbst-achtung</a:t>
              </a:r>
              <a:r>
                <a:rPr dirty="0"/>
                <a:t> und </a:t>
              </a:r>
              <a:r>
                <a:rPr lang="de-DE" dirty="0"/>
                <a:t>Erfolg</a:t>
              </a:r>
              <a:r>
                <a:rPr dirty="0"/>
                <a:t> </a:t>
              </a:r>
              <a:r>
                <a:rPr dirty="0" err="1"/>
                <a:t>sowie</a:t>
              </a:r>
              <a:r>
                <a:rPr dirty="0"/>
                <a:t> </a:t>
              </a:r>
              <a:r>
                <a:rPr dirty="0" err="1"/>
                <a:t>externe</a:t>
              </a:r>
              <a:r>
                <a:rPr dirty="0"/>
                <a:t> </a:t>
              </a:r>
              <a:r>
                <a:rPr dirty="0" err="1"/>
                <a:t>Wertschätzungsfaktoren</a:t>
              </a:r>
              <a:r>
                <a:rPr dirty="0"/>
                <a:t>, </a:t>
              </a:r>
              <a:r>
                <a:rPr dirty="0" err="1"/>
                <a:t>z.B.</a:t>
              </a:r>
              <a:r>
                <a:rPr dirty="0"/>
                <a:t> </a:t>
              </a:r>
              <a:r>
                <a:rPr lang="de-DE" dirty="0"/>
                <a:t>Status</a:t>
              </a:r>
              <a:endParaRPr dirty="0"/>
            </a:p>
          </p:txBody>
        </p:sp>
        <p:sp>
          <p:nvSpPr>
            <p:cNvPr id="1320" name="Subtitle 2"/>
            <p:cNvSpPr/>
            <p:nvPr/>
          </p:nvSpPr>
          <p:spPr>
            <a:xfrm>
              <a:off x="2008894" y="22955"/>
              <a:ext cx="6313863" cy="63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0790" tIns="40790" rIns="40790" bIns="40790" numCol="1" anchor="t">
              <a:spAutoFit/>
            </a:bodyPr>
            <a:lstStyle>
              <a:lvl1pPr defTabSz="1087636">
                <a:spcBef>
                  <a:spcPts val="400"/>
                </a:spcBef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r>
                <a:rPr dirty="0" err="1"/>
                <a:t>Selbstverwirklichungsbedürfnis</a:t>
              </a:r>
              <a:r>
                <a:rPr dirty="0"/>
                <a:t>: </a:t>
              </a:r>
              <a:r>
                <a:rPr dirty="0" err="1"/>
                <a:t>Wachstum</a:t>
              </a:r>
              <a:r>
                <a:rPr dirty="0"/>
                <a:t>, </a:t>
              </a:r>
              <a:r>
                <a:rPr lang="de-DE" dirty="0"/>
                <a:t>das </a:t>
              </a:r>
              <a:r>
                <a:rPr dirty="0" err="1"/>
                <a:t>eigene</a:t>
              </a:r>
              <a:r>
                <a:rPr dirty="0"/>
                <a:t> </a:t>
              </a:r>
              <a:r>
                <a:rPr dirty="0" err="1"/>
                <a:t>Potenzial</a:t>
              </a:r>
              <a:r>
                <a:rPr dirty="0"/>
                <a:t> </a:t>
              </a:r>
              <a:r>
                <a:rPr dirty="0" err="1"/>
                <a:t>erreichen</a:t>
              </a:r>
              <a:r>
                <a:rPr dirty="0"/>
                <a:t>; der </a:t>
              </a:r>
              <a:r>
                <a:rPr dirty="0" err="1"/>
                <a:t>Drang</a:t>
              </a:r>
              <a:r>
                <a:rPr dirty="0"/>
                <a:t>, das </a:t>
              </a:r>
              <a:r>
                <a:rPr dirty="0" err="1"/>
                <a:t>zu</a:t>
              </a:r>
              <a:r>
                <a:rPr dirty="0"/>
                <a:t> </a:t>
              </a:r>
              <a:r>
                <a:rPr dirty="0" err="1"/>
                <a:t>werden</a:t>
              </a:r>
              <a:r>
                <a:rPr dirty="0"/>
                <a:t>, was man </a:t>
              </a:r>
              <a:r>
                <a:rPr dirty="0" err="1"/>
                <a:t>zu</a:t>
              </a:r>
              <a:r>
                <a:rPr dirty="0"/>
                <a:t> </a:t>
              </a:r>
              <a:r>
                <a:rPr dirty="0" err="1"/>
                <a:t>werden</a:t>
              </a:r>
              <a:r>
                <a:rPr dirty="0"/>
                <a:t> </a:t>
              </a:r>
              <a:r>
                <a:rPr dirty="0" err="1"/>
                <a:t>fähig</a:t>
              </a:r>
              <a:r>
                <a:rPr dirty="0"/>
                <a:t> </a:t>
              </a:r>
              <a:r>
                <a:rPr dirty="0" err="1"/>
                <a:t>ist</a:t>
              </a:r>
              <a:r>
                <a:rPr dirty="0"/>
                <a:t>.</a:t>
              </a: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268820" y="330796"/>
            <a:ext cx="8852377" cy="6973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1000"/>
              </a:lnSpc>
              <a:defRPr sz="3000"/>
            </a:lvl1pPr>
          </a:lstStyle>
          <a:p>
            <a:r>
              <a:rPr sz="3300" dirty="0" err="1"/>
              <a:t>Motivationstheorie</a:t>
            </a:r>
            <a:r>
              <a:rPr sz="3300" dirty="0"/>
              <a:t>: </a:t>
            </a:r>
            <a:r>
              <a:rPr sz="3300" dirty="0" err="1"/>
              <a:t>McCleelland‘s</a:t>
            </a:r>
            <a:r>
              <a:rPr sz="3300" dirty="0"/>
              <a:t> </a:t>
            </a:r>
            <a:r>
              <a:rPr lang="de-DE" sz="3300" dirty="0"/>
              <a:t>Leistungs-Motivations-Theorie</a:t>
            </a:r>
            <a:endParaRPr sz="3300" dirty="0"/>
          </a:p>
        </p:txBody>
      </p:sp>
      <p:sp>
        <p:nvSpPr>
          <p:cNvPr id="1324" name="Subtitle 2"/>
          <p:cNvSpPr txBox="1"/>
          <p:nvPr/>
        </p:nvSpPr>
        <p:spPr>
          <a:xfrm>
            <a:off x="106110" y="1876082"/>
            <a:ext cx="4209586" cy="383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Motivation </a:t>
            </a:r>
            <a:r>
              <a:rPr dirty="0" err="1"/>
              <a:t>kann</a:t>
            </a:r>
            <a:r>
              <a:rPr dirty="0"/>
              <a:t> </a:t>
            </a:r>
            <a:r>
              <a:rPr lang="de-DE" dirty="0"/>
              <a:t>bei jedem </a:t>
            </a:r>
            <a:r>
              <a:rPr dirty="0"/>
              <a:t>Team </a:t>
            </a:r>
            <a:r>
              <a:rPr dirty="0" err="1"/>
              <a:t>kommen</a:t>
            </a:r>
            <a:r>
              <a:rPr dirty="0"/>
              <a:t> </a:t>
            </a:r>
            <a:r>
              <a:rPr lang="de-DE" dirty="0"/>
              <a:t>und gehen, und das bei jedem Mitglied</a:t>
            </a:r>
            <a:r>
              <a:rPr dirty="0"/>
              <a:t>. Die </a:t>
            </a:r>
            <a:r>
              <a:rPr dirty="0" err="1"/>
              <a:t>besten</a:t>
            </a:r>
            <a:r>
              <a:rPr dirty="0"/>
              <a:t> </a:t>
            </a:r>
            <a:r>
              <a:rPr dirty="0" err="1"/>
              <a:t>Unternehmen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 </a:t>
            </a:r>
            <a:r>
              <a:rPr dirty="0" err="1"/>
              <a:t>tendenziell</a:t>
            </a:r>
            <a:r>
              <a:rPr dirty="0"/>
              <a:t> die, die in der Lage </a:t>
            </a:r>
            <a:r>
              <a:rPr dirty="0" err="1"/>
              <a:t>sind</a:t>
            </a:r>
            <a:r>
              <a:rPr dirty="0"/>
              <a:t>, </a:t>
            </a:r>
            <a:r>
              <a:rPr dirty="0" err="1"/>
              <a:t>ihre</a:t>
            </a:r>
            <a:r>
              <a:rPr dirty="0"/>
              <a:t> Mitarbeiter so oft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möglich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motivieren</a:t>
            </a:r>
            <a:r>
              <a:rPr dirty="0"/>
              <a:t>.</a:t>
            </a:r>
            <a:endParaRPr sz="24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85750" indent="-285750" defTabSz="1087636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Nach</a:t>
            </a:r>
            <a:r>
              <a:rPr dirty="0"/>
              <a:t> McClelland</a:t>
            </a:r>
            <a:r>
              <a:rPr lang="de-DE" dirty="0"/>
              <a:t>‘</a:t>
            </a:r>
            <a:r>
              <a:rPr dirty="0"/>
              <a:t>s </a:t>
            </a:r>
            <a:r>
              <a:rPr lang="de-DE" dirty="0"/>
              <a:t>Leistungs-Motivations-Theorie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eines</a:t>
            </a:r>
            <a:r>
              <a:rPr dirty="0"/>
              <a:t> der </a:t>
            </a:r>
            <a:r>
              <a:rPr dirty="0" err="1"/>
              <a:t>besten</a:t>
            </a:r>
            <a:r>
              <a:rPr dirty="0"/>
              <a:t> Dinge, die Sie tun </a:t>
            </a:r>
            <a:r>
              <a:rPr dirty="0" err="1"/>
              <a:t>können</a:t>
            </a:r>
            <a:r>
              <a:rPr dirty="0"/>
              <a:t>, </a:t>
            </a:r>
            <a:r>
              <a:rPr dirty="0" err="1"/>
              <a:t>jeden</a:t>
            </a:r>
            <a:r>
              <a:rPr dirty="0"/>
              <a:t> </a:t>
            </a:r>
            <a:r>
              <a:rPr dirty="0" err="1"/>
              <a:t>Ihrer</a:t>
            </a:r>
            <a:r>
              <a:rPr dirty="0"/>
              <a:t> Mitarbeiter auf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persönlichen</a:t>
            </a:r>
            <a:r>
              <a:rPr dirty="0"/>
              <a:t> Ebene </a:t>
            </a:r>
            <a:r>
              <a:rPr dirty="0" err="1"/>
              <a:t>zu</a:t>
            </a:r>
            <a:r>
              <a:rPr dirty="0"/>
              <a:t> verstehen.</a:t>
            </a:r>
            <a:endParaRPr sz="24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85750" indent="-285750" defTabSz="1087636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Der Kern der von McClelland </a:t>
            </a:r>
            <a:r>
              <a:rPr dirty="0" err="1"/>
              <a:t>vertretenen</a:t>
            </a:r>
            <a:r>
              <a:rPr dirty="0"/>
              <a:t> </a:t>
            </a:r>
            <a:r>
              <a:rPr lang="de-DE" dirty="0"/>
              <a:t>Theorie </a:t>
            </a:r>
            <a:r>
              <a:rPr dirty="0" err="1"/>
              <a:t>ist</a:t>
            </a:r>
            <a:r>
              <a:rPr dirty="0"/>
              <a:t> die Idee, </a:t>
            </a:r>
            <a:r>
              <a:rPr dirty="0" err="1"/>
              <a:t>dass</a:t>
            </a:r>
            <a:r>
              <a:rPr dirty="0"/>
              <a:t> es </a:t>
            </a:r>
            <a:r>
              <a:rPr dirty="0" err="1"/>
              <a:t>drei</a:t>
            </a:r>
            <a:r>
              <a:rPr dirty="0"/>
              <a:t> </a:t>
            </a:r>
            <a:r>
              <a:rPr dirty="0" err="1"/>
              <a:t>Hauptmotivatoren</a:t>
            </a:r>
            <a:r>
              <a:rPr dirty="0"/>
              <a:t> </a:t>
            </a:r>
            <a:r>
              <a:rPr dirty="0" err="1"/>
              <a:t>gibt</a:t>
            </a:r>
            <a:r>
              <a:rPr dirty="0"/>
              <a:t>, die in der </a:t>
            </a:r>
            <a:r>
              <a:rPr dirty="0" err="1"/>
              <a:t>Arbeitsumgebung</a:t>
            </a:r>
            <a:r>
              <a:rPr dirty="0"/>
              <a:t> </a:t>
            </a:r>
            <a:r>
              <a:rPr dirty="0" err="1"/>
              <a:t>zum</a:t>
            </a:r>
            <a:r>
              <a:rPr dirty="0"/>
              <a:t> </a:t>
            </a:r>
            <a:r>
              <a:rPr dirty="0" err="1"/>
              <a:t>Tragen</a:t>
            </a:r>
            <a:r>
              <a:rPr dirty="0"/>
              <a:t> </a:t>
            </a:r>
            <a:r>
              <a:rPr dirty="0" err="1"/>
              <a:t>kommen</a:t>
            </a:r>
            <a:r>
              <a:rPr dirty="0"/>
              <a:t>.</a:t>
            </a:r>
            <a:endParaRPr sz="2400" dirty="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grpSp>
        <p:nvGrpSpPr>
          <p:cNvPr id="1337" name="Gruppieren 6"/>
          <p:cNvGrpSpPr/>
          <p:nvPr/>
        </p:nvGrpSpPr>
        <p:grpSpPr>
          <a:xfrm>
            <a:off x="5694286" y="4524647"/>
            <a:ext cx="5947188" cy="2002554"/>
            <a:chOff x="0" y="0"/>
            <a:chExt cx="5947187" cy="2002552"/>
          </a:xfrm>
        </p:grpSpPr>
        <p:grpSp>
          <p:nvGrpSpPr>
            <p:cNvPr id="1335" name="Gruppieren 4"/>
            <p:cNvGrpSpPr/>
            <p:nvPr/>
          </p:nvGrpSpPr>
          <p:grpSpPr>
            <a:xfrm>
              <a:off x="0" y="0"/>
              <a:ext cx="5947188" cy="2002553"/>
              <a:chOff x="0" y="0"/>
              <a:chExt cx="5947187" cy="2002553"/>
            </a:xfrm>
          </p:grpSpPr>
          <p:grpSp>
            <p:nvGrpSpPr>
              <p:cNvPr id="1327" name="Gruppieren 28"/>
              <p:cNvGrpSpPr/>
              <p:nvPr/>
            </p:nvGrpSpPr>
            <p:grpSpPr>
              <a:xfrm>
                <a:off x="3288822" y="0"/>
                <a:ext cx="2658366" cy="1431105"/>
                <a:chOff x="0" y="0"/>
                <a:chExt cx="2658365" cy="1431104"/>
              </a:xfrm>
            </p:grpSpPr>
            <p:sp>
              <p:nvSpPr>
                <p:cNvPr id="1325" name="Freeform 14"/>
                <p:cNvSpPr/>
                <p:nvPr/>
              </p:nvSpPr>
              <p:spPr>
                <a:xfrm>
                  <a:off x="0" y="-1"/>
                  <a:ext cx="2658366" cy="14311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549" y="0"/>
                      </a:moveTo>
                      <a:lnTo>
                        <a:pt x="0" y="18531"/>
                      </a:lnTo>
                      <a:lnTo>
                        <a:pt x="9638" y="21600"/>
                      </a:lnTo>
                      <a:lnTo>
                        <a:pt x="15575" y="19709"/>
                      </a:lnTo>
                      <a:lnTo>
                        <a:pt x="21600" y="17813"/>
                      </a:lnTo>
                      <a:lnTo>
                        <a:pt x="9549" y="0"/>
                      </a:lnTo>
                      <a:close/>
                    </a:path>
                  </a:pathLst>
                </a:custGeom>
                <a:solidFill>
                  <a:srgbClr val="A9D18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 sz="500"/>
                  </a:pPr>
                  <a:endParaRPr/>
                </a:p>
              </p:txBody>
            </p:sp>
            <p:sp>
              <p:nvSpPr>
                <p:cNvPr id="1326" name="Freeform 18"/>
                <p:cNvSpPr/>
                <p:nvPr/>
              </p:nvSpPr>
              <p:spPr>
                <a:xfrm>
                  <a:off x="158709" y="3253"/>
                  <a:ext cx="1027502" cy="14278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370" y="0"/>
                      </a:moveTo>
                      <a:lnTo>
                        <a:pt x="0" y="16112"/>
                      </a:lnTo>
                      <a:lnTo>
                        <a:pt x="11044" y="2032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21370" y="0"/>
                      </a:lnTo>
                      <a:close/>
                    </a:path>
                  </a:pathLst>
                </a:custGeom>
                <a:solidFill>
                  <a:srgbClr val="54823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 sz="500"/>
                  </a:pPr>
                  <a:endParaRPr/>
                </a:p>
              </p:txBody>
            </p:sp>
          </p:grpSp>
          <p:grpSp>
            <p:nvGrpSpPr>
              <p:cNvPr id="1330" name="Gruppieren 31"/>
              <p:cNvGrpSpPr/>
              <p:nvPr/>
            </p:nvGrpSpPr>
            <p:grpSpPr>
              <a:xfrm>
                <a:off x="1644411" y="291793"/>
                <a:ext cx="2658366" cy="1431106"/>
                <a:chOff x="0" y="0"/>
                <a:chExt cx="2658365" cy="1431104"/>
              </a:xfrm>
            </p:grpSpPr>
            <p:sp>
              <p:nvSpPr>
                <p:cNvPr id="1328" name="Freeform 14"/>
                <p:cNvSpPr/>
                <p:nvPr/>
              </p:nvSpPr>
              <p:spPr>
                <a:xfrm>
                  <a:off x="0" y="-1"/>
                  <a:ext cx="2658366" cy="14311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549" y="0"/>
                      </a:moveTo>
                      <a:lnTo>
                        <a:pt x="0" y="18531"/>
                      </a:lnTo>
                      <a:lnTo>
                        <a:pt x="9638" y="21600"/>
                      </a:lnTo>
                      <a:lnTo>
                        <a:pt x="15575" y="19709"/>
                      </a:lnTo>
                      <a:lnTo>
                        <a:pt x="21600" y="17813"/>
                      </a:lnTo>
                      <a:lnTo>
                        <a:pt x="9549" y="0"/>
                      </a:lnTo>
                      <a:close/>
                    </a:path>
                  </a:pathLst>
                </a:custGeom>
                <a:solidFill>
                  <a:srgbClr val="8FAAD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 sz="500"/>
                  </a:pPr>
                  <a:endParaRPr/>
                </a:p>
              </p:txBody>
            </p:sp>
            <p:sp>
              <p:nvSpPr>
                <p:cNvPr id="1329" name="Freeform 18"/>
                <p:cNvSpPr/>
                <p:nvPr/>
              </p:nvSpPr>
              <p:spPr>
                <a:xfrm>
                  <a:off x="158709" y="3253"/>
                  <a:ext cx="1027502" cy="14278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370" y="0"/>
                      </a:moveTo>
                      <a:lnTo>
                        <a:pt x="0" y="16112"/>
                      </a:lnTo>
                      <a:lnTo>
                        <a:pt x="11044" y="2032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21370" y="0"/>
                      </a:lnTo>
                      <a:close/>
                    </a:path>
                  </a:pathLst>
                </a:custGeom>
                <a:solidFill>
                  <a:srgbClr val="2F559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 sz="500"/>
                  </a:pPr>
                  <a:endParaRPr/>
                </a:p>
              </p:txBody>
            </p:sp>
          </p:grpSp>
          <p:sp>
            <p:nvSpPr>
              <p:cNvPr id="1331" name="Freeform 16"/>
              <p:cNvSpPr/>
              <p:nvPr/>
            </p:nvSpPr>
            <p:spPr>
              <a:xfrm>
                <a:off x="1174385" y="571448"/>
                <a:ext cx="12701" cy="14311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lose/>
                    <a:moveTo>
                      <a:pt x="21600" y="0"/>
                    </a:moveTo>
                    <a:lnTo>
                      <a:pt x="0" y="49"/>
                    </a:lnTo>
                    <a:lnTo>
                      <a:pt x="21600" y="4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B6B4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500"/>
                </a:pPr>
                <a:endParaRPr/>
              </a:p>
            </p:txBody>
          </p:sp>
          <p:grpSp>
            <p:nvGrpSpPr>
              <p:cNvPr id="1334" name="Gruppieren 46"/>
              <p:cNvGrpSpPr/>
              <p:nvPr/>
            </p:nvGrpSpPr>
            <p:grpSpPr>
              <a:xfrm>
                <a:off x="0" y="571448"/>
                <a:ext cx="2658366" cy="1431106"/>
                <a:chOff x="0" y="0"/>
                <a:chExt cx="2658365" cy="1431104"/>
              </a:xfrm>
            </p:grpSpPr>
            <p:sp>
              <p:nvSpPr>
                <p:cNvPr id="1332" name="Freeform 14"/>
                <p:cNvSpPr/>
                <p:nvPr/>
              </p:nvSpPr>
              <p:spPr>
                <a:xfrm>
                  <a:off x="0" y="-1"/>
                  <a:ext cx="2658366" cy="14311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549" y="0"/>
                      </a:moveTo>
                      <a:lnTo>
                        <a:pt x="0" y="18531"/>
                      </a:lnTo>
                      <a:lnTo>
                        <a:pt x="9638" y="21600"/>
                      </a:lnTo>
                      <a:lnTo>
                        <a:pt x="15575" y="19709"/>
                      </a:lnTo>
                      <a:lnTo>
                        <a:pt x="21600" y="17813"/>
                      </a:lnTo>
                      <a:lnTo>
                        <a:pt x="954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 sz="500"/>
                  </a:pPr>
                  <a:endParaRPr/>
                </a:p>
              </p:txBody>
            </p:sp>
            <p:sp>
              <p:nvSpPr>
                <p:cNvPr id="1333" name="Freeform 18"/>
                <p:cNvSpPr/>
                <p:nvPr/>
              </p:nvSpPr>
              <p:spPr>
                <a:xfrm>
                  <a:off x="158709" y="3253"/>
                  <a:ext cx="1027502" cy="14278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370" y="0"/>
                      </a:moveTo>
                      <a:lnTo>
                        <a:pt x="0" y="16112"/>
                      </a:lnTo>
                      <a:lnTo>
                        <a:pt x="11044" y="2032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21370" y="0"/>
                      </a:lnTo>
                      <a:close/>
                    </a:path>
                  </a:pathLst>
                </a:custGeom>
                <a:solidFill>
                  <a:srgbClr val="C55A1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 sz="500"/>
                  </a:pPr>
                  <a:endParaRPr/>
                </a:p>
              </p:txBody>
            </p:sp>
          </p:grpSp>
        </p:grpSp>
        <p:sp>
          <p:nvSpPr>
            <p:cNvPr id="1336" name="Freihandform: Form 5"/>
            <p:cNvSpPr/>
            <p:nvPr/>
          </p:nvSpPr>
          <p:spPr>
            <a:xfrm>
              <a:off x="722" y="1496727"/>
              <a:ext cx="696687" cy="41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5525"/>
                  </a:lnTo>
                  <a:lnTo>
                    <a:pt x="918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C55A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338" name="Subtitle 2"/>
          <p:cNvSpPr txBox="1"/>
          <p:nvPr/>
        </p:nvSpPr>
        <p:spPr>
          <a:xfrm>
            <a:off x="4993788" y="2116399"/>
            <a:ext cx="6730303" cy="1980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400"/>
              </a:spcBef>
              <a:defRPr sz="2000">
                <a:solidFill>
                  <a:srgbClr val="F95C2C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/>
              <a:t>1. </a:t>
            </a:r>
            <a:r>
              <a:rPr lang="de-DE" b="1" spc="113" dirty="0"/>
              <a:t>Leistung</a:t>
            </a:r>
            <a:endParaRPr sz="2400" b="1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4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Die Person, die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reine</a:t>
            </a:r>
            <a:r>
              <a:rPr dirty="0"/>
              <a:t> </a:t>
            </a:r>
            <a:r>
              <a:rPr dirty="0" err="1"/>
              <a:t>Leistung</a:t>
            </a:r>
            <a:r>
              <a:rPr dirty="0"/>
              <a:t> </a:t>
            </a:r>
            <a:r>
              <a:rPr dirty="0" err="1"/>
              <a:t>motiviert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, </a:t>
            </a:r>
            <a:r>
              <a:rPr lang="de-DE" dirty="0"/>
              <a:t>erfreut sich in der Regel</a:t>
            </a:r>
            <a:r>
              <a:rPr dirty="0"/>
              <a:t> an der </a:t>
            </a:r>
            <a:r>
              <a:rPr dirty="0" err="1"/>
              <a:t>Möglichkeit</a:t>
            </a:r>
            <a:r>
              <a:rPr dirty="0"/>
              <a:t>, </a:t>
            </a:r>
            <a:r>
              <a:rPr dirty="0" err="1"/>
              <a:t>Ziele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setzen</a:t>
            </a:r>
            <a:r>
              <a:rPr dirty="0"/>
              <a:t> und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erreichen</a:t>
            </a:r>
            <a:r>
              <a:rPr dirty="0"/>
              <a:t>. </a:t>
            </a:r>
            <a:r>
              <a:rPr lang="de-DE" dirty="0"/>
              <a:t>Da sie einfach durch den Prozess motiviert ist</a:t>
            </a:r>
            <a:r>
              <a:rPr dirty="0"/>
              <a:t>, </a:t>
            </a:r>
            <a:r>
              <a:rPr lang="de-DE" dirty="0"/>
              <a:t>ihre</a:t>
            </a:r>
            <a:r>
              <a:rPr dirty="0"/>
              <a:t> Arbeit in </a:t>
            </a:r>
            <a:r>
              <a:rPr lang="de-DE" dirty="0"/>
              <a:t>so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beenden</a:t>
            </a:r>
            <a:r>
              <a:rPr dirty="0"/>
              <a:t>, </a:t>
            </a:r>
            <a:r>
              <a:rPr lang="de-DE" dirty="0"/>
              <a:t>dass sie</a:t>
            </a:r>
            <a:r>
              <a:rPr dirty="0"/>
              <a:t> </a:t>
            </a:r>
            <a:r>
              <a:rPr dirty="0" err="1"/>
              <a:t>stolz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, </a:t>
            </a:r>
            <a:r>
              <a:rPr dirty="0" err="1"/>
              <a:t>braucht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leistungsmotivierter</a:t>
            </a:r>
            <a:r>
              <a:rPr dirty="0"/>
              <a:t> Mitarbeiter </a:t>
            </a:r>
            <a:r>
              <a:rPr dirty="0" err="1"/>
              <a:t>wahrscheinlich</a:t>
            </a:r>
            <a:r>
              <a:rPr dirty="0"/>
              <a:t> </a:t>
            </a:r>
            <a:r>
              <a:rPr dirty="0" err="1"/>
              <a:t>nicht</a:t>
            </a:r>
            <a:r>
              <a:rPr dirty="0"/>
              <a:t> </a:t>
            </a:r>
            <a:r>
              <a:rPr dirty="0" err="1"/>
              <a:t>viel</a:t>
            </a:r>
            <a:r>
              <a:rPr dirty="0"/>
              <a:t> an </a:t>
            </a:r>
            <a:r>
              <a:rPr dirty="0" err="1"/>
              <a:t>externer</a:t>
            </a:r>
            <a:r>
              <a:rPr dirty="0"/>
              <a:t> Motivation.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Subtitle 2"/>
          <p:cNvSpPr txBox="1"/>
          <p:nvPr/>
        </p:nvSpPr>
        <p:spPr>
          <a:xfrm>
            <a:off x="465247" y="1928086"/>
            <a:ext cx="11279626" cy="3131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400"/>
              </a:spcBef>
              <a:defRPr sz="2000" spc="113">
                <a:solidFill>
                  <a:srgbClr val="2F5597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/>
              <a:t>2. </a:t>
            </a:r>
            <a:r>
              <a:rPr b="1" dirty="0" err="1"/>
              <a:t>Zugehörigkeit</a:t>
            </a:r>
            <a:endParaRPr sz="2400" b="1" spc="135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4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In </a:t>
            </a:r>
            <a:r>
              <a:rPr dirty="0" err="1"/>
              <a:t>vielerlei</a:t>
            </a:r>
            <a:r>
              <a:rPr dirty="0"/>
              <a:t> </a:t>
            </a:r>
            <a:r>
              <a:rPr dirty="0" err="1"/>
              <a:t>Hinsicht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diese</a:t>
            </a:r>
            <a:r>
              <a:rPr dirty="0"/>
              <a:t> Person das </a:t>
            </a:r>
            <a:r>
              <a:rPr lang="de-DE" dirty="0"/>
              <a:t>genaue </a:t>
            </a:r>
            <a:r>
              <a:rPr dirty="0" err="1"/>
              <a:t>Gegenteil</a:t>
            </a:r>
            <a:r>
              <a:rPr dirty="0"/>
              <a:t>. </a:t>
            </a:r>
            <a:r>
              <a:rPr dirty="0" err="1"/>
              <a:t>Anstatt</a:t>
            </a:r>
            <a:r>
              <a:rPr dirty="0"/>
              <a:t> </a:t>
            </a:r>
            <a:r>
              <a:rPr dirty="0" err="1"/>
              <a:t>alleine</a:t>
            </a:r>
            <a:r>
              <a:rPr dirty="0"/>
              <a:t> </a:t>
            </a:r>
            <a:r>
              <a:rPr dirty="0" err="1"/>
              <a:t>arbeiten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wollen</a:t>
            </a:r>
            <a:r>
              <a:rPr dirty="0"/>
              <a:t>, um das </a:t>
            </a:r>
            <a:r>
              <a:rPr dirty="0" err="1"/>
              <a:t>Gefühl</a:t>
            </a:r>
            <a:r>
              <a:rPr dirty="0"/>
              <a:t> der </a:t>
            </a:r>
            <a:r>
              <a:rPr dirty="0" err="1"/>
              <a:t>Erfüllung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, </a:t>
            </a:r>
            <a:r>
              <a:rPr dirty="0" err="1"/>
              <a:t>möchte</a:t>
            </a:r>
            <a:r>
              <a:rPr dirty="0"/>
              <a:t> die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Zugehörigkeit</a:t>
            </a:r>
            <a:r>
              <a:rPr dirty="0"/>
              <a:t> </a:t>
            </a:r>
            <a:r>
              <a:rPr dirty="0" err="1"/>
              <a:t>motivierte</a:t>
            </a:r>
            <a:r>
              <a:rPr dirty="0"/>
              <a:t> Person </a:t>
            </a:r>
            <a:r>
              <a:rPr dirty="0" err="1"/>
              <a:t>als</a:t>
            </a:r>
            <a:r>
              <a:rPr dirty="0"/>
              <a:t> Teil </a:t>
            </a:r>
            <a:r>
              <a:rPr dirty="0" err="1"/>
              <a:t>einer</a:t>
            </a:r>
            <a:r>
              <a:rPr dirty="0"/>
              <a:t> Gruppe </a:t>
            </a:r>
            <a:r>
              <a:rPr dirty="0" err="1"/>
              <a:t>arbeiten</a:t>
            </a:r>
            <a:r>
              <a:rPr dirty="0"/>
              <a:t>. Sie </a:t>
            </a:r>
            <a:r>
              <a:rPr lang="de-DE" dirty="0"/>
              <a:t>ist</a:t>
            </a:r>
            <a:r>
              <a:rPr dirty="0"/>
              <a:t> </a:t>
            </a:r>
            <a:r>
              <a:rPr dirty="0" err="1"/>
              <a:t>nicht</a:t>
            </a:r>
            <a:r>
              <a:rPr dirty="0"/>
              <a:t> </a:t>
            </a:r>
            <a:r>
              <a:rPr lang="de-DE" dirty="0"/>
              <a:t>notwendigerweise dadurch motiviert</a:t>
            </a:r>
            <a:r>
              <a:rPr dirty="0"/>
              <a:t>, Lob und </a:t>
            </a:r>
            <a:r>
              <a:rPr dirty="0" err="1"/>
              <a:t>Anerkennung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Arbeit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erhalten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500"/>
              </a:spcBef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endParaRPr sz="2400" b="1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400"/>
              </a:spcBef>
              <a:defRPr sz="2000" spc="113">
                <a:solidFill>
                  <a:srgbClr val="548235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/>
              <a:t>3. </a:t>
            </a:r>
            <a:r>
              <a:rPr lang="de-DE" b="1" dirty="0"/>
              <a:t>Macht</a:t>
            </a:r>
            <a:endParaRPr sz="2400" b="1" spc="135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4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Der </a:t>
            </a:r>
            <a:r>
              <a:rPr dirty="0" err="1"/>
              <a:t>Titel</a:t>
            </a:r>
            <a:r>
              <a:rPr dirty="0"/>
              <a:t> </a:t>
            </a:r>
            <a:r>
              <a:rPr dirty="0" err="1"/>
              <a:t>dieser</a:t>
            </a:r>
            <a:r>
              <a:rPr dirty="0"/>
              <a:t> </a:t>
            </a:r>
            <a:r>
              <a:rPr dirty="0" err="1"/>
              <a:t>Kategorie</a:t>
            </a:r>
            <a:r>
              <a:rPr dirty="0"/>
              <a:t> </a:t>
            </a:r>
            <a:r>
              <a:rPr dirty="0" err="1"/>
              <a:t>sagt</a:t>
            </a:r>
            <a:r>
              <a:rPr dirty="0"/>
              <a:t> </a:t>
            </a:r>
            <a:r>
              <a:rPr dirty="0" err="1"/>
              <a:t>alles</a:t>
            </a:r>
            <a:r>
              <a:rPr dirty="0"/>
              <a:t> - </a:t>
            </a:r>
            <a:r>
              <a:rPr dirty="0" err="1"/>
              <a:t>diese</a:t>
            </a:r>
            <a:r>
              <a:rPr dirty="0"/>
              <a:t> Person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 </a:t>
            </a:r>
            <a:r>
              <a:rPr dirty="0" err="1"/>
              <a:t>Macht</a:t>
            </a:r>
            <a:r>
              <a:rPr dirty="0"/>
              <a:t> </a:t>
            </a:r>
            <a:r>
              <a:rPr dirty="0" err="1"/>
              <a:t>motiviert</a:t>
            </a:r>
            <a:r>
              <a:rPr dirty="0"/>
              <a:t>. Sie w</a:t>
            </a:r>
            <a:r>
              <a:rPr lang="de-DE" dirty="0" err="1"/>
              <a:t>ill</a:t>
            </a:r>
            <a:r>
              <a:rPr dirty="0"/>
              <a:t> die </a:t>
            </a:r>
            <a:r>
              <a:rPr dirty="0" err="1"/>
              <a:t>anderen</a:t>
            </a:r>
            <a:r>
              <a:rPr dirty="0"/>
              <a:t> in der Gruppe </a:t>
            </a:r>
            <a:r>
              <a:rPr dirty="0" err="1"/>
              <a:t>kontrollieren</a:t>
            </a:r>
            <a:r>
              <a:rPr dirty="0"/>
              <a:t> und </a:t>
            </a:r>
            <a:r>
              <a:rPr lang="de-DE" dirty="0"/>
              <a:t>wird durch die Aussicht darauf</a:t>
            </a:r>
            <a:r>
              <a:rPr dirty="0"/>
              <a:t> </a:t>
            </a:r>
            <a:r>
              <a:rPr dirty="0" err="1"/>
              <a:t>motiviert</a:t>
            </a:r>
            <a:r>
              <a:rPr dirty="0"/>
              <a:t>. Dies </a:t>
            </a:r>
            <a:r>
              <a:rPr dirty="0" err="1"/>
              <a:t>ist</a:t>
            </a:r>
            <a:r>
              <a:rPr dirty="0"/>
              <a:t> die Art von Person, die in </a:t>
            </a:r>
            <a:r>
              <a:rPr dirty="0" err="1"/>
              <a:t>einer</a:t>
            </a:r>
            <a:r>
              <a:rPr dirty="0"/>
              <a:t> </a:t>
            </a:r>
            <a:r>
              <a:rPr lang="de-DE" dirty="0"/>
              <a:t>Wettbewerbsumgebung </a:t>
            </a:r>
            <a:r>
              <a:rPr dirty="0" err="1"/>
              <a:t>eher</a:t>
            </a:r>
            <a:r>
              <a:rPr dirty="0"/>
              <a:t> </a:t>
            </a:r>
            <a:r>
              <a:rPr dirty="0" err="1"/>
              <a:t>gedeihen</a:t>
            </a:r>
            <a:r>
              <a:rPr dirty="0"/>
              <a:t> </a:t>
            </a:r>
            <a:r>
              <a:rPr dirty="0" err="1"/>
              <a:t>wird</a:t>
            </a:r>
            <a:r>
              <a:rPr dirty="0"/>
              <a:t>,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davor</a:t>
            </a:r>
            <a:r>
              <a:rPr dirty="0"/>
              <a:t> </a:t>
            </a:r>
            <a:r>
              <a:rPr dirty="0" err="1"/>
              <a:t>wegläuft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42" name="Rechteck 3"/>
          <p:cNvSpPr/>
          <p:nvPr/>
        </p:nvSpPr>
        <p:spPr>
          <a:xfrm>
            <a:off x="415398" y="5614330"/>
            <a:ext cx="6880877" cy="757130"/>
          </a:xfrm>
          <a:prstGeom prst="rect">
            <a:avLst/>
          </a:prstGeom>
          <a:solidFill>
            <a:srgbClr val="E64D9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276225" indent="-190500">
              <a:lnSpc>
                <a:spcPct val="90000"/>
              </a:lnSpc>
              <a:defRPr sz="24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Die </a:t>
            </a:r>
            <a:r>
              <a:rPr dirty="0" err="1"/>
              <a:t>besten</a:t>
            </a:r>
            <a:r>
              <a:rPr dirty="0"/>
              <a:t> Manager </a:t>
            </a:r>
            <a:r>
              <a:rPr dirty="0" err="1"/>
              <a:t>neigen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einem</a:t>
            </a:r>
            <a:r>
              <a:rPr dirty="0"/>
              <a:t> </a:t>
            </a:r>
            <a:r>
              <a:rPr dirty="0" err="1"/>
              <a:t>hohen</a:t>
            </a:r>
            <a:r>
              <a:rPr dirty="0"/>
              <a:t> </a:t>
            </a:r>
            <a:r>
              <a:rPr dirty="0" err="1"/>
              <a:t>Bedarf</a:t>
            </a:r>
            <a:r>
              <a:rPr lang="de-DE" dirty="0"/>
              <a:t> </a:t>
            </a:r>
            <a:r>
              <a:rPr dirty="0"/>
              <a:t>an </a:t>
            </a:r>
            <a:r>
              <a:rPr dirty="0" err="1"/>
              <a:t>Macht</a:t>
            </a:r>
            <a:r>
              <a:rPr dirty="0"/>
              <a:t> und </a:t>
            </a:r>
            <a:r>
              <a:rPr dirty="0" err="1"/>
              <a:t>geringes</a:t>
            </a:r>
            <a:r>
              <a:rPr dirty="0"/>
              <a:t> </a:t>
            </a:r>
            <a:r>
              <a:rPr dirty="0" err="1"/>
              <a:t>Bedürfnis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</a:t>
            </a:r>
            <a:r>
              <a:rPr dirty="0" err="1"/>
              <a:t>Zugehörigkeit</a:t>
            </a:r>
            <a:r>
              <a:rPr dirty="0"/>
              <a:t>.</a:t>
            </a: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BABC49EB-9CAE-4DE5-8C0C-D40121EA4D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268820" y="447314"/>
            <a:ext cx="8852377" cy="6973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1000"/>
              </a:lnSpc>
              <a:defRPr sz="3000"/>
            </a:lvl1pPr>
          </a:lstStyle>
          <a:p>
            <a:r>
              <a:rPr sz="3300" dirty="0" err="1"/>
              <a:t>Motivationstheorie</a:t>
            </a:r>
            <a:r>
              <a:rPr sz="3300" dirty="0"/>
              <a:t>: </a:t>
            </a:r>
            <a:r>
              <a:rPr sz="3300" dirty="0" err="1"/>
              <a:t>McCleelland‘s</a:t>
            </a:r>
            <a:r>
              <a:rPr sz="3300" dirty="0"/>
              <a:t> </a:t>
            </a:r>
            <a:r>
              <a:rPr lang="de-DE" sz="3300" dirty="0"/>
              <a:t>Leistungs-Motivations-Theorie</a:t>
            </a:r>
            <a:endParaRPr sz="33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Subtitle 2"/>
          <p:cNvSpPr txBox="1"/>
          <p:nvPr/>
        </p:nvSpPr>
        <p:spPr>
          <a:xfrm>
            <a:off x="170460" y="1858391"/>
            <a:ext cx="3686310" cy="4591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Hygienefaktoren</a:t>
            </a:r>
            <a:r>
              <a:rPr dirty="0"/>
              <a:t>, </a:t>
            </a:r>
            <a:r>
              <a:rPr dirty="0" err="1"/>
              <a:t>auch</a:t>
            </a:r>
            <a:r>
              <a:rPr dirty="0"/>
              <a:t> </a:t>
            </a:r>
            <a:r>
              <a:rPr dirty="0" err="1"/>
              <a:t>Unzufrieden-heit</a:t>
            </a:r>
            <a:r>
              <a:rPr lang="de-DE" dirty="0" err="1"/>
              <a:t>sfaktoren</a:t>
            </a:r>
            <a:r>
              <a:rPr dirty="0"/>
              <a:t> </a:t>
            </a:r>
            <a:r>
              <a:rPr dirty="0" err="1"/>
              <a:t>genannt</a:t>
            </a:r>
            <a:r>
              <a:rPr dirty="0"/>
              <a:t>, </a:t>
            </a:r>
            <a:r>
              <a:rPr dirty="0" err="1"/>
              <a:t>sind</a:t>
            </a:r>
            <a:r>
              <a:rPr dirty="0"/>
              <a:t> die </a:t>
            </a:r>
            <a:r>
              <a:rPr dirty="0" err="1"/>
              <a:t>Faktoren</a:t>
            </a:r>
            <a:r>
              <a:rPr dirty="0"/>
              <a:t>, die Mitarbeiter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Organisation</a:t>
            </a:r>
            <a:r>
              <a:rPr dirty="0"/>
              <a:t> </a:t>
            </a:r>
            <a:r>
              <a:rPr dirty="0" err="1"/>
              <a:t>unzufrieden</a:t>
            </a:r>
            <a:r>
              <a:rPr dirty="0"/>
              <a:t> </a:t>
            </a:r>
            <a:r>
              <a:rPr dirty="0" err="1"/>
              <a:t>machen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lang="de-DE" dirty="0"/>
              <a:t>demotivieren</a:t>
            </a:r>
            <a:r>
              <a:rPr dirty="0"/>
              <a:t>. </a:t>
            </a:r>
            <a:r>
              <a:rPr dirty="0" err="1"/>
              <a:t>Durch</a:t>
            </a:r>
            <a:r>
              <a:rPr dirty="0"/>
              <a:t> d</a:t>
            </a:r>
            <a:r>
              <a:rPr lang="de-DE" dirty="0" err="1"/>
              <a:t>ie</a:t>
            </a:r>
            <a:r>
              <a:rPr dirty="0"/>
              <a:t> </a:t>
            </a:r>
            <a:r>
              <a:rPr dirty="0" err="1"/>
              <a:t>sorgfältige</a:t>
            </a:r>
            <a:r>
              <a:rPr dirty="0"/>
              <a:t> </a:t>
            </a:r>
            <a:r>
              <a:rPr dirty="0" err="1"/>
              <a:t>Beachtung</a:t>
            </a:r>
            <a:r>
              <a:rPr dirty="0"/>
              <a:t> </a:t>
            </a:r>
            <a:r>
              <a:rPr dirty="0" err="1"/>
              <a:t>dieser</a:t>
            </a:r>
            <a:r>
              <a:rPr dirty="0"/>
              <a:t> </a:t>
            </a:r>
            <a:r>
              <a:rPr dirty="0" err="1"/>
              <a:t>Faktoren</a:t>
            </a:r>
            <a:r>
              <a:rPr dirty="0"/>
              <a:t> </a:t>
            </a:r>
            <a:r>
              <a:rPr dirty="0" err="1"/>
              <a:t>kann</a:t>
            </a:r>
            <a:r>
              <a:rPr dirty="0"/>
              <a:t> die </a:t>
            </a:r>
            <a:r>
              <a:rPr dirty="0" err="1"/>
              <a:t>Unzufriedenheit</a:t>
            </a:r>
            <a:r>
              <a:rPr dirty="0"/>
              <a:t> der Mitarbeiter </a:t>
            </a:r>
            <a:r>
              <a:rPr dirty="0" err="1"/>
              <a:t>vermieden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 </a:t>
            </a:r>
          </a:p>
          <a:p>
            <a:pPr defTabSz="1087636">
              <a:spcBef>
                <a:spcPts val="600"/>
              </a:spcBef>
              <a:defRPr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Um Mitarbeiter </a:t>
            </a:r>
            <a:r>
              <a:rPr dirty="0" err="1"/>
              <a:t>jedoch</a:t>
            </a:r>
            <a:r>
              <a:rPr dirty="0"/>
              <a:t> </a:t>
            </a:r>
            <a:r>
              <a:rPr dirty="0" err="1"/>
              <a:t>zufrieden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stellen</a:t>
            </a:r>
            <a:r>
              <a:rPr dirty="0"/>
              <a:t> und </a:t>
            </a:r>
            <a:r>
              <a:rPr dirty="0" err="1"/>
              <a:t>motivieren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können</a:t>
            </a:r>
            <a:r>
              <a:rPr dirty="0"/>
              <a:t> </a:t>
            </a:r>
            <a:r>
              <a:rPr dirty="0" err="1"/>
              <a:t>braucht</a:t>
            </a:r>
            <a:r>
              <a:rPr lang="de-DE" dirty="0"/>
              <a:t> es</a:t>
            </a:r>
            <a:r>
              <a:rPr dirty="0"/>
              <a:t> </a:t>
            </a:r>
            <a:r>
              <a:rPr dirty="0" err="1"/>
              <a:t>Motivationsfaktoren</a:t>
            </a:r>
            <a:r>
              <a:rPr dirty="0"/>
              <a:t>. </a:t>
            </a:r>
            <a:r>
              <a:rPr dirty="0" err="1"/>
              <a:t>Durch</a:t>
            </a:r>
            <a:r>
              <a:rPr dirty="0"/>
              <a:t> flexible </a:t>
            </a:r>
            <a:r>
              <a:rPr dirty="0" err="1"/>
              <a:t>Unternehmensrichtlinien</a:t>
            </a:r>
            <a:r>
              <a:rPr dirty="0"/>
              <a:t>, </a:t>
            </a:r>
            <a:r>
              <a:rPr dirty="0" err="1"/>
              <a:t>hohe</a:t>
            </a:r>
            <a:r>
              <a:rPr dirty="0"/>
              <a:t> </a:t>
            </a:r>
            <a:r>
              <a:rPr dirty="0" err="1"/>
              <a:t>Qualitätsüberwachung</a:t>
            </a:r>
            <a:r>
              <a:rPr dirty="0"/>
              <a:t>, </a:t>
            </a:r>
            <a:r>
              <a:rPr dirty="0" err="1"/>
              <a:t>effektive</a:t>
            </a:r>
            <a:r>
              <a:rPr dirty="0"/>
              <a:t> </a:t>
            </a:r>
            <a:r>
              <a:rPr dirty="0" err="1"/>
              <a:t>Maßnahmen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Arbeitsplatzsicherung</a:t>
            </a:r>
            <a:r>
              <a:rPr lang="de-DE" dirty="0"/>
              <a:t> usw.,</a:t>
            </a:r>
            <a:r>
              <a:rPr dirty="0"/>
              <a:t> </a:t>
            </a:r>
            <a:r>
              <a:rPr dirty="0" err="1"/>
              <a:t>kann</a:t>
            </a:r>
            <a:r>
              <a:rPr dirty="0"/>
              <a:t> </a:t>
            </a:r>
            <a:r>
              <a:rPr dirty="0" err="1"/>
              <a:t>Unzufriedenheit</a:t>
            </a:r>
            <a:r>
              <a:rPr dirty="0"/>
              <a:t> </a:t>
            </a:r>
            <a:r>
              <a:rPr dirty="0" err="1"/>
              <a:t>bei</a:t>
            </a:r>
            <a:r>
              <a:rPr dirty="0"/>
              <a:t> </a:t>
            </a:r>
            <a:r>
              <a:rPr dirty="0" err="1"/>
              <a:t>Mitarbeitern</a:t>
            </a:r>
            <a:r>
              <a:rPr dirty="0"/>
              <a:t> </a:t>
            </a:r>
            <a:r>
              <a:rPr dirty="0" err="1"/>
              <a:t>vermieden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</a:t>
            </a:r>
          </a:p>
        </p:txBody>
      </p:sp>
      <p:grpSp>
        <p:nvGrpSpPr>
          <p:cNvPr id="1355" name="Gruppieren 7"/>
          <p:cNvGrpSpPr/>
          <p:nvPr/>
        </p:nvGrpSpPr>
        <p:grpSpPr>
          <a:xfrm>
            <a:off x="3345735" y="2085143"/>
            <a:ext cx="8814166" cy="1411483"/>
            <a:chOff x="0" y="0"/>
            <a:chExt cx="8814164" cy="1411482"/>
          </a:xfrm>
        </p:grpSpPr>
        <p:sp>
          <p:nvSpPr>
            <p:cNvPr id="1346" name="Freeform 7"/>
            <p:cNvSpPr/>
            <p:nvPr/>
          </p:nvSpPr>
          <p:spPr>
            <a:xfrm>
              <a:off x="4504618" y="352660"/>
              <a:ext cx="3071938" cy="105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7" y="21600"/>
                  </a:moveTo>
                  <a:cubicBezTo>
                    <a:pt x="8314" y="21600"/>
                    <a:pt x="8314" y="21600"/>
                    <a:pt x="8314" y="21600"/>
                  </a:cubicBezTo>
                  <a:cubicBezTo>
                    <a:pt x="7303" y="21600"/>
                    <a:pt x="6291" y="20635"/>
                    <a:pt x="6027" y="19456"/>
                  </a:cubicBezTo>
                  <a:cubicBezTo>
                    <a:pt x="2244" y="2144"/>
                    <a:pt x="2244" y="2144"/>
                    <a:pt x="2244" y="2144"/>
                  </a:cubicBezTo>
                  <a:cubicBezTo>
                    <a:pt x="2244" y="2144"/>
                    <a:pt x="2244" y="2144"/>
                    <a:pt x="2244" y="2144"/>
                  </a:cubicBezTo>
                  <a:cubicBezTo>
                    <a:pt x="1980" y="965"/>
                    <a:pt x="968" y="0"/>
                    <a:pt x="0" y="0"/>
                  </a:cubicBezTo>
                  <a:cubicBezTo>
                    <a:pt x="3563" y="0"/>
                    <a:pt x="3563" y="0"/>
                    <a:pt x="3563" y="0"/>
                  </a:cubicBezTo>
                  <a:cubicBezTo>
                    <a:pt x="13286" y="0"/>
                    <a:pt x="13286" y="0"/>
                    <a:pt x="13286" y="0"/>
                  </a:cubicBezTo>
                  <a:cubicBezTo>
                    <a:pt x="14297" y="0"/>
                    <a:pt x="15265" y="965"/>
                    <a:pt x="15529" y="2144"/>
                  </a:cubicBezTo>
                  <a:cubicBezTo>
                    <a:pt x="19356" y="19456"/>
                    <a:pt x="19356" y="19456"/>
                    <a:pt x="19356" y="19456"/>
                  </a:cubicBezTo>
                  <a:cubicBezTo>
                    <a:pt x="19620" y="20635"/>
                    <a:pt x="20632" y="21600"/>
                    <a:pt x="21600" y="21600"/>
                  </a:cubicBezTo>
                  <a:lnTo>
                    <a:pt x="18037" y="21600"/>
                  </a:lnTo>
                  <a:close/>
                </a:path>
              </a:pathLst>
            </a:custGeom>
            <a:solidFill>
              <a:srgbClr val="BF9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>
                  <a:latin typeface="Lato Light"/>
                  <a:ea typeface="Lato Light"/>
                  <a:cs typeface="Lato Light"/>
                  <a:sym typeface="Lato Light"/>
                </a:defRPr>
              </a:pPr>
              <a:endParaRPr/>
            </a:p>
          </p:txBody>
        </p:sp>
        <p:sp>
          <p:nvSpPr>
            <p:cNvPr id="1347" name="Freeform 8"/>
            <p:cNvSpPr/>
            <p:nvPr/>
          </p:nvSpPr>
          <p:spPr>
            <a:xfrm>
              <a:off x="2146255" y="352660"/>
              <a:ext cx="3071938" cy="105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7" y="21600"/>
                  </a:moveTo>
                  <a:cubicBezTo>
                    <a:pt x="8270" y="21600"/>
                    <a:pt x="8270" y="21600"/>
                    <a:pt x="8270" y="21600"/>
                  </a:cubicBezTo>
                  <a:cubicBezTo>
                    <a:pt x="7303" y="21600"/>
                    <a:pt x="6291" y="20635"/>
                    <a:pt x="6027" y="19456"/>
                  </a:cubicBezTo>
                  <a:cubicBezTo>
                    <a:pt x="2244" y="2144"/>
                    <a:pt x="2244" y="2144"/>
                    <a:pt x="2244" y="2144"/>
                  </a:cubicBezTo>
                  <a:cubicBezTo>
                    <a:pt x="2244" y="2144"/>
                    <a:pt x="2244" y="2144"/>
                    <a:pt x="2244" y="2144"/>
                  </a:cubicBezTo>
                  <a:cubicBezTo>
                    <a:pt x="1980" y="965"/>
                    <a:pt x="968" y="0"/>
                    <a:pt x="0" y="0"/>
                  </a:cubicBezTo>
                  <a:cubicBezTo>
                    <a:pt x="3519" y="0"/>
                    <a:pt x="3519" y="0"/>
                    <a:pt x="3519" y="0"/>
                  </a:cubicBezTo>
                  <a:cubicBezTo>
                    <a:pt x="13286" y="0"/>
                    <a:pt x="13286" y="0"/>
                    <a:pt x="13286" y="0"/>
                  </a:cubicBezTo>
                  <a:cubicBezTo>
                    <a:pt x="14253" y="0"/>
                    <a:pt x="15265" y="965"/>
                    <a:pt x="15529" y="2144"/>
                  </a:cubicBezTo>
                  <a:cubicBezTo>
                    <a:pt x="19356" y="19456"/>
                    <a:pt x="19356" y="19456"/>
                    <a:pt x="19356" y="19456"/>
                  </a:cubicBezTo>
                  <a:cubicBezTo>
                    <a:pt x="19576" y="20635"/>
                    <a:pt x="20588" y="21600"/>
                    <a:pt x="21600" y="21600"/>
                  </a:cubicBezTo>
                  <a:lnTo>
                    <a:pt x="18037" y="21600"/>
                  </a:lnTo>
                  <a:close/>
                </a:path>
              </a:pathLst>
            </a:custGeom>
            <a:solidFill>
              <a:srgbClr val="7C7C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>
                  <a:latin typeface="Lato Light"/>
                  <a:ea typeface="Lato Light"/>
                  <a:cs typeface="Lato Light"/>
                  <a:sym typeface="Lato Light"/>
                </a:defRPr>
              </a:pPr>
              <a:endParaRPr/>
            </a:p>
          </p:txBody>
        </p:sp>
        <p:sp>
          <p:nvSpPr>
            <p:cNvPr id="1348" name="Freeform 10"/>
            <p:cNvSpPr/>
            <p:nvPr/>
          </p:nvSpPr>
          <p:spPr>
            <a:xfrm>
              <a:off x="0" y="352660"/>
              <a:ext cx="2852694" cy="105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81" y="21600"/>
                  </a:moveTo>
                  <a:cubicBezTo>
                    <a:pt x="8314" y="21600"/>
                    <a:pt x="8314" y="21600"/>
                    <a:pt x="8314" y="21600"/>
                  </a:cubicBezTo>
                  <a:cubicBezTo>
                    <a:pt x="7347" y="21600"/>
                    <a:pt x="6335" y="20635"/>
                    <a:pt x="6071" y="19456"/>
                  </a:cubicBezTo>
                  <a:cubicBezTo>
                    <a:pt x="2244" y="2144"/>
                    <a:pt x="2244" y="2144"/>
                    <a:pt x="2244" y="2144"/>
                  </a:cubicBezTo>
                  <a:cubicBezTo>
                    <a:pt x="2244" y="2144"/>
                    <a:pt x="2244" y="2144"/>
                    <a:pt x="2244" y="2144"/>
                  </a:cubicBezTo>
                  <a:cubicBezTo>
                    <a:pt x="1980" y="965"/>
                    <a:pt x="1012" y="0"/>
                    <a:pt x="0" y="0"/>
                  </a:cubicBezTo>
                  <a:cubicBezTo>
                    <a:pt x="3563" y="0"/>
                    <a:pt x="3563" y="0"/>
                    <a:pt x="3563" y="0"/>
                  </a:cubicBezTo>
                  <a:cubicBezTo>
                    <a:pt x="13330" y="0"/>
                    <a:pt x="13330" y="0"/>
                    <a:pt x="13330" y="0"/>
                  </a:cubicBezTo>
                  <a:cubicBezTo>
                    <a:pt x="14297" y="0"/>
                    <a:pt x="15309" y="965"/>
                    <a:pt x="15573" y="2144"/>
                  </a:cubicBezTo>
                  <a:cubicBezTo>
                    <a:pt x="19356" y="19456"/>
                    <a:pt x="19356" y="19456"/>
                    <a:pt x="19356" y="19456"/>
                  </a:cubicBezTo>
                  <a:cubicBezTo>
                    <a:pt x="19620" y="20635"/>
                    <a:pt x="20632" y="21600"/>
                    <a:pt x="21600" y="21600"/>
                  </a:cubicBezTo>
                  <a:lnTo>
                    <a:pt x="18081" y="21600"/>
                  </a:lnTo>
                  <a:close/>
                </a:path>
              </a:pathLst>
            </a:custGeom>
            <a:solidFill>
              <a:srgbClr val="C55A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>
                  <a:latin typeface="Lato Light"/>
                  <a:ea typeface="Lato Light"/>
                  <a:cs typeface="Lato Light"/>
                  <a:sym typeface="Lato Light"/>
                </a:defRPr>
              </a:pPr>
              <a:endParaRPr/>
            </a:p>
          </p:txBody>
        </p:sp>
        <p:sp>
          <p:nvSpPr>
            <p:cNvPr id="1349" name="Freeform 26"/>
            <p:cNvSpPr/>
            <p:nvPr/>
          </p:nvSpPr>
          <p:spPr>
            <a:xfrm>
              <a:off x="5694808" y="0"/>
              <a:ext cx="3119356" cy="141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92" extrusionOk="0">
                  <a:moveTo>
                    <a:pt x="0" y="21392"/>
                  </a:moveTo>
                  <a:cubicBezTo>
                    <a:pt x="3208" y="21392"/>
                    <a:pt x="3208" y="21392"/>
                    <a:pt x="3208" y="21392"/>
                  </a:cubicBezTo>
                  <a:cubicBezTo>
                    <a:pt x="12019" y="21392"/>
                    <a:pt x="12019" y="21392"/>
                    <a:pt x="12019" y="21392"/>
                  </a:cubicBezTo>
                  <a:cubicBezTo>
                    <a:pt x="12917" y="21392"/>
                    <a:pt x="13858" y="20716"/>
                    <a:pt x="14072" y="19920"/>
                  </a:cubicBezTo>
                  <a:cubicBezTo>
                    <a:pt x="17194" y="9100"/>
                    <a:pt x="17194" y="9100"/>
                    <a:pt x="17194" y="9100"/>
                  </a:cubicBezTo>
                  <a:cubicBezTo>
                    <a:pt x="20445" y="9100"/>
                    <a:pt x="20445" y="9100"/>
                    <a:pt x="20445" y="9100"/>
                  </a:cubicBezTo>
                  <a:cubicBezTo>
                    <a:pt x="21301" y="9100"/>
                    <a:pt x="21600" y="8543"/>
                    <a:pt x="21087" y="7867"/>
                  </a:cubicBezTo>
                  <a:cubicBezTo>
                    <a:pt x="15355" y="588"/>
                    <a:pt x="15355" y="588"/>
                    <a:pt x="15355" y="588"/>
                  </a:cubicBezTo>
                  <a:cubicBezTo>
                    <a:pt x="14842" y="-49"/>
                    <a:pt x="13815" y="-208"/>
                    <a:pt x="13131" y="309"/>
                  </a:cubicBezTo>
                  <a:cubicBezTo>
                    <a:pt x="2438" y="8185"/>
                    <a:pt x="2438" y="8185"/>
                    <a:pt x="2438" y="8185"/>
                  </a:cubicBezTo>
                  <a:cubicBezTo>
                    <a:pt x="1754" y="8663"/>
                    <a:pt x="1882" y="9100"/>
                    <a:pt x="2780" y="9100"/>
                  </a:cubicBezTo>
                  <a:cubicBezTo>
                    <a:pt x="5175" y="9100"/>
                    <a:pt x="5175" y="9100"/>
                    <a:pt x="5175" y="9100"/>
                  </a:cubicBezTo>
                  <a:cubicBezTo>
                    <a:pt x="2053" y="19920"/>
                    <a:pt x="2053" y="19920"/>
                    <a:pt x="2053" y="19920"/>
                  </a:cubicBezTo>
                  <a:cubicBezTo>
                    <a:pt x="2053" y="19920"/>
                    <a:pt x="2053" y="19920"/>
                    <a:pt x="2053" y="19920"/>
                  </a:cubicBezTo>
                  <a:cubicBezTo>
                    <a:pt x="1796" y="20716"/>
                    <a:pt x="898" y="21392"/>
                    <a:pt x="0" y="21392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>
                  <a:latin typeface="Lato Light"/>
                  <a:ea typeface="Lato Light"/>
                  <a:cs typeface="Lato Light"/>
                  <a:sym typeface="Lato Light"/>
                </a:defRPr>
              </a:pPr>
              <a:endParaRPr/>
            </a:p>
          </p:txBody>
        </p:sp>
        <p:sp>
          <p:nvSpPr>
            <p:cNvPr id="1350" name="Freeform 21"/>
            <p:cNvSpPr/>
            <p:nvPr/>
          </p:nvSpPr>
          <p:spPr>
            <a:xfrm>
              <a:off x="965291" y="352660"/>
              <a:ext cx="3071938" cy="105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63" y="21600"/>
                  </a:moveTo>
                  <a:cubicBezTo>
                    <a:pt x="13286" y="21600"/>
                    <a:pt x="13286" y="21600"/>
                    <a:pt x="13286" y="21600"/>
                  </a:cubicBezTo>
                  <a:cubicBezTo>
                    <a:pt x="14297" y="21600"/>
                    <a:pt x="15265" y="20635"/>
                    <a:pt x="15529" y="19456"/>
                  </a:cubicBezTo>
                  <a:cubicBezTo>
                    <a:pt x="19356" y="2144"/>
                    <a:pt x="19356" y="2144"/>
                    <a:pt x="19356" y="2144"/>
                  </a:cubicBezTo>
                  <a:cubicBezTo>
                    <a:pt x="19356" y="2144"/>
                    <a:pt x="19356" y="2144"/>
                    <a:pt x="19356" y="2144"/>
                  </a:cubicBezTo>
                  <a:cubicBezTo>
                    <a:pt x="19620" y="965"/>
                    <a:pt x="20632" y="0"/>
                    <a:pt x="21600" y="0"/>
                  </a:cubicBezTo>
                  <a:cubicBezTo>
                    <a:pt x="18037" y="0"/>
                    <a:pt x="18037" y="0"/>
                    <a:pt x="18037" y="0"/>
                  </a:cubicBezTo>
                  <a:cubicBezTo>
                    <a:pt x="8314" y="0"/>
                    <a:pt x="8314" y="0"/>
                    <a:pt x="8314" y="0"/>
                  </a:cubicBezTo>
                  <a:cubicBezTo>
                    <a:pt x="7303" y="0"/>
                    <a:pt x="6291" y="965"/>
                    <a:pt x="6027" y="2144"/>
                  </a:cubicBezTo>
                  <a:cubicBezTo>
                    <a:pt x="2244" y="19456"/>
                    <a:pt x="2244" y="19456"/>
                    <a:pt x="2244" y="19456"/>
                  </a:cubicBezTo>
                  <a:cubicBezTo>
                    <a:pt x="1980" y="20635"/>
                    <a:pt x="968" y="21600"/>
                    <a:pt x="0" y="21600"/>
                  </a:cubicBezTo>
                  <a:lnTo>
                    <a:pt x="3563" y="2160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>
                  <a:latin typeface="Lato Light"/>
                  <a:ea typeface="Lato Light"/>
                  <a:cs typeface="Lato Light"/>
                  <a:sym typeface="Lato Light"/>
                </a:defRPr>
              </a:pPr>
              <a:endParaRPr/>
            </a:p>
          </p:txBody>
        </p:sp>
        <p:sp>
          <p:nvSpPr>
            <p:cNvPr id="1351" name="Freeform 22"/>
            <p:cNvSpPr/>
            <p:nvPr/>
          </p:nvSpPr>
          <p:spPr>
            <a:xfrm>
              <a:off x="3323651" y="352660"/>
              <a:ext cx="3068368" cy="105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63" y="21600"/>
                  </a:moveTo>
                  <a:cubicBezTo>
                    <a:pt x="13330" y="21600"/>
                    <a:pt x="13330" y="21600"/>
                    <a:pt x="13330" y="21600"/>
                  </a:cubicBezTo>
                  <a:cubicBezTo>
                    <a:pt x="14297" y="21600"/>
                    <a:pt x="15309" y="20635"/>
                    <a:pt x="15573" y="19456"/>
                  </a:cubicBezTo>
                  <a:cubicBezTo>
                    <a:pt x="19356" y="2144"/>
                    <a:pt x="19356" y="2144"/>
                    <a:pt x="19356" y="2144"/>
                  </a:cubicBezTo>
                  <a:cubicBezTo>
                    <a:pt x="19356" y="2144"/>
                    <a:pt x="19356" y="2144"/>
                    <a:pt x="19356" y="2144"/>
                  </a:cubicBezTo>
                  <a:cubicBezTo>
                    <a:pt x="19620" y="965"/>
                    <a:pt x="20632" y="0"/>
                    <a:pt x="21600" y="0"/>
                  </a:cubicBezTo>
                  <a:cubicBezTo>
                    <a:pt x="18081" y="0"/>
                    <a:pt x="18081" y="0"/>
                    <a:pt x="18081" y="0"/>
                  </a:cubicBezTo>
                  <a:cubicBezTo>
                    <a:pt x="8314" y="0"/>
                    <a:pt x="8314" y="0"/>
                    <a:pt x="8314" y="0"/>
                  </a:cubicBezTo>
                  <a:cubicBezTo>
                    <a:pt x="7347" y="0"/>
                    <a:pt x="6335" y="965"/>
                    <a:pt x="6071" y="2144"/>
                  </a:cubicBezTo>
                  <a:cubicBezTo>
                    <a:pt x="2244" y="19456"/>
                    <a:pt x="2244" y="19456"/>
                    <a:pt x="2244" y="19456"/>
                  </a:cubicBezTo>
                  <a:cubicBezTo>
                    <a:pt x="1980" y="20635"/>
                    <a:pt x="1012" y="21600"/>
                    <a:pt x="0" y="21600"/>
                  </a:cubicBezTo>
                  <a:lnTo>
                    <a:pt x="3563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700">
                  <a:latin typeface="Lato Light"/>
                  <a:ea typeface="Lato Light"/>
                  <a:cs typeface="Lato Light"/>
                  <a:sym typeface="Lato Light"/>
                </a:defRPr>
              </a:pPr>
              <a:endParaRPr/>
            </a:p>
          </p:txBody>
        </p:sp>
        <p:sp>
          <p:nvSpPr>
            <p:cNvPr id="1352" name="TextBox 32"/>
            <p:cNvSpPr txBox="1"/>
            <p:nvPr/>
          </p:nvSpPr>
          <p:spPr>
            <a:xfrm>
              <a:off x="1733055" y="493550"/>
              <a:ext cx="1620955" cy="830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600" spc="113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Unzufriedenheit</a:t>
              </a:r>
              <a:br>
                <a:rPr b="1" dirty="0"/>
              </a:br>
              <a:r>
                <a:rPr b="1" dirty="0"/>
                <a:t>und</a:t>
              </a:r>
              <a:br>
                <a:rPr b="1" dirty="0"/>
              </a:br>
              <a:r>
                <a:rPr b="1" dirty="0"/>
                <a:t>Demotivation</a:t>
              </a:r>
            </a:p>
          </p:txBody>
        </p:sp>
        <p:sp>
          <p:nvSpPr>
            <p:cNvPr id="1353" name="TextBox 33"/>
            <p:cNvSpPr txBox="1"/>
            <p:nvPr/>
          </p:nvSpPr>
          <p:spPr>
            <a:xfrm>
              <a:off x="3965715" y="601047"/>
              <a:ext cx="1941683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600" spc="113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b="1" dirty="0"/>
                <a:t>Weder</a:t>
              </a:r>
              <a:r>
                <a:rPr b="1" dirty="0"/>
                <a:t> </a:t>
              </a:r>
              <a:r>
                <a:rPr b="1" dirty="0" err="1"/>
                <a:t>unzufrieden</a:t>
              </a:r>
              <a:br>
                <a:rPr b="1" dirty="0"/>
              </a:br>
              <a:r>
                <a:rPr lang="de-DE" b="1" dirty="0"/>
                <a:t>noch </a:t>
              </a:r>
              <a:r>
                <a:rPr b="1" dirty="0" err="1"/>
                <a:t>motiviert</a:t>
              </a:r>
              <a:endParaRPr b="1" dirty="0"/>
            </a:p>
          </p:txBody>
        </p:sp>
        <p:sp>
          <p:nvSpPr>
            <p:cNvPr id="1354" name="TextBox 34"/>
            <p:cNvSpPr txBox="1"/>
            <p:nvPr/>
          </p:nvSpPr>
          <p:spPr>
            <a:xfrm>
              <a:off x="6308510" y="493550"/>
              <a:ext cx="1542343" cy="830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600" spc="113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Positiv</a:t>
              </a:r>
              <a:br>
                <a:rPr b="1" dirty="0"/>
              </a:br>
              <a:r>
                <a:rPr b="1" dirty="0" err="1"/>
                <a:t>Zufriedenheit</a:t>
              </a:r>
              <a:br>
                <a:rPr b="1" dirty="0"/>
              </a:br>
              <a:r>
                <a:rPr b="1" dirty="0"/>
                <a:t>und Motivation</a:t>
              </a:r>
            </a:p>
          </p:txBody>
        </p:sp>
      </p:grpSp>
      <p:grpSp>
        <p:nvGrpSpPr>
          <p:cNvPr id="1358" name="Rechteck 8"/>
          <p:cNvGrpSpPr/>
          <p:nvPr/>
        </p:nvGrpSpPr>
        <p:grpSpPr>
          <a:xfrm>
            <a:off x="4739559" y="3695598"/>
            <a:ext cx="3324069" cy="2737358"/>
            <a:chOff x="0" y="0"/>
            <a:chExt cx="3324067" cy="2737356"/>
          </a:xfrm>
        </p:grpSpPr>
        <p:sp>
          <p:nvSpPr>
            <p:cNvPr id="1356" name="Rechteck"/>
            <p:cNvSpPr/>
            <p:nvPr/>
          </p:nvSpPr>
          <p:spPr>
            <a:xfrm>
              <a:off x="0" y="0"/>
              <a:ext cx="3324067" cy="2737356"/>
            </a:xfrm>
            <a:prstGeom prst="rect">
              <a:avLst/>
            </a:prstGeom>
            <a:gradFill flip="none" rotWithShape="1">
              <a:gsLst>
                <a:gs pos="5000">
                  <a:schemeClr val="accent3"/>
                </a:gs>
                <a:gs pos="95000">
                  <a:schemeClr val="accent4"/>
                </a:gs>
              </a:gsLst>
              <a:lin ang="0" scaled="0"/>
            </a:gra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357" name="Hygiene-Faktoren…"/>
            <p:cNvSpPr/>
            <p:nvPr/>
          </p:nvSpPr>
          <p:spPr>
            <a:xfrm>
              <a:off x="70934" y="27384"/>
              <a:ext cx="3182199" cy="261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/>
                <a:t>Hygiene-</a:t>
              </a:r>
              <a:r>
                <a:rPr b="1" dirty="0" err="1"/>
                <a:t>Faktoren</a:t>
              </a:r>
              <a:endParaRPr b="1" dirty="0"/>
            </a:p>
            <a:p>
              <a:pPr algn="ctr"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Unternehmensrichtlinien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Qualität</a:t>
              </a:r>
              <a:r>
                <a:rPr b="1" dirty="0"/>
                <a:t> der </a:t>
              </a:r>
              <a:r>
                <a:rPr lang="de-DE" b="1" dirty="0"/>
                <a:t>Betreuung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Beziehungen</a:t>
              </a:r>
              <a:r>
                <a:rPr b="1" dirty="0"/>
                <a:t> </a:t>
              </a:r>
              <a:r>
                <a:rPr b="1" dirty="0" err="1"/>
                <a:t>zu</a:t>
              </a:r>
              <a:r>
                <a:rPr b="1" dirty="0"/>
                <a:t> </a:t>
              </a:r>
              <a:r>
                <a:rPr b="1" dirty="0" err="1"/>
                <a:t>anderen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Persönliches</a:t>
              </a:r>
              <a:r>
                <a:rPr b="1" dirty="0"/>
                <a:t> Leben</a:t>
              </a:r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Lohnsatz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Arbeitsplatzsicherheit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Arbeitsbedingungen</a:t>
              </a:r>
              <a:endParaRPr b="1" dirty="0"/>
            </a:p>
          </p:txBody>
        </p:sp>
      </p:grpSp>
      <p:grpSp>
        <p:nvGrpSpPr>
          <p:cNvPr id="1361" name="Rechteck 61"/>
          <p:cNvGrpSpPr/>
          <p:nvPr/>
        </p:nvGrpSpPr>
        <p:grpSpPr>
          <a:xfrm>
            <a:off x="8203531" y="3696101"/>
            <a:ext cx="2776945" cy="2447525"/>
            <a:chOff x="0" y="0"/>
            <a:chExt cx="2776944" cy="2447524"/>
          </a:xfrm>
        </p:grpSpPr>
        <p:sp>
          <p:nvSpPr>
            <p:cNvPr id="1359" name="Rechteck"/>
            <p:cNvSpPr/>
            <p:nvPr/>
          </p:nvSpPr>
          <p:spPr>
            <a:xfrm>
              <a:off x="-1" y="-1"/>
              <a:ext cx="2776946" cy="2447526"/>
            </a:xfrm>
            <a:prstGeom prst="rect">
              <a:avLst/>
            </a:prstGeom>
            <a:gradFill flip="none" rotWithShape="1">
              <a:gsLst>
                <a:gs pos="5000">
                  <a:schemeClr val="accent4"/>
                </a:gs>
                <a:gs pos="94000">
                  <a:schemeClr val="accent5"/>
                </a:gs>
              </a:gsLst>
              <a:lin ang="0" scaled="0"/>
            </a:gra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60" name="Motivationsfaktoren…"/>
            <p:cNvSpPr txBox="1"/>
            <p:nvPr/>
          </p:nvSpPr>
          <p:spPr>
            <a:xfrm>
              <a:off x="52069" y="6349"/>
              <a:ext cx="2672806" cy="23904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Motivationsfaktoren</a:t>
              </a:r>
              <a:endParaRPr b="1" dirty="0"/>
            </a:p>
            <a:p>
              <a:pPr algn="ctr"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b="1" dirty="0"/>
                <a:t>Erfolg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Beruflicher</a:t>
              </a:r>
              <a:r>
                <a:rPr b="1" dirty="0"/>
                <a:t> </a:t>
              </a:r>
              <a:r>
                <a:rPr b="1" dirty="0" err="1"/>
                <a:t>Aufstieg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Persönliches</a:t>
              </a:r>
              <a:r>
                <a:rPr b="1" dirty="0"/>
                <a:t> </a:t>
              </a:r>
              <a:r>
                <a:rPr b="1" dirty="0" err="1"/>
                <a:t>Wachstum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/>
                <a:t>Job Interesse</a:t>
              </a:r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b="1" dirty="0"/>
                <a:t>Ane</a:t>
              </a:r>
              <a:r>
                <a:rPr b="1" dirty="0" err="1"/>
                <a:t>rkennung</a:t>
              </a:r>
              <a:endParaRPr b="1" dirty="0"/>
            </a:p>
            <a:p>
              <a:pPr marL="285750" indent="-285750">
                <a:buSzPct val="100000"/>
                <a:buFont typeface="Arial"/>
                <a:buChar char="•"/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b="1" dirty="0" err="1"/>
                <a:t>Verantwortung</a:t>
              </a:r>
              <a:endParaRPr b="1" dirty="0"/>
            </a:p>
          </p:txBody>
        </p:sp>
      </p:grp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40E2746E-E9D1-4F91-84C7-7428BBC7F81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268820" y="330796"/>
            <a:ext cx="8852377" cy="6973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1000"/>
              </a:lnSpc>
              <a:defRPr sz="3000"/>
            </a:lvl1pPr>
          </a:lstStyle>
          <a:p>
            <a:r>
              <a:rPr sz="3300" dirty="0" err="1"/>
              <a:t>Motivationstheorie</a:t>
            </a:r>
            <a:r>
              <a:rPr sz="3300" dirty="0"/>
              <a:t>:</a:t>
            </a:r>
            <a:r>
              <a:rPr lang="de-DE" sz="3300" dirty="0"/>
              <a:t> Zwei-Faktoren-Theorie</a:t>
            </a:r>
            <a:endParaRPr sz="33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Subtitle 2"/>
          <p:cNvSpPr txBox="1"/>
          <p:nvPr/>
        </p:nvSpPr>
        <p:spPr>
          <a:xfrm>
            <a:off x="32770" y="1759289"/>
            <a:ext cx="4242618" cy="500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0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Douglas McGregor </a:t>
            </a:r>
            <a:r>
              <a:rPr dirty="0" err="1"/>
              <a:t>ergänzte</a:t>
            </a:r>
            <a:r>
              <a:rPr dirty="0"/>
              <a:t> die </a:t>
            </a:r>
            <a:r>
              <a:rPr lang="de-DE" dirty="0"/>
              <a:t>Motivationsforschung aus den 1950er Jahren mit der </a:t>
            </a:r>
            <a:r>
              <a:rPr dirty="0"/>
              <a:t>X</a:t>
            </a:r>
            <a:r>
              <a:rPr lang="de-DE" dirty="0"/>
              <a:t>- &amp; Y-Theorie</a:t>
            </a:r>
            <a:r>
              <a:rPr dirty="0"/>
              <a:t>. Er </a:t>
            </a:r>
            <a:r>
              <a:rPr dirty="0" err="1"/>
              <a:t>glaubte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es </a:t>
            </a:r>
            <a:r>
              <a:rPr dirty="0" err="1"/>
              <a:t>zwei</a:t>
            </a:r>
            <a:r>
              <a:rPr dirty="0"/>
              <a:t> </a:t>
            </a:r>
            <a:r>
              <a:rPr dirty="0" err="1"/>
              <a:t>verschiedene</a:t>
            </a:r>
            <a:r>
              <a:rPr dirty="0"/>
              <a:t> </a:t>
            </a:r>
            <a:r>
              <a:rPr dirty="0" err="1"/>
              <a:t>Ansichten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Menschen </a:t>
            </a:r>
            <a:r>
              <a:rPr dirty="0" err="1"/>
              <a:t>gibt</a:t>
            </a:r>
            <a:r>
              <a:rPr dirty="0"/>
              <a:t>, die Manager </a:t>
            </a:r>
            <a:r>
              <a:rPr dirty="0" err="1"/>
              <a:t>vertreten</a:t>
            </a:r>
            <a:r>
              <a:rPr dirty="0"/>
              <a:t>. Die </a:t>
            </a:r>
            <a:r>
              <a:rPr dirty="0" err="1"/>
              <a:t>Sichtweise</a:t>
            </a:r>
            <a:r>
              <a:rPr dirty="0"/>
              <a:t> der </a:t>
            </a:r>
            <a:r>
              <a:rPr dirty="0" err="1"/>
              <a:t>Theorie</a:t>
            </a:r>
            <a:r>
              <a:rPr dirty="0"/>
              <a:t> X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grundsätzlich</a:t>
            </a:r>
            <a:r>
              <a:rPr dirty="0"/>
              <a:t> </a:t>
            </a:r>
            <a:r>
              <a:rPr dirty="0" err="1"/>
              <a:t>negativ</a:t>
            </a:r>
            <a:r>
              <a:rPr dirty="0"/>
              <a:t> und </a:t>
            </a:r>
            <a:r>
              <a:rPr dirty="0" err="1"/>
              <a:t>besagt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Arbeiter</a:t>
            </a:r>
            <a:r>
              <a:rPr dirty="0"/>
              <a:t> </a:t>
            </a:r>
            <a:r>
              <a:rPr dirty="0" err="1"/>
              <a:t>wenig</a:t>
            </a:r>
            <a:r>
              <a:rPr dirty="0"/>
              <a:t> </a:t>
            </a:r>
            <a:r>
              <a:rPr dirty="0" err="1"/>
              <a:t>Ehrgeiz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, Arbeit </a:t>
            </a:r>
            <a:r>
              <a:rPr dirty="0" err="1"/>
              <a:t>nicht</a:t>
            </a:r>
            <a:r>
              <a:rPr dirty="0"/>
              <a:t> </a:t>
            </a:r>
            <a:r>
              <a:rPr dirty="0" err="1"/>
              <a:t>mögen</a:t>
            </a:r>
            <a:r>
              <a:rPr dirty="0"/>
              <a:t> und </a:t>
            </a:r>
            <a:r>
              <a:rPr dirty="0" err="1"/>
              <a:t>Verant</a:t>
            </a:r>
            <a:r>
              <a:rPr lang="de-DE" dirty="0"/>
              <a:t>-</a:t>
            </a:r>
            <a:r>
              <a:rPr dirty="0" err="1"/>
              <a:t>wortung</a:t>
            </a:r>
            <a:r>
              <a:rPr dirty="0"/>
              <a:t> </a:t>
            </a:r>
            <a:r>
              <a:rPr dirty="0" err="1"/>
              <a:t>vermeiden</a:t>
            </a:r>
            <a:r>
              <a:rPr dirty="0"/>
              <a:t>. </a:t>
            </a:r>
            <a:r>
              <a:rPr dirty="0" err="1"/>
              <a:t>Theorie</a:t>
            </a:r>
            <a:r>
              <a:rPr dirty="0"/>
              <a:t> Y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gegensätzlich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X und </a:t>
            </a:r>
            <a:r>
              <a:rPr dirty="0" err="1"/>
              <a:t>besagt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Mitarbeiter</a:t>
            </a:r>
            <a:r>
              <a:rPr lang="de-DE" dirty="0"/>
              <a:t> eigenständig sind, </a:t>
            </a:r>
            <a:r>
              <a:rPr dirty="0" err="1"/>
              <a:t>Spaß</a:t>
            </a:r>
            <a:r>
              <a:rPr dirty="0"/>
              <a:t> an der Arbeit </a:t>
            </a:r>
            <a:r>
              <a:rPr dirty="0" err="1"/>
              <a:t>haben</a:t>
            </a:r>
            <a:r>
              <a:rPr dirty="0"/>
              <a:t> und </a:t>
            </a:r>
            <a:r>
              <a:rPr dirty="0" err="1"/>
              <a:t>Verantwortung</a:t>
            </a:r>
            <a:r>
              <a:rPr dirty="0"/>
              <a:t> </a:t>
            </a:r>
            <a:r>
              <a:rPr dirty="0" err="1"/>
              <a:t>übernehmen</a:t>
            </a:r>
            <a:r>
              <a:rPr dirty="0"/>
              <a:t>. Manager </a:t>
            </a:r>
            <a:r>
              <a:rPr dirty="0" err="1"/>
              <a:t>werden</a:t>
            </a:r>
            <a:r>
              <a:rPr dirty="0"/>
              <a:t> </a:t>
            </a:r>
            <a:r>
              <a:rPr dirty="0" err="1"/>
              <a:t>ihr</a:t>
            </a:r>
            <a:r>
              <a:rPr dirty="0"/>
              <a:t> </a:t>
            </a:r>
            <a:r>
              <a:rPr dirty="0" err="1"/>
              <a:t>Verhalten</a:t>
            </a:r>
            <a:r>
              <a:rPr dirty="0"/>
              <a:t> </a:t>
            </a:r>
            <a:r>
              <a:rPr dirty="0" err="1"/>
              <a:t>gegenüber</a:t>
            </a:r>
            <a:r>
              <a:rPr dirty="0"/>
              <a:t> </a:t>
            </a:r>
            <a:r>
              <a:rPr dirty="0" err="1"/>
              <a:t>Mitarbeitern</a:t>
            </a:r>
            <a:r>
              <a:rPr dirty="0"/>
              <a:t> </a:t>
            </a:r>
            <a:r>
              <a:rPr lang="de-DE" dirty="0"/>
              <a:t>je nach Ansicht anpassen.</a:t>
            </a:r>
            <a:endParaRPr dirty="0"/>
          </a:p>
        </p:txBody>
      </p:sp>
      <p:sp>
        <p:nvSpPr>
          <p:cNvPr id="1365" name="Chevron 23"/>
          <p:cNvSpPr/>
          <p:nvPr/>
        </p:nvSpPr>
        <p:spPr>
          <a:xfrm rot="10800000">
            <a:off x="7713465" y="2142490"/>
            <a:ext cx="4411616" cy="3842208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6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366" name="Chevron 36"/>
          <p:cNvSpPr/>
          <p:nvPr/>
        </p:nvSpPr>
        <p:spPr>
          <a:xfrm>
            <a:off x="4018350" y="2141610"/>
            <a:ext cx="4411615" cy="3842208"/>
          </a:xfrm>
          <a:prstGeom prst="chevron">
            <a:avLst>
              <a:gd name="adj" fmla="val 20758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1367" name="Rectangle 41"/>
          <p:cNvSpPr txBox="1"/>
          <p:nvPr/>
        </p:nvSpPr>
        <p:spPr>
          <a:xfrm>
            <a:off x="8297649" y="2254445"/>
            <a:ext cx="2799976" cy="392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Theorie Y Arbeiter</a:t>
            </a:r>
          </a:p>
        </p:txBody>
      </p:sp>
      <p:sp>
        <p:nvSpPr>
          <p:cNvPr id="1368" name="TextBox 50"/>
          <p:cNvSpPr txBox="1"/>
          <p:nvPr/>
        </p:nvSpPr>
        <p:spPr>
          <a:xfrm>
            <a:off x="8363475" y="2679129"/>
            <a:ext cx="3111596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Sieht</a:t>
            </a:r>
            <a:r>
              <a:rPr dirty="0"/>
              <a:t> Arbeit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genauso</a:t>
            </a:r>
            <a:r>
              <a:rPr dirty="0"/>
              <a:t> </a:t>
            </a:r>
            <a:r>
              <a:rPr dirty="0" err="1"/>
              <a:t>natürlich</a:t>
            </a:r>
            <a:r>
              <a:rPr dirty="0"/>
              <a:t>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Freizeit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Übt</a:t>
            </a:r>
            <a:r>
              <a:rPr dirty="0"/>
              <a:t> </a:t>
            </a:r>
            <a:r>
              <a:rPr dirty="0" err="1"/>
              <a:t>Selbststeuerung</a:t>
            </a:r>
            <a:r>
              <a:rPr dirty="0"/>
              <a:t> und </a:t>
            </a:r>
            <a:r>
              <a:rPr dirty="0" err="1"/>
              <a:t>Selbstkontrolle</a:t>
            </a:r>
            <a:r>
              <a:rPr dirty="0"/>
              <a:t> </a:t>
            </a:r>
            <a:r>
              <a:rPr lang="de-DE" dirty="0"/>
              <a:t>bei gesetzten Zielen aus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Übernimmt </a:t>
            </a:r>
            <a:r>
              <a:rPr dirty="0" err="1"/>
              <a:t>Verantwortung</a:t>
            </a:r>
            <a:r>
              <a:rPr lang="de-DE" dirty="0"/>
              <a:t> </a:t>
            </a:r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Sucht </a:t>
            </a:r>
            <a:r>
              <a:rPr dirty="0" err="1"/>
              <a:t>Verantwortung</a:t>
            </a:r>
            <a:endParaRPr lang="de-DE" dirty="0"/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Trifft  innovative </a:t>
            </a:r>
            <a:r>
              <a:rPr dirty="0" err="1"/>
              <a:t>Entscheidungen</a:t>
            </a:r>
            <a:endParaRPr dirty="0"/>
          </a:p>
        </p:txBody>
      </p:sp>
      <p:sp>
        <p:nvSpPr>
          <p:cNvPr id="1369" name="Rectangle 57"/>
          <p:cNvSpPr txBox="1"/>
          <p:nvPr/>
        </p:nvSpPr>
        <p:spPr>
          <a:xfrm>
            <a:off x="4517054" y="2254445"/>
            <a:ext cx="2540297" cy="392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Theorie</a:t>
            </a:r>
            <a:r>
              <a:rPr dirty="0"/>
              <a:t> X </a:t>
            </a:r>
            <a:r>
              <a:rPr lang="de-DE" dirty="0"/>
              <a:t>A</a:t>
            </a:r>
            <a:r>
              <a:rPr dirty="0" err="1"/>
              <a:t>rbeiter</a:t>
            </a:r>
            <a:endParaRPr dirty="0"/>
          </a:p>
        </p:txBody>
      </p:sp>
      <p:sp>
        <p:nvSpPr>
          <p:cNvPr id="1370" name="TextBox 59"/>
          <p:cNvSpPr txBox="1"/>
          <p:nvPr/>
        </p:nvSpPr>
        <p:spPr>
          <a:xfrm>
            <a:off x="4763634" y="2831529"/>
            <a:ext cx="3111595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Inhärente</a:t>
            </a:r>
            <a:r>
              <a:rPr dirty="0"/>
              <a:t> </a:t>
            </a:r>
            <a:r>
              <a:rPr dirty="0" err="1"/>
              <a:t>Abneigung</a:t>
            </a:r>
            <a:r>
              <a:rPr dirty="0"/>
              <a:t> </a:t>
            </a:r>
            <a:r>
              <a:rPr dirty="0" err="1"/>
              <a:t>gegen</a:t>
            </a:r>
            <a:r>
              <a:rPr dirty="0"/>
              <a:t> Arbeit </a:t>
            </a:r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M</a:t>
            </a:r>
            <a:r>
              <a:rPr lang="de-DE" dirty="0" err="1"/>
              <a:t>üssen</a:t>
            </a:r>
            <a:r>
              <a:rPr lang="de-DE" dirty="0"/>
              <a:t> gezwungen, kontrolliert oder mit Strafen bedroht werden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Meiden </a:t>
            </a:r>
            <a:r>
              <a:rPr dirty="0" err="1"/>
              <a:t>Verantwortung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Benötigen o</a:t>
            </a:r>
            <a:r>
              <a:rPr dirty="0" err="1"/>
              <a:t>ffizielle</a:t>
            </a:r>
            <a:r>
              <a:rPr dirty="0"/>
              <a:t> </a:t>
            </a:r>
            <a:r>
              <a:rPr dirty="0" err="1"/>
              <a:t>Anweisung</a:t>
            </a:r>
            <a:r>
              <a:rPr lang="de-DE" dirty="0"/>
              <a:t>en</a:t>
            </a:r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Verlangen </a:t>
            </a:r>
            <a:r>
              <a:rPr dirty="0" err="1"/>
              <a:t>Sicherheit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W</a:t>
            </a:r>
            <a:r>
              <a:rPr dirty="0" err="1"/>
              <a:t>enig</a:t>
            </a:r>
            <a:r>
              <a:rPr dirty="0"/>
              <a:t> </a:t>
            </a:r>
            <a:r>
              <a:rPr lang="de-DE" dirty="0"/>
              <a:t>e</a:t>
            </a:r>
            <a:r>
              <a:rPr dirty="0" err="1"/>
              <a:t>hrgeiz</a:t>
            </a:r>
            <a:r>
              <a:rPr lang="de-DE" dirty="0" err="1"/>
              <a:t>ig</a:t>
            </a:r>
            <a:endParaRPr dirty="0"/>
          </a:p>
        </p:txBody>
      </p:sp>
      <p:sp>
        <p:nvSpPr>
          <p:cNvPr id="12" name="Textplatzhalter 1">
            <a:extLst>
              <a:ext uri="{FF2B5EF4-FFF2-40B4-BE49-F238E27FC236}">
                <a16:creationId xmlns:a16="http://schemas.microsoft.com/office/drawing/2014/main" id="{487D1A4C-B157-4EC5-84B2-801A6F2299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268820" y="330796"/>
            <a:ext cx="8852377" cy="6973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1000"/>
              </a:lnSpc>
              <a:defRPr sz="3000"/>
            </a:lvl1pPr>
          </a:lstStyle>
          <a:p>
            <a:r>
              <a:rPr sz="3300" dirty="0" err="1"/>
              <a:t>Motivationstheorie</a:t>
            </a:r>
            <a:r>
              <a:rPr sz="3300" dirty="0"/>
              <a:t>:</a:t>
            </a:r>
            <a:r>
              <a:rPr lang="de-DE" sz="3300" dirty="0"/>
              <a:t> Die X- und Y-Theorie von Douglas McGregor </a:t>
            </a:r>
            <a:endParaRPr sz="33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Subtitle 2"/>
          <p:cNvSpPr txBox="1"/>
          <p:nvPr/>
        </p:nvSpPr>
        <p:spPr>
          <a:xfrm>
            <a:off x="6863" y="1795476"/>
            <a:ext cx="3452076" cy="4345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Die </a:t>
            </a:r>
            <a:r>
              <a:rPr dirty="0" err="1"/>
              <a:t>Selbstbestimmungstheorie</a:t>
            </a:r>
            <a:r>
              <a:rPr dirty="0"/>
              <a:t> </a:t>
            </a:r>
            <a:r>
              <a:rPr dirty="0" err="1"/>
              <a:t>besagt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Menschen es </a:t>
            </a:r>
            <a:r>
              <a:rPr dirty="0" err="1"/>
              <a:t>vorziehen</a:t>
            </a:r>
            <a:r>
              <a:rPr dirty="0"/>
              <a:t>, die </a:t>
            </a:r>
            <a:r>
              <a:rPr dirty="0" err="1"/>
              <a:t>Kontrolle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Handlungen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. </a:t>
            </a:r>
            <a:r>
              <a:rPr dirty="0" err="1"/>
              <a:t>Wenn</a:t>
            </a:r>
            <a:r>
              <a:rPr dirty="0"/>
              <a:t> also von </a:t>
            </a:r>
            <a:r>
              <a:rPr dirty="0" err="1"/>
              <a:t>ihnen</a:t>
            </a:r>
            <a:r>
              <a:rPr dirty="0"/>
              <a:t> </a:t>
            </a:r>
            <a:r>
              <a:rPr dirty="0" err="1"/>
              <a:t>verlangt</a:t>
            </a:r>
            <a:r>
              <a:rPr dirty="0"/>
              <a:t> </a:t>
            </a:r>
            <a:r>
              <a:rPr dirty="0" err="1"/>
              <a:t>wird</a:t>
            </a:r>
            <a:r>
              <a:rPr dirty="0"/>
              <a:t>, </a:t>
            </a:r>
            <a:r>
              <a:rPr dirty="0" err="1"/>
              <a:t>etwas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tun, was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zuvor</a:t>
            </a:r>
            <a:r>
              <a:rPr dirty="0"/>
              <a:t> </a:t>
            </a:r>
            <a:r>
              <a:rPr dirty="0" err="1"/>
              <a:t>frei</a:t>
            </a:r>
            <a:r>
              <a:rPr dirty="0"/>
              <a:t> </a:t>
            </a:r>
            <a:r>
              <a:rPr dirty="0" err="1"/>
              <a:t>gewählt</a:t>
            </a:r>
            <a:r>
              <a:rPr dirty="0"/>
              <a:t> </a:t>
            </a:r>
            <a:r>
              <a:rPr dirty="0" err="1"/>
              <a:t>haben</a:t>
            </a:r>
            <a:r>
              <a:rPr dirty="0"/>
              <a:t>, </a:t>
            </a:r>
            <a:r>
              <a:rPr dirty="0" err="1"/>
              <a:t>wird</a:t>
            </a:r>
            <a:r>
              <a:rPr dirty="0"/>
              <a:t> dies </a:t>
            </a:r>
            <a:r>
              <a:rPr dirty="0" err="1"/>
              <a:t>ihre</a:t>
            </a:r>
            <a:r>
              <a:rPr dirty="0"/>
              <a:t> Motivation </a:t>
            </a:r>
            <a:r>
              <a:rPr dirty="0" err="1"/>
              <a:t>mindern</a:t>
            </a:r>
            <a:r>
              <a:rPr dirty="0"/>
              <a:t>.</a:t>
            </a:r>
            <a:endParaRPr sz="2400" dirty="0">
              <a:solidFill>
                <a:srgbClr val="44546A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16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Ein </a:t>
            </a:r>
            <a:r>
              <a:rPr dirty="0" err="1"/>
              <a:t>Beispiel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die </a:t>
            </a:r>
            <a:r>
              <a:rPr dirty="0" err="1"/>
              <a:t>kognitive</a:t>
            </a:r>
            <a:r>
              <a:rPr dirty="0"/>
              <a:t> </a:t>
            </a:r>
            <a:r>
              <a:rPr dirty="0" err="1"/>
              <a:t>Bewert-ungstheorie</a:t>
            </a:r>
            <a:r>
              <a:rPr dirty="0"/>
              <a:t>, die </a:t>
            </a:r>
            <a:r>
              <a:rPr dirty="0" err="1"/>
              <a:t>besagt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intrin-sische</a:t>
            </a:r>
            <a:r>
              <a:rPr dirty="0"/>
              <a:t> und </a:t>
            </a:r>
            <a:r>
              <a:rPr dirty="0" err="1"/>
              <a:t>extrinsische</a:t>
            </a:r>
            <a:r>
              <a:rPr dirty="0"/>
              <a:t> </a:t>
            </a:r>
            <a:r>
              <a:rPr dirty="0" err="1"/>
              <a:t>Belohnungen</a:t>
            </a:r>
            <a:r>
              <a:rPr dirty="0"/>
              <a:t> am </a:t>
            </a:r>
            <a:r>
              <a:rPr dirty="0" err="1"/>
              <a:t>Arbeitsplatz</a:t>
            </a:r>
            <a:r>
              <a:rPr dirty="0"/>
              <a:t> </a:t>
            </a:r>
            <a:r>
              <a:rPr dirty="0" err="1"/>
              <a:t>voneinander</a:t>
            </a:r>
            <a:r>
              <a:rPr dirty="0"/>
              <a:t> </a:t>
            </a:r>
            <a:r>
              <a:rPr lang="de-DE" dirty="0"/>
              <a:t>abhängen</a:t>
            </a:r>
            <a:r>
              <a:rPr dirty="0"/>
              <a:t>.</a:t>
            </a:r>
            <a:r>
              <a:rPr lang="de-DE" dirty="0"/>
              <a:t> Extrinsische</a:t>
            </a:r>
            <a:r>
              <a:rPr dirty="0"/>
              <a:t> </a:t>
            </a:r>
            <a:r>
              <a:rPr dirty="0" err="1"/>
              <a:t>Belohnungen</a:t>
            </a:r>
            <a:r>
              <a:rPr dirty="0"/>
              <a:t> </a:t>
            </a:r>
            <a:r>
              <a:rPr lang="de-DE" dirty="0"/>
              <a:t>können sogar</a:t>
            </a:r>
            <a:r>
              <a:rPr dirty="0"/>
              <a:t> </a:t>
            </a:r>
            <a:r>
              <a:rPr lang="de-DE" dirty="0"/>
              <a:t>die </a:t>
            </a:r>
            <a:r>
              <a:rPr dirty="0" err="1"/>
              <a:t>intrinsische</a:t>
            </a:r>
            <a:r>
              <a:rPr lang="de-DE" dirty="0"/>
              <a:t>n</a:t>
            </a:r>
            <a:r>
              <a:rPr dirty="0"/>
              <a:t> </a:t>
            </a:r>
            <a:r>
              <a:rPr dirty="0" err="1"/>
              <a:t>verringern</a:t>
            </a:r>
            <a:r>
              <a:rPr dirty="0"/>
              <a:t>. </a:t>
            </a:r>
            <a:r>
              <a:rPr lang="de-DE" dirty="0"/>
              <a:t>Ergänzend dazu sollten </a:t>
            </a:r>
            <a:r>
              <a:rPr dirty="0"/>
              <a:t>Manager </a:t>
            </a:r>
            <a:r>
              <a:rPr dirty="0" err="1"/>
              <a:t>auch</a:t>
            </a:r>
            <a:r>
              <a:rPr dirty="0"/>
              <a:t> die </a:t>
            </a:r>
            <a:r>
              <a:rPr dirty="0" err="1"/>
              <a:t>Bedeu</a:t>
            </a:r>
            <a:r>
              <a:rPr lang="de-DE" dirty="0"/>
              <a:t>-</a:t>
            </a:r>
            <a:r>
              <a:rPr dirty="0"/>
              <a:t>tung von </a:t>
            </a:r>
            <a:r>
              <a:rPr dirty="0" err="1"/>
              <a:t>Ziel</a:t>
            </a:r>
            <a:r>
              <a:rPr lang="de-DE" dirty="0"/>
              <a:t>vorgaben</a:t>
            </a:r>
            <a:r>
              <a:rPr dirty="0"/>
              <a:t> und </a:t>
            </a:r>
            <a:r>
              <a:rPr dirty="0" err="1"/>
              <a:t>verbalen</a:t>
            </a:r>
            <a:r>
              <a:rPr dirty="0"/>
              <a:t> </a:t>
            </a:r>
            <a:r>
              <a:rPr dirty="0" err="1"/>
              <a:t>Belohnungen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Methode</a:t>
            </a:r>
            <a:r>
              <a:rPr dirty="0"/>
              <a:t> </a:t>
            </a:r>
            <a:r>
              <a:rPr dirty="0" err="1"/>
              <a:t>zur</a:t>
            </a:r>
            <a:r>
              <a:rPr lang="de-DE" dirty="0"/>
              <a:t> Motivationssteigerung </a:t>
            </a:r>
            <a:r>
              <a:rPr dirty="0" err="1"/>
              <a:t>erkennen</a:t>
            </a:r>
            <a:r>
              <a:rPr dirty="0"/>
              <a:t>. </a:t>
            </a:r>
          </a:p>
        </p:txBody>
      </p:sp>
      <p:graphicFrame>
        <p:nvGraphicFramePr>
          <p:cNvPr id="1374" name="Tabelle 4"/>
          <p:cNvGraphicFramePr/>
          <p:nvPr/>
        </p:nvGraphicFramePr>
        <p:xfrm>
          <a:off x="3506770" y="1937191"/>
          <a:ext cx="8578392" cy="4119339"/>
        </p:xfrm>
        <a:graphic>
          <a:graphicData uri="http://schemas.openxmlformats.org/drawingml/2006/table">
            <a:tbl>
              <a:tblPr firstRow="1" bandRow="1"/>
              <a:tblGrid>
                <a:gridCol w="1489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7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1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2393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Demotivati</a:t>
                      </a:r>
                      <a:r>
                        <a:rPr lang="de-DE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on</a:t>
                      </a:r>
                      <a:endParaRPr dirty="0">
                        <a:solidFill>
                          <a:srgbClr val="FFFFFF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B w="12700">
                      <a:miter lim="400000"/>
                    </a:lnB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Extrinsische Motivation</a:t>
                      </a:r>
                    </a:p>
                  </a:txBody>
                  <a:tcPr marL="45720" marR="45720" horzOverflow="overflow">
                    <a:gradFill flip="none" rotWithShape="1">
                      <a:gsLst>
                        <a:gs pos="0">
                          <a:schemeClr val="accent2"/>
                        </a:gs>
                        <a:gs pos="100000">
                          <a:schemeClr val="accent6"/>
                        </a:gs>
                      </a:gsLst>
                      <a:lin ang="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Intrinsische Motivation</a:t>
                      </a:r>
                    </a:p>
                  </a:txBody>
                  <a:tcPr marL="45720" marR="45720" horzOverflow="overflow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393">
                <a:tc>
                  <a:txBody>
                    <a:bodyPr/>
                    <a:lstStyle/>
                    <a:p>
                      <a:pPr algn="l">
                        <a:defRPr sz="1600"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Externe Regelung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solidFill>
                      <a:srgbClr val="EB87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Introjektion</a:t>
                      </a:r>
                    </a:p>
                  </a:txBody>
                  <a:tcPr marL="45720" marR="45720" horzOverflow="overflow">
                    <a:solidFill>
                      <a:srgbClr val="D69B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70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Identifikation</a:t>
                      </a:r>
                    </a:p>
                  </a:txBody>
                  <a:tcPr marL="45720" marR="45720" horzOverflow="overflow">
                    <a:solidFill>
                      <a:srgbClr val="B7A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Integration</a:t>
                      </a:r>
                    </a:p>
                  </a:txBody>
                  <a:tcPr marL="45720" marR="45720" horzOverflow="overflow">
                    <a:lnR w="12700">
                      <a:solidFill>
                        <a:srgbClr val="000000"/>
                      </a:solidFill>
                    </a:lnR>
                    <a:solidFill>
                      <a:srgbClr val="88AC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529">
                <a:tc>
                  <a:txBody>
                    <a:bodyPr/>
                    <a:lstStyle/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Mangel</a:t>
                      </a:r>
                      <a:r>
                        <a:rPr dirty="0"/>
                        <a:t> an </a:t>
                      </a:r>
                      <a:r>
                        <a:rPr dirty="0" err="1"/>
                        <a:t>wahrge-nommener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Kompetenz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Mangel</a:t>
                      </a:r>
                      <a:r>
                        <a:rPr dirty="0"/>
                        <a:t> an Wert</a:t>
                      </a:r>
                      <a:r>
                        <a:rPr lang="de-DE" dirty="0"/>
                        <a:t>-schätzung</a:t>
                      </a:r>
                      <a:endParaRPr dirty="0"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Externe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Belohnung</a:t>
                      </a:r>
                      <a:r>
                        <a:rPr lang="de-DE" dirty="0"/>
                        <a:t> </a:t>
                      </a:r>
                      <a:r>
                        <a:rPr dirty="0" err="1"/>
                        <a:t>oder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Bestrafung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/>
                        <a:t>Compliance</a:t>
                      </a:r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Reakt</a:t>
                      </a:r>
                      <a:r>
                        <a:rPr lang="de-DE" dirty="0" err="1"/>
                        <a:t>anz</a:t>
                      </a: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t>Ego-Beteiligung</a:t>
                      </a:r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t>Fokus auf Anerkennung durch sich selbst und andere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Persönliche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Wichtigkeit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Bewusste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Bewertung</a:t>
                      </a:r>
                      <a:r>
                        <a:rPr dirty="0"/>
                        <a:t> der </a:t>
                      </a:r>
                      <a:r>
                        <a:rPr dirty="0" err="1"/>
                        <a:t>Aktivität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Selbst</a:t>
                      </a:r>
                      <a:r>
                        <a:rPr lang="de-DE" dirty="0" err="1"/>
                        <a:t>ver-pflichtung</a:t>
                      </a:r>
                      <a:r>
                        <a:rPr dirty="0"/>
                        <a:t> </a:t>
                      </a:r>
                      <a:r>
                        <a:rPr lang="de-DE" dirty="0"/>
                        <a:t>für </a:t>
                      </a:r>
                      <a:r>
                        <a:rPr dirty="0" err="1"/>
                        <a:t>Ziele</a:t>
                      </a:r>
                      <a:endParaRPr dirty="0"/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Kongruenz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Synthese</a:t>
                      </a:r>
                      <a:r>
                        <a:rPr dirty="0"/>
                        <a:t> und </a:t>
                      </a:r>
                      <a:r>
                        <a:rPr dirty="0" err="1"/>
                        <a:t>Konsistenz</a:t>
                      </a:r>
                      <a:r>
                        <a:rPr dirty="0"/>
                        <a:t> der </a:t>
                      </a:r>
                      <a:r>
                        <a:rPr dirty="0" err="1"/>
                        <a:t>Identifika</a:t>
                      </a:r>
                      <a:r>
                        <a:rPr lang="de-DE" dirty="0"/>
                        <a:t>-</a:t>
                      </a:r>
                      <a:r>
                        <a:rPr dirty="0" err="1"/>
                        <a:t>tionen</a:t>
                      </a:r>
                      <a:endParaRPr dirty="0"/>
                    </a:p>
                  </a:txBody>
                  <a:tcPr marL="45720" marR="45720" horzOverflow="overflow">
                    <a:lnR w="1270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lang="de-DE" dirty="0"/>
                        <a:t>Interesse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Vergnügen</a:t>
                      </a:r>
                      <a:endParaRPr dirty="0"/>
                    </a:p>
                    <a:p>
                      <a:pPr marL="180975" indent="-180975" algn="l">
                        <a:buSzPct val="100000"/>
                        <a:buFont typeface="Arial"/>
                        <a:buChar char="•"/>
                        <a:def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defRPr>
                      </a:pPr>
                      <a:r>
                        <a:rPr dirty="0" err="1"/>
                        <a:t>Inhärente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Befrie-digung</a:t>
                      </a: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39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Unpersönlich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Extern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Teils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Extern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de-DE"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Teils</a:t>
                      </a: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Intern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Intern</a:t>
                      </a:r>
                    </a:p>
                  </a:txBody>
                  <a:tcPr marL="45720" marR="45720" horzOverflow="overflow">
                    <a:lnR w="1270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solidFill>
                            <a:srgbClr val="245473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Intern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77" name="Pfeil: nach rechts 5"/>
          <p:cNvGrpSpPr/>
          <p:nvPr/>
        </p:nvGrpSpPr>
        <p:grpSpPr>
          <a:xfrm>
            <a:off x="7755772" y="6183896"/>
            <a:ext cx="4067210" cy="664144"/>
            <a:chOff x="0" y="0"/>
            <a:chExt cx="4067209" cy="664142"/>
          </a:xfrm>
        </p:grpSpPr>
        <p:sp>
          <p:nvSpPr>
            <p:cNvPr id="1375" name="Pfeil"/>
            <p:cNvSpPr/>
            <p:nvPr/>
          </p:nvSpPr>
          <p:spPr>
            <a:xfrm>
              <a:off x="0" y="0"/>
              <a:ext cx="4067210" cy="664143"/>
            </a:xfrm>
            <a:prstGeom prst="rightArrow">
              <a:avLst>
                <a:gd name="adj1" fmla="val 76087"/>
                <a:gd name="adj2" fmla="val 50000"/>
              </a:avLst>
            </a:prstGeom>
            <a:gradFill flip="none" rotWithShape="1">
              <a:gsLst>
                <a:gs pos="0">
                  <a:srgbClr val="B7A644"/>
                </a:gs>
                <a:gs pos="100000">
                  <a:schemeClr val="accent6"/>
                </a:gs>
              </a:gsLst>
              <a:lin ang="0" scaled="0"/>
            </a:gra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6" name="Höhere Motivationsqualität (z. B. Leistung &amp; Wohlbefinden)"/>
            <p:cNvSpPr txBox="1"/>
            <p:nvPr/>
          </p:nvSpPr>
          <p:spPr>
            <a:xfrm>
              <a:off x="52069" y="54774"/>
              <a:ext cx="3710408" cy="5545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600">
                  <a:solidFill>
                    <a:srgbClr val="FFFFFF"/>
                  </a:solidFill>
                </a:defRPr>
              </a:pPr>
              <a:r>
                <a:t>Höhere Motivationsqualität</a:t>
              </a:r>
              <a:br/>
              <a:r>
                <a:t>(z. B. Leistung &amp; Wohlbefinden)</a:t>
              </a:r>
            </a:p>
          </p:txBody>
        </p:sp>
      </p:grpSp>
      <p:sp>
        <p:nvSpPr>
          <p:cNvPr id="1378" name="Pfeil: nach rechts 7"/>
          <p:cNvSpPr/>
          <p:nvPr/>
        </p:nvSpPr>
        <p:spPr>
          <a:xfrm rot="10800000">
            <a:off x="3697720" y="6183896"/>
            <a:ext cx="4067210" cy="664144"/>
          </a:xfrm>
          <a:prstGeom prst="rightArrow">
            <a:avLst>
              <a:gd name="adj1" fmla="val 76087"/>
              <a:gd name="adj2" fmla="val 50000"/>
            </a:avLst>
          </a:prstGeom>
          <a:gradFill>
            <a:gsLst>
              <a:gs pos="0">
                <a:srgbClr val="D69B3F"/>
              </a:gs>
              <a:gs pos="100000">
                <a:schemeClr val="accent2"/>
              </a:gs>
            </a:gsLst>
          </a:gradFill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79" name="TextBox 87"/>
          <p:cNvSpPr txBox="1"/>
          <p:nvPr/>
        </p:nvSpPr>
        <p:spPr>
          <a:xfrm>
            <a:off x="8822658" y="6004930"/>
            <a:ext cx="1933437" cy="30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>
            <a:lvl1pPr algn="ctr">
              <a:defRPr sz="16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Autonome Motivation</a:t>
            </a:r>
          </a:p>
        </p:txBody>
      </p:sp>
      <p:sp>
        <p:nvSpPr>
          <p:cNvPr id="1380" name="TextBox 87"/>
          <p:cNvSpPr txBox="1"/>
          <p:nvPr/>
        </p:nvSpPr>
        <p:spPr>
          <a:xfrm>
            <a:off x="5065856" y="5995183"/>
            <a:ext cx="1977688" cy="30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>
            <a:lvl1pPr algn="ctr">
              <a:defRPr sz="16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Gesteuerte Motivation</a:t>
            </a:r>
          </a:p>
        </p:txBody>
      </p:sp>
      <p:sp>
        <p:nvSpPr>
          <p:cNvPr id="1381" name="TextBox 87"/>
          <p:cNvSpPr txBox="1"/>
          <p:nvPr/>
        </p:nvSpPr>
        <p:spPr>
          <a:xfrm>
            <a:off x="4704898" y="6233254"/>
            <a:ext cx="2699604" cy="554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/>
          <a:p>
            <a:pPr algn="ctr">
              <a:defRPr sz="1600">
                <a:solidFill>
                  <a:srgbClr val="FFFFFF"/>
                </a:solidFill>
              </a:defRPr>
            </a:pPr>
            <a:r>
              <a:t>Niedrigere Motivationsqualität</a:t>
            </a:r>
            <a:br/>
            <a:r>
              <a:t>(z. B. Leistung &amp; Wohlbefinden)</a:t>
            </a:r>
          </a:p>
        </p:txBody>
      </p:sp>
      <p:sp>
        <p:nvSpPr>
          <p:cNvPr id="1382" name="TextBox 87"/>
          <p:cNvSpPr txBox="1"/>
          <p:nvPr/>
        </p:nvSpPr>
        <p:spPr>
          <a:xfrm>
            <a:off x="595997" y="6546204"/>
            <a:ext cx="2273807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Angepasst von Dyan &amp; Deci (2000)</a:t>
            </a:r>
          </a:p>
        </p:txBody>
      </p:sp>
      <p:sp>
        <p:nvSpPr>
          <p:cNvPr id="15" name="Textplatzhalter 1">
            <a:extLst>
              <a:ext uri="{FF2B5EF4-FFF2-40B4-BE49-F238E27FC236}">
                <a16:creationId xmlns:a16="http://schemas.microsoft.com/office/drawing/2014/main" id="{3D303F79-7170-4EE0-8390-2F276B4ADC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268820" y="330796"/>
            <a:ext cx="9279437" cy="6973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1000"/>
              </a:lnSpc>
              <a:defRPr sz="3000"/>
            </a:lvl1pPr>
          </a:lstStyle>
          <a:p>
            <a:r>
              <a:rPr sz="3300" dirty="0" err="1"/>
              <a:t>Motivationstheorie</a:t>
            </a:r>
            <a:r>
              <a:rPr sz="3300" dirty="0"/>
              <a:t>:</a:t>
            </a:r>
            <a:r>
              <a:rPr lang="de-DE" sz="3300" dirty="0"/>
              <a:t> Die Selbstbestimmungstheorie</a:t>
            </a:r>
            <a:endParaRPr sz="3300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Subtitle 2"/>
          <p:cNvSpPr txBox="1"/>
          <p:nvPr/>
        </p:nvSpPr>
        <p:spPr>
          <a:xfrm>
            <a:off x="37034" y="1710416"/>
            <a:ext cx="4402962" cy="5160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245473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Eine </a:t>
            </a:r>
            <a:r>
              <a:rPr dirty="0" err="1"/>
              <a:t>weitere</a:t>
            </a:r>
            <a:r>
              <a:rPr dirty="0"/>
              <a:t> </a:t>
            </a:r>
            <a:r>
              <a:rPr dirty="0" err="1"/>
              <a:t>Motivationstheorie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die von Albert Bandura </a:t>
            </a:r>
            <a:r>
              <a:rPr dirty="0" err="1"/>
              <a:t>entwickelte</a:t>
            </a:r>
            <a:r>
              <a:rPr dirty="0"/>
              <a:t> </a:t>
            </a:r>
            <a:r>
              <a:rPr dirty="0" err="1"/>
              <a:t>Selbstwirksamkeits</a:t>
            </a:r>
            <a:r>
              <a:rPr lang="de-DE" dirty="0" err="1"/>
              <a:t>erwartungs</a:t>
            </a:r>
            <a:r>
              <a:rPr dirty="0" err="1"/>
              <a:t>theorie</a:t>
            </a:r>
            <a:r>
              <a:rPr dirty="0"/>
              <a:t>, </a:t>
            </a:r>
            <a:r>
              <a:rPr dirty="0" err="1"/>
              <a:t>welche</a:t>
            </a:r>
            <a:r>
              <a:rPr dirty="0"/>
              <a:t>  auf der </a:t>
            </a:r>
            <a:r>
              <a:rPr lang="de-DE" dirty="0"/>
              <a:t>Erwartung</a:t>
            </a:r>
            <a:r>
              <a:rPr dirty="0"/>
              <a:t> </a:t>
            </a:r>
            <a:r>
              <a:rPr dirty="0" err="1"/>
              <a:t>einer</a:t>
            </a:r>
            <a:r>
              <a:rPr dirty="0"/>
              <a:t> Person </a:t>
            </a:r>
            <a:r>
              <a:rPr dirty="0" err="1"/>
              <a:t>basiert</a:t>
            </a:r>
            <a:r>
              <a:rPr dirty="0"/>
              <a:t>, </a:t>
            </a:r>
            <a:r>
              <a:rPr lang="de-DE" dirty="0"/>
              <a:t>einer Aufgabe gewachsen zu sein</a:t>
            </a:r>
            <a:r>
              <a:rPr dirty="0"/>
              <a:t>. </a:t>
            </a:r>
            <a:r>
              <a:rPr dirty="0" err="1"/>
              <a:t>Diese</a:t>
            </a:r>
            <a:r>
              <a:rPr dirty="0"/>
              <a:t> </a:t>
            </a:r>
            <a:r>
              <a:rPr dirty="0" err="1"/>
              <a:t>Theorie</a:t>
            </a:r>
            <a:r>
              <a:rPr dirty="0"/>
              <a:t> </a:t>
            </a:r>
            <a:r>
              <a:rPr dirty="0" err="1"/>
              <a:t>ergänzt</a:t>
            </a:r>
            <a:r>
              <a:rPr dirty="0"/>
              <a:t> die</a:t>
            </a:r>
            <a:r>
              <a:rPr lang="de-DE" dirty="0"/>
              <a:t> </a:t>
            </a:r>
            <a:r>
              <a:rPr dirty="0" err="1"/>
              <a:t>Zielsetzungstheorie</a:t>
            </a:r>
            <a:r>
              <a:rPr dirty="0"/>
              <a:t>, da </a:t>
            </a:r>
            <a:r>
              <a:rPr dirty="0" err="1"/>
              <a:t>sie</a:t>
            </a:r>
            <a:r>
              <a:rPr dirty="0"/>
              <a:t> </a:t>
            </a:r>
            <a:r>
              <a:rPr dirty="0" err="1"/>
              <a:t>Ziele</a:t>
            </a:r>
            <a:r>
              <a:rPr dirty="0"/>
              <a:t> in den </a:t>
            </a:r>
            <a:r>
              <a:rPr dirty="0" err="1"/>
              <a:t>Prozess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einbezieht</a:t>
            </a:r>
            <a:r>
              <a:rPr dirty="0"/>
              <a:t>. </a:t>
            </a:r>
            <a:r>
              <a:rPr dirty="0" err="1"/>
              <a:t>Höhere</a:t>
            </a:r>
            <a:r>
              <a:rPr dirty="0"/>
              <a:t> </a:t>
            </a:r>
            <a:r>
              <a:rPr dirty="0" err="1"/>
              <a:t>Effektivität</a:t>
            </a:r>
            <a:r>
              <a:rPr dirty="0"/>
              <a:t> </a:t>
            </a:r>
            <a:r>
              <a:rPr dirty="0" err="1"/>
              <a:t>steht</a:t>
            </a:r>
            <a:r>
              <a:rPr dirty="0"/>
              <a:t> in </a:t>
            </a:r>
            <a:r>
              <a:rPr dirty="0" err="1"/>
              <a:t>Zusammenhang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größerem</a:t>
            </a:r>
            <a:r>
              <a:rPr dirty="0"/>
              <a:t> </a:t>
            </a:r>
            <a:r>
              <a:rPr dirty="0" err="1"/>
              <a:t>Selbstvertrauen</a:t>
            </a:r>
            <a:r>
              <a:rPr dirty="0"/>
              <a:t>, </a:t>
            </a:r>
            <a:r>
              <a:rPr dirty="0" err="1"/>
              <a:t>größerer</a:t>
            </a:r>
            <a:r>
              <a:rPr dirty="0"/>
              <a:t> </a:t>
            </a:r>
            <a:r>
              <a:rPr dirty="0" err="1"/>
              <a:t>Ausdauer</a:t>
            </a:r>
            <a:r>
              <a:rPr dirty="0"/>
              <a:t> </a:t>
            </a:r>
            <a:r>
              <a:rPr dirty="0" err="1"/>
              <a:t>angesichts</a:t>
            </a:r>
            <a:r>
              <a:rPr dirty="0"/>
              <a:t> von </a:t>
            </a:r>
            <a:r>
              <a:rPr dirty="0" err="1"/>
              <a:t>Schwierigkeiten</a:t>
            </a:r>
            <a:r>
              <a:rPr dirty="0"/>
              <a:t> und der </a:t>
            </a:r>
            <a:r>
              <a:rPr dirty="0" err="1"/>
              <a:t>Reaktion</a:t>
            </a:r>
            <a:r>
              <a:rPr dirty="0"/>
              <a:t> auf negatives Feedback, </a:t>
            </a:r>
            <a:r>
              <a:rPr lang="de-DE" dirty="0"/>
              <a:t>härter zu arbeiten anstatt herunter-zufahren</a:t>
            </a:r>
            <a:r>
              <a:rPr dirty="0"/>
              <a:t>.</a:t>
            </a:r>
          </a:p>
        </p:txBody>
      </p:sp>
      <p:sp>
        <p:nvSpPr>
          <p:cNvPr id="1386" name="Freeform 64"/>
          <p:cNvSpPr/>
          <p:nvPr/>
        </p:nvSpPr>
        <p:spPr>
          <a:xfrm>
            <a:off x="9157526" y="4086235"/>
            <a:ext cx="2872318" cy="732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66" y="21600"/>
                </a:moveTo>
                <a:cubicBezTo>
                  <a:pt x="21600" y="21600"/>
                  <a:pt x="21600" y="21600"/>
                  <a:pt x="21600" y="21600"/>
                </a:cubicBezTo>
                <a:cubicBezTo>
                  <a:pt x="21600" y="2405"/>
                  <a:pt x="21600" y="2405"/>
                  <a:pt x="21600" y="2405"/>
                </a:cubicBezTo>
                <a:cubicBezTo>
                  <a:pt x="21600" y="1060"/>
                  <a:pt x="21319" y="0"/>
                  <a:pt x="20987" y="0"/>
                </a:cubicBezTo>
                <a:cubicBezTo>
                  <a:pt x="0" y="0"/>
                  <a:pt x="0" y="0"/>
                  <a:pt x="0" y="0"/>
                </a:cubicBezTo>
                <a:lnTo>
                  <a:pt x="3366" y="21600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87" name="Freeform 65"/>
          <p:cNvSpPr/>
          <p:nvPr/>
        </p:nvSpPr>
        <p:spPr>
          <a:xfrm>
            <a:off x="8252672" y="4086235"/>
            <a:ext cx="3777171" cy="959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77" y="18674"/>
                </a:moveTo>
                <a:cubicBezTo>
                  <a:pt x="7482" y="18674"/>
                  <a:pt x="7395" y="18488"/>
                  <a:pt x="7347" y="18176"/>
                </a:cubicBezTo>
                <a:cubicBezTo>
                  <a:pt x="4527" y="0"/>
                  <a:pt x="4527" y="0"/>
                  <a:pt x="4527" y="0"/>
                </a:cubicBezTo>
                <a:cubicBezTo>
                  <a:pt x="2741" y="0"/>
                  <a:pt x="2741" y="0"/>
                  <a:pt x="2741" y="0"/>
                </a:cubicBezTo>
                <a:cubicBezTo>
                  <a:pt x="1225" y="0"/>
                  <a:pt x="0" y="4824"/>
                  <a:pt x="0" y="10800"/>
                </a:cubicBezTo>
                <a:cubicBezTo>
                  <a:pt x="0" y="16776"/>
                  <a:pt x="1225" y="21600"/>
                  <a:pt x="2741" y="21600"/>
                </a:cubicBezTo>
                <a:cubicBezTo>
                  <a:pt x="21134" y="21600"/>
                  <a:pt x="21134" y="21600"/>
                  <a:pt x="21134" y="21600"/>
                </a:cubicBezTo>
                <a:cubicBezTo>
                  <a:pt x="21387" y="21600"/>
                  <a:pt x="21600" y="20760"/>
                  <a:pt x="21600" y="19764"/>
                </a:cubicBezTo>
                <a:cubicBezTo>
                  <a:pt x="21600" y="18674"/>
                  <a:pt x="21600" y="18674"/>
                  <a:pt x="21600" y="18674"/>
                </a:cubicBezTo>
                <a:lnTo>
                  <a:pt x="7577" y="18674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88" name="TextBox 206"/>
          <p:cNvSpPr txBox="1"/>
          <p:nvPr/>
        </p:nvSpPr>
        <p:spPr>
          <a:xfrm>
            <a:off x="8580594" y="4202517"/>
            <a:ext cx="421982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5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4</a:t>
            </a:r>
          </a:p>
        </p:txBody>
      </p:sp>
      <p:sp>
        <p:nvSpPr>
          <p:cNvPr id="1389" name="TextBox 207"/>
          <p:cNvSpPr txBox="1"/>
          <p:nvPr/>
        </p:nvSpPr>
        <p:spPr>
          <a:xfrm>
            <a:off x="9635648" y="4097541"/>
            <a:ext cx="2152539" cy="514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ts val="1600"/>
              </a:lnSpc>
              <a:defRPr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b="1" dirty="0"/>
              <a:t>Emotionale Erregung</a:t>
            </a:r>
            <a:r>
              <a:rPr dirty="0"/>
              <a:t>: </a:t>
            </a:r>
            <a:br>
              <a:rPr dirty="0"/>
            </a:br>
            <a:r>
              <a:rPr lang="de-DE" dirty="0"/>
              <a:t>Energie bekommen</a:t>
            </a:r>
            <a:endParaRPr dirty="0"/>
          </a:p>
        </p:txBody>
      </p:sp>
      <p:sp>
        <p:nvSpPr>
          <p:cNvPr id="1390" name="Freeform 64"/>
          <p:cNvSpPr/>
          <p:nvPr/>
        </p:nvSpPr>
        <p:spPr>
          <a:xfrm>
            <a:off x="5316859" y="4086235"/>
            <a:ext cx="2872318" cy="732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66" y="21600"/>
                </a:moveTo>
                <a:cubicBezTo>
                  <a:pt x="21600" y="21600"/>
                  <a:pt x="21600" y="21600"/>
                  <a:pt x="21600" y="21600"/>
                </a:cubicBezTo>
                <a:cubicBezTo>
                  <a:pt x="21600" y="2405"/>
                  <a:pt x="21600" y="2405"/>
                  <a:pt x="21600" y="2405"/>
                </a:cubicBezTo>
                <a:cubicBezTo>
                  <a:pt x="21600" y="1060"/>
                  <a:pt x="21319" y="0"/>
                  <a:pt x="20987" y="0"/>
                </a:cubicBezTo>
                <a:cubicBezTo>
                  <a:pt x="0" y="0"/>
                  <a:pt x="0" y="0"/>
                  <a:pt x="0" y="0"/>
                </a:cubicBezTo>
                <a:lnTo>
                  <a:pt x="3366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91" name="Freeform 65"/>
          <p:cNvSpPr/>
          <p:nvPr/>
        </p:nvSpPr>
        <p:spPr>
          <a:xfrm>
            <a:off x="4412007" y="4086235"/>
            <a:ext cx="3777170" cy="959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77" y="18674"/>
                </a:moveTo>
                <a:cubicBezTo>
                  <a:pt x="7482" y="18674"/>
                  <a:pt x="7395" y="18488"/>
                  <a:pt x="7347" y="18176"/>
                </a:cubicBezTo>
                <a:cubicBezTo>
                  <a:pt x="4527" y="0"/>
                  <a:pt x="4527" y="0"/>
                  <a:pt x="4527" y="0"/>
                </a:cubicBezTo>
                <a:cubicBezTo>
                  <a:pt x="2741" y="0"/>
                  <a:pt x="2741" y="0"/>
                  <a:pt x="2741" y="0"/>
                </a:cubicBezTo>
                <a:cubicBezTo>
                  <a:pt x="1225" y="0"/>
                  <a:pt x="0" y="4824"/>
                  <a:pt x="0" y="10800"/>
                </a:cubicBezTo>
                <a:cubicBezTo>
                  <a:pt x="0" y="16776"/>
                  <a:pt x="1225" y="21600"/>
                  <a:pt x="2741" y="21600"/>
                </a:cubicBezTo>
                <a:cubicBezTo>
                  <a:pt x="21134" y="21600"/>
                  <a:pt x="21134" y="21600"/>
                  <a:pt x="21134" y="21600"/>
                </a:cubicBezTo>
                <a:cubicBezTo>
                  <a:pt x="21387" y="21600"/>
                  <a:pt x="21600" y="20760"/>
                  <a:pt x="21600" y="19764"/>
                </a:cubicBezTo>
                <a:cubicBezTo>
                  <a:pt x="21600" y="18674"/>
                  <a:pt x="21600" y="18674"/>
                  <a:pt x="21600" y="18674"/>
                </a:cubicBezTo>
                <a:lnTo>
                  <a:pt x="7577" y="18674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92" name="TextBox 210"/>
          <p:cNvSpPr txBox="1"/>
          <p:nvPr/>
        </p:nvSpPr>
        <p:spPr>
          <a:xfrm>
            <a:off x="4739928" y="4202517"/>
            <a:ext cx="421982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5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3</a:t>
            </a:r>
          </a:p>
        </p:txBody>
      </p:sp>
      <p:sp>
        <p:nvSpPr>
          <p:cNvPr id="1393" name="TextBox 211"/>
          <p:cNvSpPr txBox="1"/>
          <p:nvPr/>
        </p:nvSpPr>
        <p:spPr>
          <a:xfrm>
            <a:off x="5684416" y="4112013"/>
            <a:ext cx="2548816" cy="707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ts val="1600"/>
              </a:lnSpc>
              <a:defRPr sz="1600" b="1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pPr>
            <a:r>
              <a:rPr dirty="0" err="1"/>
              <a:t>Verbale</a:t>
            </a:r>
            <a:r>
              <a:rPr dirty="0"/>
              <a:t> </a:t>
            </a:r>
            <a:r>
              <a:rPr lang="de-DE" dirty="0"/>
              <a:t>Ermutigung</a:t>
            </a:r>
            <a:r>
              <a:rPr dirty="0"/>
              <a:t>:</a:t>
            </a:r>
            <a:br>
              <a:rPr dirty="0"/>
            </a:br>
            <a:r>
              <a:rPr b="0" dirty="0" err="1"/>
              <a:t>Jemand</a:t>
            </a:r>
            <a:r>
              <a:rPr b="0" dirty="0"/>
              <a:t> </a:t>
            </a:r>
            <a:r>
              <a:rPr b="0" dirty="0" err="1"/>
              <a:t>überzeugt</a:t>
            </a:r>
            <a:r>
              <a:rPr b="0" dirty="0"/>
              <a:t> Sie, </a:t>
            </a:r>
            <a:r>
              <a:rPr b="0" dirty="0" err="1"/>
              <a:t>dass</a:t>
            </a:r>
            <a:r>
              <a:rPr b="0" dirty="0"/>
              <a:t> Sie </a:t>
            </a:r>
            <a:r>
              <a:rPr lang="de-DE" b="0" dirty="0"/>
              <a:t>fähig sind</a:t>
            </a:r>
            <a:endParaRPr b="0" dirty="0"/>
          </a:p>
        </p:txBody>
      </p:sp>
      <p:sp>
        <p:nvSpPr>
          <p:cNvPr id="1394" name="Freeform 64"/>
          <p:cNvSpPr/>
          <p:nvPr/>
        </p:nvSpPr>
        <p:spPr>
          <a:xfrm>
            <a:off x="9157526" y="2664085"/>
            <a:ext cx="2872318" cy="732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66" y="21600"/>
                </a:moveTo>
                <a:cubicBezTo>
                  <a:pt x="21600" y="21600"/>
                  <a:pt x="21600" y="21600"/>
                  <a:pt x="21600" y="21600"/>
                </a:cubicBezTo>
                <a:cubicBezTo>
                  <a:pt x="21600" y="2405"/>
                  <a:pt x="21600" y="2405"/>
                  <a:pt x="21600" y="2405"/>
                </a:cubicBezTo>
                <a:cubicBezTo>
                  <a:pt x="21600" y="1060"/>
                  <a:pt x="21319" y="0"/>
                  <a:pt x="20987" y="0"/>
                </a:cubicBezTo>
                <a:cubicBezTo>
                  <a:pt x="0" y="0"/>
                  <a:pt x="0" y="0"/>
                  <a:pt x="0" y="0"/>
                </a:cubicBezTo>
                <a:lnTo>
                  <a:pt x="3366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95" name="Freeform 65"/>
          <p:cNvSpPr/>
          <p:nvPr/>
        </p:nvSpPr>
        <p:spPr>
          <a:xfrm>
            <a:off x="8252672" y="2664084"/>
            <a:ext cx="3777171" cy="959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77" y="18674"/>
                </a:moveTo>
                <a:cubicBezTo>
                  <a:pt x="7482" y="18674"/>
                  <a:pt x="7395" y="18488"/>
                  <a:pt x="7347" y="18176"/>
                </a:cubicBezTo>
                <a:cubicBezTo>
                  <a:pt x="4527" y="0"/>
                  <a:pt x="4527" y="0"/>
                  <a:pt x="4527" y="0"/>
                </a:cubicBezTo>
                <a:cubicBezTo>
                  <a:pt x="2741" y="0"/>
                  <a:pt x="2741" y="0"/>
                  <a:pt x="2741" y="0"/>
                </a:cubicBezTo>
                <a:cubicBezTo>
                  <a:pt x="1225" y="0"/>
                  <a:pt x="0" y="4824"/>
                  <a:pt x="0" y="10800"/>
                </a:cubicBezTo>
                <a:cubicBezTo>
                  <a:pt x="0" y="16776"/>
                  <a:pt x="1225" y="21600"/>
                  <a:pt x="2741" y="21600"/>
                </a:cubicBezTo>
                <a:cubicBezTo>
                  <a:pt x="21134" y="21600"/>
                  <a:pt x="21134" y="21600"/>
                  <a:pt x="21134" y="21600"/>
                </a:cubicBezTo>
                <a:cubicBezTo>
                  <a:pt x="21387" y="21600"/>
                  <a:pt x="21600" y="20760"/>
                  <a:pt x="21600" y="19764"/>
                </a:cubicBezTo>
                <a:cubicBezTo>
                  <a:pt x="21600" y="18674"/>
                  <a:pt x="21600" y="18674"/>
                  <a:pt x="21600" y="18674"/>
                </a:cubicBezTo>
                <a:lnTo>
                  <a:pt x="7577" y="18674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96" name="TextBox 214"/>
          <p:cNvSpPr txBox="1"/>
          <p:nvPr/>
        </p:nvSpPr>
        <p:spPr>
          <a:xfrm>
            <a:off x="8580594" y="2780366"/>
            <a:ext cx="421982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5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2</a:t>
            </a:r>
          </a:p>
        </p:txBody>
      </p:sp>
      <p:sp>
        <p:nvSpPr>
          <p:cNvPr id="1397" name="TextBox 215"/>
          <p:cNvSpPr txBox="1"/>
          <p:nvPr/>
        </p:nvSpPr>
        <p:spPr>
          <a:xfrm>
            <a:off x="9393992" y="2674940"/>
            <a:ext cx="2635851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ts val="1600"/>
              </a:lnSpc>
              <a:defRPr sz="16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Stellvertretende</a:t>
            </a:r>
            <a:r>
              <a:rPr lang="de-DE" b="1" dirty="0"/>
              <a:t> Erfahrung</a:t>
            </a:r>
            <a:r>
              <a:rPr b="1" dirty="0"/>
              <a:t>:</a:t>
            </a:r>
            <a:br>
              <a:rPr b="1" dirty="0"/>
            </a:br>
            <a:r>
              <a:rPr dirty="0"/>
              <a:t>   </a:t>
            </a:r>
            <a:r>
              <a:rPr dirty="0" err="1"/>
              <a:t>Sehen</a:t>
            </a:r>
            <a:r>
              <a:rPr dirty="0"/>
              <a:t>,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jemand</a:t>
            </a:r>
            <a:r>
              <a:rPr dirty="0"/>
              <a:t> </a:t>
            </a:r>
            <a:r>
              <a:rPr dirty="0" err="1"/>
              <a:t>anderes</a:t>
            </a:r>
            <a:br>
              <a:rPr dirty="0"/>
            </a:br>
            <a:r>
              <a:rPr dirty="0"/>
              <a:t>   die Aufgabe </a:t>
            </a:r>
            <a:r>
              <a:rPr dirty="0" err="1"/>
              <a:t>erledigt</a:t>
            </a:r>
            <a:endParaRPr dirty="0"/>
          </a:p>
        </p:txBody>
      </p:sp>
      <p:sp>
        <p:nvSpPr>
          <p:cNvPr id="1398" name="Freeform 64"/>
          <p:cNvSpPr/>
          <p:nvPr/>
        </p:nvSpPr>
        <p:spPr>
          <a:xfrm>
            <a:off x="5316859" y="2664085"/>
            <a:ext cx="2872318" cy="732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66" y="21600"/>
                </a:moveTo>
                <a:cubicBezTo>
                  <a:pt x="21600" y="21600"/>
                  <a:pt x="21600" y="21600"/>
                  <a:pt x="21600" y="21600"/>
                </a:cubicBezTo>
                <a:cubicBezTo>
                  <a:pt x="21600" y="2405"/>
                  <a:pt x="21600" y="2405"/>
                  <a:pt x="21600" y="2405"/>
                </a:cubicBezTo>
                <a:cubicBezTo>
                  <a:pt x="21600" y="1060"/>
                  <a:pt x="21319" y="0"/>
                  <a:pt x="20987" y="0"/>
                </a:cubicBezTo>
                <a:cubicBezTo>
                  <a:pt x="0" y="0"/>
                  <a:pt x="0" y="0"/>
                  <a:pt x="0" y="0"/>
                </a:cubicBezTo>
                <a:lnTo>
                  <a:pt x="3366" y="216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399" name="Freeform 65"/>
          <p:cNvSpPr/>
          <p:nvPr/>
        </p:nvSpPr>
        <p:spPr>
          <a:xfrm>
            <a:off x="4412007" y="2664084"/>
            <a:ext cx="3777170" cy="959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77" y="18674"/>
                </a:moveTo>
                <a:cubicBezTo>
                  <a:pt x="7482" y="18674"/>
                  <a:pt x="7395" y="18488"/>
                  <a:pt x="7347" y="18176"/>
                </a:cubicBezTo>
                <a:cubicBezTo>
                  <a:pt x="4527" y="0"/>
                  <a:pt x="4527" y="0"/>
                  <a:pt x="4527" y="0"/>
                </a:cubicBezTo>
                <a:cubicBezTo>
                  <a:pt x="2741" y="0"/>
                  <a:pt x="2741" y="0"/>
                  <a:pt x="2741" y="0"/>
                </a:cubicBezTo>
                <a:cubicBezTo>
                  <a:pt x="1225" y="0"/>
                  <a:pt x="0" y="4824"/>
                  <a:pt x="0" y="10800"/>
                </a:cubicBezTo>
                <a:cubicBezTo>
                  <a:pt x="0" y="16776"/>
                  <a:pt x="1225" y="21600"/>
                  <a:pt x="2741" y="21600"/>
                </a:cubicBezTo>
                <a:cubicBezTo>
                  <a:pt x="21134" y="21600"/>
                  <a:pt x="21134" y="21600"/>
                  <a:pt x="21134" y="21600"/>
                </a:cubicBezTo>
                <a:cubicBezTo>
                  <a:pt x="21387" y="21600"/>
                  <a:pt x="21600" y="20760"/>
                  <a:pt x="21600" y="19764"/>
                </a:cubicBezTo>
                <a:cubicBezTo>
                  <a:pt x="21600" y="18674"/>
                  <a:pt x="21600" y="18674"/>
                  <a:pt x="21600" y="18674"/>
                </a:cubicBezTo>
                <a:lnTo>
                  <a:pt x="7577" y="18674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3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1400" name="TextBox 218"/>
          <p:cNvSpPr txBox="1"/>
          <p:nvPr/>
        </p:nvSpPr>
        <p:spPr>
          <a:xfrm>
            <a:off x="4739928" y="2780366"/>
            <a:ext cx="421982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5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1</a:t>
            </a:r>
          </a:p>
        </p:txBody>
      </p:sp>
      <p:sp>
        <p:nvSpPr>
          <p:cNvPr id="1401" name="TextBox 219"/>
          <p:cNvSpPr txBox="1"/>
          <p:nvPr/>
        </p:nvSpPr>
        <p:spPr>
          <a:xfrm>
            <a:off x="5684416" y="2674485"/>
            <a:ext cx="2350677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b="1" dirty="0"/>
              <a:t>Eigene Erfolgserlebnisse</a:t>
            </a:r>
            <a:r>
              <a:rPr b="1" dirty="0"/>
              <a:t>:</a:t>
            </a:r>
            <a:br>
              <a:rPr b="1" dirty="0"/>
            </a:br>
            <a:r>
              <a:rPr dirty="0" err="1"/>
              <a:t>Erfahrung</a:t>
            </a:r>
            <a:r>
              <a:rPr lang="de-DE" dirty="0"/>
              <a:t>en</a:t>
            </a:r>
            <a:r>
              <a:rPr dirty="0"/>
              <a:t> </a:t>
            </a:r>
            <a:r>
              <a:rPr dirty="0" err="1"/>
              <a:t>sammeln</a:t>
            </a:r>
            <a:endParaRPr dirty="0"/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5EDFEE29-294F-4497-B296-4C3D4C2C71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268820" y="330796"/>
            <a:ext cx="9279437" cy="6973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1000"/>
              </a:lnSpc>
              <a:defRPr sz="3000"/>
            </a:lvl1pPr>
          </a:lstStyle>
          <a:p>
            <a:r>
              <a:rPr sz="3300" dirty="0" err="1"/>
              <a:t>Motivationstheorie</a:t>
            </a:r>
            <a:r>
              <a:rPr sz="3300" dirty="0"/>
              <a:t>:</a:t>
            </a:r>
            <a:r>
              <a:rPr lang="de-DE" sz="3300" dirty="0"/>
              <a:t> Selbstwirksamkeitserwartung oder soziale Lerntheorie</a:t>
            </a:r>
            <a:endParaRPr sz="33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2197</Words>
  <Application>Microsoft Office PowerPoint</Application>
  <PresentationFormat>Breitbild</PresentationFormat>
  <Paragraphs>230</Paragraphs>
  <Slides>16</Slides>
  <Notes>1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Lato Light</vt:lpstr>
      <vt:lpstr>Open Sans Light</vt:lpstr>
      <vt:lpstr>Poppins</vt:lpstr>
      <vt:lpstr>Roboto</vt:lpstr>
      <vt:lpstr>Roboto Bold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1</cp:revision>
  <dcterms:created xsi:type="dcterms:W3CDTF">2021-08-18T14:44:48Z</dcterms:created>
  <dcterms:modified xsi:type="dcterms:W3CDTF">2021-08-18T14:46:46Z</dcterms:modified>
</cp:coreProperties>
</file>