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5" r:id="rId2"/>
    <p:sldId id="4237" r:id="rId3"/>
    <p:sldId id="4238" r:id="rId4"/>
    <p:sldId id="4239" r:id="rId5"/>
    <p:sldId id="424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05D49-B2E5-41E8-90B8-A5B9B352FC1D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DEDA9-50E4-475F-835C-2123B9704C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26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2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344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82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179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17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5655C-81C7-49DC-ACB0-00403753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2237442-DB64-4805-93B5-C6BFBBECA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081EA6-E6FB-4324-B318-CCBF21C6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D383A7-3EFB-412F-A6FE-042DE6E5C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8452EA-8A1C-4E0D-AE41-E6796D48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17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E636B-4069-4E6A-870C-AFEEDB8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8DEB88-BEDA-4724-BF43-8C933398A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B99663-9124-40AB-A69C-3A4FD8EBF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563FEE-CFA2-4353-AB31-FCE690AB0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3AD02C-7B9B-4F74-907B-EAB593A9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4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2FA4B8B-D391-4073-A9E6-68E5962752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EB6DB5-3B56-4584-985C-4360DC0D8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889932-257A-43EC-8474-7D5AFF04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6DFF1B-C088-4B7A-9B17-971A035F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6CD646-4CD1-4FDF-85D7-2379D81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810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with 1 colum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16696" y="873303"/>
            <a:ext cx="8852375" cy="697353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24547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34103" y="1982978"/>
            <a:ext cx="8834969" cy="397510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245473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266122" y="1767276"/>
            <a:ext cx="9676865" cy="0"/>
          </a:xfrm>
          <a:prstGeom prst="line">
            <a:avLst/>
          </a:prstGeom>
          <a:ln w="19050">
            <a:solidFill>
              <a:srgbClr val="EC2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5699" y="-17906"/>
            <a:ext cx="12198722" cy="94941"/>
          </a:xfrm>
          <a:prstGeom prst="rect">
            <a:avLst/>
          </a:prstGeom>
          <a:solidFill>
            <a:srgbClr val="29B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E239D8E-AA39-3D49-8E9D-312268910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3" t="18650"/>
          <a:stretch/>
        </p:blipFill>
        <p:spPr>
          <a:xfrm>
            <a:off x="0" y="37279"/>
            <a:ext cx="1364978" cy="1286877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9EDE9DB7-F96D-754A-8F32-88AA63F76613}"/>
              </a:ext>
            </a:extLst>
          </p:cNvPr>
          <p:cNvGrpSpPr/>
          <p:nvPr userDrawn="1"/>
        </p:nvGrpSpPr>
        <p:grpSpPr>
          <a:xfrm>
            <a:off x="3334007" y="6278877"/>
            <a:ext cx="8395542" cy="332623"/>
            <a:chOff x="7632699" y="6308250"/>
            <a:chExt cx="4040789" cy="572290"/>
          </a:xfrm>
        </p:grpSpPr>
        <p:sp>
          <p:nvSpPr>
            <p:cNvPr id="27" name="テキスト プレースホルダー 36">
              <a:extLst>
                <a:ext uri="{FF2B5EF4-FFF2-40B4-BE49-F238E27FC236}">
                  <a16:creationId xmlns:a16="http://schemas.microsoft.com/office/drawing/2014/main" id="{A0F6FB48-D5B8-8343-8082-14072FCB52D5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7632699" y="6417885"/>
              <a:ext cx="4017615" cy="46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ja-JP" sz="1000" b="0" i="0" u="none" strike="noStrike" kern="120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screening</a:t>
              </a:r>
              <a:r>
                <a:rPr lang="en-GB" altLang="ja-JP" sz="1000" b="0" i="0" u="none" strike="noStrike" kern="1200" baseline="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 for business health</a:t>
              </a:r>
              <a:endParaRPr lang="en-GB" sz="1000" i="0" kern="1200" dirty="0">
                <a:solidFill>
                  <a:srgbClr val="245473"/>
                </a:solidFill>
                <a:latin typeface="+mn-lt"/>
                <a:ea typeface="MS PGothic" charset="-128"/>
                <a:cs typeface="Geneva" charset="0"/>
              </a:endParaRPr>
            </a:p>
          </p:txBody>
        </p:sp>
        <p:sp>
          <p:nvSpPr>
            <p:cNvPr id="28" name="テキスト プレースホルダー 36">
              <a:extLst>
                <a:ext uri="{FF2B5EF4-FFF2-40B4-BE49-F238E27FC236}">
                  <a16:creationId xmlns:a16="http://schemas.microsoft.com/office/drawing/2014/main" id="{5BA4DF3F-4368-7246-B548-F2BF840A1B03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10743787" y="6308250"/>
              <a:ext cx="929701" cy="21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algn="l">
                <a:buFontTx/>
                <a:buNone/>
              </a:pPr>
              <a:endParaRPr kumimoji="1" lang="en-GB" altLang="ja-JP" sz="1100" dirty="0">
                <a:solidFill>
                  <a:srgbClr val="003841"/>
                </a:solidFill>
                <a:latin typeface="Calibri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28415DF-AA54-5549-8A85-BBFC831E1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14"/>
          <a:stretch/>
        </p:blipFill>
        <p:spPr>
          <a:xfrm>
            <a:off x="8757635" y="6375845"/>
            <a:ext cx="1257734" cy="1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1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2E43BB-4E47-4930-B8B8-C3C9A58A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0C7973-0348-4A82-A278-ACDE3ABC8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3AA34D-0CB8-4514-B443-6A969E76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CCF01D-6979-47BC-A01E-7648E9B0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56EEEE-81FB-4F8A-98F5-B71EA166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4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0F9BD-5C50-4CAA-BC92-F35B966B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6009C7-0F88-4829-ACD6-33909F96C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BD8A70-9E37-4A89-AD69-FCD13680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69801D-C86A-4996-9B50-4CDE0788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00A83-BE16-437D-B9AA-927D6BC8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9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92B56-D33E-428D-9F7C-DB012DBE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EE66A9-6C39-4C67-B63E-EFC9960BB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60119E-DAE3-48CD-AE34-5BF753960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C16F5F-92DD-4C8C-B582-85CA39B4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FB3459-4A88-4CD8-AA01-16741CDE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828CE5-4B59-4A3C-BF6A-E20E476E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22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21490-F974-4600-8969-0EA55293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C35E61-A609-4983-B2D0-6443C2A8D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87BA3D-AB03-4D6C-9D12-D2F69989C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1BEF39-8A78-44B7-B5C7-043447ACF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5BC8872-D306-4D4D-A990-54E10E162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9C1CCDF-D799-4799-971A-10A15B93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19D07C-BDAC-40E1-A545-4E067299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CD3210-2B1C-4E42-8F69-1987EE0C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10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6AD91-8D9B-4063-8CBD-43696E43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59AC6E-8E82-4B8D-96DD-5946651D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7B23C2-2EC6-46D1-982A-8F18E298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F267A5-A08D-4B3D-9E92-934432AC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84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660EC4-3CC9-4A4B-A511-4DB9A0F6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B21A1CB-4413-4C4F-ABC5-B77E2398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575AF4F-9CBB-4FD1-9349-5BA0F9F9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2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2835B-178D-4F05-844C-BAD8B11D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56E59E-59F3-484E-A2A6-241889517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6660B4-C758-45EC-9DD8-DBA1216DE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5C4342-E153-44A2-A609-488CFF30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DBE128-E12C-4B66-9B18-EB28481E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85B8D0-3E13-488E-ACF3-153643AEB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57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1569FF-0FC0-42E2-BAF3-95BC23AB3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8ED04C-0003-4C5A-B72A-F610CBF9B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0E6D72-B459-47C8-B66B-6E4F53821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93B617-9B5D-4DCD-A6CA-AD07FF03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1D4A54-8693-4597-B980-BA84B5A0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A4F16C-604B-456F-86A0-92A1FCAA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80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D1C86B9-50A9-4088-810C-44BF9462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FE5C8C-6D40-4537-85A7-7E49DB694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2BC143-2B25-4E0E-BA4F-31CE780DF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A1D8-9B58-475D-9342-E291D3D0508A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F18688-7DC9-410E-A27A-78B0FB140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D5AC6-55BD-423F-9660-B3009DBB4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142B-DF6E-4D65-80BF-A9EE3A538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28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C3F1630-F84C-4DBB-A92E-B4CBFC5956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211" y="2842770"/>
            <a:ext cx="9821959" cy="1582271"/>
          </a:xfrm>
        </p:spPr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Selbstreflexion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05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Fragen und Diskussionen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617813" y="1956257"/>
            <a:ext cx="3796091" cy="2467645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1. Interne Kommunikation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von Risiken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5152440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5122185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9018855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8922238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7562076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655670" y="4809504"/>
            <a:ext cx="1078532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Wie findet man die richtige Balance in der internen Kommunikation: Schock - </a:t>
            </a:r>
            <a:r>
              <a:rPr lang="en-GB" sz="2800" dirty="0" err="1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Braindrain</a:t>
            </a:r>
            <a:r>
              <a:rPr lang="en-GB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 - Motivation?</a:t>
            </a:r>
          </a:p>
          <a:p>
            <a:pPr algn="ctr">
              <a:spcBef>
                <a:spcPts val="600"/>
              </a:spcBef>
            </a:pPr>
            <a:r>
              <a:rPr lang="en-GB" sz="2800" dirty="0">
                <a:solidFill>
                  <a:srgbClr val="245473"/>
                </a:solidFill>
                <a:latin typeface="+mj-lt"/>
                <a:ea typeface="Lato Light" charset="0"/>
                <a:cs typeface="Lato Light" charset="0"/>
              </a:rPr>
              <a:t>Was ist die Konsequenz des Schweigens?</a:t>
            </a:r>
            <a:endParaRPr lang="en-GB" sz="1600" dirty="0">
              <a:solidFill>
                <a:srgbClr val="245473"/>
              </a:solidFill>
              <a:latin typeface="+mj-lt"/>
              <a:ea typeface="Lato Light" charset="0"/>
              <a:cs typeface="Lato Light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5A7519F-6E95-4FE2-B847-6AF0E039A25A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SELBSTBEWERTUNGS-ÜBUNG - für Ihre Selbstreflexion oder als </a:t>
            </a:r>
            <a:r>
              <a:rPr lang="en-GB" sz="3200" dirty="0" err="1">
                <a:solidFill>
                  <a:schemeClr val="bg1"/>
                </a:solidFill>
              </a:rPr>
              <a:t>Diskussionsanstoß für </a:t>
            </a:r>
            <a:r>
              <a:rPr lang="en-GB" sz="3200" dirty="0">
                <a:solidFill>
                  <a:schemeClr val="bg1"/>
                </a:solidFill>
              </a:rPr>
              <a:t>Ihr Team </a:t>
            </a:r>
          </a:p>
        </p:txBody>
      </p:sp>
    </p:spTree>
    <p:extLst>
      <p:ext uri="{BB962C8B-B14F-4D97-AF65-F5344CB8AC3E}">
        <p14:creationId xmlns:p14="http://schemas.microsoft.com/office/powerpoint/2010/main" val="410129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Fragen und Diskussionen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429604" y="2408872"/>
            <a:ext cx="2520436" cy="1362984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b="1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2: </a:t>
            </a: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Szenario-Planung</a:t>
            </a:r>
          </a:p>
          <a:p>
            <a:pPr algn="l">
              <a:lnSpc>
                <a:spcPts val="15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386443" y="4842533"/>
            <a:ext cx="114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Tx/>
              <a:buNone/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Was sollten Sie in der heutigen komplexen Umgebung tun (</a:t>
            </a:r>
            <a:r>
              <a:rPr lang="en-GB" altLang="de-DE" sz="2400" dirty="0" err="1">
                <a:solidFill>
                  <a:srgbClr val="245473"/>
                </a:solidFill>
                <a:latin typeface="+mj-lt"/>
              </a:rPr>
              <a:t>oder</a:t>
            </a: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 was tun Sie bereits), um sicherzustellen, dass Sie/und Ihr Team die Organisation auf das Unerwartete vorbereiten und dadurch sowohl Chancen erkennen als auch mögliche Probleme abmildern?</a:t>
            </a:r>
            <a:endParaRPr lang="en-GB" sz="2400" dirty="0">
              <a:solidFill>
                <a:srgbClr val="245473"/>
              </a:solidFill>
              <a:latin typeface="+mj-lt"/>
              <a:ea typeface="Lato Light" charset="0"/>
              <a:cs typeface="Lato Light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9A53E83-A1BA-473E-AA28-8F1DCE89BD3F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SELBSTBEWERTUNGS-ÜBUNG - für Ihre Selbstreflexion oder als </a:t>
            </a:r>
            <a:r>
              <a:rPr lang="en-GB" sz="3200" dirty="0" err="1">
                <a:solidFill>
                  <a:schemeClr val="bg1"/>
                </a:solidFill>
              </a:rPr>
              <a:t>Diskussionsanstoß für </a:t>
            </a:r>
            <a:r>
              <a:rPr lang="en-GB" sz="3200" dirty="0">
                <a:solidFill>
                  <a:schemeClr val="bg1"/>
                </a:solidFill>
              </a:rPr>
              <a:t>Ihr Team </a:t>
            </a:r>
          </a:p>
        </p:txBody>
      </p:sp>
    </p:spTree>
    <p:extLst>
      <p:ext uri="{BB962C8B-B14F-4D97-AF65-F5344CB8AC3E}">
        <p14:creationId xmlns:p14="http://schemas.microsoft.com/office/powerpoint/2010/main" val="248577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3034036" cy="1482760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b="1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3: </a:t>
            </a: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Kontrolle vs. Ermächtigung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479234" y="4695928"/>
            <a:ext cx="1154974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Wie stellen Sie sicher, dass Sie auf allen Ebenen, auch bei externen Auftragnehmern, eine klare operative Risikokontrolle haben - ohne dabei die Initiative zu ersticken und das Engagement durch Restriktionen und mangelndes Vertrauen zu untergraben? </a:t>
            </a:r>
          </a:p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Wie können Sie Ermessensentscheidungen zulassen, aber sicherstellen, dass das Risiko minimiert wird?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E539-F52D-4624-AB0D-A039E7E85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606E621D-072C-49EC-84FB-6DADB87DD8B7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SELBSTBEWERTUNGS-ÜBUNG - für Ihre Selbstreflexion oder als </a:t>
            </a:r>
            <a:r>
              <a:rPr lang="en-GB" sz="3200" dirty="0" err="1">
                <a:solidFill>
                  <a:schemeClr val="bg1"/>
                </a:solidFill>
              </a:rPr>
              <a:t>Diskussionsanstoß für </a:t>
            </a:r>
            <a:r>
              <a:rPr lang="en-GB" sz="3200" dirty="0">
                <a:solidFill>
                  <a:schemeClr val="bg1"/>
                </a:solidFill>
              </a:rPr>
              <a:t>Ihr Team </a:t>
            </a:r>
          </a:p>
        </p:txBody>
      </p:sp>
    </p:spTree>
    <p:extLst>
      <p:ext uri="{BB962C8B-B14F-4D97-AF65-F5344CB8AC3E}">
        <p14:creationId xmlns:p14="http://schemas.microsoft.com/office/powerpoint/2010/main" val="58448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8" y="2142491"/>
            <a:ext cx="2520436" cy="1362984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3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4: Fehler-Mindset</a:t>
            </a:r>
          </a:p>
          <a:p>
            <a:pPr algn="l">
              <a:lnSpc>
                <a:spcPts val="15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Freeform: Shape 7917">
            <a:extLst>
              <a:ext uri="{FF2B5EF4-FFF2-40B4-BE49-F238E27FC236}">
                <a16:creationId xmlns:a16="http://schemas.microsoft.com/office/drawing/2014/main" id="{46A7AB5B-9970-4689-AE2E-95FA8268AC99}"/>
              </a:ext>
            </a:extLst>
          </p:cNvPr>
          <p:cNvSpPr/>
          <p:nvPr/>
        </p:nvSpPr>
        <p:spPr>
          <a:xfrm rot="4800">
            <a:off x="4226165" y="2357689"/>
            <a:ext cx="1791786" cy="5552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0" h="292">
                <a:moveTo>
                  <a:pt x="827" y="119"/>
                </a:moveTo>
                <a:cubicBezTo>
                  <a:pt x="801" y="97"/>
                  <a:pt x="834" y="63"/>
                  <a:pt x="660" y="15"/>
                </a:cubicBezTo>
                <a:cubicBezTo>
                  <a:pt x="486" y="-33"/>
                  <a:pt x="333" y="45"/>
                  <a:pt x="312" y="55"/>
                </a:cubicBezTo>
                <a:cubicBezTo>
                  <a:pt x="291" y="66"/>
                  <a:pt x="206" y="129"/>
                  <a:pt x="193" y="181"/>
                </a:cubicBezTo>
                <a:cubicBezTo>
                  <a:pt x="193" y="181"/>
                  <a:pt x="134" y="105"/>
                  <a:pt x="64" y="171"/>
                </a:cubicBezTo>
                <a:cubicBezTo>
                  <a:pt x="64" y="171"/>
                  <a:pt x="22" y="216"/>
                  <a:pt x="0" y="292"/>
                </a:cubicBezTo>
                <a:lnTo>
                  <a:pt x="940" y="292"/>
                </a:lnTo>
                <a:cubicBezTo>
                  <a:pt x="919" y="241"/>
                  <a:pt x="883" y="166"/>
                  <a:pt x="827" y="11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reeform: Shape 7918">
            <a:extLst>
              <a:ext uri="{FF2B5EF4-FFF2-40B4-BE49-F238E27FC236}">
                <a16:creationId xmlns:a16="http://schemas.microsoft.com/office/drawing/2014/main" id="{3C2BE94C-2486-4449-8578-EF1EF35CD7EF}"/>
              </a:ext>
            </a:extLst>
          </p:cNvPr>
          <p:cNvSpPr/>
          <p:nvPr/>
        </p:nvSpPr>
        <p:spPr>
          <a:xfrm rot="4800">
            <a:off x="4195910" y="2915925"/>
            <a:ext cx="2057024" cy="1679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9" h="881">
                <a:moveTo>
                  <a:pt x="2" y="68"/>
                </a:moveTo>
                <a:cubicBezTo>
                  <a:pt x="-7" y="185"/>
                  <a:pt x="14" y="236"/>
                  <a:pt x="62" y="266"/>
                </a:cubicBezTo>
                <a:cubicBezTo>
                  <a:pt x="80" y="276"/>
                  <a:pt x="92" y="276"/>
                  <a:pt x="109" y="279"/>
                </a:cubicBezTo>
                <a:cubicBezTo>
                  <a:pt x="109" y="279"/>
                  <a:pt x="161" y="303"/>
                  <a:pt x="177" y="267"/>
                </a:cubicBezTo>
                <a:cubicBezTo>
                  <a:pt x="177" y="267"/>
                  <a:pt x="188" y="350"/>
                  <a:pt x="233" y="419"/>
                </a:cubicBezTo>
                <a:cubicBezTo>
                  <a:pt x="278" y="487"/>
                  <a:pt x="323" y="523"/>
                  <a:pt x="364" y="538"/>
                </a:cubicBezTo>
                <a:cubicBezTo>
                  <a:pt x="364" y="538"/>
                  <a:pt x="441" y="668"/>
                  <a:pt x="348" y="831"/>
                </a:cubicBezTo>
                <a:cubicBezTo>
                  <a:pt x="348" y="831"/>
                  <a:pt x="414" y="881"/>
                  <a:pt x="508" y="881"/>
                </a:cubicBezTo>
                <a:cubicBezTo>
                  <a:pt x="592" y="881"/>
                  <a:pt x="669" y="853"/>
                  <a:pt x="669" y="853"/>
                </a:cubicBezTo>
                <a:cubicBezTo>
                  <a:pt x="676" y="731"/>
                  <a:pt x="699" y="700"/>
                  <a:pt x="719" y="661"/>
                </a:cubicBezTo>
                <a:cubicBezTo>
                  <a:pt x="726" y="649"/>
                  <a:pt x="758" y="611"/>
                  <a:pt x="802" y="617"/>
                </a:cubicBezTo>
                <a:cubicBezTo>
                  <a:pt x="844" y="623"/>
                  <a:pt x="945" y="649"/>
                  <a:pt x="970" y="628"/>
                </a:cubicBezTo>
                <a:cubicBezTo>
                  <a:pt x="970" y="628"/>
                  <a:pt x="1005" y="612"/>
                  <a:pt x="996" y="560"/>
                </a:cubicBezTo>
                <a:cubicBezTo>
                  <a:pt x="995" y="557"/>
                  <a:pt x="992" y="548"/>
                  <a:pt x="991" y="546"/>
                </a:cubicBezTo>
                <a:cubicBezTo>
                  <a:pt x="987" y="541"/>
                  <a:pt x="986" y="528"/>
                  <a:pt x="995" y="521"/>
                </a:cubicBezTo>
                <a:cubicBezTo>
                  <a:pt x="998" y="518"/>
                  <a:pt x="1007" y="515"/>
                  <a:pt x="1012" y="512"/>
                </a:cubicBezTo>
                <a:cubicBezTo>
                  <a:pt x="1014" y="511"/>
                  <a:pt x="1019" y="506"/>
                  <a:pt x="1021" y="500"/>
                </a:cubicBezTo>
                <a:cubicBezTo>
                  <a:pt x="1025" y="488"/>
                  <a:pt x="1019" y="466"/>
                  <a:pt x="984" y="460"/>
                </a:cubicBezTo>
                <a:cubicBezTo>
                  <a:pt x="984" y="460"/>
                  <a:pt x="1027" y="447"/>
                  <a:pt x="1033" y="432"/>
                </a:cubicBezTo>
                <a:cubicBezTo>
                  <a:pt x="1036" y="425"/>
                  <a:pt x="1038" y="411"/>
                  <a:pt x="1027" y="400"/>
                </a:cubicBezTo>
                <a:cubicBezTo>
                  <a:pt x="1019" y="393"/>
                  <a:pt x="1004" y="366"/>
                  <a:pt x="1031" y="359"/>
                </a:cubicBezTo>
                <a:cubicBezTo>
                  <a:pt x="1031" y="359"/>
                  <a:pt x="1072" y="350"/>
                  <a:pt x="1077" y="323"/>
                </a:cubicBezTo>
                <a:cubicBezTo>
                  <a:pt x="1082" y="297"/>
                  <a:pt x="1077" y="296"/>
                  <a:pt x="1062" y="274"/>
                </a:cubicBezTo>
                <a:cubicBezTo>
                  <a:pt x="1046" y="253"/>
                  <a:pt x="1012" y="223"/>
                  <a:pt x="1004" y="211"/>
                </a:cubicBezTo>
                <a:cubicBezTo>
                  <a:pt x="996" y="200"/>
                  <a:pt x="967" y="161"/>
                  <a:pt x="971" y="132"/>
                </a:cubicBezTo>
                <a:cubicBezTo>
                  <a:pt x="975" y="112"/>
                  <a:pt x="979" y="95"/>
                  <a:pt x="978" y="77"/>
                </a:cubicBezTo>
                <a:cubicBezTo>
                  <a:pt x="977" y="68"/>
                  <a:pt x="976" y="59"/>
                  <a:pt x="972" y="49"/>
                </a:cubicBezTo>
                <a:cubicBezTo>
                  <a:pt x="969" y="40"/>
                  <a:pt x="963" y="22"/>
                  <a:pt x="955" y="0"/>
                </a:cubicBezTo>
                <a:lnTo>
                  <a:pt x="15" y="0"/>
                </a:lnTo>
                <a:cubicBezTo>
                  <a:pt x="9" y="19"/>
                  <a:pt x="5" y="41"/>
                  <a:pt x="3" y="63"/>
                </a:cubicBezTo>
                <a:cubicBezTo>
                  <a:pt x="2" y="65"/>
                  <a:pt x="2" y="67"/>
                  <a:pt x="2" y="68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5" name="Freeform: Shape 7919">
            <a:extLst>
              <a:ext uri="{FF2B5EF4-FFF2-40B4-BE49-F238E27FC236}">
                <a16:creationId xmlns:a16="http://schemas.microsoft.com/office/drawing/2014/main" id="{2362BC44-3E83-427A-B4ED-479ECBC987AB}"/>
              </a:ext>
            </a:extLst>
          </p:cNvPr>
          <p:cNvSpPr/>
          <p:nvPr/>
        </p:nvSpPr>
        <p:spPr>
          <a:xfrm rot="4800">
            <a:off x="8092580" y="2362168"/>
            <a:ext cx="1667754" cy="1068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5" h="561">
                <a:moveTo>
                  <a:pt x="863" y="456"/>
                </a:moveTo>
                <a:cubicBezTo>
                  <a:pt x="853" y="428"/>
                  <a:pt x="877" y="360"/>
                  <a:pt x="868" y="328"/>
                </a:cubicBezTo>
                <a:cubicBezTo>
                  <a:pt x="859" y="297"/>
                  <a:pt x="824" y="270"/>
                  <a:pt x="820" y="226"/>
                </a:cubicBezTo>
                <a:cubicBezTo>
                  <a:pt x="816" y="183"/>
                  <a:pt x="805" y="153"/>
                  <a:pt x="773" y="105"/>
                </a:cubicBezTo>
                <a:cubicBezTo>
                  <a:pt x="741" y="57"/>
                  <a:pt x="748" y="93"/>
                  <a:pt x="685" y="37"/>
                </a:cubicBezTo>
                <a:cubicBezTo>
                  <a:pt x="684" y="36"/>
                  <a:pt x="612" y="27"/>
                  <a:pt x="611" y="26"/>
                </a:cubicBezTo>
                <a:cubicBezTo>
                  <a:pt x="588" y="-4"/>
                  <a:pt x="553" y="25"/>
                  <a:pt x="516" y="10"/>
                </a:cubicBezTo>
                <a:cubicBezTo>
                  <a:pt x="477" y="-5"/>
                  <a:pt x="463" y="25"/>
                  <a:pt x="400" y="6"/>
                </a:cubicBezTo>
                <a:cubicBezTo>
                  <a:pt x="337" y="-12"/>
                  <a:pt x="278" y="15"/>
                  <a:pt x="278" y="15"/>
                </a:cubicBezTo>
                <a:cubicBezTo>
                  <a:pt x="255" y="-6"/>
                  <a:pt x="209" y="21"/>
                  <a:pt x="209" y="21"/>
                </a:cubicBezTo>
                <a:cubicBezTo>
                  <a:pt x="93" y="28"/>
                  <a:pt x="95" y="58"/>
                  <a:pt x="63" y="85"/>
                </a:cubicBezTo>
                <a:cubicBezTo>
                  <a:pt x="45" y="100"/>
                  <a:pt x="44" y="154"/>
                  <a:pt x="34" y="169"/>
                </a:cubicBezTo>
                <a:cubicBezTo>
                  <a:pt x="4" y="213"/>
                  <a:pt x="74" y="252"/>
                  <a:pt x="74" y="252"/>
                </a:cubicBezTo>
                <a:cubicBezTo>
                  <a:pt x="45" y="275"/>
                  <a:pt x="21" y="371"/>
                  <a:pt x="21" y="371"/>
                </a:cubicBezTo>
                <a:cubicBezTo>
                  <a:pt x="9" y="400"/>
                  <a:pt x="15" y="436"/>
                  <a:pt x="21" y="456"/>
                </a:cubicBezTo>
                <a:cubicBezTo>
                  <a:pt x="34" y="492"/>
                  <a:pt x="24" y="529"/>
                  <a:pt x="11" y="547"/>
                </a:cubicBezTo>
                <a:cubicBezTo>
                  <a:pt x="8" y="551"/>
                  <a:pt x="4" y="556"/>
                  <a:pt x="0" y="561"/>
                </a:cubicBezTo>
                <a:lnTo>
                  <a:pt x="862" y="561"/>
                </a:lnTo>
                <a:cubicBezTo>
                  <a:pt x="880" y="524"/>
                  <a:pt x="879" y="498"/>
                  <a:pt x="863" y="4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7920">
            <a:extLst>
              <a:ext uri="{FF2B5EF4-FFF2-40B4-BE49-F238E27FC236}">
                <a16:creationId xmlns:a16="http://schemas.microsoft.com/office/drawing/2014/main" id="{D80948A0-A540-43E2-AE5F-50BF5B7F6768}"/>
              </a:ext>
            </a:extLst>
          </p:cNvPr>
          <p:cNvSpPr/>
          <p:nvPr/>
        </p:nvSpPr>
        <p:spPr>
          <a:xfrm rot="4800">
            <a:off x="7995963" y="3432895"/>
            <a:ext cx="1738357" cy="11659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2" h="612">
                <a:moveTo>
                  <a:pt x="66" y="108"/>
                </a:moveTo>
                <a:cubicBezTo>
                  <a:pt x="73" y="115"/>
                  <a:pt x="63" y="155"/>
                  <a:pt x="63" y="155"/>
                </a:cubicBezTo>
                <a:cubicBezTo>
                  <a:pt x="53" y="183"/>
                  <a:pt x="84" y="192"/>
                  <a:pt x="84" y="192"/>
                </a:cubicBezTo>
                <a:cubicBezTo>
                  <a:pt x="54" y="199"/>
                  <a:pt x="63" y="221"/>
                  <a:pt x="70" y="227"/>
                </a:cubicBezTo>
                <a:cubicBezTo>
                  <a:pt x="89" y="241"/>
                  <a:pt x="94" y="255"/>
                  <a:pt x="91" y="266"/>
                </a:cubicBezTo>
                <a:cubicBezTo>
                  <a:pt x="70" y="325"/>
                  <a:pt x="79" y="342"/>
                  <a:pt x="93" y="357"/>
                </a:cubicBezTo>
                <a:cubicBezTo>
                  <a:pt x="127" y="391"/>
                  <a:pt x="283" y="375"/>
                  <a:pt x="283" y="375"/>
                </a:cubicBezTo>
                <a:cubicBezTo>
                  <a:pt x="322" y="364"/>
                  <a:pt x="355" y="413"/>
                  <a:pt x="367" y="441"/>
                </a:cubicBezTo>
                <a:cubicBezTo>
                  <a:pt x="381" y="473"/>
                  <a:pt x="380" y="576"/>
                  <a:pt x="388" y="588"/>
                </a:cubicBezTo>
                <a:cubicBezTo>
                  <a:pt x="388" y="588"/>
                  <a:pt x="479" y="612"/>
                  <a:pt x="598" y="612"/>
                </a:cubicBezTo>
                <a:cubicBezTo>
                  <a:pt x="734" y="612"/>
                  <a:pt x="803" y="558"/>
                  <a:pt x="803" y="558"/>
                </a:cubicBezTo>
                <a:cubicBezTo>
                  <a:pt x="754" y="479"/>
                  <a:pt x="753" y="475"/>
                  <a:pt x="728" y="384"/>
                </a:cubicBezTo>
                <a:cubicBezTo>
                  <a:pt x="716" y="337"/>
                  <a:pt x="728" y="252"/>
                  <a:pt x="753" y="236"/>
                </a:cubicBezTo>
                <a:cubicBezTo>
                  <a:pt x="773" y="224"/>
                  <a:pt x="837" y="157"/>
                  <a:pt x="837" y="157"/>
                </a:cubicBezTo>
                <a:cubicBezTo>
                  <a:pt x="913" y="114"/>
                  <a:pt x="891" y="35"/>
                  <a:pt x="891" y="35"/>
                </a:cubicBezTo>
                <a:cubicBezTo>
                  <a:pt x="900" y="22"/>
                  <a:pt x="906" y="11"/>
                  <a:pt x="912" y="0"/>
                </a:cubicBezTo>
                <a:lnTo>
                  <a:pt x="50" y="0"/>
                </a:lnTo>
                <a:cubicBezTo>
                  <a:pt x="35" y="17"/>
                  <a:pt x="16" y="37"/>
                  <a:pt x="7" y="51"/>
                </a:cubicBezTo>
                <a:cubicBezTo>
                  <a:pt x="-25" y="98"/>
                  <a:pt x="66" y="108"/>
                  <a:pt x="66" y="108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59" tIns="16879" rIns="33759" bIns="16879" anchor="ctr" anchorCtr="1" compatLnSpc="0"/>
          <a:lstStyle/>
          <a:p>
            <a:pPr hangingPunct="0"/>
            <a:endParaRPr lang="en-GB" sz="675" dirty="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0" name="TextBox 138">
            <a:extLst>
              <a:ext uri="{FF2B5EF4-FFF2-40B4-BE49-F238E27FC236}">
                <a16:creationId xmlns:a16="http://schemas.microsoft.com/office/drawing/2014/main" id="{F68518C6-4D42-4E5C-80F4-D4CDFFD05AEB}"/>
              </a:ext>
            </a:extLst>
          </p:cNvPr>
          <p:cNvSpPr txBox="1"/>
          <p:nvPr/>
        </p:nvSpPr>
        <p:spPr>
          <a:xfrm>
            <a:off x="6635801" y="3428702"/>
            <a:ext cx="748924" cy="60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301" b="1" dirty="0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VS</a:t>
            </a:r>
          </a:p>
        </p:txBody>
      </p:sp>
      <p:sp>
        <p:nvSpPr>
          <p:cNvPr id="51" name="TextBox 249">
            <a:extLst>
              <a:ext uri="{FF2B5EF4-FFF2-40B4-BE49-F238E27FC236}">
                <a16:creationId xmlns:a16="http://schemas.microsoft.com/office/drawing/2014/main" id="{DE587241-DBE8-46BE-8FF3-2DEE8E35A6F8}"/>
              </a:ext>
            </a:extLst>
          </p:cNvPr>
          <p:cNvSpPr txBox="1"/>
          <p:nvPr/>
        </p:nvSpPr>
        <p:spPr>
          <a:xfrm>
            <a:off x="689059" y="4882540"/>
            <a:ext cx="1113009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Jeder </a:t>
            </a:r>
            <a:r>
              <a:rPr lang="en-GB" altLang="de-DE" sz="2400" dirty="0" err="1">
                <a:solidFill>
                  <a:srgbClr val="245473"/>
                </a:solidFill>
                <a:latin typeface="+mj-lt"/>
              </a:rPr>
              <a:t>macht</a:t>
            </a: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 </a:t>
            </a:r>
            <a:r>
              <a:rPr lang="en-GB" altLang="de-DE" sz="2400" dirty="0" err="1">
                <a:solidFill>
                  <a:srgbClr val="245473"/>
                </a:solidFill>
                <a:latin typeface="+mj-lt"/>
              </a:rPr>
              <a:t>Fehler</a:t>
            </a: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, aber was können Sie sich erlauben und was nicht? </a:t>
            </a:r>
          </a:p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Wie minimieren Sie Fehler und deren negative Auswirkungen? </a:t>
            </a:r>
          </a:p>
          <a:p>
            <a:pPr>
              <a:spcBef>
                <a:spcPts val="600"/>
              </a:spcBef>
            </a:pPr>
            <a:r>
              <a:rPr lang="en-GB" altLang="de-DE" sz="2400" dirty="0">
                <a:solidFill>
                  <a:srgbClr val="245473"/>
                </a:solidFill>
                <a:latin typeface="+mj-lt"/>
              </a:rPr>
              <a:t>Wie kann das Risikomanagement menschlichen Fehlern Rechnung tragen - und davon profitieren?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CE3D5-34D1-48BC-B76D-0ADF1A087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FFCB3FEF-8C9A-4374-9A00-74FFA54E9ACF}"/>
              </a:ext>
            </a:extLst>
          </p:cNvPr>
          <p:cNvSpPr txBox="1">
            <a:spLocks/>
          </p:cNvSpPr>
          <p:nvPr/>
        </p:nvSpPr>
        <p:spPr>
          <a:xfrm>
            <a:off x="1345096" y="623391"/>
            <a:ext cx="9529733" cy="933266"/>
          </a:xfrm>
          <a:prstGeom prst="rect">
            <a:avLst/>
          </a:prstGeom>
          <a:solidFill>
            <a:srgbClr val="EC2179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SELBSTBEWERTUNGS-ÜBUNG - für Ihre Selbstreflexion oder als </a:t>
            </a:r>
            <a:r>
              <a:rPr lang="en-GB" sz="3200" dirty="0" err="1">
                <a:solidFill>
                  <a:schemeClr val="bg1"/>
                </a:solidFill>
              </a:rPr>
              <a:t>Diskussionsanstoß für </a:t>
            </a:r>
            <a:r>
              <a:rPr lang="en-GB" sz="3200" dirty="0">
                <a:solidFill>
                  <a:schemeClr val="bg1"/>
                </a:solidFill>
              </a:rPr>
              <a:t>Ihr Team </a:t>
            </a:r>
          </a:p>
        </p:txBody>
      </p:sp>
    </p:spTree>
    <p:extLst>
      <p:ext uri="{BB962C8B-B14F-4D97-AF65-F5344CB8AC3E}">
        <p14:creationId xmlns:p14="http://schemas.microsoft.com/office/powerpoint/2010/main" val="181038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Breitbild</PresentationFormat>
  <Paragraphs>30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2</cp:revision>
  <dcterms:created xsi:type="dcterms:W3CDTF">2021-08-18T12:44:17Z</dcterms:created>
  <dcterms:modified xsi:type="dcterms:W3CDTF">2021-08-18T13:36:29Z</dcterms:modified>
</cp:coreProperties>
</file>