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85" r:id="rId2"/>
    <p:sldId id="4237" r:id="rId3"/>
    <p:sldId id="4238" r:id="rId4"/>
    <p:sldId id="4239" r:id="rId5"/>
    <p:sldId id="4240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9" d="100"/>
          <a:sy n="69" d="100"/>
        </p:scale>
        <p:origin x="720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A05D49-B2E5-41E8-90B8-A5B9B352FC1D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EDEDA9-50E4-475F-835C-2123B9704C1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0265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22037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63446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4828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21790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AC054-D004-974A-8D8E-E228282ED491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93171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15655C-81C7-49DC-ACB0-00403753DE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2237442-DB64-4805-93B5-C6BFBBECA4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0081EA6-E6FB-4324-B318-CCBF21C60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EA1D8-9B58-475D-9342-E291D3D0508A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FD383A7-3EFB-412F-A6FE-042DE6E5C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98452EA-8A1C-4E0D-AE41-E6796D489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D142B-DF6E-4D65-80BF-A9EE3A5386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4174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DE636B-4069-4E6A-870C-AFEEDB8C2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08DEB88-BEDA-4724-BF43-8C933398A3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0B99663-9124-40AB-A69C-3A4FD8EBF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EA1D8-9B58-475D-9342-E291D3D0508A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8563FEE-CFA2-4353-AB31-FCE690AB0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E3AD02C-7B9B-4F74-907B-EAB593A9E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D142B-DF6E-4D65-80BF-A9EE3A5386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6546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2FA4B8B-D391-4073-A9E6-68E5962752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7EB6DB5-3B56-4584-985C-4360DC0D82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B889932-257A-43EC-8474-7D5AFF0486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EA1D8-9B58-475D-9342-E291D3D0508A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6DFF1B-C088-4B7A-9B17-971A035FA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B6CD646-4CD1-4FDF-85D7-2379D81BC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D142B-DF6E-4D65-80BF-A9EE3A5386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48104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only with 1 colum -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23"/>
          <p:cNvSpPr>
            <a:spLocks noGrp="1"/>
          </p:cNvSpPr>
          <p:nvPr>
            <p:ph type="body" sz="quarter" idx="13" hasCustomPrompt="1"/>
          </p:nvPr>
        </p:nvSpPr>
        <p:spPr>
          <a:xfrm>
            <a:off x="2716696" y="873303"/>
            <a:ext cx="8852375" cy="697353"/>
          </a:xfrm>
        </p:spPr>
        <p:txBody>
          <a:bodyPr>
            <a:normAutofit/>
          </a:bodyPr>
          <a:lstStyle>
            <a:lvl1pPr marL="0" indent="0" algn="l">
              <a:buNone/>
              <a:defRPr sz="3600">
                <a:solidFill>
                  <a:srgbClr val="245473"/>
                </a:solidFill>
                <a:latin typeface="+mn-lt"/>
              </a:defRPr>
            </a:lvl1pPr>
          </a:lstStyle>
          <a:p>
            <a:pPr lvl="0"/>
            <a:r>
              <a:rPr lang="en-GB" dirty="0"/>
              <a:t>TITLE</a:t>
            </a:r>
          </a:p>
        </p:txBody>
      </p:sp>
      <p:sp>
        <p:nvSpPr>
          <p:cNvPr id="17" name="Text Placeholder 25"/>
          <p:cNvSpPr>
            <a:spLocks noGrp="1"/>
          </p:cNvSpPr>
          <p:nvPr>
            <p:ph type="body" sz="quarter" idx="14" hasCustomPrompt="1"/>
          </p:nvPr>
        </p:nvSpPr>
        <p:spPr>
          <a:xfrm>
            <a:off x="2734103" y="1982978"/>
            <a:ext cx="8834969" cy="3975101"/>
          </a:xfrm>
        </p:spPr>
        <p:txBody>
          <a:bodyPr>
            <a:noAutofit/>
          </a:bodyPr>
          <a:lstStyle>
            <a:lvl1pPr marL="0" indent="0" algn="l">
              <a:buNone/>
              <a:defRPr sz="2400" baseline="0">
                <a:solidFill>
                  <a:srgbClr val="245473"/>
                </a:solidFill>
              </a:defRPr>
            </a:lvl1pPr>
            <a:lvl2pPr marL="457200" indent="0" algn="ctr">
              <a:buNone/>
              <a:defRPr sz="2400">
                <a:solidFill>
                  <a:srgbClr val="4D4D4C"/>
                </a:solidFill>
              </a:defRPr>
            </a:lvl2pPr>
            <a:lvl3pPr marL="914400" indent="0" algn="ctr">
              <a:buNone/>
              <a:defRPr sz="2400">
                <a:solidFill>
                  <a:srgbClr val="4D4D4C"/>
                </a:solidFill>
              </a:defRPr>
            </a:lvl3pPr>
            <a:lvl4pPr marL="1371600" indent="0" algn="ctr">
              <a:buNone/>
              <a:defRPr sz="2400">
                <a:solidFill>
                  <a:srgbClr val="4D4D4C"/>
                </a:solidFill>
              </a:defRPr>
            </a:lvl4pPr>
            <a:lvl5pPr marL="1828800" indent="0" algn="ctr">
              <a:buNone/>
              <a:defRPr sz="2400">
                <a:solidFill>
                  <a:srgbClr val="4D4D4C"/>
                </a:solidFill>
              </a:defRPr>
            </a:lvl5pPr>
          </a:lstStyle>
          <a:p>
            <a:pPr lvl="0"/>
            <a:r>
              <a:rPr lang="en-GB" dirty="0"/>
              <a:t>Main Body Text</a:t>
            </a:r>
          </a:p>
        </p:txBody>
      </p:sp>
      <p:cxnSp>
        <p:nvCxnSpPr>
          <p:cNvPr id="18" name="Straight Connector 17"/>
          <p:cNvCxnSpPr/>
          <p:nvPr userDrawn="1"/>
        </p:nvCxnSpPr>
        <p:spPr>
          <a:xfrm flipH="1">
            <a:off x="2266122" y="1767276"/>
            <a:ext cx="9676865" cy="0"/>
          </a:xfrm>
          <a:prstGeom prst="line">
            <a:avLst/>
          </a:prstGeom>
          <a:ln w="19050">
            <a:solidFill>
              <a:srgbClr val="EC217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 userDrawn="1"/>
        </p:nvSpPr>
        <p:spPr>
          <a:xfrm>
            <a:off x="5699" y="-17906"/>
            <a:ext cx="12198722" cy="94941"/>
          </a:xfrm>
          <a:prstGeom prst="rect">
            <a:avLst/>
          </a:prstGeom>
          <a:solidFill>
            <a:srgbClr val="29B3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5E239D8E-AA39-3D49-8E9D-3122689104D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33" t="18650"/>
          <a:stretch/>
        </p:blipFill>
        <p:spPr>
          <a:xfrm>
            <a:off x="0" y="37279"/>
            <a:ext cx="1364978" cy="1286877"/>
          </a:xfrm>
          <a:prstGeom prst="rect">
            <a:avLst/>
          </a:prstGeom>
        </p:spPr>
      </p:pic>
      <p:grpSp>
        <p:nvGrpSpPr>
          <p:cNvPr id="26" name="Group 25">
            <a:extLst>
              <a:ext uri="{FF2B5EF4-FFF2-40B4-BE49-F238E27FC236}">
                <a16:creationId xmlns:a16="http://schemas.microsoft.com/office/drawing/2014/main" id="{9EDE9DB7-F96D-754A-8F32-88AA63F76613}"/>
              </a:ext>
            </a:extLst>
          </p:cNvPr>
          <p:cNvGrpSpPr/>
          <p:nvPr userDrawn="1"/>
        </p:nvGrpSpPr>
        <p:grpSpPr>
          <a:xfrm>
            <a:off x="3334007" y="6278877"/>
            <a:ext cx="8395542" cy="332623"/>
            <a:chOff x="7632699" y="6308250"/>
            <a:chExt cx="4040789" cy="572290"/>
          </a:xfrm>
        </p:grpSpPr>
        <p:sp>
          <p:nvSpPr>
            <p:cNvPr id="27" name="テキスト プレースホルダー 36">
              <a:extLst>
                <a:ext uri="{FF2B5EF4-FFF2-40B4-BE49-F238E27FC236}">
                  <a16:creationId xmlns:a16="http://schemas.microsoft.com/office/drawing/2014/main" id="{A0F6FB48-D5B8-8343-8082-14072FCB52D5}"/>
                </a:ext>
              </a:extLst>
            </p:cNvPr>
            <p:cNvSpPr txBox="1">
              <a:spLocks/>
            </p:cNvSpPr>
            <p:nvPr userDrawn="1"/>
          </p:nvSpPr>
          <p:spPr bwMode="auto">
            <a:xfrm>
              <a:off x="7632699" y="6417885"/>
              <a:ext cx="4017615" cy="462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Lucida Grande" charset="0"/>
                  <a:ea typeface="MS PGothic" charset="-128"/>
                  <a:cs typeface="Geneva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9pPr>
            </a:lstStyle>
            <a:p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altLang="ja-JP" sz="1000" b="0" i="0" u="none" strike="noStrike" kern="1200" dirty="0">
                  <a:solidFill>
                    <a:srgbClr val="245473"/>
                  </a:solidFill>
                  <a:effectLst/>
                  <a:latin typeface="+mn-lt"/>
                  <a:ea typeface="MS PGothic" charset="-128"/>
                  <a:cs typeface="Geneva" charset="0"/>
                </a:rPr>
                <a:t>screening</a:t>
              </a:r>
              <a:r>
                <a:rPr lang="en-GB" altLang="ja-JP" sz="1000" b="0" i="0" u="none" strike="noStrike" kern="1200" baseline="0" dirty="0">
                  <a:solidFill>
                    <a:srgbClr val="245473"/>
                  </a:solidFill>
                  <a:effectLst/>
                  <a:latin typeface="+mn-lt"/>
                  <a:ea typeface="MS PGothic" charset="-128"/>
                  <a:cs typeface="Geneva" charset="0"/>
                </a:rPr>
                <a:t> for business health</a:t>
              </a:r>
              <a:endParaRPr lang="en-GB" sz="1000" i="0" kern="1200" dirty="0">
                <a:solidFill>
                  <a:srgbClr val="245473"/>
                </a:solidFill>
                <a:latin typeface="+mn-lt"/>
                <a:ea typeface="MS PGothic" charset="-128"/>
                <a:cs typeface="Geneva" charset="0"/>
              </a:endParaRPr>
            </a:p>
          </p:txBody>
        </p:sp>
        <p:sp>
          <p:nvSpPr>
            <p:cNvPr id="28" name="テキスト プレースホルダー 36">
              <a:extLst>
                <a:ext uri="{FF2B5EF4-FFF2-40B4-BE49-F238E27FC236}">
                  <a16:creationId xmlns:a16="http://schemas.microsoft.com/office/drawing/2014/main" id="{5BA4DF3F-4368-7246-B548-F2BF840A1B03}"/>
                </a:ext>
              </a:extLst>
            </p:cNvPr>
            <p:cNvSpPr txBox="1">
              <a:spLocks/>
            </p:cNvSpPr>
            <p:nvPr userDrawn="1"/>
          </p:nvSpPr>
          <p:spPr bwMode="auto">
            <a:xfrm>
              <a:off x="10743787" y="6308250"/>
              <a:ext cx="929701" cy="2194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Lucida Grande" charset="0"/>
                  <a:ea typeface="MS PGothic" charset="-128"/>
                  <a:cs typeface="Geneva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Lucida Grande" charset="0"/>
                  <a:ea typeface="Geneva" charset="0"/>
                  <a:cs typeface="Geneva" charset="0"/>
                </a:defRPr>
              </a:lvl9pPr>
            </a:lstStyle>
            <a:p>
              <a:pPr algn="l">
                <a:buFontTx/>
                <a:buNone/>
              </a:pPr>
              <a:endParaRPr kumimoji="1" lang="en-GB" altLang="ja-JP" sz="1100" dirty="0">
                <a:solidFill>
                  <a:srgbClr val="003841"/>
                </a:solidFill>
                <a:latin typeface="Calibri" charset="0"/>
              </a:endParaRPr>
            </a:p>
          </p:txBody>
        </p:sp>
      </p:grpSp>
      <p:pic>
        <p:nvPicPr>
          <p:cNvPr id="29" name="Picture 28">
            <a:extLst>
              <a:ext uri="{FF2B5EF4-FFF2-40B4-BE49-F238E27FC236}">
                <a16:creationId xmlns:a16="http://schemas.microsoft.com/office/drawing/2014/main" id="{D28415DF-AA54-5549-8A85-BBFC831E167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514"/>
          <a:stretch/>
        </p:blipFill>
        <p:spPr>
          <a:xfrm>
            <a:off x="8757635" y="6375845"/>
            <a:ext cx="1257734" cy="191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919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vider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-1"/>
            <a:ext cx="12192000" cy="6952129"/>
          </a:xfrm>
          <a:prstGeom prst="rect">
            <a:avLst/>
          </a:prstGeom>
          <a:solidFill>
            <a:srgbClr val="F05A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0E3C55"/>
              </a:solidFill>
            </a:endParaRP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581497" y="4856627"/>
            <a:ext cx="9821959" cy="1582271"/>
          </a:xfrm>
        </p:spPr>
        <p:txBody>
          <a:bodyPr anchor="ctr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48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12000"/>
            </a:lvl2pPr>
            <a:lvl3pPr marL="914400" indent="0">
              <a:buNone/>
              <a:defRPr sz="12000"/>
            </a:lvl3pPr>
            <a:lvl4pPr marL="1371600" indent="0">
              <a:buNone/>
              <a:defRPr sz="12000"/>
            </a:lvl4pPr>
            <a:lvl5pPr marL="1828800" indent="0">
              <a:buNone/>
              <a:defRPr sz="12000"/>
            </a:lvl5pPr>
          </a:lstStyle>
          <a:p>
            <a:pPr lvl="0"/>
            <a:r>
              <a:rPr lang="en-GB" dirty="0"/>
              <a:t>TITLE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961"/>
          <a:stretch/>
        </p:blipFill>
        <p:spPr>
          <a:xfrm>
            <a:off x="10071491" y="5308019"/>
            <a:ext cx="2452474" cy="164410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20" t="21060"/>
          <a:stretch/>
        </p:blipFill>
        <p:spPr>
          <a:xfrm>
            <a:off x="0" y="-1"/>
            <a:ext cx="1634614" cy="187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7477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2E43BB-4E47-4930-B8B8-C3C9A58A6F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50C7973-0348-4A82-A278-ACDE3ABC8D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B3AA34D-0CB8-4514-B443-6A969E764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EA1D8-9B58-475D-9342-E291D3D0508A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7CCF01D-6979-47BC-A01E-7648E9B09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056EEEE-81FB-4F8A-98F5-B71EA166DA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D142B-DF6E-4D65-80BF-A9EE3A5386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540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40F9BD-5C50-4CAA-BC92-F35B966B9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36009C7-0F88-4829-ACD6-33909F96CD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0BD8A70-9E37-4A89-AD69-FCD136806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EA1D8-9B58-475D-9342-E291D3D0508A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269801D-C86A-4996-9B50-4CDE0788B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0100A83-BE16-437D-B9AA-927D6BC89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D142B-DF6E-4D65-80BF-A9EE3A5386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2924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D92B56-D33E-428D-9F7C-DB012DBE5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0EE66A9-6C39-4C67-B63E-EFC9960BB6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D60119E-DAE3-48CD-AE34-5BF753960C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AC16F5F-92DD-4C8C-B582-85CA39B46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EA1D8-9B58-475D-9342-E291D3D0508A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9FB3459-4A88-4CD8-AA01-16741CDE0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2828CE5-4B59-4A3C-BF6A-E20E476EB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D142B-DF6E-4D65-80BF-A9EE3A5386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4225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921490-F974-4600-8969-0EA552933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DC35E61-A609-4983-B2D0-6443C2A8DB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587BA3D-AB03-4D6C-9D12-D2F69989C1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A1BEF39-8A78-44B7-B5C7-043447ACFD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45BC8872-D306-4D4D-A990-54E10E1628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E9C1CCDF-D799-4799-971A-10A15B9399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EA1D8-9B58-475D-9342-E291D3D0508A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8C19D07C-BDAC-40E1-A545-4E0672994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FCD3210-2B1C-4E42-8F69-1987EE0C1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D142B-DF6E-4D65-80BF-A9EE3A5386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3106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A6AD91-8D9B-4063-8CBD-43696E438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759AC6E-8E82-4B8D-96DD-5946651DB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EA1D8-9B58-475D-9342-E291D3D0508A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87B23C2-2EC6-46D1-982A-8F18E298E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7F267A5-A08D-4B3D-9E92-934432AC0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D142B-DF6E-4D65-80BF-A9EE3A5386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0840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1660EC4-3CC9-4A4B-A511-4DB9A0F66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EA1D8-9B58-475D-9342-E291D3D0508A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B21A1CB-4413-4C4F-ABC5-B77E2398B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575AF4F-9CBB-4FD1-9349-5BA0F9F90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D142B-DF6E-4D65-80BF-A9EE3A5386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8522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A2835B-178D-4F05-844C-BAD8B11D4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C56E59E-59F3-484E-A2A6-2418895174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66660B4-C758-45EC-9DD8-DBA1216DEE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05C4342-E153-44A2-A609-488CFF301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EA1D8-9B58-475D-9342-E291D3D0508A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2DBE128-E12C-4B66-9B18-EB28481E8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B85B8D0-3E13-488E-ACF3-153643AEB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D142B-DF6E-4D65-80BF-A9EE3A5386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9575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1569FF-0FC0-42E2-BAF3-95BC23AB3B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C8ED04C-0003-4C5A-B72A-F610CBF9B8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A0E6D72-B459-47C8-B66B-6E4F53821B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B93B617-9B5D-4DCD-A6CA-AD07FF032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EA1D8-9B58-475D-9342-E291D3D0508A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11D4A54-8693-4597-B980-BA84B5A06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EA4F16C-604B-456F-86A0-92A1FCAAD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D142B-DF6E-4D65-80BF-A9EE3A5386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5803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0D1C86B9-50A9-4088-810C-44BF9462D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AFE5C8C-6D40-4537-85A7-7E49DB694A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32BC143-2B25-4E0E-BA4F-31CE780DF6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CEA1D8-9B58-475D-9342-E291D3D0508A}" type="datetimeFigureOut">
              <a:rPr lang="de-DE" smtClean="0"/>
              <a:t>18.08.2021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0F18688-7DC9-410E-A27A-78B0FB140B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AED5AC6-55BD-423F-9660-B3009DBB4B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9D142B-DF6E-4D65-80BF-A9EE3A5386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0286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FC3F1630-F84C-4DBB-A92E-B4CBFC5956D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18211" y="2842770"/>
            <a:ext cx="9821959" cy="1582271"/>
          </a:xfrm>
        </p:spPr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</a:t>
            </a:r>
            <a:r>
              <a:rPr lang="en-GB" dirty="0" err="1"/>
              <a:t>zur</a:t>
            </a:r>
            <a:r>
              <a:rPr lang="en-GB" dirty="0"/>
              <a:t> </a:t>
            </a:r>
            <a:r>
              <a:rPr lang="en-GB" dirty="0" err="1"/>
              <a:t>Selbstreflexion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0050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38B4E260-12F3-4A00-968A-9E9720209D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GB" dirty="0"/>
              <a:t>Fragen und Diskussionen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B8CB9108-1583-4A1C-846B-3263D00D0833}"/>
              </a:ext>
            </a:extLst>
          </p:cNvPr>
          <p:cNvSpPr txBox="1">
            <a:spLocks/>
          </p:cNvSpPr>
          <p:nvPr/>
        </p:nvSpPr>
        <p:spPr>
          <a:xfrm>
            <a:off x="617813" y="1956257"/>
            <a:ext cx="3796091" cy="2467645"/>
          </a:xfrm>
          <a:prstGeom prst="rect">
            <a:avLst/>
          </a:prstGeom>
        </p:spPr>
        <p:txBody>
          <a:bodyPr vert="horz" wrap="square" lIns="81580" tIns="40790" rIns="81580" bIns="4079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600"/>
              </a:spcBef>
            </a:pPr>
            <a:endParaRPr lang="en-GB" sz="2200" dirty="0">
              <a:solidFill>
                <a:srgbClr val="245473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n-GB" sz="3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1. Interne Kommunikation </a:t>
            </a: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n-GB" sz="3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von Risiken</a:t>
            </a: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endParaRPr lang="en-GB" sz="2200" dirty="0">
              <a:solidFill>
                <a:schemeClr val="tx1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2" name="Freeform: Shape 7917">
            <a:extLst>
              <a:ext uri="{FF2B5EF4-FFF2-40B4-BE49-F238E27FC236}">
                <a16:creationId xmlns:a16="http://schemas.microsoft.com/office/drawing/2014/main" id="{46A7AB5B-9970-4689-AE2E-95FA8268AC99}"/>
              </a:ext>
            </a:extLst>
          </p:cNvPr>
          <p:cNvSpPr/>
          <p:nvPr/>
        </p:nvSpPr>
        <p:spPr>
          <a:xfrm rot="4800">
            <a:off x="5152440" y="2357689"/>
            <a:ext cx="1791786" cy="555282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940" h="292">
                <a:moveTo>
                  <a:pt x="827" y="119"/>
                </a:moveTo>
                <a:cubicBezTo>
                  <a:pt x="801" y="97"/>
                  <a:pt x="834" y="63"/>
                  <a:pt x="660" y="15"/>
                </a:cubicBezTo>
                <a:cubicBezTo>
                  <a:pt x="486" y="-33"/>
                  <a:pt x="333" y="45"/>
                  <a:pt x="312" y="55"/>
                </a:cubicBezTo>
                <a:cubicBezTo>
                  <a:pt x="291" y="66"/>
                  <a:pt x="206" y="129"/>
                  <a:pt x="193" y="181"/>
                </a:cubicBezTo>
                <a:cubicBezTo>
                  <a:pt x="193" y="181"/>
                  <a:pt x="134" y="105"/>
                  <a:pt x="64" y="171"/>
                </a:cubicBezTo>
                <a:cubicBezTo>
                  <a:pt x="64" y="171"/>
                  <a:pt x="22" y="216"/>
                  <a:pt x="0" y="292"/>
                </a:cubicBezTo>
                <a:lnTo>
                  <a:pt x="940" y="292"/>
                </a:lnTo>
                <a:cubicBezTo>
                  <a:pt x="919" y="241"/>
                  <a:pt x="883" y="166"/>
                  <a:pt x="827" y="119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cap="flat">
            <a:noFill/>
            <a:prstDash val="solid"/>
          </a:ln>
        </p:spPr>
        <p:txBody>
          <a:bodyPr vert="horz" wrap="none" lIns="33759" tIns="16879" rIns="33759" bIns="16879" anchor="ctr" anchorCtr="1" compatLnSpc="0"/>
          <a:lstStyle/>
          <a:p>
            <a:pPr hangingPunct="0"/>
            <a:endParaRPr lang="en-GB" sz="675" dirty="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3" name="Freeform: Shape 7918">
            <a:extLst>
              <a:ext uri="{FF2B5EF4-FFF2-40B4-BE49-F238E27FC236}">
                <a16:creationId xmlns:a16="http://schemas.microsoft.com/office/drawing/2014/main" id="{3C2BE94C-2486-4449-8578-EF1EF35CD7EF}"/>
              </a:ext>
            </a:extLst>
          </p:cNvPr>
          <p:cNvSpPr/>
          <p:nvPr/>
        </p:nvSpPr>
        <p:spPr>
          <a:xfrm rot="4800">
            <a:off x="5122185" y="2915925"/>
            <a:ext cx="2057024" cy="1679203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079" h="881">
                <a:moveTo>
                  <a:pt x="2" y="68"/>
                </a:moveTo>
                <a:cubicBezTo>
                  <a:pt x="-7" y="185"/>
                  <a:pt x="14" y="236"/>
                  <a:pt x="62" y="266"/>
                </a:cubicBezTo>
                <a:cubicBezTo>
                  <a:pt x="80" y="276"/>
                  <a:pt x="92" y="276"/>
                  <a:pt x="109" y="279"/>
                </a:cubicBezTo>
                <a:cubicBezTo>
                  <a:pt x="109" y="279"/>
                  <a:pt x="161" y="303"/>
                  <a:pt x="177" y="267"/>
                </a:cubicBezTo>
                <a:cubicBezTo>
                  <a:pt x="177" y="267"/>
                  <a:pt x="188" y="350"/>
                  <a:pt x="233" y="419"/>
                </a:cubicBezTo>
                <a:cubicBezTo>
                  <a:pt x="278" y="487"/>
                  <a:pt x="323" y="523"/>
                  <a:pt x="364" y="538"/>
                </a:cubicBezTo>
                <a:cubicBezTo>
                  <a:pt x="364" y="538"/>
                  <a:pt x="441" y="668"/>
                  <a:pt x="348" y="831"/>
                </a:cubicBezTo>
                <a:cubicBezTo>
                  <a:pt x="348" y="831"/>
                  <a:pt x="414" y="881"/>
                  <a:pt x="508" y="881"/>
                </a:cubicBezTo>
                <a:cubicBezTo>
                  <a:pt x="592" y="881"/>
                  <a:pt x="669" y="853"/>
                  <a:pt x="669" y="853"/>
                </a:cubicBezTo>
                <a:cubicBezTo>
                  <a:pt x="676" y="731"/>
                  <a:pt x="699" y="700"/>
                  <a:pt x="719" y="661"/>
                </a:cubicBezTo>
                <a:cubicBezTo>
                  <a:pt x="726" y="649"/>
                  <a:pt x="758" y="611"/>
                  <a:pt x="802" y="617"/>
                </a:cubicBezTo>
                <a:cubicBezTo>
                  <a:pt x="844" y="623"/>
                  <a:pt x="945" y="649"/>
                  <a:pt x="970" y="628"/>
                </a:cubicBezTo>
                <a:cubicBezTo>
                  <a:pt x="970" y="628"/>
                  <a:pt x="1005" y="612"/>
                  <a:pt x="996" y="560"/>
                </a:cubicBezTo>
                <a:cubicBezTo>
                  <a:pt x="995" y="557"/>
                  <a:pt x="992" y="548"/>
                  <a:pt x="991" y="546"/>
                </a:cubicBezTo>
                <a:cubicBezTo>
                  <a:pt x="987" y="541"/>
                  <a:pt x="986" y="528"/>
                  <a:pt x="995" y="521"/>
                </a:cubicBezTo>
                <a:cubicBezTo>
                  <a:pt x="998" y="518"/>
                  <a:pt x="1007" y="515"/>
                  <a:pt x="1012" y="512"/>
                </a:cubicBezTo>
                <a:cubicBezTo>
                  <a:pt x="1014" y="511"/>
                  <a:pt x="1019" y="506"/>
                  <a:pt x="1021" y="500"/>
                </a:cubicBezTo>
                <a:cubicBezTo>
                  <a:pt x="1025" y="488"/>
                  <a:pt x="1019" y="466"/>
                  <a:pt x="984" y="460"/>
                </a:cubicBezTo>
                <a:cubicBezTo>
                  <a:pt x="984" y="460"/>
                  <a:pt x="1027" y="447"/>
                  <a:pt x="1033" y="432"/>
                </a:cubicBezTo>
                <a:cubicBezTo>
                  <a:pt x="1036" y="425"/>
                  <a:pt x="1038" y="411"/>
                  <a:pt x="1027" y="400"/>
                </a:cubicBezTo>
                <a:cubicBezTo>
                  <a:pt x="1019" y="393"/>
                  <a:pt x="1004" y="366"/>
                  <a:pt x="1031" y="359"/>
                </a:cubicBezTo>
                <a:cubicBezTo>
                  <a:pt x="1031" y="359"/>
                  <a:pt x="1072" y="350"/>
                  <a:pt x="1077" y="323"/>
                </a:cubicBezTo>
                <a:cubicBezTo>
                  <a:pt x="1082" y="297"/>
                  <a:pt x="1077" y="296"/>
                  <a:pt x="1062" y="274"/>
                </a:cubicBezTo>
                <a:cubicBezTo>
                  <a:pt x="1046" y="253"/>
                  <a:pt x="1012" y="223"/>
                  <a:pt x="1004" y="211"/>
                </a:cubicBezTo>
                <a:cubicBezTo>
                  <a:pt x="996" y="200"/>
                  <a:pt x="967" y="161"/>
                  <a:pt x="971" y="132"/>
                </a:cubicBezTo>
                <a:cubicBezTo>
                  <a:pt x="975" y="112"/>
                  <a:pt x="979" y="95"/>
                  <a:pt x="978" y="77"/>
                </a:cubicBezTo>
                <a:cubicBezTo>
                  <a:pt x="977" y="68"/>
                  <a:pt x="976" y="59"/>
                  <a:pt x="972" y="49"/>
                </a:cubicBezTo>
                <a:cubicBezTo>
                  <a:pt x="969" y="40"/>
                  <a:pt x="963" y="22"/>
                  <a:pt x="955" y="0"/>
                </a:cubicBezTo>
                <a:lnTo>
                  <a:pt x="15" y="0"/>
                </a:lnTo>
                <a:cubicBezTo>
                  <a:pt x="9" y="19"/>
                  <a:pt x="5" y="41"/>
                  <a:pt x="3" y="63"/>
                </a:cubicBezTo>
                <a:cubicBezTo>
                  <a:pt x="2" y="65"/>
                  <a:pt x="2" y="67"/>
                  <a:pt x="2" y="68"/>
                </a:cubicBezTo>
                <a:close/>
              </a:path>
            </a:pathLst>
          </a:cu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33759" tIns="16879" rIns="33759" bIns="16879" anchor="ctr" anchorCtr="1" compatLnSpc="0"/>
          <a:lstStyle/>
          <a:p>
            <a:pPr hangingPunct="0"/>
            <a:endParaRPr lang="en-GB" sz="675" dirty="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5" name="Freeform: Shape 7919">
            <a:extLst>
              <a:ext uri="{FF2B5EF4-FFF2-40B4-BE49-F238E27FC236}">
                <a16:creationId xmlns:a16="http://schemas.microsoft.com/office/drawing/2014/main" id="{2362BC44-3E83-427A-B4ED-479ECBC987AB}"/>
              </a:ext>
            </a:extLst>
          </p:cNvPr>
          <p:cNvSpPr/>
          <p:nvPr/>
        </p:nvSpPr>
        <p:spPr>
          <a:xfrm rot="4800">
            <a:off x="9018855" y="2362168"/>
            <a:ext cx="1667754" cy="1068584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875" h="561">
                <a:moveTo>
                  <a:pt x="863" y="456"/>
                </a:moveTo>
                <a:cubicBezTo>
                  <a:pt x="853" y="428"/>
                  <a:pt x="877" y="360"/>
                  <a:pt x="868" y="328"/>
                </a:cubicBezTo>
                <a:cubicBezTo>
                  <a:pt x="859" y="297"/>
                  <a:pt x="824" y="270"/>
                  <a:pt x="820" y="226"/>
                </a:cubicBezTo>
                <a:cubicBezTo>
                  <a:pt x="816" y="183"/>
                  <a:pt x="805" y="153"/>
                  <a:pt x="773" y="105"/>
                </a:cubicBezTo>
                <a:cubicBezTo>
                  <a:pt x="741" y="57"/>
                  <a:pt x="748" y="93"/>
                  <a:pt x="685" y="37"/>
                </a:cubicBezTo>
                <a:cubicBezTo>
                  <a:pt x="684" y="36"/>
                  <a:pt x="612" y="27"/>
                  <a:pt x="611" y="26"/>
                </a:cubicBezTo>
                <a:cubicBezTo>
                  <a:pt x="588" y="-4"/>
                  <a:pt x="553" y="25"/>
                  <a:pt x="516" y="10"/>
                </a:cubicBezTo>
                <a:cubicBezTo>
                  <a:pt x="477" y="-5"/>
                  <a:pt x="463" y="25"/>
                  <a:pt x="400" y="6"/>
                </a:cubicBezTo>
                <a:cubicBezTo>
                  <a:pt x="337" y="-12"/>
                  <a:pt x="278" y="15"/>
                  <a:pt x="278" y="15"/>
                </a:cubicBezTo>
                <a:cubicBezTo>
                  <a:pt x="255" y="-6"/>
                  <a:pt x="209" y="21"/>
                  <a:pt x="209" y="21"/>
                </a:cubicBezTo>
                <a:cubicBezTo>
                  <a:pt x="93" y="28"/>
                  <a:pt x="95" y="58"/>
                  <a:pt x="63" y="85"/>
                </a:cubicBezTo>
                <a:cubicBezTo>
                  <a:pt x="45" y="100"/>
                  <a:pt x="44" y="154"/>
                  <a:pt x="34" y="169"/>
                </a:cubicBezTo>
                <a:cubicBezTo>
                  <a:pt x="4" y="213"/>
                  <a:pt x="74" y="252"/>
                  <a:pt x="74" y="252"/>
                </a:cubicBezTo>
                <a:cubicBezTo>
                  <a:pt x="45" y="275"/>
                  <a:pt x="21" y="371"/>
                  <a:pt x="21" y="371"/>
                </a:cubicBezTo>
                <a:cubicBezTo>
                  <a:pt x="9" y="400"/>
                  <a:pt x="15" y="436"/>
                  <a:pt x="21" y="456"/>
                </a:cubicBezTo>
                <a:cubicBezTo>
                  <a:pt x="34" y="492"/>
                  <a:pt x="24" y="529"/>
                  <a:pt x="11" y="547"/>
                </a:cubicBezTo>
                <a:cubicBezTo>
                  <a:pt x="8" y="551"/>
                  <a:pt x="4" y="556"/>
                  <a:pt x="0" y="561"/>
                </a:cubicBezTo>
                <a:lnTo>
                  <a:pt x="862" y="561"/>
                </a:lnTo>
                <a:cubicBezTo>
                  <a:pt x="880" y="524"/>
                  <a:pt x="879" y="498"/>
                  <a:pt x="863" y="456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 cap="flat">
            <a:noFill/>
            <a:prstDash val="solid"/>
          </a:ln>
        </p:spPr>
        <p:txBody>
          <a:bodyPr vert="horz" wrap="none" lIns="33759" tIns="16879" rIns="33759" bIns="16879" anchor="ctr" anchorCtr="1" compatLnSpc="0"/>
          <a:lstStyle/>
          <a:p>
            <a:pPr hangingPunct="0"/>
            <a:endParaRPr lang="en-GB" sz="675" dirty="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6" name="Freeform: Shape 7920">
            <a:extLst>
              <a:ext uri="{FF2B5EF4-FFF2-40B4-BE49-F238E27FC236}">
                <a16:creationId xmlns:a16="http://schemas.microsoft.com/office/drawing/2014/main" id="{D80948A0-A540-43E2-AE5F-50BF5B7F6768}"/>
              </a:ext>
            </a:extLst>
          </p:cNvPr>
          <p:cNvSpPr/>
          <p:nvPr/>
        </p:nvSpPr>
        <p:spPr>
          <a:xfrm rot="4800">
            <a:off x="8922238" y="3432895"/>
            <a:ext cx="1738357" cy="1165901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912" h="612">
                <a:moveTo>
                  <a:pt x="66" y="108"/>
                </a:moveTo>
                <a:cubicBezTo>
                  <a:pt x="73" y="115"/>
                  <a:pt x="63" y="155"/>
                  <a:pt x="63" y="155"/>
                </a:cubicBezTo>
                <a:cubicBezTo>
                  <a:pt x="53" y="183"/>
                  <a:pt x="84" y="192"/>
                  <a:pt x="84" y="192"/>
                </a:cubicBezTo>
                <a:cubicBezTo>
                  <a:pt x="54" y="199"/>
                  <a:pt x="63" y="221"/>
                  <a:pt x="70" y="227"/>
                </a:cubicBezTo>
                <a:cubicBezTo>
                  <a:pt x="89" y="241"/>
                  <a:pt x="94" y="255"/>
                  <a:pt x="91" y="266"/>
                </a:cubicBezTo>
                <a:cubicBezTo>
                  <a:pt x="70" y="325"/>
                  <a:pt x="79" y="342"/>
                  <a:pt x="93" y="357"/>
                </a:cubicBezTo>
                <a:cubicBezTo>
                  <a:pt x="127" y="391"/>
                  <a:pt x="283" y="375"/>
                  <a:pt x="283" y="375"/>
                </a:cubicBezTo>
                <a:cubicBezTo>
                  <a:pt x="322" y="364"/>
                  <a:pt x="355" y="413"/>
                  <a:pt x="367" y="441"/>
                </a:cubicBezTo>
                <a:cubicBezTo>
                  <a:pt x="381" y="473"/>
                  <a:pt x="380" y="576"/>
                  <a:pt x="388" y="588"/>
                </a:cubicBezTo>
                <a:cubicBezTo>
                  <a:pt x="388" y="588"/>
                  <a:pt x="479" y="612"/>
                  <a:pt x="598" y="612"/>
                </a:cubicBezTo>
                <a:cubicBezTo>
                  <a:pt x="734" y="612"/>
                  <a:pt x="803" y="558"/>
                  <a:pt x="803" y="558"/>
                </a:cubicBezTo>
                <a:cubicBezTo>
                  <a:pt x="754" y="479"/>
                  <a:pt x="753" y="475"/>
                  <a:pt x="728" y="384"/>
                </a:cubicBezTo>
                <a:cubicBezTo>
                  <a:pt x="716" y="337"/>
                  <a:pt x="728" y="252"/>
                  <a:pt x="753" y="236"/>
                </a:cubicBezTo>
                <a:cubicBezTo>
                  <a:pt x="773" y="224"/>
                  <a:pt x="837" y="157"/>
                  <a:pt x="837" y="157"/>
                </a:cubicBezTo>
                <a:cubicBezTo>
                  <a:pt x="913" y="114"/>
                  <a:pt x="891" y="35"/>
                  <a:pt x="891" y="35"/>
                </a:cubicBezTo>
                <a:cubicBezTo>
                  <a:pt x="900" y="22"/>
                  <a:pt x="906" y="11"/>
                  <a:pt x="912" y="0"/>
                </a:cubicBezTo>
                <a:lnTo>
                  <a:pt x="50" y="0"/>
                </a:lnTo>
                <a:cubicBezTo>
                  <a:pt x="35" y="17"/>
                  <a:pt x="16" y="37"/>
                  <a:pt x="7" y="51"/>
                </a:cubicBezTo>
                <a:cubicBezTo>
                  <a:pt x="-25" y="98"/>
                  <a:pt x="66" y="108"/>
                  <a:pt x="66" y="108"/>
                </a:cubicBezTo>
                <a:close/>
              </a:path>
            </a:pathLst>
          </a:cu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33759" tIns="16879" rIns="33759" bIns="16879" anchor="ctr" anchorCtr="1" compatLnSpc="0"/>
          <a:lstStyle/>
          <a:p>
            <a:pPr hangingPunct="0"/>
            <a:endParaRPr lang="en-GB" sz="675" dirty="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0" name="TextBox 138">
            <a:extLst>
              <a:ext uri="{FF2B5EF4-FFF2-40B4-BE49-F238E27FC236}">
                <a16:creationId xmlns:a16="http://schemas.microsoft.com/office/drawing/2014/main" id="{F68518C6-4D42-4E5C-80F4-D4CDFFD05AEB}"/>
              </a:ext>
            </a:extLst>
          </p:cNvPr>
          <p:cNvSpPr txBox="1"/>
          <p:nvPr/>
        </p:nvSpPr>
        <p:spPr>
          <a:xfrm>
            <a:off x="7562076" y="3428702"/>
            <a:ext cx="748924" cy="6002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301" b="1" dirty="0">
                <a:solidFill>
                  <a:schemeClr val="bg1">
                    <a:lumMod val="85000"/>
                  </a:schemeClr>
                </a:solidFill>
                <a:latin typeface="Roboto" charset="0"/>
                <a:ea typeface="Roboto" charset="0"/>
                <a:cs typeface="Roboto" charset="0"/>
              </a:rPr>
              <a:t>VS</a:t>
            </a:r>
          </a:p>
        </p:txBody>
      </p:sp>
      <p:sp>
        <p:nvSpPr>
          <p:cNvPr id="51" name="TextBox 249">
            <a:extLst>
              <a:ext uri="{FF2B5EF4-FFF2-40B4-BE49-F238E27FC236}">
                <a16:creationId xmlns:a16="http://schemas.microsoft.com/office/drawing/2014/main" id="{DE587241-DBE8-46BE-8FF3-2DEE8E35A6F8}"/>
              </a:ext>
            </a:extLst>
          </p:cNvPr>
          <p:cNvSpPr txBox="1"/>
          <p:nvPr/>
        </p:nvSpPr>
        <p:spPr>
          <a:xfrm>
            <a:off x="655670" y="4809504"/>
            <a:ext cx="10785326" cy="1461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GB" sz="2800" dirty="0">
                <a:solidFill>
                  <a:srgbClr val="245473"/>
                </a:solidFill>
                <a:latin typeface="+mj-lt"/>
                <a:ea typeface="Lato Light" charset="0"/>
                <a:cs typeface="Lato Light" charset="0"/>
              </a:rPr>
              <a:t>Wie findet man die richtige Balance in der internen Kommunikation: Schock - </a:t>
            </a:r>
            <a:r>
              <a:rPr lang="en-GB" sz="2800" dirty="0" err="1">
                <a:solidFill>
                  <a:srgbClr val="245473"/>
                </a:solidFill>
                <a:latin typeface="+mj-lt"/>
                <a:ea typeface="Lato Light" charset="0"/>
                <a:cs typeface="Lato Light" charset="0"/>
              </a:rPr>
              <a:t>Braindrain</a:t>
            </a:r>
            <a:r>
              <a:rPr lang="en-GB" sz="2800" dirty="0">
                <a:solidFill>
                  <a:srgbClr val="245473"/>
                </a:solidFill>
                <a:latin typeface="+mj-lt"/>
                <a:ea typeface="Lato Light" charset="0"/>
                <a:cs typeface="Lato Light" charset="0"/>
              </a:rPr>
              <a:t> - Motivation?</a:t>
            </a:r>
          </a:p>
          <a:p>
            <a:pPr algn="ctr">
              <a:spcBef>
                <a:spcPts val="600"/>
              </a:spcBef>
            </a:pPr>
            <a:r>
              <a:rPr lang="en-GB" sz="2800" dirty="0">
                <a:solidFill>
                  <a:srgbClr val="245473"/>
                </a:solidFill>
                <a:latin typeface="+mj-lt"/>
                <a:ea typeface="Lato Light" charset="0"/>
                <a:cs typeface="Lato Light" charset="0"/>
              </a:rPr>
              <a:t>Was ist die Konsequenz des Schweigens?</a:t>
            </a:r>
            <a:endParaRPr lang="en-GB" sz="1600" dirty="0">
              <a:solidFill>
                <a:srgbClr val="245473"/>
              </a:solidFill>
              <a:latin typeface="+mj-lt"/>
              <a:ea typeface="Lato Light" charset="0"/>
              <a:cs typeface="Lato Light" charset="0"/>
            </a:endParaRPr>
          </a:p>
        </p:txBody>
      </p:sp>
      <p:sp>
        <p:nvSpPr>
          <p:cNvPr id="10" name="Text Placeholder 1">
            <a:extLst>
              <a:ext uri="{FF2B5EF4-FFF2-40B4-BE49-F238E27FC236}">
                <a16:creationId xmlns:a16="http://schemas.microsoft.com/office/drawing/2014/main" id="{A5A7519F-6E95-4FE2-B847-6AF0E039A25A}"/>
              </a:ext>
            </a:extLst>
          </p:cNvPr>
          <p:cNvSpPr txBox="1">
            <a:spLocks/>
          </p:cNvSpPr>
          <p:nvPr/>
        </p:nvSpPr>
        <p:spPr>
          <a:xfrm>
            <a:off x="1345096" y="623391"/>
            <a:ext cx="9529733" cy="933266"/>
          </a:xfrm>
          <a:prstGeom prst="rect">
            <a:avLst/>
          </a:prstGeom>
          <a:solidFill>
            <a:srgbClr val="EC2179"/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rgbClr val="245473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200" dirty="0">
                <a:solidFill>
                  <a:schemeClr val="bg1"/>
                </a:solidFill>
              </a:rPr>
              <a:t>SELBSTBEWERTUNGS-ÜBUNG - für Ihre Selbstreflexion oder als </a:t>
            </a:r>
            <a:r>
              <a:rPr lang="en-GB" sz="3200" dirty="0" err="1">
                <a:solidFill>
                  <a:schemeClr val="bg1"/>
                </a:solidFill>
              </a:rPr>
              <a:t>Diskussionsanstoß für </a:t>
            </a:r>
            <a:r>
              <a:rPr lang="en-GB" sz="3200" dirty="0">
                <a:solidFill>
                  <a:schemeClr val="bg1"/>
                </a:solidFill>
              </a:rPr>
              <a:t>Ihr Team </a:t>
            </a:r>
          </a:p>
        </p:txBody>
      </p:sp>
    </p:spTree>
    <p:extLst>
      <p:ext uri="{BB962C8B-B14F-4D97-AF65-F5344CB8AC3E}">
        <p14:creationId xmlns:p14="http://schemas.microsoft.com/office/powerpoint/2010/main" val="4101297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38B4E260-12F3-4A00-968A-9E9720209D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GB" dirty="0"/>
              <a:t>Fragen und Diskussionen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B8CB9108-1583-4A1C-846B-3263D00D0833}"/>
              </a:ext>
            </a:extLst>
          </p:cNvPr>
          <p:cNvSpPr txBox="1">
            <a:spLocks/>
          </p:cNvSpPr>
          <p:nvPr/>
        </p:nvSpPr>
        <p:spPr>
          <a:xfrm>
            <a:off x="429604" y="2408872"/>
            <a:ext cx="2520436" cy="1362984"/>
          </a:xfrm>
          <a:prstGeom prst="rect">
            <a:avLst/>
          </a:prstGeom>
        </p:spPr>
        <p:txBody>
          <a:bodyPr vert="horz" wrap="square" lIns="81580" tIns="40790" rIns="81580" bIns="4079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n-GB" sz="3200" b="1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2: </a:t>
            </a:r>
            <a:r>
              <a:rPr lang="en-GB" sz="3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Szenario-Planung</a:t>
            </a:r>
          </a:p>
          <a:p>
            <a:pPr algn="l">
              <a:lnSpc>
                <a:spcPts val="1500"/>
              </a:lnSpc>
              <a:spcBef>
                <a:spcPts val="600"/>
              </a:spcBef>
            </a:pPr>
            <a:endParaRPr lang="en-GB" sz="2200" dirty="0">
              <a:solidFill>
                <a:schemeClr val="tx1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2" name="Freeform: Shape 7917">
            <a:extLst>
              <a:ext uri="{FF2B5EF4-FFF2-40B4-BE49-F238E27FC236}">
                <a16:creationId xmlns:a16="http://schemas.microsoft.com/office/drawing/2014/main" id="{46A7AB5B-9970-4689-AE2E-95FA8268AC99}"/>
              </a:ext>
            </a:extLst>
          </p:cNvPr>
          <p:cNvSpPr/>
          <p:nvPr/>
        </p:nvSpPr>
        <p:spPr>
          <a:xfrm rot="4800">
            <a:off x="4226165" y="2357689"/>
            <a:ext cx="1791786" cy="555282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940" h="292">
                <a:moveTo>
                  <a:pt x="827" y="119"/>
                </a:moveTo>
                <a:cubicBezTo>
                  <a:pt x="801" y="97"/>
                  <a:pt x="834" y="63"/>
                  <a:pt x="660" y="15"/>
                </a:cubicBezTo>
                <a:cubicBezTo>
                  <a:pt x="486" y="-33"/>
                  <a:pt x="333" y="45"/>
                  <a:pt x="312" y="55"/>
                </a:cubicBezTo>
                <a:cubicBezTo>
                  <a:pt x="291" y="66"/>
                  <a:pt x="206" y="129"/>
                  <a:pt x="193" y="181"/>
                </a:cubicBezTo>
                <a:cubicBezTo>
                  <a:pt x="193" y="181"/>
                  <a:pt x="134" y="105"/>
                  <a:pt x="64" y="171"/>
                </a:cubicBezTo>
                <a:cubicBezTo>
                  <a:pt x="64" y="171"/>
                  <a:pt x="22" y="216"/>
                  <a:pt x="0" y="292"/>
                </a:cubicBezTo>
                <a:lnTo>
                  <a:pt x="940" y="292"/>
                </a:lnTo>
                <a:cubicBezTo>
                  <a:pt x="919" y="241"/>
                  <a:pt x="883" y="166"/>
                  <a:pt x="827" y="119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cap="flat">
            <a:noFill/>
            <a:prstDash val="solid"/>
          </a:ln>
        </p:spPr>
        <p:txBody>
          <a:bodyPr vert="horz" wrap="none" lIns="33759" tIns="16879" rIns="33759" bIns="16879" anchor="ctr" anchorCtr="1" compatLnSpc="0"/>
          <a:lstStyle/>
          <a:p>
            <a:pPr hangingPunct="0"/>
            <a:endParaRPr lang="en-GB" sz="675" dirty="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3" name="Freeform: Shape 7918">
            <a:extLst>
              <a:ext uri="{FF2B5EF4-FFF2-40B4-BE49-F238E27FC236}">
                <a16:creationId xmlns:a16="http://schemas.microsoft.com/office/drawing/2014/main" id="{3C2BE94C-2486-4449-8578-EF1EF35CD7EF}"/>
              </a:ext>
            </a:extLst>
          </p:cNvPr>
          <p:cNvSpPr/>
          <p:nvPr/>
        </p:nvSpPr>
        <p:spPr>
          <a:xfrm rot="4800">
            <a:off x="4195910" y="2915925"/>
            <a:ext cx="2057024" cy="1679203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079" h="881">
                <a:moveTo>
                  <a:pt x="2" y="68"/>
                </a:moveTo>
                <a:cubicBezTo>
                  <a:pt x="-7" y="185"/>
                  <a:pt x="14" y="236"/>
                  <a:pt x="62" y="266"/>
                </a:cubicBezTo>
                <a:cubicBezTo>
                  <a:pt x="80" y="276"/>
                  <a:pt x="92" y="276"/>
                  <a:pt x="109" y="279"/>
                </a:cubicBezTo>
                <a:cubicBezTo>
                  <a:pt x="109" y="279"/>
                  <a:pt x="161" y="303"/>
                  <a:pt x="177" y="267"/>
                </a:cubicBezTo>
                <a:cubicBezTo>
                  <a:pt x="177" y="267"/>
                  <a:pt x="188" y="350"/>
                  <a:pt x="233" y="419"/>
                </a:cubicBezTo>
                <a:cubicBezTo>
                  <a:pt x="278" y="487"/>
                  <a:pt x="323" y="523"/>
                  <a:pt x="364" y="538"/>
                </a:cubicBezTo>
                <a:cubicBezTo>
                  <a:pt x="364" y="538"/>
                  <a:pt x="441" y="668"/>
                  <a:pt x="348" y="831"/>
                </a:cubicBezTo>
                <a:cubicBezTo>
                  <a:pt x="348" y="831"/>
                  <a:pt x="414" y="881"/>
                  <a:pt x="508" y="881"/>
                </a:cubicBezTo>
                <a:cubicBezTo>
                  <a:pt x="592" y="881"/>
                  <a:pt x="669" y="853"/>
                  <a:pt x="669" y="853"/>
                </a:cubicBezTo>
                <a:cubicBezTo>
                  <a:pt x="676" y="731"/>
                  <a:pt x="699" y="700"/>
                  <a:pt x="719" y="661"/>
                </a:cubicBezTo>
                <a:cubicBezTo>
                  <a:pt x="726" y="649"/>
                  <a:pt x="758" y="611"/>
                  <a:pt x="802" y="617"/>
                </a:cubicBezTo>
                <a:cubicBezTo>
                  <a:pt x="844" y="623"/>
                  <a:pt x="945" y="649"/>
                  <a:pt x="970" y="628"/>
                </a:cubicBezTo>
                <a:cubicBezTo>
                  <a:pt x="970" y="628"/>
                  <a:pt x="1005" y="612"/>
                  <a:pt x="996" y="560"/>
                </a:cubicBezTo>
                <a:cubicBezTo>
                  <a:pt x="995" y="557"/>
                  <a:pt x="992" y="548"/>
                  <a:pt x="991" y="546"/>
                </a:cubicBezTo>
                <a:cubicBezTo>
                  <a:pt x="987" y="541"/>
                  <a:pt x="986" y="528"/>
                  <a:pt x="995" y="521"/>
                </a:cubicBezTo>
                <a:cubicBezTo>
                  <a:pt x="998" y="518"/>
                  <a:pt x="1007" y="515"/>
                  <a:pt x="1012" y="512"/>
                </a:cubicBezTo>
                <a:cubicBezTo>
                  <a:pt x="1014" y="511"/>
                  <a:pt x="1019" y="506"/>
                  <a:pt x="1021" y="500"/>
                </a:cubicBezTo>
                <a:cubicBezTo>
                  <a:pt x="1025" y="488"/>
                  <a:pt x="1019" y="466"/>
                  <a:pt x="984" y="460"/>
                </a:cubicBezTo>
                <a:cubicBezTo>
                  <a:pt x="984" y="460"/>
                  <a:pt x="1027" y="447"/>
                  <a:pt x="1033" y="432"/>
                </a:cubicBezTo>
                <a:cubicBezTo>
                  <a:pt x="1036" y="425"/>
                  <a:pt x="1038" y="411"/>
                  <a:pt x="1027" y="400"/>
                </a:cubicBezTo>
                <a:cubicBezTo>
                  <a:pt x="1019" y="393"/>
                  <a:pt x="1004" y="366"/>
                  <a:pt x="1031" y="359"/>
                </a:cubicBezTo>
                <a:cubicBezTo>
                  <a:pt x="1031" y="359"/>
                  <a:pt x="1072" y="350"/>
                  <a:pt x="1077" y="323"/>
                </a:cubicBezTo>
                <a:cubicBezTo>
                  <a:pt x="1082" y="297"/>
                  <a:pt x="1077" y="296"/>
                  <a:pt x="1062" y="274"/>
                </a:cubicBezTo>
                <a:cubicBezTo>
                  <a:pt x="1046" y="253"/>
                  <a:pt x="1012" y="223"/>
                  <a:pt x="1004" y="211"/>
                </a:cubicBezTo>
                <a:cubicBezTo>
                  <a:pt x="996" y="200"/>
                  <a:pt x="967" y="161"/>
                  <a:pt x="971" y="132"/>
                </a:cubicBezTo>
                <a:cubicBezTo>
                  <a:pt x="975" y="112"/>
                  <a:pt x="979" y="95"/>
                  <a:pt x="978" y="77"/>
                </a:cubicBezTo>
                <a:cubicBezTo>
                  <a:pt x="977" y="68"/>
                  <a:pt x="976" y="59"/>
                  <a:pt x="972" y="49"/>
                </a:cubicBezTo>
                <a:cubicBezTo>
                  <a:pt x="969" y="40"/>
                  <a:pt x="963" y="22"/>
                  <a:pt x="955" y="0"/>
                </a:cubicBezTo>
                <a:lnTo>
                  <a:pt x="15" y="0"/>
                </a:lnTo>
                <a:cubicBezTo>
                  <a:pt x="9" y="19"/>
                  <a:pt x="5" y="41"/>
                  <a:pt x="3" y="63"/>
                </a:cubicBezTo>
                <a:cubicBezTo>
                  <a:pt x="2" y="65"/>
                  <a:pt x="2" y="67"/>
                  <a:pt x="2" y="68"/>
                </a:cubicBezTo>
                <a:close/>
              </a:path>
            </a:pathLst>
          </a:cu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33759" tIns="16879" rIns="33759" bIns="16879" anchor="ctr" anchorCtr="1" compatLnSpc="0"/>
          <a:lstStyle/>
          <a:p>
            <a:pPr hangingPunct="0"/>
            <a:endParaRPr lang="en-GB" sz="675" dirty="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5" name="Freeform: Shape 7919">
            <a:extLst>
              <a:ext uri="{FF2B5EF4-FFF2-40B4-BE49-F238E27FC236}">
                <a16:creationId xmlns:a16="http://schemas.microsoft.com/office/drawing/2014/main" id="{2362BC44-3E83-427A-B4ED-479ECBC987AB}"/>
              </a:ext>
            </a:extLst>
          </p:cNvPr>
          <p:cNvSpPr/>
          <p:nvPr/>
        </p:nvSpPr>
        <p:spPr>
          <a:xfrm rot="4800">
            <a:off x="8092580" y="2362168"/>
            <a:ext cx="1667754" cy="1068584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875" h="561">
                <a:moveTo>
                  <a:pt x="863" y="456"/>
                </a:moveTo>
                <a:cubicBezTo>
                  <a:pt x="853" y="428"/>
                  <a:pt x="877" y="360"/>
                  <a:pt x="868" y="328"/>
                </a:cubicBezTo>
                <a:cubicBezTo>
                  <a:pt x="859" y="297"/>
                  <a:pt x="824" y="270"/>
                  <a:pt x="820" y="226"/>
                </a:cubicBezTo>
                <a:cubicBezTo>
                  <a:pt x="816" y="183"/>
                  <a:pt x="805" y="153"/>
                  <a:pt x="773" y="105"/>
                </a:cubicBezTo>
                <a:cubicBezTo>
                  <a:pt x="741" y="57"/>
                  <a:pt x="748" y="93"/>
                  <a:pt x="685" y="37"/>
                </a:cubicBezTo>
                <a:cubicBezTo>
                  <a:pt x="684" y="36"/>
                  <a:pt x="612" y="27"/>
                  <a:pt x="611" y="26"/>
                </a:cubicBezTo>
                <a:cubicBezTo>
                  <a:pt x="588" y="-4"/>
                  <a:pt x="553" y="25"/>
                  <a:pt x="516" y="10"/>
                </a:cubicBezTo>
                <a:cubicBezTo>
                  <a:pt x="477" y="-5"/>
                  <a:pt x="463" y="25"/>
                  <a:pt x="400" y="6"/>
                </a:cubicBezTo>
                <a:cubicBezTo>
                  <a:pt x="337" y="-12"/>
                  <a:pt x="278" y="15"/>
                  <a:pt x="278" y="15"/>
                </a:cubicBezTo>
                <a:cubicBezTo>
                  <a:pt x="255" y="-6"/>
                  <a:pt x="209" y="21"/>
                  <a:pt x="209" y="21"/>
                </a:cubicBezTo>
                <a:cubicBezTo>
                  <a:pt x="93" y="28"/>
                  <a:pt x="95" y="58"/>
                  <a:pt x="63" y="85"/>
                </a:cubicBezTo>
                <a:cubicBezTo>
                  <a:pt x="45" y="100"/>
                  <a:pt x="44" y="154"/>
                  <a:pt x="34" y="169"/>
                </a:cubicBezTo>
                <a:cubicBezTo>
                  <a:pt x="4" y="213"/>
                  <a:pt x="74" y="252"/>
                  <a:pt x="74" y="252"/>
                </a:cubicBezTo>
                <a:cubicBezTo>
                  <a:pt x="45" y="275"/>
                  <a:pt x="21" y="371"/>
                  <a:pt x="21" y="371"/>
                </a:cubicBezTo>
                <a:cubicBezTo>
                  <a:pt x="9" y="400"/>
                  <a:pt x="15" y="436"/>
                  <a:pt x="21" y="456"/>
                </a:cubicBezTo>
                <a:cubicBezTo>
                  <a:pt x="34" y="492"/>
                  <a:pt x="24" y="529"/>
                  <a:pt x="11" y="547"/>
                </a:cubicBezTo>
                <a:cubicBezTo>
                  <a:pt x="8" y="551"/>
                  <a:pt x="4" y="556"/>
                  <a:pt x="0" y="561"/>
                </a:cubicBezTo>
                <a:lnTo>
                  <a:pt x="862" y="561"/>
                </a:lnTo>
                <a:cubicBezTo>
                  <a:pt x="880" y="524"/>
                  <a:pt x="879" y="498"/>
                  <a:pt x="863" y="456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 cap="flat">
            <a:noFill/>
            <a:prstDash val="solid"/>
          </a:ln>
        </p:spPr>
        <p:txBody>
          <a:bodyPr vert="horz" wrap="none" lIns="33759" tIns="16879" rIns="33759" bIns="16879" anchor="ctr" anchorCtr="1" compatLnSpc="0"/>
          <a:lstStyle/>
          <a:p>
            <a:pPr hangingPunct="0"/>
            <a:endParaRPr lang="en-GB" sz="675" dirty="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6" name="Freeform: Shape 7920">
            <a:extLst>
              <a:ext uri="{FF2B5EF4-FFF2-40B4-BE49-F238E27FC236}">
                <a16:creationId xmlns:a16="http://schemas.microsoft.com/office/drawing/2014/main" id="{D80948A0-A540-43E2-AE5F-50BF5B7F6768}"/>
              </a:ext>
            </a:extLst>
          </p:cNvPr>
          <p:cNvSpPr/>
          <p:nvPr/>
        </p:nvSpPr>
        <p:spPr>
          <a:xfrm rot="4800">
            <a:off x="7995963" y="3432895"/>
            <a:ext cx="1738357" cy="1165901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912" h="612">
                <a:moveTo>
                  <a:pt x="66" y="108"/>
                </a:moveTo>
                <a:cubicBezTo>
                  <a:pt x="73" y="115"/>
                  <a:pt x="63" y="155"/>
                  <a:pt x="63" y="155"/>
                </a:cubicBezTo>
                <a:cubicBezTo>
                  <a:pt x="53" y="183"/>
                  <a:pt x="84" y="192"/>
                  <a:pt x="84" y="192"/>
                </a:cubicBezTo>
                <a:cubicBezTo>
                  <a:pt x="54" y="199"/>
                  <a:pt x="63" y="221"/>
                  <a:pt x="70" y="227"/>
                </a:cubicBezTo>
                <a:cubicBezTo>
                  <a:pt x="89" y="241"/>
                  <a:pt x="94" y="255"/>
                  <a:pt x="91" y="266"/>
                </a:cubicBezTo>
                <a:cubicBezTo>
                  <a:pt x="70" y="325"/>
                  <a:pt x="79" y="342"/>
                  <a:pt x="93" y="357"/>
                </a:cubicBezTo>
                <a:cubicBezTo>
                  <a:pt x="127" y="391"/>
                  <a:pt x="283" y="375"/>
                  <a:pt x="283" y="375"/>
                </a:cubicBezTo>
                <a:cubicBezTo>
                  <a:pt x="322" y="364"/>
                  <a:pt x="355" y="413"/>
                  <a:pt x="367" y="441"/>
                </a:cubicBezTo>
                <a:cubicBezTo>
                  <a:pt x="381" y="473"/>
                  <a:pt x="380" y="576"/>
                  <a:pt x="388" y="588"/>
                </a:cubicBezTo>
                <a:cubicBezTo>
                  <a:pt x="388" y="588"/>
                  <a:pt x="479" y="612"/>
                  <a:pt x="598" y="612"/>
                </a:cubicBezTo>
                <a:cubicBezTo>
                  <a:pt x="734" y="612"/>
                  <a:pt x="803" y="558"/>
                  <a:pt x="803" y="558"/>
                </a:cubicBezTo>
                <a:cubicBezTo>
                  <a:pt x="754" y="479"/>
                  <a:pt x="753" y="475"/>
                  <a:pt x="728" y="384"/>
                </a:cubicBezTo>
                <a:cubicBezTo>
                  <a:pt x="716" y="337"/>
                  <a:pt x="728" y="252"/>
                  <a:pt x="753" y="236"/>
                </a:cubicBezTo>
                <a:cubicBezTo>
                  <a:pt x="773" y="224"/>
                  <a:pt x="837" y="157"/>
                  <a:pt x="837" y="157"/>
                </a:cubicBezTo>
                <a:cubicBezTo>
                  <a:pt x="913" y="114"/>
                  <a:pt x="891" y="35"/>
                  <a:pt x="891" y="35"/>
                </a:cubicBezTo>
                <a:cubicBezTo>
                  <a:pt x="900" y="22"/>
                  <a:pt x="906" y="11"/>
                  <a:pt x="912" y="0"/>
                </a:cubicBezTo>
                <a:lnTo>
                  <a:pt x="50" y="0"/>
                </a:lnTo>
                <a:cubicBezTo>
                  <a:pt x="35" y="17"/>
                  <a:pt x="16" y="37"/>
                  <a:pt x="7" y="51"/>
                </a:cubicBezTo>
                <a:cubicBezTo>
                  <a:pt x="-25" y="98"/>
                  <a:pt x="66" y="108"/>
                  <a:pt x="66" y="108"/>
                </a:cubicBezTo>
                <a:close/>
              </a:path>
            </a:pathLst>
          </a:cu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33759" tIns="16879" rIns="33759" bIns="16879" anchor="ctr" anchorCtr="1" compatLnSpc="0"/>
          <a:lstStyle/>
          <a:p>
            <a:pPr hangingPunct="0"/>
            <a:endParaRPr lang="en-GB" sz="675" dirty="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0" name="TextBox 138">
            <a:extLst>
              <a:ext uri="{FF2B5EF4-FFF2-40B4-BE49-F238E27FC236}">
                <a16:creationId xmlns:a16="http://schemas.microsoft.com/office/drawing/2014/main" id="{F68518C6-4D42-4E5C-80F4-D4CDFFD05AEB}"/>
              </a:ext>
            </a:extLst>
          </p:cNvPr>
          <p:cNvSpPr txBox="1"/>
          <p:nvPr/>
        </p:nvSpPr>
        <p:spPr>
          <a:xfrm>
            <a:off x="6635801" y="3428702"/>
            <a:ext cx="748924" cy="6002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301" b="1" dirty="0">
                <a:solidFill>
                  <a:schemeClr val="bg1">
                    <a:lumMod val="85000"/>
                  </a:schemeClr>
                </a:solidFill>
                <a:latin typeface="Roboto" charset="0"/>
                <a:ea typeface="Roboto" charset="0"/>
                <a:cs typeface="Roboto" charset="0"/>
              </a:rPr>
              <a:t>VS</a:t>
            </a:r>
          </a:p>
        </p:txBody>
      </p:sp>
      <p:sp>
        <p:nvSpPr>
          <p:cNvPr id="51" name="TextBox 249">
            <a:extLst>
              <a:ext uri="{FF2B5EF4-FFF2-40B4-BE49-F238E27FC236}">
                <a16:creationId xmlns:a16="http://schemas.microsoft.com/office/drawing/2014/main" id="{DE587241-DBE8-46BE-8FF3-2DEE8E35A6F8}"/>
              </a:ext>
            </a:extLst>
          </p:cNvPr>
          <p:cNvSpPr txBox="1"/>
          <p:nvPr/>
        </p:nvSpPr>
        <p:spPr>
          <a:xfrm>
            <a:off x="386443" y="4842533"/>
            <a:ext cx="114191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buFontTx/>
              <a:buNone/>
            </a:pPr>
            <a:r>
              <a:rPr lang="en-GB" altLang="de-DE" sz="2400" dirty="0">
                <a:solidFill>
                  <a:srgbClr val="245473"/>
                </a:solidFill>
                <a:latin typeface="+mj-lt"/>
              </a:rPr>
              <a:t>Was sollten Sie in der heutigen komplexen Umgebung tun (</a:t>
            </a:r>
            <a:r>
              <a:rPr lang="en-GB" altLang="de-DE" sz="2400" dirty="0" err="1">
                <a:solidFill>
                  <a:srgbClr val="245473"/>
                </a:solidFill>
                <a:latin typeface="+mj-lt"/>
              </a:rPr>
              <a:t>oder</a:t>
            </a:r>
            <a:r>
              <a:rPr lang="en-GB" altLang="de-DE" sz="2400" dirty="0">
                <a:solidFill>
                  <a:srgbClr val="245473"/>
                </a:solidFill>
                <a:latin typeface="+mj-lt"/>
              </a:rPr>
              <a:t> was tun Sie bereits), um sicherzustellen, dass Sie/und Ihr Team die Organisation auf das Unerwartete vorbereiten und dadurch sowohl Chancen erkennen als auch mögliche Probleme abmildern?</a:t>
            </a:r>
            <a:endParaRPr lang="en-GB" sz="2400" dirty="0">
              <a:solidFill>
                <a:srgbClr val="245473"/>
              </a:solidFill>
              <a:latin typeface="+mj-lt"/>
              <a:ea typeface="Lato Light" charset="0"/>
              <a:cs typeface="Lato Light" charset="0"/>
            </a:endParaRPr>
          </a:p>
        </p:txBody>
      </p:sp>
      <p:sp>
        <p:nvSpPr>
          <p:cNvPr id="10" name="Text Placeholder 1">
            <a:extLst>
              <a:ext uri="{FF2B5EF4-FFF2-40B4-BE49-F238E27FC236}">
                <a16:creationId xmlns:a16="http://schemas.microsoft.com/office/drawing/2014/main" id="{59A53E83-A1BA-473E-AA28-8F1DCE89BD3F}"/>
              </a:ext>
            </a:extLst>
          </p:cNvPr>
          <p:cNvSpPr txBox="1">
            <a:spLocks/>
          </p:cNvSpPr>
          <p:nvPr/>
        </p:nvSpPr>
        <p:spPr>
          <a:xfrm>
            <a:off x="1345096" y="623391"/>
            <a:ext cx="9529733" cy="933266"/>
          </a:xfrm>
          <a:prstGeom prst="rect">
            <a:avLst/>
          </a:prstGeom>
          <a:solidFill>
            <a:srgbClr val="EC2179"/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rgbClr val="245473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200" dirty="0">
                <a:solidFill>
                  <a:schemeClr val="bg1"/>
                </a:solidFill>
              </a:rPr>
              <a:t>SELBSTBEWERTUNGS-ÜBUNG - für Ihre Selbstreflexion oder als </a:t>
            </a:r>
            <a:r>
              <a:rPr lang="en-GB" sz="3200" dirty="0" err="1">
                <a:solidFill>
                  <a:schemeClr val="bg1"/>
                </a:solidFill>
              </a:rPr>
              <a:t>Diskussionsanstoß für </a:t>
            </a:r>
            <a:r>
              <a:rPr lang="en-GB" sz="3200" dirty="0">
                <a:solidFill>
                  <a:schemeClr val="bg1"/>
                </a:solidFill>
              </a:rPr>
              <a:t>Ihr Team </a:t>
            </a:r>
          </a:p>
        </p:txBody>
      </p:sp>
    </p:spTree>
    <p:extLst>
      <p:ext uri="{BB962C8B-B14F-4D97-AF65-F5344CB8AC3E}">
        <p14:creationId xmlns:p14="http://schemas.microsoft.com/office/powerpoint/2010/main" val="2485779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B8CB9108-1583-4A1C-846B-3263D00D0833}"/>
              </a:ext>
            </a:extLst>
          </p:cNvPr>
          <p:cNvSpPr txBox="1">
            <a:spLocks/>
          </p:cNvSpPr>
          <p:nvPr/>
        </p:nvSpPr>
        <p:spPr>
          <a:xfrm>
            <a:off x="550278" y="2142491"/>
            <a:ext cx="3034036" cy="1482760"/>
          </a:xfrm>
          <a:prstGeom prst="rect">
            <a:avLst/>
          </a:prstGeom>
        </p:spPr>
        <p:txBody>
          <a:bodyPr vert="horz" wrap="square" lIns="81580" tIns="40790" rIns="81580" bIns="4079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n-GB" sz="3200" b="1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3: </a:t>
            </a:r>
            <a:r>
              <a:rPr lang="en-GB" sz="3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Kontrolle vs. Ermächtigung</a:t>
            </a: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endParaRPr lang="en-GB" sz="2200" dirty="0">
              <a:solidFill>
                <a:schemeClr val="tx1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2" name="Freeform: Shape 7917">
            <a:extLst>
              <a:ext uri="{FF2B5EF4-FFF2-40B4-BE49-F238E27FC236}">
                <a16:creationId xmlns:a16="http://schemas.microsoft.com/office/drawing/2014/main" id="{46A7AB5B-9970-4689-AE2E-95FA8268AC99}"/>
              </a:ext>
            </a:extLst>
          </p:cNvPr>
          <p:cNvSpPr/>
          <p:nvPr/>
        </p:nvSpPr>
        <p:spPr>
          <a:xfrm rot="4800">
            <a:off x="4226165" y="2357689"/>
            <a:ext cx="1791786" cy="555282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940" h="292">
                <a:moveTo>
                  <a:pt x="827" y="119"/>
                </a:moveTo>
                <a:cubicBezTo>
                  <a:pt x="801" y="97"/>
                  <a:pt x="834" y="63"/>
                  <a:pt x="660" y="15"/>
                </a:cubicBezTo>
                <a:cubicBezTo>
                  <a:pt x="486" y="-33"/>
                  <a:pt x="333" y="45"/>
                  <a:pt x="312" y="55"/>
                </a:cubicBezTo>
                <a:cubicBezTo>
                  <a:pt x="291" y="66"/>
                  <a:pt x="206" y="129"/>
                  <a:pt x="193" y="181"/>
                </a:cubicBezTo>
                <a:cubicBezTo>
                  <a:pt x="193" y="181"/>
                  <a:pt x="134" y="105"/>
                  <a:pt x="64" y="171"/>
                </a:cubicBezTo>
                <a:cubicBezTo>
                  <a:pt x="64" y="171"/>
                  <a:pt x="22" y="216"/>
                  <a:pt x="0" y="292"/>
                </a:cubicBezTo>
                <a:lnTo>
                  <a:pt x="940" y="292"/>
                </a:lnTo>
                <a:cubicBezTo>
                  <a:pt x="919" y="241"/>
                  <a:pt x="883" y="166"/>
                  <a:pt x="827" y="119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cap="flat">
            <a:noFill/>
            <a:prstDash val="solid"/>
          </a:ln>
        </p:spPr>
        <p:txBody>
          <a:bodyPr vert="horz" wrap="none" lIns="33759" tIns="16879" rIns="33759" bIns="16879" anchor="ctr" anchorCtr="1" compatLnSpc="0"/>
          <a:lstStyle/>
          <a:p>
            <a:pPr hangingPunct="0"/>
            <a:endParaRPr lang="en-GB" sz="675" dirty="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3" name="Freeform: Shape 7918">
            <a:extLst>
              <a:ext uri="{FF2B5EF4-FFF2-40B4-BE49-F238E27FC236}">
                <a16:creationId xmlns:a16="http://schemas.microsoft.com/office/drawing/2014/main" id="{3C2BE94C-2486-4449-8578-EF1EF35CD7EF}"/>
              </a:ext>
            </a:extLst>
          </p:cNvPr>
          <p:cNvSpPr/>
          <p:nvPr/>
        </p:nvSpPr>
        <p:spPr>
          <a:xfrm rot="4800">
            <a:off x="4195910" y="2915925"/>
            <a:ext cx="2057024" cy="1679203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079" h="881">
                <a:moveTo>
                  <a:pt x="2" y="68"/>
                </a:moveTo>
                <a:cubicBezTo>
                  <a:pt x="-7" y="185"/>
                  <a:pt x="14" y="236"/>
                  <a:pt x="62" y="266"/>
                </a:cubicBezTo>
                <a:cubicBezTo>
                  <a:pt x="80" y="276"/>
                  <a:pt x="92" y="276"/>
                  <a:pt x="109" y="279"/>
                </a:cubicBezTo>
                <a:cubicBezTo>
                  <a:pt x="109" y="279"/>
                  <a:pt x="161" y="303"/>
                  <a:pt x="177" y="267"/>
                </a:cubicBezTo>
                <a:cubicBezTo>
                  <a:pt x="177" y="267"/>
                  <a:pt x="188" y="350"/>
                  <a:pt x="233" y="419"/>
                </a:cubicBezTo>
                <a:cubicBezTo>
                  <a:pt x="278" y="487"/>
                  <a:pt x="323" y="523"/>
                  <a:pt x="364" y="538"/>
                </a:cubicBezTo>
                <a:cubicBezTo>
                  <a:pt x="364" y="538"/>
                  <a:pt x="441" y="668"/>
                  <a:pt x="348" y="831"/>
                </a:cubicBezTo>
                <a:cubicBezTo>
                  <a:pt x="348" y="831"/>
                  <a:pt x="414" y="881"/>
                  <a:pt x="508" y="881"/>
                </a:cubicBezTo>
                <a:cubicBezTo>
                  <a:pt x="592" y="881"/>
                  <a:pt x="669" y="853"/>
                  <a:pt x="669" y="853"/>
                </a:cubicBezTo>
                <a:cubicBezTo>
                  <a:pt x="676" y="731"/>
                  <a:pt x="699" y="700"/>
                  <a:pt x="719" y="661"/>
                </a:cubicBezTo>
                <a:cubicBezTo>
                  <a:pt x="726" y="649"/>
                  <a:pt x="758" y="611"/>
                  <a:pt x="802" y="617"/>
                </a:cubicBezTo>
                <a:cubicBezTo>
                  <a:pt x="844" y="623"/>
                  <a:pt x="945" y="649"/>
                  <a:pt x="970" y="628"/>
                </a:cubicBezTo>
                <a:cubicBezTo>
                  <a:pt x="970" y="628"/>
                  <a:pt x="1005" y="612"/>
                  <a:pt x="996" y="560"/>
                </a:cubicBezTo>
                <a:cubicBezTo>
                  <a:pt x="995" y="557"/>
                  <a:pt x="992" y="548"/>
                  <a:pt x="991" y="546"/>
                </a:cubicBezTo>
                <a:cubicBezTo>
                  <a:pt x="987" y="541"/>
                  <a:pt x="986" y="528"/>
                  <a:pt x="995" y="521"/>
                </a:cubicBezTo>
                <a:cubicBezTo>
                  <a:pt x="998" y="518"/>
                  <a:pt x="1007" y="515"/>
                  <a:pt x="1012" y="512"/>
                </a:cubicBezTo>
                <a:cubicBezTo>
                  <a:pt x="1014" y="511"/>
                  <a:pt x="1019" y="506"/>
                  <a:pt x="1021" y="500"/>
                </a:cubicBezTo>
                <a:cubicBezTo>
                  <a:pt x="1025" y="488"/>
                  <a:pt x="1019" y="466"/>
                  <a:pt x="984" y="460"/>
                </a:cubicBezTo>
                <a:cubicBezTo>
                  <a:pt x="984" y="460"/>
                  <a:pt x="1027" y="447"/>
                  <a:pt x="1033" y="432"/>
                </a:cubicBezTo>
                <a:cubicBezTo>
                  <a:pt x="1036" y="425"/>
                  <a:pt x="1038" y="411"/>
                  <a:pt x="1027" y="400"/>
                </a:cubicBezTo>
                <a:cubicBezTo>
                  <a:pt x="1019" y="393"/>
                  <a:pt x="1004" y="366"/>
                  <a:pt x="1031" y="359"/>
                </a:cubicBezTo>
                <a:cubicBezTo>
                  <a:pt x="1031" y="359"/>
                  <a:pt x="1072" y="350"/>
                  <a:pt x="1077" y="323"/>
                </a:cubicBezTo>
                <a:cubicBezTo>
                  <a:pt x="1082" y="297"/>
                  <a:pt x="1077" y="296"/>
                  <a:pt x="1062" y="274"/>
                </a:cubicBezTo>
                <a:cubicBezTo>
                  <a:pt x="1046" y="253"/>
                  <a:pt x="1012" y="223"/>
                  <a:pt x="1004" y="211"/>
                </a:cubicBezTo>
                <a:cubicBezTo>
                  <a:pt x="996" y="200"/>
                  <a:pt x="967" y="161"/>
                  <a:pt x="971" y="132"/>
                </a:cubicBezTo>
                <a:cubicBezTo>
                  <a:pt x="975" y="112"/>
                  <a:pt x="979" y="95"/>
                  <a:pt x="978" y="77"/>
                </a:cubicBezTo>
                <a:cubicBezTo>
                  <a:pt x="977" y="68"/>
                  <a:pt x="976" y="59"/>
                  <a:pt x="972" y="49"/>
                </a:cubicBezTo>
                <a:cubicBezTo>
                  <a:pt x="969" y="40"/>
                  <a:pt x="963" y="22"/>
                  <a:pt x="955" y="0"/>
                </a:cubicBezTo>
                <a:lnTo>
                  <a:pt x="15" y="0"/>
                </a:lnTo>
                <a:cubicBezTo>
                  <a:pt x="9" y="19"/>
                  <a:pt x="5" y="41"/>
                  <a:pt x="3" y="63"/>
                </a:cubicBezTo>
                <a:cubicBezTo>
                  <a:pt x="2" y="65"/>
                  <a:pt x="2" y="67"/>
                  <a:pt x="2" y="68"/>
                </a:cubicBezTo>
                <a:close/>
              </a:path>
            </a:pathLst>
          </a:cu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33759" tIns="16879" rIns="33759" bIns="16879" anchor="ctr" anchorCtr="1" compatLnSpc="0"/>
          <a:lstStyle/>
          <a:p>
            <a:pPr hangingPunct="0"/>
            <a:endParaRPr lang="en-GB" sz="675" dirty="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5" name="Freeform: Shape 7919">
            <a:extLst>
              <a:ext uri="{FF2B5EF4-FFF2-40B4-BE49-F238E27FC236}">
                <a16:creationId xmlns:a16="http://schemas.microsoft.com/office/drawing/2014/main" id="{2362BC44-3E83-427A-B4ED-479ECBC987AB}"/>
              </a:ext>
            </a:extLst>
          </p:cNvPr>
          <p:cNvSpPr/>
          <p:nvPr/>
        </p:nvSpPr>
        <p:spPr>
          <a:xfrm rot="4800">
            <a:off x="8092580" y="2362168"/>
            <a:ext cx="1667754" cy="1068584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875" h="561">
                <a:moveTo>
                  <a:pt x="863" y="456"/>
                </a:moveTo>
                <a:cubicBezTo>
                  <a:pt x="853" y="428"/>
                  <a:pt x="877" y="360"/>
                  <a:pt x="868" y="328"/>
                </a:cubicBezTo>
                <a:cubicBezTo>
                  <a:pt x="859" y="297"/>
                  <a:pt x="824" y="270"/>
                  <a:pt x="820" y="226"/>
                </a:cubicBezTo>
                <a:cubicBezTo>
                  <a:pt x="816" y="183"/>
                  <a:pt x="805" y="153"/>
                  <a:pt x="773" y="105"/>
                </a:cubicBezTo>
                <a:cubicBezTo>
                  <a:pt x="741" y="57"/>
                  <a:pt x="748" y="93"/>
                  <a:pt x="685" y="37"/>
                </a:cubicBezTo>
                <a:cubicBezTo>
                  <a:pt x="684" y="36"/>
                  <a:pt x="612" y="27"/>
                  <a:pt x="611" y="26"/>
                </a:cubicBezTo>
                <a:cubicBezTo>
                  <a:pt x="588" y="-4"/>
                  <a:pt x="553" y="25"/>
                  <a:pt x="516" y="10"/>
                </a:cubicBezTo>
                <a:cubicBezTo>
                  <a:pt x="477" y="-5"/>
                  <a:pt x="463" y="25"/>
                  <a:pt x="400" y="6"/>
                </a:cubicBezTo>
                <a:cubicBezTo>
                  <a:pt x="337" y="-12"/>
                  <a:pt x="278" y="15"/>
                  <a:pt x="278" y="15"/>
                </a:cubicBezTo>
                <a:cubicBezTo>
                  <a:pt x="255" y="-6"/>
                  <a:pt x="209" y="21"/>
                  <a:pt x="209" y="21"/>
                </a:cubicBezTo>
                <a:cubicBezTo>
                  <a:pt x="93" y="28"/>
                  <a:pt x="95" y="58"/>
                  <a:pt x="63" y="85"/>
                </a:cubicBezTo>
                <a:cubicBezTo>
                  <a:pt x="45" y="100"/>
                  <a:pt x="44" y="154"/>
                  <a:pt x="34" y="169"/>
                </a:cubicBezTo>
                <a:cubicBezTo>
                  <a:pt x="4" y="213"/>
                  <a:pt x="74" y="252"/>
                  <a:pt x="74" y="252"/>
                </a:cubicBezTo>
                <a:cubicBezTo>
                  <a:pt x="45" y="275"/>
                  <a:pt x="21" y="371"/>
                  <a:pt x="21" y="371"/>
                </a:cubicBezTo>
                <a:cubicBezTo>
                  <a:pt x="9" y="400"/>
                  <a:pt x="15" y="436"/>
                  <a:pt x="21" y="456"/>
                </a:cubicBezTo>
                <a:cubicBezTo>
                  <a:pt x="34" y="492"/>
                  <a:pt x="24" y="529"/>
                  <a:pt x="11" y="547"/>
                </a:cubicBezTo>
                <a:cubicBezTo>
                  <a:pt x="8" y="551"/>
                  <a:pt x="4" y="556"/>
                  <a:pt x="0" y="561"/>
                </a:cubicBezTo>
                <a:lnTo>
                  <a:pt x="862" y="561"/>
                </a:lnTo>
                <a:cubicBezTo>
                  <a:pt x="880" y="524"/>
                  <a:pt x="879" y="498"/>
                  <a:pt x="863" y="456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 cap="flat">
            <a:noFill/>
            <a:prstDash val="solid"/>
          </a:ln>
        </p:spPr>
        <p:txBody>
          <a:bodyPr vert="horz" wrap="none" lIns="33759" tIns="16879" rIns="33759" bIns="16879" anchor="ctr" anchorCtr="1" compatLnSpc="0"/>
          <a:lstStyle/>
          <a:p>
            <a:pPr hangingPunct="0"/>
            <a:endParaRPr lang="en-GB" sz="675" dirty="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6" name="Freeform: Shape 7920">
            <a:extLst>
              <a:ext uri="{FF2B5EF4-FFF2-40B4-BE49-F238E27FC236}">
                <a16:creationId xmlns:a16="http://schemas.microsoft.com/office/drawing/2014/main" id="{D80948A0-A540-43E2-AE5F-50BF5B7F6768}"/>
              </a:ext>
            </a:extLst>
          </p:cNvPr>
          <p:cNvSpPr/>
          <p:nvPr/>
        </p:nvSpPr>
        <p:spPr>
          <a:xfrm rot="4800">
            <a:off x="7995963" y="3432895"/>
            <a:ext cx="1738357" cy="1165901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912" h="612">
                <a:moveTo>
                  <a:pt x="66" y="108"/>
                </a:moveTo>
                <a:cubicBezTo>
                  <a:pt x="73" y="115"/>
                  <a:pt x="63" y="155"/>
                  <a:pt x="63" y="155"/>
                </a:cubicBezTo>
                <a:cubicBezTo>
                  <a:pt x="53" y="183"/>
                  <a:pt x="84" y="192"/>
                  <a:pt x="84" y="192"/>
                </a:cubicBezTo>
                <a:cubicBezTo>
                  <a:pt x="54" y="199"/>
                  <a:pt x="63" y="221"/>
                  <a:pt x="70" y="227"/>
                </a:cubicBezTo>
                <a:cubicBezTo>
                  <a:pt x="89" y="241"/>
                  <a:pt x="94" y="255"/>
                  <a:pt x="91" y="266"/>
                </a:cubicBezTo>
                <a:cubicBezTo>
                  <a:pt x="70" y="325"/>
                  <a:pt x="79" y="342"/>
                  <a:pt x="93" y="357"/>
                </a:cubicBezTo>
                <a:cubicBezTo>
                  <a:pt x="127" y="391"/>
                  <a:pt x="283" y="375"/>
                  <a:pt x="283" y="375"/>
                </a:cubicBezTo>
                <a:cubicBezTo>
                  <a:pt x="322" y="364"/>
                  <a:pt x="355" y="413"/>
                  <a:pt x="367" y="441"/>
                </a:cubicBezTo>
                <a:cubicBezTo>
                  <a:pt x="381" y="473"/>
                  <a:pt x="380" y="576"/>
                  <a:pt x="388" y="588"/>
                </a:cubicBezTo>
                <a:cubicBezTo>
                  <a:pt x="388" y="588"/>
                  <a:pt x="479" y="612"/>
                  <a:pt x="598" y="612"/>
                </a:cubicBezTo>
                <a:cubicBezTo>
                  <a:pt x="734" y="612"/>
                  <a:pt x="803" y="558"/>
                  <a:pt x="803" y="558"/>
                </a:cubicBezTo>
                <a:cubicBezTo>
                  <a:pt x="754" y="479"/>
                  <a:pt x="753" y="475"/>
                  <a:pt x="728" y="384"/>
                </a:cubicBezTo>
                <a:cubicBezTo>
                  <a:pt x="716" y="337"/>
                  <a:pt x="728" y="252"/>
                  <a:pt x="753" y="236"/>
                </a:cubicBezTo>
                <a:cubicBezTo>
                  <a:pt x="773" y="224"/>
                  <a:pt x="837" y="157"/>
                  <a:pt x="837" y="157"/>
                </a:cubicBezTo>
                <a:cubicBezTo>
                  <a:pt x="913" y="114"/>
                  <a:pt x="891" y="35"/>
                  <a:pt x="891" y="35"/>
                </a:cubicBezTo>
                <a:cubicBezTo>
                  <a:pt x="900" y="22"/>
                  <a:pt x="906" y="11"/>
                  <a:pt x="912" y="0"/>
                </a:cubicBezTo>
                <a:lnTo>
                  <a:pt x="50" y="0"/>
                </a:lnTo>
                <a:cubicBezTo>
                  <a:pt x="35" y="17"/>
                  <a:pt x="16" y="37"/>
                  <a:pt x="7" y="51"/>
                </a:cubicBezTo>
                <a:cubicBezTo>
                  <a:pt x="-25" y="98"/>
                  <a:pt x="66" y="108"/>
                  <a:pt x="66" y="108"/>
                </a:cubicBezTo>
                <a:close/>
              </a:path>
            </a:pathLst>
          </a:cu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33759" tIns="16879" rIns="33759" bIns="16879" anchor="ctr" anchorCtr="1" compatLnSpc="0"/>
          <a:lstStyle/>
          <a:p>
            <a:pPr hangingPunct="0"/>
            <a:endParaRPr lang="en-GB" sz="675" dirty="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0" name="TextBox 138">
            <a:extLst>
              <a:ext uri="{FF2B5EF4-FFF2-40B4-BE49-F238E27FC236}">
                <a16:creationId xmlns:a16="http://schemas.microsoft.com/office/drawing/2014/main" id="{F68518C6-4D42-4E5C-80F4-D4CDFFD05AEB}"/>
              </a:ext>
            </a:extLst>
          </p:cNvPr>
          <p:cNvSpPr txBox="1"/>
          <p:nvPr/>
        </p:nvSpPr>
        <p:spPr>
          <a:xfrm>
            <a:off x="6635801" y="3428702"/>
            <a:ext cx="748924" cy="6002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301" b="1" dirty="0">
                <a:solidFill>
                  <a:schemeClr val="bg1">
                    <a:lumMod val="85000"/>
                  </a:schemeClr>
                </a:solidFill>
                <a:latin typeface="Roboto" charset="0"/>
                <a:ea typeface="Roboto" charset="0"/>
                <a:cs typeface="Roboto" charset="0"/>
              </a:rPr>
              <a:t>VS</a:t>
            </a:r>
          </a:p>
        </p:txBody>
      </p:sp>
      <p:sp>
        <p:nvSpPr>
          <p:cNvPr id="51" name="TextBox 249">
            <a:extLst>
              <a:ext uri="{FF2B5EF4-FFF2-40B4-BE49-F238E27FC236}">
                <a16:creationId xmlns:a16="http://schemas.microsoft.com/office/drawing/2014/main" id="{DE587241-DBE8-46BE-8FF3-2DEE8E35A6F8}"/>
              </a:ext>
            </a:extLst>
          </p:cNvPr>
          <p:cNvSpPr txBox="1"/>
          <p:nvPr/>
        </p:nvSpPr>
        <p:spPr>
          <a:xfrm>
            <a:off x="479234" y="4695928"/>
            <a:ext cx="11549743" cy="1646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GB" altLang="de-DE" sz="2400" dirty="0">
                <a:solidFill>
                  <a:srgbClr val="245473"/>
                </a:solidFill>
                <a:latin typeface="+mj-lt"/>
              </a:rPr>
              <a:t>Wie stellen Sie sicher, dass Sie auf allen Ebenen, auch bei externen Auftragnehmern, eine klare operative Risikokontrolle haben - ohne dabei die Initiative zu ersticken und das Engagement durch Restriktionen und mangelndes Vertrauen zu untergraben? </a:t>
            </a:r>
          </a:p>
          <a:p>
            <a:pPr>
              <a:spcBef>
                <a:spcPts val="600"/>
              </a:spcBef>
            </a:pPr>
            <a:r>
              <a:rPr lang="en-GB" altLang="de-DE" sz="2400" dirty="0">
                <a:solidFill>
                  <a:srgbClr val="245473"/>
                </a:solidFill>
                <a:latin typeface="+mj-lt"/>
              </a:rPr>
              <a:t>Wie können Sie Ermessensentscheidungen zulassen, aber sicherstellen, dass das Risiko minimiert wird?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AE3E539-F52D-4624-AB0D-A039E7E853E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12" name="Text Placeholder 1">
            <a:extLst>
              <a:ext uri="{FF2B5EF4-FFF2-40B4-BE49-F238E27FC236}">
                <a16:creationId xmlns:a16="http://schemas.microsoft.com/office/drawing/2014/main" id="{606E621D-072C-49EC-84FB-6DADB87DD8B7}"/>
              </a:ext>
            </a:extLst>
          </p:cNvPr>
          <p:cNvSpPr txBox="1">
            <a:spLocks/>
          </p:cNvSpPr>
          <p:nvPr/>
        </p:nvSpPr>
        <p:spPr>
          <a:xfrm>
            <a:off x="1345096" y="623391"/>
            <a:ext cx="9529733" cy="933266"/>
          </a:xfrm>
          <a:prstGeom prst="rect">
            <a:avLst/>
          </a:prstGeom>
          <a:solidFill>
            <a:srgbClr val="EC2179"/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rgbClr val="245473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200" dirty="0">
                <a:solidFill>
                  <a:schemeClr val="bg1"/>
                </a:solidFill>
              </a:rPr>
              <a:t>SELBSTBEWERTUNGS-ÜBUNG - für Ihre Selbstreflexion oder als </a:t>
            </a:r>
            <a:r>
              <a:rPr lang="en-GB" sz="3200" dirty="0" err="1">
                <a:solidFill>
                  <a:schemeClr val="bg1"/>
                </a:solidFill>
              </a:rPr>
              <a:t>Diskussionsanstoß für </a:t>
            </a:r>
            <a:r>
              <a:rPr lang="en-GB" sz="3200" dirty="0">
                <a:solidFill>
                  <a:schemeClr val="bg1"/>
                </a:solidFill>
              </a:rPr>
              <a:t>Ihr Team </a:t>
            </a:r>
          </a:p>
        </p:txBody>
      </p:sp>
    </p:spTree>
    <p:extLst>
      <p:ext uri="{BB962C8B-B14F-4D97-AF65-F5344CB8AC3E}">
        <p14:creationId xmlns:p14="http://schemas.microsoft.com/office/powerpoint/2010/main" val="584488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B8CB9108-1583-4A1C-846B-3263D00D0833}"/>
              </a:ext>
            </a:extLst>
          </p:cNvPr>
          <p:cNvSpPr txBox="1">
            <a:spLocks/>
          </p:cNvSpPr>
          <p:nvPr/>
        </p:nvSpPr>
        <p:spPr>
          <a:xfrm>
            <a:off x="550278" y="2142491"/>
            <a:ext cx="2520436" cy="1362984"/>
          </a:xfrm>
          <a:prstGeom prst="rect">
            <a:avLst/>
          </a:prstGeom>
        </p:spPr>
        <p:txBody>
          <a:bodyPr vert="horz" wrap="square" lIns="81580" tIns="40790" rIns="81580" bIns="40790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en-GB" sz="3200" dirty="0">
                <a:solidFill>
                  <a:srgbClr val="245473"/>
                </a:solidFill>
                <a:latin typeface="+mj-lt"/>
                <a:ea typeface="Open Sans Light" panose="020B0306030504020204" pitchFamily="34" charset="0"/>
                <a:cs typeface="Open Sans Light" panose="020B0306030504020204" pitchFamily="34" charset="0"/>
              </a:rPr>
              <a:t>4: Fehler-Mindset</a:t>
            </a:r>
          </a:p>
          <a:p>
            <a:pPr algn="l">
              <a:lnSpc>
                <a:spcPts val="1500"/>
              </a:lnSpc>
              <a:spcBef>
                <a:spcPts val="600"/>
              </a:spcBef>
            </a:pPr>
            <a:endParaRPr lang="en-GB" sz="2200" dirty="0">
              <a:solidFill>
                <a:schemeClr val="tx1"/>
              </a:solidFill>
              <a:latin typeface="+mj-lt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22" name="Freeform: Shape 7917">
            <a:extLst>
              <a:ext uri="{FF2B5EF4-FFF2-40B4-BE49-F238E27FC236}">
                <a16:creationId xmlns:a16="http://schemas.microsoft.com/office/drawing/2014/main" id="{46A7AB5B-9970-4689-AE2E-95FA8268AC99}"/>
              </a:ext>
            </a:extLst>
          </p:cNvPr>
          <p:cNvSpPr/>
          <p:nvPr/>
        </p:nvSpPr>
        <p:spPr>
          <a:xfrm rot="4800">
            <a:off x="4226165" y="2357689"/>
            <a:ext cx="1791786" cy="555282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940" h="292">
                <a:moveTo>
                  <a:pt x="827" y="119"/>
                </a:moveTo>
                <a:cubicBezTo>
                  <a:pt x="801" y="97"/>
                  <a:pt x="834" y="63"/>
                  <a:pt x="660" y="15"/>
                </a:cubicBezTo>
                <a:cubicBezTo>
                  <a:pt x="486" y="-33"/>
                  <a:pt x="333" y="45"/>
                  <a:pt x="312" y="55"/>
                </a:cubicBezTo>
                <a:cubicBezTo>
                  <a:pt x="291" y="66"/>
                  <a:pt x="206" y="129"/>
                  <a:pt x="193" y="181"/>
                </a:cubicBezTo>
                <a:cubicBezTo>
                  <a:pt x="193" y="181"/>
                  <a:pt x="134" y="105"/>
                  <a:pt x="64" y="171"/>
                </a:cubicBezTo>
                <a:cubicBezTo>
                  <a:pt x="64" y="171"/>
                  <a:pt x="22" y="216"/>
                  <a:pt x="0" y="292"/>
                </a:cubicBezTo>
                <a:lnTo>
                  <a:pt x="940" y="292"/>
                </a:lnTo>
                <a:cubicBezTo>
                  <a:pt x="919" y="241"/>
                  <a:pt x="883" y="166"/>
                  <a:pt x="827" y="119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cap="flat">
            <a:noFill/>
            <a:prstDash val="solid"/>
          </a:ln>
        </p:spPr>
        <p:txBody>
          <a:bodyPr vert="horz" wrap="none" lIns="33759" tIns="16879" rIns="33759" bIns="16879" anchor="ctr" anchorCtr="1" compatLnSpc="0"/>
          <a:lstStyle/>
          <a:p>
            <a:pPr hangingPunct="0"/>
            <a:endParaRPr lang="en-GB" sz="675" dirty="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3" name="Freeform: Shape 7918">
            <a:extLst>
              <a:ext uri="{FF2B5EF4-FFF2-40B4-BE49-F238E27FC236}">
                <a16:creationId xmlns:a16="http://schemas.microsoft.com/office/drawing/2014/main" id="{3C2BE94C-2486-4449-8578-EF1EF35CD7EF}"/>
              </a:ext>
            </a:extLst>
          </p:cNvPr>
          <p:cNvSpPr/>
          <p:nvPr/>
        </p:nvSpPr>
        <p:spPr>
          <a:xfrm rot="4800">
            <a:off x="4195910" y="2915925"/>
            <a:ext cx="2057024" cy="1679203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079" h="881">
                <a:moveTo>
                  <a:pt x="2" y="68"/>
                </a:moveTo>
                <a:cubicBezTo>
                  <a:pt x="-7" y="185"/>
                  <a:pt x="14" y="236"/>
                  <a:pt x="62" y="266"/>
                </a:cubicBezTo>
                <a:cubicBezTo>
                  <a:pt x="80" y="276"/>
                  <a:pt x="92" y="276"/>
                  <a:pt x="109" y="279"/>
                </a:cubicBezTo>
                <a:cubicBezTo>
                  <a:pt x="109" y="279"/>
                  <a:pt x="161" y="303"/>
                  <a:pt x="177" y="267"/>
                </a:cubicBezTo>
                <a:cubicBezTo>
                  <a:pt x="177" y="267"/>
                  <a:pt x="188" y="350"/>
                  <a:pt x="233" y="419"/>
                </a:cubicBezTo>
                <a:cubicBezTo>
                  <a:pt x="278" y="487"/>
                  <a:pt x="323" y="523"/>
                  <a:pt x="364" y="538"/>
                </a:cubicBezTo>
                <a:cubicBezTo>
                  <a:pt x="364" y="538"/>
                  <a:pt x="441" y="668"/>
                  <a:pt x="348" y="831"/>
                </a:cubicBezTo>
                <a:cubicBezTo>
                  <a:pt x="348" y="831"/>
                  <a:pt x="414" y="881"/>
                  <a:pt x="508" y="881"/>
                </a:cubicBezTo>
                <a:cubicBezTo>
                  <a:pt x="592" y="881"/>
                  <a:pt x="669" y="853"/>
                  <a:pt x="669" y="853"/>
                </a:cubicBezTo>
                <a:cubicBezTo>
                  <a:pt x="676" y="731"/>
                  <a:pt x="699" y="700"/>
                  <a:pt x="719" y="661"/>
                </a:cubicBezTo>
                <a:cubicBezTo>
                  <a:pt x="726" y="649"/>
                  <a:pt x="758" y="611"/>
                  <a:pt x="802" y="617"/>
                </a:cubicBezTo>
                <a:cubicBezTo>
                  <a:pt x="844" y="623"/>
                  <a:pt x="945" y="649"/>
                  <a:pt x="970" y="628"/>
                </a:cubicBezTo>
                <a:cubicBezTo>
                  <a:pt x="970" y="628"/>
                  <a:pt x="1005" y="612"/>
                  <a:pt x="996" y="560"/>
                </a:cubicBezTo>
                <a:cubicBezTo>
                  <a:pt x="995" y="557"/>
                  <a:pt x="992" y="548"/>
                  <a:pt x="991" y="546"/>
                </a:cubicBezTo>
                <a:cubicBezTo>
                  <a:pt x="987" y="541"/>
                  <a:pt x="986" y="528"/>
                  <a:pt x="995" y="521"/>
                </a:cubicBezTo>
                <a:cubicBezTo>
                  <a:pt x="998" y="518"/>
                  <a:pt x="1007" y="515"/>
                  <a:pt x="1012" y="512"/>
                </a:cubicBezTo>
                <a:cubicBezTo>
                  <a:pt x="1014" y="511"/>
                  <a:pt x="1019" y="506"/>
                  <a:pt x="1021" y="500"/>
                </a:cubicBezTo>
                <a:cubicBezTo>
                  <a:pt x="1025" y="488"/>
                  <a:pt x="1019" y="466"/>
                  <a:pt x="984" y="460"/>
                </a:cubicBezTo>
                <a:cubicBezTo>
                  <a:pt x="984" y="460"/>
                  <a:pt x="1027" y="447"/>
                  <a:pt x="1033" y="432"/>
                </a:cubicBezTo>
                <a:cubicBezTo>
                  <a:pt x="1036" y="425"/>
                  <a:pt x="1038" y="411"/>
                  <a:pt x="1027" y="400"/>
                </a:cubicBezTo>
                <a:cubicBezTo>
                  <a:pt x="1019" y="393"/>
                  <a:pt x="1004" y="366"/>
                  <a:pt x="1031" y="359"/>
                </a:cubicBezTo>
                <a:cubicBezTo>
                  <a:pt x="1031" y="359"/>
                  <a:pt x="1072" y="350"/>
                  <a:pt x="1077" y="323"/>
                </a:cubicBezTo>
                <a:cubicBezTo>
                  <a:pt x="1082" y="297"/>
                  <a:pt x="1077" y="296"/>
                  <a:pt x="1062" y="274"/>
                </a:cubicBezTo>
                <a:cubicBezTo>
                  <a:pt x="1046" y="253"/>
                  <a:pt x="1012" y="223"/>
                  <a:pt x="1004" y="211"/>
                </a:cubicBezTo>
                <a:cubicBezTo>
                  <a:pt x="996" y="200"/>
                  <a:pt x="967" y="161"/>
                  <a:pt x="971" y="132"/>
                </a:cubicBezTo>
                <a:cubicBezTo>
                  <a:pt x="975" y="112"/>
                  <a:pt x="979" y="95"/>
                  <a:pt x="978" y="77"/>
                </a:cubicBezTo>
                <a:cubicBezTo>
                  <a:pt x="977" y="68"/>
                  <a:pt x="976" y="59"/>
                  <a:pt x="972" y="49"/>
                </a:cubicBezTo>
                <a:cubicBezTo>
                  <a:pt x="969" y="40"/>
                  <a:pt x="963" y="22"/>
                  <a:pt x="955" y="0"/>
                </a:cubicBezTo>
                <a:lnTo>
                  <a:pt x="15" y="0"/>
                </a:lnTo>
                <a:cubicBezTo>
                  <a:pt x="9" y="19"/>
                  <a:pt x="5" y="41"/>
                  <a:pt x="3" y="63"/>
                </a:cubicBezTo>
                <a:cubicBezTo>
                  <a:pt x="2" y="65"/>
                  <a:pt x="2" y="67"/>
                  <a:pt x="2" y="68"/>
                </a:cubicBezTo>
                <a:close/>
              </a:path>
            </a:pathLst>
          </a:custGeom>
          <a:solidFill>
            <a:schemeClr val="accent1"/>
          </a:solidFill>
          <a:ln cap="flat">
            <a:noFill/>
            <a:prstDash val="solid"/>
          </a:ln>
        </p:spPr>
        <p:txBody>
          <a:bodyPr vert="horz" wrap="none" lIns="33759" tIns="16879" rIns="33759" bIns="16879" anchor="ctr" anchorCtr="1" compatLnSpc="0"/>
          <a:lstStyle/>
          <a:p>
            <a:pPr hangingPunct="0"/>
            <a:endParaRPr lang="en-GB" sz="675" dirty="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5" name="Freeform: Shape 7919">
            <a:extLst>
              <a:ext uri="{FF2B5EF4-FFF2-40B4-BE49-F238E27FC236}">
                <a16:creationId xmlns:a16="http://schemas.microsoft.com/office/drawing/2014/main" id="{2362BC44-3E83-427A-B4ED-479ECBC987AB}"/>
              </a:ext>
            </a:extLst>
          </p:cNvPr>
          <p:cNvSpPr/>
          <p:nvPr/>
        </p:nvSpPr>
        <p:spPr>
          <a:xfrm rot="4800">
            <a:off x="8092580" y="2362168"/>
            <a:ext cx="1667754" cy="1068584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875" h="561">
                <a:moveTo>
                  <a:pt x="863" y="456"/>
                </a:moveTo>
                <a:cubicBezTo>
                  <a:pt x="853" y="428"/>
                  <a:pt x="877" y="360"/>
                  <a:pt x="868" y="328"/>
                </a:cubicBezTo>
                <a:cubicBezTo>
                  <a:pt x="859" y="297"/>
                  <a:pt x="824" y="270"/>
                  <a:pt x="820" y="226"/>
                </a:cubicBezTo>
                <a:cubicBezTo>
                  <a:pt x="816" y="183"/>
                  <a:pt x="805" y="153"/>
                  <a:pt x="773" y="105"/>
                </a:cubicBezTo>
                <a:cubicBezTo>
                  <a:pt x="741" y="57"/>
                  <a:pt x="748" y="93"/>
                  <a:pt x="685" y="37"/>
                </a:cubicBezTo>
                <a:cubicBezTo>
                  <a:pt x="684" y="36"/>
                  <a:pt x="612" y="27"/>
                  <a:pt x="611" y="26"/>
                </a:cubicBezTo>
                <a:cubicBezTo>
                  <a:pt x="588" y="-4"/>
                  <a:pt x="553" y="25"/>
                  <a:pt x="516" y="10"/>
                </a:cubicBezTo>
                <a:cubicBezTo>
                  <a:pt x="477" y="-5"/>
                  <a:pt x="463" y="25"/>
                  <a:pt x="400" y="6"/>
                </a:cubicBezTo>
                <a:cubicBezTo>
                  <a:pt x="337" y="-12"/>
                  <a:pt x="278" y="15"/>
                  <a:pt x="278" y="15"/>
                </a:cubicBezTo>
                <a:cubicBezTo>
                  <a:pt x="255" y="-6"/>
                  <a:pt x="209" y="21"/>
                  <a:pt x="209" y="21"/>
                </a:cubicBezTo>
                <a:cubicBezTo>
                  <a:pt x="93" y="28"/>
                  <a:pt x="95" y="58"/>
                  <a:pt x="63" y="85"/>
                </a:cubicBezTo>
                <a:cubicBezTo>
                  <a:pt x="45" y="100"/>
                  <a:pt x="44" y="154"/>
                  <a:pt x="34" y="169"/>
                </a:cubicBezTo>
                <a:cubicBezTo>
                  <a:pt x="4" y="213"/>
                  <a:pt x="74" y="252"/>
                  <a:pt x="74" y="252"/>
                </a:cubicBezTo>
                <a:cubicBezTo>
                  <a:pt x="45" y="275"/>
                  <a:pt x="21" y="371"/>
                  <a:pt x="21" y="371"/>
                </a:cubicBezTo>
                <a:cubicBezTo>
                  <a:pt x="9" y="400"/>
                  <a:pt x="15" y="436"/>
                  <a:pt x="21" y="456"/>
                </a:cubicBezTo>
                <a:cubicBezTo>
                  <a:pt x="34" y="492"/>
                  <a:pt x="24" y="529"/>
                  <a:pt x="11" y="547"/>
                </a:cubicBezTo>
                <a:cubicBezTo>
                  <a:pt x="8" y="551"/>
                  <a:pt x="4" y="556"/>
                  <a:pt x="0" y="561"/>
                </a:cubicBezTo>
                <a:lnTo>
                  <a:pt x="862" y="561"/>
                </a:lnTo>
                <a:cubicBezTo>
                  <a:pt x="880" y="524"/>
                  <a:pt x="879" y="498"/>
                  <a:pt x="863" y="456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 cap="flat">
            <a:noFill/>
            <a:prstDash val="solid"/>
          </a:ln>
        </p:spPr>
        <p:txBody>
          <a:bodyPr vert="horz" wrap="none" lIns="33759" tIns="16879" rIns="33759" bIns="16879" anchor="ctr" anchorCtr="1" compatLnSpc="0"/>
          <a:lstStyle/>
          <a:p>
            <a:pPr hangingPunct="0"/>
            <a:endParaRPr lang="en-GB" sz="675" dirty="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46" name="Freeform: Shape 7920">
            <a:extLst>
              <a:ext uri="{FF2B5EF4-FFF2-40B4-BE49-F238E27FC236}">
                <a16:creationId xmlns:a16="http://schemas.microsoft.com/office/drawing/2014/main" id="{D80948A0-A540-43E2-AE5F-50BF5B7F6768}"/>
              </a:ext>
            </a:extLst>
          </p:cNvPr>
          <p:cNvSpPr/>
          <p:nvPr/>
        </p:nvSpPr>
        <p:spPr>
          <a:xfrm rot="4800">
            <a:off x="7995963" y="3432895"/>
            <a:ext cx="1738357" cy="1165901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912" h="612">
                <a:moveTo>
                  <a:pt x="66" y="108"/>
                </a:moveTo>
                <a:cubicBezTo>
                  <a:pt x="73" y="115"/>
                  <a:pt x="63" y="155"/>
                  <a:pt x="63" y="155"/>
                </a:cubicBezTo>
                <a:cubicBezTo>
                  <a:pt x="53" y="183"/>
                  <a:pt x="84" y="192"/>
                  <a:pt x="84" y="192"/>
                </a:cubicBezTo>
                <a:cubicBezTo>
                  <a:pt x="54" y="199"/>
                  <a:pt x="63" y="221"/>
                  <a:pt x="70" y="227"/>
                </a:cubicBezTo>
                <a:cubicBezTo>
                  <a:pt x="89" y="241"/>
                  <a:pt x="94" y="255"/>
                  <a:pt x="91" y="266"/>
                </a:cubicBezTo>
                <a:cubicBezTo>
                  <a:pt x="70" y="325"/>
                  <a:pt x="79" y="342"/>
                  <a:pt x="93" y="357"/>
                </a:cubicBezTo>
                <a:cubicBezTo>
                  <a:pt x="127" y="391"/>
                  <a:pt x="283" y="375"/>
                  <a:pt x="283" y="375"/>
                </a:cubicBezTo>
                <a:cubicBezTo>
                  <a:pt x="322" y="364"/>
                  <a:pt x="355" y="413"/>
                  <a:pt x="367" y="441"/>
                </a:cubicBezTo>
                <a:cubicBezTo>
                  <a:pt x="381" y="473"/>
                  <a:pt x="380" y="576"/>
                  <a:pt x="388" y="588"/>
                </a:cubicBezTo>
                <a:cubicBezTo>
                  <a:pt x="388" y="588"/>
                  <a:pt x="479" y="612"/>
                  <a:pt x="598" y="612"/>
                </a:cubicBezTo>
                <a:cubicBezTo>
                  <a:pt x="734" y="612"/>
                  <a:pt x="803" y="558"/>
                  <a:pt x="803" y="558"/>
                </a:cubicBezTo>
                <a:cubicBezTo>
                  <a:pt x="754" y="479"/>
                  <a:pt x="753" y="475"/>
                  <a:pt x="728" y="384"/>
                </a:cubicBezTo>
                <a:cubicBezTo>
                  <a:pt x="716" y="337"/>
                  <a:pt x="728" y="252"/>
                  <a:pt x="753" y="236"/>
                </a:cubicBezTo>
                <a:cubicBezTo>
                  <a:pt x="773" y="224"/>
                  <a:pt x="837" y="157"/>
                  <a:pt x="837" y="157"/>
                </a:cubicBezTo>
                <a:cubicBezTo>
                  <a:pt x="913" y="114"/>
                  <a:pt x="891" y="35"/>
                  <a:pt x="891" y="35"/>
                </a:cubicBezTo>
                <a:cubicBezTo>
                  <a:pt x="900" y="22"/>
                  <a:pt x="906" y="11"/>
                  <a:pt x="912" y="0"/>
                </a:cubicBezTo>
                <a:lnTo>
                  <a:pt x="50" y="0"/>
                </a:lnTo>
                <a:cubicBezTo>
                  <a:pt x="35" y="17"/>
                  <a:pt x="16" y="37"/>
                  <a:pt x="7" y="51"/>
                </a:cubicBezTo>
                <a:cubicBezTo>
                  <a:pt x="-25" y="98"/>
                  <a:pt x="66" y="108"/>
                  <a:pt x="66" y="108"/>
                </a:cubicBezTo>
                <a:close/>
              </a:path>
            </a:pathLst>
          </a:custGeom>
          <a:solidFill>
            <a:schemeClr val="accent2"/>
          </a:solidFill>
          <a:ln cap="flat">
            <a:noFill/>
            <a:prstDash val="solid"/>
          </a:ln>
        </p:spPr>
        <p:txBody>
          <a:bodyPr vert="horz" wrap="none" lIns="33759" tIns="16879" rIns="33759" bIns="16879" anchor="ctr" anchorCtr="1" compatLnSpc="0"/>
          <a:lstStyle/>
          <a:p>
            <a:pPr hangingPunct="0"/>
            <a:endParaRPr lang="en-GB" sz="675" dirty="0">
              <a:latin typeface="Arial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0" name="TextBox 138">
            <a:extLst>
              <a:ext uri="{FF2B5EF4-FFF2-40B4-BE49-F238E27FC236}">
                <a16:creationId xmlns:a16="http://schemas.microsoft.com/office/drawing/2014/main" id="{F68518C6-4D42-4E5C-80F4-D4CDFFD05AEB}"/>
              </a:ext>
            </a:extLst>
          </p:cNvPr>
          <p:cNvSpPr txBox="1"/>
          <p:nvPr/>
        </p:nvSpPr>
        <p:spPr>
          <a:xfrm>
            <a:off x="6635801" y="3428702"/>
            <a:ext cx="748924" cy="6002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301" b="1" dirty="0">
                <a:solidFill>
                  <a:schemeClr val="bg1">
                    <a:lumMod val="85000"/>
                  </a:schemeClr>
                </a:solidFill>
                <a:latin typeface="Roboto" charset="0"/>
                <a:ea typeface="Roboto" charset="0"/>
                <a:cs typeface="Roboto" charset="0"/>
              </a:rPr>
              <a:t>VS</a:t>
            </a:r>
          </a:p>
        </p:txBody>
      </p:sp>
      <p:sp>
        <p:nvSpPr>
          <p:cNvPr id="51" name="TextBox 249">
            <a:extLst>
              <a:ext uri="{FF2B5EF4-FFF2-40B4-BE49-F238E27FC236}">
                <a16:creationId xmlns:a16="http://schemas.microsoft.com/office/drawing/2014/main" id="{DE587241-DBE8-46BE-8FF3-2DEE8E35A6F8}"/>
              </a:ext>
            </a:extLst>
          </p:cNvPr>
          <p:cNvSpPr txBox="1"/>
          <p:nvPr/>
        </p:nvSpPr>
        <p:spPr>
          <a:xfrm>
            <a:off x="689059" y="4882540"/>
            <a:ext cx="11130093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GB" altLang="de-DE" sz="2400" dirty="0">
                <a:solidFill>
                  <a:srgbClr val="245473"/>
                </a:solidFill>
                <a:latin typeface="+mj-lt"/>
              </a:rPr>
              <a:t>Jeder </a:t>
            </a:r>
            <a:r>
              <a:rPr lang="en-GB" altLang="de-DE" sz="2400" dirty="0" err="1">
                <a:solidFill>
                  <a:srgbClr val="245473"/>
                </a:solidFill>
                <a:latin typeface="+mj-lt"/>
              </a:rPr>
              <a:t>macht</a:t>
            </a:r>
            <a:r>
              <a:rPr lang="en-GB" altLang="de-DE" sz="2400" dirty="0">
                <a:solidFill>
                  <a:srgbClr val="245473"/>
                </a:solidFill>
                <a:latin typeface="+mj-lt"/>
              </a:rPr>
              <a:t> </a:t>
            </a:r>
            <a:r>
              <a:rPr lang="en-GB" altLang="de-DE" sz="2400" dirty="0" err="1">
                <a:solidFill>
                  <a:srgbClr val="245473"/>
                </a:solidFill>
                <a:latin typeface="+mj-lt"/>
              </a:rPr>
              <a:t>Fehler</a:t>
            </a:r>
            <a:r>
              <a:rPr lang="en-GB" altLang="de-DE" sz="2400" dirty="0">
                <a:solidFill>
                  <a:srgbClr val="245473"/>
                </a:solidFill>
                <a:latin typeface="+mj-lt"/>
              </a:rPr>
              <a:t>, aber was können Sie sich erlauben und was nicht? </a:t>
            </a:r>
          </a:p>
          <a:p>
            <a:pPr>
              <a:spcBef>
                <a:spcPts val="600"/>
              </a:spcBef>
            </a:pPr>
            <a:r>
              <a:rPr lang="en-GB" altLang="de-DE" sz="2400" dirty="0">
                <a:solidFill>
                  <a:srgbClr val="245473"/>
                </a:solidFill>
                <a:latin typeface="+mj-lt"/>
              </a:rPr>
              <a:t>Wie minimieren Sie Fehler und deren negative Auswirkungen? </a:t>
            </a:r>
          </a:p>
          <a:p>
            <a:pPr>
              <a:spcBef>
                <a:spcPts val="600"/>
              </a:spcBef>
            </a:pPr>
            <a:r>
              <a:rPr lang="en-GB" altLang="de-DE" sz="2400" dirty="0">
                <a:solidFill>
                  <a:srgbClr val="245473"/>
                </a:solidFill>
                <a:latin typeface="+mj-lt"/>
              </a:rPr>
              <a:t>Wie kann das Risikomanagement menschlichen Fehlern Rechnung tragen - und davon profitieren?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78CE3D5-34D1-48BC-B76D-0ADF1A087D6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12" name="Text Placeholder 1">
            <a:extLst>
              <a:ext uri="{FF2B5EF4-FFF2-40B4-BE49-F238E27FC236}">
                <a16:creationId xmlns:a16="http://schemas.microsoft.com/office/drawing/2014/main" id="{FFCB3FEF-8C9A-4374-9A00-74FFA54E9ACF}"/>
              </a:ext>
            </a:extLst>
          </p:cNvPr>
          <p:cNvSpPr txBox="1">
            <a:spLocks/>
          </p:cNvSpPr>
          <p:nvPr/>
        </p:nvSpPr>
        <p:spPr>
          <a:xfrm>
            <a:off x="1345096" y="623391"/>
            <a:ext cx="9529733" cy="933266"/>
          </a:xfrm>
          <a:prstGeom prst="rect">
            <a:avLst/>
          </a:prstGeom>
          <a:solidFill>
            <a:srgbClr val="EC2179"/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rgbClr val="245473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200" dirty="0">
                <a:solidFill>
                  <a:schemeClr val="bg1"/>
                </a:solidFill>
              </a:rPr>
              <a:t>SELBSTBEWERTUNGS-ÜBUNG - für Ihre Selbstreflexion oder als </a:t>
            </a:r>
            <a:r>
              <a:rPr lang="en-GB" sz="3200" dirty="0" err="1">
                <a:solidFill>
                  <a:schemeClr val="bg1"/>
                </a:solidFill>
              </a:rPr>
              <a:t>Diskussionsanstoß für </a:t>
            </a:r>
            <a:r>
              <a:rPr lang="en-GB" sz="3200" dirty="0">
                <a:solidFill>
                  <a:schemeClr val="bg1"/>
                </a:solidFill>
              </a:rPr>
              <a:t>Ihr Team </a:t>
            </a:r>
          </a:p>
        </p:txBody>
      </p:sp>
    </p:spTree>
    <p:extLst>
      <p:ext uri="{BB962C8B-B14F-4D97-AF65-F5344CB8AC3E}">
        <p14:creationId xmlns:p14="http://schemas.microsoft.com/office/powerpoint/2010/main" val="18103897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236</Words>
  <Application>Microsoft Office PowerPoint</Application>
  <PresentationFormat>Breitbild</PresentationFormat>
  <Paragraphs>30</Paragraphs>
  <Slides>5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Roboto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Erika Nepp</dc:creator>
  <cp:lastModifiedBy>Erika Nepp</cp:lastModifiedBy>
  <cp:revision>2</cp:revision>
  <dcterms:created xsi:type="dcterms:W3CDTF">2021-08-18T12:44:17Z</dcterms:created>
  <dcterms:modified xsi:type="dcterms:W3CDTF">2021-08-18T13:36:29Z</dcterms:modified>
</cp:coreProperties>
</file>