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85" r:id="rId5"/>
    <p:sldId id="286" r:id="rId6"/>
    <p:sldId id="287" r:id="rId7"/>
    <p:sldId id="288" r:id="rId8"/>
    <p:sldId id="289" r:id="rId9"/>
    <p:sldId id="290"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3" d="100"/>
          <a:sy n="63" d="100"/>
        </p:scale>
        <p:origin x="73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BC139D-BD57-4B11-821C-7F3D7A3E3E2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B953796-5E72-4FD8-870F-7E1F707750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6235424-4E20-415E-9420-573FA5A14FBE}"/>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5" name="Fußzeilenplatzhalter 4">
            <a:extLst>
              <a:ext uri="{FF2B5EF4-FFF2-40B4-BE49-F238E27FC236}">
                <a16:creationId xmlns:a16="http://schemas.microsoft.com/office/drawing/2014/main" id="{AE317D58-4652-4B16-8137-32BE996FE7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ED3FA9A-9BD6-493B-8F02-A497A6F83794}"/>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386374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5829A7-AC9C-4080-AF40-6345796B747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B9EC424-D8AE-4DBC-BBC1-4F62B316177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CF0E11-DCBD-48A0-BB20-A6FFA84C1730}"/>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5" name="Fußzeilenplatzhalter 4">
            <a:extLst>
              <a:ext uri="{FF2B5EF4-FFF2-40B4-BE49-F238E27FC236}">
                <a16:creationId xmlns:a16="http://schemas.microsoft.com/office/drawing/2014/main" id="{6A5D99BE-78B9-4955-814A-445A6FFB97D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0FD0005-2CCE-436A-9159-7B9537DCE1DE}"/>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2327747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EECE14B-49D1-4341-BCDC-EB86B56D976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509A11B-8A4C-4DFF-AED7-C6F76471ED5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57448A4-CEE0-4528-9366-F63FBD0561B4}"/>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5" name="Fußzeilenplatzhalter 4">
            <a:extLst>
              <a:ext uri="{FF2B5EF4-FFF2-40B4-BE49-F238E27FC236}">
                <a16:creationId xmlns:a16="http://schemas.microsoft.com/office/drawing/2014/main" id="{E1ED2F22-7B4F-4B4E-A201-76C4A38BEA5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3D42EFD-1EB3-4F9A-93FE-23970D9F1151}"/>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1570285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ivider - Orange">
    <p:spTree>
      <p:nvGrpSpPr>
        <p:cNvPr id="1" name=""/>
        <p:cNvGrpSpPr/>
        <p:nvPr/>
      </p:nvGrpSpPr>
      <p:grpSpPr>
        <a:xfrm>
          <a:off x="0" y="0"/>
          <a:ext cx="0" cy="0"/>
          <a:chOff x="0" y="0"/>
          <a:chExt cx="0" cy="0"/>
        </a:xfrm>
      </p:grpSpPr>
      <p:sp>
        <p:nvSpPr>
          <p:cNvPr id="128" name="Rectangle 5"/>
          <p:cNvSpPr/>
          <p:nvPr/>
        </p:nvSpPr>
        <p:spPr>
          <a:xfrm>
            <a:off x="0" y="-2"/>
            <a:ext cx="12192000" cy="6952131"/>
          </a:xfrm>
          <a:prstGeom prst="rect">
            <a:avLst/>
          </a:prstGeom>
          <a:solidFill>
            <a:srgbClr val="F05A2A"/>
          </a:solidFill>
          <a:ln w="12700">
            <a:miter lim="400000"/>
          </a:ln>
        </p:spPr>
        <p:txBody>
          <a:bodyPr lIns="45719" rIns="45719" anchor="ctr"/>
          <a:lstStyle/>
          <a:p>
            <a:pPr algn="ctr">
              <a:defRPr>
                <a:solidFill>
                  <a:srgbClr val="0E3C55"/>
                </a:solidFill>
              </a:defRPr>
            </a:pPr>
            <a:endParaRPr/>
          </a:p>
        </p:txBody>
      </p:sp>
      <p:sp>
        <p:nvSpPr>
          <p:cNvPr id="129" name="Textebene 1…"/>
          <p:cNvSpPr txBox="1">
            <a:spLocks noGrp="1"/>
          </p:cNvSpPr>
          <p:nvPr>
            <p:ph type="body" sz="quarter" idx="1" hasCustomPrompt="1"/>
          </p:nvPr>
        </p:nvSpPr>
        <p:spPr>
          <a:xfrm>
            <a:off x="581497" y="4856626"/>
            <a:ext cx="9821959" cy="1582272"/>
          </a:xfrm>
          <a:prstGeom prst="rect">
            <a:avLst/>
          </a:prstGeom>
        </p:spPr>
        <p:txBody>
          <a:bodyPr anchor="ctr"/>
          <a:lstStyle>
            <a:lvl1pPr marL="0" indent="0">
              <a:buSzTx/>
              <a:buFontTx/>
              <a:buNone/>
              <a:defRPr sz="4800">
                <a:solidFill>
                  <a:srgbClr val="FFFFFF"/>
                </a:solidFill>
                <a:latin typeface="Calibri Light"/>
                <a:ea typeface="Calibri Light"/>
                <a:cs typeface="Calibri Light"/>
                <a:sym typeface="Calibri Light"/>
              </a:defRPr>
            </a:lvl1pPr>
            <a:lvl2pPr marL="0" indent="457200">
              <a:buSzTx/>
              <a:buFontTx/>
              <a:buNone/>
              <a:defRPr sz="4800">
                <a:solidFill>
                  <a:srgbClr val="FFFFFF"/>
                </a:solidFill>
                <a:latin typeface="Calibri Light"/>
                <a:ea typeface="Calibri Light"/>
                <a:cs typeface="Calibri Light"/>
                <a:sym typeface="Calibri Light"/>
              </a:defRPr>
            </a:lvl2pPr>
            <a:lvl3pPr marL="0" indent="914400">
              <a:buSzTx/>
              <a:buFontTx/>
              <a:buNone/>
              <a:defRPr sz="4800">
                <a:solidFill>
                  <a:srgbClr val="FFFFFF"/>
                </a:solidFill>
                <a:latin typeface="Calibri Light"/>
                <a:ea typeface="Calibri Light"/>
                <a:cs typeface="Calibri Light"/>
                <a:sym typeface="Calibri Light"/>
              </a:defRPr>
            </a:lvl3pPr>
            <a:lvl4pPr marL="0" indent="1371600">
              <a:buSzTx/>
              <a:buFontTx/>
              <a:buNone/>
              <a:defRPr sz="4800">
                <a:solidFill>
                  <a:srgbClr val="FFFFFF"/>
                </a:solidFill>
                <a:latin typeface="Calibri Light"/>
                <a:ea typeface="Calibri Light"/>
                <a:cs typeface="Calibri Light"/>
                <a:sym typeface="Calibri Light"/>
              </a:defRPr>
            </a:lvl4pPr>
            <a:lvl5pPr marL="0" indent="1828800">
              <a:buSzTx/>
              <a:buFontTx/>
              <a:buNone/>
              <a:defRPr sz="4800">
                <a:solidFill>
                  <a:srgbClr val="FFFFFF"/>
                </a:solidFill>
                <a:latin typeface="Calibri Light"/>
                <a:ea typeface="Calibri Light"/>
                <a:cs typeface="Calibri Light"/>
                <a:sym typeface="Calibri Light"/>
              </a:defRPr>
            </a:lvl5pPr>
          </a:lstStyle>
          <a:p>
            <a:r>
              <a:t>TITLE</a:t>
            </a:r>
          </a:p>
          <a:p>
            <a:pPr lvl="1"/>
            <a:endParaRPr/>
          </a:p>
          <a:p>
            <a:pPr lvl="2"/>
            <a:endParaRPr/>
          </a:p>
          <a:p>
            <a:pPr lvl="3"/>
            <a:endParaRPr/>
          </a:p>
          <a:p>
            <a:pPr lvl="4"/>
            <a:endParaRPr/>
          </a:p>
        </p:txBody>
      </p:sp>
      <p:pic>
        <p:nvPicPr>
          <p:cNvPr id="130" name="Picture 6" descr="Picture 6"/>
          <p:cNvPicPr>
            <a:picLocks noChangeAspect="1"/>
          </p:cNvPicPr>
          <p:nvPr/>
        </p:nvPicPr>
        <p:blipFill>
          <a:blip r:embed="rId2"/>
          <a:srcRect b="32961"/>
          <a:stretch>
            <a:fillRect/>
          </a:stretch>
        </p:blipFill>
        <p:spPr>
          <a:xfrm>
            <a:off x="10071490" y="5308019"/>
            <a:ext cx="2452475" cy="1644109"/>
          </a:xfrm>
          <a:prstGeom prst="rect">
            <a:avLst/>
          </a:prstGeom>
          <a:ln w="12700">
            <a:miter lim="400000"/>
          </a:ln>
        </p:spPr>
      </p:pic>
      <p:pic>
        <p:nvPicPr>
          <p:cNvPr id="131" name="Picture 7" descr="Picture 7"/>
          <p:cNvPicPr>
            <a:picLocks noChangeAspect="1"/>
          </p:cNvPicPr>
          <p:nvPr/>
        </p:nvPicPr>
        <p:blipFill>
          <a:blip r:embed="rId3"/>
          <a:srcRect l="31220" t="21060"/>
          <a:stretch>
            <a:fillRect/>
          </a:stretch>
        </p:blipFill>
        <p:spPr>
          <a:xfrm>
            <a:off x="0" y="-1"/>
            <a:ext cx="1634614" cy="1876099"/>
          </a:xfrm>
          <a:prstGeom prst="rect">
            <a:avLst/>
          </a:prstGeom>
          <a:ln w="12700">
            <a:miter lim="400000"/>
          </a:ln>
        </p:spPr>
      </p:pic>
      <p:sp>
        <p:nvSpPr>
          <p:cNvPr id="132" name="Folien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3824032266"/>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ext only with 1 colum - RIGHT">
    <p:spTree>
      <p:nvGrpSpPr>
        <p:cNvPr id="1" name=""/>
        <p:cNvGrpSpPr/>
        <p:nvPr/>
      </p:nvGrpSpPr>
      <p:grpSpPr>
        <a:xfrm>
          <a:off x="0" y="0"/>
          <a:ext cx="0" cy="0"/>
          <a:chOff x="0" y="0"/>
          <a:chExt cx="0" cy="0"/>
        </a:xfrm>
      </p:grpSpPr>
      <p:sp>
        <p:nvSpPr>
          <p:cNvPr id="139" name="Textebene 1…"/>
          <p:cNvSpPr txBox="1">
            <a:spLocks noGrp="1"/>
          </p:cNvSpPr>
          <p:nvPr>
            <p:ph type="body" sz="quarter" idx="1" hasCustomPrompt="1"/>
          </p:nvPr>
        </p:nvSpPr>
        <p:spPr>
          <a:xfrm>
            <a:off x="2716695" y="873302"/>
            <a:ext cx="8852377" cy="697354"/>
          </a:xfrm>
          <a:prstGeom prst="rect">
            <a:avLst/>
          </a:prstGeom>
        </p:spPr>
        <p:txBody>
          <a:bodyPr/>
          <a:lstStyle>
            <a:lvl1pPr marL="0" indent="0">
              <a:buSzTx/>
              <a:buFontTx/>
              <a:buNone/>
              <a:defRPr sz="3600">
                <a:solidFill>
                  <a:srgbClr val="245473"/>
                </a:solidFill>
              </a:defRPr>
            </a:lvl1pPr>
            <a:lvl2pPr marL="800100" indent="-342900">
              <a:buFontTx/>
              <a:defRPr sz="3600">
                <a:solidFill>
                  <a:srgbClr val="245473"/>
                </a:solidFill>
              </a:defRPr>
            </a:lvl2pPr>
            <a:lvl3pPr marL="1325879" indent="-411479">
              <a:buFontTx/>
              <a:defRPr sz="3600">
                <a:solidFill>
                  <a:srgbClr val="245473"/>
                </a:solidFill>
              </a:defRPr>
            </a:lvl3pPr>
            <a:lvl4pPr marL="1828800" indent="-457200">
              <a:buFontTx/>
              <a:defRPr sz="3600">
                <a:solidFill>
                  <a:srgbClr val="245473"/>
                </a:solidFill>
              </a:defRPr>
            </a:lvl4pPr>
            <a:lvl5pPr marL="2286000" indent="-457200">
              <a:buFontTx/>
              <a:defRPr sz="3600">
                <a:solidFill>
                  <a:srgbClr val="245473"/>
                </a:solidFill>
              </a:defRPr>
            </a:lvl5pPr>
          </a:lstStyle>
          <a:p>
            <a:r>
              <a:t>TITLE</a:t>
            </a:r>
          </a:p>
          <a:p>
            <a:pPr lvl="1"/>
            <a:endParaRPr/>
          </a:p>
          <a:p>
            <a:pPr lvl="2"/>
            <a:endParaRPr/>
          </a:p>
          <a:p>
            <a:pPr lvl="3"/>
            <a:endParaRPr/>
          </a:p>
          <a:p>
            <a:pPr lvl="4"/>
            <a:endParaRPr/>
          </a:p>
        </p:txBody>
      </p:sp>
      <p:sp>
        <p:nvSpPr>
          <p:cNvPr id="140" name="Text Placeholder 25"/>
          <p:cNvSpPr>
            <a:spLocks noGrp="1"/>
          </p:cNvSpPr>
          <p:nvPr>
            <p:ph type="body" idx="21" hasCustomPrompt="1"/>
          </p:nvPr>
        </p:nvSpPr>
        <p:spPr>
          <a:xfrm>
            <a:off x="2734102" y="1982977"/>
            <a:ext cx="8834971" cy="3975103"/>
          </a:xfrm>
          <a:prstGeom prst="rect">
            <a:avLst/>
          </a:prstGeom>
        </p:spPr>
        <p:txBody>
          <a:bodyPr/>
          <a:lstStyle>
            <a:lvl1pPr marL="0" indent="0">
              <a:buSzTx/>
              <a:buFontTx/>
              <a:buNone/>
              <a:defRPr sz="2400">
                <a:solidFill>
                  <a:srgbClr val="245473"/>
                </a:solidFill>
              </a:defRPr>
            </a:lvl1pPr>
          </a:lstStyle>
          <a:p>
            <a:r>
              <a:t>Main Body Text</a:t>
            </a:r>
          </a:p>
        </p:txBody>
      </p:sp>
      <p:sp>
        <p:nvSpPr>
          <p:cNvPr id="141" name="Straight Connector 17"/>
          <p:cNvSpPr/>
          <p:nvPr/>
        </p:nvSpPr>
        <p:spPr>
          <a:xfrm flipH="1" flipV="1">
            <a:off x="2266122" y="1767276"/>
            <a:ext cx="9676866" cy="1"/>
          </a:xfrm>
          <a:prstGeom prst="line">
            <a:avLst/>
          </a:prstGeom>
          <a:ln w="19050">
            <a:solidFill>
              <a:srgbClr val="EC2179"/>
            </a:solidFill>
            <a:miter/>
          </a:ln>
        </p:spPr>
        <p:txBody>
          <a:bodyPr lIns="45719" rIns="45719"/>
          <a:lstStyle/>
          <a:p>
            <a:endParaRPr/>
          </a:p>
        </p:txBody>
      </p:sp>
      <p:sp>
        <p:nvSpPr>
          <p:cNvPr id="142" name="Rectangle 15"/>
          <p:cNvSpPr/>
          <p:nvPr/>
        </p:nvSpPr>
        <p:spPr>
          <a:xfrm>
            <a:off x="5698" y="-17907"/>
            <a:ext cx="12198724" cy="94943"/>
          </a:xfrm>
          <a:prstGeom prst="rect">
            <a:avLst/>
          </a:prstGeom>
          <a:solidFill>
            <a:srgbClr val="29B3E8"/>
          </a:solidFill>
          <a:ln w="12700">
            <a:miter lim="400000"/>
          </a:ln>
        </p:spPr>
        <p:txBody>
          <a:bodyPr lIns="45719" rIns="45719" anchor="ctr"/>
          <a:lstStyle/>
          <a:p>
            <a:pPr algn="ctr">
              <a:defRPr>
                <a:solidFill>
                  <a:srgbClr val="FFFFFF"/>
                </a:solidFill>
              </a:defRPr>
            </a:pPr>
            <a:endParaRPr/>
          </a:p>
        </p:txBody>
      </p:sp>
      <p:pic>
        <p:nvPicPr>
          <p:cNvPr id="143" name="Picture 24" descr="Picture 24"/>
          <p:cNvPicPr>
            <a:picLocks noChangeAspect="1"/>
          </p:cNvPicPr>
          <p:nvPr/>
        </p:nvPicPr>
        <p:blipFill>
          <a:blip r:embed="rId2"/>
          <a:srcRect l="25733" t="18650"/>
          <a:stretch>
            <a:fillRect/>
          </a:stretch>
        </p:blipFill>
        <p:spPr>
          <a:xfrm>
            <a:off x="0" y="37278"/>
            <a:ext cx="1364978" cy="1286879"/>
          </a:xfrm>
          <a:prstGeom prst="rect">
            <a:avLst/>
          </a:prstGeom>
          <a:ln w="12700">
            <a:miter lim="400000"/>
          </a:ln>
        </p:spPr>
      </p:pic>
      <p:sp>
        <p:nvSpPr>
          <p:cNvPr id="144" name="テキスト プレースホルダー 36"/>
          <p:cNvSpPr txBox="1"/>
          <p:nvPr/>
        </p:nvSpPr>
        <p:spPr>
          <a:xfrm>
            <a:off x="3379726" y="6342598"/>
            <a:ext cx="8255954" cy="2285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r">
              <a:spcBef>
                <a:spcPts val="200"/>
              </a:spcBef>
              <a:defRPr sz="1000">
                <a:solidFill>
                  <a:srgbClr val="245473"/>
                </a:solidFill>
              </a:defRPr>
            </a:lvl1pPr>
          </a:lstStyle>
          <a:p>
            <a:r>
              <a:t>screening for business health</a:t>
            </a:r>
          </a:p>
        </p:txBody>
      </p:sp>
      <p:pic>
        <p:nvPicPr>
          <p:cNvPr id="145" name="Picture 28" descr="Picture 28"/>
          <p:cNvPicPr>
            <a:picLocks noChangeAspect="1"/>
          </p:cNvPicPr>
          <p:nvPr/>
        </p:nvPicPr>
        <p:blipFill>
          <a:blip r:embed="rId3"/>
          <a:srcRect b="24514"/>
          <a:stretch>
            <a:fillRect/>
          </a:stretch>
        </p:blipFill>
        <p:spPr>
          <a:xfrm>
            <a:off x="8757635" y="6375844"/>
            <a:ext cx="1257735" cy="191647"/>
          </a:xfrm>
          <a:prstGeom prst="rect">
            <a:avLst/>
          </a:prstGeom>
          <a:ln w="12700">
            <a:miter lim="400000"/>
          </a:ln>
        </p:spPr>
      </p:pic>
      <p:sp>
        <p:nvSpPr>
          <p:cNvPr id="146" name="Folien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378667347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A1C1F9-4586-4E52-8ADE-A55F70903DD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CB62953-5194-4C15-9991-C212C956E9E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12E80DC-270F-459D-8D40-51445A8A95BA}"/>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5" name="Fußzeilenplatzhalter 4">
            <a:extLst>
              <a:ext uri="{FF2B5EF4-FFF2-40B4-BE49-F238E27FC236}">
                <a16:creationId xmlns:a16="http://schemas.microsoft.com/office/drawing/2014/main" id="{9F736A96-5F07-49F1-B374-2DF0A55E281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E28E46F-AF21-4714-85F1-CB8B38C76A32}"/>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906649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E9DAC-755B-4ABC-AC3A-D38DDC5A721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8EB0FC5-3D72-4FFA-BF2B-40F81EBCA8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C2457EB-85D3-4CFE-96E3-4D7427498488}"/>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5" name="Fußzeilenplatzhalter 4">
            <a:extLst>
              <a:ext uri="{FF2B5EF4-FFF2-40B4-BE49-F238E27FC236}">
                <a16:creationId xmlns:a16="http://schemas.microsoft.com/office/drawing/2014/main" id="{84C27B7B-CBCB-4E95-86CF-9CC9839BAC6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8D1E64-E03D-408F-999E-C0228BF62C51}"/>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2071688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FFAD9D-200E-4CA1-8DA9-CC8E8D2B46F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700AE70-266A-4DF9-9737-B3FFEEC38AF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B2690B-C240-4B28-B951-B843194F052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BDFF3B6-AFB2-4695-95C7-6873E9525AE9}"/>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6" name="Fußzeilenplatzhalter 5">
            <a:extLst>
              <a:ext uri="{FF2B5EF4-FFF2-40B4-BE49-F238E27FC236}">
                <a16:creationId xmlns:a16="http://schemas.microsoft.com/office/drawing/2014/main" id="{1B847CC1-FA77-4CD6-8C67-611192726C1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874232F-7BB7-40B7-9F9F-4F9246A9BBEB}"/>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121291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D3358-31ED-4AC1-AA35-E84A50E02EB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F4060CA-A6A3-400C-8C79-65C34B225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756F22D-E20C-48F6-8FFE-01F6A7D3636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44ECB75-6CF5-4566-9486-D78122FE9D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9AD670F-7C71-4112-A12D-2DAEF4C0752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790760E-F70F-49F4-B3EF-C1111BF390B5}"/>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8" name="Fußzeilenplatzhalter 7">
            <a:extLst>
              <a:ext uri="{FF2B5EF4-FFF2-40B4-BE49-F238E27FC236}">
                <a16:creationId xmlns:a16="http://schemas.microsoft.com/office/drawing/2014/main" id="{FBD89387-6E0C-47AC-9241-7BE7B749D54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DD2EA0E-6EFA-4A98-B296-2BCB00A92FF1}"/>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204690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D795C-83C9-4645-BE1F-BA4EF5060BD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8843922-B53F-4759-BF4D-A0DB6A0CBA6B}"/>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4" name="Fußzeilenplatzhalter 3">
            <a:extLst>
              <a:ext uri="{FF2B5EF4-FFF2-40B4-BE49-F238E27FC236}">
                <a16:creationId xmlns:a16="http://schemas.microsoft.com/office/drawing/2014/main" id="{F294ACDA-63F6-4FD6-8170-ED1BAE14114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0533EEC-2AFE-4C11-BCAB-14B8A180F1C5}"/>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821603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1D4AB8C-8328-4D69-B678-69F8EA96180D}"/>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3" name="Fußzeilenplatzhalter 2">
            <a:extLst>
              <a:ext uri="{FF2B5EF4-FFF2-40B4-BE49-F238E27FC236}">
                <a16:creationId xmlns:a16="http://schemas.microsoft.com/office/drawing/2014/main" id="{6F540007-250B-4E78-96DA-064A50A9C0B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96A07C5-E756-4217-B04A-6AB09EECA911}"/>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846081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4817D-217D-4DFF-8DC6-EA66968EE91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45BECF0-B0FD-4CA1-980A-CAFA1F0199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2F4D538-9B7B-418D-864C-367FE2808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7027BCF-CED9-4B24-BD55-23D3EA5CBF0A}"/>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6" name="Fußzeilenplatzhalter 5">
            <a:extLst>
              <a:ext uri="{FF2B5EF4-FFF2-40B4-BE49-F238E27FC236}">
                <a16:creationId xmlns:a16="http://schemas.microsoft.com/office/drawing/2014/main" id="{04037ED9-DA3B-45CD-A4B1-2B9B3C0389A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2537EF9-DEC3-4E38-85D7-E213B5D055F4}"/>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4210865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202358-8E2C-4E8F-9457-E3E37D5F0D2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28796E-5C83-4479-9731-1DA9E412B8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910BDB2-42C5-4DBF-8A5E-430ADCCCB7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94501C2-AEF8-40ED-946A-FAF4F7A89919}"/>
              </a:ext>
            </a:extLst>
          </p:cNvPr>
          <p:cNvSpPr>
            <a:spLocks noGrp="1"/>
          </p:cNvSpPr>
          <p:nvPr>
            <p:ph type="dt" sz="half" idx="10"/>
          </p:nvPr>
        </p:nvSpPr>
        <p:spPr/>
        <p:txBody>
          <a:bodyPr/>
          <a:lstStyle/>
          <a:p>
            <a:fld id="{D1310C76-CAB1-42DC-9A57-D5A7872C5E93}" type="datetimeFigureOut">
              <a:rPr lang="de-DE" smtClean="0"/>
              <a:t>18.08.2021</a:t>
            </a:fld>
            <a:endParaRPr lang="de-DE"/>
          </a:p>
        </p:txBody>
      </p:sp>
      <p:sp>
        <p:nvSpPr>
          <p:cNvPr id="6" name="Fußzeilenplatzhalter 5">
            <a:extLst>
              <a:ext uri="{FF2B5EF4-FFF2-40B4-BE49-F238E27FC236}">
                <a16:creationId xmlns:a16="http://schemas.microsoft.com/office/drawing/2014/main" id="{3BCE9086-68D0-40FF-B428-25604135329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0F64DE-1382-447B-ADAC-743A28F73B0C}"/>
              </a:ext>
            </a:extLst>
          </p:cNvPr>
          <p:cNvSpPr>
            <a:spLocks noGrp="1"/>
          </p:cNvSpPr>
          <p:nvPr>
            <p:ph type="sldNum" sz="quarter" idx="12"/>
          </p:nvPr>
        </p:nvSpPr>
        <p:spPr/>
        <p:txBody>
          <a:bodyPr/>
          <a:lstStyle/>
          <a:p>
            <a:fld id="{FE590E6F-8288-41B4-8A26-1D2425EAB4F5}" type="slidenum">
              <a:rPr lang="de-DE" smtClean="0"/>
              <a:t>‹Nr.›</a:t>
            </a:fld>
            <a:endParaRPr lang="de-DE"/>
          </a:p>
        </p:txBody>
      </p:sp>
    </p:spTree>
    <p:extLst>
      <p:ext uri="{BB962C8B-B14F-4D97-AF65-F5344CB8AC3E}">
        <p14:creationId xmlns:p14="http://schemas.microsoft.com/office/powerpoint/2010/main" val="897996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DFF06D9-0DFC-4555-9243-4F46DE01FA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9D732696-7378-469A-8975-BD49732BCD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DF5B5EB-28E6-409F-9753-43286AD758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10C76-CAB1-42DC-9A57-D5A7872C5E93}" type="datetimeFigureOut">
              <a:rPr lang="de-DE" smtClean="0"/>
              <a:t>18.08.2021</a:t>
            </a:fld>
            <a:endParaRPr lang="de-DE"/>
          </a:p>
        </p:txBody>
      </p:sp>
      <p:sp>
        <p:nvSpPr>
          <p:cNvPr id="5" name="Fußzeilenplatzhalter 4">
            <a:extLst>
              <a:ext uri="{FF2B5EF4-FFF2-40B4-BE49-F238E27FC236}">
                <a16:creationId xmlns:a16="http://schemas.microsoft.com/office/drawing/2014/main" id="{C7BE4ACE-9F68-4534-9132-CA987A35F5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B5D353A-D1F7-4D84-8618-79859655E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90E6F-8288-41B4-8A26-1D2425EAB4F5}" type="slidenum">
              <a:rPr lang="de-DE" smtClean="0"/>
              <a:t>‹Nr.›</a:t>
            </a:fld>
            <a:endParaRPr lang="de-DE"/>
          </a:p>
        </p:txBody>
      </p:sp>
    </p:spTree>
    <p:extLst>
      <p:ext uri="{BB962C8B-B14F-4D97-AF65-F5344CB8AC3E}">
        <p14:creationId xmlns:p14="http://schemas.microsoft.com/office/powerpoint/2010/main" val="3014998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indeed.com/career-advice/career-development/disc-personality-types" TargetMode="External"/><Relationship Id="rId2" Type="http://schemas.openxmlformats.org/officeDocument/2006/relationships/hyperlink" Target="https://content.taylorfrancis.com/books/download?dac=C2004-0-29589-1&amp;isbn=9781136336812&amp;format=googlePreviewPdf" TargetMode="External"/><Relationship Id="rId1" Type="http://schemas.openxmlformats.org/officeDocument/2006/relationships/slideLayout" Target="../slideLayouts/slideLayout13.xml"/><Relationship Id="rId5" Type="http://schemas.openxmlformats.org/officeDocument/2006/relationships/hyperlink" Target="https://translate.google.com/" TargetMode="External"/><Relationship Id="rId4" Type="http://schemas.openxmlformats.org/officeDocument/2006/relationships/hyperlink" Target="https://psycho-tests.com/test/disc-assess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 name="Textplatzhalter 1"/>
          <p:cNvSpPr txBox="1">
            <a:spLocks noGrp="1"/>
          </p:cNvSpPr>
          <p:nvPr>
            <p:ph type="body" sz="quarter" idx="1"/>
          </p:nvPr>
        </p:nvSpPr>
        <p:spPr>
          <a:xfrm>
            <a:off x="331126" y="2875426"/>
            <a:ext cx="9821959" cy="1582273"/>
          </a:xfrm>
          <a:prstGeom prst="rect">
            <a:avLst/>
          </a:prstGeom>
        </p:spPr>
        <p:txBody>
          <a:bodyPr/>
          <a:lstStyle/>
          <a:p>
            <a:r>
              <a:t>Persönlichkeits-Profile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 name="Textplatzhalter 1"/>
          <p:cNvSpPr txBox="1">
            <a:spLocks noGrp="1"/>
          </p:cNvSpPr>
          <p:nvPr>
            <p:ph type="body" sz="quarter" idx="1"/>
          </p:nvPr>
        </p:nvSpPr>
        <p:spPr>
          <a:xfrm>
            <a:off x="1955311" y="585565"/>
            <a:ext cx="8852377" cy="697353"/>
          </a:xfrm>
          <a:prstGeom prst="rect">
            <a:avLst/>
          </a:prstGeom>
        </p:spPr>
        <p:txBody>
          <a:bodyPr/>
          <a:lstStyle/>
          <a:p>
            <a:r>
              <a:rPr dirty="0" err="1"/>
              <a:t>Persönlichkeitsprofile</a:t>
            </a:r>
            <a:r>
              <a:rPr dirty="0"/>
              <a:t> - Das DIS</a:t>
            </a:r>
            <a:r>
              <a:rPr lang="de-DE" dirty="0"/>
              <a:t>G</a:t>
            </a:r>
            <a:r>
              <a:rPr dirty="0"/>
              <a:t> - </a:t>
            </a:r>
            <a:r>
              <a:rPr dirty="0" err="1"/>
              <a:t>Konzept</a:t>
            </a:r>
            <a:endParaRPr dirty="0"/>
          </a:p>
        </p:txBody>
      </p:sp>
      <p:sp>
        <p:nvSpPr>
          <p:cNvPr id="660" name="Subtitle 2"/>
          <p:cNvSpPr txBox="1"/>
          <p:nvPr/>
        </p:nvSpPr>
        <p:spPr>
          <a:xfrm>
            <a:off x="591066" y="2142490"/>
            <a:ext cx="4604835" cy="4145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lvl1pPr defTabSz="1087636">
              <a:spcBef>
                <a:spcPts val="600"/>
              </a:spcBef>
              <a:defRPr sz="2400">
                <a:solidFill>
                  <a:srgbClr val="245473"/>
                </a:solidFill>
                <a:latin typeface="Calibri Light"/>
                <a:ea typeface="Calibri Light"/>
                <a:cs typeface="Calibri Light"/>
                <a:sym typeface="Calibri Light"/>
              </a:defRPr>
            </a:lvl1pPr>
          </a:lstStyle>
          <a:p>
            <a:r>
              <a:rPr dirty="0"/>
              <a:t>Das DIS</a:t>
            </a:r>
            <a:r>
              <a:rPr lang="de-DE" dirty="0"/>
              <a:t>G</a:t>
            </a:r>
            <a:r>
              <a:rPr dirty="0"/>
              <a:t>-Modell </a:t>
            </a:r>
            <a:r>
              <a:rPr dirty="0" err="1"/>
              <a:t>wurde</a:t>
            </a:r>
            <a:r>
              <a:rPr dirty="0"/>
              <a:t> von William Moulton Marston </a:t>
            </a:r>
            <a:r>
              <a:rPr dirty="0" err="1"/>
              <a:t>vor</a:t>
            </a:r>
            <a:r>
              <a:rPr dirty="0"/>
              <a:t> fast </a:t>
            </a:r>
            <a:r>
              <a:rPr dirty="0" err="1"/>
              <a:t>einem</a:t>
            </a:r>
            <a:r>
              <a:rPr dirty="0"/>
              <a:t> </a:t>
            </a:r>
            <a:r>
              <a:rPr dirty="0" err="1"/>
              <a:t>Jahrhundert</a:t>
            </a:r>
            <a:r>
              <a:rPr dirty="0"/>
              <a:t> </a:t>
            </a:r>
            <a:r>
              <a:rPr dirty="0" err="1"/>
              <a:t>entwickelt</a:t>
            </a:r>
            <a:r>
              <a:rPr dirty="0"/>
              <a:t>, </a:t>
            </a:r>
            <a:r>
              <a:rPr dirty="0" err="1"/>
              <a:t>ist</a:t>
            </a:r>
            <a:r>
              <a:rPr dirty="0"/>
              <a:t> </a:t>
            </a:r>
            <a:r>
              <a:rPr dirty="0" err="1"/>
              <a:t>aber</a:t>
            </a:r>
            <a:r>
              <a:rPr dirty="0"/>
              <a:t> </a:t>
            </a:r>
            <a:r>
              <a:rPr dirty="0" err="1"/>
              <a:t>heute</a:t>
            </a:r>
            <a:r>
              <a:rPr dirty="0"/>
              <a:t> </a:t>
            </a:r>
            <a:r>
              <a:rPr dirty="0" err="1"/>
              <a:t>noch</a:t>
            </a:r>
            <a:r>
              <a:rPr dirty="0"/>
              <a:t> </a:t>
            </a:r>
            <a:r>
              <a:rPr dirty="0" err="1"/>
              <a:t>genauso</a:t>
            </a:r>
            <a:r>
              <a:rPr dirty="0"/>
              <a:t> relevant. Es </a:t>
            </a:r>
            <a:r>
              <a:rPr dirty="0" err="1"/>
              <a:t>unterteilt</a:t>
            </a:r>
            <a:r>
              <a:rPr dirty="0"/>
              <a:t> Menschen in </a:t>
            </a:r>
            <a:r>
              <a:rPr dirty="0" err="1"/>
              <a:t>vier</a:t>
            </a:r>
            <a:r>
              <a:rPr dirty="0"/>
              <a:t> </a:t>
            </a:r>
            <a:r>
              <a:rPr dirty="0" err="1"/>
              <a:t>Hauptverhaltensstile</a:t>
            </a:r>
            <a:r>
              <a:rPr dirty="0"/>
              <a:t>. </a:t>
            </a:r>
            <a:r>
              <a:rPr dirty="0" err="1"/>
              <a:t>Individuen</a:t>
            </a:r>
            <a:r>
              <a:rPr dirty="0"/>
              <a:t> </a:t>
            </a:r>
            <a:r>
              <a:rPr dirty="0" err="1"/>
              <a:t>werden</a:t>
            </a:r>
            <a:r>
              <a:rPr dirty="0"/>
              <a:t> </a:t>
            </a:r>
            <a:r>
              <a:rPr dirty="0" err="1"/>
              <a:t>entweder</a:t>
            </a:r>
            <a:r>
              <a:rPr dirty="0"/>
              <a:t> </a:t>
            </a:r>
            <a:r>
              <a:rPr dirty="0" err="1"/>
              <a:t>als</a:t>
            </a:r>
            <a:r>
              <a:rPr dirty="0"/>
              <a:t> </a:t>
            </a:r>
            <a:r>
              <a:rPr lang="de-DE" dirty="0"/>
              <a:t>m</a:t>
            </a:r>
            <a:r>
              <a:rPr dirty="0" err="1"/>
              <a:t>enschen</a:t>
            </a:r>
            <a:r>
              <a:rPr lang="de-DE" dirty="0"/>
              <a:t>-</a:t>
            </a:r>
            <a:r>
              <a:rPr dirty="0" err="1"/>
              <a:t>orientiert</a:t>
            </a:r>
            <a:r>
              <a:rPr dirty="0"/>
              <a:t> </a:t>
            </a:r>
            <a:r>
              <a:rPr dirty="0" err="1"/>
              <a:t>oder</a:t>
            </a:r>
            <a:r>
              <a:rPr dirty="0"/>
              <a:t> </a:t>
            </a:r>
            <a:r>
              <a:rPr lang="de-DE" dirty="0"/>
              <a:t>a</a:t>
            </a:r>
            <a:r>
              <a:rPr dirty="0" err="1"/>
              <a:t>ufgabenorientiert</a:t>
            </a:r>
            <a:r>
              <a:rPr dirty="0"/>
              <a:t> </a:t>
            </a:r>
            <a:r>
              <a:rPr dirty="0" err="1"/>
              <a:t>identifiziert</a:t>
            </a:r>
            <a:r>
              <a:rPr dirty="0"/>
              <a:t>. </a:t>
            </a:r>
            <a:r>
              <a:rPr lang="de-DE" dirty="0"/>
              <a:t>Zusätzlich wird in </a:t>
            </a:r>
            <a:r>
              <a:rPr lang="de-DE" dirty="0" err="1"/>
              <a:t>introvert</a:t>
            </a:r>
            <a:r>
              <a:rPr dirty="0" err="1"/>
              <a:t>iert</a:t>
            </a:r>
            <a:r>
              <a:rPr dirty="0"/>
              <a:t> </a:t>
            </a:r>
            <a:r>
              <a:rPr dirty="0" err="1"/>
              <a:t>oder</a:t>
            </a:r>
            <a:r>
              <a:rPr dirty="0"/>
              <a:t> </a:t>
            </a:r>
            <a:r>
              <a:rPr lang="de-DE" dirty="0"/>
              <a:t>extrovertiert</a:t>
            </a:r>
            <a:r>
              <a:rPr dirty="0"/>
              <a:t> </a:t>
            </a:r>
            <a:r>
              <a:rPr dirty="0" err="1"/>
              <a:t>unterschieden</a:t>
            </a:r>
            <a:r>
              <a:rPr dirty="0"/>
              <a:t>.</a:t>
            </a:r>
          </a:p>
        </p:txBody>
      </p:sp>
      <p:sp>
        <p:nvSpPr>
          <p:cNvPr id="661" name="Shape"/>
          <p:cNvSpPr/>
          <p:nvPr/>
        </p:nvSpPr>
        <p:spPr>
          <a:xfrm>
            <a:off x="6186656" y="4012010"/>
            <a:ext cx="1538994" cy="1538993"/>
          </a:xfrm>
          <a:prstGeom prst="rect">
            <a:avLst/>
          </a:prstGeom>
          <a:solidFill>
            <a:schemeClr val="accent3"/>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62" name="Shape"/>
          <p:cNvSpPr/>
          <p:nvPr/>
        </p:nvSpPr>
        <p:spPr>
          <a:xfrm flipH="1">
            <a:off x="7789053" y="4012010"/>
            <a:ext cx="1538994" cy="1538993"/>
          </a:xfrm>
          <a:prstGeom prst="rect">
            <a:avLst/>
          </a:prstGeom>
          <a:solidFill>
            <a:srgbClr val="E53292"/>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63" name="Shape"/>
          <p:cNvSpPr/>
          <p:nvPr/>
        </p:nvSpPr>
        <p:spPr>
          <a:xfrm rot="10800000">
            <a:off x="7789053" y="2417227"/>
            <a:ext cx="1538994" cy="1538993"/>
          </a:xfrm>
          <a:prstGeom prst="rect">
            <a:avLst/>
          </a:prstGeom>
          <a:solidFill>
            <a:srgbClr val="DDE3A0"/>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64" name="Shape"/>
          <p:cNvSpPr/>
          <p:nvPr/>
        </p:nvSpPr>
        <p:spPr>
          <a:xfrm rot="10800000" flipH="1">
            <a:off x="6186656" y="2417228"/>
            <a:ext cx="1538994" cy="1538993"/>
          </a:xfrm>
          <a:prstGeom prst="rect">
            <a:avLst/>
          </a:prstGeom>
          <a:solidFill>
            <a:schemeClr val="accent1"/>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65" name="TextBox 28"/>
          <p:cNvSpPr txBox="1"/>
          <p:nvPr/>
        </p:nvSpPr>
        <p:spPr>
          <a:xfrm>
            <a:off x="7975783" y="2883787"/>
            <a:ext cx="1162706"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rPr dirty="0"/>
              <a:t>I</a:t>
            </a:r>
            <a:br>
              <a:rPr dirty="0"/>
            </a:br>
            <a:r>
              <a:rPr sz="1600" b="1" dirty="0" err="1">
                <a:latin typeface="+mn-lt"/>
                <a:ea typeface="+mn-ea"/>
                <a:cs typeface="+mn-cs"/>
                <a:sym typeface="Calibri"/>
              </a:rPr>
              <a:t>Einflussreich</a:t>
            </a:r>
            <a:endParaRPr sz="1600" b="1" dirty="0">
              <a:latin typeface="+mn-lt"/>
              <a:ea typeface="+mn-ea"/>
              <a:cs typeface="+mn-cs"/>
              <a:sym typeface="Calibri"/>
            </a:endParaRPr>
          </a:p>
        </p:txBody>
      </p:sp>
      <p:sp>
        <p:nvSpPr>
          <p:cNvPr id="666" name="TextBox 29"/>
          <p:cNvSpPr txBox="1"/>
          <p:nvPr/>
        </p:nvSpPr>
        <p:spPr>
          <a:xfrm>
            <a:off x="8272444" y="4415551"/>
            <a:ext cx="573744"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S</a:t>
            </a:r>
            <a:br/>
            <a:r>
              <a:rPr sz="1600"/>
              <a:t>Stetig</a:t>
            </a:r>
          </a:p>
        </p:txBody>
      </p:sp>
      <p:sp>
        <p:nvSpPr>
          <p:cNvPr id="667" name="TextBox 30"/>
          <p:cNvSpPr txBox="1"/>
          <p:nvPr/>
        </p:nvSpPr>
        <p:spPr>
          <a:xfrm>
            <a:off x="6328126" y="4396055"/>
            <a:ext cx="1252905"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rPr lang="de-DE" dirty="0"/>
              <a:t>G</a:t>
            </a:r>
            <a:endParaRPr dirty="0"/>
          </a:p>
          <a:p>
            <a:pPr algn="ctr">
              <a:defRPr sz="1600" b="1">
                <a:solidFill>
                  <a:srgbClr val="FFFFFF"/>
                </a:solidFill>
              </a:defRPr>
            </a:pPr>
            <a:r>
              <a:rPr lang="de-DE" dirty="0"/>
              <a:t>Gewissenhaft</a:t>
            </a:r>
            <a:endParaRPr dirty="0"/>
          </a:p>
        </p:txBody>
      </p:sp>
      <p:sp>
        <p:nvSpPr>
          <p:cNvPr id="668" name="TextBox 31"/>
          <p:cNvSpPr txBox="1"/>
          <p:nvPr/>
        </p:nvSpPr>
        <p:spPr>
          <a:xfrm>
            <a:off x="6495328" y="2883787"/>
            <a:ext cx="922299"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D</a:t>
            </a:r>
            <a:br/>
            <a:r>
              <a:rPr sz="1600"/>
              <a:t>Dominant</a:t>
            </a:r>
          </a:p>
        </p:txBody>
      </p:sp>
      <p:sp>
        <p:nvSpPr>
          <p:cNvPr id="669" name="TextBox 6"/>
          <p:cNvSpPr txBox="1"/>
          <p:nvPr/>
        </p:nvSpPr>
        <p:spPr>
          <a:xfrm rot="16200000">
            <a:off x="5144046" y="3823214"/>
            <a:ext cx="167368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Aufgabenorientiert</a:t>
            </a:r>
          </a:p>
        </p:txBody>
      </p:sp>
      <p:sp>
        <p:nvSpPr>
          <p:cNvPr id="670" name="TextBox 6"/>
          <p:cNvSpPr txBox="1"/>
          <p:nvPr/>
        </p:nvSpPr>
        <p:spPr>
          <a:xfrm>
            <a:off x="7204873" y="5620872"/>
            <a:ext cx="111855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Introvertiert</a:t>
            </a:r>
          </a:p>
        </p:txBody>
      </p:sp>
      <p:sp>
        <p:nvSpPr>
          <p:cNvPr id="671" name="TextBox 6"/>
          <p:cNvSpPr txBox="1"/>
          <p:nvPr/>
        </p:nvSpPr>
        <p:spPr>
          <a:xfrm rot="5400000">
            <a:off x="8632909" y="3805923"/>
            <a:ext cx="175107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Menschenorientiert</a:t>
            </a:r>
          </a:p>
        </p:txBody>
      </p:sp>
      <p:sp>
        <p:nvSpPr>
          <p:cNvPr id="672" name="TextBox 6"/>
          <p:cNvSpPr txBox="1"/>
          <p:nvPr/>
        </p:nvSpPr>
        <p:spPr>
          <a:xfrm>
            <a:off x="7186991" y="2128540"/>
            <a:ext cx="115030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Extrovertiert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 name="Subtitle 2"/>
          <p:cNvSpPr txBox="1"/>
          <p:nvPr/>
        </p:nvSpPr>
        <p:spPr>
          <a:xfrm>
            <a:off x="312933" y="2107736"/>
            <a:ext cx="2898097" cy="4145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lvl1pPr defTabSz="1087636">
              <a:spcBef>
                <a:spcPts val="600"/>
              </a:spcBef>
              <a:defRPr sz="2200">
                <a:solidFill>
                  <a:srgbClr val="245473"/>
                </a:solidFill>
                <a:latin typeface="Calibri Light"/>
                <a:ea typeface="Calibri Light"/>
                <a:cs typeface="Calibri Light"/>
                <a:sym typeface="Calibri Light"/>
              </a:defRPr>
            </a:lvl1pPr>
          </a:lstStyle>
          <a:p>
            <a:r>
              <a:rPr dirty="0"/>
              <a:t>Menschen </a:t>
            </a:r>
            <a:r>
              <a:rPr dirty="0" err="1"/>
              <a:t>mit</a:t>
            </a:r>
            <a:r>
              <a:rPr lang="de-DE" dirty="0"/>
              <a:t> </a:t>
            </a:r>
            <a:r>
              <a:rPr dirty="0"/>
              <a:t>D-</a:t>
            </a:r>
            <a:r>
              <a:rPr dirty="0" err="1"/>
              <a:t>Stil</a:t>
            </a:r>
            <a:r>
              <a:rPr dirty="0"/>
              <a:t> </a:t>
            </a:r>
            <a:r>
              <a:rPr dirty="0" err="1"/>
              <a:t>neigen</a:t>
            </a:r>
            <a:r>
              <a:rPr dirty="0"/>
              <a:t> </a:t>
            </a:r>
            <a:r>
              <a:rPr dirty="0" err="1"/>
              <a:t>dazu</a:t>
            </a:r>
            <a:r>
              <a:rPr dirty="0"/>
              <a:t>, schnell</a:t>
            </a:r>
            <a:r>
              <a:rPr lang="de-DE" dirty="0"/>
              <a:t>lebig </a:t>
            </a:r>
            <a:r>
              <a:rPr dirty="0"/>
              <a:t>und </a:t>
            </a:r>
            <a:r>
              <a:rPr lang="de-DE" dirty="0"/>
              <a:t>aufgeschlossen zu sein</a:t>
            </a:r>
            <a:r>
              <a:rPr dirty="0"/>
              <a:t>. Sie </a:t>
            </a:r>
            <a:r>
              <a:rPr dirty="0" err="1"/>
              <a:t>zeigen</a:t>
            </a:r>
            <a:r>
              <a:rPr dirty="0"/>
              <a:t> </a:t>
            </a:r>
            <a:r>
              <a:rPr dirty="0" err="1"/>
              <a:t>auch</a:t>
            </a:r>
            <a:r>
              <a:rPr dirty="0"/>
              <a:t> </a:t>
            </a:r>
            <a:r>
              <a:rPr lang="de-DE" dirty="0"/>
              <a:t>hinter</a:t>
            </a:r>
            <a:r>
              <a:rPr dirty="0" err="1"/>
              <a:t>fragende</a:t>
            </a:r>
            <a:r>
              <a:rPr dirty="0"/>
              <a:t> und </a:t>
            </a:r>
            <a:r>
              <a:rPr dirty="0" err="1"/>
              <a:t>skeptische</a:t>
            </a:r>
            <a:r>
              <a:rPr dirty="0"/>
              <a:t> </a:t>
            </a:r>
            <a:r>
              <a:rPr dirty="0" err="1"/>
              <a:t>Züge</a:t>
            </a:r>
            <a:r>
              <a:rPr dirty="0"/>
              <a:t>. Sie </a:t>
            </a:r>
            <a:r>
              <a:rPr dirty="0" err="1"/>
              <a:t>werden</a:t>
            </a:r>
            <a:r>
              <a:rPr dirty="0"/>
              <a:t> </a:t>
            </a:r>
            <a:r>
              <a:rPr dirty="0" err="1"/>
              <a:t>feststellen</a:t>
            </a:r>
            <a:r>
              <a:rPr dirty="0"/>
              <a:t>, </a:t>
            </a:r>
            <a:r>
              <a:rPr dirty="0" err="1"/>
              <a:t>dass</a:t>
            </a:r>
            <a:r>
              <a:rPr dirty="0"/>
              <a:t> der D-</a:t>
            </a:r>
            <a:r>
              <a:rPr dirty="0" err="1"/>
              <a:t>Stil</a:t>
            </a:r>
            <a:r>
              <a:rPr dirty="0"/>
              <a:t> </a:t>
            </a:r>
            <a:r>
              <a:rPr dirty="0" err="1"/>
              <a:t>durchsetzungs</a:t>
            </a:r>
            <a:r>
              <a:rPr lang="de-DE" dirty="0"/>
              <a:t>-</a:t>
            </a:r>
            <a:r>
              <a:rPr dirty="0" err="1"/>
              <a:t>fähig</a:t>
            </a:r>
            <a:r>
              <a:rPr dirty="0"/>
              <a:t> </a:t>
            </a:r>
            <a:r>
              <a:rPr dirty="0" err="1"/>
              <a:t>handelt</a:t>
            </a:r>
            <a:r>
              <a:rPr dirty="0"/>
              <a:t>, schnell </a:t>
            </a:r>
            <a:r>
              <a:rPr dirty="0" err="1"/>
              <a:t>Entscheidungen</a:t>
            </a:r>
            <a:r>
              <a:rPr dirty="0"/>
              <a:t> </a:t>
            </a:r>
            <a:r>
              <a:rPr dirty="0" err="1"/>
              <a:t>trifft</a:t>
            </a:r>
            <a:r>
              <a:rPr dirty="0"/>
              <a:t> und </a:t>
            </a:r>
            <a:r>
              <a:rPr dirty="0" err="1"/>
              <a:t>ziemlich</a:t>
            </a:r>
            <a:r>
              <a:rPr dirty="0"/>
              <a:t> </a:t>
            </a:r>
            <a:r>
              <a:rPr dirty="0" err="1"/>
              <a:t>unverblümt</a:t>
            </a:r>
            <a:r>
              <a:rPr dirty="0"/>
              <a:t> </a:t>
            </a:r>
            <a:r>
              <a:rPr dirty="0" err="1"/>
              <a:t>spricht</a:t>
            </a:r>
            <a:r>
              <a:rPr dirty="0"/>
              <a:t>.</a:t>
            </a:r>
          </a:p>
        </p:txBody>
      </p:sp>
      <p:sp>
        <p:nvSpPr>
          <p:cNvPr id="676" name="Shape"/>
          <p:cNvSpPr/>
          <p:nvPr/>
        </p:nvSpPr>
        <p:spPr>
          <a:xfrm>
            <a:off x="6186656" y="4012010"/>
            <a:ext cx="1538994" cy="1538993"/>
          </a:xfrm>
          <a:prstGeom prst="rect">
            <a:avLst/>
          </a:prstGeom>
          <a:solidFill>
            <a:schemeClr val="accent3">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77" name="Shape"/>
          <p:cNvSpPr/>
          <p:nvPr/>
        </p:nvSpPr>
        <p:spPr>
          <a:xfrm flipH="1">
            <a:off x="7789053" y="4012010"/>
            <a:ext cx="1538994" cy="1538993"/>
          </a:xfrm>
          <a:prstGeom prst="rect">
            <a:avLst/>
          </a:prstGeom>
          <a:solidFill>
            <a:srgbClr val="C01F75">
              <a:alpha val="30000"/>
            </a:srgb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78" name="Shape"/>
          <p:cNvSpPr/>
          <p:nvPr/>
        </p:nvSpPr>
        <p:spPr>
          <a:xfrm rot="10800000">
            <a:off x="7789053" y="2417227"/>
            <a:ext cx="1538994" cy="1538993"/>
          </a:xfrm>
          <a:prstGeom prst="rect">
            <a:avLst/>
          </a:prstGeom>
          <a:solidFill>
            <a:srgbClr val="DDE3A0">
              <a:alpha val="30000"/>
            </a:srgb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79" name="Shape"/>
          <p:cNvSpPr/>
          <p:nvPr/>
        </p:nvSpPr>
        <p:spPr>
          <a:xfrm rot="10800000" flipH="1">
            <a:off x="6186656" y="2417228"/>
            <a:ext cx="1538994" cy="1538993"/>
          </a:xfrm>
          <a:prstGeom prst="rect">
            <a:avLst/>
          </a:prstGeom>
          <a:solidFill>
            <a:schemeClr val="accent1"/>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80" name="TextBox 28"/>
          <p:cNvSpPr txBox="1"/>
          <p:nvPr/>
        </p:nvSpPr>
        <p:spPr>
          <a:xfrm>
            <a:off x="7975783" y="2883787"/>
            <a:ext cx="1162706"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I</a:t>
            </a:r>
            <a:br/>
            <a:r>
              <a:rPr sz="1600" b="1">
                <a:latin typeface="+mn-lt"/>
                <a:ea typeface="+mn-ea"/>
                <a:cs typeface="+mn-cs"/>
                <a:sym typeface="Calibri"/>
              </a:rPr>
              <a:t>Einflussreich</a:t>
            </a:r>
          </a:p>
        </p:txBody>
      </p:sp>
      <p:sp>
        <p:nvSpPr>
          <p:cNvPr id="681" name="TextBox 29"/>
          <p:cNvSpPr txBox="1"/>
          <p:nvPr/>
        </p:nvSpPr>
        <p:spPr>
          <a:xfrm>
            <a:off x="8272444" y="4415551"/>
            <a:ext cx="573744"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S</a:t>
            </a:r>
            <a:br/>
            <a:r>
              <a:rPr sz="1600"/>
              <a:t>Stetig</a:t>
            </a:r>
          </a:p>
        </p:txBody>
      </p:sp>
      <p:sp>
        <p:nvSpPr>
          <p:cNvPr id="682" name="TextBox 30"/>
          <p:cNvSpPr txBox="1"/>
          <p:nvPr/>
        </p:nvSpPr>
        <p:spPr>
          <a:xfrm>
            <a:off x="6328126" y="4396055"/>
            <a:ext cx="1252905"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rPr lang="de-DE" dirty="0"/>
              <a:t>G</a:t>
            </a:r>
            <a:endParaRPr dirty="0"/>
          </a:p>
          <a:p>
            <a:pPr algn="ctr">
              <a:defRPr sz="1600" b="1">
                <a:solidFill>
                  <a:srgbClr val="FFFFFF"/>
                </a:solidFill>
              </a:defRPr>
            </a:pPr>
            <a:r>
              <a:rPr lang="de-DE" dirty="0"/>
              <a:t>Gewissenhaft</a:t>
            </a:r>
            <a:endParaRPr dirty="0"/>
          </a:p>
        </p:txBody>
      </p:sp>
      <p:sp>
        <p:nvSpPr>
          <p:cNvPr id="683" name="TextBox 31"/>
          <p:cNvSpPr txBox="1"/>
          <p:nvPr/>
        </p:nvSpPr>
        <p:spPr>
          <a:xfrm>
            <a:off x="6495328" y="2883787"/>
            <a:ext cx="922299"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D</a:t>
            </a:r>
            <a:br/>
            <a:r>
              <a:rPr sz="1600"/>
              <a:t>Dominant</a:t>
            </a:r>
          </a:p>
        </p:txBody>
      </p:sp>
      <p:sp>
        <p:nvSpPr>
          <p:cNvPr id="684" name="TextBox 6"/>
          <p:cNvSpPr txBox="1"/>
          <p:nvPr/>
        </p:nvSpPr>
        <p:spPr>
          <a:xfrm rot="16200000">
            <a:off x="5144046" y="3823214"/>
            <a:ext cx="167368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Aufgabenorientiert</a:t>
            </a:r>
          </a:p>
        </p:txBody>
      </p:sp>
      <p:sp>
        <p:nvSpPr>
          <p:cNvPr id="685" name="TextBox 6"/>
          <p:cNvSpPr txBox="1"/>
          <p:nvPr/>
        </p:nvSpPr>
        <p:spPr>
          <a:xfrm>
            <a:off x="7204873" y="5620872"/>
            <a:ext cx="111855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Introvertiert</a:t>
            </a:r>
          </a:p>
        </p:txBody>
      </p:sp>
      <p:sp>
        <p:nvSpPr>
          <p:cNvPr id="686" name="TextBox 6"/>
          <p:cNvSpPr txBox="1"/>
          <p:nvPr/>
        </p:nvSpPr>
        <p:spPr>
          <a:xfrm rot="5400000">
            <a:off x="8632909" y="3805923"/>
            <a:ext cx="175107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Menschenorientiert</a:t>
            </a:r>
          </a:p>
        </p:txBody>
      </p:sp>
      <p:sp>
        <p:nvSpPr>
          <p:cNvPr id="687" name="TextBox 6"/>
          <p:cNvSpPr txBox="1"/>
          <p:nvPr/>
        </p:nvSpPr>
        <p:spPr>
          <a:xfrm>
            <a:off x="7186991" y="2128540"/>
            <a:ext cx="115030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Extrovertiert</a:t>
            </a:r>
          </a:p>
        </p:txBody>
      </p:sp>
      <p:sp>
        <p:nvSpPr>
          <p:cNvPr id="688" name="Subtitle 2"/>
          <p:cNvSpPr txBox="1"/>
          <p:nvPr/>
        </p:nvSpPr>
        <p:spPr>
          <a:xfrm>
            <a:off x="3400589" y="2857531"/>
            <a:ext cx="2152369" cy="25548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3" indent="-182563" algn="just" defTabSz="1087636">
              <a:spcBef>
                <a:spcPts val="500"/>
              </a:spcBef>
              <a:buSzPct val="100000"/>
              <a:buFont typeface="Arial"/>
              <a:buChar char="•"/>
              <a:defRPr sz="2400">
                <a:solidFill>
                  <a:srgbClr val="245473"/>
                </a:solidFill>
                <a:latin typeface="Calibri Light"/>
                <a:ea typeface="Calibri Light"/>
                <a:cs typeface="Calibri Light"/>
                <a:sym typeface="Calibri Light"/>
              </a:defRPr>
            </a:pPr>
            <a:r>
              <a:rPr dirty="0" err="1"/>
              <a:t>Direkt</a:t>
            </a:r>
            <a:endParaRPr dirty="0">
              <a:solidFill>
                <a:srgbClr val="44546A"/>
              </a:solidFill>
              <a:latin typeface="Open Sans Light"/>
              <a:ea typeface="Open Sans Light"/>
              <a:cs typeface="Open Sans Light"/>
              <a:sym typeface="Open Sans Light"/>
            </a:endParaRPr>
          </a:p>
          <a:p>
            <a:pPr marL="182563" indent="-182563" algn="just" defTabSz="1087636">
              <a:spcBef>
                <a:spcPts val="500"/>
              </a:spcBef>
              <a:buSzPct val="100000"/>
              <a:buFont typeface="Arial"/>
              <a:buChar char="•"/>
              <a:defRPr sz="2400">
                <a:solidFill>
                  <a:srgbClr val="245473"/>
                </a:solidFill>
                <a:latin typeface="Calibri Light"/>
                <a:ea typeface="Calibri Light"/>
                <a:cs typeface="Calibri Light"/>
                <a:sym typeface="Calibri Light"/>
              </a:defRPr>
            </a:pPr>
            <a:r>
              <a:rPr dirty="0" err="1"/>
              <a:t>Entscheid</a:t>
            </a:r>
            <a:r>
              <a:rPr lang="de-DE" dirty="0" err="1"/>
              <a:t>ungs</a:t>
            </a:r>
            <a:r>
              <a:rPr lang="de-DE" dirty="0"/>
              <a:t>-freudig</a:t>
            </a:r>
            <a:endParaRPr dirty="0">
              <a:solidFill>
                <a:srgbClr val="44546A"/>
              </a:solidFill>
              <a:latin typeface="Open Sans Light"/>
              <a:ea typeface="Open Sans Light"/>
              <a:cs typeface="Open Sans Light"/>
              <a:sym typeface="Open Sans Light"/>
            </a:endParaRPr>
          </a:p>
          <a:p>
            <a:pPr marL="182563" indent="-182563" algn="just" defTabSz="1087636">
              <a:spcBef>
                <a:spcPts val="500"/>
              </a:spcBef>
              <a:buSzPct val="100000"/>
              <a:buFont typeface="Arial"/>
              <a:buChar char="•"/>
              <a:defRPr sz="2400">
                <a:solidFill>
                  <a:srgbClr val="245473"/>
                </a:solidFill>
                <a:latin typeface="Calibri Light"/>
                <a:ea typeface="Calibri Light"/>
                <a:cs typeface="Calibri Light"/>
                <a:sym typeface="Calibri Light"/>
              </a:defRPr>
            </a:pPr>
            <a:r>
              <a:rPr dirty="0"/>
              <a:t>Macher</a:t>
            </a:r>
            <a:endParaRPr dirty="0">
              <a:solidFill>
                <a:srgbClr val="44546A"/>
              </a:solidFill>
              <a:latin typeface="Open Sans Light"/>
              <a:ea typeface="Open Sans Light"/>
              <a:cs typeface="Open Sans Light"/>
              <a:sym typeface="Open Sans Light"/>
            </a:endParaRPr>
          </a:p>
          <a:p>
            <a:pPr marL="182563" indent="-182563" algn="just" defTabSz="1087636">
              <a:spcBef>
                <a:spcPts val="500"/>
              </a:spcBef>
              <a:buSzPct val="100000"/>
              <a:buFont typeface="Arial"/>
              <a:buChar char="•"/>
              <a:defRPr sz="2400">
                <a:solidFill>
                  <a:srgbClr val="245473"/>
                </a:solidFill>
                <a:latin typeface="Calibri Light"/>
                <a:ea typeface="Calibri Light"/>
                <a:cs typeface="Calibri Light"/>
                <a:sym typeface="Calibri Light"/>
              </a:defRPr>
            </a:pPr>
            <a:r>
              <a:rPr lang="de-DE" dirty="0"/>
              <a:t>Dominierend</a:t>
            </a:r>
            <a:endParaRPr dirty="0">
              <a:solidFill>
                <a:srgbClr val="44546A"/>
              </a:solidFill>
              <a:latin typeface="Open Sans Light"/>
              <a:ea typeface="Open Sans Light"/>
              <a:cs typeface="Open Sans Light"/>
              <a:sym typeface="Open Sans Light"/>
            </a:endParaRPr>
          </a:p>
          <a:p>
            <a:pPr marL="182563" indent="-182563" algn="just" defTabSz="1087636">
              <a:spcBef>
                <a:spcPts val="500"/>
              </a:spcBef>
              <a:buSzPct val="100000"/>
              <a:buFont typeface="Arial"/>
              <a:buChar char="•"/>
              <a:defRPr sz="2400">
                <a:solidFill>
                  <a:srgbClr val="245473"/>
                </a:solidFill>
                <a:latin typeface="Calibri Light"/>
                <a:ea typeface="Calibri Light"/>
                <a:cs typeface="Calibri Light"/>
                <a:sym typeface="Calibri Light"/>
              </a:defRPr>
            </a:pPr>
            <a:r>
              <a:rPr dirty="0" err="1"/>
              <a:t>Anspruchsvoll</a:t>
            </a:r>
            <a:endParaRPr dirty="0"/>
          </a:p>
        </p:txBody>
      </p:sp>
      <p:sp>
        <p:nvSpPr>
          <p:cNvPr id="689" name="TextBox 6"/>
          <p:cNvSpPr txBox="1"/>
          <p:nvPr/>
        </p:nvSpPr>
        <p:spPr>
          <a:xfrm>
            <a:off x="3380978" y="2529121"/>
            <a:ext cx="1475717" cy="3401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000">
                <a:solidFill>
                  <a:schemeClr val="accent1"/>
                </a:solidFill>
                <a:latin typeface="Calibri Light"/>
                <a:ea typeface="Calibri Light"/>
                <a:cs typeface="Calibri Light"/>
                <a:sym typeface="Calibri Light"/>
              </a:defRPr>
            </a:lvl1pPr>
          </a:lstStyle>
          <a:p>
            <a:r>
              <a:t>D - Dominant</a:t>
            </a:r>
          </a:p>
        </p:txBody>
      </p:sp>
      <p:sp>
        <p:nvSpPr>
          <p:cNvPr id="20" name="Textplatzhalter 1">
            <a:extLst>
              <a:ext uri="{FF2B5EF4-FFF2-40B4-BE49-F238E27FC236}">
                <a16:creationId xmlns:a16="http://schemas.microsoft.com/office/drawing/2014/main" id="{D2E8D187-557B-47A4-BB49-30F58E214556}"/>
              </a:ext>
            </a:extLst>
          </p:cNvPr>
          <p:cNvSpPr txBox="1">
            <a:spLocks noGrp="1"/>
          </p:cNvSpPr>
          <p:nvPr>
            <p:ph type="body" sz="quarter" idx="1"/>
          </p:nvPr>
        </p:nvSpPr>
        <p:spPr>
          <a:xfrm>
            <a:off x="1955311" y="531136"/>
            <a:ext cx="8852377" cy="697353"/>
          </a:xfrm>
          <a:prstGeom prst="rect">
            <a:avLst/>
          </a:prstGeom>
        </p:spPr>
        <p:txBody>
          <a:bodyPr/>
          <a:lstStyle/>
          <a:p>
            <a:r>
              <a:rPr dirty="0" err="1"/>
              <a:t>Persönlichkeitsprofile</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 name="Subtitle 2"/>
          <p:cNvSpPr txBox="1"/>
          <p:nvPr/>
        </p:nvSpPr>
        <p:spPr>
          <a:xfrm>
            <a:off x="367219" y="1861713"/>
            <a:ext cx="5094908" cy="47451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p>
            <a:pPr defTabSz="1087636">
              <a:spcBef>
                <a:spcPts val="600"/>
              </a:spcBef>
              <a:defRPr sz="2400">
                <a:solidFill>
                  <a:srgbClr val="245473"/>
                </a:solidFill>
                <a:latin typeface="Calibri Light"/>
                <a:ea typeface="Calibri Light"/>
                <a:cs typeface="Calibri Light"/>
                <a:sym typeface="Calibri Light"/>
              </a:defRPr>
            </a:pPr>
            <a:r>
              <a:rPr dirty="0"/>
              <a:t>Der I-St</a:t>
            </a:r>
            <a:r>
              <a:rPr lang="de-DE" dirty="0" err="1"/>
              <a:t>il</a:t>
            </a:r>
            <a:r>
              <a:rPr dirty="0"/>
              <a:t>-</a:t>
            </a:r>
            <a:r>
              <a:rPr dirty="0" err="1"/>
              <a:t>Profiltyp</a:t>
            </a:r>
            <a:r>
              <a:rPr dirty="0"/>
              <a:t> </a:t>
            </a:r>
            <a:r>
              <a:rPr dirty="0" err="1"/>
              <a:t>ist</a:t>
            </a:r>
            <a:r>
              <a:rPr dirty="0"/>
              <a:t> </a:t>
            </a:r>
            <a:r>
              <a:rPr dirty="0" err="1"/>
              <a:t>auch</a:t>
            </a:r>
            <a:r>
              <a:rPr dirty="0"/>
              <a:t> </a:t>
            </a:r>
            <a:r>
              <a:rPr dirty="0" err="1"/>
              <a:t>als</a:t>
            </a:r>
            <a:r>
              <a:rPr dirty="0"/>
              <a:t> Influencer- </a:t>
            </a:r>
            <a:r>
              <a:rPr dirty="0" err="1"/>
              <a:t>oder</a:t>
            </a:r>
            <a:r>
              <a:rPr dirty="0"/>
              <a:t> I-St</a:t>
            </a:r>
            <a:r>
              <a:rPr lang="de-DE" dirty="0" err="1"/>
              <a:t>il</a:t>
            </a:r>
            <a:r>
              <a:rPr dirty="0"/>
              <a:t>-</a:t>
            </a:r>
            <a:r>
              <a:rPr dirty="0" err="1"/>
              <a:t>Persönlichkeits</a:t>
            </a:r>
            <a:r>
              <a:rPr lang="de-DE" dirty="0"/>
              <a:t>-</a:t>
            </a:r>
            <a:r>
              <a:rPr dirty="0" err="1"/>
              <a:t>typ</a:t>
            </a:r>
            <a:r>
              <a:rPr dirty="0"/>
              <a:t> </a:t>
            </a:r>
            <a:r>
              <a:rPr dirty="0" err="1"/>
              <a:t>bekannt</a:t>
            </a:r>
            <a:r>
              <a:rPr dirty="0"/>
              <a:t>.</a:t>
            </a:r>
            <a:endParaRPr dirty="0">
              <a:solidFill>
                <a:srgbClr val="44546A"/>
              </a:solidFill>
              <a:latin typeface="Open Sans Light"/>
              <a:ea typeface="Open Sans Light"/>
              <a:cs typeface="Open Sans Light"/>
              <a:sym typeface="Open Sans Light"/>
            </a:endParaRPr>
          </a:p>
          <a:p>
            <a:pPr defTabSz="1087636">
              <a:spcBef>
                <a:spcPts val="600"/>
              </a:spcBef>
              <a:defRPr sz="2400">
                <a:solidFill>
                  <a:srgbClr val="245473"/>
                </a:solidFill>
                <a:latin typeface="Calibri Light"/>
                <a:ea typeface="Calibri Light"/>
                <a:cs typeface="Calibri Light"/>
                <a:sym typeface="Calibri Light"/>
              </a:defRPr>
            </a:pPr>
            <a:r>
              <a:rPr dirty="0"/>
              <a:t>Die I-</a:t>
            </a:r>
            <a:r>
              <a:rPr dirty="0" err="1"/>
              <a:t>Profil</a:t>
            </a:r>
            <a:r>
              <a:rPr dirty="0"/>
              <a:t>-</a:t>
            </a:r>
            <a:r>
              <a:rPr dirty="0" err="1"/>
              <a:t>Typen</a:t>
            </a:r>
            <a:r>
              <a:rPr dirty="0"/>
              <a:t> </a:t>
            </a:r>
            <a:r>
              <a:rPr dirty="0" err="1"/>
              <a:t>stützen</a:t>
            </a:r>
            <a:r>
              <a:rPr dirty="0"/>
              <a:t> </a:t>
            </a:r>
            <a:r>
              <a:rPr dirty="0" err="1"/>
              <a:t>ihre</a:t>
            </a:r>
            <a:r>
              <a:rPr dirty="0"/>
              <a:t> </a:t>
            </a:r>
            <a:r>
              <a:rPr dirty="0" err="1"/>
              <a:t>Autorität</a:t>
            </a:r>
            <a:r>
              <a:rPr dirty="0"/>
              <a:t> auf </a:t>
            </a:r>
            <a:r>
              <a:rPr dirty="0" err="1"/>
              <a:t>ihr</a:t>
            </a:r>
            <a:r>
              <a:rPr dirty="0"/>
              <a:t> Charisma, </a:t>
            </a:r>
            <a:r>
              <a:rPr dirty="0" err="1"/>
              <a:t>ihre</a:t>
            </a:r>
            <a:r>
              <a:rPr dirty="0"/>
              <a:t> </a:t>
            </a:r>
            <a:r>
              <a:rPr dirty="0" err="1"/>
              <a:t>Fähigkeit</a:t>
            </a:r>
            <a:r>
              <a:rPr dirty="0"/>
              <a:t>, Menschen </a:t>
            </a:r>
            <a:r>
              <a:rPr dirty="0" err="1"/>
              <a:t>zu</a:t>
            </a:r>
            <a:r>
              <a:rPr dirty="0"/>
              <a:t> </a:t>
            </a:r>
            <a:r>
              <a:rPr dirty="0" err="1"/>
              <a:t>motivieren</a:t>
            </a:r>
            <a:r>
              <a:rPr dirty="0"/>
              <a:t>, und </a:t>
            </a:r>
            <a:r>
              <a:rPr lang="de-DE" dirty="0"/>
              <a:t>darauf, eine </a:t>
            </a:r>
            <a:r>
              <a:rPr dirty="0" err="1"/>
              <a:t>gute</a:t>
            </a:r>
            <a:r>
              <a:rPr dirty="0"/>
              <a:t> </a:t>
            </a:r>
            <a:r>
              <a:rPr dirty="0" err="1"/>
              <a:t>Atmosphäre</a:t>
            </a:r>
            <a:r>
              <a:rPr dirty="0"/>
              <a:t> </a:t>
            </a:r>
            <a:r>
              <a:rPr lang="de-DE" dirty="0"/>
              <a:t>zu </a:t>
            </a:r>
            <a:r>
              <a:rPr dirty="0" err="1"/>
              <a:t>schaffen</a:t>
            </a:r>
            <a:r>
              <a:rPr dirty="0"/>
              <a:t>. </a:t>
            </a:r>
            <a:endParaRPr dirty="0">
              <a:solidFill>
                <a:srgbClr val="44546A"/>
              </a:solidFill>
              <a:latin typeface="Open Sans Light"/>
              <a:ea typeface="Open Sans Light"/>
              <a:cs typeface="Open Sans Light"/>
              <a:sym typeface="Open Sans Light"/>
            </a:endParaRPr>
          </a:p>
          <a:p>
            <a:pPr defTabSz="1087636">
              <a:spcBef>
                <a:spcPts val="600"/>
              </a:spcBef>
              <a:defRPr sz="2400">
                <a:solidFill>
                  <a:srgbClr val="245473"/>
                </a:solidFill>
                <a:latin typeface="Calibri Light"/>
                <a:ea typeface="Calibri Light"/>
                <a:cs typeface="Calibri Light"/>
                <a:sym typeface="Calibri Light"/>
              </a:defRPr>
            </a:pPr>
            <a:r>
              <a:rPr lang="de-DE" dirty="0"/>
              <a:t>Sie sind „Menschen-Führer“.</a:t>
            </a:r>
          </a:p>
          <a:p>
            <a:pPr defTabSz="1087636">
              <a:spcBef>
                <a:spcPts val="600"/>
              </a:spcBef>
              <a:defRPr sz="2400">
                <a:solidFill>
                  <a:srgbClr val="245473"/>
                </a:solidFill>
                <a:latin typeface="Calibri Light"/>
                <a:ea typeface="Calibri Light"/>
                <a:cs typeface="Calibri Light"/>
                <a:sym typeface="Calibri Light"/>
              </a:defRPr>
            </a:pPr>
            <a:r>
              <a:rPr dirty="0"/>
              <a:t>Die I-</a:t>
            </a:r>
            <a:r>
              <a:rPr dirty="0" err="1"/>
              <a:t>Stil</a:t>
            </a:r>
            <a:r>
              <a:rPr dirty="0"/>
              <a:t>-</a:t>
            </a:r>
            <a:r>
              <a:rPr dirty="0" err="1"/>
              <a:t>Führungskräfte</a:t>
            </a:r>
            <a:r>
              <a:rPr dirty="0"/>
              <a:t> </a:t>
            </a:r>
            <a:r>
              <a:rPr dirty="0" err="1"/>
              <a:t>wollen</a:t>
            </a:r>
            <a:r>
              <a:rPr dirty="0"/>
              <a:t> und </a:t>
            </a:r>
            <a:r>
              <a:rPr dirty="0" err="1"/>
              <a:t>brauchen</a:t>
            </a:r>
            <a:r>
              <a:rPr dirty="0"/>
              <a:t> </a:t>
            </a:r>
            <a:r>
              <a:rPr dirty="0" err="1"/>
              <a:t>viele</a:t>
            </a:r>
            <a:r>
              <a:rPr dirty="0"/>
              <a:t> </a:t>
            </a:r>
            <a:r>
              <a:rPr dirty="0" err="1"/>
              <a:t>Kontakte</a:t>
            </a:r>
            <a:r>
              <a:rPr dirty="0"/>
              <a:t> </a:t>
            </a:r>
            <a:r>
              <a:rPr dirty="0" err="1"/>
              <a:t>mit</a:t>
            </a:r>
            <a:r>
              <a:rPr dirty="0"/>
              <a:t> Menschen. Sie </a:t>
            </a:r>
            <a:r>
              <a:rPr dirty="0" err="1"/>
              <a:t>blühen</a:t>
            </a:r>
            <a:r>
              <a:rPr dirty="0"/>
              <a:t> </a:t>
            </a:r>
            <a:r>
              <a:rPr dirty="0" err="1"/>
              <a:t>bei</a:t>
            </a:r>
            <a:r>
              <a:rPr dirty="0"/>
              <a:t> den </a:t>
            </a:r>
            <a:r>
              <a:rPr dirty="0" err="1"/>
              <a:t>Herausforderungen</a:t>
            </a:r>
            <a:r>
              <a:rPr dirty="0"/>
              <a:t> </a:t>
            </a:r>
            <a:r>
              <a:rPr dirty="0" err="1"/>
              <a:t>neuer</a:t>
            </a:r>
            <a:r>
              <a:rPr dirty="0"/>
              <a:t> und </a:t>
            </a:r>
            <a:r>
              <a:rPr dirty="0" err="1"/>
              <a:t>sich</a:t>
            </a:r>
            <a:r>
              <a:rPr dirty="0"/>
              <a:t> </a:t>
            </a:r>
            <a:r>
              <a:rPr dirty="0" err="1"/>
              <a:t>entwickelnder</a:t>
            </a:r>
            <a:r>
              <a:rPr dirty="0"/>
              <a:t> </a:t>
            </a:r>
            <a:r>
              <a:rPr dirty="0" err="1"/>
              <a:t>Organisationen</a:t>
            </a:r>
            <a:r>
              <a:rPr dirty="0"/>
              <a:t> auf.</a:t>
            </a:r>
          </a:p>
        </p:txBody>
      </p:sp>
      <p:sp>
        <p:nvSpPr>
          <p:cNvPr id="693" name="Shape"/>
          <p:cNvSpPr/>
          <p:nvPr/>
        </p:nvSpPr>
        <p:spPr>
          <a:xfrm>
            <a:off x="6186656" y="4012010"/>
            <a:ext cx="1538994" cy="1538993"/>
          </a:xfrm>
          <a:prstGeom prst="rect">
            <a:avLst/>
          </a:prstGeom>
          <a:solidFill>
            <a:schemeClr val="accent3">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94" name="Shape"/>
          <p:cNvSpPr/>
          <p:nvPr/>
        </p:nvSpPr>
        <p:spPr>
          <a:xfrm flipH="1">
            <a:off x="7789053" y="4012010"/>
            <a:ext cx="1538994" cy="1538993"/>
          </a:xfrm>
          <a:prstGeom prst="rect">
            <a:avLst/>
          </a:prstGeom>
          <a:solidFill>
            <a:srgbClr val="C01F75">
              <a:alpha val="30000"/>
            </a:srgb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95" name="Shape"/>
          <p:cNvSpPr/>
          <p:nvPr/>
        </p:nvSpPr>
        <p:spPr>
          <a:xfrm rot="10800000">
            <a:off x="7789053" y="2417227"/>
            <a:ext cx="1538994" cy="1538993"/>
          </a:xfrm>
          <a:prstGeom prst="rect">
            <a:avLst/>
          </a:prstGeom>
          <a:solidFill>
            <a:srgbClr val="DDE3A0"/>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96" name="Shape"/>
          <p:cNvSpPr/>
          <p:nvPr/>
        </p:nvSpPr>
        <p:spPr>
          <a:xfrm rot="10800000" flipH="1">
            <a:off x="6186656" y="2417228"/>
            <a:ext cx="1538994" cy="1538993"/>
          </a:xfrm>
          <a:prstGeom prst="rect">
            <a:avLst/>
          </a:prstGeom>
          <a:solidFill>
            <a:schemeClr val="accent1">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697" name="TextBox 28"/>
          <p:cNvSpPr txBox="1"/>
          <p:nvPr/>
        </p:nvSpPr>
        <p:spPr>
          <a:xfrm>
            <a:off x="7987889" y="2883787"/>
            <a:ext cx="1138497"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I</a:t>
            </a:r>
            <a:br/>
            <a:r>
              <a:rPr sz="1600"/>
              <a:t>Einflussreich</a:t>
            </a:r>
          </a:p>
        </p:txBody>
      </p:sp>
      <p:sp>
        <p:nvSpPr>
          <p:cNvPr id="698" name="TextBox 29"/>
          <p:cNvSpPr txBox="1"/>
          <p:nvPr/>
        </p:nvSpPr>
        <p:spPr>
          <a:xfrm>
            <a:off x="8272444" y="4415551"/>
            <a:ext cx="573744"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S</a:t>
            </a:r>
            <a:br/>
            <a:r>
              <a:rPr sz="1600"/>
              <a:t>Stetig</a:t>
            </a:r>
          </a:p>
        </p:txBody>
      </p:sp>
      <p:sp>
        <p:nvSpPr>
          <p:cNvPr id="699" name="TextBox 30"/>
          <p:cNvSpPr txBox="1"/>
          <p:nvPr/>
        </p:nvSpPr>
        <p:spPr>
          <a:xfrm>
            <a:off x="6328126" y="4396055"/>
            <a:ext cx="1252905"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rPr lang="de-DE" dirty="0"/>
              <a:t>G</a:t>
            </a:r>
            <a:endParaRPr dirty="0"/>
          </a:p>
          <a:p>
            <a:pPr algn="ctr">
              <a:defRPr sz="1600" b="1">
                <a:solidFill>
                  <a:srgbClr val="FFFFFF"/>
                </a:solidFill>
              </a:defRPr>
            </a:pPr>
            <a:r>
              <a:rPr lang="de-DE" dirty="0"/>
              <a:t>Gewissenhaft</a:t>
            </a:r>
            <a:endParaRPr dirty="0"/>
          </a:p>
        </p:txBody>
      </p:sp>
      <p:sp>
        <p:nvSpPr>
          <p:cNvPr id="700" name="TextBox 31"/>
          <p:cNvSpPr txBox="1"/>
          <p:nvPr/>
        </p:nvSpPr>
        <p:spPr>
          <a:xfrm>
            <a:off x="6495328" y="2883787"/>
            <a:ext cx="922299"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D</a:t>
            </a:r>
            <a:br/>
            <a:r>
              <a:rPr sz="1600"/>
              <a:t>Dominant</a:t>
            </a:r>
          </a:p>
        </p:txBody>
      </p:sp>
      <p:sp>
        <p:nvSpPr>
          <p:cNvPr id="701" name="TextBox 6"/>
          <p:cNvSpPr txBox="1"/>
          <p:nvPr/>
        </p:nvSpPr>
        <p:spPr>
          <a:xfrm rot="16200000">
            <a:off x="5144046" y="3823214"/>
            <a:ext cx="167368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Aufgabenorientiert</a:t>
            </a:r>
          </a:p>
        </p:txBody>
      </p:sp>
      <p:sp>
        <p:nvSpPr>
          <p:cNvPr id="702" name="TextBox 6"/>
          <p:cNvSpPr txBox="1"/>
          <p:nvPr/>
        </p:nvSpPr>
        <p:spPr>
          <a:xfrm>
            <a:off x="7204873" y="5620872"/>
            <a:ext cx="111855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Introvertiert</a:t>
            </a:r>
          </a:p>
        </p:txBody>
      </p:sp>
      <p:sp>
        <p:nvSpPr>
          <p:cNvPr id="703" name="TextBox 6"/>
          <p:cNvSpPr txBox="1"/>
          <p:nvPr/>
        </p:nvSpPr>
        <p:spPr>
          <a:xfrm rot="5400000">
            <a:off x="8632909" y="3805923"/>
            <a:ext cx="175107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Menschenorientiert</a:t>
            </a:r>
          </a:p>
        </p:txBody>
      </p:sp>
      <p:sp>
        <p:nvSpPr>
          <p:cNvPr id="704" name="TextBox 6"/>
          <p:cNvSpPr txBox="1"/>
          <p:nvPr/>
        </p:nvSpPr>
        <p:spPr>
          <a:xfrm>
            <a:off x="7186991" y="2128540"/>
            <a:ext cx="115030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Extrovertiert</a:t>
            </a:r>
          </a:p>
        </p:txBody>
      </p:sp>
      <p:sp>
        <p:nvSpPr>
          <p:cNvPr id="705" name="Subtitle 2"/>
          <p:cNvSpPr txBox="1"/>
          <p:nvPr/>
        </p:nvSpPr>
        <p:spPr>
          <a:xfrm>
            <a:off x="10052575" y="2864291"/>
            <a:ext cx="2152368" cy="17933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Inspirierend</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Interaktiv</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Interessant</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Impulsiv</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Irritierend</a:t>
            </a:r>
          </a:p>
        </p:txBody>
      </p:sp>
      <p:sp>
        <p:nvSpPr>
          <p:cNvPr id="706" name="TextBox 6"/>
          <p:cNvSpPr txBox="1"/>
          <p:nvPr/>
        </p:nvSpPr>
        <p:spPr>
          <a:xfrm>
            <a:off x="9963491" y="2186153"/>
            <a:ext cx="1766854" cy="7607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defRPr sz="2400">
                <a:solidFill>
                  <a:srgbClr val="DDE3A0"/>
                </a:solidFill>
                <a:latin typeface="Calibri Light"/>
                <a:ea typeface="Calibri Light"/>
                <a:cs typeface="Calibri Light"/>
                <a:sym typeface="Calibri Light"/>
              </a:defRPr>
            </a:lvl1pPr>
          </a:lstStyle>
          <a:p>
            <a:r>
              <a:t>I- Einflussreich</a:t>
            </a:r>
          </a:p>
        </p:txBody>
      </p:sp>
      <p:sp>
        <p:nvSpPr>
          <p:cNvPr id="20" name="Textplatzhalter 1">
            <a:extLst>
              <a:ext uri="{FF2B5EF4-FFF2-40B4-BE49-F238E27FC236}">
                <a16:creationId xmlns:a16="http://schemas.microsoft.com/office/drawing/2014/main" id="{76060C70-8683-4F31-A058-DE5ECF2921E0}"/>
              </a:ext>
            </a:extLst>
          </p:cNvPr>
          <p:cNvSpPr txBox="1">
            <a:spLocks noGrp="1"/>
          </p:cNvSpPr>
          <p:nvPr>
            <p:ph type="body" sz="quarter" idx="1"/>
          </p:nvPr>
        </p:nvSpPr>
        <p:spPr>
          <a:xfrm>
            <a:off x="1955311" y="531136"/>
            <a:ext cx="8852377" cy="697353"/>
          </a:xfrm>
          <a:prstGeom prst="rect">
            <a:avLst/>
          </a:prstGeom>
        </p:spPr>
        <p:txBody>
          <a:bodyPr/>
          <a:lstStyle/>
          <a:p>
            <a:r>
              <a:rPr dirty="0" err="1"/>
              <a:t>Persönlichkeitsprofile</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 name="Subtitle 2"/>
          <p:cNvSpPr txBox="1"/>
          <p:nvPr/>
        </p:nvSpPr>
        <p:spPr>
          <a:xfrm>
            <a:off x="591066" y="2142490"/>
            <a:ext cx="4485056" cy="40065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defTabSz="1087636">
              <a:spcBef>
                <a:spcPts val="600"/>
              </a:spcBef>
              <a:defRPr sz="2200">
                <a:solidFill>
                  <a:srgbClr val="44546A"/>
                </a:solidFill>
                <a:latin typeface="Calibri Light"/>
                <a:ea typeface="Calibri Light"/>
                <a:cs typeface="Calibri Light"/>
                <a:sym typeface="Calibri Light"/>
              </a:defRPr>
            </a:pPr>
            <a:r>
              <a:rPr sz="2400" dirty="0">
                <a:solidFill>
                  <a:srgbClr val="245473"/>
                </a:solidFill>
              </a:rPr>
              <a:t>Die </a:t>
            </a:r>
            <a:r>
              <a:rPr sz="2400" dirty="0" err="1">
                <a:solidFill>
                  <a:srgbClr val="245473"/>
                </a:solidFill>
              </a:rPr>
              <a:t>Autorität</a:t>
            </a:r>
            <a:r>
              <a:rPr sz="2400" dirty="0">
                <a:solidFill>
                  <a:srgbClr val="245473"/>
                </a:solidFill>
              </a:rPr>
              <a:t> des S-</a:t>
            </a:r>
            <a:r>
              <a:rPr sz="2400" dirty="0" err="1">
                <a:solidFill>
                  <a:srgbClr val="245473"/>
                </a:solidFill>
              </a:rPr>
              <a:t>Stil</a:t>
            </a:r>
            <a:r>
              <a:rPr sz="2400" dirty="0">
                <a:solidFill>
                  <a:srgbClr val="245473"/>
                </a:solidFill>
              </a:rPr>
              <a:t>-</a:t>
            </a:r>
            <a:r>
              <a:rPr sz="2400" dirty="0" err="1">
                <a:solidFill>
                  <a:srgbClr val="245473"/>
                </a:solidFill>
              </a:rPr>
              <a:t>Profils</a:t>
            </a:r>
            <a:r>
              <a:rPr sz="2400" dirty="0">
                <a:solidFill>
                  <a:srgbClr val="245473"/>
                </a:solidFill>
              </a:rPr>
              <a:t> </a:t>
            </a:r>
            <a:r>
              <a:rPr sz="2400" dirty="0" err="1">
                <a:solidFill>
                  <a:srgbClr val="245473"/>
                </a:solidFill>
              </a:rPr>
              <a:t>basiert</a:t>
            </a:r>
            <a:r>
              <a:rPr sz="2400" dirty="0">
                <a:solidFill>
                  <a:srgbClr val="245473"/>
                </a:solidFill>
              </a:rPr>
              <a:t> auf </a:t>
            </a:r>
            <a:r>
              <a:rPr sz="2400" dirty="0" err="1">
                <a:solidFill>
                  <a:srgbClr val="245473"/>
                </a:solidFill>
              </a:rPr>
              <a:t>Erfahrung</a:t>
            </a:r>
            <a:r>
              <a:rPr sz="2400" dirty="0">
                <a:solidFill>
                  <a:srgbClr val="245473"/>
                </a:solidFill>
              </a:rPr>
              <a:t>, </a:t>
            </a:r>
            <a:r>
              <a:rPr sz="2400" dirty="0" err="1">
                <a:solidFill>
                  <a:srgbClr val="245473"/>
                </a:solidFill>
              </a:rPr>
              <a:t>Fachwissen</a:t>
            </a:r>
            <a:r>
              <a:rPr sz="2400" dirty="0">
                <a:solidFill>
                  <a:srgbClr val="245473"/>
                </a:solidFill>
              </a:rPr>
              <a:t> und </a:t>
            </a:r>
            <a:r>
              <a:rPr lang="de-DE" sz="2400" dirty="0">
                <a:solidFill>
                  <a:srgbClr val="245473"/>
                </a:solidFill>
              </a:rPr>
              <a:t>dem </a:t>
            </a:r>
            <a:r>
              <a:rPr sz="2400" dirty="0">
                <a:solidFill>
                  <a:srgbClr val="245473"/>
                </a:solidFill>
              </a:rPr>
              <a:t>Status</a:t>
            </a:r>
            <a:r>
              <a:rPr lang="de-DE" sz="2400" dirty="0">
                <a:solidFill>
                  <a:srgbClr val="245473"/>
                </a:solidFill>
              </a:rPr>
              <a:t> der Organisation.</a:t>
            </a:r>
            <a:endParaRPr sz="2400" dirty="0">
              <a:solidFill>
                <a:srgbClr val="245473"/>
              </a:solidFill>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sz="2400" dirty="0">
                <a:solidFill>
                  <a:srgbClr val="245473"/>
                </a:solidFill>
              </a:rPr>
              <a:t>Sie </a:t>
            </a:r>
            <a:r>
              <a:rPr sz="2400" dirty="0" err="1">
                <a:solidFill>
                  <a:srgbClr val="245473"/>
                </a:solidFill>
              </a:rPr>
              <a:t>fühlen</a:t>
            </a:r>
            <a:r>
              <a:rPr sz="2400" dirty="0">
                <a:solidFill>
                  <a:srgbClr val="245473"/>
                </a:solidFill>
              </a:rPr>
              <a:t> </a:t>
            </a:r>
            <a:r>
              <a:rPr sz="2400" dirty="0" err="1">
                <a:solidFill>
                  <a:srgbClr val="245473"/>
                </a:solidFill>
              </a:rPr>
              <a:t>sich</a:t>
            </a:r>
            <a:r>
              <a:rPr sz="2400" dirty="0">
                <a:solidFill>
                  <a:srgbClr val="245473"/>
                </a:solidFill>
              </a:rPr>
              <a:t> </a:t>
            </a:r>
            <a:r>
              <a:rPr sz="2400" dirty="0" err="1">
                <a:solidFill>
                  <a:srgbClr val="245473"/>
                </a:solidFill>
              </a:rPr>
              <a:t>als</a:t>
            </a:r>
            <a:r>
              <a:rPr sz="2400" dirty="0">
                <a:solidFill>
                  <a:srgbClr val="245473"/>
                </a:solidFill>
              </a:rPr>
              <a:t> </a:t>
            </a:r>
            <a:r>
              <a:rPr sz="2400" dirty="0" err="1">
                <a:solidFill>
                  <a:srgbClr val="245473"/>
                </a:solidFill>
              </a:rPr>
              <a:t>Führungskraft</a:t>
            </a:r>
            <a:r>
              <a:rPr sz="2400" dirty="0">
                <a:solidFill>
                  <a:srgbClr val="245473"/>
                </a:solidFill>
              </a:rPr>
              <a:t> </a:t>
            </a:r>
            <a:r>
              <a:rPr sz="2400" dirty="0" err="1">
                <a:solidFill>
                  <a:srgbClr val="245473"/>
                </a:solidFill>
              </a:rPr>
              <a:t>wohl</a:t>
            </a:r>
            <a:r>
              <a:rPr sz="2400" dirty="0">
                <a:solidFill>
                  <a:srgbClr val="245473"/>
                </a:solidFill>
              </a:rPr>
              <a:t>, </a:t>
            </a:r>
            <a:r>
              <a:rPr sz="2400" dirty="0" err="1">
                <a:solidFill>
                  <a:srgbClr val="245473"/>
                </a:solidFill>
              </a:rPr>
              <a:t>wenn</a:t>
            </a:r>
            <a:r>
              <a:rPr sz="2400" dirty="0">
                <a:solidFill>
                  <a:srgbClr val="245473"/>
                </a:solidFill>
              </a:rPr>
              <a:t> </a:t>
            </a:r>
            <a:r>
              <a:rPr sz="2400" dirty="0" err="1">
                <a:solidFill>
                  <a:srgbClr val="245473"/>
                </a:solidFill>
              </a:rPr>
              <a:t>sie</a:t>
            </a:r>
            <a:r>
              <a:rPr sz="2400" dirty="0">
                <a:solidFill>
                  <a:srgbClr val="245473"/>
                </a:solidFill>
              </a:rPr>
              <a:t> </a:t>
            </a:r>
            <a:r>
              <a:rPr sz="2400" dirty="0" err="1">
                <a:solidFill>
                  <a:srgbClr val="245473"/>
                </a:solidFill>
              </a:rPr>
              <a:t>Routinen</a:t>
            </a:r>
            <a:r>
              <a:rPr sz="2400" dirty="0">
                <a:solidFill>
                  <a:srgbClr val="245473"/>
                </a:solidFill>
              </a:rPr>
              <a:t> und </a:t>
            </a:r>
            <a:r>
              <a:rPr sz="2400" dirty="0" err="1">
                <a:solidFill>
                  <a:srgbClr val="245473"/>
                </a:solidFill>
              </a:rPr>
              <a:t>Stabilität</a:t>
            </a:r>
            <a:r>
              <a:rPr sz="2400" dirty="0">
                <a:solidFill>
                  <a:srgbClr val="245473"/>
                </a:solidFill>
              </a:rPr>
              <a:t> </a:t>
            </a:r>
            <a:r>
              <a:rPr sz="2400" dirty="0" err="1">
                <a:solidFill>
                  <a:srgbClr val="245473"/>
                </a:solidFill>
              </a:rPr>
              <a:t>aufrechterhalten</a:t>
            </a:r>
            <a:r>
              <a:rPr sz="2400" dirty="0">
                <a:solidFill>
                  <a:srgbClr val="245473"/>
                </a:solidFill>
              </a:rPr>
              <a:t>. Sie </a:t>
            </a:r>
            <a:r>
              <a:rPr sz="2400" dirty="0" err="1">
                <a:solidFill>
                  <a:srgbClr val="245473"/>
                </a:solidFill>
              </a:rPr>
              <a:t>sind</a:t>
            </a:r>
            <a:r>
              <a:rPr sz="2400" dirty="0">
                <a:solidFill>
                  <a:srgbClr val="245473"/>
                </a:solidFill>
              </a:rPr>
              <a:t> </a:t>
            </a:r>
            <a:r>
              <a:rPr sz="2400" dirty="0" err="1">
                <a:solidFill>
                  <a:srgbClr val="245473"/>
                </a:solidFill>
              </a:rPr>
              <a:t>dienst</a:t>
            </a:r>
            <a:r>
              <a:rPr lang="de-DE" sz="2400" dirty="0">
                <a:solidFill>
                  <a:srgbClr val="245473"/>
                </a:solidFill>
              </a:rPr>
              <a:t>-</a:t>
            </a:r>
            <a:r>
              <a:rPr sz="2400" dirty="0" err="1">
                <a:solidFill>
                  <a:srgbClr val="245473"/>
                </a:solidFill>
              </a:rPr>
              <a:t>leistungsorientiert</a:t>
            </a:r>
            <a:r>
              <a:rPr sz="2400" dirty="0">
                <a:solidFill>
                  <a:srgbClr val="245473"/>
                </a:solidFill>
              </a:rPr>
              <a:t>. </a:t>
            </a:r>
            <a:endParaRPr sz="2400" dirty="0">
              <a:solidFill>
                <a:srgbClr val="245473"/>
              </a:solidFill>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sz="2400" dirty="0">
                <a:solidFill>
                  <a:srgbClr val="245473"/>
                </a:solidFill>
              </a:rPr>
              <a:t>Der S-</a:t>
            </a:r>
            <a:r>
              <a:rPr sz="2400" dirty="0" err="1">
                <a:solidFill>
                  <a:srgbClr val="245473"/>
                </a:solidFill>
              </a:rPr>
              <a:t>Stil</a:t>
            </a:r>
            <a:r>
              <a:rPr sz="2400" dirty="0">
                <a:solidFill>
                  <a:srgbClr val="245473"/>
                </a:solidFill>
              </a:rPr>
              <a:t> </a:t>
            </a:r>
            <a:r>
              <a:rPr sz="2400" dirty="0" err="1">
                <a:solidFill>
                  <a:srgbClr val="245473"/>
                </a:solidFill>
              </a:rPr>
              <a:t>bevorzugt</a:t>
            </a:r>
            <a:r>
              <a:rPr sz="2400" dirty="0">
                <a:solidFill>
                  <a:srgbClr val="245473"/>
                </a:solidFill>
              </a:rPr>
              <a:t> die </a:t>
            </a:r>
            <a:r>
              <a:rPr sz="2400" dirty="0" err="1">
                <a:solidFill>
                  <a:srgbClr val="245473"/>
                </a:solidFill>
              </a:rPr>
              <a:t>Führung</a:t>
            </a:r>
            <a:r>
              <a:rPr sz="2400" dirty="0">
                <a:solidFill>
                  <a:srgbClr val="245473"/>
                </a:solidFill>
              </a:rPr>
              <a:t> </a:t>
            </a:r>
            <a:r>
              <a:rPr sz="2400" dirty="0" err="1">
                <a:solidFill>
                  <a:srgbClr val="245473"/>
                </a:solidFill>
              </a:rPr>
              <a:t>kleinerer</a:t>
            </a:r>
            <a:r>
              <a:rPr sz="2400" dirty="0">
                <a:solidFill>
                  <a:srgbClr val="245473"/>
                </a:solidFill>
              </a:rPr>
              <a:t> Teams. </a:t>
            </a:r>
            <a:endParaRPr sz="2400" dirty="0">
              <a:solidFill>
                <a:srgbClr val="245473"/>
              </a:solidFill>
              <a:latin typeface="Open Sans Light"/>
              <a:ea typeface="Open Sans Light"/>
              <a:cs typeface="Open Sans Light"/>
              <a:sym typeface="Open Sans Light"/>
            </a:endParaRPr>
          </a:p>
          <a:p>
            <a:pPr defTabSz="1087636">
              <a:spcBef>
                <a:spcPts val="600"/>
              </a:spcBef>
              <a:defRPr sz="2200">
                <a:solidFill>
                  <a:srgbClr val="44546A"/>
                </a:solidFill>
                <a:latin typeface="Calibri Light"/>
                <a:ea typeface="Calibri Light"/>
                <a:cs typeface="Calibri Light"/>
                <a:sym typeface="Calibri Light"/>
              </a:defRPr>
            </a:pPr>
            <a:r>
              <a:rPr lang="de-DE" sz="2400" dirty="0">
                <a:solidFill>
                  <a:srgbClr val="245473"/>
                </a:solidFill>
              </a:rPr>
              <a:t>Der</a:t>
            </a:r>
            <a:r>
              <a:rPr sz="2400" dirty="0">
                <a:solidFill>
                  <a:srgbClr val="245473"/>
                </a:solidFill>
              </a:rPr>
              <a:t> </a:t>
            </a:r>
            <a:r>
              <a:rPr sz="2400" dirty="0" err="1">
                <a:solidFill>
                  <a:srgbClr val="245473"/>
                </a:solidFill>
              </a:rPr>
              <a:t>Führungsstil</a:t>
            </a:r>
            <a:r>
              <a:rPr sz="2400" dirty="0">
                <a:solidFill>
                  <a:srgbClr val="245473"/>
                </a:solidFill>
              </a:rPr>
              <a:t> </a:t>
            </a:r>
            <a:r>
              <a:rPr sz="2400" dirty="0" err="1">
                <a:solidFill>
                  <a:srgbClr val="245473"/>
                </a:solidFill>
              </a:rPr>
              <a:t>ist</a:t>
            </a:r>
            <a:r>
              <a:rPr sz="2400" dirty="0">
                <a:solidFill>
                  <a:srgbClr val="245473"/>
                </a:solidFill>
              </a:rPr>
              <a:t> </a:t>
            </a:r>
            <a:r>
              <a:rPr sz="2400" dirty="0" err="1">
                <a:solidFill>
                  <a:srgbClr val="245473"/>
                </a:solidFill>
              </a:rPr>
              <a:t>partizipativ</a:t>
            </a:r>
            <a:r>
              <a:rPr sz="2400" dirty="0">
                <a:solidFill>
                  <a:srgbClr val="245473"/>
                </a:solidFill>
              </a:rPr>
              <a:t>.</a:t>
            </a:r>
          </a:p>
        </p:txBody>
      </p:sp>
      <p:sp>
        <p:nvSpPr>
          <p:cNvPr id="710" name="Shape"/>
          <p:cNvSpPr/>
          <p:nvPr/>
        </p:nvSpPr>
        <p:spPr>
          <a:xfrm>
            <a:off x="6186656" y="4012010"/>
            <a:ext cx="1538994" cy="1538993"/>
          </a:xfrm>
          <a:prstGeom prst="rect">
            <a:avLst/>
          </a:prstGeom>
          <a:solidFill>
            <a:schemeClr val="accent3">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11" name="Shape"/>
          <p:cNvSpPr/>
          <p:nvPr/>
        </p:nvSpPr>
        <p:spPr>
          <a:xfrm flipH="1">
            <a:off x="7789053" y="4012010"/>
            <a:ext cx="1538994" cy="1538993"/>
          </a:xfrm>
          <a:prstGeom prst="rect">
            <a:avLst/>
          </a:prstGeom>
          <a:solidFill>
            <a:srgbClr val="E64D92"/>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12" name="Shape"/>
          <p:cNvSpPr/>
          <p:nvPr/>
        </p:nvSpPr>
        <p:spPr>
          <a:xfrm rot="10800000">
            <a:off x="7789053" y="2417227"/>
            <a:ext cx="1538994" cy="1538993"/>
          </a:xfrm>
          <a:prstGeom prst="rect">
            <a:avLst/>
          </a:prstGeom>
          <a:solidFill>
            <a:srgbClr val="DDE3A0">
              <a:alpha val="30000"/>
            </a:srgb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13" name="Shape"/>
          <p:cNvSpPr/>
          <p:nvPr/>
        </p:nvSpPr>
        <p:spPr>
          <a:xfrm rot="10800000" flipH="1">
            <a:off x="6186656" y="2417228"/>
            <a:ext cx="1538994" cy="1538993"/>
          </a:xfrm>
          <a:prstGeom prst="rect">
            <a:avLst/>
          </a:prstGeom>
          <a:solidFill>
            <a:schemeClr val="accent1">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14" name="TextBox 28"/>
          <p:cNvSpPr txBox="1"/>
          <p:nvPr/>
        </p:nvSpPr>
        <p:spPr>
          <a:xfrm>
            <a:off x="7975783" y="2883787"/>
            <a:ext cx="1162706"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I</a:t>
            </a:r>
            <a:br/>
            <a:r>
              <a:rPr sz="1600" b="1">
                <a:latin typeface="+mn-lt"/>
                <a:ea typeface="+mn-ea"/>
                <a:cs typeface="+mn-cs"/>
                <a:sym typeface="Calibri"/>
              </a:rPr>
              <a:t>Einflussreich</a:t>
            </a:r>
          </a:p>
        </p:txBody>
      </p:sp>
      <p:sp>
        <p:nvSpPr>
          <p:cNvPr id="715" name="TextBox 29"/>
          <p:cNvSpPr txBox="1"/>
          <p:nvPr/>
        </p:nvSpPr>
        <p:spPr>
          <a:xfrm>
            <a:off x="8272444" y="4415551"/>
            <a:ext cx="573744"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S</a:t>
            </a:r>
            <a:br/>
            <a:r>
              <a:rPr sz="1600"/>
              <a:t>Stetig</a:t>
            </a:r>
          </a:p>
        </p:txBody>
      </p:sp>
      <p:sp>
        <p:nvSpPr>
          <p:cNvPr id="716" name="TextBox 30"/>
          <p:cNvSpPr txBox="1"/>
          <p:nvPr/>
        </p:nvSpPr>
        <p:spPr>
          <a:xfrm>
            <a:off x="6328126" y="4396055"/>
            <a:ext cx="1252905"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rPr lang="de-DE" dirty="0"/>
              <a:t>G</a:t>
            </a:r>
          </a:p>
          <a:p>
            <a:pPr algn="ctr">
              <a:defRPr sz="1600" b="1">
                <a:solidFill>
                  <a:srgbClr val="FFFFFF"/>
                </a:solidFill>
              </a:defRPr>
            </a:pPr>
            <a:r>
              <a:rPr lang="de-DE" dirty="0"/>
              <a:t>Gewissenhaft</a:t>
            </a:r>
          </a:p>
        </p:txBody>
      </p:sp>
      <p:sp>
        <p:nvSpPr>
          <p:cNvPr id="717" name="TextBox 31"/>
          <p:cNvSpPr txBox="1"/>
          <p:nvPr/>
        </p:nvSpPr>
        <p:spPr>
          <a:xfrm>
            <a:off x="6495328" y="2883787"/>
            <a:ext cx="922299"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D</a:t>
            </a:r>
            <a:br/>
            <a:r>
              <a:rPr sz="1600"/>
              <a:t>Dominant</a:t>
            </a:r>
          </a:p>
        </p:txBody>
      </p:sp>
      <p:sp>
        <p:nvSpPr>
          <p:cNvPr id="718" name="TextBox 6"/>
          <p:cNvSpPr txBox="1"/>
          <p:nvPr/>
        </p:nvSpPr>
        <p:spPr>
          <a:xfrm rot="16200000">
            <a:off x="5144046" y="3823214"/>
            <a:ext cx="167368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Aufgabenorientiert</a:t>
            </a:r>
          </a:p>
        </p:txBody>
      </p:sp>
      <p:sp>
        <p:nvSpPr>
          <p:cNvPr id="719" name="TextBox 6"/>
          <p:cNvSpPr txBox="1"/>
          <p:nvPr/>
        </p:nvSpPr>
        <p:spPr>
          <a:xfrm>
            <a:off x="7204873" y="5620872"/>
            <a:ext cx="111855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Introvertiert</a:t>
            </a:r>
          </a:p>
        </p:txBody>
      </p:sp>
      <p:sp>
        <p:nvSpPr>
          <p:cNvPr id="720" name="TextBox 6"/>
          <p:cNvSpPr txBox="1"/>
          <p:nvPr/>
        </p:nvSpPr>
        <p:spPr>
          <a:xfrm rot="5400000">
            <a:off x="8632909" y="3805923"/>
            <a:ext cx="175107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Menschenorientiert</a:t>
            </a:r>
          </a:p>
        </p:txBody>
      </p:sp>
      <p:sp>
        <p:nvSpPr>
          <p:cNvPr id="721" name="TextBox 6"/>
          <p:cNvSpPr txBox="1"/>
          <p:nvPr/>
        </p:nvSpPr>
        <p:spPr>
          <a:xfrm>
            <a:off x="7186991" y="2128540"/>
            <a:ext cx="115030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Extrovertiert</a:t>
            </a:r>
          </a:p>
        </p:txBody>
      </p:sp>
      <p:sp>
        <p:nvSpPr>
          <p:cNvPr id="722" name="Subtitle 2"/>
          <p:cNvSpPr txBox="1"/>
          <p:nvPr/>
        </p:nvSpPr>
        <p:spPr>
          <a:xfrm>
            <a:off x="10090115" y="3459777"/>
            <a:ext cx="2152369" cy="1793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Stabil</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Unterstützend</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Aufrichtig</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Langsam</a:t>
            </a:r>
            <a:endParaRPr sz="240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t>Empfindlich</a:t>
            </a:r>
          </a:p>
        </p:txBody>
      </p:sp>
      <p:sp>
        <p:nvSpPr>
          <p:cNvPr id="723" name="TextBox 6"/>
          <p:cNvSpPr txBox="1"/>
          <p:nvPr/>
        </p:nvSpPr>
        <p:spPr>
          <a:xfrm>
            <a:off x="10068464" y="3089632"/>
            <a:ext cx="1000459" cy="3401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000">
                <a:solidFill>
                  <a:srgbClr val="E64D92"/>
                </a:solidFill>
                <a:latin typeface="Calibri Light"/>
                <a:ea typeface="Calibri Light"/>
                <a:cs typeface="Calibri Light"/>
                <a:sym typeface="Calibri Light"/>
              </a:defRPr>
            </a:lvl1pPr>
          </a:lstStyle>
          <a:p>
            <a:r>
              <a:t>S - Stetig</a:t>
            </a:r>
          </a:p>
        </p:txBody>
      </p:sp>
      <p:sp>
        <p:nvSpPr>
          <p:cNvPr id="20" name="Textplatzhalter 1">
            <a:extLst>
              <a:ext uri="{FF2B5EF4-FFF2-40B4-BE49-F238E27FC236}">
                <a16:creationId xmlns:a16="http://schemas.microsoft.com/office/drawing/2014/main" id="{3AD855AA-3F3E-414F-9BFD-F049FA84F3C4}"/>
              </a:ext>
            </a:extLst>
          </p:cNvPr>
          <p:cNvSpPr txBox="1">
            <a:spLocks noGrp="1"/>
          </p:cNvSpPr>
          <p:nvPr>
            <p:ph type="body" sz="quarter" idx="1"/>
          </p:nvPr>
        </p:nvSpPr>
        <p:spPr>
          <a:xfrm>
            <a:off x="1955311" y="400508"/>
            <a:ext cx="8852377" cy="697353"/>
          </a:xfrm>
          <a:prstGeom prst="rect">
            <a:avLst/>
          </a:prstGeom>
        </p:spPr>
        <p:txBody>
          <a:bodyPr/>
          <a:lstStyle/>
          <a:p>
            <a:r>
              <a:rPr dirty="0" err="1"/>
              <a:t>Persönlichkeitsprofile</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 name="Subtitle 2"/>
          <p:cNvSpPr txBox="1"/>
          <p:nvPr/>
        </p:nvSpPr>
        <p:spPr>
          <a:xfrm>
            <a:off x="342742" y="2070274"/>
            <a:ext cx="3337728" cy="43758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0790" tIns="40790" rIns="40790" bIns="40790">
            <a:spAutoFit/>
          </a:bodyPr>
          <a:lstStyle/>
          <a:p>
            <a:pPr defTabSz="1087636">
              <a:spcBef>
                <a:spcPts val="600"/>
              </a:spcBef>
              <a:defRPr sz="2200">
                <a:solidFill>
                  <a:srgbClr val="245473"/>
                </a:solidFill>
                <a:latin typeface="Calibri Light"/>
                <a:ea typeface="Calibri Light"/>
                <a:cs typeface="Calibri Light"/>
                <a:sym typeface="Calibri Light"/>
              </a:defRPr>
            </a:pPr>
            <a:r>
              <a:rPr dirty="0"/>
              <a:t>Die </a:t>
            </a:r>
            <a:r>
              <a:rPr dirty="0" err="1"/>
              <a:t>Autorität</a:t>
            </a:r>
            <a:r>
              <a:rPr dirty="0"/>
              <a:t> des </a:t>
            </a:r>
            <a:r>
              <a:rPr lang="de-DE" dirty="0"/>
              <a:t>G</a:t>
            </a:r>
            <a:r>
              <a:rPr dirty="0"/>
              <a:t>-</a:t>
            </a:r>
            <a:r>
              <a:rPr dirty="0" err="1"/>
              <a:t>Stils</a:t>
            </a:r>
            <a:r>
              <a:rPr dirty="0"/>
              <a:t> </a:t>
            </a:r>
            <a:r>
              <a:rPr dirty="0" err="1"/>
              <a:t>basiert</a:t>
            </a:r>
            <a:r>
              <a:rPr dirty="0"/>
              <a:t> auf </a:t>
            </a:r>
            <a:r>
              <a:rPr dirty="0" err="1"/>
              <a:t>Regeln</a:t>
            </a:r>
            <a:r>
              <a:rPr dirty="0"/>
              <a:t> und </a:t>
            </a:r>
            <a:r>
              <a:rPr dirty="0" err="1"/>
              <a:t>bewährten</a:t>
            </a:r>
            <a:r>
              <a:rPr dirty="0"/>
              <a:t> Standards. </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a:t>Sie </a:t>
            </a:r>
            <a:r>
              <a:rPr dirty="0" err="1"/>
              <a:t>bevorzugen</a:t>
            </a:r>
            <a:r>
              <a:rPr dirty="0"/>
              <a:t> es, </a:t>
            </a:r>
            <a:r>
              <a:rPr dirty="0" err="1"/>
              <a:t>Abstand</a:t>
            </a:r>
            <a:r>
              <a:rPr dirty="0"/>
              <a:t> </a:t>
            </a:r>
            <a:r>
              <a:rPr dirty="0" err="1"/>
              <a:t>zu</a:t>
            </a:r>
            <a:r>
              <a:rPr dirty="0"/>
              <a:t> Menschen </a:t>
            </a:r>
            <a:r>
              <a:rPr dirty="0" err="1"/>
              <a:t>zu</a:t>
            </a:r>
            <a:r>
              <a:rPr dirty="0"/>
              <a:t> </a:t>
            </a:r>
            <a:r>
              <a:rPr dirty="0" err="1"/>
              <a:t>halten</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err="1"/>
              <a:t>Führungskräfte</a:t>
            </a:r>
            <a:r>
              <a:rPr dirty="0"/>
              <a:t> </a:t>
            </a:r>
            <a:r>
              <a:rPr dirty="0" err="1"/>
              <a:t>im</a:t>
            </a:r>
            <a:r>
              <a:rPr dirty="0"/>
              <a:t> </a:t>
            </a:r>
            <a:r>
              <a:rPr lang="de-DE" dirty="0"/>
              <a:t>G</a:t>
            </a:r>
            <a:r>
              <a:rPr dirty="0"/>
              <a:t>-</a:t>
            </a:r>
            <a:r>
              <a:rPr dirty="0" err="1"/>
              <a:t>Stil</a:t>
            </a:r>
            <a:r>
              <a:rPr dirty="0"/>
              <a:t> </a:t>
            </a:r>
            <a:r>
              <a:rPr dirty="0" err="1"/>
              <a:t>legen</a:t>
            </a:r>
            <a:r>
              <a:rPr dirty="0"/>
              <a:t> Wert auf </a:t>
            </a:r>
            <a:r>
              <a:rPr dirty="0" err="1"/>
              <a:t>Regeln</a:t>
            </a:r>
            <a:r>
              <a:rPr dirty="0"/>
              <a:t> und </a:t>
            </a:r>
            <a:r>
              <a:rPr dirty="0" err="1"/>
              <a:t>Qualitätsorientierung</a:t>
            </a:r>
            <a:r>
              <a:rPr dirty="0"/>
              <a:t>. </a:t>
            </a:r>
            <a:endParaRPr sz="2400" dirty="0">
              <a:solidFill>
                <a:srgbClr val="44546A"/>
              </a:solidFill>
              <a:latin typeface="Open Sans Light"/>
              <a:ea typeface="Open Sans Light"/>
              <a:cs typeface="Open Sans Light"/>
              <a:sym typeface="Open Sans Light"/>
            </a:endParaRPr>
          </a:p>
          <a:p>
            <a:pPr defTabSz="1087636">
              <a:spcBef>
                <a:spcPts val="600"/>
              </a:spcBef>
              <a:defRPr sz="2200">
                <a:solidFill>
                  <a:srgbClr val="245473"/>
                </a:solidFill>
                <a:latin typeface="Calibri Light"/>
                <a:ea typeface="Calibri Light"/>
                <a:cs typeface="Calibri Light"/>
                <a:sym typeface="Calibri Light"/>
              </a:defRPr>
            </a:pPr>
            <a:r>
              <a:rPr dirty="0"/>
              <a:t>Sie </a:t>
            </a:r>
            <a:r>
              <a:rPr dirty="0" err="1"/>
              <a:t>sind</a:t>
            </a:r>
            <a:r>
              <a:rPr dirty="0"/>
              <a:t> "Dinge"-Führer; </a:t>
            </a:r>
            <a:br>
              <a:rPr lang="de-DE" dirty="0"/>
            </a:br>
            <a:r>
              <a:rPr dirty="0" err="1"/>
              <a:t>sie</a:t>
            </a:r>
            <a:r>
              <a:rPr dirty="0"/>
              <a:t> </a:t>
            </a:r>
            <a:r>
              <a:rPr dirty="0" err="1"/>
              <a:t>sind</a:t>
            </a:r>
            <a:r>
              <a:rPr dirty="0"/>
              <a:t> </a:t>
            </a:r>
            <a:r>
              <a:rPr dirty="0" err="1"/>
              <a:t>eher</a:t>
            </a:r>
            <a:r>
              <a:rPr dirty="0"/>
              <a:t> an </a:t>
            </a:r>
            <a:r>
              <a:rPr dirty="0" err="1"/>
              <a:t>Fakten</a:t>
            </a:r>
            <a:r>
              <a:rPr dirty="0"/>
              <a:t>, Details und </a:t>
            </a:r>
            <a:r>
              <a:rPr dirty="0" err="1"/>
              <a:t>Analysen</a:t>
            </a:r>
            <a:r>
              <a:rPr dirty="0"/>
              <a:t> </a:t>
            </a:r>
            <a:r>
              <a:rPr dirty="0" err="1"/>
              <a:t>interessiert</a:t>
            </a:r>
            <a:r>
              <a:rPr dirty="0"/>
              <a:t>.</a:t>
            </a:r>
          </a:p>
        </p:txBody>
      </p:sp>
      <p:sp>
        <p:nvSpPr>
          <p:cNvPr id="727" name="Shape"/>
          <p:cNvSpPr/>
          <p:nvPr/>
        </p:nvSpPr>
        <p:spPr>
          <a:xfrm>
            <a:off x="6186656" y="4012010"/>
            <a:ext cx="1538994" cy="1538993"/>
          </a:xfrm>
          <a:prstGeom prst="rect">
            <a:avLst/>
          </a:prstGeom>
          <a:solidFill>
            <a:schemeClr val="accent3"/>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28" name="Shape"/>
          <p:cNvSpPr/>
          <p:nvPr/>
        </p:nvSpPr>
        <p:spPr>
          <a:xfrm flipH="1">
            <a:off x="7789053" y="4012010"/>
            <a:ext cx="1538994" cy="1538993"/>
          </a:xfrm>
          <a:prstGeom prst="rect">
            <a:avLst/>
          </a:prstGeom>
          <a:solidFill>
            <a:schemeClr val="accent4">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29" name="Shape"/>
          <p:cNvSpPr/>
          <p:nvPr/>
        </p:nvSpPr>
        <p:spPr>
          <a:xfrm rot="10800000">
            <a:off x="7789053" y="2417227"/>
            <a:ext cx="1538994" cy="1538993"/>
          </a:xfrm>
          <a:prstGeom prst="rect">
            <a:avLst/>
          </a:prstGeom>
          <a:solidFill>
            <a:schemeClr val="accent2">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30" name="Shape"/>
          <p:cNvSpPr/>
          <p:nvPr/>
        </p:nvSpPr>
        <p:spPr>
          <a:xfrm rot="10800000" flipH="1">
            <a:off x="6186656" y="2417228"/>
            <a:ext cx="1538994" cy="1538993"/>
          </a:xfrm>
          <a:prstGeom prst="rect">
            <a:avLst/>
          </a:prstGeom>
          <a:solidFill>
            <a:schemeClr val="accent1">
              <a:alpha val="30000"/>
            </a:schemeClr>
          </a:solidFill>
          <a:ln w="12700">
            <a:miter lim="400000"/>
          </a:ln>
        </p:spPr>
        <p:txBody>
          <a:bodyPr lIns="45719" rIns="45719" anchor="ctr"/>
          <a:lstStyle/>
          <a:p>
            <a:pPr algn="ctr">
              <a:defRPr sz="1600">
                <a:solidFill>
                  <a:srgbClr val="FFFFFF"/>
                </a:solidFill>
                <a:latin typeface="Calibri Light"/>
                <a:ea typeface="Calibri Light"/>
                <a:cs typeface="Calibri Light"/>
                <a:sym typeface="Calibri Light"/>
              </a:defRPr>
            </a:pPr>
            <a:endParaRPr/>
          </a:p>
        </p:txBody>
      </p:sp>
      <p:sp>
        <p:nvSpPr>
          <p:cNvPr id="731" name="TextBox 28"/>
          <p:cNvSpPr txBox="1"/>
          <p:nvPr/>
        </p:nvSpPr>
        <p:spPr>
          <a:xfrm>
            <a:off x="7975783" y="2883787"/>
            <a:ext cx="1162706"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I</a:t>
            </a:r>
            <a:br/>
            <a:r>
              <a:rPr sz="1600" b="1">
                <a:latin typeface="+mn-lt"/>
                <a:ea typeface="+mn-ea"/>
                <a:cs typeface="+mn-cs"/>
                <a:sym typeface="Calibri"/>
              </a:rPr>
              <a:t>Einflussreich</a:t>
            </a:r>
          </a:p>
        </p:txBody>
      </p:sp>
      <p:sp>
        <p:nvSpPr>
          <p:cNvPr id="732" name="TextBox 29"/>
          <p:cNvSpPr txBox="1"/>
          <p:nvPr/>
        </p:nvSpPr>
        <p:spPr>
          <a:xfrm>
            <a:off x="8272444" y="4415551"/>
            <a:ext cx="573744"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S</a:t>
            </a:r>
            <a:br/>
            <a:r>
              <a:rPr sz="1600"/>
              <a:t>Stetig</a:t>
            </a:r>
          </a:p>
        </p:txBody>
      </p:sp>
      <p:sp>
        <p:nvSpPr>
          <p:cNvPr id="733" name="TextBox 30"/>
          <p:cNvSpPr txBox="1"/>
          <p:nvPr/>
        </p:nvSpPr>
        <p:spPr>
          <a:xfrm>
            <a:off x="6328128" y="4396055"/>
            <a:ext cx="1252905"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rPr lang="de-DE" dirty="0"/>
              <a:t>G</a:t>
            </a:r>
            <a:endParaRPr dirty="0"/>
          </a:p>
          <a:p>
            <a:pPr algn="ctr">
              <a:defRPr sz="1600" b="1">
                <a:solidFill>
                  <a:srgbClr val="FFFFFF"/>
                </a:solidFill>
              </a:defRPr>
            </a:pPr>
            <a:r>
              <a:rPr lang="de-DE" dirty="0"/>
              <a:t>Gewissenhaft</a:t>
            </a:r>
            <a:endParaRPr dirty="0"/>
          </a:p>
        </p:txBody>
      </p:sp>
      <p:sp>
        <p:nvSpPr>
          <p:cNvPr id="734" name="TextBox 31"/>
          <p:cNvSpPr txBox="1"/>
          <p:nvPr/>
        </p:nvSpPr>
        <p:spPr>
          <a:xfrm>
            <a:off x="6495328" y="2883787"/>
            <a:ext cx="922299" cy="6688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p>
            <a:pPr algn="ctr">
              <a:defRPr sz="2400">
                <a:solidFill>
                  <a:srgbClr val="FFFFFF"/>
                </a:solidFill>
                <a:latin typeface="Calibri Light"/>
                <a:ea typeface="Calibri Light"/>
                <a:cs typeface="Calibri Light"/>
                <a:sym typeface="Calibri Light"/>
              </a:defRPr>
            </a:pPr>
            <a:r>
              <a:t>D</a:t>
            </a:r>
            <a:br/>
            <a:r>
              <a:rPr sz="1600"/>
              <a:t>Dominant</a:t>
            </a:r>
          </a:p>
        </p:txBody>
      </p:sp>
      <p:sp>
        <p:nvSpPr>
          <p:cNvPr id="735" name="TextBox 6"/>
          <p:cNvSpPr txBox="1"/>
          <p:nvPr/>
        </p:nvSpPr>
        <p:spPr>
          <a:xfrm rot="16200000">
            <a:off x="5144046" y="3823214"/>
            <a:ext cx="167368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Aufgabenorientiert</a:t>
            </a:r>
          </a:p>
        </p:txBody>
      </p:sp>
      <p:sp>
        <p:nvSpPr>
          <p:cNvPr id="736" name="TextBox 6"/>
          <p:cNvSpPr txBox="1"/>
          <p:nvPr/>
        </p:nvSpPr>
        <p:spPr>
          <a:xfrm>
            <a:off x="7204873" y="5620872"/>
            <a:ext cx="111855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Introvertiert</a:t>
            </a:r>
          </a:p>
        </p:txBody>
      </p:sp>
      <p:sp>
        <p:nvSpPr>
          <p:cNvPr id="737" name="TextBox 6"/>
          <p:cNvSpPr txBox="1"/>
          <p:nvPr/>
        </p:nvSpPr>
        <p:spPr>
          <a:xfrm rot="5400000">
            <a:off x="8632909" y="3805923"/>
            <a:ext cx="175107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Menschenorientiert</a:t>
            </a:r>
          </a:p>
        </p:txBody>
      </p:sp>
      <p:sp>
        <p:nvSpPr>
          <p:cNvPr id="738" name="TextBox 6"/>
          <p:cNvSpPr txBox="1"/>
          <p:nvPr/>
        </p:nvSpPr>
        <p:spPr>
          <a:xfrm>
            <a:off x="7186991" y="2128540"/>
            <a:ext cx="1150303" cy="3005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lgn="ctr">
              <a:defRPr sz="1600">
                <a:solidFill>
                  <a:srgbClr val="44546A"/>
                </a:solidFill>
                <a:latin typeface="Calibri Light"/>
                <a:ea typeface="Calibri Light"/>
                <a:cs typeface="Calibri Light"/>
                <a:sym typeface="Calibri Light"/>
              </a:defRPr>
            </a:lvl1pPr>
          </a:lstStyle>
          <a:p>
            <a:r>
              <a:t>Extrovertiert</a:t>
            </a:r>
          </a:p>
        </p:txBody>
      </p:sp>
      <p:sp>
        <p:nvSpPr>
          <p:cNvPr id="739" name="Subtitle 2"/>
          <p:cNvSpPr txBox="1"/>
          <p:nvPr/>
        </p:nvSpPr>
        <p:spPr>
          <a:xfrm>
            <a:off x="3870028" y="2944072"/>
            <a:ext cx="2152368" cy="21855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0790" tIns="40790" rIns="40790" bIns="40790">
            <a:spAutoFit/>
          </a:bodyPr>
          <a:lstStyle/>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Gründlich</a:t>
            </a:r>
            <a:endParaRPr sz="2400" dirty="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Logisch</a:t>
            </a:r>
            <a:endParaRPr sz="2400" dirty="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Vorsichtig</a:t>
            </a:r>
            <a:endParaRPr sz="2400" dirty="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Reserviert</a:t>
            </a:r>
            <a:endParaRPr sz="2400" dirty="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Diplomatisch</a:t>
            </a:r>
            <a:endParaRPr sz="2400" dirty="0">
              <a:solidFill>
                <a:srgbClr val="44546A"/>
              </a:solidFill>
              <a:latin typeface="Open Sans Light"/>
              <a:ea typeface="Open Sans Light"/>
              <a:cs typeface="Open Sans Light"/>
              <a:sym typeface="Open Sans Light"/>
            </a:endParaRPr>
          </a:p>
          <a:p>
            <a:pPr marL="182562" indent="-182562" algn="just" defTabSz="1087636">
              <a:spcBef>
                <a:spcPts val="400"/>
              </a:spcBef>
              <a:buSzPct val="100000"/>
              <a:buFont typeface="Arial"/>
              <a:buChar char="•"/>
              <a:defRPr sz="2000">
                <a:solidFill>
                  <a:srgbClr val="245473"/>
                </a:solidFill>
                <a:latin typeface="Calibri Light"/>
                <a:ea typeface="Calibri Light"/>
                <a:cs typeface="Calibri Light"/>
                <a:sym typeface="Calibri Light"/>
              </a:defRPr>
            </a:pPr>
            <a:r>
              <a:rPr dirty="0" err="1"/>
              <a:t>Genau</a:t>
            </a:r>
            <a:endParaRPr dirty="0"/>
          </a:p>
        </p:txBody>
      </p:sp>
      <p:sp>
        <p:nvSpPr>
          <p:cNvPr id="740" name="TextBox 6"/>
          <p:cNvSpPr txBox="1"/>
          <p:nvPr/>
        </p:nvSpPr>
        <p:spPr>
          <a:xfrm>
            <a:off x="3851626" y="2401894"/>
            <a:ext cx="2121733"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2400">
                <a:solidFill>
                  <a:schemeClr val="accent3"/>
                </a:solidFill>
                <a:latin typeface="Calibri Light"/>
                <a:ea typeface="Calibri Light"/>
                <a:cs typeface="Calibri Light"/>
                <a:sym typeface="Calibri Light"/>
              </a:defRPr>
            </a:lvl1pPr>
          </a:lstStyle>
          <a:p>
            <a:r>
              <a:rPr lang="de-DE" dirty="0"/>
              <a:t>G</a:t>
            </a:r>
            <a:r>
              <a:rPr dirty="0"/>
              <a:t>- </a:t>
            </a:r>
            <a:r>
              <a:rPr lang="de-DE" dirty="0"/>
              <a:t>Gewissenhaft</a:t>
            </a:r>
            <a:endParaRPr dirty="0"/>
          </a:p>
        </p:txBody>
      </p:sp>
      <p:sp>
        <p:nvSpPr>
          <p:cNvPr id="20" name="Textplatzhalter 1">
            <a:extLst>
              <a:ext uri="{FF2B5EF4-FFF2-40B4-BE49-F238E27FC236}">
                <a16:creationId xmlns:a16="http://schemas.microsoft.com/office/drawing/2014/main" id="{497ADF75-9D9F-4F37-810C-A756D68AD3BD}"/>
              </a:ext>
            </a:extLst>
          </p:cNvPr>
          <p:cNvSpPr txBox="1">
            <a:spLocks noGrp="1"/>
          </p:cNvSpPr>
          <p:nvPr>
            <p:ph type="body" sz="quarter" idx="1"/>
          </p:nvPr>
        </p:nvSpPr>
        <p:spPr>
          <a:xfrm>
            <a:off x="1955311" y="302536"/>
            <a:ext cx="8852377" cy="697353"/>
          </a:xfrm>
          <a:prstGeom prst="rect">
            <a:avLst/>
          </a:prstGeom>
        </p:spPr>
        <p:txBody>
          <a:bodyPr/>
          <a:lstStyle/>
          <a:p>
            <a:r>
              <a:rPr dirty="0" err="1"/>
              <a:t>Persönlichkeitsprofile</a:t>
            </a:r>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3" name="Tabelle 4"/>
          <p:cNvGraphicFramePr/>
          <p:nvPr/>
        </p:nvGraphicFramePr>
        <p:xfrm>
          <a:off x="280883" y="970813"/>
          <a:ext cx="11726145" cy="5852160"/>
        </p:xfrm>
        <a:graphic>
          <a:graphicData uri="http://schemas.openxmlformats.org/drawingml/2006/table">
            <a:tbl>
              <a:tblPr firstRow="1" bandRow="1"/>
              <a:tblGrid>
                <a:gridCol w="1826652">
                  <a:extLst>
                    <a:ext uri="{9D8B030D-6E8A-4147-A177-3AD203B41FA5}">
                      <a16:colId xmlns:a16="http://schemas.microsoft.com/office/drawing/2014/main" val="20000"/>
                    </a:ext>
                  </a:extLst>
                </a:gridCol>
                <a:gridCol w="2275958">
                  <a:extLst>
                    <a:ext uri="{9D8B030D-6E8A-4147-A177-3AD203B41FA5}">
                      <a16:colId xmlns:a16="http://schemas.microsoft.com/office/drawing/2014/main" val="20001"/>
                    </a:ext>
                  </a:extLst>
                </a:gridCol>
                <a:gridCol w="2803314">
                  <a:extLst>
                    <a:ext uri="{9D8B030D-6E8A-4147-A177-3AD203B41FA5}">
                      <a16:colId xmlns:a16="http://schemas.microsoft.com/office/drawing/2014/main" val="20002"/>
                    </a:ext>
                  </a:extLst>
                </a:gridCol>
                <a:gridCol w="2137180">
                  <a:extLst>
                    <a:ext uri="{9D8B030D-6E8A-4147-A177-3AD203B41FA5}">
                      <a16:colId xmlns:a16="http://schemas.microsoft.com/office/drawing/2014/main" val="20003"/>
                    </a:ext>
                  </a:extLst>
                </a:gridCol>
                <a:gridCol w="2683041">
                  <a:extLst>
                    <a:ext uri="{9D8B030D-6E8A-4147-A177-3AD203B41FA5}">
                      <a16:colId xmlns:a16="http://schemas.microsoft.com/office/drawing/2014/main" val="20004"/>
                    </a:ext>
                  </a:extLst>
                </a:gridCol>
              </a:tblGrid>
              <a:tr h="499811">
                <a:tc>
                  <a:txBody>
                    <a:bodyPr/>
                    <a:lstStyle/>
                    <a:p>
                      <a:pPr algn="l">
                        <a:defRPr sz="1800"/>
                      </a:pPr>
                      <a:endParaRPr/>
                    </a:p>
                  </a:txBody>
                  <a:tcPr marL="45720" marR="45720" horzOverflow="overflow">
                    <a:lnL w="0">
                      <a:miter lim="400000"/>
                    </a:lnL>
                    <a:lnT w="0">
                      <a:miter lim="400000"/>
                    </a:lnT>
                    <a:noFill/>
                  </a:tcPr>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dirty="0">
                          <a:solidFill>
                            <a:srgbClr val="FFFFFF"/>
                          </a:solidFill>
                          <a:latin typeface="Calibri Light"/>
                          <a:ea typeface="Calibri Light"/>
                          <a:cs typeface="Calibri Light"/>
                          <a:sym typeface="Calibri Light"/>
                        </a:rPr>
                        <a:t> D</a:t>
                      </a:r>
                      <a:endParaRPr lang="de-DE" dirty="0">
                        <a:solidFill>
                          <a:srgbClr val="FFFFFF"/>
                        </a:solidFill>
                        <a:latin typeface="Calibri Light"/>
                        <a:ea typeface="Calibri Light"/>
                        <a:cs typeface="Calibri Light"/>
                        <a:sym typeface="Calibri Light"/>
                      </a:endParaRPr>
                    </a:p>
                    <a:p>
                      <a:pPr algn="ctr">
                        <a:defRPr sz="1800" b="0">
                          <a:solidFill>
                            <a:srgbClr val="000000"/>
                          </a:solidFill>
                        </a:defRPr>
                      </a:pPr>
                      <a:r>
                        <a:rPr dirty="0">
                          <a:solidFill>
                            <a:srgbClr val="FFFFFF"/>
                          </a:solidFill>
                          <a:latin typeface="Calibri Light"/>
                          <a:ea typeface="Calibri Light"/>
                          <a:cs typeface="Calibri Light"/>
                          <a:sym typeface="Calibri Light"/>
                        </a:rPr>
                        <a:t>Dominant</a:t>
                      </a:r>
                    </a:p>
                  </a:txBody>
                  <a:tcPr marL="45720" marR="45720" horzOverflow="overflow"/>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dirty="0">
                          <a:solidFill>
                            <a:srgbClr val="FFFFFF"/>
                          </a:solidFill>
                          <a:latin typeface="Calibri Light"/>
                          <a:ea typeface="Calibri Light"/>
                          <a:cs typeface="Calibri Light"/>
                          <a:sym typeface="Calibri Light"/>
                        </a:rPr>
                        <a:t> I</a:t>
                      </a:r>
                      <a:endParaRPr lang="de-DE" dirty="0">
                        <a:solidFill>
                          <a:srgbClr val="FFFFFF"/>
                        </a:solidFill>
                        <a:latin typeface="Calibri Light"/>
                        <a:ea typeface="Calibri Light"/>
                        <a:cs typeface="Calibri Light"/>
                        <a:sym typeface="Calibri Light"/>
                      </a:endParaRPr>
                    </a:p>
                    <a:p>
                      <a:pPr algn="ctr">
                        <a:defRPr sz="1800" b="0">
                          <a:solidFill>
                            <a:srgbClr val="000000"/>
                          </a:solidFill>
                        </a:defRPr>
                      </a:pPr>
                      <a:r>
                        <a:rPr lang="de-DE" dirty="0">
                          <a:solidFill>
                            <a:srgbClr val="FFFFFF"/>
                          </a:solidFill>
                          <a:latin typeface="Calibri Light"/>
                          <a:ea typeface="Calibri Light"/>
                          <a:cs typeface="Calibri Light"/>
                          <a:sym typeface="Calibri Light"/>
                        </a:rPr>
                        <a:t>Einflussreich</a:t>
                      </a:r>
                      <a:endParaRPr dirty="0">
                        <a:solidFill>
                          <a:srgbClr val="FFFFFF"/>
                        </a:solidFill>
                        <a:latin typeface="Calibri Light"/>
                        <a:ea typeface="Calibri Light"/>
                        <a:cs typeface="Calibri Light"/>
                        <a:sym typeface="Calibri Light"/>
                      </a:endParaRPr>
                    </a:p>
                  </a:txBody>
                  <a:tcPr marL="45720" marR="45720" horzOverflow="overflow">
                    <a:solidFill>
                      <a:schemeClr val="accent2"/>
                    </a:solidFill>
                  </a:tcPr>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lang="de-DE" dirty="0">
                          <a:solidFill>
                            <a:srgbClr val="FFFFFF"/>
                          </a:solidFill>
                          <a:latin typeface="Calibri Light"/>
                          <a:ea typeface="Calibri Light"/>
                          <a:cs typeface="Calibri Light"/>
                          <a:sym typeface="Calibri Light"/>
                        </a:rPr>
                        <a:t> S</a:t>
                      </a:r>
                    </a:p>
                    <a:p>
                      <a:pPr algn="ctr">
                        <a:defRPr sz="1800" b="0">
                          <a:solidFill>
                            <a:srgbClr val="000000"/>
                          </a:solidFill>
                        </a:defRPr>
                      </a:pPr>
                      <a:r>
                        <a:rPr dirty="0" err="1">
                          <a:solidFill>
                            <a:srgbClr val="FFFFFF"/>
                          </a:solidFill>
                          <a:latin typeface="Calibri Light"/>
                          <a:ea typeface="Calibri Light"/>
                          <a:cs typeface="Calibri Light"/>
                          <a:sym typeface="Calibri Light"/>
                        </a:rPr>
                        <a:t>Stetig</a:t>
                      </a:r>
                      <a:endParaRPr dirty="0">
                        <a:solidFill>
                          <a:srgbClr val="FFFFFF"/>
                        </a:solidFill>
                        <a:latin typeface="Calibri Light"/>
                        <a:ea typeface="Calibri Light"/>
                        <a:cs typeface="Calibri Light"/>
                        <a:sym typeface="Calibri Light"/>
                      </a:endParaRPr>
                    </a:p>
                  </a:txBody>
                  <a:tcPr marL="45720" marR="45720" horzOverflow="overflow">
                    <a:solidFill>
                      <a:schemeClr val="accent4"/>
                    </a:solidFill>
                  </a:tcPr>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lang="de-DE" dirty="0">
                          <a:solidFill>
                            <a:srgbClr val="FFFFFF"/>
                          </a:solidFill>
                          <a:latin typeface="Calibri Light"/>
                          <a:ea typeface="Calibri Light"/>
                          <a:cs typeface="Calibri Light"/>
                          <a:sym typeface="Calibri Light"/>
                        </a:rPr>
                        <a:t> G</a:t>
                      </a:r>
                    </a:p>
                    <a:p>
                      <a:pPr algn="ctr">
                        <a:defRPr sz="1800" b="0">
                          <a:solidFill>
                            <a:srgbClr val="000000"/>
                          </a:solidFill>
                        </a:defRPr>
                      </a:pPr>
                      <a:r>
                        <a:rPr lang="de-DE" dirty="0">
                          <a:solidFill>
                            <a:srgbClr val="FFFFFF"/>
                          </a:solidFill>
                          <a:latin typeface="Calibri Light"/>
                          <a:ea typeface="Calibri Light"/>
                          <a:cs typeface="Calibri Light"/>
                          <a:sym typeface="Calibri Light"/>
                        </a:rPr>
                        <a:t>Gewissenhaft</a:t>
                      </a:r>
                      <a:endParaRPr dirty="0">
                        <a:solidFill>
                          <a:srgbClr val="FFFFFF"/>
                        </a:solidFill>
                        <a:latin typeface="Calibri Light"/>
                        <a:ea typeface="Calibri Light"/>
                        <a:cs typeface="Calibri Light"/>
                        <a:sym typeface="Calibri Light"/>
                      </a:endParaRPr>
                    </a:p>
                  </a:txBody>
                  <a:tcPr marL="45720" marR="45720" horzOverflow="overflow">
                    <a:solidFill>
                      <a:srgbClr val="808080"/>
                    </a:solidFill>
                  </a:tcPr>
                </a:tc>
                <a:extLst>
                  <a:ext uri="{0D108BD9-81ED-4DB2-BD59-A6C34878D82A}">
                    <a16:rowId xmlns:a16="http://schemas.microsoft.com/office/drawing/2014/main" val="10000"/>
                  </a:ext>
                </a:extLst>
              </a:tr>
              <a:tr h="558613">
                <a:tc>
                  <a:txBody>
                    <a:bodyPr/>
                    <a:lstStyle/>
                    <a:p>
                      <a:pPr>
                        <a:defRPr sz="1800"/>
                      </a:pPr>
                      <a:r>
                        <a:rPr>
                          <a:solidFill>
                            <a:srgbClr val="245473"/>
                          </a:solidFill>
                          <a:latin typeface="Calibri Light"/>
                          <a:ea typeface="Calibri Light"/>
                          <a:cs typeface="Calibri Light"/>
                          <a:sym typeface="Calibri Light"/>
                        </a:rPr>
                        <a:t>Motiviert durch</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Ergebnisse</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Herausforderungen</a:t>
                      </a:r>
                    </a:p>
                  </a:txBody>
                  <a:tcPr marL="45720" marR="45720" horzOverflow="overflow">
                    <a:solidFill>
                      <a:srgbClr val="B4C7E7"/>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Bestätigung</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Anerkennung</a:t>
                      </a:r>
                      <a:endParaRPr dirty="0"/>
                    </a:p>
                  </a:txBody>
                  <a:tcPr marL="45720" marR="45720" horzOverflow="overflow">
                    <a:solidFill>
                      <a:srgbClr val="F8CBAD"/>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Beziehungen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Anerkennung</a:t>
                      </a:r>
                      <a:endParaRPr dirty="0"/>
                    </a:p>
                  </a:txBody>
                  <a:tcPr marL="45720" marR="45720" horzOverflow="overflow">
                    <a:solidFill>
                      <a:srgbClr val="FFE699"/>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Dinge </a:t>
                      </a:r>
                      <a:r>
                        <a:rPr dirty="0" err="1"/>
                        <a:t>richtig</a:t>
                      </a:r>
                      <a:r>
                        <a:rPr dirty="0"/>
                        <a:t> </a:t>
                      </a:r>
                      <a:r>
                        <a:rPr lang="de-DE" dirty="0"/>
                        <a:t>zu </a:t>
                      </a:r>
                      <a:r>
                        <a:rPr dirty="0"/>
                        <a:t>tun</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Qualität</a:t>
                      </a:r>
                      <a:endParaRPr dirty="0"/>
                    </a:p>
                  </a:txBody>
                  <a:tcPr marL="45720" marR="45720" horzOverflow="overflow">
                    <a:solidFill>
                      <a:srgbClr val="BFBFBF"/>
                    </a:solidFill>
                  </a:tcPr>
                </a:tc>
                <a:extLst>
                  <a:ext uri="{0D108BD9-81ED-4DB2-BD59-A6C34878D82A}">
                    <a16:rowId xmlns:a16="http://schemas.microsoft.com/office/drawing/2014/main" val="10001"/>
                  </a:ext>
                </a:extLst>
              </a:tr>
              <a:tr h="1129134">
                <a:tc>
                  <a:txBody>
                    <a:bodyPr/>
                    <a:lstStyle/>
                    <a:p>
                      <a:pPr>
                        <a:defRPr sz="1800"/>
                      </a:pPr>
                      <a:r>
                        <a:rPr>
                          <a:solidFill>
                            <a:srgbClr val="245473"/>
                          </a:solidFill>
                          <a:latin typeface="Calibri Light"/>
                          <a:ea typeface="Calibri Light"/>
                          <a:cs typeface="Calibri Light"/>
                          <a:sym typeface="Calibri Light"/>
                        </a:rPr>
                        <a:t>Benötigte Umgebung</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Neue </a:t>
                      </a:r>
                      <a:r>
                        <a:rPr dirty="0" err="1"/>
                        <a:t>Herausforderungen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Handlungsfreiheit</a:t>
                      </a:r>
                      <a:r>
                        <a:rPr dirty="0"/>
                        <a:t> </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Vielfalt</a:t>
                      </a:r>
                      <a:endParaRPr dirty="0"/>
                    </a:p>
                  </a:txBody>
                  <a:tcPr marL="45720" marR="45720" horzOverflow="overflow">
                    <a:solidFill>
                      <a:srgbClr val="DAE3F3"/>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Freundliche Atmosphäre</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Freiheit von Detailarbeit und Kontrolle</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Möglichkeit, andere zu überzeugen</a:t>
                      </a:r>
                    </a:p>
                  </a:txBody>
                  <a:tcPr marL="45720" marR="45720" horzOverflow="overflow">
                    <a:solidFill>
                      <a:srgbClr val="FBE5D6"/>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Möglichkeit zur Spezialisierung</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Gruppenarbeit</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Dauerhaft</a:t>
                      </a:r>
                    </a:p>
                  </a:txBody>
                  <a:tcPr marL="45720" marR="45720" horzOverflow="overflow">
                    <a:solidFill>
                      <a:srgbClr val="FFF2CC"/>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Exakt</a:t>
                      </a:r>
                      <a:r>
                        <a:rPr dirty="0"/>
                        <a:t> </a:t>
                      </a:r>
                      <a:r>
                        <a:rPr dirty="0" err="1"/>
                        <a:t>definiert</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Chance</a:t>
                      </a:r>
                      <a:r>
                        <a:rPr lang="de-DE" dirty="0"/>
                        <a:t>n</a:t>
                      </a:r>
                      <a:r>
                        <a:rPr dirty="0"/>
                        <a:t> </a:t>
                      </a:r>
                      <a:r>
                        <a:rPr dirty="0" err="1"/>
                        <a:t>für</a:t>
                      </a:r>
                      <a:r>
                        <a:rPr dirty="0"/>
                        <a:t> </a:t>
                      </a:r>
                      <a:r>
                        <a:rPr dirty="0" err="1"/>
                        <a:t>Präzision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Zuverlässig</a:t>
                      </a:r>
                      <a:endParaRPr dirty="0"/>
                    </a:p>
                  </a:txBody>
                  <a:tcPr marL="45720" marR="45720" horzOverflow="overflow">
                    <a:solidFill>
                      <a:srgbClr val="D9D9D9"/>
                    </a:solidFill>
                  </a:tcPr>
                </a:tc>
                <a:extLst>
                  <a:ext uri="{0D108BD9-81ED-4DB2-BD59-A6C34878D82A}">
                    <a16:rowId xmlns:a16="http://schemas.microsoft.com/office/drawing/2014/main" val="10002"/>
                  </a:ext>
                </a:extLst>
              </a:tr>
              <a:tr h="323408">
                <a:tc>
                  <a:txBody>
                    <a:bodyPr/>
                    <a:lstStyle/>
                    <a:p>
                      <a:pPr>
                        <a:defRPr sz="1800"/>
                      </a:pPr>
                      <a:r>
                        <a:rPr>
                          <a:solidFill>
                            <a:srgbClr val="245473"/>
                          </a:solidFill>
                          <a:latin typeface="Calibri Light"/>
                          <a:ea typeface="Calibri Light"/>
                          <a:cs typeface="Calibri Light"/>
                          <a:sym typeface="Calibri Light"/>
                        </a:rPr>
                        <a:t>Akzeptiert</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Schwierige Aufgaben</a:t>
                      </a:r>
                    </a:p>
                  </a:txBody>
                  <a:tcPr marL="45720" marR="45720" horzOverflow="overflow">
                    <a:solidFill>
                      <a:srgbClr val="B4C7E7"/>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Umgang</a:t>
                      </a:r>
                      <a:r>
                        <a:rPr dirty="0"/>
                        <a:t> </a:t>
                      </a:r>
                      <a:r>
                        <a:rPr dirty="0" err="1"/>
                        <a:t>mit</a:t>
                      </a:r>
                      <a:r>
                        <a:rPr dirty="0"/>
                        <a:t> </a:t>
                      </a:r>
                      <a:r>
                        <a:rPr dirty="0" err="1"/>
                        <a:t>anderen</a:t>
                      </a:r>
                      <a:endParaRPr dirty="0"/>
                    </a:p>
                  </a:txBody>
                  <a:tcPr marL="45720" marR="45720" horzOverflow="overflow">
                    <a:solidFill>
                      <a:srgbClr val="F8CBAD"/>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Freundschaft</a:t>
                      </a:r>
                    </a:p>
                  </a:txBody>
                  <a:tcPr marL="45720" marR="45720" horzOverflow="overflow">
                    <a:solidFill>
                      <a:srgbClr val="FFE699"/>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Erprobte und getestete Arbeitsabläufe</a:t>
                      </a:r>
                    </a:p>
                  </a:txBody>
                  <a:tcPr marL="45720" marR="45720" horzOverflow="overflow">
                    <a:solidFill>
                      <a:srgbClr val="BFBFBF"/>
                    </a:solidFill>
                  </a:tcPr>
                </a:tc>
                <a:extLst>
                  <a:ext uri="{0D108BD9-81ED-4DB2-BD59-A6C34878D82A}">
                    <a16:rowId xmlns:a16="http://schemas.microsoft.com/office/drawing/2014/main" val="10003"/>
                  </a:ext>
                </a:extLst>
              </a:tr>
              <a:tr h="323408">
                <a:tc>
                  <a:txBody>
                    <a:bodyPr/>
                    <a:lstStyle/>
                    <a:p>
                      <a:pPr>
                        <a:defRPr sz="1800"/>
                      </a:pPr>
                      <a:r>
                        <a:rPr dirty="0" err="1">
                          <a:solidFill>
                            <a:srgbClr val="245473"/>
                          </a:solidFill>
                          <a:latin typeface="Calibri Light"/>
                          <a:ea typeface="Calibri Light"/>
                          <a:cs typeface="Calibri Light"/>
                          <a:sym typeface="Calibri Light"/>
                        </a:rPr>
                        <a:t>Ablehnung</a:t>
                      </a:r>
                      <a:r>
                        <a:rPr lang="de-DE" dirty="0">
                          <a:solidFill>
                            <a:srgbClr val="245473"/>
                          </a:solidFill>
                          <a:latin typeface="Calibri Light"/>
                          <a:ea typeface="Calibri Light"/>
                          <a:cs typeface="Calibri Light"/>
                          <a:sym typeface="Calibri Light"/>
                        </a:rPr>
                        <a:t> von</a:t>
                      </a:r>
                      <a:endParaRPr dirty="0">
                        <a:solidFill>
                          <a:srgbClr val="245473"/>
                        </a:solidFill>
                        <a:latin typeface="Calibri Light"/>
                        <a:ea typeface="Calibri Light"/>
                        <a:cs typeface="Calibri Light"/>
                        <a:sym typeface="Calibri Light"/>
                      </a:endParaRP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Passivität</a:t>
                      </a:r>
                    </a:p>
                  </a:txBody>
                  <a:tcPr marL="45720" marR="45720" horzOverflow="overflow">
                    <a:solidFill>
                      <a:srgbClr val="DAE3F3"/>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Isol</a:t>
                      </a:r>
                      <a:r>
                        <a:rPr lang="de-DE" dirty="0" err="1"/>
                        <a:t>ation</a:t>
                      </a:r>
                      <a:endParaRPr dirty="0"/>
                    </a:p>
                  </a:txBody>
                  <a:tcPr marL="45720" marR="45720" horzOverflow="overflow">
                    <a:solidFill>
                      <a:srgbClr val="FBE5D6"/>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Konflikte</a:t>
                      </a:r>
                    </a:p>
                  </a:txBody>
                  <a:tcPr marL="45720" marR="45720" horzOverflow="overflow">
                    <a:solidFill>
                      <a:srgbClr val="FFF2CC"/>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Schlechte Qualität</a:t>
                      </a:r>
                    </a:p>
                  </a:txBody>
                  <a:tcPr marL="45720" marR="45720" horzOverflow="overflow">
                    <a:solidFill>
                      <a:srgbClr val="D9D9D9"/>
                    </a:solidFill>
                  </a:tcPr>
                </a:tc>
                <a:extLst>
                  <a:ext uri="{0D108BD9-81ED-4DB2-BD59-A6C34878D82A}">
                    <a16:rowId xmlns:a16="http://schemas.microsoft.com/office/drawing/2014/main" val="10004"/>
                  </a:ext>
                </a:extLst>
              </a:tr>
              <a:tr h="793819">
                <a:tc>
                  <a:txBody>
                    <a:bodyPr/>
                    <a:lstStyle/>
                    <a:p>
                      <a:pPr>
                        <a:defRPr sz="1800"/>
                      </a:pPr>
                      <a:r>
                        <a:rPr>
                          <a:solidFill>
                            <a:srgbClr val="245473"/>
                          </a:solidFill>
                          <a:latin typeface="Calibri Light"/>
                          <a:ea typeface="Calibri Light"/>
                          <a:cs typeface="Calibri Light"/>
                          <a:sym typeface="Calibri Light"/>
                        </a:rPr>
                        <a:t>Besondere Stärken</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Löst</a:t>
                      </a:r>
                      <a:r>
                        <a:rPr dirty="0"/>
                        <a:t> </a:t>
                      </a:r>
                      <a:r>
                        <a:rPr dirty="0" err="1"/>
                        <a:t>Probleme</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Entscheidungen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Ausdauernd</a:t>
                      </a:r>
                      <a:endParaRPr dirty="0"/>
                    </a:p>
                  </a:txBody>
                  <a:tcPr marL="45720" marR="45720" horzOverflow="overflow">
                    <a:solidFill>
                      <a:srgbClr val="B4C7E7"/>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Optimistisch</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Persönlich</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Begeistert</a:t>
                      </a:r>
                    </a:p>
                  </a:txBody>
                  <a:tcPr marL="45720" marR="45720" horzOverflow="overflow">
                    <a:solidFill>
                      <a:srgbClr val="F8CBAD"/>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Unterstützen</a:t>
                      </a:r>
                      <a:r>
                        <a:rPr lang="de-DE" dirty="0"/>
                        <a:t>d</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Angenehm</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Loyal</a:t>
                      </a:r>
                    </a:p>
                  </a:txBody>
                  <a:tcPr marL="45720" marR="45720" horzOverflow="overflow">
                    <a:solidFill>
                      <a:srgbClr val="FFE699"/>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Ordentlich</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Gründlich</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Analytisch</a:t>
                      </a:r>
                      <a:endParaRPr dirty="0"/>
                    </a:p>
                  </a:txBody>
                  <a:tcPr marL="45720" marR="45720" horzOverflow="overflow">
                    <a:solidFill>
                      <a:srgbClr val="BFBFBF"/>
                    </a:solidFill>
                  </a:tcPr>
                </a:tc>
                <a:extLst>
                  <a:ext uri="{0D108BD9-81ED-4DB2-BD59-A6C34878D82A}">
                    <a16:rowId xmlns:a16="http://schemas.microsoft.com/office/drawing/2014/main" val="10005"/>
                  </a:ext>
                </a:extLst>
              </a:tr>
              <a:tr h="1264230">
                <a:tc>
                  <a:txBody>
                    <a:bodyPr/>
                    <a:lstStyle/>
                    <a:p>
                      <a:pPr>
                        <a:defRPr sz="1800"/>
                      </a:pPr>
                      <a:r>
                        <a:rPr>
                          <a:solidFill>
                            <a:srgbClr val="245473"/>
                          </a:solidFill>
                          <a:latin typeface="Calibri Light"/>
                          <a:ea typeface="Calibri Light"/>
                          <a:cs typeface="Calibri Light"/>
                          <a:sym typeface="Calibri Light"/>
                        </a:rPr>
                        <a:t>Mögliche Schwachstellen</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Un</a:t>
                      </a:r>
                      <a:r>
                        <a:rPr lang="de-DE" dirty="0"/>
                        <a:t>sensibel</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Ungeduldig</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Übersieht</a:t>
                      </a:r>
                      <a:r>
                        <a:rPr dirty="0"/>
                        <a:t> </a:t>
                      </a:r>
                      <a:r>
                        <a:rPr dirty="0" err="1"/>
                        <a:t>Risiken</a:t>
                      </a:r>
                      <a:r>
                        <a:rPr dirty="0"/>
                        <a:t> / </a:t>
                      </a:r>
                      <a:r>
                        <a:rPr dirty="0" err="1"/>
                        <a:t>Fakten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Unflexibel</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Unerbittlich</a:t>
                      </a:r>
                      <a:endParaRPr dirty="0"/>
                    </a:p>
                  </a:txBody>
                  <a:tcPr marL="45720" marR="45720" horzOverflow="overflow">
                    <a:solidFill>
                      <a:srgbClr val="DAE3F3"/>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Verspricht zu viel</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Beeinflusst andere</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Bringt Dinge nicht zu Ende</a:t>
                      </a:r>
                    </a:p>
                  </a:txBody>
                  <a:tcPr marL="45720" marR="45720" horzOverflow="overflow">
                    <a:solidFill>
                      <a:srgbClr val="FBE5D6"/>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Passt</a:t>
                      </a:r>
                      <a:r>
                        <a:rPr dirty="0"/>
                        <a:t> </a:t>
                      </a:r>
                      <a:r>
                        <a:rPr dirty="0" err="1"/>
                        <a:t>sich</a:t>
                      </a:r>
                      <a:r>
                        <a:rPr dirty="0"/>
                        <a:t> </a:t>
                      </a:r>
                      <a:r>
                        <a:rPr dirty="0" err="1"/>
                        <a:t>zu</a:t>
                      </a:r>
                      <a:r>
                        <a:rPr dirty="0"/>
                        <a:t> </a:t>
                      </a:r>
                      <a:r>
                        <a:rPr dirty="0" err="1"/>
                        <a:t>sehr</a:t>
                      </a:r>
                      <a:r>
                        <a:rPr dirty="0"/>
                        <a:t> an</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Reserviert</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Zurückhaltend</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Verpasst</a:t>
                      </a:r>
                      <a:r>
                        <a:rPr dirty="0"/>
                        <a:t> </a:t>
                      </a:r>
                      <a:r>
                        <a:rPr dirty="0" err="1"/>
                        <a:t>Chancen</a:t>
                      </a:r>
                      <a:endParaRPr dirty="0"/>
                    </a:p>
                  </a:txBody>
                  <a:tcPr marL="45720" marR="45720" horzOverflow="overflow">
                    <a:solidFill>
                      <a:srgbClr val="FFF2CC"/>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Pedantisch</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Konzentriert</a:t>
                      </a:r>
                      <a:r>
                        <a:rPr dirty="0"/>
                        <a:t> </a:t>
                      </a:r>
                      <a:r>
                        <a:rPr dirty="0" err="1"/>
                        <a:t>sich</a:t>
                      </a:r>
                      <a:r>
                        <a:rPr dirty="0"/>
                        <a:t> </a:t>
                      </a:r>
                      <a:r>
                        <a:rPr dirty="0" err="1"/>
                        <a:t>zu</a:t>
                      </a:r>
                      <a:r>
                        <a:rPr dirty="0"/>
                        <a:t> </a:t>
                      </a:r>
                      <a:r>
                        <a:rPr dirty="0" err="1"/>
                        <a:t>sehr</a:t>
                      </a:r>
                      <a:r>
                        <a:rPr dirty="0"/>
                        <a:t> auf Details</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zu</a:t>
                      </a:r>
                      <a:r>
                        <a:rPr dirty="0"/>
                        <a:t> </a:t>
                      </a:r>
                      <a:r>
                        <a:rPr dirty="0" err="1"/>
                        <a:t>zurückhaltend</a:t>
                      </a:r>
                      <a:endParaRPr dirty="0"/>
                    </a:p>
                  </a:txBody>
                  <a:tcPr marL="45720" marR="45720" horzOverflow="overflow">
                    <a:solidFill>
                      <a:srgbClr val="D9D9D9"/>
                    </a:solidFill>
                  </a:tcPr>
                </a:tc>
                <a:extLst>
                  <a:ext uri="{0D108BD9-81ED-4DB2-BD59-A6C34878D82A}">
                    <a16:rowId xmlns:a16="http://schemas.microsoft.com/office/drawing/2014/main" val="10006"/>
                  </a:ext>
                </a:extLst>
              </a:tr>
            </a:tbl>
          </a:graphicData>
        </a:graphic>
      </p:graphicFrame>
      <p:sp>
        <p:nvSpPr>
          <p:cNvPr id="6" name="Textplatzhalter 1">
            <a:extLst>
              <a:ext uri="{FF2B5EF4-FFF2-40B4-BE49-F238E27FC236}">
                <a16:creationId xmlns:a16="http://schemas.microsoft.com/office/drawing/2014/main" id="{3E2F5CDA-F7AD-4F53-A8D9-C7260C0AF834}"/>
              </a:ext>
            </a:extLst>
          </p:cNvPr>
          <p:cNvSpPr txBox="1">
            <a:spLocks/>
          </p:cNvSpPr>
          <p:nvPr/>
        </p:nvSpPr>
        <p:spPr>
          <a:xfrm>
            <a:off x="1955311" y="302536"/>
            <a:ext cx="8852377" cy="697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1pPr marL="0" marR="0" indent="0" algn="l" defTabSz="914400" rtl="0" latinLnBrk="0">
              <a:lnSpc>
                <a:spcPct val="90000"/>
              </a:lnSpc>
              <a:spcBef>
                <a:spcPts val="1000"/>
              </a:spcBef>
              <a:spcAft>
                <a:spcPts val="0"/>
              </a:spcAft>
              <a:buClrTx/>
              <a:buSzTx/>
              <a:buFontTx/>
              <a:buNone/>
              <a:tabLst/>
              <a:defRPr sz="3600" b="0" i="0" u="none" strike="noStrike" cap="none" spc="0" baseline="0">
                <a:solidFill>
                  <a:srgbClr val="245473"/>
                </a:solidFill>
                <a:uFillTx/>
                <a:latin typeface="+mn-lt"/>
                <a:ea typeface="+mn-ea"/>
                <a:cs typeface="+mn-cs"/>
                <a:sym typeface="Calibri"/>
              </a:defRPr>
            </a:lvl1pPr>
            <a:lvl2pPr marL="800100" marR="0" indent="-3429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2pPr>
            <a:lvl3pPr marL="1325879" marR="0" indent="-411479"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3pPr>
            <a:lvl4pPr marL="18288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4pPr>
            <a:lvl5pPr marL="22860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hangingPunct="1"/>
            <a:r>
              <a:rPr lang="de-DE" dirty="0"/>
              <a:t>Persönlichkeitsprofile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5" name="Tabelle 4"/>
          <p:cNvGraphicFramePr/>
          <p:nvPr/>
        </p:nvGraphicFramePr>
        <p:xfrm>
          <a:off x="473697" y="965200"/>
          <a:ext cx="11472422" cy="5590264"/>
        </p:xfrm>
        <a:graphic>
          <a:graphicData uri="http://schemas.openxmlformats.org/drawingml/2006/table">
            <a:tbl>
              <a:tblPr firstRow="1" bandRow="1"/>
              <a:tblGrid>
                <a:gridCol w="1844502">
                  <a:extLst>
                    <a:ext uri="{9D8B030D-6E8A-4147-A177-3AD203B41FA5}">
                      <a16:colId xmlns:a16="http://schemas.microsoft.com/office/drawing/2014/main" val="20000"/>
                    </a:ext>
                  </a:extLst>
                </a:gridCol>
                <a:gridCol w="2406980">
                  <a:extLst>
                    <a:ext uri="{9D8B030D-6E8A-4147-A177-3AD203B41FA5}">
                      <a16:colId xmlns:a16="http://schemas.microsoft.com/office/drawing/2014/main" val="20001"/>
                    </a:ext>
                  </a:extLst>
                </a:gridCol>
                <a:gridCol w="2406980">
                  <a:extLst>
                    <a:ext uri="{9D8B030D-6E8A-4147-A177-3AD203B41FA5}">
                      <a16:colId xmlns:a16="http://schemas.microsoft.com/office/drawing/2014/main" val="20002"/>
                    </a:ext>
                  </a:extLst>
                </a:gridCol>
                <a:gridCol w="2406980">
                  <a:extLst>
                    <a:ext uri="{9D8B030D-6E8A-4147-A177-3AD203B41FA5}">
                      <a16:colId xmlns:a16="http://schemas.microsoft.com/office/drawing/2014/main" val="20003"/>
                    </a:ext>
                  </a:extLst>
                </a:gridCol>
                <a:gridCol w="2406980">
                  <a:extLst>
                    <a:ext uri="{9D8B030D-6E8A-4147-A177-3AD203B41FA5}">
                      <a16:colId xmlns:a16="http://schemas.microsoft.com/office/drawing/2014/main" val="20004"/>
                    </a:ext>
                  </a:extLst>
                </a:gridCol>
              </a:tblGrid>
              <a:tr h="648594">
                <a:tc>
                  <a:txBody>
                    <a:bodyPr/>
                    <a:lstStyle/>
                    <a:p>
                      <a:pPr algn="l">
                        <a:defRPr sz="1600"/>
                      </a:pPr>
                      <a:endParaRPr/>
                    </a:p>
                  </a:txBody>
                  <a:tcPr marL="45720" marR="45720" horzOverflow="overflow">
                    <a:lnT w="0">
                      <a:miter lim="400000"/>
                    </a:lnT>
                    <a:noFill/>
                  </a:tcPr>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lang="de-DE" dirty="0">
                          <a:solidFill>
                            <a:srgbClr val="FFFFFF"/>
                          </a:solidFill>
                          <a:latin typeface="Calibri Light"/>
                          <a:ea typeface="Calibri Light"/>
                          <a:cs typeface="Calibri Light"/>
                          <a:sym typeface="Calibri Light"/>
                        </a:rPr>
                        <a:t> D</a:t>
                      </a:r>
                    </a:p>
                    <a:p>
                      <a:pPr algn="ctr">
                        <a:defRPr sz="1800" b="0">
                          <a:solidFill>
                            <a:srgbClr val="000000"/>
                          </a:solidFill>
                        </a:defRPr>
                      </a:pPr>
                      <a:r>
                        <a:rPr dirty="0">
                          <a:solidFill>
                            <a:srgbClr val="FFFFFF"/>
                          </a:solidFill>
                          <a:latin typeface="Calibri Light"/>
                          <a:ea typeface="Calibri Light"/>
                          <a:cs typeface="Calibri Light"/>
                          <a:sym typeface="Calibri Light"/>
                        </a:rPr>
                        <a:t>Dominant</a:t>
                      </a:r>
                    </a:p>
                  </a:txBody>
                  <a:tcPr marL="45720" marR="45720" horzOverflow="overflow"/>
                </a:tc>
                <a:tc>
                  <a:txBody>
                    <a:bodyPr/>
                    <a:lstStyle/>
                    <a:p>
                      <a:pPr algn="ctr">
                        <a:defRPr sz="1800" b="0">
                          <a:solidFill>
                            <a:srgbClr val="000000"/>
                          </a:solidFill>
                        </a:defRPr>
                      </a:pPr>
                      <a:r>
                        <a:rPr lang="de-DE" dirty="0">
                          <a:solidFill>
                            <a:srgbClr val="FFFFFF"/>
                          </a:solidFill>
                          <a:latin typeface="Calibri Light"/>
                          <a:ea typeface="Calibri Light"/>
                          <a:cs typeface="Calibri Light"/>
                          <a:sym typeface="Calibri Light"/>
                        </a:rPr>
                        <a:t>Hohes I</a:t>
                      </a:r>
                    </a:p>
                    <a:p>
                      <a:pPr algn="ctr">
                        <a:defRPr sz="1800" b="0">
                          <a:solidFill>
                            <a:srgbClr val="000000"/>
                          </a:solidFill>
                        </a:defRPr>
                      </a:pPr>
                      <a:r>
                        <a:rPr lang="de-DE" dirty="0">
                          <a:solidFill>
                            <a:srgbClr val="FFFFFF"/>
                          </a:solidFill>
                          <a:latin typeface="Calibri Light"/>
                          <a:ea typeface="Calibri Light"/>
                          <a:cs typeface="Calibri Light"/>
                          <a:sym typeface="Calibri Light"/>
                        </a:rPr>
                        <a:t>Einflussreich</a:t>
                      </a:r>
                      <a:endParaRPr dirty="0">
                        <a:solidFill>
                          <a:srgbClr val="FFFFFF"/>
                        </a:solidFill>
                        <a:latin typeface="Calibri Light"/>
                        <a:ea typeface="Calibri Light"/>
                        <a:cs typeface="Calibri Light"/>
                        <a:sym typeface="Calibri Light"/>
                      </a:endParaRPr>
                    </a:p>
                  </a:txBody>
                  <a:tcPr marL="45720" marR="45720" horzOverflow="overflow">
                    <a:solidFill>
                      <a:schemeClr val="accent2"/>
                    </a:solidFill>
                  </a:tcPr>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lang="de-DE" dirty="0">
                          <a:solidFill>
                            <a:srgbClr val="FFFFFF"/>
                          </a:solidFill>
                          <a:latin typeface="Calibri Light"/>
                          <a:ea typeface="Calibri Light"/>
                          <a:cs typeface="Calibri Light"/>
                          <a:sym typeface="Calibri Light"/>
                        </a:rPr>
                        <a:t> S</a:t>
                      </a:r>
                    </a:p>
                    <a:p>
                      <a:pPr algn="ctr">
                        <a:defRPr sz="1800" b="0">
                          <a:solidFill>
                            <a:srgbClr val="000000"/>
                          </a:solidFill>
                        </a:defRPr>
                      </a:pPr>
                      <a:r>
                        <a:rPr dirty="0" err="1">
                          <a:solidFill>
                            <a:srgbClr val="FFFFFF"/>
                          </a:solidFill>
                          <a:latin typeface="Calibri Light"/>
                          <a:ea typeface="Calibri Light"/>
                          <a:cs typeface="Calibri Light"/>
                          <a:sym typeface="Calibri Light"/>
                        </a:rPr>
                        <a:t>Stetig</a:t>
                      </a:r>
                      <a:endParaRPr dirty="0">
                        <a:solidFill>
                          <a:srgbClr val="FFFFFF"/>
                        </a:solidFill>
                        <a:latin typeface="Calibri Light"/>
                        <a:ea typeface="Calibri Light"/>
                        <a:cs typeface="Calibri Light"/>
                        <a:sym typeface="Calibri Light"/>
                      </a:endParaRPr>
                    </a:p>
                  </a:txBody>
                  <a:tcPr marL="45720" marR="45720" horzOverflow="overflow">
                    <a:solidFill>
                      <a:schemeClr val="accent4"/>
                    </a:solidFill>
                  </a:tcPr>
                </a:tc>
                <a:tc>
                  <a:txBody>
                    <a:bodyPr/>
                    <a:lstStyle/>
                    <a:p>
                      <a:pPr algn="ctr">
                        <a:defRPr sz="1800" b="0">
                          <a:solidFill>
                            <a:srgbClr val="000000"/>
                          </a:solidFill>
                        </a:defRPr>
                      </a:pPr>
                      <a:r>
                        <a:rPr dirty="0">
                          <a:solidFill>
                            <a:srgbClr val="FFFFFF"/>
                          </a:solidFill>
                          <a:latin typeface="Calibri Light"/>
                          <a:ea typeface="Calibri Light"/>
                          <a:cs typeface="Calibri Light"/>
                          <a:sym typeface="Calibri Light"/>
                        </a:rPr>
                        <a:t>Ho</a:t>
                      </a:r>
                      <a:r>
                        <a:rPr lang="de-DE" dirty="0" err="1">
                          <a:solidFill>
                            <a:srgbClr val="FFFFFF"/>
                          </a:solidFill>
                          <a:latin typeface="Calibri Light"/>
                          <a:ea typeface="Calibri Light"/>
                          <a:cs typeface="Calibri Light"/>
                          <a:sym typeface="Calibri Light"/>
                        </a:rPr>
                        <a:t>hes</a:t>
                      </a:r>
                      <a:r>
                        <a:rPr lang="de-DE" dirty="0">
                          <a:solidFill>
                            <a:srgbClr val="FFFFFF"/>
                          </a:solidFill>
                          <a:latin typeface="Calibri Light"/>
                          <a:ea typeface="Calibri Light"/>
                          <a:cs typeface="Calibri Light"/>
                          <a:sym typeface="Calibri Light"/>
                        </a:rPr>
                        <a:t> G </a:t>
                      </a:r>
                    </a:p>
                    <a:p>
                      <a:pPr algn="ctr">
                        <a:defRPr sz="1800" b="0">
                          <a:solidFill>
                            <a:srgbClr val="000000"/>
                          </a:solidFill>
                        </a:defRPr>
                      </a:pPr>
                      <a:r>
                        <a:rPr lang="de-DE" dirty="0">
                          <a:solidFill>
                            <a:srgbClr val="FFFFFF"/>
                          </a:solidFill>
                          <a:latin typeface="Calibri Light"/>
                          <a:ea typeface="Calibri Light"/>
                          <a:cs typeface="Calibri Light"/>
                          <a:sym typeface="Calibri Light"/>
                        </a:rPr>
                        <a:t>Gewissenhaft</a:t>
                      </a:r>
                    </a:p>
                  </a:txBody>
                  <a:tcPr marL="45720" marR="45720" horzOverflow="overflow">
                    <a:solidFill>
                      <a:srgbClr val="808080"/>
                    </a:solidFill>
                  </a:tcPr>
                </a:tc>
                <a:extLst>
                  <a:ext uri="{0D108BD9-81ED-4DB2-BD59-A6C34878D82A}">
                    <a16:rowId xmlns:a16="http://schemas.microsoft.com/office/drawing/2014/main" val="10000"/>
                  </a:ext>
                </a:extLst>
              </a:tr>
              <a:tr h="1822241">
                <a:tc>
                  <a:txBody>
                    <a:bodyPr/>
                    <a:lstStyle/>
                    <a:p>
                      <a:pPr>
                        <a:defRPr sz="1800"/>
                      </a:pPr>
                      <a:r>
                        <a:rPr>
                          <a:solidFill>
                            <a:srgbClr val="245473"/>
                          </a:solidFill>
                          <a:latin typeface="Calibri Light"/>
                          <a:ea typeface="Calibri Light"/>
                          <a:cs typeface="Calibri Light"/>
                          <a:sym typeface="Calibri Light"/>
                        </a:rPr>
                        <a:t>Reagiert auf andere, die</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Direkte</a:t>
                      </a:r>
                      <a:r>
                        <a:rPr dirty="0"/>
                        <a:t> </a:t>
                      </a:r>
                      <a:r>
                        <a:rPr dirty="0" err="1"/>
                        <a:t>Antworten</a:t>
                      </a:r>
                      <a:r>
                        <a:rPr dirty="0"/>
                        <a:t> </a:t>
                      </a:r>
                      <a:r>
                        <a:rPr dirty="0" err="1"/>
                        <a:t>geben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Bei der Sache bleiben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Ihn</a:t>
                      </a:r>
                      <a:r>
                        <a:rPr dirty="0"/>
                        <a:t> </a:t>
                      </a:r>
                      <a:r>
                        <a:rPr lang="de-DE" dirty="0"/>
                        <a:t>dazu </a:t>
                      </a:r>
                      <a:r>
                        <a:rPr dirty="0" err="1"/>
                        <a:t>befähigen</a:t>
                      </a:r>
                      <a:r>
                        <a:rPr dirty="0"/>
                        <a:t>, </a:t>
                      </a:r>
                      <a:r>
                        <a:rPr dirty="0" err="1"/>
                        <a:t>Ziele</a:t>
                      </a:r>
                      <a:r>
                        <a:rPr dirty="0"/>
                        <a:t> </a:t>
                      </a:r>
                      <a:r>
                        <a:rPr dirty="0" err="1"/>
                        <a:t>zu</a:t>
                      </a:r>
                      <a:r>
                        <a:rPr dirty="0"/>
                        <a:t> </a:t>
                      </a:r>
                      <a:r>
                        <a:rPr dirty="0" err="1"/>
                        <a:t>erreichen</a:t>
                      </a:r>
                      <a:endParaRPr dirty="0"/>
                    </a:p>
                  </a:txBody>
                  <a:tcPr marL="45720" marR="45720" horzOverflow="overflow">
                    <a:solidFill>
                      <a:srgbClr val="B4C7E7"/>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Beziehungen</a:t>
                      </a:r>
                      <a:r>
                        <a:rPr dirty="0"/>
                        <a:t> </a:t>
                      </a:r>
                      <a:r>
                        <a:rPr dirty="0" err="1"/>
                        <a:t>aufbauen</a:t>
                      </a:r>
                      <a:r>
                        <a:rPr dirty="0"/>
                        <a:t> und </a:t>
                      </a:r>
                      <a:r>
                        <a:rPr dirty="0" err="1"/>
                        <a:t>freundlich</a:t>
                      </a:r>
                      <a:r>
                        <a:rPr dirty="0"/>
                        <a:t> s</a:t>
                      </a:r>
                      <a:r>
                        <a:rPr lang="de-DE" dirty="0" err="1"/>
                        <a:t>ind</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Private Veranstaltungen organisieren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Seine Ideen und Fähigkeiten loben</a:t>
                      </a:r>
                      <a:endParaRPr dirty="0"/>
                    </a:p>
                  </a:txBody>
                  <a:tcPr marL="45720" marR="45720" horzOverflow="overflow">
                    <a:solidFill>
                      <a:srgbClr val="F8CBAD"/>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Ausgeglichen</a:t>
                      </a:r>
                      <a:r>
                        <a:rPr dirty="0"/>
                        <a:t> und </a:t>
                      </a:r>
                      <a:r>
                        <a:rPr dirty="0" err="1"/>
                        <a:t>freundlich</a:t>
                      </a:r>
                      <a:r>
                        <a:rPr dirty="0"/>
                        <a:t> </a:t>
                      </a:r>
                      <a:r>
                        <a:rPr dirty="0" err="1"/>
                        <a:t>sind</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Zeit </a:t>
                      </a:r>
                      <a:r>
                        <a:rPr lang="de-DE" dirty="0"/>
                        <a:t>zum </a:t>
                      </a:r>
                      <a:r>
                        <a:rPr dirty="0" err="1"/>
                        <a:t>Anpass</a:t>
                      </a:r>
                      <a:r>
                        <a:rPr lang="de-DE" dirty="0"/>
                        <a:t>en</a:t>
                      </a:r>
                      <a:r>
                        <a:rPr dirty="0"/>
                        <a:t> an </a:t>
                      </a:r>
                      <a:r>
                        <a:rPr dirty="0" err="1"/>
                        <a:t>Veränderungen</a:t>
                      </a:r>
                      <a:r>
                        <a:rPr dirty="0"/>
                        <a:t> </a:t>
                      </a:r>
                      <a:r>
                        <a:rPr dirty="0" err="1"/>
                        <a:t>geben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Persönliche</a:t>
                      </a:r>
                      <a:r>
                        <a:rPr lang="de-DE" dirty="0"/>
                        <a:t> </a:t>
                      </a:r>
                      <a:r>
                        <a:rPr dirty="0" err="1"/>
                        <a:t>Unterstützung</a:t>
                      </a:r>
                      <a:r>
                        <a:rPr dirty="0"/>
                        <a:t> </a:t>
                      </a:r>
                      <a:r>
                        <a:rPr dirty="0" err="1"/>
                        <a:t>anbieten</a:t>
                      </a:r>
                      <a:endParaRPr dirty="0"/>
                    </a:p>
                  </a:txBody>
                  <a:tcPr marL="45720" marR="45720" horzOverflow="overflow">
                    <a:solidFill>
                      <a:srgbClr val="FFE699"/>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Für seine Arbeit loben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Immer</a:t>
                      </a:r>
                      <a:r>
                        <a:rPr dirty="0"/>
                        <a:t> </a:t>
                      </a:r>
                      <a:r>
                        <a:rPr dirty="0" err="1"/>
                        <a:t>ein</a:t>
                      </a:r>
                      <a:r>
                        <a:rPr dirty="0"/>
                        <a:t> </a:t>
                      </a:r>
                      <a:r>
                        <a:rPr dirty="0" err="1"/>
                        <a:t>offenes</a:t>
                      </a:r>
                      <a:r>
                        <a:rPr dirty="0"/>
                        <a:t> </a:t>
                      </a:r>
                      <a:r>
                        <a:rPr dirty="0" err="1"/>
                        <a:t>Ohr</a:t>
                      </a:r>
                      <a:r>
                        <a:rPr dirty="0"/>
                        <a:t> </a:t>
                      </a:r>
                      <a:r>
                        <a:rPr dirty="0" err="1"/>
                        <a:t>für</a:t>
                      </a:r>
                      <a:r>
                        <a:rPr dirty="0"/>
                        <a:t> </a:t>
                      </a:r>
                      <a:r>
                        <a:rPr dirty="0" err="1"/>
                        <a:t>ihn</a:t>
                      </a:r>
                      <a:r>
                        <a:rPr dirty="0"/>
                        <a:t> </a:t>
                      </a:r>
                      <a:r>
                        <a:rPr dirty="0" err="1"/>
                        <a:t>haben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Detaillierte </a:t>
                      </a:r>
                      <a:r>
                        <a:rPr dirty="0" err="1"/>
                        <a:t>Anweisungen</a:t>
                      </a:r>
                      <a:r>
                        <a:rPr dirty="0"/>
                        <a:t> </a:t>
                      </a:r>
                      <a:r>
                        <a:rPr dirty="0" err="1"/>
                        <a:t>für</a:t>
                      </a:r>
                      <a:r>
                        <a:rPr dirty="0"/>
                        <a:t> seine Aufgabe</a:t>
                      </a:r>
                      <a:r>
                        <a:rPr lang="de-DE" dirty="0"/>
                        <a:t> geben</a:t>
                      </a:r>
                      <a:endParaRPr dirty="0"/>
                    </a:p>
                  </a:txBody>
                  <a:tcPr marL="45720" marR="45720" horzOverflow="overflow">
                    <a:solidFill>
                      <a:srgbClr val="BFBFBF"/>
                    </a:solidFill>
                  </a:tcPr>
                </a:tc>
                <a:extLst>
                  <a:ext uri="{0D108BD9-81ED-4DB2-BD59-A6C34878D82A}">
                    <a16:rowId xmlns:a16="http://schemas.microsoft.com/office/drawing/2014/main" val="10001"/>
                  </a:ext>
                </a:extLst>
              </a:tr>
              <a:tr h="1822241">
                <a:tc>
                  <a:txBody>
                    <a:bodyPr/>
                    <a:lstStyle/>
                    <a:p>
                      <a:pPr>
                        <a:defRPr sz="1800">
                          <a:solidFill>
                            <a:srgbClr val="245473"/>
                          </a:solidFill>
                          <a:latin typeface="Calibri Light"/>
                          <a:ea typeface="Calibri Light"/>
                          <a:cs typeface="Calibri Light"/>
                          <a:sym typeface="Calibri Light"/>
                        </a:defRPr>
                      </a:pPr>
                      <a:r>
                        <a:rPr dirty="0"/>
                        <a:t>B</a:t>
                      </a:r>
                      <a:r>
                        <a:rPr lang="de-DE" dirty="0" err="1"/>
                        <a:t>enötigt</a:t>
                      </a:r>
                      <a:r>
                        <a:rPr dirty="0"/>
                        <a:t> </a:t>
                      </a:r>
                      <a:r>
                        <a:rPr dirty="0" err="1"/>
                        <a:t>andere</a:t>
                      </a:r>
                      <a:r>
                        <a:rPr dirty="0"/>
                        <a:t>, die</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Routinearbeiten übernehmen</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Beziehungen aufbauen</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Daten sammeln</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t>Risiken abwägen</a:t>
                      </a:r>
                    </a:p>
                  </a:txBody>
                  <a:tcPr marL="45720" marR="45720" horzOverflow="overflow">
                    <a:solidFill>
                      <a:srgbClr val="DAE3F3"/>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Detailarbeiten</a:t>
                      </a:r>
                      <a:r>
                        <a:rPr dirty="0"/>
                        <a:t> </a:t>
                      </a:r>
                      <a:r>
                        <a:rPr dirty="0" err="1"/>
                        <a:t>erledigen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Sich zum</a:t>
                      </a:r>
                      <a:r>
                        <a:rPr dirty="0"/>
                        <a:t> </a:t>
                      </a:r>
                      <a:r>
                        <a:rPr dirty="0" err="1"/>
                        <a:t>Erreichen</a:t>
                      </a:r>
                      <a:r>
                        <a:rPr dirty="0"/>
                        <a:t> von </a:t>
                      </a:r>
                      <a:r>
                        <a:rPr dirty="0" err="1"/>
                        <a:t>Zielen</a:t>
                      </a:r>
                      <a:r>
                        <a:rPr lang="de-DE" dirty="0"/>
                        <a:t> engagieren</a:t>
                      </a:r>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err="1"/>
                        <a:t>Realisitische</a:t>
                      </a:r>
                      <a:r>
                        <a:rPr lang="de-DE" dirty="0"/>
                        <a:t> Erwartungen haben</a:t>
                      </a:r>
                      <a:endParaRPr dirty="0"/>
                    </a:p>
                  </a:txBody>
                  <a:tcPr marL="45720" marR="45720" horzOverflow="overflow">
                    <a:solidFill>
                      <a:srgbClr val="FBE5D6"/>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a:t>Die Initiative </a:t>
                      </a:r>
                      <a:r>
                        <a:rPr dirty="0" err="1"/>
                        <a:t>zur</a:t>
                      </a:r>
                      <a:r>
                        <a:rPr dirty="0"/>
                        <a:t> </a:t>
                      </a:r>
                      <a:r>
                        <a:rPr dirty="0" err="1"/>
                        <a:t>Veränderung</a:t>
                      </a:r>
                      <a:r>
                        <a:rPr dirty="0"/>
                        <a:t> </a:t>
                      </a:r>
                      <a:r>
                        <a:rPr dirty="0" err="1"/>
                        <a:t>ergreifen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Konflikte für ihn lösen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Ihm beim </a:t>
                      </a:r>
                      <a:r>
                        <a:rPr dirty="0" err="1"/>
                        <a:t>Erkennen</a:t>
                      </a:r>
                      <a:r>
                        <a:rPr dirty="0"/>
                        <a:t> von </a:t>
                      </a:r>
                      <a:r>
                        <a:rPr dirty="0" err="1"/>
                        <a:t>Zusammenhängen</a:t>
                      </a:r>
                      <a:r>
                        <a:rPr lang="de-DE" dirty="0"/>
                        <a:t> helfen</a:t>
                      </a:r>
                      <a:endParaRPr dirty="0"/>
                    </a:p>
                  </a:txBody>
                  <a:tcPr marL="45720" marR="45720" horzOverflow="overflow">
                    <a:solidFill>
                      <a:srgbClr val="FFF2CC"/>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D</a:t>
                      </a:r>
                      <a:r>
                        <a:rPr dirty="0" err="1"/>
                        <a:t>ie</a:t>
                      </a:r>
                      <a:r>
                        <a:rPr dirty="0"/>
                        <a:t> </a:t>
                      </a:r>
                      <a:r>
                        <a:rPr dirty="0" err="1"/>
                        <a:t>anderen</a:t>
                      </a:r>
                      <a:r>
                        <a:rPr dirty="0"/>
                        <a:t> </a:t>
                      </a:r>
                      <a:r>
                        <a:rPr dirty="0" err="1"/>
                        <a:t>Teammitglieder</a:t>
                      </a:r>
                      <a:r>
                        <a:rPr dirty="0"/>
                        <a:t> von der </a:t>
                      </a:r>
                      <a:r>
                        <a:rPr dirty="0" err="1"/>
                        <a:t>Qualität</a:t>
                      </a:r>
                      <a:r>
                        <a:rPr dirty="0"/>
                        <a:t> seiner Aufgabe</a:t>
                      </a:r>
                      <a:r>
                        <a:rPr lang="de-DE" dirty="0"/>
                        <a:t> überzeugen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Maßnahmen</a:t>
                      </a:r>
                      <a:r>
                        <a:rPr dirty="0"/>
                        <a:t> </a:t>
                      </a:r>
                      <a:r>
                        <a:rPr dirty="0" err="1"/>
                        <a:t>ergreifen</a:t>
                      </a:r>
                      <a:endParaRPr dirty="0"/>
                    </a:p>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Ihm</a:t>
                      </a:r>
                      <a:r>
                        <a:rPr dirty="0"/>
                        <a:t> </a:t>
                      </a:r>
                      <a:r>
                        <a:rPr dirty="0" err="1"/>
                        <a:t>dabei</a:t>
                      </a:r>
                      <a:r>
                        <a:rPr dirty="0"/>
                        <a:t> </a:t>
                      </a:r>
                      <a:r>
                        <a:rPr dirty="0" err="1"/>
                        <a:t>helfen</a:t>
                      </a:r>
                      <a:r>
                        <a:rPr dirty="0"/>
                        <a:t>, </a:t>
                      </a:r>
                      <a:r>
                        <a:rPr dirty="0" err="1"/>
                        <a:t>Beziehungen</a:t>
                      </a:r>
                      <a:r>
                        <a:rPr dirty="0"/>
                        <a:t> </a:t>
                      </a:r>
                      <a:r>
                        <a:rPr dirty="0" err="1"/>
                        <a:t>aufzubauen</a:t>
                      </a:r>
                      <a:endParaRPr dirty="0"/>
                    </a:p>
                  </a:txBody>
                  <a:tcPr marL="45720" marR="45720" horzOverflow="overflow">
                    <a:solidFill>
                      <a:srgbClr val="D9D9D9"/>
                    </a:solidFill>
                  </a:tcPr>
                </a:tc>
                <a:extLst>
                  <a:ext uri="{0D108BD9-81ED-4DB2-BD59-A6C34878D82A}">
                    <a16:rowId xmlns:a16="http://schemas.microsoft.com/office/drawing/2014/main" val="10002"/>
                  </a:ext>
                </a:extLst>
              </a:tr>
              <a:tr h="648594">
                <a:tc>
                  <a:txBody>
                    <a:bodyPr/>
                    <a:lstStyle/>
                    <a:p>
                      <a:pPr>
                        <a:defRPr sz="1800"/>
                      </a:pPr>
                      <a:r>
                        <a:rPr>
                          <a:solidFill>
                            <a:srgbClr val="245473"/>
                          </a:solidFill>
                          <a:latin typeface="Calibri Light"/>
                          <a:ea typeface="Calibri Light"/>
                          <a:cs typeface="Calibri Light"/>
                          <a:sym typeface="Calibri Light"/>
                        </a:rPr>
                        <a:t>Verhalten unter Druck</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Autoritär</a:t>
                      </a:r>
                    </a:p>
                  </a:txBody>
                  <a:tcPr marL="45720" marR="45720" horzOverflow="overflow">
                    <a:solidFill>
                      <a:srgbClr val="B4C7E7"/>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Angriff</a:t>
                      </a:r>
                    </a:p>
                  </a:txBody>
                  <a:tcPr marL="45720" marR="45720" horzOverflow="overflow">
                    <a:solidFill>
                      <a:srgbClr val="F8CBAD"/>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Kompromiss</a:t>
                      </a:r>
                      <a:r>
                        <a:rPr lang="de-DE" dirty="0"/>
                        <a:t> suchend</a:t>
                      </a:r>
                      <a:endParaRPr dirty="0"/>
                    </a:p>
                  </a:txBody>
                  <a:tcPr marL="45720" marR="45720" horzOverflow="overflow">
                    <a:solidFill>
                      <a:srgbClr val="FFE699"/>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t>Vermeiden / Ausweichen</a:t>
                      </a:r>
                    </a:p>
                  </a:txBody>
                  <a:tcPr marL="45720" marR="45720" horzOverflow="overflow">
                    <a:solidFill>
                      <a:srgbClr val="BFBFBF"/>
                    </a:solidFill>
                  </a:tcPr>
                </a:tc>
                <a:extLst>
                  <a:ext uri="{0D108BD9-81ED-4DB2-BD59-A6C34878D82A}">
                    <a16:rowId xmlns:a16="http://schemas.microsoft.com/office/drawing/2014/main" val="10003"/>
                  </a:ext>
                </a:extLst>
              </a:tr>
              <a:tr h="648594">
                <a:tc>
                  <a:txBody>
                    <a:bodyPr/>
                    <a:lstStyle/>
                    <a:p>
                      <a:pPr>
                        <a:defRPr sz="1800"/>
                      </a:pPr>
                      <a:r>
                        <a:rPr>
                          <a:solidFill>
                            <a:srgbClr val="245473"/>
                          </a:solidFill>
                          <a:latin typeface="Calibri Light"/>
                          <a:ea typeface="Calibri Light"/>
                          <a:cs typeface="Calibri Light"/>
                          <a:sym typeface="Calibri Light"/>
                        </a:rPr>
                        <a:t>Wäre effektiver durch</a:t>
                      </a:r>
                    </a:p>
                  </a:txBody>
                  <a:tcPr marL="45720" marR="45720" horzOverflow="overflow">
                    <a:solidFill>
                      <a:srgbClr val="FFFFFF"/>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Zuhören</a:t>
                      </a:r>
                      <a:endParaRPr dirty="0"/>
                    </a:p>
                  </a:txBody>
                  <a:tcPr marL="45720" marR="45720" horzOverflow="overflow">
                    <a:solidFill>
                      <a:srgbClr val="DAE3F3"/>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Auszeit</a:t>
                      </a:r>
                      <a:r>
                        <a:rPr lang="de-DE" dirty="0"/>
                        <a:t>en</a:t>
                      </a:r>
                      <a:r>
                        <a:rPr dirty="0"/>
                        <a:t> </a:t>
                      </a:r>
                      <a:r>
                        <a:rPr dirty="0" err="1"/>
                        <a:t>zum</a:t>
                      </a:r>
                      <a:r>
                        <a:rPr dirty="0"/>
                        <a:t> </a:t>
                      </a:r>
                      <a:r>
                        <a:rPr dirty="0" err="1"/>
                        <a:t>Nachdenken</a:t>
                      </a:r>
                      <a:endParaRPr dirty="0"/>
                    </a:p>
                  </a:txBody>
                  <a:tcPr marL="45720" marR="45720" horzOverflow="overflow">
                    <a:solidFill>
                      <a:srgbClr val="FBE5D6"/>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lang="de-DE" dirty="0"/>
                        <a:t>Das Ergreifen der Initiative</a:t>
                      </a:r>
                      <a:endParaRPr dirty="0"/>
                    </a:p>
                  </a:txBody>
                  <a:tcPr marL="45720" marR="45720" horzOverflow="overflow">
                    <a:solidFill>
                      <a:srgbClr val="FFF2CC"/>
                    </a:solidFill>
                  </a:tcPr>
                </a:tc>
                <a:tc>
                  <a:txBody>
                    <a:bodyPr/>
                    <a:lstStyle/>
                    <a:p>
                      <a:pPr marL="171450" indent="-171450" algn="l">
                        <a:buSzPct val="100000"/>
                        <a:buFont typeface="Calibri"/>
                        <a:buChar char="□"/>
                        <a:defRPr sz="1600">
                          <a:solidFill>
                            <a:srgbClr val="245473"/>
                          </a:solidFill>
                          <a:latin typeface="Calibri Light"/>
                          <a:ea typeface="Calibri Light"/>
                          <a:cs typeface="Calibri Light"/>
                          <a:sym typeface="Calibri Light"/>
                        </a:defRPr>
                      </a:pPr>
                      <a:r>
                        <a:rPr dirty="0" err="1"/>
                        <a:t>Eigene</a:t>
                      </a:r>
                      <a:r>
                        <a:rPr dirty="0"/>
                        <a:t> Ideen </a:t>
                      </a:r>
                      <a:r>
                        <a:rPr dirty="0" err="1"/>
                        <a:t>andere</a:t>
                      </a:r>
                      <a:r>
                        <a:rPr lang="de-DE" dirty="0"/>
                        <a:t>n zu</a:t>
                      </a:r>
                      <a:r>
                        <a:rPr dirty="0"/>
                        <a:t> </a:t>
                      </a:r>
                      <a:r>
                        <a:rPr dirty="0" err="1"/>
                        <a:t>kommunizieren</a:t>
                      </a:r>
                      <a:endParaRPr dirty="0"/>
                    </a:p>
                  </a:txBody>
                  <a:tcPr marL="45720" marR="45720" horzOverflow="overflow">
                    <a:solidFill>
                      <a:srgbClr val="D9D9D9"/>
                    </a:solidFill>
                  </a:tcPr>
                </a:tc>
                <a:extLst>
                  <a:ext uri="{0D108BD9-81ED-4DB2-BD59-A6C34878D82A}">
                    <a16:rowId xmlns:a16="http://schemas.microsoft.com/office/drawing/2014/main" val="10004"/>
                  </a:ext>
                </a:extLst>
              </a:tr>
            </a:tbl>
          </a:graphicData>
        </a:graphic>
      </p:graphicFrame>
      <p:sp>
        <p:nvSpPr>
          <p:cNvPr id="6" name="Textplatzhalter 1">
            <a:extLst>
              <a:ext uri="{FF2B5EF4-FFF2-40B4-BE49-F238E27FC236}">
                <a16:creationId xmlns:a16="http://schemas.microsoft.com/office/drawing/2014/main" id="{340EE550-1398-4157-8C3E-5CF207CBED0A}"/>
              </a:ext>
            </a:extLst>
          </p:cNvPr>
          <p:cNvSpPr txBox="1">
            <a:spLocks/>
          </p:cNvSpPr>
          <p:nvPr/>
        </p:nvSpPr>
        <p:spPr>
          <a:xfrm>
            <a:off x="1955311" y="302536"/>
            <a:ext cx="8852377" cy="697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1pPr marL="0" marR="0" indent="0" algn="l" defTabSz="914400" rtl="0" latinLnBrk="0">
              <a:lnSpc>
                <a:spcPct val="90000"/>
              </a:lnSpc>
              <a:spcBef>
                <a:spcPts val="1000"/>
              </a:spcBef>
              <a:spcAft>
                <a:spcPts val="0"/>
              </a:spcAft>
              <a:buClrTx/>
              <a:buSzTx/>
              <a:buFontTx/>
              <a:buNone/>
              <a:tabLst/>
              <a:defRPr sz="3600" b="0" i="0" u="none" strike="noStrike" cap="none" spc="0" baseline="0">
                <a:solidFill>
                  <a:srgbClr val="245473"/>
                </a:solidFill>
                <a:uFillTx/>
                <a:latin typeface="+mn-lt"/>
                <a:ea typeface="+mn-ea"/>
                <a:cs typeface="+mn-cs"/>
                <a:sym typeface="Calibri"/>
              </a:defRPr>
            </a:lvl1pPr>
            <a:lvl2pPr marL="800100" marR="0" indent="-3429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2pPr>
            <a:lvl3pPr marL="1325879" marR="0" indent="-411479"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3pPr>
            <a:lvl4pPr marL="18288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4pPr>
            <a:lvl5pPr marL="2286000" marR="0" indent="-457200" algn="l" defTabSz="914400" rtl="0" latinLnBrk="0">
              <a:lnSpc>
                <a:spcPct val="90000"/>
              </a:lnSpc>
              <a:spcBef>
                <a:spcPts val="1000"/>
              </a:spcBef>
              <a:spcAft>
                <a:spcPts val="0"/>
              </a:spcAft>
              <a:buClrTx/>
              <a:buSzPct val="100000"/>
              <a:buFontTx/>
              <a:buChar char="•"/>
              <a:tabLst/>
              <a:defRPr sz="3600" b="0" i="0" u="none" strike="noStrike" cap="none" spc="0" baseline="0">
                <a:solidFill>
                  <a:srgbClr val="245473"/>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hangingPunct="1"/>
            <a:r>
              <a:rPr lang="de-DE" dirty="0"/>
              <a:t>Persönlichkeitsprofile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 name="Text Placeholder 2"/>
          <p:cNvSpPr txBox="1">
            <a:spLocks noGrp="1"/>
          </p:cNvSpPr>
          <p:nvPr>
            <p:ph type="body" idx="1"/>
          </p:nvPr>
        </p:nvSpPr>
        <p:spPr>
          <a:xfrm>
            <a:off x="795878" y="1982977"/>
            <a:ext cx="10317217" cy="3975103"/>
          </a:xfrm>
          <a:prstGeom prst="rect">
            <a:avLst/>
          </a:prstGeom>
        </p:spPr>
        <p:txBody>
          <a:bodyPr>
            <a:normAutofit/>
          </a:bodyPr>
          <a:lstStyle/>
          <a:p>
            <a:pPr defTabSz="850391">
              <a:spcBef>
                <a:spcPts val="900"/>
              </a:spcBef>
              <a:defRPr sz="2232">
                <a:latin typeface="Calibri Light"/>
                <a:ea typeface="Calibri Light"/>
                <a:cs typeface="Calibri Light"/>
                <a:sym typeface="Calibri Light"/>
              </a:defRPr>
            </a:pPr>
            <a:r>
              <a:rPr dirty="0"/>
              <a:t>Der </a:t>
            </a:r>
            <a:r>
              <a:rPr dirty="0" err="1"/>
              <a:t>Vater</a:t>
            </a:r>
            <a:r>
              <a:rPr dirty="0"/>
              <a:t> von D</a:t>
            </a:r>
            <a:r>
              <a:rPr lang="de-DE" dirty="0"/>
              <a:t>I</a:t>
            </a:r>
            <a:r>
              <a:rPr dirty="0"/>
              <a:t>S</a:t>
            </a:r>
            <a:r>
              <a:rPr lang="de-DE" dirty="0"/>
              <a:t>G</a:t>
            </a:r>
            <a:r>
              <a:rPr dirty="0"/>
              <a:t> war der </a:t>
            </a:r>
            <a:r>
              <a:rPr dirty="0" err="1"/>
              <a:t>Psychologe</a:t>
            </a:r>
            <a:r>
              <a:rPr dirty="0"/>
              <a:t> William Marston, der 1928 </a:t>
            </a:r>
            <a:r>
              <a:rPr dirty="0" err="1"/>
              <a:t>ein</a:t>
            </a:r>
            <a:r>
              <a:rPr dirty="0"/>
              <a:t> Buch </a:t>
            </a:r>
            <a:r>
              <a:rPr dirty="0" err="1"/>
              <a:t>mit</a:t>
            </a:r>
            <a:r>
              <a:rPr dirty="0"/>
              <a:t> dem </a:t>
            </a:r>
            <a:r>
              <a:rPr dirty="0" err="1"/>
              <a:t>Titel</a:t>
            </a:r>
            <a:r>
              <a:rPr dirty="0"/>
              <a:t> </a:t>
            </a:r>
            <a:r>
              <a:rPr i="1" dirty="0"/>
              <a:t>Emotions of Normal People </a:t>
            </a:r>
            <a:r>
              <a:rPr dirty="0" err="1"/>
              <a:t>veröffentlichte</a:t>
            </a:r>
            <a:r>
              <a:rPr dirty="0"/>
              <a:t> (</a:t>
            </a:r>
            <a:r>
              <a:rPr dirty="0" err="1"/>
              <a:t>klicken</a:t>
            </a:r>
            <a:r>
              <a:rPr dirty="0"/>
              <a:t> Sie </a:t>
            </a:r>
            <a:r>
              <a:rPr lang="de-DE" u="sng" dirty="0">
                <a:solidFill>
                  <a:srgbClr val="0563C1"/>
                </a:solidFill>
                <a:uFill>
                  <a:solidFill>
                    <a:srgbClr val="0563C1"/>
                  </a:solidFill>
                </a:uFill>
                <a:hlinkClick r:id="rId2"/>
              </a:rPr>
              <a:t>hier</a:t>
            </a:r>
            <a:r>
              <a:rPr dirty="0"/>
              <a:t>, um </a:t>
            </a:r>
            <a:r>
              <a:rPr dirty="0" err="1"/>
              <a:t>ein</a:t>
            </a:r>
            <a:r>
              <a:rPr dirty="0"/>
              <a:t> PDF des </a:t>
            </a:r>
            <a:r>
              <a:rPr dirty="0" err="1"/>
              <a:t>Originalbuchs</a:t>
            </a:r>
            <a:r>
              <a:rPr dirty="0"/>
              <a:t> </a:t>
            </a:r>
            <a:r>
              <a:rPr dirty="0" err="1"/>
              <a:t>herunterzuladen</a:t>
            </a:r>
            <a:r>
              <a:rPr dirty="0"/>
              <a:t>). Darin </a:t>
            </a:r>
            <a:r>
              <a:rPr dirty="0" err="1"/>
              <a:t>erklärte</a:t>
            </a:r>
            <a:r>
              <a:rPr dirty="0"/>
              <a:t> er seine </a:t>
            </a:r>
            <a:r>
              <a:rPr dirty="0" err="1"/>
              <a:t>Theorie</a:t>
            </a:r>
            <a:r>
              <a:rPr dirty="0"/>
              <a:t>, </a:t>
            </a:r>
            <a:r>
              <a:rPr dirty="0" err="1"/>
              <a:t>dass</a:t>
            </a:r>
            <a:r>
              <a:rPr dirty="0"/>
              <a:t> Menschen </a:t>
            </a:r>
            <a:r>
              <a:rPr dirty="0" err="1"/>
              <a:t>einen</a:t>
            </a:r>
            <a:r>
              <a:rPr dirty="0"/>
              <a:t> von </a:t>
            </a:r>
            <a:r>
              <a:rPr dirty="0" err="1"/>
              <a:t>vier</a:t>
            </a:r>
            <a:r>
              <a:rPr dirty="0"/>
              <a:t> </a:t>
            </a:r>
            <a:r>
              <a:rPr dirty="0" err="1"/>
              <a:t>verschiedenen</a:t>
            </a:r>
            <a:r>
              <a:rPr dirty="0"/>
              <a:t> </a:t>
            </a:r>
            <a:r>
              <a:rPr i="1" dirty="0" err="1"/>
              <a:t>Verhaltenstypen</a:t>
            </a:r>
            <a:r>
              <a:rPr i="1" dirty="0"/>
              <a:t> </a:t>
            </a:r>
            <a:r>
              <a:rPr dirty="0" err="1"/>
              <a:t>zeigen</a:t>
            </a:r>
            <a:r>
              <a:rPr dirty="0"/>
              <a:t>: </a:t>
            </a:r>
            <a:r>
              <a:rPr dirty="0" err="1"/>
              <a:t>Dominanz</a:t>
            </a:r>
            <a:r>
              <a:rPr dirty="0"/>
              <a:t>, </a:t>
            </a:r>
            <a:r>
              <a:rPr lang="de-DE" dirty="0"/>
              <a:t>Anregung</a:t>
            </a:r>
            <a:r>
              <a:rPr dirty="0"/>
              <a:t> (</a:t>
            </a:r>
            <a:r>
              <a:rPr dirty="0" err="1"/>
              <a:t>jetzt</a:t>
            </a:r>
            <a:r>
              <a:rPr dirty="0"/>
              <a:t> </a:t>
            </a:r>
            <a:r>
              <a:rPr dirty="0" err="1"/>
              <a:t>Einfluss</a:t>
            </a:r>
            <a:r>
              <a:rPr dirty="0"/>
              <a:t> </a:t>
            </a:r>
            <a:r>
              <a:rPr dirty="0" err="1"/>
              <a:t>genannt</a:t>
            </a:r>
            <a:r>
              <a:rPr dirty="0"/>
              <a:t>), </a:t>
            </a:r>
            <a:r>
              <a:rPr dirty="0" err="1"/>
              <a:t>Unterwerfung</a:t>
            </a:r>
            <a:r>
              <a:rPr dirty="0"/>
              <a:t> (</a:t>
            </a:r>
            <a:r>
              <a:rPr dirty="0" err="1"/>
              <a:t>jetzt</a:t>
            </a:r>
            <a:r>
              <a:rPr dirty="0"/>
              <a:t> </a:t>
            </a:r>
            <a:r>
              <a:rPr dirty="0" err="1"/>
              <a:t>Stetigkeit</a:t>
            </a:r>
            <a:r>
              <a:rPr dirty="0"/>
              <a:t> </a:t>
            </a:r>
            <a:r>
              <a:rPr dirty="0" err="1"/>
              <a:t>genannt</a:t>
            </a:r>
            <a:r>
              <a:rPr dirty="0"/>
              <a:t>) und </a:t>
            </a:r>
            <a:r>
              <a:rPr dirty="0" err="1"/>
              <a:t>Konformität</a:t>
            </a:r>
            <a:r>
              <a:rPr dirty="0"/>
              <a:t> (</a:t>
            </a:r>
            <a:r>
              <a:rPr dirty="0" err="1"/>
              <a:t>jetzt</a:t>
            </a:r>
            <a:r>
              <a:rPr dirty="0"/>
              <a:t> </a:t>
            </a:r>
            <a:r>
              <a:rPr dirty="0" err="1"/>
              <a:t>Gewissenhaftigkeit</a:t>
            </a:r>
            <a:r>
              <a:rPr dirty="0"/>
              <a:t> </a:t>
            </a:r>
            <a:r>
              <a:rPr dirty="0" err="1"/>
              <a:t>genannt</a:t>
            </a:r>
            <a:r>
              <a:rPr dirty="0"/>
              <a:t>) </a:t>
            </a:r>
            <a:r>
              <a:rPr lang="de-DE" dirty="0"/>
              <a:t>.</a:t>
            </a:r>
            <a:endParaRPr dirty="0"/>
          </a:p>
          <a:p>
            <a:pPr defTabSz="850391">
              <a:spcBef>
                <a:spcPts val="900"/>
              </a:spcBef>
              <a:defRPr sz="2232">
                <a:latin typeface="Calibri Light"/>
                <a:ea typeface="Calibri Light"/>
                <a:cs typeface="Calibri Light"/>
                <a:sym typeface="Calibri Light"/>
              </a:defRPr>
            </a:pPr>
            <a:r>
              <a:rPr u="sng" dirty="0" err="1">
                <a:solidFill>
                  <a:srgbClr val="0563C1"/>
                </a:solidFill>
                <a:uFill>
                  <a:solidFill>
                    <a:srgbClr val="0563C1"/>
                  </a:solidFill>
                </a:uFill>
                <a:hlinkClick r:id="rId3"/>
              </a:rPr>
              <a:t>Alles</a:t>
            </a:r>
            <a:r>
              <a:rPr u="sng" dirty="0">
                <a:solidFill>
                  <a:srgbClr val="0563C1"/>
                </a:solidFill>
                <a:uFill>
                  <a:solidFill>
                    <a:srgbClr val="0563C1"/>
                  </a:solidFill>
                </a:uFill>
                <a:hlinkClick r:id="rId3"/>
              </a:rPr>
              <a:t> </a:t>
            </a:r>
            <a:r>
              <a:rPr u="sng" dirty="0" err="1">
                <a:solidFill>
                  <a:srgbClr val="0563C1"/>
                </a:solidFill>
                <a:uFill>
                  <a:solidFill>
                    <a:srgbClr val="0563C1"/>
                  </a:solidFill>
                </a:uFill>
                <a:hlinkClick r:id="rId3"/>
              </a:rPr>
              <a:t>über</a:t>
            </a:r>
            <a:r>
              <a:rPr u="sng" dirty="0">
                <a:solidFill>
                  <a:srgbClr val="0563C1"/>
                </a:solidFill>
                <a:uFill>
                  <a:solidFill>
                    <a:srgbClr val="0563C1"/>
                  </a:solidFill>
                </a:uFill>
                <a:hlinkClick r:id="rId3"/>
              </a:rPr>
              <a:t> die 12 DISC-</a:t>
            </a:r>
            <a:r>
              <a:rPr u="sng" dirty="0" err="1">
                <a:solidFill>
                  <a:srgbClr val="0563C1"/>
                </a:solidFill>
                <a:uFill>
                  <a:solidFill>
                    <a:srgbClr val="0563C1"/>
                  </a:solidFill>
                </a:uFill>
                <a:hlinkClick r:id="rId3"/>
              </a:rPr>
              <a:t>Persönlichkeitstypen</a:t>
            </a:r>
            <a:r>
              <a:rPr u="sng" dirty="0">
                <a:solidFill>
                  <a:srgbClr val="0563C1"/>
                </a:solidFill>
                <a:uFill>
                  <a:solidFill>
                    <a:srgbClr val="0563C1"/>
                  </a:solidFill>
                </a:uFill>
                <a:hlinkClick r:id="rId3"/>
              </a:rPr>
              <a:t> | Indeed.com</a:t>
            </a:r>
          </a:p>
          <a:p>
            <a:pPr defTabSz="850391">
              <a:spcBef>
                <a:spcPts val="900"/>
              </a:spcBef>
              <a:defRPr sz="2232">
                <a:latin typeface="Calibri Light"/>
                <a:ea typeface="Calibri Light"/>
                <a:cs typeface="Calibri Light"/>
                <a:sym typeface="Calibri Light"/>
              </a:defRPr>
            </a:pPr>
            <a:endParaRPr u="sng" dirty="0">
              <a:solidFill>
                <a:srgbClr val="0563C1"/>
              </a:solidFill>
              <a:uFill>
                <a:solidFill>
                  <a:srgbClr val="0563C1"/>
                </a:solidFill>
              </a:uFill>
              <a:hlinkClick r:id="rId3"/>
            </a:endParaRPr>
          </a:p>
          <a:p>
            <a:pPr defTabSz="850391">
              <a:spcBef>
                <a:spcPts val="900"/>
              </a:spcBef>
              <a:defRPr sz="2976">
                <a:solidFill>
                  <a:srgbClr val="FFFFFF"/>
                </a:solidFill>
              </a:defRPr>
            </a:pPr>
            <a:r>
              <a:rPr lang="de-DE" sz="2800" dirty="0">
                <a:solidFill>
                  <a:schemeClr val="bg1"/>
                </a:solidFill>
                <a:highlight>
                  <a:srgbClr val="C01F75"/>
                </a:highlight>
              </a:rPr>
              <a:t>Testen Sie den DISG-Test:</a:t>
            </a:r>
            <a:r>
              <a:rPr lang="de-DE" dirty="0"/>
              <a:t>-Test</a:t>
            </a:r>
          </a:p>
          <a:p>
            <a:pPr defTabSz="850391">
              <a:spcBef>
                <a:spcPts val="900"/>
              </a:spcBef>
              <a:defRPr sz="2232">
                <a:latin typeface="Calibri Light"/>
                <a:ea typeface="Calibri Light"/>
                <a:cs typeface="Calibri Light"/>
                <a:sym typeface="Calibri Light"/>
              </a:defRPr>
            </a:pPr>
            <a:r>
              <a:rPr lang="de-DE" u="sng" dirty="0">
                <a:solidFill>
                  <a:srgbClr val="0563C1"/>
                </a:solidFill>
                <a:uFill>
                  <a:solidFill>
                    <a:srgbClr val="0563C1"/>
                  </a:solidFill>
                </a:uFill>
                <a:hlinkClick r:id="rId4"/>
              </a:rPr>
              <a:t>DISC-Persönlichkeitsbewertung - Machen Sie den DISC-Test kostenlos (psycho-tests.com)</a:t>
            </a:r>
          </a:p>
        </p:txBody>
      </p:sp>
      <p:grpSp>
        <p:nvGrpSpPr>
          <p:cNvPr id="751" name="Text Placeholder 1"/>
          <p:cNvGrpSpPr/>
          <p:nvPr/>
        </p:nvGrpSpPr>
        <p:grpSpPr>
          <a:xfrm>
            <a:off x="1333729" y="551462"/>
            <a:ext cx="4620758" cy="696915"/>
            <a:chOff x="0" y="0"/>
            <a:chExt cx="4620757" cy="696913"/>
          </a:xfrm>
        </p:grpSpPr>
        <p:sp>
          <p:nvSpPr>
            <p:cNvPr id="749" name="Rechteck"/>
            <p:cNvSpPr/>
            <p:nvPr/>
          </p:nvSpPr>
          <p:spPr>
            <a:xfrm>
              <a:off x="0" y="-1"/>
              <a:ext cx="4620758" cy="696915"/>
            </a:xfrm>
            <a:prstGeom prst="rect">
              <a:avLst/>
            </a:prstGeom>
            <a:solidFill>
              <a:srgbClr val="F95C2C"/>
            </a:solidFill>
            <a:ln w="12700" cap="flat">
              <a:noFill/>
              <a:miter lim="400000"/>
            </a:ln>
            <a:effectLst/>
          </p:spPr>
          <p:txBody>
            <a:bodyPr wrap="square" lIns="45719" tIns="45719" rIns="45719" bIns="45719" numCol="1" anchor="t">
              <a:noAutofit/>
            </a:bodyPr>
            <a:lstStyle/>
            <a:p>
              <a:pPr>
                <a:lnSpc>
                  <a:spcPct val="90000"/>
                </a:lnSpc>
                <a:spcBef>
                  <a:spcPts val="1000"/>
                </a:spcBef>
                <a:defRPr sz="3600">
                  <a:solidFill>
                    <a:srgbClr val="245473"/>
                  </a:solidFill>
                </a:defRPr>
              </a:pPr>
              <a:endParaRPr/>
            </a:p>
          </p:txBody>
        </p:sp>
        <p:sp>
          <p:nvSpPr>
            <p:cNvPr id="750" name="Empfohlene Lektüre"/>
            <p:cNvSpPr txBox="1"/>
            <p:nvPr/>
          </p:nvSpPr>
          <p:spPr>
            <a:xfrm>
              <a:off x="45720" y="-1"/>
              <a:ext cx="4529318" cy="6969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normAutofit/>
            </a:bodyPr>
            <a:lstStyle>
              <a:lvl1pPr>
                <a:lnSpc>
                  <a:spcPct val="90000"/>
                </a:lnSpc>
                <a:spcBef>
                  <a:spcPts val="1000"/>
                </a:spcBef>
                <a:defRPr sz="3600">
                  <a:solidFill>
                    <a:srgbClr val="FFFFFF"/>
                  </a:solidFill>
                </a:defRPr>
              </a:lvl1pPr>
            </a:lstStyle>
            <a:p>
              <a:r>
                <a:rPr dirty="0" err="1"/>
                <a:t>Empfohlene</a:t>
              </a:r>
              <a:r>
                <a:rPr dirty="0"/>
                <a:t> </a:t>
              </a:r>
              <a:r>
                <a:rPr dirty="0" err="1"/>
                <a:t>Lektüre</a:t>
              </a:r>
              <a:r>
                <a:rPr dirty="0"/>
                <a:t> </a:t>
              </a:r>
            </a:p>
          </p:txBody>
        </p:sp>
      </p:grpSp>
      <p:sp>
        <p:nvSpPr>
          <p:cNvPr id="6" name="Textfeld 5">
            <a:extLst>
              <a:ext uri="{FF2B5EF4-FFF2-40B4-BE49-F238E27FC236}">
                <a16:creationId xmlns:a16="http://schemas.microsoft.com/office/drawing/2014/main" id="{BA87409A-0E18-47B5-86A1-A20D27C39A07}"/>
              </a:ext>
            </a:extLst>
          </p:cNvPr>
          <p:cNvSpPr txBox="1"/>
          <p:nvPr/>
        </p:nvSpPr>
        <p:spPr>
          <a:xfrm>
            <a:off x="795878" y="5748995"/>
            <a:ext cx="9832053" cy="861774"/>
          </a:xfrm>
          <a:prstGeom prst="rect">
            <a:avLst/>
          </a:prstGeom>
          <a:noFill/>
        </p:spPr>
        <p:txBody>
          <a:bodyPr wrap="square" rtlCol="0">
            <a:spAutoFit/>
          </a:bodyPr>
          <a:lstStyle/>
          <a:p>
            <a:r>
              <a:rPr lang="de-DE"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Sollten Sie die angeführten Artikel auf Deutsch lesen wollen, empfehlen wir Ihnen, auf Ihrem Computer den </a:t>
            </a:r>
            <a:r>
              <a:rPr lang="de-DE"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Google Übersetzer</a:t>
            </a:r>
            <a:r>
              <a:rPr lang="de-DE" sz="1000" dirty="0">
                <a:effectLst/>
                <a:latin typeface="Calibri" panose="020F0502020204030204" pitchFamily="34" charset="0"/>
                <a:ea typeface="Calibri" panose="020F0502020204030204" pitchFamily="34" charset="0"/>
                <a:cs typeface="Times New Roman" panose="02020603050405020304" pitchFamily="18" charset="0"/>
              </a:rPr>
              <a:t> aufzurufen. Nun können Sie in das Textfeld die gewünschte URL eingeben und im rechten Feld (mit Hilfe das Abwärtspfeils rechts oben) als Zielsprache Deutsch auswählen. Wenn sie nun mit der linken Maustaste auf die „übersetzte“ URL klicken, öffnet sich ein neuer Tab mit dem übersetzten Artikel. </a:t>
            </a:r>
          </a:p>
          <a:p>
            <a:endParaRPr lang="de-DE" sz="10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de-DE" sz="1000" dirty="0">
              <a:latin typeface="Calibri Light" panose="020F0302020204030204" pitchFamily="34" charset="0"/>
              <a:cs typeface="Calibri Light" panose="020F0302020204030204" pitchFamily="34" charset="0"/>
            </a:endParaRPr>
          </a:p>
        </p:txBody>
      </p:sp>
    </p:spTree>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857</Words>
  <Application>Microsoft Office PowerPoint</Application>
  <PresentationFormat>Breitbild</PresentationFormat>
  <Paragraphs>213</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Open Sans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Erika Nepp</dc:creator>
  <cp:lastModifiedBy>Erika Nepp</cp:lastModifiedBy>
  <cp:revision>1</cp:revision>
  <dcterms:created xsi:type="dcterms:W3CDTF">2021-08-18T14:42:15Z</dcterms:created>
  <dcterms:modified xsi:type="dcterms:W3CDTF">2021-08-18T14:43:24Z</dcterms:modified>
</cp:coreProperties>
</file>