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85" r:id="rId2"/>
    <p:sldId id="325" r:id="rId3"/>
    <p:sldId id="326" r:id="rId4"/>
    <p:sldId id="327" r:id="rId5"/>
    <p:sldId id="328" r:id="rId6"/>
    <p:sldId id="32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2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AA451-9BD8-412F-A2C7-6616117BB274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C0786-E2B1-4F88-BA34-1FC446D84D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809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203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90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526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242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421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810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617747-EB58-48FC-B1B4-45880EE2D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451FD44-EDE4-4AE5-8301-89C1165C4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D021C2-0FE3-4BE4-BEF3-1DE430BD9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4625-B55B-4CD6-9646-26A7A376CD6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3C38FB-AED6-4FEC-BDFA-DC45E9383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016E3F-519F-44A5-8C6B-FBEE9A374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748-ACDE-4C22-97DB-D3C02C98F2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87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0B4AE9-B668-4E44-9C4E-55799353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5033B9-46BE-4C51-A23B-774B6B062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785DD9-D408-47BA-8B9C-E766632C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4625-B55B-4CD6-9646-26A7A376CD6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B2A047-BF70-4605-A96F-5AC161115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FC0D11-7983-4B86-9161-3536990A6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748-ACDE-4C22-97DB-D3C02C98F2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340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C350490-23D5-4335-B59F-8AACED54B9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7F0523D-606E-40B3-978D-20A567D02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D6D683-BFBD-40C1-B4EB-AF364AA25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4625-B55B-4CD6-9646-26A7A376CD6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C119CC-C0CE-4356-B14F-C6D096980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1CEDB0-8BE8-405A-A1B8-561D7CEC1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748-ACDE-4C22-97DB-D3C02C98F2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8543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:a16="http://schemas.microsoft.com/office/drawing/2014/main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:a16="http://schemas.microsoft.com/office/drawing/2014/main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282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22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CA71AE-0594-423B-AEB1-932CC6BBA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8915FE-08D0-4F99-98B0-A1997FBC2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ACE2F6-0D5C-4129-A884-08622037D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4625-B55B-4CD6-9646-26A7A376CD6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88DE34-E8AE-4A49-9507-B623A0DA8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7F0662-620C-4A50-BB3D-50679F83A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748-ACDE-4C22-97DB-D3C02C98F2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06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ECCB68-BBE6-486A-A132-E6416034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9B01F0-B29D-44EE-B47B-61D843648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147F09-0906-4FB9-B1E0-CA0BA3C21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4625-B55B-4CD6-9646-26A7A376CD6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63CE83-5BBD-4FCF-B2D5-FD0F04B01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41235A-A7C8-4872-99C9-C0622117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748-ACDE-4C22-97DB-D3C02C98F2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8158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7BEC66-A417-4133-B3BA-BB8E4ECCD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872CBE-429F-4EE3-A846-81AB6B25CC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FDE26D-75CA-404A-B751-A37C238AA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947FB3-53A8-46EE-AE7B-CCF4B79CE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4625-B55B-4CD6-9646-26A7A376CD6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2F4CF7F-78E4-4C9D-886E-668EFABC2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D4733-CB07-4E8F-8C5F-7D8AC7B75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748-ACDE-4C22-97DB-D3C02C98F2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747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FB7DB9-E38D-4AD1-AF11-CED4BE778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684067-C1A5-403E-92E5-CDF548E96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2326D54-5DB9-4F6A-B689-C332C8F4F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B804D07-69F7-41DD-9E77-18A7451C04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47145BD-3EDB-438B-B1F9-33EFEA25EB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93631A7-63CB-4ACF-B5C4-5EABFAD8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4625-B55B-4CD6-9646-26A7A376CD6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4C8EB9-B902-42DF-8AE6-BA5BD77B7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6A10749-C97B-4938-A596-8EE56C0C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748-ACDE-4C22-97DB-D3C02C98F2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604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92A003-7E42-472B-99BB-8931D20A2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08E1AC3-2F12-4390-BA26-36B551A37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4625-B55B-4CD6-9646-26A7A376CD6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ADE4CD8-1F5C-476B-810A-473D3DB6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EA0ED61-8134-4D10-99A1-A5688937B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748-ACDE-4C22-97DB-D3C02C98F2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74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725C5-383C-45C9-B931-262C25BE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4625-B55B-4CD6-9646-26A7A376CD6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0244537-98A5-400E-B1F0-605A070E2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1D177BF-6497-4E55-BDA2-B071692EE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748-ACDE-4C22-97DB-D3C02C98F2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100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1AD2EE-D3C0-4D02-977D-1540A9707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5C0A2F-74AD-427E-85A2-D7347BC40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E981C2-9812-4ADC-9DE9-CCFCFD1DF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3EF050-E5AB-4269-ADF6-AED4863C0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4625-B55B-4CD6-9646-26A7A376CD6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32F8486-0659-4CDC-B97C-C6B179AF0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ACDBABC-2439-41D7-9002-083C62F1A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748-ACDE-4C22-97DB-D3C02C98F2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954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3AFA65-9987-4425-8C01-4B0F0AEC5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8D52A9F-2B23-47F3-925B-EF2E37EC1C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E2E4D3D-E214-4E92-B325-E2010ECBD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396DF27-6478-4AD1-8059-D49F45D89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4625-B55B-4CD6-9646-26A7A376CD6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8BE9A7D-93B8-4A6B-9B4B-C5F567A6E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54D5E87-F7D2-480B-8203-F13BA4010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02748-ACDE-4C22-97DB-D3C02C98F2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85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CF22C31-3F3C-4BCE-89BC-312A38CE2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DF62A46-E5D6-4F71-8AB3-767BB767A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CA7FA7-4763-48DE-854C-6B7B933457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84625-B55B-4CD6-9646-26A7A376CD6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D30F28-72BA-4418-A76E-3E1FB1566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7E536E-3709-4931-9C5E-43245138AB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02748-ACDE-4C22-97DB-D3C02C98F2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401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C3F1630-F84C-4DBB-A92E-B4CBFC5956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8211" y="2842770"/>
            <a:ext cx="9821959" cy="1582271"/>
          </a:xfrm>
        </p:spPr>
        <p:txBody>
          <a:bodyPr/>
          <a:lstStyle/>
          <a:p>
            <a:r>
              <a:rPr lang="en-GB"/>
              <a:t>Der Inhalt</a:t>
            </a:r>
            <a:r>
              <a:rPr lang="en-GB" dirty="0"/>
              <a:t> von </a:t>
            </a:r>
            <a:r>
              <a:rPr lang="en-GB" dirty="0" err="1"/>
              <a:t>Restrukturierungskonzepten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05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52114" y="416369"/>
            <a:ext cx="9448543" cy="1151174"/>
          </a:xfrm>
        </p:spPr>
        <p:txBody>
          <a:bodyPr>
            <a:normAutofit/>
          </a:bodyPr>
          <a:lstStyle/>
          <a:p>
            <a:r>
              <a:rPr lang="en-GB" dirty="0"/>
              <a:t>Inhalt von Restrukturierungskonzepten</a:t>
            </a:r>
          </a:p>
          <a:p>
            <a:r>
              <a:rPr lang="en-GB" sz="2800" b="1" dirty="0">
                <a:latin typeface="+mj-lt"/>
              </a:rPr>
              <a:t>1. Analyse der Entwicklung der Branche 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78923" y="1706752"/>
            <a:ext cx="3652848" cy="4945246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Die Branchenanalyse ist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ein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Werk-zeug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, das es einem Unternehmen erleichtert, seine Position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im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Vergleich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zu anderen Unternehmen, die ähnliche Produkte oder Dienstleistungen herstellen, zu verstehen. Das Verständnis der Kräfte, die in der gesamten Branche wirken, ist ein wichtiger Bestandteil einer effektiven strategischen Planung.</a:t>
            </a:r>
            <a:endParaRPr lang="en-US" sz="1800" dirty="0">
              <a:solidFill>
                <a:srgbClr val="245473"/>
              </a:solidFill>
            </a:endParaRP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US" sz="18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Das Verständnis für die </a:t>
            </a:r>
            <a:r>
              <a:rPr lang="en-US" sz="1800" b="1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wichtigsten</a:t>
            </a:r>
            <a:r>
              <a:rPr lang="en-US" sz="18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 </a:t>
            </a:r>
            <a:r>
              <a:rPr lang="en-US" sz="1800" b="1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Entwicklungen</a:t>
            </a:r>
            <a:r>
              <a:rPr lang="en-US" sz="18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 </a:t>
            </a:r>
            <a:r>
              <a:rPr lang="en-US" sz="1800" b="1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ist</a:t>
            </a:r>
            <a:r>
              <a:rPr lang="en-US" sz="18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 von besonderer Bedeutung für eine nachhaltige Restrukturierung.</a:t>
            </a:r>
            <a:endParaRPr lang="en-US" sz="1800" b="1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US" sz="18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Nur </a:t>
            </a:r>
            <a:r>
              <a:rPr lang="en-US" sz="1800" b="1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wenn</a:t>
            </a:r>
            <a:r>
              <a:rPr lang="en-US" sz="18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 </a:t>
            </a:r>
            <a:r>
              <a:rPr lang="en-US" sz="1800" b="1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relevante</a:t>
            </a:r>
            <a:r>
              <a:rPr lang="en-US" sz="18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 Trends </a:t>
            </a:r>
            <a:br>
              <a:rPr lang="en-US" sz="18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18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berücksichtigt werden, </a:t>
            </a:r>
            <a:r>
              <a:rPr lang="en-US" sz="1800" b="1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kann</a:t>
            </a:r>
            <a:r>
              <a:rPr lang="en-US" sz="18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 </a:t>
            </a:r>
            <a:r>
              <a:rPr lang="en-US" sz="1800" b="1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nachhaltig</a:t>
            </a:r>
            <a:r>
              <a:rPr lang="en-US" sz="18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 </a:t>
            </a:r>
            <a:r>
              <a:rPr lang="en-US" sz="1800" b="1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umstrukturiert</a:t>
            </a:r>
            <a:r>
              <a:rPr lang="en-US" sz="18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 </a:t>
            </a:r>
            <a:r>
              <a:rPr lang="en-US" sz="1800" b="1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werden</a:t>
            </a:r>
            <a:r>
              <a:rPr lang="en-US" sz="18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.</a:t>
            </a:r>
            <a:endParaRPr lang="en-GB" sz="1800" b="1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76B1E94E-634D-44F0-8634-92AAFEC14166}"/>
              </a:ext>
            </a:extLst>
          </p:cNvPr>
          <p:cNvSpPr txBox="1">
            <a:spLocks/>
          </p:cNvSpPr>
          <p:nvPr/>
        </p:nvSpPr>
        <p:spPr>
          <a:xfrm>
            <a:off x="9467745" y="3938431"/>
            <a:ext cx="1883088" cy="213785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GB" sz="1600" b="1">
                <a:solidFill>
                  <a:schemeClr val="bg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Liquidation</a:t>
            </a:r>
            <a:endParaRPr lang="en-GB" sz="1600" b="1" dirty="0">
              <a:solidFill>
                <a:schemeClr val="bg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graphicFrame>
        <p:nvGraphicFramePr>
          <p:cNvPr id="9" name="object 9">
            <a:extLst>
              <a:ext uri="{FF2B5EF4-FFF2-40B4-BE49-F238E27FC236}">
                <a16:creationId xmlns:a16="http://schemas.microsoft.com/office/drawing/2014/main" id="{4084F88F-310F-4939-89AE-ABB1BEA6E22B}"/>
              </a:ext>
            </a:extLst>
          </p:cNvPr>
          <p:cNvGraphicFramePr>
            <a:graphicFrameLocks noGrp="1"/>
          </p:cNvGraphicFramePr>
          <p:nvPr/>
        </p:nvGraphicFramePr>
        <p:xfrm>
          <a:off x="3831771" y="1956011"/>
          <a:ext cx="8181306" cy="41783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06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7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598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lang="en-GB" sz="2400" b="1" dirty="0">
                          <a:solidFill>
                            <a:srgbClr val="FFFFFF"/>
                          </a:solidFill>
                          <a:latin typeface="+mj-lt"/>
                        </a:rPr>
                        <a:t>Unternehmenssituation: </a:t>
                      </a:r>
                      <a:r>
                        <a:rPr lang="en-GB" sz="2400" b="1" u="sng" dirty="0">
                          <a:solidFill>
                            <a:srgbClr val="FFFFFF"/>
                          </a:solidFill>
                          <a:latin typeface="+mj-lt"/>
                        </a:rPr>
                        <a:t>Analyse der Branchenentwicklung</a:t>
                      </a:r>
                      <a:endParaRPr lang="en-GB" sz="2400" u="sng" dirty="0">
                        <a:latin typeface="+mj-lt"/>
                        <a:cs typeface="Arial"/>
                      </a:endParaRPr>
                    </a:p>
                  </a:txBody>
                  <a:tcPr marL="0" marR="0" marT="9461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810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1800" b="1" spc="-1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Grundlage für die Ableitung eines strategischen Restrukturierungsplans sind die relevanten Faktoren und Entwicklungen in der Branche</a:t>
                      </a:r>
                    </a:p>
                  </a:txBody>
                  <a:tcPr marL="0" marR="0" marT="101600" marB="0" anchor="ctr"/>
                </a:tc>
                <a:tc hMerge="1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 marL="0" marR="0" marT="1016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810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1800" b="0" spc="-1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Die Analyse der Branchensituation und -entwicklung soll einen Hinweis auf die zukünftige Rentabilität der Branche und die mögliche Positionierung des Krisenunternehmens geben, wobei die Einflussfaktoren </a:t>
                      </a:r>
                      <a:r>
                        <a:rPr lang="en-GB" sz="1800" b="0" spc="-1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berücksichtigt</a:t>
                      </a:r>
                      <a:r>
                        <a:rPr lang="en-GB" sz="1800" b="0" spc="-1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warden.</a:t>
                      </a:r>
                    </a:p>
                  </a:txBody>
                  <a:tcPr marL="0" marR="0" marT="6985" marB="0" anchor="ctr"/>
                </a:tc>
                <a:tc hMerge="1">
                  <a:txBody>
                    <a:bodyPr/>
                    <a:lstStyle/>
                    <a:p>
                      <a:pPr marL="91440" marR="565150">
                        <a:lnSpc>
                          <a:spcPts val="1870"/>
                        </a:lnSpc>
                        <a:spcBef>
                          <a:spcPts val="980"/>
                        </a:spcBef>
                      </a:pPr>
                      <a:endParaRPr lang="en-GB" sz="1600" dirty="0">
                        <a:latin typeface="Arial"/>
                        <a:cs typeface="Arial"/>
                      </a:endParaRPr>
                    </a:p>
                  </a:txBody>
                  <a:tcPr marL="0" marR="0" marT="1244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8810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Insbesondere ist zu prüfen, welche Chancen und Risiken sich für U und seine aktuelle Wettbewerbsposition aus den folgenden Faktoren ergeben:</a:t>
                      </a:r>
                    </a:p>
                  </a:txBody>
                  <a:tcPr marL="0" marR="0" marT="101600" marB="0" anchor="ctr"/>
                </a:tc>
                <a:tc hMerge="1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lang="en-GB" sz="1600" dirty="0">
                        <a:latin typeface="Arial"/>
                        <a:cs typeface="Arial"/>
                      </a:endParaRPr>
                    </a:p>
                  </a:txBody>
                  <a:tcPr marL="0" marR="0" marT="10160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9680">
                <a:tc>
                  <a:txBody>
                    <a:bodyPr/>
                    <a:lstStyle/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Anzahl</a:t>
                      </a: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und </a:t>
                      </a: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Stärke</a:t>
                      </a: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der </a:t>
                      </a: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Wettbewerber</a:t>
                      </a:r>
                      <a:endParaRPr lang="en-GB" sz="180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aktuelle</a:t>
                      </a: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und </a:t>
                      </a: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potenzielle</a:t>
                      </a: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Kunden</a:t>
                      </a:r>
                      <a:endParaRPr lang="en-GB" sz="180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aktuelle</a:t>
                      </a: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und </a:t>
                      </a: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potenzielle</a:t>
                      </a: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Lieferanten</a:t>
                      </a:r>
                      <a:endParaRPr lang="en-GB" sz="180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Substitutionsprodukte</a:t>
                      </a: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und </a:t>
                      </a: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neue</a:t>
                      </a: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Technologien</a:t>
                      </a:r>
                      <a:endParaRPr lang="en-GB" sz="180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101600" marB="0" anchor="ctr"/>
                </a:tc>
                <a:tc>
                  <a:txBody>
                    <a:bodyPr/>
                    <a:lstStyle/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neue Geschäftsmodelle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neue Wettbewerber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Änderungen in </a:t>
                      </a: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benachbarten </a:t>
                      </a: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Sektoren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Änderungen im </a:t>
                      </a: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Verhalten</a:t>
                      </a: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der Kapital-</a:t>
                      </a:r>
                      <a:r>
                        <a:rPr lang="en-GB" sz="18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Märkte</a:t>
                      </a: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im Vergleich zur Industrie</a:t>
                      </a:r>
                    </a:p>
                  </a:txBody>
                  <a:tcPr marL="0" marR="0" marT="10160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02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40549" y="1821643"/>
            <a:ext cx="2351949" cy="4822136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Im Hinblick auf die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Branchen-entwicklung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b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muss zwischen dem langfristigen Branchentrend und dem Branchenzyklus unterschieden werden; der Branchenzyklus überlagert den langfristigen Branchentrend.</a:t>
            </a:r>
            <a:endParaRPr lang="en-GB" sz="2200" b="1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76B1E94E-634D-44F0-8634-92AAFEC14166}"/>
              </a:ext>
            </a:extLst>
          </p:cNvPr>
          <p:cNvSpPr txBox="1">
            <a:spLocks/>
          </p:cNvSpPr>
          <p:nvPr/>
        </p:nvSpPr>
        <p:spPr>
          <a:xfrm>
            <a:off x="8980644" y="3938431"/>
            <a:ext cx="1883088" cy="213785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GB" sz="1600" b="1">
                <a:solidFill>
                  <a:schemeClr val="bg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Liquidation</a:t>
            </a:r>
            <a:endParaRPr lang="en-GB" sz="1600" b="1" dirty="0">
              <a:solidFill>
                <a:schemeClr val="bg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graphicFrame>
        <p:nvGraphicFramePr>
          <p:cNvPr id="9" name="object 9">
            <a:extLst>
              <a:ext uri="{FF2B5EF4-FFF2-40B4-BE49-F238E27FC236}">
                <a16:creationId xmlns:a16="http://schemas.microsoft.com/office/drawing/2014/main" id="{4084F88F-310F-4939-89AE-ABB1BEA6E22B}"/>
              </a:ext>
            </a:extLst>
          </p:cNvPr>
          <p:cNvGraphicFramePr>
            <a:graphicFrameLocks noGrp="1"/>
          </p:cNvGraphicFramePr>
          <p:nvPr/>
        </p:nvGraphicFramePr>
        <p:xfrm>
          <a:off x="3339471" y="2142491"/>
          <a:ext cx="8229600" cy="41804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855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lang="en-GB" sz="2400" b="1" dirty="0">
                          <a:solidFill>
                            <a:srgbClr val="FFFFFF"/>
                          </a:solidFill>
                          <a:latin typeface="+mj-lt"/>
                        </a:rPr>
                        <a:t>Unternehmenssituation: </a:t>
                      </a:r>
                      <a:r>
                        <a:rPr lang="en-GB" sz="2400" b="1" u="sng" dirty="0">
                          <a:solidFill>
                            <a:srgbClr val="FFFFFF"/>
                          </a:solidFill>
                          <a:latin typeface="+mj-lt"/>
                        </a:rPr>
                        <a:t>Analyse der Branchenentwicklung </a:t>
                      </a:r>
                      <a:r>
                        <a:rPr lang="en-GB" sz="2400" b="1" dirty="0">
                          <a:solidFill>
                            <a:srgbClr val="FFFFFF"/>
                          </a:solidFill>
                          <a:latin typeface="+mj-lt"/>
                        </a:rPr>
                        <a:t>(Forts.)</a:t>
                      </a:r>
                      <a:endParaRPr lang="en-GB" sz="2400" dirty="0">
                        <a:latin typeface="+mj-lt"/>
                        <a:cs typeface="Arial"/>
                      </a:endParaRPr>
                    </a:p>
                  </a:txBody>
                  <a:tcPr marL="0" marR="0" marT="9461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5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b="1" spc="-1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In Zeiten der Rezession sinken die Ertragsaussichten auch für Unternehmen, die aufgrund ihrer Stärken eine gute Marktposition haben</a:t>
                      </a: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5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Zunächst ist die Ertrags-, Finanz- und Vermögenslage des Unternehmens zu erfassen und die weitere Entwicklung abzuschätzen, ohne dabei mögliche Restrukturierungsmaßnahmen </a:t>
                      </a:r>
                      <a:r>
                        <a:rPr lang="en-GB" sz="2000" b="0" spc="-1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zu</a:t>
                      </a: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lang="en-GB" sz="2000" b="0" spc="-1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berücksichtigen</a:t>
                      </a: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.</a:t>
                      </a:r>
                    </a:p>
                  </a:txBody>
                  <a:tcPr marL="0" marR="0" marT="698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5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Schwerpunkt der Analyse: Umsatz- und Kostenentwicklung sowie die Entwicklung der Deckungsbeiträge der einzelnen Produkte und </a:t>
                      </a:r>
                      <a:r>
                        <a:rPr lang="en-GB" sz="20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Geschäftsbereiche</a:t>
                      </a:r>
                      <a:r>
                        <a:rPr lang="en-GB" sz="20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.</a:t>
                      </a: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5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Mit Hilfe von Szenarioanalysen kann ermittelt werden, welche Umsatzsteigerungen und/oder Kostensenkungen notwendig sind, um </a:t>
                      </a:r>
                      <a:r>
                        <a:rPr lang="en-GB" sz="20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mindestens</a:t>
                      </a:r>
                      <a:r>
                        <a:rPr lang="en-GB" sz="20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die </a:t>
                      </a:r>
                      <a:r>
                        <a:rPr lang="en-GB" sz="20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Gewinnschwelle</a:t>
                      </a:r>
                      <a:r>
                        <a:rPr lang="en-GB" sz="20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(Break-Even-Point) </a:t>
                      </a:r>
                      <a:r>
                        <a:rPr lang="en-GB" sz="20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zu</a:t>
                      </a:r>
                      <a:r>
                        <a:rPr lang="en-GB" sz="20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erreichen</a:t>
                      </a:r>
                      <a:r>
                        <a:rPr lang="en-GB" sz="2000" dirty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.</a:t>
                      </a: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val="2813156787"/>
                  </a:ext>
                </a:extLst>
              </a:tr>
            </a:tbl>
          </a:graphicData>
        </a:graphic>
      </p:graphicFrame>
      <p:sp>
        <p:nvSpPr>
          <p:cNvPr id="10" name="Textplatzhalter 1">
            <a:extLst>
              <a:ext uri="{FF2B5EF4-FFF2-40B4-BE49-F238E27FC236}">
                <a16:creationId xmlns:a16="http://schemas.microsoft.com/office/drawing/2014/main" id="{227C9849-1464-4AD1-A44D-460640E1DD69}"/>
              </a:ext>
            </a:extLst>
          </p:cNvPr>
          <p:cNvSpPr txBox="1">
            <a:spLocks/>
          </p:cNvSpPr>
          <p:nvPr/>
        </p:nvSpPr>
        <p:spPr>
          <a:xfrm>
            <a:off x="1252114" y="416369"/>
            <a:ext cx="9448543" cy="1151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/>
              <a:t>Inhalt</a:t>
            </a:r>
            <a:r>
              <a:rPr lang="en-GB" dirty="0"/>
              <a:t> von </a:t>
            </a:r>
            <a:r>
              <a:rPr lang="en-GB" dirty="0" err="1"/>
              <a:t>Restrukturierungskonzepten</a:t>
            </a:r>
            <a:endParaRPr lang="en-GB" dirty="0"/>
          </a:p>
          <a:p>
            <a:r>
              <a:rPr lang="en-GB" sz="2800" b="1" dirty="0">
                <a:latin typeface="+mj-lt"/>
              </a:rPr>
              <a:t>1. Analyse der </a:t>
            </a:r>
            <a:r>
              <a:rPr lang="en-GB" sz="2800" b="1" dirty="0" err="1">
                <a:latin typeface="+mj-lt"/>
              </a:rPr>
              <a:t>Entwicklung</a:t>
            </a:r>
            <a:r>
              <a:rPr lang="en-GB" sz="2800" b="1" dirty="0">
                <a:latin typeface="+mj-lt"/>
              </a:rPr>
              <a:t> der Branche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849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338074" y="2156959"/>
            <a:ext cx="2761885" cy="3467919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Das Umfeld des Unternehmens </a:t>
            </a:r>
            <a:b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wird durch die gesamtwirtschaftliche Lage,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sowie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das rechtliche, politische, gesellschaftliche und wissenschaftlich-technische Umfeld beschrieben.</a:t>
            </a:r>
            <a:endParaRPr lang="en-GB" sz="2200" b="1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76B1E94E-634D-44F0-8634-92AAFEC14166}"/>
              </a:ext>
            </a:extLst>
          </p:cNvPr>
          <p:cNvSpPr txBox="1">
            <a:spLocks/>
          </p:cNvSpPr>
          <p:nvPr/>
        </p:nvSpPr>
        <p:spPr>
          <a:xfrm>
            <a:off x="8980644" y="3938431"/>
            <a:ext cx="1883088" cy="213785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GB" sz="1600" b="1">
                <a:solidFill>
                  <a:schemeClr val="bg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Liquidation</a:t>
            </a:r>
            <a:endParaRPr lang="en-GB" sz="1600" b="1" dirty="0">
              <a:solidFill>
                <a:schemeClr val="bg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graphicFrame>
        <p:nvGraphicFramePr>
          <p:cNvPr id="9" name="object 9">
            <a:extLst>
              <a:ext uri="{FF2B5EF4-FFF2-40B4-BE49-F238E27FC236}">
                <a16:creationId xmlns:a16="http://schemas.microsoft.com/office/drawing/2014/main" id="{4084F88F-310F-4939-89AE-ABB1BEA6E22B}"/>
              </a:ext>
            </a:extLst>
          </p:cNvPr>
          <p:cNvGraphicFramePr>
            <a:graphicFrameLocks noGrp="1"/>
          </p:cNvGraphicFramePr>
          <p:nvPr/>
        </p:nvGraphicFramePr>
        <p:xfrm>
          <a:off x="3339471" y="2142491"/>
          <a:ext cx="8229600" cy="4153135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855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lang="en-GB" sz="2400" b="1">
                          <a:solidFill>
                            <a:srgbClr val="FFFFFF"/>
                          </a:solidFill>
                          <a:latin typeface="+mj-lt"/>
                        </a:rPr>
                        <a:t>Unternehmenssituation: </a:t>
                      </a:r>
                      <a:r>
                        <a:rPr lang="en-GB" sz="2400" b="1" u="sng">
                          <a:solidFill>
                            <a:srgbClr val="FFFFFF"/>
                          </a:solidFill>
                          <a:latin typeface="+mj-lt"/>
                        </a:rPr>
                        <a:t>Analyse des Umfelds</a:t>
                      </a:r>
                      <a:endParaRPr lang="en-GB" sz="2400" u="sng" dirty="0">
                        <a:latin typeface="+mj-lt"/>
                        <a:cs typeface="Arial"/>
                      </a:endParaRPr>
                    </a:p>
                  </a:txBody>
                  <a:tcPr marL="0" marR="0" marT="9461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5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b="1" spc="-10">
                          <a:solidFill>
                            <a:srgbClr val="245473"/>
                          </a:solidFill>
                          <a:latin typeface="+mj-lt"/>
                        </a:rPr>
                        <a:t>Die entscheidende Frage ist, ob sich das krisengeschüttelte Unternehmen unter Berücksichtigung der zu erwartenden wirtschaftlichen Aussichten in absehbarer Zeit konsolidieren kann</a:t>
                      </a:r>
                      <a:endParaRPr lang="en-GB" sz="2000" b="1" spc="-1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65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</a:rPr>
                        <a:t>Die </a:t>
                      </a:r>
                      <a:r>
                        <a:rPr lang="en-GB" sz="2000" b="0" spc="-10" dirty="0" err="1">
                          <a:solidFill>
                            <a:srgbClr val="245473"/>
                          </a:solidFill>
                          <a:latin typeface="+mj-lt"/>
                        </a:rPr>
                        <a:t>kurzfristig</a:t>
                      </a: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</a:rPr>
                        <a:t> </a:t>
                      </a:r>
                      <a:r>
                        <a:rPr lang="en-GB" sz="2000" b="0" spc="-10" dirty="0" err="1">
                          <a:solidFill>
                            <a:srgbClr val="245473"/>
                          </a:solidFill>
                          <a:latin typeface="+mj-lt"/>
                        </a:rPr>
                        <a:t>zu</a:t>
                      </a: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</a:rPr>
                        <a:t> </a:t>
                      </a:r>
                      <a:r>
                        <a:rPr lang="en-GB" sz="2000" b="0" spc="-10" dirty="0" err="1">
                          <a:solidFill>
                            <a:srgbClr val="245473"/>
                          </a:solidFill>
                          <a:latin typeface="+mj-lt"/>
                        </a:rPr>
                        <a:t>erwartende</a:t>
                      </a: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</a:rPr>
                        <a:t> </a:t>
                      </a:r>
                      <a:r>
                        <a:rPr lang="en-GB" sz="2000" b="0" spc="-10" dirty="0" err="1">
                          <a:solidFill>
                            <a:srgbClr val="245473"/>
                          </a:solidFill>
                          <a:latin typeface="+mj-lt"/>
                        </a:rPr>
                        <a:t>gesamtwirtschaftliche</a:t>
                      </a: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</a:rPr>
                        <a:t> </a:t>
                      </a:r>
                      <a:r>
                        <a:rPr lang="en-GB" sz="2000" b="0" spc="-10" dirty="0" err="1">
                          <a:solidFill>
                            <a:srgbClr val="245473"/>
                          </a:solidFill>
                          <a:latin typeface="+mj-lt"/>
                        </a:rPr>
                        <a:t>Entwicklung</a:t>
                      </a: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</a:rPr>
                        <a:t> </a:t>
                      </a:r>
                      <a:r>
                        <a:rPr lang="en-GB" sz="2000" b="0" spc="-10" dirty="0" err="1">
                          <a:solidFill>
                            <a:srgbClr val="245473"/>
                          </a:solidFill>
                          <a:latin typeface="+mj-lt"/>
                        </a:rPr>
                        <a:t>ist</a:t>
                      </a: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</a:rPr>
                        <a:t> </a:t>
                      </a:r>
                      <a:r>
                        <a:rPr lang="en-GB" sz="2000" b="0" spc="-10" dirty="0" err="1">
                          <a:solidFill>
                            <a:srgbClr val="245473"/>
                          </a:solidFill>
                          <a:latin typeface="+mj-lt"/>
                        </a:rPr>
                        <a:t>dabei</a:t>
                      </a: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</a:rPr>
                        <a:t> </a:t>
                      </a:r>
                      <a:r>
                        <a:rPr lang="en-GB" sz="2000" b="0" spc="-10" dirty="0" err="1">
                          <a:solidFill>
                            <a:srgbClr val="245473"/>
                          </a:solidFill>
                          <a:latin typeface="+mj-lt"/>
                        </a:rPr>
                        <a:t>entscheidend</a:t>
                      </a: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</a:rPr>
                        <a:t> und hat </a:t>
                      </a:r>
                      <a:r>
                        <a:rPr lang="en-GB" sz="2000" b="0" spc="-10" dirty="0" err="1">
                          <a:solidFill>
                            <a:srgbClr val="245473"/>
                          </a:solidFill>
                          <a:latin typeface="+mj-lt"/>
                        </a:rPr>
                        <a:t>gravierenden</a:t>
                      </a: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</a:rPr>
                        <a:t> </a:t>
                      </a:r>
                      <a:r>
                        <a:rPr lang="en-GB" sz="2000" b="0" spc="-10" dirty="0" err="1">
                          <a:solidFill>
                            <a:srgbClr val="245473"/>
                          </a:solidFill>
                          <a:latin typeface="+mj-lt"/>
                        </a:rPr>
                        <a:t>Einfluss</a:t>
                      </a: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</a:rPr>
                        <a:t> auf die </a:t>
                      </a:r>
                      <a:r>
                        <a:rPr lang="en-GB" sz="2000" b="0" spc="-10" dirty="0" err="1">
                          <a:solidFill>
                            <a:srgbClr val="245473"/>
                          </a:solidFill>
                          <a:latin typeface="+mj-lt"/>
                        </a:rPr>
                        <a:t>Rahmenbedingungen</a:t>
                      </a: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</a:rPr>
                        <a:t> </a:t>
                      </a:r>
                      <a:r>
                        <a:rPr lang="en-GB" sz="2000" b="0" spc="-10" dirty="0" err="1">
                          <a:solidFill>
                            <a:srgbClr val="245473"/>
                          </a:solidFill>
                          <a:latin typeface="+mj-lt"/>
                        </a:rPr>
                        <a:t>für</a:t>
                      </a: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</a:rPr>
                        <a:t> die </a:t>
                      </a:r>
                      <a:r>
                        <a:rPr lang="en-GB" sz="2000" b="0" spc="-10" dirty="0" err="1">
                          <a:solidFill>
                            <a:srgbClr val="245473"/>
                          </a:solidFill>
                          <a:latin typeface="+mj-lt"/>
                        </a:rPr>
                        <a:t>Restrukturierung</a:t>
                      </a:r>
                      <a:endParaRPr lang="en-GB" sz="2000" b="0" spc="-1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698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65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>
                          <a:solidFill>
                            <a:srgbClr val="245473"/>
                          </a:solidFill>
                          <a:latin typeface="+mj-lt"/>
                        </a:rPr>
                        <a:t>Schlüsselindikatoren lassen sich aus demografischen, technologischen, politischen und gesellschaftlichen Trends sowie aus aktuellen wirtschaftlichen Einflüssen ableiten</a:t>
                      </a:r>
                      <a:endParaRPr lang="en-GB" sz="200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65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dirty="0">
                          <a:solidFill>
                            <a:srgbClr val="245473"/>
                          </a:solidFill>
                          <a:latin typeface="+mj-lt"/>
                        </a:rPr>
                        <a:t>Informationsquellen: Marktstudien von Banken und Verbänden, volkswirtschaftliche Studien und die Wirtschaftspresse</a:t>
                      </a:r>
                      <a:endParaRPr lang="en-GB" sz="200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val="2813156787"/>
                  </a:ext>
                </a:extLst>
              </a:tr>
            </a:tbl>
          </a:graphicData>
        </a:graphic>
      </p:graphicFrame>
      <p:sp>
        <p:nvSpPr>
          <p:cNvPr id="7" name="Textplatzhalter 1">
            <a:extLst>
              <a:ext uri="{FF2B5EF4-FFF2-40B4-BE49-F238E27FC236}">
                <a16:creationId xmlns:a16="http://schemas.microsoft.com/office/drawing/2014/main" id="{C704DCC8-BE31-4DCE-976C-4AADBBF00487}"/>
              </a:ext>
            </a:extLst>
          </p:cNvPr>
          <p:cNvSpPr txBox="1">
            <a:spLocks/>
          </p:cNvSpPr>
          <p:nvPr/>
        </p:nvSpPr>
        <p:spPr>
          <a:xfrm>
            <a:off x="1252114" y="416369"/>
            <a:ext cx="9448543" cy="1151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/>
              <a:t>Inhalt</a:t>
            </a:r>
            <a:r>
              <a:rPr lang="en-GB" dirty="0"/>
              <a:t> von </a:t>
            </a:r>
            <a:r>
              <a:rPr lang="en-GB" dirty="0" err="1"/>
              <a:t>Restrukturierungskonzepten</a:t>
            </a:r>
            <a:endParaRPr lang="en-GB" dirty="0"/>
          </a:p>
          <a:p>
            <a:r>
              <a:rPr lang="en-GB" sz="2800" b="1" dirty="0">
                <a:latin typeface="+mj-lt"/>
              </a:rPr>
              <a:t>2. Analyse der </a:t>
            </a:r>
            <a:r>
              <a:rPr lang="en-GB" sz="2800" b="1" dirty="0" err="1">
                <a:latin typeface="+mj-lt"/>
              </a:rPr>
              <a:t>Umgebung</a:t>
            </a:r>
            <a:r>
              <a:rPr lang="en-GB" sz="2800" b="1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9663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7" y="2142491"/>
            <a:ext cx="2513936" cy="2452256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Die Erkenntnisse und Ergebnisse der Umwelt- und </a:t>
            </a:r>
            <a:r>
              <a:rPr lang="en-GB" sz="22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Wirtschaftsanalysen</a:t>
            </a:r>
            <a:r>
              <a:rPr lang="en-GB" sz="22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müssen in das </a:t>
            </a:r>
            <a:r>
              <a:rPr lang="en-GB" sz="22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Sanierungskonzept</a:t>
            </a:r>
            <a:r>
              <a:rPr lang="en-GB" sz="22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2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einfließen</a:t>
            </a:r>
            <a:r>
              <a:rPr lang="en-GB" sz="22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endParaRPr lang="en-GB" sz="22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76B1E94E-634D-44F0-8634-92AAFEC14166}"/>
              </a:ext>
            </a:extLst>
          </p:cNvPr>
          <p:cNvSpPr txBox="1">
            <a:spLocks/>
          </p:cNvSpPr>
          <p:nvPr/>
        </p:nvSpPr>
        <p:spPr>
          <a:xfrm>
            <a:off x="8980644" y="3938431"/>
            <a:ext cx="1883088" cy="213785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GB" sz="1600" b="1">
                <a:solidFill>
                  <a:schemeClr val="bg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Liquidation</a:t>
            </a:r>
            <a:endParaRPr lang="en-GB" sz="1600" b="1" dirty="0">
              <a:solidFill>
                <a:schemeClr val="bg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graphicFrame>
        <p:nvGraphicFramePr>
          <p:cNvPr id="9" name="object 9">
            <a:extLst>
              <a:ext uri="{FF2B5EF4-FFF2-40B4-BE49-F238E27FC236}">
                <a16:creationId xmlns:a16="http://schemas.microsoft.com/office/drawing/2014/main" id="{4084F88F-310F-4939-89AE-ABB1BEA6E22B}"/>
              </a:ext>
            </a:extLst>
          </p:cNvPr>
          <p:cNvGraphicFramePr>
            <a:graphicFrameLocks noGrp="1"/>
          </p:cNvGraphicFramePr>
          <p:nvPr/>
        </p:nvGraphicFramePr>
        <p:xfrm>
          <a:off x="3339471" y="1847901"/>
          <a:ext cx="8645700" cy="422656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864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75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lang="en-GB" sz="2400" b="1" dirty="0">
                          <a:solidFill>
                            <a:srgbClr val="FFFFFF"/>
                          </a:solidFill>
                          <a:latin typeface="+mj-lt"/>
                        </a:rPr>
                        <a:t>Unternehmenssituation: </a:t>
                      </a:r>
                      <a:r>
                        <a:rPr lang="en-GB" sz="2400" b="1" u="sng" dirty="0">
                          <a:solidFill>
                            <a:srgbClr val="FFFFFF"/>
                          </a:solidFill>
                          <a:latin typeface="+mj-lt"/>
                        </a:rPr>
                        <a:t>Interne rechtliche Gegebenheiten</a:t>
                      </a:r>
                      <a:endParaRPr lang="en-GB" sz="2400" u="sng" dirty="0">
                        <a:latin typeface="+mj-lt"/>
                        <a:cs typeface="Arial"/>
                      </a:endParaRPr>
                    </a:p>
                  </a:txBody>
                  <a:tcPr marL="0" marR="0" marT="9461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6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b="1" spc="-10" dirty="0">
                          <a:solidFill>
                            <a:srgbClr val="245473"/>
                          </a:solidFill>
                          <a:latin typeface="+mj-lt"/>
                        </a:rPr>
                        <a:t>Gesellschaftsrechtlicher Rahmen</a:t>
                      </a: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</a:rPr>
                        <a:t>: Unternehmensverträge, z. B. Gewinnabführungsverträge</a:t>
                      </a: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981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b="1" kern="1200" spc="-1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Zivilrechtlicher Rahmen: 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kern="1200" spc="-1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Eigentümerschaft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kern="1200" spc="-1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Miet- und Pachtverträge, Leasingverträge, Lizenzverträge, Lieferverträge</a:t>
                      </a:r>
                    </a:p>
                  </a:txBody>
                  <a:tcPr marL="0" marR="0" marT="698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6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b="1" kern="1200" spc="-1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Steuerliche Beziehungen: </a:t>
                      </a:r>
                      <a:r>
                        <a:rPr lang="en-GB" sz="2000" b="0" kern="1200" spc="-1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Steuerliche Risiken, Gültigkeit von Veranlagungen, Verlustvorträge</a:t>
                      </a: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15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b="1" kern="1200" spc="-1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Arbeitsrechtliche Bedingungen: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kern="1200" spc="-1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Tarifverträge, z. B. Restrukturierungstarifverträge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kern="1200" spc="-1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Betriebsvereinbarungen zur Abgeltung von Urlaubs- und Weihnachtsgeld</a:t>
                      </a: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val="2813156787"/>
                  </a:ext>
                </a:extLst>
              </a:tr>
            </a:tbl>
          </a:graphicData>
        </a:graphic>
      </p:graphicFrame>
      <p:sp>
        <p:nvSpPr>
          <p:cNvPr id="10" name="Textplatzhalter 1">
            <a:extLst>
              <a:ext uri="{FF2B5EF4-FFF2-40B4-BE49-F238E27FC236}">
                <a16:creationId xmlns:a16="http://schemas.microsoft.com/office/drawing/2014/main" id="{7A8CDCAA-B647-409D-A0BF-8441AB4365D4}"/>
              </a:ext>
            </a:extLst>
          </p:cNvPr>
          <p:cNvSpPr txBox="1">
            <a:spLocks/>
          </p:cNvSpPr>
          <p:nvPr/>
        </p:nvSpPr>
        <p:spPr>
          <a:xfrm>
            <a:off x="1252114" y="416369"/>
            <a:ext cx="9448543" cy="1151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/>
              <a:t>Inhalt</a:t>
            </a:r>
            <a:r>
              <a:rPr lang="en-GB" dirty="0"/>
              <a:t> von </a:t>
            </a:r>
            <a:r>
              <a:rPr lang="en-GB" dirty="0" err="1"/>
              <a:t>Restrukturierungskonzepten</a:t>
            </a:r>
            <a:endParaRPr lang="en-GB" dirty="0"/>
          </a:p>
          <a:p>
            <a:r>
              <a:rPr lang="en-GB" sz="2800" b="1" dirty="0">
                <a:latin typeface="+mj-lt"/>
              </a:rPr>
              <a:t>3. Interne </a:t>
            </a:r>
            <a:r>
              <a:rPr lang="en-GB" sz="2800" b="1" dirty="0" err="1">
                <a:latin typeface="+mj-lt"/>
              </a:rPr>
              <a:t>rechtliche</a:t>
            </a:r>
            <a:r>
              <a:rPr lang="en-GB" sz="2800" b="1" dirty="0">
                <a:latin typeface="+mj-lt"/>
              </a:rPr>
              <a:t> </a:t>
            </a:r>
            <a:r>
              <a:rPr lang="en-GB" sz="2800" b="1" dirty="0" err="1">
                <a:latin typeface="+mj-lt"/>
              </a:rPr>
              <a:t>Gegebenheiten</a:t>
            </a:r>
            <a:r>
              <a:rPr lang="en-GB" sz="2800" b="1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8220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246441" y="1718279"/>
            <a:ext cx="3756599" cy="5022191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17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Auch das bestehende Geschäftsmodell muss hinterfragt und kritisch bewertet </a:t>
            </a:r>
            <a:r>
              <a:rPr lang="en-GB" sz="17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werden</a:t>
            </a:r>
            <a:r>
              <a:rPr lang="en-GB" sz="17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en-US" sz="1700" dirty="0">
                <a:solidFill>
                  <a:srgbClr val="245473"/>
                </a:solidFill>
                <a:cs typeface="Open Sans Light" panose="020B0306030504020204" pitchFamily="34" charset="0"/>
              </a:rPr>
              <a:t> </a:t>
            </a:r>
            <a:r>
              <a:rPr lang="en-GB" sz="17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Es gibt auch Möglichkeiten, die Organisation sowie die Führungs-, Informations- und </a:t>
            </a:r>
            <a:r>
              <a:rPr lang="en-GB" sz="17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Entscheidungs-prozesse</a:t>
            </a:r>
            <a:r>
              <a:rPr lang="en-GB" sz="17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zu verbessern. Die </a:t>
            </a:r>
            <a:r>
              <a:rPr lang="en-GB" sz="17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Einbeziehung</a:t>
            </a:r>
            <a:r>
              <a:rPr lang="en-GB" sz="17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7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aller</a:t>
            </a:r>
            <a:r>
              <a:rPr lang="en-GB" sz="17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7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Managementebenen</a:t>
            </a:r>
            <a:r>
              <a:rPr lang="en-GB" sz="17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in die Analyse unterstützt den Prozess durch das Einbringen der notwendigen internen Informationen und der jeweiligen fachlichen und unternehmerischen Kompetenz. </a:t>
            </a:r>
            <a:r>
              <a:rPr lang="en-GB" sz="17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Informationsquellen: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17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Buchhaltungsdaten</a:t>
            </a:r>
            <a:endParaRPr lang="en-GB" sz="17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17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Aussagen</a:t>
            </a:r>
            <a:r>
              <a:rPr lang="en-GB" sz="17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von Mitarbeitern und Führungskräften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17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Beobachtung/</a:t>
            </a:r>
            <a:r>
              <a:rPr lang="en-GB" sz="17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Befragung</a:t>
            </a:r>
            <a:r>
              <a:rPr lang="en-GB" sz="17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von </a:t>
            </a:r>
            <a:r>
              <a:rPr lang="en-GB" sz="17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Geschäftspartnern</a:t>
            </a:r>
            <a:r>
              <a:rPr lang="en-GB" sz="17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und </a:t>
            </a:r>
            <a:r>
              <a:rPr lang="en-GB" sz="17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Konkurrenten</a:t>
            </a:r>
            <a:endParaRPr lang="en-GB" sz="16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76B1E94E-634D-44F0-8634-92AAFEC14166}"/>
              </a:ext>
            </a:extLst>
          </p:cNvPr>
          <p:cNvSpPr txBox="1">
            <a:spLocks/>
          </p:cNvSpPr>
          <p:nvPr/>
        </p:nvSpPr>
        <p:spPr>
          <a:xfrm>
            <a:off x="9506328" y="3977013"/>
            <a:ext cx="1883088" cy="213785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GB" sz="1600" b="1">
                <a:solidFill>
                  <a:schemeClr val="bg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Liquidation</a:t>
            </a:r>
            <a:endParaRPr lang="en-GB" sz="1600" b="1" dirty="0">
              <a:solidFill>
                <a:schemeClr val="bg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graphicFrame>
        <p:nvGraphicFramePr>
          <p:cNvPr id="9" name="object 9">
            <a:extLst>
              <a:ext uri="{FF2B5EF4-FFF2-40B4-BE49-F238E27FC236}">
                <a16:creationId xmlns:a16="http://schemas.microsoft.com/office/drawing/2014/main" id="{4084F88F-310F-4939-89AE-ABB1BEA6E22B}"/>
              </a:ext>
            </a:extLst>
          </p:cNvPr>
          <p:cNvGraphicFramePr>
            <a:graphicFrameLocks noGrp="1"/>
          </p:cNvGraphicFramePr>
          <p:nvPr/>
        </p:nvGraphicFramePr>
        <p:xfrm>
          <a:off x="3908697" y="1929638"/>
          <a:ext cx="8229600" cy="4308533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855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lang="en-GB" sz="2400" b="1" dirty="0">
                          <a:solidFill>
                            <a:srgbClr val="FFFFFF"/>
                          </a:solidFill>
                          <a:latin typeface="+mj-lt"/>
                        </a:rPr>
                        <a:t>Unternehmenssituation: </a:t>
                      </a:r>
                      <a:r>
                        <a:rPr lang="en-GB" sz="2400" b="1" u="sng" dirty="0">
                          <a:solidFill>
                            <a:srgbClr val="FFFFFF"/>
                          </a:solidFill>
                          <a:latin typeface="+mj-lt"/>
                        </a:rPr>
                        <a:t>Interne Umstände</a:t>
                      </a:r>
                      <a:endParaRPr lang="en-GB" sz="2400" u="sng" dirty="0">
                        <a:latin typeface="+mj-lt"/>
                        <a:cs typeface="Arial"/>
                      </a:endParaRPr>
                    </a:p>
                  </a:txBody>
                  <a:tcPr marL="0" marR="0" marT="9461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3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b="0" spc="-10" dirty="0">
                          <a:solidFill>
                            <a:srgbClr val="245473"/>
                          </a:solidFill>
                          <a:latin typeface="+mj-lt"/>
                        </a:rPr>
                        <a:t>Kernaufgabe oder Kerngeschäfte und deren Rentabilität, die Kernprodukte mit ihren Eigenschaften und Kernfähigkeiten</a:t>
                      </a: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3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b="0" kern="1200" spc="-1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Diese Einflussfaktoren müssen unter Berücksichtigung der Beziehung zu Kunden und Wettbewerbern dargestellt werden</a:t>
                      </a:r>
                    </a:p>
                  </a:txBody>
                  <a:tcPr marL="0" marR="0" marT="698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3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b="0" kern="1200" spc="-1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Interessen und Möglichkeiten der Stakeholder müssen berücksichtigt werden, ebenso wie wettbewerbsrelevante Ressourcen und Fähigkeiten</a:t>
                      </a: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3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b="0" kern="1200" spc="-1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Die Qualität und Nutzbarkeit des vorhandenen Potenzials in den betrieblichen Teilbereichen (z. B. Management, Belegschaft, Beschaffung, Produktion, Vertrieb, Technik, Finanzierung) muss berücksichtigt werden</a:t>
                      </a: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val="2813156787"/>
                  </a:ext>
                </a:extLst>
              </a:tr>
              <a:tr h="60333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b="0" kern="1200" spc="-1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Auf dieser Basis ist die bisherige strategische Ausrichtung zu bewerten und Kostensenkungs- und Effizienzsteigerungspotenziale zu identifizieren</a:t>
                      </a: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val="2158273121"/>
                  </a:ext>
                </a:extLst>
              </a:tr>
            </a:tbl>
          </a:graphicData>
        </a:graphic>
      </p:graphicFrame>
      <p:sp>
        <p:nvSpPr>
          <p:cNvPr id="10" name="Textplatzhalter 1">
            <a:extLst>
              <a:ext uri="{FF2B5EF4-FFF2-40B4-BE49-F238E27FC236}">
                <a16:creationId xmlns:a16="http://schemas.microsoft.com/office/drawing/2014/main" id="{CB35FFCD-C1FB-453E-850F-D49E4398C033}"/>
              </a:ext>
            </a:extLst>
          </p:cNvPr>
          <p:cNvSpPr txBox="1">
            <a:spLocks/>
          </p:cNvSpPr>
          <p:nvPr/>
        </p:nvSpPr>
        <p:spPr>
          <a:xfrm>
            <a:off x="1252114" y="416369"/>
            <a:ext cx="9448543" cy="1151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/>
              <a:t>Inhalt</a:t>
            </a:r>
            <a:r>
              <a:rPr lang="en-GB" dirty="0"/>
              <a:t> von </a:t>
            </a:r>
            <a:r>
              <a:rPr lang="en-GB" dirty="0" err="1"/>
              <a:t>Restrukturierungskonzepten</a:t>
            </a:r>
            <a:endParaRPr lang="en-GB" dirty="0"/>
          </a:p>
          <a:p>
            <a:r>
              <a:rPr lang="en-GB" sz="2800" b="1" dirty="0">
                <a:latin typeface="+mj-lt"/>
              </a:rPr>
              <a:t>4. Interne </a:t>
            </a:r>
            <a:r>
              <a:rPr lang="en-GB" sz="2800" b="1" dirty="0" err="1">
                <a:latin typeface="+mj-lt"/>
              </a:rPr>
              <a:t>Umstände</a:t>
            </a:r>
            <a:r>
              <a:rPr lang="en-GB" sz="2800" b="1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83404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699</Words>
  <Application>Microsoft Office PowerPoint</Application>
  <PresentationFormat>Breitbild</PresentationFormat>
  <Paragraphs>69</Paragraphs>
  <Slides>6</Slides>
  <Notes>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Open Sans Light</vt:lpstr>
      <vt:lpstr>Wingdings</vt:lpstr>
      <vt:lpstr>Office</vt:lpstr>
      <vt:lpstr>think-cell Folie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2</cp:revision>
  <dcterms:created xsi:type="dcterms:W3CDTF">2021-08-18T13:01:38Z</dcterms:created>
  <dcterms:modified xsi:type="dcterms:W3CDTF">2021-08-18T13:33:16Z</dcterms:modified>
</cp:coreProperties>
</file>