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42" r:id="rId2"/>
    <p:sldId id="308" r:id="rId3"/>
    <p:sldId id="309" r:id="rId4"/>
    <p:sldId id="310" r:id="rId5"/>
    <p:sldId id="311" r:id="rId6"/>
    <p:sldId id="304" r:id="rId7"/>
    <p:sldId id="305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73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6AB61-3E29-4B6F-BDD9-F002CB5CDF1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28301-7FAE-48F5-B8E2-5633A29721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165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8015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4664DA-344D-44A3-9454-83C58C901B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411B9BA-5D35-4302-897E-4D44E2D013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88BF38-9D84-4B38-8DE7-85A64ACB3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97E1A-CFC3-452C-94CB-4C071516044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48B8AC-6D6F-441C-B9D3-5678C6F37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C2493D-10BC-49D5-ACDE-329DC873B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A87-8981-4C8F-904F-B7CC0A09C7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3174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57CCA2-577F-4CEA-9A23-ABF01A2CB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B84AA18-87A2-4C54-B2D5-8F02C43BC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82F8A52-F80C-4E48-83E9-1B64C90E1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97E1A-CFC3-452C-94CB-4C071516044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B21445-A235-4554-BE08-871127588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6836CE-E6EB-4DB0-AF37-DE02A8750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A87-8981-4C8F-904F-B7CC0A09C7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5605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9AC6116-4EDB-43CF-9943-8590916922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9FAD55F-D778-4A0F-805A-4766EBEF0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10C8BB-2322-4F17-B524-1D15A1B93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97E1A-CFC3-452C-94CB-4C071516044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AABA83-95B8-41FA-8C66-15827BB2D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6E9352-2875-4812-B0BF-30F5EB382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A87-8981-4C8F-904F-B7CC0A09C7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7556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ext only with 1 colum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716695" y="873302"/>
            <a:ext cx="8852377" cy="697354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3600">
                <a:solidFill>
                  <a:srgbClr val="245473"/>
                </a:solidFill>
              </a:defRPr>
            </a:lvl1pPr>
            <a:lvl2pPr marL="800100" indent="-342900">
              <a:buFontTx/>
              <a:defRPr sz="3600">
                <a:solidFill>
                  <a:srgbClr val="245473"/>
                </a:solidFill>
              </a:defRPr>
            </a:lvl2pPr>
            <a:lvl3pPr marL="1325879" indent="-411479">
              <a:buFontTx/>
              <a:defRPr sz="3600">
                <a:solidFill>
                  <a:srgbClr val="245473"/>
                </a:solidFill>
              </a:defRPr>
            </a:lvl3pPr>
            <a:lvl4pPr marL="1828800" indent="-457200">
              <a:buFontTx/>
              <a:defRPr sz="3600">
                <a:solidFill>
                  <a:srgbClr val="245473"/>
                </a:solidFill>
              </a:defRPr>
            </a:lvl4pPr>
            <a:lvl5pPr marL="2286000" indent="-457200">
              <a:buFontTx/>
              <a:defRPr sz="3600">
                <a:solidFill>
                  <a:srgbClr val="245473"/>
                </a:solidFill>
              </a:defRPr>
            </a:lvl5pPr>
          </a:lstStyle>
          <a:p>
            <a:r>
              <a:t>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2" name="Text Placeholder 25"/>
          <p:cNvSpPr>
            <a:spLocks noGrp="1"/>
          </p:cNvSpPr>
          <p:nvPr>
            <p:ph type="body" idx="21" hasCustomPrompt="1"/>
          </p:nvPr>
        </p:nvSpPr>
        <p:spPr>
          <a:xfrm>
            <a:off x="2734102" y="1982977"/>
            <a:ext cx="8834971" cy="397510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245473"/>
                </a:solidFill>
              </a:defRPr>
            </a:lvl1pPr>
          </a:lstStyle>
          <a:p>
            <a:r>
              <a:t>Main Body Text</a:t>
            </a:r>
          </a:p>
        </p:txBody>
      </p:sp>
      <p:sp>
        <p:nvSpPr>
          <p:cNvPr id="123" name="Straight Connector 17"/>
          <p:cNvSpPr/>
          <p:nvPr/>
        </p:nvSpPr>
        <p:spPr>
          <a:xfrm flipH="1" flipV="1">
            <a:off x="2266122" y="1767276"/>
            <a:ext cx="9676866" cy="1"/>
          </a:xfrm>
          <a:prstGeom prst="line">
            <a:avLst/>
          </a:prstGeom>
          <a:ln w="19050">
            <a:solidFill>
              <a:srgbClr val="EC2179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Rectangle 15"/>
          <p:cNvSpPr/>
          <p:nvPr/>
        </p:nvSpPr>
        <p:spPr>
          <a:xfrm>
            <a:off x="5698" y="-17907"/>
            <a:ext cx="12198724" cy="94943"/>
          </a:xfrm>
          <a:prstGeom prst="rect">
            <a:avLst/>
          </a:prstGeom>
          <a:solidFill>
            <a:srgbClr val="29B3E8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25" name="Picture 24" descr="Picture 24"/>
          <p:cNvPicPr>
            <a:picLocks noChangeAspect="1"/>
          </p:cNvPicPr>
          <p:nvPr/>
        </p:nvPicPr>
        <p:blipFill>
          <a:blip r:embed="rId2"/>
          <a:srcRect l="25733" t="18650"/>
          <a:stretch>
            <a:fillRect/>
          </a:stretch>
        </p:blipFill>
        <p:spPr>
          <a:xfrm>
            <a:off x="0" y="37278"/>
            <a:ext cx="1364978" cy="1286879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テキスト プレースホルダー 36"/>
          <p:cNvSpPr txBox="1"/>
          <p:nvPr/>
        </p:nvSpPr>
        <p:spPr>
          <a:xfrm>
            <a:off x="3379726" y="6342598"/>
            <a:ext cx="8255954" cy="228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r">
              <a:spcBef>
                <a:spcPts val="200"/>
              </a:spcBef>
              <a:defRPr sz="1000">
                <a:solidFill>
                  <a:srgbClr val="245473"/>
                </a:solidFill>
              </a:defRPr>
            </a:lvl1pPr>
          </a:lstStyle>
          <a:p>
            <a:r>
              <a:t>screening for business health</a:t>
            </a:r>
          </a:p>
        </p:txBody>
      </p:sp>
      <p:pic>
        <p:nvPicPr>
          <p:cNvPr id="127" name="Picture 28" descr="Picture 28"/>
          <p:cNvPicPr>
            <a:picLocks noChangeAspect="1"/>
          </p:cNvPicPr>
          <p:nvPr/>
        </p:nvPicPr>
        <p:blipFill>
          <a:blip r:embed="rId3"/>
          <a:srcRect b="24514"/>
          <a:stretch>
            <a:fillRect/>
          </a:stretch>
        </p:blipFill>
        <p:spPr>
          <a:xfrm>
            <a:off x="8757635" y="6375844"/>
            <a:ext cx="1257735" cy="191647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93531394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092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212DD6-999D-406F-BDEE-061D40B52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1DF0B4-7457-49D1-8B3F-CCA7E8EBD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5487204-0879-4987-BABE-21A4E70F0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97E1A-CFC3-452C-94CB-4C071516044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64DC7B-EDEE-4056-9301-AE9015303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293656-9AC8-484E-BC0C-6460EC1CA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A87-8981-4C8F-904F-B7CC0A09C7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92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CAEABE-B8A4-4A6A-AA6A-ECBC1EBA3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485DFB1-2CB0-4D71-8D04-741737B2F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0B8F61-B13A-4A47-9717-339CDE654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97E1A-CFC3-452C-94CB-4C071516044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DAF8DC-006C-4E22-B4AE-AACBF0A32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2ED50A-74DA-40B9-84AF-31F74CDE8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A87-8981-4C8F-904F-B7CC0A09C7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905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E7CCA4-651C-4DAD-9FFD-AA1DEE1E1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0F275E-869E-4BC2-BD28-C9C74F9D7A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69046CD-4A7C-4E19-8E53-64D4F88E9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41E6D70-FF45-42DA-AC9C-A02BB64AC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97E1A-CFC3-452C-94CB-4C071516044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34A09D3-E4A8-4FD9-8251-8E2709402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25A13F3-C844-445A-B5DB-99DCD137B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A87-8981-4C8F-904F-B7CC0A09C7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522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6075D-9587-4C75-BEFB-91F6E610D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65AABC8-4BDC-447C-8170-80DE495FD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22E0EA-24D6-45E3-A0B8-782049E445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BBC37C0-7E00-4E66-9039-33FBB1FB4E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1588D4D-C4D0-4137-AE67-0789DEAFB9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EA16EF2-D3FC-4520-8A44-9068B5B7C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97E1A-CFC3-452C-94CB-4C071516044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EAD9D0A-E839-4AB5-AAA3-D748FA19C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4862CFF-E48F-4F9E-8057-63E52525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A87-8981-4C8F-904F-B7CC0A09C7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266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52CFF9-750D-4343-AE54-B51963BA0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573CD8E-FE79-474E-8B71-84A9EBF0C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97E1A-CFC3-452C-94CB-4C071516044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D2B3E9A-7F62-4366-B509-5B1C886CC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8C478A2-C65D-484F-9B24-977214C78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A87-8981-4C8F-904F-B7CC0A09C7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315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9AC9F77-B088-475F-9A63-C4E2CE1C0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97E1A-CFC3-452C-94CB-4C071516044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A444331-C51C-462F-A261-D610B6AB7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4D0D3A2-54C5-41C3-B417-644110F17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A87-8981-4C8F-904F-B7CC0A09C7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321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34330D-BED1-4A21-9EF5-DDFBBB31D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2D172D-86B1-46DC-8358-88437A820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3502AF0-AA38-4399-818B-5133C8C5A9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016C5E8-CE8D-464F-97BA-5CDDA7195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97E1A-CFC3-452C-94CB-4C071516044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2544A35-0751-480B-A217-F9975C3A9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36D943D-CC7D-4E33-95F8-6BEDAB23D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A87-8981-4C8F-904F-B7CC0A09C7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0929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0C9311-B588-4D9E-8CC3-D2116F320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243F811-60CF-42ED-909D-103A81CECC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3BD0BAE-F712-4FA6-84D1-F4EB05A4D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4272B5-5CFA-4E08-8D6E-0C8139A88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97E1A-CFC3-452C-94CB-4C071516044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18B17AF-EB09-441D-A953-E1920F1BA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2348FCE-DDA2-4F49-8FF7-557B44F1B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A87-8981-4C8F-904F-B7CC0A09C7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2457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F364117-AC47-4E82-928C-21E5F3264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A63449F-F745-4AA1-B362-099EF325E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D184B3-DE3B-4E3D-A68F-36ABC26550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97E1A-CFC3-452C-94CB-4C071516044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E1CDA9-E3B4-4FF0-B08F-FD2B541C87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3FD630-F15A-4F14-8E24-5E701ED260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ABA87-8981-4C8F-904F-B7CC0A09C7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7245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1B5E7D2C-93EE-469D-8726-66BF8D83B68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3783" y="2637864"/>
            <a:ext cx="9821959" cy="1582271"/>
          </a:xfrm>
        </p:spPr>
        <p:txBody>
          <a:bodyPr/>
          <a:lstStyle/>
          <a:p>
            <a:r>
              <a:rPr lang="en-GB" dirty="0"/>
              <a:t>Wie die </a:t>
            </a:r>
            <a:r>
              <a:rPr lang="en-GB" dirty="0" err="1"/>
              <a:t>Mächtigen</a:t>
            </a:r>
            <a:r>
              <a:rPr lang="en-GB" dirty="0"/>
              <a:t> fallen</a:t>
            </a:r>
          </a:p>
        </p:txBody>
      </p:sp>
    </p:spTree>
    <p:extLst>
      <p:ext uri="{BB962C8B-B14F-4D97-AF65-F5344CB8AC3E}">
        <p14:creationId xmlns:p14="http://schemas.microsoft.com/office/powerpoint/2010/main" val="540352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9" name="object 25"/>
          <p:cNvGrpSpPr/>
          <p:nvPr/>
        </p:nvGrpSpPr>
        <p:grpSpPr>
          <a:xfrm>
            <a:off x="3156878" y="1946219"/>
            <a:ext cx="1942660" cy="3212019"/>
            <a:chOff x="0" y="0"/>
            <a:chExt cx="1585219" cy="3084593"/>
          </a:xfrm>
        </p:grpSpPr>
        <p:sp>
          <p:nvSpPr>
            <p:cNvPr id="1327" name="Rechteck"/>
            <p:cNvSpPr/>
            <p:nvPr/>
          </p:nvSpPr>
          <p:spPr>
            <a:xfrm>
              <a:off x="0" y="0"/>
              <a:ext cx="1585219" cy="2991541"/>
            </a:xfrm>
            <a:prstGeom prst="rect">
              <a:avLst/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R="5080" algn="ctr">
                <a:lnSpc>
                  <a:spcPts val="1600"/>
                </a:lnSpc>
                <a:defRPr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1328" name="Stufe 1: Aus dem Erfolg geborene Hybris…"/>
            <p:cNvSpPr txBox="1"/>
            <p:nvPr/>
          </p:nvSpPr>
          <p:spPr>
            <a:xfrm>
              <a:off x="0" y="22859"/>
              <a:ext cx="1585219" cy="30617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pc="-5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lang="de-DE" b="1" dirty="0"/>
                <a:t>Stufe </a:t>
              </a:r>
              <a:r>
                <a:rPr lang="de-DE" b="1" spc="0" dirty="0"/>
                <a:t>1: </a:t>
              </a:r>
              <a:endParaRPr lang="de-DE" b="1" dirty="0"/>
            </a:p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pc="-5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lang="de-DE" b="1" spc="0" dirty="0"/>
                <a:t>Aus dem </a:t>
              </a:r>
              <a:r>
                <a:rPr lang="de-DE" b="1" spc="25" dirty="0"/>
                <a:t>Erfolg </a:t>
              </a:r>
              <a:r>
                <a:rPr lang="de-DE" b="1" spc="20" dirty="0"/>
                <a:t>geborene </a:t>
              </a:r>
              <a:r>
                <a:rPr lang="de-DE" b="1" spc="10" dirty="0"/>
                <a:t>Hybris</a:t>
              </a:r>
            </a:p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pc="-5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lang="de-DE" spc="10" dirty="0"/>
            </a:p>
            <a:p>
              <a:pPr marR="5080" indent="12064" algn="ctr">
                <a:lnSpc>
                  <a:spcPts val="1600"/>
                </a:lnSpc>
                <a:defRPr spc="-3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lang="de-DE" dirty="0"/>
                <a:t>Der </a:t>
              </a:r>
              <a:r>
                <a:rPr lang="de-DE" spc="5" dirty="0"/>
                <a:t>kulturelle </a:t>
              </a:r>
              <a:r>
                <a:rPr lang="de-DE" spc="15" dirty="0"/>
                <a:t>Kipppunkt</a:t>
              </a:r>
              <a:r>
                <a:rPr lang="de-DE" spc="-5" dirty="0"/>
                <a:t>, an dem </a:t>
              </a:r>
              <a:r>
                <a:rPr lang="de-DE" spc="15" dirty="0"/>
                <a:t>harte </a:t>
              </a:r>
              <a:r>
                <a:rPr lang="de-DE" spc="-5" dirty="0"/>
                <a:t>Arbeit </a:t>
              </a:r>
              <a:r>
                <a:rPr lang="de-DE" spc="25" dirty="0"/>
                <a:t>und der </a:t>
              </a:r>
              <a:r>
                <a:rPr lang="de-DE" spc="15" dirty="0"/>
                <a:t>Fokus</a:t>
              </a:r>
              <a:r>
                <a:rPr lang="de-DE" spc="0" dirty="0"/>
                <a:t>, um das </a:t>
              </a:r>
              <a:r>
                <a:rPr lang="de-DE" spc="5" dirty="0"/>
                <a:t>Geschäft </a:t>
              </a:r>
              <a:r>
                <a:rPr lang="de-DE" spc="-5" dirty="0"/>
                <a:t>zu verdienen, in ein Gefühl </a:t>
              </a:r>
              <a:r>
                <a:rPr lang="de-DE" spc="0" dirty="0"/>
                <a:t>des </a:t>
              </a:r>
              <a:r>
                <a:rPr lang="de-DE" spc="-5" dirty="0"/>
                <a:t>Anspruchs </a:t>
              </a:r>
              <a:r>
                <a:rPr lang="de-DE" spc="0" dirty="0"/>
                <a:t>auf zukünftigen </a:t>
              </a:r>
              <a:r>
                <a:rPr lang="de-DE" spc="15" dirty="0"/>
                <a:t>Erfolg </a:t>
              </a:r>
              <a:r>
                <a:rPr lang="de-DE" spc="0" dirty="0"/>
                <a:t>umschlägt</a:t>
              </a:r>
              <a:r>
                <a:rPr lang="de-DE" spc="15" dirty="0"/>
                <a:t>.</a:t>
              </a:r>
            </a:p>
          </p:txBody>
        </p:sp>
      </p:grpSp>
      <p:sp>
        <p:nvSpPr>
          <p:cNvPr id="1330" name="Freihandform: Form 5"/>
          <p:cNvSpPr/>
          <p:nvPr/>
        </p:nvSpPr>
        <p:spPr>
          <a:xfrm>
            <a:off x="3280543" y="2505476"/>
            <a:ext cx="8338727" cy="35184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26" extrusionOk="0">
                <a:moveTo>
                  <a:pt x="0" y="18183"/>
                </a:moveTo>
                <a:cubicBezTo>
                  <a:pt x="1528" y="17796"/>
                  <a:pt x="3056" y="17409"/>
                  <a:pt x="4563" y="14967"/>
                </a:cubicBezTo>
                <a:cubicBezTo>
                  <a:pt x="6071" y="12525"/>
                  <a:pt x="8099" y="5765"/>
                  <a:pt x="9044" y="3532"/>
                </a:cubicBezTo>
                <a:cubicBezTo>
                  <a:pt x="9989" y="1298"/>
                  <a:pt x="9652" y="2063"/>
                  <a:pt x="10233" y="1566"/>
                </a:cubicBezTo>
                <a:cubicBezTo>
                  <a:pt x="10814" y="1070"/>
                  <a:pt x="11883" y="-965"/>
                  <a:pt x="12529" y="554"/>
                </a:cubicBezTo>
                <a:cubicBezTo>
                  <a:pt x="13174" y="2072"/>
                  <a:pt x="13649" y="9249"/>
                  <a:pt x="14105" y="10679"/>
                </a:cubicBezTo>
                <a:cubicBezTo>
                  <a:pt x="14561" y="12108"/>
                  <a:pt x="14866" y="8267"/>
                  <a:pt x="15267" y="9130"/>
                </a:cubicBezTo>
                <a:cubicBezTo>
                  <a:pt x="15668" y="9994"/>
                  <a:pt x="16152" y="15096"/>
                  <a:pt x="16511" y="15860"/>
                </a:cubicBezTo>
                <a:cubicBezTo>
                  <a:pt x="16871" y="16625"/>
                  <a:pt x="17115" y="13270"/>
                  <a:pt x="17424" y="13716"/>
                </a:cubicBezTo>
                <a:cubicBezTo>
                  <a:pt x="17733" y="14163"/>
                  <a:pt x="17986" y="18114"/>
                  <a:pt x="18364" y="18541"/>
                </a:cubicBezTo>
                <a:cubicBezTo>
                  <a:pt x="18742" y="18967"/>
                  <a:pt x="19314" y="16049"/>
                  <a:pt x="19692" y="16277"/>
                </a:cubicBezTo>
                <a:cubicBezTo>
                  <a:pt x="20070" y="16506"/>
                  <a:pt x="20314" y="19186"/>
                  <a:pt x="20632" y="19910"/>
                </a:cubicBezTo>
                <a:cubicBezTo>
                  <a:pt x="20950" y="20635"/>
                  <a:pt x="21275" y="20630"/>
                  <a:pt x="21600" y="20625"/>
                </a:cubicBezTo>
              </a:path>
            </a:pathLst>
          </a:custGeom>
          <a:ln w="38100">
            <a:solidFill>
              <a:schemeClr val="accent6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31" name="TextBox 87"/>
          <p:cNvSpPr txBox="1"/>
          <p:nvPr/>
        </p:nvSpPr>
        <p:spPr>
          <a:xfrm>
            <a:off x="595997" y="6546204"/>
            <a:ext cx="6378844" cy="228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>
              <a:defRPr sz="10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Quelle: Adaptiert von Jim Collins, "How the Mighty Fall and Why Some Companies Never Give In" und Eli Zelkha</a:t>
            </a:r>
          </a:p>
        </p:txBody>
      </p:sp>
      <p:sp>
        <p:nvSpPr>
          <p:cNvPr id="11" name="Textplatzhalter 1">
            <a:extLst>
              <a:ext uri="{FF2B5EF4-FFF2-40B4-BE49-F238E27FC236}">
                <a16:creationId xmlns:a16="http://schemas.microsoft.com/office/drawing/2014/main" id="{0012E6CD-FA37-4324-8693-19FA281F69C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337944" y="568957"/>
            <a:ext cx="10366375" cy="69735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de-DE" dirty="0"/>
              <a:t>Wie die Mächtigen fallen – die 5 Stufen des Scheiterns</a:t>
            </a:r>
          </a:p>
          <a:p>
            <a:endParaRPr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FDD16DB3-56AC-4C12-8511-331842735852}"/>
              </a:ext>
            </a:extLst>
          </p:cNvPr>
          <p:cNvSpPr txBox="1"/>
          <p:nvPr/>
        </p:nvSpPr>
        <p:spPr>
          <a:xfrm>
            <a:off x="37465" y="1699762"/>
            <a:ext cx="3119413" cy="48375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0790" tIns="40790" rIns="40790" bIns="40790">
            <a:spAutoFit/>
          </a:bodyPr>
          <a:lstStyle/>
          <a:p>
            <a:pPr defTabSz="1087636">
              <a:spcBef>
                <a:spcPts val="600"/>
              </a:spcBef>
              <a:defRPr sz="19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Jim Collins </a:t>
            </a:r>
            <a:r>
              <a:rPr dirty="0" err="1"/>
              <a:t>ist</a:t>
            </a:r>
            <a:r>
              <a:rPr dirty="0"/>
              <a:t> </a:t>
            </a:r>
            <a:r>
              <a:rPr dirty="0" err="1"/>
              <a:t>ein</a:t>
            </a:r>
            <a:r>
              <a:rPr dirty="0"/>
              <a:t> </a:t>
            </a:r>
            <a:r>
              <a:rPr dirty="0" err="1"/>
              <a:t>amerika</a:t>
            </a:r>
            <a:r>
              <a:rPr lang="de-DE" dirty="0"/>
              <a:t>-</a:t>
            </a:r>
            <a:r>
              <a:rPr dirty="0" err="1"/>
              <a:t>nischer</a:t>
            </a:r>
            <a:r>
              <a:rPr dirty="0"/>
              <a:t> </a:t>
            </a:r>
            <a:r>
              <a:rPr dirty="0" err="1"/>
              <a:t>Unternehmensberater</a:t>
            </a:r>
            <a:r>
              <a:rPr dirty="0"/>
              <a:t> und</a:t>
            </a:r>
            <a:r>
              <a:rPr lang="de-DE" dirty="0"/>
              <a:t> ein</a:t>
            </a:r>
            <a:r>
              <a:rPr dirty="0"/>
              <a:t> </a:t>
            </a:r>
            <a:r>
              <a:rPr dirty="0" err="1"/>
              <a:t>beliebter</a:t>
            </a:r>
            <a:r>
              <a:rPr dirty="0"/>
              <a:t> </a:t>
            </a:r>
            <a:r>
              <a:rPr dirty="0" err="1"/>
              <a:t>Dozent</a:t>
            </a:r>
            <a:r>
              <a:rPr dirty="0"/>
              <a:t> und Autor. </a:t>
            </a:r>
            <a:r>
              <a:rPr dirty="0" err="1"/>
              <a:t>Nach</a:t>
            </a:r>
            <a:r>
              <a:rPr dirty="0"/>
              <a:t> Collins </a:t>
            </a:r>
            <a:r>
              <a:rPr dirty="0" err="1"/>
              <a:t>gibt</a:t>
            </a:r>
            <a:r>
              <a:rPr dirty="0"/>
              <a:t> es </a:t>
            </a:r>
            <a:r>
              <a:rPr lang="de-DE" dirty="0"/>
              <a:t>5 </a:t>
            </a:r>
            <a:r>
              <a:rPr dirty="0" err="1"/>
              <a:t>Stufen</a:t>
            </a:r>
            <a:r>
              <a:rPr dirty="0"/>
              <a:t>, </a:t>
            </a:r>
            <a:r>
              <a:rPr dirty="0" err="1"/>
              <a:t>wie</a:t>
            </a:r>
            <a:r>
              <a:rPr dirty="0"/>
              <a:t> </a:t>
            </a:r>
            <a:r>
              <a:rPr dirty="0" err="1"/>
              <a:t>ein</a:t>
            </a:r>
            <a:r>
              <a:rPr dirty="0"/>
              <a:t> </a:t>
            </a:r>
            <a:r>
              <a:rPr dirty="0" err="1"/>
              <a:t>Unternehmen</a:t>
            </a:r>
            <a:r>
              <a:rPr dirty="0"/>
              <a:t> </a:t>
            </a:r>
            <a:r>
              <a:rPr lang="de-DE" dirty="0"/>
              <a:t>zu Fall kommt</a:t>
            </a:r>
            <a:r>
              <a:rPr dirty="0"/>
              <a:t>.</a:t>
            </a:r>
            <a:endParaRPr dirty="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defTabSz="1087636">
              <a:spcBef>
                <a:spcPts val="600"/>
              </a:spcBef>
              <a:defRPr sz="1900">
                <a:solidFill>
                  <a:srgbClr val="E53292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b="1" dirty="0" err="1"/>
              <a:t>Stufe</a:t>
            </a:r>
            <a:r>
              <a:rPr b="1" dirty="0"/>
              <a:t> 1: </a:t>
            </a:r>
            <a:r>
              <a:rPr dirty="0" err="1">
                <a:solidFill>
                  <a:srgbClr val="44546A"/>
                </a:solidFill>
              </a:rPr>
              <a:t>Arroganz</a:t>
            </a:r>
            <a:r>
              <a:rPr dirty="0">
                <a:solidFill>
                  <a:srgbClr val="44546A"/>
                </a:solidFill>
              </a:rPr>
              <a:t> und </a:t>
            </a:r>
            <a:r>
              <a:rPr lang="de-DE" dirty="0">
                <a:solidFill>
                  <a:srgbClr val="44546A"/>
                </a:solidFill>
              </a:rPr>
              <a:t>seinen Erfolg praktisch als Anrecht zu betrachten </a:t>
            </a:r>
            <a:r>
              <a:rPr dirty="0" err="1">
                <a:solidFill>
                  <a:srgbClr val="44546A"/>
                </a:solidFill>
              </a:rPr>
              <a:t>sind</a:t>
            </a:r>
            <a:r>
              <a:rPr dirty="0">
                <a:solidFill>
                  <a:srgbClr val="44546A"/>
                </a:solidFill>
              </a:rPr>
              <a:t> </a:t>
            </a:r>
            <a:r>
              <a:rPr dirty="0" err="1">
                <a:solidFill>
                  <a:srgbClr val="44546A"/>
                </a:solidFill>
              </a:rPr>
              <a:t>Anzeichen</a:t>
            </a:r>
            <a:r>
              <a:rPr dirty="0">
                <a:solidFill>
                  <a:srgbClr val="44546A"/>
                </a:solidFill>
              </a:rPr>
              <a:t> </a:t>
            </a:r>
            <a:r>
              <a:rPr dirty="0" err="1">
                <a:solidFill>
                  <a:srgbClr val="44546A"/>
                </a:solidFill>
              </a:rPr>
              <a:t>für</a:t>
            </a:r>
            <a:r>
              <a:rPr dirty="0">
                <a:solidFill>
                  <a:srgbClr val="44546A"/>
                </a:solidFill>
              </a:rPr>
              <a:t> </a:t>
            </a:r>
            <a:r>
              <a:rPr dirty="0" err="1">
                <a:solidFill>
                  <a:srgbClr val="44546A"/>
                </a:solidFill>
              </a:rPr>
              <a:t>Stufe</a:t>
            </a:r>
            <a:r>
              <a:rPr dirty="0">
                <a:solidFill>
                  <a:srgbClr val="44546A"/>
                </a:solidFill>
              </a:rPr>
              <a:t> 1, </a:t>
            </a:r>
            <a:r>
              <a:rPr lang="de-DE" dirty="0">
                <a:solidFill>
                  <a:srgbClr val="44546A"/>
                </a:solidFill>
              </a:rPr>
              <a:t>der </a:t>
            </a:r>
            <a:r>
              <a:rPr dirty="0">
                <a:solidFill>
                  <a:srgbClr val="44546A"/>
                </a:solidFill>
              </a:rPr>
              <a:t>"</a:t>
            </a:r>
            <a:r>
              <a:rPr lang="de-DE" dirty="0">
                <a:solidFill>
                  <a:srgbClr val="44546A"/>
                </a:solidFill>
              </a:rPr>
              <a:t>Aus dem </a:t>
            </a:r>
            <a:r>
              <a:rPr dirty="0" err="1">
                <a:solidFill>
                  <a:srgbClr val="44546A"/>
                </a:solidFill>
              </a:rPr>
              <a:t>Erfolg</a:t>
            </a:r>
            <a:r>
              <a:rPr dirty="0">
                <a:solidFill>
                  <a:srgbClr val="44546A"/>
                </a:solidFill>
              </a:rPr>
              <a:t> </a:t>
            </a:r>
            <a:r>
              <a:rPr dirty="0" err="1">
                <a:solidFill>
                  <a:srgbClr val="44546A"/>
                </a:solidFill>
              </a:rPr>
              <a:t>geborene</a:t>
            </a:r>
            <a:r>
              <a:rPr lang="de-DE" dirty="0">
                <a:solidFill>
                  <a:srgbClr val="44546A"/>
                </a:solidFill>
              </a:rPr>
              <a:t>n</a:t>
            </a:r>
            <a:r>
              <a:rPr dirty="0">
                <a:solidFill>
                  <a:srgbClr val="44546A"/>
                </a:solidFill>
              </a:rPr>
              <a:t> Hybris". </a:t>
            </a:r>
            <a:r>
              <a:rPr lang="de-DE" dirty="0">
                <a:solidFill>
                  <a:srgbClr val="44546A"/>
                </a:solidFill>
              </a:rPr>
              <a:t>Auf dieser Stufe </a:t>
            </a:r>
            <a:r>
              <a:rPr dirty="0" err="1">
                <a:solidFill>
                  <a:srgbClr val="44546A"/>
                </a:solidFill>
              </a:rPr>
              <a:t>verlieren</a:t>
            </a:r>
            <a:r>
              <a:rPr dirty="0">
                <a:solidFill>
                  <a:srgbClr val="44546A"/>
                </a:solidFill>
              </a:rPr>
              <a:t> Menschen </a:t>
            </a:r>
            <a:r>
              <a:rPr dirty="0" err="1">
                <a:solidFill>
                  <a:srgbClr val="44546A"/>
                </a:solidFill>
              </a:rPr>
              <a:t>aus</a:t>
            </a:r>
            <a:r>
              <a:rPr dirty="0">
                <a:solidFill>
                  <a:srgbClr val="44546A"/>
                </a:solidFill>
              </a:rPr>
              <a:t> den </a:t>
            </a:r>
            <a:r>
              <a:rPr dirty="0" err="1">
                <a:solidFill>
                  <a:srgbClr val="44546A"/>
                </a:solidFill>
              </a:rPr>
              <a:t>Augen</a:t>
            </a:r>
            <a:r>
              <a:rPr dirty="0">
                <a:solidFill>
                  <a:srgbClr val="44546A"/>
                </a:solidFill>
              </a:rPr>
              <a:t>, </a:t>
            </a:r>
            <a:r>
              <a:rPr lang="de-DE" dirty="0">
                <a:solidFill>
                  <a:srgbClr val="44546A"/>
                </a:solidFill>
              </a:rPr>
              <a:t>wieso sie erfolgreich wurden und fangen an zu glauben, in allem erfolgreich sein können.</a:t>
            </a:r>
            <a:endParaRPr dirty="0">
              <a:solidFill>
                <a:srgbClr val="44546A"/>
              </a:solidFill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7" name="object 25"/>
          <p:cNvGrpSpPr/>
          <p:nvPr/>
        </p:nvGrpSpPr>
        <p:grpSpPr>
          <a:xfrm>
            <a:off x="3156878" y="1946219"/>
            <a:ext cx="1585220" cy="3458901"/>
            <a:chOff x="0" y="0"/>
            <a:chExt cx="1585219" cy="3143919"/>
          </a:xfrm>
        </p:grpSpPr>
        <p:sp>
          <p:nvSpPr>
            <p:cNvPr id="1335" name="Rechteck"/>
            <p:cNvSpPr/>
            <p:nvPr/>
          </p:nvSpPr>
          <p:spPr>
            <a:xfrm>
              <a:off x="0" y="0"/>
              <a:ext cx="1585219" cy="2991541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R="5080" algn="ctr">
                <a:lnSpc>
                  <a:spcPts val="1600"/>
                </a:lnSpc>
                <a:defRPr sz="140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1336" name="Stufe 1: Aus dem Erfolg geborene Hybris…"/>
            <p:cNvSpPr txBox="1"/>
            <p:nvPr/>
          </p:nvSpPr>
          <p:spPr>
            <a:xfrm>
              <a:off x="0" y="22859"/>
              <a:ext cx="1585219" cy="312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pc="-5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lang="de-DE" sz="1600" b="1" dirty="0">
                  <a:solidFill>
                    <a:srgbClr val="58667A"/>
                  </a:solidFill>
                </a:rPr>
                <a:t>Stufe </a:t>
              </a:r>
              <a:r>
                <a:rPr lang="de-DE" sz="1600" b="1" spc="0" dirty="0">
                  <a:solidFill>
                    <a:srgbClr val="58667A"/>
                  </a:solidFill>
                </a:rPr>
                <a:t>1: </a:t>
              </a:r>
            </a:p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pc="-5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lang="de-DE" sz="1600" b="1" spc="0" dirty="0">
                  <a:solidFill>
                    <a:srgbClr val="58667A"/>
                  </a:solidFill>
                </a:rPr>
                <a:t>Aus dem </a:t>
              </a:r>
              <a:r>
                <a:rPr lang="de-DE" sz="1600" b="1" spc="25" dirty="0">
                  <a:solidFill>
                    <a:srgbClr val="58667A"/>
                  </a:solidFill>
                </a:rPr>
                <a:t>Erfolg </a:t>
              </a:r>
              <a:r>
                <a:rPr lang="de-DE" sz="1600" b="1" spc="20" dirty="0">
                  <a:solidFill>
                    <a:srgbClr val="58667A"/>
                  </a:solidFill>
                </a:rPr>
                <a:t>geborene </a:t>
              </a:r>
              <a:r>
                <a:rPr lang="de-DE" sz="1600" b="1" spc="10" dirty="0">
                  <a:solidFill>
                    <a:srgbClr val="58667A"/>
                  </a:solidFill>
                </a:rPr>
                <a:t>Hybris</a:t>
              </a:r>
            </a:p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pc="-5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lang="de-DE" sz="1600" spc="10" dirty="0">
                <a:solidFill>
                  <a:srgbClr val="58667A"/>
                </a:solidFill>
              </a:endParaRPr>
            </a:p>
            <a:p>
              <a:pPr marR="5080" indent="12064" algn="ctr">
                <a:lnSpc>
                  <a:spcPts val="1600"/>
                </a:lnSpc>
                <a:defRPr spc="-3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lang="de-DE" sz="1600" dirty="0">
                  <a:solidFill>
                    <a:srgbClr val="58667A"/>
                  </a:solidFill>
                </a:rPr>
                <a:t>Der </a:t>
              </a:r>
              <a:r>
                <a:rPr lang="de-DE" sz="1600" spc="5" dirty="0">
                  <a:solidFill>
                    <a:srgbClr val="58667A"/>
                  </a:solidFill>
                </a:rPr>
                <a:t>kulturelle </a:t>
              </a:r>
              <a:r>
                <a:rPr lang="de-DE" sz="1600" spc="15" dirty="0">
                  <a:solidFill>
                    <a:srgbClr val="58667A"/>
                  </a:solidFill>
                </a:rPr>
                <a:t>Kipppunkt</a:t>
              </a:r>
              <a:r>
                <a:rPr lang="de-DE" sz="1600" spc="-5" dirty="0">
                  <a:solidFill>
                    <a:srgbClr val="58667A"/>
                  </a:solidFill>
                </a:rPr>
                <a:t>, an dem </a:t>
              </a:r>
              <a:r>
                <a:rPr lang="de-DE" sz="1600" spc="15" dirty="0">
                  <a:solidFill>
                    <a:srgbClr val="58667A"/>
                  </a:solidFill>
                </a:rPr>
                <a:t>harte </a:t>
              </a:r>
              <a:r>
                <a:rPr lang="de-DE" sz="1600" spc="-5" dirty="0">
                  <a:solidFill>
                    <a:srgbClr val="58667A"/>
                  </a:solidFill>
                </a:rPr>
                <a:t>Arbeit </a:t>
              </a:r>
              <a:r>
                <a:rPr lang="de-DE" sz="1600" spc="25" dirty="0">
                  <a:solidFill>
                    <a:srgbClr val="58667A"/>
                  </a:solidFill>
                </a:rPr>
                <a:t>und der </a:t>
              </a:r>
              <a:r>
                <a:rPr lang="de-DE" sz="1600" spc="15" dirty="0">
                  <a:solidFill>
                    <a:srgbClr val="58667A"/>
                  </a:solidFill>
                </a:rPr>
                <a:t>Fokus</a:t>
              </a:r>
              <a:r>
                <a:rPr lang="de-DE" sz="1600" spc="0" dirty="0">
                  <a:solidFill>
                    <a:srgbClr val="58667A"/>
                  </a:solidFill>
                </a:rPr>
                <a:t>, um das </a:t>
              </a:r>
              <a:r>
                <a:rPr lang="de-DE" sz="1600" spc="5" dirty="0">
                  <a:solidFill>
                    <a:srgbClr val="58667A"/>
                  </a:solidFill>
                </a:rPr>
                <a:t>Geschäft </a:t>
              </a:r>
              <a:r>
                <a:rPr lang="de-DE" sz="1600" spc="-5" dirty="0">
                  <a:solidFill>
                    <a:srgbClr val="58667A"/>
                  </a:solidFill>
                </a:rPr>
                <a:t>zu verdienen, in ein Gefühl </a:t>
              </a:r>
              <a:r>
                <a:rPr lang="de-DE" sz="1600" spc="0" dirty="0">
                  <a:solidFill>
                    <a:srgbClr val="58667A"/>
                  </a:solidFill>
                </a:rPr>
                <a:t>des </a:t>
              </a:r>
              <a:r>
                <a:rPr lang="de-DE" sz="1600" spc="-5" dirty="0">
                  <a:solidFill>
                    <a:srgbClr val="58667A"/>
                  </a:solidFill>
                </a:rPr>
                <a:t>Anspruchs </a:t>
              </a:r>
              <a:r>
                <a:rPr lang="de-DE" sz="1600" spc="0" dirty="0">
                  <a:solidFill>
                    <a:srgbClr val="58667A"/>
                  </a:solidFill>
                </a:rPr>
                <a:t>auf zukünftigen </a:t>
              </a:r>
              <a:r>
                <a:rPr lang="de-DE" sz="1600" spc="15" dirty="0">
                  <a:solidFill>
                    <a:srgbClr val="58667A"/>
                  </a:solidFill>
                </a:rPr>
                <a:t>Erfolg </a:t>
              </a:r>
              <a:r>
                <a:rPr lang="de-DE" sz="1600" spc="0" dirty="0">
                  <a:solidFill>
                    <a:srgbClr val="58667A"/>
                  </a:solidFill>
                </a:rPr>
                <a:t>umschlägt</a:t>
              </a:r>
              <a:endParaRPr spc="15" dirty="0"/>
            </a:p>
          </p:txBody>
        </p:sp>
      </p:grpSp>
      <p:sp>
        <p:nvSpPr>
          <p:cNvPr id="1338" name="Freihandform: Form 5"/>
          <p:cNvSpPr/>
          <p:nvPr/>
        </p:nvSpPr>
        <p:spPr>
          <a:xfrm>
            <a:off x="3280543" y="2505476"/>
            <a:ext cx="8338727" cy="35184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26" extrusionOk="0">
                <a:moveTo>
                  <a:pt x="0" y="18183"/>
                </a:moveTo>
                <a:cubicBezTo>
                  <a:pt x="1528" y="17796"/>
                  <a:pt x="3056" y="17409"/>
                  <a:pt x="4563" y="14967"/>
                </a:cubicBezTo>
                <a:cubicBezTo>
                  <a:pt x="6071" y="12525"/>
                  <a:pt x="8099" y="5765"/>
                  <a:pt x="9044" y="3532"/>
                </a:cubicBezTo>
                <a:cubicBezTo>
                  <a:pt x="9989" y="1298"/>
                  <a:pt x="9652" y="2063"/>
                  <a:pt x="10233" y="1566"/>
                </a:cubicBezTo>
                <a:cubicBezTo>
                  <a:pt x="10814" y="1070"/>
                  <a:pt x="11883" y="-965"/>
                  <a:pt x="12529" y="554"/>
                </a:cubicBezTo>
                <a:cubicBezTo>
                  <a:pt x="13174" y="2072"/>
                  <a:pt x="13649" y="9249"/>
                  <a:pt x="14105" y="10679"/>
                </a:cubicBezTo>
                <a:cubicBezTo>
                  <a:pt x="14561" y="12108"/>
                  <a:pt x="14866" y="8267"/>
                  <a:pt x="15267" y="9130"/>
                </a:cubicBezTo>
                <a:cubicBezTo>
                  <a:pt x="15668" y="9994"/>
                  <a:pt x="16152" y="15096"/>
                  <a:pt x="16511" y="15860"/>
                </a:cubicBezTo>
                <a:cubicBezTo>
                  <a:pt x="16871" y="16625"/>
                  <a:pt x="17115" y="13270"/>
                  <a:pt x="17424" y="13716"/>
                </a:cubicBezTo>
                <a:cubicBezTo>
                  <a:pt x="17733" y="14163"/>
                  <a:pt x="17986" y="18114"/>
                  <a:pt x="18364" y="18541"/>
                </a:cubicBezTo>
                <a:cubicBezTo>
                  <a:pt x="18742" y="18967"/>
                  <a:pt x="19314" y="16049"/>
                  <a:pt x="19692" y="16277"/>
                </a:cubicBezTo>
                <a:cubicBezTo>
                  <a:pt x="20070" y="16506"/>
                  <a:pt x="20314" y="19186"/>
                  <a:pt x="20632" y="19910"/>
                </a:cubicBezTo>
                <a:cubicBezTo>
                  <a:pt x="20950" y="20635"/>
                  <a:pt x="21275" y="20630"/>
                  <a:pt x="21600" y="20625"/>
                </a:cubicBezTo>
              </a:path>
            </a:pathLst>
          </a:custGeom>
          <a:ln w="38100">
            <a:solidFill>
              <a:schemeClr val="accent6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341" name="object 25"/>
          <p:cNvGrpSpPr/>
          <p:nvPr/>
        </p:nvGrpSpPr>
        <p:grpSpPr>
          <a:xfrm>
            <a:off x="4927597" y="1946218"/>
            <a:ext cx="2047243" cy="4159941"/>
            <a:chOff x="0" y="0"/>
            <a:chExt cx="1723571" cy="3952687"/>
          </a:xfrm>
        </p:grpSpPr>
        <p:sp>
          <p:nvSpPr>
            <p:cNvPr id="1339" name="Rechteck"/>
            <p:cNvSpPr/>
            <p:nvPr/>
          </p:nvSpPr>
          <p:spPr>
            <a:xfrm>
              <a:off x="0" y="0"/>
              <a:ext cx="1723571" cy="3659924"/>
            </a:xfrm>
            <a:prstGeom prst="rect">
              <a:avLst/>
            </a:prstGeom>
            <a:solidFill>
              <a:srgbClr val="54823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R="5080" algn="ctr"/>
              <a:endParaRPr/>
            </a:p>
          </p:txBody>
        </p:sp>
        <p:sp>
          <p:nvSpPr>
            <p:cNvPr id="1340" name="Stufe 2: Undiszipliniertes Streben nach mehr…"/>
            <p:cNvSpPr txBox="1"/>
            <p:nvPr/>
          </p:nvSpPr>
          <p:spPr>
            <a:xfrm>
              <a:off x="0" y="22859"/>
              <a:ext cx="1723571" cy="392982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pc="-5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lang="de-DE" sz="1800" b="1" dirty="0"/>
                <a:t>Stufe 2: Undiszipliniertes Streben nach mehr</a:t>
              </a:r>
            </a:p>
            <a:p>
              <a:pPr>
                <a:defRPr sz="140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lang="de-DE" sz="1800" dirty="0"/>
            </a:p>
            <a:p>
              <a:pPr marR="5080" indent="12064" algn="ctr">
                <a:defRPr sz="1700" spc="-3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lang="de-DE" sz="1800" dirty="0"/>
                <a:t>Die Folge von Stufe 1 ist, dass Menschen Ziele verfolgen, die sie von ihrem Kern, ihrem Wettbewerbsvorteil wegführen, alles im Namen des Wachstums oder der übergeordneten Strategie.</a:t>
              </a:r>
            </a:p>
          </p:txBody>
        </p:sp>
      </p:grpSp>
      <p:sp>
        <p:nvSpPr>
          <p:cNvPr id="1342" name="TextBox 87"/>
          <p:cNvSpPr txBox="1"/>
          <p:nvPr/>
        </p:nvSpPr>
        <p:spPr>
          <a:xfrm>
            <a:off x="595997" y="6546204"/>
            <a:ext cx="6378844" cy="228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>
              <a:defRPr sz="10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/>
              <a:t>Quelle: </a:t>
            </a:r>
            <a:r>
              <a:rPr dirty="0" err="1"/>
              <a:t>Adaptiert</a:t>
            </a:r>
            <a:r>
              <a:rPr dirty="0"/>
              <a:t> von Jim Collins, "How the Mighty Fall and Why Some Companies Never Give In" und Eli </a:t>
            </a:r>
            <a:r>
              <a:rPr dirty="0" err="1"/>
              <a:t>Zelkha</a:t>
            </a:r>
            <a:endParaRPr dirty="0"/>
          </a:p>
        </p:txBody>
      </p:sp>
      <p:sp>
        <p:nvSpPr>
          <p:cNvPr id="14" name="Textplatzhalter 1">
            <a:extLst>
              <a:ext uri="{FF2B5EF4-FFF2-40B4-BE49-F238E27FC236}">
                <a16:creationId xmlns:a16="http://schemas.microsoft.com/office/drawing/2014/main" id="{2F26AA92-CA9F-4694-AB4F-3071AE8A87F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355090" y="562885"/>
            <a:ext cx="8852377" cy="697353"/>
          </a:xfrm>
          <a:prstGeom prst="rect">
            <a:avLst/>
          </a:prstGeom>
        </p:spPr>
        <p:txBody>
          <a:bodyPr/>
          <a:lstStyle/>
          <a:p>
            <a:r>
              <a:rPr dirty="0"/>
              <a:t>Wie die </a:t>
            </a:r>
            <a:r>
              <a:rPr dirty="0" err="1"/>
              <a:t>Mächtigen</a:t>
            </a:r>
            <a:r>
              <a:rPr dirty="0"/>
              <a:t> fallen 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CAD97EC8-65EE-478F-9C97-2A459691A9A5}"/>
              </a:ext>
            </a:extLst>
          </p:cNvPr>
          <p:cNvSpPr txBox="1"/>
          <p:nvPr/>
        </p:nvSpPr>
        <p:spPr>
          <a:xfrm>
            <a:off x="309264" y="1691047"/>
            <a:ext cx="2847614" cy="47759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0790" tIns="40790" rIns="40790" bIns="40790">
            <a:spAutoFit/>
          </a:bodyPr>
          <a:lstStyle/>
          <a:p>
            <a:pPr defTabSz="1087636">
              <a:spcBef>
                <a:spcPts val="600"/>
              </a:spcBef>
              <a:defRPr sz="20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sz="2000" b="1" dirty="0" err="1"/>
              <a:t>Stufe</a:t>
            </a:r>
            <a:r>
              <a:rPr sz="2000" b="1" dirty="0"/>
              <a:t> 2:</a:t>
            </a:r>
            <a:endParaRPr sz="2000" b="1" dirty="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defTabSz="1087636">
              <a:spcBef>
                <a:spcPts val="600"/>
              </a:spcBef>
              <a:defRPr sz="20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Es </a:t>
            </a:r>
            <a:r>
              <a:rPr dirty="0" err="1"/>
              <a:t>ist</a:t>
            </a:r>
            <a:r>
              <a:rPr dirty="0"/>
              <a:t> </a:t>
            </a:r>
            <a:r>
              <a:rPr dirty="0" err="1"/>
              <a:t>ein</a:t>
            </a:r>
            <a:r>
              <a:rPr dirty="0"/>
              <a:t> </a:t>
            </a:r>
            <a:r>
              <a:rPr dirty="0" err="1"/>
              <a:t>kurzer</a:t>
            </a:r>
            <a:r>
              <a:rPr dirty="0"/>
              <a:t> </a:t>
            </a:r>
            <a:r>
              <a:rPr dirty="0" err="1"/>
              <a:t>Weg</a:t>
            </a:r>
            <a:r>
              <a:rPr dirty="0"/>
              <a:t> von </a:t>
            </a:r>
            <a:r>
              <a:rPr dirty="0" err="1"/>
              <a:t>Stufe</a:t>
            </a:r>
            <a:r>
              <a:rPr dirty="0"/>
              <a:t> 1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Stufe</a:t>
            </a:r>
            <a:r>
              <a:rPr dirty="0"/>
              <a:t> 2, dem "</a:t>
            </a:r>
            <a:r>
              <a:rPr dirty="0" err="1"/>
              <a:t>undisziplinierten</a:t>
            </a:r>
            <a:r>
              <a:rPr dirty="0"/>
              <a:t> </a:t>
            </a:r>
            <a:r>
              <a:rPr dirty="0" err="1"/>
              <a:t>Streben</a:t>
            </a:r>
            <a:r>
              <a:rPr dirty="0"/>
              <a:t> </a:t>
            </a:r>
            <a:r>
              <a:rPr dirty="0" err="1"/>
              <a:t>nach</a:t>
            </a:r>
            <a:r>
              <a:rPr dirty="0"/>
              <a:t> </a:t>
            </a:r>
            <a:r>
              <a:rPr dirty="0" err="1"/>
              <a:t>mehr</a:t>
            </a:r>
            <a:r>
              <a:rPr dirty="0"/>
              <a:t>", </a:t>
            </a:r>
            <a:r>
              <a:rPr dirty="0" err="1"/>
              <a:t>bei</a:t>
            </a:r>
            <a:r>
              <a:rPr dirty="0"/>
              <a:t> dem </a:t>
            </a:r>
            <a:r>
              <a:rPr dirty="0" err="1"/>
              <a:t>Unternehmen</a:t>
            </a:r>
            <a:r>
              <a:rPr dirty="0"/>
              <a:t> </a:t>
            </a:r>
            <a:r>
              <a:rPr dirty="0" err="1"/>
              <a:t>nach</a:t>
            </a:r>
            <a:r>
              <a:rPr dirty="0"/>
              <a:t> </a:t>
            </a:r>
            <a:r>
              <a:rPr dirty="0" err="1"/>
              <a:t>mehr</a:t>
            </a:r>
            <a:r>
              <a:rPr dirty="0"/>
              <a:t> </a:t>
            </a:r>
            <a:r>
              <a:rPr dirty="0" err="1"/>
              <a:t>Wachstum</a:t>
            </a:r>
            <a:r>
              <a:rPr dirty="0"/>
              <a:t> </a:t>
            </a:r>
            <a:r>
              <a:rPr dirty="0" err="1"/>
              <a:t>streben</a:t>
            </a:r>
            <a:r>
              <a:rPr dirty="0"/>
              <a:t>, </a:t>
            </a:r>
            <a:r>
              <a:rPr lang="de-DE" dirty="0"/>
              <a:t>und dabei zügellose Schritte unternehmen, </a:t>
            </a:r>
            <a:r>
              <a:rPr dirty="0"/>
              <a:t>die </a:t>
            </a:r>
            <a:r>
              <a:rPr dirty="0" err="1"/>
              <a:t>nicht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ihrem</a:t>
            </a:r>
            <a:r>
              <a:rPr dirty="0"/>
              <a:t> </a:t>
            </a:r>
            <a:r>
              <a:rPr dirty="0" err="1"/>
              <a:t>Kerngeschäft</a:t>
            </a:r>
            <a:r>
              <a:rPr lang="de-DE" dirty="0"/>
              <a:t> </a:t>
            </a:r>
            <a:r>
              <a:rPr dirty="0" err="1"/>
              <a:t>passen</a:t>
            </a:r>
            <a:r>
              <a:rPr dirty="0"/>
              <a:t>. </a:t>
            </a:r>
            <a:r>
              <a:rPr lang="de-DE" dirty="0"/>
              <a:t>Das liegt entweder an dem </a:t>
            </a:r>
            <a:r>
              <a:rPr dirty="0" err="1"/>
              <a:t>Bereich</a:t>
            </a:r>
            <a:r>
              <a:rPr dirty="0"/>
              <a:t>, in den das </a:t>
            </a:r>
            <a:r>
              <a:rPr dirty="0" err="1"/>
              <a:t>Unternehmen</a:t>
            </a:r>
            <a:r>
              <a:rPr dirty="0"/>
              <a:t> </a:t>
            </a:r>
            <a:r>
              <a:rPr dirty="0" err="1"/>
              <a:t>vordringt</a:t>
            </a:r>
            <a:r>
              <a:rPr dirty="0"/>
              <a:t>, </a:t>
            </a:r>
            <a:r>
              <a:rPr dirty="0" err="1"/>
              <a:t>oder</a:t>
            </a:r>
            <a:r>
              <a:rPr dirty="0"/>
              <a:t> </a:t>
            </a:r>
            <a:r>
              <a:rPr lang="de-DE" dirty="0"/>
              <a:t>an der</a:t>
            </a:r>
            <a:r>
              <a:rPr dirty="0"/>
              <a:t> </a:t>
            </a:r>
            <a:r>
              <a:rPr dirty="0" err="1"/>
              <a:t>Schnelligkeit</a:t>
            </a:r>
            <a:r>
              <a:rPr dirty="0"/>
              <a:t> des </a:t>
            </a:r>
            <a:r>
              <a:rPr dirty="0" err="1"/>
              <a:t>Wachstums</a:t>
            </a:r>
            <a:r>
              <a:rPr lang="de-DE" dirty="0"/>
              <a:t>.</a:t>
            </a:r>
            <a:endParaRPr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8" name="object 25"/>
          <p:cNvGrpSpPr/>
          <p:nvPr/>
        </p:nvGrpSpPr>
        <p:grpSpPr>
          <a:xfrm>
            <a:off x="3156878" y="1946219"/>
            <a:ext cx="1585220" cy="3480696"/>
            <a:chOff x="0" y="0"/>
            <a:chExt cx="1585219" cy="3001156"/>
          </a:xfrm>
        </p:grpSpPr>
        <p:sp>
          <p:nvSpPr>
            <p:cNvPr id="1346" name="Rechteck"/>
            <p:cNvSpPr/>
            <p:nvPr/>
          </p:nvSpPr>
          <p:spPr>
            <a:xfrm>
              <a:off x="0" y="0"/>
              <a:ext cx="1585219" cy="2991541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R="5080" algn="ctr">
                <a:lnSpc>
                  <a:spcPts val="1600"/>
                </a:lnSpc>
                <a:defRPr sz="140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1347" name="Stufe 1: Aus dem Erfolg geborene Hybris…"/>
            <p:cNvSpPr txBox="1"/>
            <p:nvPr/>
          </p:nvSpPr>
          <p:spPr>
            <a:xfrm>
              <a:off x="0" y="22859"/>
              <a:ext cx="1585219" cy="29782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z="1600" spc="-5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sz="1600" b="1" dirty="0" err="1"/>
                <a:t>Stufe</a:t>
              </a:r>
              <a:r>
                <a:rPr sz="1600" b="1" dirty="0"/>
                <a:t> </a:t>
              </a:r>
              <a:r>
                <a:rPr sz="1600" b="1" spc="0" dirty="0"/>
                <a:t>1:</a:t>
              </a:r>
              <a:endParaRPr lang="de-DE" sz="1600" b="1" spc="0" dirty="0"/>
            </a:p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z="1600" spc="-5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sz="1600" b="1" spc="0" dirty="0"/>
                <a:t> </a:t>
              </a:r>
              <a:r>
                <a:rPr sz="1600" b="1" spc="0" dirty="0" err="1"/>
                <a:t>Aus</a:t>
              </a:r>
              <a:r>
                <a:rPr sz="1600" b="1" spc="0" dirty="0"/>
                <a:t> dem </a:t>
              </a:r>
              <a:r>
                <a:rPr sz="1600" b="1" spc="25" dirty="0" err="1"/>
                <a:t>Erfolg</a:t>
              </a:r>
              <a:r>
                <a:rPr sz="1600" b="1" spc="25" dirty="0"/>
                <a:t> </a:t>
              </a:r>
              <a:r>
                <a:rPr sz="1600" b="1" spc="20" dirty="0" err="1"/>
                <a:t>geborene</a:t>
              </a:r>
              <a:r>
                <a:rPr sz="1600" b="1" spc="20" dirty="0"/>
                <a:t> </a:t>
              </a:r>
              <a:r>
                <a:rPr sz="1600" b="1" spc="10" dirty="0"/>
                <a:t>Hybris</a:t>
              </a:r>
              <a:endParaRPr lang="de-DE" sz="1600" b="1" spc="10" dirty="0"/>
            </a:p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z="1600" spc="-5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sz="1600" spc="10" dirty="0"/>
            </a:p>
            <a:p>
              <a:pPr marR="5080" indent="12064" algn="ctr">
                <a:lnSpc>
                  <a:spcPts val="1600"/>
                </a:lnSpc>
                <a:defRPr sz="1400" spc="-3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sz="1600" dirty="0"/>
                <a:t>Der </a:t>
              </a:r>
              <a:r>
                <a:rPr sz="1600" spc="5" dirty="0" err="1"/>
                <a:t>kulturelle</a:t>
              </a:r>
              <a:r>
                <a:rPr sz="1600" spc="5" dirty="0"/>
                <a:t> </a:t>
              </a:r>
              <a:r>
                <a:rPr sz="1600" spc="15" dirty="0" err="1"/>
                <a:t>Kipppunkt</a:t>
              </a:r>
              <a:r>
                <a:rPr sz="1600" spc="-5" dirty="0"/>
                <a:t>, an dem </a:t>
              </a:r>
              <a:r>
                <a:rPr sz="1600" spc="15" dirty="0" err="1"/>
                <a:t>harte</a:t>
              </a:r>
              <a:r>
                <a:rPr sz="1600" spc="15" dirty="0"/>
                <a:t> </a:t>
              </a:r>
              <a:r>
                <a:rPr sz="1600" spc="-5" dirty="0"/>
                <a:t>Arbeit </a:t>
              </a:r>
              <a:r>
                <a:rPr sz="1600" spc="25" dirty="0"/>
                <a:t>und der </a:t>
              </a:r>
              <a:r>
                <a:rPr sz="1600" spc="15" dirty="0" err="1"/>
                <a:t>Fokus</a:t>
              </a:r>
              <a:r>
                <a:rPr sz="1600" spc="0" dirty="0"/>
                <a:t>, das </a:t>
              </a:r>
              <a:r>
                <a:rPr sz="1600" spc="5" dirty="0" err="1"/>
                <a:t>Geschäft</a:t>
              </a:r>
              <a:r>
                <a:rPr sz="1600" spc="5" dirty="0"/>
                <a:t> </a:t>
              </a:r>
              <a:r>
                <a:rPr sz="1600" spc="-5" dirty="0" err="1"/>
                <a:t>zu</a:t>
              </a:r>
              <a:r>
                <a:rPr sz="1600" spc="-5" dirty="0"/>
                <a:t> </a:t>
              </a:r>
              <a:r>
                <a:rPr sz="1600" spc="-5" dirty="0" err="1"/>
                <a:t>verdienen</a:t>
              </a:r>
              <a:r>
                <a:rPr sz="1600" spc="-5" dirty="0"/>
                <a:t>, in </a:t>
              </a:r>
              <a:r>
                <a:rPr sz="1600" spc="-5" dirty="0" err="1"/>
                <a:t>ein</a:t>
              </a:r>
              <a:r>
                <a:rPr sz="1600" spc="-5" dirty="0"/>
                <a:t> </a:t>
              </a:r>
              <a:r>
                <a:rPr sz="1600" spc="-5" dirty="0" err="1"/>
                <a:t>Gefühl</a:t>
              </a:r>
              <a:r>
                <a:rPr sz="1600" spc="-5" dirty="0"/>
                <a:t> </a:t>
              </a:r>
              <a:r>
                <a:rPr sz="1600" spc="0" dirty="0"/>
                <a:t>des </a:t>
              </a:r>
              <a:r>
                <a:rPr sz="1600" spc="-5" dirty="0" err="1"/>
                <a:t>Anspruchs</a:t>
              </a:r>
              <a:r>
                <a:rPr sz="1600" spc="-5" dirty="0"/>
                <a:t> </a:t>
              </a:r>
              <a:r>
                <a:rPr sz="1600" spc="0" dirty="0"/>
                <a:t>auf </a:t>
              </a:r>
              <a:r>
                <a:rPr sz="1600" spc="0" dirty="0" err="1"/>
                <a:t>zukünftigen</a:t>
              </a:r>
              <a:r>
                <a:rPr sz="1600" spc="0" dirty="0"/>
                <a:t> </a:t>
              </a:r>
              <a:r>
                <a:rPr sz="1600" spc="15" dirty="0" err="1"/>
                <a:t>Erfolg</a:t>
              </a:r>
              <a:r>
                <a:rPr sz="1600" spc="15" dirty="0"/>
                <a:t> </a:t>
              </a:r>
              <a:r>
                <a:rPr sz="1600" spc="0" dirty="0" err="1"/>
                <a:t>umschlägt</a:t>
              </a:r>
              <a:r>
                <a:rPr sz="1600" spc="15" dirty="0"/>
                <a:t>.</a:t>
              </a:r>
            </a:p>
          </p:txBody>
        </p:sp>
      </p:grpSp>
      <p:sp>
        <p:nvSpPr>
          <p:cNvPr id="1349" name="Freihandform: Form 5"/>
          <p:cNvSpPr/>
          <p:nvPr/>
        </p:nvSpPr>
        <p:spPr>
          <a:xfrm>
            <a:off x="3280543" y="2505476"/>
            <a:ext cx="8338727" cy="35184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26" extrusionOk="0">
                <a:moveTo>
                  <a:pt x="0" y="18183"/>
                </a:moveTo>
                <a:cubicBezTo>
                  <a:pt x="1528" y="17796"/>
                  <a:pt x="3056" y="17409"/>
                  <a:pt x="4563" y="14967"/>
                </a:cubicBezTo>
                <a:cubicBezTo>
                  <a:pt x="6071" y="12525"/>
                  <a:pt x="8099" y="5765"/>
                  <a:pt x="9044" y="3532"/>
                </a:cubicBezTo>
                <a:cubicBezTo>
                  <a:pt x="9989" y="1298"/>
                  <a:pt x="9652" y="2063"/>
                  <a:pt x="10233" y="1566"/>
                </a:cubicBezTo>
                <a:cubicBezTo>
                  <a:pt x="10814" y="1070"/>
                  <a:pt x="11883" y="-965"/>
                  <a:pt x="12529" y="554"/>
                </a:cubicBezTo>
                <a:cubicBezTo>
                  <a:pt x="13174" y="2072"/>
                  <a:pt x="13649" y="9249"/>
                  <a:pt x="14105" y="10679"/>
                </a:cubicBezTo>
                <a:cubicBezTo>
                  <a:pt x="14561" y="12108"/>
                  <a:pt x="14866" y="8267"/>
                  <a:pt x="15267" y="9130"/>
                </a:cubicBezTo>
                <a:cubicBezTo>
                  <a:pt x="15668" y="9994"/>
                  <a:pt x="16152" y="15096"/>
                  <a:pt x="16511" y="15860"/>
                </a:cubicBezTo>
                <a:cubicBezTo>
                  <a:pt x="16871" y="16625"/>
                  <a:pt x="17115" y="13270"/>
                  <a:pt x="17424" y="13716"/>
                </a:cubicBezTo>
                <a:cubicBezTo>
                  <a:pt x="17733" y="14163"/>
                  <a:pt x="17986" y="18114"/>
                  <a:pt x="18364" y="18541"/>
                </a:cubicBezTo>
                <a:cubicBezTo>
                  <a:pt x="18742" y="18967"/>
                  <a:pt x="19314" y="16049"/>
                  <a:pt x="19692" y="16277"/>
                </a:cubicBezTo>
                <a:cubicBezTo>
                  <a:pt x="20070" y="16506"/>
                  <a:pt x="20314" y="19186"/>
                  <a:pt x="20632" y="19910"/>
                </a:cubicBezTo>
                <a:cubicBezTo>
                  <a:pt x="20950" y="20635"/>
                  <a:pt x="21275" y="20630"/>
                  <a:pt x="21600" y="20625"/>
                </a:cubicBezTo>
              </a:path>
            </a:pathLst>
          </a:custGeom>
          <a:ln w="38100">
            <a:solidFill>
              <a:schemeClr val="accent6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352" name="object 25"/>
          <p:cNvGrpSpPr/>
          <p:nvPr/>
        </p:nvGrpSpPr>
        <p:grpSpPr>
          <a:xfrm>
            <a:off x="4927599" y="1946220"/>
            <a:ext cx="1585221" cy="3692580"/>
            <a:chOff x="0" y="0"/>
            <a:chExt cx="1585219" cy="3181610"/>
          </a:xfrm>
        </p:grpSpPr>
        <p:sp>
          <p:nvSpPr>
            <p:cNvPr id="1350" name="Rechteck"/>
            <p:cNvSpPr/>
            <p:nvPr/>
          </p:nvSpPr>
          <p:spPr>
            <a:xfrm>
              <a:off x="0" y="0"/>
              <a:ext cx="1585219" cy="2991541"/>
            </a:xfrm>
            <a:prstGeom prst="rect">
              <a:avLst/>
            </a:prstGeom>
            <a:solidFill>
              <a:srgbClr val="548235">
                <a:alpha val="3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R="5080" algn="ctr">
                <a:lnSpc>
                  <a:spcPts val="1600"/>
                </a:lnSpc>
                <a:defRPr sz="1400" spc="-3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1351" name="Stufe 2: Undiszipliniertes Streben nach mehr…"/>
            <p:cNvSpPr txBox="1"/>
            <p:nvPr/>
          </p:nvSpPr>
          <p:spPr>
            <a:xfrm>
              <a:off x="0" y="22859"/>
              <a:ext cx="1585219" cy="31587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z="1600" spc="-5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sz="1600" b="1" dirty="0" err="1"/>
                <a:t>Stufe</a:t>
              </a:r>
              <a:r>
                <a:rPr sz="1600" b="1" dirty="0"/>
                <a:t> 2: </a:t>
              </a:r>
              <a:r>
                <a:rPr sz="1600" b="1" dirty="0" err="1"/>
                <a:t>Undiszipliniertes</a:t>
              </a:r>
              <a:r>
                <a:rPr sz="1600" b="1" dirty="0"/>
                <a:t> </a:t>
              </a:r>
              <a:r>
                <a:rPr sz="1600" b="1" dirty="0" err="1"/>
                <a:t>Streben</a:t>
              </a:r>
              <a:r>
                <a:rPr sz="1600" b="1" dirty="0"/>
                <a:t> </a:t>
              </a:r>
              <a:r>
                <a:rPr sz="1600" b="1" dirty="0" err="1"/>
                <a:t>nach</a:t>
              </a:r>
              <a:r>
                <a:rPr sz="1600" b="1" dirty="0"/>
                <a:t> </a:t>
              </a:r>
              <a:r>
                <a:rPr sz="1600" b="1" dirty="0" err="1"/>
                <a:t>mehr</a:t>
              </a:r>
              <a:endParaRPr sz="1600" b="1" dirty="0"/>
            </a:p>
            <a:p>
              <a:pPr algn="ctr">
                <a:defRPr sz="140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sz="1600" dirty="0"/>
            </a:p>
            <a:p>
              <a:pPr marR="5080" indent="12064" algn="ctr">
                <a:lnSpc>
                  <a:spcPts val="1600"/>
                </a:lnSpc>
                <a:defRPr sz="1400" spc="-3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sz="1600" dirty="0"/>
                <a:t>Der Aufbau von </a:t>
              </a:r>
              <a:r>
                <a:rPr sz="1600" dirty="0" err="1"/>
                <a:t>Stufe</a:t>
              </a:r>
              <a:r>
                <a:rPr sz="1600" dirty="0"/>
                <a:t> </a:t>
              </a:r>
              <a:r>
                <a:rPr sz="1600" dirty="0" err="1"/>
                <a:t>eins</a:t>
              </a:r>
              <a:r>
                <a:rPr sz="1600" dirty="0"/>
                <a:t> </a:t>
              </a:r>
              <a:r>
                <a:rPr sz="1600" dirty="0" err="1"/>
                <a:t>ist</a:t>
              </a:r>
              <a:r>
                <a:rPr sz="1600" dirty="0"/>
                <a:t>, </a:t>
              </a:r>
              <a:r>
                <a:rPr sz="1600" dirty="0" err="1"/>
                <a:t>dass</a:t>
              </a:r>
              <a:r>
                <a:rPr sz="1600" dirty="0"/>
                <a:t> Menschen </a:t>
              </a:r>
              <a:r>
                <a:rPr sz="1600" dirty="0" err="1"/>
                <a:t>Ziele</a:t>
              </a:r>
              <a:r>
                <a:rPr sz="1600" dirty="0"/>
                <a:t> </a:t>
              </a:r>
              <a:r>
                <a:rPr sz="1600" dirty="0" err="1"/>
                <a:t>verfolgen</a:t>
              </a:r>
              <a:r>
                <a:rPr sz="1600" dirty="0"/>
                <a:t>, die </a:t>
              </a:r>
              <a:r>
                <a:rPr sz="1600" dirty="0" err="1"/>
                <a:t>sie</a:t>
              </a:r>
              <a:r>
                <a:rPr sz="1600" dirty="0"/>
                <a:t> von </a:t>
              </a:r>
              <a:r>
                <a:rPr sz="1600" dirty="0" err="1"/>
                <a:t>ihrem</a:t>
              </a:r>
              <a:r>
                <a:rPr sz="1600" dirty="0"/>
                <a:t> Kern,</a:t>
              </a:r>
              <a:r>
                <a:rPr lang="de-DE" sz="1600" dirty="0"/>
                <a:t> </a:t>
              </a:r>
              <a:r>
                <a:rPr sz="1600" dirty="0" err="1"/>
                <a:t>ihrem</a:t>
              </a:r>
              <a:r>
                <a:rPr sz="1600" dirty="0"/>
                <a:t> </a:t>
              </a:r>
              <a:r>
                <a:rPr sz="1600" dirty="0" err="1"/>
                <a:t>Wettbe</a:t>
              </a:r>
              <a:r>
                <a:rPr lang="de-DE" sz="1600" dirty="0"/>
                <a:t>-</a:t>
              </a:r>
              <a:r>
                <a:rPr sz="1600" dirty="0" err="1"/>
                <a:t>werbsvorteil</a:t>
              </a:r>
              <a:r>
                <a:rPr sz="1600" dirty="0"/>
                <a:t> </a:t>
              </a:r>
              <a:r>
                <a:rPr sz="1600" dirty="0" err="1"/>
                <a:t>weg</a:t>
              </a:r>
              <a:r>
                <a:rPr lang="de-DE" sz="1600" dirty="0"/>
                <a:t>-</a:t>
              </a:r>
              <a:r>
                <a:rPr sz="1600" dirty="0" err="1"/>
                <a:t>führen</a:t>
              </a:r>
              <a:r>
                <a:rPr sz="1600" dirty="0"/>
                <a:t>, </a:t>
              </a:r>
              <a:r>
                <a:rPr sz="1600" dirty="0" err="1"/>
                <a:t>alles</a:t>
              </a:r>
              <a:r>
                <a:rPr sz="1600" dirty="0"/>
                <a:t> </a:t>
              </a:r>
              <a:r>
                <a:rPr sz="1600" dirty="0" err="1"/>
                <a:t>im</a:t>
              </a:r>
              <a:r>
                <a:rPr sz="1600" dirty="0"/>
                <a:t> Na</a:t>
              </a:r>
              <a:r>
                <a:rPr lang="de-DE" sz="1600" dirty="0"/>
                <a:t>-</a:t>
              </a:r>
              <a:r>
                <a:rPr sz="1600" dirty="0"/>
                <a:t>men des </a:t>
              </a:r>
              <a:r>
                <a:rPr sz="1600" dirty="0" err="1"/>
                <a:t>Wachs</a:t>
              </a:r>
              <a:r>
                <a:rPr lang="de-DE" sz="1600" dirty="0"/>
                <a:t>-</a:t>
              </a:r>
              <a:r>
                <a:rPr sz="1600" dirty="0"/>
                <a:t>tums </a:t>
              </a:r>
              <a:r>
                <a:rPr sz="1600" dirty="0" err="1"/>
                <a:t>oder</a:t>
              </a:r>
              <a:r>
                <a:rPr sz="1600" dirty="0"/>
                <a:t> der </a:t>
              </a:r>
              <a:r>
                <a:rPr sz="1600" dirty="0" err="1"/>
                <a:t>großen</a:t>
              </a:r>
              <a:r>
                <a:rPr sz="1600" dirty="0"/>
                <a:t> </a:t>
              </a:r>
              <a:r>
                <a:rPr sz="1600" dirty="0" err="1"/>
                <a:t>Strategie</a:t>
              </a:r>
              <a:r>
                <a:rPr sz="1600" dirty="0"/>
                <a:t>.</a:t>
              </a:r>
            </a:p>
          </p:txBody>
        </p:sp>
      </p:grpSp>
      <p:sp>
        <p:nvSpPr>
          <p:cNvPr id="1353" name="Rechteck"/>
          <p:cNvSpPr/>
          <p:nvPr/>
        </p:nvSpPr>
        <p:spPr>
          <a:xfrm>
            <a:off x="6698322" y="1946219"/>
            <a:ext cx="1585220" cy="3779669"/>
          </a:xfrm>
          <a:prstGeom prst="rect">
            <a:avLst/>
          </a:prstGeom>
          <a:solidFill>
            <a:srgbClr val="44546A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 marR="5080" algn="ctr"/>
            <a:endParaRPr/>
          </a:p>
        </p:txBody>
      </p:sp>
      <p:sp>
        <p:nvSpPr>
          <p:cNvPr id="1356" name="TextBox 87"/>
          <p:cNvSpPr txBox="1"/>
          <p:nvPr/>
        </p:nvSpPr>
        <p:spPr>
          <a:xfrm>
            <a:off x="595997" y="6546204"/>
            <a:ext cx="6378844" cy="228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>
              <a:defRPr sz="10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/>
              <a:t>Quelle: </a:t>
            </a:r>
            <a:r>
              <a:rPr dirty="0" err="1"/>
              <a:t>Adaptiert</a:t>
            </a:r>
            <a:r>
              <a:rPr dirty="0"/>
              <a:t> von Jim Collins, "How the Mighty Fall and Why Some Companies Never Give In" und Eli </a:t>
            </a:r>
            <a:r>
              <a:rPr dirty="0" err="1"/>
              <a:t>Zelkha</a:t>
            </a:r>
            <a:endParaRPr dirty="0"/>
          </a:p>
        </p:txBody>
      </p:sp>
      <p:sp>
        <p:nvSpPr>
          <p:cNvPr id="16" name="Stufe 3: Leugnung des Risikos…">
            <a:extLst>
              <a:ext uri="{FF2B5EF4-FFF2-40B4-BE49-F238E27FC236}">
                <a16:creationId xmlns:a16="http://schemas.microsoft.com/office/drawing/2014/main" id="{ECEDCAD3-26F3-466C-BA5E-C57580C8442C}"/>
              </a:ext>
            </a:extLst>
          </p:cNvPr>
          <p:cNvSpPr txBox="1"/>
          <p:nvPr/>
        </p:nvSpPr>
        <p:spPr>
          <a:xfrm>
            <a:off x="6698321" y="1953762"/>
            <a:ext cx="1548797" cy="28905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 numCol="1" anchor="t">
            <a:spAutoFit/>
          </a:bodyPr>
          <a:lstStyle/>
          <a:p>
            <a:pPr marL="634" marR="210184" indent="216534" algn="ctr">
              <a:spcBef>
                <a:spcPts val="100"/>
              </a:spcBef>
              <a:defRPr sz="2400" spc="-5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sz="1700" b="1" dirty="0" err="1"/>
              <a:t>Stufe</a:t>
            </a:r>
            <a:r>
              <a:rPr sz="1700" b="1" dirty="0"/>
              <a:t> 3: </a:t>
            </a:r>
            <a:r>
              <a:rPr lang="de-DE" sz="1700" b="1" dirty="0"/>
              <a:t>Verl</a:t>
            </a:r>
            <a:r>
              <a:rPr sz="1700" b="1" dirty="0" err="1"/>
              <a:t>eugnung</a:t>
            </a:r>
            <a:r>
              <a:rPr sz="1700" b="1" dirty="0"/>
              <a:t> des </a:t>
            </a:r>
            <a:r>
              <a:rPr sz="1700" b="1" dirty="0" err="1"/>
              <a:t>Risikos</a:t>
            </a:r>
            <a:r>
              <a:rPr lang="de-DE" sz="1700" b="1" dirty="0"/>
              <a:t> u</a:t>
            </a:r>
            <a:r>
              <a:rPr sz="1700" b="1" dirty="0" err="1"/>
              <a:t>nd</a:t>
            </a:r>
            <a:r>
              <a:rPr lang="de-DE" sz="1700" b="1" dirty="0"/>
              <a:t> der </a:t>
            </a:r>
            <a:r>
              <a:rPr sz="1700" b="1" dirty="0" err="1"/>
              <a:t>Gefahr</a:t>
            </a:r>
            <a:endParaRPr lang="de-DE" sz="1700" b="1" dirty="0"/>
          </a:p>
          <a:p>
            <a:pPr marL="634" marR="210184" indent="216534" algn="ctr">
              <a:spcBef>
                <a:spcPts val="100"/>
              </a:spcBef>
              <a:defRPr sz="2400" spc="-5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sz="1700" b="1" dirty="0"/>
          </a:p>
          <a:p>
            <a:pPr marR="5080" indent="12064" algn="ctr">
              <a:defRPr sz="2000" spc="-3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sz="1700" dirty="0"/>
              <a:t>Wenn</a:t>
            </a:r>
            <a:r>
              <a:rPr sz="1700" dirty="0"/>
              <a:t> Sie Dinge</a:t>
            </a:r>
            <a:r>
              <a:rPr lang="de-DE" sz="1700" dirty="0"/>
              <a:t>n hinterherjagen</a:t>
            </a:r>
            <a:r>
              <a:rPr sz="1700" dirty="0"/>
              <a:t>, die </a:t>
            </a:r>
            <a:r>
              <a:rPr sz="1700" dirty="0" err="1"/>
              <a:t>nicht</a:t>
            </a:r>
            <a:r>
              <a:rPr sz="1700" dirty="0"/>
              <a:t> </a:t>
            </a:r>
            <a:r>
              <a:rPr sz="1700" dirty="0" err="1"/>
              <a:t>zu</a:t>
            </a:r>
            <a:r>
              <a:rPr sz="1700" dirty="0"/>
              <a:t> </a:t>
            </a:r>
            <a:r>
              <a:rPr sz="1700" dirty="0" err="1"/>
              <a:t>Ihrem</a:t>
            </a:r>
            <a:r>
              <a:rPr sz="1700" dirty="0"/>
              <a:t> Ker</a:t>
            </a:r>
            <a:r>
              <a:rPr lang="de-DE" sz="1700" dirty="0"/>
              <a:t>n</a:t>
            </a:r>
            <a:r>
              <a:rPr sz="1700" dirty="0"/>
              <a:t> </a:t>
            </a:r>
            <a:r>
              <a:rPr sz="1700" dirty="0" err="1"/>
              <a:t>gehören</a:t>
            </a:r>
            <a:r>
              <a:rPr sz="1700" dirty="0"/>
              <a:t>, </a:t>
            </a:r>
            <a:r>
              <a:rPr sz="1700" dirty="0" err="1"/>
              <a:t>sehen</a:t>
            </a:r>
            <a:r>
              <a:rPr sz="1700" dirty="0"/>
              <a:t> Sie die </a:t>
            </a:r>
            <a:r>
              <a:rPr sz="1700" dirty="0" err="1"/>
              <a:t>Probleme</a:t>
            </a:r>
            <a:r>
              <a:rPr sz="1700" dirty="0"/>
              <a:t> </a:t>
            </a:r>
            <a:r>
              <a:rPr sz="1700" dirty="0" err="1"/>
              <a:t>nicht</a:t>
            </a:r>
            <a:r>
              <a:rPr sz="1700" dirty="0"/>
              <a:t>.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8F79205B-558D-4339-9A02-E4AFEC299BAE}"/>
              </a:ext>
            </a:extLst>
          </p:cNvPr>
          <p:cNvSpPr txBox="1"/>
          <p:nvPr/>
        </p:nvSpPr>
        <p:spPr>
          <a:xfrm>
            <a:off x="299423" y="1679442"/>
            <a:ext cx="2463182" cy="44681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0790" tIns="40790" rIns="40790" bIns="40790">
            <a:spAutoFit/>
          </a:bodyPr>
          <a:lstStyle/>
          <a:p>
            <a:pPr defTabSz="1087636">
              <a:spcBef>
                <a:spcPts val="600"/>
              </a:spcBef>
              <a:defRPr sz="20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b="1" dirty="0" err="1"/>
              <a:t>Stufe</a:t>
            </a:r>
            <a:r>
              <a:rPr b="1" dirty="0"/>
              <a:t> 3:</a:t>
            </a:r>
            <a:endParaRPr sz="2400" b="1" dirty="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defTabSz="1087636">
              <a:spcBef>
                <a:spcPts val="600"/>
              </a:spcBef>
              <a:defRPr sz="20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In </a:t>
            </a:r>
            <a:r>
              <a:rPr dirty="0" err="1"/>
              <a:t>Stufe</a:t>
            </a:r>
            <a:r>
              <a:rPr dirty="0"/>
              <a:t> 3, "</a:t>
            </a:r>
            <a:r>
              <a:rPr dirty="0" err="1"/>
              <a:t>Verleug</a:t>
            </a:r>
            <a:r>
              <a:rPr lang="de-DE" dirty="0"/>
              <a:t>-</a:t>
            </a:r>
            <a:r>
              <a:rPr dirty="0" err="1"/>
              <a:t>nung</a:t>
            </a:r>
            <a:r>
              <a:rPr dirty="0"/>
              <a:t> </a:t>
            </a:r>
            <a:r>
              <a:rPr lang="de-DE" dirty="0"/>
              <a:t>des</a:t>
            </a:r>
            <a:r>
              <a:rPr dirty="0"/>
              <a:t> </a:t>
            </a:r>
            <a:r>
              <a:rPr dirty="0" err="1"/>
              <a:t>Risiko</a:t>
            </a:r>
            <a:r>
              <a:rPr lang="de-DE" dirty="0"/>
              <a:t>s</a:t>
            </a:r>
            <a:r>
              <a:rPr dirty="0"/>
              <a:t> und </a:t>
            </a:r>
            <a:r>
              <a:rPr lang="de-DE" dirty="0"/>
              <a:t>der </a:t>
            </a:r>
            <a:r>
              <a:rPr dirty="0" err="1"/>
              <a:t>Gefahr</a:t>
            </a:r>
            <a:r>
              <a:rPr dirty="0"/>
              <a:t>", </a:t>
            </a:r>
            <a:r>
              <a:rPr dirty="0" err="1"/>
              <a:t>sehen</a:t>
            </a:r>
            <a:r>
              <a:rPr dirty="0"/>
              <a:t> die Dinge </a:t>
            </a:r>
            <a:r>
              <a:rPr dirty="0" err="1"/>
              <a:t>äußerlich</a:t>
            </a:r>
            <a:r>
              <a:rPr dirty="0"/>
              <a:t> gut </a:t>
            </a:r>
            <a:r>
              <a:rPr dirty="0" err="1"/>
              <a:t>aus</a:t>
            </a:r>
            <a:r>
              <a:rPr dirty="0"/>
              <a:t>, </a:t>
            </a:r>
            <a:r>
              <a:rPr dirty="0" err="1"/>
              <a:t>aber</a:t>
            </a:r>
            <a:r>
              <a:rPr dirty="0"/>
              <a:t> intern </a:t>
            </a:r>
            <a:r>
              <a:rPr dirty="0" err="1"/>
              <a:t>gibt</a:t>
            </a:r>
            <a:r>
              <a:rPr dirty="0"/>
              <a:t> es </a:t>
            </a:r>
            <a:r>
              <a:rPr dirty="0" err="1"/>
              <a:t>Anzeichen</a:t>
            </a:r>
            <a:r>
              <a:rPr dirty="0"/>
              <a:t> </a:t>
            </a:r>
            <a:r>
              <a:rPr dirty="0" err="1"/>
              <a:t>für</a:t>
            </a:r>
            <a:r>
              <a:rPr dirty="0"/>
              <a:t> </a:t>
            </a:r>
            <a:r>
              <a:rPr dirty="0" err="1"/>
              <a:t>einen</a:t>
            </a:r>
            <a:r>
              <a:rPr dirty="0"/>
              <a:t> </a:t>
            </a:r>
            <a:r>
              <a:rPr dirty="0" err="1"/>
              <a:t>Niedergang</a:t>
            </a:r>
            <a:r>
              <a:rPr dirty="0"/>
              <a:t>. </a:t>
            </a:r>
            <a:r>
              <a:rPr dirty="0" err="1"/>
              <a:t>Unter</a:t>
            </a:r>
            <a:r>
              <a:rPr lang="de-DE" dirty="0"/>
              <a:t>-</a:t>
            </a:r>
            <a:r>
              <a:rPr dirty="0" err="1"/>
              <a:t>nehmen</a:t>
            </a:r>
            <a:r>
              <a:rPr dirty="0"/>
              <a:t> </a:t>
            </a:r>
            <a:r>
              <a:rPr dirty="0" err="1"/>
              <a:t>neigen</a:t>
            </a:r>
            <a:r>
              <a:rPr dirty="0"/>
              <a:t> </a:t>
            </a:r>
            <a:r>
              <a:rPr dirty="0" err="1"/>
              <a:t>dazu</a:t>
            </a:r>
            <a:r>
              <a:rPr dirty="0"/>
              <a:t>, positive </a:t>
            </a:r>
            <a:r>
              <a:rPr dirty="0" err="1"/>
              <a:t>Daten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verstärken</a:t>
            </a:r>
            <a:r>
              <a:rPr dirty="0"/>
              <a:t> und</a:t>
            </a:r>
            <a:r>
              <a:rPr lang="de-DE" dirty="0"/>
              <a:t> </a:t>
            </a:r>
            <a:r>
              <a:rPr dirty="0"/>
              <a:t>negative </a:t>
            </a:r>
            <a:r>
              <a:rPr dirty="0" err="1"/>
              <a:t>Daten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ignorieren</a:t>
            </a:r>
            <a:r>
              <a:rPr dirty="0"/>
              <a:t> </a:t>
            </a:r>
            <a:r>
              <a:rPr dirty="0" err="1"/>
              <a:t>oder</a:t>
            </a:r>
            <a:r>
              <a:rPr dirty="0"/>
              <a:t> </a:t>
            </a:r>
            <a:r>
              <a:rPr dirty="0" err="1"/>
              <a:t>weg</a:t>
            </a:r>
            <a:r>
              <a:rPr lang="de-DE" dirty="0"/>
              <a:t>-</a:t>
            </a:r>
            <a:r>
              <a:rPr dirty="0" err="1"/>
              <a:t>zuerklären</a:t>
            </a:r>
            <a:r>
              <a:rPr dirty="0"/>
              <a:t>.</a:t>
            </a:r>
          </a:p>
        </p:txBody>
      </p:sp>
      <p:sp>
        <p:nvSpPr>
          <p:cNvPr id="23" name="Textplatzhalter 1">
            <a:extLst>
              <a:ext uri="{FF2B5EF4-FFF2-40B4-BE49-F238E27FC236}">
                <a16:creationId xmlns:a16="http://schemas.microsoft.com/office/drawing/2014/main" id="{97C1774B-C67C-4935-AE7D-E850EFAD303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355090" y="562885"/>
            <a:ext cx="8852377" cy="697353"/>
          </a:xfrm>
          <a:prstGeom prst="rect">
            <a:avLst/>
          </a:prstGeom>
        </p:spPr>
        <p:txBody>
          <a:bodyPr/>
          <a:lstStyle/>
          <a:p>
            <a:r>
              <a:rPr dirty="0"/>
              <a:t>Wie die </a:t>
            </a:r>
            <a:r>
              <a:rPr dirty="0" err="1"/>
              <a:t>Mächtigen</a:t>
            </a:r>
            <a:r>
              <a:rPr dirty="0"/>
              <a:t> fallen 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9" name="Subtitle 2"/>
          <p:cNvSpPr txBox="1"/>
          <p:nvPr/>
        </p:nvSpPr>
        <p:spPr>
          <a:xfrm>
            <a:off x="405564" y="1815477"/>
            <a:ext cx="2525021" cy="41604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0790" tIns="40790" rIns="40790" bIns="40790">
            <a:spAutoFit/>
          </a:bodyPr>
          <a:lstStyle/>
          <a:p>
            <a:pPr defTabSz="1087636">
              <a:spcBef>
                <a:spcPts val="600"/>
              </a:spcBef>
              <a:defRPr sz="20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b="1" dirty="0" err="1"/>
              <a:t>Stufe</a:t>
            </a:r>
            <a:r>
              <a:rPr b="1" dirty="0"/>
              <a:t> 4:</a:t>
            </a:r>
            <a:endParaRPr sz="2400" b="1" dirty="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defTabSz="1087636">
              <a:spcBef>
                <a:spcPts val="600"/>
              </a:spcBef>
              <a:defRPr sz="20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Die </a:t>
            </a:r>
            <a:r>
              <a:rPr dirty="0" err="1"/>
              <a:t>Verleugnung</a:t>
            </a:r>
            <a:r>
              <a:rPr dirty="0"/>
              <a:t> </a:t>
            </a:r>
            <a:r>
              <a:rPr dirty="0" err="1"/>
              <a:t>kann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Stadium 4, </a:t>
            </a:r>
            <a:r>
              <a:rPr lang="de-DE" dirty="0"/>
              <a:t>dem </a:t>
            </a:r>
            <a:r>
              <a:rPr dirty="0"/>
              <a:t>"</a:t>
            </a:r>
            <a:r>
              <a:rPr dirty="0" err="1"/>
              <a:t>Greifen</a:t>
            </a:r>
            <a:r>
              <a:rPr dirty="0"/>
              <a:t> </a:t>
            </a:r>
            <a:r>
              <a:rPr dirty="0" err="1"/>
              <a:t>nach</a:t>
            </a:r>
            <a:r>
              <a:rPr dirty="0"/>
              <a:t> der </a:t>
            </a:r>
            <a:r>
              <a:rPr dirty="0" err="1"/>
              <a:t>Rettung</a:t>
            </a:r>
            <a:r>
              <a:rPr dirty="0"/>
              <a:t>", </a:t>
            </a:r>
            <a:r>
              <a:rPr dirty="0" err="1"/>
              <a:t>führen</a:t>
            </a:r>
            <a:r>
              <a:rPr dirty="0"/>
              <a:t>, in dem der </a:t>
            </a:r>
            <a:r>
              <a:rPr dirty="0" err="1"/>
              <a:t>Niedergang</a:t>
            </a:r>
            <a:r>
              <a:rPr dirty="0"/>
              <a:t> </a:t>
            </a:r>
            <a:r>
              <a:rPr dirty="0" err="1"/>
              <a:t>für</a:t>
            </a:r>
            <a:r>
              <a:rPr dirty="0"/>
              <a:t> alle </a:t>
            </a:r>
            <a:r>
              <a:rPr dirty="0" err="1"/>
              <a:t>sichtbar</a:t>
            </a:r>
            <a:r>
              <a:rPr dirty="0"/>
              <a:t> </a:t>
            </a:r>
            <a:r>
              <a:rPr dirty="0" err="1"/>
              <a:t>wird</a:t>
            </a:r>
            <a:r>
              <a:rPr dirty="0"/>
              <a:t>. In </a:t>
            </a:r>
            <a:r>
              <a:rPr dirty="0" err="1"/>
              <a:t>diesem</a:t>
            </a:r>
            <a:r>
              <a:rPr dirty="0"/>
              <a:t> Stadium </a:t>
            </a:r>
            <a:r>
              <a:rPr dirty="0" err="1"/>
              <a:t>ist</a:t>
            </a:r>
            <a:r>
              <a:rPr dirty="0"/>
              <a:t> es </a:t>
            </a:r>
            <a:r>
              <a:rPr dirty="0" err="1"/>
              <a:t>instinktiv</a:t>
            </a:r>
            <a:r>
              <a:rPr dirty="0"/>
              <a:t>, </a:t>
            </a:r>
            <a:r>
              <a:rPr dirty="0" err="1"/>
              <a:t>alles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tun, was den </a:t>
            </a:r>
            <a:r>
              <a:rPr dirty="0" err="1"/>
              <a:t>Führungs</a:t>
            </a:r>
            <a:r>
              <a:rPr lang="de-DE" dirty="0"/>
              <a:t>-</a:t>
            </a:r>
            <a:r>
              <a:rPr dirty="0" err="1"/>
              <a:t>kräften</a:t>
            </a:r>
            <a:r>
              <a:rPr dirty="0"/>
              <a:t> </a:t>
            </a:r>
            <a:r>
              <a:rPr dirty="0" err="1"/>
              <a:t>einfällt</a:t>
            </a:r>
            <a:r>
              <a:rPr dirty="0"/>
              <a:t>, um den </a:t>
            </a:r>
            <a:r>
              <a:rPr dirty="0" err="1"/>
              <a:t>Niedergang</a:t>
            </a:r>
            <a:r>
              <a:rPr dirty="0"/>
              <a:t> </a:t>
            </a:r>
            <a:r>
              <a:rPr dirty="0" err="1"/>
              <a:t>umzu</a:t>
            </a:r>
            <a:r>
              <a:rPr lang="de-DE" dirty="0"/>
              <a:t>-</a:t>
            </a:r>
            <a:r>
              <a:rPr dirty="0" err="1"/>
              <a:t>kehren</a:t>
            </a:r>
            <a:r>
              <a:rPr dirty="0"/>
              <a:t>. </a:t>
            </a:r>
          </a:p>
        </p:txBody>
      </p:sp>
      <p:sp>
        <p:nvSpPr>
          <p:cNvPr id="1363" name="Freihandform: Form 5"/>
          <p:cNvSpPr/>
          <p:nvPr/>
        </p:nvSpPr>
        <p:spPr>
          <a:xfrm>
            <a:off x="3280543" y="2505476"/>
            <a:ext cx="8338727" cy="35184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26" extrusionOk="0">
                <a:moveTo>
                  <a:pt x="0" y="18183"/>
                </a:moveTo>
                <a:cubicBezTo>
                  <a:pt x="1528" y="17796"/>
                  <a:pt x="3056" y="17409"/>
                  <a:pt x="4563" y="14967"/>
                </a:cubicBezTo>
                <a:cubicBezTo>
                  <a:pt x="6071" y="12525"/>
                  <a:pt x="8099" y="5765"/>
                  <a:pt x="9044" y="3532"/>
                </a:cubicBezTo>
                <a:cubicBezTo>
                  <a:pt x="9989" y="1298"/>
                  <a:pt x="9652" y="2063"/>
                  <a:pt x="10233" y="1566"/>
                </a:cubicBezTo>
                <a:cubicBezTo>
                  <a:pt x="10814" y="1070"/>
                  <a:pt x="11883" y="-965"/>
                  <a:pt x="12529" y="554"/>
                </a:cubicBezTo>
                <a:cubicBezTo>
                  <a:pt x="13174" y="2072"/>
                  <a:pt x="13649" y="9249"/>
                  <a:pt x="14105" y="10679"/>
                </a:cubicBezTo>
                <a:cubicBezTo>
                  <a:pt x="14561" y="12108"/>
                  <a:pt x="14866" y="8267"/>
                  <a:pt x="15267" y="9130"/>
                </a:cubicBezTo>
                <a:cubicBezTo>
                  <a:pt x="15668" y="9994"/>
                  <a:pt x="16152" y="15096"/>
                  <a:pt x="16511" y="15860"/>
                </a:cubicBezTo>
                <a:cubicBezTo>
                  <a:pt x="16871" y="16625"/>
                  <a:pt x="17115" y="13270"/>
                  <a:pt x="17424" y="13716"/>
                </a:cubicBezTo>
                <a:cubicBezTo>
                  <a:pt x="17733" y="14163"/>
                  <a:pt x="17986" y="18114"/>
                  <a:pt x="18364" y="18541"/>
                </a:cubicBezTo>
                <a:cubicBezTo>
                  <a:pt x="18742" y="18967"/>
                  <a:pt x="19314" y="16049"/>
                  <a:pt x="19692" y="16277"/>
                </a:cubicBezTo>
                <a:cubicBezTo>
                  <a:pt x="20070" y="16506"/>
                  <a:pt x="20314" y="19186"/>
                  <a:pt x="20632" y="19910"/>
                </a:cubicBezTo>
                <a:cubicBezTo>
                  <a:pt x="20950" y="20635"/>
                  <a:pt x="21275" y="20630"/>
                  <a:pt x="21600" y="20625"/>
                </a:cubicBezTo>
              </a:path>
            </a:pathLst>
          </a:custGeom>
          <a:ln w="38100">
            <a:solidFill>
              <a:schemeClr val="accent6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67" name="Rechteck"/>
          <p:cNvSpPr/>
          <p:nvPr/>
        </p:nvSpPr>
        <p:spPr>
          <a:xfrm>
            <a:off x="6698321" y="1946218"/>
            <a:ext cx="1585221" cy="3469544"/>
          </a:xfrm>
          <a:prstGeom prst="rect">
            <a:avLst/>
          </a:prstGeom>
          <a:solidFill>
            <a:srgbClr val="44546A">
              <a:alpha val="30000"/>
            </a:srgb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 marR="5080" algn="ctr">
              <a:lnSpc>
                <a:spcPts val="1600"/>
              </a:lnSpc>
              <a:defRPr sz="1400" spc="-3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grpSp>
        <p:nvGrpSpPr>
          <p:cNvPr id="1372" name="object 25"/>
          <p:cNvGrpSpPr/>
          <p:nvPr/>
        </p:nvGrpSpPr>
        <p:grpSpPr>
          <a:xfrm>
            <a:off x="8469043" y="1946218"/>
            <a:ext cx="1585221" cy="3930708"/>
            <a:chOff x="-1" y="-1"/>
            <a:chExt cx="1585220" cy="3627268"/>
          </a:xfrm>
        </p:grpSpPr>
        <p:sp>
          <p:nvSpPr>
            <p:cNvPr id="1370" name="Rechteck"/>
            <p:cNvSpPr/>
            <p:nvPr/>
          </p:nvSpPr>
          <p:spPr>
            <a:xfrm>
              <a:off x="-1" y="-1"/>
              <a:ext cx="1585220" cy="3627268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R="5080" algn="ctr">
                <a:lnSpc>
                  <a:spcPts val="1600"/>
                </a:lnSpc>
              </a:pPr>
              <a:endParaRPr/>
            </a:p>
          </p:txBody>
        </p:sp>
        <p:sp>
          <p:nvSpPr>
            <p:cNvPr id="1371" name="Stufe 4: Greifen nach der Erlösung…"/>
            <p:cNvSpPr txBox="1"/>
            <p:nvPr/>
          </p:nvSpPr>
          <p:spPr>
            <a:xfrm>
              <a:off x="-1" y="22859"/>
              <a:ext cx="1585220" cy="24885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z="2400" spc="-5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sz="1700" b="1" dirty="0" err="1"/>
                <a:t>Stufe</a:t>
              </a:r>
              <a:r>
                <a:rPr sz="1700" b="1" dirty="0"/>
                <a:t> 4: </a:t>
              </a:r>
              <a:r>
                <a:rPr sz="1700" b="1" dirty="0" err="1"/>
                <a:t>Greifen</a:t>
              </a:r>
              <a:r>
                <a:rPr sz="1700" b="1" dirty="0"/>
                <a:t> </a:t>
              </a:r>
              <a:r>
                <a:rPr sz="1700" b="1" dirty="0" err="1"/>
                <a:t>nach</a:t>
              </a:r>
              <a:r>
                <a:rPr sz="1700" b="1" dirty="0"/>
                <a:t> </a:t>
              </a:r>
              <a:r>
                <a:rPr lang="de-DE" sz="1700" b="1" dirty="0"/>
                <a:t>Rettung</a:t>
              </a:r>
              <a:endParaRPr sz="1700" b="1" dirty="0"/>
            </a:p>
            <a:p>
              <a:pPr>
                <a:defRPr sz="240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sz="1700" dirty="0"/>
            </a:p>
            <a:p>
              <a:pPr>
                <a:defRPr sz="200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sz="1700" dirty="0"/>
            </a:p>
            <a:p>
              <a:pPr marR="5080" indent="12064" algn="ctr">
                <a:lnSpc>
                  <a:spcPts val="1600"/>
                </a:lnSpc>
                <a:defRPr sz="2000" spc="-3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sz="1700" dirty="0"/>
                <a:t>Der </a:t>
              </a:r>
              <a:r>
                <a:rPr sz="1700" dirty="0" err="1"/>
                <a:t>Königsweg</a:t>
              </a:r>
              <a:r>
                <a:rPr sz="1700" dirty="0"/>
                <a:t>, der </a:t>
              </a:r>
              <a:r>
                <a:rPr sz="1700" dirty="0" err="1"/>
                <a:t>Verzicht</a:t>
              </a:r>
              <a:r>
                <a:rPr sz="1700" dirty="0"/>
                <a:t> auf das </a:t>
              </a:r>
              <a:r>
                <a:rPr sz="1700" dirty="0" err="1"/>
                <a:t>Schwungrad</a:t>
              </a:r>
              <a:r>
                <a:rPr sz="1700" dirty="0"/>
                <a:t> und die </a:t>
              </a:r>
              <a:r>
                <a:rPr sz="1700" dirty="0" err="1"/>
                <a:t>Verfolgung</a:t>
              </a:r>
              <a:r>
                <a:rPr sz="1700" dirty="0"/>
                <a:t> der Dinge </a:t>
              </a:r>
              <a:r>
                <a:rPr sz="1700" dirty="0" err="1"/>
                <a:t>außerhalb</a:t>
              </a:r>
              <a:r>
                <a:rPr sz="1700" dirty="0"/>
                <a:t> des Kerns.</a:t>
              </a:r>
            </a:p>
          </p:txBody>
        </p:sp>
      </p:grpSp>
      <p:sp>
        <p:nvSpPr>
          <p:cNvPr id="1373" name="TextBox 87"/>
          <p:cNvSpPr txBox="1"/>
          <p:nvPr/>
        </p:nvSpPr>
        <p:spPr>
          <a:xfrm>
            <a:off x="595997" y="6546204"/>
            <a:ext cx="6378844" cy="228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>
              <a:defRPr sz="10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Quelle: Adaptiert von Jim Collins, "How the Mighty Fall and Why Some Companies Never Give In" und Eli Zelkha</a:t>
            </a:r>
          </a:p>
        </p:txBody>
      </p:sp>
      <p:sp>
        <p:nvSpPr>
          <p:cNvPr id="20" name="Textplatzhalter 1">
            <a:extLst>
              <a:ext uri="{FF2B5EF4-FFF2-40B4-BE49-F238E27FC236}">
                <a16:creationId xmlns:a16="http://schemas.microsoft.com/office/drawing/2014/main" id="{4993E590-440B-40CD-9225-2C8BB506ADD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355090" y="566804"/>
            <a:ext cx="8852377" cy="697353"/>
          </a:xfrm>
          <a:prstGeom prst="rect">
            <a:avLst/>
          </a:prstGeom>
        </p:spPr>
        <p:txBody>
          <a:bodyPr/>
          <a:lstStyle/>
          <a:p>
            <a:r>
              <a:rPr dirty="0"/>
              <a:t>Wie die </a:t>
            </a:r>
            <a:r>
              <a:rPr dirty="0" err="1"/>
              <a:t>Mächtigen</a:t>
            </a:r>
            <a:r>
              <a:rPr dirty="0"/>
              <a:t> fallen </a:t>
            </a:r>
          </a:p>
        </p:txBody>
      </p:sp>
      <p:grpSp>
        <p:nvGrpSpPr>
          <p:cNvPr id="27" name="object 25">
            <a:extLst>
              <a:ext uri="{FF2B5EF4-FFF2-40B4-BE49-F238E27FC236}">
                <a16:creationId xmlns:a16="http://schemas.microsoft.com/office/drawing/2014/main" id="{4800365F-51A9-4F6C-B7F0-1DB50A7D2FC3}"/>
              </a:ext>
            </a:extLst>
          </p:cNvPr>
          <p:cNvGrpSpPr/>
          <p:nvPr/>
        </p:nvGrpSpPr>
        <p:grpSpPr>
          <a:xfrm>
            <a:off x="3156878" y="1946219"/>
            <a:ext cx="1585220" cy="3480696"/>
            <a:chOff x="0" y="0"/>
            <a:chExt cx="1585219" cy="3001156"/>
          </a:xfrm>
        </p:grpSpPr>
        <p:sp>
          <p:nvSpPr>
            <p:cNvPr id="28" name="Rechteck">
              <a:extLst>
                <a:ext uri="{FF2B5EF4-FFF2-40B4-BE49-F238E27FC236}">
                  <a16:creationId xmlns:a16="http://schemas.microsoft.com/office/drawing/2014/main" id="{8916119A-4521-4B45-8023-7BE3E2F77F16}"/>
                </a:ext>
              </a:extLst>
            </p:cNvPr>
            <p:cNvSpPr/>
            <p:nvPr/>
          </p:nvSpPr>
          <p:spPr>
            <a:xfrm>
              <a:off x="0" y="0"/>
              <a:ext cx="1585219" cy="2991541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R="5080" algn="ctr">
                <a:lnSpc>
                  <a:spcPts val="1600"/>
                </a:lnSpc>
                <a:defRPr sz="140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29" name="Stufe 1: Aus dem Erfolg geborene Hybris…">
              <a:extLst>
                <a:ext uri="{FF2B5EF4-FFF2-40B4-BE49-F238E27FC236}">
                  <a16:creationId xmlns:a16="http://schemas.microsoft.com/office/drawing/2014/main" id="{7F1E4545-06AB-4871-AA2C-CB116E1EDFAC}"/>
                </a:ext>
              </a:extLst>
            </p:cNvPr>
            <p:cNvSpPr txBox="1"/>
            <p:nvPr/>
          </p:nvSpPr>
          <p:spPr>
            <a:xfrm>
              <a:off x="0" y="22859"/>
              <a:ext cx="1585219" cy="29782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z="1600" spc="-5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sz="1600" b="1" dirty="0" err="1"/>
                <a:t>Stufe</a:t>
              </a:r>
              <a:r>
                <a:rPr sz="1600" b="1" dirty="0"/>
                <a:t> </a:t>
              </a:r>
              <a:r>
                <a:rPr sz="1600" b="1" spc="0" dirty="0"/>
                <a:t>1:</a:t>
              </a:r>
              <a:endParaRPr lang="de-DE" sz="1600" b="1" spc="0" dirty="0"/>
            </a:p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z="1600" spc="-5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sz="1600" b="1" spc="0" dirty="0"/>
                <a:t> </a:t>
              </a:r>
              <a:r>
                <a:rPr sz="1600" b="1" spc="0" dirty="0" err="1"/>
                <a:t>Aus</a:t>
              </a:r>
              <a:r>
                <a:rPr sz="1600" b="1" spc="0" dirty="0"/>
                <a:t> dem </a:t>
              </a:r>
              <a:r>
                <a:rPr sz="1600" b="1" spc="25" dirty="0" err="1"/>
                <a:t>Erfolg</a:t>
              </a:r>
              <a:r>
                <a:rPr sz="1600" b="1" spc="25" dirty="0"/>
                <a:t> </a:t>
              </a:r>
              <a:r>
                <a:rPr sz="1600" b="1" spc="20" dirty="0" err="1"/>
                <a:t>geborene</a:t>
              </a:r>
              <a:r>
                <a:rPr sz="1600" b="1" spc="20" dirty="0"/>
                <a:t> </a:t>
              </a:r>
              <a:r>
                <a:rPr sz="1600" b="1" spc="10" dirty="0"/>
                <a:t>Hybris</a:t>
              </a:r>
              <a:endParaRPr lang="de-DE" sz="1600" b="1" spc="10" dirty="0"/>
            </a:p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z="1600" spc="-5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sz="1600" spc="10" dirty="0"/>
            </a:p>
            <a:p>
              <a:pPr marR="5080" indent="12064" algn="ctr">
                <a:lnSpc>
                  <a:spcPts val="1600"/>
                </a:lnSpc>
                <a:defRPr sz="1400" spc="-3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sz="1600" dirty="0"/>
                <a:t>Der </a:t>
              </a:r>
              <a:r>
                <a:rPr sz="1600" spc="5" dirty="0" err="1"/>
                <a:t>kulturelle</a:t>
              </a:r>
              <a:r>
                <a:rPr sz="1600" spc="5" dirty="0"/>
                <a:t> </a:t>
              </a:r>
              <a:r>
                <a:rPr sz="1600" spc="15" dirty="0" err="1"/>
                <a:t>Kipppunkt</a:t>
              </a:r>
              <a:r>
                <a:rPr sz="1600" spc="-5" dirty="0"/>
                <a:t>, an dem </a:t>
              </a:r>
              <a:r>
                <a:rPr sz="1600" spc="15" dirty="0" err="1"/>
                <a:t>harte</a:t>
              </a:r>
              <a:r>
                <a:rPr sz="1600" spc="15" dirty="0"/>
                <a:t> </a:t>
              </a:r>
              <a:r>
                <a:rPr sz="1600" spc="-5" dirty="0"/>
                <a:t>Arbeit </a:t>
              </a:r>
              <a:r>
                <a:rPr sz="1600" spc="25" dirty="0"/>
                <a:t>und der </a:t>
              </a:r>
              <a:r>
                <a:rPr sz="1600" spc="15" dirty="0" err="1"/>
                <a:t>Fokus</a:t>
              </a:r>
              <a:r>
                <a:rPr sz="1600" spc="0" dirty="0"/>
                <a:t>, das </a:t>
              </a:r>
              <a:r>
                <a:rPr sz="1600" spc="5" dirty="0" err="1"/>
                <a:t>Geschäft</a:t>
              </a:r>
              <a:r>
                <a:rPr sz="1600" spc="5" dirty="0"/>
                <a:t> </a:t>
              </a:r>
              <a:r>
                <a:rPr sz="1600" spc="-5" dirty="0" err="1"/>
                <a:t>zu</a:t>
              </a:r>
              <a:r>
                <a:rPr sz="1600" spc="-5" dirty="0"/>
                <a:t> </a:t>
              </a:r>
              <a:r>
                <a:rPr sz="1600" spc="-5" dirty="0" err="1"/>
                <a:t>verdienen</a:t>
              </a:r>
              <a:r>
                <a:rPr sz="1600" spc="-5" dirty="0"/>
                <a:t>, in </a:t>
              </a:r>
              <a:r>
                <a:rPr sz="1600" spc="-5" dirty="0" err="1"/>
                <a:t>ein</a:t>
              </a:r>
              <a:r>
                <a:rPr sz="1600" spc="-5" dirty="0"/>
                <a:t> </a:t>
              </a:r>
              <a:r>
                <a:rPr sz="1600" spc="-5" dirty="0" err="1"/>
                <a:t>Gefühl</a:t>
              </a:r>
              <a:r>
                <a:rPr sz="1600" spc="-5" dirty="0"/>
                <a:t> </a:t>
              </a:r>
              <a:r>
                <a:rPr sz="1600" spc="0" dirty="0"/>
                <a:t>des </a:t>
              </a:r>
              <a:r>
                <a:rPr sz="1600" spc="-5" dirty="0" err="1"/>
                <a:t>Anspruchs</a:t>
              </a:r>
              <a:r>
                <a:rPr sz="1600" spc="-5" dirty="0"/>
                <a:t> </a:t>
              </a:r>
              <a:r>
                <a:rPr sz="1600" spc="0" dirty="0"/>
                <a:t>auf </a:t>
              </a:r>
              <a:r>
                <a:rPr sz="1600" spc="0" dirty="0" err="1"/>
                <a:t>zukünftigen</a:t>
              </a:r>
              <a:r>
                <a:rPr sz="1600" spc="0" dirty="0"/>
                <a:t> </a:t>
              </a:r>
              <a:r>
                <a:rPr sz="1600" spc="15" dirty="0" err="1"/>
                <a:t>Erfolg</a:t>
              </a:r>
              <a:r>
                <a:rPr sz="1600" spc="15" dirty="0"/>
                <a:t> </a:t>
              </a:r>
              <a:r>
                <a:rPr sz="1600" spc="0" dirty="0" err="1"/>
                <a:t>umschlägt</a:t>
              </a:r>
              <a:r>
                <a:rPr sz="1600" spc="15" dirty="0"/>
                <a:t>.</a:t>
              </a:r>
            </a:p>
          </p:txBody>
        </p:sp>
      </p:grpSp>
      <p:grpSp>
        <p:nvGrpSpPr>
          <p:cNvPr id="30" name="object 25">
            <a:extLst>
              <a:ext uri="{FF2B5EF4-FFF2-40B4-BE49-F238E27FC236}">
                <a16:creationId xmlns:a16="http://schemas.microsoft.com/office/drawing/2014/main" id="{1E6205E0-60C3-4AA0-8473-72306F60B238}"/>
              </a:ext>
            </a:extLst>
          </p:cNvPr>
          <p:cNvGrpSpPr/>
          <p:nvPr/>
        </p:nvGrpSpPr>
        <p:grpSpPr>
          <a:xfrm>
            <a:off x="4927599" y="1946220"/>
            <a:ext cx="1585221" cy="3692580"/>
            <a:chOff x="0" y="0"/>
            <a:chExt cx="1585219" cy="3181610"/>
          </a:xfrm>
        </p:grpSpPr>
        <p:sp>
          <p:nvSpPr>
            <p:cNvPr id="31" name="Rechteck">
              <a:extLst>
                <a:ext uri="{FF2B5EF4-FFF2-40B4-BE49-F238E27FC236}">
                  <a16:creationId xmlns:a16="http://schemas.microsoft.com/office/drawing/2014/main" id="{71028BA1-68A4-4A60-A5D8-AB57CE4F37AB}"/>
                </a:ext>
              </a:extLst>
            </p:cNvPr>
            <p:cNvSpPr/>
            <p:nvPr/>
          </p:nvSpPr>
          <p:spPr>
            <a:xfrm>
              <a:off x="0" y="0"/>
              <a:ext cx="1585219" cy="2991541"/>
            </a:xfrm>
            <a:prstGeom prst="rect">
              <a:avLst/>
            </a:prstGeom>
            <a:solidFill>
              <a:srgbClr val="548235">
                <a:alpha val="3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R="5080" algn="ctr">
                <a:lnSpc>
                  <a:spcPts val="1600"/>
                </a:lnSpc>
                <a:defRPr sz="1400" spc="-3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32" name="Stufe 2: Undiszipliniertes Streben nach mehr…">
              <a:extLst>
                <a:ext uri="{FF2B5EF4-FFF2-40B4-BE49-F238E27FC236}">
                  <a16:creationId xmlns:a16="http://schemas.microsoft.com/office/drawing/2014/main" id="{406BEDC8-B3E8-41DE-9A14-EE943DB7F4A9}"/>
                </a:ext>
              </a:extLst>
            </p:cNvPr>
            <p:cNvSpPr txBox="1"/>
            <p:nvPr/>
          </p:nvSpPr>
          <p:spPr>
            <a:xfrm>
              <a:off x="0" y="22859"/>
              <a:ext cx="1585219" cy="31587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z="1600" spc="-5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sz="1600" b="1" dirty="0" err="1"/>
                <a:t>Stufe</a:t>
              </a:r>
              <a:r>
                <a:rPr sz="1600" b="1" dirty="0"/>
                <a:t> 2: </a:t>
              </a:r>
              <a:r>
                <a:rPr sz="1600" b="1" dirty="0" err="1"/>
                <a:t>Undiszipliniertes</a:t>
              </a:r>
              <a:r>
                <a:rPr sz="1600" b="1" dirty="0"/>
                <a:t> </a:t>
              </a:r>
              <a:r>
                <a:rPr sz="1600" b="1" dirty="0" err="1"/>
                <a:t>Streben</a:t>
              </a:r>
              <a:r>
                <a:rPr sz="1600" b="1" dirty="0"/>
                <a:t> </a:t>
              </a:r>
              <a:r>
                <a:rPr sz="1600" b="1" dirty="0" err="1"/>
                <a:t>nach</a:t>
              </a:r>
              <a:r>
                <a:rPr sz="1600" b="1" dirty="0"/>
                <a:t> </a:t>
              </a:r>
              <a:r>
                <a:rPr sz="1600" b="1" dirty="0" err="1"/>
                <a:t>mehr</a:t>
              </a:r>
              <a:endParaRPr sz="1600" b="1" dirty="0"/>
            </a:p>
            <a:p>
              <a:pPr algn="ctr">
                <a:defRPr sz="140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sz="1600" dirty="0"/>
            </a:p>
            <a:p>
              <a:pPr marR="5080" indent="12064" algn="ctr">
                <a:lnSpc>
                  <a:spcPts val="1600"/>
                </a:lnSpc>
                <a:defRPr sz="1400" spc="-3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sz="1600" dirty="0"/>
                <a:t>Der Aufbau von </a:t>
              </a:r>
              <a:r>
                <a:rPr sz="1600" dirty="0" err="1"/>
                <a:t>Stufe</a:t>
              </a:r>
              <a:r>
                <a:rPr sz="1600" dirty="0"/>
                <a:t> </a:t>
              </a:r>
              <a:r>
                <a:rPr sz="1600" dirty="0" err="1"/>
                <a:t>eins</a:t>
              </a:r>
              <a:r>
                <a:rPr sz="1600" dirty="0"/>
                <a:t> </a:t>
              </a:r>
              <a:r>
                <a:rPr sz="1600" dirty="0" err="1"/>
                <a:t>ist</a:t>
              </a:r>
              <a:r>
                <a:rPr sz="1600" dirty="0"/>
                <a:t>, </a:t>
              </a:r>
              <a:r>
                <a:rPr sz="1600" dirty="0" err="1"/>
                <a:t>dass</a:t>
              </a:r>
              <a:r>
                <a:rPr sz="1600" dirty="0"/>
                <a:t> Menschen </a:t>
              </a:r>
              <a:r>
                <a:rPr sz="1600" dirty="0" err="1"/>
                <a:t>Ziele</a:t>
              </a:r>
              <a:r>
                <a:rPr sz="1600" dirty="0"/>
                <a:t> </a:t>
              </a:r>
              <a:r>
                <a:rPr sz="1600" dirty="0" err="1"/>
                <a:t>verfolgen</a:t>
              </a:r>
              <a:r>
                <a:rPr sz="1600" dirty="0"/>
                <a:t>, die </a:t>
              </a:r>
              <a:r>
                <a:rPr sz="1600" dirty="0" err="1"/>
                <a:t>sie</a:t>
              </a:r>
              <a:r>
                <a:rPr sz="1600" dirty="0"/>
                <a:t> von </a:t>
              </a:r>
              <a:r>
                <a:rPr sz="1600" dirty="0" err="1"/>
                <a:t>ihrem</a:t>
              </a:r>
              <a:r>
                <a:rPr sz="1600" dirty="0"/>
                <a:t> Kern,</a:t>
              </a:r>
              <a:r>
                <a:rPr lang="de-DE" sz="1600" dirty="0"/>
                <a:t> </a:t>
              </a:r>
              <a:r>
                <a:rPr sz="1600" dirty="0" err="1"/>
                <a:t>ihrem</a:t>
              </a:r>
              <a:r>
                <a:rPr sz="1600" dirty="0"/>
                <a:t> </a:t>
              </a:r>
              <a:r>
                <a:rPr sz="1600" dirty="0" err="1"/>
                <a:t>Wettbe</a:t>
              </a:r>
              <a:r>
                <a:rPr lang="de-DE" sz="1600" dirty="0"/>
                <a:t>-</a:t>
              </a:r>
              <a:r>
                <a:rPr sz="1600" dirty="0" err="1"/>
                <a:t>werbsvorteil</a:t>
              </a:r>
              <a:r>
                <a:rPr sz="1600" dirty="0"/>
                <a:t> </a:t>
              </a:r>
              <a:r>
                <a:rPr sz="1600" dirty="0" err="1"/>
                <a:t>weg</a:t>
              </a:r>
              <a:r>
                <a:rPr lang="de-DE" sz="1600" dirty="0"/>
                <a:t>-</a:t>
              </a:r>
              <a:r>
                <a:rPr sz="1600" dirty="0" err="1"/>
                <a:t>führen</a:t>
              </a:r>
              <a:r>
                <a:rPr sz="1600" dirty="0"/>
                <a:t>, </a:t>
              </a:r>
              <a:r>
                <a:rPr sz="1600" dirty="0" err="1"/>
                <a:t>alles</a:t>
              </a:r>
              <a:r>
                <a:rPr sz="1600" dirty="0"/>
                <a:t> </a:t>
              </a:r>
              <a:r>
                <a:rPr sz="1600" dirty="0" err="1"/>
                <a:t>im</a:t>
              </a:r>
              <a:r>
                <a:rPr sz="1600" dirty="0"/>
                <a:t> Na</a:t>
              </a:r>
              <a:r>
                <a:rPr lang="de-DE" sz="1600" dirty="0"/>
                <a:t>-</a:t>
              </a:r>
              <a:r>
                <a:rPr sz="1600" dirty="0"/>
                <a:t>men des </a:t>
              </a:r>
              <a:r>
                <a:rPr sz="1600" dirty="0" err="1"/>
                <a:t>Wachs</a:t>
              </a:r>
              <a:r>
                <a:rPr lang="de-DE" sz="1600" dirty="0"/>
                <a:t>-</a:t>
              </a:r>
              <a:r>
                <a:rPr sz="1600" dirty="0"/>
                <a:t>tums </a:t>
              </a:r>
              <a:r>
                <a:rPr sz="1600" dirty="0" err="1"/>
                <a:t>oder</a:t>
              </a:r>
              <a:r>
                <a:rPr sz="1600" dirty="0"/>
                <a:t> der </a:t>
              </a:r>
              <a:r>
                <a:rPr sz="1600" dirty="0" err="1"/>
                <a:t>großen</a:t>
              </a:r>
              <a:r>
                <a:rPr sz="1600" dirty="0"/>
                <a:t> </a:t>
              </a:r>
              <a:r>
                <a:rPr sz="1600" dirty="0" err="1"/>
                <a:t>Strategie</a:t>
              </a:r>
              <a:r>
                <a:rPr sz="1600" dirty="0"/>
                <a:t>.</a:t>
              </a:r>
            </a:p>
          </p:txBody>
        </p:sp>
      </p:grpSp>
      <p:sp>
        <p:nvSpPr>
          <p:cNvPr id="33" name="Stufe 3: Leugnung des Risikos…">
            <a:extLst>
              <a:ext uri="{FF2B5EF4-FFF2-40B4-BE49-F238E27FC236}">
                <a16:creationId xmlns:a16="http://schemas.microsoft.com/office/drawing/2014/main" id="{9AF145DF-44DD-405E-B457-D473A2D8A524}"/>
              </a:ext>
            </a:extLst>
          </p:cNvPr>
          <p:cNvSpPr txBox="1"/>
          <p:nvPr/>
        </p:nvSpPr>
        <p:spPr>
          <a:xfrm>
            <a:off x="6698321" y="1953762"/>
            <a:ext cx="1548797" cy="28905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 numCol="1" anchor="t">
            <a:spAutoFit/>
          </a:bodyPr>
          <a:lstStyle/>
          <a:p>
            <a:pPr marL="634" marR="210184" indent="216534" algn="ctr">
              <a:spcBef>
                <a:spcPts val="100"/>
              </a:spcBef>
              <a:defRPr sz="2400" spc="-5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sz="1700" b="1" dirty="0" err="1">
                <a:solidFill>
                  <a:srgbClr val="58667A"/>
                </a:solidFill>
              </a:rPr>
              <a:t>Stufe</a:t>
            </a:r>
            <a:r>
              <a:rPr sz="1700" b="1" dirty="0">
                <a:solidFill>
                  <a:srgbClr val="58667A"/>
                </a:solidFill>
              </a:rPr>
              <a:t> 3: </a:t>
            </a:r>
            <a:r>
              <a:rPr lang="de-DE" sz="1700" b="1" dirty="0">
                <a:solidFill>
                  <a:srgbClr val="58667A"/>
                </a:solidFill>
              </a:rPr>
              <a:t>Verl</a:t>
            </a:r>
            <a:r>
              <a:rPr sz="1700" b="1" dirty="0" err="1">
                <a:solidFill>
                  <a:srgbClr val="58667A"/>
                </a:solidFill>
              </a:rPr>
              <a:t>eugnung</a:t>
            </a:r>
            <a:r>
              <a:rPr sz="1700" b="1" dirty="0">
                <a:solidFill>
                  <a:srgbClr val="58667A"/>
                </a:solidFill>
              </a:rPr>
              <a:t> des </a:t>
            </a:r>
            <a:r>
              <a:rPr sz="1700" b="1" dirty="0" err="1">
                <a:solidFill>
                  <a:srgbClr val="58667A"/>
                </a:solidFill>
              </a:rPr>
              <a:t>Risikos</a:t>
            </a:r>
            <a:r>
              <a:rPr lang="de-DE" sz="1700" b="1" dirty="0">
                <a:solidFill>
                  <a:srgbClr val="58667A"/>
                </a:solidFill>
              </a:rPr>
              <a:t> u</a:t>
            </a:r>
            <a:r>
              <a:rPr sz="1700" b="1" dirty="0" err="1">
                <a:solidFill>
                  <a:srgbClr val="58667A"/>
                </a:solidFill>
              </a:rPr>
              <a:t>nd</a:t>
            </a:r>
            <a:r>
              <a:rPr lang="de-DE" sz="1700" b="1" dirty="0">
                <a:solidFill>
                  <a:srgbClr val="58667A"/>
                </a:solidFill>
              </a:rPr>
              <a:t> der </a:t>
            </a:r>
            <a:r>
              <a:rPr sz="1700" b="1" dirty="0" err="1">
                <a:solidFill>
                  <a:srgbClr val="58667A"/>
                </a:solidFill>
              </a:rPr>
              <a:t>Gefahr</a:t>
            </a:r>
            <a:endParaRPr lang="de-DE" sz="1700" b="1" dirty="0">
              <a:solidFill>
                <a:srgbClr val="58667A"/>
              </a:solidFill>
            </a:endParaRPr>
          </a:p>
          <a:p>
            <a:pPr marL="634" marR="210184" indent="216534" algn="ctr">
              <a:spcBef>
                <a:spcPts val="100"/>
              </a:spcBef>
              <a:defRPr sz="2400" spc="-5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sz="1700" b="1" dirty="0">
              <a:solidFill>
                <a:srgbClr val="58667A"/>
              </a:solidFill>
            </a:endParaRPr>
          </a:p>
          <a:p>
            <a:pPr marR="5080" indent="12064" algn="ctr">
              <a:defRPr sz="2000" spc="-3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sz="1700" dirty="0">
                <a:solidFill>
                  <a:srgbClr val="58667A"/>
                </a:solidFill>
              </a:rPr>
              <a:t>Wenn</a:t>
            </a:r>
            <a:r>
              <a:rPr sz="1700" dirty="0">
                <a:solidFill>
                  <a:srgbClr val="58667A"/>
                </a:solidFill>
              </a:rPr>
              <a:t> Sie Dinge</a:t>
            </a:r>
            <a:r>
              <a:rPr lang="de-DE" sz="1700" dirty="0">
                <a:solidFill>
                  <a:srgbClr val="58667A"/>
                </a:solidFill>
              </a:rPr>
              <a:t>n hinterherjagen</a:t>
            </a:r>
            <a:r>
              <a:rPr sz="1700" dirty="0">
                <a:solidFill>
                  <a:srgbClr val="58667A"/>
                </a:solidFill>
              </a:rPr>
              <a:t>, die </a:t>
            </a:r>
            <a:r>
              <a:rPr sz="1700" dirty="0" err="1">
                <a:solidFill>
                  <a:srgbClr val="58667A"/>
                </a:solidFill>
              </a:rPr>
              <a:t>nicht</a:t>
            </a:r>
            <a:r>
              <a:rPr sz="1700" dirty="0">
                <a:solidFill>
                  <a:srgbClr val="58667A"/>
                </a:solidFill>
              </a:rPr>
              <a:t> </a:t>
            </a:r>
            <a:r>
              <a:rPr sz="1700" dirty="0" err="1">
                <a:solidFill>
                  <a:srgbClr val="58667A"/>
                </a:solidFill>
              </a:rPr>
              <a:t>zu</a:t>
            </a:r>
            <a:r>
              <a:rPr sz="1700" dirty="0">
                <a:solidFill>
                  <a:srgbClr val="58667A"/>
                </a:solidFill>
              </a:rPr>
              <a:t> </a:t>
            </a:r>
            <a:r>
              <a:rPr sz="1700" dirty="0" err="1">
                <a:solidFill>
                  <a:srgbClr val="58667A"/>
                </a:solidFill>
              </a:rPr>
              <a:t>Ihrem</a:t>
            </a:r>
            <a:r>
              <a:rPr sz="1700" dirty="0">
                <a:solidFill>
                  <a:srgbClr val="58667A"/>
                </a:solidFill>
              </a:rPr>
              <a:t> Ker</a:t>
            </a:r>
            <a:r>
              <a:rPr lang="de-DE" sz="1700" dirty="0">
                <a:solidFill>
                  <a:srgbClr val="58667A"/>
                </a:solidFill>
              </a:rPr>
              <a:t>n</a:t>
            </a:r>
            <a:r>
              <a:rPr sz="1700" dirty="0">
                <a:solidFill>
                  <a:srgbClr val="58667A"/>
                </a:solidFill>
              </a:rPr>
              <a:t> </a:t>
            </a:r>
            <a:r>
              <a:rPr sz="1700" dirty="0" err="1">
                <a:solidFill>
                  <a:srgbClr val="58667A"/>
                </a:solidFill>
              </a:rPr>
              <a:t>gehören</a:t>
            </a:r>
            <a:r>
              <a:rPr sz="1700" dirty="0">
                <a:solidFill>
                  <a:srgbClr val="58667A"/>
                </a:solidFill>
              </a:rPr>
              <a:t>, </a:t>
            </a:r>
            <a:r>
              <a:rPr sz="1700" dirty="0" err="1">
                <a:solidFill>
                  <a:srgbClr val="58667A"/>
                </a:solidFill>
              </a:rPr>
              <a:t>sehen</a:t>
            </a:r>
            <a:r>
              <a:rPr sz="1700" dirty="0">
                <a:solidFill>
                  <a:srgbClr val="58667A"/>
                </a:solidFill>
              </a:rPr>
              <a:t> Sie die </a:t>
            </a:r>
            <a:r>
              <a:rPr sz="1700" dirty="0" err="1">
                <a:solidFill>
                  <a:srgbClr val="58667A"/>
                </a:solidFill>
              </a:rPr>
              <a:t>Probleme</a:t>
            </a:r>
            <a:r>
              <a:rPr sz="1700" dirty="0">
                <a:solidFill>
                  <a:srgbClr val="58667A"/>
                </a:solidFill>
              </a:rPr>
              <a:t> </a:t>
            </a:r>
            <a:r>
              <a:rPr sz="1700" dirty="0" err="1">
                <a:solidFill>
                  <a:srgbClr val="58667A"/>
                </a:solidFill>
              </a:rPr>
              <a:t>nicht</a:t>
            </a:r>
            <a:r>
              <a:rPr sz="1700" dirty="0"/>
              <a:t>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6" name="Subtitle 2"/>
          <p:cNvSpPr txBox="1"/>
          <p:nvPr/>
        </p:nvSpPr>
        <p:spPr>
          <a:xfrm>
            <a:off x="212724" y="1712639"/>
            <a:ext cx="2457030" cy="48375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0790" tIns="40790" rIns="40790" bIns="40790">
            <a:spAutoFit/>
          </a:bodyPr>
          <a:lstStyle/>
          <a:p>
            <a:pPr defTabSz="1087636">
              <a:spcBef>
                <a:spcPts val="600"/>
              </a:spcBef>
              <a:defRPr sz="24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b="1" dirty="0" err="1"/>
              <a:t>Stufe</a:t>
            </a:r>
            <a:r>
              <a:rPr b="1" dirty="0"/>
              <a:t> 5:</a:t>
            </a:r>
            <a:endParaRPr b="1" dirty="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defTabSz="1087636">
              <a:spcBef>
                <a:spcPts val="600"/>
              </a:spcBef>
              <a:defRPr sz="20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Stufe</a:t>
            </a:r>
            <a:r>
              <a:rPr dirty="0"/>
              <a:t> </a:t>
            </a:r>
            <a:r>
              <a:rPr dirty="0" err="1"/>
              <a:t>fünf</a:t>
            </a:r>
            <a:r>
              <a:rPr dirty="0"/>
              <a:t> </a:t>
            </a:r>
            <a:r>
              <a:rPr dirty="0" err="1"/>
              <a:t>ist</a:t>
            </a:r>
            <a:r>
              <a:rPr dirty="0"/>
              <a:t> die "</a:t>
            </a:r>
            <a:r>
              <a:rPr dirty="0" err="1"/>
              <a:t>Kapitulation</a:t>
            </a:r>
            <a:r>
              <a:rPr dirty="0"/>
              <a:t> </a:t>
            </a:r>
            <a:r>
              <a:rPr dirty="0" err="1"/>
              <a:t>vor</a:t>
            </a:r>
            <a:r>
              <a:rPr dirty="0"/>
              <a:t> der </a:t>
            </a:r>
            <a:r>
              <a:rPr dirty="0" err="1"/>
              <a:t>Irrelevanz</a:t>
            </a:r>
            <a:r>
              <a:rPr dirty="0"/>
              <a:t> </a:t>
            </a:r>
            <a:r>
              <a:rPr dirty="0" err="1"/>
              <a:t>oder</a:t>
            </a:r>
            <a:r>
              <a:rPr dirty="0"/>
              <a:t> dem Tod". In </a:t>
            </a:r>
            <a:r>
              <a:rPr dirty="0" err="1"/>
              <a:t>diesem</a:t>
            </a:r>
            <a:r>
              <a:rPr dirty="0"/>
              <a:t> Stadium </a:t>
            </a:r>
            <a:r>
              <a:rPr dirty="0" err="1"/>
              <a:t>haben</a:t>
            </a:r>
            <a:r>
              <a:rPr dirty="0"/>
              <a:t> all die </a:t>
            </a:r>
            <a:r>
              <a:rPr dirty="0" err="1"/>
              <a:t>wiederholten</a:t>
            </a:r>
            <a:r>
              <a:rPr dirty="0"/>
              <a:t> </a:t>
            </a:r>
            <a:r>
              <a:rPr dirty="0" err="1"/>
              <a:t>erfolglosen</a:t>
            </a:r>
            <a:r>
              <a:rPr dirty="0"/>
              <a:t> </a:t>
            </a:r>
            <a:r>
              <a:rPr dirty="0" err="1"/>
              <a:t>Versuche</a:t>
            </a:r>
            <a:r>
              <a:rPr dirty="0"/>
              <a:t> </a:t>
            </a:r>
            <a:r>
              <a:rPr dirty="0" err="1"/>
              <a:t>sowohl</a:t>
            </a:r>
            <a:r>
              <a:rPr dirty="0"/>
              <a:t> die </a:t>
            </a:r>
            <a:r>
              <a:rPr dirty="0" err="1"/>
              <a:t>Finanzen</a:t>
            </a:r>
            <a:r>
              <a:rPr dirty="0"/>
              <a:t> </a:t>
            </a:r>
            <a:r>
              <a:rPr dirty="0" err="1"/>
              <a:t>als</a:t>
            </a:r>
            <a:r>
              <a:rPr dirty="0"/>
              <a:t> </a:t>
            </a:r>
            <a:r>
              <a:rPr dirty="0" err="1"/>
              <a:t>auch</a:t>
            </a:r>
            <a:r>
              <a:rPr dirty="0"/>
              <a:t> die </a:t>
            </a:r>
            <a:r>
              <a:rPr dirty="0" err="1"/>
              <a:t>Führungs</a:t>
            </a:r>
            <a:r>
              <a:rPr lang="de-DE" dirty="0"/>
              <a:t>-</a:t>
            </a:r>
            <a:r>
              <a:rPr dirty="0" err="1"/>
              <a:t>kräfte</a:t>
            </a:r>
            <a:r>
              <a:rPr dirty="0"/>
              <a:t> des </a:t>
            </a:r>
            <a:r>
              <a:rPr dirty="0" err="1"/>
              <a:t>Unternehmens</a:t>
            </a:r>
            <a:r>
              <a:rPr dirty="0"/>
              <a:t> </a:t>
            </a:r>
            <a:r>
              <a:rPr dirty="0" err="1"/>
              <a:t>ausge</a:t>
            </a:r>
            <a:r>
              <a:rPr lang="de-DE" dirty="0"/>
              <a:t>-</a:t>
            </a:r>
            <a:r>
              <a:rPr dirty="0" err="1"/>
              <a:t>laugt</a:t>
            </a:r>
            <a:r>
              <a:rPr dirty="0"/>
              <a:t>. Von </a:t>
            </a:r>
            <a:r>
              <a:rPr dirty="0" err="1"/>
              <a:t>dieser</a:t>
            </a:r>
            <a:r>
              <a:rPr dirty="0"/>
              <a:t> </a:t>
            </a:r>
            <a:r>
              <a:rPr dirty="0" err="1"/>
              <a:t>Stufe</a:t>
            </a:r>
            <a:r>
              <a:rPr dirty="0"/>
              <a:t> </a:t>
            </a:r>
            <a:r>
              <a:rPr dirty="0" err="1"/>
              <a:t>gibt</a:t>
            </a:r>
            <a:r>
              <a:rPr dirty="0"/>
              <a:t> es </a:t>
            </a:r>
            <a:r>
              <a:rPr dirty="0" err="1"/>
              <a:t>kein</a:t>
            </a:r>
            <a:r>
              <a:rPr dirty="0"/>
              <a:t> </a:t>
            </a:r>
            <a:r>
              <a:rPr dirty="0" err="1"/>
              <a:t>Zurück</a:t>
            </a:r>
            <a:r>
              <a:rPr dirty="0"/>
              <a:t> </a:t>
            </a:r>
            <a:r>
              <a:rPr dirty="0" err="1"/>
              <a:t>mehr</a:t>
            </a:r>
            <a:r>
              <a:rPr dirty="0"/>
              <a:t>.</a:t>
            </a:r>
          </a:p>
        </p:txBody>
      </p:sp>
      <p:sp>
        <p:nvSpPr>
          <p:cNvPr id="1380" name="Freihandform: Form 5"/>
          <p:cNvSpPr/>
          <p:nvPr/>
        </p:nvSpPr>
        <p:spPr>
          <a:xfrm>
            <a:off x="3280543" y="2505476"/>
            <a:ext cx="8338727" cy="35184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26" extrusionOk="0">
                <a:moveTo>
                  <a:pt x="0" y="18183"/>
                </a:moveTo>
                <a:cubicBezTo>
                  <a:pt x="1528" y="17796"/>
                  <a:pt x="3056" y="17409"/>
                  <a:pt x="4563" y="14967"/>
                </a:cubicBezTo>
                <a:cubicBezTo>
                  <a:pt x="6071" y="12525"/>
                  <a:pt x="8099" y="5765"/>
                  <a:pt x="9044" y="3532"/>
                </a:cubicBezTo>
                <a:cubicBezTo>
                  <a:pt x="9989" y="1298"/>
                  <a:pt x="9652" y="2063"/>
                  <a:pt x="10233" y="1566"/>
                </a:cubicBezTo>
                <a:cubicBezTo>
                  <a:pt x="10814" y="1070"/>
                  <a:pt x="11883" y="-965"/>
                  <a:pt x="12529" y="554"/>
                </a:cubicBezTo>
                <a:cubicBezTo>
                  <a:pt x="13174" y="2072"/>
                  <a:pt x="13649" y="9249"/>
                  <a:pt x="14105" y="10679"/>
                </a:cubicBezTo>
                <a:cubicBezTo>
                  <a:pt x="14561" y="12108"/>
                  <a:pt x="14866" y="8267"/>
                  <a:pt x="15267" y="9130"/>
                </a:cubicBezTo>
                <a:cubicBezTo>
                  <a:pt x="15668" y="9994"/>
                  <a:pt x="16152" y="15096"/>
                  <a:pt x="16511" y="15860"/>
                </a:cubicBezTo>
                <a:cubicBezTo>
                  <a:pt x="16871" y="16625"/>
                  <a:pt x="17115" y="13270"/>
                  <a:pt x="17424" y="13716"/>
                </a:cubicBezTo>
                <a:cubicBezTo>
                  <a:pt x="17733" y="14163"/>
                  <a:pt x="17986" y="18114"/>
                  <a:pt x="18364" y="18541"/>
                </a:cubicBezTo>
                <a:cubicBezTo>
                  <a:pt x="18742" y="18967"/>
                  <a:pt x="19314" y="16049"/>
                  <a:pt x="19692" y="16277"/>
                </a:cubicBezTo>
                <a:cubicBezTo>
                  <a:pt x="20070" y="16506"/>
                  <a:pt x="20314" y="19186"/>
                  <a:pt x="20632" y="19910"/>
                </a:cubicBezTo>
                <a:cubicBezTo>
                  <a:pt x="20950" y="20635"/>
                  <a:pt x="21275" y="20630"/>
                  <a:pt x="21600" y="20625"/>
                </a:cubicBezTo>
              </a:path>
            </a:pathLst>
          </a:custGeom>
          <a:ln w="38100">
            <a:solidFill>
              <a:schemeClr val="accent6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389" name="object 25"/>
          <p:cNvGrpSpPr/>
          <p:nvPr/>
        </p:nvGrpSpPr>
        <p:grpSpPr>
          <a:xfrm>
            <a:off x="8469043" y="1946217"/>
            <a:ext cx="1585221" cy="3480697"/>
            <a:chOff x="-1" y="-1"/>
            <a:chExt cx="1585220" cy="2991542"/>
          </a:xfrm>
        </p:grpSpPr>
        <p:sp>
          <p:nvSpPr>
            <p:cNvPr id="1387" name="Rechteck"/>
            <p:cNvSpPr/>
            <p:nvPr/>
          </p:nvSpPr>
          <p:spPr>
            <a:xfrm>
              <a:off x="-1" y="-1"/>
              <a:ext cx="1585220" cy="2991542"/>
            </a:xfrm>
            <a:prstGeom prst="rect">
              <a:avLst/>
            </a:prstGeom>
            <a:solidFill>
              <a:schemeClr val="accent2">
                <a:alpha val="3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R="5080" algn="ctr">
                <a:lnSpc>
                  <a:spcPts val="1600"/>
                </a:lnSpc>
                <a:defRPr sz="1400" spc="-3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1388" name="Stufe 4: Greifen nach der Erlösung…"/>
            <p:cNvSpPr txBox="1"/>
            <p:nvPr/>
          </p:nvSpPr>
          <p:spPr>
            <a:xfrm>
              <a:off x="-1" y="22859"/>
              <a:ext cx="1585220" cy="26967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z="2400" spc="-5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lang="de-DE" sz="1700" b="1" dirty="0">
                  <a:solidFill>
                    <a:srgbClr val="58667A"/>
                  </a:solidFill>
                </a:rPr>
                <a:t>Stufe 4: Greifen nach Rettung</a:t>
              </a:r>
            </a:p>
            <a:p>
              <a:pPr>
                <a:defRPr sz="240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lang="de-DE" sz="1700" dirty="0">
                <a:solidFill>
                  <a:srgbClr val="58667A"/>
                </a:solidFill>
              </a:endParaRPr>
            </a:p>
            <a:p>
              <a:pPr>
                <a:defRPr sz="200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lang="de-DE" sz="1700" dirty="0">
                <a:solidFill>
                  <a:srgbClr val="58667A"/>
                </a:solidFill>
              </a:endParaRPr>
            </a:p>
            <a:p>
              <a:pPr marR="5080" indent="12064" algn="ctr">
                <a:lnSpc>
                  <a:spcPts val="1600"/>
                </a:lnSpc>
                <a:defRPr sz="2000" spc="-3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lang="de-DE" sz="1700" dirty="0">
                  <a:solidFill>
                    <a:srgbClr val="58667A"/>
                  </a:solidFill>
                </a:rPr>
                <a:t>Der Königsweg, der Verzicht auf das Schwungrad und die Verfolgung der Dinge außerhalb des Kerns.</a:t>
              </a:r>
            </a:p>
          </p:txBody>
        </p:sp>
      </p:grpSp>
      <p:grpSp>
        <p:nvGrpSpPr>
          <p:cNvPr id="1392" name="object 25"/>
          <p:cNvGrpSpPr/>
          <p:nvPr/>
        </p:nvGrpSpPr>
        <p:grpSpPr>
          <a:xfrm>
            <a:off x="10239765" y="1946219"/>
            <a:ext cx="1585220" cy="3905591"/>
            <a:chOff x="0" y="0"/>
            <a:chExt cx="1585219" cy="3518481"/>
          </a:xfrm>
        </p:grpSpPr>
        <p:sp>
          <p:nvSpPr>
            <p:cNvPr id="1390" name="Rechteck"/>
            <p:cNvSpPr/>
            <p:nvPr/>
          </p:nvSpPr>
          <p:spPr>
            <a:xfrm>
              <a:off x="0" y="0"/>
              <a:ext cx="1585219" cy="3518481"/>
            </a:xfrm>
            <a:prstGeom prst="rect">
              <a:avLst/>
            </a:prstGeom>
            <a:solidFill>
              <a:srgbClr val="C55A1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R="5080" algn="ctr"/>
              <a:endParaRPr/>
            </a:p>
          </p:txBody>
        </p:sp>
        <p:sp>
          <p:nvSpPr>
            <p:cNvPr id="1391" name="Stufe 5: Kapitulation vor Irrelevanz oder Tod…"/>
            <p:cNvSpPr txBox="1"/>
            <p:nvPr/>
          </p:nvSpPr>
          <p:spPr>
            <a:xfrm>
              <a:off x="0" y="22859"/>
              <a:ext cx="1585219" cy="26063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marL="634" marR="210184" indent="216534" algn="ctr">
                <a:spcBef>
                  <a:spcPts val="100"/>
                </a:spcBef>
                <a:defRPr sz="2000" spc="-4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sz="1700" b="1" dirty="0" err="1"/>
                <a:t>Stufe</a:t>
              </a:r>
              <a:r>
                <a:rPr sz="1700" b="1" dirty="0"/>
                <a:t> 5: </a:t>
              </a:r>
              <a:r>
                <a:rPr sz="1700" b="1" dirty="0" err="1"/>
                <a:t>Kapitulation</a:t>
              </a:r>
              <a:r>
                <a:rPr sz="1700" b="1" dirty="0"/>
                <a:t> </a:t>
              </a:r>
              <a:r>
                <a:rPr sz="1700" b="1" dirty="0" err="1"/>
                <a:t>vor</a:t>
              </a:r>
              <a:r>
                <a:rPr sz="1700" b="1" dirty="0"/>
                <a:t> </a:t>
              </a:r>
              <a:r>
                <a:rPr sz="1700" b="1" dirty="0" err="1"/>
                <a:t>Irrelevanz</a:t>
              </a:r>
              <a:r>
                <a:rPr sz="1700" b="1" dirty="0"/>
                <a:t> </a:t>
              </a:r>
              <a:r>
                <a:rPr sz="1700" b="1" dirty="0" err="1"/>
                <a:t>oder</a:t>
              </a:r>
              <a:r>
                <a:rPr sz="1700" b="1" dirty="0"/>
                <a:t> Tod</a:t>
              </a:r>
            </a:p>
            <a:p>
              <a:pPr>
                <a:defRPr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dirty="0"/>
            </a:p>
            <a:p>
              <a:pPr marR="5080" indent="12064" algn="ctr">
                <a:defRPr spc="-3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sz="1700" dirty="0" err="1"/>
                <a:t>Kumulierte</a:t>
              </a:r>
              <a:r>
                <a:rPr sz="1700" dirty="0"/>
                <a:t> </a:t>
              </a:r>
              <a:r>
                <a:rPr sz="1700" dirty="0" err="1"/>
                <a:t>Rückschläge</a:t>
              </a:r>
              <a:r>
                <a:rPr sz="1700" dirty="0"/>
                <a:t>, </a:t>
              </a:r>
              <a:r>
                <a:rPr lang="de-DE" sz="1700" dirty="0"/>
                <a:t>schwindende</a:t>
              </a:r>
              <a:r>
                <a:rPr sz="1700" dirty="0"/>
                <a:t> </a:t>
              </a:r>
              <a:r>
                <a:rPr sz="1700" dirty="0" err="1"/>
                <a:t>Finanzkraft</a:t>
              </a:r>
              <a:r>
                <a:rPr sz="1700" dirty="0"/>
                <a:t>, </a:t>
              </a:r>
              <a:r>
                <a:rPr sz="1700" dirty="0" err="1"/>
                <a:t>aufgegebene</a:t>
              </a:r>
              <a:r>
                <a:rPr sz="1700" dirty="0"/>
                <a:t> </a:t>
              </a:r>
              <a:r>
                <a:rPr sz="1700" dirty="0" err="1"/>
                <a:t>Hoffnung</a:t>
              </a:r>
              <a:endParaRPr sz="1700" dirty="0"/>
            </a:p>
          </p:txBody>
        </p:sp>
      </p:grpSp>
      <p:sp>
        <p:nvSpPr>
          <p:cNvPr id="1393" name="TextBox 87"/>
          <p:cNvSpPr txBox="1"/>
          <p:nvPr/>
        </p:nvSpPr>
        <p:spPr>
          <a:xfrm>
            <a:off x="595997" y="6546204"/>
            <a:ext cx="6378844" cy="228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>
              <a:defRPr sz="10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Quelle: Adaptiert von Jim Collins, "How the Mighty Fall and Why Some Companies Never Give In" und Eli Zelkha</a:t>
            </a:r>
          </a:p>
        </p:txBody>
      </p:sp>
      <p:sp>
        <p:nvSpPr>
          <p:cNvPr id="23" name="Textplatzhalter 1">
            <a:extLst>
              <a:ext uri="{FF2B5EF4-FFF2-40B4-BE49-F238E27FC236}">
                <a16:creationId xmlns:a16="http://schemas.microsoft.com/office/drawing/2014/main" id="{3C8E0DFF-3491-491B-95BE-02F7416D64B4}"/>
              </a:ext>
            </a:extLst>
          </p:cNvPr>
          <p:cNvSpPr txBox="1">
            <a:spLocks/>
          </p:cNvSpPr>
          <p:nvPr/>
        </p:nvSpPr>
        <p:spPr>
          <a:xfrm>
            <a:off x="1355090" y="536324"/>
            <a:ext cx="8852377" cy="6973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solidFill>
                  <a:srgbClr val="245473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800100" marR="0" indent="-3429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600" b="0" i="0" u="none" strike="noStrike" cap="none" spc="0" baseline="0">
                <a:solidFill>
                  <a:srgbClr val="245473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325879" marR="0" indent="-411479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600" b="0" i="0" u="none" strike="noStrike" cap="none" spc="0" baseline="0">
                <a:solidFill>
                  <a:srgbClr val="245473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828800" marR="0" indent="-4572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600" b="0" i="0" u="none" strike="noStrike" cap="none" spc="0" baseline="0">
                <a:solidFill>
                  <a:srgbClr val="245473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286000" marR="0" indent="-4572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600" b="0" i="0" u="none" strike="noStrike" cap="none" spc="0" baseline="0">
                <a:solidFill>
                  <a:srgbClr val="245473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416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0988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560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13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de-DE" dirty="0"/>
              <a:t>Wie die Mächtigen fallen </a:t>
            </a:r>
          </a:p>
        </p:txBody>
      </p:sp>
      <p:sp>
        <p:nvSpPr>
          <p:cNvPr id="24" name="Rechteck">
            <a:extLst>
              <a:ext uri="{FF2B5EF4-FFF2-40B4-BE49-F238E27FC236}">
                <a16:creationId xmlns:a16="http://schemas.microsoft.com/office/drawing/2014/main" id="{C96CA6C7-1852-4E21-8711-5F14975CCCB6}"/>
              </a:ext>
            </a:extLst>
          </p:cNvPr>
          <p:cNvSpPr/>
          <p:nvPr/>
        </p:nvSpPr>
        <p:spPr>
          <a:xfrm>
            <a:off x="6698321" y="1946218"/>
            <a:ext cx="1585221" cy="3469544"/>
          </a:xfrm>
          <a:prstGeom prst="rect">
            <a:avLst/>
          </a:prstGeom>
          <a:solidFill>
            <a:srgbClr val="44546A">
              <a:alpha val="30000"/>
            </a:srgb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 marR="5080" algn="ctr">
              <a:lnSpc>
                <a:spcPts val="1600"/>
              </a:lnSpc>
              <a:defRPr sz="1400" spc="-3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grpSp>
        <p:nvGrpSpPr>
          <p:cNvPr id="25" name="object 25">
            <a:extLst>
              <a:ext uri="{FF2B5EF4-FFF2-40B4-BE49-F238E27FC236}">
                <a16:creationId xmlns:a16="http://schemas.microsoft.com/office/drawing/2014/main" id="{72506B7A-0A0F-4041-8011-A5A794DA3A29}"/>
              </a:ext>
            </a:extLst>
          </p:cNvPr>
          <p:cNvGrpSpPr/>
          <p:nvPr/>
        </p:nvGrpSpPr>
        <p:grpSpPr>
          <a:xfrm>
            <a:off x="3156878" y="1946219"/>
            <a:ext cx="1585220" cy="3480696"/>
            <a:chOff x="0" y="0"/>
            <a:chExt cx="1585219" cy="3001156"/>
          </a:xfrm>
        </p:grpSpPr>
        <p:sp>
          <p:nvSpPr>
            <p:cNvPr id="26" name="Rechteck">
              <a:extLst>
                <a:ext uri="{FF2B5EF4-FFF2-40B4-BE49-F238E27FC236}">
                  <a16:creationId xmlns:a16="http://schemas.microsoft.com/office/drawing/2014/main" id="{6D6FB6DA-3F27-4093-BDFE-DF827FEA89D3}"/>
                </a:ext>
              </a:extLst>
            </p:cNvPr>
            <p:cNvSpPr/>
            <p:nvPr/>
          </p:nvSpPr>
          <p:spPr>
            <a:xfrm>
              <a:off x="0" y="0"/>
              <a:ext cx="1585219" cy="2991541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R="5080" algn="ctr">
                <a:lnSpc>
                  <a:spcPts val="1600"/>
                </a:lnSpc>
                <a:defRPr sz="140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27" name="Stufe 1: Aus dem Erfolg geborene Hybris…">
              <a:extLst>
                <a:ext uri="{FF2B5EF4-FFF2-40B4-BE49-F238E27FC236}">
                  <a16:creationId xmlns:a16="http://schemas.microsoft.com/office/drawing/2014/main" id="{CF3E3849-443D-4AAB-AEDD-E415B4E8EFC1}"/>
                </a:ext>
              </a:extLst>
            </p:cNvPr>
            <p:cNvSpPr txBox="1"/>
            <p:nvPr/>
          </p:nvSpPr>
          <p:spPr>
            <a:xfrm>
              <a:off x="0" y="22859"/>
              <a:ext cx="1585219" cy="29782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z="1600" spc="-5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sz="1600" b="1" dirty="0" err="1"/>
                <a:t>Stufe</a:t>
              </a:r>
              <a:r>
                <a:rPr sz="1600" b="1" dirty="0"/>
                <a:t> </a:t>
              </a:r>
              <a:r>
                <a:rPr sz="1600" b="1" spc="0" dirty="0"/>
                <a:t>1:</a:t>
              </a:r>
              <a:endParaRPr lang="de-DE" sz="1600" b="1" spc="0" dirty="0"/>
            </a:p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z="1600" spc="-5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sz="1600" b="1" spc="0" dirty="0"/>
                <a:t> </a:t>
              </a:r>
              <a:r>
                <a:rPr sz="1600" b="1" spc="0" dirty="0" err="1"/>
                <a:t>Aus</a:t>
              </a:r>
              <a:r>
                <a:rPr sz="1600" b="1" spc="0" dirty="0"/>
                <a:t> dem </a:t>
              </a:r>
              <a:r>
                <a:rPr sz="1600" b="1" spc="25" dirty="0" err="1"/>
                <a:t>Erfolg</a:t>
              </a:r>
              <a:r>
                <a:rPr sz="1600" b="1" spc="25" dirty="0"/>
                <a:t> </a:t>
              </a:r>
              <a:r>
                <a:rPr sz="1600" b="1" spc="20" dirty="0" err="1"/>
                <a:t>geborene</a:t>
              </a:r>
              <a:r>
                <a:rPr sz="1600" b="1" spc="20" dirty="0"/>
                <a:t> </a:t>
              </a:r>
              <a:r>
                <a:rPr sz="1600" b="1" spc="10" dirty="0"/>
                <a:t>Hybris</a:t>
              </a:r>
              <a:endParaRPr lang="de-DE" sz="1600" b="1" spc="10" dirty="0"/>
            </a:p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z="1600" spc="-5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sz="1600" spc="10" dirty="0"/>
            </a:p>
            <a:p>
              <a:pPr marR="5080" indent="12064" algn="ctr">
                <a:lnSpc>
                  <a:spcPts val="1600"/>
                </a:lnSpc>
                <a:defRPr sz="1400" spc="-3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sz="1600" dirty="0"/>
                <a:t>Der </a:t>
              </a:r>
              <a:r>
                <a:rPr sz="1600" spc="5" dirty="0" err="1"/>
                <a:t>kulturelle</a:t>
              </a:r>
              <a:r>
                <a:rPr sz="1600" spc="5" dirty="0"/>
                <a:t> </a:t>
              </a:r>
              <a:r>
                <a:rPr sz="1600" spc="15" dirty="0" err="1"/>
                <a:t>Kipppunkt</a:t>
              </a:r>
              <a:r>
                <a:rPr sz="1600" spc="-5" dirty="0"/>
                <a:t>, an dem </a:t>
              </a:r>
              <a:r>
                <a:rPr sz="1600" spc="15" dirty="0" err="1"/>
                <a:t>harte</a:t>
              </a:r>
              <a:r>
                <a:rPr sz="1600" spc="15" dirty="0"/>
                <a:t> </a:t>
              </a:r>
              <a:r>
                <a:rPr sz="1600" spc="-5" dirty="0"/>
                <a:t>Arbeit </a:t>
              </a:r>
              <a:r>
                <a:rPr sz="1600" spc="25" dirty="0"/>
                <a:t>und der </a:t>
              </a:r>
              <a:r>
                <a:rPr sz="1600" spc="15" dirty="0" err="1"/>
                <a:t>Fokus</a:t>
              </a:r>
              <a:r>
                <a:rPr sz="1600" spc="0" dirty="0"/>
                <a:t>, das </a:t>
              </a:r>
              <a:r>
                <a:rPr sz="1600" spc="5" dirty="0" err="1"/>
                <a:t>Geschäft</a:t>
              </a:r>
              <a:r>
                <a:rPr sz="1600" spc="5" dirty="0"/>
                <a:t> </a:t>
              </a:r>
              <a:r>
                <a:rPr sz="1600" spc="-5" dirty="0" err="1"/>
                <a:t>zu</a:t>
              </a:r>
              <a:r>
                <a:rPr sz="1600" spc="-5" dirty="0"/>
                <a:t> </a:t>
              </a:r>
              <a:r>
                <a:rPr sz="1600" spc="-5" dirty="0" err="1"/>
                <a:t>verdienen</a:t>
              </a:r>
              <a:r>
                <a:rPr sz="1600" spc="-5" dirty="0"/>
                <a:t>, in </a:t>
              </a:r>
              <a:r>
                <a:rPr sz="1600" spc="-5" dirty="0" err="1"/>
                <a:t>ein</a:t>
              </a:r>
              <a:r>
                <a:rPr sz="1600" spc="-5" dirty="0"/>
                <a:t> </a:t>
              </a:r>
              <a:r>
                <a:rPr sz="1600" spc="-5" dirty="0" err="1"/>
                <a:t>Gefühl</a:t>
              </a:r>
              <a:r>
                <a:rPr sz="1600" spc="-5" dirty="0"/>
                <a:t> </a:t>
              </a:r>
              <a:r>
                <a:rPr sz="1600" spc="0" dirty="0"/>
                <a:t>des </a:t>
              </a:r>
              <a:r>
                <a:rPr sz="1600" spc="-5" dirty="0" err="1"/>
                <a:t>Anspruchs</a:t>
              </a:r>
              <a:r>
                <a:rPr sz="1600" spc="-5" dirty="0"/>
                <a:t> </a:t>
              </a:r>
              <a:r>
                <a:rPr sz="1600" spc="0" dirty="0"/>
                <a:t>auf </a:t>
              </a:r>
              <a:r>
                <a:rPr sz="1600" spc="0" dirty="0" err="1"/>
                <a:t>zukünftigen</a:t>
              </a:r>
              <a:r>
                <a:rPr sz="1600" spc="0" dirty="0"/>
                <a:t> </a:t>
              </a:r>
              <a:r>
                <a:rPr sz="1600" spc="15" dirty="0" err="1"/>
                <a:t>Erfolg</a:t>
              </a:r>
              <a:r>
                <a:rPr sz="1600" spc="15" dirty="0"/>
                <a:t> </a:t>
              </a:r>
              <a:r>
                <a:rPr sz="1600" spc="0" dirty="0" err="1"/>
                <a:t>umschlägt</a:t>
              </a:r>
              <a:r>
                <a:rPr sz="1600" spc="15" dirty="0"/>
                <a:t>.</a:t>
              </a:r>
            </a:p>
          </p:txBody>
        </p:sp>
      </p:grpSp>
      <p:grpSp>
        <p:nvGrpSpPr>
          <p:cNvPr id="28" name="object 25">
            <a:extLst>
              <a:ext uri="{FF2B5EF4-FFF2-40B4-BE49-F238E27FC236}">
                <a16:creationId xmlns:a16="http://schemas.microsoft.com/office/drawing/2014/main" id="{E6C60189-EAF4-4B56-AEC7-A4D565DD66E5}"/>
              </a:ext>
            </a:extLst>
          </p:cNvPr>
          <p:cNvGrpSpPr/>
          <p:nvPr/>
        </p:nvGrpSpPr>
        <p:grpSpPr>
          <a:xfrm>
            <a:off x="4927599" y="1946220"/>
            <a:ext cx="1585221" cy="3692580"/>
            <a:chOff x="0" y="0"/>
            <a:chExt cx="1585219" cy="3181610"/>
          </a:xfrm>
        </p:grpSpPr>
        <p:sp>
          <p:nvSpPr>
            <p:cNvPr id="29" name="Rechteck">
              <a:extLst>
                <a:ext uri="{FF2B5EF4-FFF2-40B4-BE49-F238E27FC236}">
                  <a16:creationId xmlns:a16="http://schemas.microsoft.com/office/drawing/2014/main" id="{6E04BCC9-D7A3-46AF-A9D8-8314056EE785}"/>
                </a:ext>
              </a:extLst>
            </p:cNvPr>
            <p:cNvSpPr/>
            <p:nvPr/>
          </p:nvSpPr>
          <p:spPr>
            <a:xfrm>
              <a:off x="0" y="0"/>
              <a:ext cx="1585219" cy="2991541"/>
            </a:xfrm>
            <a:prstGeom prst="rect">
              <a:avLst/>
            </a:prstGeom>
            <a:solidFill>
              <a:srgbClr val="548235">
                <a:alpha val="3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R="5080" algn="ctr">
                <a:lnSpc>
                  <a:spcPts val="1600"/>
                </a:lnSpc>
                <a:defRPr sz="1400" spc="-3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30" name="Stufe 2: Undiszipliniertes Streben nach mehr…">
              <a:extLst>
                <a:ext uri="{FF2B5EF4-FFF2-40B4-BE49-F238E27FC236}">
                  <a16:creationId xmlns:a16="http://schemas.microsoft.com/office/drawing/2014/main" id="{5488C437-C5FA-44CB-8375-A1C01EE263BD}"/>
                </a:ext>
              </a:extLst>
            </p:cNvPr>
            <p:cNvSpPr txBox="1"/>
            <p:nvPr/>
          </p:nvSpPr>
          <p:spPr>
            <a:xfrm>
              <a:off x="0" y="22859"/>
              <a:ext cx="1585219" cy="31587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z="1600" spc="-5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sz="1600" b="1" dirty="0" err="1"/>
                <a:t>Stufe</a:t>
              </a:r>
              <a:r>
                <a:rPr sz="1600" b="1" dirty="0"/>
                <a:t> 2: </a:t>
              </a:r>
              <a:r>
                <a:rPr sz="1600" b="1" dirty="0" err="1"/>
                <a:t>Undiszipliniertes</a:t>
              </a:r>
              <a:r>
                <a:rPr sz="1600" b="1" dirty="0"/>
                <a:t> </a:t>
              </a:r>
              <a:r>
                <a:rPr sz="1600" b="1" dirty="0" err="1"/>
                <a:t>Streben</a:t>
              </a:r>
              <a:r>
                <a:rPr sz="1600" b="1" dirty="0"/>
                <a:t> </a:t>
              </a:r>
              <a:r>
                <a:rPr sz="1600" b="1" dirty="0" err="1"/>
                <a:t>nach</a:t>
              </a:r>
              <a:r>
                <a:rPr sz="1600" b="1" dirty="0"/>
                <a:t> </a:t>
              </a:r>
              <a:r>
                <a:rPr sz="1600" b="1" dirty="0" err="1"/>
                <a:t>mehr</a:t>
              </a:r>
              <a:endParaRPr sz="1600" b="1" dirty="0"/>
            </a:p>
            <a:p>
              <a:pPr algn="ctr">
                <a:defRPr sz="140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sz="1600" dirty="0"/>
            </a:p>
            <a:p>
              <a:pPr marR="5080" indent="12064" algn="ctr">
                <a:lnSpc>
                  <a:spcPts val="1600"/>
                </a:lnSpc>
                <a:defRPr sz="1400" spc="-3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sz="1600" dirty="0"/>
                <a:t>Der Aufbau von </a:t>
              </a:r>
              <a:r>
                <a:rPr sz="1600" dirty="0" err="1"/>
                <a:t>Stufe</a:t>
              </a:r>
              <a:r>
                <a:rPr sz="1600" dirty="0"/>
                <a:t> </a:t>
              </a:r>
              <a:r>
                <a:rPr sz="1600" dirty="0" err="1"/>
                <a:t>eins</a:t>
              </a:r>
              <a:r>
                <a:rPr sz="1600" dirty="0"/>
                <a:t> </a:t>
              </a:r>
              <a:r>
                <a:rPr sz="1600" dirty="0" err="1"/>
                <a:t>ist</a:t>
              </a:r>
              <a:r>
                <a:rPr sz="1600" dirty="0"/>
                <a:t>, </a:t>
              </a:r>
              <a:r>
                <a:rPr sz="1600" dirty="0" err="1"/>
                <a:t>dass</a:t>
              </a:r>
              <a:r>
                <a:rPr sz="1600" dirty="0"/>
                <a:t> Menschen </a:t>
              </a:r>
              <a:r>
                <a:rPr sz="1600" dirty="0" err="1"/>
                <a:t>Ziele</a:t>
              </a:r>
              <a:r>
                <a:rPr sz="1600" dirty="0"/>
                <a:t> </a:t>
              </a:r>
              <a:r>
                <a:rPr sz="1600" dirty="0" err="1"/>
                <a:t>verfolgen</a:t>
              </a:r>
              <a:r>
                <a:rPr sz="1600" dirty="0"/>
                <a:t>, die </a:t>
              </a:r>
              <a:r>
                <a:rPr sz="1600" dirty="0" err="1"/>
                <a:t>sie</a:t>
              </a:r>
              <a:r>
                <a:rPr sz="1600" dirty="0"/>
                <a:t> von </a:t>
              </a:r>
              <a:r>
                <a:rPr sz="1600" dirty="0" err="1"/>
                <a:t>ihrem</a:t>
              </a:r>
              <a:r>
                <a:rPr sz="1600" dirty="0"/>
                <a:t> Kern,</a:t>
              </a:r>
              <a:r>
                <a:rPr lang="de-DE" sz="1600" dirty="0"/>
                <a:t> </a:t>
              </a:r>
              <a:r>
                <a:rPr sz="1600" dirty="0" err="1"/>
                <a:t>ihrem</a:t>
              </a:r>
              <a:r>
                <a:rPr sz="1600" dirty="0"/>
                <a:t> </a:t>
              </a:r>
              <a:r>
                <a:rPr sz="1600" dirty="0" err="1"/>
                <a:t>Wettbe</a:t>
              </a:r>
              <a:r>
                <a:rPr lang="de-DE" sz="1600" dirty="0"/>
                <a:t>-</a:t>
              </a:r>
              <a:r>
                <a:rPr sz="1600" dirty="0" err="1"/>
                <a:t>werbsvorteil</a:t>
              </a:r>
              <a:r>
                <a:rPr sz="1600" dirty="0"/>
                <a:t> </a:t>
              </a:r>
              <a:r>
                <a:rPr sz="1600" dirty="0" err="1"/>
                <a:t>weg</a:t>
              </a:r>
              <a:r>
                <a:rPr lang="de-DE" sz="1600" dirty="0"/>
                <a:t>-</a:t>
              </a:r>
              <a:r>
                <a:rPr sz="1600" dirty="0" err="1"/>
                <a:t>führen</a:t>
              </a:r>
              <a:r>
                <a:rPr sz="1600" dirty="0"/>
                <a:t>, </a:t>
              </a:r>
              <a:r>
                <a:rPr sz="1600" dirty="0" err="1"/>
                <a:t>alles</a:t>
              </a:r>
              <a:r>
                <a:rPr sz="1600" dirty="0"/>
                <a:t> </a:t>
              </a:r>
              <a:r>
                <a:rPr sz="1600" dirty="0" err="1"/>
                <a:t>im</a:t>
              </a:r>
              <a:r>
                <a:rPr sz="1600" dirty="0"/>
                <a:t> Na</a:t>
              </a:r>
              <a:r>
                <a:rPr lang="de-DE" sz="1600" dirty="0"/>
                <a:t>-</a:t>
              </a:r>
              <a:r>
                <a:rPr sz="1600" dirty="0"/>
                <a:t>men des </a:t>
              </a:r>
              <a:r>
                <a:rPr sz="1600" dirty="0" err="1"/>
                <a:t>Wachs</a:t>
              </a:r>
              <a:r>
                <a:rPr lang="de-DE" sz="1600" dirty="0"/>
                <a:t>-</a:t>
              </a:r>
              <a:r>
                <a:rPr sz="1600" dirty="0"/>
                <a:t>tums </a:t>
              </a:r>
              <a:r>
                <a:rPr sz="1600" dirty="0" err="1"/>
                <a:t>oder</a:t>
              </a:r>
              <a:r>
                <a:rPr sz="1600" dirty="0"/>
                <a:t> der </a:t>
              </a:r>
              <a:r>
                <a:rPr sz="1600" dirty="0" err="1"/>
                <a:t>großen</a:t>
              </a:r>
              <a:r>
                <a:rPr sz="1600" dirty="0"/>
                <a:t> </a:t>
              </a:r>
              <a:r>
                <a:rPr sz="1600" dirty="0" err="1"/>
                <a:t>Strategie</a:t>
              </a:r>
              <a:r>
                <a:rPr sz="1600" dirty="0"/>
                <a:t>.</a:t>
              </a:r>
            </a:p>
          </p:txBody>
        </p:sp>
      </p:grpSp>
      <p:sp>
        <p:nvSpPr>
          <p:cNvPr id="31" name="Stufe 3: Leugnung des Risikos…">
            <a:extLst>
              <a:ext uri="{FF2B5EF4-FFF2-40B4-BE49-F238E27FC236}">
                <a16:creationId xmlns:a16="http://schemas.microsoft.com/office/drawing/2014/main" id="{28FD99DE-0686-4E5B-9AA4-A68D801A04E5}"/>
              </a:ext>
            </a:extLst>
          </p:cNvPr>
          <p:cNvSpPr txBox="1"/>
          <p:nvPr/>
        </p:nvSpPr>
        <p:spPr>
          <a:xfrm>
            <a:off x="6698321" y="1953762"/>
            <a:ext cx="1548797" cy="28905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 numCol="1" anchor="t">
            <a:spAutoFit/>
          </a:bodyPr>
          <a:lstStyle/>
          <a:p>
            <a:pPr marL="634" marR="210184" indent="216534" algn="ctr">
              <a:spcBef>
                <a:spcPts val="100"/>
              </a:spcBef>
              <a:defRPr sz="2400" spc="-5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sz="1700" b="1" dirty="0" err="1">
                <a:solidFill>
                  <a:srgbClr val="58667A"/>
                </a:solidFill>
              </a:rPr>
              <a:t>Stufe</a:t>
            </a:r>
            <a:r>
              <a:rPr sz="1700" b="1" dirty="0">
                <a:solidFill>
                  <a:srgbClr val="58667A"/>
                </a:solidFill>
              </a:rPr>
              <a:t> 3: </a:t>
            </a:r>
            <a:r>
              <a:rPr lang="de-DE" sz="1700" b="1" dirty="0">
                <a:solidFill>
                  <a:srgbClr val="58667A"/>
                </a:solidFill>
              </a:rPr>
              <a:t>Verl</a:t>
            </a:r>
            <a:r>
              <a:rPr sz="1700" b="1" dirty="0" err="1">
                <a:solidFill>
                  <a:srgbClr val="58667A"/>
                </a:solidFill>
              </a:rPr>
              <a:t>eugnung</a:t>
            </a:r>
            <a:r>
              <a:rPr sz="1700" b="1" dirty="0">
                <a:solidFill>
                  <a:srgbClr val="58667A"/>
                </a:solidFill>
              </a:rPr>
              <a:t> des </a:t>
            </a:r>
            <a:r>
              <a:rPr sz="1700" b="1" dirty="0" err="1">
                <a:solidFill>
                  <a:srgbClr val="58667A"/>
                </a:solidFill>
              </a:rPr>
              <a:t>Risikos</a:t>
            </a:r>
            <a:r>
              <a:rPr lang="de-DE" sz="1700" b="1" dirty="0">
                <a:solidFill>
                  <a:srgbClr val="58667A"/>
                </a:solidFill>
              </a:rPr>
              <a:t> u</a:t>
            </a:r>
            <a:r>
              <a:rPr sz="1700" b="1" dirty="0" err="1">
                <a:solidFill>
                  <a:srgbClr val="58667A"/>
                </a:solidFill>
              </a:rPr>
              <a:t>nd</a:t>
            </a:r>
            <a:r>
              <a:rPr lang="de-DE" sz="1700" b="1" dirty="0">
                <a:solidFill>
                  <a:srgbClr val="58667A"/>
                </a:solidFill>
              </a:rPr>
              <a:t> der </a:t>
            </a:r>
            <a:r>
              <a:rPr sz="1700" b="1" dirty="0" err="1">
                <a:solidFill>
                  <a:srgbClr val="58667A"/>
                </a:solidFill>
              </a:rPr>
              <a:t>Gefahr</a:t>
            </a:r>
            <a:endParaRPr lang="de-DE" sz="1700" b="1" dirty="0">
              <a:solidFill>
                <a:srgbClr val="58667A"/>
              </a:solidFill>
            </a:endParaRPr>
          </a:p>
          <a:p>
            <a:pPr marL="634" marR="210184" indent="216534" algn="ctr">
              <a:spcBef>
                <a:spcPts val="100"/>
              </a:spcBef>
              <a:defRPr sz="2400" spc="-5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sz="1700" b="1" dirty="0">
              <a:solidFill>
                <a:srgbClr val="58667A"/>
              </a:solidFill>
            </a:endParaRPr>
          </a:p>
          <a:p>
            <a:pPr marR="5080" indent="12064" algn="ctr">
              <a:defRPr sz="2000" spc="-3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sz="1700" dirty="0">
                <a:solidFill>
                  <a:srgbClr val="58667A"/>
                </a:solidFill>
              </a:rPr>
              <a:t>Wenn</a:t>
            </a:r>
            <a:r>
              <a:rPr sz="1700" dirty="0">
                <a:solidFill>
                  <a:srgbClr val="58667A"/>
                </a:solidFill>
              </a:rPr>
              <a:t> Sie Dinge</a:t>
            </a:r>
            <a:r>
              <a:rPr lang="de-DE" sz="1700" dirty="0">
                <a:solidFill>
                  <a:srgbClr val="58667A"/>
                </a:solidFill>
              </a:rPr>
              <a:t>n hinterherjagen</a:t>
            </a:r>
            <a:r>
              <a:rPr sz="1700" dirty="0">
                <a:solidFill>
                  <a:srgbClr val="58667A"/>
                </a:solidFill>
              </a:rPr>
              <a:t>, die </a:t>
            </a:r>
            <a:r>
              <a:rPr sz="1700" dirty="0" err="1">
                <a:solidFill>
                  <a:srgbClr val="58667A"/>
                </a:solidFill>
              </a:rPr>
              <a:t>nicht</a:t>
            </a:r>
            <a:r>
              <a:rPr sz="1700" dirty="0">
                <a:solidFill>
                  <a:srgbClr val="58667A"/>
                </a:solidFill>
              </a:rPr>
              <a:t> </a:t>
            </a:r>
            <a:r>
              <a:rPr sz="1700" dirty="0" err="1">
                <a:solidFill>
                  <a:srgbClr val="58667A"/>
                </a:solidFill>
              </a:rPr>
              <a:t>zu</a:t>
            </a:r>
            <a:r>
              <a:rPr sz="1700" dirty="0">
                <a:solidFill>
                  <a:srgbClr val="58667A"/>
                </a:solidFill>
              </a:rPr>
              <a:t> </a:t>
            </a:r>
            <a:r>
              <a:rPr sz="1700" dirty="0" err="1">
                <a:solidFill>
                  <a:srgbClr val="58667A"/>
                </a:solidFill>
              </a:rPr>
              <a:t>Ihrem</a:t>
            </a:r>
            <a:r>
              <a:rPr sz="1700" dirty="0">
                <a:solidFill>
                  <a:srgbClr val="58667A"/>
                </a:solidFill>
              </a:rPr>
              <a:t> Ker</a:t>
            </a:r>
            <a:r>
              <a:rPr lang="de-DE" sz="1700" dirty="0">
                <a:solidFill>
                  <a:srgbClr val="58667A"/>
                </a:solidFill>
              </a:rPr>
              <a:t>n</a:t>
            </a:r>
            <a:r>
              <a:rPr sz="1700" dirty="0">
                <a:solidFill>
                  <a:srgbClr val="58667A"/>
                </a:solidFill>
              </a:rPr>
              <a:t> </a:t>
            </a:r>
            <a:r>
              <a:rPr sz="1700" dirty="0" err="1">
                <a:solidFill>
                  <a:srgbClr val="58667A"/>
                </a:solidFill>
              </a:rPr>
              <a:t>gehören</a:t>
            </a:r>
            <a:r>
              <a:rPr sz="1700" dirty="0">
                <a:solidFill>
                  <a:srgbClr val="58667A"/>
                </a:solidFill>
              </a:rPr>
              <a:t>, </a:t>
            </a:r>
            <a:r>
              <a:rPr sz="1700" dirty="0" err="1">
                <a:solidFill>
                  <a:srgbClr val="58667A"/>
                </a:solidFill>
              </a:rPr>
              <a:t>sehen</a:t>
            </a:r>
            <a:r>
              <a:rPr sz="1700" dirty="0">
                <a:solidFill>
                  <a:srgbClr val="58667A"/>
                </a:solidFill>
              </a:rPr>
              <a:t> Sie die </a:t>
            </a:r>
            <a:r>
              <a:rPr sz="1700" dirty="0" err="1">
                <a:solidFill>
                  <a:srgbClr val="58667A"/>
                </a:solidFill>
              </a:rPr>
              <a:t>Probleme</a:t>
            </a:r>
            <a:r>
              <a:rPr sz="1700" dirty="0">
                <a:solidFill>
                  <a:srgbClr val="58667A"/>
                </a:solidFill>
              </a:rPr>
              <a:t> </a:t>
            </a:r>
            <a:r>
              <a:rPr sz="1700" dirty="0" err="1">
                <a:solidFill>
                  <a:srgbClr val="58667A"/>
                </a:solidFill>
              </a:rPr>
              <a:t>nicht</a:t>
            </a:r>
            <a:r>
              <a:rPr sz="1700" dirty="0"/>
              <a:t>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6" name="Subtitle 2"/>
          <p:cNvSpPr txBox="1"/>
          <p:nvPr/>
        </p:nvSpPr>
        <p:spPr>
          <a:xfrm>
            <a:off x="45071" y="1684730"/>
            <a:ext cx="2926305" cy="44681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0790" tIns="40790" rIns="40790" bIns="40790">
            <a:spAutoFit/>
          </a:bodyPr>
          <a:lstStyle/>
          <a:p>
            <a:pPr defTabSz="1087636">
              <a:spcBef>
                <a:spcPts val="600"/>
              </a:spcBef>
              <a:defRPr sz="21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sz="2000" dirty="0"/>
              <a:t>Es </a:t>
            </a:r>
            <a:r>
              <a:rPr sz="2000" dirty="0" err="1"/>
              <a:t>ist</a:t>
            </a:r>
            <a:r>
              <a:rPr sz="2000" dirty="0"/>
              <a:t> </a:t>
            </a:r>
            <a:r>
              <a:rPr lang="de-DE" sz="2000" dirty="0"/>
              <a:t>zwar </a:t>
            </a:r>
            <a:r>
              <a:rPr sz="2000" dirty="0" err="1"/>
              <a:t>möglich</a:t>
            </a:r>
            <a:r>
              <a:rPr sz="2000" dirty="0"/>
              <a:t>, von </a:t>
            </a:r>
            <a:r>
              <a:rPr sz="2000" dirty="0" err="1"/>
              <a:t>Stufe</a:t>
            </a:r>
            <a:r>
              <a:rPr sz="2000" dirty="0"/>
              <a:t> </a:t>
            </a:r>
            <a:r>
              <a:rPr lang="de-DE" sz="2000" dirty="0"/>
              <a:t>4</a:t>
            </a:r>
            <a:r>
              <a:rPr sz="2000" dirty="0"/>
              <a:t> </a:t>
            </a:r>
            <a:r>
              <a:rPr sz="2000" dirty="0" err="1"/>
              <a:t>zurückzukommen</a:t>
            </a:r>
            <a:r>
              <a:rPr sz="2000" dirty="0"/>
              <a:t> - </a:t>
            </a:r>
            <a:r>
              <a:rPr sz="2000" dirty="0" err="1"/>
              <a:t>aber</a:t>
            </a:r>
            <a:r>
              <a:rPr sz="2000" dirty="0"/>
              <a:t> Sie </a:t>
            </a:r>
            <a:r>
              <a:rPr sz="2000" dirty="0" err="1"/>
              <a:t>sollten</a:t>
            </a:r>
            <a:r>
              <a:rPr sz="2000" dirty="0"/>
              <a:t> die </a:t>
            </a:r>
            <a:r>
              <a:rPr sz="2000" dirty="0" err="1"/>
              <a:t>Stufen</a:t>
            </a:r>
            <a:r>
              <a:rPr sz="2000" dirty="0"/>
              <a:t>, </a:t>
            </a:r>
            <a:r>
              <a:rPr sz="2000" dirty="0" err="1"/>
              <a:t>insbesondere</a:t>
            </a:r>
            <a:r>
              <a:rPr sz="2000" dirty="0"/>
              <a:t> die </a:t>
            </a:r>
            <a:r>
              <a:rPr sz="2000" dirty="0" err="1"/>
              <a:t>letzten</a:t>
            </a:r>
            <a:r>
              <a:rPr sz="2000" dirty="0"/>
              <a:t>, </a:t>
            </a:r>
            <a:r>
              <a:rPr sz="2000" dirty="0" err="1"/>
              <a:t>lieber</a:t>
            </a:r>
            <a:r>
              <a:rPr sz="2000" dirty="0"/>
              <a:t> </a:t>
            </a:r>
            <a:r>
              <a:rPr lang="de-DE" sz="2000" dirty="0"/>
              <a:t>gänzlich </a:t>
            </a:r>
            <a:r>
              <a:rPr sz="2000" dirty="0" err="1"/>
              <a:t>vermeiden</a:t>
            </a:r>
            <a:r>
              <a:rPr sz="2000" dirty="0"/>
              <a:t>. </a:t>
            </a:r>
            <a:endParaRPr sz="2000" dirty="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defTabSz="1087636">
              <a:spcBef>
                <a:spcPts val="600"/>
              </a:spcBef>
              <a:defRPr sz="21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sz="2000" dirty="0"/>
              <a:t>Das Wissen um die </a:t>
            </a:r>
            <a:r>
              <a:rPr sz="2000" dirty="0" err="1"/>
              <a:t>fünf</a:t>
            </a:r>
            <a:r>
              <a:rPr sz="2000" dirty="0"/>
              <a:t> St</a:t>
            </a:r>
            <a:r>
              <a:rPr lang="de-DE" sz="2000" dirty="0" err="1"/>
              <a:t>ufen</a:t>
            </a:r>
            <a:r>
              <a:rPr sz="2000" dirty="0"/>
              <a:t> </a:t>
            </a:r>
            <a:r>
              <a:rPr sz="2000" dirty="0" err="1"/>
              <a:t>dient</a:t>
            </a:r>
            <a:r>
              <a:rPr sz="2000" dirty="0"/>
              <a:t> </a:t>
            </a:r>
            <a:r>
              <a:rPr sz="2000" dirty="0" err="1"/>
              <a:t>als</a:t>
            </a:r>
            <a:r>
              <a:rPr sz="2000" dirty="0"/>
              <a:t> Diagnose-</a:t>
            </a:r>
            <a:r>
              <a:rPr lang="de-DE" sz="2000" dirty="0"/>
              <a:t>Bau</a:t>
            </a:r>
            <a:r>
              <a:rPr sz="2000" dirty="0" err="1"/>
              <a:t>kasten</a:t>
            </a:r>
            <a:r>
              <a:rPr sz="2000" dirty="0"/>
              <a:t>. </a:t>
            </a:r>
            <a:r>
              <a:rPr sz="2000" dirty="0" err="1"/>
              <a:t>Vielleicht</a:t>
            </a:r>
            <a:r>
              <a:rPr sz="2000" dirty="0"/>
              <a:t> </a:t>
            </a:r>
            <a:r>
              <a:rPr sz="2000" dirty="0" err="1"/>
              <a:t>erkennen</a:t>
            </a:r>
            <a:r>
              <a:rPr sz="2000" dirty="0"/>
              <a:t> Sie, </a:t>
            </a:r>
            <a:r>
              <a:rPr sz="2000" dirty="0" err="1"/>
              <a:t>dass</a:t>
            </a:r>
            <a:r>
              <a:rPr sz="2000" dirty="0"/>
              <a:t> </a:t>
            </a:r>
            <a:r>
              <a:rPr sz="2000" dirty="0" err="1"/>
              <a:t>sich</a:t>
            </a:r>
            <a:r>
              <a:rPr sz="2000" dirty="0"/>
              <a:t> </a:t>
            </a:r>
            <a:r>
              <a:rPr sz="2000" dirty="0" err="1"/>
              <a:t>Ihr</a:t>
            </a:r>
            <a:r>
              <a:rPr sz="2000" dirty="0"/>
              <a:t> </a:t>
            </a:r>
            <a:r>
              <a:rPr sz="2000" dirty="0" err="1"/>
              <a:t>Unter</a:t>
            </a:r>
            <a:r>
              <a:rPr lang="de-DE" sz="2000" dirty="0"/>
              <a:t>-</a:t>
            </a:r>
            <a:r>
              <a:rPr sz="2000" dirty="0" err="1"/>
              <a:t>nehmen</a:t>
            </a:r>
            <a:r>
              <a:rPr sz="2000" dirty="0"/>
              <a:t> in </a:t>
            </a:r>
            <a:r>
              <a:rPr sz="2000" dirty="0" err="1"/>
              <a:t>einem</a:t>
            </a:r>
            <a:r>
              <a:rPr sz="2000" dirty="0"/>
              <a:t> </a:t>
            </a:r>
            <a:r>
              <a:rPr sz="2000" dirty="0" err="1"/>
              <a:t>frühen</a:t>
            </a:r>
            <a:r>
              <a:rPr sz="2000" dirty="0"/>
              <a:t> Stadium </a:t>
            </a:r>
            <a:r>
              <a:rPr sz="2000" dirty="0" err="1"/>
              <a:t>befindet</a:t>
            </a:r>
            <a:r>
              <a:rPr lang="de-DE" sz="2000" dirty="0"/>
              <a:t> und können das Problem beheben, bevor Sie Stufe 4 erreichen.</a:t>
            </a:r>
            <a:endParaRPr sz="2000" dirty="0"/>
          </a:p>
        </p:txBody>
      </p:sp>
      <p:sp>
        <p:nvSpPr>
          <p:cNvPr id="1400" name="Freihandform: Form 5"/>
          <p:cNvSpPr/>
          <p:nvPr/>
        </p:nvSpPr>
        <p:spPr>
          <a:xfrm>
            <a:off x="3280543" y="2505476"/>
            <a:ext cx="8338727" cy="35184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26" extrusionOk="0">
                <a:moveTo>
                  <a:pt x="0" y="18183"/>
                </a:moveTo>
                <a:cubicBezTo>
                  <a:pt x="1528" y="17796"/>
                  <a:pt x="3056" y="17409"/>
                  <a:pt x="4563" y="14967"/>
                </a:cubicBezTo>
                <a:cubicBezTo>
                  <a:pt x="6071" y="12525"/>
                  <a:pt x="8099" y="5765"/>
                  <a:pt x="9044" y="3532"/>
                </a:cubicBezTo>
                <a:cubicBezTo>
                  <a:pt x="9989" y="1298"/>
                  <a:pt x="9652" y="2063"/>
                  <a:pt x="10233" y="1566"/>
                </a:cubicBezTo>
                <a:cubicBezTo>
                  <a:pt x="10814" y="1070"/>
                  <a:pt x="11883" y="-965"/>
                  <a:pt x="12529" y="554"/>
                </a:cubicBezTo>
                <a:cubicBezTo>
                  <a:pt x="13174" y="2072"/>
                  <a:pt x="13649" y="9249"/>
                  <a:pt x="14105" y="10679"/>
                </a:cubicBezTo>
                <a:cubicBezTo>
                  <a:pt x="14561" y="12108"/>
                  <a:pt x="14866" y="8267"/>
                  <a:pt x="15267" y="9130"/>
                </a:cubicBezTo>
                <a:cubicBezTo>
                  <a:pt x="15668" y="9994"/>
                  <a:pt x="16152" y="15096"/>
                  <a:pt x="16511" y="15860"/>
                </a:cubicBezTo>
                <a:cubicBezTo>
                  <a:pt x="16871" y="16625"/>
                  <a:pt x="17115" y="13270"/>
                  <a:pt x="17424" y="13716"/>
                </a:cubicBezTo>
                <a:cubicBezTo>
                  <a:pt x="17733" y="14163"/>
                  <a:pt x="17986" y="18114"/>
                  <a:pt x="18364" y="18541"/>
                </a:cubicBezTo>
                <a:cubicBezTo>
                  <a:pt x="18742" y="18967"/>
                  <a:pt x="19314" y="16049"/>
                  <a:pt x="19692" y="16277"/>
                </a:cubicBezTo>
                <a:cubicBezTo>
                  <a:pt x="20070" y="16506"/>
                  <a:pt x="20314" y="19186"/>
                  <a:pt x="20632" y="19910"/>
                </a:cubicBezTo>
                <a:cubicBezTo>
                  <a:pt x="20950" y="20635"/>
                  <a:pt x="21275" y="20630"/>
                  <a:pt x="21600" y="20625"/>
                </a:cubicBezTo>
              </a:path>
            </a:pathLst>
          </a:custGeom>
          <a:ln w="38100">
            <a:solidFill>
              <a:schemeClr val="accent6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412" name="object 25"/>
          <p:cNvGrpSpPr/>
          <p:nvPr/>
        </p:nvGrpSpPr>
        <p:grpSpPr>
          <a:xfrm>
            <a:off x="10239764" y="1946217"/>
            <a:ext cx="1585221" cy="3469545"/>
            <a:chOff x="-1" y="-1"/>
            <a:chExt cx="1585220" cy="2895925"/>
          </a:xfrm>
        </p:grpSpPr>
        <p:sp>
          <p:nvSpPr>
            <p:cNvPr id="1410" name="Rechteck"/>
            <p:cNvSpPr/>
            <p:nvPr/>
          </p:nvSpPr>
          <p:spPr>
            <a:xfrm>
              <a:off x="-1" y="-1"/>
              <a:ext cx="1585220" cy="2895925"/>
            </a:xfrm>
            <a:prstGeom prst="rect">
              <a:avLst/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40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1411" name="Stufe 5: Erholung und Erneuerung"/>
            <p:cNvSpPr txBox="1"/>
            <p:nvPr/>
          </p:nvSpPr>
          <p:spPr>
            <a:xfrm>
              <a:off x="-1" y="22859"/>
              <a:ext cx="1585220" cy="7744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z="1600" spc="-5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sz="1700" b="1" dirty="0" err="1"/>
                <a:t>Stufe</a:t>
              </a:r>
              <a:r>
                <a:rPr sz="1700" b="1" dirty="0"/>
                <a:t> 5: </a:t>
              </a:r>
              <a:r>
                <a:rPr sz="1700" b="1" dirty="0" err="1"/>
                <a:t>Erholung</a:t>
              </a:r>
              <a:r>
                <a:rPr sz="1700" b="1" dirty="0"/>
                <a:t> und </a:t>
              </a:r>
              <a:r>
                <a:rPr sz="1700" b="1" dirty="0" err="1"/>
                <a:t>Erneuerung</a:t>
              </a:r>
              <a:endParaRPr sz="1700" b="1" dirty="0"/>
            </a:p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z="1600" spc="-5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dirty="0"/>
            </a:p>
          </p:txBody>
        </p:sp>
      </p:grpSp>
      <p:sp>
        <p:nvSpPr>
          <p:cNvPr id="1413" name="TextBox 87"/>
          <p:cNvSpPr txBox="1"/>
          <p:nvPr/>
        </p:nvSpPr>
        <p:spPr>
          <a:xfrm>
            <a:off x="595997" y="6546204"/>
            <a:ext cx="6378844" cy="228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>
              <a:defRPr sz="10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Quelle: Adaptiert von Jim Collins, "How the Mighty Fall and Why Some Companies Never Give In" und Eli Zelkha</a:t>
            </a:r>
          </a:p>
        </p:txBody>
      </p:sp>
      <p:sp>
        <p:nvSpPr>
          <p:cNvPr id="1415" name="Freihandform: Form 4"/>
          <p:cNvSpPr/>
          <p:nvPr/>
        </p:nvSpPr>
        <p:spPr>
          <a:xfrm>
            <a:off x="10149582" y="3860800"/>
            <a:ext cx="1585219" cy="14907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143" extrusionOk="0">
                <a:moveTo>
                  <a:pt x="0" y="17573"/>
                </a:moveTo>
                <a:cubicBezTo>
                  <a:pt x="318" y="19586"/>
                  <a:pt x="635" y="21600"/>
                  <a:pt x="4235" y="18671"/>
                </a:cubicBezTo>
                <a:cubicBezTo>
                  <a:pt x="7835" y="15742"/>
                  <a:pt x="14718" y="7871"/>
                  <a:pt x="21600" y="0"/>
                </a:cubicBezTo>
              </a:path>
            </a:pathLst>
          </a:custGeom>
          <a:ln w="28575">
            <a:solidFill>
              <a:srgbClr val="7030A0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" name="Textplatzhalter 1">
            <a:extLst>
              <a:ext uri="{FF2B5EF4-FFF2-40B4-BE49-F238E27FC236}">
                <a16:creationId xmlns:a16="http://schemas.microsoft.com/office/drawing/2014/main" id="{16EF4827-E5B1-48F3-B7E9-F52FEAB3529A}"/>
              </a:ext>
            </a:extLst>
          </p:cNvPr>
          <p:cNvSpPr txBox="1">
            <a:spLocks/>
          </p:cNvSpPr>
          <p:nvPr/>
        </p:nvSpPr>
        <p:spPr>
          <a:xfrm>
            <a:off x="1355090" y="536324"/>
            <a:ext cx="8852377" cy="6973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solidFill>
                  <a:srgbClr val="245473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800100" marR="0" indent="-3429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600" b="0" i="0" u="none" strike="noStrike" cap="none" spc="0" baseline="0">
                <a:solidFill>
                  <a:srgbClr val="245473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325879" marR="0" indent="-411479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600" b="0" i="0" u="none" strike="noStrike" cap="none" spc="0" baseline="0">
                <a:solidFill>
                  <a:srgbClr val="245473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828800" marR="0" indent="-4572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600" b="0" i="0" u="none" strike="noStrike" cap="none" spc="0" baseline="0">
                <a:solidFill>
                  <a:srgbClr val="245473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286000" marR="0" indent="-4572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600" b="0" i="0" u="none" strike="noStrike" cap="none" spc="0" baseline="0">
                <a:solidFill>
                  <a:srgbClr val="245473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416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0988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560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13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de-DE" dirty="0"/>
              <a:t>Wie die Mächtigen fallen </a:t>
            </a:r>
          </a:p>
        </p:txBody>
      </p:sp>
      <p:grpSp>
        <p:nvGrpSpPr>
          <p:cNvPr id="26" name="object 25">
            <a:extLst>
              <a:ext uri="{FF2B5EF4-FFF2-40B4-BE49-F238E27FC236}">
                <a16:creationId xmlns:a16="http://schemas.microsoft.com/office/drawing/2014/main" id="{4F93511C-30EA-444A-AA12-E8AB613CC836}"/>
              </a:ext>
            </a:extLst>
          </p:cNvPr>
          <p:cNvGrpSpPr/>
          <p:nvPr/>
        </p:nvGrpSpPr>
        <p:grpSpPr>
          <a:xfrm>
            <a:off x="8469043" y="1946217"/>
            <a:ext cx="1585221" cy="3480697"/>
            <a:chOff x="-1" y="-1"/>
            <a:chExt cx="1585220" cy="2991542"/>
          </a:xfrm>
        </p:grpSpPr>
        <p:sp>
          <p:nvSpPr>
            <p:cNvPr id="27" name="Rechteck">
              <a:extLst>
                <a:ext uri="{FF2B5EF4-FFF2-40B4-BE49-F238E27FC236}">
                  <a16:creationId xmlns:a16="http://schemas.microsoft.com/office/drawing/2014/main" id="{1085B873-85C5-4F8C-9925-B99E277D048F}"/>
                </a:ext>
              </a:extLst>
            </p:cNvPr>
            <p:cNvSpPr/>
            <p:nvPr/>
          </p:nvSpPr>
          <p:spPr>
            <a:xfrm>
              <a:off x="-1" y="-1"/>
              <a:ext cx="1585220" cy="2991542"/>
            </a:xfrm>
            <a:prstGeom prst="rect">
              <a:avLst/>
            </a:prstGeom>
            <a:solidFill>
              <a:schemeClr val="accent2">
                <a:alpha val="3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R="5080" algn="ctr">
                <a:lnSpc>
                  <a:spcPts val="1600"/>
                </a:lnSpc>
                <a:defRPr sz="1400" spc="-3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28" name="Stufe 4: Greifen nach der Erlösung…">
              <a:extLst>
                <a:ext uri="{FF2B5EF4-FFF2-40B4-BE49-F238E27FC236}">
                  <a16:creationId xmlns:a16="http://schemas.microsoft.com/office/drawing/2014/main" id="{01778E6F-DEF2-46E8-AB6A-0C45002F1772}"/>
                </a:ext>
              </a:extLst>
            </p:cNvPr>
            <p:cNvSpPr txBox="1"/>
            <p:nvPr/>
          </p:nvSpPr>
          <p:spPr>
            <a:xfrm>
              <a:off x="-1" y="22859"/>
              <a:ext cx="1585220" cy="26967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z="2400" spc="-5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lang="de-DE" sz="1700" b="1" dirty="0">
                  <a:solidFill>
                    <a:srgbClr val="58667A"/>
                  </a:solidFill>
                </a:rPr>
                <a:t>Stufe 4: Greifen nach Rettung</a:t>
              </a:r>
            </a:p>
            <a:p>
              <a:pPr>
                <a:defRPr sz="240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lang="de-DE" sz="1700" dirty="0">
                <a:solidFill>
                  <a:srgbClr val="58667A"/>
                </a:solidFill>
              </a:endParaRPr>
            </a:p>
            <a:p>
              <a:pPr>
                <a:defRPr sz="200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lang="de-DE" sz="1700" dirty="0">
                <a:solidFill>
                  <a:srgbClr val="58667A"/>
                </a:solidFill>
              </a:endParaRPr>
            </a:p>
            <a:p>
              <a:pPr marR="5080" indent="12064" algn="ctr">
                <a:lnSpc>
                  <a:spcPts val="1600"/>
                </a:lnSpc>
                <a:defRPr sz="2000" spc="-30">
                  <a:solidFill>
                    <a:srgbClr val="FFFFFF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lang="de-DE" sz="1700" dirty="0">
                  <a:solidFill>
                    <a:srgbClr val="58667A"/>
                  </a:solidFill>
                </a:rPr>
                <a:t>Der Königsweg, der Verzicht auf das Schwungrad und die Verfolgung der Dinge außerhalb des Kerns.</a:t>
              </a:r>
            </a:p>
          </p:txBody>
        </p:sp>
      </p:grpSp>
      <p:sp>
        <p:nvSpPr>
          <p:cNvPr id="29" name="Rechteck">
            <a:extLst>
              <a:ext uri="{FF2B5EF4-FFF2-40B4-BE49-F238E27FC236}">
                <a16:creationId xmlns:a16="http://schemas.microsoft.com/office/drawing/2014/main" id="{8BA1A2BD-D009-4BA6-8CBE-F6BB15715E73}"/>
              </a:ext>
            </a:extLst>
          </p:cNvPr>
          <p:cNvSpPr/>
          <p:nvPr/>
        </p:nvSpPr>
        <p:spPr>
          <a:xfrm>
            <a:off x="6698321" y="1946218"/>
            <a:ext cx="1585221" cy="3469544"/>
          </a:xfrm>
          <a:prstGeom prst="rect">
            <a:avLst/>
          </a:prstGeom>
          <a:solidFill>
            <a:srgbClr val="44546A">
              <a:alpha val="30000"/>
            </a:srgb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 marR="5080" algn="ctr">
              <a:lnSpc>
                <a:spcPts val="1600"/>
              </a:lnSpc>
              <a:defRPr sz="1400" spc="-3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grpSp>
        <p:nvGrpSpPr>
          <p:cNvPr id="30" name="object 25">
            <a:extLst>
              <a:ext uri="{FF2B5EF4-FFF2-40B4-BE49-F238E27FC236}">
                <a16:creationId xmlns:a16="http://schemas.microsoft.com/office/drawing/2014/main" id="{EB6312C3-EB91-48A6-932B-6C9F1B749046}"/>
              </a:ext>
            </a:extLst>
          </p:cNvPr>
          <p:cNvGrpSpPr/>
          <p:nvPr/>
        </p:nvGrpSpPr>
        <p:grpSpPr>
          <a:xfrm>
            <a:off x="3156878" y="1946219"/>
            <a:ext cx="1585220" cy="3480696"/>
            <a:chOff x="0" y="0"/>
            <a:chExt cx="1585219" cy="3001156"/>
          </a:xfrm>
        </p:grpSpPr>
        <p:sp>
          <p:nvSpPr>
            <p:cNvPr id="31" name="Rechteck">
              <a:extLst>
                <a:ext uri="{FF2B5EF4-FFF2-40B4-BE49-F238E27FC236}">
                  <a16:creationId xmlns:a16="http://schemas.microsoft.com/office/drawing/2014/main" id="{C11193CC-634F-44AD-8CF2-C21B3099D595}"/>
                </a:ext>
              </a:extLst>
            </p:cNvPr>
            <p:cNvSpPr/>
            <p:nvPr/>
          </p:nvSpPr>
          <p:spPr>
            <a:xfrm>
              <a:off x="0" y="0"/>
              <a:ext cx="1585219" cy="2991541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R="5080" algn="ctr">
                <a:lnSpc>
                  <a:spcPts val="1600"/>
                </a:lnSpc>
                <a:defRPr sz="140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32" name="Stufe 1: Aus dem Erfolg geborene Hybris…">
              <a:extLst>
                <a:ext uri="{FF2B5EF4-FFF2-40B4-BE49-F238E27FC236}">
                  <a16:creationId xmlns:a16="http://schemas.microsoft.com/office/drawing/2014/main" id="{CBEBD741-7BA2-48D1-A3F2-8A636289DF07}"/>
                </a:ext>
              </a:extLst>
            </p:cNvPr>
            <p:cNvSpPr txBox="1"/>
            <p:nvPr/>
          </p:nvSpPr>
          <p:spPr>
            <a:xfrm>
              <a:off x="0" y="22859"/>
              <a:ext cx="1585219" cy="29782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z="1600" spc="-5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sz="1600" b="1" dirty="0" err="1"/>
                <a:t>Stufe</a:t>
              </a:r>
              <a:r>
                <a:rPr sz="1600" b="1" dirty="0"/>
                <a:t> </a:t>
              </a:r>
              <a:r>
                <a:rPr sz="1600" b="1" spc="0" dirty="0"/>
                <a:t>1:</a:t>
              </a:r>
              <a:endParaRPr lang="de-DE" sz="1600" b="1" spc="0" dirty="0"/>
            </a:p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z="1600" spc="-5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sz="1600" b="1" spc="0" dirty="0"/>
                <a:t> </a:t>
              </a:r>
              <a:r>
                <a:rPr sz="1600" b="1" spc="0" dirty="0" err="1"/>
                <a:t>Aus</a:t>
              </a:r>
              <a:r>
                <a:rPr sz="1600" b="1" spc="0" dirty="0"/>
                <a:t> dem </a:t>
              </a:r>
              <a:r>
                <a:rPr sz="1600" b="1" spc="25" dirty="0" err="1"/>
                <a:t>Erfolg</a:t>
              </a:r>
              <a:r>
                <a:rPr sz="1600" b="1" spc="25" dirty="0"/>
                <a:t> </a:t>
              </a:r>
              <a:r>
                <a:rPr sz="1600" b="1" spc="20" dirty="0" err="1"/>
                <a:t>geborene</a:t>
              </a:r>
              <a:r>
                <a:rPr sz="1600" b="1" spc="20" dirty="0"/>
                <a:t> </a:t>
              </a:r>
              <a:r>
                <a:rPr sz="1600" b="1" spc="10" dirty="0"/>
                <a:t>Hybris</a:t>
              </a:r>
              <a:endParaRPr lang="de-DE" sz="1600" b="1" spc="10" dirty="0"/>
            </a:p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z="1600" spc="-5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sz="1600" spc="10" dirty="0"/>
            </a:p>
            <a:p>
              <a:pPr marR="5080" indent="12064" algn="ctr">
                <a:lnSpc>
                  <a:spcPts val="1600"/>
                </a:lnSpc>
                <a:defRPr sz="1400" spc="-3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sz="1600" dirty="0"/>
                <a:t>Der </a:t>
              </a:r>
              <a:r>
                <a:rPr sz="1600" spc="5" dirty="0" err="1"/>
                <a:t>kulturelle</a:t>
              </a:r>
              <a:r>
                <a:rPr sz="1600" spc="5" dirty="0"/>
                <a:t> </a:t>
              </a:r>
              <a:r>
                <a:rPr sz="1600" spc="15" dirty="0" err="1"/>
                <a:t>Kipppunkt</a:t>
              </a:r>
              <a:r>
                <a:rPr sz="1600" spc="-5" dirty="0"/>
                <a:t>, an dem </a:t>
              </a:r>
              <a:r>
                <a:rPr sz="1600" spc="15" dirty="0" err="1"/>
                <a:t>harte</a:t>
              </a:r>
              <a:r>
                <a:rPr sz="1600" spc="15" dirty="0"/>
                <a:t> </a:t>
              </a:r>
              <a:r>
                <a:rPr sz="1600" spc="-5" dirty="0"/>
                <a:t>Arbeit </a:t>
              </a:r>
              <a:r>
                <a:rPr sz="1600" spc="25" dirty="0"/>
                <a:t>und der </a:t>
              </a:r>
              <a:r>
                <a:rPr sz="1600" spc="15" dirty="0" err="1"/>
                <a:t>Fokus</a:t>
              </a:r>
              <a:r>
                <a:rPr sz="1600" spc="0" dirty="0"/>
                <a:t>, das </a:t>
              </a:r>
              <a:r>
                <a:rPr sz="1600" spc="5" dirty="0" err="1"/>
                <a:t>Geschäft</a:t>
              </a:r>
              <a:r>
                <a:rPr sz="1600" spc="5" dirty="0"/>
                <a:t> </a:t>
              </a:r>
              <a:r>
                <a:rPr sz="1600" spc="-5" dirty="0" err="1"/>
                <a:t>zu</a:t>
              </a:r>
              <a:r>
                <a:rPr sz="1600" spc="-5" dirty="0"/>
                <a:t> </a:t>
              </a:r>
              <a:r>
                <a:rPr sz="1600" spc="-5" dirty="0" err="1"/>
                <a:t>verdienen</a:t>
              </a:r>
              <a:r>
                <a:rPr sz="1600" spc="-5" dirty="0"/>
                <a:t>, in </a:t>
              </a:r>
              <a:r>
                <a:rPr sz="1600" spc="-5" dirty="0" err="1"/>
                <a:t>ein</a:t>
              </a:r>
              <a:r>
                <a:rPr sz="1600" spc="-5" dirty="0"/>
                <a:t> </a:t>
              </a:r>
              <a:r>
                <a:rPr sz="1600" spc="-5" dirty="0" err="1"/>
                <a:t>Gefühl</a:t>
              </a:r>
              <a:r>
                <a:rPr sz="1600" spc="-5" dirty="0"/>
                <a:t> </a:t>
              </a:r>
              <a:r>
                <a:rPr sz="1600" spc="0" dirty="0"/>
                <a:t>des </a:t>
              </a:r>
              <a:r>
                <a:rPr sz="1600" spc="-5" dirty="0" err="1"/>
                <a:t>Anspruchs</a:t>
              </a:r>
              <a:r>
                <a:rPr sz="1600" spc="-5" dirty="0"/>
                <a:t> </a:t>
              </a:r>
              <a:r>
                <a:rPr sz="1600" spc="0" dirty="0"/>
                <a:t>auf </a:t>
              </a:r>
              <a:r>
                <a:rPr sz="1600" spc="0" dirty="0" err="1"/>
                <a:t>zukünftigen</a:t>
              </a:r>
              <a:r>
                <a:rPr sz="1600" spc="0" dirty="0"/>
                <a:t> </a:t>
              </a:r>
              <a:r>
                <a:rPr sz="1600" spc="15" dirty="0" err="1"/>
                <a:t>Erfolg</a:t>
              </a:r>
              <a:r>
                <a:rPr sz="1600" spc="15" dirty="0"/>
                <a:t> </a:t>
              </a:r>
              <a:r>
                <a:rPr sz="1600" spc="0" dirty="0" err="1"/>
                <a:t>umschlägt</a:t>
              </a:r>
              <a:r>
                <a:rPr sz="1600" spc="15" dirty="0"/>
                <a:t>.</a:t>
              </a:r>
            </a:p>
          </p:txBody>
        </p:sp>
      </p:grpSp>
      <p:grpSp>
        <p:nvGrpSpPr>
          <p:cNvPr id="33" name="object 25">
            <a:extLst>
              <a:ext uri="{FF2B5EF4-FFF2-40B4-BE49-F238E27FC236}">
                <a16:creationId xmlns:a16="http://schemas.microsoft.com/office/drawing/2014/main" id="{24EA059D-B168-4A61-A816-7C04A8B79873}"/>
              </a:ext>
            </a:extLst>
          </p:cNvPr>
          <p:cNvGrpSpPr/>
          <p:nvPr/>
        </p:nvGrpSpPr>
        <p:grpSpPr>
          <a:xfrm>
            <a:off x="4927599" y="1946220"/>
            <a:ext cx="1585221" cy="3692580"/>
            <a:chOff x="0" y="0"/>
            <a:chExt cx="1585219" cy="3181610"/>
          </a:xfrm>
        </p:grpSpPr>
        <p:sp>
          <p:nvSpPr>
            <p:cNvPr id="34" name="Rechteck">
              <a:extLst>
                <a:ext uri="{FF2B5EF4-FFF2-40B4-BE49-F238E27FC236}">
                  <a16:creationId xmlns:a16="http://schemas.microsoft.com/office/drawing/2014/main" id="{A1D9D3E5-9E2A-4679-8F83-DAA5E0CFA0E4}"/>
                </a:ext>
              </a:extLst>
            </p:cNvPr>
            <p:cNvSpPr/>
            <p:nvPr/>
          </p:nvSpPr>
          <p:spPr>
            <a:xfrm>
              <a:off x="0" y="0"/>
              <a:ext cx="1585219" cy="2991541"/>
            </a:xfrm>
            <a:prstGeom prst="rect">
              <a:avLst/>
            </a:prstGeom>
            <a:solidFill>
              <a:srgbClr val="548235">
                <a:alpha val="3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R="5080" algn="ctr">
                <a:lnSpc>
                  <a:spcPts val="1600"/>
                </a:lnSpc>
                <a:defRPr sz="1400" spc="-3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35" name="Stufe 2: Undiszipliniertes Streben nach mehr…">
              <a:extLst>
                <a:ext uri="{FF2B5EF4-FFF2-40B4-BE49-F238E27FC236}">
                  <a16:creationId xmlns:a16="http://schemas.microsoft.com/office/drawing/2014/main" id="{1F8CADA2-3CE7-4708-99E0-1EBF0322CF03}"/>
                </a:ext>
              </a:extLst>
            </p:cNvPr>
            <p:cNvSpPr txBox="1"/>
            <p:nvPr/>
          </p:nvSpPr>
          <p:spPr>
            <a:xfrm>
              <a:off x="0" y="22859"/>
              <a:ext cx="1585219" cy="31587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marL="634" marR="210184" indent="216534" algn="ctr">
                <a:lnSpc>
                  <a:spcPts val="1900"/>
                </a:lnSpc>
                <a:spcBef>
                  <a:spcPts val="100"/>
                </a:spcBef>
                <a:defRPr sz="1600" spc="-5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sz="1600" b="1" dirty="0" err="1"/>
                <a:t>Stufe</a:t>
              </a:r>
              <a:r>
                <a:rPr sz="1600" b="1" dirty="0"/>
                <a:t> 2: </a:t>
              </a:r>
              <a:r>
                <a:rPr sz="1600" b="1" dirty="0" err="1"/>
                <a:t>Undiszipliniertes</a:t>
              </a:r>
              <a:r>
                <a:rPr sz="1600" b="1" dirty="0"/>
                <a:t> </a:t>
              </a:r>
              <a:r>
                <a:rPr sz="1600" b="1" dirty="0" err="1"/>
                <a:t>Streben</a:t>
              </a:r>
              <a:r>
                <a:rPr sz="1600" b="1" dirty="0"/>
                <a:t> </a:t>
              </a:r>
              <a:r>
                <a:rPr sz="1600" b="1" dirty="0" err="1"/>
                <a:t>nach</a:t>
              </a:r>
              <a:r>
                <a:rPr sz="1600" b="1" dirty="0"/>
                <a:t> </a:t>
              </a:r>
              <a:r>
                <a:rPr sz="1600" b="1" dirty="0" err="1"/>
                <a:t>mehr</a:t>
              </a:r>
              <a:endParaRPr sz="1600" b="1" dirty="0"/>
            </a:p>
            <a:p>
              <a:pPr algn="ctr">
                <a:defRPr sz="140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sz="1600" dirty="0"/>
            </a:p>
            <a:p>
              <a:pPr marR="5080" indent="12064" algn="ctr">
                <a:lnSpc>
                  <a:spcPts val="1600"/>
                </a:lnSpc>
                <a:defRPr sz="1400" spc="-30">
                  <a:solidFill>
                    <a:srgbClr val="44546A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r>
                <a:rPr sz="1600" dirty="0"/>
                <a:t>Der Aufbau von </a:t>
              </a:r>
              <a:r>
                <a:rPr sz="1600" dirty="0" err="1"/>
                <a:t>Stufe</a:t>
              </a:r>
              <a:r>
                <a:rPr sz="1600" dirty="0"/>
                <a:t> </a:t>
              </a:r>
              <a:r>
                <a:rPr sz="1600" dirty="0" err="1"/>
                <a:t>eins</a:t>
              </a:r>
              <a:r>
                <a:rPr sz="1600" dirty="0"/>
                <a:t> </a:t>
              </a:r>
              <a:r>
                <a:rPr sz="1600" dirty="0" err="1"/>
                <a:t>ist</a:t>
              </a:r>
              <a:r>
                <a:rPr sz="1600" dirty="0"/>
                <a:t>, </a:t>
              </a:r>
              <a:r>
                <a:rPr sz="1600" dirty="0" err="1"/>
                <a:t>dass</a:t>
              </a:r>
              <a:r>
                <a:rPr sz="1600" dirty="0"/>
                <a:t> Menschen </a:t>
              </a:r>
              <a:r>
                <a:rPr sz="1600" dirty="0" err="1"/>
                <a:t>Ziele</a:t>
              </a:r>
              <a:r>
                <a:rPr sz="1600" dirty="0"/>
                <a:t> </a:t>
              </a:r>
              <a:r>
                <a:rPr sz="1600" dirty="0" err="1"/>
                <a:t>verfolgen</a:t>
              </a:r>
              <a:r>
                <a:rPr sz="1600" dirty="0"/>
                <a:t>, die </a:t>
              </a:r>
              <a:r>
                <a:rPr sz="1600" dirty="0" err="1"/>
                <a:t>sie</a:t>
              </a:r>
              <a:r>
                <a:rPr sz="1600" dirty="0"/>
                <a:t> von </a:t>
              </a:r>
              <a:r>
                <a:rPr sz="1600" dirty="0" err="1"/>
                <a:t>ihrem</a:t>
              </a:r>
              <a:r>
                <a:rPr sz="1600" dirty="0"/>
                <a:t> Kern,</a:t>
              </a:r>
              <a:r>
                <a:rPr lang="de-DE" sz="1600" dirty="0"/>
                <a:t> </a:t>
              </a:r>
              <a:r>
                <a:rPr sz="1600" dirty="0" err="1"/>
                <a:t>ihrem</a:t>
              </a:r>
              <a:r>
                <a:rPr sz="1600" dirty="0"/>
                <a:t> </a:t>
              </a:r>
              <a:r>
                <a:rPr sz="1600" dirty="0" err="1"/>
                <a:t>Wettbe</a:t>
              </a:r>
              <a:r>
                <a:rPr lang="de-DE" sz="1600" dirty="0"/>
                <a:t>-</a:t>
              </a:r>
              <a:r>
                <a:rPr sz="1600" dirty="0" err="1"/>
                <a:t>werbsvorteil</a:t>
              </a:r>
              <a:r>
                <a:rPr sz="1600" dirty="0"/>
                <a:t> </a:t>
              </a:r>
              <a:r>
                <a:rPr sz="1600" dirty="0" err="1"/>
                <a:t>weg</a:t>
              </a:r>
              <a:r>
                <a:rPr lang="de-DE" sz="1600" dirty="0"/>
                <a:t>-</a:t>
              </a:r>
              <a:r>
                <a:rPr sz="1600" dirty="0" err="1"/>
                <a:t>führen</a:t>
              </a:r>
              <a:r>
                <a:rPr sz="1600" dirty="0"/>
                <a:t>, </a:t>
              </a:r>
              <a:r>
                <a:rPr sz="1600" dirty="0" err="1"/>
                <a:t>alles</a:t>
              </a:r>
              <a:r>
                <a:rPr sz="1600" dirty="0"/>
                <a:t> </a:t>
              </a:r>
              <a:r>
                <a:rPr sz="1600" dirty="0" err="1"/>
                <a:t>im</a:t>
              </a:r>
              <a:r>
                <a:rPr sz="1600" dirty="0"/>
                <a:t> Na</a:t>
              </a:r>
              <a:r>
                <a:rPr lang="de-DE" sz="1600" dirty="0"/>
                <a:t>-</a:t>
              </a:r>
              <a:r>
                <a:rPr sz="1600" dirty="0"/>
                <a:t>men des </a:t>
              </a:r>
              <a:r>
                <a:rPr sz="1600" dirty="0" err="1"/>
                <a:t>Wachs</a:t>
              </a:r>
              <a:r>
                <a:rPr lang="de-DE" sz="1600" dirty="0"/>
                <a:t>-</a:t>
              </a:r>
              <a:r>
                <a:rPr sz="1600" dirty="0"/>
                <a:t>tums </a:t>
              </a:r>
              <a:r>
                <a:rPr sz="1600" dirty="0" err="1"/>
                <a:t>oder</a:t>
              </a:r>
              <a:r>
                <a:rPr sz="1600" dirty="0"/>
                <a:t> der </a:t>
              </a:r>
              <a:r>
                <a:rPr sz="1600" dirty="0" err="1"/>
                <a:t>großen</a:t>
              </a:r>
              <a:r>
                <a:rPr sz="1600" dirty="0"/>
                <a:t> </a:t>
              </a:r>
              <a:r>
                <a:rPr sz="1600" dirty="0" err="1"/>
                <a:t>Strategie</a:t>
              </a:r>
              <a:r>
                <a:rPr sz="1600" dirty="0"/>
                <a:t>.</a:t>
              </a:r>
            </a:p>
          </p:txBody>
        </p:sp>
      </p:grpSp>
      <p:sp>
        <p:nvSpPr>
          <p:cNvPr id="36" name="Stufe 3: Leugnung des Risikos…">
            <a:extLst>
              <a:ext uri="{FF2B5EF4-FFF2-40B4-BE49-F238E27FC236}">
                <a16:creationId xmlns:a16="http://schemas.microsoft.com/office/drawing/2014/main" id="{143A51E6-2F2E-4C10-AE89-FF3F13E30813}"/>
              </a:ext>
            </a:extLst>
          </p:cNvPr>
          <p:cNvSpPr txBox="1"/>
          <p:nvPr/>
        </p:nvSpPr>
        <p:spPr>
          <a:xfrm>
            <a:off x="6698321" y="1953762"/>
            <a:ext cx="1548797" cy="28905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 numCol="1" anchor="t">
            <a:spAutoFit/>
          </a:bodyPr>
          <a:lstStyle/>
          <a:p>
            <a:pPr marL="634" marR="210184" indent="216534" algn="ctr">
              <a:spcBef>
                <a:spcPts val="100"/>
              </a:spcBef>
              <a:defRPr sz="2400" spc="-5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sz="1700" b="1" dirty="0" err="1">
                <a:solidFill>
                  <a:srgbClr val="58667A"/>
                </a:solidFill>
              </a:rPr>
              <a:t>Stufe</a:t>
            </a:r>
            <a:r>
              <a:rPr sz="1700" b="1" dirty="0">
                <a:solidFill>
                  <a:srgbClr val="58667A"/>
                </a:solidFill>
              </a:rPr>
              <a:t> 3: </a:t>
            </a:r>
            <a:r>
              <a:rPr lang="de-DE" sz="1700" b="1" dirty="0">
                <a:solidFill>
                  <a:srgbClr val="58667A"/>
                </a:solidFill>
              </a:rPr>
              <a:t>Verl</a:t>
            </a:r>
            <a:r>
              <a:rPr sz="1700" b="1" dirty="0" err="1">
                <a:solidFill>
                  <a:srgbClr val="58667A"/>
                </a:solidFill>
              </a:rPr>
              <a:t>eugnung</a:t>
            </a:r>
            <a:r>
              <a:rPr sz="1700" b="1" dirty="0">
                <a:solidFill>
                  <a:srgbClr val="58667A"/>
                </a:solidFill>
              </a:rPr>
              <a:t> des </a:t>
            </a:r>
            <a:r>
              <a:rPr sz="1700" b="1" dirty="0" err="1">
                <a:solidFill>
                  <a:srgbClr val="58667A"/>
                </a:solidFill>
              </a:rPr>
              <a:t>Risikos</a:t>
            </a:r>
            <a:r>
              <a:rPr lang="de-DE" sz="1700" b="1" dirty="0">
                <a:solidFill>
                  <a:srgbClr val="58667A"/>
                </a:solidFill>
              </a:rPr>
              <a:t> u</a:t>
            </a:r>
            <a:r>
              <a:rPr sz="1700" b="1" dirty="0" err="1">
                <a:solidFill>
                  <a:srgbClr val="58667A"/>
                </a:solidFill>
              </a:rPr>
              <a:t>nd</a:t>
            </a:r>
            <a:r>
              <a:rPr lang="de-DE" sz="1700" b="1" dirty="0">
                <a:solidFill>
                  <a:srgbClr val="58667A"/>
                </a:solidFill>
              </a:rPr>
              <a:t> der </a:t>
            </a:r>
            <a:r>
              <a:rPr sz="1700" b="1" dirty="0" err="1">
                <a:solidFill>
                  <a:srgbClr val="58667A"/>
                </a:solidFill>
              </a:rPr>
              <a:t>Gefahr</a:t>
            </a:r>
            <a:endParaRPr lang="de-DE" sz="1700" b="1" dirty="0">
              <a:solidFill>
                <a:srgbClr val="58667A"/>
              </a:solidFill>
            </a:endParaRPr>
          </a:p>
          <a:p>
            <a:pPr marL="634" marR="210184" indent="216534" algn="ctr">
              <a:spcBef>
                <a:spcPts val="100"/>
              </a:spcBef>
              <a:defRPr sz="2400" spc="-5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sz="1700" b="1" dirty="0">
              <a:solidFill>
                <a:srgbClr val="58667A"/>
              </a:solidFill>
            </a:endParaRPr>
          </a:p>
          <a:p>
            <a:pPr marR="5080" indent="12064" algn="ctr">
              <a:defRPr sz="2000" spc="-3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sz="1700" dirty="0">
                <a:solidFill>
                  <a:srgbClr val="58667A"/>
                </a:solidFill>
              </a:rPr>
              <a:t>Wenn</a:t>
            </a:r>
            <a:r>
              <a:rPr sz="1700" dirty="0">
                <a:solidFill>
                  <a:srgbClr val="58667A"/>
                </a:solidFill>
              </a:rPr>
              <a:t> Sie Dinge</a:t>
            </a:r>
            <a:r>
              <a:rPr lang="de-DE" sz="1700" dirty="0">
                <a:solidFill>
                  <a:srgbClr val="58667A"/>
                </a:solidFill>
              </a:rPr>
              <a:t>n hinterherjagen</a:t>
            </a:r>
            <a:r>
              <a:rPr sz="1700" dirty="0">
                <a:solidFill>
                  <a:srgbClr val="58667A"/>
                </a:solidFill>
              </a:rPr>
              <a:t>, die </a:t>
            </a:r>
            <a:r>
              <a:rPr sz="1700" dirty="0" err="1">
                <a:solidFill>
                  <a:srgbClr val="58667A"/>
                </a:solidFill>
              </a:rPr>
              <a:t>nicht</a:t>
            </a:r>
            <a:r>
              <a:rPr sz="1700" dirty="0">
                <a:solidFill>
                  <a:srgbClr val="58667A"/>
                </a:solidFill>
              </a:rPr>
              <a:t> </a:t>
            </a:r>
            <a:r>
              <a:rPr sz="1700" dirty="0" err="1">
                <a:solidFill>
                  <a:srgbClr val="58667A"/>
                </a:solidFill>
              </a:rPr>
              <a:t>zu</a:t>
            </a:r>
            <a:r>
              <a:rPr sz="1700" dirty="0">
                <a:solidFill>
                  <a:srgbClr val="58667A"/>
                </a:solidFill>
              </a:rPr>
              <a:t> </a:t>
            </a:r>
            <a:r>
              <a:rPr sz="1700" dirty="0" err="1">
                <a:solidFill>
                  <a:srgbClr val="58667A"/>
                </a:solidFill>
              </a:rPr>
              <a:t>Ihrem</a:t>
            </a:r>
            <a:r>
              <a:rPr sz="1700" dirty="0">
                <a:solidFill>
                  <a:srgbClr val="58667A"/>
                </a:solidFill>
              </a:rPr>
              <a:t> Ker</a:t>
            </a:r>
            <a:r>
              <a:rPr lang="de-DE" sz="1700" dirty="0">
                <a:solidFill>
                  <a:srgbClr val="58667A"/>
                </a:solidFill>
              </a:rPr>
              <a:t>n</a:t>
            </a:r>
            <a:r>
              <a:rPr sz="1700" dirty="0">
                <a:solidFill>
                  <a:srgbClr val="58667A"/>
                </a:solidFill>
              </a:rPr>
              <a:t> </a:t>
            </a:r>
            <a:r>
              <a:rPr sz="1700" dirty="0" err="1">
                <a:solidFill>
                  <a:srgbClr val="58667A"/>
                </a:solidFill>
              </a:rPr>
              <a:t>gehören</a:t>
            </a:r>
            <a:r>
              <a:rPr sz="1700" dirty="0">
                <a:solidFill>
                  <a:srgbClr val="58667A"/>
                </a:solidFill>
              </a:rPr>
              <a:t>, </a:t>
            </a:r>
            <a:r>
              <a:rPr sz="1700" dirty="0" err="1">
                <a:solidFill>
                  <a:srgbClr val="58667A"/>
                </a:solidFill>
              </a:rPr>
              <a:t>sehen</a:t>
            </a:r>
            <a:r>
              <a:rPr sz="1700" dirty="0">
                <a:solidFill>
                  <a:srgbClr val="58667A"/>
                </a:solidFill>
              </a:rPr>
              <a:t> Sie die </a:t>
            </a:r>
            <a:r>
              <a:rPr sz="1700" dirty="0" err="1">
                <a:solidFill>
                  <a:srgbClr val="58667A"/>
                </a:solidFill>
              </a:rPr>
              <a:t>Probleme</a:t>
            </a:r>
            <a:r>
              <a:rPr sz="1700" dirty="0">
                <a:solidFill>
                  <a:srgbClr val="58667A"/>
                </a:solidFill>
              </a:rPr>
              <a:t> </a:t>
            </a:r>
            <a:r>
              <a:rPr sz="1700" dirty="0" err="1">
                <a:solidFill>
                  <a:srgbClr val="58667A"/>
                </a:solidFill>
              </a:rPr>
              <a:t>nicht</a:t>
            </a:r>
            <a:r>
              <a:rPr sz="1700" dirty="0"/>
              <a:t>.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9D525284-A9B9-482A-87D4-7EC7F14DB86E}"/>
              </a:ext>
            </a:extLst>
          </p:cNvPr>
          <p:cNvSpPr/>
          <p:nvPr/>
        </p:nvSpPr>
        <p:spPr>
          <a:xfrm>
            <a:off x="10207466" y="5412466"/>
            <a:ext cx="1700053" cy="801417"/>
          </a:xfrm>
          <a:prstGeom prst="rect">
            <a:avLst/>
          </a:prstGeom>
          <a:solidFill>
            <a:srgbClr val="FFFFFF"/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1194</Words>
  <Application>Microsoft Office PowerPoint</Application>
  <PresentationFormat>Breitbild</PresentationFormat>
  <Paragraphs>93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Open Sans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Erika Nepp</dc:creator>
  <cp:lastModifiedBy>Erika Nepp</cp:lastModifiedBy>
  <cp:revision>1</cp:revision>
  <dcterms:created xsi:type="dcterms:W3CDTF">2021-08-18T15:06:25Z</dcterms:created>
  <dcterms:modified xsi:type="dcterms:W3CDTF">2021-08-18T15:07:27Z</dcterms:modified>
</cp:coreProperties>
</file>