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85" r:id="rId2"/>
    <p:sldId id="4245" r:id="rId3"/>
    <p:sldId id="4246" r:id="rId4"/>
    <p:sldId id="4247" r:id="rId5"/>
    <p:sldId id="4248" r:id="rId6"/>
    <p:sldId id="4249" r:id="rId7"/>
    <p:sldId id="4250" r:id="rId8"/>
    <p:sldId id="4251" r:id="rId9"/>
    <p:sldId id="425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91594-9DE5-4C09-9DB9-CAB80249BD9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C482F-8F63-4E73-B23A-A2724532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018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20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2572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057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836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591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357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72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063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849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B25D9A-047C-479B-85CA-F87EA5EF4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A318D55-2C47-4F2D-AFF3-42341EB9F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BCE7D6-CE08-4854-9E5B-E6048F894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95DFE5-A1D6-4DC3-9C01-67D07E7CF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4148AB-EFF2-4F48-8190-5883CCD07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687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87BFC9-CDC0-4A12-ADDB-2A78418D2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2AB91C3-6ECC-4993-8978-65B217EBD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747D70-2EEE-4CD5-9634-C70434D72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33A36-3672-44E8-9A55-40F409356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C997B3-68BC-4F49-BACE-55EB984E7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67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F568593-F9C0-4127-92AD-A3F055254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B8517BA-F370-4980-B4A2-990B37EDE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F33F2E-A4C9-48B4-9456-C93BF8140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0898C4-946A-4910-B200-88892DC2D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5D8C58-B1A5-48E8-A05C-23CB3C4FF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572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156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72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7CC188-B3BE-4FF7-95FE-46B9C116B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BD4906-8455-454D-9252-EC2469F85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99E9A6-9B07-4474-9A8B-A530D2308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A55319-792F-4322-A8C8-1ABA57049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ABF9FC-E6D5-4AF1-923B-468D07DE1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697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0AD2B-33CF-447E-B5ED-60856A887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9DF1D7-8581-4D3C-AFEB-221893279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6DD6E0-BDD2-4B7A-895C-2C3659D8F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CB0557-0A26-4B33-96DB-E80F8E156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09CDBC-CDF5-48EE-BA0A-4938C48BC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88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C88A97-6E79-4B5F-861B-36FC9509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103DE2-A6F9-4AFC-A0E7-54CA126F97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8D25959-9B04-4DA6-9335-6A983EB44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363C1A-7F01-4B69-AB22-D53A723CD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43C2EE-C774-4336-9D81-767B64BEF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15C1B1-DF8C-482E-BED3-680A3895E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67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84392B-000C-41E5-B9C5-FA7A3C3E6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C77ADB-BA6F-41CB-B75F-8438E83E4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57739E-FA17-4138-9EAF-363EC20F4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DBF65A4-0C40-4041-8AD1-7342BD66A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9422FD7-DF7A-412A-8A4F-E9D1AD0C8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92A217B-D562-4EEF-9A02-11F5AB466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699C10E-DB40-4D40-99EB-609D0F6A4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C60144A-B2C4-4A58-95B3-D3AF7A5A7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528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E1D08-D806-473D-B869-C9956F1D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5206DE4-9CBF-491F-BD18-077DB0C9B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9978FAD-94F8-4E2E-BED6-CAA4E16AC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342713-C5E2-4882-A1E9-144781BF3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16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31AD1F0-09B2-48D5-B13B-EF72944A6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6C876DC-A19A-42EC-8FAA-BBD946CDC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D8BCA4-8274-4BEA-B47F-07B420F6C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49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CAEB2-0341-4C3F-9800-6D73772D3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9296A3-0BBC-4189-BF51-B9132442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FF3E58-17F8-42C1-B39A-5E0D4EF30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6E83F1-79BB-4EB6-94D2-F2B9CEDEC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555D55-42BF-483C-A706-A8355B14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D80680-ADE5-4FDD-B241-4E982E8B0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636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76A390-E4FC-4856-974D-2728468A4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9D27EC-89D3-4B16-A635-9852FBDC7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CC7181-7E21-4573-9F36-6B0A6C5C8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FBF074-7BC0-4143-ADBB-BE92D3AB2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10FA17-1AA9-45E0-9D6C-A53D72B0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482019-BE00-4EE3-B511-68D9BED61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24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4DD17A-54FD-4901-BEBB-31B4FBD43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6CF279-9E26-4B07-8AD7-86A2EF381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70C0C1-5784-496C-8215-7B292882B6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2A605-E6FF-434E-B984-D9DA165E6870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88D49C-3960-47F5-A7ED-847ACBF04A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98D460-7B0F-42DF-8D83-E000BD486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77FF3-9AA0-40C9-BAB6-F30E04821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84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C3F1630-F84C-4DBB-A92E-B4CBFC5956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211" y="2842770"/>
            <a:ext cx="9821959" cy="1582271"/>
          </a:xfrm>
        </p:spPr>
        <p:txBody>
          <a:bodyPr/>
          <a:lstStyle/>
          <a:p>
            <a:r>
              <a:rPr lang="en-GB" dirty="0" err="1"/>
              <a:t>Fehler</a:t>
            </a:r>
            <a:r>
              <a:rPr lang="en-GB" dirty="0"/>
              <a:t>-</a:t>
            </a:r>
            <a:r>
              <a:rPr lang="en-GB" dirty="0" err="1"/>
              <a:t>Ursachen</a:t>
            </a:r>
            <a:r>
              <a:rPr lang="en-GB" dirty="0"/>
              <a:t>-Analyse in 6 </a:t>
            </a:r>
            <a:r>
              <a:rPr lang="en-GB"/>
              <a:t>Schritten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05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2845109" cy="4145027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 der Literatur werden unterschiedliche Ansätze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zur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Fehler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Ursachen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-Analyse beschrieben. Unabhängig von der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konkreten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Prozess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-definition &amp; Gestaltung der Analyse sollten diese 6 zentralen Komponenten enthalten sein. </a:t>
            </a: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73635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06. Auswertung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8429" y="2953846"/>
            <a:ext cx="16716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Ursachen</a:t>
            </a:r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-</a:t>
            </a:r>
            <a:b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       </a:t>
            </a:r>
            <a:r>
              <a:rPr lang="en-GB" sz="2000" b="1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ermittlung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34897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02. Definitionen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49637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74886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03. Datenanalyse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77238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05. Verbesserungsplanung</a:t>
            </a:r>
          </a:p>
        </p:txBody>
      </p:sp>
      <p:sp>
        <p:nvSpPr>
          <p:cNvPr id="35" name="Textplatzhalter 1">
            <a:extLst>
              <a:ext uri="{FF2B5EF4-FFF2-40B4-BE49-F238E27FC236}">
                <a16:creationId xmlns:a16="http://schemas.microsoft.com/office/drawing/2014/main" id="{2D6ED975-4E7F-43FA-9997-DA11CD49263C}"/>
              </a:ext>
            </a:extLst>
          </p:cNvPr>
          <p:cNvSpPr txBox="1">
            <a:spLocks/>
          </p:cNvSpPr>
          <p:nvPr/>
        </p:nvSpPr>
        <p:spPr>
          <a:xfrm>
            <a:off x="1289527" y="594977"/>
            <a:ext cx="6792508" cy="697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Wie man </a:t>
            </a:r>
            <a:r>
              <a:rPr lang="en-GB" sz="3200" dirty="0" err="1"/>
              <a:t>Risiken</a:t>
            </a:r>
            <a:r>
              <a:rPr lang="en-GB" sz="3200" dirty="0"/>
              <a:t> </a:t>
            </a:r>
            <a:r>
              <a:rPr lang="en-GB" sz="3200" dirty="0" err="1"/>
              <a:t>identifiziert</a:t>
            </a:r>
            <a:r>
              <a:rPr lang="en-GB" sz="3200" dirty="0"/>
              <a:t>:       </a:t>
            </a:r>
            <a:r>
              <a:rPr lang="en-GB" sz="3200" dirty="0" err="1"/>
              <a:t>Fehler</a:t>
            </a:r>
            <a:r>
              <a:rPr lang="en-GB" sz="3200" dirty="0"/>
              <a:t>-</a:t>
            </a:r>
            <a:r>
              <a:rPr lang="en-GB" sz="3200" dirty="0" err="1"/>
              <a:t>Ursachen</a:t>
            </a:r>
            <a:r>
              <a:rPr lang="en-GB" sz="3200" dirty="0"/>
              <a:t>-Analyse in 6 </a:t>
            </a:r>
            <a:r>
              <a:rPr lang="en-GB" sz="3200" dirty="0" err="1"/>
              <a:t>Schritten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8607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1760" y="603275"/>
            <a:ext cx="6620444" cy="697353"/>
          </a:xfrm>
        </p:spPr>
        <p:txBody>
          <a:bodyPr>
            <a:noAutofit/>
          </a:bodyPr>
          <a:lstStyle/>
          <a:p>
            <a:r>
              <a:rPr lang="en-GB" sz="3200" dirty="0"/>
              <a:t>Schritt 1 der </a:t>
            </a:r>
            <a:r>
              <a:rPr lang="en-GB" sz="3200" dirty="0" err="1"/>
              <a:t>Fehler</a:t>
            </a:r>
            <a:r>
              <a:rPr lang="en-GB" sz="3200" dirty="0"/>
              <a:t>-</a:t>
            </a:r>
            <a:r>
              <a:rPr lang="en-GB" sz="3200" dirty="0" err="1"/>
              <a:t>Ursachen</a:t>
            </a:r>
            <a:r>
              <a:rPr lang="en-GB" sz="3200" dirty="0"/>
              <a:t>-Analyse:  </a:t>
            </a:r>
            <a:r>
              <a:rPr lang="en-GB" sz="3200" dirty="0" err="1"/>
              <a:t>Ihr</a:t>
            </a:r>
            <a:r>
              <a:rPr lang="en-GB" sz="3200" dirty="0"/>
              <a:t> Team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32530" y="1917688"/>
            <a:ext cx="4107561" cy="49452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Der Erfolg einer Root-Cause Analyse ist in erster Linie eine Frage der Teamarbeit und des Projektmanagements: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Einrichten eines Managementplans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Wählen Sie die richtigen Teammitglieder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Klären Sie die Aufgaben der einzelnen Teammitglieder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Legen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Sie den Zeitrahmen, die Ressourcen und die Budgets fest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Auswertung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16716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Ursachen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- </a:t>
            </a:r>
            <a:b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     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ermittlung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45914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Definitionen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49637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63869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Datenanalyse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88253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Verbesserungsplanung</a:t>
            </a:r>
          </a:p>
        </p:txBody>
      </p:sp>
    </p:spTree>
    <p:extLst>
      <p:ext uri="{BB962C8B-B14F-4D97-AF65-F5344CB8AC3E}">
        <p14:creationId xmlns:p14="http://schemas.microsoft.com/office/powerpoint/2010/main" val="3085615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76547" y="2155927"/>
            <a:ext cx="3887456" cy="403730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Nachdem Sie das Team und den Managementplan für die Root-Cause-Analyse aufgestellt haben, müssen Sie das Problem definieren: Was passiert Ihrer Meinung nach und was sind die spezifischen Symptome?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Geben Sie das Problem klar an 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Stellen Sie sicher, dass jeder im Team das gleiche Problemverständnis hat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Auswertung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16716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Ursachen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-</a:t>
            </a:r>
            <a:b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     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ermittlung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372667" y="3805942"/>
            <a:ext cx="166001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02. Definition des Problems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38620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63869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Datenanalyse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88253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Verbesserungsplanung</a:t>
            </a:r>
          </a:p>
        </p:txBody>
      </p:sp>
      <p:sp>
        <p:nvSpPr>
          <p:cNvPr id="35" name="Textplatzhalter 1">
            <a:extLst>
              <a:ext uri="{FF2B5EF4-FFF2-40B4-BE49-F238E27FC236}">
                <a16:creationId xmlns:a16="http://schemas.microsoft.com/office/drawing/2014/main" id="{C7BFEA6F-4725-4673-90C5-069746A640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1760" y="603275"/>
            <a:ext cx="6620444" cy="697353"/>
          </a:xfrm>
        </p:spPr>
        <p:txBody>
          <a:bodyPr>
            <a:noAutofit/>
          </a:bodyPr>
          <a:lstStyle/>
          <a:p>
            <a:r>
              <a:rPr lang="en-GB" sz="3200" dirty="0"/>
              <a:t>Schritt 2 der </a:t>
            </a:r>
            <a:r>
              <a:rPr lang="en-GB" sz="3200" dirty="0" err="1"/>
              <a:t>Fehler</a:t>
            </a:r>
            <a:r>
              <a:rPr lang="en-GB" sz="3200" dirty="0"/>
              <a:t>-</a:t>
            </a:r>
            <a:r>
              <a:rPr lang="en-GB" sz="3200" dirty="0" err="1"/>
              <a:t>Ursachen</a:t>
            </a:r>
            <a:r>
              <a:rPr lang="en-GB" sz="3200" dirty="0"/>
              <a:t>-Analyse:  Definition des Problems</a:t>
            </a:r>
          </a:p>
        </p:txBody>
      </p:sp>
    </p:spTree>
    <p:extLst>
      <p:ext uri="{BB962C8B-B14F-4D97-AF65-F5344CB8AC3E}">
        <p14:creationId xmlns:p14="http://schemas.microsoft.com/office/powerpoint/2010/main" val="464269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34645" y="1847839"/>
            <a:ext cx="3818139" cy="4760580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1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Analysieren</a:t>
            </a: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Sie das Problem. Um die Effektivität Ihrer RCA zu maximieren, bringen Sie alle </a:t>
            </a:r>
            <a:r>
              <a:rPr lang="en-GB" sz="21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zusammen</a:t>
            </a: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(</a:t>
            </a:r>
            <a:r>
              <a:rPr lang="en-GB" sz="21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Experten</a:t>
            </a: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und Mitarbeiter), die die Situation verstehen. Die Personen, die mit dem Problem am besten vertraut sind, können Ihnen helfen, ein besseres Verständnis der Probleme zu erlangen.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 diesem Schritt können Sie die </a:t>
            </a:r>
            <a:r>
              <a:rPr lang="en-GB" sz="2100" b="1" dirty="0">
                <a:solidFill>
                  <a:srgbClr val="ED7D3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CATWOE-Methodik </a:t>
            </a: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verwenden (siehe nächste Folie)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1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Auswertung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16716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Ursachen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-</a:t>
            </a:r>
            <a:b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     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ermittlung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45914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Definitionen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38620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74886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03. Datenanalyse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77235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Verbesserungsplanung</a:t>
            </a:r>
          </a:p>
        </p:txBody>
      </p:sp>
      <p:sp>
        <p:nvSpPr>
          <p:cNvPr id="35" name="Textplatzhalter 1">
            <a:extLst>
              <a:ext uri="{FF2B5EF4-FFF2-40B4-BE49-F238E27FC236}">
                <a16:creationId xmlns:a16="http://schemas.microsoft.com/office/drawing/2014/main" id="{6F35360A-4F4A-49AF-BD1B-57D2D59C3B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1760" y="603275"/>
            <a:ext cx="6620444" cy="697353"/>
          </a:xfrm>
        </p:spPr>
        <p:txBody>
          <a:bodyPr>
            <a:noAutofit/>
          </a:bodyPr>
          <a:lstStyle/>
          <a:p>
            <a:r>
              <a:rPr lang="en-GB" sz="3200" dirty="0"/>
              <a:t>Schritt 3 der </a:t>
            </a:r>
            <a:r>
              <a:rPr lang="en-GB" sz="3200" dirty="0" err="1"/>
              <a:t>Fehler</a:t>
            </a:r>
            <a:r>
              <a:rPr lang="en-GB" sz="3200" dirty="0"/>
              <a:t>-</a:t>
            </a:r>
            <a:r>
              <a:rPr lang="en-GB" sz="3200" dirty="0" err="1"/>
              <a:t>Ursachen</a:t>
            </a:r>
            <a:r>
              <a:rPr lang="en-GB" sz="3200" dirty="0"/>
              <a:t>-Analyse:  </a:t>
            </a:r>
            <a:r>
              <a:rPr lang="en-GB" sz="3200" dirty="0" err="1"/>
              <a:t>Datenanalyse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7860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Wie Sie Risiken erkennen: CATWOE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58617" y="2215597"/>
            <a:ext cx="3470463" cy="3960361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CATWOE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ist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einfacher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Leitfaden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zur Definition eines Problems.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Was tun Sie, wenn Sie mit einem wirklich großen Geschäftsproblem konfrontiert sind?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Nehmen wir zum Beispiel an, dass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Ihre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Mitarbeiter-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bindung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niedrig ist und Sie nicht wissen, warum.</a:t>
            </a:r>
          </a:p>
        </p:txBody>
      </p:sp>
      <p:sp>
        <p:nvSpPr>
          <p:cNvPr id="33" name="Parallelogram 1">
            <a:extLst>
              <a:ext uri="{FF2B5EF4-FFF2-40B4-BE49-F238E27FC236}">
                <a16:creationId xmlns:a16="http://schemas.microsoft.com/office/drawing/2014/main" id="{023AEB07-601E-4877-B4F3-785394EA61C3}"/>
              </a:ext>
            </a:extLst>
          </p:cNvPr>
          <p:cNvSpPr/>
          <p:nvPr/>
        </p:nvSpPr>
        <p:spPr>
          <a:xfrm>
            <a:off x="4002193" y="2141382"/>
            <a:ext cx="1134616" cy="1062204"/>
          </a:xfrm>
          <a:prstGeom prst="parallelogram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4" name="Parallelogram 2">
            <a:extLst>
              <a:ext uri="{FF2B5EF4-FFF2-40B4-BE49-F238E27FC236}">
                <a16:creationId xmlns:a16="http://schemas.microsoft.com/office/drawing/2014/main" id="{CC38E1DB-88DA-40D4-8528-8ED219277D07}"/>
              </a:ext>
            </a:extLst>
          </p:cNvPr>
          <p:cNvSpPr/>
          <p:nvPr/>
        </p:nvSpPr>
        <p:spPr>
          <a:xfrm>
            <a:off x="4858695" y="2141382"/>
            <a:ext cx="2907262" cy="1080000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5" name="Parallelogram 5">
            <a:extLst>
              <a:ext uri="{FF2B5EF4-FFF2-40B4-BE49-F238E27FC236}">
                <a16:creationId xmlns:a16="http://schemas.microsoft.com/office/drawing/2014/main" id="{B8D5E15F-D7A0-4E8A-8D58-6390E87D9316}"/>
              </a:ext>
            </a:extLst>
          </p:cNvPr>
          <p:cNvSpPr/>
          <p:nvPr/>
        </p:nvSpPr>
        <p:spPr>
          <a:xfrm>
            <a:off x="8003736" y="2141382"/>
            <a:ext cx="1134616" cy="1062204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6" name="Parallelogram 6">
            <a:extLst>
              <a:ext uri="{FF2B5EF4-FFF2-40B4-BE49-F238E27FC236}">
                <a16:creationId xmlns:a16="http://schemas.microsoft.com/office/drawing/2014/main" id="{3388423C-03B8-422A-8457-7591CD86BF12}"/>
              </a:ext>
            </a:extLst>
          </p:cNvPr>
          <p:cNvSpPr/>
          <p:nvPr/>
        </p:nvSpPr>
        <p:spPr>
          <a:xfrm>
            <a:off x="8868863" y="2141382"/>
            <a:ext cx="2787890" cy="1062000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7" name="Parallelogram 8">
            <a:extLst>
              <a:ext uri="{FF2B5EF4-FFF2-40B4-BE49-F238E27FC236}">
                <a16:creationId xmlns:a16="http://schemas.microsoft.com/office/drawing/2014/main" id="{258FF970-66C3-478D-A21B-54DDA5C00EF5}"/>
              </a:ext>
            </a:extLst>
          </p:cNvPr>
          <p:cNvSpPr/>
          <p:nvPr/>
        </p:nvSpPr>
        <p:spPr>
          <a:xfrm>
            <a:off x="3807892" y="3440147"/>
            <a:ext cx="1134616" cy="108554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8" name="Parallelogram 9">
            <a:extLst>
              <a:ext uri="{FF2B5EF4-FFF2-40B4-BE49-F238E27FC236}">
                <a16:creationId xmlns:a16="http://schemas.microsoft.com/office/drawing/2014/main" id="{33246315-050F-43D7-99E6-AD94FC042070}"/>
              </a:ext>
            </a:extLst>
          </p:cNvPr>
          <p:cNvSpPr/>
          <p:nvPr/>
        </p:nvSpPr>
        <p:spPr>
          <a:xfrm>
            <a:off x="4642369" y="3441659"/>
            <a:ext cx="2907262" cy="1085546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9" name="Parallelogram 11">
            <a:extLst>
              <a:ext uri="{FF2B5EF4-FFF2-40B4-BE49-F238E27FC236}">
                <a16:creationId xmlns:a16="http://schemas.microsoft.com/office/drawing/2014/main" id="{6B38F7D6-5877-4579-A185-7D16C7AA7222}"/>
              </a:ext>
            </a:extLst>
          </p:cNvPr>
          <p:cNvSpPr/>
          <p:nvPr/>
        </p:nvSpPr>
        <p:spPr>
          <a:xfrm>
            <a:off x="7686522" y="3509008"/>
            <a:ext cx="1134616" cy="1085548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0" name="Parallelogram 12">
            <a:extLst>
              <a:ext uri="{FF2B5EF4-FFF2-40B4-BE49-F238E27FC236}">
                <a16:creationId xmlns:a16="http://schemas.microsoft.com/office/drawing/2014/main" id="{49C8853F-8484-4B6C-BDBB-BE9EF9ECD94C}"/>
              </a:ext>
            </a:extLst>
          </p:cNvPr>
          <p:cNvSpPr/>
          <p:nvPr/>
        </p:nvSpPr>
        <p:spPr>
          <a:xfrm>
            <a:off x="8530506" y="3516364"/>
            <a:ext cx="2852337" cy="1085547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1" name="Parallelogram 14">
            <a:extLst>
              <a:ext uri="{FF2B5EF4-FFF2-40B4-BE49-F238E27FC236}">
                <a16:creationId xmlns:a16="http://schemas.microsoft.com/office/drawing/2014/main" id="{5B81A690-7558-4DDB-91A0-E6FAA845C672}"/>
              </a:ext>
            </a:extLst>
          </p:cNvPr>
          <p:cNvSpPr/>
          <p:nvPr/>
        </p:nvSpPr>
        <p:spPr>
          <a:xfrm>
            <a:off x="3434885" y="4874464"/>
            <a:ext cx="1134616" cy="1131402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2" name="Parallelogram 15">
            <a:extLst>
              <a:ext uri="{FF2B5EF4-FFF2-40B4-BE49-F238E27FC236}">
                <a16:creationId xmlns:a16="http://schemas.microsoft.com/office/drawing/2014/main" id="{904C7E82-1826-4FA1-99DA-2C7F2EAB81E4}"/>
              </a:ext>
            </a:extLst>
          </p:cNvPr>
          <p:cNvSpPr/>
          <p:nvPr/>
        </p:nvSpPr>
        <p:spPr>
          <a:xfrm>
            <a:off x="4288117" y="4870546"/>
            <a:ext cx="2849320" cy="1130400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3" name="Parallelogram 17">
            <a:extLst>
              <a:ext uri="{FF2B5EF4-FFF2-40B4-BE49-F238E27FC236}">
                <a16:creationId xmlns:a16="http://schemas.microsoft.com/office/drawing/2014/main" id="{F724863E-92AE-4276-AC83-FFF1819C9D0A}"/>
              </a:ext>
            </a:extLst>
          </p:cNvPr>
          <p:cNvSpPr/>
          <p:nvPr/>
        </p:nvSpPr>
        <p:spPr>
          <a:xfrm>
            <a:off x="7345291" y="4788609"/>
            <a:ext cx="1134616" cy="1131402"/>
          </a:xfrm>
          <a:prstGeom prst="parallelogram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4" name="Parallelogram 18">
            <a:extLst>
              <a:ext uri="{FF2B5EF4-FFF2-40B4-BE49-F238E27FC236}">
                <a16:creationId xmlns:a16="http://schemas.microsoft.com/office/drawing/2014/main" id="{6452C7EA-32EE-45D1-AFCF-DA9B43F741A4}"/>
              </a:ext>
            </a:extLst>
          </p:cNvPr>
          <p:cNvSpPr/>
          <p:nvPr/>
        </p:nvSpPr>
        <p:spPr>
          <a:xfrm>
            <a:off x="8154710" y="4790863"/>
            <a:ext cx="3046689" cy="1131403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28CC1EC7-7E08-4511-B9B5-EA961542B0F7}"/>
              </a:ext>
            </a:extLst>
          </p:cNvPr>
          <p:cNvSpPr txBox="1">
            <a:spLocks/>
          </p:cNvSpPr>
          <p:nvPr/>
        </p:nvSpPr>
        <p:spPr>
          <a:xfrm>
            <a:off x="5152384" y="2396146"/>
            <a:ext cx="2331761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Wer sind sie und wie wirkt sich das Thema auf sie aus?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7FBA1E47-36FC-498A-9880-F8C3AF5AB18E}"/>
              </a:ext>
            </a:extLst>
          </p:cNvPr>
          <p:cNvSpPr txBox="1">
            <a:spLocks/>
          </p:cNvSpPr>
          <p:nvPr/>
        </p:nvSpPr>
        <p:spPr>
          <a:xfrm>
            <a:off x="9080225" y="2424688"/>
            <a:ext cx="2434173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Was ist das große Ganze?</a:t>
            </a:r>
            <a:b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Und was sind die </a:t>
            </a:r>
            <a:r>
              <a:rPr lang="en-GB" sz="1600" dirty="0" err="1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weiteren</a:t>
            </a: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Auswirkungen</a:t>
            </a: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?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11240CC8-70AB-43A9-8780-8630D98B5727}"/>
              </a:ext>
            </a:extLst>
          </p:cNvPr>
          <p:cNvSpPr txBox="1">
            <a:spLocks/>
          </p:cNvSpPr>
          <p:nvPr/>
        </p:nvSpPr>
        <p:spPr>
          <a:xfrm>
            <a:off x="4656800" y="5129022"/>
            <a:ext cx="2180212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Welche Prozesse oder Systeme sind an dem Problem beteiligt?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805D03A-8D31-407A-9341-4886B0940F84}"/>
              </a:ext>
            </a:extLst>
          </p:cNvPr>
          <p:cNvSpPr txBox="1">
            <a:spLocks/>
          </p:cNvSpPr>
          <p:nvPr/>
        </p:nvSpPr>
        <p:spPr>
          <a:xfrm>
            <a:off x="8355110" y="5102948"/>
            <a:ext cx="2701144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Was </a:t>
            </a:r>
            <a:r>
              <a:rPr lang="en-GB" sz="1600" dirty="0" err="1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sind</a:t>
            </a: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die </a:t>
            </a:r>
            <a:r>
              <a:rPr lang="en-GB" sz="1600" dirty="0" err="1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maßgeblichen</a:t>
            </a: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Einschränkungen und </a:t>
            </a:r>
            <a:r>
              <a:rPr lang="en-GB" sz="1600" dirty="0" err="1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Begrenzungen</a:t>
            </a: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?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FC92B80-E322-492E-A503-2BEC0A442E60}"/>
              </a:ext>
            </a:extLst>
          </p:cNvPr>
          <p:cNvSpPr txBox="1">
            <a:spLocks/>
          </p:cNvSpPr>
          <p:nvPr/>
        </p:nvSpPr>
        <p:spPr>
          <a:xfrm>
            <a:off x="4827543" y="3779337"/>
            <a:ext cx="2597859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Wer ist an dem Thema </a:t>
            </a:r>
            <a:r>
              <a:rPr lang="en-GB" sz="1600" dirty="0" err="1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beteiligt</a:t>
            </a: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und wer </a:t>
            </a:r>
            <a:r>
              <a:rPr lang="en-GB" sz="1600" dirty="0" err="1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wird</a:t>
            </a: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 der </a:t>
            </a:r>
            <a:r>
              <a:rPr lang="en-GB" sz="1600" dirty="0" err="1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Lösung</a:t>
            </a: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beteiligt</a:t>
            </a: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sein?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A8D31553-AB28-4805-85B4-3D68A31A7121}"/>
              </a:ext>
            </a:extLst>
          </p:cNvPr>
          <p:cNvSpPr txBox="1">
            <a:spLocks/>
          </p:cNvSpPr>
          <p:nvPr/>
        </p:nvSpPr>
        <p:spPr>
          <a:xfrm>
            <a:off x="8821138" y="3772485"/>
            <a:ext cx="2466387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Wer ist Eigentümer des </a:t>
            </a:r>
            <a:r>
              <a:rPr lang="en-GB" sz="1600" dirty="0" err="1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Prozesses</a:t>
            </a: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das Sie untersuchen?</a:t>
            </a:r>
          </a:p>
        </p:txBody>
      </p:sp>
      <p:sp>
        <p:nvSpPr>
          <p:cNvPr id="57" name="TextBox 33">
            <a:extLst>
              <a:ext uri="{FF2B5EF4-FFF2-40B4-BE49-F238E27FC236}">
                <a16:creationId xmlns:a16="http://schemas.microsoft.com/office/drawing/2014/main" id="{4C27C34E-3711-4C82-98E0-91BD04761520}"/>
              </a:ext>
            </a:extLst>
          </p:cNvPr>
          <p:cNvSpPr txBox="1"/>
          <p:nvPr/>
        </p:nvSpPr>
        <p:spPr>
          <a:xfrm>
            <a:off x="4599671" y="4816224"/>
            <a:ext cx="218021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Transformationsprozess</a:t>
            </a:r>
          </a:p>
        </p:txBody>
      </p:sp>
      <p:sp>
        <p:nvSpPr>
          <p:cNvPr id="58" name="TextBox 34">
            <a:extLst>
              <a:ext uri="{FF2B5EF4-FFF2-40B4-BE49-F238E27FC236}">
                <a16:creationId xmlns:a16="http://schemas.microsoft.com/office/drawing/2014/main" id="{118D695A-F4D9-48C7-B848-B2DB17E03624}"/>
              </a:ext>
            </a:extLst>
          </p:cNvPr>
          <p:cNvSpPr txBox="1"/>
          <p:nvPr/>
        </p:nvSpPr>
        <p:spPr>
          <a:xfrm>
            <a:off x="5107087" y="2094411"/>
            <a:ext cx="183569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Customer (</a:t>
            </a:r>
            <a:r>
              <a:rPr lang="en-GB" sz="1600" b="1" dirty="0" err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Kunden</a:t>
            </a:r>
            <a:r>
              <a:rPr lang="en-GB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)</a:t>
            </a:r>
          </a:p>
        </p:txBody>
      </p:sp>
      <p:sp>
        <p:nvSpPr>
          <p:cNvPr id="59" name="TextBox 35">
            <a:extLst>
              <a:ext uri="{FF2B5EF4-FFF2-40B4-BE49-F238E27FC236}">
                <a16:creationId xmlns:a16="http://schemas.microsoft.com/office/drawing/2014/main" id="{21282498-1D83-4A34-8FD8-E2FFE81F1107}"/>
              </a:ext>
            </a:extLst>
          </p:cNvPr>
          <p:cNvSpPr txBox="1"/>
          <p:nvPr/>
        </p:nvSpPr>
        <p:spPr>
          <a:xfrm>
            <a:off x="8456933" y="4764394"/>
            <a:ext cx="2799721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GB" sz="1600" b="1" dirty="0">
                <a:solidFill>
                  <a:srgbClr val="70AD47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Environment (Umwelt)</a:t>
            </a:r>
          </a:p>
        </p:txBody>
      </p:sp>
      <p:sp>
        <p:nvSpPr>
          <p:cNvPr id="60" name="TextBox 36">
            <a:extLst>
              <a:ext uri="{FF2B5EF4-FFF2-40B4-BE49-F238E27FC236}">
                <a16:creationId xmlns:a16="http://schemas.microsoft.com/office/drawing/2014/main" id="{903A4883-E309-4AD7-8AA9-0D96A994BFFB}"/>
              </a:ext>
            </a:extLst>
          </p:cNvPr>
          <p:cNvSpPr txBox="1"/>
          <p:nvPr/>
        </p:nvSpPr>
        <p:spPr>
          <a:xfrm>
            <a:off x="9134898" y="2130497"/>
            <a:ext cx="117910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>
                <a:solidFill>
                  <a:srgbClr val="ED7D3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Weltansicht</a:t>
            </a:r>
          </a:p>
        </p:txBody>
      </p:sp>
      <p:sp>
        <p:nvSpPr>
          <p:cNvPr id="61" name="TextBox 37">
            <a:extLst>
              <a:ext uri="{FF2B5EF4-FFF2-40B4-BE49-F238E27FC236}">
                <a16:creationId xmlns:a16="http://schemas.microsoft.com/office/drawing/2014/main" id="{FF3B6E79-0142-4F6A-88CB-D08130B3C651}"/>
              </a:ext>
            </a:extLst>
          </p:cNvPr>
          <p:cNvSpPr txBox="1"/>
          <p:nvPr/>
        </p:nvSpPr>
        <p:spPr>
          <a:xfrm>
            <a:off x="4967043" y="3433931"/>
            <a:ext cx="86171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 err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Akteure</a:t>
            </a:r>
            <a:endParaRPr lang="en-GB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62" name="TextBox 38">
            <a:extLst>
              <a:ext uri="{FF2B5EF4-FFF2-40B4-BE49-F238E27FC236}">
                <a16:creationId xmlns:a16="http://schemas.microsoft.com/office/drawing/2014/main" id="{7B809E66-0CF9-4B10-9E6C-19DC00B239E9}"/>
              </a:ext>
            </a:extLst>
          </p:cNvPr>
          <p:cNvSpPr txBox="1"/>
          <p:nvPr/>
        </p:nvSpPr>
        <p:spPr>
          <a:xfrm>
            <a:off x="8841283" y="3468484"/>
            <a:ext cx="191821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>
                <a:solidFill>
                  <a:srgbClr val="24547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Owner (</a:t>
            </a:r>
            <a:r>
              <a:rPr lang="en-GB" sz="1600" b="1" dirty="0" err="1">
                <a:solidFill>
                  <a:srgbClr val="24547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Eigentümer</a:t>
            </a:r>
            <a:r>
              <a:rPr lang="en-GB" sz="1600" b="1" dirty="0">
                <a:solidFill>
                  <a:srgbClr val="24547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)</a:t>
            </a:r>
          </a:p>
        </p:txBody>
      </p:sp>
      <p:sp>
        <p:nvSpPr>
          <p:cNvPr id="63" name="TextBox 34">
            <a:extLst>
              <a:ext uri="{FF2B5EF4-FFF2-40B4-BE49-F238E27FC236}">
                <a16:creationId xmlns:a16="http://schemas.microsoft.com/office/drawing/2014/main" id="{5E193A30-A7E6-4E65-815C-CA9958FF8F53}"/>
              </a:ext>
            </a:extLst>
          </p:cNvPr>
          <p:cNvSpPr txBox="1"/>
          <p:nvPr/>
        </p:nvSpPr>
        <p:spPr>
          <a:xfrm>
            <a:off x="4294702" y="2244488"/>
            <a:ext cx="45557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</a:t>
            </a:r>
          </a:p>
        </p:txBody>
      </p:sp>
      <p:sp>
        <p:nvSpPr>
          <p:cNvPr id="64" name="TextBox 34">
            <a:extLst>
              <a:ext uri="{FF2B5EF4-FFF2-40B4-BE49-F238E27FC236}">
                <a16:creationId xmlns:a16="http://schemas.microsoft.com/office/drawing/2014/main" id="{53D08255-214B-450A-8ED9-D7882F754155}"/>
              </a:ext>
            </a:extLst>
          </p:cNvPr>
          <p:cNvSpPr txBox="1"/>
          <p:nvPr/>
        </p:nvSpPr>
        <p:spPr>
          <a:xfrm>
            <a:off x="4073090" y="3628976"/>
            <a:ext cx="495649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</a:t>
            </a:r>
          </a:p>
        </p:txBody>
      </p:sp>
      <p:sp>
        <p:nvSpPr>
          <p:cNvPr id="65" name="TextBox 34">
            <a:extLst>
              <a:ext uri="{FF2B5EF4-FFF2-40B4-BE49-F238E27FC236}">
                <a16:creationId xmlns:a16="http://schemas.microsoft.com/office/drawing/2014/main" id="{A5D61C60-45A5-4541-8D60-1FB2C969C310}"/>
              </a:ext>
            </a:extLst>
          </p:cNvPr>
          <p:cNvSpPr txBox="1"/>
          <p:nvPr/>
        </p:nvSpPr>
        <p:spPr>
          <a:xfrm>
            <a:off x="3762136" y="4985501"/>
            <a:ext cx="437940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</a:t>
            </a:r>
          </a:p>
        </p:txBody>
      </p:sp>
      <p:sp>
        <p:nvSpPr>
          <p:cNvPr id="66" name="TextBox 34">
            <a:extLst>
              <a:ext uri="{FF2B5EF4-FFF2-40B4-BE49-F238E27FC236}">
                <a16:creationId xmlns:a16="http://schemas.microsoft.com/office/drawing/2014/main" id="{AE03B651-10A7-45DA-AE22-7C34AF716FBE}"/>
              </a:ext>
            </a:extLst>
          </p:cNvPr>
          <p:cNvSpPr txBox="1"/>
          <p:nvPr/>
        </p:nvSpPr>
        <p:spPr>
          <a:xfrm>
            <a:off x="8253830" y="2241919"/>
            <a:ext cx="649537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W</a:t>
            </a:r>
          </a:p>
        </p:txBody>
      </p:sp>
      <p:sp>
        <p:nvSpPr>
          <p:cNvPr id="67" name="TextBox 34">
            <a:extLst>
              <a:ext uri="{FF2B5EF4-FFF2-40B4-BE49-F238E27FC236}">
                <a16:creationId xmlns:a16="http://schemas.microsoft.com/office/drawing/2014/main" id="{C8EC9757-454C-45CC-8CFF-7621E7D78D57}"/>
              </a:ext>
            </a:extLst>
          </p:cNvPr>
          <p:cNvSpPr txBox="1"/>
          <p:nvPr/>
        </p:nvSpPr>
        <p:spPr>
          <a:xfrm>
            <a:off x="7998445" y="3628976"/>
            <a:ext cx="530915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O</a:t>
            </a:r>
          </a:p>
        </p:txBody>
      </p:sp>
      <p:sp>
        <p:nvSpPr>
          <p:cNvPr id="91" name="TextBox 34">
            <a:extLst>
              <a:ext uri="{FF2B5EF4-FFF2-40B4-BE49-F238E27FC236}">
                <a16:creationId xmlns:a16="http://schemas.microsoft.com/office/drawing/2014/main" id="{F80CA0FF-E4E5-4BB0-A463-9FFF80A45305}"/>
              </a:ext>
            </a:extLst>
          </p:cNvPr>
          <p:cNvSpPr txBox="1"/>
          <p:nvPr/>
        </p:nvSpPr>
        <p:spPr>
          <a:xfrm>
            <a:off x="7650474" y="4955443"/>
            <a:ext cx="43473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61166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23046" y="1840144"/>
            <a:ext cx="4006296" cy="5253023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Verwenden Sie einen strategischen Ansatz zur Ermittlung der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Wurzeln</a:t>
            </a:r>
            <a:endParaRPr lang="en-GB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Indikatoren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dafür, dass Sie die Wurzel gefunden haben: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Ursache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ist logisch, macht Sinn und schafft Klarheit über das Problem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Ursache ist etwas, das Sie beeinflussen und kontrollieren können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Wenn die Ursache behoben ist, besteht die realistische Hoffnung, dass das Problem in Zukunft reduziert oder verhindert werden kann.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Nutzen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Sie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zur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Identifikation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die 5 Whys, die Pareto-Analyse, das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Affinitäts-diagramm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oder das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Fischgräten-Diagramm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(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Erklärung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folgt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18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Auswertung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16716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Ursachen</a:t>
            </a:r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-</a:t>
            </a:r>
            <a:b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       </a:t>
            </a:r>
            <a:r>
              <a:rPr lang="en-GB" sz="2000" b="1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ermittlung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45914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Definitionen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38620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74886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Datenanalyse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88252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Verbesserungsplanung</a:t>
            </a:r>
          </a:p>
        </p:txBody>
      </p:sp>
      <p:sp>
        <p:nvSpPr>
          <p:cNvPr id="35" name="Textplatzhalter 1">
            <a:extLst>
              <a:ext uri="{FF2B5EF4-FFF2-40B4-BE49-F238E27FC236}">
                <a16:creationId xmlns:a16="http://schemas.microsoft.com/office/drawing/2014/main" id="{728B72D9-099F-4E53-B377-5B39BB1925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1760" y="603275"/>
            <a:ext cx="6620444" cy="697353"/>
          </a:xfrm>
        </p:spPr>
        <p:txBody>
          <a:bodyPr>
            <a:noAutofit/>
          </a:bodyPr>
          <a:lstStyle/>
          <a:p>
            <a:r>
              <a:rPr lang="en-GB" sz="3200" dirty="0"/>
              <a:t>Schritt 4 der </a:t>
            </a:r>
            <a:r>
              <a:rPr lang="en-GB" sz="3200" dirty="0" err="1"/>
              <a:t>Fehler</a:t>
            </a:r>
            <a:r>
              <a:rPr lang="en-GB" sz="3200" dirty="0"/>
              <a:t>-</a:t>
            </a:r>
            <a:r>
              <a:rPr lang="en-GB" sz="3200" dirty="0" err="1"/>
              <a:t>Ursachen</a:t>
            </a:r>
            <a:r>
              <a:rPr lang="en-GB" sz="3200" dirty="0"/>
              <a:t>-Analyse:  </a:t>
            </a:r>
            <a:r>
              <a:rPr lang="en-GB" sz="3200" dirty="0" err="1"/>
              <a:t>Ursachenermittlung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11341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7383" y="1850651"/>
            <a:ext cx="4341102" cy="4914469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Der </a:t>
            </a:r>
            <a:r>
              <a:rPr lang="en-GB" sz="21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Verbesserungsplan</a:t>
            </a: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1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sollte</a:t>
            </a: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1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folgendes</a:t>
            </a: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enthalten: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Logische Verbindung zwischen Ursache und </a:t>
            </a:r>
            <a:r>
              <a:rPr lang="en-GB" sz="21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Verbesserungs-aktivitäten</a:t>
            </a:r>
            <a:endParaRPr lang="en-GB" sz="21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Evidenzbasierte Praktiken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Kurz- und langfristige Ergebnisse, Zeitvorgaben und Aktionsschritte für Verbesserungsaktivitäten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Identifiziertes Personal (und Partner) zur Entwicklung, Implementierung, Überwachung und Bewertung der </a:t>
            </a:r>
            <a:r>
              <a:rPr lang="en-GB" sz="21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Verbesserungsmaßnahme</a:t>
            </a:r>
            <a:endParaRPr lang="en-GB" sz="21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73635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Auswertung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16716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Ursachen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-</a:t>
            </a:r>
            <a:b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     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ermittlung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45914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Definitionen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38620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51225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Datenanalyse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64380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05. Verbesserungsplanung</a:t>
            </a:r>
          </a:p>
        </p:txBody>
      </p:sp>
      <p:sp>
        <p:nvSpPr>
          <p:cNvPr id="35" name="Textplatzhalter 1">
            <a:extLst>
              <a:ext uri="{FF2B5EF4-FFF2-40B4-BE49-F238E27FC236}">
                <a16:creationId xmlns:a16="http://schemas.microsoft.com/office/drawing/2014/main" id="{84165198-8B6C-4265-BF66-F0DC04495E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1760" y="603275"/>
            <a:ext cx="6620444" cy="697353"/>
          </a:xfrm>
        </p:spPr>
        <p:txBody>
          <a:bodyPr>
            <a:noAutofit/>
          </a:bodyPr>
          <a:lstStyle/>
          <a:p>
            <a:r>
              <a:rPr lang="en-GB" sz="3200" dirty="0"/>
              <a:t>Schritt 5 der </a:t>
            </a:r>
            <a:r>
              <a:rPr lang="en-GB" sz="3200" dirty="0" err="1"/>
              <a:t>Fehler</a:t>
            </a:r>
            <a:r>
              <a:rPr lang="en-GB" sz="3200" dirty="0"/>
              <a:t>-</a:t>
            </a:r>
            <a:r>
              <a:rPr lang="en-GB" sz="3200" dirty="0" err="1"/>
              <a:t>Ursachen</a:t>
            </a:r>
            <a:r>
              <a:rPr lang="en-GB" sz="3200" dirty="0"/>
              <a:t>-Analyse: </a:t>
            </a:r>
            <a:r>
              <a:rPr lang="en-GB" sz="3200" dirty="0" err="1"/>
              <a:t>Verbesserungsplanung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36105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90868" y="2142759"/>
            <a:ext cx="3175504" cy="3206309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Mit der systematischen Evaluation können Sie feststellen, ob die geplanten Aktivitäten tatsächlich wie geplant durchgeführt werden und inwieweit Sie die kurz- und langfristigen Ergebnisse erreichen.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73635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06. Auswertung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16716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Ursachen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-</a:t>
            </a:r>
            <a:b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     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ermittlung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45914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Definitionen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38620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51225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Datenanalyse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64380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Verbesserungsplanung</a:t>
            </a:r>
          </a:p>
        </p:txBody>
      </p:sp>
      <p:sp>
        <p:nvSpPr>
          <p:cNvPr id="33" name="Textplatzhalter 1">
            <a:extLst>
              <a:ext uri="{FF2B5EF4-FFF2-40B4-BE49-F238E27FC236}">
                <a16:creationId xmlns:a16="http://schemas.microsoft.com/office/drawing/2014/main" id="{5851AA39-2858-4D35-9E39-F218AEA511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1760" y="603275"/>
            <a:ext cx="6620444" cy="697353"/>
          </a:xfrm>
        </p:spPr>
        <p:txBody>
          <a:bodyPr>
            <a:noAutofit/>
          </a:bodyPr>
          <a:lstStyle/>
          <a:p>
            <a:r>
              <a:rPr lang="en-GB" sz="3200" dirty="0"/>
              <a:t>Schritt 6 der </a:t>
            </a:r>
            <a:r>
              <a:rPr lang="en-GB" sz="3200" dirty="0" err="1"/>
              <a:t>Fehler</a:t>
            </a:r>
            <a:r>
              <a:rPr lang="en-GB" sz="3200" dirty="0"/>
              <a:t>-</a:t>
            </a:r>
            <a:r>
              <a:rPr lang="en-GB" sz="3200" dirty="0" err="1"/>
              <a:t>Ursachen</a:t>
            </a:r>
            <a:r>
              <a:rPr lang="en-GB" sz="3200" dirty="0"/>
              <a:t>-Analyse:  </a:t>
            </a:r>
            <a:r>
              <a:rPr lang="en-GB" sz="3200" dirty="0" err="1"/>
              <a:t>Auswertung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90642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682</Words>
  <Application>Microsoft Office PowerPoint</Application>
  <PresentationFormat>Breitbild</PresentationFormat>
  <Paragraphs>104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Lato Light</vt:lpstr>
      <vt:lpstr>Poppins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2</cp:revision>
  <dcterms:created xsi:type="dcterms:W3CDTF">2021-08-18T12:42:20Z</dcterms:created>
  <dcterms:modified xsi:type="dcterms:W3CDTF">2021-08-18T13:35:05Z</dcterms:modified>
</cp:coreProperties>
</file>