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5" r:id="rId2"/>
    <p:sldId id="4245" r:id="rId3"/>
    <p:sldId id="4246" r:id="rId4"/>
    <p:sldId id="4247" r:id="rId5"/>
    <p:sldId id="4248" r:id="rId6"/>
    <p:sldId id="4249" r:id="rId7"/>
    <p:sldId id="4250" r:id="rId8"/>
    <p:sldId id="4251" r:id="rId9"/>
    <p:sldId id="4252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72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91594-9DE5-4C09-9DB9-CAB80249BD9C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C482F-8F63-4E73-B23A-A272453253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1018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203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2572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057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836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59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357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372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06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4AC054-D004-974A-8D8E-E228282ED49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84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25D9A-047C-479B-85CA-F87EA5EF4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A318D55-2C47-4F2D-AFF3-42341EB9F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BCE7D6-CE08-4854-9E5B-E6048F894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E95DFE5-A1D6-4DC3-9C01-67D07E7CF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148AB-EFF2-4F48-8190-5883CCD07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687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87BFC9-CDC0-4A12-ADDB-2A78418D2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AB91C3-6ECC-4993-8978-65B217EBD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747D70-2EEE-4CD5-9634-C70434D7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233A36-3672-44E8-9A55-40F409356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C997B3-68BC-4F49-BACE-55EB984E7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67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F568593-F9C0-4127-92AD-A3F0552541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8517BA-F370-4980-B4A2-990B37EDE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F33F2E-A4C9-48B4-9456-C93BF814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0898C4-946A-4910-B200-88892DC2D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5D8C58-B1A5-48E8-A05C-23CB3C4FF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572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 with 1 colum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2716696" y="873303"/>
            <a:ext cx="8852375" cy="697353"/>
          </a:xfrm>
        </p:spPr>
        <p:txBody>
          <a:bodyPr>
            <a:normAutofit/>
          </a:bodyPr>
          <a:lstStyle>
            <a:lvl1pPr marL="0" indent="0" algn="l">
              <a:buNone/>
              <a:defRPr sz="3600">
                <a:solidFill>
                  <a:srgbClr val="245473"/>
                </a:solidFill>
                <a:latin typeface="+mn-lt"/>
              </a:defRPr>
            </a:lvl1pPr>
          </a:lstStyle>
          <a:p>
            <a:pPr lvl="0"/>
            <a:r>
              <a:rPr lang="en-GB" dirty="0"/>
              <a:t>TITLE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14" hasCustomPrompt="1"/>
          </p:nvPr>
        </p:nvSpPr>
        <p:spPr>
          <a:xfrm>
            <a:off x="2734103" y="1982978"/>
            <a:ext cx="8834969" cy="3975101"/>
          </a:xfrm>
        </p:spPr>
        <p:txBody>
          <a:bodyPr>
            <a:noAutofit/>
          </a:bodyPr>
          <a:lstStyle>
            <a:lvl1pPr marL="0" indent="0" algn="l">
              <a:buNone/>
              <a:defRPr sz="2400" baseline="0">
                <a:solidFill>
                  <a:srgbClr val="245473"/>
                </a:solidFill>
              </a:defRPr>
            </a:lvl1pPr>
            <a:lvl2pPr marL="457200" indent="0" algn="ctr">
              <a:buNone/>
              <a:defRPr sz="2400">
                <a:solidFill>
                  <a:srgbClr val="4D4D4C"/>
                </a:solidFill>
              </a:defRPr>
            </a:lvl2pPr>
            <a:lvl3pPr marL="914400" indent="0" algn="ctr">
              <a:buNone/>
              <a:defRPr sz="2400">
                <a:solidFill>
                  <a:srgbClr val="4D4D4C"/>
                </a:solidFill>
              </a:defRPr>
            </a:lvl3pPr>
            <a:lvl4pPr marL="1371600" indent="0" algn="ctr">
              <a:buNone/>
              <a:defRPr sz="2400">
                <a:solidFill>
                  <a:srgbClr val="4D4D4C"/>
                </a:solidFill>
              </a:defRPr>
            </a:lvl4pPr>
            <a:lvl5pPr marL="1828800" indent="0" algn="ctr">
              <a:buNone/>
              <a:defRPr sz="2400">
                <a:solidFill>
                  <a:srgbClr val="4D4D4C"/>
                </a:solidFill>
              </a:defRPr>
            </a:lvl5pPr>
          </a:lstStyle>
          <a:p>
            <a:pPr lvl="0"/>
            <a:r>
              <a:rPr lang="en-GB" dirty="0"/>
              <a:t>Main Body Text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 flipH="1">
            <a:off x="2266122" y="1767276"/>
            <a:ext cx="9676865" cy="0"/>
          </a:xfrm>
          <a:prstGeom prst="line">
            <a:avLst/>
          </a:prstGeom>
          <a:ln w="19050">
            <a:solidFill>
              <a:srgbClr val="EC2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5699" y="-17906"/>
            <a:ext cx="12198722" cy="94941"/>
          </a:xfrm>
          <a:prstGeom prst="rect">
            <a:avLst/>
          </a:prstGeom>
          <a:solidFill>
            <a:srgbClr val="29B3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5E239D8E-AA39-3D49-8E9D-3122689104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33" t="18650"/>
          <a:stretch/>
        </p:blipFill>
        <p:spPr>
          <a:xfrm>
            <a:off x="0" y="37279"/>
            <a:ext cx="1364978" cy="1286877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9EDE9DB7-F96D-754A-8F32-88AA63F76613}"/>
              </a:ext>
            </a:extLst>
          </p:cNvPr>
          <p:cNvGrpSpPr/>
          <p:nvPr userDrawn="1"/>
        </p:nvGrpSpPr>
        <p:grpSpPr>
          <a:xfrm>
            <a:off x="3334007" y="6278877"/>
            <a:ext cx="8395542" cy="332623"/>
            <a:chOff x="7632699" y="6308250"/>
            <a:chExt cx="4040789" cy="572290"/>
          </a:xfrm>
        </p:grpSpPr>
        <p:sp>
          <p:nvSpPr>
            <p:cNvPr id="27" name="テキスト プレースホルダー 36">
              <a:extLst>
                <a:ext uri="{FF2B5EF4-FFF2-40B4-BE49-F238E27FC236}">
                  <a16:creationId xmlns:a16="http://schemas.microsoft.com/office/drawing/2014/main" id="{A0F6FB48-D5B8-8343-8082-14072FCB52D5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7632699" y="6417885"/>
              <a:ext cx="4017615" cy="462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altLang="ja-JP" sz="1000" b="0" i="0" u="none" strike="noStrike" kern="120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screening</a:t>
              </a:r>
              <a:r>
                <a:rPr lang="en-GB" altLang="ja-JP" sz="1000" b="0" i="0" u="none" strike="noStrike" kern="1200" baseline="0" dirty="0">
                  <a:solidFill>
                    <a:srgbClr val="245473"/>
                  </a:solidFill>
                  <a:effectLst/>
                  <a:latin typeface="+mn-lt"/>
                  <a:ea typeface="MS PGothic" charset="-128"/>
                  <a:cs typeface="Geneva" charset="0"/>
                </a:rPr>
                <a:t> for business health</a:t>
              </a:r>
              <a:endParaRPr lang="en-GB" sz="1000" i="0" kern="1200" dirty="0">
                <a:solidFill>
                  <a:srgbClr val="245473"/>
                </a:solidFill>
                <a:latin typeface="+mn-lt"/>
                <a:ea typeface="MS PGothic" charset="-128"/>
                <a:cs typeface="Geneva" charset="0"/>
              </a:endParaRPr>
            </a:p>
          </p:txBody>
        </p:sp>
        <p:sp>
          <p:nvSpPr>
            <p:cNvPr id="28" name="テキスト プレースホルダー 36">
              <a:extLst>
                <a:ext uri="{FF2B5EF4-FFF2-40B4-BE49-F238E27FC236}">
                  <a16:creationId xmlns:a16="http://schemas.microsoft.com/office/drawing/2014/main" id="{5BA4DF3F-4368-7246-B548-F2BF840A1B03}"/>
                </a:ext>
              </a:extLst>
            </p:cNvPr>
            <p:cNvSpPr txBox="1">
              <a:spLocks/>
            </p:cNvSpPr>
            <p:nvPr userDrawn="1"/>
          </p:nvSpPr>
          <p:spPr bwMode="auto">
            <a:xfrm>
              <a:off x="10743787" y="6308250"/>
              <a:ext cx="929701" cy="219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Lucida Grande" charset="0"/>
                  <a:ea typeface="MS PGothic" charset="-128"/>
                  <a:cs typeface="Geneva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Lucida Grande" charset="0"/>
                  <a:ea typeface="Geneva" charset="0"/>
                  <a:cs typeface="Geneva" charset="0"/>
                </a:defRPr>
              </a:lvl9pPr>
            </a:lstStyle>
            <a:p>
              <a:pPr algn="l">
                <a:buFontTx/>
                <a:buNone/>
              </a:pPr>
              <a:endParaRPr kumimoji="1" lang="en-GB" altLang="ja-JP" sz="1100" dirty="0">
                <a:solidFill>
                  <a:srgbClr val="003841"/>
                </a:solidFill>
                <a:latin typeface="Calibri" charset="0"/>
              </a:endParaRPr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D28415DF-AA54-5549-8A85-BBFC831E16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14"/>
          <a:stretch/>
        </p:blipFill>
        <p:spPr>
          <a:xfrm>
            <a:off x="8757635" y="6375845"/>
            <a:ext cx="1257734" cy="191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156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12192000" cy="6952129"/>
          </a:xfrm>
          <a:prstGeom prst="rect">
            <a:avLst/>
          </a:prstGeom>
          <a:solidFill>
            <a:srgbClr val="F05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E3C55"/>
              </a:solidFill>
            </a:endParaRP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581497" y="4856627"/>
            <a:ext cx="9821959" cy="1582271"/>
          </a:xfrm>
        </p:spPr>
        <p:txBody>
          <a:bodyPr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48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0"/>
            </a:lvl2pPr>
            <a:lvl3pPr marL="914400" indent="0">
              <a:buNone/>
              <a:defRPr sz="12000"/>
            </a:lvl3pPr>
            <a:lvl4pPr marL="1371600" indent="0">
              <a:buNone/>
              <a:defRPr sz="12000"/>
            </a:lvl4pPr>
            <a:lvl5pPr marL="1828800" indent="0">
              <a:buNone/>
              <a:defRPr sz="12000"/>
            </a:lvl5pPr>
          </a:lstStyle>
          <a:p>
            <a:pPr lvl="0"/>
            <a:r>
              <a:rPr lang="en-GB" dirty="0"/>
              <a:t>TITLE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961"/>
          <a:stretch/>
        </p:blipFill>
        <p:spPr>
          <a:xfrm>
            <a:off x="10071491" y="5308019"/>
            <a:ext cx="2452474" cy="16441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20" t="21060"/>
          <a:stretch/>
        </p:blipFill>
        <p:spPr>
          <a:xfrm>
            <a:off x="0" y="-1"/>
            <a:ext cx="1634614" cy="187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72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7CC188-B3BE-4FF7-95FE-46B9C116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BD4906-8455-454D-9252-EC2469F854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99E9A6-9B07-4474-9A8B-A530D230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AA55319-792F-4322-A8C8-1ABA57049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ABF9FC-E6D5-4AF1-923B-468D07DE1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6970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0AD2B-33CF-447E-B5ED-60856A887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39DF1D7-8581-4D3C-AFEB-221893279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6DD6E0-BDD2-4B7A-895C-2C3659D8F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CB0557-0A26-4B33-96DB-E80F8E156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9CDBC-CDF5-48EE-BA0A-4938C48BC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88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88A97-6E79-4B5F-861B-36FC95095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103DE2-A6F9-4AFC-A0E7-54CA126F9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D25959-9B04-4DA6-9335-6A983EB44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363C1A-7F01-4B69-AB22-D53A723C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443C2EE-C774-4336-9D81-767B64BEF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15C1B1-DF8C-482E-BED3-680A3895E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067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84392B-000C-41E5-B9C5-FA7A3C3E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C77ADB-BA6F-41CB-B75F-8438E83E4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F57739E-FA17-4138-9EAF-363EC20F4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DBF65A4-0C40-4041-8AD1-7342BD66A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9422FD7-DF7A-412A-8A4F-E9D1AD0C86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92A217B-D562-4EEF-9A02-11F5AB466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699C10E-DB40-4D40-99EB-609D0F6A4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C60144A-B2C4-4A58-95B3-D3AF7A5A7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528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DE1D08-D806-473D-B869-C9956F1D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206DE4-9CBF-491F-BD18-077DB0C9B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9978FAD-94F8-4E2E-BED6-CAA4E16A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5342713-C5E2-4882-A1E9-144781BF3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9161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31AD1F0-09B2-48D5-B13B-EF72944A6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6C876DC-A19A-42EC-8FAA-BBD946CD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D8BCA4-8274-4BEA-B47F-07B420F6C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149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4CAEB2-0341-4C3F-9800-6D73772D3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9296A3-0BBC-4189-BF51-B91324422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6FF3E58-17F8-42C1-B39A-5E0D4EF30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6E83F1-79BB-4EB6-94D2-F2B9CEDEC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6555D55-42BF-483C-A706-A8355B140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6D80680-ADE5-4FDD-B241-4E982E8B0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636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6A390-E4FC-4856-974D-2728468A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9D27EC-89D3-4B16-A635-9852FBDC73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BCC7181-7E21-4573-9F36-6B0A6C5C89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FBF074-7BC0-4143-ADBB-BE92D3AB2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10FA17-1AA9-45E0-9D6C-A53D72B02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4482019-BE00-4EE3-B511-68D9BED61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624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44DD17A-54FD-4901-BEBB-31B4FBD43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6CF279-9E26-4B07-8AD7-86A2EF3810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470C0C1-5784-496C-8215-7B292882B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2A605-E6FF-434E-B984-D9DA165E6870}" type="datetimeFigureOut">
              <a:rPr lang="de-DE" smtClean="0"/>
              <a:t>18.08.2021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388D49C-3960-47F5-A7ED-847ACBF04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98D460-7B0F-42DF-8D83-E000BD486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7FF3-9AA0-40C9-BAB6-F30E04821E7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8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C3F1630-F84C-4DBB-A92E-B4CBFC5956D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8211" y="2842770"/>
            <a:ext cx="9821959" cy="1582271"/>
          </a:xfrm>
        </p:spPr>
        <p:txBody>
          <a:bodyPr/>
          <a:lstStyle/>
          <a:p>
            <a:r>
              <a:rPr lang="en-GB" dirty="0" err="1"/>
              <a:t>Fehler</a:t>
            </a:r>
            <a:r>
              <a:rPr lang="en-GB" dirty="0"/>
              <a:t>-</a:t>
            </a:r>
            <a:r>
              <a:rPr lang="en-GB" dirty="0" err="1"/>
              <a:t>Ursachen</a:t>
            </a:r>
            <a:r>
              <a:rPr lang="en-GB" dirty="0"/>
              <a:t>-Analyse in 6 </a:t>
            </a:r>
            <a:r>
              <a:rPr lang="en-GB"/>
              <a:t>Schritten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005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50277" y="2142491"/>
            <a:ext cx="2845109" cy="4145027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In der Literatur werden unterschiedliche Ansätze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zur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Fehler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-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Ursachen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-Analyse beschrieben. Unabhängig von der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konkreten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Prozess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-definition &amp; Gestaltung der Analyse sollten diese 6 zentralen Komponenten enthalten sein. </a:t>
            </a: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73635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8429" y="2953846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-</a:t>
            </a:r>
            <a:b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415232" y="3734897"/>
            <a:ext cx="165372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02. Definitionen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49637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74886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77238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2D6ED975-4E7F-43FA-9997-DA11CD49263C}"/>
              </a:ext>
            </a:extLst>
          </p:cNvPr>
          <p:cNvSpPr txBox="1">
            <a:spLocks/>
          </p:cNvSpPr>
          <p:nvPr/>
        </p:nvSpPr>
        <p:spPr>
          <a:xfrm>
            <a:off x="1289527" y="594977"/>
            <a:ext cx="6792508" cy="6973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rgbClr val="245473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/>
              <a:t>Wie man </a:t>
            </a:r>
            <a:r>
              <a:rPr lang="en-GB" sz="3200" dirty="0" err="1"/>
              <a:t>Risiken</a:t>
            </a:r>
            <a:r>
              <a:rPr lang="en-GB" sz="3200" dirty="0"/>
              <a:t> </a:t>
            </a:r>
            <a:r>
              <a:rPr lang="en-GB" sz="3200" dirty="0" err="1"/>
              <a:t>identifiziert</a:t>
            </a:r>
            <a:r>
              <a:rPr lang="en-GB" sz="3200" dirty="0"/>
              <a:t>:      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 in 6 </a:t>
            </a:r>
            <a:r>
              <a:rPr lang="en-GB" sz="3200" dirty="0" err="1"/>
              <a:t>Schritten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860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760" y="603275"/>
            <a:ext cx="6620444" cy="697353"/>
          </a:xfrm>
        </p:spPr>
        <p:txBody>
          <a:bodyPr>
            <a:noAutofit/>
          </a:bodyPr>
          <a:lstStyle/>
          <a:p>
            <a:r>
              <a:rPr lang="en-GB" sz="3200" dirty="0"/>
              <a:t>Schritt 1 der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-Analyse:  </a:t>
            </a:r>
            <a:r>
              <a:rPr lang="en-GB" sz="3200" dirty="0" err="1"/>
              <a:t>Ihr</a:t>
            </a:r>
            <a:r>
              <a:rPr lang="en-GB" sz="3200" dirty="0"/>
              <a:t> Team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132530" y="1917688"/>
            <a:ext cx="4107561" cy="4945246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Der Erfolg einer Root-Cause Analyse ist in erster Linie eine Frage der Teamarbeit und des Projektmanagements: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Einrichten eines Managementplans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Wählen Sie die richtigen Teammitglieder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Klären Sie die Aufgaben der einzelnen Teammitglieder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Legen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Sie den Zeitrahmen, die Ressourcen und die Budgets fest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84652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9869" y="2952750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- </a:t>
            </a:r>
            <a:b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>
                  <a:alpha val="30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415232" y="3745914"/>
            <a:ext cx="165372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02. Definitionen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49637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63869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88253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</p:spTree>
    <p:extLst>
      <p:ext uri="{BB962C8B-B14F-4D97-AF65-F5344CB8AC3E}">
        <p14:creationId xmlns:p14="http://schemas.microsoft.com/office/powerpoint/2010/main" val="308561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76547" y="2155927"/>
            <a:ext cx="3887456" cy="4037306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Nachdem Sie das Team und den Managementplan für die Root-Cause-Analyse aufgestellt haben, müssen Sie das Problem definieren: Was passiert Ihrer Meinung nach und was sind die spezifischen Symptome?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Geben Sie das Problem klar an 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Stellen Sie sicher, dass jeder im Team das gleiche Problemverständnis hat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84652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9869" y="2952750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-</a:t>
            </a:r>
            <a:b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>
                  <a:alpha val="30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372667" y="3805942"/>
            <a:ext cx="166001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02. Definition des Problems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38620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63869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88253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C7BFEA6F-4725-4673-90C5-069746A640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760" y="603275"/>
            <a:ext cx="6620444" cy="697353"/>
          </a:xfrm>
        </p:spPr>
        <p:txBody>
          <a:bodyPr>
            <a:noAutofit/>
          </a:bodyPr>
          <a:lstStyle/>
          <a:p>
            <a:r>
              <a:rPr lang="en-GB" sz="3200" dirty="0"/>
              <a:t>Schritt 2 der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-Analyse:  Definition des Problems</a:t>
            </a:r>
          </a:p>
        </p:txBody>
      </p:sp>
    </p:spTree>
    <p:extLst>
      <p:ext uri="{BB962C8B-B14F-4D97-AF65-F5344CB8AC3E}">
        <p14:creationId xmlns:p14="http://schemas.microsoft.com/office/powerpoint/2010/main" val="464269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134645" y="1847839"/>
            <a:ext cx="3818139" cy="4760580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Analysieren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Sie das Problem. Um die Effektivität Ihrer RCA zu maximieren, bringen Sie alle 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zusammen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(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Experten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und Mitarbeiter), die die Situation verstehen. Die Personen, die mit dem Problem am besten vertraut sind, können Ihnen helfen, ein besseres Verständnis der Probleme zu erlangen.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In diesem Schritt können Sie die </a:t>
            </a:r>
            <a:r>
              <a:rPr lang="en-GB" sz="2100" b="1" dirty="0">
                <a:solidFill>
                  <a:srgbClr val="ED7D3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CATWOE-Methodik 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verwenden (siehe nächste Folie)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1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84652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9869" y="2952750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-</a:t>
            </a:r>
            <a:b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>
                  <a:alpha val="30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415232" y="3745914"/>
            <a:ext cx="165372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02. Definitionen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38620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74886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77235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6F35360A-4F4A-49AF-BD1B-57D2D59C3B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760" y="603275"/>
            <a:ext cx="6620444" cy="697353"/>
          </a:xfrm>
        </p:spPr>
        <p:txBody>
          <a:bodyPr>
            <a:noAutofit/>
          </a:bodyPr>
          <a:lstStyle/>
          <a:p>
            <a:r>
              <a:rPr lang="en-GB" sz="3200" dirty="0"/>
              <a:t>Schritt 3 der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-Analyse:  </a:t>
            </a:r>
            <a:r>
              <a:rPr lang="en-GB" sz="3200" dirty="0" err="1"/>
              <a:t>Datenanalyse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7860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38B4E260-12F3-4A00-968A-9E9720209D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Wie Sie Risiken erkennen: CATWOE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258617" y="2215597"/>
            <a:ext cx="3470463" cy="3960361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CATWOE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ist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ein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einfacher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Leitfaden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zur Definition eines Problems.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Was tun Sie, wenn Sie mit einem wirklich großen Geschäftsproblem konfrontiert sind?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Nehmen wir zum Beispiel an, dass 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Ihre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Mitarbeiter-</a:t>
            </a:r>
            <a:r>
              <a:rPr lang="en-GB" sz="22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bindung</a:t>
            </a: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niedrig ist und Sie nicht wissen, warum.</a:t>
            </a:r>
          </a:p>
        </p:txBody>
      </p:sp>
      <p:sp>
        <p:nvSpPr>
          <p:cNvPr id="33" name="Parallelogram 1">
            <a:extLst>
              <a:ext uri="{FF2B5EF4-FFF2-40B4-BE49-F238E27FC236}">
                <a16:creationId xmlns:a16="http://schemas.microsoft.com/office/drawing/2014/main" id="{023AEB07-601E-4877-B4F3-785394EA61C3}"/>
              </a:ext>
            </a:extLst>
          </p:cNvPr>
          <p:cNvSpPr/>
          <p:nvPr/>
        </p:nvSpPr>
        <p:spPr>
          <a:xfrm>
            <a:off x="4002193" y="2141382"/>
            <a:ext cx="1134616" cy="1062204"/>
          </a:xfrm>
          <a:prstGeom prst="parallelogram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34" name="Parallelogram 2">
            <a:extLst>
              <a:ext uri="{FF2B5EF4-FFF2-40B4-BE49-F238E27FC236}">
                <a16:creationId xmlns:a16="http://schemas.microsoft.com/office/drawing/2014/main" id="{CC38E1DB-88DA-40D4-8528-8ED219277D07}"/>
              </a:ext>
            </a:extLst>
          </p:cNvPr>
          <p:cNvSpPr/>
          <p:nvPr/>
        </p:nvSpPr>
        <p:spPr>
          <a:xfrm>
            <a:off x="4858695" y="2141382"/>
            <a:ext cx="2907262" cy="1080000"/>
          </a:xfrm>
          <a:prstGeom prst="parallelogram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35" name="Parallelogram 5">
            <a:extLst>
              <a:ext uri="{FF2B5EF4-FFF2-40B4-BE49-F238E27FC236}">
                <a16:creationId xmlns:a16="http://schemas.microsoft.com/office/drawing/2014/main" id="{B8D5E15F-D7A0-4E8A-8D58-6390E87D9316}"/>
              </a:ext>
            </a:extLst>
          </p:cNvPr>
          <p:cNvSpPr/>
          <p:nvPr/>
        </p:nvSpPr>
        <p:spPr>
          <a:xfrm>
            <a:off x="8003736" y="2141382"/>
            <a:ext cx="1134616" cy="1062204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36" name="Parallelogram 6">
            <a:extLst>
              <a:ext uri="{FF2B5EF4-FFF2-40B4-BE49-F238E27FC236}">
                <a16:creationId xmlns:a16="http://schemas.microsoft.com/office/drawing/2014/main" id="{3388423C-03B8-422A-8457-7591CD86BF12}"/>
              </a:ext>
            </a:extLst>
          </p:cNvPr>
          <p:cNvSpPr/>
          <p:nvPr/>
        </p:nvSpPr>
        <p:spPr>
          <a:xfrm>
            <a:off x="8868863" y="2141382"/>
            <a:ext cx="2787890" cy="1062000"/>
          </a:xfrm>
          <a:prstGeom prst="parallelogram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37" name="Parallelogram 8">
            <a:extLst>
              <a:ext uri="{FF2B5EF4-FFF2-40B4-BE49-F238E27FC236}">
                <a16:creationId xmlns:a16="http://schemas.microsoft.com/office/drawing/2014/main" id="{258FF970-66C3-478D-A21B-54DDA5C00EF5}"/>
              </a:ext>
            </a:extLst>
          </p:cNvPr>
          <p:cNvSpPr/>
          <p:nvPr/>
        </p:nvSpPr>
        <p:spPr>
          <a:xfrm>
            <a:off x="3807892" y="3440147"/>
            <a:ext cx="1134616" cy="1085545"/>
          </a:xfrm>
          <a:prstGeom prst="parallelogram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38" name="Parallelogram 9">
            <a:extLst>
              <a:ext uri="{FF2B5EF4-FFF2-40B4-BE49-F238E27FC236}">
                <a16:creationId xmlns:a16="http://schemas.microsoft.com/office/drawing/2014/main" id="{33246315-050F-43D7-99E6-AD94FC042070}"/>
              </a:ext>
            </a:extLst>
          </p:cNvPr>
          <p:cNvSpPr/>
          <p:nvPr/>
        </p:nvSpPr>
        <p:spPr>
          <a:xfrm>
            <a:off x="4642369" y="3441659"/>
            <a:ext cx="2907262" cy="1085546"/>
          </a:xfrm>
          <a:prstGeom prst="parallelogram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39" name="Parallelogram 11">
            <a:extLst>
              <a:ext uri="{FF2B5EF4-FFF2-40B4-BE49-F238E27FC236}">
                <a16:creationId xmlns:a16="http://schemas.microsoft.com/office/drawing/2014/main" id="{6B38F7D6-5877-4579-A185-7D16C7AA7222}"/>
              </a:ext>
            </a:extLst>
          </p:cNvPr>
          <p:cNvSpPr/>
          <p:nvPr/>
        </p:nvSpPr>
        <p:spPr>
          <a:xfrm>
            <a:off x="7686522" y="3509008"/>
            <a:ext cx="1134616" cy="1085548"/>
          </a:xfrm>
          <a:prstGeom prst="parallelogram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40" name="Parallelogram 12">
            <a:extLst>
              <a:ext uri="{FF2B5EF4-FFF2-40B4-BE49-F238E27FC236}">
                <a16:creationId xmlns:a16="http://schemas.microsoft.com/office/drawing/2014/main" id="{49C8853F-8484-4B6C-BDBB-BE9EF9ECD94C}"/>
              </a:ext>
            </a:extLst>
          </p:cNvPr>
          <p:cNvSpPr/>
          <p:nvPr/>
        </p:nvSpPr>
        <p:spPr>
          <a:xfrm>
            <a:off x="8530506" y="3516364"/>
            <a:ext cx="2852337" cy="1085547"/>
          </a:xfrm>
          <a:prstGeom prst="parallelogram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41" name="Parallelogram 14">
            <a:extLst>
              <a:ext uri="{FF2B5EF4-FFF2-40B4-BE49-F238E27FC236}">
                <a16:creationId xmlns:a16="http://schemas.microsoft.com/office/drawing/2014/main" id="{5B81A690-7558-4DDB-91A0-E6FAA845C672}"/>
              </a:ext>
            </a:extLst>
          </p:cNvPr>
          <p:cNvSpPr/>
          <p:nvPr/>
        </p:nvSpPr>
        <p:spPr>
          <a:xfrm>
            <a:off x="3434885" y="4874464"/>
            <a:ext cx="1134616" cy="1131402"/>
          </a:xfrm>
          <a:prstGeom prst="parallelogram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42" name="Parallelogram 15">
            <a:extLst>
              <a:ext uri="{FF2B5EF4-FFF2-40B4-BE49-F238E27FC236}">
                <a16:creationId xmlns:a16="http://schemas.microsoft.com/office/drawing/2014/main" id="{904C7E82-1826-4FA1-99DA-2C7F2EAB81E4}"/>
              </a:ext>
            </a:extLst>
          </p:cNvPr>
          <p:cNvSpPr/>
          <p:nvPr/>
        </p:nvSpPr>
        <p:spPr>
          <a:xfrm>
            <a:off x="4288117" y="4870546"/>
            <a:ext cx="2849320" cy="1130400"/>
          </a:xfrm>
          <a:prstGeom prst="parallelogram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43" name="Parallelogram 17">
            <a:extLst>
              <a:ext uri="{FF2B5EF4-FFF2-40B4-BE49-F238E27FC236}">
                <a16:creationId xmlns:a16="http://schemas.microsoft.com/office/drawing/2014/main" id="{F724863E-92AE-4276-AC83-FFF1819C9D0A}"/>
              </a:ext>
            </a:extLst>
          </p:cNvPr>
          <p:cNvSpPr/>
          <p:nvPr/>
        </p:nvSpPr>
        <p:spPr>
          <a:xfrm>
            <a:off x="7345291" y="4788609"/>
            <a:ext cx="1134616" cy="1131402"/>
          </a:xfrm>
          <a:prstGeom prst="parallelogram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44" name="Parallelogram 18">
            <a:extLst>
              <a:ext uri="{FF2B5EF4-FFF2-40B4-BE49-F238E27FC236}">
                <a16:creationId xmlns:a16="http://schemas.microsoft.com/office/drawing/2014/main" id="{6452C7EA-32EE-45D1-AFCF-DA9B43F741A4}"/>
              </a:ext>
            </a:extLst>
          </p:cNvPr>
          <p:cNvSpPr/>
          <p:nvPr/>
        </p:nvSpPr>
        <p:spPr>
          <a:xfrm>
            <a:off x="8154710" y="4790863"/>
            <a:ext cx="3046689" cy="1131403"/>
          </a:xfrm>
          <a:prstGeom prst="parallelogram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567" dirty="0">
              <a:latin typeface="Lato Light" panose="020F0502020204030203" pitchFamily="34" charset="0"/>
            </a:endParaRPr>
          </a:p>
        </p:txBody>
      </p:sp>
      <p:sp>
        <p:nvSpPr>
          <p:cNvPr id="45" name="Subtitle 2">
            <a:extLst>
              <a:ext uri="{FF2B5EF4-FFF2-40B4-BE49-F238E27FC236}">
                <a16:creationId xmlns:a16="http://schemas.microsoft.com/office/drawing/2014/main" id="{28CC1EC7-7E08-4511-B9B5-EA961542B0F7}"/>
              </a:ext>
            </a:extLst>
          </p:cNvPr>
          <p:cNvSpPr txBox="1">
            <a:spLocks/>
          </p:cNvSpPr>
          <p:nvPr/>
        </p:nvSpPr>
        <p:spPr>
          <a:xfrm>
            <a:off x="5152384" y="2396146"/>
            <a:ext cx="2331761" cy="77329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Wer sind sie und wie wirkt sich das Thema auf sie aus?</a:t>
            </a:r>
          </a:p>
        </p:txBody>
      </p:sp>
      <p:sp>
        <p:nvSpPr>
          <p:cNvPr id="46" name="Subtitle 2">
            <a:extLst>
              <a:ext uri="{FF2B5EF4-FFF2-40B4-BE49-F238E27FC236}">
                <a16:creationId xmlns:a16="http://schemas.microsoft.com/office/drawing/2014/main" id="{7FBA1E47-36FC-498A-9880-F8C3AF5AB18E}"/>
              </a:ext>
            </a:extLst>
          </p:cNvPr>
          <p:cNvSpPr txBox="1">
            <a:spLocks/>
          </p:cNvSpPr>
          <p:nvPr/>
        </p:nvSpPr>
        <p:spPr>
          <a:xfrm>
            <a:off x="9080225" y="2424688"/>
            <a:ext cx="2434173" cy="77329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Was ist das große Ganze?</a:t>
            </a:r>
            <a:b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Und was sind die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weiteren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Auswirkungen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11240CC8-70AB-43A9-8780-8630D98B5727}"/>
              </a:ext>
            </a:extLst>
          </p:cNvPr>
          <p:cNvSpPr txBox="1">
            <a:spLocks/>
          </p:cNvSpPr>
          <p:nvPr/>
        </p:nvSpPr>
        <p:spPr>
          <a:xfrm>
            <a:off x="4656800" y="5129022"/>
            <a:ext cx="2180212" cy="77329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Welche Prozesse oder Systeme sind an dem Problem beteiligt?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A805D03A-8D31-407A-9341-4886B0940F84}"/>
              </a:ext>
            </a:extLst>
          </p:cNvPr>
          <p:cNvSpPr txBox="1">
            <a:spLocks/>
          </p:cNvSpPr>
          <p:nvPr/>
        </p:nvSpPr>
        <p:spPr>
          <a:xfrm>
            <a:off x="8355110" y="5102948"/>
            <a:ext cx="2701144" cy="77329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Was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sind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die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maßgeblichen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Einschränkungen und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Begrenzungen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?</a:t>
            </a: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0FC92B80-E322-492E-A503-2BEC0A442E60}"/>
              </a:ext>
            </a:extLst>
          </p:cNvPr>
          <p:cNvSpPr txBox="1">
            <a:spLocks/>
          </p:cNvSpPr>
          <p:nvPr/>
        </p:nvSpPr>
        <p:spPr>
          <a:xfrm>
            <a:off x="4827543" y="3779337"/>
            <a:ext cx="2597859" cy="77329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Wer ist an dem Thema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beteiligt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und wer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wird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an der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Lösung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beteiligt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sein?</a:t>
            </a: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A8D31553-AB28-4805-85B4-3D68A31A7121}"/>
              </a:ext>
            </a:extLst>
          </p:cNvPr>
          <p:cNvSpPr txBox="1">
            <a:spLocks/>
          </p:cNvSpPr>
          <p:nvPr/>
        </p:nvSpPr>
        <p:spPr>
          <a:xfrm>
            <a:off x="8821138" y="3772485"/>
            <a:ext cx="2466387" cy="773297"/>
          </a:xfrm>
          <a:prstGeom prst="rect">
            <a:avLst/>
          </a:prstGeom>
        </p:spPr>
        <p:txBody>
          <a:bodyPr vert="horz" wrap="square" lIns="34299" tIns="17149" rIns="34299" bIns="17149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Wer ist Eigentümer des </a:t>
            </a:r>
            <a:r>
              <a:rPr lang="en-GB" sz="1600" dirty="0" err="1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Prozesses</a:t>
            </a:r>
            <a:r>
              <a:rPr lang="en-GB" sz="1600" dirty="0">
                <a:solidFill>
                  <a:schemeClr val="tx1"/>
                </a:solidFill>
                <a:latin typeface="Lato Light" panose="020F0502020204030203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, das Sie untersuchen?</a:t>
            </a:r>
          </a:p>
        </p:txBody>
      </p:sp>
      <p:sp>
        <p:nvSpPr>
          <p:cNvPr id="57" name="TextBox 33">
            <a:extLst>
              <a:ext uri="{FF2B5EF4-FFF2-40B4-BE49-F238E27FC236}">
                <a16:creationId xmlns:a16="http://schemas.microsoft.com/office/drawing/2014/main" id="{4C27C34E-3711-4C82-98E0-91BD04761520}"/>
              </a:ext>
            </a:extLst>
          </p:cNvPr>
          <p:cNvSpPr txBox="1"/>
          <p:nvPr/>
        </p:nvSpPr>
        <p:spPr>
          <a:xfrm>
            <a:off x="4599671" y="4816224"/>
            <a:ext cx="2180212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Transformationsprozess</a:t>
            </a:r>
          </a:p>
        </p:txBody>
      </p:sp>
      <p:sp>
        <p:nvSpPr>
          <p:cNvPr id="58" name="TextBox 34">
            <a:extLst>
              <a:ext uri="{FF2B5EF4-FFF2-40B4-BE49-F238E27FC236}">
                <a16:creationId xmlns:a16="http://schemas.microsoft.com/office/drawing/2014/main" id="{118D695A-F4D9-48C7-B848-B2DB17E03624}"/>
              </a:ext>
            </a:extLst>
          </p:cNvPr>
          <p:cNvSpPr txBox="1"/>
          <p:nvPr/>
        </p:nvSpPr>
        <p:spPr>
          <a:xfrm>
            <a:off x="5107087" y="2094411"/>
            <a:ext cx="183569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Customer (</a:t>
            </a:r>
            <a:r>
              <a:rPr lang="en-GB" sz="1600" b="1" dirty="0" err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Kunden</a:t>
            </a:r>
            <a:r>
              <a:rPr lang="en-GB" sz="1600" b="1" dirty="0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)</a:t>
            </a:r>
          </a:p>
        </p:txBody>
      </p:sp>
      <p:sp>
        <p:nvSpPr>
          <p:cNvPr id="59" name="TextBox 35">
            <a:extLst>
              <a:ext uri="{FF2B5EF4-FFF2-40B4-BE49-F238E27FC236}">
                <a16:creationId xmlns:a16="http://schemas.microsoft.com/office/drawing/2014/main" id="{21282498-1D83-4A34-8FD8-E2FFE81F1107}"/>
              </a:ext>
            </a:extLst>
          </p:cNvPr>
          <p:cNvSpPr txBox="1"/>
          <p:nvPr/>
        </p:nvSpPr>
        <p:spPr>
          <a:xfrm>
            <a:off x="8456933" y="4764394"/>
            <a:ext cx="2799721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GB" sz="1600" b="1" dirty="0">
                <a:solidFill>
                  <a:srgbClr val="70AD47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Environment (Umwelt)</a:t>
            </a:r>
          </a:p>
        </p:txBody>
      </p:sp>
      <p:sp>
        <p:nvSpPr>
          <p:cNvPr id="60" name="TextBox 36">
            <a:extLst>
              <a:ext uri="{FF2B5EF4-FFF2-40B4-BE49-F238E27FC236}">
                <a16:creationId xmlns:a16="http://schemas.microsoft.com/office/drawing/2014/main" id="{903A4883-E309-4AD7-8AA9-0D96A994BFFB}"/>
              </a:ext>
            </a:extLst>
          </p:cNvPr>
          <p:cNvSpPr txBox="1"/>
          <p:nvPr/>
        </p:nvSpPr>
        <p:spPr>
          <a:xfrm>
            <a:off x="9134898" y="2130497"/>
            <a:ext cx="1179105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1600" b="1" dirty="0">
                <a:solidFill>
                  <a:srgbClr val="ED7D3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Weltansicht</a:t>
            </a:r>
          </a:p>
        </p:txBody>
      </p:sp>
      <p:sp>
        <p:nvSpPr>
          <p:cNvPr id="61" name="TextBox 37">
            <a:extLst>
              <a:ext uri="{FF2B5EF4-FFF2-40B4-BE49-F238E27FC236}">
                <a16:creationId xmlns:a16="http://schemas.microsoft.com/office/drawing/2014/main" id="{FF3B6E79-0142-4F6A-88CB-D08130B3C651}"/>
              </a:ext>
            </a:extLst>
          </p:cNvPr>
          <p:cNvSpPr txBox="1"/>
          <p:nvPr/>
        </p:nvSpPr>
        <p:spPr>
          <a:xfrm>
            <a:off x="4967043" y="3433931"/>
            <a:ext cx="861711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1600" b="1" dirty="0" err="1">
                <a:solidFill>
                  <a:schemeClr val="tx2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Akteure</a:t>
            </a:r>
            <a:endParaRPr lang="en-GB" sz="1600" b="1" dirty="0">
              <a:solidFill>
                <a:schemeClr val="tx2"/>
              </a:solidFill>
              <a:latin typeface="Poppins" pitchFamily="2" charset="77"/>
              <a:ea typeface="League Spartan" charset="0"/>
              <a:cs typeface="Poppins" pitchFamily="2" charset="77"/>
            </a:endParaRPr>
          </a:p>
        </p:txBody>
      </p:sp>
      <p:sp>
        <p:nvSpPr>
          <p:cNvPr id="62" name="TextBox 38">
            <a:extLst>
              <a:ext uri="{FF2B5EF4-FFF2-40B4-BE49-F238E27FC236}">
                <a16:creationId xmlns:a16="http://schemas.microsoft.com/office/drawing/2014/main" id="{7B809E66-0CF9-4B10-9E6C-19DC00B239E9}"/>
              </a:ext>
            </a:extLst>
          </p:cNvPr>
          <p:cNvSpPr txBox="1"/>
          <p:nvPr/>
        </p:nvSpPr>
        <p:spPr>
          <a:xfrm>
            <a:off x="8841283" y="3468484"/>
            <a:ext cx="1918217" cy="338554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1600" b="1" dirty="0">
                <a:solidFill>
                  <a:srgbClr val="24547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Owner (</a:t>
            </a:r>
            <a:r>
              <a:rPr lang="en-GB" sz="1600" b="1" dirty="0" err="1">
                <a:solidFill>
                  <a:srgbClr val="24547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Eigentümer</a:t>
            </a:r>
            <a:r>
              <a:rPr lang="en-GB" sz="1600" b="1" dirty="0">
                <a:solidFill>
                  <a:srgbClr val="245473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)</a:t>
            </a:r>
          </a:p>
        </p:txBody>
      </p:sp>
      <p:sp>
        <p:nvSpPr>
          <p:cNvPr id="63" name="TextBox 34">
            <a:extLst>
              <a:ext uri="{FF2B5EF4-FFF2-40B4-BE49-F238E27FC236}">
                <a16:creationId xmlns:a16="http://schemas.microsoft.com/office/drawing/2014/main" id="{5E193A30-A7E6-4E65-815C-CA9958FF8F53}"/>
              </a:ext>
            </a:extLst>
          </p:cNvPr>
          <p:cNvSpPr txBox="1"/>
          <p:nvPr/>
        </p:nvSpPr>
        <p:spPr>
          <a:xfrm>
            <a:off x="4294702" y="2244488"/>
            <a:ext cx="455574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C</a:t>
            </a:r>
          </a:p>
        </p:txBody>
      </p:sp>
      <p:sp>
        <p:nvSpPr>
          <p:cNvPr id="64" name="TextBox 34">
            <a:extLst>
              <a:ext uri="{FF2B5EF4-FFF2-40B4-BE49-F238E27FC236}">
                <a16:creationId xmlns:a16="http://schemas.microsoft.com/office/drawing/2014/main" id="{53D08255-214B-450A-8ED9-D7882F754155}"/>
              </a:ext>
            </a:extLst>
          </p:cNvPr>
          <p:cNvSpPr txBox="1"/>
          <p:nvPr/>
        </p:nvSpPr>
        <p:spPr>
          <a:xfrm>
            <a:off x="4073090" y="3628976"/>
            <a:ext cx="495649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A</a:t>
            </a:r>
          </a:p>
        </p:txBody>
      </p:sp>
      <p:sp>
        <p:nvSpPr>
          <p:cNvPr id="65" name="TextBox 34">
            <a:extLst>
              <a:ext uri="{FF2B5EF4-FFF2-40B4-BE49-F238E27FC236}">
                <a16:creationId xmlns:a16="http://schemas.microsoft.com/office/drawing/2014/main" id="{A5D61C60-45A5-4541-8D60-1FB2C969C310}"/>
              </a:ext>
            </a:extLst>
          </p:cNvPr>
          <p:cNvSpPr txBox="1"/>
          <p:nvPr/>
        </p:nvSpPr>
        <p:spPr>
          <a:xfrm>
            <a:off x="3762136" y="4985501"/>
            <a:ext cx="437940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T</a:t>
            </a:r>
          </a:p>
        </p:txBody>
      </p:sp>
      <p:sp>
        <p:nvSpPr>
          <p:cNvPr id="66" name="TextBox 34">
            <a:extLst>
              <a:ext uri="{FF2B5EF4-FFF2-40B4-BE49-F238E27FC236}">
                <a16:creationId xmlns:a16="http://schemas.microsoft.com/office/drawing/2014/main" id="{AE03B651-10A7-45DA-AE22-7C34AF716FBE}"/>
              </a:ext>
            </a:extLst>
          </p:cNvPr>
          <p:cNvSpPr txBox="1"/>
          <p:nvPr/>
        </p:nvSpPr>
        <p:spPr>
          <a:xfrm>
            <a:off x="8253830" y="2241919"/>
            <a:ext cx="649537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W</a:t>
            </a:r>
          </a:p>
        </p:txBody>
      </p:sp>
      <p:sp>
        <p:nvSpPr>
          <p:cNvPr id="67" name="TextBox 34">
            <a:extLst>
              <a:ext uri="{FF2B5EF4-FFF2-40B4-BE49-F238E27FC236}">
                <a16:creationId xmlns:a16="http://schemas.microsoft.com/office/drawing/2014/main" id="{C8EC9757-454C-45CC-8CFF-7621E7D78D57}"/>
              </a:ext>
            </a:extLst>
          </p:cNvPr>
          <p:cNvSpPr txBox="1"/>
          <p:nvPr/>
        </p:nvSpPr>
        <p:spPr>
          <a:xfrm>
            <a:off x="7998445" y="3628976"/>
            <a:ext cx="530915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O</a:t>
            </a:r>
          </a:p>
        </p:txBody>
      </p:sp>
      <p:sp>
        <p:nvSpPr>
          <p:cNvPr id="91" name="TextBox 34">
            <a:extLst>
              <a:ext uri="{FF2B5EF4-FFF2-40B4-BE49-F238E27FC236}">
                <a16:creationId xmlns:a16="http://schemas.microsoft.com/office/drawing/2014/main" id="{F80CA0FF-E4E5-4BB0-A463-9FFF80A45305}"/>
              </a:ext>
            </a:extLst>
          </p:cNvPr>
          <p:cNvSpPr txBox="1"/>
          <p:nvPr/>
        </p:nvSpPr>
        <p:spPr>
          <a:xfrm>
            <a:off x="7650474" y="4955443"/>
            <a:ext cx="434734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Poppins" pitchFamily="2" charset="77"/>
                <a:ea typeface="League Spartan" charset="0"/>
                <a:cs typeface="Poppins" pitchFamily="2" charset="77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61166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123046" y="1840144"/>
            <a:ext cx="4006296" cy="5253023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Verwenden Sie einen strategischen Ansatz zur Ermittlung der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Wurzeln</a:t>
            </a:r>
            <a:endParaRPr lang="en-GB" sz="18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Indikatoren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dafür, dass Sie die Wurzel gefunden haben: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Ursache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ist logisch, macht Sinn und schafft Klarheit über das Problem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Ursache ist etwas, das Sie beeinflussen und kontrollieren können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Wenn die Ursache behoben ist, besteht die realistische Hoffnung, dass das Problem in Zukunft reduziert oder verhindert werden kann.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Nutzen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Sie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zur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Identifikation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die 5 Whys, die Pareto-Analyse, das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Affinitäts-diagramm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oder das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Fischgräten-Diagramm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(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Erklärung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18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folgt</a:t>
            </a:r>
            <a:r>
              <a:rPr lang="en-GB" sz="18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)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18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84652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9869" y="2952750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-</a:t>
            </a:r>
            <a:b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/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415232" y="3745914"/>
            <a:ext cx="165372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02. Definitionen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38620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74886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88252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728B72D9-099F-4E53-B377-5B39BB1925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760" y="603275"/>
            <a:ext cx="6620444" cy="697353"/>
          </a:xfrm>
        </p:spPr>
        <p:txBody>
          <a:bodyPr>
            <a:noAutofit/>
          </a:bodyPr>
          <a:lstStyle/>
          <a:p>
            <a:r>
              <a:rPr lang="en-GB" sz="3200" dirty="0"/>
              <a:t>Schritt 4 der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-Analyse:  </a:t>
            </a:r>
            <a:r>
              <a:rPr lang="en-GB" sz="3200" dirty="0" err="1"/>
              <a:t>Ursachenermittlung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311341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57383" y="1850651"/>
            <a:ext cx="4341102" cy="4914469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Der 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Verbesserungsplan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sollte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folgendes</a:t>
            </a: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 enthalten: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Logische Verbindung zwischen Ursache und 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Verbesserungs-aktivitäten</a:t>
            </a:r>
            <a:endParaRPr lang="en-GB" sz="21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Evidenzbasierte Praktiken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Kurz- und langfristige Ergebnisse, Zeitvorgaben und Aktionsschritte für Verbesserungsaktivitäten</a:t>
            </a:r>
          </a:p>
          <a:p>
            <a:pPr marL="285750" indent="-285750" algn="l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à"/>
            </a:pPr>
            <a:r>
              <a:rPr lang="en-GB" sz="21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Identifiziertes Personal (und Partner) zur Entwicklung, Implementierung, Überwachung und Bewertung der </a:t>
            </a:r>
            <a:r>
              <a:rPr lang="en-GB" sz="2100" dirty="0" err="1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Verbesserungsmaßnahme</a:t>
            </a:r>
            <a:endParaRPr lang="en-GB" sz="2100" dirty="0">
              <a:solidFill>
                <a:srgbClr val="245473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73635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9869" y="2952750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-</a:t>
            </a:r>
            <a:b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>
                  <a:alpha val="30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415232" y="3745914"/>
            <a:ext cx="165372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02. Definitionen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38620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51225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64380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  <p:sp>
        <p:nvSpPr>
          <p:cNvPr id="35" name="Textplatzhalter 1">
            <a:extLst>
              <a:ext uri="{FF2B5EF4-FFF2-40B4-BE49-F238E27FC236}">
                <a16:creationId xmlns:a16="http://schemas.microsoft.com/office/drawing/2014/main" id="{84165198-8B6C-4265-BF66-F0DC04495E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760" y="603275"/>
            <a:ext cx="6620444" cy="697353"/>
          </a:xfrm>
        </p:spPr>
        <p:txBody>
          <a:bodyPr>
            <a:noAutofit/>
          </a:bodyPr>
          <a:lstStyle/>
          <a:p>
            <a:r>
              <a:rPr lang="en-GB" sz="3200" dirty="0"/>
              <a:t>Schritt 5 der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-Analyse: </a:t>
            </a:r>
            <a:r>
              <a:rPr lang="en-GB" sz="3200" dirty="0" err="1"/>
              <a:t>Verbesserungsplanung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36105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8CB9108-1583-4A1C-846B-3263D00D0833}"/>
              </a:ext>
            </a:extLst>
          </p:cNvPr>
          <p:cNvSpPr txBox="1">
            <a:spLocks/>
          </p:cNvSpPr>
          <p:nvPr/>
        </p:nvSpPr>
        <p:spPr>
          <a:xfrm>
            <a:off x="290868" y="2142759"/>
            <a:ext cx="3175504" cy="3206309"/>
          </a:xfrm>
          <a:prstGeom prst="rect">
            <a:avLst/>
          </a:prstGeom>
        </p:spPr>
        <p:txBody>
          <a:bodyPr vert="horz" wrap="square" lIns="81580" tIns="40790" rIns="81580" bIns="40790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600"/>
              </a:spcBef>
            </a:pPr>
            <a:r>
              <a:rPr lang="en-GB" sz="2200" dirty="0">
                <a:solidFill>
                  <a:srgbClr val="245473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rPr>
              <a:t>Mit der systematischen Evaluation können Sie feststellen, ob die geplanten Aktivitäten tatsächlich wie geplant durchgeführt werden und inwieweit Sie die kurz- und langfristigen Ergebnisse erreichen. </a:t>
            </a:r>
          </a:p>
          <a:p>
            <a:pPr algn="l">
              <a:lnSpc>
                <a:spcPct val="100000"/>
              </a:lnSpc>
              <a:spcBef>
                <a:spcPts val="600"/>
              </a:spcBef>
            </a:pPr>
            <a:endParaRPr lang="en-GB" sz="2200" dirty="0">
              <a:solidFill>
                <a:schemeClr val="tx1"/>
              </a:solidFill>
              <a:latin typeface="+mj-lt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id="{BD570C19-C14C-4625-9AE4-BE3853D0F8DD}"/>
              </a:ext>
            </a:extLst>
          </p:cNvPr>
          <p:cNvSpPr>
            <a:spLocks/>
          </p:cNvSpPr>
          <p:nvPr/>
        </p:nvSpPr>
        <p:spPr bwMode="auto">
          <a:xfrm>
            <a:off x="6423495" y="3434042"/>
            <a:ext cx="3320033" cy="1801133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69" name="Freeform 6">
            <a:extLst>
              <a:ext uri="{FF2B5EF4-FFF2-40B4-BE49-F238E27FC236}">
                <a16:creationId xmlns:a16="http://schemas.microsoft.com/office/drawing/2014/main" id="{56C93D2E-27DA-466B-B165-DA09A7937F79}"/>
              </a:ext>
            </a:extLst>
          </p:cNvPr>
          <p:cNvSpPr>
            <a:spLocks/>
          </p:cNvSpPr>
          <p:nvPr/>
        </p:nvSpPr>
        <p:spPr bwMode="auto">
          <a:xfrm>
            <a:off x="8083511" y="4335956"/>
            <a:ext cx="1660018" cy="1383206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1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0" name="Freeform 7">
            <a:extLst>
              <a:ext uri="{FF2B5EF4-FFF2-40B4-BE49-F238E27FC236}">
                <a16:creationId xmlns:a16="http://schemas.microsoft.com/office/drawing/2014/main" id="{C1320645-D783-4A1D-B19B-42F781BBC131}"/>
              </a:ext>
            </a:extLst>
          </p:cNvPr>
          <p:cNvSpPr>
            <a:spLocks/>
          </p:cNvSpPr>
          <p:nvPr/>
        </p:nvSpPr>
        <p:spPr bwMode="auto">
          <a:xfrm>
            <a:off x="6423494" y="4335956"/>
            <a:ext cx="1660018" cy="1383206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1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6EFB2D75-A345-4B2C-90C8-D7E2B235A934}"/>
              </a:ext>
            </a:extLst>
          </p:cNvPr>
          <p:cNvSpPr>
            <a:spLocks/>
          </p:cNvSpPr>
          <p:nvPr/>
        </p:nvSpPr>
        <p:spPr bwMode="auto">
          <a:xfrm>
            <a:off x="6703805" y="3180691"/>
            <a:ext cx="2759413" cy="1496994"/>
          </a:xfrm>
          <a:custGeom>
            <a:avLst/>
            <a:gdLst>
              <a:gd name="T0" fmla="*/ 1401 w 2802"/>
              <a:gd name="T1" fmla="*/ 0 h 1336"/>
              <a:gd name="T2" fmla="*/ 2802 w 2802"/>
              <a:gd name="T3" fmla="*/ 669 h 1336"/>
              <a:gd name="T4" fmla="*/ 1401 w 2802"/>
              <a:gd name="T5" fmla="*/ 1336 h 1336"/>
              <a:gd name="T6" fmla="*/ 0 w 2802"/>
              <a:gd name="T7" fmla="*/ 669 h 1336"/>
              <a:gd name="T8" fmla="*/ 1401 w 2802"/>
              <a:gd name="T9" fmla="*/ 0 h 1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2" h="1336">
                <a:moveTo>
                  <a:pt x="1401" y="0"/>
                </a:moveTo>
                <a:lnTo>
                  <a:pt x="2802" y="669"/>
                </a:lnTo>
                <a:lnTo>
                  <a:pt x="1401" y="1336"/>
                </a:lnTo>
                <a:lnTo>
                  <a:pt x="0" y="66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2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2" name="Freeform 6">
            <a:extLst>
              <a:ext uri="{FF2B5EF4-FFF2-40B4-BE49-F238E27FC236}">
                <a16:creationId xmlns:a16="http://schemas.microsoft.com/office/drawing/2014/main" id="{4D98A4EF-B473-47BA-9381-2D8CAF134B03}"/>
              </a:ext>
            </a:extLst>
          </p:cNvPr>
          <p:cNvSpPr>
            <a:spLocks/>
          </p:cNvSpPr>
          <p:nvPr/>
        </p:nvSpPr>
        <p:spPr bwMode="auto">
          <a:xfrm>
            <a:off x="8083512" y="3930309"/>
            <a:ext cx="1379707" cy="1149638"/>
          </a:xfrm>
          <a:custGeom>
            <a:avLst/>
            <a:gdLst>
              <a:gd name="T0" fmla="*/ 0 w 1401"/>
              <a:gd name="T1" fmla="*/ 1026 h 1026"/>
              <a:gd name="T2" fmla="*/ 1401 w 1401"/>
              <a:gd name="T3" fmla="*/ 357 h 1026"/>
              <a:gd name="T4" fmla="*/ 1401 w 1401"/>
              <a:gd name="T5" fmla="*/ 0 h 1026"/>
              <a:gd name="T6" fmla="*/ 0 w 1401"/>
              <a:gd name="T7" fmla="*/ 667 h 1026"/>
              <a:gd name="T8" fmla="*/ 0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0" y="1026"/>
                </a:moveTo>
                <a:lnTo>
                  <a:pt x="1401" y="357"/>
                </a:lnTo>
                <a:lnTo>
                  <a:pt x="1401" y="0"/>
                </a:lnTo>
                <a:lnTo>
                  <a:pt x="0" y="667"/>
                </a:lnTo>
                <a:lnTo>
                  <a:pt x="0" y="1026"/>
                </a:lnTo>
                <a:close/>
              </a:path>
            </a:pathLst>
          </a:custGeom>
          <a:solidFill>
            <a:schemeClr val="accent2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3" name="Freeform 7">
            <a:extLst>
              <a:ext uri="{FF2B5EF4-FFF2-40B4-BE49-F238E27FC236}">
                <a16:creationId xmlns:a16="http://schemas.microsoft.com/office/drawing/2014/main" id="{88FA3384-B961-4711-A319-571413E0BE3D}"/>
              </a:ext>
            </a:extLst>
          </p:cNvPr>
          <p:cNvSpPr>
            <a:spLocks/>
          </p:cNvSpPr>
          <p:nvPr/>
        </p:nvSpPr>
        <p:spPr bwMode="auto">
          <a:xfrm>
            <a:off x="6703805" y="3930309"/>
            <a:ext cx="1379707" cy="1149638"/>
          </a:xfrm>
          <a:custGeom>
            <a:avLst/>
            <a:gdLst>
              <a:gd name="T0" fmla="*/ 1401 w 1401"/>
              <a:gd name="T1" fmla="*/ 1026 h 1026"/>
              <a:gd name="T2" fmla="*/ 0 w 1401"/>
              <a:gd name="T3" fmla="*/ 357 h 1026"/>
              <a:gd name="T4" fmla="*/ 0 w 1401"/>
              <a:gd name="T5" fmla="*/ 0 h 1026"/>
              <a:gd name="T6" fmla="*/ 1401 w 1401"/>
              <a:gd name="T7" fmla="*/ 667 h 1026"/>
              <a:gd name="T8" fmla="*/ 1401 w 1401"/>
              <a:gd name="T9" fmla="*/ 1026 h 1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01" h="1026">
                <a:moveTo>
                  <a:pt x="1401" y="1026"/>
                </a:moveTo>
                <a:lnTo>
                  <a:pt x="0" y="357"/>
                </a:lnTo>
                <a:lnTo>
                  <a:pt x="0" y="0"/>
                </a:lnTo>
                <a:lnTo>
                  <a:pt x="1401" y="667"/>
                </a:lnTo>
                <a:lnTo>
                  <a:pt x="1401" y="1026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4" name="Freeform 19">
            <a:extLst>
              <a:ext uri="{FF2B5EF4-FFF2-40B4-BE49-F238E27FC236}">
                <a16:creationId xmlns:a16="http://schemas.microsoft.com/office/drawing/2014/main" id="{6F31A220-A2ED-4981-8AEF-31BA0FECCFAE}"/>
              </a:ext>
            </a:extLst>
          </p:cNvPr>
          <p:cNvSpPr>
            <a:spLocks/>
          </p:cNvSpPr>
          <p:nvPr/>
        </p:nvSpPr>
        <p:spPr bwMode="auto">
          <a:xfrm>
            <a:off x="6969210" y="2964435"/>
            <a:ext cx="2228605" cy="1210145"/>
          </a:xfrm>
          <a:custGeom>
            <a:avLst/>
            <a:gdLst>
              <a:gd name="T0" fmla="*/ 1130 w 2263"/>
              <a:gd name="T1" fmla="*/ 0 h 1080"/>
              <a:gd name="T2" fmla="*/ 2263 w 2263"/>
              <a:gd name="T3" fmla="*/ 540 h 1080"/>
              <a:gd name="T4" fmla="*/ 1130 w 2263"/>
              <a:gd name="T5" fmla="*/ 1080 h 1080"/>
              <a:gd name="T6" fmla="*/ 0 w 2263"/>
              <a:gd name="T7" fmla="*/ 540 h 1080"/>
              <a:gd name="T8" fmla="*/ 1130 w 2263"/>
              <a:gd name="T9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63" h="1080">
                <a:moveTo>
                  <a:pt x="1130" y="0"/>
                </a:moveTo>
                <a:lnTo>
                  <a:pt x="2263" y="540"/>
                </a:lnTo>
                <a:lnTo>
                  <a:pt x="1130" y="1080"/>
                </a:lnTo>
                <a:lnTo>
                  <a:pt x="0" y="540"/>
                </a:lnTo>
                <a:lnTo>
                  <a:pt x="1130" y="0"/>
                </a:lnTo>
                <a:close/>
              </a:path>
            </a:pathLst>
          </a:custGeom>
          <a:solidFill>
            <a:schemeClr val="accent3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5" name="Freeform 20">
            <a:extLst>
              <a:ext uri="{FF2B5EF4-FFF2-40B4-BE49-F238E27FC236}">
                <a16:creationId xmlns:a16="http://schemas.microsoft.com/office/drawing/2014/main" id="{E8195B65-A3FD-452F-9EDC-C31D2B7B2822}"/>
              </a:ext>
            </a:extLst>
          </p:cNvPr>
          <p:cNvSpPr>
            <a:spLocks/>
          </p:cNvSpPr>
          <p:nvPr/>
        </p:nvSpPr>
        <p:spPr bwMode="auto">
          <a:xfrm>
            <a:off x="8082035" y="3569507"/>
            <a:ext cx="1115780" cy="1003973"/>
          </a:xfrm>
          <a:custGeom>
            <a:avLst/>
            <a:gdLst>
              <a:gd name="T0" fmla="*/ 0 w 1133"/>
              <a:gd name="T1" fmla="*/ 896 h 896"/>
              <a:gd name="T2" fmla="*/ 1133 w 1133"/>
              <a:gd name="T3" fmla="*/ 357 h 896"/>
              <a:gd name="T4" fmla="*/ 1133 w 1133"/>
              <a:gd name="T5" fmla="*/ 0 h 896"/>
              <a:gd name="T6" fmla="*/ 0 w 1133"/>
              <a:gd name="T7" fmla="*/ 542 h 896"/>
              <a:gd name="T8" fmla="*/ 0 w 1133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3" h="896">
                <a:moveTo>
                  <a:pt x="0" y="896"/>
                </a:moveTo>
                <a:lnTo>
                  <a:pt x="1133" y="357"/>
                </a:lnTo>
                <a:lnTo>
                  <a:pt x="1133" y="0"/>
                </a:lnTo>
                <a:lnTo>
                  <a:pt x="0" y="542"/>
                </a:lnTo>
                <a:lnTo>
                  <a:pt x="0" y="896"/>
                </a:lnTo>
                <a:close/>
              </a:path>
            </a:pathLst>
          </a:custGeom>
          <a:solidFill>
            <a:schemeClr val="accent3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6" name="Freeform 21">
            <a:extLst>
              <a:ext uri="{FF2B5EF4-FFF2-40B4-BE49-F238E27FC236}">
                <a16:creationId xmlns:a16="http://schemas.microsoft.com/office/drawing/2014/main" id="{8C176A2E-139C-4C69-AFA7-6400A384FD09}"/>
              </a:ext>
            </a:extLst>
          </p:cNvPr>
          <p:cNvSpPr>
            <a:spLocks/>
          </p:cNvSpPr>
          <p:nvPr/>
        </p:nvSpPr>
        <p:spPr bwMode="auto">
          <a:xfrm>
            <a:off x="6969210" y="3569507"/>
            <a:ext cx="1112825" cy="1003973"/>
          </a:xfrm>
          <a:custGeom>
            <a:avLst/>
            <a:gdLst>
              <a:gd name="T0" fmla="*/ 1130 w 1130"/>
              <a:gd name="T1" fmla="*/ 896 h 896"/>
              <a:gd name="T2" fmla="*/ 0 w 1130"/>
              <a:gd name="T3" fmla="*/ 357 h 896"/>
              <a:gd name="T4" fmla="*/ 0 w 1130"/>
              <a:gd name="T5" fmla="*/ 0 h 896"/>
              <a:gd name="T6" fmla="*/ 1130 w 1130"/>
              <a:gd name="T7" fmla="*/ 542 h 896"/>
              <a:gd name="T8" fmla="*/ 1130 w 1130"/>
              <a:gd name="T9" fmla="*/ 896 h 8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896">
                <a:moveTo>
                  <a:pt x="1130" y="896"/>
                </a:moveTo>
                <a:lnTo>
                  <a:pt x="0" y="357"/>
                </a:lnTo>
                <a:lnTo>
                  <a:pt x="0" y="0"/>
                </a:lnTo>
                <a:lnTo>
                  <a:pt x="1130" y="542"/>
                </a:lnTo>
                <a:lnTo>
                  <a:pt x="1130" y="896"/>
                </a:lnTo>
                <a:close/>
              </a:path>
            </a:pathLst>
          </a:cu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7" name="Freeform 11">
            <a:extLst>
              <a:ext uri="{FF2B5EF4-FFF2-40B4-BE49-F238E27FC236}">
                <a16:creationId xmlns:a16="http://schemas.microsoft.com/office/drawing/2014/main" id="{6C26DD2D-C79A-443D-BC16-588678337B3C}"/>
              </a:ext>
            </a:extLst>
          </p:cNvPr>
          <p:cNvSpPr>
            <a:spLocks/>
          </p:cNvSpPr>
          <p:nvPr/>
        </p:nvSpPr>
        <p:spPr bwMode="auto">
          <a:xfrm>
            <a:off x="7295670" y="2869191"/>
            <a:ext cx="1575682" cy="856066"/>
          </a:xfrm>
          <a:custGeom>
            <a:avLst/>
            <a:gdLst>
              <a:gd name="T0" fmla="*/ 799 w 1600"/>
              <a:gd name="T1" fmla="*/ 0 h 764"/>
              <a:gd name="T2" fmla="*/ 1600 w 1600"/>
              <a:gd name="T3" fmla="*/ 382 h 764"/>
              <a:gd name="T4" fmla="*/ 799 w 1600"/>
              <a:gd name="T5" fmla="*/ 764 h 764"/>
              <a:gd name="T6" fmla="*/ 0 w 1600"/>
              <a:gd name="T7" fmla="*/ 382 h 764"/>
              <a:gd name="T8" fmla="*/ 799 w 1600"/>
              <a:gd name="T9" fmla="*/ 0 h 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0" h="764">
                <a:moveTo>
                  <a:pt x="799" y="0"/>
                </a:moveTo>
                <a:lnTo>
                  <a:pt x="1600" y="382"/>
                </a:lnTo>
                <a:lnTo>
                  <a:pt x="799" y="764"/>
                </a:lnTo>
                <a:lnTo>
                  <a:pt x="0" y="382"/>
                </a:lnTo>
                <a:lnTo>
                  <a:pt x="799" y="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8" name="Freeform 12">
            <a:extLst>
              <a:ext uri="{FF2B5EF4-FFF2-40B4-BE49-F238E27FC236}">
                <a16:creationId xmlns:a16="http://schemas.microsoft.com/office/drawing/2014/main" id="{9487D13C-0A3B-411A-A55E-FC1C830EE103}"/>
              </a:ext>
            </a:extLst>
          </p:cNvPr>
          <p:cNvSpPr>
            <a:spLocks/>
          </p:cNvSpPr>
          <p:nvPr/>
        </p:nvSpPr>
        <p:spPr bwMode="auto">
          <a:xfrm>
            <a:off x="8082527" y="3297224"/>
            <a:ext cx="788826" cy="773149"/>
          </a:xfrm>
          <a:custGeom>
            <a:avLst/>
            <a:gdLst>
              <a:gd name="T0" fmla="*/ 0 w 801"/>
              <a:gd name="T1" fmla="*/ 690 h 690"/>
              <a:gd name="T2" fmla="*/ 801 w 801"/>
              <a:gd name="T3" fmla="*/ 308 h 690"/>
              <a:gd name="T4" fmla="*/ 801 w 801"/>
              <a:gd name="T5" fmla="*/ 0 h 690"/>
              <a:gd name="T6" fmla="*/ 0 w 801"/>
              <a:gd name="T7" fmla="*/ 382 h 690"/>
              <a:gd name="T8" fmla="*/ 0 w 801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801" h="690">
                <a:moveTo>
                  <a:pt x="0" y="690"/>
                </a:moveTo>
                <a:lnTo>
                  <a:pt x="801" y="308"/>
                </a:lnTo>
                <a:lnTo>
                  <a:pt x="801" y="0"/>
                </a:lnTo>
                <a:lnTo>
                  <a:pt x="0" y="382"/>
                </a:lnTo>
                <a:lnTo>
                  <a:pt x="0" y="690"/>
                </a:lnTo>
                <a:close/>
              </a:path>
            </a:pathLst>
          </a:custGeom>
          <a:solidFill>
            <a:schemeClr val="accent4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79" name="Freeform 13">
            <a:extLst>
              <a:ext uri="{FF2B5EF4-FFF2-40B4-BE49-F238E27FC236}">
                <a16:creationId xmlns:a16="http://schemas.microsoft.com/office/drawing/2014/main" id="{0020CAAE-1F9F-48B3-8F4D-4D88E02221FB}"/>
              </a:ext>
            </a:extLst>
          </p:cNvPr>
          <p:cNvSpPr>
            <a:spLocks/>
          </p:cNvSpPr>
          <p:nvPr/>
        </p:nvSpPr>
        <p:spPr bwMode="auto">
          <a:xfrm>
            <a:off x="7295671" y="3297224"/>
            <a:ext cx="786857" cy="773149"/>
          </a:xfrm>
          <a:custGeom>
            <a:avLst/>
            <a:gdLst>
              <a:gd name="T0" fmla="*/ 799 w 799"/>
              <a:gd name="T1" fmla="*/ 690 h 690"/>
              <a:gd name="T2" fmla="*/ 0 w 799"/>
              <a:gd name="T3" fmla="*/ 308 h 690"/>
              <a:gd name="T4" fmla="*/ 0 w 799"/>
              <a:gd name="T5" fmla="*/ 0 h 690"/>
              <a:gd name="T6" fmla="*/ 799 w 799"/>
              <a:gd name="T7" fmla="*/ 382 h 690"/>
              <a:gd name="T8" fmla="*/ 799 w 799"/>
              <a:gd name="T9" fmla="*/ 690 h 6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99" h="690">
                <a:moveTo>
                  <a:pt x="799" y="690"/>
                </a:moveTo>
                <a:lnTo>
                  <a:pt x="0" y="308"/>
                </a:lnTo>
                <a:lnTo>
                  <a:pt x="0" y="0"/>
                </a:lnTo>
                <a:lnTo>
                  <a:pt x="799" y="382"/>
                </a:lnTo>
                <a:lnTo>
                  <a:pt x="799" y="690"/>
                </a:lnTo>
                <a:close/>
              </a:path>
            </a:pathLst>
          </a:custGeom>
          <a:solidFill>
            <a:schemeClr val="accent4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0" name="Freeform 14">
            <a:extLst>
              <a:ext uri="{FF2B5EF4-FFF2-40B4-BE49-F238E27FC236}">
                <a16:creationId xmlns:a16="http://schemas.microsoft.com/office/drawing/2014/main" id="{1B5334C1-3DFD-44A6-95DF-6C65A6E49D4A}"/>
              </a:ext>
            </a:extLst>
          </p:cNvPr>
          <p:cNvSpPr>
            <a:spLocks/>
          </p:cNvSpPr>
          <p:nvPr/>
        </p:nvSpPr>
        <p:spPr bwMode="auto">
          <a:xfrm>
            <a:off x="7527099" y="2671982"/>
            <a:ext cx="1112825" cy="603952"/>
          </a:xfrm>
          <a:custGeom>
            <a:avLst/>
            <a:gdLst>
              <a:gd name="T0" fmla="*/ 565 w 1130"/>
              <a:gd name="T1" fmla="*/ 0 h 539"/>
              <a:gd name="T2" fmla="*/ 1130 w 1130"/>
              <a:gd name="T3" fmla="*/ 271 h 539"/>
              <a:gd name="T4" fmla="*/ 565 w 1130"/>
              <a:gd name="T5" fmla="*/ 539 h 539"/>
              <a:gd name="T6" fmla="*/ 0 w 1130"/>
              <a:gd name="T7" fmla="*/ 271 h 539"/>
              <a:gd name="T8" fmla="*/ 565 w 1130"/>
              <a:gd name="T9" fmla="*/ 0 h 5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0" h="539">
                <a:moveTo>
                  <a:pt x="565" y="0"/>
                </a:moveTo>
                <a:lnTo>
                  <a:pt x="1130" y="271"/>
                </a:lnTo>
                <a:lnTo>
                  <a:pt x="565" y="539"/>
                </a:lnTo>
                <a:lnTo>
                  <a:pt x="0" y="271"/>
                </a:lnTo>
                <a:lnTo>
                  <a:pt x="565" y="0"/>
                </a:lnTo>
                <a:close/>
              </a:path>
            </a:pathLst>
          </a:custGeom>
          <a:solidFill>
            <a:schemeClr val="accent5"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1" name="Freeform 15">
            <a:extLst>
              <a:ext uri="{FF2B5EF4-FFF2-40B4-BE49-F238E27FC236}">
                <a16:creationId xmlns:a16="http://schemas.microsoft.com/office/drawing/2014/main" id="{B8C7D73F-BFCB-40F0-B65B-D3A2BDA8630C}"/>
              </a:ext>
            </a:extLst>
          </p:cNvPr>
          <p:cNvSpPr>
            <a:spLocks/>
          </p:cNvSpPr>
          <p:nvPr/>
        </p:nvSpPr>
        <p:spPr bwMode="auto">
          <a:xfrm>
            <a:off x="8083513" y="2975639"/>
            <a:ext cx="556413" cy="629724"/>
          </a:xfrm>
          <a:custGeom>
            <a:avLst/>
            <a:gdLst>
              <a:gd name="T0" fmla="*/ 0 w 565"/>
              <a:gd name="T1" fmla="*/ 562 h 562"/>
              <a:gd name="T2" fmla="*/ 565 w 565"/>
              <a:gd name="T3" fmla="*/ 294 h 562"/>
              <a:gd name="T4" fmla="*/ 565 w 565"/>
              <a:gd name="T5" fmla="*/ 0 h 562"/>
              <a:gd name="T6" fmla="*/ 0 w 565"/>
              <a:gd name="T7" fmla="*/ 268 h 562"/>
              <a:gd name="T8" fmla="*/ 0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0" y="562"/>
                </a:moveTo>
                <a:lnTo>
                  <a:pt x="565" y="294"/>
                </a:lnTo>
                <a:lnTo>
                  <a:pt x="565" y="0"/>
                </a:lnTo>
                <a:lnTo>
                  <a:pt x="0" y="268"/>
                </a:lnTo>
                <a:lnTo>
                  <a:pt x="0" y="562"/>
                </a:lnTo>
                <a:close/>
              </a:path>
            </a:pathLst>
          </a:custGeom>
          <a:solidFill>
            <a:schemeClr val="accent5">
              <a:lumMod val="50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2" name="Freeform 16">
            <a:extLst>
              <a:ext uri="{FF2B5EF4-FFF2-40B4-BE49-F238E27FC236}">
                <a16:creationId xmlns:a16="http://schemas.microsoft.com/office/drawing/2014/main" id="{12607660-9D68-4F74-A7FF-F5A02ED7C650}"/>
              </a:ext>
            </a:extLst>
          </p:cNvPr>
          <p:cNvSpPr>
            <a:spLocks/>
          </p:cNvSpPr>
          <p:nvPr/>
        </p:nvSpPr>
        <p:spPr bwMode="auto">
          <a:xfrm>
            <a:off x="7527099" y="2975639"/>
            <a:ext cx="556413" cy="629724"/>
          </a:xfrm>
          <a:custGeom>
            <a:avLst/>
            <a:gdLst>
              <a:gd name="T0" fmla="*/ 565 w 565"/>
              <a:gd name="T1" fmla="*/ 562 h 562"/>
              <a:gd name="T2" fmla="*/ 0 w 565"/>
              <a:gd name="T3" fmla="*/ 294 h 562"/>
              <a:gd name="T4" fmla="*/ 0 w 565"/>
              <a:gd name="T5" fmla="*/ 0 h 562"/>
              <a:gd name="T6" fmla="*/ 565 w 565"/>
              <a:gd name="T7" fmla="*/ 268 h 562"/>
              <a:gd name="T8" fmla="*/ 565 w 565"/>
              <a:gd name="T9" fmla="*/ 562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65" h="562">
                <a:moveTo>
                  <a:pt x="565" y="562"/>
                </a:moveTo>
                <a:lnTo>
                  <a:pt x="0" y="294"/>
                </a:lnTo>
                <a:lnTo>
                  <a:pt x="0" y="0"/>
                </a:lnTo>
                <a:lnTo>
                  <a:pt x="565" y="268"/>
                </a:lnTo>
                <a:lnTo>
                  <a:pt x="565" y="562"/>
                </a:lnTo>
                <a:close/>
              </a:path>
            </a:pathLst>
          </a:custGeom>
          <a:solidFill>
            <a:schemeClr val="accent5">
              <a:lumMod val="75000"/>
              <a:alpha val="3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3" name="Freeform 17">
            <a:extLst>
              <a:ext uri="{FF2B5EF4-FFF2-40B4-BE49-F238E27FC236}">
                <a16:creationId xmlns:a16="http://schemas.microsoft.com/office/drawing/2014/main" id="{F4AD5132-60D4-432E-AB39-5F008EBC667D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896170" cy="705917"/>
          </a:xfrm>
          <a:custGeom>
            <a:avLst/>
            <a:gdLst>
              <a:gd name="T0" fmla="*/ 454 w 910"/>
              <a:gd name="T1" fmla="*/ 0 h 630"/>
              <a:gd name="T2" fmla="*/ 910 w 910"/>
              <a:gd name="T3" fmla="*/ 413 h 630"/>
              <a:gd name="T4" fmla="*/ 454 w 910"/>
              <a:gd name="T5" fmla="*/ 630 h 630"/>
              <a:gd name="T6" fmla="*/ 0 w 910"/>
              <a:gd name="T7" fmla="*/ 413 h 630"/>
              <a:gd name="T8" fmla="*/ 454 w 910"/>
              <a:gd name="T9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10" h="630">
                <a:moveTo>
                  <a:pt x="454" y="0"/>
                </a:moveTo>
                <a:lnTo>
                  <a:pt x="910" y="413"/>
                </a:ln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sp>
        <p:nvSpPr>
          <p:cNvPr id="84" name="Freeform 18">
            <a:extLst>
              <a:ext uri="{FF2B5EF4-FFF2-40B4-BE49-F238E27FC236}">
                <a16:creationId xmlns:a16="http://schemas.microsoft.com/office/drawing/2014/main" id="{53DEEB98-E633-4181-9F65-12BCD3E42135}"/>
              </a:ext>
            </a:extLst>
          </p:cNvPr>
          <p:cNvSpPr>
            <a:spLocks/>
          </p:cNvSpPr>
          <p:nvPr/>
        </p:nvSpPr>
        <p:spPr bwMode="auto">
          <a:xfrm>
            <a:off x="7635427" y="2481497"/>
            <a:ext cx="447100" cy="705917"/>
          </a:xfrm>
          <a:custGeom>
            <a:avLst/>
            <a:gdLst>
              <a:gd name="T0" fmla="*/ 454 w 454"/>
              <a:gd name="T1" fmla="*/ 0 h 630"/>
              <a:gd name="T2" fmla="*/ 454 w 454"/>
              <a:gd name="T3" fmla="*/ 630 h 630"/>
              <a:gd name="T4" fmla="*/ 0 w 454"/>
              <a:gd name="T5" fmla="*/ 413 h 630"/>
              <a:gd name="T6" fmla="*/ 454 w 454"/>
              <a:gd name="T7" fmla="*/ 0 h 6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4" h="630">
                <a:moveTo>
                  <a:pt x="454" y="0"/>
                </a:moveTo>
                <a:lnTo>
                  <a:pt x="454" y="630"/>
                </a:lnTo>
                <a:lnTo>
                  <a:pt x="0" y="413"/>
                </a:lnTo>
                <a:lnTo>
                  <a:pt x="454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GB" sz="4000" dirty="0">
              <a:latin typeface="+mj-lt"/>
            </a:endParaRPr>
          </a:p>
        </p:txBody>
      </p:sp>
      <p:cxnSp>
        <p:nvCxnSpPr>
          <p:cNvPr id="85" name="Straight Arrow Connector 28">
            <a:extLst>
              <a:ext uri="{FF2B5EF4-FFF2-40B4-BE49-F238E27FC236}">
                <a16:creationId xmlns:a16="http://schemas.microsoft.com/office/drawing/2014/main" id="{F7331955-03E9-426C-95C1-C73F8C153614}"/>
              </a:ext>
            </a:extLst>
          </p:cNvPr>
          <p:cNvCxnSpPr>
            <a:cxnSpLocks/>
          </p:cNvCxnSpPr>
          <p:nvPr/>
        </p:nvCxnSpPr>
        <p:spPr>
          <a:xfrm>
            <a:off x="8084481" y="248233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29">
            <a:extLst>
              <a:ext uri="{FF2B5EF4-FFF2-40B4-BE49-F238E27FC236}">
                <a16:creationId xmlns:a16="http://schemas.microsoft.com/office/drawing/2014/main" id="{2F37ADB5-0FBC-4E67-BEBD-FF8E12FE9EAA}"/>
              </a:ext>
            </a:extLst>
          </p:cNvPr>
          <p:cNvCxnSpPr>
            <a:cxnSpLocks/>
          </p:cNvCxnSpPr>
          <p:nvPr/>
        </p:nvCxnSpPr>
        <p:spPr>
          <a:xfrm>
            <a:off x="8860135" y="3307789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30">
            <a:extLst>
              <a:ext uri="{FF2B5EF4-FFF2-40B4-BE49-F238E27FC236}">
                <a16:creationId xmlns:a16="http://schemas.microsoft.com/office/drawing/2014/main" id="{CE592C9B-8C3A-4A81-B516-D66C675FECB2}"/>
              </a:ext>
            </a:extLst>
          </p:cNvPr>
          <p:cNvCxnSpPr>
            <a:cxnSpLocks/>
          </p:cNvCxnSpPr>
          <p:nvPr/>
        </p:nvCxnSpPr>
        <p:spPr>
          <a:xfrm>
            <a:off x="9455907" y="3943165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31">
            <a:extLst>
              <a:ext uri="{FF2B5EF4-FFF2-40B4-BE49-F238E27FC236}">
                <a16:creationId xmlns:a16="http://schemas.microsoft.com/office/drawing/2014/main" id="{7D844583-3B27-4D30-BB10-80A742B099F4}"/>
              </a:ext>
            </a:extLst>
          </p:cNvPr>
          <p:cNvCxnSpPr>
            <a:cxnSpLocks/>
          </p:cNvCxnSpPr>
          <p:nvPr/>
        </p:nvCxnSpPr>
        <p:spPr>
          <a:xfrm rot="10800000">
            <a:off x="5570805" y="4338180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32">
            <a:extLst>
              <a:ext uri="{FF2B5EF4-FFF2-40B4-BE49-F238E27FC236}">
                <a16:creationId xmlns:a16="http://schemas.microsoft.com/office/drawing/2014/main" id="{09584BA3-642D-4328-A811-7179FCBB4822}"/>
              </a:ext>
            </a:extLst>
          </p:cNvPr>
          <p:cNvCxnSpPr>
            <a:cxnSpLocks/>
          </p:cNvCxnSpPr>
          <p:nvPr/>
        </p:nvCxnSpPr>
        <p:spPr>
          <a:xfrm rot="10800000">
            <a:off x="6119373" y="3573602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33">
            <a:extLst>
              <a:ext uri="{FF2B5EF4-FFF2-40B4-BE49-F238E27FC236}">
                <a16:creationId xmlns:a16="http://schemas.microsoft.com/office/drawing/2014/main" id="{AD132FDE-85F4-43BE-832D-0CADA4F3980D}"/>
              </a:ext>
            </a:extLst>
          </p:cNvPr>
          <p:cNvCxnSpPr>
            <a:cxnSpLocks/>
          </p:cNvCxnSpPr>
          <p:nvPr/>
        </p:nvCxnSpPr>
        <p:spPr>
          <a:xfrm rot="10800000">
            <a:off x="6664169" y="2989181"/>
            <a:ext cx="857473" cy="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47">
            <a:extLst>
              <a:ext uri="{FF2B5EF4-FFF2-40B4-BE49-F238E27FC236}">
                <a16:creationId xmlns:a16="http://schemas.microsoft.com/office/drawing/2014/main" id="{25B41076-1DE2-4AA6-8B57-3E822148A060}"/>
              </a:ext>
            </a:extLst>
          </p:cNvPr>
          <p:cNvSpPr txBox="1"/>
          <p:nvPr/>
        </p:nvSpPr>
        <p:spPr>
          <a:xfrm>
            <a:off x="9036023" y="2273635"/>
            <a:ext cx="1609030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/>
                </a:solidFill>
                <a:latin typeface="+mj-lt"/>
                <a:ea typeface="League Spartan" charset="0"/>
                <a:cs typeface="Poppins" pitchFamily="2" charset="77"/>
              </a:rPr>
              <a:t>06. Auswertung</a:t>
            </a:r>
          </a:p>
        </p:txBody>
      </p:sp>
      <p:sp>
        <p:nvSpPr>
          <p:cNvPr id="94" name="TextBox 49">
            <a:extLst>
              <a:ext uri="{FF2B5EF4-FFF2-40B4-BE49-F238E27FC236}">
                <a16:creationId xmlns:a16="http://schemas.microsoft.com/office/drawing/2014/main" id="{F53CC3FD-0B57-46E4-804C-A5271A92E7D4}"/>
              </a:ext>
            </a:extLst>
          </p:cNvPr>
          <p:cNvSpPr txBox="1"/>
          <p:nvPr/>
        </p:nvSpPr>
        <p:spPr>
          <a:xfrm>
            <a:off x="9799869" y="2952750"/>
            <a:ext cx="1671676" cy="707886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04.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Ursachen</a:t>
            </a: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-</a:t>
            </a:r>
            <a:b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</a:br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       </a:t>
            </a:r>
            <a:r>
              <a:rPr lang="en-GB" sz="2000" b="1" dirty="0" err="1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ermittlung</a:t>
            </a:r>
            <a:endParaRPr lang="en-GB" sz="2000" b="1" dirty="0">
              <a:solidFill>
                <a:schemeClr val="tx2">
                  <a:alpha val="30000"/>
                </a:schemeClr>
              </a:solidFill>
              <a:latin typeface="+mj-lt"/>
              <a:ea typeface="League Spartan" charset="0"/>
              <a:cs typeface="Poppins" pitchFamily="2" charset="77"/>
            </a:endParaRPr>
          </a:p>
        </p:txBody>
      </p:sp>
      <p:sp>
        <p:nvSpPr>
          <p:cNvPr id="96" name="TextBox 51">
            <a:extLst>
              <a:ext uri="{FF2B5EF4-FFF2-40B4-BE49-F238E27FC236}">
                <a16:creationId xmlns:a16="http://schemas.microsoft.com/office/drawing/2014/main" id="{8B26284A-343A-4264-9482-F82BDD5C5277}"/>
              </a:ext>
            </a:extLst>
          </p:cNvPr>
          <p:cNvSpPr txBox="1"/>
          <p:nvPr/>
        </p:nvSpPr>
        <p:spPr>
          <a:xfrm>
            <a:off x="10415232" y="3745914"/>
            <a:ext cx="165372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02. Definitionen</a:t>
            </a:r>
          </a:p>
        </p:txBody>
      </p:sp>
      <p:sp>
        <p:nvSpPr>
          <p:cNvPr id="98" name="TextBox 53">
            <a:extLst>
              <a:ext uri="{FF2B5EF4-FFF2-40B4-BE49-F238E27FC236}">
                <a16:creationId xmlns:a16="http://schemas.microsoft.com/office/drawing/2014/main" id="{E707E67E-E7DA-4EB4-9DAD-4B3EE6E8164F}"/>
              </a:ext>
            </a:extLst>
          </p:cNvPr>
          <p:cNvSpPr txBox="1"/>
          <p:nvPr/>
        </p:nvSpPr>
        <p:spPr>
          <a:xfrm>
            <a:off x="4443191" y="4138620"/>
            <a:ext cx="1100878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01. Team</a:t>
            </a:r>
          </a:p>
        </p:txBody>
      </p:sp>
      <p:sp>
        <p:nvSpPr>
          <p:cNvPr id="100" name="TextBox 55">
            <a:extLst>
              <a:ext uri="{FF2B5EF4-FFF2-40B4-BE49-F238E27FC236}">
                <a16:creationId xmlns:a16="http://schemas.microsoft.com/office/drawing/2014/main" id="{4F639777-5613-4529-AF4F-D95245289EB1}"/>
              </a:ext>
            </a:extLst>
          </p:cNvPr>
          <p:cNvSpPr txBox="1"/>
          <p:nvPr/>
        </p:nvSpPr>
        <p:spPr>
          <a:xfrm>
            <a:off x="4184212" y="3351225"/>
            <a:ext cx="1890454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03. Datenanalyse</a:t>
            </a:r>
          </a:p>
        </p:txBody>
      </p:sp>
      <p:sp>
        <p:nvSpPr>
          <p:cNvPr id="102" name="TextBox 57">
            <a:extLst>
              <a:ext uri="{FF2B5EF4-FFF2-40B4-BE49-F238E27FC236}">
                <a16:creationId xmlns:a16="http://schemas.microsoft.com/office/drawing/2014/main" id="{213A4969-F376-479C-B76C-391B6DA8F14D}"/>
              </a:ext>
            </a:extLst>
          </p:cNvPr>
          <p:cNvSpPr txBox="1"/>
          <p:nvPr/>
        </p:nvSpPr>
        <p:spPr>
          <a:xfrm>
            <a:off x="3752517" y="2764380"/>
            <a:ext cx="286161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r"/>
            <a:r>
              <a:rPr lang="en-GB" sz="2000" b="1" dirty="0">
                <a:solidFill>
                  <a:schemeClr val="tx2">
                    <a:alpha val="30000"/>
                  </a:schemeClr>
                </a:solidFill>
                <a:latin typeface="+mj-lt"/>
                <a:ea typeface="League Spartan" charset="0"/>
                <a:cs typeface="Poppins" pitchFamily="2" charset="77"/>
              </a:rPr>
              <a:t>05. Verbesserungsplanung</a:t>
            </a:r>
          </a:p>
        </p:txBody>
      </p:sp>
      <p:sp>
        <p:nvSpPr>
          <p:cNvPr id="33" name="Textplatzhalter 1">
            <a:extLst>
              <a:ext uri="{FF2B5EF4-FFF2-40B4-BE49-F238E27FC236}">
                <a16:creationId xmlns:a16="http://schemas.microsoft.com/office/drawing/2014/main" id="{5851AA39-2858-4D35-9E39-F218AEA511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81760" y="603275"/>
            <a:ext cx="6620444" cy="697353"/>
          </a:xfrm>
        </p:spPr>
        <p:txBody>
          <a:bodyPr>
            <a:noAutofit/>
          </a:bodyPr>
          <a:lstStyle/>
          <a:p>
            <a:r>
              <a:rPr lang="en-GB" sz="3200" dirty="0"/>
              <a:t>Schritt 6 der </a:t>
            </a:r>
            <a:r>
              <a:rPr lang="en-GB" sz="3200" dirty="0" err="1"/>
              <a:t>Fehler</a:t>
            </a:r>
            <a:r>
              <a:rPr lang="en-GB" sz="3200" dirty="0"/>
              <a:t>-</a:t>
            </a:r>
            <a:r>
              <a:rPr lang="en-GB" sz="3200" dirty="0" err="1"/>
              <a:t>Ursachen</a:t>
            </a:r>
            <a:r>
              <a:rPr lang="en-GB" sz="3200" dirty="0"/>
              <a:t>-Analyse:  </a:t>
            </a:r>
            <a:r>
              <a:rPr lang="en-GB" sz="3200" dirty="0" err="1"/>
              <a:t>Auswertung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9064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Breitbild</PresentationFormat>
  <Paragraphs>104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 Light</vt:lpstr>
      <vt:lpstr>Poppins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Erika Nepp</dc:creator>
  <cp:lastModifiedBy>Erika Nepp</cp:lastModifiedBy>
  <cp:revision>2</cp:revision>
  <dcterms:created xsi:type="dcterms:W3CDTF">2021-08-18T12:42:20Z</dcterms:created>
  <dcterms:modified xsi:type="dcterms:W3CDTF">2021-08-18T13:35:05Z</dcterms:modified>
</cp:coreProperties>
</file>