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85" r:id="rId2"/>
    <p:sldId id="337" r:id="rId3"/>
    <p:sldId id="346" r:id="rId4"/>
    <p:sldId id="339" r:id="rId5"/>
    <p:sldId id="340" r:id="rId6"/>
    <p:sldId id="4680" r:id="rId7"/>
    <p:sldId id="4682" r:id="rId8"/>
    <p:sldId id="4683" r:id="rId9"/>
    <p:sldId id="4684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2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69B95-EF9C-4073-B546-0F404F2A0359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BEC44-4E71-4F5A-89F2-9776AF9A9F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905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203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164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6931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29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5093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0204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5479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2767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6154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9E1423-98AB-4999-845C-DDE9BD6C0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31416B3-B664-410D-940B-997A2E2505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970112-11CD-4195-8613-BB02971DF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CFA6-00F8-4EF9-8151-1ECA9D8F3B1D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D3F04C-810C-4F3B-B83B-A13E41AEB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9C603-C929-48DA-BDA9-B7C3E66F3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19AB5-956F-4BD7-B9FF-B3758BB487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4701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3D0105-5577-4F7D-99CF-2B483748A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92F1075-790B-4A14-BC89-2EC781FE09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0A1C3C-DE62-4193-9734-EE6A117DC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CFA6-00F8-4EF9-8151-1ECA9D8F3B1D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FDB260-1665-4777-A74F-23D4C4155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4B661C-552B-48FE-8928-337F2093F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19AB5-956F-4BD7-B9FF-B3758BB487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967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9C0CE25-CB27-4E2E-8A1C-64DDCF37EA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71B28D1-4054-4537-92C2-A13CFF999A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6F4F89-5B39-4CBD-A16A-C3DE9BC14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CFA6-00F8-4EF9-8151-1ECA9D8F3B1D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8B7D53-2997-4E98-A791-7218CF996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3C3261-35A4-4569-89D0-83CD6CACE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19AB5-956F-4BD7-B9FF-B3758BB487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8459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 with 1 colum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16696" y="873303"/>
            <a:ext cx="8852375" cy="697353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rgbClr val="24547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17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2734103" y="1982978"/>
            <a:ext cx="8834969" cy="3975101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rgbClr val="245473"/>
                </a:solidFill>
              </a:defRPr>
            </a:lvl1pPr>
            <a:lvl2pPr marL="457200" indent="0" algn="ctr">
              <a:buNone/>
              <a:defRPr sz="2400">
                <a:solidFill>
                  <a:srgbClr val="4D4D4C"/>
                </a:solidFill>
              </a:defRPr>
            </a:lvl2pPr>
            <a:lvl3pPr marL="914400" indent="0" algn="ctr">
              <a:buNone/>
              <a:defRPr sz="2400">
                <a:solidFill>
                  <a:srgbClr val="4D4D4C"/>
                </a:solidFill>
              </a:defRPr>
            </a:lvl3pPr>
            <a:lvl4pPr marL="1371600" indent="0" algn="ctr">
              <a:buNone/>
              <a:defRPr sz="2400">
                <a:solidFill>
                  <a:srgbClr val="4D4D4C"/>
                </a:solidFill>
              </a:defRPr>
            </a:lvl4pPr>
            <a:lvl5pPr marL="1828800" indent="0" algn="ctr">
              <a:buNone/>
              <a:defRPr sz="2400">
                <a:solidFill>
                  <a:srgbClr val="4D4D4C"/>
                </a:solidFill>
              </a:defRPr>
            </a:lvl5pPr>
          </a:lstStyle>
          <a:p>
            <a:pPr lvl="0"/>
            <a:r>
              <a:rPr lang="en-GB" dirty="0"/>
              <a:t>Main Body Text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2266122" y="1767276"/>
            <a:ext cx="9676865" cy="0"/>
          </a:xfrm>
          <a:prstGeom prst="line">
            <a:avLst/>
          </a:prstGeom>
          <a:ln w="19050">
            <a:solidFill>
              <a:srgbClr val="EC21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5699" y="-17906"/>
            <a:ext cx="12198722" cy="94941"/>
          </a:xfrm>
          <a:prstGeom prst="rect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E239D8E-AA39-3D49-8E9D-3122689104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3" t="18650"/>
          <a:stretch/>
        </p:blipFill>
        <p:spPr>
          <a:xfrm>
            <a:off x="0" y="37279"/>
            <a:ext cx="1364978" cy="1286877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9EDE9DB7-F96D-754A-8F32-88AA63F76613}"/>
              </a:ext>
            </a:extLst>
          </p:cNvPr>
          <p:cNvGrpSpPr/>
          <p:nvPr userDrawn="1"/>
        </p:nvGrpSpPr>
        <p:grpSpPr>
          <a:xfrm>
            <a:off x="3334007" y="6278877"/>
            <a:ext cx="8395542" cy="332623"/>
            <a:chOff x="7632699" y="6308250"/>
            <a:chExt cx="4040789" cy="572290"/>
          </a:xfrm>
        </p:grpSpPr>
        <p:sp>
          <p:nvSpPr>
            <p:cNvPr id="27" name="テキスト プレースホルダー 36">
              <a:extLst>
                <a:ext uri="{FF2B5EF4-FFF2-40B4-BE49-F238E27FC236}">
                  <a16:creationId xmlns:a16="http://schemas.microsoft.com/office/drawing/2014/main" id="{A0F6FB48-D5B8-8343-8082-14072FCB52D5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7632699" y="6417885"/>
              <a:ext cx="4017615" cy="462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ja-JP" sz="1000" b="0" i="0" u="none" strike="noStrike" kern="120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screening</a:t>
              </a:r>
              <a:r>
                <a:rPr lang="en-GB" altLang="ja-JP" sz="1000" b="0" i="0" u="none" strike="noStrike" kern="1200" baseline="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 for business health</a:t>
              </a:r>
              <a:endParaRPr lang="en-GB" sz="1000" i="0" kern="1200" dirty="0">
                <a:solidFill>
                  <a:srgbClr val="245473"/>
                </a:solidFill>
                <a:latin typeface="+mn-lt"/>
                <a:ea typeface="MS PGothic" charset="-128"/>
                <a:cs typeface="Geneva" charset="0"/>
              </a:endParaRPr>
            </a:p>
          </p:txBody>
        </p:sp>
        <p:sp>
          <p:nvSpPr>
            <p:cNvPr id="28" name="テキスト プレースホルダー 36">
              <a:extLst>
                <a:ext uri="{FF2B5EF4-FFF2-40B4-BE49-F238E27FC236}">
                  <a16:creationId xmlns:a16="http://schemas.microsoft.com/office/drawing/2014/main" id="{5BA4DF3F-4368-7246-B548-F2BF840A1B03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10743787" y="6308250"/>
              <a:ext cx="929701" cy="219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algn="l">
                <a:buFontTx/>
                <a:buNone/>
              </a:pPr>
              <a:endParaRPr kumimoji="1" lang="en-GB" altLang="ja-JP" sz="1100" dirty="0">
                <a:solidFill>
                  <a:srgbClr val="003841"/>
                </a:solidFill>
                <a:latin typeface="Calibri" charset="0"/>
              </a:endParaRP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id="{D28415DF-AA54-5549-8A85-BBFC831E16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14"/>
          <a:stretch/>
        </p:blipFill>
        <p:spPr>
          <a:xfrm>
            <a:off x="8757635" y="6375845"/>
            <a:ext cx="1257734" cy="19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207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037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D164B3-E191-45FE-9772-154044B44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416F5E-F164-4B61-9E0A-BFB7C02C8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4D74EB-A698-43BE-9C75-4DB6E12D1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CFA6-00F8-4EF9-8151-1ECA9D8F3B1D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30BFF3-DC27-4071-B0DD-FDD2F96FE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56465C-811E-4624-ADDB-17D2A5F21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19AB5-956F-4BD7-B9FF-B3758BB487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2356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4FF280-0617-418F-A39B-D116E0445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FC2EEE4-D802-4757-B8AA-0E5363C32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5A4D88-1541-4704-9063-80F3EED02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CFA6-00F8-4EF9-8151-1ECA9D8F3B1D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D22C9F2-7753-4548-B16D-F8A555E61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79690A-4A9D-4788-867D-A4D0CF3E9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19AB5-956F-4BD7-B9FF-B3758BB487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1393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431F05-588D-4447-8880-5409D7925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E518CF-1C65-4494-872F-7873204269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8C4DEC2-D3F9-4F82-96C9-4F2C9E4E07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9919A33-DE14-44AB-9841-002F7D5B9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CFA6-00F8-4EF9-8151-1ECA9D8F3B1D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A5F3A44-7D56-47F0-A5B3-EEF49BDE0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DA6F884-9F91-48B9-B1E3-2C5A63756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19AB5-956F-4BD7-B9FF-B3758BB487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6650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62038B-4AFC-4DF3-B511-4D740A8F8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E61A7AE-CAEF-4201-B7B1-6470C74E8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B99B916-D9BC-4346-8608-DD29B4BAA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CB88965-6216-4C74-9C38-BD65B98F37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EB84339-0657-42A1-9947-CD57FEF631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58A35E0-095F-49C0-8071-B2471BB18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CFA6-00F8-4EF9-8151-1ECA9D8F3B1D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3376BF2-0DB4-44A1-A599-6027F12E3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C055DBE-7413-429D-8A25-2C5C5D726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19AB5-956F-4BD7-B9FF-B3758BB487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4751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F4279D-0EA9-4F73-A406-43081F266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5E9757F-3B2D-46D1-B72F-ADBC6A889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CFA6-00F8-4EF9-8151-1ECA9D8F3B1D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15B3D88-D942-4222-8D8B-846F1E05F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8AA55D9-FDCF-415B-B29E-2CA701144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19AB5-956F-4BD7-B9FF-B3758BB487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9055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EA84672-4DEB-48C7-A25D-5EAF6AAB0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CFA6-00F8-4EF9-8151-1ECA9D8F3B1D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9DA9220-6A57-4685-BEEF-6896EEB28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65C8B03-864C-4EA0-ADA7-582D57D70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19AB5-956F-4BD7-B9FF-B3758BB487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4474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4A8B89-9C82-454B-9DA6-4A43BD77B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080860-BFD5-4492-84EF-453627236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6FFFFD5-34BF-4BF1-9397-A659A20693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C6E570-2536-4C4C-B828-A41367630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CFA6-00F8-4EF9-8151-1ECA9D8F3B1D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A053F7-F2FC-4679-A396-136EA3BFD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09410A5-8285-45EB-9FE6-79409AA44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19AB5-956F-4BD7-B9FF-B3758BB487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074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493A2A-E23B-420E-A3AD-8FB2318D9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E6D9178-9D01-434C-91DA-442991B246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4CE1760-405A-4434-8887-BEBDBECDCF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8065A4-423B-4CAC-AE0F-9C86297C2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CFA6-00F8-4EF9-8151-1ECA9D8F3B1D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17FA91E-2B4A-4522-A4B2-6D60903E2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60D80EA-7C95-43BD-B72E-865B431A0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19AB5-956F-4BD7-B9FF-B3758BB487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7231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FFDFBAF-6F45-4555-BDD3-CBDABCF8D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4D96115-3D59-479D-986F-2D8BE805D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3B88249-26C1-42DE-AF9E-B58D774901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8CFA6-00F8-4EF9-8151-1ECA9D8F3B1D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B84260-38B7-4A28-8CBB-2DA747B0B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D2CC15-F698-4E3E-A838-198E08D88F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19AB5-956F-4BD7-B9FF-B3758BB487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521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FC3F1630-F84C-4DBB-A92E-B4CBFC5956D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8211" y="2842770"/>
            <a:ext cx="9821959" cy="1582271"/>
          </a:xfrm>
        </p:spPr>
        <p:txBody>
          <a:bodyPr/>
          <a:lstStyle/>
          <a:p>
            <a:r>
              <a:rPr lang="en-GB" dirty="0"/>
              <a:t>Die Rolle von </a:t>
            </a:r>
            <a:r>
              <a:rPr lang="en-GB" dirty="0" err="1"/>
              <a:t>integrierter</a:t>
            </a:r>
            <a:r>
              <a:rPr lang="en-GB" dirty="0"/>
              <a:t> </a:t>
            </a:r>
            <a:r>
              <a:rPr lang="en-GB" dirty="0" err="1"/>
              <a:t>Unternehmensplanung</a:t>
            </a:r>
            <a:r>
              <a:rPr lang="en-GB" dirty="0"/>
              <a:t> in </a:t>
            </a:r>
            <a:r>
              <a:rPr lang="en-GB"/>
              <a:t>Restrukturierungskonzepten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050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>
            <a:extLst>
              <a:ext uri="{FF2B5EF4-FFF2-40B4-BE49-F238E27FC236}">
                <a16:creationId xmlns:a16="http://schemas.microsoft.com/office/drawing/2014/main" id="{BCA1FBE3-F056-44AB-82A7-5E880912E22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10" name="Objekt 9" hidden="1">
                        <a:extLst>
                          <a:ext uri="{FF2B5EF4-FFF2-40B4-BE49-F238E27FC236}">
                            <a16:creationId xmlns:a16="http://schemas.microsoft.com/office/drawing/2014/main" id="{BCA1FBE3-F056-44AB-82A7-5E880912E2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132001" y="1849938"/>
            <a:ext cx="4051788" cy="4914469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19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Darüber hinaus ist die Unternehmensplanung ein unverzichtbarer Bestandteil der externen Kommunikation mit Fremdkapitalgebern und dem Kapitalmarkt. </a:t>
            </a:r>
            <a:endParaRPr lang="en-US" sz="1900" dirty="0">
              <a:solidFill>
                <a:srgbClr val="245473"/>
              </a:solidFill>
              <a:latin typeface="+mj-lt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19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Eine integrierte Finanzplanung (IFP) ist daher für alle mittelständischen Unternehmen wichtig. 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19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Dieses Instrument eignet sich besonders für Unternehmen, deren Geschäft durch signifikante Veränderungen im Working Capital (</a:t>
            </a:r>
            <a:r>
              <a:rPr lang="en-US" sz="19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Umlaufvermögen</a:t>
            </a:r>
            <a:r>
              <a:rPr lang="en-US" sz="19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9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abzüglich</a:t>
            </a:r>
            <a:r>
              <a:rPr lang="en-US" sz="19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9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kurzfristiger</a:t>
            </a:r>
            <a:r>
              <a:rPr lang="en-US" sz="19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9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Verbindlichkeiten</a:t>
            </a:r>
            <a:r>
              <a:rPr lang="en-US" sz="19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) </a:t>
            </a:r>
            <a:r>
              <a:rPr lang="en-US" sz="19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während</a:t>
            </a:r>
            <a:r>
              <a:rPr lang="en-US" sz="19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des </a:t>
            </a:r>
            <a:r>
              <a:rPr lang="en-US" sz="19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Jahres</a:t>
            </a:r>
            <a:r>
              <a:rPr lang="en-US" sz="19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9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gekennzeichnet</a:t>
            </a:r>
            <a:r>
              <a:rPr lang="en-US" sz="19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ist. </a:t>
            </a: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3EF6CBB5-E02B-4220-9801-88EFBB13F45B}"/>
              </a:ext>
            </a:extLst>
          </p:cNvPr>
          <p:cNvGrpSpPr>
            <a:grpSpLocks noChangeAspect="1"/>
          </p:cNvGrpSpPr>
          <p:nvPr/>
        </p:nvGrpSpPr>
        <p:grpSpPr>
          <a:xfrm rot="3608048">
            <a:off x="5130973" y="2653903"/>
            <a:ext cx="4354595" cy="4007246"/>
            <a:chOff x="5742151" y="2175839"/>
            <a:chExt cx="3309188" cy="3045233"/>
          </a:xfrm>
        </p:grpSpPr>
        <p:grpSp>
          <p:nvGrpSpPr>
            <p:cNvPr id="44" name="Group 2">
              <a:extLst>
                <a:ext uri="{FF2B5EF4-FFF2-40B4-BE49-F238E27FC236}">
                  <a16:creationId xmlns:a16="http://schemas.microsoft.com/office/drawing/2014/main" id="{ED31ACB1-D5B6-4AC6-AF25-5B230C73070E}"/>
                </a:ext>
              </a:extLst>
            </p:cNvPr>
            <p:cNvGrpSpPr/>
            <p:nvPr/>
          </p:nvGrpSpPr>
          <p:grpSpPr>
            <a:xfrm>
              <a:off x="7240356" y="4180178"/>
              <a:ext cx="329323" cy="329323"/>
              <a:chOff x="15239643" y="9902602"/>
              <a:chExt cx="877966" cy="877966"/>
            </a:xfrm>
          </p:grpSpPr>
          <p:sp>
            <p:nvSpPr>
              <p:cNvPr id="51" name="Freeform: Shape 4939">
                <a:extLst>
                  <a:ext uri="{FF2B5EF4-FFF2-40B4-BE49-F238E27FC236}">
                    <a16:creationId xmlns:a16="http://schemas.microsoft.com/office/drawing/2014/main" id="{E36CF0C2-7511-4BA2-96B8-FD0D0A000241}"/>
                  </a:ext>
                </a:extLst>
              </p:cNvPr>
              <p:cNvSpPr/>
              <p:nvPr/>
            </p:nvSpPr>
            <p:spPr>
              <a:xfrm rot="4800">
                <a:off x="15239643" y="9902602"/>
                <a:ext cx="877966" cy="87796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4" h="154">
                    <a:moveTo>
                      <a:pt x="133" y="110"/>
                    </a:moveTo>
                    <a:cubicBezTo>
                      <a:pt x="115" y="142"/>
                      <a:pt x="75" y="152"/>
                      <a:pt x="44" y="134"/>
                    </a:cubicBezTo>
                    <a:cubicBezTo>
                      <a:pt x="13" y="116"/>
                      <a:pt x="1" y="76"/>
                      <a:pt x="20" y="44"/>
                    </a:cubicBezTo>
                    <a:cubicBezTo>
                      <a:pt x="38" y="13"/>
                      <a:pt x="78" y="3"/>
                      <a:pt x="109" y="20"/>
                    </a:cubicBezTo>
                    <a:cubicBezTo>
                      <a:pt x="141" y="38"/>
                      <a:pt x="151" y="79"/>
                      <a:pt x="133" y="110"/>
                    </a:cubicBezTo>
                    <a:close/>
                    <a:moveTo>
                      <a:pt x="10" y="39"/>
                    </a:moveTo>
                    <a:cubicBezTo>
                      <a:pt x="-11" y="76"/>
                      <a:pt x="1" y="123"/>
                      <a:pt x="38" y="144"/>
                    </a:cubicBezTo>
                    <a:cubicBezTo>
                      <a:pt x="75" y="165"/>
                      <a:pt x="122" y="153"/>
                      <a:pt x="143" y="116"/>
                    </a:cubicBezTo>
                    <a:cubicBezTo>
                      <a:pt x="164" y="79"/>
                      <a:pt x="152" y="32"/>
                      <a:pt x="115" y="11"/>
                    </a:cubicBezTo>
                    <a:cubicBezTo>
                      <a:pt x="78" y="-11"/>
                      <a:pt x="31" y="2"/>
                      <a:pt x="10" y="39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33759" tIns="16879" rIns="33759" bIns="16879" anchor="ctr" anchorCtr="1" compatLnSpc="0"/>
              <a:lstStyle/>
              <a:p>
                <a:pPr hangingPunct="0"/>
                <a:endParaRPr lang="en-US" sz="675"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2" name="Freeform: Shape 4940">
                <a:extLst>
                  <a:ext uri="{FF2B5EF4-FFF2-40B4-BE49-F238E27FC236}">
                    <a16:creationId xmlns:a16="http://schemas.microsoft.com/office/drawing/2014/main" id="{C5898F41-5CD4-4301-A4AB-B3B2D67B172C}"/>
                  </a:ext>
                </a:extLst>
              </p:cNvPr>
              <p:cNvSpPr/>
              <p:nvPr/>
            </p:nvSpPr>
            <p:spPr>
              <a:xfrm rot="4800">
                <a:off x="15369744" y="10155519"/>
                <a:ext cx="74598" cy="5738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" h="11">
                    <a:moveTo>
                      <a:pt x="14" y="10"/>
                    </a:moveTo>
                    <a:cubicBezTo>
                      <a:pt x="15" y="8"/>
                      <a:pt x="14" y="6"/>
                      <a:pt x="13" y="5"/>
                    </a:cubicBezTo>
                    <a:lnTo>
                      <a:pt x="6" y="1"/>
                    </a:lnTo>
                    <a:cubicBezTo>
                      <a:pt x="4" y="0"/>
                      <a:pt x="2" y="0"/>
                      <a:pt x="1" y="3"/>
                    </a:cubicBezTo>
                    <a:cubicBezTo>
                      <a:pt x="0" y="4"/>
                      <a:pt x="0" y="6"/>
                      <a:pt x="2" y="8"/>
                    </a:cubicBezTo>
                    <a:lnTo>
                      <a:pt x="9" y="11"/>
                    </a:lnTo>
                    <a:cubicBezTo>
                      <a:pt x="11" y="12"/>
                      <a:pt x="13" y="12"/>
                      <a:pt x="14" y="1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33759" tIns="16879" rIns="33759" bIns="16879" anchor="ctr" anchorCtr="1" compatLnSpc="0"/>
              <a:lstStyle/>
              <a:p>
                <a:pPr hangingPunct="0"/>
                <a:endParaRPr lang="en-US" sz="675"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4" name="Freeform: Shape 4941">
                <a:extLst>
                  <a:ext uri="{FF2B5EF4-FFF2-40B4-BE49-F238E27FC236}">
                    <a16:creationId xmlns:a16="http://schemas.microsoft.com/office/drawing/2014/main" id="{4D73369B-C4A2-4DE0-9F64-6296E156C5CD}"/>
                  </a:ext>
                </a:extLst>
              </p:cNvPr>
              <p:cNvSpPr/>
              <p:nvPr/>
            </p:nvSpPr>
            <p:spPr>
              <a:xfrm rot="4800">
                <a:off x="15904446" y="10467175"/>
                <a:ext cx="74598" cy="5738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" h="11">
                    <a:moveTo>
                      <a:pt x="0" y="1"/>
                    </a:moveTo>
                    <a:cubicBezTo>
                      <a:pt x="-1" y="3"/>
                      <a:pt x="0" y="6"/>
                      <a:pt x="2" y="7"/>
                    </a:cubicBezTo>
                    <a:lnTo>
                      <a:pt x="8" y="10"/>
                    </a:lnTo>
                    <a:cubicBezTo>
                      <a:pt x="10" y="11"/>
                      <a:pt x="12" y="11"/>
                      <a:pt x="13" y="9"/>
                    </a:cubicBezTo>
                    <a:cubicBezTo>
                      <a:pt x="14" y="7"/>
                      <a:pt x="14" y="5"/>
                      <a:pt x="12" y="4"/>
                    </a:cubicBezTo>
                    <a:lnTo>
                      <a:pt x="5" y="0"/>
                    </a:lnTo>
                    <a:cubicBezTo>
                      <a:pt x="4" y="-1"/>
                      <a:pt x="1" y="0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33759" tIns="16879" rIns="33759" bIns="16879" anchor="ctr" anchorCtr="1" compatLnSpc="0"/>
              <a:lstStyle/>
              <a:p>
                <a:pPr hangingPunct="0"/>
                <a:endParaRPr lang="en-US" sz="675"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5" name="Freeform: Shape 4942">
                <a:extLst>
                  <a:ext uri="{FF2B5EF4-FFF2-40B4-BE49-F238E27FC236}">
                    <a16:creationId xmlns:a16="http://schemas.microsoft.com/office/drawing/2014/main" id="{950D6934-ACDE-4EB5-B6E0-1E526DA060C7}"/>
                  </a:ext>
                </a:extLst>
              </p:cNvPr>
              <p:cNvSpPr/>
              <p:nvPr/>
            </p:nvSpPr>
            <p:spPr>
              <a:xfrm rot="4800">
                <a:off x="15491189" y="10570018"/>
                <a:ext cx="63122" cy="7459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" h="14">
                    <a:moveTo>
                      <a:pt x="4" y="2"/>
                    </a:moveTo>
                    <a:lnTo>
                      <a:pt x="0" y="8"/>
                    </a:lnTo>
                    <a:cubicBezTo>
                      <a:pt x="-1" y="10"/>
                      <a:pt x="0" y="12"/>
                      <a:pt x="2" y="13"/>
                    </a:cubicBezTo>
                    <a:cubicBezTo>
                      <a:pt x="3" y="14"/>
                      <a:pt x="6" y="14"/>
                      <a:pt x="7" y="12"/>
                    </a:cubicBezTo>
                    <a:lnTo>
                      <a:pt x="11" y="5"/>
                    </a:lnTo>
                    <a:cubicBezTo>
                      <a:pt x="12" y="4"/>
                      <a:pt x="11" y="1"/>
                      <a:pt x="9" y="0"/>
                    </a:cubicBezTo>
                    <a:cubicBezTo>
                      <a:pt x="7" y="-1"/>
                      <a:pt x="5" y="0"/>
                      <a:pt x="4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33759" tIns="16879" rIns="33759" bIns="16879" anchor="ctr" anchorCtr="1" compatLnSpc="0"/>
              <a:lstStyle/>
              <a:p>
                <a:pPr hangingPunct="0"/>
                <a:endParaRPr lang="en-US" sz="675"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7" name="Freeform: Shape 4943">
                <a:extLst>
                  <a:ext uri="{FF2B5EF4-FFF2-40B4-BE49-F238E27FC236}">
                    <a16:creationId xmlns:a16="http://schemas.microsoft.com/office/drawing/2014/main" id="{F119F8A4-A3FD-4444-AED7-FB85F265B6DC}"/>
                  </a:ext>
                </a:extLst>
              </p:cNvPr>
              <p:cNvSpPr/>
              <p:nvPr/>
            </p:nvSpPr>
            <p:spPr>
              <a:xfrm rot="4800">
                <a:off x="15801650" y="10035620"/>
                <a:ext cx="57383" cy="7459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" h="14">
                    <a:moveTo>
                      <a:pt x="4" y="3"/>
                    </a:moveTo>
                    <a:lnTo>
                      <a:pt x="0" y="9"/>
                    </a:lnTo>
                    <a:cubicBezTo>
                      <a:pt x="-1" y="11"/>
                      <a:pt x="0" y="13"/>
                      <a:pt x="1" y="14"/>
                    </a:cubicBezTo>
                    <a:cubicBezTo>
                      <a:pt x="3" y="15"/>
                      <a:pt x="5" y="15"/>
                      <a:pt x="7" y="12"/>
                    </a:cubicBezTo>
                    <a:lnTo>
                      <a:pt x="10" y="6"/>
                    </a:lnTo>
                    <a:cubicBezTo>
                      <a:pt x="11" y="4"/>
                      <a:pt x="11" y="2"/>
                      <a:pt x="9" y="1"/>
                    </a:cubicBezTo>
                    <a:cubicBezTo>
                      <a:pt x="7" y="0"/>
                      <a:pt x="5" y="0"/>
                      <a:pt x="4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33759" tIns="16879" rIns="33759" bIns="16879" anchor="ctr" anchorCtr="1" compatLnSpc="0"/>
              <a:lstStyle/>
              <a:p>
                <a:pPr hangingPunct="0"/>
                <a:endParaRPr lang="en-US" sz="675"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8" name="Freeform: Shape 4944">
                <a:extLst>
                  <a:ext uri="{FF2B5EF4-FFF2-40B4-BE49-F238E27FC236}">
                    <a16:creationId xmlns:a16="http://schemas.microsoft.com/office/drawing/2014/main" id="{F1B5AF38-65F1-49A1-832D-8FA2694DEB7C}"/>
                  </a:ext>
                </a:extLst>
              </p:cNvPr>
              <p:cNvSpPr/>
              <p:nvPr/>
            </p:nvSpPr>
            <p:spPr>
              <a:xfrm rot="4800">
                <a:off x="15497151" y="10231472"/>
                <a:ext cx="246749" cy="40168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4" h="71">
                    <a:moveTo>
                      <a:pt x="26" y="12"/>
                    </a:moveTo>
                    <a:lnTo>
                      <a:pt x="5" y="0"/>
                    </a:lnTo>
                    <a:cubicBezTo>
                      <a:pt x="4" y="-1"/>
                      <a:pt x="1" y="0"/>
                      <a:pt x="0" y="1"/>
                    </a:cubicBezTo>
                    <a:cubicBezTo>
                      <a:pt x="-1" y="3"/>
                      <a:pt x="0" y="5"/>
                      <a:pt x="2" y="6"/>
                    </a:cubicBezTo>
                    <a:lnTo>
                      <a:pt x="23" y="18"/>
                    </a:lnTo>
                    <a:cubicBezTo>
                      <a:pt x="22" y="23"/>
                      <a:pt x="26" y="27"/>
                      <a:pt x="30" y="28"/>
                    </a:cubicBezTo>
                    <a:lnTo>
                      <a:pt x="36" y="68"/>
                    </a:lnTo>
                    <a:cubicBezTo>
                      <a:pt x="36" y="70"/>
                      <a:pt x="38" y="71"/>
                      <a:pt x="40" y="71"/>
                    </a:cubicBezTo>
                    <a:cubicBezTo>
                      <a:pt x="42" y="71"/>
                      <a:pt x="44" y="69"/>
                      <a:pt x="43" y="67"/>
                    </a:cubicBezTo>
                    <a:lnTo>
                      <a:pt x="38" y="25"/>
                    </a:lnTo>
                    <a:cubicBezTo>
                      <a:pt x="44" y="17"/>
                      <a:pt x="35" y="6"/>
                      <a:pt x="26" y="1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33759" tIns="16879" rIns="33759" bIns="16879" anchor="ctr" anchorCtr="1" compatLnSpc="0"/>
              <a:lstStyle/>
              <a:p>
                <a:pPr hangingPunct="0"/>
                <a:endParaRPr lang="en-US" sz="675"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9" name="Freeform: Shape 4945">
                <a:extLst>
                  <a:ext uri="{FF2B5EF4-FFF2-40B4-BE49-F238E27FC236}">
                    <a16:creationId xmlns:a16="http://schemas.microsoft.com/office/drawing/2014/main" id="{70094399-50F6-4465-B752-D9F660F55977}"/>
                  </a:ext>
                </a:extLst>
              </p:cNvPr>
              <p:cNvSpPr/>
              <p:nvPr/>
            </p:nvSpPr>
            <p:spPr>
              <a:xfrm rot="4800">
                <a:off x="15239643" y="9902602"/>
                <a:ext cx="877966" cy="87796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4" h="154">
                    <a:moveTo>
                      <a:pt x="133" y="110"/>
                    </a:moveTo>
                    <a:cubicBezTo>
                      <a:pt x="115" y="142"/>
                      <a:pt x="75" y="152"/>
                      <a:pt x="44" y="134"/>
                    </a:cubicBezTo>
                    <a:cubicBezTo>
                      <a:pt x="13" y="116"/>
                      <a:pt x="1" y="76"/>
                      <a:pt x="20" y="44"/>
                    </a:cubicBezTo>
                    <a:cubicBezTo>
                      <a:pt x="38" y="13"/>
                      <a:pt x="78" y="3"/>
                      <a:pt x="109" y="20"/>
                    </a:cubicBezTo>
                    <a:cubicBezTo>
                      <a:pt x="141" y="38"/>
                      <a:pt x="151" y="79"/>
                      <a:pt x="133" y="110"/>
                    </a:cubicBezTo>
                    <a:close/>
                    <a:moveTo>
                      <a:pt x="10" y="39"/>
                    </a:moveTo>
                    <a:cubicBezTo>
                      <a:pt x="-11" y="76"/>
                      <a:pt x="1" y="123"/>
                      <a:pt x="38" y="144"/>
                    </a:cubicBezTo>
                    <a:cubicBezTo>
                      <a:pt x="75" y="165"/>
                      <a:pt x="122" y="153"/>
                      <a:pt x="143" y="116"/>
                    </a:cubicBezTo>
                    <a:cubicBezTo>
                      <a:pt x="164" y="79"/>
                      <a:pt x="152" y="32"/>
                      <a:pt x="115" y="11"/>
                    </a:cubicBezTo>
                    <a:cubicBezTo>
                      <a:pt x="78" y="-11"/>
                      <a:pt x="31" y="2"/>
                      <a:pt x="10" y="39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33759" tIns="16879" rIns="33759" bIns="16879" anchor="ctr" anchorCtr="1" compatLnSpc="0"/>
              <a:lstStyle/>
              <a:p>
                <a:pPr hangingPunct="0"/>
                <a:endParaRPr lang="en-US" sz="675"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60" name="Freeform: Shape 4946">
                <a:extLst>
                  <a:ext uri="{FF2B5EF4-FFF2-40B4-BE49-F238E27FC236}">
                    <a16:creationId xmlns:a16="http://schemas.microsoft.com/office/drawing/2014/main" id="{8FAE13B1-4F88-4704-830B-7E247C92726D}"/>
                  </a:ext>
                </a:extLst>
              </p:cNvPr>
              <p:cNvSpPr/>
              <p:nvPr/>
            </p:nvSpPr>
            <p:spPr>
              <a:xfrm rot="4800">
                <a:off x="15369744" y="10155519"/>
                <a:ext cx="74598" cy="5738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" h="11">
                    <a:moveTo>
                      <a:pt x="14" y="10"/>
                    </a:moveTo>
                    <a:cubicBezTo>
                      <a:pt x="15" y="8"/>
                      <a:pt x="14" y="6"/>
                      <a:pt x="13" y="5"/>
                    </a:cubicBezTo>
                    <a:lnTo>
                      <a:pt x="6" y="1"/>
                    </a:lnTo>
                    <a:cubicBezTo>
                      <a:pt x="4" y="0"/>
                      <a:pt x="2" y="0"/>
                      <a:pt x="1" y="3"/>
                    </a:cubicBezTo>
                    <a:cubicBezTo>
                      <a:pt x="0" y="4"/>
                      <a:pt x="0" y="6"/>
                      <a:pt x="2" y="8"/>
                    </a:cubicBezTo>
                    <a:lnTo>
                      <a:pt x="9" y="11"/>
                    </a:lnTo>
                    <a:cubicBezTo>
                      <a:pt x="11" y="12"/>
                      <a:pt x="13" y="12"/>
                      <a:pt x="14" y="1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33759" tIns="16879" rIns="33759" bIns="16879" anchor="ctr" anchorCtr="1" compatLnSpc="0"/>
              <a:lstStyle/>
              <a:p>
                <a:pPr hangingPunct="0"/>
                <a:endParaRPr lang="en-US" sz="675"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61" name="Freeform: Shape 4947">
                <a:extLst>
                  <a:ext uri="{FF2B5EF4-FFF2-40B4-BE49-F238E27FC236}">
                    <a16:creationId xmlns:a16="http://schemas.microsoft.com/office/drawing/2014/main" id="{55D30276-D12F-4D3A-A2C0-883029C0D49D}"/>
                  </a:ext>
                </a:extLst>
              </p:cNvPr>
              <p:cNvSpPr/>
              <p:nvPr/>
            </p:nvSpPr>
            <p:spPr>
              <a:xfrm rot="4800">
                <a:off x="15904446" y="10467175"/>
                <a:ext cx="74598" cy="5738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" h="11">
                    <a:moveTo>
                      <a:pt x="0" y="1"/>
                    </a:moveTo>
                    <a:cubicBezTo>
                      <a:pt x="-1" y="3"/>
                      <a:pt x="0" y="6"/>
                      <a:pt x="2" y="7"/>
                    </a:cubicBezTo>
                    <a:lnTo>
                      <a:pt x="8" y="10"/>
                    </a:lnTo>
                    <a:cubicBezTo>
                      <a:pt x="10" y="11"/>
                      <a:pt x="12" y="11"/>
                      <a:pt x="13" y="9"/>
                    </a:cubicBezTo>
                    <a:cubicBezTo>
                      <a:pt x="14" y="7"/>
                      <a:pt x="14" y="5"/>
                      <a:pt x="12" y="4"/>
                    </a:cubicBezTo>
                    <a:lnTo>
                      <a:pt x="5" y="0"/>
                    </a:lnTo>
                    <a:cubicBezTo>
                      <a:pt x="4" y="-1"/>
                      <a:pt x="1" y="0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33759" tIns="16879" rIns="33759" bIns="16879" anchor="ctr" anchorCtr="1" compatLnSpc="0"/>
              <a:lstStyle/>
              <a:p>
                <a:pPr hangingPunct="0"/>
                <a:endParaRPr lang="en-US" sz="675"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62" name="Freeform: Shape 4948">
                <a:extLst>
                  <a:ext uri="{FF2B5EF4-FFF2-40B4-BE49-F238E27FC236}">
                    <a16:creationId xmlns:a16="http://schemas.microsoft.com/office/drawing/2014/main" id="{45575C7A-CA22-438B-B812-7434D4B654A0}"/>
                  </a:ext>
                </a:extLst>
              </p:cNvPr>
              <p:cNvSpPr/>
              <p:nvPr/>
            </p:nvSpPr>
            <p:spPr>
              <a:xfrm rot="4800">
                <a:off x="15491189" y="10570018"/>
                <a:ext cx="63122" cy="7459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" h="14">
                    <a:moveTo>
                      <a:pt x="4" y="2"/>
                    </a:moveTo>
                    <a:lnTo>
                      <a:pt x="0" y="8"/>
                    </a:lnTo>
                    <a:cubicBezTo>
                      <a:pt x="-1" y="10"/>
                      <a:pt x="0" y="12"/>
                      <a:pt x="2" y="13"/>
                    </a:cubicBezTo>
                    <a:cubicBezTo>
                      <a:pt x="3" y="14"/>
                      <a:pt x="6" y="14"/>
                      <a:pt x="7" y="12"/>
                    </a:cubicBezTo>
                    <a:lnTo>
                      <a:pt x="11" y="5"/>
                    </a:lnTo>
                    <a:cubicBezTo>
                      <a:pt x="12" y="4"/>
                      <a:pt x="11" y="1"/>
                      <a:pt x="9" y="0"/>
                    </a:cubicBezTo>
                    <a:cubicBezTo>
                      <a:pt x="7" y="-1"/>
                      <a:pt x="5" y="0"/>
                      <a:pt x="4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33759" tIns="16879" rIns="33759" bIns="16879" anchor="ctr" anchorCtr="1" compatLnSpc="0"/>
              <a:lstStyle/>
              <a:p>
                <a:pPr hangingPunct="0"/>
                <a:endParaRPr lang="en-US" sz="675"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63" name="Freeform: Shape 4949">
                <a:extLst>
                  <a:ext uri="{FF2B5EF4-FFF2-40B4-BE49-F238E27FC236}">
                    <a16:creationId xmlns:a16="http://schemas.microsoft.com/office/drawing/2014/main" id="{3515B6FC-ED22-444A-AC2F-927FB96F2B93}"/>
                  </a:ext>
                </a:extLst>
              </p:cNvPr>
              <p:cNvSpPr/>
              <p:nvPr/>
            </p:nvSpPr>
            <p:spPr>
              <a:xfrm rot="4800">
                <a:off x="15801650" y="10035620"/>
                <a:ext cx="57383" cy="7459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" h="14">
                    <a:moveTo>
                      <a:pt x="4" y="3"/>
                    </a:moveTo>
                    <a:lnTo>
                      <a:pt x="0" y="9"/>
                    </a:lnTo>
                    <a:cubicBezTo>
                      <a:pt x="-1" y="11"/>
                      <a:pt x="0" y="13"/>
                      <a:pt x="1" y="14"/>
                    </a:cubicBezTo>
                    <a:cubicBezTo>
                      <a:pt x="3" y="15"/>
                      <a:pt x="5" y="15"/>
                      <a:pt x="7" y="12"/>
                    </a:cubicBezTo>
                    <a:lnTo>
                      <a:pt x="10" y="6"/>
                    </a:lnTo>
                    <a:cubicBezTo>
                      <a:pt x="11" y="4"/>
                      <a:pt x="11" y="2"/>
                      <a:pt x="9" y="1"/>
                    </a:cubicBezTo>
                    <a:cubicBezTo>
                      <a:pt x="7" y="0"/>
                      <a:pt x="5" y="0"/>
                      <a:pt x="4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33759" tIns="16879" rIns="33759" bIns="16879" anchor="ctr" anchorCtr="1" compatLnSpc="0"/>
              <a:lstStyle/>
              <a:p>
                <a:pPr hangingPunct="0"/>
                <a:endParaRPr lang="en-US" sz="675"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83" name="Freeform: Shape 4950">
                <a:extLst>
                  <a:ext uri="{FF2B5EF4-FFF2-40B4-BE49-F238E27FC236}">
                    <a16:creationId xmlns:a16="http://schemas.microsoft.com/office/drawing/2014/main" id="{2D19395E-5BC9-4B53-B98D-0D878CEA7D2B}"/>
                  </a:ext>
                </a:extLst>
              </p:cNvPr>
              <p:cNvSpPr/>
              <p:nvPr/>
            </p:nvSpPr>
            <p:spPr>
              <a:xfrm rot="4800">
                <a:off x="15497151" y="10231472"/>
                <a:ext cx="246749" cy="40168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4" h="71">
                    <a:moveTo>
                      <a:pt x="26" y="12"/>
                    </a:moveTo>
                    <a:lnTo>
                      <a:pt x="5" y="0"/>
                    </a:lnTo>
                    <a:cubicBezTo>
                      <a:pt x="4" y="-1"/>
                      <a:pt x="1" y="0"/>
                      <a:pt x="0" y="1"/>
                    </a:cubicBezTo>
                    <a:cubicBezTo>
                      <a:pt x="-1" y="3"/>
                      <a:pt x="0" y="5"/>
                      <a:pt x="2" y="6"/>
                    </a:cubicBezTo>
                    <a:lnTo>
                      <a:pt x="23" y="18"/>
                    </a:lnTo>
                    <a:cubicBezTo>
                      <a:pt x="22" y="23"/>
                      <a:pt x="26" y="27"/>
                      <a:pt x="30" y="28"/>
                    </a:cubicBezTo>
                    <a:lnTo>
                      <a:pt x="36" y="68"/>
                    </a:lnTo>
                    <a:cubicBezTo>
                      <a:pt x="36" y="70"/>
                      <a:pt x="38" y="71"/>
                      <a:pt x="40" y="71"/>
                    </a:cubicBezTo>
                    <a:cubicBezTo>
                      <a:pt x="42" y="71"/>
                      <a:pt x="44" y="69"/>
                      <a:pt x="43" y="67"/>
                    </a:cubicBezTo>
                    <a:lnTo>
                      <a:pt x="38" y="25"/>
                    </a:lnTo>
                    <a:cubicBezTo>
                      <a:pt x="44" y="17"/>
                      <a:pt x="35" y="6"/>
                      <a:pt x="26" y="1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33759" tIns="16879" rIns="33759" bIns="16879" anchor="ctr" anchorCtr="1" compatLnSpc="0"/>
              <a:lstStyle/>
              <a:p>
                <a:pPr hangingPunct="0"/>
                <a:endParaRPr lang="en-US" sz="675"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84" name="Group 1">
              <a:extLst>
                <a:ext uri="{FF2B5EF4-FFF2-40B4-BE49-F238E27FC236}">
                  <a16:creationId xmlns:a16="http://schemas.microsoft.com/office/drawing/2014/main" id="{6CDB5B6E-669A-4FBA-8B8A-0C783D078EE6}"/>
                </a:ext>
              </a:extLst>
            </p:cNvPr>
            <p:cNvGrpSpPr/>
            <p:nvPr/>
          </p:nvGrpSpPr>
          <p:grpSpPr>
            <a:xfrm>
              <a:off x="6455997" y="2776736"/>
              <a:ext cx="234616" cy="371206"/>
              <a:chOff x="12914500" y="6080677"/>
              <a:chExt cx="625479" cy="989624"/>
            </a:xfrm>
          </p:grpSpPr>
          <p:sp>
            <p:nvSpPr>
              <p:cNvPr id="85" name="Freeform: Shape 4951">
                <a:extLst>
                  <a:ext uri="{FF2B5EF4-FFF2-40B4-BE49-F238E27FC236}">
                    <a16:creationId xmlns:a16="http://schemas.microsoft.com/office/drawing/2014/main" id="{8A201AF3-C228-4209-B744-A598178BD780}"/>
                  </a:ext>
                </a:extLst>
              </p:cNvPr>
              <p:cNvSpPr/>
              <p:nvPr/>
            </p:nvSpPr>
            <p:spPr>
              <a:xfrm rot="4800">
                <a:off x="12914500" y="6080677"/>
                <a:ext cx="625479" cy="62547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0" h="110">
                    <a:moveTo>
                      <a:pt x="20" y="35"/>
                    </a:moveTo>
                    <a:cubicBezTo>
                      <a:pt x="14" y="45"/>
                      <a:pt x="13" y="57"/>
                      <a:pt x="17" y="68"/>
                    </a:cubicBezTo>
                    <a:cubicBezTo>
                      <a:pt x="24" y="89"/>
                      <a:pt x="47" y="100"/>
                      <a:pt x="68" y="92"/>
                    </a:cubicBezTo>
                    <a:cubicBezTo>
                      <a:pt x="77" y="89"/>
                      <a:pt x="84" y="83"/>
                      <a:pt x="89" y="75"/>
                    </a:cubicBezTo>
                    <a:cubicBezTo>
                      <a:pt x="95" y="64"/>
                      <a:pt x="96" y="52"/>
                      <a:pt x="92" y="41"/>
                    </a:cubicBezTo>
                    <a:cubicBezTo>
                      <a:pt x="89" y="31"/>
                      <a:pt x="81" y="23"/>
                      <a:pt x="72" y="19"/>
                    </a:cubicBezTo>
                    <a:cubicBezTo>
                      <a:pt x="62" y="14"/>
                      <a:pt x="51" y="14"/>
                      <a:pt x="41" y="17"/>
                    </a:cubicBezTo>
                    <a:cubicBezTo>
                      <a:pt x="32" y="20"/>
                      <a:pt x="25" y="26"/>
                      <a:pt x="20" y="35"/>
                    </a:cubicBezTo>
                    <a:close/>
                    <a:moveTo>
                      <a:pt x="103" y="82"/>
                    </a:moveTo>
                    <a:cubicBezTo>
                      <a:pt x="96" y="93"/>
                      <a:pt x="85" y="102"/>
                      <a:pt x="73" y="106"/>
                    </a:cubicBezTo>
                    <a:cubicBezTo>
                      <a:pt x="45" y="117"/>
                      <a:pt x="13" y="102"/>
                      <a:pt x="3" y="73"/>
                    </a:cubicBezTo>
                    <a:cubicBezTo>
                      <a:pt x="-3" y="58"/>
                      <a:pt x="-1" y="41"/>
                      <a:pt x="7" y="27"/>
                    </a:cubicBezTo>
                    <a:cubicBezTo>
                      <a:pt x="14" y="16"/>
                      <a:pt x="24" y="7"/>
                      <a:pt x="36" y="3"/>
                    </a:cubicBezTo>
                    <a:cubicBezTo>
                      <a:pt x="50" y="-2"/>
                      <a:pt x="65" y="-1"/>
                      <a:pt x="78" y="5"/>
                    </a:cubicBezTo>
                    <a:cubicBezTo>
                      <a:pt x="91" y="11"/>
                      <a:pt x="101" y="22"/>
                      <a:pt x="106" y="36"/>
                    </a:cubicBezTo>
                    <a:cubicBezTo>
                      <a:pt x="112" y="51"/>
                      <a:pt x="110" y="68"/>
                      <a:pt x="103" y="8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33759" tIns="16879" rIns="33759" bIns="16879" anchor="ctr" anchorCtr="1" compatLnSpc="0"/>
              <a:lstStyle/>
              <a:p>
                <a:pPr hangingPunct="0"/>
                <a:endParaRPr lang="en-US" sz="675"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86" name="Freeform: Shape 4952">
                <a:extLst>
                  <a:ext uri="{FF2B5EF4-FFF2-40B4-BE49-F238E27FC236}">
                    <a16:creationId xmlns:a16="http://schemas.microsoft.com/office/drawing/2014/main" id="{10E73234-7487-45E9-8BAB-DAE549A0D5B1}"/>
                  </a:ext>
                </a:extLst>
              </p:cNvPr>
              <p:cNvSpPr/>
              <p:nvPr/>
            </p:nvSpPr>
            <p:spPr>
              <a:xfrm rot="4800">
                <a:off x="13278327" y="6638603"/>
                <a:ext cx="126243" cy="15493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3" h="28">
                    <a:moveTo>
                      <a:pt x="23" y="23"/>
                    </a:moveTo>
                    <a:lnTo>
                      <a:pt x="9" y="28"/>
                    </a:lnTo>
                    <a:lnTo>
                      <a:pt x="0" y="5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33759" tIns="16879" rIns="33759" bIns="16879" anchor="ctr" anchorCtr="1" compatLnSpc="0"/>
              <a:lstStyle/>
              <a:p>
                <a:pPr hangingPunct="0"/>
                <a:endParaRPr lang="en-US" sz="675"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87" name="Freeform: Shape 4953">
                <a:extLst>
                  <a:ext uri="{FF2B5EF4-FFF2-40B4-BE49-F238E27FC236}">
                    <a16:creationId xmlns:a16="http://schemas.microsoft.com/office/drawing/2014/main" id="{08051939-62F3-43C7-9505-69B97F43D329}"/>
                  </a:ext>
                </a:extLst>
              </p:cNvPr>
              <p:cNvSpPr/>
              <p:nvPr/>
            </p:nvSpPr>
            <p:spPr>
              <a:xfrm rot="4800">
                <a:off x="13307959" y="6760431"/>
                <a:ext cx="212319" cy="30987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8" h="55">
                    <a:moveTo>
                      <a:pt x="38" y="41"/>
                    </a:moveTo>
                    <a:cubicBezTo>
                      <a:pt x="39" y="45"/>
                      <a:pt x="37" y="49"/>
                      <a:pt x="33" y="51"/>
                    </a:cubicBezTo>
                    <a:lnTo>
                      <a:pt x="23" y="54"/>
                    </a:lnTo>
                    <a:cubicBezTo>
                      <a:pt x="19" y="56"/>
                      <a:pt x="15" y="54"/>
                      <a:pt x="14" y="50"/>
                    </a:cubicBezTo>
                    <a:lnTo>
                      <a:pt x="1" y="14"/>
                    </a:lnTo>
                    <a:cubicBezTo>
                      <a:pt x="-1" y="10"/>
                      <a:pt x="1" y="5"/>
                      <a:pt x="5" y="4"/>
                    </a:cubicBezTo>
                    <a:lnTo>
                      <a:pt x="15" y="1"/>
                    </a:lnTo>
                    <a:cubicBezTo>
                      <a:pt x="19" y="-1"/>
                      <a:pt x="23" y="1"/>
                      <a:pt x="24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33759" tIns="16879" rIns="33759" bIns="16879" anchor="ctr" anchorCtr="1" compatLnSpc="0"/>
              <a:lstStyle/>
              <a:p>
                <a:pPr hangingPunct="0"/>
                <a:endParaRPr lang="en-US" sz="675"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88" name="Freeform: Shape 4954">
                <a:extLst>
                  <a:ext uri="{FF2B5EF4-FFF2-40B4-BE49-F238E27FC236}">
                    <a16:creationId xmlns:a16="http://schemas.microsoft.com/office/drawing/2014/main" id="{D6ED2776-B1F2-4E9B-AAC9-6110276BE724}"/>
                  </a:ext>
                </a:extLst>
              </p:cNvPr>
              <p:cNvSpPr/>
              <p:nvPr/>
            </p:nvSpPr>
            <p:spPr>
              <a:xfrm rot="4800">
                <a:off x="13038018" y="6263634"/>
                <a:ext cx="91813" cy="19510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" h="35">
                    <a:moveTo>
                      <a:pt x="15" y="0"/>
                    </a:moveTo>
                    <a:cubicBezTo>
                      <a:pt x="21" y="1"/>
                      <a:pt x="12" y="6"/>
                      <a:pt x="9" y="16"/>
                    </a:cubicBezTo>
                    <a:cubicBezTo>
                      <a:pt x="6" y="25"/>
                      <a:pt x="11" y="36"/>
                      <a:pt x="5" y="34"/>
                    </a:cubicBezTo>
                    <a:cubicBezTo>
                      <a:pt x="0" y="32"/>
                      <a:pt x="-1" y="20"/>
                      <a:pt x="1" y="14"/>
                    </a:cubicBezTo>
                    <a:cubicBezTo>
                      <a:pt x="2" y="7"/>
                      <a:pt x="10" y="-2"/>
                      <a:pt x="1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33759" tIns="16879" rIns="33759" bIns="16879" anchor="ctr" anchorCtr="1" compatLnSpc="0"/>
              <a:lstStyle/>
              <a:p>
                <a:pPr hangingPunct="0"/>
                <a:endParaRPr lang="en-US" sz="675"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89" name="Freeform: Shape 4955">
                <a:extLst>
                  <a:ext uri="{FF2B5EF4-FFF2-40B4-BE49-F238E27FC236}">
                    <a16:creationId xmlns:a16="http://schemas.microsoft.com/office/drawing/2014/main" id="{B7F0F5AD-5197-4F96-98E9-55B81FC4D19D}"/>
                  </a:ext>
                </a:extLst>
              </p:cNvPr>
              <p:cNvSpPr/>
              <p:nvPr/>
            </p:nvSpPr>
            <p:spPr>
              <a:xfrm rot="4800">
                <a:off x="13131776" y="6214699"/>
                <a:ext cx="45907" cy="4016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" h="8">
                    <a:moveTo>
                      <a:pt x="9" y="1"/>
                    </a:moveTo>
                    <a:cubicBezTo>
                      <a:pt x="10" y="3"/>
                      <a:pt x="8" y="5"/>
                      <a:pt x="6" y="7"/>
                    </a:cubicBezTo>
                    <a:cubicBezTo>
                      <a:pt x="4" y="8"/>
                      <a:pt x="4" y="9"/>
                      <a:pt x="2" y="7"/>
                    </a:cubicBezTo>
                    <a:cubicBezTo>
                      <a:pt x="0" y="5"/>
                      <a:pt x="0" y="4"/>
                      <a:pt x="1" y="3"/>
                    </a:cubicBezTo>
                    <a:cubicBezTo>
                      <a:pt x="3" y="1"/>
                      <a:pt x="7" y="-1"/>
                      <a:pt x="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33759" tIns="16879" rIns="33759" bIns="16879" anchor="ctr" anchorCtr="1" compatLnSpc="0"/>
              <a:lstStyle/>
              <a:p>
                <a:pPr hangingPunct="0"/>
                <a:endParaRPr lang="en-US" sz="675"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sp>
          <p:nvSpPr>
            <p:cNvPr id="90" name="Freeform: Shape 4956">
              <a:extLst>
                <a:ext uri="{FF2B5EF4-FFF2-40B4-BE49-F238E27FC236}">
                  <a16:creationId xmlns:a16="http://schemas.microsoft.com/office/drawing/2014/main" id="{314E3D7F-BC4D-4187-AFC0-916087AE757A}"/>
                </a:ext>
              </a:extLst>
            </p:cNvPr>
            <p:cNvSpPr/>
            <p:nvPr/>
          </p:nvSpPr>
          <p:spPr>
            <a:xfrm rot="4800">
              <a:off x="5742151" y="2175839"/>
              <a:ext cx="1597109" cy="175208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3" h="815">
                  <a:moveTo>
                    <a:pt x="738" y="23"/>
                  </a:moveTo>
                  <a:cubicBezTo>
                    <a:pt x="734" y="23"/>
                    <a:pt x="732" y="26"/>
                    <a:pt x="732" y="29"/>
                  </a:cubicBezTo>
                  <a:lnTo>
                    <a:pt x="731" y="546"/>
                  </a:lnTo>
                  <a:lnTo>
                    <a:pt x="289" y="802"/>
                  </a:lnTo>
                  <a:lnTo>
                    <a:pt x="47" y="383"/>
                  </a:lnTo>
                  <a:lnTo>
                    <a:pt x="47" y="382"/>
                  </a:lnTo>
                  <a:lnTo>
                    <a:pt x="41" y="372"/>
                  </a:lnTo>
                  <a:cubicBezTo>
                    <a:pt x="1" y="303"/>
                    <a:pt x="1" y="217"/>
                    <a:pt x="41" y="147"/>
                  </a:cubicBezTo>
                  <a:cubicBezTo>
                    <a:pt x="81" y="78"/>
                    <a:pt x="156" y="35"/>
                    <a:pt x="236" y="35"/>
                  </a:cubicBezTo>
                  <a:lnTo>
                    <a:pt x="247" y="35"/>
                  </a:lnTo>
                  <a:lnTo>
                    <a:pt x="248" y="35"/>
                  </a:lnTo>
                  <a:lnTo>
                    <a:pt x="643" y="35"/>
                  </a:lnTo>
                  <a:lnTo>
                    <a:pt x="643" y="58"/>
                  </a:lnTo>
                  <a:lnTo>
                    <a:pt x="698" y="29"/>
                  </a:lnTo>
                  <a:lnTo>
                    <a:pt x="643" y="0"/>
                  </a:lnTo>
                  <a:lnTo>
                    <a:pt x="643" y="23"/>
                  </a:lnTo>
                  <a:lnTo>
                    <a:pt x="247" y="23"/>
                  </a:lnTo>
                  <a:lnTo>
                    <a:pt x="246" y="23"/>
                  </a:lnTo>
                  <a:lnTo>
                    <a:pt x="236" y="23"/>
                  </a:lnTo>
                  <a:cubicBezTo>
                    <a:pt x="151" y="24"/>
                    <a:pt x="73" y="69"/>
                    <a:pt x="31" y="141"/>
                  </a:cubicBezTo>
                  <a:cubicBezTo>
                    <a:pt x="-10" y="214"/>
                    <a:pt x="-10" y="305"/>
                    <a:pt x="31" y="378"/>
                  </a:cubicBezTo>
                  <a:lnTo>
                    <a:pt x="36" y="386"/>
                  </a:lnTo>
                  <a:cubicBezTo>
                    <a:pt x="36" y="387"/>
                    <a:pt x="36" y="387"/>
                    <a:pt x="37" y="388"/>
                  </a:cubicBezTo>
                  <a:lnTo>
                    <a:pt x="282" y="812"/>
                  </a:lnTo>
                  <a:cubicBezTo>
                    <a:pt x="283" y="814"/>
                    <a:pt x="284" y="815"/>
                    <a:pt x="285" y="815"/>
                  </a:cubicBezTo>
                  <a:cubicBezTo>
                    <a:pt x="287" y="816"/>
                    <a:pt x="288" y="815"/>
                    <a:pt x="290" y="815"/>
                  </a:cubicBezTo>
                  <a:lnTo>
                    <a:pt x="740" y="554"/>
                  </a:lnTo>
                  <a:cubicBezTo>
                    <a:pt x="741" y="553"/>
                    <a:pt x="741" y="553"/>
                    <a:pt x="742" y="552"/>
                  </a:cubicBezTo>
                  <a:cubicBezTo>
                    <a:pt x="742" y="551"/>
                    <a:pt x="743" y="550"/>
                    <a:pt x="743" y="549"/>
                  </a:cubicBezTo>
                  <a:lnTo>
                    <a:pt x="743" y="29"/>
                  </a:lnTo>
                  <a:cubicBezTo>
                    <a:pt x="743" y="26"/>
                    <a:pt x="741" y="23"/>
                    <a:pt x="738" y="23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33759" tIns="16879" rIns="33759" bIns="16879" anchor="ctr" anchorCtr="1" compatLnSpc="0"/>
            <a:lstStyle/>
            <a:p>
              <a:pPr hangingPunct="0"/>
              <a:endParaRPr lang="en-US" sz="675"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1" name="Freeform: Shape 4957">
              <a:extLst>
                <a:ext uri="{FF2B5EF4-FFF2-40B4-BE49-F238E27FC236}">
                  <a16:creationId xmlns:a16="http://schemas.microsoft.com/office/drawing/2014/main" id="{98877AAD-C5D6-4B6B-8FFE-D338C9AB6AB4}"/>
                </a:ext>
              </a:extLst>
            </p:cNvPr>
            <p:cNvSpPr/>
            <p:nvPr/>
          </p:nvSpPr>
          <p:spPr>
            <a:xfrm rot="4800">
              <a:off x="6416397" y="3456073"/>
              <a:ext cx="1963023" cy="17649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13" h="821">
                  <a:moveTo>
                    <a:pt x="459" y="1"/>
                  </a:moveTo>
                  <a:cubicBezTo>
                    <a:pt x="457" y="0"/>
                    <a:pt x="455" y="0"/>
                    <a:pt x="453" y="1"/>
                  </a:cubicBezTo>
                  <a:lnTo>
                    <a:pt x="2" y="260"/>
                  </a:lnTo>
                  <a:cubicBezTo>
                    <a:pt x="0" y="262"/>
                    <a:pt x="-1" y="266"/>
                    <a:pt x="0" y="268"/>
                  </a:cubicBezTo>
                  <a:cubicBezTo>
                    <a:pt x="2" y="271"/>
                    <a:pt x="5" y="272"/>
                    <a:pt x="8" y="270"/>
                  </a:cubicBezTo>
                  <a:lnTo>
                    <a:pt x="456" y="13"/>
                  </a:lnTo>
                  <a:lnTo>
                    <a:pt x="899" y="268"/>
                  </a:lnTo>
                  <a:lnTo>
                    <a:pt x="657" y="686"/>
                  </a:lnTo>
                  <a:cubicBezTo>
                    <a:pt x="657" y="687"/>
                    <a:pt x="656" y="687"/>
                    <a:pt x="656" y="687"/>
                  </a:cubicBezTo>
                  <a:lnTo>
                    <a:pt x="651" y="697"/>
                  </a:lnTo>
                  <a:cubicBezTo>
                    <a:pt x="610" y="767"/>
                    <a:pt x="536" y="810"/>
                    <a:pt x="456" y="810"/>
                  </a:cubicBezTo>
                  <a:cubicBezTo>
                    <a:pt x="376" y="810"/>
                    <a:pt x="301" y="767"/>
                    <a:pt x="261" y="697"/>
                  </a:cubicBezTo>
                  <a:lnTo>
                    <a:pt x="256" y="687"/>
                  </a:lnTo>
                  <a:cubicBezTo>
                    <a:pt x="256" y="687"/>
                    <a:pt x="255" y="687"/>
                    <a:pt x="255" y="686"/>
                  </a:cubicBezTo>
                  <a:lnTo>
                    <a:pt x="58" y="345"/>
                  </a:lnTo>
                  <a:lnTo>
                    <a:pt x="78" y="333"/>
                  </a:lnTo>
                  <a:lnTo>
                    <a:pt x="25" y="299"/>
                  </a:lnTo>
                  <a:lnTo>
                    <a:pt x="28" y="362"/>
                  </a:lnTo>
                  <a:lnTo>
                    <a:pt x="48" y="351"/>
                  </a:lnTo>
                  <a:lnTo>
                    <a:pt x="246" y="693"/>
                  </a:lnTo>
                  <a:cubicBezTo>
                    <a:pt x="246" y="694"/>
                    <a:pt x="246" y="694"/>
                    <a:pt x="246" y="694"/>
                  </a:cubicBezTo>
                  <a:lnTo>
                    <a:pt x="251" y="703"/>
                  </a:lnTo>
                  <a:cubicBezTo>
                    <a:pt x="293" y="776"/>
                    <a:pt x="372" y="821"/>
                    <a:pt x="456" y="821"/>
                  </a:cubicBezTo>
                  <a:cubicBezTo>
                    <a:pt x="540" y="821"/>
                    <a:pt x="618" y="776"/>
                    <a:pt x="661" y="703"/>
                  </a:cubicBezTo>
                  <a:lnTo>
                    <a:pt x="665" y="694"/>
                  </a:lnTo>
                  <a:cubicBezTo>
                    <a:pt x="666" y="694"/>
                    <a:pt x="666" y="694"/>
                    <a:pt x="667" y="693"/>
                  </a:cubicBezTo>
                  <a:lnTo>
                    <a:pt x="912" y="268"/>
                  </a:lnTo>
                  <a:cubicBezTo>
                    <a:pt x="913" y="267"/>
                    <a:pt x="913" y="265"/>
                    <a:pt x="912" y="264"/>
                  </a:cubicBezTo>
                  <a:cubicBezTo>
                    <a:pt x="912" y="262"/>
                    <a:pt x="911" y="261"/>
                    <a:pt x="910" y="26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33759" tIns="16879" rIns="33759" bIns="16879" anchor="ctr" anchorCtr="1" compatLnSpc="0"/>
            <a:lstStyle/>
            <a:p>
              <a:pPr hangingPunct="0"/>
              <a:endParaRPr lang="en-US" sz="675"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2" name="Freeform: Shape 4958">
              <a:extLst>
                <a:ext uri="{FF2B5EF4-FFF2-40B4-BE49-F238E27FC236}">
                  <a16:creationId xmlns:a16="http://schemas.microsoft.com/office/drawing/2014/main" id="{E81F96B7-B2DD-4605-9CC1-DC16FB82E054}"/>
                </a:ext>
              </a:extLst>
            </p:cNvPr>
            <p:cNvSpPr/>
            <p:nvPr/>
          </p:nvSpPr>
          <p:spPr>
            <a:xfrm rot="4800">
              <a:off x="7454230" y="2225578"/>
              <a:ext cx="1597109" cy="17025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3" h="792">
                  <a:moveTo>
                    <a:pt x="507" y="0"/>
                  </a:moveTo>
                  <a:lnTo>
                    <a:pt x="498" y="0"/>
                  </a:lnTo>
                  <a:cubicBezTo>
                    <a:pt x="497" y="0"/>
                    <a:pt x="496" y="0"/>
                    <a:pt x="496" y="0"/>
                  </a:cubicBezTo>
                  <a:lnTo>
                    <a:pt x="6" y="0"/>
                  </a:lnTo>
                  <a:cubicBezTo>
                    <a:pt x="4" y="0"/>
                    <a:pt x="3" y="1"/>
                    <a:pt x="2" y="2"/>
                  </a:cubicBezTo>
                  <a:cubicBezTo>
                    <a:pt x="1" y="3"/>
                    <a:pt x="0" y="4"/>
                    <a:pt x="0" y="6"/>
                  </a:cubicBezTo>
                  <a:lnTo>
                    <a:pt x="1" y="526"/>
                  </a:lnTo>
                  <a:cubicBezTo>
                    <a:pt x="1" y="528"/>
                    <a:pt x="2" y="530"/>
                    <a:pt x="3" y="531"/>
                  </a:cubicBezTo>
                  <a:lnTo>
                    <a:pt x="453" y="792"/>
                  </a:lnTo>
                  <a:cubicBezTo>
                    <a:pt x="456" y="793"/>
                    <a:pt x="460" y="792"/>
                    <a:pt x="461" y="789"/>
                  </a:cubicBezTo>
                  <a:cubicBezTo>
                    <a:pt x="463" y="787"/>
                    <a:pt x="462" y="783"/>
                    <a:pt x="459" y="782"/>
                  </a:cubicBezTo>
                  <a:lnTo>
                    <a:pt x="12" y="523"/>
                  </a:lnTo>
                  <a:lnTo>
                    <a:pt x="11" y="12"/>
                  </a:lnTo>
                  <a:lnTo>
                    <a:pt x="495" y="12"/>
                  </a:lnTo>
                  <a:lnTo>
                    <a:pt x="496" y="12"/>
                  </a:lnTo>
                  <a:lnTo>
                    <a:pt x="507" y="12"/>
                  </a:lnTo>
                  <a:cubicBezTo>
                    <a:pt x="587" y="12"/>
                    <a:pt x="662" y="55"/>
                    <a:pt x="702" y="124"/>
                  </a:cubicBezTo>
                  <a:cubicBezTo>
                    <a:pt x="742" y="194"/>
                    <a:pt x="742" y="280"/>
                    <a:pt x="702" y="349"/>
                  </a:cubicBezTo>
                  <a:lnTo>
                    <a:pt x="696" y="359"/>
                  </a:lnTo>
                  <a:lnTo>
                    <a:pt x="696" y="360"/>
                  </a:lnTo>
                  <a:lnTo>
                    <a:pt x="502" y="695"/>
                  </a:lnTo>
                  <a:lnTo>
                    <a:pt x="482" y="683"/>
                  </a:lnTo>
                  <a:lnTo>
                    <a:pt x="480" y="746"/>
                  </a:lnTo>
                  <a:lnTo>
                    <a:pt x="533" y="712"/>
                  </a:lnTo>
                  <a:lnTo>
                    <a:pt x="513" y="701"/>
                  </a:lnTo>
                  <a:lnTo>
                    <a:pt x="707" y="365"/>
                  </a:lnTo>
                  <a:cubicBezTo>
                    <a:pt x="707" y="364"/>
                    <a:pt x="707" y="364"/>
                    <a:pt x="707" y="364"/>
                  </a:cubicBezTo>
                  <a:lnTo>
                    <a:pt x="712" y="355"/>
                  </a:lnTo>
                  <a:cubicBezTo>
                    <a:pt x="754" y="282"/>
                    <a:pt x="754" y="191"/>
                    <a:pt x="712" y="118"/>
                  </a:cubicBezTo>
                  <a:cubicBezTo>
                    <a:pt x="670" y="46"/>
                    <a:pt x="592" y="0"/>
                    <a:pt x="507" y="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33759" tIns="16879" rIns="33759" bIns="16879" anchor="ctr" anchorCtr="1" compatLnSpc="0"/>
            <a:lstStyle/>
            <a:p>
              <a:pPr hangingPunct="0"/>
              <a:endParaRPr lang="en-US" sz="675"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grpSp>
          <p:nvGrpSpPr>
            <p:cNvPr id="93" name="Group 582">
              <a:extLst>
                <a:ext uri="{FF2B5EF4-FFF2-40B4-BE49-F238E27FC236}">
                  <a16:creationId xmlns:a16="http://schemas.microsoft.com/office/drawing/2014/main" id="{31BF9C3B-4B87-4B0E-85D6-2DE3A72479BB}"/>
                </a:ext>
              </a:extLst>
            </p:cNvPr>
            <p:cNvGrpSpPr/>
            <p:nvPr/>
          </p:nvGrpSpPr>
          <p:grpSpPr>
            <a:xfrm>
              <a:off x="8057331" y="2781307"/>
              <a:ext cx="325000" cy="329323"/>
              <a:chOff x="17587787" y="5979491"/>
              <a:chExt cx="866441" cy="877966"/>
            </a:xfrm>
          </p:grpSpPr>
          <p:sp>
            <p:nvSpPr>
              <p:cNvPr id="94" name="Freeform: Shape 5267">
                <a:extLst>
                  <a:ext uri="{FF2B5EF4-FFF2-40B4-BE49-F238E27FC236}">
                    <a16:creationId xmlns:a16="http://schemas.microsoft.com/office/drawing/2014/main" id="{B828984F-84C1-4FDC-8023-26D4E27A24F4}"/>
                  </a:ext>
                </a:extLst>
              </p:cNvPr>
              <p:cNvSpPr/>
              <p:nvPr/>
            </p:nvSpPr>
            <p:spPr>
              <a:xfrm rot="4800">
                <a:off x="17995783" y="5979491"/>
                <a:ext cx="22953" cy="9181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" h="17">
                    <a:moveTo>
                      <a:pt x="5" y="15"/>
                    </a:moveTo>
                    <a:cubicBezTo>
                      <a:pt x="5" y="16"/>
                      <a:pt x="4" y="17"/>
                      <a:pt x="3" y="17"/>
                    </a:cubicBezTo>
                    <a:cubicBezTo>
                      <a:pt x="1" y="17"/>
                      <a:pt x="0" y="16"/>
                      <a:pt x="0" y="15"/>
                    </a:cubicBezTo>
                    <a:lnTo>
                      <a:pt x="0" y="2"/>
                    </a:ln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33759" tIns="16879" rIns="33759" bIns="16879" anchor="ctr" anchorCtr="1" compatLnSpc="0"/>
              <a:lstStyle/>
              <a:p>
                <a:pPr hangingPunct="0"/>
                <a:endParaRPr lang="en-US" sz="675"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95" name="Freeform: Shape 5268">
                <a:extLst>
                  <a:ext uri="{FF2B5EF4-FFF2-40B4-BE49-F238E27FC236}">
                    <a16:creationId xmlns:a16="http://schemas.microsoft.com/office/drawing/2014/main" id="{89B43E0E-8BE4-49E6-A61F-B1EE02FC1C3C}"/>
                  </a:ext>
                </a:extLst>
              </p:cNvPr>
              <p:cNvSpPr/>
              <p:nvPr/>
            </p:nvSpPr>
            <p:spPr>
              <a:xfrm rot="4800">
                <a:off x="17685753" y="6129724"/>
                <a:ext cx="74598" cy="6886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" h="13">
                    <a:moveTo>
                      <a:pt x="13" y="9"/>
                    </a:moveTo>
                    <a:cubicBezTo>
                      <a:pt x="14" y="10"/>
                      <a:pt x="14" y="11"/>
                      <a:pt x="13" y="12"/>
                    </a:cubicBezTo>
                    <a:cubicBezTo>
                      <a:pt x="12" y="13"/>
                      <a:pt x="11" y="13"/>
                      <a:pt x="10" y="13"/>
                    </a:cubicBezTo>
                    <a:lnTo>
                      <a:pt x="0" y="4"/>
                    </a:lnTo>
                    <a:cubicBezTo>
                      <a:pt x="0" y="3"/>
                      <a:pt x="0" y="2"/>
                      <a:pt x="1" y="1"/>
                    </a:cubicBezTo>
                    <a:cubicBezTo>
                      <a:pt x="1" y="0"/>
                      <a:pt x="3" y="0"/>
                      <a:pt x="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33759" tIns="16879" rIns="33759" bIns="16879" anchor="ctr" anchorCtr="1" compatLnSpc="0"/>
              <a:lstStyle/>
              <a:p>
                <a:pPr hangingPunct="0"/>
                <a:endParaRPr lang="en-US" sz="675"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96" name="Freeform: Shape 5269">
                <a:extLst>
                  <a:ext uri="{FF2B5EF4-FFF2-40B4-BE49-F238E27FC236}">
                    <a16:creationId xmlns:a16="http://schemas.microsoft.com/office/drawing/2014/main" id="{824B1E22-9F49-4DC0-B2E7-72C7BEE3B4BE}"/>
                  </a:ext>
                </a:extLst>
              </p:cNvPr>
              <p:cNvSpPr/>
              <p:nvPr/>
            </p:nvSpPr>
            <p:spPr>
              <a:xfrm rot="4800">
                <a:off x="17587787" y="6455231"/>
                <a:ext cx="91813" cy="2295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" h="5">
                    <a:moveTo>
                      <a:pt x="15" y="0"/>
                    </a:moveTo>
                    <a:cubicBezTo>
                      <a:pt x="16" y="0"/>
                      <a:pt x="16" y="1"/>
                      <a:pt x="17" y="2"/>
                    </a:cubicBezTo>
                    <a:cubicBezTo>
                      <a:pt x="17" y="3"/>
                      <a:pt x="16" y="4"/>
                      <a:pt x="15" y="4"/>
                    </a:cubicBezTo>
                    <a:lnTo>
                      <a:pt x="2" y="5"/>
                    </a:lnTo>
                    <a:cubicBezTo>
                      <a:pt x="1" y="6"/>
                      <a:pt x="0" y="5"/>
                      <a:pt x="0" y="4"/>
                    </a:cubicBezTo>
                    <a:cubicBezTo>
                      <a:pt x="0" y="2"/>
                      <a:pt x="1" y="1"/>
                      <a:pt x="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33759" tIns="16879" rIns="33759" bIns="16879" anchor="ctr" anchorCtr="1" compatLnSpc="0"/>
              <a:lstStyle/>
              <a:p>
                <a:pPr hangingPunct="0"/>
                <a:endParaRPr lang="en-US" sz="675"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97" name="Freeform: Shape 5270">
                <a:extLst>
                  <a:ext uri="{FF2B5EF4-FFF2-40B4-BE49-F238E27FC236}">
                    <a16:creationId xmlns:a16="http://schemas.microsoft.com/office/drawing/2014/main" id="{7BBB8347-1BF0-482A-A187-A53ED0BF7E36}"/>
                  </a:ext>
                </a:extLst>
              </p:cNvPr>
              <p:cNvSpPr/>
              <p:nvPr/>
            </p:nvSpPr>
            <p:spPr>
              <a:xfrm rot="4800">
                <a:off x="18362415" y="6433362"/>
                <a:ext cx="91813" cy="2869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" h="6">
                    <a:moveTo>
                      <a:pt x="2" y="4"/>
                    </a:moveTo>
                    <a:cubicBezTo>
                      <a:pt x="1" y="4"/>
                      <a:pt x="0" y="3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lnTo>
                      <a:pt x="15" y="1"/>
                    </a:lnTo>
                    <a:cubicBezTo>
                      <a:pt x="16" y="1"/>
                      <a:pt x="17" y="2"/>
                      <a:pt x="17" y="4"/>
                    </a:cubicBezTo>
                    <a:cubicBezTo>
                      <a:pt x="17" y="5"/>
                      <a:pt x="16" y="6"/>
                      <a:pt x="15" y="6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33759" tIns="16879" rIns="33759" bIns="16879" anchor="ctr" anchorCtr="1" compatLnSpc="0"/>
              <a:lstStyle/>
              <a:p>
                <a:pPr hangingPunct="0"/>
                <a:endParaRPr lang="en-US" sz="675"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98" name="Freeform: Shape 5271">
                <a:extLst>
                  <a:ext uri="{FF2B5EF4-FFF2-40B4-BE49-F238E27FC236}">
                    <a16:creationId xmlns:a16="http://schemas.microsoft.com/office/drawing/2014/main" id="{66ACE2D7-B051-4F76-82FC-C51E29397FB4}"/>
                  </a:ext>
                </a:extLst>
              </p:cNvPr>
              <p:cNvSpPr/>
              <p:nvPr/>
            </p:nvSpPr>
            <p:spPr>
              <a:xfrm rot="4800">
                <a:off x="18266728" y="6113322"/>
                <a:ext cx="68860" cy="6886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4" y="13"/>
                    </a:moveTo>
                    <a:cubicBezTo>
                      <a:pt x="3" y="13"/>
                      <a:pt x="1" y="13"/>
                      <a:pt x="1" y="12"/>
                    </a:cubicBezTo>
                    <a:cubicBezTo>
                      <a:pt x="0" y="11"/>
                      <a:pt x="0" y="10"/>
                      <a:pt x="1" y="9"/>
                    </a:cubicBezTo>
                    <a:lnTo>
                      <a:pt x="10" y="1"/>
                    </a:lnTo>
                    <a:cubicBezTo>
                      <a:pt x="11" y="0"/>
                      <a:pt x="12" y="0"/>
                      <a:pt x="13" y="1"/>
                    </a:cubicBezTo>
                    <a:cubicBezTo>
                      <a:pt x="14" y="2"/>
                      <a:pt x="14" y="3"/>
                      <a:pt x="13" y="4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33759" tIns="16879" rIns="33759" bIns="16879" anchor="ctr" anchorCtr="1" compatLnSpc="0"/>
              <a:lstStyle/>
              <a:p>
                <a:pPr hangingPunct="0"/>
                <a:endParaRPr lang="en-US" sz="675"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99" name="Freeform: Shape 5272">
                <a:extLst>
                  <a:ext uri="{FF2B5EF4-FFF2-40B4-BE49-F238E27FC236}">
                    <a16:creationId xmlns:a16="http://schemas.microsoft.com/office/drawing/2014/main" id="{42C868D3-DE96-43C2-8612-8C8EA3EAA320}"/>
                  </a:ext>
                </a:extLst>
              </p:cNvPr>
              <p:cNvSpPr/>
              <p:nvPr/>
            </p:nvSpPr>
            <p:spPr>
              <a:xfrm rot="4800">
                <a:off x="17742674" y="6117211"/>
                <a:ext cx="527927" cy="74024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3" h="130">
                    <a:moveTo>
                      <a:pt x="61" y="111"/>
                    </a:moveTo>
                    <a:cubicBezTo>
                      <a:pt x="61" y="113"/>
                      <a:pt x="61" y="114"/>
                      <a:pt x="60" y="115"/>
                    </a:cubicBezTo>
                    <a:cubicBezTo>
                      <a:pt x="59" y="115"/>
                      <a:pt x="58" y="115"/>
                      <a:pt x="58" y="115"/>
                    </a:cubicBezTo>
                    <a:lnTo>
                      <a:pt x="35" y="115"/>
                    </a:lnTo>
                    <a:cubicBezTo>
                      <a:pt x="35" y="115"/>
                      <a:pt x="34" y="115"/>
                      <a:pt x="33" y="115"/>
                    </a:cubicBezTo>
                    <a:cubicBezTo>
                      <a:pt x="32" y="114"/>
                      <a:pt x="32" y="113"/>
                      <a:pt x="32" y="111"/>
                    </a:cubicBezTo>
                    <a:lnTo>
                      <a:pt x="32" y="99"/>
                    </a:lnTo>
                    <a:lnTo>
                      <a:pt x="61" y="99"/>
                    </a:lnTo>
                    <a:close/>
                    <a:moveTo>
                      <a:pt x="29" y="23"/>
                    </a:moveTo>
                    <a:cubicBezTo>
                      <a:pt x="22" y="29"/>
                      <a:pt x="17" y="37"/>
                      <a:pt x="17" y="47"/>
                    </a:cubicBezTo>
                    <a:cubicBezTo>
                      <a:pt x="17" y="56"/>
                      <a:pt x="21" y="64"/>
                      <a:pt x="28" y="69"/>
                    </a:cubicBezTo>
                    <a:cubicBezTo>
                      <a:pt x="29" y="70"/>
                      <a:pt x="29" y="71"/>
                      <a:pt x="28" y="72"/>
                    </a:cubicBezTo>
                    <a:cubicBezTo>
                      <a:pt x="27" y="73"/>
                      <a:pt x="26" y="73"/>
                      <a:pt x="25" y="72"/>
                    </a:cubicBezTo>
                    <a:cubicBezTo>
                      <a:pt x="18" y="66"/>
                      <a:pt x="13" y="57"/>
                      <a:pt x="13" y="47"/>
                    </a:cubicBezTo>
                    <a:cubicBezTo>
                      <a:pt x="13" y="36"/>
                      <a:pt x="18" y="26"/>
                      <a:pt x="26" y="20"/>
                    </a:cubicBezTo>
                    <a:cubicBezTo>
                      <a:pt x="27" y="19"/>
                      <a:pt x="29" y="19"/>
                      <a:pt x="29" y="20"/>
                    </a:cubicBezTo>
                    <a:lnTo>
                      <a:pt x="30" y="20"/>
                    </a:lnTo>
                    <a:cubicBezTo>
                      <a:pt x="30" y="21"/>
                      <a:pt x="30" y="23"/>
                      <a:pt x="29" y="23"/>
                    </a:cubicBezTo>
                    <a:close/>
                    <a:moveTo>
                      <a:pt x="93" y="47"/>
                    </a:moveTo>
                    <a:cubicBezTo>
                      <a:pt x="93" y="21"/>
                      <a:pt x="72" y="0"/>
                      <a:pt x="46" y="0"/>
                    </a:cubicBezTo>
                    <a:cubicBezTo>
                      <a:pt x="21" y="0"/>
                      <a:pt x="0" y="21"/>
                      <a:pt x="0" y="47"/>
                    </a:cubicBezTo>
                    <a:cubicBezTo>
                      <a:pt x="0" y="65"/>
                      <a:pt x="11" y="82"/>
                      <a:pt x="27" y="89"/>
                    </a:cubicBezTo>
                    <a:lnTo>
                      <a:pt x="27" y="99"/>
                    </a:lnTo>
                    <a:lnTo>
                      <a:pt x="27" y="111"/>
                    </a:lnTo>
                    <a:cubicBezTo>
                      <a:pt x="27" y="116"/>
                      <a:pt x="30" y="119"/>
                      <a:pt x="34" y="120"/>
                    </a:cubicBezTo>
                    <a:cubicBezTo>
                      <a:pt x="34" y="121"/>
                      <a:pt x="35" y="122"/>
                      <a:pt x="35" y="123"/>
                    </a:cubicBezTo>
                    <a:cubicBezTo>
                      <a:pt x="37" y="128"/>
                      <a:pt x="41" y="130"/>
                      <a:pt x="43" y="130"/>
                    </a:cubicBezTo>
                    <a:lnTo>
                      <a:pt x="50" y="130"/>
                    </a:lnTo>
                    <a:cubicBezTo>
                      <a:pt x="52" y="130"/>
                      <a:pt x="56" y="128"/>
                      <a:pt x="58" y="123"/>
                    </a:cubicBezTo>
                    <a:cubicBezTo>
                      <a:pt x="58" y="122"/>
                      <a:pt x="59" y="121"/>
                      <a:pt x="59" y="120"/>
                    </a:cubicBezTo>
                    <a:cubicBezTo>
                      <a:pt x="63" y="119"/>
                      <a:pt x="66" y="116"/>
                      <a:pt x="66" y="111"/>
                    </a:cubicBezTo>
                    <a:lnTo>
                      <a:pt x="66" y="94"/>
                    </a:lnTo>
                    <a:lnTo>
                      <a:pt x="66" y="89"/>
                    </a:lnTo>
                    <a:cubicBezTo>
                      <a:pt x="82" y="82"/>
                      <a:pt x="93" y="65"/>
                      <a:pt x="93" y="47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33759" tIns="16879" rIns="33759" bIns="16879" anchor="ctr" anchorCtr="1" compatLnSpc="0"/>
              <a:lstStyle/>
              <a:p>
                <a:pPr hangingPunct="0"/>
                <a:endParaRPr lang="en-US" sz="675"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</p:grpSp>
      <p:sp>
        <p:nvSpPr>
          <p:cNvPr id="100" name="TextBox 35">
            <a:extLst>
              <a:ext uri="{FF2B5EF4-FFF2-40B4-BE49-F238E27FC236}">
                <a16:creationId xmlns:a16="http://schemas.microsoft.com/office/drawing/2014/main" id="{66CEFA19-A89E-45AE-A8AA-9EB88B09DB08}"/>
              </a:ext>
            </a:extLst>
          </p:cNvPr>
          <p:cNvSpPr txBox="1"/>
          <p:nvPr/>
        </p:nvSpPr>
        <p:spPr>
          <a:xfrm>
            <a:off x="7110698" y="2792192"/>
            <a:ext cx="109850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Cashflow /</a:t>
            </a:r>
            <a:br>
              <a:rPr lang="en-US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</a:br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Liquidität</a:t>
            </a:r>
          </a:p>
        </p:txBody>
      </p:sp>
      <p:sp>
        <p:nvSpPr>
          <p:cNvPr id="101" name="TextBox 35">
            <a:extLst>
              <a:ext uri="{FF2B5EF4-FFF2-40B4-BE49-F238E27FC236}">
                <a16:creationId xmlns:a16="http://schemas.microsoft.com/office/drawing/2014/main" id="{C29A9824-A266-4814-8C3A-75D6F3DE3181}"/>
              </a:ext>
            </a:extLst>
          </p:cNvPr>
          <p:cNvSpPr txBox="1"/>
          <p:nvPr/>
        </p:nvSpPr>
        <p:spPr>
          <a:xfrm>
            <a:off x="8207793" y="4559823"/>
            <a:ext cx="1203278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Ergebnisse</a:t>
            </a:r>
            <a:br>
              <a:rPr lang="en-US" sz="16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</a:br>
            <a:r>
              <a:rPr lang="en-US" sz="16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von</a:t>
            </a:r>
            <a:br>
              <a:rPr lang="en-US" sz="16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</a:br>
            <a:r>
              <a:rPr lang="en-US" sz="16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Gewinn/Verlust</a:t>
            </a:r>
            <a:br>
              <a:rPr lang="en-US" sz="16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</a:br>
            <a:r>
              <a:rPr lang="en-US" sz="16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Rechnung</a:t>
            </a:r>
          </a:p>
        </p:txBody>
      </p:sp>
      <p:sp>
        <p:nvSpPr>
          <p:cNvPr id="102" name="TextBox 35">
            <a:extLst>
              <a:ext uri="{FF2B5EF4-FFF2-40B4-BE49-F238E27FC236}">
                <a16:creationId xmlns:a16="http://schemas.microsoft.com/office/drawing/2014/main" id="{C052CC27-414E-44EE-9A77-8F7CDF8B78F5}"/>
              </a:ext>
            </a:extLst>
          </p:cNvPr>
          <p:cNvSpPr txBox="1"/>
          <p:nvPr/>
        </p:nvSpPr>
        <p:spPr>
          <a:xfrm>
            <a:off x="5828404" y="4851465"/>
            <a:ext cx="1380699" cy="83099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Änderungen in </a:t>
            </a:r>
            <a:br>
              <a:rPr lang="en-US" sz="1600" b="1" dirty="0">
                <a:solidFill>
                  <a:schemeClr val="bg1">
                    <a:lumMod val="50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rPr>
            </a:br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Bilanz</a:t>
            </a:r>
            <a:br>
              <a:rPr lang="en-US" sz="1600" b="1" dirty="0">
                <a:solidFill>
                  <a:schemeClr val="bg1">
                    <a:lumMod val="50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rPr>
            </a:br>
            <a:endParaRPr lang="en-US" sz="1600" b="1" dirty="0">
              <a:solidFill>
                <a:schemeClr val="bg1">
                  <a:lumMod val="50000"/>
                </a:schemeClr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103" name="TextBox 35">
            <a:extLst>
              <a:ext uri="{FF2B5EF4-FFF2-40B4-BE49-F238E27FC236}">
                <a16:creationId xmlns:a16="http://schemas.microsoft.com/office/drawing/2014/main" id="{318408D4-9A61-40B2-94BD-FD964F95BD07}"/>
              </a:ext>
            </a:extLst>
          </p:cNvPr>
          <p:cNvSpPr txBox="1"/>
          <p:nvPr/>
        </p:nvSpPr>
        <p:spPr>
          <a:xfrm>
            <a:off x="5774758" y="1962846"/>
            <a:ext cx="117391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Garantie </a:t>
            </a:r>
            <a:b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</a:br>
            <a: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Vereinbarungen</a:t>
            </a:r>
          </a:p>
        </p:txBody>
      </p:sp>
      <p:sp>
        <p:nvSpPr>
          <p:cNvPr id="104" name="TextBox 35">
            <a:extLst>
              <a:ext uri="{FF2B5EF4-FFF2-40B4-BE49-F238E27FC236}">
                <a16:creationId xmlns:a16="http://schemas.microsoft.com/office/drawing/2014/main" id="{70B4A29E-8037-4EE2-9D63-11CF1D211005}"/>
              </a:ext>
            </a:extLst>
          </p:cNvPr>
          <p:cNvSpPr txBox="1"/>
          <p:nvPr/>
        </p:nvSpPr>
        <p:spPr>
          <a:xfrm>
            <a:off x="8913947" y="2681069"/>
            <a:ext cx="665568" cy="3385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Darlehen</a:t>
            </a:r>
          </a:p>
        </p:txBody>
      </p:sp>
      <p:sp>
        <p:nvSpPr>
          <p:cNvPr id="105" name="TextBox 35">
            <a:extLst>
              <a:ext uri="{FF2B5EF4-FFF2-40B4-BE49-F238E27FC236}">
                <a16:creationId xmlns:a16="http://schemas.microsoft.com/office/drawing/2014/main" id="{3AC794CA-AA8F-467F-847C-62A8604F6D10}"/>
              </a:ext>
            </a:extLst>
          </p:cNvPr>
          <p:cNvSpPr txBox="1"/>
          <p:nvPr/>
        </p:nvSpPr>
        <p:spPr>
          <a:xfrm>
            <a:off x="8296442" y="1984956"/>
            <a:ext cx="98514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dirty="0" err="1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Zahlungs</a:t>
            </a:r>
            <a: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-</a:t>
            </a:r>
            <a:b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</a:br>
            <a: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Ziele</a:t>
            </a:r>
          </a:p>
        </p:txBody>
      </p:sp>
      <p:sp>
        <p:nvSpPr>
          <p:cNvPr id="106" name="TextBox 35">
            <a:extLst>
              <a:ext uri="{FF2B5EF4-FFF2-40B4-BE49-F238E27FC236}">
                <a16:creationId xmlns:a16="http://schemas.microsoft.com/office/drawing/2014/main" id="{6077AAAB-6C6F-41AC-A2C2-4FCA395DCE30}"/>
              </a:ext>
            </a:extLst>
          </p:cNvPr>
          <p:cNvSpPr txBox="1"/>
          <p:nvPr/>
        </p:nvSpPr>
        <p:spPr>
          <a:xfrm>
            <a:off x="8933856" y="3040365"/>
            <a:ext cx="16398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dirty="0" err="1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Zinsen</a:t>
            </a:r>
            <a:b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</a:br>
            <a: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(lang-/kurzfristig)</a:t>
            </a:r>
          </a:p>
        </p:txBody>
      </p:sp>
      <p:sp>
        <p:nvSpPr>
          <p:cNvPr id="107" name="TextBox 35">
            <a:extLst>
              <a:ext uri="{FF2B5EF4-FFF2-40B4-BE49-F238E27FC236}">
                <a16:creationId xmlns:a16="http://schemas.microsoft.com/office/drawing/2014/main" id="{4744A9A4-8AC4-46A6-A784-861EFD07F2F9}"/>
              </a:ext>
            </a:extLst>
          </p:cNvPr>
          <p:cNvSpPr txBox="1"/>
          <p:nvPr/>
        </p:nvSpPr>
        <p:spPr>
          <a:xfrm>
            <a:off x="9479062" y="4271622"/>
            <a:ext cx="1010598" cy="3385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Personal</a:t>
            </a:r>
          </a:p>
        </p:txBody>
      </p:sp>
      <p:sp>
        <p:nvSpPr>
          <p:cNvPr id="108" name="TextBox 35">
            <a:extLst>
              <a:ext uri="{FF2B5EF4-FFF2-40B4-BE49-F238E27FC236}">
                <a16:creationId xmlns:a16="http://schemas.microsoft.com/office/drawing/2014/main" id="{8EAB3F3E-2F7F-4ED6-9B87-30E73612FAA7}"/>
              </a:ext>
            </a:extLst>
          </p:cNvPr>
          <p:cNvSpPr txBox="1"/>
          <p:nvPr/>
        </p:nvSpPr>
        <p:spPr>
          <a:xfrm>
            <a:off x="5355376" y="2888839"/>
            <a:ext cx="1158202" cy="3385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Kreditlinien</a:t>
            </a:r>
          </a:p>
        </p:txBody>
      </p:sp>
      <p:sp>
        <p:nvSpPr>
          <p:cNvPr id="109" name="TextBox 35">
            <a:extLst>
              <a:ext uri="{FF2B5EF4-FFF2-40B4-BE49-F238E27FC236}">
                <a16:creationId xmlns:a16="http://schemas.microsoft.com/office/drawing/2014/main" id="{EA1FDA2C-E256-484F-8B31-C3222332BA30}"/>
              </a:ext>
            </a:extLst>
          </p:cNvPr>
          <p:cNvSpPr txBox="1"/>
          <p:nvPr/>
        </p:nvSpPr>
        <p:spPr>
          <a:xfrm>
            <a:off x="10072776" y="4943190"/>
            <a:ext cx="12932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Leistung und </a:t>
            </a:r>
            <a:b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</a:br>
            <a:r>
              <a:rPr lang="en-US" sz="1600" dirty="0" err="1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Bruttoertrag</a:t>
            </a:r>
            <a:endParaRPr lang="en-US" sz="1600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110" name="TextBox 35">
            <a:extLst>
              <a:ext uri="{FF2B5EF4-FFF2-40B4-BE49-F238E27FC236}">
                <a16:creationId xmlns:a16="http://schemas.microsoft.com/office/drawing/2014/main" id="{66ECA8CB-E40F-470C-A49A-76ACABC7E6B1}"/>
              </a:ext>
            </a:extLst>
          </p:cNvPr>
          <p:cNvSpPr txBox="1"/>
          <p:nvPr/>
        </p:nvSpPr>
        <p:spPr>
          <a:xfrm>
            <a:off x="9782365" y="5638601"/>
            <a:ext cx="978409" cy="3385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Verträge</a:t>
            </a:r>
          </a:p>
        </p:txBody>
      </p:sp>
      <p:sp>
        <p:nvSpPr>
          <p:cNvPr id="111" name="TextBox 35">
            <a:extLst>
              <a:ext uri="{FF2B5EF4-FFF2-40B4-BE49-F238E27FC236}">
                <a16:creationId xmlns:a16="http://schemas.microsoft.com/office/drawing/2014/main" id="{0C89E7C0-182C-404B-9454-B71D6F489831}"/>
              </a:ext>
            </a:extLst>
          </p:cNvPr>
          <p:cNvSpPr txBox="1"/>
          <p:nvPr/>
        </p:nvSpPr>
        <p:spPr>
          <a:xfrm>
            <a:off x="9152318" y="5965319"/>
            <a:ext cx="629403" cy="3385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Steuern</a:t>
            </a:r>
          </a:p>
        </p:txBody>
      </p:sp>
      <p:sp>
        <p:nvSpPr>
          <p:cNvPr id="112" name="TextBox 35">
            <a:extLst>
              <a:ext uri="{FF2B5EF4-FFF2-40B4-BE49-F238E27FC236}">
                <a16:creationId xmlns:a16="http://schemas.microsoft.com/office/drawing/2014/main" id="{371C5938-9B5D-49E4-A68A-2D02D9397766}"/>
              </a:ext>
            </a:extLst>
          </p:cNvPr>
          <p:cNvSpPr txBox="1"/>
          <p:nvPr/>
        </p:nvSpPr>
        <p:spPr>
          <a:xfrm>
            <a:off x="8198945" y="5976448"/>
            <a:ext cx="887487" cy="3385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Material</a:t>
            </a:r>
          </a:p>
        </p:txBody>
      </p:sp>
      <p:sp>
        <p:nvSpPr>
          <p:cNvPr id="113" name="TextBox 35">
            <a:extLst>
              <a:ext uri="{FF2B5EF4-FFF2-40B4-BE49-F238E27FC236}">
                <a16:creationId xmlns:a16="http://schemas.microsoft.com/office/drawing/2014/main" id="{54DA122E-6EFC-4230-AE94-0D5A8D6F16C6}"/>
              </a:ext>
            </a:extLst>
          </p:cNvPr>
          <p:cNvSpPr txBox="1"/>
          <p:nvPr/>
        </p:nvSpPr>
        <p:spPr>
          <a:xfrm>
            <a:off x="7001117" y="5974086"/>
            <a:ext cx="1317669" cy="83099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Abschreibung</a:t>
            </a:r>
            <a:b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</a:br>
            <a: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und</a:t>
            </a:r>
            <a:b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</a:br>
            <a:r>
              <a:rPr lang="en-US" sz="1600" dirty="0" err="1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 Amortisation</a:t>
            </a:r>
            <a:endParaRPr lang="en-US" sz="1600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114" name="TextBox 35">
            <a:extLst>
              <a:ext uri="{FF2B5EF4-FFF2-40B4-BE49-F238E27FC236}">
                <a16:creationId xmlns:a16="http://schemas.microsoft.com/office/drawing/2014/main" id="{020F18B5-9864-4AA1-9741-33FF5BD2D559}"/>
              </a:ext>
            </a:extLst>
          </p:cNvPr>
          <p:cNvSpPr txBox="1"/>
          <p:nvPr/>
        </p:nvSpPr>
        <p:spPr>
          <a:xfrm>
            <a:off x="5392418" y="6035421"/>
            <a:ext cx="142539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Investition / </a:t>
            </a:r>
            <a:b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</a:br>
            <a:r>
              <a:rPr lang="en-US" sz="1600" dirty="0" err="1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Desinvestition</a:t>
            </a:r>
            <a:endParaRPr lang="en-US" sz="1600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115" name="TextBox 35">
            <a:extLst>
              <a:ext uri="{FF2B5EF4-FFF2-40B4-BE49-F238E27FC236}">
                <a16:creationId xmlns:a16="http://schemas.microsoft.com/office/drawing/2014/main" id="{F268F469-D081-44C4-B2AA-5CDD99B51C2A}"/>
              </a:ext>
            </a:extLst>
          </p:cNvPr>
          <p:cNvSpPr txBox="1"/>
          <p:nvPr/>
        </p:nvSpPr>
        <p:spPr>
          <a:xfrm>
            <a:off x="3912562" y="4938679"/>
            <a:ext cx="150086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Working Capital</a:t>
            </a:r>
            <a:b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</a:br>
            <a: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Entwicklung</a:t>
            </a:r>
          </a:p>
        </p:txBody>
      </p:sp>
      <p:sp>
        <p:nvSpPr>
          <p:cNvPr id="116" name="TextBox 35">
            <a:extLst>
              <a:ext uri="{FF2B5EF4-FFF2-40B4-BE49-F238E27FC236}">
                <a16:creationId xmlns:a16="http://schemas.microsoft.com/office/drawing/2014/main" id="{7499E1F9-F85E-467B-B487-835BC3AF8BBF}"/>
              </a:ext>
            </a:extLst>
          </p:cNvPr>
          <p:cNvSpPr txBox="1"/>
          <p:nvPr/>
        </p:nvSpPr>
        <p:spPr>
          <a:xfrm>
            <a:off x="4818772" y="3301100"/>
            <a:ext cx="151483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Entnahmen und</a:t>
            </a:r>
            <a:b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</a:br>
            <a:r>
              <a:rPr lang="en-US" sz="1600" dirty="0" err="1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Einzahlungen</a:t>
            </a:r>
            <a:endParaRPr lang="en-US" sz="1600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117" name="TextBox 35">
            <a:extLst>
              <a:ext uri="{FF2B5EF4-FFF2-40B4-BE49-F238E27FC236}">
                <a16:creationId xmlns:a16="http://schemas.microsoft.com/office/drawing/2014/main" id="{9B6E41B4-4AA6-484F-97E5-FF927B991270}"/>
              </a:ext>
            </a:extLst>
          </p:cNvPr>
          <p:cNvSpPr txBox="1"/>
          <p:nvPr/>
        </p:nvSpPr>
        <p:spPr>
          <a:xfrm>
            <a:off x="4527174" y="4102345"/>
            <a:ext cx="981102" cy="3385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Inventar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9A5EB4DB-A17A-4587-9CC8-7E8A8270C411}"/>
              </a:ext>
            </a:extLst>
          </p:cNvPr>
          <p:cNvSpPr/>
          <p:nvPr/>
        </p:nvSpPr>
        <p:spPr>
          <a:xfrm>
            <a:off x="6915581" y="3671811"/>
            <a:ext cx="1440000" cy="1440000"/>
          </a:xfrm>
          <a:prstGeom prst="ellipse">
            <a:avLst/>
          </a:prstGeom>
          <a:solidFill>
            <a:schemeClr val="bg1">
              <a:lumMod val="50000"/>
              <a:alpha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Planung</a:t>
            </a:r>
            <a:br>
              <a:rPr lang="en-GB" sz="1600" dirty="0">
                <a:solidFill>
                  <a:schemeClr val="bg1"/>
                </a:solidFill>
              </a:rPr>
            </a:br>
            <a:r>
              <a:rPr lang="en-GB" sz="1600" dirty="0">
                <a:solidFill>
                  <a:schemeClr val="bg1"/>
                </a:solidFill>
              </a:rPr>
              <a:t>Faktoren</a:t>
            </a:r>
          </a:p>
        </p:txBody>
      </p:sp>
      <p:sp>
        <p:nvSpPr>
          <p:cNvPr id="56" name="Textplatzhalter 1">
            <a:extLst>
              <a:ext uri="{FF2B5EF4-FFF2-40B4-BE49-F238E27FC236}">
                <a16:creationId xmlns:a16="http://schemas.microsoft.com/office/drawing/2014/main" id="{3743CCED-4466-4799-94CA-F8004809A1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1065" y="458708"/>
            <a:ext cx="8089477" cy="697353"/>
          </a:xfrm>
        </p:spPr>
        <p:txBody>
          <a:bodyPr>
            <a:noAutofit/>
          </a:bodyPr>
          <a:lstStyle/>
          <a:p>
            <a:r>
              <a:rPr lang="en-GB" dirty="0"/>
              <a:t>Inhalt von Restrukturierungskonzepten: Integrierte Unternehmensplanung</a:t>
            </a:r>
          </a:p>
        </p:txBody>
      </p:sp>
    </p:spTree>
    <p:extLst>
      <p:ext uri="{BB962C8B-B14F-4D97-AF65-F5344CB8AC3E}">
        <p14:creationId xmlns:p14="http://schemas.microsoft.com/office/powerpoint/2010/main" val="2372930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>
            <a:extLst>
              <a:ext uri="{FF2B5EF4-FFF2-40B4-BE49-F238E27FC236}">
                <a16:creationId xmlns:a16="http://schemas.microsoft.com/office/drawing/2014/main" id="{BCA1FBE3-F056-44AB-82A7-5E880912E22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10" name="Objekt 9" hidden="1">
                        <a:extLst>
                          <a:ext uri="{FF2B5EF4-FFF2-40B4-BE49-F238E27FC236}">
                            <a16:creationId xmlns:a16="http://schemas.microsoft.com/office/drawing/2014/main" id="{BCA1FBE3-F056-44AB-82A7-5E880912E2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36405" y="1732104"/>
            <a:ext cx="3699646" cy="5160690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 der integrierten Planung werden alle Prozesse und Geschäftsvorfälle der Unternehmensplanung in einem geschlossenen System abgebildet. Sie umfasst die </a:t>
            </a:r>
            <a:r>
              <a:rPr lang="en-US" sz="16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Gewinn- und Verlustrechnung</a:t>
            </a: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, die </a:t>
            </a:r>
            <a:r>
              <a:rPr lang="en-US" sz="16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Bilanz </a:t>
            </a: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und die </a:t>
            </a:r>
            <a:r>
              <a:rPr lang="en-US" sz="16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Kapitalflussrechnung </a:t>
            </a: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und bildet die </a:t>
            </a:r>
            <a:r>
              <a:rPr lang="en-US" sz="1600" b="1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Ertrags</a:t>
            </a:r>
            <a:r>
              <a:rPr lang="en-US" sz="16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-, Finanz- </a:t>
            </a: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und </a:t>
            </a:r>
            <a:r>
              <a:rPr lang="en-US" sz="16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Bilanzplanung </a:t>
            </a: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ab.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Die Finanzplanung ist ein wichtiger Bestandteil des </a:t>
            </a:r>
            <a:r>
              <a:rPr lang="en-US" sz="16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Restrukturierungs-konzeptes</a:t>
            </a: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 Eine </a:t>
            </a:r>
            <a:r>
              <a:rPr lang="en-US" sz="16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rechnerische</a:t>
            </a: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6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Prüfung</a:t>
            </a: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6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dient</a:t>
            </a: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dem </a:t>
            </a:r>
            <a:r>
              <a:rPr lang="en-US" sz="16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Nachweis</a:t>
            </a: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der </a:t>
            </a:r>
            <a:r>
              <a:rPr lang="en-US" sz="16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finanziellen</a:t>
            </a: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6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Machbarkeit</a:t>
            </a: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der </a:t>
            </a:r>
            <a:r>
              <a:rPr lang="en-US" sz="16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beabsichtigten</a:t>
            </a: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6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Restrukturierungsmaßnahmen</a:t>
            </a: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Die </a:t>
            </a:r>
            <a:r>
              <a:rPr lang="en-US" sz="16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Auswirkungen</a:t>
            </a: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der </a:t>
            </a:r>
            <a:r>
              <a:rPr lang="en-US" sz="16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Maßnahmen</a:t>
            </a: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6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sind</a:t>
            </a: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6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zu</a:t>
            </a: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6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quantifizieren</a:t>
            </a: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und in </a:t>
            </a:r>
            <a:r>
              <a:rPr lang="en-US" sz="16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einem</a:t>
            </a: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6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integrierten</a:t>
            </a: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6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Businessplan</a:t>
            </a: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6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zusammenzufassen</a:t>
            </a:r>
            <a:r>
              <a:rPr lang="en-US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de-DE" sz="16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Darüber hinaus müssen geeignete Indikatoren definiert werden, um die Plausibilität des Sanierungskonzepts zu überprüfen.</a:t>
            </a:r>
            <a:endParaRPr lang="en-US" sz="16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F6E12EC-3064-424E-99AB-27EF93034598}"/>
              </a:ext>
            </a:extLst>
          </p:cNvPr>
          <p:cNvSpPr/>
          <p:nvPr/>
        </p:nvSpPr>
        <p:spPr>
          <a:xfrm>
            <a:off x="3697973" y="1929944"/>
            <a:ext cx="2409830" cy="5953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de-DE" sz="1400" dirty="0">
                <a:solidFill>
                  <a:schemeClr val="bg1"/>
                </a:solidFill>
              </a:rPr>
              <a:t>Gewinn-/Verlustrechnung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7AFD10B8-A55E-493C-B803-0909E20D1ADC}"/>
              </a:ext>
            </a:extLst>
          </p:cNvPr>
          <p:cNvSpPr/>
          <p:nvPr/>
        </p:nvSpPr>
        <p:spPr>
          <a:xfrm>
            <a:off x="3697973" y="2647166"/>
            <a:ext cx="2409829" cy="3535687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603779D5-5B18-48BC-94DA-0EF1783FE7BF}"/>
              </a:ext>
            </a:extLst>
          </p:cNvPr>
          <p:cNvCxnSpPr>
            <a:cxnSpLocks/>
            <a:stCxn id="12" idx="1"/>
            <a:endCxn id="35" idx="3"/>
          </p:cNvCxnSpPr>
          <p:nvPr/>
        </p:nvCxnSpPr>
        <p:spPr>
          <a:xfrm flipH="1">
            <a:off x="6017274" y="2838671"/>
            <a:ext cx="444659" cy="7773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>
            <a:extLst>
              <a:ext uri="{FF2B5EF4-FFF2-40B4-BE49-F238E27FC236}">
                <a16:creationId xmlns:a16="http://schemas.microsoft.com/office/drawing/2014/main" id="{A5EC3197-DC2C-4E82-858E-870868436FA4}"/>
              </a:ext>
            </a:extLst>
          </p:cNvPr>
          <p:cNvSpPr/>
          <p:nvPr/>
        </p:nvSpPr>
        <p:spPr>
          <a:xfrm>
            <a:off x="9505023" y="1929944"/>
            <a:ext cx="2409830" cy="5953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de-DE" sz="1400" dirty="0">
                <a:solidFill>
                  <a:schemeClr val="bg1"/>
                </a:solidFill>
              </a:rPr>
              <a:t>Bilanzplanung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926C7F8-FD8D-412D-934E-84DD69B312B5}"/>
              </a:ext>
            </a:extLst>
          </p:cNvPr>
          <p:cNvSpPr/>
          <p:nvPr/>
        </p:nvSpPr>
        <p:spPr>
          <a:xfrm>
            <a:off x="9505023" y="2647166"/>
            <a:ext cx="2409829" cy="3535688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3A5594C2-1E3E-4291-9129-C3A085C3DA8E}"/>
              </a:ext>
            </a:extLst>
          </p:cNvPr>
          <p:cNvSpPr/>
          <p:nvPr/>
        </p:nvSpPr>
        <p:spPr>
          <a:xfrm>
            <a:off x="6461933" y="1929944"/>
            <a:ext cx="2409830" cy="5953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Erstellung und Koordination von Teilplänen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4CA5A7F4-79DA-4F54-9C1A-80DB48EE45CC}"/>
              </a:ext>
            </a:extLst>
          </p:cNvPr>
          <p:cNvSpPr/>
          <p:nvPr/>
        </p:nvSpPr>
        <p:spPr>
          <a:xfrm>
            <a:off x="6461933" y="2733403"/>
            <a:ext cx="1536661" cy="210536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de-DE" sz="1300" dirty="0">
                <a:solidFill>
                  <a:schemeClr val="tx1"/>
                </a:solidFill>
              </a:rPr>
              <a:t>Umsatzerlöse</a:t>
            </a:r>
            <a:endParaRPr lang="de-DE" sz="13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D92640E-971F-4EF2-A920-262094760C77}"/>
              </a:ext>
            </a:extLst>
          </p:cNvPr>
          <p:cNvSpPr/>
          <p:nvPr/>
        </p:nvSpPr>
        <p:spPr>
          <a:xfrm>
            <a:off x="6461627" y="4637637"/>
            <a:ext cx="2409830" cy="59531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de-DE" sz="1400" dirty="0">
                <a:solidFill>
                  <a:schemeClr val="bg1"/>
                </a:solidFill>
              </a:rPr>
              <a:t>Liquiditätsplanung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A6B27BEF-B0BE-46C8-9F9C-DA90B7BA119B}"/>
              </a:ext>
            </a:extLst>
          </p:cNvPr>
          <p:cNvSpPr/>
          <p:nvPr/>
        </p:nvSpPr>
        <p:spPr>
          <a:xfrm>
            <a:off x="6462084" y="5288872"/>
            <a:ext cx="2545729" cy="904357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Cashflow-Planung</a:t>
            </a:r>
            <a:endParaRPr lang="en-US" sz="1400" dirty="0">
              <a:solidFill>
                <a:schemeClr val="tx1"/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Finanzielle Mittel</a:t>
            </a:r>
            <a:endParaRPr lang="en-US" sz="1400" dirty="0">
              <a:solidFill>
                <a:schemeClr val="tx1"/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Berechnung von Zinserträgen und -aufwendungen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C9955025-9C8B-4B84-8FFE-EB55C634A7C8}"/>
              </a:ext>
            </a:extLst>
          </p:cNvPr>
          <p:cNvSpPr/>
          <p:nvPr/>
        </p:nvSpPr>
        <p:spPr>
          <a:xfrm>
            <a:off x="6461629" y="3003256"/>
            <a:ext cx="1536661" cy="210536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de-DE" sz="1300" err="1">
                <a:solidFill>
                  <a:schemeClr val="tx1"/>
                </a:solidFill>
              </a:rPr>
              <a:t>Beschaffung</a:t>
            </a:r>
            <a:endParaRPr lang="de-DE" sz="1300">
              <a:solidFill>
                <a:schemeClr val="tx1"/>
              </a:solidFill>
              <a:cs typeface="Calibri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7F4DD27C-E5D1-4062-B8A8-137F33C55EA7}"/>
              </a:ext>
            </a:extLst>
          </p:cNvPr>
          <p:cNvSpPr/>
          <p:nvPr/>
        </p:nvSpPr>
        <p:spPr>
          <a:xfrm>
            <a:off x="7666697" y="3254569"/>
            <a:ext cx="1205067" cy="210536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Working Capital</a:t>
            </a:r>
            <a:endParaRPr lang="de-DE" sz="12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D32FF549-170C-4C50-9807-AF048FB42FD1}"/>
              </a:ext>
            </a:extLst>
          </p:cNvPr>
          <p:cNvSpPr/>
          <p:nvPr/>
        </p:nvSpPr>
        <p:spPr>
          <a:xfrm>
            <a:off x="6461628" y="3526847"/>
            <a:ext cx="1536661" cy="210536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de-DE" sz="1300" err="1">
                <a:solidFill>
                  <a:schemeClr val="tx1"/>
                </a:solidFill>
              </a:rPr>
              <a:t>Personal</a:t>
            </a:r>
            <a:endParaRPr lang="de-DE" sz="1300">
              <a:solidFill>
                <a:schemeClr val="tx1"/>
              </a:solidFill>
              <a:cs typeface="Calibri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F2E7F9C6-4FF5-4F56-AE82-6D243BD5BAF0}"/>
              </a:ext>
            </a:extLst>
          </p:cNvPr>
          <p:cNvSpPr/>
          <p:nvPr/>
        </p:nvSpPr>
        <p:spPr>
          <a:xfrm>
            <a:off x="6461627" y="3795295"/>
            <a:ext cx="1536967" cy="22666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Sonstige Aufwendungen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EDB86EC3-2D25-4E95-A0D2-817022D7628E}"/>
              </a:ext>
            </a:extLst>
          </p:cNvPr>
          <p:cNvSpPr/>
          <p:nvPr/>
        </p:nvSpPr>
        <p:spPr>
          <a:xfrm>
            <a:off x="7064160" y="4314296"/>
            <a:ext cx="1205067" cy="210536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Investitionen</a:t>
            </a:r>
            <a:endParaRPr lang="de-DE" sz="1200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5AEF793C-7643-4AB8-A064-B13AB4AECAD4}"/>
              </a:ext>
            </a:extLst>
          </p:cNvPr>
          <p:cNvCxnSpPr>
            <a:cxnSpLocks/>
            <a:stCxn id="15" idx="1"/>
            <a:endCxn id="36" idx="3"/>
          </p:cNvCxnSpPr>
          <p:nvPr/>
        </p:nvCxnSpPr>
        <p:spPr>
          <a:xfrm flipH="1">
            <a:off x="6017273" y="3108524"/>
            <a:ext cx="444356" cy="1077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E4FF55ED-CFC1-4C92-BD68-5EDBB930BFE7}"/>
              </a:ext>
            </a:extLst>
          </p:cNvPr>
          <p:cNvCxnSpPr>
            <a:cxnSpLocks/>
            <a:stCxn id="17" idx="1"/>
            <a:endCxn id="38" idx="3"/>
          </p:cNvCxnSpPr>
          <p:nvPr/>
        </p:nvCxnSpPr>
        <p:spPr>
          <a:xfrm flipH="1">
            <a:off x="6016871" y="3632115"/>
            <a:ext cx="444757" cy="380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8F597672-0665-4195-A210-D7632E3B8951}"/>
              </a:ext>
            </a:extLst>
          </p:cNvPr>
          <p:cNvCxnSpPr>
            <a:cxnSpLocks/>
            <a:stCxn id="18" idx="1"/>
            <a:endCxn id="39" idx="3"/>
          </p:cNvCxnSpPr>
          <p:nvPr/>
        </p:nvCxnSpPr>
        <p:spPr>
          <a:xfrm flipH="1" flipV="1">
            <a:off x="6017273" y="3899072"/>
            <a:ext cx="444354" cy="955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5325C71B-D438-4169-81DC-B8D92B0C4F9B}"/>
              </a:ext>
            </a:extLst>
          </p:cNvPr>
          <p:cNvCxnSpPr>
            <a:cxnSpLocks/>
            <a:stCxn id="19" idx="1"/>
            <a:endCxn id="41" idx="3"/>
          </p:cNvCxnSpPr>
          <p:nvPr/>
        </p:nvCxnSpPr>
        <p:spPr>
          <a:xfrm flipH="1">
            <a:off x="6013828" y="4419564"/>
            <a:ext cx="1050332" cy="5822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Verbinder: gewinkelt 23">
            <a:extLst>
              <a:ext uri="{FF2B5EF4-FFF2-40B4-BE49-F238E27FC236}">
                <a16:creationId xmlns:a16="http://schemas.microsoft.com/office/drawing/2014/main" id="{1828C4E9-0FD4-475F-BD87-23EC688AAD27}"/>
              </a:ext>
            </a:extLst>
          </p:cNvPr>
          <p:cNvCxnSpPr>
            <a:cxnSpLocks/>
            <a:stCxn id="12" idx="3"/>
            <a:endCxn id="16" idx="0"/>
          </p:cNvCxnSpPr>
          <p:nvPr/>
        </p:nvCxnSpPr>
        <p:spPr>
          <a:xfrm>
            <a:off x="7998594" y="2838671"/>
            <a:ext cx="270637" cy="415898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Verbinder: gewinkelt 24">
            <a:extLst>
              <a:ext uri="{FF2B5EF4-FFF2-40B4-BE49-F238E27FC236}">
                <a16:creationId xmlns:a16="http://schemas.microsoft.com/office/drawing/2014/main" id="{EE8435AB-358C-4DA9-94CC-5D9D0EC43299}"/>
              </a:ext>
            </a:extLst>
          </p:cNvPr>
          <p:cNvCxnSpPr>
            <a:cxnSpLocks/>
            <a:stCxn id="15" idx="3"/>
            <a:endCxn id="16" idx="0"/>
          </p:cNvCxnSpPr>
          <p:nvPr/>
        </p:nvCxnSpPr>
        <p:spPr>
          <a:xfrm>
            <a:off x="7998290" y="3108524"/>
            <a:ext cx="270941" cy="146045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Verbinder: gewinkelt 25">
            <a:extLst>
              <a:ext uri="{FF2B5EF4-FFF2-40B4-BE49-F238E27FC236}">
                <a16:creationId xmlns:a16="http://schemas.microsoft.com/office/drawing/2014/main" id="{74AF5596-0F4E-4927-A373-C83AB7B182AB}"/>
              </a:ext>
            </a:extLst>
          </p:cNvPr>
          <p:cNvCxnSpPr>
            <a:cxnSpLocks/>
            <a:stCxn id="17" idx="3"/>
            <a:endCxn id="16" idx="2"/>
          </p:cNvCxnSpPr>
          <p:nvPr/>
        </p:nvCxnSpPr>
        <p:spPr>
          <a:xfrm flipV="1">
            <a:off x="7998289" y="3465105"/>
            <a:ext cx="270942" cy="16701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Verbinder: gewinkelt 26">
            <a:extLst>
              <a:ext uri="{FF2B5EF4-FFF2-40B4-BE49-F238E27FC236}">
                <a16:creationId xmlns:a16="http://schemas.microsoft.com/office/drawing/2014/main" id="{5FA714B1-84F5-4F20-9CDE-5E1D3E206DBC}"/>
              </a:ext>
            </a:extLst>
          </p:cNvPr>
          <p:cNvCxnSpPr>
            <a:cxnSpLocks/>
            <a:stCxn id="18" idx="3"/>
            <a:endCxn id="16" idx="2"/>
          </p:cNvCxnSpPr>
          <p:nvPr/>
        </p:nvCxnSpPr>
        <p:spPr>
          <a:xfrm flipV="1">
            <a:off x="7998594" y="3465105"/>
            <a:ext cx="270637" cy="443521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Verbinder: gewinkelt 27">
            <a:extLst>
              <a:ext uri="{FF2B5EF4-FFF2-40B4-BE49-F238E27FC236}">
                <a16:creationId xmlns:a16="http://schemas.microsoft.com/office/drawing/2014/main" id="{2C8168A5-670E-423A-BE63-D562F301A42F}"/>
              </a:ext>
            </a:extLst>
          </p:cNvPr>
          <p:cNvCxnSpPr>
            <a:cxnSpLocks/>
            <a:stCxn id="14" idx="3"/>
            <a:endCxn id="9" idx="1"/>
          </p:cNvCxnSpPr>
          <p:nvPr/>
        </p:nvCxnSpPr>
        <p:spPr>
          <a:xfrm flipV="1">
            <a:off x="9007813" y="4415010"/>
            <a:ext cx="497210" cy="1326041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Verbinder: gewinkelt 28">
            <a:extLst>
              <a:ext uri="{FF2B5EF4-FFF2-40B4-BE49-F238E27FC236}">
                <a16:creationId xmlns:a16="http://schemas.microsoft.com/office/drawing/2014/main" id="{13B092AE-FC8C-47FC-BC0B-063B5FCE2355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6309804" y="2997863"/>
            <a:ext cx="1767843" cy="4602135"/>
          </a:xfrm>
          <a:prstGeom prst="bentConnector4">
            <a:avLst>
              <a:gd name="adj1" fmla="val -28176"/>
              <a:gd name="adj2" fmla="val 96346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Verbinder: gewinkelt 29">
            <a:extLst>
              <a:ext uri="{FF2B5EF4-FFF2-40B4-BE49-F238E27FC236}">
                <a16:creationId xmlns:a16="http://schemas.microsoft.com/office/drawing/2014/main" id="{6F5038EE-DD07-455F-B13D-D39553987A31}"/>
              </a:ext>
            </a:extLst>
          </p:cNvPr>
          <p:cNvCxnSpPr>
            <a:cxnSpLocks/>
            <a:stCxn id="6" idx="2"/>
            <a:endCxn id="14" idx="1"/>
          </p:cNvCxnSpPr>
          <p:nvPr/>
        </p:nvCxnSpPr>
        <p:spPr>
          <a:xfrm rot="5400000" flipH="1" flipV="1">
            <a:off x="5461585" y="5182354"/>
            <a:ext cx="441802" cy="1559196"/>
          </a:xfrm>
          <a:prstGeom prst="bentConnector4">
            <a:avLst>
              <a:gd name="adj1" fmla="val -51743"/>
              <a:gd name="adj2" fmla="val 88639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541219AF-7231-4D85-AEEA-84AB564D7731}"/>
              </a:ext>
            </a:extLst>
          </p:cNvPr>
          <p:cNvSpPr/>
          <p:nvPr/>
        </p:nvSpPr>
        <p:spPr>
          <a:xfrm>
            <a:off x="9592409" y="2719598"/>
            <a:ext cx="2242387" cy="49070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de-DE" sz="1400" dirty="0">
                <a:solidFill>
                  <a:schemeClr val="bg1"/>
                </a:solidFill>
              </a:rPr>
              <a:t>Vermögenswerte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EA0BC6A4-4511-49F4-AAAC-3EDC0F0ECDF7}"/>
              </a:ext>
            </a:extLst>
          </p:cNvPr>
          <p:cNvSpPr/>
          <p:nvPr/>
        </p:nvSpPr>
        <p:spPr>
          <a:xfrm>
            <a:off x="9595855" y="3244900"/>
            <a:ext cx="2238941" cy="7902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245473"/>
                </a:solidFill>
              </a:rPr>
              <a:t>Anlagevermögen</a:t>
            </a:r>
            <a:endParaRPr lang="de-DE" sz="1400" dirty="0">
              <a:solidFill>
                <a:srgbClr val="245473"/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245473"/>
                </a:solidFill>
              </a:rPr>
              <a:t>Umlaufvermögen</a:t>
            </a:r>
            <a:endParaRPr lang="de-DE" sz="1400" dirty="0">
              <a:solidFill>
                <a:srgbClr val="245473"/>
              </a:solidFill>
              <a:cs typeface="Calibri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AF55BD10-3706-4355-B254-BEEDFC25B39B}"/>
              </a:ext>
            </a:extLst>
          </p:cNvPr>
          <p:cNvSpPr/>
          <p:nvPr/>
        </p:nvSpPr>
        <p:spPr>
          <a:xfrm>
            <a:off x="9599301" y="4198719"/>
            <a:ext cx="2238941" cy="49070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de-DE" sz="1400" dirty="0" err="1">
                <a:solidFill>
                  <a:schemeClr val="bg1"/>
                </a:solidFill>
              </a:rPr>
              <a:t>Verbindlichkeiten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69EBEA4B-F480-40C6-8763-63BCBFB0B2EE}"/>
              </a:ext>
            </a:extLst>
          </p:cNvPr>
          <p:cNvSpPr/>
          <p:nvPr/>
        </p:nvSpPr>
        <p:spPr>
          <a:xfrm>
            <a:off x="9599301" y="4713262"/>
            <a:ext cx="2238941" cy="79024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245473"/>
                </a:solidFill>
              </a:rPr>
              <a:t>Eigenkapital</a:t>
            </a:r>
            <a:endParaRPr lang="de-DE" sz="1400" dirty="0">
              <a:solidFill>
                <a:srgbClr val="245473"/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245473"/>
                </a:solidFill>
              </a:rPr>
              <a:t>Rückstellungen </a:t>
            </a:r>
            <a:endParaRPr lang="de-DE" sz="1400" dirty="0">
              <a:solidFill>
                <a:srgbClr val="245473"/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245473"/>
                </a:solidFill>
              </a:rPr>
              <a:t>Verbindlichkeiten</a:t>
            </a:r>
            <a:endParaRPr lang="de-DE" sz="1400" dirty="0">
              <a:solidFill>
                <a:srgbClr val="245473"/>
              </a:solidFill>
              <a:cs typeface="Calibri"/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CD656288-28BA-4D67-9430-3E342764AA04}"/>
              </a:ext>
            </a:extLst>
          </p:cNvPr>
          <p:cNvSpPr/>
          <p:nvPr/>
        </p:nvSpPr>
        <p:spPr>
          <a:xfrm>
            <a:off x="3778333" y="2742253"/>
            <a:ext cx="2238941" cy="20838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Gesamtleistung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A1BD55F8-211E-4282-A9EF-9E433E8858F2}"/>
              </a:ext>
            </a:extLst>
          </p:cNvPr>
          <p:cNvSpPr/>
          <p:nvPr/>
        </p:nvSpPr>
        <p:spPr>
          <a:xfrm>
            <a:off x="3778332" y="3005410"/>
            <a:ext cx="2238941" cy="20838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- Kosten für Materialien</a:t>
            </a: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A3F0BEAD-3DCB-4B2B-A045-88A5FF4A7EA2}"/>
              </a:ext>
            </a:extLst>
          </p:cNvPr>
          <p:cNvSpPr/>
          <p:nvPr/>
        </p:nvSpPr>
        <p:spPr>
          <a:xfrm>
            <a:off x="3778332" y="3268567"/>
            <a:ext cx="2238941" cy="20838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= Bruttogewinn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6E5971D-93E9-4F8B-AE27-23B099D5AD33}"/>
              </a:ext>
            </a:extLst>
          </p:cNvPr>
          <p:cNvSpPr/>
          <p:nvPr/>
        </p:nvSpPr>
        <p:spPr>
          <a:xfrm>
            <a:off x="3777930" y="3531724"/>
            <a:ext cx="2238941" cy="20838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- Personalausgaben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A6410869-2043-4D10-97B2-0624AF83C68C}"/>
              </a:ext>
            </a:extLst>
          </p:cNvPr>
          <p:cNvSpPr/>
          <p:nvPr/>
        </p:nvSpPr>
        <p:spPr>
          <a:xfrm>
            <a:off x="3778332" y="3794881"/>
            <a:ext cx="2238941" cy="20838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- Sonstige Aufwendungen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4F4EB2D6-AD44-4BA5-BADC-A0A930AFB7C7}"/>
              </a:ext>
            </a:extLst>
          </p:cNvPr>
          <p:cNvSpPr/>
          <p:nvPr/>
        </p:nvSpPr>
        <p:spPr>
          <a:xfrm>
            <a:off x="3778332" y="4058038"/>
            <a:ext cx="2238941" cy="20838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= EBITDA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433EC9BD-65B1-4D37-B427-D8FB4F315BB9}"/>
              </a:ext>
            </a:extLst>
          </p:cNvPr>
          <p:cNvSpPr/>
          <p:nvPr/>
        </p:nvSpPr>
        <p:spPr>
          <a:xfrm>
            <a:off x="3774887" y="4321195"/>
            <a:ext cx="2238941" cy="20838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- Abschreibungen 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4BECA545-7965-49FB-B838-1397AEE572F8}"/>
              </a:ext>
            </a:extLst>
          </p:cNvPr>
          <p:cNvSpPr/>
          <p:nvPr/>
        </p:nvSpPr>
        <p:spPr>
          <a:xfrm>
            <a:off x="3774885" y="4847509"/>
            <a:ext cx="2238941" cy="20838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- Finanzergebnis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723CDEF9-51B3-4030-8645-A97C2414595B}"/>
              </a:ext>
            </a:extLst>
          </p:cNvPr>
          <p:cNvSpPr/>
          <p:nvPr/>
        </p:nvSpPr>
        <p:spPr>
          <a:xfrm>
            <a:off x="3774885" y="4584352"/>
            <a:ext cx="2238941" cy="20838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= EBIT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BDB70FC9-AFAF-4C13-8EC0-2CCCFE3A839A}"/>
              </a:ext>
            </a:extLst>
          </p:cNvPr>
          <p:cNvSpPr/>
          <p:nvPr/>
        </p:nvSpPr>
        <p:spPr>
          <a:xfrm>
            <a:off x="3774884" y="5110666"/>
            <a:ext cx="2238941" cy="20838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= </a:t>
            </a:r>
            <a:r>
              <a:rPr lang="de-DE" sz="1400" dirty="0" err="1">
                <a:solidFill>
                  <a:schemeClr val="tx1"/>
                </a:solidFill>
              </a:rPr>
              <a:t>Betriebsergebnis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24DE69D9-CB2E-4B15-A171-A1C731F20958}"/>
              </a:ext>
            </a:extLst>
          </p:cNvPr>
          <p:cNvSpPr/>
          <p:nvPr/>
        </p:nvSpPr>
        <p:spPr>
          <a:xfrm>
            <a:off x="3783416" y="5373823"/>
            <a:ext cx="2238941" cy="20838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- Nicht operatives </a:t>
            </a:r>
            <a:r>
              <a:rPr lang="de-DE" sz="1400" dirty="0" err="1">
                <a:solidFill>
                  <a:schemeClr val="tx1"/>
                </a:solidFill>
              </a:rPr>
              <a:t>Ergebnis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271FAAC0-6CFD-43AD-840A-DF329A02722A}"/>
              </a:ext>
            </a:extLst>
          </p:cNvPr>
          <p:cNvSpPr/>
          <p:nvPr/>
        </p:nvSpPr>
        <p:spPr>
          <a:xfrm>
            <a:off x="3783416" y="5636980"/>
            <a:ext cx="2238941" cy="20838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- Steuern</a:t>
            </a: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4E90BEB9-2F27-4213-A751-C4144271E858}"/>
              </a:ext>
            </a:extLst>
          </p:cNvPr>
          <p:cNvSpPr/>
          <p:nvPr/>
        </p:nvSpPr>
        <p:spPr>
          <a:xfrm>
            <a:off x="3783416" y="5900142"/>
            <a:ext cx="2238941" cy="20838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= Gewinn / Verlust</a:t>
            </a:r>
          </a:p>
        </p:txBody>
      </p:sp>
      <p:cxnSp>
        <p:nvCxnSpPr>
          <p:cNvPr id="86" name="Verbinder: gewinkelt 85">
            <a:extLst>
              <a:ext uri="{FF2B5EF4-FFF2-40B4-BE49-F238E27FC236}">
                <a16:creationId xmlns:a16="http://schemas.microsoft.com/office/drawing/2014/main" id="{984B88F0-B36A-40C8-9C6B-15511BDFF620}"/>
              </a:ext>
            </a:extLst>
          </p:cNvPr>
          <p:cNvCxnSpPr>
            <a:cxnSpLocks/>
          </p:cNvCxnSpPr>
          <p:nvPr/>
        </p:nvCxnSpPr>
        <p:spPr>
          <a:xfrm flipV="1">
            <a:off x="8294803" y="3645135"/>
            <a:ext cx="1326622" cy="774992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Verbinder: gewinkelt 96">
            <a:extLst>
              <a:ext uri="{FF2B5EF4-FFF2-40B4-BE49-F238E27FC236}">
                <a16:creationId xmlns:a16="http://schemas.microsoft.com/office/drawing/2014/main" id="{94E2AD73-98BA-4F73-B917-257DDBEE707E}"/>
              </a:ext>
            </a:extLst>
          </p:cNvPr>
          <p:cNvCxnSpPr>
            <a:cxnSpLocks/>
          </p:cNvCxnSpPr>
          <p:nvPr/>
        </p:nvCxnSpPr>
        <p:spPr>
          <a:xfrm>
            <a:off x="8861536" y="3364950"/>
            <a:ext cx="633259" cy="105517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platzhalter 1">
            <a:extLst>
              <a:ext uri="{FF2B5EF4-FFF2-40B4-BE49-F238E27FC236}">
                <a16:creationId xmlns:a16="http://schemas.microsoft.com/office/drawing/2014/main" id="{1DFFA969-C42C-4418-86F9-207AB35F33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1065" y="458708"/>
            <a:ext cx="8089477" cy="697353"/>
          </a:xfrm>
        </p:spPr>
        <p:txBody>
          <a:bodyPr>
            <a:noAutofit/>
          </a:bodyPr>
          <a:lstStyle/>
          <a:p>
            <a:r>
              <a:rPr lang="en-GB" dirty="0"/>
              <a:t>Inhalt von Restrukturierungskonzepten: Integrierte Unternehmensplanung</a:t>
            </a:r>
          </a:p>
        </p:txBody>
      </p:sp>
    </p:spTree>
    <p:extLst>
      <p:ext uri="{BB962C8B-B14F-4D97-AF65-F5344CB8AC3E}">
        <p14:creationId xmlns:p14="http://schemas.microsoft.com/office/powerpoint/2010/main" val="1899659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>
            <a:extLst>
              <a:ext uri="{FF2B5EF4-FFF2-40B4-BE49-F238E27FC236}">
                <a16:creationId xmlns:a16="http://schemas.microsoft.com/office/drawing/2014/main" id="{BCA1FBE3-F056-44AB-82A7-5E880912E22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10" name="Objekt 9" hidden="1">
                        <a:extLst>
                          <a:ext uri="{FF2B5EF4-FFF2-40B4-BE49-F238E27FC236}">
                            <a16:creationId xmlns:a16="http://schemas.microsoft.com/office/drawing/2014/main" id="{BCA1FBE3-F056-44AB-82A7-5E880912E2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73501" y="1791231"/>
            <a:ext cx="3381753" cy="4852913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Da die Unternehmensplanung komplex ist, wird sie in Teilpläne zerlegt, die aufeinander aufbauen: Ausgangspunkt ist der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Absatzplan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, Ziel ist der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Erfolgsplan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Produktionsplanung</a:t>
            </a:r>
            <a:endParaRPr lang="en-US" sz="18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Materialkostenplanung</a:t>
            </a:r>
            <a:endParaRPr lang="en-US" sz="18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Personalkostenplanung</a:t>
            </a:r>
            <a:endParaRPr lang="en-US" sz="18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Sonstige Betriebskosten und</a:t>
            </a:r>
            <a:endParaRPr lang="en-US" sz="18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Investitionsplanung bauen aufeinander auf.</a:t>
            </a:r>
            <a:endParaRPr lang="en-US" sz="18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Diese führen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zu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 </a:t>
            </a:r>
            <a:endParaRPr lang="en-US" sz="18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einem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Finanzplan</a:t>
            </a:r>
            <a:endParaRPr lang="en-US" sz="18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einer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Abschreibungs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- und Zinsplanung</a:t>
            </a:r>
            <a:endParaRPr lang="en-US" sz="18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F6E12EC-3064-424E-99AB-27EF93034598}"/>
              </a:ext>
            </a:extLst>
          </p:cNvPr>
          <p:cNvSpPr/>
          <p:nvPr/>
        </p:nvSpPr>
        <p:spPr>
          <a:xfrm>
            <a:off x="3556324" y="5571012"/>
            <a:ext cx="8026974" cy="5953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Gewinn-/Verlustplanung</a:t>
            </a:r>
            <a:endParaRPr lang="en-GB" sz="2400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F6313C2A-A173-48F9-B296-F2E25D12908F}"/>
              </a:ext>
            </a:extLst>
          </p:cNvPr>
          <p:cNvSpPr/>
          <p:nvPr/>
        </p:nvSpPr>
        <p:spPr>
          <a:xfrm>
            <a:off x="5935578" y="2279859"/>
            <a:ext cx="3252844" cy="454417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en-GB" sz="1600" dirty="0">
                <a:solidFill>
                  <a:schemeClr val="tx2"/>
                </a:solidFill>
              </a:rPr>
              <a:t>Absatz- und Umsatzplanung</a:t>
            </a:r>
            <a:endParaRPr lang="en-GB" sz="1600" dirty="0">
              <a:solidFill>
                <a:schemeClr val="tx2"/>
              </a:solidFill>
              <a:cs typeface="Calibri"/>
            </a:endParaRP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3BF69443-F382-4888-B9D3-6A5DFD9B0C83}"/>
              </a:ext>
            </a:extLst>
          </p:cNvPr>
          <p:cNvSpPr/>
          <p:nvPr/>
        </p:nvSpPr>
        <p:spPr>
          <a:xfrm>
            <a:off x="5935578" y="2897333"/>
            <a:ext cx="3252844" cy="454417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en-GB" sz="1600">
                <a:solidFill>
                  <a:schemeClr val="tx2"/>
                </a:solidFill>
              </a:rPr>
              <a:t>Produktionsplanung</a:t>
            </a:r>
            <a:endParaRPr lang="en-GB" sz="1600">
              <a:solidFill>
                <a:schemeClr val="tx2"/>
              </a:solidFill>
              <a:cs typeface="Calibri"/>
            </a:endParaRP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E87835AB-937C-4B61-A780-46F0B814AF1C}"/>
              </a:ext>
            </a:extLst>
          </p:cNvPr>
          <p:cNvSpPr/>
          <p:nvPr/>
        </p:nvSpPr>
        <p:spPr>
          <a:xfrm>
            <a:off x="3438609" y="3609438"/>
            <a:ext cx="1401390" cy="786833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en-GB" sz="1600" dirty="0" err="1">
                <a:solidFill>
                  <a:schemeClr val="tx2"/>
                </a:solidFill>
              </a:rPr>
              <a:t>Materialkosten-planung</a:t>
            </a:r>
            <a:endParaRPr lang="en-GB" sz="1600" dirty="0">
              <a:solidFill>
                <a:schemeClr val="tx2"/>
              </a:solidFill>
              <a:cs typeface="Calibri"/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20D934C4-EC05-441C-A2E0-DC6DA1643DD4}"/>
              </a:ext>
            </a:extLst>
          </p:cNvPr>
          <p:cNvSpPr/>
          <p:nvPr/>
        </p:nvSpPr>
        <p:spPr>
          <a:xfrm>
            <a:off x="5140056" y="3609439"/>
            <a:ext cx="1401390" cy="786832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en-GB" sz="1600" dirty="0" err="1">
                <a:solidFill>
                  <a:schemeClr val="tx2"/>
                </a:solidFill>
              </a:rPr>
              <a:t>Personalkosten-planung</a:t>
            </a:r>
            <a:endParaRPr lang="en-GB" sz="1600" dirty="0">
              <a:solidFill>
                <a:schemeClr val="tx2"/>
              </a:solidFill>
              <a:cs typeface="Calibri"/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D2B2C36F-4CBC-4513-B303-9866FF356EEC}"/>
              </a:ext>
            </a:extLst>
          </p:cNvPr>
          <p:cNvSpPr/>
          <p:nvPr/>
        </p:nvSpPr>
        <p:spPr>
          <a:xfrm>
            <a:off x="6842673" y="3609439"/>
            <a:ext cx="1447674" cy="74592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en-GB" sz="1600" dirty="0" err="1">
                <a:solidFill>
                  <a:schemeClr val="tx2"/>
                </a:solidFill>
              </a:rPr>
              <a:t>Sonstige</a:t>
            </a:r>
            <a:r>
              <a:rPr lang="en-GB" sz="1600" dirty="0">
                <a:solidFill>
                  <a:schemeClr val="tx2"/>
                </a:solidFill>
              </a:rPr>
              <a:t> </a:t>
            </a:r>
            <a:r>
              <a:rPr lang="en-GB" sz="1600" dirty="0" err="1">
                <a:solidFill>
                  <a:schemeClr val="tx2"/>
                </a:solidFill>
              </a:rPr>
              <a:t>Betriebskosten-planung</a:t>
            </a:r>
            <a:endParaRPr lang="en-GB" sz="1600" dirty="0">
              <a:solidFill>
                <a:schemeClr val="tx2"/>
              </a:solidFill>
              <a:cs typeface="Calibri"/>
            </a:endParaRP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94EB0462-59E0-413A-9534-0A3F498AA1EE}"/>
              </a:ext>
            </a:extLst>
          </p:cNvPr>
          <p:cNvSpPr/>
          <p:nvPr/>
        </p:nvSpPr>
        <p:spPr>
          <a:xfrm>
            <a:off x="8569722" y="3609439"/>
            <a:ext cx="1323473" cy="74592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tabLst>
                <a:tab pos="447675" algn="l"/>
              </a:tabLst>
            </a:pPr>
            <a:r>
              <a:rPr lang="en-GB" sz="1600" dirty="0" err="1">
                <a:solidFill>
                  <a:schemeClr val="tx2"/>
                </a:solidFill>
              </a:rPr>
              <a:t>Investitions-planung</a:t>
            </a:r>
            <a:endParaRPr lang="en-GB" sz="1600" dirty="0">
              <a:solidFill>
                <a:schemeClr val="tx2"/>
              </a:solidFill>
              <a:cs typeface="Calibri"/>
            </a:endParaRP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7421CE5F-EC57-4ECB-8C46-6192C30470D5}"/>
              </a:ext>
            </a:extLst>
          </p:cNvPr>
          <p:cNvSpPr/>
          <p:nvPr/>
        </p:nvSpPr>
        <p:spPr>
          <a:xfrm>
            <a:off x="10245598" y="4239820"/>
            <a:ext cx="1323473" cy="454417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en-GB" sz="1600" dirty="0" err="1">
                <a:solidFill>
                  <a:schemeClr val="tx2"/>
                </a:solidFill>
              </a:rPr>
              <a:t>Finanzplan</a:t>
            </a:r>
            <a:endParaRPr lang="en-GB" sz="1600" dirty="0">
              <a:solidFill>
                <a:schemeClr val="tx2"/>
              </a:solidFill>
              <a:cs typeface="Calibri"/>
            </a:endParaRP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CB43238E-BF05-4C71-A60E-76AD72D04798}"/>
              </a:ext>
            </a:extLst>
          </p:cNvPr>
          <p:cNvSpPr/>
          <p:nvPr/>
        </p:nvSpPr>
        <p:spPr>
          <a:xfrm>
            <a:off x="10245597" y="4884806"/>
            <a:ext cx="1323473" cy="454417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en-GB" sz="1600" dirty="0">
                <a:solidFill>
                  <a:schemeClr val="tx2"/>
                </a:solidFill>
              </a:rPr>
              <a:t>Zins-</a:t>
            </a:r>
            <a:r>
              <a:rPr lang="en-GB" sz="1600" dirty="0" err="1">
                <a:solidFill>
                  <a:schemeClr val="tx2"/>
                </a:solidFill>
              </a:rPr>
              <a:t>Planung</a:t>
            </a:r>
            <a:endParaRPr lang="en-GB" sz="1600" dirty="0">
              <a:solidFill>
                <a:schemeClr val="tx2"/>
              </a:solidFill>
              <a:cs typeface="Calibri"/>
            </a:endParaRP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B9CBDAD9-C1FF-4546-A96F-4B0EE2025BD4}"/>
              </a:ext>
            </a:extLst>
          </p:cNvPr>
          <p:cNvSpPr/>
          <p:nvPr/>
        </p:nvSpPr>
        <p:spPr>
          <a:xfrm>
            <a:off x="8539549" y="4884805"/>
            <a:ext cx="1400650" cy="454417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en-GB" sz="1600" dirty="0" err="1">
                <a:solidFill>
                  <a:schemeClr val="tx2"/>
                </a:solidFill>
              </a:rPr>
              <a:t>Abschreibungs-planung</a:t>
            </a:r>
            <a:endParaRPr lang="en-GB" sz="1600" dirty="0">
              <a:solidFill>
                <a:schemeClr val="tx2"/>
              </a:solidFill>
              <a:cs typeface="Calibri"/>
            </a:endParaRPr>
          </a:p>
        </p:txBody>
      </p:sp>
      <p:cxnSp>
        <p:nvCxnSpPr>
          <p:cNvPr id="61" name="Verbinder: gewinkelt 60">
            <a:extLst>
              <a:ext uri="{FF2B5EF4-FFF2-40B4-BE49-F238E27FC236}">
                <a16:creationId xmlns:a16="http://schemas.microsoft.com/office/drawing/2014/main" id="{79B2B378-83B9-4B61-8C14-250D32DACF65}"/>
              </a:ext>
            </a:extLst>
          </p:cNvPr>
          <p:cNvCxnSpPr>
            <a:cxnSpLocks/>
            <a:stCxn id="50" idx="2"/>
            <a:endCxn id="51" idx="0"/>
          </p:cNvCxnSpPr>
          <p:nvPr/>
        </p:nvCxnSpPr>
        <p:spPr>
          <a:xfrm rot="5400000">
            <a:off x="5721808" y="1769246"/>
            <a:ext cx="257688" cy="342269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Verbinder: gewinkelt 63">
            <a:extLst>
              <a:ext uri="{FF2B5EF4-FFF2-40B4-BE49-F238E27FC236}">
                <a16:creationId xmlns:a16="http://schemas.microsoft.com/office/drawing/2014/main" id="{C03B179C-E6B2-4D7C-B8B0-B278C6821ECB}"/>
              </a:ext>
            </a:extLst>
          </p:cNvPr>
          <p:cNvCxnSpPr>
            <a:cxnSpLocks/>
            <a:stCxn id="50" idx="2"/>
            <a:endCxn id="52" idx="0"/>
          </p:cNvCxnSpPr>
          <p:nvPr/>
        </p:nvCxnSpPr>
        <p:spPr>
          <a:xfrm rot="5400000">
            <a:off x="6572532" y="2619970"/>
            <a:ext cx="257689" cy="172124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Verbinder: gewinkelt 66">
            <a:extLst>
              <a:ext uri="{FF2B5EF4-FFF2-40B4-BE49-F238E27FC236}">
                <a16:creationId xmlns:a16="http://schemas.microsoft.com/office/drawing/2014/main" id="{DF3163E7-A004-449E-8337-4BC1BDAA5800}"/>
              </a:ext>
            </a:extLst>
          </p:cNvPr>
          <p:cNvCxnSpPr>
            <a:cxnSpLocks/>
            <a:stCxn id="50" idx="2"/>
            <a:endCxn id="54" idx="0"/>
          </p:cNvCxnSpPr>
          <p:nvPr/>
        </p:nvCxnSpPr>
        <p:spPr>
          <a:xfrm rot="16200000" flipH="1">
            <a:off x="8267885" y="2645864"/>
            <a:ext cx="257689" cy="166945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Verbinder: gewinkelt 69">
            <a:extLst>
              <a:ext uri="{FF2B5EF4-FFF2-40B4-BE49-F238E27FC236}">
                <a16:creationId xmlns:a16="http://schemas.microsoft.com/office/drawing/2014/main" id="{3A9B9856-BC87-43C0-BD0A-562B37CE1BDE}"/>
              </a:ext>
            </a:extLst>
          </p:cNvPr>
          <p:cNvCxnSpPr>
            <a:cxnSpLocks/>
          </p:cNvCxnSpPr>
          <p:nvPr/>
        </p:nvCxnSpPr>
        <p:spPr>
          <a:xfrm rot="16200000" flipH="1">
            <a:off x="8785519" y="2123119"/>
            <a:ext cx="888070" cy="3345335"/>
          </a:xfrm>
          <a:prstGeom prst="bentConnector3">
            <a:avLst>
              <a:gd name="adj1" fmla="val 14233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>
            <a:extLst>
              <a:ext uri="{FF2B5EF4-FFF2-40B4-BE49-F238E27FC236}">
                <a16:creationId xmlns:a16="http://schemas.microsoft.com/office/drawing/2014/main" id="{542D386F-A12E-4182-98C2-A04ABB6B5ED5}"/>
              </a:ext>
            </a:extLst>
          </p:cNvPr>
          <p:cNvCxnSpPr>
            <a:cxnSpLocks/>
            <a:stCxn id="53" idx="2"/>
            <a:endCxn id="5" idx="0"/>
          </p:cNvCxnSpPr>
          <p:nvPr/>
        </p:nvCxnSpPr>
        <p:spPr>
          <a:xfrm>
            <a:off x="7566510" y="4355359"/>
            <a:ext cx="3301" cy="1215653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mit Pfeil 76">
            <a:extLst>
              <a:ext uri="{FF2B5EF4-FFF2-40B4-BE49-F238E27FC236}">
                <a16:creationId xmlns:a16="http://schemas.microsoft.com/office/drawing/2014/main" id="{79A47B39-EB2F-4994-A1B3-39D0AB823CEC}"/>
              </a:ext>
            </a:extLst>
          </p:cNvPr>
          <p:cNvCxnSpPr>
            <a:cxnSpLocks/>
            <a:stCxn id="52" idx="2"/>
          </p:cNvCxnSpPr>
          <p:nvPr/>
        </p:nvCxnSpPr>
        <p:spPr>
          <a:xfrm>
            <a:off x="5840751" y="4396271"/>
            <a:ext cx="4972" cy="117474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mit Pfeil 79">
            <a:extLst>
              <a:ext uri="{FF2B5EF4-FFF2-40B4-BE49-F238E27FC236}">
                <a16:creationId xmlns:a16="http://schemas.microsoft.com/office/drawing/2014/main" id="{8073B33E-F516-4CFF-BA68-4302DB95D6AD}"/>
              </a:ext>
            </a:extLst>
          </p:cNvPr>
          <p:cNvCxnSpPr>
            <a:cxnSpLocks/>
            <a:stCxn id="51" idx="2"/>
          </p:cNvCxnSpPr>
          <p:nvPr/>
        </p:nvCxnSpPr>
        <p:spPr>
          <a:xfrm flipH="1">
            <a:off x="4134332" y="4396271"/>
            <a:ext cx="4972" cy="117474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 Verbindung mit Pfeil 82">
            <a:extLst>
              <a:ext uri="{FF2B5EF4-FFF2-40B4-BE49-F238E27FC236}">
                <a16:creationId xmlns:a16="http://schemas.microsoft.com/office/drawing/2014/main" id="{86B86325-154A-4ED5-BA1A-B90C5C52310C}"/>
              </a:ext>
            </a:extLst>
          </p:cNvPr>
          <p:cNvCxnSpPr>
            <a:cxnSpLocks/>
            <a:stCxn id="54" idx="2"/>
            <a:endCxn id="57" idx="0"/>
          </p:cNvCxnSpPr>
          <p:nvPr/>
        </p:nvCxnSpPr>
        <p:spPr>
          <a:xfrm>
            <a:off x="9231459" y="4355359"/>
            <a:ext cx="8415" cy="529446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mit Pfeil 86">
            <a:extLst>
              <a:ext uri="{FF2B5EF4-FFF2-40B4-BE49-F238E27FC236}">
                <a16:creationId xmlns:a16="http://schemas.microsoft.com/office/drawing/2014/main" id="{FE80AC5D-0AE7-4B15-B672-97744A1AC403}"/>
              </a:ext>
            </a:extLst>
          </p:cNvPr>
          <p:cNvCxnSpPr>
            <a:cxnSpLocks/>
            <a:stCxn id="57" idx="2"/>
          </p:cNvCxnSpPr>
          <p:nvPr/>
        </p:nvCxnSpPr>
        <p:spPr>
          <a:xfrm>
            <a:off x="9239874" y="5339222"/>
            <a:ext cx="0" cy="231789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rade Verbindung mit Pfeil 89">
            <a:extLst>
              <a:ext uri="{FF2B5EF4-FFF2-40B4-BE49-F238E27FC236}">
                <a16:creationId xmlns:a16="http://schemas.microsoft.com/office/drawing/2014/main" id="{4518D74A-AB9A-4AA7-AE05-FAFA66E80D35}"/>
              </a:ext>
            </a:extLst>
          </p:cNvPr>
          <p:cNvCxnSpPr>
            <a:cxnSpLocks/>
            <a:stCxn id="55" idx="2"/>
            <a:endCxn id="56" idx="0"/>
          </p:cNvCxnSpPr>
          <p:nvPr/>
        </p:nvCxnSpPr>
        <p:spPr>
          <a:xfrm flipH="1">
            <a:off x="10907334" y="4694237"/>
            <a:ext cx="1" cy="190569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rade Verbindung mit Pfeil 92">
            <a:extLst>
              <a:ext uri="{FF2B5EF4-FFF2-40B4-BE49-F238E27FC236}">
                <a16:creationId xmlns:a16="http://schemas.microsoft.com/office/drawing/2014/main" id="{7AC884F8-CA0A-4AAA-B180-B2886D63B222}"/>
              </a:ext>
            </a:extLst>
          </p:cNvPr>
          <p:cNvCxnSpPr>
            <a:cxnSpLocks/>
            <a:stCxn id="56" idx="2"/>
          </p:cNvCxnSpPr>
          <p:nvPr/>
        </p:nvCxnSpPr>
        <p:spPr>
          <a:xfrm>
            <a:off x="10907334" y="5339223"/>
            <a:ext cx="1" cy="190569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Verbinder: gewinkelt 95">
            <a:extLst>
              <a:ext uri="{FF2B5EF4-FFF2-40B4-BE49-F238E27FC236}">
                <a16:creationId xmlns:a16="http://schemas.microsoft.com/office/drawing/2014/main" id="{4F4F4A9A-3297-4FE5-86B9-26B782E17088}"/>
              </a:ext>
            </a:extLst>
          </p:cNvPr>
          <p:cNvCxnSpPr>
            <a:cxnSpLocks/>
            <a:endCxn id="55" idx="1"/>
          </p:cNvCxnSpPr>
          <p:nvPr/>
        </p:nvCxnSpPr>
        <p:spPr>
          <a:xfrm rot="5400000" flipH="1" flipV="1">
            <a:off x="9630242" y="4914438"/>
            <a:ext cx="1062764" cy="167947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35">
            <a:extLst>
              <a:ext uri="{FF2B5EF4-FFF2-40B4-BE49-F238E27FC236}">
                <a16:creationId xmlns:a16="http://schemas.microsoft.com/office/drawing/2014/main" id="{56855E61-FBFA-4AA1-AF7A-5645026907FD}"/>
              </a:ext>
            </a:extLst>
          </p:cNvPr>
          <p:cNvSpPr txBox="1"/>
          <p:nvPr/>
        </p:nvSpPr>
        <p:spPr>
          <a:xfrm>
            <a:off x="3400464" y="1838763"/>
            <a:ext cx="3907857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b" anchorCtr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latin typeface="Poppins"/>
                <a:ea typeface="League Spartan" charset="0"/>
                <a:cs typeface="Poppins" pitchFamily="2" charset="77"/>
              </a:rPr>
              <a:t>Teilpläne der Gewinn- / Verlustplanung</a:t>
            </a:r>
          </a:p>
        </p:txBody>
      </p:sp>
      <p:cxnSp>
        <p:nvCxnSpPr>
          <p:cNvPr id="103" name="Gerade Verbindung mit Pfeil 102">
            <a:extLst>
              <a:ext uri="{FF2B5EF4-FFF2-40B4-BE49-F238E27FC236}">
                <a16:creationId xmlns:a16="http://schemas.microsoft.com/office/drawing/2014/main" id="{8D5ECE90-0ED7-4F05-A0CA-A8A1866C9187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7562000" y="3351749"/>
            <a:ext cx="4510" cy="25769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mit Pfeil 105">
            <a:extLst>
              <a:ext uri="{FF2B5EF4-FFF2-40B4-BE49-F238E27FC236}">
                <a16:creationId xmlns:a16="http://schemas.microsoft.com/office/drawing/2014/main" id="{AD19E715-D9EF-45AA-A93A-4F5B572AD67E}"/>
              </a:ext>
            </a:extLst>
          </p:cNvPr>
          <p:cNvCxnSpPr>
            <a:cxnSpLocks/>
            <a:stCxn id="49" idx="2"/>
            <a:endCxn id="50" idx="0"/>
          </p:cNvCxnSpPr>
          <p:nvPr/>
        </p:nvCxnSpPr>
        <p:spPr>
          <a:xfrm>
            <a:off x="7562000" y="2734276"/>
            <a:ext cx="0" cy="163057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platzhalter 1">
            <a:extLst>
              <a:ext uri="{FF2B5EF4-FFF2-40B4-BE49-F238E27FC236}">
                <a16:creationId xmlns:a16="http://schemas.microsoft.com/office/drawing/2014/main" id="{A25D67E6-CE1E-4886-A332-DFF40B591B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1065" y="458708"/>
            <a:ext cx="8089477" cy="697353"/>
          </a:xfrm>
        </p:spPr>
        <p:txBody>
          <a:bodyPr>
            <a:noAutofit/>
          </a:bodyPr>
          <a:lstStyle/>
          <a:p>
            <a:r>
              <a:rPr lang="en-GB" dirty="0"/>
              <a:t>Inhalt von Restrukturierungskonzepten: Integrierte Unternehmensplanung</a:t>
            </a:r>
          </a:p>
        </p:txBody>
      </p:sp>
    </p:spTree>
    <p:extLst>
      <p:ext uri="{BB962C8B-B14F-4D97-AF65-F5344CB8AC3E}">
        <p14:creationId xmlns:p14="http://schemas.microsoft.com/office/powerpoint/2010/main" val="2946432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>
            <a:extLst>
              <a:ext uri="{FF2B5EF4-FFF2-40B4-BE49-F238E27FC236}">
                <a16:creationId xmlns:a16="http://schemas.microsoft.com/office/drawing/2014/main" id="{BCA1FBE3-F056-44AB-82A7-5E880912E22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10" name="Objekt 9" hidden="1">
                        <a:extLst>
                          <a:ext uri="{FF2B5EF4-FFF2-40B4-BE49-F238E27FC236}">
                            <a16:creationId xmlns:a16="http://schemas.microsoft.com/office/drawing/2014/main" id="{BCA1FBE3-F056-44AB-82A7-5E880912E2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hteck 31">
            <a:extLst>
              <a:ext uri="{FF2B5EF4-FFF2-40B4-BE49-F238E27FC236}">
                <a16:creationId xmlns:a16="http://schemas.microsoft.com/office/drawing/2014/main" id="{F018B139-7093-4A7C-9C0C-F33399D05A5B}"/>
              </a:ext>
            </a:extLst>
          </p:cNvPr>
          <p:cNvSpPr/>
          <p:nvPr/>
        </p:nvSpPr>
        <p:spPr>
          <a:xfrm>
            <a:off x="5115066" y="4447103"/>
            <a:ext cx="3571960" cy="5953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US" sz="1600" b="1" dirty="0">
                <a:solidFill>
                  <a:schemeClr val="tx2"/>
                </a:solidFill>
              </a:rPr>
              <a:t>= Veränderung der Zahlungsmittel und Zahlungsmitteläquivalente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81C8664D-65B7-4E46-B309-63E75FA4E9F2}"/>
              </a:ext>
            </a:extLst>
          </p:cNvPr>
          <p:cNvSpPr/>
          <p:nvPr/>
        </p:nvSpPr>
        <p:spPr>
          <a:xfrm>
            <a:off x="5180898" y="2579409"/>
            <a:ext cx="3571960" cy="4544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US" sz="1600" dirty="0">
                <a:solidFill>
                  <a:schemeClr val="tx2"/>
                </a:solidFill>
              </a:rPr>
              <a:t>    Cashflow aus betrieblicher Tätigkeit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365AF5B4-2041-47CE-9087-5C8F30BDBAD3}"/>
              </a:ext>
            </a:extLst>
          </p:cNvPr>
          <p:cNvSpPr/>
          <p:nvPr/>
        </p:nvSpPr>
        <p:spPr>
          <a:xfrm>
            <a:off x="5258063" y="3176580"/>
            <a:ext cx="3571960" cy="4544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US" sz="1600" b="1" dirty="0">
                <a:solidFill>
                  <a:schemeClr val="tx2"/>
                </a:solidFill>
              </a:rPr>
              <a:t>+ </a:t>
            </a:r>
            <a:r>
              <a:rPr lang="en-US" sz="1600" dirty="0">
                <a:solidFill>
                  <a:schemeClr val="tx2"/>
                </a:solidFill>
              </a:rPr>
              <a:t>Cashflow aus Investitionstätigkeit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3DF426D4-10A2-4A28-8CDC-C88E76EDFB2B}"/>
              </a:ext>
            </a:extLst>
          </p:cNvPr>
          <p:cNvSpPr/>
          <p:nvPr/>
        </p:nvSpPr>
        <p:spPr>
          <a:xfrm>
            <a:off x="5258063" y="3741650"/>
            <a:ext cx="3571960" cy="4544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US" sz="1600" b="1" dirty="0">
                <a:solidFill>
                  <a:schemeClr val="tx2"/>
                </a:solidFill>
              </a:rPr>
              <a:t>+ </a:t>
            </a:r>
            <a:r>
              <a:rPr lang="en-US" sz="1600" dirty="0">
                <a:solidFill>
                  <a:schemeClr val="tx2"/>
                </a:solidFill>
              </a:rPr>
              <a:t>Cashflow </a:t>
            </a:r>
            <a:r>
              <a:rPr lang="en-US" sz="1600" dirty="0" err="1">
                <a:solidFill>
                  <a:schemeClr val="tx2"/>
                </a:solidFill>
              </a:rPr>
              <a:t>aus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Finanzierungstätigkeit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94166" y="1761916"/>
            <a:ext cx="4891491" cy="4868302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Die Liquiditätsplanung ist extrem wichtig. Sie ist das zentrale Instrument der Finanzplanung. Liquiditätsplanung bedeutet nichts weniger als die Sicherstellung der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jederzeitigen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Zahlungs-fähigkeit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eines Unternehmens auf absehbare Zeit. Die Liquiditätsplanung gibt Ihnen auch einen Überblick darüber, wie viel freie Liquidität kurz-, mittel- und langfristig verwaltet werden kann.</a:t>
            </a:r>
            <a:endParaRPr lang="en-US" sz="1800" dirty="0">
              <a:solidFill>
                <a:srgbClr val="245473"/>
              </a:solidFill>
              <a:latin typeface="+mj-lt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Die Liquiditätsplanung dient der Darstellung der Zahlungsströme aller Organisationseinheiten im Zeitablauf. Sie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unterscheidet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zwischen verschiedenen Zahlungsströmen, z. B. Kundenzahlungen und Personalzahlungen. Die Zeitachse - der zugrunde liegende Planungshorizont - umfasst in der Regel die nächsten 6-12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Monate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, es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können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aber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auch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Jahre der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Vorausplanung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nötig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sein. </a:t>
            </a:r>
            <a:endParaRPr lang="en-US" sz="1800" b="1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F6E12EC-3064-424E-99AB-27EF93034598}"/>
              </a:ext>
            </a:extLst>
          </p:cNvPr>
          <p:cNvSpPr/>
          <p:nvPr/>
        </p:nvSpPr>
        <p:spPr>
          <a:xfrm>
            <a:off x="8548823" y="4447103"/>
            <a:ext cx="3571960" cy="5953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Zahlungsmittel und -</a:t>
            </a:r>
            <a:r>
              <a:rPr lang="en-US" sz="1600" b="1" dirty="0" err="1">
                <a:solidFill>
                  <a:schemeClr val="bg1"/>
                </a:solidFill>
              </a:rPr>
              <a:t>äquivalente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br>
              <a:rPr lang="en-US" sz="1600" b="1" dirty="0">
                <a:solidFill>
                  <a:schemeClr val="bg1"/>
                </a:solidFill>
              </a:rPr>
            </a:br>
            <a:r>
              <a:rPr lang="en-US" sz="1600" b="1" dirty="0">
                <a:solidFill>
                  <a:schemeClr val="bg1"/>
                </a:solidFill>
              </a:rPr>
              <a:t>= Summe der Positionen 1-3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F6313C2A-A173-48F9-B296-F2E25D12908F}"/>
              </a:ext>
            </a:extLst>
          </p:cNvPr>
          <p:cNvSpPr/>
          <p:nvPr/>
        </p:nvSpPr>
        <p:spPr>
          <a:xfrm>
            <a:off x="8542314" y="2579409"/>
            <a:ext cx="3571960" cy="454417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Mittelzufluss/-abfluss aus laufender Geschäftstätigkeit</a:t>
            </a:r>
            <a:endParaRPr lang="de-DE" sz="1600" dirty="0">
              <a:solidFill>
                <a:schemeClr val="tx2"/>
              </a:solidFill>
            </a:endParaRPr>
          </a:p>
        </p:txBody>
      </p:sp>
      <p:sp>
        <p:nvSpPr>
          <p:cNvPr id="100" name="TextBox 35">
            <a:extLst>
              <a:ext uri="{FF2B5EF4-FFF2-40B4-BE49-F238E27FC236}">
                <a16:creationId xmlns:a16="http://schemas.microsoft.com/office/drawing/2014/main" id="{56855E61-FBFA-4AA1-AF7A-5645026907FD}"/>
              </a:ext>
            </a:extLst>
          </p:cNvPr>
          <p:cNvSpPr txBox="1"/>
          <p:nvPr/>
        </p:nvSpPr>
        <p:spPr>
          <a:xfrm>
            <a:off x="5180898" y="1921493"/>
            <a:ext cx="3907857" cy="4001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n-US" sz="2000" b="1" dirty="0">
                <a:solidFill>
                  <a:srgbClr val="F95C2C"/>
                </a:solidFill>
                <a:latin typeface="+mj-lt"/>
                <a:ea typeface="League Spartan" charset="0"/>
                <a:cs typeface="Poppins" pitchFamily="2" charset="77"/>
              </a:rPr>
              <a:t>Teilpläne der Liquiditätsplanung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CB52A941-8526-411B-A506-44A1ABD1E91B}"/>
              </a:ext>
            </a:extLst>
          </p:cNvPr>
          <p:cNvSpPr/>
          <p:nvPr/>
        </p:nvSpPr>
        <p:spPr>
          <a:xfrm>
            <a:off x="8542314" y="3186226"/>
            <a:ext cx="3571960" cy="454417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Saldo der Investitionen/Desinvestitionen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3D027F2A-C7BB-442C-BE44-DB66F4D99BEB}"/>
              </a:ext>
            </a:extLst>
          </p:cNvPr>
          <p:cNvSpPr/>
          <p:nvPr/>
        </p:nvSpPr>
        <p:spPr>
          <a:xfrm>
            <a:off x="8542314" y="3741650"/>
            <a:ext cx="3571960" cy="454417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Saldo aus externer Finanzierungstätigkeit</a:t>
            </a: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CB4BCE39-4255-4997-9BF0-DB788D061721}"/>
              </a:ext>
            </a:extLst>
          </p:cNvPr>
          <p:cNvCxnSpPr>
            <a:cxnSpLocks/>
          </p:cNvCxnSpPr>
          <p:nvPr/>
        </p:nvCxnSpPr>
        <p:spPr>
          <a:xfrm>
            <a:off x="5246503" y="4331599"/>
            <a:ext cx="68772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0525234-311B-4B99-A1A3-94996944867C}"/>
              </a:ext>
            </a:extLst>
          </p:cNvPr>
          <p:cNvSpPr txBox="1"/>
          <p:nvPr/>
        </p:nvSpPr>
        <p:spPr>
          <a:xfrm>
            <a:off x="5498102" y="5257348"/>
            <a:ext cx="610144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F95C2C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Verwechseln Sie die Liquiditätsplanung nicht mit dem täglichen Cash-Management, das sich nur auf die zukünftigen Salden der einzelnen Bankkonten und die Erstellung von täglichen Cash-Prognosen konzentriert</a:t>
            </a:r>
            <a:r>
              <a:rPr lang="en-US" sz="1700" b="1" dirty="0">
                <a:solidFill>
                  <a:srgbClr val="F95C2C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en-IE" dirty="0">
              <a:solidFill>
                <a:srgbClr val="F95C2C"/>
              </a:solidFill>
            </a:endParaRPr>
          </a:p>
        </p:txBody>
      </p:sp>
      <p:sp>
        <p:nvSpPr>
          <p:cNvPr id="18" name="Textplatzhalter 1">
            <a:extLst>
              <a:ext uri="{FF2B5EF4-FFF2-40B4-BE49-F238E27FC236}">
                <a16:creationId xmlns:a16="http://schemas.microsoft.com/office/drawing/2014/main" id="{B06A67B0-F2A2-43DB-96DA-EBB6C8FF77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1065" y="458708"/>
            <a:ext cx="8089477" cy="697353"/>
          </a:xfrm>
        </p:spPr>
        <p:txBody>
          <a:bodyPr>
            <a:noAutofit/>
          </a:bodyPr>
          <a:lstStyle/>
          <a:p>
            <a:r>
              <a:rPr lang="en-GB" dirty="0"/>
              <a:t>Inhalt von Restrukturierungskonzepten: Integrierte Unternehmensplanung</a:t>
            </a:r>
          </a:p>
        </p:txBody>
      </p:sp>
    </p:spTree>
    <p:extLst>
      <p:ext uri="{BB962C8B-B14F-4D97-AF65-F5344CB8AC3E}">
        <p14:creationId xmlns:p14="http://schemas.microsoft.com/office/powerpoint/2010/main" val="1215170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>
            <a:extLst>
              <a:ext uri="{FF2B5EF4-FFF2-40B4-BE49-F238E27FC236}">
                <a16:creationId xmlns:a16="http://schemas.microsoft.com/office/drawing/2014/main" id="{BCA1FBE3-F056-44AB-82A7-5E880912E22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10" name="Objekt 9" hidden="1">
                        <a:extLst>
                          <a:ext uri="{FF2B5EF4-FFF2-40B4-BE49-F238E27FC236}">
                            <a16:creationId xmlns:a16="http://schemas.microsoft.com/office/drawing/2014/main" id="{BCA1FBE3-F056-44AB-82A7-5E880912E2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197131" y="1882038"/>
            <a:ext cx="2433554" cy="4483582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Die Finanzplanung beginnt mit dem Status Quo. Planen Sie zunächst die Entwicklung ohne Maßnahmen. Damit ist die Basis gelegt, der </a:t>
            </a:r>
            <a:r>
              <a:rPr lang="en-US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Finanzierungs-bedarf</a:t>
            </a: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wird offensichtlich und die Ursachen des Ungleichgewichts </a:t>
            </a:r>
            <a:r>
              <a:rPr lang="en-US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werden</a:t>
            </a: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erkennbar</a:t>
            </a: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90702F68-82C1-42CC-9582-7CD198FA5AC1}"/>
              </a:ext>
            </a:extLst>
          </p:cNvPr>
          <p:cNvGrpSpPr>
            <a:grpSpLocks noChangeAspect="1"/>
          </p:cNvGrpSpPr>
          <p:nvPr/>
        </p:nvGrpSpPr>
        <p:grpSpPr>
          <a:xfrm>
            <a:off x="5470813" y="2056849"/>
            <a:ext cx="4106971" cy="4106972"/>
            <a:chOff x="5766160" y="2497407"/>
            <a:chExt cx="3413220" cy="3413221"/>
          </a:xfrm>
        </p:grpSpPr>
        <p:sp>
          <p:nvSpPr>
            <p:cNvPr id="15" name="Freeform 38">
              <a:extLst>
                <a:ext uri="{FF2B5EF4-FFF2-40B4-BE49-F238E27FC236}">
                  <a16:creationId xmlns:a16="http://schemas.microsoft.com/office/drawing/2014/main" id="{8EDE0225-25D9-4A5D-937B-C1B3B531F6B2}"/>
                </a:ext>
              </a:extLst>
            </p:cNvPr>
            <p:cNvSpPr/>
            <p:nvPr/>
          </p:nvSpPr>
          <p:spPr>
            <a:xfrm>
              <a:off x="5766161" y="2497407"/>
              <a:ext cx="2447604" cy="965616"/>
            </a:xfrm>
            <a:custGeom>
              <a:avLst/>
              <a:gdLst>
                <a:gd name="connsiteX0" fmla="*/ 2339506 w 5930083"/>
                <a:gd name="connsiteY0" fmla="*/ 0 h 2339506"/>
                <a:gd name="connsiteX1" fmla="*/ 5930083 w 5930083"/>
                <a:gd name="connsiteY1" fmla="*/ 0 h 2339506"/>
                <a:gd name="connsiteX2" fmla="*/ 5930083 w 5930083"/>
                <a:gd name="connsiteY2" fmla="*/ 2339506 h 2339506"/>
                <a:gd name="connsiteX3" fmla="*/ 2339506 w 5930083"/>
                <a:gd name="connsiteY3" fmla="*/ 2339506 h 2339506"/>
                <a:gd name="connsiteX4" fmla="*/ 0 w 5930083"/>
                <a:gd name="connsiteY4" fmla="*/ 2339506 h 2339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0083" h="2339506">
                  <a:moveTo>
                    <a:pt x="2339506" y="0"/>
                  </a:moveTo>
                  <a:lnTo>
                    <a:pt x="5930083" y="0"/>
                  </a:lnTo>
                  <a:lnTo>
                    <a:pt x="5930083" y="2339506"/>
                  </a:lnTo>
                  <a:lnTo>
                    <a:pt x="2339506" y="2339506"/>
                  </a:lnTo>
                  <a:lnTo>
                    <a:pt x="0" y="2339506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 dirty="0">
                <a:latin typeface="+mj-lt"/>
              </a:endParaRPr>
            </a:p>
          </p:txBody>
        </p:sp>
        <p:sp>
          <p:nvSpPr>
            <p:cNvPr id="16" name="Freeform 39">
              <a:extLst>
                <a:ext uri="{FF2B5EF4-FFF2-40B4-BE49-F238E27FC236}">
                  <a16:creationId xmlns:a16="http://schemas.microsoft.com/office/drawing/2014/main" id="{16AE0FC8-7583-4919-A369-3E1B34DC5C04}"/>
                </a:ext>
              </a:extLst>
            </p:cNvPr>
            <p:cNvSpPr/>
            <p:nvPr/>
          </p:nvSpPr>
          <p:spPr>
            <a:xfrm rot="5400000">
              <a:off x="7472770" y="3238401"/>
              <a:ext cx="2447604" cy="965616"/>
            </a:xfrm>
            <a:custGeom>
              <a:avLst/>
              <a:gdLst>
                <a:gd name="connsiteX0" fmla="*/ 2339506 w 5930083"/>
                <a:gd name="connsiteY0" fmla="*/ 0 h 2339506"/>
                <a:gd name="connsiteX1" fmla="*/ 5930083 w 5930083"/>
                <a:gd name="connsiteY1" fmla="*/ 0 h 2339506"/>
                <a:gd name="connsiteX2" fmla="*/ 5930083 w 5930083"/>
                <a:gd name="connsiteY2" fmla="*/ 2339506 h 2339506"/>
                <a:gd name="connsiteX3" fmla="*/ 2339506 w 5930083"/>
                <a:gd name="connsiteY3" fmla="*/ 2339506 h 2339506"/>
                <a:gd name="connsiteX4" fmla="*/ 0 w 5930083"/>
                <a:gd name="connsiteY4" fmla="*/ 2339506 h 2339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0083" h="2339506">
                  <a:moveTo>
                    <a:pt x="2339506" y="0"/>
                  </a:moveTo>
                  <a:lnTo>
                    <a:pt x="5930083" y="0"/>
                  </a:lnTo>
                  <a:lnTo>
                    <a:pt x="5930083" y="2339506"/>
                  </a:lnTo>
                  <a:lnTo>
                    <a:pt x="2339506" y="2339506"/>
                  </a:lnTo>
                  <a:lnTo>
                    <a:pt x="0" y="2339506"/>
                  </a:lnTo>
                  <a:close/>
                </a:path>
              </a:pathLst>
            </a:custGeom>
            <a:solidFill>
              <a:schemeClr val="accent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 dirty="0">
                <a:latin typeface="+mj-lt"/>
              </a:endParaRPr>
            </a:p>
          </p:txBody>
        </p:sp>
        <p:sp>
          <p:nvSpPr>
            <p:cNvPr id="17" name="Freeform 40">
              <a:extLst>
                <a:ext uri="{FF2B5EF4-FFF2-40B4-BE49-F238E27FC236}">
                  <a16:creationId xmlns:a16="http://schemas.microsoft.com/office/drawing/2014/main" id="{7E93E9F9-3FF7-4606-A59B-D8D903F0FDA9}"/>
                </a:ext>
              </a:extLst>
            </p:cNvPr>
            <p:cNvSpPr/>
            <p:nvPr/>
          </p:nvSpPr>
          <p:spPr>
            <a:xfrm rot="10800000">
              <a:off x="6731776" y="4945011"/>
              <a:ext cx="2447604" cy="965616"/>
            </a:xfrm>
            <a:custGeom>
              <a:avLst/>
              <a:gdLst>
                <a:gd name="connsiteX0" fmla="*/ 2339506 w 5930083"/>
                <a:gd name="connsiteY0" fmla="*/ 0 h 2339506"/>
                <a:gd name="connsiteX1" fmla="*/ 5930083 w 5930083"/>
                <a:gd name="connsiteY1" fmla="*/ 0 h 2339506"/>
                <a:gd name="connsiteX2" fmla="*/ 5930083 w 5930083"/>
                <a:gd name="connsiteY2" fmla="*/ 2339506 h 2339506"/>
                <a:gd name="connsiteX3" fmla="*/ 2339506 w 5930083"/>
                <a:gd name="connsiteY3" fmla="*/ 2339506 h 2339506"/>
                <a:gd name="connsiteX4" fmla="*/ 0 w 5930083"/>
                <a:gd name="connsiteY4" fmla="*/ 2339506 h 2339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0083" h="2339506">
                  <a:moveTo>
                    <a:pt x="2339506" y="0"/>
                  </a:moveTo>
                  <a:lnTo>
                    <a:pt x="5930083" y="0"/>
                  </a:lnTo>
                  <a:lnTo>
                    <a:pt x="5930083" y="2339506"/>
                  </a:lnTo>
                  <a:lnTo>
                    <a:pt x="2339506" y="2339506"/>
                  </a:lnTo>
                  <a:lnTo>
                    <a:pt x="0" y="2339506"/>
                  </a:lnTo>
                  <a:close/>
                </a:path>
              </a:pathLst>
            </a:custGeom>
            <a:solidFill>
              <a:schemeClr val="accent3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 dirty="0">
                <a:latin typeface="+mj-lt"/>
              </a:endParaRPr>
            </a:p>
          </p:txBody>
        </p:sp>
        <p:sp>
          <p:nvSpPr>
            <p:cNvPr id="18" name="Freeform 41">
              <a:extLst>
                <a:ext uri="{FF2B5EF4-FFF2-40B4-BE49-F238E27FC236}">
                  <a16:creationId xmlns:a16="http://schemas.microsoft.com/office/drawing/2014/main" id="{AEEBB382-01E1-4868-891D-33C37437EC4E}"/>
                </a:ext>
              </a:extLst>
            </p:cNvPr>
            <p:cNvSpPr/>
            <p:nvPr/>
          </p:nvSpPr>
          <p:spPr>
            <a:xfrm rot="16200000">
              <a:off x="5025166" y="4204018"/>
              <a:ext cx="2447604" cy="965616"/>
            </a:xfrm>
            <a:custGeom>
              <a:avLst/>
              <a:gdLst>
                <a:gd name="connsiteX0" fmla="*/ 2339506 w 5930083"/>
                <a:gd name="connsiteY0" fmla="*/ 0 h 2339506"/>
                <a:gd name="connsiteX1" fmla="*/ 5930083 w 5930083"/>
                <a:gd name="connsiteY1" fmla="*/ 0 h 2339506"/>
                <a:gd name="connsiteX2" fmla="*/ 5930083 w 5930083"/>
                <a:gd name="connsiteY2" fmla="*/ 2339506 h 2339506"/>
                <a:gd name="connsiteX3" fmla="*/ 2339506 w 5930083"/>
                <a:gd name="connsiteY3" fmla="*/ 2339506 h 2339506"/>
                <a:gd name="connsiteX4" fmla="*/ 0 w 5930083"/>
                <a:gd name="connsiteY4" fmla="*/ 2339506 h 2339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0083" h="2339506">
                  <a:moveTo>
                    <a:pt x="2339506" y="0"/>
                  </a:moveTo>
                  <a:lnTo>
                    <a:pt x="5930083" y="0"/>
                  </a:lnTo>
                  <a:lnTo>
                    <a:pt x="5930083" y="2339506"/>
                  </a:lnTo>
                  <a:lnTo>
                    <a:pt x="2339506" y="2339506"/>
                  </a:lnTo>
                  <a:lnTo>
                    <a:pt x="0" y="2339506"/>
                  </a:ln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 dirty="0">
                <a:latin typeface="+mj-lt"/>
              </a:endParaRPr>
            </a:p>
          </p:txBody>
        </p:sp>
        <p:sp>
          <p:nvSpPr>
            <p:cNvPr id="19" name="TextBox 43">
              <a:extLst>
                <a:ext uri="{FF2B5EF4-FFF2-40B4-BE49-F238E27FC236}">
                  <a16:creationId xmlns:a16="http://schemas.microsoft.com/office/drawing/2014/main" id="{AEC72BF0-11CD-4FCE-862D-B247DF65D7A2}"/>
                </a:ext>
              </a:extLst>
            </p:cNvPr>
            <p:cNvSpPr txBox="1"/>
            <p:nvPr/>
          </p:nvSpPr>
          <p:spPr>
            <a:xfrm>
              <a:off x="6731778" y="3756391"/>
              <a:ext cx="1481987" cy="8952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tx2"/>
                  </a:solidFill>
                  <a:latin typeface="+mj-lt"/>
                  <a:cs typeface="Poppins" pitchFamily="2" charset="77"/>
                </a:rPr>
                <a:t>Zusammenfassung: </a:t>
              </a:r>
              <a:r>
                <a:rPr lang="en-US" sz="1600" b="1" dirty="0" err="1">
                  <a:solidFill>
                    <a:schemeClr val="tx2"/>
                  </a:solidFill>
                  <a:latin typeface="+mj-lt"/>
                  <a:cs typeface="Poppins" pitchFamily="2" charset="77"/>
                </a:rPr>
                <a:t>Unternehmens-planung</a:t>
              </a:r>
              <a:r>
                <a:rPr lang="en-US" sz="1600" b="1" dirty="0">
                  <a:solidFill>
                    <a:schemeClr val="tx2"/>
                  </a:solidFill>
                  <a:latin typeface="+mj-lt"/>
                  <a:cs typeface="Poppins" pitchFamily="2" charset="77"/>
                </a:rPr>
                <a:t> in der Krise</a:t>
              </a:r>
            </a:p>
          </p:txBody>
        </p:sp>
        <p:sp>
          <p:nvSpPr>
            <p:cNvPr id="20" name="TextBox 44">
              <a:extLst>
                <a:ext uri="{FF2B5EF4-FFF2-40B4-BE49-F238E27FC236}">
                  <a16:creationId xmlns:a16="http://schemas.microsoft.com/office/drawing/2014/main" id="{062D07B8-00B6-4F0A-A8A6-5C88DCB3E2A3}"/>
                </a:ext>
              </a:extLst>
            </p:cNvPr>
            <p:cNvSpPr txBox="1"/>
            <p:nvPr/>
          </p:nvSpPr>
          <p:spPr>
            <a:xfrm>
              <a:off x="6048618" y="2745870"/>
              <a:ext cx="2409983" cy="76736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Beschreibung der </a:t>
              </a:r>
              <a:br>
                <a:rPr lang="en-US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</a:br>
              <a:r>
                <a:rPr lang="en-US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Problem- und </a:t>
              </a:r>
              <a:br>
                <a:rPr lang="en-US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</a:br>
              <a:r>
                <a:rPr lang="en-US" b="1" dirty="0" err="1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Verlustbereiche</a:t>
              </a:r>
              <a:endParaRPr lang="en-US" b="1" dirty="0">
                <a:solidFill>
                  <a:schemeClr val="bg1"/>
                </a:solidFill>
                <a:latin typeface="+mj-lt"/>
                <a:cs typeface="Poppins" pitchFamily="2" charset="77"/>
              </a:endParaRPr>
            </a:p>
          </p:txBody>
        </p:sp>
        <p:sp>
          <p:nvSpPr>
            <p:cNvPr id="21" name="Freeform 41">
              <a:extLst>
                <a:ext uri="{FF2B5EF4-FFF2-40B4-BE49-F238E27FC236}">
                  <a16:creationId xmlns:a16="http://schemas.microsoft.com/office/drawing/2014/main" id="{CF70DE15-9BE8-40DD-A4E0-E82287C122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91294" y="2505823"/>
              <a:ext cx="274171" cy="292209"/>
            </a:xfrm>
            <a:custGeom>
              <a:avLst/>
              <a:gdLst>
                <a:gd name="T0" fmla="*/ 450379 w 2344"/>
                <a:gd name="T1" fmla="*/ 478140 h 2500"/>
                <a:gd name="T2" fmla="*/ 731775 w 2344"/>
                <a:gd name="T3" fmla="*/ 421973 h 2500"/>
                <a:gd name="T4" fmla="*/ 731775 w 2344"/>
                <a:gd name="T5" fmla="*/ 703168 h 2500"/>
                <a:gd name="T6" fmla="*/ 450379 w 2344"/>
                <a:gd name="T7" fmla="*/ 646641 h 2500"/>
                <a:gd name="T8" fmla="*/ 731775 w 2344"/>
                <a:gd name="T9" fmla="*/ 703168 h 2500"/>
                <a:gd name="T10" fmla="*/ 366068 w 2344"/>
                <a:gd name="T11" fmla="*/ 365446 h 2500"/>
                <a:gd name="T12" fmla="*/ 337964 w 2344"/>
                <a:gd name="T13" fmla="*/ 337362 h 2500"/>
                <a:gd name="T14" fmla="*/ 366068 w 2344"/>
                <a:gd name="T15" fmla="*/ 309279 h 2500"/>
                <a:gd name="T16" fmla="*/ 394171 w 2344"/>
                <a:gd name="T17" fmla="*/ 337362 h 2500"/>
                <a:gd name="T18" fmla="*/ 366068 w 2344"/>
                <a:gd name="T19" fmla="*/ 478140 h 2500"/>
                <a:gd name="T20" fmla="*/ 337964 w 2344"/>
                <a:gd name="T21" fmla="*/ 449696 h 2500"/>
                <a:gd name="T22" fmla="*/ 366068 w 2344"/>
                <a:gd name="T23" fmla="*/ 421973 h 2500"/>
                <a:gd name="T24" fmla="*/ 394171 w 2344"/>
                <a:gd name="T25" fmla="*/ 449696 h 2500"/>
                <a:gd name="T26" fmla="*/ 366068 w 2344"/>
                <a:gd name="T27" fmla="*/ 478140 h 2500"/>
                <a:gd name="T28" fmla="*/ 366068 w 2344"/>
                <a:gd name="T29" fmla="*/ 590474 h 2500"/>
                <a:gd name="T30" fmla="*/ 337964 w 2344"/>
                <a:gd name="T31" fmla="*/ 562391 h 2500"/>
                <a:gd name="T32" fmla="*/ 366068 w 2344"/>
                <a:gd name="T33" fmla="*/ 534307 h 2500"/>
                <a:gd name="T34" fmla="*/ 394171 w 2344"/>
                <a:gd name="T35" fmla="*/ 562391 h 2500"/>
                <a:gd name="T36" fmla="*/ 366068 w 2344"/>
                <a:gd name="T37" fmla="*/ 703168 h 2500"/>
                <a:gd name="T38" fmla="*/ 337964 w 2344"/>
                <a:gd name="T39" fmla="*/ 674725 h 2500"/>
                <a:gd name="T40" fmla="*/ 366068 w 2344"/>
                <a:gd name="T41" fmla="*/ 646641 h 2500"/>
                <a:gd name="T42" fmla="*/ 394171 w 2344"/>
                <a:gd name="T43" fmla="*/ 674725 h 2500"/>
                <a:gd name="T44" fmla="*/ 366068 w 2344"/>
                <a:gd name="T45" fmla="*/ 703168 h 2500"/>
                <a:gd name="T46" fmla="*/ 619000 w 2344"/>
                <a:gd name="T47" fmla="*/ 534307 h 2500"/>
                <a:gd name="T48" fmla="*/ 450379 w 2344"/>
                <a:gd name="T49" fmla="*/ 590474 h 2500"/>
                <a:gd name="T50" fmla="*/ 450379 w 2344"/>
                <a:gd name="T51" fmla="*/ 309279 h 2500"/>
                <a:gd name="T52" fmla="*/ 703311 w 2344"/>
                <a:gd name="T53" fmla="*/ 365446 h 2500"/>
                <a:gd name="T54" fmla="*/ 450379 w 2344"/>
                <a:gd name="T55" fmla="*/ 309279 h 2500"/>
                <a:gd name="T56" fmla="*/ 647104 w 2344"/>
                <a:gd name="T57" fmla="*/ 140418 h 2500"/>
                <a:gd name="T58" fmla="*/ 450379 w 2344"/>
                <a:gd name="T59" fmla="*/ 196585 h 2500"/>
                <a:gd name="T60" fmla="*/ 225189 w 2344"/>
                <a:gd name="T61" fmla="*/ 815502 h 2500"/>
                <a:gd name="T62" fmla="*/ 197086 w 2344"/>
                <a:gd name="T63" fmla="*/ 843586 h 2500"/>
                <a:gd name="T64" fmla="*/ 168982 w 2344"/>
                <a:gd name="T65" fmla="*/ 815502 h 2500"/>
                <a:gd name="T66" fmla="*/ 168982 w 2344"/>
                <a:gd name="T67" fmla="*/ 309279 h 2500"/>
                <a:gd name="T68" fmla="*/ 225189 w 2344"/>
                <a:gd name="T69" fmla="*/ 281195 h 2500"/>
                <a:gd name="T70" fmla="*/ 112775 w 2344"/>
                <a:gd name="T71" fmla="*/ 590474 h 2500"/>
                <a:gd name="T72" fmla="*/ 56568 w 2344"/>
                <a:gd name="T73" fmla="*/ 309279 h 2500"/>
                <a:gd name="T74" fmla="*/ 84311 w 2344"/>
                <a:gd name="T75" fmla="*/ 281195 h 2500"/>
                <a:gd name="T76" fmla="*/ 112775 w 2344"/>
                <a:gd name="T77" fmla="*/ 309279 h 2500"/>
                <a:gd name="T78" fmla="*/ 225189 w 2344"/>
                <a:gd name="T79" fmla="*/ 0 h 2500"/>
                <a:gd name="T80" fmla="*/ 84311 w 2344"/>
                <a:gd name="T81" fmla="*/ 225028 h 2500"/>
                <a:gd name="T82" fmla="*/ 0 w 2344"/>
                <a:gd name="T83" fmla="*/ 309279 h 2500"/>
                <a:gd name="T84" fmla="*/ 112775 w 2344"/>
                <a:gd name="T85" fmla="*/ 646641 h 2500"/>
                <a:gd name="T86" fmla="*/ 112775 w 2344"/>
                <a:gd name="T87" fmla="*/ 815502 h 2500"/>
                <a:gd name="T88" fmla="*/ 759879 w 2344"/>
                <a:gd name="T89" fmla="*/ 899753 h 2500"/>
                <a:gd name="T90" fmla="*/ 844190 w 2344"/>
                <a:gd name="T91" fmla="*/ 815502 h 2500"/>
                <a:gd name="T92" fmla="*/ 225189 w 2344"/>
                <a:gd name="T93" fmla="*/ 0 h 250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344" h="2500">
                  <a:moveTo>
                    <a:pt x="2031" y="1328"/>
                  </a:moveTo>
                  <a:lnTo>
                    <a:pt x="1250" y="1328"/>
                  </a:lnTo>
                  <a:lnTo>
                    <a:pt x="1250" y="1172"/>
                  </a:lnTo>
                  <a:lnTo>
                    <a:pt x="2031" y="1172"/>
                  </a:lnTo>
                  <a:lnTo>
                    <a:pt x="2031" y="1328"/>
                  </a:lnTo>
                  <a:close/>
                  <a:moveTo>
                    <a:pt x="2031" y="1953"/>
                  </a:moveTo>
                  <a:lnTo>
                    <a:pt x="1250" y="1953"/>
                  </a:lnTo>
                  <a:lnTo>
                    <a:pt x="1250" y="1796"/>
                  </a:lnTo>
                  <a:lnTo>
                    <a:pt x="2031" y="1796"/>
                  </a:lnTo>
                  <a:lnTo>
                    <a:pt x="2031" y="1953"/>
                  </a:lnTo>
                  <a:close/>
                  <a:moveTo>
                    <a:pt x="1016" y="1015"/>
                  </a:moveTo>
                  <a:lnTo>
                    <a:pt x="1016" y="1015"/>
                  </a:lnTo>
                  <a:cubicBezTo>
                    <a:pt x="972" y="1015"/>
                    <a:pt x="938" y="980"/>
                    <a:pt x="938" y="937"/>
                  </a:cubicBezTo>
                  <a:cubicBezTo>
                    <a:pt x="938" y="893"/>
                    <a:pt x="972" y="859"/>
                    <a:pt x="1016" y="859"/>
                  </a:cubicBezTo>
                  <a:cubicBezTo>
                    <a:pt x="1059" y="859"/>
                    <a:pt x="1094" y="893"/>
                    <a:pt x="1094" y="937"/>
                  </a:cubicBezTo>
                  <a:cubicBezTo>
                    <a:pt x="1094" y="980"/>
                    <a:pt x="1059" y="1015"/>
                    <a:pt x="1016" y="1015"/>
                  </a:cubicBezTo>
                  <a:close/>
                  <a:moveTo>
                    <a:pt x="1016" y="1328"/>
                  </a:moveTo>
                  <a:lnTo>
                    <a:pt x="1016" y="1328"/>
                  </a:lnTo>
                  <a:cubicBezTo>
                    <a:pt x="972" y="1328"/>
                    <a:pt x="938" y="1293"/>
                    <a:pt x="938" y="1249"/>
                  </a:cubicBezTo>
                  <a:cubicBezTo>
                    <a:pt x="938" y="1206"/>
                    <a:pt x="972" y="1172"/>
                    <a:pt x="1016" y="1172"/>
                  </a:cubicBezTo>
                  <a:cubicBezTo>
                    <a:pt x="1059" y="1172"/>
                    <a:pt x="1094" y="1206"/>
                    <a:pt x="1094" y="1249"/>
                  </a:cubicBezTo>
                  <a:cubicBezTo>
                    <a:pt x="1094" y="1293"/>
                    <a:pt x="1059" y="1328"/>
                    <a:pt x="1016" y="1328"/>
                  </a:cubicBezTo>
                  <a:close/>
                  <a:moveTo>
                    <a:pt x="1016" y="1640"/>
                  </a:moveTo>
                  <a:lnTo>
                    <a:pt x="1016" y="1640"/>
                  </a:lnTo>
                  <a:cubicBezTo>
                    <a:pt x="972" y="1640"/>
                    <a:pt x="938" y="1605"/>
                    <a:pt x="938" y="1562"/>
                  </a:cubicBezTo>
                  <a:cubicBezTo>
                    <a:pt x="938" y="1519"/>
                    <a:pt x="972" y="1484"/>
                    <a:pt x="1016" y="1484"/>
                  </a:cubicBezTo>
                  <a:cubicBezTo>
                    <a:pt x="1059" y="1484"/>
                    <a:pt x="1094" y="1519"/>
                    <a:pt x="1094" y="1562"/>
                  </a:cubicBezTo>
                  <a:cubicBezTo>
                    <a:pt x="1094" y="1605"/>
                    <a:pt x="1059" y="1640"/>
                    <a:pt x="1016" y="1640"/>
                  </a:cubicBezTo>
                  <a:close/>
                  <a:moveTo>
                    <a:pt x="1016" y="1953"/>
                  </a:moveTo>
                  <a:lnTo>
                    <a:pt x="1016" y="1953"/>
                  </a:lnTo>
                  <a:cubicBezTo>
                    <a:pt x="972" y="1953"/>
                    <a:pt x="938" y="1917"/>
                    <a:pt x="938" y="1874"/>
                  </a:cubicBezTo>
                  <a:cubicBezTo>
                    <a:pt x="938" y="1831"/>
                    <a:pt x="972" y="1796"/>
                    <a:pt x="1016" y="1796"/>
                  </a:cubicBezTo>
                  <a:cubicBezTo>
                    <a:pt x="1059" y="1796"/>
                    <a:pt x="1094" y="1831"/>
                    <a:pt x="1094" y="1874"/>
                  </a:cubicBezTo>
                  <a:cubicBezTo>
                    <a:pt x="1094" y="1917"/>
                    <a:pt x="1059" y="1953"/>
                    <a:pt x="1016" y="1953"/>
                  </a:cubicBezTo>
                  <a:close/>
                  <a:moveTo>
                    <a:pt x="1250" y="1484"/>
                  </a:moveTo>
                  <a:lnTo>
                    <a:pt x="1718" y="1484"/>
                  </a:lnTo>
                  <a:lnTo>
                    <a:pt x="1718" y="1640"/>
                  </a:lnTo>
                  <a:lnTo>
                    <a:pt x="1250" y="1640"/>
                  </a:lnTo>
                  <a:lnTo>
                    <a:pt x="1250" y="1484"/>
                  </a:lnTo>
                  <a:close/>
                  <a:moveTo>
                    <a:pt x="1250" y="859"/>
                  </a:moveTo>
                  <a:lnTo>
                    <a:pt x="1952" y="859"/>
                  </a:lnTo>
                  <a:lnTo>
                    <a:pt x="1952" y="1015"/>
                  </a:lnTo>
                  <a:lnTo>
                    <a:pt x="1250" y="1015"/>
                  </a:lnTo>
                  <a:lnTo>
                    <a:pt x="1250" y="859"/>
                  </a:lnTo>
                  <a:close/>
                  <a:moveTo>
                    <a:pt x="1250" y="390"/>
                  </a:moveTo>
                  <a:lnTo>
                    <a:pt x="1796" y="390"/>
                  </a:lnTo>
                  <a:lnTo>
                    <a:pt x="1796" y="546"/>
                  </a:lnTo>
                  <a:lnTo>
                    <a:pt x="1250" y="546"/>
                  </a:lnTo>
                  <a:lnTo>
                    <a:pt x="1250" y="390"/>
                  </a:lnTo>
                  <a:close/>
                  <a:moveTo>
                    <a:pt x="625" y="2265"/>
                  </a:moveTo>
                  <a:lnTo>
                    <a:pt x="625" y="2265"/>
                  </a:lnTo>
                  <a:cubicBezTo>
                    <a:pt x="625" y="2308"/>
                    <a:pt x="590" y="2343"/>
                    <a:pt x="547" y="2343"/>
                  </a:cubicBezTo>
                  <a:cubicBezTo>
                    <a:pt x="504" y="2343"/>
                    <a:pt x="469" y="2308"/>
                    <a:pt x="469" y="2265"/>
                  </a:cubicBezTo>
                  <a:lnTo>
                    <a:pt x="469" y="859"/>
                  </a:lnTo>
                  <a:cubicBezTo>
                    <a:pt x="469" y="831"/>
                    <a:pt x="463" y="806"/>
                    <a:pt x="454" y="781"/>
                  </a:cubicBezTo>
                  <a:lnTo>
                    <a:pt x="625" y="781"/>
                  </a:lnTo>
                  <a:lnTo>
                    <a:pt x="625" y="2265"/>
                  </a:lnTo>
                  <a:close/>
                  <a:moveTo>
                    <a:pt x="313" y="1640"/>
                  </a:moveTo>
                  <a:lnTo>
                    <a:pt x="157" y="1640"/>
                  </a:lnTo>
                  <a:lnTo>
                    <a:pt x="157" y="859"/>
                  </a:lnTo>
                  <a:cubicBezTo>
                    <a:pt x="157" y="816"/>
                    <a:pt x="191" y="781"/>
                    <a:pt x="234" y="781"/>
                  </a:cubicBezTo>
                  <a:cubicBezTo>
                    <a:pt x="277" y="781"/>
                    <a:pt x="313" y="816"/>
                    <a:pt x="313" y="859"/>
                  </a:cubicBezTo>
                  <a:lnTo>
                    <a:pt x="313" y="1640"/>
                  </a:lnTo>
                  <a:close/>
                  <a:moveTo>
                    <a:pt x="625" y="0"/>
                  </a:moveTo>
                  <a:lnTo>
                    <a:pt x="625" y="625"/>
                  </a:lnTo>
                  <a:lnTo>
                    <a:pt x="234" y="625"/>
                  </a:lnTo>
                  <a:cubicBezTo>
                    <a:pt x="105" y="625"/>
                    <a:pt x="0" y="730"/>
                    <a:pt x="0" y="859"/>
                  </a:cubicBezTo>
                  <a:lnTo>
                    <a:pt x="0" y="1796"/>
                  </a:lnTo>
                  <a:lnTo>
                    <a:pt x="313" y="1796"/>
                  </a:lnTo>
                  <a:lnTo>
                    <a:pt x="313" y="2265"/>
                  </a:lnTo>
                  <a:cubicBezTo>
                    <a:pt x="313" y="2394"/>
                    <a:pt x="418" y="2499"/>
                    <a:pt x="547" y="2499"/>
                  </a:cubicBezTo>
                  <a:lnTo>
                    <a:pt x="2109" y="2499"/>
                  </a:lnTo>
                  <a:cubicBezTo>
                    <a:pt x="2238" y="2499"/>
                    <a:pt x="2343" y="2394"/>
                    <a:pt x="2343" y="2265"/>
                  </a:cubicBezTo>
                  <a:lnTo>
                    <a:pt x="2343" y="0"/>
                  </a:lnTo>
                  <a:lnTo>
                    <a:pt x="62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567" dirty="0">
                <a:latin typeface="+mj-lt"/>
              </a:endParaRPr>
            </a:p>
          </p:txBody>
        </p:sp>
        <p:sp>
          <p:nvSpPr>
            <p:cNvPr id="22" name="TextBox 48">
              <a:extLst>
                <a:ext uri="{FF2B5EF4-FFF2-40B4-BE49-F238E27FC236}">
                  <a16:creationId xmlns:a16="http://schemas.microsoft.com/office/drawing/2014/main" id="{D3DC1898-6275-4144-AE76-CED6333A4068}"/>
                </a:ext>
              </a:extLst>
            </p:cNvPr>
            <p:cNvSpPr txBox="1"/>
            <p:nvPr/>
          </p:nvSpPr>
          <p:spPr>
            <a:xfrm>
              <a:off x="6984458" y="5292322"/>
              <a:ext cx="1280374" cy="61388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Aufbau der</a:t>
              </a:r>
              <a:b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</a:br>
              <a: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 </a:t>
              </a:r>
              <a:r>
                <a:rPr lang="en-US" sz="1400" b="1" dirty="0" err="1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Restrukturierungs</a:t>
              </a:r>
              <a: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-</a:t>
              </a:r>
            </a:p>
            <a:p>
              <a:pPr algn="ctr"/>
              <a:r>
                <a:rPr lang="en-US" sz="1400" b="1" dirty="0" err="1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Planung</a:t>
              </a:r>
              <a:endParaRPr lang="en-US" sz="1400" b="1" dirty="0">
                <a:solidFill>
                  <a:schemeClr val="bg1"/>
                </a:solidFill>
                <a:latin typeface="+mj-lt"/>
                <a:cs typeface="Poppins" pitchFamily="2" charset="77"/>
              </a:endParaRPr>
            </a:p>
          </p:txBody>
        </p:sp>
        <p:sp>
          <p:nvSpPr>
            <p:cNvPr id="23" name="Freeform 91">
              <a:extLst>
                <a:ext uri="{FF2B5EF4-FFF2-40B4-BE49-F238E27FC236}">
                  <a16:creationId xmlns:a16="http://schemas.microsoft.com/office/drawing/2014/main" id="{175DD395-C0D3-4565-B465-BB6ECC957B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5823" y="5054493"/>
              <a:ext cx="337630" cy="316193"/>
            </a:xfrm>
            <a:custGeom>
              <a:avLst/>
              <a:gdLst>
                <a:gd name="T0" fmla="*/ 642085 w 899753"/>
                <a:gd name="T1" fmla="*/ 505575 h 842602"/>
                <a:gd name="T2" fmla="*/ 781355 w 899753"/>
                <a:gd name="T3" fmla="*/ 645275 h 842602"/>
                <a:gd name="T4" fmla="*/ 838935 w 899753"/>
                <a:gd name="T5" fmla="*/ 505575 h 842602"/>
                <a:gd name="T6" fmla="*/ 506413 w 899753"/>
                <a:gd name="T7" fmla="*/ 449262 h 842602"/>
                <a:gd name="T8" fmla="*/ 899753 w 899753"/>
                <a:gd name="T9" fmla="*/ 449262 h 842602"/>
                <a:gd name="T10" fmla="*/ 784594 w 899753"/>
                <a:gd name="T11" fmla="*/ 728301 h 842602"/>
                <a:gd name="T12" fmla="*/ 506990 w 899753"/>
                <a:gd name="T13" fmla="*/ 61123 h 842602"/>
                <a:gd name="T14" fmla="*/ 506990 w 899753"/>
                <a:gd name="T15" fmla="*/ 336892 h 842602"/>
                <a:gd name="T16" fmla="*/ 783372 w 899753"/>
                <a:gd name="T17" fmla="*/ 336892 h 842602"/>
                <a:gd name="T18" fmla="*/ 506990 w 899753"/>
                <a:gd name="T19" fmla="*/ 61123 h 842602"/>
                <a:gd name="T20" fmla="*/ 394203 w 899753"/>
                <a:gd name="T21" fmla="*/ 55562 h 842602"/>
                <a:gd name="T22" fmla="*/ 394203 w 899753"/>
                <a:gd name="T23" fmla="*/ 449082 h 842602"/>
                <a:gd name="T24" fmla="*/ 672740 w 899753"/>
                <a:gd name="T25" fmla="*/ 727390 h 842602"/>
                <a:gd name="T26" fmla="*/ 394203 w 899753"/>
                <a:gd name="T27" fmla="*/ 842602 h 842602"/>
                <a:gd name="T28" fmla="*/ 0 w 899753"/>
                <a:gd name="T29" fmla="*/ 449082 h 842602"/>
                <a:gd name="T30" fmla="*/ 394203 w 899753"/>
                <a:gd name="T31" fmla="*/ 55562 h 842602"/>
                <a:gd name="T32" fmla="*/ 450850 w 899753"/>
                <a:gd name="T33" fmla="*/ 0 h 842602"/>
                <a:gd name="T34" fmla="*/ 844190 w 899753"/>
                <a:gd name="T35" fmla="*/ 393341 h 842602"/>
                <a:gd name="T36" fmla="*/ 450850 w 899753"/>
                <a:gd name="T37" fmla="*/ 393341 h 84260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899753" h="842602">
                  <a:moveTo>
                    <a:pt x="642085" y="505575"/>
                  </a:moveTo>
                  <a:lnTo>
                    <a:pt x="781355" y="645275"/>
                  </a:lnTo>
                  <a:cubicBezTo>
                    <a:pt x="810865" y="603763"/>
                    <a:pt x="830658" y="556113"/>
                    <a:pt x="838935" y="505575"/>
                  </a:cubicBezTo>
                  <a:lnTo>
                    <a:pt x="642085" y="505575"/>
                  </a:lnTo>
                  <a:close/>
                  <a:moveTo>
                    <a:pt x="506413" y="449262"/>
                  </a:moveTo>
                  <a:lnTo>
                    <a:pt x="899753" y="449262"/>
                  </a:lnTo>
                  <a:cubicBezTo>
                    <a:pt x="899753" y="558279"/>
                    <a:pt x="855849" y="656827"/>
                    <a:pt x="784594" y="728301"/>
                  </a:cubicBezTo>
                  <a:lnTo>
                    <a:pt x="506413" y="449262"/>
                  </a:lnTo>
                  <a:close/>
                  <a:moveTo>
                    <a:pt x="506990" y="61123"/>
                  </a:moveTo>
                  <a:lnTo>
                    <a:pt x="506990" y="336892"/>
                  </a:lnTo>
                  <a:lnTo>
                    <a:pt x="783372" y="336892"/>
                  </a:lnTo>
                  <a:cubicBezTo>
                    <a:pt x="759620" y="195951"/>
                    <a:pt x="648060" y="84493"/>
                    <a:pt x="506990" y="61123"/>
                  </a:cubicBezTo>
                  <a:close/>
                  <a:moveTo>
                    <a:pt x="394203" y="55562"/>
                  </a:moveTo>
                  <a:lnTo>
                    <a:pt x="394203" y="449082"/>
                  </a:lnTo>
                  <a:lnTo>
                    <a:pt x="672740" y="727390"/>
                  </a:lnTo>
                  <a:cubicBezTo>
                    <a:pt x="601394" y="798678"/>
                    <a:pt x="502663" y="842602"/>
                    <a:pt x="394203" y="842602"/>
                  </a:cubicBezTo>
                  <a:cubicBezTo>
                    <a:pt x="176203" y="842602"/>
                    <a:pt x="0" y="666544"/>
                    <a:pt x="0" y="449082"/>
                  </a:cubicBezTo>
                  <a:cubicBezTo>
                    <a:pt x="0" y="231620"/>
                    <a:pt x="176203" y="55562"/>
                    <a:pt x="394203" y="55562"/>
                  </a:cubicBezTo>
                  <a:close/>
                  <a:moveTo>
                    <a:pt x="450850" y="0"/>
                  </a:moveTo>
                  <a:cubicBezTo>
                    <a:pt x="668213" y="0"/>
                    <a:pt x="844190" y="176176"/>
                    <a:pt x="844190" y="393341"/>
                  </a:cubicBezTo>
                  <a:lnTo>
                    <a:pt x="450850" y="393341"/>
                  </a:lnTo>
                  <a:lnTo>
                    <a:pt x="45085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sz="567" dirty="0">
                <a:latin typeface="+mj-lt"/>
              </a:endParaRPr>
            </a:p>
          </p:txBody>
        </p:sp>
        <p:sp>
          <p:nvSpPr>
            <p:cNvPr id="24" name="Freeform 85">
              <a:extLst>
                <a:ext uri="{FF2B5EF4-FFF2-40B4-BE49-F238E27FC236}">
                  <a16:creationId xmlns:a16="http://schemas.microsoft.com/office/drawing/2014/main" id="{3053E684-6E0D-45A0-9C61-C9628CBF96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0468" y="3463023"/>
              <a:ext cx="292208" cy="292209"/>
            </a:xfrm>
            <a:custGeom>
              <a:avLst/>
              <a:gdLst>
                <a:gd name="T0" fmla="*/ 422275 w 899752"/>
                <a:gd name="T1" fmla="*/ 280988 h 899754"/>
                <a:gd name="T2" fmla="*/ 534627 w 899752"/>
                <a:gd name="T3" fmla="*/ 365919 h 899754"/>
                <a:gd name="T4" fmla="*/ 422275 w 899752"/>
                <a:gd name="T5" fmla="*/ 450489 h 899754"/>
                <a:gd name="T6" fmla="*/ 57150 w 899752"/>
                <a:gd name="T7" fmla="*/ 225425 h 899754"/>
                <a:gd name="T8" fmla="*/ 113290 w 899752"/>
                <a:gd name="T9" fmla="*/ 225425 h 899754"/>
                <a:gd name="T10" fmla="*/ 113290 w 899752"/>
                <a:gd name="T11" fmla="*/ 562409 h 899754"/>
                <a:gd name="T12" fmla="*/ 422420 w 899752"/>
                <a:gd name="T13" fmla="*/ 562409 h 899754"/>
                <a:gd name="T14" fmla="*/ 478560 w 899752"/>
                <a:gd name="T15" fmla="*/ 562409 h 899754"/>
                <a:gd name="T16" fmla="*/ 787690 w 899752"/>
                <a:gd name="T17" fmla="*/ 562409 h 899754"/>
                <a:gd name="T18" fmla="*/ 787690 w 899752"/>
                <a:gd name="T19" fmla="*/ 225425 h 899754"/>
                <a:gd name="T20" fmla="*/ 844190 w 899752"/>
                <a:gd name="T21" fmla="*/ 225425 h 899754"/>
                <a:gd name="T22" fmla="*/ 844190 w 899752"/>
                <a:gd name="T23" fmla="*/ 618873 h 899754"/>
                <a:gd name="T24" fmla="*/ 478560 w 899752"/>
                <a:gd name="T25" fmla="*/ 618873 h 899754"/>
                <a:gd name="T26" fmla="*/ 478560 w 899752"/>
                <a:gd name="T27" fmla="*/ 803729 h 899754"/>
                <a:gd name="T28" fmla="*/ 490436 w 899752"/>
                <a:gd name="T29" fmla="*/ 815597 h 899754"/>
                <a:gd name="T30" fmla="*/ 518146 w 899752"/>
                <a:gd name="T31" fmla="*/ 843649 h 899754"/>
                <a:gd name="T32" fmla="*/ 590840 w 899752"/>
                <a:gd name="T33" fmla="*/ 843649 h 899754"/>
                <a:gd name="T34" fmla="*/ 590840 w 899752"/>
                <a:gd name="T35" fmla="*/ 899754 h 899754"/>
                <a:gd name="T36" fmla="*/ 495114 w 899752"/>
                <a:gd name="T37" fmla="*/ 899754 h 899754"/>
                <a:gd name="T38" fmla="*/ 450490 w 899752"/>
                <a:gd name="T39" fmla="*/ 855158 h 899754"/>
                <a:gd name="T40" fmla="*/ 405866 w 899752"/>
                <a:gd name="T41" fmla="*/ 899754 h 899754"/>
                <a:gd name="T42" fmla="*/ 309780 w 899752"/>
                <a:gd name="T43" fmla="*/ 899754 h 899754"/>
                <a:gd name="T44" fmla="*/ 309780 w 899752"/>
                <a:gd name="T45" fmla="*/ 843649 h 899754"/>
                <a:gd name="T46" fmla="*/ 382475 w 899752"/>
                <a:gd name="T47" fmla="*/ 843649 h 899754"/>
                <a:gd name="T48" fmla="*/ 410904 w 899752"/>
                <a:gd name="T49" fmla="*/ 815597 h 899754"/>
                <a:gd name="T50" fmla="*/ 422420 w 899752"/>
                <a:gd name="T51" fmla="*/ 803729 h 899754"/>
                <a:gd name="T52" fmla="*/ 422420 w 899752"/>
                <a:gd name="T53" fmla="*/ 618873 h 899754"/>
                <a:gd name="T54" fmla="*/ 57150 w 899752"/>
                <a:gd name="T55" fmla="*/ 618873 h 899754"/>
                <a:gd name="T56" fmla="*/ 421804 w 899752"/>
                <a:gd name="T57" fmla="*/ 0 h 899754"/>
                <a:gd name="T58" fmla="*/ 477949 w 899752"/>
                <a:gd name="T59" fmla="*/ 0 h 899754"/>
                <a:gd name="T60" fmla="*/ 477949 w 899752"/>
                <a:gd name="T61" fmla="*/ 56380 h 899754"/>
                <a:gd name="T62" fmla="*/ 899752 w 899752"/>
                <a:gd name="T63" fmla="*/ 56380 h 899754"/>
                <a:gd name="T64" fmla="*/ 899752 w 899752"/>
                <a:gd name="T65" fmla="*/ 169501 h 899754"/>
                <a:gd name="T66" fmla="*/ 0 w 899752"/>
                <a:gd name="T67" fmla="*/ 169501 h 899754"/>
                <a:gd name="T68" fmla="*/ 0 w 899752"/>
                <a:gd name="T69" fmla="*/ 56380 h 899754"/>
                <a:gd name="T70" fmla="*/ 421804 w 899752"/>
                <a:gd name="T71" fmla="*/ 56380 h 89975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99752" h="899754">
                  <a:moveTo>
                    <a:pt x="422275" y="280988"/>
                  </a:moveTo>
                  <a:lnTo>
                    <a:pt x="534627" y="365919"/>
                  </a:lnTo>
                  <a:lnTo>
                    <a:pt x="422275" y="450489"/>
                  </a:lnTo>
                  <a:lnTo>
                    <a:pt x="422275" y="280988"/>
                  </a:lnTo>
                  <a:close/>
                  <a:moveTo>
                    <a:pt x="57150" y="225425"/>
                  </a:moveTo>
                  <a:lnTo>
                    <a:pt x="113290" y="225425"/>
                  </a:lnTo>
                  <a:lnTo>
                    <a:pt x="113290" y="562409"/>
                  </a:lnTo>
                  <a:lnTo>
                    <a:pt x="422420" y="562409"/>
                  </a:lnTo>
                  <a:lnTo>
                    <a:pt x="478560" y="562409"/>
                  </a:lnTo>
                  <a:lnTo>
                    <a:pt x="787690" y="562409"/>
                  </a:lnTo>
                  <a:lnTo>
                    <a:pt x="787690" y="225425"/>
                  </a:lnTo>
                  <a:lnTo>
                    <a:pt x="844190" y="225425"/>
                  </a:lnTo>
                  <a:lnTo>
                    <a:pt x="844190" y="618873"/>
                  </a:lnTo>
                  <a:lnTo>
                    <a:pt x="478560" y="618873"/>
                  </a:lnTo>
                  <a:lnTo>
                    <a:pt x="478560" y="803729"/>
                  </a:lnTo>
                  <a:lnTo>
                    <a:pt x="490436" y="815597"/>
                  </a:lnTo>
                  <a:lnTo>
                    <a:pt x="518146" y="843649"/>
                  </a:lnTo>
                  <a:lnTo>
                    <a:pt x="590840" y="843649"/>
                  </a:lnTo>
                  <a:lnTo>
                    <a:pt x="590840" y="899754"/>
                  </a:lnTo>
                  <a:lnTo>
                    <a:pt x="495114" y="899754"/>
                  </a:lnTo>
                  <a:lnTo>
                    <a:pt x="450490" y="855158"/>
                  </a:lnTo>
                  <a:lnTo>
                    <a:pt x="405866" y="899754"/>
                  </a:lnTo>
                  <a:lnTo>
                    <a:pt x="309780" y="899754"/>
                  </a:lnTo>
                  <a:lnTo>
                    <a:pt x="309780" y="843649"/>
                  </a:lnTo>
                  <a:lnTo>
                    <a:pt x="382475" y="843649"/>
                  </a:lnTo>
                  <a:lnTo>
                    <a:pt x="410904" y="815597"/>
                  </a:lnTo>
                  <a:lnTo>
                    <a:pt x="422420" y="803729"/>
                  </a:lnTo>
                  <a:lnTo>
                    <a:pt x="422420" y="618873"/>
                  </a:lnTo>
                  <a:lnTo>
                    <a:pt x="57150" y="618873"/>
                  </a:lnTo>
                  <a:lnTo>
                    <a:pt x="57150" y="225425"/>
                  </a:lnTo>
                  <a:close/>
                  <a:moveTo>
                    <a:pt x="421804" y="0"/>
                  </a:moveTo>
                  <a:lnTo>
                    <a:pt x="477949" y="0"/>
                  </a:lnTo>
                  <a:lnTo>
                    <a:pt x="477949" y="56380"/>
                  </a:lnTo>
                  <a:lnTo>
                    <a:pt x="899752" y="56380"/>
                  </a:lnTo>
                  <a:lnTo>
                    <a:pt x="899752" y="169501"/>
                  </a:lnTo>
                  <a:lnTo>
                    <a:pt x="0" y="169501"/>
                  </a:lnTo>
                  <a:lnTo>
                    <a:pt x="0" y="56380"/>
                  </a:lnTo>
                  <a:lnTo>
                    <a:pt x="421804" y="56380"/>
                  </a:lnTo>
                  <a:lnTo>
                    <a:pt x="42180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sz="567" dirty="0">
                <a:latin typeface="+mj-lt"/>
              </a:endParaRPr>
            </a:p>
          </p:txBody>
        </p:sp>
        <p:sp>
          <p:nvSpPr>
            <p:cNvPr id="25" name="TextBox 52">
              <a:extLst>
                <a:ext uri="{FF2B5EF4-FFF2-40B4-BE49-F238E27FC236}">
                  <a16:creationId xmlns:a16="http://schemas.microsoft.com/office/drawing/2014/main" id="{2B63EF41-C744-40AC-9070-4071716CB85A}"/>
                </a:ext>
              </a:extLst>
            </p:cNvPr>
            <p:cNvSpPr txBox="1"/>
            <p:nvPr/>
          </p:nvSpPr>
          <p:spPr>
            <a:xfrm>
              <a:off x="8213764" y="3858706"/>
              <a:ext cx="951474" cy="792939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Präsentation</a:t>
              </a:r>
              <a:b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</a:br>
              <a: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der</a:t>
              </a:r>
              <a:b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</a:br>
              <a:r>
                <a:rPr lang="en-US" sz="1400" b="1" dirty="0" err="1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Maßnahmen</a:t>
              </a:r>
              <a: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-</a:t>
              </a:r>
            </a:p>
            <a:p>
              <a:pPr algn="ctr"/>
              <a:r>
                <a:rPr lang="en-US" sz="1400" b="1" dirty="0" err="1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wirkungen</a:t>
              </a:r>
              <a:endParaRPr lang="en-US" sz="1400" b="1" dirty="0">
                <a:solidFill>
                  <a:schemeClr val="bg1"/>
                </a:solidFill>
                <a:latin typeface="+mj-lt"/>
                <a:cs typeface="Poppins" pitchFamily="2" charset="77"/>
              </a:endParaRPr>
            </a:p>
          </p:txBody>
        </p:sp>
        <p:sp>
          <p:nvSpPr>
            <p:cNvPr id="26" name="TextBox 56">
              <a:extLst>
                <a:ext uri="{FF2B5EF4-FFF2-40B4-BE49-F238E27FC236}">
                  <a16:creationId xmlns:a16="http://schemas.microsoft.com/office/drawing/2014/main" id="{C35268F3-A728-411A-B2B9-9925690FCD38}"/>
                </a:ext>
              </a:extLst>
            </p:cNvPr>
            <p:cNvSpPr txBox="1"/>
            <p:nvPr/>
          </p:nvSpPr>
          <p:spPr>
            <a:xfrm>
              <a:off x="5835447" y="4478848"/>
              <a:ext cx="827044" cy="613889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Kennzahlen</a:t>
              </a:r>
              <a:b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</a:br>
              <a: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und</a:t>
              </a:r>
              <a:b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</a:br>
              <a:r>
                <a:rPr lang="en-US" sz="1400" b="1" dirty="0" err="1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Indikatoren</a:t>
              </a:r>
              <a:endParaRPr lang="en-US" sz="1400" b="1" dirty="0">
                <a:solidFill>
                  <a:schemeClr val="bg1"/>
                </a:solidFill>
                <a:latin typeface="+mj-lt"/>
                <a:cs typeface="Poppins" pitchFamily="2" charset="77"/>
              </a:endParaRPr>
            </a:p>
          </p:txBody>
        </p:sp>
        <p:sp>
          <p:nvSpPr>
            <p:cNvPr id="27" name="Freeform 89">
              <a:extLst>
                <a:ext uri="{FF2B5EF4-FFF2-40B4-BE49-F238E27FC236}">
                  <a16:creationId xmlns:a16="http://schemas.microsoft.com/office/drawing/2014/main" id="{63CF15F4-E96F-4DEC-B6F8-6B270256B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6214" y="4113511"/>
              <a:ext cx="325508" cy="243558"/>
            </a:xfrm>
            <a:custGeom>
              <a:avLst/>
              <a:gdLst>
                <a:gd name="T0" fmla="*/ 573956 w 901340"/>
                <a:gd name="T1" fmla="*/ 561975 h 674329"/>
                <a:gd name="T2" fmla="*/ 901340 w 901340"/>
                <a:gd name="T3" fmla="*/ 561975 h 674329"/>
                <a:gd name="T4" fmla="*/ 901340 w 901340"/>
                <a:gd name="T5" fmla="*/ 674329 h 674329"/>
                <a:gd name="T6" fmla="*/ 468313 w 901340"/>
                <a:gd name="T7" fmla="*/ 674329 h 674329"/>
                <a:gd name="T8" fmla="*/ 573956 w 901340"/>
                <a:gd name="T9" fmla="*/ 561975 h 674329"/>
                <a:gd name="T10" fmla="*/ 616811 w 901340"/>
                <a:gd name="T11" fmla="*/ 420688 h 674329"/>
                <a:gd name="T12" fmla="*/ 842604 w 901340"/>
                <a:gd name="T13" fmla="*/ 420688 h 674329"/>
                <a:gd name="T14" fmla="*/ 842604 w 901340"/>
                <a:gd name="T15" fmla="*/ 533040 h 674329"/>
                <a:gd name="T16" fmla="*/ 587375 w 901340"/>
                <a:gd name="T17" fmla="*/ 533040 h 674329"/>
                <a:gd name="T18" fmla="*/ 616811 w 901340"/>
                <a:gd name="T19" fmla="*/ 420688 h 674329"/>
                <a:gd name="T20" fmla="*/ 600075 w 901340"/>
                <a:gd name="T21" fmla="*/ 280988 h 674329"/>
                <a:gd name="T22" fmla="*/ 901339 w 901340"/>
                <a:gd name="T23" fmla="*/ 280988 h 674329"/>
                <a:gd name="T24" fmla="*/ 901339 w 901340"/>
                <a:gd name="T25" fmla="*/ 393341 h 674329"/>
                <a:gd name="T26" fmla="*/ 619919 w 901340"/>
                <a:gd name="T27" fmla="*/ 393341 h 674329"/>
                <a:gd name="T28" fmla="*/ 600075 w 901340"/>
                <a:gd name="T29" fmla="*/ 280988 h 674329"/>
                <a:gd name="T30" fmla="*/ 196799 w 901340"/>
                <a:gd name="T31" fmla="*/ 280982 h 674329"/>
                <a:gd name="T32" fmla="*/ 196799 w 901340"/>
                <a:gd name="T33" fmla="*/ 337072 h 674329"/>
                <a:gd name="T34" fmla="*/ 252925 w 901340"/>
                <a:gd name="T35" fmla="*/ 337072 h 674329"/>
                <a:gd name="T36" fmla="*/ 252925 w 901340"/>
                <a:gd name="T37" fmla="*/ 449611 h 674329"/>
                <a:gd name="T38" fmla="*/ 196799 w 901340"/>
                <a:gd name="T39" fmla="*/ 449611 h 674329"/>
                <a:gd name="T40" fmla="*/ 196799 w 901340"/>
                <a:gd name="T41" fmla="*/ 505700 h 674329"/>
                <a:gd name="T42" fmla="*/ 365176 w 901340"/>
                <a:gd name="T43" fmla="*/ 505700 h 674329"/>
                <a:gd name="T44" fmla="*/ 365176 w 901340"/>
                <a:gd name="T45" fmla="*/ 449611 h 674329"/>
                <a:gd name="T46" fmla="*/ 309051 w 901340"/>
                <a:gd name="T47" fmla="*/ 449611 h 674329"/>
                <a:gd name="T48" fmla="*/ 309051 w 901340"/>
                <a:gd name="T49" fmla="*/ 280982 h 674329"/>
                <a:gd name="T50" fmla="*/ 503238 w 901340"/>
                <a:gd name="T51" fmla="*/ 139700 h 674329"/>
                <a:gd name="T52" fmla="*/ 787040 w 901340"/>
                <a:gd name="T53" fmla="*/ 139700 h 674329"/>
                <a:gd name="T54" fmla="*/ 787040 w 901340"/>
                <a:gd name="T55" fmla="*/ 252053 h 674329"/>
                <a:gd name="T56" fmla="*/ 587154 w 901340"/>
                <a:gd name="T57" fmla="*/ 252053 h 674329"/>
                <a:gd name="T58" fmla="*/ 503238 w 901340"/>
                <a:gd name="T59" fmla="*/ 139700 h 674329"/>
                <a:gd name="T60" fmla="*/ 280988 w 901340"/>
                <a:gd name="T61" fmla="*/ 112713 h 674329"/>
                <a:gd name="T62" fmla="*/ 561615 w 901340"/>
                <a:gd name="T63" fmla="*/ 393521 h 674329"/>
                <a:gd name="T64" fmla="*/ 280988 w 901340"/>
                <a:gd name="T65" fmla="*/ 674329 h 674329"/>
                <a:gd name="T66" fmla="*/ 0 w 901340"/>
                <a:gd name="T67" fmla="*/ 393521 h 674329"/>
                <a:gd name="T68" fmla="*/ 280988 w 901340"/>
                <a:gd name="T69" fmla="*/ 112713 h 674329"/>
                <a:gd name="T70" fmla="*/ 282575 w 901340"/>
                <a:gd name="T71" fmla="*/ 0 h 674329"/>
                <a:gd name="T72" fmla="*/ 844190 w 901340"/>
                <a:gd name="T73" fmla="*/ 0 h 674329"/>
                <a:gd name="T74" fmla="*/ 844190 w 901340"/>
                <a:gd name="T75" fmla="*/ 112353 h 674329"/>
                <a:gd name="T76" fmla="*/ 468221 w 901340"/>
                <a:gd name="T77" fmla="*/ 112353 h 674329"/>
                <a:gd name="T78" fmla="*/ 282575 w 901340"/>
                <a:gd name="T79" fmla="*/ 55816 h 67432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901340" h="674329">
                  <a:moveTo>
                    <a:pt x="573956" y="561975"/>
                  </a:moveTo>
                  <a:lnTo>
                    <a:pt x="901340" y="561975"/>
                  </a:lnTo>
                  <a:lnTo>
                    <a:pt x="901340" y="674329"/>
                  </a:lnTo>
                  <a:lnTo>
                    <a:pt x="468313" y="674329"/>
                  </a:lnTo>
                  <a:cubicBezTo>
                    <a:pt x="511940" y="645613"/>
                    <a:pt x="547996" y="607204"/>
                    <a:pt x="573956" y="561975"/>
                  </a:cubicBezTo>
                  <a:close/>
                  <a:moveTo>
                    <a:pt x="616811" y="420688"/>
                  </a:moveTo>
                  <a:lnTo>
                    <a:pt x="842604" y="420688"/>
                  </a:lnTo>
                  <a:lnTo>
                    <a:pt x="842604" y="533040"/>
                  </a:lnTo>
                  <a:lnTo>
                    <a:pt x="587375" y="533040"/>
                  </a:lnTo>
                  <a:cubicBezTo>
                    <a:pt x="603529" y="498470"/>
                    <a:pt x="613580" y="460660"/>
                    <a:pt x="616811" y="420688"/>
                  </a:cubicBezTo>
                  <a:close/>
                  <a:moveTo>
                    <a:pt x="600075" y="280988"/>
                  </a:moveTo>
                  <a:lnTo>
                    <a:pt x="901339" y="280988"/>
                  </a:lnTo>
                  <a:lnTo>
                    <a:pt x="901339" y="393341"/>
                  </a:lnTo>
                  <a:lnTo>
                    <a:pt x="619919" y="393341"/>
                  </a:lnTo>
                  <a:cubicBezTo>
                    <a:pt x="619919" y="353856"/>
                    <a:pt x="612703" y="316166"/>
                    <a:pt x="600075" y="280988"/>
                  </a:cubicBezTo>
                  <a:close/>
                  <a:moveTo>
                    <a:pt x="196799" y="280982"/>
                  </a:moveTo>
                  <a:lnTo>
                    <a:pt x="196799" y="337072"/>
                  </a:lnTo>
                  <a:lnTo>
                    <a:pt x="252925" y="337072"/>
                  </a:lnTo>
                  <a:lnTo>
                    <a:pt x="252925" y="449611"/>
                  </a:lnTo>
                  <a:lnTo>
                    <a:pt x="196799" y="449611"/>
                  </a:lnTo>
                  <a:lnTo>
                    <a:pt x="196799" y="505700"/>
                  </a:lnTo>
                  <a:lnTo>
                    <a:pt x="365176" y="505700"/>
                  </a:lnTo>
                  <a:lnTo>
                    <a:pt x="365176" y="449611"/>
                  </a:lnTo>
                  <a:lnTo>
                    <a:pt x="309051" y="449611"/>
                  </a:lnTo>
                  <a:lnTo>
                    <a:pt x="309051" y="280982"/>
                  </a:lnTo>
                  <a:lnTo>
                    <a:pt x="196799" y="280982"/>
                  </a:lnTo>
                  <a:close/>
                  <a:moveTo>
                    <a:pt x="503238" y="139700"/>
                  </a:moveTo>
                  <a:lnTo>
                    <a:pt x="787040" y="139700"/>
                  </a:lnTo>
                  <a:lnTo>
                    <a:pt x="787040" y="252053"/>
                  </a:lnTo>
                  <a:lnTo>
                    <a:pt x="587154" y="252053"/>
                  </a:lnTo>
                  <a:cubicBezTo>
                    <a:pt x="567346" y="208840"/>
                    <a:pt x="538894" y="170669"/>
                    <a:pt x="503238" y="139700"/>
                  </a:cubicBezTo>
                  <a:close/>
                  <a:moveTo>
                    <a:pt x="280988" y="112713"/>
                  </a:moveTo>
                  <a:cubicBezTo>
                    <a:pt x="436053" y="112713"/>
                    <a:pt x="561615" y="238555"/>
                    <a:pt x="561615" y="393521"/>
                  </a:cubicBezTo>
                  <a:cubicBezTo>
                    <a:pt x="561615" y="548487"/>
                    <a:pt x="436053" y="674329"/>
                    <a:pt x="280988" y="674329"/>
                  </a:cubicBezTo>
                  <a:cubicBezTo>
                    <a:pt x="125923" y="674329"/>
                    <a:pt x="0" y="548487"/>
                    <a:pt x="0" y="393521"/>
                  </a:cubicBezTo>
                  <a:cubicBezTo>
                    <a:pt x="0" y="238555"/>
                    <a:pt x="125923" y="112713"/>
                    <a:pt x="280988" y="112713"/>
                  </a:cubicBezTo>
                  <a:close/>
                  <a:moveTo>
                    <a:pt x="282575" y="0"/>
                  </a:moveTo>
                  <a:lnTo>
                    <a:pt x="844190" y="0"/>
                  </a:lnTo>
                  <a:lnTo>
                    <a:pt x="844190" y="112353"/>
                  </a:lnTo>
                  <a:lnTo>
                    <a:pt x="468221" y="112353"/>
                  </a:lnTo>
                  <a:cubicBezTo>
                    <a:pt x="415694" y="76702"/>
                    <a:pt x="351293" y="55816"/>
                    <a:pt x="282575" y="55816"/>
                  </a:cubicBezTo>
                  <a:lnTo>
                    <a:pt x="28257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sz="567" dirty="0">
                <a:latin typeface="+mj-lt"/>
              </a:endParaRPr>
            </a:p>
          </p:txBody>
        </p:sp>
      </p:grpSp>
      <p:sp>
        <p:nvSpPr>
          <p:cNvPr id="37" name="TextBox 61">
            <a:extLst>
              <a:ext uri="{FF2B5EF4-FFF2-40B4-BE49-F238E27FC236}">
                <a16:creationId xmlns:a16="http://schemas.microsoft.com/office/drawing/2014/main" id="{86D52415-A876-4FD2-86D3-CCBAFB219034}"/>
              </a:ext>
            </a:extLst>
          </p:cNvPr>
          <p:cNvSpPr txBox="1"/>
          <p:nvPr/>
        </p:nvSpPr>
        <p:spPr>
          <a:xfrm>
            <a:off x="2771982" y="1896884"/>
            <a:ext cx="2750746" cy="53245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In einem ersten Schritt wird ein zukunftsorientierter Finanzplan erstellt, der die erwartete Entwicklung des Unternehmens </a:t>
            </a:r>
            <a:r>
              <a:rPr lang="en-US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ohne</a:t>
            </a: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Restrukturierungs-maßnahmen</a:t>
            </a: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beschreibt.</a:t>
            </a:r>
          </a:p>
          <a:p>
            <a:endParaRPr lang="en-US" dirty="0">
              <a:solidFill>
                <a:srgbClr val="245473"/>
              </a:solidFill>
              <a:latin typeface="+mj-lt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Die Problem- und </a:t>
            </a:r>
            <a:r>
              <a:rPr lang="en-US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Verlustbereiche</a:t>
            </a: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müssen nach geeigneten Kriterien strukturiert dargestellt werden, z. B. durch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Geschäftsfelder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Produkte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Standorte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Absatzmärkte etc.</a:t>
            </a:r>
          </a:p>
          <a:p>
            <a:endParaRPr lang="en-US" dirty="0">
              <a:solidFill>
                <a:srgbClr val="245473"/>
              </a:solidFill>
              <a:latin typeface="+mj-lt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endParaRPr lang="en-US" sz="1600" dirty="0">
              <a:latin typeface="+mj-lt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32FA8C-09A1-574A-BA8A-0E6411F27A52}"/>
              </a:ext>
            </a:extLst>
          </p:cNvPr>
          <p:cNvSpPr/>
          <p:nvPr/>
        </p:nvSpPr>
        <p:spPr>
          <a:xfrm>
            <a:off x="9719081" y="2080465"/>
            <a:ext cx="231780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Darüber hinaus </a:t>
            </a:r>
            <a:r>
              <a:rPr lang="en-US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sind</a:t>
            </a: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die </a:t>
            </a:r>
            <a:r>
              <a:rPr lang="en-US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Umstrukturierungs-anforderungen</a:t>
            </a: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im </a:t>
            </a:r>
            <a:r>
              <a:rPr lang="en-US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Folgenden</a:t>
            </a: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</a:p>
          <a:p>
            <a:r>
              <a:rPr lang="en-US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aus</a:t>
            </a: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finanzieller</a:t>
            </a: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Sicht </a:t>
            </a:r>
            <a:r>
              <a:rPr lang="en-US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zusammengefasst</a:t>
            </a: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, </a:t>
            </a:r>
          </a:p>
          <a:p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z. B. durch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Kapital-</a:t>
            </a:r>
            <a:r>
              <a:rPr lang="en-US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anforderungen</a:t>
            </a:r>
            <a:endParaRPr lang="en-US" dirty="0">
              <a:solidFill>
                <a:srgbClr val="245473"/>
              </a:solidFill>
              <a:latin typeface="+mj-lt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Kapitalzufuhr/Quelle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Maßnahmen </a:t>
            </a:r>
            <a:r>
              <a:rPr lang="en-US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zur</a:t>
            </a: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Ergebnis-verbesserung</a:t>
            </a: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, etc.</a:t>
            </a:r>
          </a:p>
        </p:txBody>
      </p:sp>
      <p:sp>
        <p:nvSpPr>
          <p:cNvPr id="28" name="Textplatzhalter 1">
            <a:extLst>
              <a:ext uri="{FF2B5EF4-FFF2-40B4-BE49-F238E27FC236}">
                <a16:creationId xmlns:a16="http://schemas.microsoft.com/office/drawing/2014/main" id="{E621874F-3394-47E6-BCF6-63517F2DAB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1065" y="458708"/>
            <a:ext cx="8089477" cy="697353"/>
          </a:xfrm>
        </p:spPr>
        <p:txBody>
          <a:bodyPr>
            <a:noAutofit/>
          </a:bodyPr>
          <a:lstStyle/>
          <a:p>
            <a:r>
              <a:rPr lang="en-GB" dirty="0"/>
              <a:t>Inhalt von Restrukturierungskonzepten: Integrierte Unternehmensplanung</a:t>
            </a:r>
          </a:p>
        </p:txBody>
      </p:sp>
    </p:spTree>
    <p:extLst>
      <p:ext uri="{BB962C8B-B14F-4D97-AF65-F5344CB8AC3E}">
        <p14:creationId xmlns:p14="http://schemas.microsoft.com/office/powerpoint/2010/main" val="1410899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>
            <a:extLst>
              <a:ext uri="{FF2B5EF4-FFF2-40B4-BE49-F238E27FC236}">
                <a16:creationId xmlns:a16="http://schemas.microsoft.com/office/drawing/2014/main" id="{BCA1FBE3-F056-44AB-82A7-5E880912E22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10" name="Objekt 9" hidden="1">
                        <a:extLst>
                          <a:ext uri="{FF2B5EF4-FFF2-40B4-BE49-F238E27FC236}">
                            <a16:creationId xmlns:a16="http://schemas.microsoft.com/office/drawing/2014/main" id="{BCA1FBE3-F056-44AB-82A7-5E880912E2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273790" y="1882038"/>
            <a:ext cx="2879228" cy="4822136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Zumindest Teile der </a:t>
            </a:r>
            <a:r>
              <a:rPr lang="en-US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definierten</a:t>
            </a: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Restrukturierungs</a:t>
            </a: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-</a:t>
            </a:r>
            <a:b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US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maßnahmen</a:t>
            </a: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erfordern rechtsverbindliche Entscheidungen oder Genehmigungen Dritter, die zum Zeitpunkt der Planerstellung noch ausstehen, aber für die Planerreichung und damit für eine </a:t>
            </a:r>
            <a:r>
              <a:rPr lang="en-US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erfolgreiche</a:t>
            </a: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Restruktur-ierung</a:t>
            </a: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unerlässlich</a:t>
            </a: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sind.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90702F68-82C1-42CC-9582-7CD198FA5AC1}"/>
              </a:ext>
            </a:extLst>
          </p:cNvPr>
          <p:cNvGrpSpPr>
            <a:grpSpLocks noChangeAspect="1"/>
          </p:cNvGrpSpPr>
          <p:nvPr/>
        </p:nvGrpSpPr>
        <p:grpSpPr>
          <a:xfrm>
            <a:off x="5470816" y="2030147"/>
            <a:ext cx="4398851" cy="4133675"/>
            <a:chOff x="5766160" y="2475215"/>
            <a:chExt cx="3655795" cy="3435413"/>
          </a:xfrm>
        </p:grpSpPr>
        <p:sp>
          <p:nvSpPr>
            <p:cNvPr id="15" name="Freeform 38">
              <a:extLst>
                <a:ext uri="{FF2B5EF4-FFF2-40B4-BE49-F238E27FC236}">
                  <a16:creationId xmlns:a16="http://schemas.microsoft.com/office/drawing/2014/main" id="{8EDE0225-25D9-4A5D-937B-C1B3B531F6B2}"/>
                </a:ext>
              </a:extLst>
            </p:cNvPr>
            <p:cNvSpPr/>
            <p:nvPr/>
          </p:nvSpPr>
          <p:spPr>
            <a:xfrm>
              <a:off x="5766160" y="2497407"/>
              <a:ext cx="2447604" cy="965616"/>
            </a:xfrm>
            <a:custGeom>
              <a:avLst/>
              <a:gdLst>
                <a:gd name="connsiteX0" fmla="*/ 2339506 w 5930083"/>
                <a:gd name="connsiteY0" fmla="*/ 0 h 2339506"/>
                <a:gd name="connsiteX1" fmla="*/ 5930083 w 5930083"/>
                <a:gd name="connsiteY1" fmla="*/ 0 h 2339506"/>
                <a:gd name="connsiteX2" fmla="*/ 5930083 w 5930083"/>
                <a:gd name="connsiteY2" fmla="*/ 2339506 h 2339506"/>
                <a:gd name="connsiteX3" fmla="*/ 2339506 w 5930083"/>
                <a:gd name="connsiteY3" fmla="*/ 2339506 h 2339506"/>
                <a:gd name="connsiteX4" fmla="*/ 0 w 5930083"/>
                <a:gd name="connsiteY4" fmla="*/ 2339506 h 2339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0083" h="2339506">
                  <a:moveTo>
                    <a:pt x="2339506" y="0"/>
                  </a:moveTo>
                  <a:lnTo>
                    <a:pt x="5930083" y="0"/>
                  </a:lnTo>
                  <a:lnTo>
                    <a:pt x="5930083" y="2339506"/>
                  </a:lnTo>
                  <a:lnTo>
                    <a:pt x="2339506" y="2339506"/>
                  </a:lnTo>
                  <a:lnTo>
                    <a:pt x="0" y="2339506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 dirty="0">
                <a:latin typeface="+mj-lt"/>
              </a:endParaRPr>
            </a:p>
          </p:txBody>
        </p:sp>
        <p:sp>
          <p:nvSpPr>
            <p:cNvPr id="16" name="Freeform 39">
              <a:extLst>
                <a:ext uri="{FF2B5EF4-FFF2-40B4-BE49-F238E27FC236}">
                  <a16:creationId xmlns:a16="http://schemas.microsoft.com/office/drawing/2014/main" id="{16AE0FC8-7583-4919-A369-3E1B34DC5C04}"/>
                </a:ext>
              </a:extLst>
            </p:cNvPr>
            <p:cNvSpPr/>
            <p:nvPr/>
          </p:nvSpPr>
          <p:spPr>
            <a:xfrm rot="5400000">
              <a:off x="7472770" y="3216209"/>
              <a:ext cx="2447604" cy="965616"/>
            </a:xfrm>
            <a:custGeom>
              <a:avLst/>
              <a:gdLst>
                <a:gd name="connsiteX0" fmla="*/ 2339506 w 5930083"/>
                <a:gd name="connsiteY0" fmla="*/ 0 h 2339506"/>
                <a:gd name="connsiteX1" fmla="*/ 5930083 w 5930083"/>
                <a:gd name="connsiteY1" fmla="*/ 0 h 2339506"/>
                <a:gd name="connsiteX2" fmla="*/ 5930083 w 5930083"/>
                <a:gd name="connsiteY2" fmla="*/ 2339506 h 2339506"/>
                <a:gd name="connsiteX3" fmla="*/ 2339506 w 5930083"/>
                <a:gd name="connsiteY3" fmla="*/ 2339506 h 2339506"/>
                <a:gd name="connsiteX4" fmla="*/ 0 w 5930083"/>
                <a:gd name="connsiteY4" fmla="*/ 2339506 h 2339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0083" h="2339506">
                  <a:moveTo>
                    <a:pt x="2339506" y="0"/>
                  </a:moveTo>
                  <a:lnTo>
                    <a:pt x="5930083" y="0"/>
                  </a:lnTo>
                  <a:lnTo>
                    <a:pt x="5930083" y="2339506"/>
                  </a:lnTo>
                  <a:lnTo>
                    <a:pt x="2339506" y="2339506"/>
                  </a:lnTo>
                  <a:lnTo>
                    <a:pt x="0" y="233950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 dirty="0">
                <a:latin typeface="+mj-lt"/>
              </a:endParaRPr>
            </a:p>
          </p:txBody>
        </p:sp>
        <p:sp>
          <p:nvSpPr>
            <p:cNvPr id="17" name="Freeform 40">
              <a:extLst>
                <a:ext uri="{FF2B5EF4-FFF2-40B4-BE49-F238E27FC236}">
                  <a16:creationId xmlns:a16="http://schemas.microsoft.com/office/drawing/2014/main" id="{7E93E9F9-3FF7-4606-A59B-D8D903F0FDA9}"/>
                </a:ext>
              </a:extLst>
            </p:cNvPr>
            <p:cNvSpPr/>
            <p:nvPr/>
          </p:nvSpPr>
          <p:spPr>
            <a:xfrm rot="10800000">
              <a:off x="6731776" y="4945011"/>
              <a:ext cx="2447604" cy="965616"/>
            </a:xfrm>
            <a:custGeom>
              <a:avLst/>
              <a:gdLst>
                <a:gd name="connsiteX0" fmla="*/ 2339506 w 5930083"/>
                <a:gd name="connsiteY0" fmla="*/ 0 h 2339506"/>
                <a:gd name="connsiteX1" fmla="*/ 5930083 w 5930083"/>
                <a:gd name="connsiteY1" fmla="*/ 0 h 2339506"/>
                <a:gd name="connsiteX2" fmla="*/ 5930083 w 5930083"/>
                <a:gd name="connsiteY2" fmla="*/ 2339506 h 2339506"/>
                <a:gd name="connsiteX3" fmla="*/ 2339506 w 5930083"/>
                <a:gd name="connsiteY3" fmla="*/ 2339506 h 2339506"/>
                <a:gd name="connsiteX4" fmla="*/ 0 w 5930083"/>
                <a:gd name="connsiteY4" fmla="*/ 2339506 h 2339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0083" h="2339506">
                  <a:moveTo>
                    <a:pt x="2339506" y="0"/>
                  </a:moveTo>
                  <a:lnTo>
                    <a:pt x="5930083" y="0"/>
                  </a:lnTo>
                  <a:lnTo>
                    <a:pt x="5930083" y="2339506"/>
                  </a:lnTo>
                  <a:lnTo>
                    <a:pt x="2339506" y="2339506"/>
                  </a:lnTo>
                  <a:lnTo>
                    <a:pt x="0" y="2339506"/>
                  </a:lnTo>
                  <a:close/>
                </a:path>
              </a:pathLst>
            </a:custGeom>
            <a:solidFill>
              <a:schemeClr val="accent3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 dirty="0">
                <a:latin typeface="+mj-lt"/>
              </a:endParaRPr>
            </a:p>
          </p:txBody>
        </p:sp>
        <p:sp>
          <p:nvSpPr>
            <p:cNvPr id="18" name="Freeform 41">
              <a:extLst>
                <a:ext uri="{FF2B5EF4-FFF2-40B4-BE49-F238E27FC236}">
                  <a16:creationId xmlns:a16="http://schemas.microsoft.com/office/drawing/2014/main" id="{AEEBB382-01E1-4868-891D-33C37437EC4E}"/>
                </a:ext>
              </a:extLst>
            </p:cNvPr>
            <p:cNvSpPr/>
            <p:nvPr/>
          </p:nvSpPr>
          <p:spPr>
            <a:xfrm rot="16200000">
              <a:off x="5025166" y="4204018"/>
              <a:ext cx="2447604" cy="965616"/>
            </a:xfrm>
            <a:custGeom>
              <a:avLst/>
              <a:gdLst>
                <a:gd name="connsiteX0" fmla="*/ 2339506 w 5930083"/>
                <a:gd name="connsiteY0" fmla="*/ 0 h 2339506"/>
                <a:gd name="connsiteX1" fmla="*/ 5930083 w 5930083"/>
                <a:gd name="connsiteY1" fmla="*/ 0 h 2339506"/>
                <a:gd name="connsiteX2" fmla="*/ 5930083 w 5930083"/>
                <a:gd name="connsiteY2" fmla="*/ 2339506 h 2339506"/>
                <a:gd name="connsiteX3" fmla="*/ 2339506 w 5930083"/>
                <a:gd name="connsiteY3" fmla="*/ 2339506 h 2339506"/>
                <a:gd name="connsiteX4" fmla="*/ 0 w 5930083"/>
                <a:gd name="connsiteY4" fmla="*/ 2339506 h 2339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0083" h="2339506">
                  <a:moveTo>
                    <a:pt x="2339506" y="0"/>
                  </a:moveTo>
                  <a:lnTo>
                    <a:pt x="5930083" y="0"/>
                  </a:lnTo>
                  <a:lnTo>
                    <a:pt x="5930083" y="2339506"/>
                  </a:lnTo>
                  <a:lnTo>
                    <a:pt x="2339506" y="2339506"/>
                  </a:lnTo>
                  <a:lnTo>
                    <a:pt x="0" y="2339506"/>
                  </a:ln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 dirty="0">
                <a:latin typeface="+mj-lt"/>
              </a:endParaRPr>
            </a:p>
          </p:txBody>
        </p:sp>
        <p:sp>
          <p:nvSpPr>
            <p:cNvPr id="19" name="TextBox 43">
              <a:extLst>
                <a:ext uri="{FF2B5EF4-FFF2-40B4-BE49-F238E27FC236}">
                  <a16:creationId xmlns:a16="http://schemas.microsoft.com/office/drawing/2014/main" id="{AEC72BF0-11CD-4FCE-862D-B247DF65D7A2}"/>
                </a:ext>
              </a:extLst>
            </p:cNvPr>
            <p:cNvSpPr txBox="1"/>
            <p:nvPr/>
          </p:nvSpPr>
          <p:spPr>
            <a:xfrm>
              <a:off x="6731778" y="3756391"/>
              <a:ext cx="1481987" cy="8952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tx2"/>
                  </a:solidFill>
                  <a:latin typeface="+mj-lt"/>
                  <a:cs typeface="Poppins" pitchFamily="2" charset="77"/>
                </a:rPr>
                <a:t>Zusammenfassung: </a:t>
              </a:r>
              <a:r>
                <a:rPr lang="en-US" sz="1600" b="1" dirty="0" err="1">
                  <a:solidFill>
                    <a:schemeClr val="tx2"/>
                  </a:solidFill>
                  <a:latin typeface="+mj-lt"/>
                  <a:cs typeface="Poppins" pitchFamily="2" charset="77"/>
                </a:rPr>
                <a:t>Unternehmens-planung</a:t>
              </a:r>
              <a:r>
                <a:rPr lang="en-US" sz="1600" b="1" dirty="0">
                  <a:solidFill>
                    <a:schemeClr val="tx2"/>
                  </a:solidFill>
                  <a:latin typeface="+mj-lt"/>
                  <a:cs typeface="Poppins" pitchFamily="2" charset="77"/>
                </a:rPr>
                <a:t> in der Krise</a:t>
              </a:r>
            </a:p>
          </p:txBody>
        </p:sp>
        <p:sp>
          <p:nvSpPr>
            <p:cNvPr id="20" name="TextBox 44">
              <a:extLst>
                <a:ext uri="{FF2B5EF4-FFF2-40B4-BE49-F238E27FC236}">
                  <a16:creationId xmlns:a16="http://schemas.microsoft.com/office/drawing/2014/main" id="{062D07B8-00B6-4F0A-A8A6-5C88DCB3E2A3}"/>
                </a:ext>
              </a:extLst>
            </p:cNvPr>
            <p:cNvSpPr txBox="1"/>
            <p:nvPr/>
          </p:nvSpPr>
          <p:spPr>
            <a:xfrm>
              <a:off x="6260438" y="2931565"/>
              <a:ext cx="1904334" cy="43483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Beschreibung der </a:t>
              </a:r>
              <a:b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</a:br>
              <a: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Problem- und </a:t>
              </a:r>
              <a:r>
                <a:rPr lang="en-US" sz="1400" b="1" dirty="0" err="1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Verlustbereiche</a:t>
              </a:r>
              <a:endParaRPr lang="en-US" sz="1400" b="1" dirty="0">
                <a:solidFill>
                  <a:schemeClr val="bg1"/>
                </a:solidFill>
                <a:latin typeface="+mj-lt"/>
                <a:cs typeface="Poppins" pitchFamily="2" charset="77"/>
              </a:endParaRPr>
            </a:p>
          </p:txBody>
        </p:sp>
        <p:sp>
          <p:nvSpPr>
            <p:cNvPr id="21" name="Freeform 41">
              <a:extLst>
                <a:ext uri="{FF2B5EF4-FFF2-40B4-BE49-F238E27FC236}">
                  <a16:creationId xmlns:a16="http://schemas.microsoft.com/office/drawing/2014/main" id="{CF70DE15-9BE8-40DD-A4E0-E82287C122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5520" y="2604219"/>
              <a:ext cx="274171" cy="292209"/>
            </a:xfrm>
            <a:custGeom>
              <a:avLst/>
              <a:gdLst>
                <a:gd name="T0" fmla="*/ 450379 w 2344"/>
                <a:gd name="T1" fmla="*/ 478140 h 2500"/>
                <a:gd name="T2" fmla="*/ 731775 w 2344"/>
                <a:gd name="T3" fmla="*/ 421973 h 2500"/>
                <a:gd name="T4" fmla="*/ 731775 w 2344"/>
                <a:gd name="T5" fmla="*/ 703168 h 2500"/>
                <a:gd name="T6" fmla="*/ 450379 w 2344"/>
                <a:gd name="T7" fmla="*/ 646641 h 2500"/>
                <a:gd name="T8" fmla="*/ 731775 w 2344"/>
                <a:gd name="T9" fmla="*/ 703168 h 2500"/>
                <a:gd name="T10" fmla="*/ 366068 w 2344"/>
                <a:gd name="T11" fmla="*/ 365446 h 2500"/>
                <a:gd name="T12" fmla="*/ 337964 w 2344"/>
                <a:gd name="T13" fmla="*/ 337362 h 2500"/>
                <a:gd name="T14" fmla="*/ 366068 w 2344"/>
                <a:gd name="T15" fmla="*/ 309279 h 2500"/>
                <a:gd name="T16" fmla="*/ 394171 w 2344"/>
                <a:gd name="T17" fmla="*/ 337362 h 2500"/>
                <a:gd name="T18" fmla="*/ 366068 w 2344"/>
                <a:gd name="T19" fmla="*/ 478140 h 2500"/>
                <a:gd name="T20" fmla="*/ 337964 w 2344"/>
                <a:gd name="T21" fmla="*/ 449696 h 2500"/>
                <a:gd name="T22" fmla="*/ 366068 w 2344"/>
                <a:gd name="T23" fmla="*/ 421973 h 2500"/>
                <a:gd name="T24" fmla="*/ 394171 w 2344"/>
                <a:gd name="T25" fmla="*/ 449696 h 2500"/>
                <a:gd name="T26" fmla="*/ 366068 w 2344"/>
                <a:gd name="T27" fmla="*/ 478140 h 2500"/>
                <a:gd name="T28" fmla="*/ 366068 w 2344"/>
                <a:gd name="T29" fmla="*/ 590474 h 2500"/>
                <a:gd name="T30" fmla="*/ 337964 w 2344"/>
                <a:gd name="T31" fmla="*/ 562391 h 2500"/>
                <a:gd name="T32" fmla="*/ 366068 w 2344"/>
                <a:gd name="T33" fmla="*/ 534307 h 2500"/>
                <a:gd name="T34" fmla="*/ 394171 w 2344"/>
                <a:gd name="T35" fmla="*/ 562391 h 2500"/>
                <a:gd name="T36" fmla="*/ 366068 w 2344"/>
                <a:gd name="T37" fmla="*/ 703168 h 2500"/>
                <a:gd name="T38" fmla="*/ 337964 w 2344"/>
                <a:gd name="T39" fmla="*/ 674725 h 2500"/>
                <a:gd name="T40" fmla="*/ 366068 w 2344"/>
                <a:gd name="T41" fmla="*/ 646641 h 2500"/>
                <a:gd name="T42" fmla="*/ 394171 w 2344"/>
                <a:gd name="T43" fmla="*/ 674725 h 2500"/>
                <a:gd name="T44" fmla="*/ 366068 w 2344"/>
                <a:gd name="T45" fmla="*/ 703168 h 2500"/>
                <a:gd name="T46" fmla="*/ 619000 w 2344"/>
                <a:gd name="T47" fmla="*/ 534307 h 2500"/>
                <a:gd name="T48" fmla="*/ 450379 w 2344"/>
                <a:gd name="T49" fmla="*/ 590474 h 2500"/>
                <a:gd name="T50" fmla="*/ 450379 w 2344"/>
                <a:gd name="T51" fmla="*/ 309279 h 2500"/>
                <a:gd name="T52" fmla="*/ 703311 w 2344"/>
                <a:gd name="T53" fmla="*/ 365446 h 2500"/>
                <a:gd name="T54" fmla="*/ 450379 w 2344"/>
                <a:gd name="T55" fmla="*/ 309279 h 2500"/>
                <a:gd name="T56" fmla="*/ 647104 w 2344"/>
                <a:gd name="T57" fmla="*/ 140418 h 2500"/>
                <a:gd name="T58" fmla="*/ 450379 w 2344"/>
                <a:gd name="T59" fmla="*/ 196585 h 2500"/>
                <a:gd name="T60" fmla="*/ 225189 w 2344"/>
                <a:gd name="T61" fmla="*/ 815502 h 2500"/>
                <a:gd name="T62" fmla="*/ 197086 w 2344"/>
                <a:gd name="T63" fmla="*/ 843586 h 2500"/>
                <a:gd name="T64" fmla="*/ 168982 w 2344"/>
                <a:gd name="T65" fmla="*/ 815502 h 2500"/>
                <a:gd name="T66" fmla="*/ 168982 w 2344"/>
                <a:gd name="T67" fmla="*/ 309279 h 2500"/>
                <a:gd name="T68" fmla="*/ 225189 w 2344"/>
                <a:gd name="T69" fmla="*/ 281195 h 2500"/>
                <a:gd name="T70" fmla="*/ 112775 w 2344"/>
                <a:gd name="T71" fmla="*/ 590474 h 2500"/>
                <a:gd name="T72" fmla="*/ 56568 w 2344"/>
                <a:gd name="T73" fmla="*/ 309279 h 2500"/>
                <a:gd name="T74" fmla="*/ 84311 w 2344"/>
                <a:gd name="T75" fmla="*/ 281195 h 2500"/>
                <a:gd name="T76" fmla="*/ 112775 w 2344"/>
                <a:gd name="T77" fmla="*/ 309279 h 2500"/>
                <a:gd name="T78" fmla="*/ 225189 w 2344"/>
                <a:gd name="T79" fmla="*/ 0 h 2500"/>
                <a:gd name="T80" fmla="*/ 84311 w 2344"/>
                <a:gd name="T81" fmla="*/ 225028 h 2500"/>
                <a:gd name="T82" fmla="*/ 0 w 2344"/>
                <a:gd name="T83" fmla="*/ 309279 h 2500"/>
                <a:gd name="T84" fmla="*/ 112775 w 2344"/>
                <a:gd name="T85" fmla="*/ 646641 h 2500"/>
                <a:gd name="T86" fmla="*/ 112775 w 2344"/>
                <a:gd name="T87" fmla="*/ 815502 h 2500"/>
                <a:gd name="T88" fmla="*/ 759879 w 2344"/>
                <a:gd name="T89" fmla="*/ 899753 h 2500"/>
                <a:gd name="T90" fmla="*/ 844190 w 2344"/>
                <a:gd name="T91" fmla="*/ 815502 h 2500"/>
                <a:gd name="T92" fmla="*/ 225189 w 2344"/>
                <a:gd name="T93" fmla="*/ 0 h 250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344" h="2500">
                  <a:moveTo>
                    <a:pt x="2031" y="1328"/>
                  </a:moveTo>
                  <a:lnTo>
                    <a:pt x="1250" y="1328"/>
                  </a:lnTo>
                  <a:lnTo>
                    <a:pt x="1250" y="1172"/>
                  </a:lnTo>
                  <a:lnTo>
                    <a:pt x="2031" y="1172"/>
                  </a:lnTo>
                  <a:lnTo>
                    <a:pt x="2031" y="1328"/>
                  </a:lnTo>
                  <a:close/>
                  <a:moveTo>
                    <a:pt x="2031" y="1953"/>
                  </a:moveTo>
                  <a:lnTo>
                    <a:pt x="1250" y="1953"/>
                  </a:lnTo>
                  <a:lnTo>
                    <a:pt x="1250" y="1796"/>
                  </a:lnTo>
                  <a:lnTo>
                    <a:pt x="2031" y="1796"/>
                  </a:lnTo>
                  <a:lnTo>
                    <a:pt x="2031" y="1953"/>
                  </a:lnTo>
                  <a:close/>
                  <a:moveTo>
                    <a:pt x="1016" y="1015"/>
                  </a:moveTo>
                  <a:lnTo>
                    <a:pt x="1016" y="1015"/>
                  </a:lnTo>
                  <a:cubicBezTo>
                    <a:pt x="972" y="1015"/>
                    <a:pt x="938" y="980"/>
                    <a:pt x="938" y="937"/>
                  </a:cubicBezTo>
                  <a:cubicBezTo>
                    <a:pt x="938" y="893"/>
                    <a:pt x="972" y="859"/>
                    <a:pt x="1016" y="859"/>
                  </a:cubicBezTo>
                  <a:cubicBezTo>
                    <a:pt x="1059" y="859"/>
                    <a:pt x="1094" y="893"/>
                    <a:pt x="1094" y="937"/>
                  </a:cubicBezTo>
                  <a:cubicBezTo>
                    <a:pt x="1094" y="980"/>
                    <a:pt x="1059" y="1015"/>
                    <a:pt x="1016" y="1015"/>
                  </a:cubicBezTo>
                  <a:close/>
                  <a:moveTo>
                    <a:pt x="1016" y="1328"/>
                  </a:moveTo>
                  <a:lnTo>
                    <a:pt x="1016" y="1328"/>
                  </a:lnTo>
                  <a:cubicBezTo>
                    <a:pt x="972" y="1328"/>
                    <a:pt x="938" y="1293"/>
                    <a:pt x="938" y="1249"/>
                  </a:cubicBezTo>
                  <a:cubicBezTo>
                    <a:pt x="938" y="1206"/>
                    <a:pt x="972" y="1172"/>
                    <a:pt x="1016" y="1172"/>
                  </a:cubicBezTo>
                  <a:cubicBezTo>
                    <a:pt x="1059" y="1172"/>
                    <a:pt x="1094" y="1206"/>
                    <a:pt x="1094" y="1249"/>
                  </a:cubicBezTo>
                  <a:cubicBezTo>
                    <a:pt x="1094" y="1293"/>
                    <a:pt x="1059" y="1328"/>
                    <a:pt x="1016" y="1328"/>
                  </a:cubicBezTo>
                  <a:close/>
                  <a:moveTo>
                    <a:pt x="1016" y="1640"/>
                  </a:moveTo>
                  <a:lnTo>
                    <a:pt x="1016" y="1640"/>
                  </a:lnTo>
                  <a:cubicBezTo>
                    <a:pt x="972" y="1640"/>
                    <a:pt x="938" y="1605"/>
                    <a:pt x="938" y="1562"/>
                  </a:cubicBezTo>
                  <a:cubicBezTo>
                    <a:pt x="938" y="1519"/>
                    <a:pt x="972" y="1484"/>
                    <a:pt x="1016" y="1484"/>
                  </a:cubicBezTo>
                  <a:cubicBezTo>
                    <a:pt x="1059" y="1484"/>
                    <a:pt x="1094" y="1519"/>
                    <a:pt x="1094" y="1562"/>
                  </a:cubicBezTo>
                  <a:cubicBezTo>
                    <a:pt x="1094" y="1605"/>
                    <a:pt x="1059" y="1640"/>
                    <a:pt x="1016" y="1640"/>
                  </a:cubicBezTo>
                  <a:close/>
                  <a:moveTo>
                    <a:pt x="1016" y="1953"/>
                  </a:moveTo>
                  <a:lnTo>
                    <a:pt x="1016" y="1953"/>
                  </a:lnTo>
                  <a:cubicBezTo>
                    <a:pt x="972" y="1953"/>
                    <a:pt x="938" y="1917"/>
                    <a:pt x="938" y="1874"/>
                  </a:cubicBezTo>
                  <a:cubicBezTo>
                    <a:pt x="938" y="1831"/>
                    <a:pt x="972" y="1796"/>
                    <a:pt x="1016" y="1796"/>
                  </a:cubicBezTo>
                  <a:cubicBezTo>
                    <a:pt x="1059" y="1796"/>
                    <a:pt x="1094" y="1831"/>
                    <a:pt x="1094" y="1874"/>
                  </a:cubicBezTo>
                  <a:cubicBezTo>
                    <a:pt x="1094" y="1917"/>
                    <a:pt x="1059" y="1953"/>
                    <a:pt x="1016" y="1953"/>
                  </a:cubicBezTo>
                  <a:close/>
                  <a:moveTo>
                    <a:pt x="1250" y="1484"/>
                  </a:moveTo>
                  <a:lnTo>
                    <a:pt x="1718" y="1484"/>
                  </a:lnTo>
                  <a:lnTo>
                    <a:pt x="1718" y="1640"/>
                  </a:lnTo>
                  <a:lnTo>
                    <a:pt x="1250" y="1640"/>
                  </a:lnTo>
                  <a:lnTo>
                    <a:pt x="1250" y="1484"/>
                  </a:lnTo>
                  <a:close/>
                  <a:moveTo>
                    <a:pt x="1250" y="859"/>
                  </a:moveTo>
                  <a:lnTo>
                    <a:pt x="1952" y="859"/>
                  </a:lnTo>
                  <a:lnTo>
                    <a:pt x="1952" y="1015"/>
                  </a:lnTo>
                  <a:lnTo>
                    <a:pt x="1250" y="1015"/>
                  </a:lnTo>
                  <a:lnTo>
                    <a:pt x="1250" y="859"/>
                  </a:lnTo>
                  <a:close/>
                  <a:moveTo>
                    <a:pt x="1250" y="390"/>
                  </a:moveTo>
                  <a:lnTo>
                    <a:pt x="1796" y="390"/>
                  </a:lnTo>
                  <a:lnTo>
                    <a:pt x="1796" y="546"/>
                  </a:lnTo>
                  <a:lnTo>
                    <a:pt x="1250" y="546"/>
                  </a:lnTo>
                  <a:lnTo>
                    <a:pt x="1250" y="390"/>
                  </a:lnTo>
                  <a:close/>
                  <a:moveTo>
                    <a:pt x="625" y="2265"/>
                  </a:moveTo>
                  <a:lnTo>
                    <a:pt x="625" y="2265"/>
                  </a:lnTo>
                  <a:cubicBezTo>
                    <a:pt x="625" y="2308"/>
                    <a:pt x="590" y="2343"/>
                    <a:pt x="547" y="2343"/>
                  </a:cubicBezTo>
                  <a:cubicBezTo>
                    <a:pt x="504" y="2343"/>
                    <a:pt x="469" y="2308"/>
                    <a:pt x="469" y="2265"/>
                  </a:cubicBezTo>
                  <a:lnTo>
                    <a:pt x="469" y="859"/>
                  </a:lnTo>
                  <a:cubicBezTo>
                    <a:pt x="469" y="831"/>
                    <a:pt x="463" y="806"/>
                    <a:pt x="454" y="781"/>
                  </a:cubicBezTo>
                  <a:lnTo>
                    <a:pt x="625" y="781"/>
                  </a:lnTo>
                  <a:lnTo>
                    <a:pt x="625" y="2265"/>
                  </a:lnTo>
                  <a:close/>
                  <a:moveTo>
                    <a:pt x="313" y="1640"/>
                  </a:moveTo>
                  <a:lnTo>
                    <a:pt x="157" y="1640"/>
                  </a:lnTo>
                  <a:lnTo>
                    <a:pt x="157" y="859"/>
                  </a:lnTo>
                  <a:cubicBezTo>
                    <a:pt x="157" y="816"/>
                    <a:pt x="191" y="781"/>
                    <a:pt x="234" y="781"/>
                  </a:cubicBezTo>
                  <a:cubicBezTo>
                    <a:pt x="277" y="781"/>
                    <a:pt x="313" y="816"/>
                    <a:pt x="313" y="859"/>
                  </a:cubicBezTo>
                  <a:lnTo>
                    <a:pt x="313" y="1640"/>
                  </a:lnTo>
                  <a:close/>
                  <a:moveTo>
                    <a:pt x="625" y="0"/>
                  </a:moveTo>
                  <a:lnTo>
                    <a:pt x="625" y="625"/>
                  </a:lnTo>
                  <a:lnTo>
                    <a:pt x="234" y="625"/>
                  </a:lnTo>
                  <a:cubicBezTo>
                    <a:pt x="105" y="625"/>
                    <a:pt x="0" y="730"/>
                    <a:pt x="0" y="859"/>
                  </a:cubicBezTo>
                  <a:lnTo>
                    <a:pt x="0" y="1796"/>
                  </a:lnTo>
                  <a:lnTo>
                    <a:pt x="313" y="1796"/>
                  </a:lnTo>
                  <a:lnTo>
                    <a:pt x="313" y="2265"/>
                  </a:lnTo>
                  <a:cubicBezTo>
                    <a:pt x="313" y="2394"/>
                    <a:pt x="418" y="2499"/>
                    <a:pt x="547" y="2499"/>
                  </a:cubicBezTo>
                  <a:lnTo>
                    <a:pt x="2109" y="2499"/>
                  </a:lnTo>
                  <a:cubicBezTo>
                    <a:pt x="2238" y="2499"/>
                    <a:pt x="2343" y="2394"/>
                    <a:pt x="2343" y="2265"/>
                  </a:cubicBezTo>
                  <a:lnTo>
                    <a:pt x="2343" y="0"/>
                  </a:lnTo>
                  <a:lnTo>
                    <a:pt x="62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567" dirty="0">
                <a:latin typeface="+mj-lt"/>
              </a:endParaRPr>
            </a:p>
          </p:txBody>
        </p:sp>
        <p:sp>
          <p:nvSpPr>
            <p:cNvPr id="22" name="TextBox 48">
              <a:extLst>
                <a:ext uri="{FF2B5EF4-FFF2-40B4-BE49-F238E27FC236}">
                  <a16:creationId xmlns:a16="http://schemas.microsoft.com/office/drawing/2014/main" id="{D3DC1898-6275-4144-AE76-CED6333A4068}"/>
                </a:ext>
              </a:extLst>
            </p:cNvPr>
            <p:cNvSpPr txBox="1"/>
            <p:nvPr/>
          </p:nvSpPr>
          <p:spPr>
            <a:xfrm>
              <a:off x="7001104" y="5292321"/>
              <a:ext cx="1247067" cy="61388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Aufbau der </a:t>
              </a:r>
              <a:b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</a:br>
              <a:r>
                <a:rPr lang="en-US" sz="1400" b="1" dirty="0" err="1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Restrukturierungs</a:t>
              </a:r>
              <a: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-</a:t>
              </a:r>
              <a:b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</a:br>
              <a:r>
                <a:rPr lang="en-US" sz="1400" b="1" dirty="0" err="1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Planung</a:t>
              </a:r>
              <a:endParaRPr lang="en-US" sz="1400" b="1" dirty="0">
                <a:solidFill>
                  <a:schemeClr val="bg1"/>
                </a:solidFill>
                <a:latin typeface="+mj-lt"/>
                <a:cs typeface="Poppins" pitchFamily="2" charset="77"/>
              </a:endParaRPr>
            </a:p>
          </p:txBody>
        </p:sp>
        <p:sp>
          <p:nvSpPr>
            <p:cNvPr id="23" name="Freeform 91">
              <a:extLst>
                <a:ext uri="{FF2B5EF4-FFF2-40B4-BE49-F238E27FC236}">
                  <a16:creationId xmlns:a16="http://schemas.microsoft.com/office/drawing/2014/main" id="{175DD395-C0D3-4565-B465-BB6ECC957B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5823" y="5054493"/>
              <a:ext cx="337630" cy="316193"/>
            </a:xfrm>
            <a:custGeom>
              <a:avLst/>
              <a:gdLst>
                <a:gd name="T0" fmla="*/ 642085 w 899753"/>
                <a:gd name="T1" fmla="*/ 505575 h 842602"/>
                <a:gd name="T2" fmla="*/ 781355 w 899753"/>
                <a:gd name="T3" fmla="*/ 645275 h 842602"/>
                <a:gd name="T4" fmla="*/ 838935 w 899753"/>
                <a:gd name="T5" fmla="*/ 505575 h 842602"/>
                <a:gd name="T6" fmla="*/ 506413 w 899753"/>
                <a:gd name="T7" fmla="*/ 449262 h 842602"/>
                <a:gd name="T8" fmla="*/ 899753 w 899753"/>
                <a:gd name="T9" fmla="*/ 449262 h 842602"/>
                <a:gd name="T10" fmla="*/ 784594 w 899753"/>
                <a:gd name="T11" fmla="*/ 728301 h 842602"/>
                <a:gd name="T12" fmla="*/ 506990 w 899753"/>
                <a:gd name="T13" fmla="*/ 61123 h 842602"/>
                <a:gd name="T14" fmla="*/ 506990 w 899753"/>
                <a:gd name="T15" fmla="*/ 336892 h 842602"/>
                <a:gd name="T16" fmla="*/ 783372 w 899753"/>
                <a:gd name="T17" fmla="*/ 336892 h 842602"/>
                <a:gd name="T18" fmla="*/ 506990 w 899753"/>
                <a:gd name="T19" fmla="*/ 61123 h 842602"/>
                <a:gd name="T20" fmla="*/ 394203 w 899753"/>
                <a:gd name="T21" fmla="*/ 55562 h 842602"/>
                <a:gd name="T22" fmla="*/ 394203 w 899753"/>
                <a:gd name="T23" fmla="*/ 449082 h 842602"/>
                <a:gd name="T24" fmla="*/ 672740 w 899753"/>
                <a:gd name="T25" fmla="*/ 727390 h 842602"/>
                <a:gd name="T26" fmla="*/ 394203 w 899753"/>
                <a:gd name="T27" fmla="*/ 842602 h 842602"/>
                <a:gd name="T28" fmla="*/ 0 w 899753"/>
                <a:gd name="T29" fmla="*/ 449082 h 842602"/>
                <a:gd name="T30" fmla="*/ 394203 w 899753"/>
                <a:gd name="T31" fmla="*/ 55562 h 842602"/>
                <a:gd name="T32" fmla="*/ 450850 w 899753"/>
                <a:gd name="T33" fmla="*/ 0 h 842602"/>
                <a:gd name="T34" fmla="*/ 844190 w 899753"/>
                <a:gd name="T35" fmla="*/ 393341 h 842602"/>
                <a:gd name="T36" fmla="*/ 450850 w 899753"/>
                <a:gd name="T37" fmla="*/ 393341 h 84260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899753" h="842602">
                  <a:moveTo>
                    <a:pt x="642085" y="505575"/>
                  </a:moveTo>
                  <a:lnTo>
                    <a:pt x="781355" y="645275"/>
                  </a:lnTo>
                  <a:cubicBezTo>
                    <a:pt x="810865" y="603763"/>
                    <a:pt x="830658" y="556113"/>
                    <a:pt x="838935" y="505575"/>
                  </a:cubicBezTo>
                  <a:lnTo>
                    <a:pt x="642085" y="505575"/>
                  </a:lnTo>
                  <a:close/>
                  <a:moveTo>
                    <a:pt x="506413" y="449262"/>
                  </a:moveTo>
                  <a:lnTo>
                    <a:pt x="899753" y="449262"/>
                  </a:lnTo>
                  <a:cubicBezTo>
                    <a:pt x="899753" y="558279"/>
                    <a:pt x="855849" y="656827"/>
                    <a:pt x="784594" y="728301"/>
                  </a:cubicBezTo>
                  <a:lnTo>
                    <a:pt x="506413" y="449262"/>
                  </a:lnTo>
                  <a:close/>
                  <a:moveTo>
                    <a:pt x="506990" y="61123"/>
                  </a:moveTo>
                  <a:lnTo>
                    <a:pt x="506990" y="336892"/>
                  </a:lnTo>
                  <a:lnTo>
                    <a:pt x="783372" y="336892"/>
                  </a:lnTo>
                  <a:cubicBezTo>
                    <a:pt x="759620" y="195951"/>
                    <a:pt x="648060" y="84493"/>
                    <a:pt x="506990" y="61123"/>
                  </a:cubicBezTo>
                  <a:close/>
                  <a:moveTo>
                    <a:pt x="394203" y="55562"/>
                  </a:moveTo>
                  <a:lnTo>
                    <a:pt x="394203" y="449082"/>
                  </a:lnTo>
                  <a:lnTo>
                    <a:pt x="672740" y="727390"/>
                  </a:lnTo>
                  <a:cubicBezTo>
                    <a:pt x="601394" y="798678"/>
                    <a:pt x="502663" y="842602"/>
                    <a:pt x="394203" y="842602"/>
                  </a:cubicBezTo>
                  <a:cubicBezTo>
                    <a:pt x="176203" y="842602"/>
                    <a:pt x="0" y="666544"/>
                    <a:pt x="0" y="449082"/>
                  </a:cubicBezTo>
                  <a:cubicBezTo>
                    <a:pt x="0" y="231620"/>
                    <a:pt x="176203" y="55562"/>
                    <a:pt x="394203" y="55562"/>
                  </a:cubicBezTo>
                  <a:close/>
                  <a:moveTo>
                    <a:pt x="450850" y="0"/>
                  </a:moveTo>
                  <a:cubicBezTo>
                    <a:pt x="668213" y="0"/>
                    <a:pt x="844190" y="176176"/>
                    <a:pt x="844190" y="393341"/>
                  </a:cubicBezTo>
                  <a:lnTo>
                    <a:pt x="450850" y="393341"/>
                  </a:lnTo>
                  <a:lnTo>
                    <a:pt x="45085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sz="567" dirty="0">
                <a:latin typeface="+mj-lt"/>
              </a:endParaRPr>
            </a:p>
          </p:txBody>
        </p:sp>
        <p:sp>
          <p:nvSpPr>
            <p:cNvPr id="24" name="Freeform 85">
              <a:extLst>
                <a:ext uri="{FF2B5EF4-FFF2-40B4-BE49-F238E27FC236}">
                  <a16:creationId xmlns:a16="http://schemas.microsoft.com/office/drawing/2014/main" id="{3053E684-6E0D-45A0-9C61-C9628CBF96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0468" y="3236851"/>
              <a:ext cx="292208" cy="292209"/>
            </a:xfrm>
            <a:custGeom>
              <a:avLst/>
              <a:gdLst>
                <a:gd name="T0" fmla="*/ 422275 w 899752"/>
                <a:gd name="T1" fmla="*/ 280988 h 899754"/>
                <a:gd name="T2" fmla="*/ 534627 w 899752"/>
                <a:gd name="T3" fmla="*/ 365919 h 899754"/>
                <a:gd name="T4" fmla="*/ 422275 w 899752"/>
                <a:gd name="T5" fmla="*/ 450489 h 899754"/>
                <a:gd name="T6" fmla="*/ 57150 w 899752"/>
                <a:gd name="T7" fmla="*/ 225425 h 899754"/>
                <a:gd name="T8" fmla="*/ 113290 w 899752"/>
                <a:gd name="T9" fmla="*/ 225425 h 899754"/>
                <a:gd name="T10" fmla="*/ 113290 w 899752"/>
                <a:gd name="T11" fmla="*/ 562409 h 899754"/>
                <a:gd name="T12" fmla="*/ 422420 w 899752"/>
                <a:gd name="T13" fmla="*/ 562409 h 899754"/>
                <a:gd name="T14" fmla="*/ 478560 w 899752"/>
                <a:gd name="T15" fmla="*/ 562409 h 899754"/>
                <a:gd name="T16" fmla="*/ 787690 w 899752"/>
                <a:gd name="T17" fmla="*/ 562409 h 899754"/>
                <a:gd name="T18" fmla="*/ 787690 w 899752"/>
                <a:gd name="T19" fmla="*/ 225425 h 899754"/>
                <a:gd name="T20" fmla="*/ 844190 w 899752"/>
                <a:gd name="T21" fmla="*/ 225425 h 899754"/>
                <a:gd name="T22" fmla="*/ 844190 w 899752"/>
                <a:gd name="T23" fmla="*/ 618873 h 899754"/>
                <a:gd name="T24" fmla="*/ 478560 w 899752"/>
                <a:gd name="T25" fmla="*/ 618873 h 899754"/>
                <a:gd name="T26" fmla="*/ 478560 w 899752"/>
                <a:gd name="T27" fmla="*/ 803729 h 899754"/>
                <a:gd name="T28" fmla="*/ 490436 w 899752"/>
                <a:gd name="T29" fmla="*/ 815597 h 899754"/>
                <a:gd name="T30" fmla="*/ 518146 w 899752"/>
                <a:gd name="T31" fmla="*/ 843649 h 899754"/>
                <a:gd name="T32" fmla="*/ 590840 w 899752"/>
                <a:gd name="T33" fmla="*/ 843649 h 899754"/>
                <a:gd name="T34" fmla="*/ 590840 w 899752"/>
                <a:gd name="T35" fmla="*/ 899754 h 899754"/>
                <a:gd name="T36" fmla="*/ 495114 w 899752"/>
                <a:gd name="T37" fmla="*/ 899754 h 899754"/>
                <a:gd name="T38" fmla="*/ 450490 w 899752"/>
                <a:gd name="T39" fmla="*/ 855158 h 899754"/>
                <a:gd name="T40" fmla="*/ 405866 w 899752"/>
                <a:gd name="T41" fmla="*/ 899754 h 899754"/>
                <a:gd name="T42" fmla="*/ 309780 w 899752"/>
                <a:gd name="T43" fmla="*/ 899754 h 899754"/>
                <a:gd name="T44" fmla="*/ 309780 w 899752"/>
                <a:gd name="T45" fmla="*/ 843649 h 899754"/>
                <a:gd name="T46" fmla="*/ 382475 w 899752"/>
                <a:gd name="T47" fmla="*/ 843649 h 899754"/>
                <a:gd name="T48" fmla="*/ 410904 w 899752"/>
                <a:gd name="T49" fmla="*/ 815597 h 899754"/>
                <a:gd name="T50" fmla="*/ 422420 w 899752"/>
                <a:gd name="T51" fmla="*/ 803729 h 899754"/>
                <a:gd name="T52" fmla="*/ 422420 w 899752"/>
                <a:gd name="T53" fmla="*/ 618873 h 899754"/>
                <a:gd name="T54" fmla="*/ 57150 w 899752"/>
                <a:gd name="T55" fmla="*/ 618873 h 899754"/>
                <a:gd name="T56" fmla="*/ 421804 w 899752"/>
                <a:gd name="T57" fmla="*/ 0 h 899754"/>
                <a:gd name="T58" fmla="*/ 477949 w 899752"/>
                <a:gd name="T59" fmla="*/ 0 h 899754"/>
                <a:gd name="T60" fmla="*/ 477949 w 899752"/>
                <a:gd name="T61" fmla="*/ 56380 h 899754"/>
                <a:gd name="T62" fmla="*/ 899752 w 899752"/>
                <a:gd name="T63" fmla="*/ 56380 h 899754"/>
                <a:gd name="T64" fmla="*/ 899752 w 899752"/>
                <a:gd name="T65" fmla="*/ 169501 h 899754"/>
                <a:gd name="T66" fmla="*/ 0 w 899752"/>
                <a:gd name="T67" fmla="*/ 169501 h 899754"/>
                <a:gd name="T68" fmla="*/ 0 w 899752"/>
                <a:gd name="T69" fmla="*/ 56380 h 899754"/>
                <a:gd name="T70" fmla="*/ 421804 w 899752"/>
                <a:gd name="T71" fmla="*/ 56380 h 89975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99752" h="899754">
                  <a:moveTo>
                    <a:pt x="422275" y="280988"/>
                  </a:moveTo>
                  <a:lnTo>
                    <a:pt x="534627" y="365919"/>
                  </a:lnTo>
                  <a:lnTo>
                    <a:pt x="422275" y="450489"/>
                  </a:lnTo>
                  <a:lnTo>
                    <a:pt x="422275" y="280988"/>
                  </a:lnTo>
                  <a:close/>
                  <a:moveTo>
                    <a:pt x="57150" y="225425"/>
                  </a:moveTo>
                  <a:lnTo>
                    <a:pt x="113290" y="225425"/>
                  </a:lnTo>
                  <a:lnTo>
                    <a:pt x="113290" y="562409"/>
                  </a:lnTo>
                  <a:lnTo>
                    <a:pt x="422420" y="562409"/>
                  </a:lnTo>
                  <a:lnTo>
                    <a:pt x="478560" y="562409"/>
                  </a:lnTo>
                  <a:lnTo>
                    <a:pt x="787690" y="562409"/>
                  </a:lnTo>
                  <a:lnTo>
                    <a:pt x="787690" y="225425"/>
                  </a:lnTo>
                  <a:lnTo>
                    <a:pt x="844190" y="225425"/>
                  </a:lnTo>
                  <a:lnTo>
                    <a:pt x="844190" y="618873"/>
                  </a:lnTo>
                  <a:lnTo>
                    <a:pt x="478560" y="618873"/>
                  </a:lnTo>
                  <a:lnTo>
                    <a:pt x="478560" y="803729"/>
                  </a:lnTo>
                  <a:lnTo>
                    <a:pt x="490436" y="815597"/>
                  </a:lnTo>
                  <a:lnTo>
                    <a:pt x="518146" y="843649"/>
                  </a:lnTo>
                  <a:lnTo>
                    <a:pt x="590840" y="843649"/>
                  </a:lnTo>
                  <a:lnTo>
                    <a:pt x="590840" y="899754"/>
                  </a:lnTo>
                  <a:lnTo>
                    <a:pt x="495114" y="899754"/>
                  </a:lnTo>
                  <a:lnTo>
                    <a:pt x="450490" y="855158"/>
                  </a:lnTo>
                  <a:lnTo>
                    <a:pt x="405866" y="899754"/>
                  </a:lnTo>
                  <a:lnTo>
                    <a:pt x="309780" y="899754"/>
                  </a:lnTo>
                  <a:lnTo>
                    <a:pt x="309780" y="843649"/>
                  </a:lnTo>
                  <a:lnTo>
                    <a:pt x="382475" y="843649"/>
                  </a:lnTo>
                  <a:lnTo>
                    <a:pt x="410904" y="815597"/>
                  </a:lnTo>
                  <a:lnTo>
                    <a:pt x="422420" y="803729"/>
                  </a:lnTo>
                  <a:lnTo>
                    <a:pt x="422420" y="618873"/>
                  </a:lnTo>
                  <a:lnTo>
                    <a:pt x="57150" y="618873"/>
                  </a:lnTo>
                  <a:lnTo>
                    <a:pt x="57150" y="225425"/>
                  </a:lnTo>
                  <a:close/>
                  <a:moveTo>
                    <a:pt x="421804" y="0"/>
                  </a:moveTo>
                  <a:lnTo>
                    <a:pt x="477949" y="0"/>
                  </a:lnTo>
                  <a:lnTo>
                    <a:pt x="477949" y="56380"/>
                  </a:lnTo>
                  <a:lnTo>
                    <a:pt x="899752" y="56380"/>
                  </a:lnTo>
                  <a:lnTo>
                    <a:pt x="899752" y="169501"/>
                  </a:lnTo>
                  <a:lnTo>
                    <a:pt x="0" y="169501"/>
                  </a:lnTo>
                  <a:lnTo>
                    <a:pt x="0" y="56380"/>
                  </a:lnTo>
                  <a:lnTo>
                    <a:pt x="421804" y="56380"/>
                  </a:lnTo>
                  <a:lnTo>
                    <a:pt x="42180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sz="567" dirty="0">
                <a:latin typeface="+mj-lt"/>
              </a:endParaRPr>
            </a:p>
          </p:txBody>
        </p:sp>
        <p:sp>
          <p:nvSpPr>
            <p:cNvPr id="25" name="TextBox 52">
              <a:extLst>
                <a:ext uri="{FF2B5EF4-FFF2-40B4-BE49-F238E27FC236}">
                  <a16:creationId xmlns:a16="http://schemas.microsoft.com/office/drawing/2014/main" id="{2B63EF41-C744-40AC-9070-4071716CB85A}"/>
                </a:ext>
              </a:extLst>
            </p:cNvPr>
            <p:cNvSpPr txBox="1"/>
            <p:nvPr/>
          </p:nvSpPr>
          <p:spPr>
            <a:xfrm>
              <a:off x="7939968" y="3708118"/>
              <a:ext cx="1481987" cy="89525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Präsentation</a:t>
              </a:r>
              <a:br>
                <a:rPr lang="en-US" sz="16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</a:br>
              <a:r>
                <a:rPr lang="en-US" sz="16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 der</a:t>
              </a:r>
              <a:br>
                <a:rPr lang="en-US" sz="16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</a:br>
              <a:r>
                <a:rPr lang="en-US" sz="1600" b="1" dirty="0" err="1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Maßnahmen-wirkungen</a:t>
              </a:r>
              <a:endParaRPr lang="en-US" sz="1600" b="1" dirty="0">
                <a:solidFill>
                  <a:schemeClr val="bg1"/>
                </a:solidFill>
                <a:latin typeface="+mj-lt"/>
                <a:cs typeface="Poppins" pitchFamily="2" charset="77"/>
              </a:endParaRPr>
            </a:p>
          </p:txBody>
        </p:sp>
        <p:sp>
          <p:nvSpPr>
            <p:cNvPr id="26" name="TextBox 56">
              <a:extLst>
                <a:ext uri="{FF2B5EF4-FFF2-40B4-BE49-F238E27FC236}">
                  <a16:creationId xmlns:a16="http://schemas.microsoft.com/office/drawing/2014/main" id="{C35268F3-A728-411A-B2B9-9925690FCD38}"/>
                </a:ext>
              </a:extLst>
            </p:cNvPr>
            <p:cNvSpPr txBox="1"/>
            <p:nvPr/>
          </p:nvSpPr>
          <p:spPr>
            <a:xfrm>
              <a:off x="5835447" y="4478848"/>
              <a:ext cx="827044" cy="613889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Kennzahlen</a:t>
              </a:r>
              <a:b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</a:br>
              <a: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und</a:t>
              </a:r>
              <a:b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</a:br>
              <a:r>
                <a:rPr lang="en-US" sz="1400" b="1" dirty="0" err="1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Indikatoren</a:t>
              </a:r>
              <a:endParaRPr lang="en-US" sz="1400" b="1" dirty="0">
                <a:solidFill>
                  <a:schemeClr val="bg1"/>
                </a:solidFill>
                <a:latin typeface="+mj-lt"/>
                <a:cs typeface="Poppins" pitchFamily="2" charset="77"/>
              </a:endParaRPr>
            </a:p>
          </p:txBody>
        </p:sp>
        <p:sp>
          <p:nvSpPr>
            <p:cNvPr id="27" name="Freeform 89">
              <a:extLst>
                <a:ext uri="{FF2B5EF4-FFF2-40B4-BE49-F238E27FC236}">
                  <a16:creationId xmlns:a16="http://schemas.microsoft.com/office/drawing/2014/main" id="{63CF15F4-E96F-4DEC-B6F8-6B270256B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6214" y="4113511"/>
              <a:ext cx="325508" cy="243558"/>
            </a:xfrm>
            <a:custGeom>
              <a:avLst/>
              <a:gdLst>
                <a:gd name="T0" fmla="*/ 573956 w 901340"/>
                <a:gd name="T1" fmla="*/ 561975 h 674329"/>
                <a:gd name="T2" fmla="*/ 901340 w 901340"/>
                <a:gd name="T3" fmla="*/ 561975 h 674329"/>
                <a:gd name="T4" fmla="*/ 901340 w 901340"/>
                <a:gd name="T5" fmla="*/ 674329 h 674329"/>
                <a:gd name="T6" fmla="*/ 468313 w 901340"/>
                <a:gd name="T7" fmla="*/ 674329 h 674329"/>
                <a:gd name="T8" fmla="*/ 573956 w 901340"/>
                <a:gd name="T9" fmla="*/ 561975 h 674329"/>
                <a:gd name="T10" fmla="*/ 616811 w 901340"/>
                <a:gd name="T11" fmla="*/ 420688 h 674329"/>
                <a:gd name="T12" fmla="*/ 842604 w 901340"/>
                <a:gd name="T13" fmla="*/ 420688 h 674329"/>
                <a:gd name="T14" fmla="*/ 842604 w 901340"/>
                <a:gd name="T15" fmla="*/ 533040 h 674329"/>
                <a:gd name="T16" fmla="*/ 587375 w 901340"/>
                <a:gd name="T17" fmla="*/ 533040 h 674329"/>
                <a:gd name="T18" fmla="*/ 616811 w 901340"/>
                <a:gd name="T19" fmla="*/ 420688 h 674329"/>
                <a:gd name="T20" fmla="*/ 600075 w 901340"/>
                <a:gd name="T21" fmla="*/ 280988 h 674329"/>
                <a:gd name="T22" fmla="*/ 901339 w 901340"/>
                <a:gd name="T23" fmla="*/ 280988 h 674329"/>
                <a:gd name="T24" fmla="*/ 901339 w 901340"/>
                <a:gd name="T25" fmla="*/ 393341 h 674329"/>
                <a:gd name="T26" fmla="*/ 619919 w 901340"/>
                <a:gd name="T27" fmla="*/ 393341 h 674329"/>
                <a:gd name="T28" fmla="*/ 600075 w 901340"/>
                <a:gd name="T29" fmla="*/ 280988 h 674329"/>
                <a:gd name="T30" fmla="*/ 196799 w 901340"/>
                <a:gd name="T31" fmla="*/ 280982 h 674329"/>
                <a:gd name="T32" fmla="*/ 196799 w 901340"/>
                <a:gd name="T33" fmla="*/ 337072 h 674329"/>
                <a:gd name="T34" fmla="*/ 252925 w 901340"/>
                <a:gd name="T35" fmla="*/ 337072 h 674329"/>
                <a:gd name="T36" fmla="*/ 252925 w 901340"/>
                <a:gd name="T37" fmla="*/ 449611 h 674329"/>
                <a:gd name="T38" fmla="*/ 196799 w 901340"/>
                <a:gd name="T39" fmla="*/ 449611 h 674329"/>
                <a:gd name="T40" fmla="*/ 196799 w 901340"/>
                <a:gd name="T41" fmla="*/ 505700 h 674329"/>
                <a:gd name="T42" fmla="*/ 365176 w 901340"/>
                <a:gd name="T43" fmla="*/ 505700 h 674329"/>
                <a:gd name="T44" fmla="*/ 365176 w 901340"/>
                <a:gd name="T45" fmla="*/ 449611 h 674329"/>
                <a:gd name="T46" fmla="*/ 309051 w 901340"/>
                <a:gd name="T47" fmla="*/ 449611 h 674329"/>
                <a:gd name="T48" fmla="*/ 309051 w 901340"/>
                <a:gd name="T49" fmla="*/ 280982 h 674329"/>
                <a:gd name="T50" fmla="*/ 503238 w 901340"/>
                <a:gd name="T51" fmla="*/ 139700 h 674329"/>
                <a:gd name="T52" fmla="*/ 787040 w 901340"/>
                <a:gd name="T53" fmla="*/ 139700 h 674329"/>
                <a:gd name="T54" fmla="*/ 787040 w 901340"/>
                <a:gd name="T55" fmla="*/ 252053 h 674329"/>
                <a:gd name="T56" fmla="*/ 587154 w 901340"/>
                <a:gd name="T57" fmla="*/ 252053 h 674329"/>
                <a:gd name="T58" fmla="*/ 503238 w 901340"/>
                <a:gd name="T59" fmla="*/ 139700 h 674329"/>
                <a:gd name="T60" fmla="*/ 280988 w 901340"/>
                <a:gd name="T61" fmla="*/ 112713 h 674329"/>
                <a:gd name="T62" fmla="*/ 561615 w 901340"/>
                <a:gd name="T63" fmla="*/ 393521 h 674329"/>
                <a:gd name="T64" fmla="*/ 280988 w 901340"/>
                <a:gd name="T65" fmla="*/ 674329 h 674329"/>
                <a:gd name="T66" fmla="*/ 0 w 901340"/>
                <a:gd name="T67" fmla="*/ 393521 h 674329"/>
                <a:gd name="T68" fmla="*/ 280988 w 901340"/>
                <a:gd name="T69" fmla="*/ 112713 h 674329"/>
                <a:gd name="T70" fmla="*/ 282575 w 901340"/>
                <a:gd name="T71" fmla="*/ 0 h 674329"/>
                <a:gd name="T72" fmla="*/ 844190 w 901340"/>
                <a:gd name="T73" fmla="*/ 0 h 674329"/>
                <a:gd name="T74" fmla="*/ 844190 w 901340"/>
                <a:gd name="T75" fmla="*/ 112353 h 674329"/>
                <a:gd name="T76" fmla="*/ 468221 w 901340"/>
                <a:gd name="T77" fmla="*/ 112353 h 674329"/>
                <a:gd name="T78" fmla="*/ 282575 w 901340"/>
                <a:gd name="T79" fmla="*/ 55816 h 67432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901340" h="674329">
                  <a:moveTo>
                    <a:pt x="573956" y="561975"/>
                  </a:moveTo>
                  <a:lnTo>
                    <a:pt x="901340" y="561975"/>
                  </a:lnTo>
                  <a:lnTo>
                    <a:pt x="901340" y="674329"/>
                  </a:lnTo>
                  <a:lnTo>
                    <a:pt x="468313" y="674329"/>
                  </a:lnTo>
                  <a:cubicBezTo>
                    <a:pt x="511940" y="645613"/>
                    <a:pt x="547996" y="607204"/>
                    <a:pt x="573956" y="561975"/>
                  </a:cubicBezTo>
                  <a:close/>
                  <a:moveTo>
                    <a:pt x="616811" y="420688"/>
                  </a:moveTo>
                  <a:lnTo>
                    <a:pt x="842604" y="420688"/>
                  </a:lnTo>
                  <a:lnTo>
                    <a:pt x="842604" y="533040"/>
                  </a:lnTo>
                  <a:lnTo>
                    <a:pt x="587375" y="533040"/>
                  </a:lnTo>
                  <a:cubicBezTo>
                    <a:pt x="603529" y="498470"/>
                    <a:pt x="613580" y="460660"/>
                    <a:pt x="616811" y="420688"/>
                  </a:cubicBezTo>
                  <a:close/>
                  <a:moveTo>
                    <a:pt x="600075" y="280988"/>
                  </a:moveTo>
                  <a:lnTo>
                    <a:pt x="901339" y="280988"/>
                  </a:lnTo>
                  <a:lnTo>
                    <a:pt x="901339" y="393341"/>
                  </a:lnTo>
                  <a:lnTo>
                    <a:pt x="619919" y="393341"/>
                  </a:lnTo>
                  <a:cubicBezTo>
                    <a:pt x="619919" y="353856"/>
                    <a:pt x="612703" y="316166"/>
                    <a:pt x="600075" y="280988"/>
                  </a:cubicBezTo>
                  <a:close/>
                  <a:moveTo>
                    <a:pt x="196799" y="280982"/>
                  </a:moveTo>
                  <a:lnTo>
                    <a:pt x="196799" y="337072"/>
                  </a:lnTo>
                  <a:lnTo>
                    <a:pt x="252925" y="337072"/>
                  </a:lnTo>
                  <a:lnTo>
                    <a:pt x="252925" y="449611"/>
                  </a:lnTo>
                  <a:lnTo>
                    <a:pt x="196799" y="449611"/>
                  </a:lnTo>
                  <a:lnTo>
                    <a:pt x="196799" y="505700"/>
                  </a:lnTo>
                  <a:lnTo>
                    <a:pt x="365176" y="505700"/>
                  </a:lnTo>
                  <a:lnTo>
                    <a:pt x="365176" y="449611"/>
                  </a:lnTo>
                  <a:lnTo>
                    <a:pt x="309051" y="449611"/>
                  </a:lnTo>
                  <a:lnTo>
                    <a:pt x="309051" y="280982"/>
                  </a:lnTo>
                  <a:lnTo>
                    <a:pt x="196799" y="280982"/>
                  </a:lnTo>
                  <a:close/>
                  <a:moveTo>
                    <a:pt x="503238" y="139700"/>
                  </a:moveTo>
                  <a:lnTo>
                    <a:pt x="787040" y="139700"/>
                  </a:lnTo>
                  <a:lnTo>
                    <a:pt x="787040" y="252053"/>
                  </a:lnTo>
                  <a:lnTo>
                    <a:pt x="587154" y="252053"/>
                  </a:lnTo>
                  <a:cubicBezTo>
                    <a:pt x="567346" y="208840"/>
                    <a:pt x="538894" y="170669"/>
                    <a:pt x="503238" y="139700"/>
                  </a:cubicBezTo>
                  <a:close/>
                  <a:moveTo>
                    <a:pt x="280988" y="112713"/>
                  </a:moveTo>
                  <a:cubicBezTo>
                    <a:pt x="436053" y="112713"/>
                    <a:pt x="561615" y="238555"/>
                    <a:pt x="561615" y="393521"/>
                  </a:cubicBezTo>
                  <a:cubicBezTo>
                    <a:pt x="561615" y="548487"/>
                    <a:pt x="436053" y="674329"/>
                    <a:pt x="280988" y="674329"/>
                  </a:cubicBezTo>
                  <a:cubicBezTo>
                    <a:pt x="125923" y="674329"/>
                    <a:pt x="0" y="548487"/>
                    <a:pt x="0" y="393521"/>
                  </a:cubicBezTo>
                  <a:cubicBezTo>
                    <a:pt x="0" y="238555"/>
                    <a:pt x="125923" y="112713"/>
                    <a:pt x="280988" y="112713"/>
                  </a:cubicBezTo>
                  <a:close/>
                  <a:moveTo>
                    <a:pt x="282575" y="0"/>
                  </a:moveTo>
                  <a:lnTo>
                    <a:pt x="844190" y="0"/>
                  </a:lnTo>
                  <a:lnTo>
                    <a:pt x="844190" y="112353"/>
                  </a:lnTo>
                  <a:lnTo>
                    <a:pt x="468221" y="112353"/>
                  </a:lnTo>
                  <a:cubicBezTo>
                    <a:pt x="415694" y="76702"/>
                    <a:pt x="351293" y="55816"/>
                    <a:pt x="282575" y="55816"/>
                  </a:cubicBezTo>
                  <a:lnTo>
                    <a:pt x="28257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sz="567" dirty="0">
                <a:latin typeface="+mj-lt"/>
              </a:endParaRPr>
            </a:p>
          </p:txBody>
        </p:sp>
      </p:grpSp>
      <p:sp>
        <p:nvSpPr>
          <p:cNvPr id="28" name="TextBox 58">
            <a:extLst>
              <a:ext uri="{FF2B5EF4-FFF2-40B4-BE49-F238E27FC236}">
                <a16:creationId xmlns:a16="http://schemas.microsoft.com/office/drawing/2014/main" id="{1874CCDC-64E5-4C2F-B847-E5475F5C7605}"/>
              </a:ext>
            </a:extLst>
          </p:cNvPr>
          <p:cNvSpPr txBox="1"/>
          <p:nvPr/>
        </p:nvSpPr>
        <p:spPr>
          <a:xfrm>
            <a:off x="9762363" y="1570656"/>
            <a:ext cx="2472919" cy="477053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US" sz="1600" dirty="0">
              <a:latin typeface="+mj-lt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Der Plan zeigt alle Maßnahmen an (und funktioniert auch als Entscheidungsvorlage), wie z. B.: 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Eigenkapitalzufuhr</a:t>
            </a: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durch die Gesellschafter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Forderungsverzicht der Banken (mit oder ohne Besserungsschein)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Entgeltverzicht von Mitarbeitern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Kollektive</a:t>
            </a: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Restrukturierungs</a:t>
            </a: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  <a:b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</a:br>
            <a:r>
              <a:rPr lang="en-US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vereinbarung</a:t>
            </a: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BAE754-9B01-0145-9F89-DC126EF6764D}"/>
              </a:ext>
            </a:extLst>
          </p:cNvPr>
          <p:cNvSpPr/>
          <p:nvPr/>
        </p:nvSpPr>
        <p:spPr>
          <a:xfrm>
            <a:off x="3211968" y="2359982"/>
            <a:ext cx="238102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Der Erfolg der Sanierung hängt maßgeblich von der Umsetzung der Maßnahmen gemäß dem Konzept und der kontinuierlichen Überwachung und Aktualisierung des Konzepts durch die gesetzlichen Vertreter des Unternehmens ab.</a:t>
            </a:r>
          </a:p>
        </p:txBody>
      </p:sp>
      <p:sp>
        <p:nvSpPr>
          <p:cNvPr id="29" name="Textplatzhalter 1">
            <a:extLst>
              <a:ext uri="{FF2B5EF4-FFF2-40B4-BE49-F238E27FC236}">
                <a16:creationId xmlns:a16="http://schemas.microsoft.com/office/drawing/2014/main" id="{17A40D61-0A9A-485B-A3C9-AE3F5C9A9E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1065" y="458708"/>
            <a:ext cx="8089477" cy="697353"/>
          </a:xfrm>
        </p:spPr>
        <p:txBody>
          <a:bodyPr>
            <a:noAutofit/>
          </a:bodyPr>
          <a:lstStyle/>
          <a:p>
            <a:r>
              <a:rPr lang="en-GB" dirty="0"/>
              <a:t>Inhalt von Restrukturierungskonzepten: Integrierte Unternehmensplanung</a:t>
            </a:r>
          </a:p>
        </p:txBody>
      </p:sp>
    </p:spTree>
    <p:extLst>
      <p:ext uri="{BB962C8B-B14F-4D97-AF65-F5344CB8AC3E}">
        <p14:creationId xmlns:p14="http://schemas.microsoft.com/office/powerpoint/2010/main" val="2405516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>
            <a:extLst>
              <a:ext uri="{FF2B5EF4-FFF2-40B4-BE49-F238E27FC236}">
                <a16:creationId xmlns:a16="http://schemas.microsoft.com/office/drawing/2014/main" id="{BCA1FBE3-F056-44AB-82A7-5E880912E22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10" name="Objekt 9" hidden="1">
                        <a:extLst>
                          <a:ext uri="{FF2B5EF4-FFF2-40B4-BE49-F238E27FC236}">
                            <a16:creationId xmlns:a16="http://schemas.microsoft.com/office/drawing/2014/main" id="{BCA1FBE3-F056-44AB-82A7-5E880912E2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285788" y="1783737"/>
            <a:ext cx="4479870" cy="5191468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Ein </a:t>
            </a:r>
            <a:r>
              <a:rPr lang="en-US" sz="20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integrierter</a:t>
            </a:r>
            <a:r>
              <a:rPr lang="en-US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0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Restrukturierungsplan</a:t>
            </a:r>
            <a:r>
              <a:rPr lang="en-US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, der auf operativen Teilplänen (Umsatzplanung, Investitionsplanung, Personalkostenplanung etc.) basiert, umfasst grundsätzlich eine geplante Gewinn- und Verlustrechnung, eine geplante Bilanz und einen daraus abgeleiteten Liquiditätsplan.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Da eine Planung immer mit Unsicherheiten und Risiken verbunden ist, sollten Alternativrechnungen oder Simulationen </a:t>
            </a:r>
            <a:r>
              <a:rPr lang="en-US" sz="20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durchgeführt</a:t>
            </a:r>
            <a:r>
              <a:rPr lang="en-US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0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werden</a:t>
            </a:r>
            <a:r>
              <a:rPr lang="en-US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de-DE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um die Auswirkungen von Zielverfehlungen auf die Liquidität und andere wichtige Parameter aufzuzeigen.</a:t>
            </a:r>
            <a:endParaRPr lang="en-US" sz="20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US" sz="2200" dirty="0"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90702F68-82C1-42CC-9582-7CD198FA5AC1}"/>
              </a:ext>
            </a:extLst>
          </p:cNvPr>
          <p:cNvGrpSpPr>
            <a:grpSpLocks noChangeAspect="1"/>
          </p:cNvGrpSpPr>
          <p:nvPr/>
        </p:nvGrpSpPr>
        <p:grpSpPr>
          <a:xfrm>
            <a:off x="5429027" y="2056849"/>
            <a:ext cx="4106971" cy="4106972"/>
            <a:chOff x="5766160" y="2497407"/>
            <a:chExt cx="3413220" cy="3413221"/>
          </a:xfrm>
        </p:grpSpPr>
        <p:sp>
          <p:nvSpPr>
            <p:cNvPr id="15" name="Freeform 38">
              <a:extLst>
                <a:ext uri="{FF2B5EF4-FFF2-40B4-BE49-F238E27FC236}">
                  <a16:creationId xmlns:a16="http://schemas.microsoft.com/office/drawing/2014/main" id="{8EDE0225-25D9-4A5D-937B-C1B3B531F6B2}"/>
                </a:ext>
              </a:extLst>
            </p:cNvPr>
            <p:cNvSpPr/>
            <p:nvPr/>
          </p:nvSpPr>
          <p:spPr>
            <a:xfrm>
              <a:off x="5766160" y="2497407"/>
              <a:ext cx="2447604" cy="965616"/>
            </a:xfrm>
            <a:custGeom>
              <a:avLst/>
              <a:gdLst>
                <a:gd name="connsiteX0" fmla="*/ 2339506 w 5930083"/>
                <a:gd name="connsiteY0" fmla="*/ 0 h 2339506"/>
                <a:gd name="connsiteX1" fmla="*/ 5930083 w 5930083"/>
                <a:gd name="connsiteY1" fmla="*/ 0 h 2339506"/>
                <a:gd name="connsiteX2" fmla="*/ 5930083 w 5930083"/>
                <a:gd name="connsiteY2" fmla="*/ 2339506 h 2339506"/>
                <a:gd name="connsiteX3" fmla="*/ 2339506 w 5930083"/>
                <a:gd name="connsiteY3" fmla="*/ 2339506 h 2339506"/>
                <a:gd name="connsiteX4" fmla="*/ 0 w 5930083"/>
                <a:gd name="connsiteY4" fmla="*/ 2339506 h 2339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0083" h="2339506">
                  <a:moveTo>
                    <a:pt x="2339506" y="0"/>
                  </a:moveTo>
                  <a:lnTo>
                    <a:pt x="5930083" y="0"/>
                  </a:lnTo>
                  <a:lnTo>
                    <a:pt x="5930083" y="2339506"/>
                  </a:lnTo>
                  <a:lnTo>
                    <a:pt x="2339506" y="2339506"/>
                  </a:lnTo>
                  <a:lnTo>
                    <a:pt x="0" y="2339506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 dirty="0">
                <a:latin typeface="+mj-lt"/>
              </a:endParaRPr>
            </a:p>
          </p:txBody>
        </p:sp>
        <p:sp>
          <p:nvSpPr>
            <p:cNvPr id="16" name="Freeform 39">
              <a:extLst>
                <a:ext uri="{FF2B5EF4-FFF2-40B4-BE49-F238E27FC236}">
                  <a16:creationId xmlns:a16="http://schemas.microsoft.com/office/drawing/2014/main" id="{16AE0FC8-7583-4919-A369-3E1B34DC5C04}"/>
                </a:ext>
              </a:extLst>
            </p:cNvPr>
            <p:cNvSpPr/>
            <p:nvPr/>
          </p:nvSpPr>
          <p:spPr>
            <a:xfrm rot="5400000">
              <a:off x="7472770" y="3238401"/>
              <a:ext cx="2447604" cy="965616"/>
            </a:xfrm>
            <a:custGeom>
              <a:avLst/>
              <a:gdLst>
                <a:gd name="connsiteX0" fmla="*/ 2339506 w 5930083"/>
                <a:gd name="connsiteY0" fmla="*/ 0 h 2339506"/>
                <a:gd name="connsiteX1" fmla="*/ 5930083 w 5930083"/>
                <a:gd name="connsiteY1" fmla="*/ 0 h 2339506"/>
                <a:gd name="connsiteX2" fmla="*/ 5930083 w 5930083"/>
                <a:gd name="connsiteY2" fmla="*/ 2339506 h 2339506"/>
                <a:gd name="connsiteX3" fmla="*/ 2339506 w 5930083"/>
                <a:gd name="connsiteY3" fmla="*/ 2339506 h 2339506"/>
                <a:gd name="connsiteX4" fmla="*/ 0 w 5930083"/>
                <a:gd name="connsiteY4" fmla="*/ 2339506 h 2339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0083" h="2339506">
                  <a:moveTo>
                    <a:pt x="2339506" y="0"/>
                  </a:moveTo>
                  <a:lnTo>
                    <a:pt x="5930083" y="0"/>
                  </a:lnTo>
                  <a:lnTo>
                    <a:pt x="5930083" y="2339506"/>
                  </a:lnTo>
                  <a:lnTo>
                    <a:pt x="2339506" y="2339506"/>
                  </a:lnTo>
                  <a:lnTo>
                    <a:pt x="0" y="2339506"/>
                  </a:lnTo>
                  <a:close/>
                </a:path>
              </a:pathLst>
            </a:custGeom>
            <a:solidFill>
              <a:schemeClr val="accent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 dirty="0">
                <a:latin typeface="+mj-lt"/>
              </a:endParaRPr>
            </a:p>
          </p:txBody>
        </p:sp>
        <p:sp>
          <p:nvSpPr>
            <p:cNvPr id="17" name="Freeform 40">
              <a:extLst>
                <a:ext uri="{FF2B5EF4-FFF2-40B4-BE49-F238E27FC236}">
                  <a16:creationId xmlns:a16="http://schemas.microsoft.com/office/drawing/2014/main" id="{7E93E9F9-3FF7-4606-A59B-D8D903F0FDA9}"/>
                </a:ext>
              </a:extLst>
            </p:cNvPr>
            <p:cNvSpPr/>
            <p:nvPr/>
          </p:nvSpPr>
          <p:spPr>
            <a:xfrm rot="10800000">
              <a:off x="6708752" y="4945011"/>
              <a:ext cx="2447604" cy="965616"/>
            </a:xfrm>
            <a:custGeom>
              <a:avLst/>
              <a:gdLst>
                <a:gd name="connsiteX0" fmla="*/ 2339506 w 5930083"/>
                <a:gd name="connsiteY0" fmla="*/ 0 h 2339506"/>
                <a:gd name="connsiteX1" fmla="*/ 5930083 w 5930083"/>
                <a:gd name="connsiteY1" fmla="*/ 0 h 2339506"/>
                <a:gd name="connsiteX2" fmla="*/ 5930083 w 5930083"/>
                <a:gd name="connsiteY2" fmla="*/ 2339506 h 2339506"/>
                <a:gd name="connsiteX3" fmla="*/ 2339506 w 5930083"/>
                <a:gd name="connsiteY3" fmla="*/ 2339506 h 2339506"/>
                <a:gd name="connsiteX4" fmla="*/ 0 w 5930083"/>
                <a:gd name="connsiteY4" fmla="*/ 2339506 h 2339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0083" h="2339506">
                  <a:moveTo>
                    <a:pt x="2339506" y="0"/>
                  </a:moveTo>
                  <a:lnTo>
                    <a:pt x="5930083" y="0"/>
                  </a:lnTo>
                  <a:lnTo>
                    <a:pt x="5930083" y="2339506"/>
                  </a:lnTo>
                  <a:lnTo>
                    <a:pt x="2339506" y="2339506"/>
                  </a:lnTo>
                  <a:lnTo>
                    <a:pt x="0" y="233950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 dirty="0">
                <a:latin typeface="+mj-lt"/>
              </a:endParaRPr>
            </a:p>
          </p:txBody>
        </p:sp>
        <p:sp>
          <p:nvSpPr>
            <p:cNvPr id="18" name="Freeform 41">
              <a:extLst>
                <a:ext uri="{FF2B5EF4-FFF2-40B4-BE49-F238E27FC236}">
                  <a16:creationId xmlns:a16="http://schemas.microsoft.com/office/drawing/2014/main" id="{AEEBB382-01E1-4868-891D-33C37437EC4E}"/>
                </a:ext>
              </a:extLst>
            </p:cNvPr>
            <p:cNvSpPr/>
            <p:nvPr/>
          </p:nvSpPr>
          <p:spPr>
            <a:xfrm rot="16200000">
              <a:off x="5025166" y="4204018"/>
              <a:ext cx="2447604" cy="965616"/>
            </a:xfrm>
            <a:custGeom>
              <a:avLst/>
              <a:gdLst>
                <a:gd name="connsiteX0" fmla="*/ 2339506 w 5930083"/>
                <a:gd name="connsiteY0" fmla="*/ 0 h 2339506"/>
                <a:gd name="connsiteX1" fmla="*/ 5930083 w 5930083"/>
                <a:gd name="connsiteY1" fmla="*/ 0 h 2339506"/>
                <a:gd name="connsiteX2" fmla="*/ 5930083 w 5930083"/>
                <a:gd name="connsiteY2" fmla="*/ 2339506 h 2339506"/>
                <a:gd name="connsiteX3" fmla="*/ 2339506 w 5930083"/>
                <a:gd name="connsiteY3" fmla="*/ 2339506 h 2339506"/>
                <a:gd name="connsiteX4" fmla="*/ 0 w 5930083"/>
                <a:gd name="connsiteY4" fmla="*/ 2339506 h 2339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0083" h="2339506">
                  <a:moveTo>
                    <a:pt x="2339506" y="0"/>
                  </a:moveTo>
                  <a:lnTo>
                    <a:pt x="5930083" y="0"/>
                  </a:lnTo>
                  <a:lnTo>
                    <a:pt x="5930083" y="2339506"/>
                  </a:lnTo>
                  <a:lnTo>
                    <a:pt x="2339506" y="2339506"/>
                  </a:lnTo>
                  <a:lnTo>
                    <a:pt x="0" y="2339506"/>
                  </a:ln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 dirty="0">
                <a:latin typeface="+mj-lt"/>
              </a:endParaRPr>
            </a:p>
          </p:txBody>
        </p:sp>
        <p:sp>
          <p:nvSpPr>
            <p:cNvPr id="19" name="TextBox 43">
              <a:extLst>
                <a:ext uri="{FF2B5EF4-FFF2-40B4-BE49-F238E27FC236}">
                  <a16:creationId xmlns:a16="http://schemas.microsoft.com/office/drawing/2014/main" id="{AEC72BF0-11CD-4FCE-862D-B247DF65D7A2}"/>
                </a:ext>
              </a:extLst>
            </p:cNvPr>
            <p:cNvSpPr txBox="1"/>
            <p:nvPr/>
          </p:nvSpPr>
          <p:spPr>
            <a:xfrm>
              <a:off x="6731778" y="3756391"/>
              <a:ext cx="1481987" cy="8952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tx2"/>
                  </a:solidFill>
                  <a:latin typeface="+mj-lt"/>
                  <a:cs typeface="Poppins" pitchFamily="2" charset="77"/>
                </a:rPr>
                <a:t>Zusammenfassung: </a:t>
              </a:r>
              <a:r>
                <a:rPr lang="en-US" sz="1600" b="1" dirty="0" err="1">
                  <a:solidFill>
                    <a:schemeClr val="tx2"/>
                  </a:solidFill>
                  <a:latin typeface="+mj-lt"/>
                  <a:cs typeface="Poppins" pitchFamily="2" charset="77"/>
                </a:rPr>
                <a:t>Unternehmens-planung</a:t>
              </a:r>
              <a:r>
                <a:rPr lang="en-US" sz="1600" b="1" dirty="0">
                  <a:solidFill>
                    <a:schemeClr val="tx2"/>
                  </a:solidFill>
                  <a:latin typeface="+mj-lt"/>
                  <a:cs typeface="Poppins" pitchFamily="2" charset="77"/>
                </a:rPr>
                <a:t> in der Krise</a:t>
              </a:r>
            </a:p>
          </p:txBody>
        </p:sp>
        <p:sp>
          <p:nvSpPr>
            <p:cNvPr id="21" name="Freeform 41">
              <a:extLst>
                <a:ext uri="{FF2B5EF4-FFF2-40B4-BE49-F238E27FC236}">
                  <a16:creationId xmlns:a16="http://schemas.microsoft.com/office/drawing/2014/main" id="{CF70DE15-9BE8-40DD-A4E0-E82287C122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5520" y="2604219"/>
              <a:ext cx="274171" cy="292209"/>
            </a:xfrm>
            <a:custGeom>
              <a:avLst/>
              <a:gdLst>
                <a:gd name="T0" fmla="*/ 450379 w 2344"/>
                <a:gd name="T1" fmla="*/ 478140 h 2500"/>
                <a:gd name="T2" fmla="*/ 731775 w 2344"/>
                <a:gd name="T3" fmla="*/ 421973 h 2500"/>
                <a:gd name="T4" fmla="*/ 731775 w 2344"/>
                <a:gd name="T5" fmla="*/ 703168 h 2500"/>
                <a:gd name="T6" fmla="*/ 450379 w 2344"/>
                <a:gd name="T7" fmla="*/ 646641 h 2500"/>
                <a:gd name="T8" fmla="*/ 731775 w 2344"/>
                <a:gd name="T9" fmla="*/ 703168 h 2500"/>
                <a:gd name="T10" fmla="*/ 366068 w 2344"/>
                <a:gd name="T11" fmla="*/ 365446 h 2500"/>
                <a:gd name="T12" fmla="*/ 337964 w 2344"/>
                <a:gd name="T13" fmla="*/ 337362 h 2500"/>
                <a:gd name="T14" fmla="*/ 366068 w 2344"/>
                <a:gd name="T15" fmla="*/ 309279 h 2500"/>
                <a:gd name="T16" fmla="*/ 394171 w 2344"/>
                <a:gd name="T17" fmla="*/ 337362 h 2500"/>
                <a:gd name="T18" fmla="*/ 366068 w 2344"/>
                <a:gd name="T19" fmla="*/ 478140 h 2500"/>
                <a:gd name="T20" fmla="*/ 337964 w 2344"/>
                <a:gd name="T21" fmla="*/ 449696 h 2500"/>
                <a:gd name="T22" fmla="*/ 366068 w 2344"/>
                <a:gd name="T23" fmla="*/ 421973 h 2500"/>
                <a:gd name="T24" fmla="*/ 394171 w 2344"/>
                <a:gd name="T25" fmla="*/ 449696 h 2500"/>
                <a:gd name="T26" fmla="*/ 366068 w 2344"/>
                <a:gd name="T27" fmla="*/ 478140 h 2500"/>
                <a:gd name="T28" fmla="*/ 366068 w 2344"/>
                <a:gd name="T29" fmla="*/ 590474 h 2500"/>
                <a:gd name="T30" fmla="*/ 337964 w 2344"/>
                <a:gd name="T31" fmla="*/ 562391 h 2500"/>
                <a:gd name="T32" fmla="*/ 366068 w 2344"/>
                <a:gd name="T33" fmla="*/ 534307 h 2500"/>
                <a:gd name="T34" fmla="*/ 394171 w 2344"/>
                <a:gd name="T35" fmla="*/ 562391 h 2500"/>
                <a:gd name="T36" fmla="*/ 366068 w 2344"/>
                <a:gd name="T37" fmla="*/ 703168 h 2500"/>
                <a:gd name="T38" fmla="*/ 337964 w 2344"/>
                <a:gd name="T39" fmla="*/ 674725 h 2500"/>
                <a:gd name="T40" fmla="*/ 366068 w 2344"/>
                <a:gd name="T41" fmla="*/ 646641 h 2500"/>
                <a:gd name="T42" fmla="*/ 394171 w 2344"/>
                <a:gd name="T43" fmla="*/ 674725 h 2500"/>
                <a:gd name="T44" fmla="*/ 366068 w 2344"/>
                <a:gd name="T45" fmla="*/ 703168 h 2500"/>
                <a:gd name="T46" fmla="*/ 619000 w 2344"/>
                <a:gd name="T47" fmla="*/ 534307 h 2500"/>
                <a:gd name="T48" fmla="*/ 450379 w 2344"/>
                <a:gd name="T49" fmla="*/ 590474 h 2500"/>
                <a:gd name="T50" fmla="*/ 450379 w 2344"/>
                <a:gd name="T51" fmla="*/ 309279 h 2500"/>
                <a:gd name="T52" fmla="*/ 703311 w 2344"/>
                <a:gd name="T53" fmla="*/ 365446 h 2500"/>
                <a:gd name="T54" fmla="*/ 450379 w 2344"/>
                <a:gd name="T55" fmla="*/ 309279 h 2500"/>
                <a:gd name="T56" fmla="*/ 647104 w 2344"/>
                <a:gd name="T57" fmla="*/ 140418 h 2500"/>
                <a:gd name="T58" fmla="*/ 450379 w 2344"/>
                <a:gd name="T59" fmla="*/ 196585 h 2500"/>
                <a:gd name="T60" fmla="*/ 225189 w 2344"/>
                <a:gd name="T61" fmla="*/ 815502 h 2500"/>
                <a:gd name="T62" fmla="*/ 197086 w 2344"/>
                <a:gd name="T63" fmla="*/ 843586 h 2500"/>
                <a:gd name="T64" fmla="*/ 168982 w 2344"/>
                <a:gd name="T65" fmla="*/ 815502 h 2500"/>
                <a:gd name="T66" fmla="*/ 168982 w 2344"/>
                <a:gd name="T67" fmla="*/ 309279 h 2500"/>
                <a:gd name="T68" fmla="*/ 225189 w 2344"/>
                <a:gd name="T69" fmla="*/ 281195 h 2500"/>
                <a:gd name="T70" fmla="*/ 112775 w 2344"/>
                <a:gd name="T71" fmla="*/ 590474 h 2500"/>
                <a:gd name="T72" fmla="*/ 56568 w 2344"/>
                <a:gd name="T73" fmla="*/ 309279 h 2500"/>
                <a:gd name="T74" fmla="*/ 84311 w 2344"/>
                <a:gd name="T75" fmla="*/ 281195 h 2500"/>
                <a:gd name="T76" fmla="*/ 112775 w 2344"/>
                <a:gd name="T77" fmla="*/ 309279 h 2500"/>
                <a:gd name="T78" fmla="*/ 225189 w 2344"/>
                <a:gd name="T79" fmla="*/ 0 h 2500"/>
                <a:gd name="T80" fmla="*/ 84311 w 2344"/>
                <a:gd name="T81" fmla="*/ 225028 h 2500"/>
                <a:gd name="T82" fmla="*/ 0 w 2344"/>
                <a:gd name="T83" fmla="*/ 309279 h 2500"/>
                <a:gd name="T84" fmla="*/ 112775 w 2344"/>
                <a:gd name="T85" fmla="*/ 646641 h 2500"/>
                <a:gd name="T86" fmla="*/ 112775 w 2344"/>
                <a:gd name="T87" fmla="*/ 815502 h 2500"/>
                <a:gd name="T88" fmla="*/ 759879 w 2344"/>
                <a:gd name="T89" fmla="*/ 899753 h 2500"/>
                <a:gd name="T90" fmla="*/ 844190 w 2344"/>
                <a:gd name="T91" fmla="*/ 815502 h 2500"/>
                <a:gd name="T92" fmla="*/ 225189 w 2344"/>
                <a:gd name="T93" fmla="*/ 0 h 250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344" h="2500">
                  <a:moveTo>
                    <a:pt x="2031" y="1328"/>
                  </a:moveTo>
                  <a:lnTo>
                    <a:pt x="1250" y="1328"/>
                  </a:lnTo>
                  <a:lnTo>
                    <a:pt x="1250" y="1172"/>
                  </a:lnTo>
                  <a:lnTo>
                    <a:pt x="2031" y="1172"/>
                  </a:lnTo>
                  <a:lnTo>
                    <a:pt x="2031" y="1328"/>
                  </a:lnTo>
                  <a:close/>
                  <a:moveTo>
                    <a:pt x="2031" y="1953"/>
                  </a:moveTo>
                  <a:lnTo>
                    <a:pt x="1250" y="1953"/>
                  </a:lnTo>
                  <a:lnTo>
                    <a:pt x="1250" y="1796"/>
                  </a:lnTo>
                  <a:lnTo>
                    <a:pt x="2031" y="1796"/>
                  </a:lnTo>
                  <a:lnTo>
                    <a:pt x="2031" y="1953"/>
                  </a:lnTo>
                  <a:close/>
                  <a:moveTo>
                    <a:pt x="1016" y="1015"/>
                  </a:moveTo>
                  <a:lnTo>
                    <a:pt x="1016" y="1015"/>
                  </a:lnTo>
                  <a:cubicBezTo>
                    <a:pt x="972" y="1015"/>
                    <a:pt x="938" y="980"/>
                    <a:pt x="938" y="937"/>
                  </a:cubicBezTo>
                  <a:cubicBezTo>
                    <a:pt x="938" y="893"/>
                    <a:pt x="972" y="859"/>
                    <a:pt x="1016" y="859"/>
                  </a:cubicBezTo>
                  <a:cubicBezTo>
                    <a:pt x="1059" y="859"/>
                    <a:pt x="1094" y="893"/>
                    <a:pt x="1094" y="937"/>
                  </a:cubicBezTo>
                  <a:cubicBezTo>
                    <a:pt x="1094" y="980"/>
                    <a:pt x="1059" y="1015"/>
                    <a:pt x="1016" y="1015"/>
                  </a:cubicBezTo>
                  <a:close/>
                  <a:moveTo>
                    <a:pt x="1016" y="1328"/>
                  </a:moveTo>
                  <a:lnTo>
                    <a:pt x="1016" y="1328"/>
                  </a:lnTo>
                  <a:cubicBezTo>
                    <a:pt x="972" y="1328"/>
                    <a:pt x="938" y="1293"/>
                    <a:pt x="938" y="1249"/>
                  </a:cubicBezTo>
                  <a:cubicBezTo>
                    <a:pt x="938" y="1206"/>
                    <a:pt x="972" y="1172"/>
                    <a:pt x="1016" y="1172"/>
                  </a:cubicBezTo>
                  <a:cubicBezTo>
                    <a:pt x="1059" y="1172"/>
                    <a:pt x="1094" y="1206"/>
                    <a:pt x="1094" y="1249"/>
                  </a:cubicBezTo>
                  <a:cubicBezTo>
                    <a:pt x="1094" y="1293"/>
                    <a:pt x="1059" y="1328"/>
                    <a:pt x="1016" y="1328"/>
                  </a:cubicBezTo>
                  <a:close/>
                  <a:moveTo>
                    <a:pt x="1016" y="1640"/>
                  </a:moveTo>
                  <a:lnTo>
                    <a:pt x="1016" y="1640"/>
                  </a:lnTo>
                  <a:cubicBezTo>
                    <a:pt x="972" y="1640"/>
                    <a:pt x="938" y="1605"/>
                    <a:pt x="938" y="1562"/>
                  </a:cubicBezTo>
                  <a:cubicBezTo>
                    <a:pt x="938" y="1519"/>
                    <a:pt x="972" y="1484"/>
                    <a:pt x="1016" y="1484"/>
                  </a:cubicBezTo>
                  <a:cubicBezTo>
                    <a:pt x="1059" y="1484"/>
                    <a:pt x="1094" y="1519"/>
                    <a:pt x="1094" y="1562"/>
                  </a:cubicBezTo>
                  <a:cubicBezTo>
                    <a:pt x="1094" y="1605"/>
                    <a:pt x="1059" y="1640"/>
                    <a:pt x="1016" y="1640"/>
                  </a:cubicBezTo>
                  <a:close/>
                  <a:moveTo>
                    <a:pt x="1016" y="1953"/>
                  </a:moveTo>
                  <a:lnTo>
                    <a:pt x="1016" y="1953"/>
                  </a:lnTo>
                  <a:cubicBezTo>
                    <a:pt x="972" y="1953"/>
                    <a:pt x="938" y="1917"/>
                    <a:pt x="938" y="1874"/>
                  </a:cubicBezTo>
                  <a:cubicBezTo>
                    <a:pt x="938" y="1831"/>
                    <a:pt x="972" y="1796"/>
                    <a:pt x="1016" y="1796"/>
                  </a:cubicBezTo>
                  <a:cubicBezTo>
                    <a:pt x="1059" y="1796"/>
                    <a:pt x="1094" y="1831"/>
                    <a:pt x="1094" y="1874"/>
                  </a:cubicBezTo>
                  <a:cubicBezTo>
                    <a:pt x="1094" y="1917"/>
                    <a:pt x="1059" y="1953"/>
                    <a:pt x="1016" y="1953"/>
                  </a:cubicBezTo>
                  <a:close/>
                  <a:moveTo>
                    <a:pt x="1250" y="1484"/>
                  </a:moveTo>
                  <a:lnTo>
                    <a:pt x="1718" y="1484"/>
                  </a:lnTo>
                  <a:lnTo>
                    <a:pt x="1718" y="1640"/>
                  </a:lnTo>
                  <a:lnTo>
                    <a:pt x="1250" y="1640"/>
                  </a:lnTo>
                  <a:lnTo>
                    <a:pt x="1250" y="1484"/>
                  </a:lnTo>
                  <a:close/>
                  <a:moveTo>
                    <a:pt x="1250" y="859"/>
                  </a:moveTo>
                  <a:lnTo>
                    <a:pt x="1952" y="859"/>
                  </a:lnTo>
                  <a:lnTo>
                    <a:pt x="1952" y="1015"/>
                  </a:lnTo>
                  <a:lnTo>
                    <a:pt x="1250" y="1015"/>
                  </a:lnTo>
                  <a:lnTo>
                    <a:pt x="1250" y="859"/>
                  </a:lnTo>
                  <a:close/>
                  <a:moveTo>
                    <a:pt x="1250" y="390"/>
                  </a:moveTo>
                  <a:lnTo>
                    <a:pt x="1796" y="390"/>
                  </a:lnTo>
                  <a:lnTo>
                    <a:pt x="1796" y="546"/>
                  </a:lnTo>
                  <a:lnTo>
                    <a:pt x="1250" y="546"/>
                  </a:lnTo>
                  <a:lnTo>
                    <a:pt x="1250" y="390"/>
                  </a:lnTo>
                  <a:close/>
                  <a:moveTo>
                    <a:pt x="625" y="2265"/>
                  </a:moveTo>
                  <a:lnTo>
                    <a:pt x="625" y="2265"/>
                  </a:lnTo>
                  <a:cubicBezTo>
                    <a:pt x="625" y="2308"/>
                    <a:pt x="590" y="2343"/>
                    <a:pt x="547" y="2343"/>
                  </a:cubicBezTo>
                  <a:cubicBezTo>
                    <a:pt x="504" y="2343"/>
                    <a:pt x="469" y="2308"/>
                    <a:pt x="469" y="2265"/>
                  </a:cubicBezTo>
                  <a:lnTo>
                    <a:pt x="469" y="859"/>
                  </a:lnTo>
                  <a:cubicBezTo>
                    <a:pt x="469" y="831"/>
                    <a:pt x="463" y="806"/>
                    <a:pt x="454" y="781"/>
                  </a:cubicBezTo>
                  <a:lnTo>
                    <a:pt x="625" y="781"/>
                  </a:lnTo>
                  <a:lnTo>
                    <a:pt x="625" y="2265"/>
                  </a:lnTo>
                  <a:close/>
                  <a:moveTo>
                    <a:pt x="313" y="1640"/>
                  </a:moveTo>
                  <a:lnTo>
                    <a:pt x="157" y="1640"/>
                  </a:lnTo>
                  <a:lnTo>
                    <a:pt x="157" y="859"/>
                  </a:lnTo>
                  <a:cubicBezTo>
                    <a:pt x="157" y="816"/>
                    <a:pt x="191" y="781"/>
                    <a:pt x="234" y="781"/>
                  </a:cubicBezTo>
                  <a:cubicBezTo>
                    <a:pt x="277" y="781"/>
                    <a:pt x="313" y="816"/>
                    <a:pt x="313" y="859"/>
                  </a:cubicBezTo>
                  <a:lnTo>
                    <a:pt x="313" y="1640"/>
                  </a:lnTo>
                  <a:close/>
                  <a:moveTo>
                    <a:pt x="625" y="0"/>
                  </a:moveTo>
                  <a:lnTo>
                    <a:pt x="625" y="625"/>
                  </a:lnTo>
                  <a:lnTo>
                    <a:pt x="234" y="625"/>
                  </a:lnTo>
                  <a:cubicBezTo>
                    <a:pt x="105" y="625"/>
                    <a:pt x="0" y="730"/>
                    <a:pt x="0" y="859"/>
                  </a:cubicBezTo>
                  <a:lnTo>
                    <a:pt x="0" y="1796"/>
                  </a:lnTo>
                  <a:lnTo>
                    <a:pt x="313" y="1796"/>
                  </a:lnTo>
                  <a:lnTo>
                    <a:pt x="313" y="2265"/>
                  </a:lnTo>
                  <a:cubicBezTo>
                    <a:pt x="313" y="2394"/>
                    <a:pt x="418" y="2499"/>
                    <a:pt x="547" y="2499"/>
                  </a:cubicBezTo>
                  <a:lnTo>
                    <a:pt x="2109" y="2499"/>
                  </a:lnTo>
                  <a:cubicBezTo>
                    <a:pt x="2238" y="2499"/>
                    <a:pt x="2343" y="2394"/>
                    <a:pt x="2343" y="2265"/>
                  </a:cubicBezTo>
                  <a:lnTo>
                    <a:pt x="2343" y="0"/>
                  </a:lnTo>
                  <a:lnTo>
                    <a:pt x="62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567" dirty="0">
                <a:latin typeface="+mj-lt"/>
              </a:endParaRPr>
            </a:p>
          </p:txBody>
        </p:sp>
        <p:sp>
          <p:nvSpPr>
            <p:cNvPr id="22" name="TextBox 48">
              <a:extLst>
                <a:ext uri="{FF2B5EF4-FFF2-40B4-BE49-F238E27FC236}">
                  <a16:creationId xmlns:a16="http://schemas.microsoft.com/office/drawing/2014/main" id="{D3DC1898-6275-4144-AE76-CED6333A4068}"/>
                </a:ext>
              </a:extLst>
            </p:cNvPr>
            <p:cNvSpPr txBox="1"/>
            <p:nvPr/>
          </p:nvSpPr>
          <p:spPr>
            <a:xfrm>
              <a:off x="6723590" y="5073353"/>
              <a:ext cx="1623382" cy="76736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8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Aufbau der </a:t>
              </a:r>
              <a:r>
                <a:rPr lang="en-US" sz="1800" b="1" dirty="0" err="1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Restrukturierungs</a:t>
              </a:r>
              <a:r>
                <a:rPr lang="en-US" sz="18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-</a:t>
              </a:r>
            </a:p>
            <a:p>
              <a:pPr algn="ctr"/>
              <a:r>
                <a:rPr lang="en-US" sz="1800" b="1" dirty="0" err="1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Planung</a:t>
              </a:r>
              <a:endParaRPr lang="en-US" sz="1800" b="1" dirty="0">
                <a:solidFill>
                  <a:schemeClr val="bg1"/>
                </a:solidFill>
                <a:latin typeface="+mj-lt"/>
                <a:cs typeface="Poppins" pitchFamily="2" charset="77"/>
              </a:endParaRPr>
            </a:p>
          </p:txBody>
        </p:sp>
        <p:sp>
          <p:nvSpPr>
            <p:cNvPr id="23" name="Freeform 91">
              <a:extLst>
                <a:ext uri="{FF2B5EF4-FFF2-40B4-BE49-F238E27FC236}">
                  <a16:creationId xmlns:a16="http://schemas.microsoft.com/office/drawing/2014/main" id="{175DD395-C0D3-4565-B465-BB6ECC957B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13765" y="5142927"/>
              <a:ext cx="337630" cy="316193"/>
            </a:xfrm>
            <a:custGeom>
              <a:avLst/>
              <a:gdLst>
                <a:gd name="T0" fmla="*/ 642085 w 899753"/>
                <a:gd name="T1" fmla="*/ 505575 h 842602"/>
                <a:gd name="T2" fmla="*/ 781355 w 899753"/>
                <a:gd name="T3" fmla="*/ 645275 h 842602"/>
                <a:gd name="T4" fmla="*/ 838935 w 899753"/>
                <a:gd name="T5" fmla="*/ 505575 h 842602"/>
                <a:gd name="T6" fmla="*/ 506413 w 899753"/>
                <a:gd name="T7" fmla="*/ 449262 h 842602"/>
                <a:gd name="T8" fmla="*/ 899753 w 899753"/>
                <a:gd name="T9" fmla="*/ 449262 h 842602"/>
                <a:gd name="T10" fmla="*/ 784594 w 899753"/>
                <a:gd name="T11" fmla="*/ 728301 h 842602"/>
                <a:gd name="T12" fmla="*/ 506990 w 899753"/>
                <a:gd name="T13" fmla="*/ 61123 h 842602"/>
                <a:gd name="T14" fmla="*/ 506990 w 899753"/>
                <a:gd name="T15" fmla="*/ 336892 h 842602"/>
                <a:gd name="T16" fmla="*/ 783372 w 899753"/>
                <a:gd name="T17" fmla="*/ 336892 h 842602"/>
                <a:gd name="T18" fmla="*/ 506990 w 899753"/>
                <a:gd name="T19" fmla="*/ 61123 h 842602"/>
                <a:gd name="T20" fmla="*/ 394203 w 899753"/>
                <a:gd name="T21" fmla="*/ 55562 h 842602"/>
                <a:gd name="T22" fmla="*/ 394203 w 899753"/>
                <a:gd name="T23" fmla="*/ 449082 h 842602"/>
                <a:gd name="T24" fmla="*/ 672740 w 899753"/>
                <a:gd name="T25" fmla="*/ 727390 h 842602"/>
                <a:gd name="T26" fmla="*/ 394203 w 899753"/>
                <a:gd name="T27" fmla="*/ 842602 h 842602"/>
                <a:gd name="T28" fmla="*/ 0 w 899753"/>
                <a:gd name="T29" fmla="*/ 449082 h 842602"/>
                <a:gd name="T30" fmla="*/ 394203 w 899753"/>
                <a:gd name="T31" fmla="*/ 55562 h 842602"/>
                <a:gd name="T32" fmla="*/ 450850 w 899753"/>
                <a:gd name="T33" fmla="*/ 0 h 842602"/>
                <a:gd name="T34" fmla="*/ 844190 w 899753"/>
                <a:gd name="T35" fmla="*/ 393341 h 842602"/>
                <a:gd name="T36" fmla="*/ 450850 w 899753"/>
                <a:gd name="T37" fmla="*/ 393341 h 84260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899753" h="842602">
                  <a:moveTo>
                    <a:pt x="642085" y="505575"/>
                  </a:moveTo>
                  <a:lnTo>
                    <a:pt x="781355" y="645275"/>
                  </a:lnTo>
                  <a:cubicBezTo>
                    <a:pt x="810865" y="603763"/>
                    <a:pt x="830658" y="556113"/>
                    <a:pt x="838935" y="505575"/>
                  </a:cubicBezTo>
                  <a:lnTo>
                    <a:pt x="642085" y="505575"/>
                  </a:lnTo>
                  <a:close/>
                  <a:moveTo>
                    <a:pt x="506413" y="449262"/>
                  </a:moveTo>
                  <a:lnTo>
                    <a:pt x="899753" y="449262"/>
                  </a:lnTo>
                  <a:cubicBezTo>
                    <a:pt x="899753" y="558279"/>
                    <a:pt x="855849" y="656827"/>
                    <a:pt x="784594" y="728301"/>
                  </a:cubicBezTo>
                  <a:lnTo>
                    <a:pt x="506413" y="449262"/>
                  </a:lnTo>
                  <a:close/>
                  <a:moveTo>
                    <a:pt x="506990" y="61123"/>
                  </a:moveTo>
                  <a:lnTo>
                    <a:pt x="506990" y="336892"/>
                  </a:lnTo>
                  <a:lnTo>
                    <a:pt x="783372" y="336892"/>
                  </a:lnTo>
                  <a:cubicBezTo>
                    <a:pt x="759620" y="195951"/>
                    <a:pt x="648060" y="84493"/>
                    <a:pt x="506990" y="61123"/>
                  </a:cubicBezTo>
                  <a:close/>
                  <a:moveTo>
                    <a:pt x="394203" y="55562"/>
                  </a:moveTo>
                  <a:lnTo>
                    <a:pt x="394203" y="449082"/>
                  </a:lnTo>
                  <a:lnTo>
                    <a:pt x="672740" y="727390"/>
                  </a:lnTo>
                  <a:cubicBezTo>
                    <a:pt x="601394" y="798678"/>
                    <a:pt x="502663" y="842602"/>
                    <a:pt x="394203" y="842602"/>
                  </a:cubicBezTo>
                  <a:cubicBezTo>
                    <a:pt x="176203" y="842602"/>
                    <a:pt x="0" y="666544"/>
                    <a:pt x="0" y="449082"/>
                  </a:cubicBezTo>
                  <a:cubicBezTo>
                    <a:pt x="0" y="231620"/>
                    <a:pt x="176203" y="55562"/>
                    <a:pt x="394203" y="55562"/>
                  </a:cubicBezTo>
                  <a:close/>
                  <a:moveTo>
                    <a:pt x="450850" y="0"/>
                  </a:moveTo>
                  <a:cubicBezTo>
                    <a:pt x="668213" y="0"/>
                    <a:pt x="844190" y="176176"/>
                    <a:pt x="844190" y="393341"/>
                  </a:cubicBezTo>
                  <a:lnTo>
                    <a:pt x="450850" y="393341"/>
                  </a:lnTo>
                  <a:lnTo>
                    <a:pt x="45085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sz="567" dirty="0">
                <a:latin typeface="+mj-lt"/>
              </a:endParaRPr>
            </a:p>
          </p:txBody>
        </p:sp>
        <p:sp>
          <p:nvSpPr>
            <p:cNvPr id="24" name="Freeform 85">
              <a:extLst>
                <a:ext uri="{FF2B5EF4-FFF2-40B4-BE49-F238E27FC236}">
                  <a16:creationId xmlns:a16="http://schemas.microsoft.com/office/drawing/2014/main" id="{3053E684-6E0D-45A0-9C61-C9628CBF96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0468" y="3463023"/>
              <a:ext cx="292208" cy="292209"/>
            </a:xfrm>
            <a:custGeom>
              <a:avLst/>
              <a:gdLst>
                <a:gd name="T0" fmla="*/ 422275 w 899752"/>
                <a:gd name="T1" fmla="*/ 280988 h 899754"/>
                <a:gd name="T2" fmla="*/ 534627 w 899752"/>
                <a:gd name="T3" fmla="*/ 365919 h 899754"/>
                <a:gd name="T4" fmla="*/ 422275 w 899752"/>
                <a:gd name="T5" fmla="*/ 450489 h 899754"/>
                <a:gd name="T6" fmla="*/ 57150 w 899752"/>
                <a:gd name="T7" fmla="*/ 225425 h 899754"/>
                <a:gd name="T8" fmla="*/ 113290 w 899752"/>
                <a:gd name="T9" fmla="*/ 225425 h 899754"/>
                <a:gd name="T10" fmla="*/ 113290 w 899752"/>
                <a:gd name="T11" fmla="*/ 562409 h 899754"/>
                <a:gd name="T12" fmla="*/ 422420 w 899752"/>
                <a:gd name="T13" fmla="*/ 562409 h 899754"/>
                <a:gd name="T14" fmla="*/ 478560 w 899752"/>
                <a:gd name="T15" fmla="*/ 562409 h 899754"/>
                <a:gd name="T16" fmla="*/ 787690 w 899752"/>
                <a:gd name="T17" fmla="*/ 562409 h 899754"/>
                <a:gd name="T18" fmla="*/ 787690 w 899752"/>
                <a:gd name="T19" fmla="*/ 225425 h 899754"/>
                <a:gd name="T20" fmla="*/ 844190 w 899752"/>
                <a:gd name="T21" fmla="*/ 225425 h 899754"/>
                <a:gd name="T22" fmla="*/ 844190 w 899752"/>
                <a:gd name="T23" fmla="*/ 618873 h 899754"/>
                <a:gd name="T24" fmla="*/ 478560 w 899752"/>
                <a:gd name="T25" fmla="*/ 618873 h 899754"/>
                <a:gd name="T26" fmla="*/ 478560 w 899752"/>
                <a:gd name="T27" fmla="*/ 803729 h 899754"/>
                <a:gd name="T28" fmla="*/ 490436 w 899752"/>
                <a:gd name="T29" fmla="*/ 815597 h 899754"/>
                <a:gd name="T30" fmla="*/ 518146 w 899752"/>
                <a:gd name="T31" fmla="*/ 843649 h 899754"/>
                <a:gd name="T32" fmla="*/ 590840 w 899752"/>
                <a:gd name="T33" fmla="*/ 843649 h 899754"/>
                <a:gd name="T34" fmla="*/ 590840 w 899752"/>
                <a:gd name="T35" fmla="*/ 899754 h 899754"/>
                <a:gd name="T36" fmla="*/ 495114 w 899752"/>
                <a:gd name="T37" fmla="*/ 899754 h 899754"/>
                <a:gd name="T38" fmla="*/ 450490 w 899752"/>
                <a:gd name="T39" fmla="*/ 855158 h 899754"/>
                <a:gd name="T40" fmla="*/ 405866 w 899752"/>
                <a:gd name="T41" fmla="*/ 899754 h 899754"/>
                <a:gd name="T42" fmla="*/ 309780 w 899752"/>
                <a:gd name="T43" fmla="*/ 899754 h 899754"/>
                <a:gd name="T44" fmla="*/ 309780 w 899752"/>
                <a:gd name="T45" fmla="*/ 843649 h 899754"/>
                <a:gd name="T46" fmla="*/ 382475 w 899752"/>
                <a:gd name="T47" fmla="*/ 843649 h 899754"/>
                <a:gd name="T48" fmla="*/ 410904 w 899752"/>
                <a:gd name="T49" fmla="*/ 815597 h 899754"/>
                <a:gd name="T50" fmla="*/ 422420 w 899752"/>
                <a:gd name="T51" fmla="*/ 803729 h 899754"/>
                <a:gd name="T52" fmla="*/ 422420 w 899752"/>
                <a:gd name="T53" fmla="*/ 618873 h 899754"/>
                <a:gd name="T54" fmla="*/ 57150 w 899752"/>
                <a:gd name="T55" fmla="*/ 618873 h 899754"/>
                <a:gd name="T56" fmla="*/ 421804 w 899752"/>
                <a:gd name="T57" fmla="*/ 0 h 899754"/>
                <a:gd name="T58" fmla="*/ 477949 w 899752"/>
                <a:gd name="T59" fmla="*/ 0 h 899754"/>
                <a:gd name="T60" fmla="*/ 477949 w 899752"/>
                <a:gd name="T61" fmla="*/ 56380 h 899754"/>
                <a:gd name="T62" fmla="*/ 899752 w 899752"/>
                <a:gd name="T63" fmla="*/ 56380 h 899754"/>
                <a:gd name="T64" fmla="*/ 899752 w 899752"/>
                <a:gd name="T65" fmla="*/ 169501 h 899754"/>
                <a:gd name="T66" fmla="*/ 0 w 899752"/>
                <a:gd name="T67" fmla="*/ 169501 h 899754"/>
                <a:gd name="T68" fmla="*/ 0 w 899752"/>
                <a:gd name="T69" fmla="*/ 56380 h 899754"/>
                <a:gd name="T70" fmla="*/ 421804 w 899752"/>
                <a:gd name="T71" fmla="*/ 56380 h 89975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99752" h="899754">
                  <a:moveTo>
                    <a:pt x="422275" y="280988"/>
                  </a:moveTo>
                  <a:lnTo>
                    <a:pt x="534627" y="365919"/>
                  </a:lnTo>
                  <a:lnTo>
                    <a:pt x="422275" y="450489"/>
                  </a:lnTo>
                  <a:lnTo>
                    <a:pt x="422275" y="280988"/>
                  </a:lnTo>
                  <a:close/>
                  <a:moveTo>
                    <a:pt x="57150" y="225425"/>
                  </a:moveTo>
                  <a:lnTo>
                    <a:pt x="113290" y="225425"/>
                  </a:lnTo>
                  <a:lnTo>
                    <a:pt x="113290" y="562409"/>
                  </a:lnTo>
                  <a:lnTo>
                    <a:pt x="422420" y="562409"/>
                  </a:lnTo>
                  <a:lnTo>
                    <a:pt x="478560" y="562409"/>
                  </a:lnTo>
                  <a:lnTo>
                    <a:pt x="787690" y="562409"/>
                  </a:lnTo>
                  <a:lnTo>
                    <a:pt x="787690" y="225425"/>
                  </a:lnTo>
                  <a:lnTo>
                    <a:pt x="844190" y="225425"/>
                  </a:lnTo>
                  <a:lnTo>
                    <a:pt x="844190" y="618873"/>
                  </a:lnTo>
                  <a:lnTo>
                    <a:pt x="478560" y="618873"/>
                  </a:lnTo>
                  <a:lnTo>
                    <a:pt x="478560" y="803729"/>
                  </a:lnTo>
                  <a:lnTo>
                    <a:pt x="490436" y="815597"/>
                  </a:lnTo>
                  <a:lnTo>
                    <a:pt x="518146" y="843649"/>
                  </a:lnTo>
                  <a:lnTo>
                    <a:pt x="590840" y="843649"/>
                  </a:lnTo>
                  <a:lnTo>
                    <a:pt x="590840" y="899754"/>
                  </a:lnTo>
                  <a:lnTo>
                    <a:pt x="495114" y="899754"/>
                  </a:lnTo>
                  <a:lnTo>
                    <a:pt x="450490" y="855158"/>
                  </a:lnTo>
                  <a:lnTo>
                    <a:pt x="405866" y="899754"/>
                  </a:lnTo>
                  <a:lnTo>
                    <a:pt x="309780" y="899754"/>
                  </a:lnTo>
                  <a:lnTo>
                    <a:pt x="309780" y="843649"/>
                  </a:lnTo>
                  <a:lnTo>
                    <a:pt x="382475" y="843649"/>
                  </a:lnTo>
                  <a:lnTo>
                    <a:pt x="410904" y="815597"/>
                  </a:lnTo>
                  <a:lnTo>
                    <a:pt x="422420" y="803729"/>
                  </a:lnTo>
                  <a:lnTo>
                    <a:pt x="422420" y="618873"/>
                  </a:lnTo>
                  <a:lnTo>
                    <a:pt x="57150" y="618873"/>
                  </a:lnTo>
                  <a:lnTo>
                    <a:pt x="57150" y="225425"/>
                  </a:lnTo>
                  <a:close/>
                  <a:moveTo>
                    <a:pt x="421804" y="0"/>
                  </a:moveTo>
                  <a:lnTo>
                    <a:pt x="477949" y="0"/>
                  </a:lnTo>
                  <a:lnTo>
                    <a:pt x="477949" y="56380"/>
                  </a:lnTo>
                  <a:lnTo>
                    <a:pt x="899752" y="56380"/>
                  </a:lnTo>
                  <a:lnTo>
                    <a:pt x="899752" y="169501"/>
                  </a:lnTo>
                  <a:lnTo>
                    <a:pt x="0" y="169501"/>
                  </a:lnTo>
                  <a:lnTo>
                    <a:pt x="0" y="56380"/>
                  </a:lnTo>
                  <a:lnTo>
                    <a:pt x="421804" y="56380"/>
                  </a:lnTo>
                  <a:lnTo>
                    <a:pt x="42180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sz="567" dirty="0">
                <a:latin typeface="+mj-lt"/>
              </a:endParaRPr>
            </a:p>
          </p:txBody>
        </p:sp>
        <p:sp>
          <p:nvSpPr>
            <p:cNvPr id="26" name="TextBox 56">
              <a:extLst>
                <a:ext uri="{FF2B5EF4-FFF2-40B4-BE49-F238E27FC236}">
                  <a16:creationId xmlns:a16="http://schemas.microsoft.com/office/drawing/2014/main" id="{C35268F3-A728-411A-B2B9-9925690FCD38}"/>
                </a:ext>
              </a:extLst>
            </p:cNvPr>
            <p:cNvSpPr txBox="1"/>
            <p:nvPr/>
          </p:nvSpPr>
          <p:spPr>
            <a:xfrm>
              <a:off x="5835447" y="4478848"/>
              <a:ext cx="827044" cy="613889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Kennzahlen</a:t>
              </a:r>
              <a:b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</a:br>
              <a: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und</a:t>
              </a:r>
              <a:b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</a:br>
              <a:r>
                <a:rPr lang="en-US" sz="1400" b="1" dirty="0" err="1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Indikatoren</a:t>
              </a:r>
              <a:endParaRPr lang="en-US" sz="1400" b="1" dirty="0">
                <a:solidFill>
                  <a:schemeClr val="bg1"/>
                </a:solidFill>
                <a:latin typeface="+mj-lt"/>
                <a:cs typeface="Poppins" pitchFamily="2" charset="77"/>
              </a:endParaRPr>
            </a:p>
          </p:txBody>
        </p:sp>
        <p:sp>
          <p:nvSpPr>
            <p:cNvPr id="27" name="Freeform 89">
              <a:extLst>
                <a:ext uri="{FF2B5EF4-FFF2-40B4-BE49-F238E27FC236}">
                  <a16:creationId xmlns:a16="http://schemas.microsoft.com/office/drawing/2014/main" id="{63CF15F4-E96F-4DEC-B6F8-6B270256B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6214" y="4113511"/>
              <a:ext cx="325508" cy="243558"/>
            </a:xfrm>
            <a:custGeom>
              <a:avLst/>
              <a:gdLst>
                <a:gd name="T0" fmla="*/ 573956 w 901340"/>
                <a:gd name="T1" fmla="*/ 561975 h 674329"/>
                <a:gd name="T2" fmla="*/ 901340 w 901340"/>
                <a:gd name="T3" fmla="*/ 561975 h 674329"/>
                <a:gd name="T4" fmla="*/ 901340 w 901340"/>
                <a:gd name="T5" fmla="*/ 674329 h 674329"/>
                <a:gd name="T6" fmla="*/ 468313 w 901340"/>
                <a:gd name="T7" fmla="*/ 674329 h 674329"/>
                <a:gd name="T8" fmla="*/ 573956 w 901340"/>
                <a:gd name="T9" fmla="*/ 561975 h 674329"/>
                <a:gd name="T10" fmla="*/ 616811 w 901340"/>
                <a:gd name="T11" fmla="*/ 420688 h 674329"/>
                <a:gd name="T12" fmla="*/ 842604 w 901340"/>
                <a:gd name="T13" fmla="*/ 420688 h 674329"/>
                <a:gd name="T14" fmla="*/ 842604 w 901340"/>
                <a:gd name="T15" fmla="*/ 533040 h 674329"/>
                <a:gd name="T16" fmla="*/ 587375 w 901340"/>
                <a:gd name="T17" fmla="*/ 533040 h 674329"/>
                <a:gd name="T18" fmla="*/ 616811 w 901340"/>
                <a:gd name="T19" fmla="*/ 420688 h 674329"/>
                <a:gd name="T20" fmla="*/ 600075 w 901340"/>
                <a:gd name="T21" fmla="*/ 280988 h 674329"/>
                <a:gd name="T22" fmla="*/ 901339 w 901340"/>
                <a:gd name="T23" fmla="*/ 280988 h 674329"/>
                <a:gd name="T24" fmla="*/ 901339 w 901340"/>
                <a:gd name="T25" fmla="*/ 393341 h 674329"/>
                <a:gd name="T26" fmla="*/ 619919 w 901340"/>
                <a:gd name="T27" fmla="*/ 393341 h 674329"/>
                <a:gd name="T28" fmla="*/ 600075 w 901340"/>
                <a:gd name="T29" fmla="*/ 280988 h 674329"/>
                <a:gd name="T30" fmla="*/ 196799 w 901340"/>
                <a:gd name="T31" fmla="*/ 280982 h 674329"/>
                <a:gd name="T32" fmla="*/ 196799 w 901340"/>
                <a:gd name="T33" fmla="*/ 337072 h 674329"/>
                <a:gd name="T34" fmla="*/ 252925 w 901340"/>
                <a:gd name="T35" fmla="*/ 337072 h 674329"/>
                <a:gd name="T36" fmla="*/ 252925 w 901340"/>
                <a:gd name="T37" fmla="*/ 449611 h 674329"/>
                <a:gd name="T38" fmla="*/ 196799 w 901340"/>
                <a:gd name="T39" fmla="*/ 449611 h 674329"/>
                <a:gd name="T40" fmla="*/ 196799 w 901340"/>
                <a:gd name="T41" fmla="*/ 505700 h 674329"/>
                <a:gd name="T42" fmla="*/ 365176 w 901340"/>
                <a:gd name="T43" fmla="*/ 505700 h 674329"/>
                <a:gd name="T44" fmla="*/ 365176 w 901340"/>
                <a:gd name="T45" fmla="*/ 449611 h 674329"/>
                <a:gd name="T46" fmla="*/ 309051 w 901340"/>
                <a:gd name="T47" fmla="*/ 449611 h 674329"/>
                <a:gd name="T48" fmla="*/ 309051 w 901340"/>
                <a:gd name="T49" fmla="*/ 280982 h 674329"/>
                <a:gd name="T50" fmla="*/ 503238 w 901340"/>
                <a:gd name="T51" fmla="*/ 139700 h 674329"/>
                <a:gd name="T52" fmla="*/ 787040 w 901340"/>
                <a:gd name="T53" fmla="*/ 139700 h 674329"/>
                <a:gd name="T54" fmla="*/ 787040 w 901340"/>
                <a:gd name="T55" fmla="*/ 252053 h 674329"/>
                <a:gd name="T56" fmla="*/ 587154 w 901340"/>
                <a:gd name="T57" fmla="*/ 252053 h 674329"/>
                <a:gd name="T58" fmla="*/ 503238 w 901340"/>
                <a:gd name="T59" fmla="*/ 139700 h 674329"/>
                <a:gd name="T60" fmla="*/ 280988 w 901340"/>
                <a:gd name="T61" fmla="*/ 112713 h 674329"/>
                <a:gd name="T62" fmla="*/ 561615 w 901340"/>
                <a:gd name="T63" fmla="*/ 393521 h 674329"/>
                <a:gd name="T64" fmla="*/ 280988 w 901340"/>
                <a:gd name="T65" fmla="*/ 674329 h 674329"/>
                <a:gd name="T66" fmla="*/ 0 w 901340"/>
                <a:gd name="T67" fmla="*/ 393521 h 674329"/>
                <a:gd name="T68" fmla="*/ 280988 w 901340"/>
                <a:gd name="T69" fmla="*/ 112713 h 674329"/>
                <a:gd name="T70" fmla="*/ 282575 w 901340"/>
                <a:gd name="T71" fmla="*/ 0 h 674329"/>
                <a:gd name="T72" fmla="*/ 844190 w 901340"/>
                <a:gd name="T73" fmla="*/ 0 h 674329"/>
                <a:gd name="T74" fmla="*/ 844190 w 901340"/>
                <a:gd name="T75" fmla="*/ 112353 h 674329"/>
                <a:gd name="T76" fmla="*/ 468221 w 901340"/>
                <a:gd name="T77" fmla="*/ 112353 h 674329"/>
                <a:gd name="T78" fmla="*/ 282575 w 901340"/>
                <a:gd name="T79" fmla="*/ 55816 h 67432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901340" h="674329">
                  <a:moveTo>
                    <a:pt x="573956" y="561975"/>
                  </a:moveTo>
                  <a:lnTo>
                    <a:pt x="901340" y="561975"/>
                  </a:lnTo>
                  <a:lnTo>
                    <a:pt x="901340" y="674329"/>
                  </a:lnTo>
                  <a:lnTo>
                    <a:pt x="468313" y="674329"/>
                  </a:lnTo>
                  <a:cubicBezTo>
                    <a:pt x="511940" y="645613"/>
                    <a:pt x="547996" y="607204"/>
                    <a:pt x="573956" y="561975"/>
                  </a:cubicBezTo>
                  <a:close/>
                  <a:moveTo>
                    <a:pt x="616811" y="420688"/>
                  </a:moveTo>
                  <a:lnTo>
                    <a:pt x="842604" y="420688"/>
                  </a:lnTo>
                  <a:lnTo>
                    <a:pt x="842604" y="533040"/>
                  </a:lnTo>
                  <a:lnTo>
                    <a:pt x="587375" y="533040"/>
                  </a:lnTo>
                  <a:cubicBezTo>
                    <a:pt x="603529" y="498470"/>
                    <a:pt x="613580" y="460660"/>
                    <a:pt x="616811" y="420688"/>
                  </a:cubicBezTo>
                  <a:close/>
                  <a:moveTo>
                    <a:pt x="600075" y="280988"/>
                  </a:moveTo>
                  <a:lnTo>
                    <a:pt x="901339" y="280988"/>
                  </a:lnTo>
                  <a:lnTo>
                    <a:pt x="901339" y="393341"/>
                  </a:lnTo>
                  <a:lnTo>
                    <a:pt x="619919" y="393341"/>
                  </a:lnTo>
                  <a:cubicBezTo>
                    <a:pt x="619919" y="353856"/>
                    <a:pt x="612703" y="316166"/>
                    <a:pt x="600075" y="280988"/>
                  </a:cubicBezTo>
                  <a:close/>
                  <a:moveTo>
                    <a:pt x="196799" y="280982"/>
                  </a:moveTo>
                  <a:lnTo>
                    <a:pt x="196799" y="337072"/>
                  </a:lnTo>
                  <a:lnTo>
                    <a:pt x="252925" y="337072"/>
                  </a:lnTo>
                  <a:lnTo>
                    <a:pt x="252925" y="449611"/>
                  </a:lnTo>
                  <a:lnTo>
                    <a:pt x="196799" y="449611"/>
                  </a:lnTo>
                  <a:lnTo>
                    <a:pt x="196799" y="505700"/>
                  </a:lnTo>
                  <a:lnTo>
                    <a:pt x="365176" y="505700"/>
                  </a:lnTo>
                  <a:lnTo>
                    <a:pt x="365176" y="449611"/>
                  </a:lnTo>
                  <a:lnTo>
                    <a:pt x="309051" y="449611"/>
                  </a:lnTo>
                  <a:lnTo>
                    <a:pt x="309051" y="280982"/>
                  </a:lnTo>
                  <a:lnTo>
                    <a:pt x="196799" y="280982"/>
                  </a:lnTo>
                  <a:close/>
                  <a:moveTo>
                    <a:pt x="503238" y="139700"/>
                  </a:moveTo>
                  <a:lnTo>
                    <a:pt x="787040" y="139700"/>
                  </a:lnTo>
                  <a:lnTo>
                    <a:pt x="787040" y="252053"/>
                  </a:lnTo>
                  <a:lnTo>
                    <a:pt x="587154" y="252053"/>
                  </a:lnTo>
                  <a:cubicBezTo>
                    <a:pt x="567346" y="208840"/>
                    <a:pt x="538894" y="170669"/>
                    <a:pt x="503238" y="139700"/>
                  </a:cubicBezTo>
                  <a:close/>
                  <a:moveTo>
                    <a:pt x="280988" y="112713"/>
                  </a:moveTo>
                  <a:cubicBezTo>
                    <a:pt x="436053" y="112713"/>
                    <a:pt x="561615" y="238555"/>
                    <a:pt x="561615" y="393521"/>
                  </a:cubicBezTo>
                  <a:cubicBezTo>
                    <a:pt x="561615" y="548487"/>
                    <a:pt x="436053" y="674329"/>
                    <a:pt x="280988" y="674329"/>
                  </a:cubicBezTo>
                  <a:cubicBezTo>
                    <a:pt x="125923" y="674329"/>
                    <a:pt x="0" y="548487"/>
                    <a:pt x="0" y="393521"/>
                  </a:cubicBezTo>
                  <a:cubicBezTo>
                    <a:pt x="0" y="238555"/>
                    <a:pt x="125923" y="112713"/>
                    <a:pt x="280988" y="112713"/>
                  </a:cubicBezTo>
                  <a:close/>
                  <a:moveTo>
                    <a:pt x="282575" y="0"/>
                  </a:moveTo>
                  <a:lnTo>
                    <a:pt x="844190" y="0"/>
                  </a:lnTo>
                  <a:lnTo>
                    <a:pt x="844190" y="112353"/>
                  </a:lnTo>
                  <a:lnTo>
                    <a:pt x="468221" y="112353"/>
                  </a:lnTo>
                  <a:cubicBezTo>
                    <a:pt x="415694" y="76702"/>
                    <a:pt x="351293" y="55816"/>
                    <a:pt x="282575" y="55816"/>
                  </a:cubicBezTo>
                  <a:lnTo>
                    <a:pt x="28257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sz="567" dirty="0">
                <a:latin typeface="+mj-lt"/>
              </a:endParaRPr>
            </a:p>
          </p:txBody>
        </p:sp>
      </p:grpSp>
      <p:sp>
        <p:nvSpPr>
          <p:cNvPr id="28" name="TextBox 58">
            <a:extLst>
              <a:ext uri="{FF2B5EF4-FFF2-40B4-BE49-F238E27FC236}">
                <a16:creationId xmlns:a16="http://schemas.microsoft.com/office/drawing/2014/main" id="{1874CCDC-64E5-4C2F-B847-E5475F5C7605}"/>
              </a:ext>
            </a:extLst>
          </p:cNvPr>
          <p:cNvSpPr txBox="1"/>
          <p:nvPr/>
        </p:nvSpPr>
        <p:spPr>
          <a:xfrm>
            <a:off x="9664245" y="1783737"/>
            <a:ext cx="2569858" cy="427809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Zumindest für das laufende Jahr und für das Folgejahr ist die Planung auf </a:t>
            </a:r>
            <a:r>
              <a:rPr lang="en-US" sz="17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Monats</a:t>
            </a: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-basis abzubilden. In der </a:t>
            </a:r>
            <a:r>
              <a:rPr lang="en-US" sz="17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integrierten</a:t>
            </a: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7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Restrukturierungsplanung</a:t>
            </a: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7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werden</a:t>
            </a: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7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kritische</a:t>
            </a: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7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Themen</a:t>
            </a: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7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explizit</a:t>
            </a: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7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hervorgehoben</a:t>
            </a: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Entwicklung der Rohmaterialpreise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Wachstum der Auslandsmärkte, </a:t>
            </a:r>
            <a:r>
              <a:rPr lang="en-US" sz="17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Wettbewerbs-entwicklung</a:t>
            </a:r>
            <a:endParaRPr lang="en-US" sz="1700" dirty="0">
              <a:solidFill>
                <a:srgbClr val="245473"/>
              </a:solidFill>
              <a:latin typeface="+mj-lt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7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Weiterführung</a:t>
            </a: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7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wichtiger</a:t>
            </a: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7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Kundenverträge</a:t>
            </a: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7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usw</a:t>
            </a: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.</a:t>
            </a:r>
          </a:p>
        </p:txBody>
      </p:sp>
      <p:sp>
        <p:nvSpPr>
          <p:cNvPr id="29" name="Textplatzhalter 1">
            <a:extLst>
              <a:ext uri="{FF2B5EF4-FFF2-40B4-BE49-F238E27FC236}">
                <a16:creationId xmlns:a16="http://schemas.microsoft.com/office/drawing/2014/main" id="{134351CF-A0BC-4245-99E6-40691C09CC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1065" y="458708"/>
            <a:ext cx="8089477" cy="697353"/>
          </a:xfrm>
        </p:spPr>
        <p:txBody>
          <a:bodyPr>
            <a:noAutofit/>
          </a:bodyPr>
          <a:lstStyle/>
          <a:p>
            <a:r>
              <a:rPr lang="en-GB" dirty="0"/>
              <a:t>Inhalt von Restrukturierungskonzepten: Integrierte Unternehmensplanung</a:t>
            </a:r>
          </a:p>
        </p:txBody>
      </p:sp>
      <p:sp>
        <p:nvSpPr>
          <p:cNvPr id="30" name="TextBox 52">
            <a:extLst>
              <a:ext uri="{FF2B5EF4-FFF2-40B4-BE49-F238E27FC236}">
                <a16:creationId xmlns:a16="http://schemas.microsoft.com/office/drawing/2014/main" id="{DFBB2285-4979-4ABE-BE6F-77F052B96B81}"/>
              </a:ext>
            </a:extLst>
          </p:cNvPr>
          <p:cNvSpPr txBox="1"/>
          <p:nvPr/>
        </p:nvSpPr>
        <p:spPr>
          <a:xfrm>
            <a:off x="8415903" y="3694838"/>
            <a:ext cx="1144865" cy="95410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+mj-lt"/>
                <a:cs typeface="Poppins" pitchFamily="2" charset="77"/>
              </a:rPr>
              <a:t>Präsentation</a:t>
            </a:r>
            <a:br>
              <a:rPr lang="en-US" sz="1400" b="1" dirty="0">
                <a:solidFill>
                  <a:schemeClr val="bg1"/>
                </a:solidFill>
                <a:latin typeface="+mj-lt"/>
                <a:cs typeface="Poppins" pitchFamily="2" charset="77"/>
              </a:rPr>
            </a:br>
            <a:r>
              <a:rPr lang="en-US" sz="1400" b="1" dirty="0">
                <a:solidFill>
                  <a:schemeClr val="bg1"/>
                </a:solidFill>
                <a:latin typeface="+mj-lt"/>
                <a:cs typeface="Poppins" pitchFamily="2" charset="77"/>
              </a:rPr>
              <a:t>der</a:t>
            </a:r>
            <a:br>
              <a:rPr lang="en-US" sz="1400" b="1" dirty="0">
                <a:solidFill>
                  <a:schemeClr val="bg1"/>
                </a:solidFill>
                <a:latin typeface="+mj-lt"/>
                <a:cs typeface="Poppins" pitchFamily="2" charset="77"/>
              </a:rPr>
            </a:br>
            <a:r>
              <a:rPr lang="en-US" sz="1400" b="1" dirty="0" err="1">
                <a:solidFill>
                  <a:schemeClr val="bg1"/>
                </a:solidFill>
                <a:latin typeface="+mj-lt"/>
                <a:cs typeface="Poppins" pitchFamily="2" charset="77"/>
              </a:rPr>
              <a:t>Maßnahmen</a:t>
            </a:r>
            <a:r>
              <a:rPr lang="en-US" sz="1400" b="1" dirty="0">
                <a:solidFill>
                  <a:schemeClr val="bg1"/>
                </a:solidFill>
                <a:latin typeface="+mj-lt"/>
                <a:cs typeface="Poppins" pitchFamily="2" charset="77"/>
              </a:rPr>
              <a:t>-</a:t>
            </a:r>
          </a:p>
          <a:p>
            <a:pPr algn="ctr"/>
            <a:r>
              <a:rPr lang="en-US" sz="1400" b="1" dirty="0" err="1">
                <a:solidFill>
                  <a:schemeClr val="bg1"/>
                </a:solidFill>
                <a:latin typeface="+mj-lt"/>
                <a:cs typeface="Poppins" pitchFamily="2" charset="77"/>
              </a:rPr>
              <a:t>wirkungen</a:t>
            </a:r>
            <a:endParaRPr lang="en-US" sz="1400" b="1" dirty="0">
              <a:solidFill>
                <a:schemeClr val="bg1"/>
              </a:solidFill>
              <a:latin typeface="+mj-lt"/>
              <a:cs typeface="Poppins" pitchFamily="2" charset="77"/>
            </a:endParaRPr>
          </a:p>
        </p:txBody>
      </p:sp>
      <p:sp>
        <p:nvSpPr>
          <p:cNvPr id="31" name="TextBox 44">
            <a:extLst>
              <a:ext uri="{FF2B5EF4-FFF2-40B4-BE49-F238E27FC236}">
                <a16:creationId xmlns:a16="http://schemas.microsoft.com/office/drawing/2014/main" id="{B5CE7E0A-91B7-4800-AF11-B48854F6D0EC}"/>
              </a:ext>
            </a:extLst>
          </p:cNvPr>
          <p:cNvSpPr txBox="1"/>
          <p:nvPr/>
        </p:nvSpPr>
        <p:spPr>
          <a:xfrm>
            <a:off x="6065558" y="2579252"/>
            <a:ext cx="2291398" cy="52321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+mj-lt"/>
                <a:cs typeface="Poppins" pitchFamily="2" charset="77"/>
              </a:rPr>
              <a:t>Beschreibung der </a:t>
            </a:r>
            <a:br>
              <a:rPr lang="en-US" sz="1400" b="1" dirty="0">
                <a:solidFill>
                  <a:schemeClr val="bg1"/>
                </a:solidFill>
                <a:latin typeface="+mj-lt"/>
                <a:cs typeface="Poppins" pitchFamily="2" charset="77"/>
              </a:rPr>
            </a:br>
            <a:r>
              <a:rPr lang="en-US" sz="1400" b="1" dirty="0">
                <a:solidFill>
                  <a:schemeClr val="bg1"/>
                </a:solidFill>
                <a:latin typeface="+mj-lt"/>
                <a:cs typeface="Poppins" pitchFamily="2" charset="77"/>
              </a:rPr>
              <a:t>Problem- und </a:t>
            </a:r>
            <a:r>
              <a:rPr lang="en-US" sz="1400" b="1" dirty="0" err="1">
                <a:solidFill>
                  <a:schemeClr val="bg1"/>
                </a:solidFill>
                <a:latin typeface="+mj-lt"/>
                <a:cs typeface="Poppins" pitchFamily="2" charset="77"/>
              </a:rPr>
              <a:t>Verlustbereiche</a:t>
            </a:r>
            <a:endParaRPr lang="en-US" sz="1400" b="1" dirty="0">
              <a:solidFill>
                <a:schemeClr val="bg1"/>
              </a:solidFill>
              <a:latin typeface="+mj-lt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39253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>
            <a:extLst>
              <a:ext uri="{FF2B5EF4-FFF2-40B4-BE49-F238E27FC236}">
                <a16:creationId xmlns:a16="http://schemas.microsoft.com/office/drawing/2014/main" id="{BCA1FBE3-F056-44AB-82A7-5E880912E22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10" name="Objekt 9" hidden="1">
                        <a:extLst>
                          <a:ext uri="{FF2B5EF4-FFF2-40B4-BE49-F238E27FC236}">
                            <a16:creationId xmlns:a16="http://schemas.microsoft.com/office/drawing/2014/main" id="{BCA1FBE3-F056-44AB-82A7-5E880912E2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250372" y="2016798"/>
            <a:ext cx="2433554" cy="4483582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Die integrierte Planung ist insbesondere um solche Kennzahlen zu ergänzen, die die Aussage </a:t>
            </a:r>
            <a:r>
              <a:rPr lang="en-US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zur</a:t>
            </a: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Restrukturierungs-fähigkeit</a:t>
            </a: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unterstützen</a:t>
            </a: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wie</a:t>
            </a: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z.B.</a:t>
            </a: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Kennzahlen zur Liquidität, </a:t>
            </a:r>
            <a:r>
              <a:rPr lang="en-US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zu</a:t>
            </a: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Einkünften</a:t>
            </a: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, zur Vermögensanalyse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90702F68-82C1-42CC-9582-7CD198FA5AC1}"/>
              </a:ext>
            </a:extLst>
          </p:cNvPr>
          <p:cNvGrpSpPr>
            <a:grpSpLocks noChangeAspect="1"/>
          </p:cNvGrpSpPr>
          <p:nvPr/>
        </p:nvGrpSpPr>
        <p:grpSpPr>
          <a:xfrm>
            <a:off x="5470813" y="2056849"/>
            <a:ext cx="4106971" cy="4106973"/>
            <a:chOff x="5766160" y="2497407"/>
            <a:chExt cx="3413220" cy="3413222"/>
          </a:xfrm>
        </p:grpSpPr>
        <p:sp>
          <p:nvSpPr>
            <p:cNvPr id="15" name="Freeform 38">
              <a:extLst>
                <a:ext uri="{FF2B5EF4-FFF2-40B4-BE49-F238E27FC236}">
                  <a16:creationId xmlns:a16="http://schemas.microsoft.com/office/drawing/2014/main" id="{8EDE0225-25D9-4A5D-937B-C1B3B531F6B2}"/>
                </a:ext>
              </a:extLst>
            </p:cNvPr>
            <p:cNvSpPr/>
            <p:nvPr/>
          </p:nvSpPr>
          <p:spPr>
            <a:xfrm>
              <a:off x="5766160" y="2497407"/>
              <a:ext cx="2447604" cy="965616"/>
            </a:xfrm>
            <a:custGeom>
              <a:avLst/>
              <a:gdLst>
                <a:gd name="connsiteX0" fmla="*/ 2339506 w 5930083"/>
                <a:gd name="connsiteY0" fmla="*/ 0 h 2339506"/>
                <a:gd name="connsiteX1" fmla="*/ 5930083 w 5930083"/>
                <a:gd name="connsiteY1" fmla="*/ 0 h 2339506"/>
                <a:gd name="connsiteX2" fmla="*/ 5930083 w 5930083"/>
                <a:gd name="connsiteY2" fmla="*/ 2339506 h 2339506"/>
                <a:gd name="connsiteX3" fmla="*/ 2339506 w 5930083"/>
                <a:gd name="connsiteY3" fmla="*/ 2339506 h 2339506"/>
                <a:gd name="connsiteX4" fmla="*/ 0 w 5930083"/>
                <a:gd name="connsiteY4" fmla="*/ 2339506 h 2339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0083" h="2339506">
                  <a:moveTo>
                    <a:pt x="2339506" y="0"/>
                  </a:moveTo>
                  <a:lnTo>
                    <a:pt x="5930083" y="0"/>
                  </a:lnTo>
                  <a:lnTo>
                    <a:pt x="5930083" y="2339506"/>
                  </a:lnTo>
                  <a:lnTo>
                    <a:pt x="2339506" y="2339506"/>
                  </a:lnTo>
                  <a:lnTo>
                    <a:pt x="0" y="2339506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 dirty="0">
                <a:latin typeface="+mj-lt"/>
              </a:endParaRPr>
            </a:p>
          </p:txBody>
        </p:sp>
        <p:sp>
          <p:nvSpPr>
            <p:cNvPr id="16" name="Freeform 39">
              <a:extLst>
                <a:ext uri="{FF2B5EF4-FFF2-40B4-BE49-F238E27FC236}">
                  <a16:creationId xmlns:a16="http://schemas.microsoft.com/office/drawing/2014/main" id="{16AE0FC8-7583-4919-A369-3E1B34DC5C04}"/>
                </a:ext>
              </a:extLst>
            </p:cNvPr>
            <p:cNvSpPr/>
            <p:nvPr/>
          </p:nvSpPr>
          <p:spPr>
            <a:xfrm rot="5400000">
              <a:off x="7472770" y="3238401"/>
              <a:ext cx="2447604" cy="965616"/>
            </a:xfrm>
            <a:custGeom>
              <a:avLst/>
              <a:gdLst>
                <a:gd name="connsiteX0" fmla="*/ 2339506 w 5930083"/>
                <a:gd name="connsiteY0" fmla="*/ 0 h 2339506"/>
                <a:gd name="connsiteX1" fmla="*/ 5930083 w 5930083"/>
                <a:gd name="connsiteY1" fmla="*/ 0 h 2339506"/>
                <a:gd name="connsiteX2" fmla="*/ 5930083 w 5930083"/>
                <a:gd name="connsiteY2" fmla="*/ 2339506 h 2339506"/>
                <a:gd name="connsiteX3" fmla="*/ 2339506 w 5930083"/>
                <a:gd name="connsiteY3" fmla="*/ 2339506 h 2339506"/>
                <a:gd name="connsiteX4" fmla="*/ 0 w 5930083"/>
                <a:gd name="connsiteY4" fmla="*/ 2339506 h 2339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0083" h="2339506">
                  <a:moveTo>
                    <a:pt x="2339506" y="0"/>
                  </a:moveTo>
                  <a:lnTo>
                    <a:pt x="5930083" y="0"/>
                  </a:lnTo>
                  <a:lnTo>
                    <a:pt x="5930083" y="2339506"/>
                  </a:lnTo>
                  <a:lnTo>
                    <a:pt x="2339506" y="2339506"/>
                  </a:lnTo>
                  <a:lnTo>
                    <a:pt x="0" y="2339506"/>
                  </a:lnTo>
                  <a:close/>
                </a:path>
              </a:pathLst>
            </a:custGeom>
            <a:solidFill>
              <a:schemeClr val="accent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 dirty="0">
                <a:latin typeface="+mj-lt"/>
              </a:endParaRPr>
            </a:p>
          </p:txBody>
        </p:sp>
        <p:sp>
          <p:nvSpPr>
            <p:cNvPr id="17" name="Freeform 40">
              <a:extLst>
                <a:ext uri="{FF2B5EF4-FFF2-40B4-BE49-F238E27FC236}">
                  <a16:creationId xmlns:a16="http://schemas.microsoft.com/office/drawing/2014/main" id="{7E93E9F9-3FF7-4606-A59B-D8D903F0FDA9}"/>
                </a:ext>
              </a:extLst>
            </p:cNvPr>
            <p:cNvSpPr/>
            <p:nvPr/>
          </p:nvSpPr>
          <p:spPr>
            <a:xfrm rot="10800000">
              <a:off x="6731776" y="4945011"/>
              <a:ext cx="2447604" cy="965616"/>
            </a:xfrm>
            <a:custGeom>
              <a:avLst/>
              <a:gdLst>
                <a:gd name="connsiteX0" fmla="*/ 2339506 w 5930083"/>
                <a:gd name="connsiteY0" fmla="*/ 0 h 2339506"/>
                <a:gd name="connsiteX1" fmla="*/ 5930083 w 5930083"/>
                <a:gd name="connsiteY1" fmla="*/ 0 h 2339506"/>
                <a:gd name="connsiteX2" fmla="*/ 5930083 w 5930083"/>
                <a:gd name="connsiteY2" fmla="*/ 2339506 h 2339506"/>
                <a:gd name="connsiteX3" fmla="*/ 2339506 w 5930083"/>
                <a:gd name="connsiteY3" fmla="*/ 2339506 h 2339506"/>
                <a:gd name="connsiteX4" fmla="*/ 0 w 5930083"/>
                <a:gd name="connsiteY4" fmla="*/ 2339506 h 2339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0083" h="2339506">
                  <a:moveTo>
                    <a:pt x="2339506" y="0"/>
                  </a:moveTo>
                  <a:lnTo>
                    <a:pt x="5930083" y="0"/>
                  </a:lnTo>
                  <a:lnTo>
                    <a:pt x="5930083" y="2339506"/>
                  </a:lnTo>
                  <a:lnTo>
                    <a:pt x="2339506" y="2339506"/>
                  </a:lnTo>
                  <a:lnTo>
                    <a:pt x="0" y="2339506"/>
                  </a:lnTo>
                  <a:close/>
                </a:path>
              </a:pathLst>
            </a:custGeom>
            <a:solidFill>
              <a:schemeClr val="accent3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 dirty="0">
                <a:latin typeface="+mj-lt"/>
              </a:endParaRPr>
            </a:p>
          </p:txBody>
        </p:sp>
        <p:sp>
          <p:nvSpPr>
            <p:cNvPr id="18" name="Freeform 41">
              <a:extLst>
                <a:ext uri="{FF2B5EF4-FFF2-40B4-BE49-F238E27FC236}">
                  <a16:creationId xmlns:a16="http://schemas.microsoft.com/office/drawing/2014/main" id="{AEEBB382-01E1-4868-891D-33C37437EC4E}"/>
                </a:ext>
              </a:extLst>
            </p:cNvPr>
            <p:cNvSpPr/>
            <p:nvPr/>
          </p:nvSpPr>
          <p:spPr>
            <a:xfrm rot="16200000">
              <a:off x="5025166" y="4204019"/>
              <a:ext cx="2447604" cy="965616"/>
            </a:xfrm>
            <a:custGeom>
              <a:avLst/>
              <a:gdLst>
                <a:gd name="connsiteX0" fmla="*/ 2339506 w 5930083"/>
                <a:gd name="connsiteY0" fmla="*/ 0 h 2339506"/>
                <a:gd name="connsiteX1" fmla="*/ 5930083 w 5930083"/>
                <a:gd name="connsiteY1" fmla="*/ 0 h 2339506"/>
                <a:gd name="connsiteX2" fmla="*/ 5930083 w 5930083"/>
                <a:gd name="connsiteY2" fmla="*/ 2339506 h 2339506"/>
                <a:gd name="connsiteX3" fmla="*/ 2339506 w 5930083"/>
                <a:gd name="connsiteY3" fmla="*/ 2339506 h 2339506"/>
                <a:gd name="connsiteX4" fmla="*/ 0 w 5930083"/>
                <a:gd name="connsiteY4" fmla="*/ 2339506 h 2339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0083" h="2339506">
                  <a:moveTo>
                    <a:pt x="2339506" y="0"/>
                  </a:moveTo>
                  <a:lnTo>
                    <a:pt x="5930083" y="0"/>
                  </a:lnTo>
                  <a:lnTo>
                    <a:pt x="5930083" y="2339506"/>
                  </a:lnTo>
                  <a:lnTo>
                    <a:pt x="2339506" y="2339506"/>
                  </a:lnTo>
                  <a:lnTo>
                    <a:pt x="0" y="233950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 dirty="0">
                <a:latin typeface="+mj-lt"/>
              </a:endParaRPr>
            </a:p>
          </p:txBody>
        </p:sp>
        <p:sp>
          <p:nvSpPr>
            <p:cNvPr id="19" name="TextBox 43">
              <a:extLst>
                <a:ext uri="{FF2B5EF4-FFF2-40B4-BE49-F238E27FC236}">
                  <a16:creationId xmlns:a16="http://schemas.microsoft.com/office/drawing/2014/main" id="{AEC72BF0-11CD-4FCE-862D-B247DF65D7A2}"/>
                </a:ext>
              </a:extLst>
            </p:cNvPr>
            <p:cNvSpPr txBox="1"/>
            <p:nvPr/>
          </p:nvSpPr>
          <p:spPr>
            <a:xfrm>
              <a:off x="6731778" y="3756391"/>
              <a:ext cx="1481987" cy="8952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tx2"/>
                  </a:solidFill>
                  <a:latin typeface="+mj-lt"/>
                  <a:cs typeface="Poppins" pitchFamily="2" charset="77"/>
                </a:rPr>
                <a:t>Zusammenfassung: </a:t>
              </a:r>
              <a:r>
                <a:rPr lang="en-US" sz="1600" b="1" dirty="0" err="1">
                  <a:solidFill>
                    <a:schemeClr val="tx2"/>
                  </a:solidFill>
                  <a:latin typeface="+mj-lt"/>
                  <a:cs typeface="Poppins" pitchFamily="2" charset="77"/>
                </a:rPr>
                <a:t>Unternehmens-planung</a:t>
              </a:r>
              <a:r>
                <a:rPr lang="en-US" sz="1600" b="1" dirty="0">
                  <a:solidFill>
                    <a:schemeClr val="tx2"/>
                  </a:solidFill>
                  <a:latin typeface="+mj-lt"/>
                  <a:cs typeface="Poppins" pitchFamily="2" charset="77"/>
                </a:rPr>
                <a:t> in der Krise</a:t>
              </a:r>
            </a:p>
          </p:txBody>
        </p:sp>
        <p:sp>
          <p:nvSpPr>
            <p:cNvPr id="21" name="Freeform 41">
              <a:extLst>
                <a:ext uri="{FF2B5EF4-FFF2-40B4-BE49-F238E27FC236}">
                  <a16:creationId xmlns:a16="http://schemas.microsoft.com/office/drawing/2014/main" id="{CF70DE15-9BE8-40DD-A4E0-E82287C122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5520" y="2604219"/>
              <a:ext cx="274171" cy="292209"/>
            </a:xfrm>
            <a:custGeom>
              <a:avLst/>
              <a:gdLst>
                <a:gd name="T0" fmla="*/ 450379 w 2344"/>
                <a:gd name="T1" fmla="*/ 478140 h 2500"/>
                <a:gd name="T2" fmla="*/ 731775 w 2344"/>
                <a:gd name="T3" fmla="*/ 421973 h 2500"/>
                <a:gd name="T4" fmla="*/ 731775 w 2344"/>
                <a:gd name="T5" fmla="*/ 703168 h 2500"/>
                <a:gd name="T6" fmla="*/ 450379 w 2344"/>
                <a:gd name="T7" fmla="*/ 646641 h 2500"/>
                <a:gd name="T8" fmla="*/ 731775 w 2344"/>
                <a:gd name="T9" fmla="*/ 703168 h 2500"/>
                <a:gd name="T10" fmla="*/ 366068 w 2344"/>
                <a:gd name="T11" fmla="*/ 365446 h 2500"/>
                <a:gd name="T12" fmla="*/ 337964 w 2344"/>
                <a:gd name="T13" fmla="*/ 337362 h 2500"/>
                <a:gd name="T14" fmla="*/ 366068 w 2344"/>
                <a:gd name="T15" fmla="*/ 309279 h 2500"/>
                <a:gd name="T16" fmla="*/ 394171 w 2344"/>
                <a:gd name="T17" fmla="*/ 337362 h 2500"/>
                <a:gd name="T18" fmla="*/ 366068 w 2344"/>
                <a:gd name="T19" fmla="*/ 478140 h 2500"/>
                <a:gd name="T20" fmla="*/ 337964 w 2344"/>
                <a:gd name="T21" fmla="*/ 449696 h 2500"/>
                <a:gd name="T22" fmla="*/ 366068 w 2344"/>
                <a:gd name="T23" fmla="*/ 421973 h 2500"/>
                <a:gd name="T24" fmla="*/ 394171 w 2344"/>
                <a:gd name="T25" fmla="*/ 449696 h 2500"/>
                <a:gd name="T26" fmla="*/ 366068 w 2344"/>
                <a:gd name="T27" fmla="*/ 478140 h 2500"/>
                <a:gd name="T28" fmla="*/ 366068 w 2344"/>
                <a:gd name="T29" fmla="*/ 590474 h 2500"/>
                <a:gd name="T30" fmla="*/ 337964 w 2344"/>
                <a:gd name="T31" fmla="*/ 562391 h 2500"/>
                <a:gd name="T32" fmla="*/ 366068 w 2344"/>
                <a:gd name="T33" fmla="*/ 534307 h 2500"/>
                <a:gd name="T34" fmla="*/ 394171 w 2344"/>
                <a:gd name="T35" fmla="*/ 562391 h 2500"/>
                <a:gd name="T36" fmla="*/ 366068 w 2344"/>
                <a:gd name="T37" fmla="*/ 703168 h 2500"/>
                <a:gd name="T38" fmla="*/ 337964 w 2344"/>
                <a:gd name="T39" fmla="*/ 674725 h 2500"/>
                <a:gd name="T40" fmla="*/ 366068 w 2344"/>
                <a:gd name="T41" fmla="*/ 646641 h 2500"/>
                <a:gd name="T42" fmla="*/ 394171 w 2344"/>
                <a:gd name="T43" fmla="*/ 674725 h 2500"/>
                <a:gd name="T44" fmla="*/ 366068 w 2344"/>
                <a:gd name="T45" fmla="*/ 703168 h 2500"/>
                <a:gd name="T46" fmla="*/ 619000 w 2344"/>
                <a:gd name="T47" fmla="*/ 534307 h 2500"/>
                <a:gd name="T48" fmla="*/ 450379 w 2344"/>
                <a:gd name="T49" fmla="*/ 590474 h 2500"/>
                <a:gd name="T50" fmla="*/ 450379 w 2344"/>
                <a:gd name="T51" fmla="*/ 309279 h 2500"/>
                <a:gd name="T52" fmla="*/ 703311 w 2344"/>
                <a:gd name="T53" fmla="*/ 365446 h 2500"/>
                <a:gd name="T54" fmla="*/ 450379 w 2344"/>
                <a:gd name="T55" fmla="*/ 309279 h 2500"/>
                <a:gd name="T56" fmla="*/ 647104 w 2344"/>
                <a:gd name="T57" fmla="*/ 140418 h 2500"/>
                <a:gd name="T58" fmla="*/ 450379 w 2344"/>
                <a:gd name="T59" fmla="*/ 196585 h 2500"/>
                <a:gd name="T60" fmla="*/ 225189 w 2344"/>
                <a:gd name="T61" fmla="*/ 815502 h 2500"/>
                <a:gd name="T62" fmla="*/ 197086 w 2344"/>
                <a:gd name="T63" fmla="*/ 843586 h 2500"/>
                <a:gd name="T64" fmla="*/ 168982 w 2344"/>
                <a:gd name="T65" fmla="*/ 815502 h 2500"/>
                <a:gd name="T66" fmla="*/ 168982 w 2344"/>
                <a:gd name="T67" fmla="*/ 309279 h 2500"/>
                <a:gd name="T68" fmla="*/ 225189 w 2344"/>
                <a:gd name="T69" fmla="*/ 281195 h 2500"/>
                <a:gd name="T70" fmla="*/ 112775 w 2344"/>
                <a:gd name="T71" fmla="*/ 590474 h 2500"/>
                <a:gd name="T72" fmla="*/ 56568 w 2344"/>
                <a:gd name="T73" fmla="*/ 309279 h 2500"/>
                <a:gd name="T74" fmla="*/ 84311 w 2344"/>
                <a:gd name="T75" fmla="*/ 281195 h 2500"/>
                <a:gd name="T76" fmla="*/ 112775 w 2344"/>
                <a:gd name="T77" fmla="*/ 309279 h 2500"/>
                <a:gd name="T78" fmla="*/ 225189 w 2344"/>
                <a:gd name="T79" fmla="*/ 0 h 2500"/>
                <a:gd name="T80" fmla="*/ 84311 w 2344"/>
                <a:gd name="T81" fmla="*/ 225028 h 2500"/>
                <a:gd name="T82" fmla="*/ 0 w 2344"/>
                <a:gd name="T83" fmla="*/ 309279 h 2500"/>
                <a:gd name="T84" fmla="*/ 112775 w 2344"/>
                <a:gd name="T85" fmla="*/ 646641 h 2500"/>
                <a:gd name="T86" fmla="*/ 112775 w 2344"/>
                <a:gd name="T87" fmla="*/ 815502 h 2500"/>
                <a:gd name="T88" fmla="*/ 759879 w 2344"/>
                <a:gd name="T89" fmla="*/ 899753 h 2500"/>
                <a:gd name="T90" fmla="*/ 844190 w 2344"/>
                <a:gd name="T91" fmla="*/ 815502 h 2500"/>
                <a:gd name="T92" fmla="*/ 225189 w 2344"/>
                <a:gd name="T93" fmla="*/ 0 h 250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344" h="2500">
                  <a:moveTo>
                    <a:pt x="2031" y="1328"/>
                  </a:moveTo>
                  <a:lnTo>
                    <a:pt x="1250" y="1328"/>
                  </a:lnTo>
                  <a:lnTo>
                    <a:pt x="1250" y="1172"/>
                  </a:lnTo>
                  <a:lnTo>
                    <a:pt x="2031" y="1172"/>
                  </a:lnTo>
                  <a:lnTo>
                    <a:pt x="2031" y="1328"/>
                  </a:lnTo>
                  <a:close/>
                  <a:moveTo>
                    <a:pt x="2031" y="1953"/>
                  </a:moveTo>
                  <a:lnTo>
                    <a:pt x="1250" y="1953"/>
                  </a:lnTo>
                  <a:lnTo>
                    <a:pt x="1250" y="1796"/>
                  </a:lnTo>
                  <a:lnTo>
                    <a:pt x="2031" y="1796"/>
                  </a:lnTo>
                  <a:lnTo>
                    <a:pt x="2031" y="1953"/>
                  </a:lnTo>
                  <a:close/>
                  <a:moveTo>
                    <a:pt x="1016" y="1015"/>
                  </a:moveTo>
                  <a:lnTo>
                    <a:pt x="1016" y="1015"/>
                  </a:lnTo>
                  <a:cubicBezTo>
                    <a:pt x="972" y="1015"/>
                    <a:pt x="938" y="980"/>
                    <a:pt x="938" y="937"/>
                  </a:cubicBezTo>
                  <a:cubicBezTo>
                    <a:pt x="938" y="893"/>
                    <a:pt x="972" y="859"/>
                    <a:pt x="1016" y="859"/>
                  </a:cubicBezTo>
                  <a:cubicBezTo>
                    <a:pt x="1059" y="859"/>
                    <a:pt x="1094" y="893"/>
                    <a:pt x="1094" y="937"/>
                  </a:cubicBezTo>
                  <a:cubicBezTo>
                    <a:pt x="1094" y="980"/>
                    <a:pt x="1059" y="1015"/>
                    <a:pt x="1016" y="1015"/>
                  </a:cubicBezTo>
                  <a:close/>
                  <a:moveTo>
                    <a:pt x="1016" y="1328"/>
                  </a:moveTo>
                  <a:lnTo>
                    <a:pt x="1016" y="1328"/>
                  </a:lnTo>
                  <a:cubicBezTo>
                    <a:pt x="972" y="1328"/>
                    <a:pt x="938" y="1293"/>
                    <a:pt x="938" y="1249"/>
                  </a:cubicBezTo>
                  <a:cubicBezTo>
                    <a:pt x="938" y="1206"/>
                    <a:pt x="972" y="1172"/>
                    <a:pt x="1016" y="1172"/>
                  </a:cubicBezTo>
                  <a:cubicBezTo>
                    <a:pt x="1059" y="1172"/>
                    <a:pt x="1094" y="1206"/>
                    <a:pt x="1094" y="1249"/>
                  </a:cubicBezTo>
                  <a:cubicBezTo>
                    <a:pt x="1094" y="1293"/>
                    <a:pt x="1059" y="1328"/>
                    <a:pt x="1016" y="1328"/>
                  </a:cubicBezTo>
                  <a:close/>
                  <a:moveTo>
                    <a:pt x="1016" y="1640"/>
                  </a:moveTo>
                  <a:lnTo>
                    <a:pt x="1016" y="1640"/>
                  </a:lnTo>
                  <a:cubicBezTo>
                    <a:pt x="972" y="1640"/>
                    <a:pt x="938" y="1605"/>
                    <a:pt x="938" y="1562"/>
                  </a:cubicBezTo>
                  <a:cubicBezTo>
                    <a:pt x="938" y="1519"/>
                    <a:pt x="972" y="1484"/>
                    <a:pt x="1016" y="1484"/>
                  </a:cubicBezTo>
                  <a:cubicBezTo>
                    <a:pt x="1059" y="1484"/>
                    <a:pt x="1094" y="1519"/>
                    <a:pt x="1094" y="1562"/>
                  </a:cubicBezTo>
                  <a:cubicBezTo>
                    <a:pt x="1094" y="1605"/>
                    <a:pt x="1059" y="1640"/>
                    <a:pt x="1016" y="1640"/>
                  </a:cubicBezTo>
                  <a:close/>
                  <a:moveTo>
                    <a:pt x="1016" y="1953"/>
                  </a:moveTo>
                  <a:lnTo>
                    <a:pt x="1016" y="1953"/>
                  </a:lnTo>
                  <a:cubicBezTo>
                    <a:pt x="972" y="1953"/>
                    <a:pt x="938" y="1917"/>
                    <a:pt x="938" y="1874"/>
                  </a:cubicBezTo>
                  <a:cubicBezTo>
                    <a:pt x="938" y="1831"/>
                    <a:pt x="972" y="1796"/>
                    <a:pt x="1016" y="1796"/>
                  </a:cubicBezTo>
                  <a:cubicBezTo>
                    <a:pt x="1059" y="1796"/>
                    <a:pt x="1094" y="1831"/>
                    <a:pt x="1094" y="1874"/>
                  </a:cubicBezTo>
                  <a:cubicBezTo>
                    <a:pt x="1094" y="1917"/>
                    <a:pt x="1059" y="1953"/>
                    <a:pt x="1016" y="1953"/>
                  </a:cubicBezTo>
                  <a:close/>
                  <a:moveTo>
                    <a:pt x="1250" y="1484"/>
                  </a:moveTo>
                  <a:lnTo>
                    <a:pt x="1718" y="1484"/>
                  </a:lnTo>
                  <a:lnTo>
                    <a:pt x="1718" y="1640"/>
                  </a:lnTo>
                  <a:lnTo>
                    <a:pt x="1250" y="1640"/>
                  </a:lnTo>
                  <a:lnTo>
                    <a:pt x="1250" y="1484"/>
                  </a:lnTo>
                  <a:close/>
                  <a:moveTo>
                    <a:pt x="1250" y="859"/>
                  </a:moveTo>
                  <a:lnTo>
                    <a:pt x="1952" y="859"/>
                  </a:lnTo>
                  <a:lnTo>
                    <a:pt x="1952" y="1015"/>
                  </a:lnTo>
                  <a:lnTo>
                    <a:pt x="1250" y="1015"/>
                  </a:lnTo>
                  <a:lnTo>
                    <a:pt x="1250" y="859"/>
                  </a:lnTo>
                  <a:close/>
                  <a:moveTo>
                    <a:pt x="1250" y="390"/>
                  </a:moveTo>
                  <a:lnTo>
                    <a:pt x="1796" y="390"/>
                  </a:lnTo>
                  <a:lnTo>
                    <a:pt x="1796" y="546"/>
                  </a:lnTo>
                  <a:lnTo>
                    <a:pt x="1250" y="546"/>
                  </a:lnTo>
                  <a:lnTo>
                    <a:pt x="1250" y="390"/>
                  </a:lnTo>
                  <a:close/>
                  <a:moveTo>
                    <a:pt x="625" y="2265"/>
                  </a:moveTo>
                  <a:lnTo>
                    <a:pt x="625" y="2265"/>
                  </a:lnTo>
                  <a:cubicBezTo>
                    <a:pt x="625" y="2308"/>
                    <a:pt x="590" y="2343"/>
                    <a:pt x="547" y="2343"/>
                  </a:cubicBezTo>
                  <a:cubicBezTo>
                    <a:pt x="504" y="2343"/>
                    <a:pt x="469" y="2308"/>
                    <a:pt x="469" y="2265"/>
                  </a:cubicBezTo>
                  <a:lnTo>
                    <a:pt x="469" y="859"/>
                  </a:lnTo>
                  <a:cubicBezTo>
                    <a:pt x="469" y="831"/>
                    <a:pt x="463" y="806"/>
                    <a:pt x="454" y="781"/>
                  </a:cubicBezTo>
                  <a:lnTo>
                    <a:pt x="625" y="781"/>
                  </a:lnTo>
                  <a:lnTo>
                    <a:pt x="625" y="2265"/>
                  </a:lnTo>
                  <a:close/>
                  <a:moveTo>
                    <a:pt x="313" y="1640"/>
                  </a:moveTo>
                  <a:lnTo>
                    <a:pt x="157" y="1640"/>
                  </a:lnTo>
                  <a:lnTo>
                    <a:pt x="157" y="859"/>
                  </a:lnTo>
                  <a:cubicBezTo>
                    <a:pt x="157" y="816"/>
                    <a:pt x="191" y="781"/>
                    <a:pt x="234" y="781"/>
                  </a:cubicBezTo>
                  <a:cubicBezTo>
                    <a:pt x="277" y="781"/>
                    <a:pt x="313" y="816"/>
                    <a:pt x="313" y="859"/>
                  </a:cubicBezTo>
                  <a:lnTo>
                    <a:pt x="313" y="1640"/>
                  </a:lnTo>
                  <a:close/>
                  <a:moveTo>
                    <a:pt x="625" y="0"/>
                  </a:moveTo>
                  <a:lnTo>
                    <a:pt x="625" y="625"/>
                  </a:lnTo>
                  <a:lnTo>
                    <a:pt x="234" y="625"/>
                  </a:lnTo>
                  <a:cubicBezTo>
                    <a:pt x="105" y="625"/>
                    <a:pt x="0" y="730"/>
                    <a:pt x="0" y="859"/>
                  </a:cubicBezTo>
                  <a:lnTo>
                    <a:pt x="0" y="1796"/>
                  </a:lnTo>
                  <a:lnTo>
                    <a:pt x="313" y="1796"/>
                  </a:lnTo>
                  <a:lnTo>
                    <a:pt x="313" y="2265"/>
                  </a:lnTo>
                  <a:cubicBezTo>
                    <a:pt x="313" y="2394"/>
                    <a:pt x="418" y="2499"/>
                    <a:pt x="547" y="2499"/>
                  </a:cubicBezTo>
                  <a:lnTo>
                    <a:pt x="2109" y="2499"/>
                  </a:lnTo>
                  <a:cubicBezTo>
                    <a:pt x="2238" y="2499"/>
                    <a:pt x="2343" y="2394"/>
                    <a:pt x="2343" y="2265"/>
                  </a:cubicBezTo>
                  <a:lnTo>
                    <a:pt x="2343" y="0"/>
                  </a:lnTo>
                  <a:lnTo>
                    <a:pt x="62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567" dirty="0">
                <a:latin typeface="+mj-lt"/>
              </a:endParaRPr>
            </a:p>
          </p:txBody>
        </p:sp>
        <p:sp>
          <p:nvSpPr>
            <p:cNvPr id="22" name="TextBox 48">
              <a:extLst>
                <a:ext uri="{FF2B5EF4-FFF2-40B4-BE49-F238E27FC236}">
                  <a16:creationId xmlns:a16="http://schemas.microsoft.com/office/drawing/2014/main" id="{D3DC1898-6275-4144-AE76-CED6333A4068}"/>
                </a:ext>
              </a:extLst>
            </p:cNvPr>
            <p:cNvSpPr txBox="1"/>
            <p:nvPr/>
          </p:nvSpPr>
          <p:spPr>
            <a:xfrm>
              <a:off x="7001104" y="5292321"/>
              <a:ext cx="1247067" cy="61388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Aufbau der </a:t>
              </a:r>
              <a:b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</a:br>
              <a:r>
                <a:rPr lang="en-US" sz="1400" b="1" dirty="0" err="1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Restrukturierungs</a:t>
              </a:r>
              <a:r>
                <a:rPr lang="en-US" sz="14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-</a:t>
              </a:r>
            </a:p>
            <a:p>
              <a:pPr algn="ctr"/>
              <a:r>
                <a:rPr lang="en-US" sz="1400" b="1" dirty="0" err="1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Planung</a:t>
              </a:r>
              <a:endParaRPr lang="en-US" sz="1400" b="1" dirty="0">
                <a:solidFill>
                  <a:schemeClr val="bg1"/>
                </a:solidFill>
                <a:latin typeface="+mj-lt"/>
                <a:cs typeface="Poppins" pitchFamily="2" charset="77"/>
              </a:endParaRPr>
            </a:p>
          </p:txBody>
        </p:sp>
        <p:sp>
          <p:nvSpPr>
            <p:cNvPr id="23" name="Freeform 91">
              <a:extLst>
                <a:ext uri="{FF2B5EF4-FFF2-40B4-BE49-F238E27FC236}">
                  <a16:creationId xmlns:a16="http://schemas.microsoft.com/office/drawing/2014/main" id="{175DD395-C0D3-4565-B465-BB6ECC957B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5823" y="5054493"/>
              <a:ext cx="337630" cy="316193"/>
            </a:xfrm>
            <a:custGeom>
              <a:avLst/>
              <a:gdLst>
                <a:gd name="T0" fmla="*/ 642085 w 899753"/>
                <a:gd name="T1" fmla="*/ 505575 h 842602"/>
                <a:gd name="T2" fmla="*/ 781355 w 899753"/>
                <a:gd name="T3" fmla="*/ 645275 h 842602"/>
                <a:gd name="T4" fmla="*/ 838935 w 899753"/>
                <a:gd name="T5" fmla="*/ 505575 h 842602"/>
                <a:gd name="T6" fmla="*/ 506413 w 899753"/>
                <a:gd name="T7" fmla="*/ 449262 h 842602"/>
                <a:gd name="T8" fmla="*/ 899753 w 899753"/>
                <a:gd name="T9" fmla="*/ 449262 h 842602"/>
                <a:gd name="T10" fmla="*/ 784594 w 899753"/>
                <a:gd name="T11" fmla="*/ 728301 h 842602"/>
                <a:gd name="T12" fmla="*/ 506990 w 899753"/>
                <a:gd name="T13" fmla="*/ 61123 h 842602"/>
                <a:gd name="T14" fmla="*/ 506990 w 899753"/>
                <a:gd name="T15" fmla="*/ 336892 h 842602"/>
                <a:gd name="T16" fmla="*/ 783372 w 899753"/>
                <a:gd name="T17" fmla="*/ 336892 h 842602"/>
                <a:gd name="T18" fmla="*/ 506990 w 899753"/>
                <a:gd name="T19" fmla="*/ 61123 h 842602"/>
                <a:gd name="T20" fmla="*/ 394203 w 899753"/>
                <a:gd name="T21" fmla="*/ 55562 h 842602"/>
                <a:gd name="T22" fmla="*/ 394203 w 899753"/>
                <a:gd name="T23" fmla="*/ 449082 h 842602"/>
                <a:gd name="T24" fmla="*/ 672740 w 899753"/>
                <a:gd name="T25" fmla="*/ 727390 h 842602"/>
                <a:gd name="T26" fmla="*/ 394203 w 899753"/>
                <a:gd name="T27" fmla="*/ 842602 h 842602"/>
                <a:gd name="T28" fmla="*/ 0 w 899753"/>
                <a:gd name="T29" fmla="*/ 449082 h 842602"/>
                <a:gd name="T30" fmla="*/ 394203 w 899753"/>
                <a:gd name="T31" fmla="*/ 55562 h 842602"/>
                <a:gd name="T32" fmla="*/ 450850 w 899753"/>
                <a:gd name="T33" fmla="*/ 0 h 842602"/>
                <a:gd name="T34" fmla="*/ 844190 w 899753"/>
                <a:gd name="T35" fmla="*/ 393341 h 842602"/>
                <a:gd name="T36" fmla="*/ 450850 w 899753"/>
                <a:gd name="T37" fmla="*/ 393341 h 84260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899753" h="842602">
                  <a:moveTo>
                    <a:pt x="642085" y="505575"/>
                  </a:moveTo>
                  <a:lnTo>
                    <a:pt x="781355" y="645275"/>
                  </a:lnTo>
                  <a:cubicBezTo>
                    <a:pt x="810865" y="603763"/>
                    <a:pt x="830658" y="556113"/>
                    <a:pt x="838935" y="505575"/>
                  </a:cubicBezTo>
                  <a:lnTo>
                    <a:pt x="642085" y="505575"/>
                  </a:lnTo>
                  <a:close/>
                  <a:moveTo>
                    <a:pt x="506413" y="449262"/>
                  </a:moveTo>
                  <a:lnTo>
                    <a:pt x="899753" y="449262"/>
                  </a:lnTo>
                  <a:cubicBezTo>
                    <a:pt x="899753" y="558279"/>
                    <a:pt x="855849" y="656827"/>
                    <a:pt x="784594" y="728301"/>
                  </a:cubicBezTo>
                  <a:lnTo>
                    <a:pt x="506413" y="449262"/>
                  </a:lnTo>
                  <a:close/>
                  <a:moveTo>
                    <a:pt x="506990" y="61123"/>
                  </a:moveTo>
                  <a:lnTo>
                    <a:pt x="506990" y="336892"/>
                  </a:lnTo>
                  <a:lnTo>
                    <a:pt x="783372" y="336892"/>
                  </a:lnTo>
                  <a:cubicBezTo>
                    <a:pt x="759620" y="195951"/>
                    <a:pt x="648060" y="84493"/>
                    <a:pt x="506990" y="61123"/>
                  </a:cubicBezTo>
                  <a:close/>
                  <a:moveTo>
                    <a:pt x="394203" y="55562"/>
                  </a:moveTo>
                  <a:lnTo>
                    <a:pt x="394203" y="449082"/>
                  </a:lnTo>
                  <a:lnTo>
                    <a:pt x="672740" y="727390"/>
                  </a:lnTo>
                  <a:cubicBezTo>
                    <a:pt x="601394" y="798678"/>
                    <a:pt x="502663" y="842602"/>
                    <a:pt x="394203" y="842602"/>
                  </a:cubicBezTo>
                  <a:cubicBezTo>
                    <a:pt x="176203" y="842602"/>
                    <a:pt x="0" y="666544"/>
                    <a:pt x="0" y="449082"/>
                  </a:cubicBezTo>
                  <a:cubicBezTo>
                    <a:pt x="0" y="231620"/>
                    <a:pt x="176203" y="55562"/>
                    <a:pt x="394203" y="55562"/>
                  </a:cubicBezTo>
                  <a:close/>
                  <a:moveTo>
                    <a:pt x="450850" y="0"/>
                  </a:moveTo>
                  <a:cubicBezTo>
                    <a:pt x="668213" y="0"/>
                    <a:pt x="844190" y="176176"/>
                    <a:pt x="844190" y="393341"/>
                  </a:cubicBezTo>
                  <a:lnTo>
                    <a:pt x="450850" y="393341"/>
                  </a:lnTo>
                  <a:lnTo>
                    <a:pt x="45085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sz="567" dirty="0">
                <a:latin typeface="+mj-lt"/>
              </a:endParaRPr>
            </a:p>
          </p:txBody>
        </p:sp>
        <p:sp>
          <p:nvSpPr>
            <p:cNvPr id="24" name="Freeform 85">
              <a:extLst>
                <a:ext uri="{FF2B5EF4-FFF2-40B4-BE49-F238E27FC236}">
                  <a16:creationId xmlns:a16="http://schemas.microsoft.com/office/drawing/2014/main" id="{3053E684-6E0D-45A0-9C61-C9628CBF96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0468" y="3463023"/>
              <a:ext cx="292208" cy="292209"/>
            </a:xfrm>
            <a:custGeom>
              <a:avLst/>
              <a:gdLst>
                <a:gd name="T0" fmla="*/ 422275 w 899752"/>
                <a:gd name="T1" fmla="*/ 280988 h 899754"/>
                <a:gd name="T2" fmla="*/ 534627 w 899752"/>
                <a:gd name="T3" fmla="*/ 365919 h 899754"/>
                <a:gd name="T4" fmla="*/ 422275 w 899752"/>
                <a:gd name="T5" fmla="*/ 450489 h 899754"/>
                <a:gd name="T6" fmla="*/ 57150 w 899752"/>
                <a:gd name="T7" fmla="*/ 225425 h 899754"/>
                <a:gd name="T8" fmla="*/ 113290 w 899752"/>
                <a:gd name="T9" fmla="*/ 225425 h 899754"/>
                <a:gd name="T10" fmla="*/ 113290 w 899752"/>
                <a:gd name="T11" fmla="*/ 562409 h 899754"/>
                <a:gd name="T12" fmla="*/ 422420 w 899752"/>
                <a:gd name="T13" fmla="*/ 562409 h 899754"/>
                <a:gd name="T14" fmla="*/ 478560 w 899752"/>
                <a:gd name="T15" fmla="*/ 562409 h 899754"/>
                <a:gd name="T16" fmla="*/ 787690 w 899752"/>
                <a:gd name="T17" fmla="*/ 562409 h 899754"/>
                <a:gd name="T18" fmla="*/ 787690 w 899752"/>
                <a:gd name="T19" fmla="*/ 225425 h 899754"/>
                <a:gd name="T20" fmla="*/ 844190 w 899752"/>
                <a:gd name="T21" fmla="*/ 225425 h 899754"/>
                <a:gd name="T22" fmla="*/ 844190 w 899752"/>
                <a:gd name="T23" fmla="*/ 618873 h 899754"/>
                <a:gd name="T24" fmla="*/ 478560 w 899752"/>
                <a:gd name="T25" fmla="*/ 618873 h 899754"/>
                <a:gd name="T26" fmla="*/ 478560 w 899752"/>
                <a:gd name="T27" fmla="*/ 803729 h 899754"/>
                <a:gd name="T28" fmla="*/ 490436 w 899752"/>
                <a:gd name="T29" fmla="*/ 815597 h 899754"/>
                <a:gd name="T30" fmla="*/ 518146 w 899752"/>
                <a:gd name="T31" fmla="*/ 843649 h 899754"/>
                <a:gd name="T32" fmla="*/ 590840 w 899752"/>
                <a:gd name="T33" fmla="*/ 843649 h 899754"/>
                <a:gd name="T34" fmla="*/ 590840 w 899752"/>
                <a:gd name="T35" fmla="*/ 899754 h 899754"/>
                <a:gd name="T36" fmla="*/ 495114 w 899752"/>
                <a:gd name="T37" fmla="*/ 899754 h 899754"/>
                <a:gd name="T38" fmla="*/ 450490 w 899752"/>
                <a:gd name="T39" fmla="*/ 855158 h 899754"/>
                <a:gd name="T40" fmla="*/ 405866 w 899752"/>
                <a:gd name="T41" fmla="*/ 899754 h 899754"/>
                <a:gd name="T42" fmla="*/ 309780 w 899752"/>
                <a:gd name="T43" fmla="*/ 899754 h 899754"/>
                <a:gd name="T44" fmla="*/ 309780 w 899752"/>
                <a:gd name="T45" fmla="*/ 843649 h 899754"/>
                <a:gd name="T46" fmla="*/ 382475 w 899752"/>
                <a:gd name="T47" fmla="*/ 843649 h 899754"/>
                <a:gd name="T48" fmla="*/ 410904 w 899752"/>
                <a:gd name="T49" fmla="*/ 815597 h 899754"/>
                <a:gd name="T50" fmla="*/ 422420 w 899752"/>
                <a:gd name="T51" fmla="*/ 803729 h 899754"/>
                <a:gd name="T52" fmla="*/ 422420 w 899752"/>
                <a:gd name="T53" fmla="*/ 618873 h 899754"/>
                <a:gd name="T54" fmla="*/ 57150 w 899752"/>
                <a:gd name="T55" fmla="*/ 618873 h 899754"/>
                <a:gd name="T56" fmla="*/ 421804 w 899752"/>
                <a:gd name="T57" fmla="*/ 0 h 899754"/>
                <a:gd name="T58" fmla="*/ 477949 w 899752"/>
                <a:gd name="T59" fmla="*/ 0 h 899754"/>
                <a:gd name="T60" fmla="*/ 477949 w 899752"/>
                <a:gd name="T61" fmla="*/ 56380 h 899754"/>
                <a:gd name="T62" fmla="*/ 899752 w 899752"/>
                <a:gd name="T63" fmla="*/ 56380 h 899754"/>
                <a:gd name="T64" fmla="*/ 899752 w 899752"/>
                <a:gd name="T65" fmla="*/ 169501 h 899754"/>
                <a:gd name="T66" fmla="*/ 0 w 899752"/>
                <a:gd name="T67" fmla="*/ 169501 h 899754"/>
                <a:gd name="T68" fmla="*/ 0 w 899752"/>
                <a:gd name="T69" fmla="*/ 56380 h 899754"/>
                <a:gd name="T70" fmla="*/ 421804 w 899752"/>
                <a:gd name="T71" fmla="*/ 56380 h 89975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99752" h="899754">
                  <a:moveTo>
                    <a:pt x="422275" y="280988"/>
                  </a:moveTo>
                  <a:lnTo>
                    <a:pt x="534627" y="365919"/>
                  </a:lnTo>
                  <a:lnTo>
                    <a:pt x="422275" y="450489"/>
                  </a:lnTo>
                  <a:lnTo>
                    <a:pt x="422275" y="280988"/>
                  </a:lnTo>
                  <a:close/>
                  <a:moveTo>
                    <a:pt x="57150" y="225425"/>
                  </a:moveTo>
                  <a:lnTo>
                    <a:pt x="113290" y="225425"/>
                  </a:lnTo>
                  <a:lnTo>
                    <a:pt x="113290" y="562409"/>
                  </a:lnTo>
                  <a:lnTo>
                    <a:pt x="422420" y="562409"/>
                  </a:lnTo>
                  <a:lnTo>
                    <a:pt x="478560" y="562409"/>
                  </a:lnTo>
                  <a:lnTo>
                    <a:pt x="787690" y="562409"/>
                  </a:lnTo>
                  <a:lnTo>
                    <a:pt x="787690" y="225425"/>
                  </a:lnTo>
                  <a:lnTo>
                    <a:pt x="844190" y="225425"/>
                  </a:lnTo>
                  <a:lnTo>
                    <a:pt x="844190" y="618873"/>
                  </a:lnTo>
                  <a:lnTo>
                    <a:pt x="478560" y="618873"/>
                  </a:lnTo>
                  <a:lnTo>
                    <a:pt x="478560" y="803729"/>
                  </a:lnTo>
                  <a:lnTo>
                    <a:pt x="490436" y="815597"/>
                  </a:lnTo>
                  <a:lnTo>
                    <a:pt x="518146" y="843649"/>
                  </a:lnTo>
                  <a:lnTo>
                    <a:pt x="590840" y="843649"/>
                  </a:lnTo>
                  <a:lnTo>
                    <a:pt x="590840" y="899754"/>
                  </a:lnTo>
                  <a:lnTo>
                    <a:pt x="495114" y="899754"/>
                  </a:lnTo>
                  <a:lnTo>
                    <a:pt x="450490" y="855158"/>
                  </a:lnTo>
                  <a:lnTo>
                    <a:pt x="405866" y="899754"/>
                  </a:lnTo>
                  <a:lnTo>
                    <a:pt x="309780" y="899754"/>
                  </a:lnTo>
                  <a:lnTo>
                    <a:pt x="309780" y="843649"/>
                  </a:lnTo>
                  <a:lnTo>
                    <a:pt x="382475" y="843649"/>
                  </a:lnTo>
                  <a:lnTo>
                    <a:pt x="410904" y="815597"/>
                  </a:lnTo>
                  <a:lnTo>
                    <a:pt x="422420" y="803729"/>
                  </a:lnTo>
                  <a:lnTo>
                    <a:pt x="422420" y="618873"/>
                  </a:lnTo>
                  <a:lnTo>
                    <a:pt x="57150" y="618873"/>
                  </a:lnTo>
                  <a:lnTo>
                    <a:pt x="57150" y="225425"/>
                  </a:lnTo>
                  <a:close/>
                  <a:moveTo>
                    <a:pt x="421804" y="0"/>
                  </a:moveTo>
                  <a:lnTo>
                    <a:pt x="477949" y="0"/>
                  </a:lnTo>
                  <a:lnTo>
                    <a:pt x="477949" y="56380"/>
                  </a:lnTo>
                  <a:lnTo>
                    <a:pt x="899752" y="56380"/>
                  </a:lnTo>
                  <a:lnTo>
                    <a:pt x="899752" y="169501"/>
                  </a:lnTo>
                  <a:lnTo>
                    <a:pt x="0" y="169501"/>
                  </a:lnTo>
                  <a:lnTo>
                    <a:pt x="0" y="56380"/>
                  </a:lnTo>
                  <a:lnTo>
                    <a:pt x="421804" y="56380"/>
                  </a:lnTo>
                  <a:lnTo>
                    <a:pt x="42180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sz="567" dirty="0">
                <a:latin typeface="+mj-lt"/>
              </a:endParaRPr>
            </a:p>
          </p:txBody>
        </p:sp>
        <p:sp>
          <p:nvSpPr>
            <p:cNvPr id="26" name="TextBox 56">
              <a:extLst>
                <a:ext uri="{FF2B5EF4-FFF2-40B4-BE49-F238E27FC236}">
                  <a16:creationId xmlns:a16="http://schemas.microsoft.com/office/drawing/2014/main" id="{C35268F3-A728-411A-B2B9-9925690FCD38}"/>
                </a:ext>
              </a:extLst>
            </p:cNvPr>
            <p:cNvSpPr txBox="1"/>
            <p:nvPr/>
          </p:nvSpPr>
          <p:spPr>
            <a:xfrm>
              <a:off x="5775870" y="3919467"/>
              <a:ext cx="973270" cy="767361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Kennzahlen</a:t>
              </a:r>
              <a:br>
                <a:rPr lang="en-US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</a:br>
              <a:r>
                <a:rPr lang="en-US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und</a:t>
              </a:r>
              <a:br>
                <a:rPr lang="en-US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</a:br>
              <a:r>
                <a:rPr lang="en-US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Indikatoren</a:t>
              </a:r>
            </a:p>
          </p:txBody>
        </p:sp>
        <p:sp>
          <p:nvSpPr>
            <p:cNvPr id="27" name="Freeform 89">
              <a:extLst>
                <a:ext uri="{FF2B5EF4-FFF2-40B4-BE49-F238E27FC236}">
                  <a16:creationId xmlns:a16="http://schemas.microsoft.com/office/drawing/2014/main" id="{63CF15F4-E96F-4DEC-B6F8-6B270256B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6214" y="3501830"/>
              <a:ext cx="325508" cy="243558"/>
            </a:xfrm>
            <a:custGeom>
              <a:avLst/>
              <a:gdLst>
                <a:gd name="T0" fmla="*/ 573956 w 901340"/>
                <a:gd name="T1" fmla="*/ 561975 h 674329"/>
                <a:gd name="T2" fmla="*/ 901340 w 901340"/>
                <a:gd name="T3" fmla="*/ 561975 h 674329"/>
                <a:gd name="T4" fmla="*/ 901340 w 901340"/>
                <a:gd name="T5" fmla="*/ 674329 h 674329"/>
                <a:gd name="T6" fmla="*/ 468313 w 901340"/>
                <a:gd name="T7" fmla="*/ 674329 h 674329"/>
                <a:gd name="T8" fmla="*/ 573956 w 901340"/>
                <a:gd name="T9" fmla="*/ 561975 h 674329"/>
                <a:gd name="T10" fmla="*/ 616811 w 901340"/>
                <a:gd name="T11" fmla="*/ 420688 h 674329"/>
                <a:gd name="T12" fmla="*/ 842604 w 901340"/>
                <a:gd name="T13" fmla="*/ 420688 h 674329"/>
                <a:gd name="T14" fmla="*/ 842604 w 901340"/>
                <a:gd name="T15" fmla="*/ 533040 h 674329"/>
                <a:gd name="T16" fmla="*/ 587375 w 901340"/>
                <a:gd name="T17" fmla="*/ 533040 h 674329"/>
                <a:gd name="T18" fmla="*/ 616811 w 901340"/>
                <a:gd name="T19" fmla="*/ 420688 h 674329"/>
                <a:gd name="T20" fmla="*/ 600075 w 901340"/>
                <a:gd name="T21" fmla="*/ 280988 h 674329"/>
                <a:gd name="T22" fmla="*/ 901339 w 901340"/>
                <a:gd name="T23" fmla="*/ 280988 h 674329"/>
                <a:gd name="T24" fmla="*/ 901339 w 901340"/>
                <a:gd name="T25" fmla="*/ 393341 h 674329"/>
                <a:gd name="T26" fmla="*/ 619919 w 901340"/>
                <a:gd name="T27" fmla="*/ 393341 h 674329"/>
                <a:gd name="T28" fmla="*/ 600075 w 901340"/>
                <a:gd name="T29" fmla="*/ 280988 h 674329"/>
                <a:gd name="T30" fmla="*/ 196799 w 901340"/>
                <a:gd name="T31" fmla="*/ 280982 h 674329"/>
                <a:gd name="T32" fmla="*/ 196799 w 901340"/>
                <a:gd name="T33" fmla="*/ 337072 h 674329"/>
                <a:gd name="T34" fmla="*/ 252925 w 901340"/>
                <a:gd name="T35" fmla="*/ 337072 h 674329"/>
                <a:gd name="T36" fmla="*/ 252925 w 901340"/>
                <a:gd name="T37" fmla="*/ 449611 h 674329"/>
                <a:gd name="T38" fmla="*/ 196799 w 901340"/>
                <a:gd name="T39" fmla="*/ 449611 h 674329"/>
                <a:gd name="T40" fmla="*/ 196799 w 901340"/>
                <a:gd name="T41" fmla="*/ 505700 h 674329"/>
                <a:gd name="T42" fmla="*/ 365176 w 901340"/>
                <a:gd name="T43" fmla="*/ 505700 h 674329"/>
                <a:gd name="T44" fmla="*/ 365176 w 901340"/>
                <a:gd name="T45" fmla="*/ 449611 h 674329"/>
                <a:gd name="T46" fmla="*/ 309051 w 901340"/>
                <a:gd name="T47" fmla="*/ 449611 h 674329"/>
                <a:gd name="T48" fmla="*/ 309051 w 901340"/>
                <a:gd name="T49" fmla="*/ 280982 h 674329"/>
                <a:gd name="T50" fmla="*/ 503238 w 901340"/>
                <a:gd name="T51" fmla="*/ 139700 h 674329"/>
                <a:gd name="T52" fmla="*/ 787040 w 901340"/>
                <a:gd name="T53" fmla="*/ 139700 h 674329"/>
                <a:gd name="T54" fmla="*/ 787040 w 901340"/>
                <a:gd name="T55" fmla="*/ 252053 h 674329"/>
                <a:gd name="T56" fmla="*/ 587154 w 901340"/>
                <a:gd name="T57" fmla="*/ 252053 h 674329"/>
                <a:gd name="T58" fmla="*/ 503238 w 901340"/>
                <a:gd name="T59" fmla="*/ 139700 h 674329"/>
                <a:gd name="T60" fmla="*/ 280988 w 901340"/>
                <a:gd name="T61" fmla="*/ 112713 h 674329"/>
                <a:gd name="T62" fmla="*/ 561615 w 901340"/>
                <a:gd name="T63" fmla="*/ 393521 h 674329"/>
                <a:gd name="T64" fmla="*/ 280988 w 901340"/>
                <a:gd name="T65" fmla="*/ 674329 h 674329"/>
                <a:gd name="T66" fmla="*/ 0 w 901340"/>
                <a:gd name="T67" fmla="*/ 393521 h 674329"/>
                <a:gd name="T68" fmla="*/ 280988 w 901340"/>
                <a:gd name="T69" fmla="*/ 112713 h 674329"/>
                <a:gd name="T70" fmla="*/ 282575 w 901340"/>
                <a:gd name="T71" fmla="*/ 0 h 674329"/>
                <a:gd name="T72" fmla="*/ 844190 w 901340"/>
                <a:gd name="T73" fmla="*/ 0 h 674329"/>
                <a:gd name="T74" fmla="*/ 844190 w 901340"/>
                <a:gd name="T75" fmla="*/ 112353 h 674329"/>
                <a:gd name="T76" fmla="*/ 468221 w 901340"/>
                <a:gd name="T77" fmla="*/ 112353 h 674329"/>
                <a:gd name="T78" fmla="*/ 282575 w 901340"/>
                <a:gd name="T79" fmla="*/ 55816 h 67432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901340" h="674329">
                  <a:moveTo>
                    <a:pt x="573956" y="561975"/>
                  </a:moveTo>
                  <a:lnTo>
                    <a:pt x="901340" y="561975"/>
                  </a:lnTo>
                  <a:lnTo>
                    <a:pt x="901340" y="674329"/>
                  </a:lnTo>
                  <a:lnTo>
                    <a:pt x="468313" y="674329"/>
                  </a:lnTo>
                  <a:cubicBezTo>
                    <a:pt x="511940" y="645613"/>
                    <a:pt x="547996" y="607204"/>
                    <a:pt x="573956" y="561975"/>
                  </a:cubicBezTo>
                  <a:close/>
                  <a:moveTo>
                    <a:pt x="616811" y="420688"/>
                  </a:moveTo>
                  <a:lnTo>
                    <a:pt x="842604" y="420688"/>
                  </a:lnTo>
                  <a:lnTo>
                    <a:pt x="842604" y="533040"/>
                  </a:lnTo>
                  <a:lnTo>
                    <a:pt x="587375" y="533040"/>
                  </a:lnTo>
                  <a:cubicBezTo>
                    <a:pt x="603529" y="498470"/>
                    <a:pt x="613580" y="460660"/>
                    <a:pt x="616811" y="420688"/>
                  </a:cubicBezTo>
                  <a:close/>
                  <a:moveTo>
                    <a:pt x="600075" y="280988"/>
                  </a:moveTo>
                  <a:lnTo>
                    <a:pt x="901339" y="280988"/>
                  </a:lnTo>
                  <a:lnTo>
                    <a:pt x="901339" y="393341"/>
                  </a:lnTo>
                  <a:lnTo>
                    <a:pt x="619919" y="393341"/>
                  </a:lnTo>
                  <a:cubicBezTo>
                    <a:pt x="619919" y="353856"/>
                    <a:pt x="612703" y="316166"/>
                    <a:pt x="600075" y="280988"/>
                  </a:cubicBezTo>
                  <a:close/>
                  <a:moveTo>
                    <a:pt x="196799" y="280982"/>
                  </a:moveTo>
                  <a:lnTo>
                    <a:pt x="196799" y="337072"/>
                  </a:lnTo>
                  <a:lnTo>
                    <a:pt x="252925" y="337072"/>
                  </a:lnTo>
                  <a:lnTo>
                    <a:pt x="252925" y="449611"/>
                  </a:lnTo>
                  <a:lnTo>
                    <a:pt x="196799" y="449611"/>
                  </a:lnTo>
                  <a:lnTo>
                    <a:pt x="196799" y="505700"/>
                  </a:lnTo>
                  <a:lnTo>
                    <a:pt x="365176" y="505700"/>
                  </a:lnTo>
                  <a:lnTo>
                    <a:pt x="365176" y="449611"/>
                  </a:lnTo>
                  <a:lnTo>
                    <a:pt x="309051" y="449611"/>
                  </a:lnTo>
                  <a:lnTo>
                    <a:pt x="309051" y="280982"/>
                  </a:lnTo>
                  <a:lnTo>
                    <a:pt x="196799" y="280982"/>
                  </a:lnTo>
                  <a:close/>
                  <a:moveTo>
                    <a:pt x="503238" y="139700"/>
                  </a:moveTo>
                  <a:lnTo>
                    <a:pt x="787040" y="139700"/>
                  </a:lnTo>
                  <a:lnTo>
                    <a:pt x="787040" y="252053"/>
                  </a:lnTo>
                  <a:lnTo>
                    <a:pt x="587154" y="252053"/>
                  </a:lnTo>
                  <a:cubicBezTo>
                    <a:pt x="567346" y="208840"/>
                    <a:pt x="538894" y="170669"/>
                    <a:pt x="503238" y="139700"/>
                  </a:cubicBezTo>
                  <a:close/>
                  <a:moveTo>
                    <a:pt x="280988" y="112713"/>
                  </a:moveTo>
                  <a:cubicBezTo>
                    <a:pt x="436053" y="112713"/>
                    <a:pt x="561615" y="238555"/>
                    <a:pt x="561615" y="393521"/>
                  </a:cubicBezTo>
                  <a:cubicBezTo>
                    <a:pt x="561615" y="548487"/>
                    <a:pt x="436053" y="674329"/>
                    <a:pt x="280988" y="674329"/>
                  </a:cubicBezTo>
                  <a:cubicBezTo>
                    <a:pt x="125923" y="674329"/>
                    <a:pt x="0" y="548487"/>
                    <a:pt x="0" y="393521"/>
                  </a:cubicBezTo>
                  <a:cubicBezTo>
                    <a:pt x="0" y="238555"/>
                    <a:pt x="125923" y="112713"/>
                    <a:pt x="280988" y="112713"/>
                  </a:cubicBezTo>
                  <a:close/>
                  <a:moveTo>
                    <a:pt x="282575" y="0"/>
                  </a:moveTo>
                  <a:lnTo>
                    <a:pt x="844190" y="0"/>
                  </a:lnTo>
                  <a:lnTo>
                    <a:pt x="844190" y="112353"/>
                  </a:lnTo>
                  <a:lnTo>
                    <a:pt x="468221" y="112353"/>
                  </a:lnTo>
                  <a:cubicBezTo>
                    <a:pt x="415694" y="76702"/>
                    <a:pt x="351293" y="55816"/>
                    <a:pt x="282575" y="55816"/>
                  </a:cubicBezTo>
                  <a:lnTo>
                    <a:pt x="28257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sz="567" dirty="0">
                <a:latin typeface="+mj-lt"/>
              </a:endParaRPr>
            </a:p>
          </p:txBody>
        </p:sp>
      </p:grpSp>
      <p:sp>
        <p:nvSpPr>
          <p:cNvPr id="28" name="TextBox 58">
            <a:extLst>
              <a:ext uri="{FF2B5EF4-FFF2-40B4-BE49-F238E27FC236}">
                <a16:creationId xmlns:a16="http://schemas.microsoft.com/office/drawing/2014/main" id="{1874CCDC-64E5-4C2F-B847-E5475F5C7605}"/>
              </a:ext>
            </a:extLst>
          </p:cNvPr>
          <p:cNvSpPr txBox="1"/>
          <p:nvPr/>
        </p:nvSpPr>
        <p:spPr>
          <a:xfrm>
            <a:off x="2892712" y="1756217"/>
            <a:ext cx="2500286" cy="55707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Die Finanzplanung sollte neben der </a:t>
            </a:r>
            <a:r>
              <a:rPr lang="en-US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Berück-sichtigung</a:t>
            </a: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typischer Kennzahlen oder Branchenvergleiche insbesondere die in den sogenannten "</a:t>
            </a:r>
            <a:r>
              <a:rPr lang="en-US" b="1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Covenants“ </a:t>
            </a: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verein-</a:t>
            </a:r>
            <a:r>
              <a:rPr lang="en-US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barten</a:t>
            </a: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Kennzahlen enthalten und beachten.</a:t>
            </a:r>
          </a:p>
          <a:p>
            <a:endParaRPr lang="en-US" dirty="0">
              <a:solidFill>
                <a:srgbClr val="245473"/>
              </a:solidFill>
              <a:latin typeface="+mj-lt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Dies sind Finanzkennzahlen, die das kreditnehmende Unternehmen als Kreditbedingungen für die </a:t>
            </a:r>
            <a:r>
              <a:rPr lang="en-US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Kreditfinanzierung</a:t>
            </a: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erfüllen</a:t>
            </a:r>
            <a:r>
              <a:rPr lang="en-US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muss.</a:t>
            </a:r>
          </a:p>
          <a:p>
            <a:endParaRPr lang="en-US" sz="1600" dirty="0">
              <a:latin typeface="+mj-lt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endParaRPr lang="en-US" sz="1600" dirty="0">
              <a:latin typeface="+mj-lt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D1F222-278B-8442-ABFB-78CF504390BE}"/>
              </a:ext>
            </a:extLst>
          </p:cNvPr>
          <p:cNvSpPr/>
          <p:nvPr/>
        </p:nvSpPr>
        <p:spPr>
          <a:xfrm>
            <a:off x="9679778" y="1827153"/>
            <a:ext cx="2500286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Im Vertrag wird festgelegt, um welche Kennzahlen es sich handelt, wie die Kennzahlen ermittelt werden, </a:t>
            </a:r>
            <a:r>
              <a:rPr lang="en-US" sz="17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welcher</a:t>
            </a: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7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Schwellenwert</a:t>
            </a: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7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maß-geblich</a:t>
            </a: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ist, und </a:t>
            </a:r>
            <a:r>
              <a:rPr lang="en-US" sz="17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wie</a:t>
            </a: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oft und in welchen Abständen die jeweiligen </a:t>
            </a:r>
            <a:r>
              <a:rPr lang="en-US" sz="17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Kennzahlen</a:t>
            </a: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7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berücksichtigt</a:t>
            </a: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7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werden</a:t>
            </a: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müssen. </a:t>
            </a:r>
            <a:b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</a:b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Die Entwicklung der Kennzahlen zeigt den geplanten Verlauf der </a:t>
            </a:r>
            <a:r>
              <a:rPr lang="en-US" sz="17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Restrukturierung</a:t>
            </a: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und </a:t>
            </a:r>
            <a:r>
              <a:rPr lang="en-US" sz="17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dient</a:t>
            </a: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7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somit</a:t>
            </a: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7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als</a:t>
            </a: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7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Kontrollvariable</a:t>
            </a:r>
            <a:r>
              <a:rPr lang="en-US" sz="17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.</a:t>
            </a:r>
          </a:p>
        </p:txBody>
      </p:sp>
      <p:sp>
        <p:nvSpPr>
          <p:cNvPr id="29" name="Textplatzhalter 1">
            <a:extLst>
              <a:ext uri="{FF2B5EF4-FFF2-40B4-BE49-F238E27FC236}">
                <a16:creationId xmlns:a16="http://schemas.microsoft.com/office/drawing/2014/main" id="{F243E6C3-7186-47F1-AA8E-4F867872316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1065" y="458708"/>
            <a:ext cx="8089477" cy="697353"/>
          </a:xfrm>
        </p:spPr>
        <p:txBody>
          <a:bodyPr>
            <a:noAutofit/>
          </a:bodyPr>
          <a:lstStyle/>
          <a:p>
            <a:r>
              <a:rPr lang="en-GB" dirty="0"/>
              <a:t>Inhalt von Restrukturierungskonzepten: Integrierte Unternehmensplanung</a:t>
            </a:r>
          </a:p>
        </p:txBody>
      </p:sp>
      <p:sp>
        <p:nvSpPr>
          <p:cNvPr id="30" name="TextBox 52">
            <a:extLst>
              <a:ext uri="{FF2B5EF4-FFF2-40B4-BE49-F238E27FC236}">
                <a16:creationId xmlns:a16="http://schemas.microsoft.com/office/drawing/2014/main" id="{12FD9AC8-06E2-4DB9-BDB4-B42826DA2BF5}"/>
              </a:ext>
            </a:extLst>
          </p:cNvPr>
          <p:cNvSpPr txBox="1"/>
          <p:nvPr/>
        </p:nvSpPr>
        <p:spPr>
          <a:xfrm>
            <a:off x="8415903" y="3694838"/>
            <a:ext cx="1144865" cy="95410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+mj-lt"/>
                <a:cs typeface="Poppins" pitchFamily="2" charset="77"/>
              </a:rPr>
              <a:t>Präsentation</a:t>
            </a:r>
            <a:br>
              <a:rPr lang="en-US" sz="1400" b="1" dirty="0">
                <a:solidFill>
                  <a:schemeClr val="bg1"/>
                </a:solidFill>
                <a:latin typeface="+mj-lt"/>
                <a:cs typeface="Poppins" pitchFamily="2" charset="77"/>
              </a:rPr>
            </a:br>
            <a:r>
              <a:rPr lang="en-US" sz="1400" b="1" dirty="0">
                <a:solidFill>
                  <a:schemeClr val="bg1"/>
                </a:solidFill>
                <a:latin typeface="+mj-lt"/>
                <a:cs typeface="Poppins" pitchFamily="2" charset="77"/>
              </a:rPr>
              <a:t>der</a:t>
            </a:r>
            <a:br>
              <a:rPr lang="en-US" sz="1400" b="1" dirty="0">
                <a:solidFill>
                  <a:schemeClr val="bg1"/>
                </a:solidFill>
                <a:latin typeface="+mj-lt"/>
                <a:cs typeface="Poppins" pitchFamily="2" charset="77"/>
              </a:rPr>
            </a:br>
            <a:r>
              <a:rPr lang="en-US" sz="1400" b="1" dirty="0" err="1">
                <a:solidFill>
                  <a:schemeClr val="bg1"/>
                </a:solidFill>
                <a:latin typeface="+mj-lt"/>
                <a:cs typeface="Poppins" pitchFamily="2" charset="77"/>
              </a:rPr>
              <a:t>Maßnahmen</a:t>
            </a:r>
            <a:r>
              <a:rPr lang="en-US" sz="1400" b="1" dirty="0">
                <a:solidFill>
                  <a:schemeClr val="bg1"/>
                </a:solidFill>
                <a:latin typeface="+mj-lt"/>
                <a:cs typeface="Poppins" pitchFamily="2" charset="77"/>
              </a:rPr>
              <a:t>-</a:t>
            </a:r>
          </a:p>
          <a:p>
            <a:pPr algn="ctr"/>
            <a:r>
              <a:rPr lang="en-US" sz="1400" b="1" dirty="0" err="1">
                <a:solidFill>
                  <a:schemeClr val="bg1"/>
                </a:solidFill>
                <a:latin typeface="+mj-lt"/>
                <a:cs typeface="Poppins" pitchFamily="2" charset="77"/>
              </a:rPr>
              <a:t>wirkungen</a:t>
            </a:r>
            <a:endParaRPr lang="en-US" sz="1400" b="1" dirty="0">
              <a:solidFill>
                <a:schemeClr val="bg1"/>
              </a:solidFill>
              <a:latin typeface="+mj-lt"/>
              <a:cs typeface="Poppins" pitchFamily="2" charset="77"/>
            </a:endParaRPr>
          </a:p>
        </p:txBody>
      </p:sp>
      <p:sp>
        <p:nvSpPr>
          <p:cNvPr id="31" name="TextBox 44">
            <a:extLst>
              <a:ext uri="{FF2B5EF4-FFF2-40B4-BE49-F238E27FC236}">
                <a16:creationId xmlns:a16="http://schemas.microsoft.com/office/drawing/2014/main" id="{08D63A18-65FA-4FDE-B89D-2326D49277E3}"/>
              </a:ext>
            </a:extLst>
          </p:cNvPr>
          <p:cNvSpPr txBox="1"/>
          <p:nvPr/>
        </p:nvSpPr>
        <p:spPr>
          <a:xfrm>
            <a:off x="6065558" y="2579252"/>
            <a:ext cx="2291398" cy="52321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+mj-lt"/>
                <a:cs typeface="Poppins" pitchFamily="2" charset="77"/>
              </a:rPr>
              <a:t>Beschreibung der </a:t>
            </a:r>
            <a:br>
              <a:rPr lang="en-US" sz="1400" b="1" dirty="0">
                <a:solidFill>
                  <a:schemeClr val="bg1"/>
                </a:solidFill>
                <a:latin typeface="+mj-lt"/>
                <a:cs typeface="Poppins" pitchFamily="2" charset="77"/>
              </a:rPr>
            </a:br>
            <a:r>
              <a:rPr lang="en-US" sz="1400" b="1" dirty="0">
                <a:solidFill>
                  <a:schemeClr val="bg1"/>
                </a:solidFill>
                <a:latin typeface="+mj-lt"/>
                <a:cs typeface="Poppins" pitchFamily="2" charset="77"/>
              </a:rPr>
              <a:t>Problem- und </a:t>
            </a:r>
            <a:r>
              <a:rPr lang="en-US" sz="1400" b="1" dirty="0" err="1">
                <a:solidFill>
                  <a:schemeClr val="bg1"/>
                </a:solidFill>
                <a:latin typeface="+mj-lt"/>
                <a:cs typeface="Poppins" pitchFamily="2" charset="77"/>
              </a:rPr>
              <a:t>Verlustbereiche</a:t>
            </a:r>
            <a:endParaRPr lang="en-US" sz="1400" b="1" dirty="0">
              <a:solidFill>
                <a:schemeClr val="bg1"/>
              </a:solidFill>
              <a:latin typeface="+mj-lt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928954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1142</Words>
  <Application>Microsoft Office PowerPoint</Application>
  <PresentationFormat>Breitbild</PresentationFormat>
  <Paragraphs>167</Paragraphs>
  <Slides>9</Slides>
  <Notes>9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Poppins</vt:lpstr>
      <vt:lpstr>Wingdings</vt:lpstr>
      <vt:lpstr>Office</vt:lpstr>
      <vt:lpstr>think-cell Folie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Erika Nepp</dc:creator>
  <cp:lastModifiedBy>Erika Nepp</cp:lastModifiedBy>
  <cp:revision>2</cp:revision>
  <dcterms:created xsi:type="dcterms:W3CDTF">2021-08-18T12:56:24Z</dcterms:created>
  <dcterms:modified xsi:type="dcterms:W3CDTF">2021-08-18T13:32:42Z</dcterms:modified>
</cp:coreProperties>
</file>