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7" r:id="rId2"/>
    <p:sldId id="4710" r:id="rId3"/>
    <p:sldId id="4152" r:id="rId4"/>
    <p:sldId id="4153" r:id="rId5"/>
    <p:sldId id="4154" r:id="rId6"/>
    <p:sldId id="4155" r:id="rId7"/>
    <p:sldId id="4156" r:id="rId8"/>
    <p:sldId id="4157" r:id="rId9"/>
    <p:sldId id="4158" r:id="rId10"/>
    <p:sldId id="4161" r:id="rId11"/>
    <p:sldId id="4705" r:id="rId12"/>
    <p:sldId id="4706" r:id="rId13"/>
    <p:sldId id="4707" r:id="rId14"/>
    <p:sldId id="4708" r:id="rId15"/>
    <p:sldId id="4709" r:id="rId16"/>
    <p:sldId id="4166" r:id="rId17"/>
    <p:sldId id="4167" r:id="rId18"/>
    <p:sldId id="4168" r:id="rId19"/>
    <p:sldId id="4171" r:id="rId20"/>
    <p:sldId id="4172" r:id="rId21"/>
    <p:sldId id="4173" r:id="rId22"/>
    <p:sldId id="4174" r:id="rId23"/>
    <p:sldId id="4175" r:id="rId24"/>
    <p:sldId id="4176" r:id="rId25"/>
    <p:sldId id="4177" r:id="rId26"/>
    <p:sldId id="4179" r:id="rId27"/>
    <p:sldId id="4180" r:id="rId28"/>
    <p:sldId id="4181" r:id="rId29"/>
    <p:sldId id="4182" r:id="rId30"/>
    <p:sldId id="4183" r:id="rId31"/>
    <p:sldId id="4184" r:id="rId32"/>
    <p:sldId id="4185" r:id="rId33"/>
    <p:sldId id="4187" r:id="rId34"/>
    <p:sldId id="4188" r:id="rId35"/>
    <p:sldId id="4189" r:id="rId36"/>
    <p:sldId id="4190" r:id="rId37"/>
    <p:sldId id="4191"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0" d="100"/>
          <a:sy n="80" d="100"/>
        </p:scale>
        <p:origin x="32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74383037886686E-2"/>
          <c:y val="0.24448529411764705"/>
          <c:w val="0.96385123392422667"/>
          <c:h val="0.65992647058823528"/>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2573529411764705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72E-40D0-8F91-5D6BC8351524}"/>
                </c:ext>
              </c:extLst>
            </c:dLbl>
            <c:dLbl>
              <c:idx val="1"/>
              <c:layout>
                <c:manualLayout>
                  <c:x val="0"/>
                  <c:y val="-0.4522058823529411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72E-40D0-8F91-5D6BC8351524}"/>
                </c:ext>
              </c:extLst>
            </c:dLbl>
            <c:dLbl>
              <c:idx val="2"/>
              <c:layout>
                <c:manualLayout>
                  <c:x val="0"/>
                  <c:y val="-0.31433823529411764"/>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72E-40D0-8F91-5D6BC8351524}"/>
                </c:ext>
              </c:extLst>
            </c:dLbl>
            <c:dLbl>
              <c:idx val="3"/>
              <c:layout>
                <c:manualLayout>
                  <c:x val="0"/>
                  <c:y val="-0.375"/>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72E-40D0-8F91-5D6BC8351524}"/>
                </c:ext>
              </c:extLst>
            </c:dLbl>
            <c:dLbl>
              <c:idx val="4"/>
              <c:layout>
                <c:manualLayout>
                  <c:x val="0"/>
                  <c:y val="-0.3529411764705882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72E-40D0-8F91-5D6BC83515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Blatt1!$A$1:$E$1</c:f>
              <c:numCache>
                <c:formatCode>General</c:formatCode>
                <c:ptCount val="5"/>
                <c:pt idx="0">
                  <c:v>70</c:v>
                </c:pt>
                <c:pt idx="1">
                  <c:v>170</c:v>
                </c:pt>
                <c:pt idx="2">
                  <c:v>100</c:v>
                </c:pt>
                <c:pt idx="3">
                  <c:v>130</c:v>
                </c:pt>
                <c:pt idx="4">
                  <c:v>120</c:v>
                </c:pt>
              </c:numCache>
            </c:numRef>
          </c:val>
          <c:extLst>
            <c:ext xmlns:c16="http://schemas.microsoft.com/office/drawing/2014/chart" uri="{C3380CC4-5D6E-409C-BE32-E72D297353CC}">
              <c16:uniqueId val="{00000005-F72E-40D0-8F91-5D6BC8351524}"/>
            </c:ext>
          </c:extLst>
        </c:ser>
        <c:dLbls>
          <c:showLegendKey val="0"/>
          <c:showVal val="0"/>
          <c:showCatName val="0"/>
          <c:showSerName val="0"/>
          <c:showPercent val="0"/>
          <c:showBubbleSize val="0"/>
        </c:dLbls>
        <c:gapWidth val="80"/>
        <c:overlap val="100"/>
        <c:axId val="1104813968"/>
        <c:axId val="1"/>
      </c:barChart>
      <c:catAx>
        <c:axId val="11048139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70"/>
          <c:min val="0"/>
        </c:scaling>
        <c:delete val="1"/>
        <c:axPos val="l"/>
        <c:numFmt formatCode="General" sourceLinked="1"/>
        <c:majorTickMark val="out"/>
        <c:minorTickMark val="none"/>
        <c:tickLblPos val="nextTo"/>
        <c:crossAx val="1104813968"/>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0337308968201E-3"/>
          <c:y val="0.26254233271008348"/>
          <c:w val="0.96385123392422667"/>
          <c:h val="0.69063545150501671"/>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4565217391304347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00B-400E-9F7C-7E7E50B761E7}"/>
                </c:ext>
              </c:extLst>
            </c:dLbl>
            <c:dLbl>
              <c:idx val="1"/>
              <c:layout>
                <c:manualLayout>
                  <c:x val="0"/>
                  <c:y val="-0.31772575250836121"/>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00B-400E-9F7C-7E7E50B761E7}"/>
                </c:ext>
              </c:extLst>
            </c:dLbl>
            <c:dLbl>
              <c:idx val="2"/>
              <c:layout>
                <c:manualLayout>
                  <c:x val="0"/>
                  <c:y val="-0.2474916387959866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00B-400E-9F7C-7E7E50B761E7}"/>
                </c:ext>
              </c:extLst>
            </c:dLbl>
            <c:dLbl>
              <c:idx val="3"/>
              <c:layout>
                <c:manualLayout>
                  <c:x val="0"/>
                  <c:y val="-0.3862876254180602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00B-400E-9F7C-7E7E50B761E7}"/>
                </c:ext>
              </c:extLst>
            </c:dLbl>
            <c:dLbl>
              <c:idx val="4"/>
              <c:layout>
                <c:manualLayout>
                  <c:x val="0"/>
                  <c:y val="-0.2474916387959866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00B-400E-9F7C-7E7E50B761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Blatt1!$A$1:$E$1</c:f>
              <c:numCache>
                <c:formatCode>General</c:formatCode>
                <c:ptCount val="5"/>
                <c:pt idx="0">
                  <c:v>5</c:v>
                </c:pt>
                <c:pt idx="1">
                  <c:v>3</c:v>
                </c:pt>
                <c:pt idx="2">
                  <c:v>2</c:v>
                </c:pt>
                <c:pt idx="3">
                  <c:v>4</c:v>
                </c:pt>
                <c:pt idx="4">
                  <c:v>2</c:v>
                </c:pt>
              </c:numCache>
            </c:numRef>
          </c:val>
          <c:extLst>
            <c:ext xmlns:c16="http://schemas.microsoft.com/office/drawing/2014/chart" uri="{C3380CC4-5D6E-409C-BE32-E72D297353CC}">
              <c16:uniqueId val="{00000005-E00B-400E-9F7C-7E7E50B761E7}"/>
            </c:ext>
          </c:extLst>
        </c:ser>
        <c:dLbls>
          <c:showLegendKey val="0"/>
          <c:showVal val="0"/>
          <c:showCatName val="0"/>
          <c:showSerName val="0"/>
          <c:showPercent val="0"/>
          <c:showBubbleSize val="0"/>
        </c:dLbls>
        <c:gapWidth val="80"/>
        <c:overlap val="100"/>
        <c:axId val="1098938080"/>
        <c:axId val="1"/>
      </c:barChart>
      <c:catAx>
        <c:axId val="10989380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
          <c:min val="0"/>
        </c:scaling>
        <c:delete val="1"/>
        <c:axPos val="l"/>
        <c:numFmt formatCode="General" sourceLinked="1"/>
        <c:majorTickMark val="out"/>
        <c:minorTickMark val="none"/>
        <c:tickLblPos val="nextTo"/>
        <c:crossAx val="109893808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74383037886686E-2"/>
          <c:y val="0.22240802675585283"/>
          <c:w val="0.96385123392422667"/>
          <c:h val="0.69063545150501671"/>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3428093645484949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90F-4C2E-AB4D-1E5CCA672CE7}"/>
                </c:ext>
              </c:extLst>
            </c:dLbl>
            <c:dLbl>
              <c:idx val="1"/>
              <c:layout>
                <c:manualLayout>
                  <c:x val="0"/>
                  <c:y val="-0.44816053511705684"/>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0F-4C2E-AB4D-1E5CCA672CE7}"/>
                </c:ext>
              </c:extLst>
            </c:dLbl>
            <c:dLbl>
              <c:idx val="2"/>
              <c:layout>
                <c:manualLayout>
                  <c:x val="0"/>
                  <c:y val="-0.2441471571906354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90F-4C2E-AB4D-1E5CCA672CE7}"/>
                </c:ext>
              </c:extLst>
            </c:dLbl>
            <c:dLbl>
              <c:idx val="3"/>
              <c:layout>
                <c:manualLayout>
                  <c:x val="0"/>
                  <c:y val="-0.4565217391304347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0F-4C2E-AB4D-1E5CCA672CE7}"/>
                </c:ext>
              </c:extLst>
            </c:dLbl>
            <c:dLbl>
              <c:idx val="4"/>
              <c:layout>
                <c:manualLayout>
                  <c:x val="0"/>
                  <c:y val="-0.270903010033444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90F-4C2E-AB4D-1E5CCA672C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Blatt1!$A$1:$E$1</c:f>
              <c:numCache>
                <c:formatCode>General</c:formatCode>
                <c:ptCount val="5"/>
                <c:pt idx="0">
                  <c:v>350</c:v>
                </c:pt>
                <c:pt idx="1">
                  <c:v>510</c:v>
                </c:pt>
                <c:pt idx="2">
                  <c:v>200</c:v>
                </c:pt>
                <c:pt idx="3">
                  <c:v>520</c:v>
                </c:pt>
                <c:pt idx="4">
                  <c:v>240</c:v>
                </c:pt>
              </c:numCache>
            </c:numRef>
          </c:val>
          <c:extLst>
            <c:ext xmlns:c16="http://schemas.microsoft.com/office/drawing/2014/chart" uri="{C3380CC4-5D6E-409C-BE32-E72D297353CC}">
              <c16:uniqueId val="{00000005-190F-4C2E-AB4D-1E5CCA672CE7}"/>
            </c:ext>
          </c:extLst>
        </c:ser>
        <c:dLbls>
          <c:showLegendKey val="0"/>
          <c:showVal val="0"/>
          <c:showCatName val="0"/>
          <c:showSerName val="0"/>
          <c:showPercent val="0"/>
          <c:showBubbleSize val="0"/>
        </c:dLbls>
        <c:gapWidth val="80"/>
        <c:overlap val="100"/>
        <c:axId val="1122160600"/>
        <c:axId val="1"/>
      </c:barChart>
      <c:catAx>
        <c:axId val="1122160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20"/>
          <c:min val="0"/>
        </c:scaling>
        <c:delete val="1"/>
        <c:axPos val="l"/>
        <c:numFmt formatCode="General" sourceLinked="1"/>
        <c:majorTickMark val="out"/>
        <c:minorTickMark val="none"/>
        <c:tickLblPos val="nextTo"/>
        <c:crossAx val="1122160600"/>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CBCC1-046C-4E29-9CC6-99C18DCF3F40}" type="datetimeFigureOut">
              <a:rPr lang="de-DE" smtClean="0"/>
              <a:t>18.08.2021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4DC70-E6C3-44E4-B5C0-51B6044A5391}" type="slidenum">
              <a:rPr lang="de-DE" smtClean="0"/>
              <a:t>‹Nr.›</a:t>
            </a:fld>
            <a:endParaRPr lang="de-DE"/>
          </a:p>
        </p:txBody>
      </p:sp>
    </p:spTree>
    <p:extLst>
      <p:ext uri="{BB962C8B-B14F-4D97-AF65-F5344CB8AC3E}">
        <p14:creationId xmlns:p14="http://schemas.microsoft.com/office/powerpoint/2010/main" val="255830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48349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309928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74237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16272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407429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84696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12637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171078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38545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311724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146132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189510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323239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370154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1255082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99697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138828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97730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70032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75456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62482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131608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1182814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302403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17269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3910993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666609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1558196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1785895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597809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36287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44360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130088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60539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57224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22326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13524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2D1D0-6CEA-440E-B1F7-154317CCE84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9D5CA8B-E7B2-4833-92D9-58FF0313C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E7B3186-A878-4ECB-B98F-FCAD061C17C2}"/>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5" name="Fußzeilenplatzhalter 4">
            <a:extLst>
              <a:ext uri="{FF2B5EF4-FFF2-40B4-BE49-F238E27FC236}">
                <a16:creationId xmlns:a16="http://schemas.microsoft.com/office/drawing/2014/main" id="{2697F017-B646-4584-888F-65F6618F99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9E6161-F253-4852-B318-BEC409F7204E}"/>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259360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0A45D-F15E-437F-A2A8-3BE2A25487A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905E3A0-AEF9-42BD-8003-5430E53FD24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2600AF-B729-4936-A4D3-A11FD8382570}"/>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5" name="Fußzeilenplatzhalter 4">
            <a:extLst>
              <a:ext uri="{FF2B5EF4-FFF2-40B4-BE49-F238E27FC236}">
                <a16:creationId xmlns:a16="http://schemas.microsoft.com/office/drawing/2014/main" id="{F140B55A-EE26-4185-A62A-C0AD3DE7C8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53FFE1-1DAD-4625-ABD4-9C6F82237B90}"/>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230330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97CBB-F1E6-4896-9E91-1E4D3703F44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B5AFAD6-D86E-4809-BD8F-2F12A75A50B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FEBF98-147E-489E-B5F2-70FDF4907C56}"/>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5" name="Fußzeilenplatzhalter 4">
            <a:extLst>
              <a:ext uri="{FF2B5EF4-FFF2-40B4-BE49-F238E27FC236}">
                <a16:creationId xmlns:a16="http://schemas.microsoft.com/office/drawing/2014/main" id="{6CAA63A0-2AA0-4FE1-8A91-E70F69C4BE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39F892-EB25-4678-B18D-EFA81E1DC6D4}"/>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428404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39519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045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230746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0EF09-CE63-462E-9E76-B741462607D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8C55D35-D769-4667-B78A-13FCF124FCC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36EDB1-6C0E-4E11-BFE6-55A95E37D506}"/>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5" name="Fußzeilenplatzhalter 4">
            <a:extLst>
              <a:ext uri="{FF2B5EF4-FFF2-40B4-BE49-F238E27FC236}">
                <a16:creationId xmlns:a16="http://schemas.microsoft.com/office/drawing/2014/main" id="{E3EF03AE-996D-4CFC-8D62-F105EC8907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22B947-DFE1-4893-A29C-18BD89F22780}"/>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37211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06988-282E-4F49-B325-E996890D768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A682F2D-C8F8-4AF2-BF55-A00E25695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1159E13-2504-48A5-82C1-3BA0511B6E32}"/>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5" name="Fußzeilenplatzhalter 4">
            <a:extLst>
              <a:ext uri="{FF2B5EF4-FFF2-40B4-BE49-F238E27FC236}">
                <a16:creationId xmlns:a16="http://schemas.microsoft.com/office/drawing/2014/main" id="{FBE382AB-971A-4A78-841D-7FAF053060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89921A4-F12A-4214-8795-9EB96545F1F9}"/>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326936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62E7F-9C31-46A0-A84D-B97C8F7AAB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1AD2F9D-5F46-4A8F-A1C8-FE633921B56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C5F340D-0611-4E05-BBB1-506900C9A2B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FF21398-E519-4F64-93E1-10C0603D0B74}"/>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6" name="Fußzeilenplatzhalter 5">
            <a:extLst>
              <a:ext uri="{FF2B5EF4-FFF2-40B4-BE49-F238E27FC236}">
                <a16:creationId xmlns:a16="http://schemas.microsoft.com/office/drawing/2014/main" id="{8282600E-89C4-4254-AE98-68A89663E23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DAC5CBC-632C-4DDD-988C-B8E349DBB836}"/>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275563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8F95D-8F32-4DCB-908B-2448978D232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5B95544-0C8F-4F07-BBDC-CC64A82DF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772274D-B37E-4BA2-9D00-4BFB44705A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5202BE1-AB06-4270-A7C7-5F3EACCC5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2B5E76F-A0A2-4B80-8BE7-E54E0750825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C07CD2E-9DD5-4146-9C72-4743D1AF8E39}"/>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8" name="Fußzeilenplatzhalter 7">
            <a:extLst>
              <a:ext uri="{FF2B5EF4-FFF2-40B4-BE49-F238E27FC236}">
                <a16:creationId xmlns:a16="http://schemas.microsoft.com/office/drawing/2014/main" id="{D66D69F2-81A9-4800-9158-55AAA6C55C7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A1ED3C0-723F-43FA-8815-2702BCD08F99}"/>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10508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E55AC-A5EB-4B19-A422-598EC4E7AEC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16EA100-CA70-42AA-9E86-8FCFE8C46377}"/>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4" name="Fußzeilenplatzhalter 3">
            <a:extLst>
              <a:ext uri="{FF2B5EF4-FFF2-40B4-BE49-F238E27FC236}">
                <a16:creationId xmlns:a16="http://schemas.microsoft.com/office/drawing/2014/main" id="{C23A5C08-864C-45F2-A490-9577D587D32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E529CF-BD6E-4D67-B165-F39A1F47CAD1}"/>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29787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4BE1C87-A19D-4B93-A2F7-3FF0DE8C4E82}"/>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3" name="Fußzeilenplatzhalter 2">
            <a:extLst>
              <a:ext uri="{FF2B5EF4-FFF2-40B4-BE49-F238E27FC236}">
                <a16:creationId xmlns:a16="http://schemas.microsoft.com/office/drawing/2014/main" id="{B88152AF-9635-4713-9D6C-48256A4A778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6E0641F-D938-4FD2-81A8-33ECFA6B602C}"/>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326522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B8420-EB18-4A16-BD77-609D472C564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F50EB12-702B-4EA3-82FF-FAD17A2F2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48FB7FA-6324-41D7-84DA-7633589C4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0426709-147C-47AE-86AF-B1925292E740}"/>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6" name="Fußzeilenplatzhalter 5">
            <a:extLst>
              <a:ext uri="{FF2B5EF4-FFF2-40B4-BE49-F238E27FC236}">
                <a16:creationId xmlns:a16="http://schemas.microsoft.com/office/drawing/2014/main" id="{C6F98731-9D17-46B3-ACEB-53464DC81FE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F2623D8-D505-4304-9142-8028A88A5A76}"/>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400395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5BD31-E961-46BA-96A6-3FEA125C06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E29567-16D0-4AB6-AC16-888CD622E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FC3C32B-36C0-4DB9-9E0F-1BB5336C1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60C4E9-4513-4D90-B1F7-09030A0235D8}"/>
              </a:ext>
            </a:extLst>
          </p:cNvPr>
          <p:cNvSpPr>
            <a:spLocks noGrp="1"/>
          </p:cNvSpPr>
          <p:nvPr>
            <p:ph type="dt" sz="half" idx="10"/>
          </p:nvPr>
        </p:nvSpPr>
        <p:spPr/>
        <p:txBody>
          <a:bodyPr/>
          <a:lstStyle/>
          <a:p>
            <a:fld id="{6F38B57E-A6A4-47D1-8B24-3C065CCBBCFE}" type="datetimeFigureOut">
              <a:rPr lang="de-DE" smtClean="0"/>
              <a:t>18.08.2021</a:t>
            </a:fld>
            <a:endParaRPr lang="de-DE"/>
          </a:p>
        </p:txBody>
      </p:sp>
      <p:sp>
        <p:nvSpPr>
          <p:cNvPr id="6" name="Fußzeilenplatzhalter 5">
            <a:extLst>
              <a:ext uri="{FF2B5EF4-FFF2-40B4-BE49-F238E27FC236}">
                <a16:creationId xmlns:a16="http://schemas.microsoft.com/office/drawing/2014/main" id="{558457AB-B3AE-4227-91CB-07EF7D0AA0D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99EAF27-4958-422B-9BB0-A3BC5F4904CF}"/>
              </a:ext>
            </a:extLst>
          </p:cNvPr>
          <p:cNvSpPr>
            <a:spLocks noGrp="1"/>
          </p:cNvSpPr>
          <p:nvPr>
            <p:ph type="sldNum" sz="quarter" idx="12"/>
          </p:nvPr>
        </p:nvSpPr>
        <p:spPr/>
        <p:txBody>
          <a:bodyPr/>
          <a:lstStyle/>
          <a:p>
            <a:fld id="{C16B8A7E-4A56-4E29-BD1D-DCBFEAA355CA}" type="slidenum">
              <a:rPr lang="de-DE" smtClean="0"/>
              <a:t>‹Nr.›</a:t>
            </a:fld>
            <a:endParaRPr lang="de-DE"/>
          </a:p>
        </p:txBody>
      </p:sp>
    </p:spTree>
    <p:extLst>
      <p:ext uri="{BB962C8B-B14F-4D97-AF65-F5344CB8AC3E}">
        <p14:creationId xmlns:p14="http://schemas.microsoft.com/office/powerpoint/2010/main" val="228034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D950778-B119-4A09-992E-C3E6080B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75DC96B-BD6B-4760-9389-0D8AE424A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A4C7AA4-2FDA-4013-8F0C-48B4D40F6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8B57E-A6A4-47D1-8B24-3C065CCBBCFE}" type="datetimeFigureOut">
              <a:rPr lang="de-DE" smtClean="0"/>
              <a:t>18.08.2021</a:t>
            </a:fld>
            <a:endParaRPr lang="de-DE"/>
          </a:p>
        </p:txBody>
      </p:sp>
      <p:sp>
        <p:nvSpPr>
          <p:cNvPr id="5" name="Fußzeilenplatzhalter 4">
            <a:extLst>
              <a:ext uri="{FF2B5EF4-FFF2-40B4-BE49-F238E27FC236}">
                <a16:creationId xmlns:a16="http://schemas.microsoft.com/office/drawing/2014/main" id="{4648074C-3870-48F7-8F36-B2781A5BC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3DFA811-B99C-4316-AB4B-1D78E1B9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B8A7E-4A56-4E29-BD1D-DCBFEAA355CA}" type="slidenum">
              <a:rPr lang="de-DE" smtClean="0"/>
              <a:t>‹Nr.›</a:t>
            </a:fld>
            <a:endParaRPr lang="de-DE"/>
          </a:p>
        </p:txBody>
      </p:sp>
    </p:spTree>
    <p:extLst>
      <p:ext uri="{BB962C8B-B14F-4D97-AF65-F5344CB8AC3E}">
        <p14:creationId xmlns:p14="http://schemas.microsoft.com/office/powerpoint/2010/main" val="1689096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2.xml"/><Relationship Id="rId50" Type="http://schemas.openxmlformats.org/officeDocument/2006/relationships/image" Target="../media/image16.emf"/><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14.png"/><Relationship Id="rId5" Type="http://schemas.openxmlformats.org/officeDocument/2006/relationships/tags" Target="../tags/tag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chart" Target="../charts/char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31.xml"/><Relationship Id="rId8" Type="http://schemas.openxmlformats.org/officeDocument/2006/relationships/tags" Target="../tags/tag8.xml"/><Relationship Id="rId51" Type="http://schemas.openxmlformats.org/officeDocument/2006/relationships/chart" Target="../charts/chart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chart" Target="../charts/chart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slideLayout" Target="../slideLayouts/slideLayout1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6.emf"/><Relationship Id="rId11" Type="http://schemas.openxmlformats.org/officeDocument/2006/relationships/image" Target="../media/image14.png"/><Relationship Id="rId5" Type="http://schemas.openxmlformats.org/officeDocument/2006/relationships/oleObject" Target="../embeddings/oleObject2.bin"/><Relationship Id="rId10" Type="http://schemas.openxmlformats.org/officeDocument/2006/relationships/image" Target="../media/image490.png"/><Relationship Id="rId4" Type="http://schemas.openxmlformats.org/officeDocument/2006/relationships/notesSlide" Target="../notesSlides/notesSlide32.xml"/><Relationship Id="rId9" Type="http://schemas.openxmlformats.org/officeDocument/2006/relationships/image" Target="../media/image480.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5763AB-2313-1B44-A17A-FDC337682D63}"/>
              </a:ext>
            </a:extLst>
          </p:cNvPr>
          <p:cNvSpPr>
            <a:spLocks noGrp="1"/>
          </p:cNvSpPr>
          <p:nvPr>
            <p:ph type="body" sz="quarter" idx="15"/>
          </p:nvPr>
        </p:nvSpPr>
        <p:spPr>
          <a:xfrm>
            <a:off x="574416" y="4882039"/>
            <a:ext cx="10458542" cy="697353"/>
          </a:xfrm>
        </p:spPr>
        <p:txBody>
          <a:bodyPr/>
          <a:lstStyle/>
          <a:p>
            <a:r>
              <a:rPr lang="en-GB" sz="4000" i="0" dirty="0"/>
              <a:t>Wie man die </a:t>
            </a:r>
            <a:r>
              <a:rPr lang="en-GB" sz="4000" i="0" dirty="0" err="1"/>
              <a:t>empfohlenen</a:t>
            </a:r>
            <a:r>
              <a:rPr lang="en-GB" sz="4000" i="0" dirty="0"/>
              <a:t> </a:t>
            </a:r>
            <a:r>
              <a:rPr lang="en-GB" sz="4000" dirty="0" err="1"/>
              <a:t>K</a:t>
            </a:r>
            <a:r>
              <a:rPr lang="en-GB" sz="4000" i="0" dirty="0" err="1"/>
              <a:t>ennzahlen</a:t>
            </a:r>
            <a:r>
              <a:rPr lang="en-GB" sz="4000" i="0" dirty="0"/>
              <a:t> </a:t>
            </a:r>
            <a:r>
              <a:rPr lang="en-GB" sz="4000" i="0" dirty="0" err="1"/>
              <a:t>berechnet</a:t>
            </a:r>
            <a:endParaRPr lang="en-GB" sz="4000" dirty="0"/>
          </a:p>
        </p:txBody>
      </p:sp>
      <p:sp>
        <p:nvSpPr>
          <p:cNvPr id="4" name="Text Placeholder 3">
            <a:extLst>
              <a:ext uri="{FF2B5EF4-FFF2-40B4-BE49-F238E27FC236}">
                <a16:creationId xmlns:a16="http://schemas.microsoft.com/office/drawing/2014/main" id="{16F6ABEB-6FAC-8242-884E-4381DCA7C090}"/>
              </a:ext>
            </a:extLst>
          </p:cNvPr>
          <p:cNvSpPr>
            <a:spLocks noGrp="1"/>
          </p:cNvSpPr>
          <p:nvPr>
            <p:ph type="body" sz="quarter" idx="16"/>
          </p:nvPr>
        </p:nvSpPr>
        <p:spPr>
          <a:xfrm>
            <a:off x="652237" y="4084964"/>
            <a:ext cx="7795077" cy="697353"/>
          </a:xfrm>
        </p:spPr>
        <p:txBody>
          <a:bodyPr>
            <a:normAutofit/>
          </a:bodyPr>
          <a:lstStyle/>
          <a:p>
            <a:r>
              <a:rPr lang="en-GB" sz="4000" dirty="0"/>
              <a:t>Modul 3</a:t>
            </a:r>
          </a:p>
        </p:txBody>
      </p:sp>
      <p:sp>
        <p:nvSpPr>
          <p:cNvPr id="7" name="TextBox 1">
            <a:extLst>
              <a:ext uri="{FF2B5EF4-FFF2-40B4-BE49-F238E27FC236}">
                <a16:creationId xmlns:a16="http://schemas.microsoft.com/office/drawing/2014/main" id="{F1FFC54B-3D7A-4233-A380-1C142A2B8988}"/>
              </a:ext>
            </a:extLst>
          </p:cNvPr>
          <p:cNvSpPr txBox="1"/>
          <p:nvPr/>
        </p:nvSpPr>
        <p:spPr>
          <a:xfrm>
            <a:off x="241554" y="5967628"/>
            <a:ext cx="10940142" cy="1661993"/>
          </a:xfrm>
          <a:prstGeom prst="rect">
            <a:avLst/>
          </a:prstGeom>
          <a:noFill/>
        </p:spPr>
        <p:txBody>
          <a:bodyPr wrap="square" rtlCol="0">
            <a:spAutoFit/>
          </a:bodyPr>
          <a:lstStyle/>
          <a:p>
            <a:r>
              <a:rPr lang="en-GB" sz="1400" dirty="0">
                <a:solidFill>
                  <a:schemeClr val="bg1"/>
                </a:solidFill>
              </a:rPr>
              <a:t>Dieses Projekt wurde mit Unterstützung der Europäischen Kommission finanziert. Die Verantwortung für den Inhalt dieser Veröffentlichung [Mitteilung] trägt allein der Verfasser; die Kommission haftet nicht für die weitere Verwendung der darin enthaltenen Angaben. </a:t>
            </a:r>
          </a:p>
          <a:p>
            <a:r>
              <a:rPr lang="de-D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 Gründen der besseren Lesbarkeit wird im Folgenden das generische Maskulinum verwendet. Sämtliche Personenbezeichnungen gelten gleichermaßen für alle Geschlechter.</a:t>
            </a:r>
          </a:p>
          <a:p>
            <a:endParaRPr lang="en-GB" sz="1400" dirty="0">
              <a:solidFill>
                <a:schemeClr val="bg1"/>
              </a:solidFill>
            </a:endParaRPr>
          </a:p>
          <a:p>
            <a:endParaRPr lang="en-IE" sz="1400" dirty="0">
              <a:solidFill>
                <a:schemeClr val="bg1"/>
              </a:solidFill>
            </a:endParaRPr>
          </a:p>
          <a:p>
            <a:endParaRPr lang="en-IE" dirty="0"/>
          </a:p>
        </p:txBody>
      </p:sp>
    </p:spTree>
    <p:extLst>
      <p:ext uri="{BB962C8B-B14F-4D97-AF65-F5344CB8AC3E}">
        <p14:creationId xmlns:p14="http://schemas.microsoft.com/office/powerpoint/2010/main" val="8764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50829" y="2037819"/>
            <a:ext cx="3433836" cy="45512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Die Einhaltung von Verträgen und Richtlinien ist von zentraler Bedeutung, um Rechtssicherheit zu gewährleisten. Wenn diese Compliance-Raten sinken, können </a:t>
            </a:r>
            <a:r>
              <a:rPr lang="en-GB" sz="2200" dirty="0" err="1">
                <a:solidFill>
                  <a:schemeClr val="tx1"/>
                </a:solidFill>
                <a:latin typeface="+mj-lt"/>
                <a:ea typeface="Open Sans Light" panose="020B0306030504020204" pitchFamily="34" charset="0"/>
                <a:cs typeface="Open Sans Light" panose="020B0306030504020204" pitchFamily="34" charset="0"/>
              </a:rPr>
              <a:t>sie</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indirekten</a:t>
            </a:r>
            <a:r>
              <a:rPr lang="en-GB" sz="2200" dirty="0">
                <a:solidFill>
                  <a:schemeClr val="tx1"/>
                </a:solidFill>
                <a:latin typeface="+mj-lt"/>
                <a:ea typeface="Open Sans Light" panose="020B0306030504020204" pitchFamily="34" charset="0"/>
                <a:cs typeface="Open Sans Light" panose="020B0306030504020204" pitchFamily="34" charset="0"/>
              </a:rPr>
              <a:t> und </a:t>
            </a:r>
            <a:r>
              <a:rPr lang="en-GB" sz="2200" dirty="0" err="1">
                <a:solidFill>
                  <a:schemeClr val="tx1"/>
                </a:solidFill>
                <a:latin typeface="+mj-lt"/>
                <a:ea typeface="Open Sans Light" panose="020B0306030504020204" pitchFamily="34" charset="0"/>
                <a:cs typeface="Open Sans Light" panose="020B0306030504020204" pitchFamily="34" charset="0"/>
              </a:rPr>
              <a:t>unkontrollierten</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Ausgaben</a:t>
            </a:r>
            <a:r>
              <a:rPr lang="en-GB" sz="2200" dirty="0">
                <a:solidFill>
                  <a:schemeClr val="tx1"/>
                </a:solidFill>
                <a:latin typeface="+mj-lt"/>
                <a:ea typeface="Open Sans Light" panose="020B0306030504020204" pitchFamily="34" charset="0"/>
                <a:cs typeface="Open Sans Light" panose="020B0306030504020204" pitchFamily="34" charset="0"/>
              </a:rPr>
              <a:t> in die Höhe treiben. </a:t>
            </a:r>
          </a:p>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Ein </a:t>
            </a:r>
            <a:r>
              <a:rPr lang="en-GB" sz="2200" dirty="0" err="1">
                <a:solidFill>
                  <a:schemeClr val="tx1"/>
                </a:solidFill>
                <a:latin typeface="+mj-lt"/>
                <a:ea typeface="Open Sans Light" panose="020B0306030504020204" pitchFamily="34" charset="0"/>
                <a:cs typeface="Open Sans Light" panose="020B0306030504020204" pitchFamily="34" charset="0"/>
              </a:rPr>
              <a:t>sicherer</a:t>
            </a:r>
            <a:r>
              <a:rPr lang="en-GB" sz="2200" dirty="0">
                <a:solidFill>
                  <a:schemeClr val="tx1"/>
                </a:solidFill>
                <a:latin typeface="+mj-lt"/>
                <a:ea typeface="Open Sans Light" panose="020B0306030504020204" pitchFamily="34" charset="0"/>
                <a:cs typeface="Open Sans Light" panose="020B0306030504020204" pitchFamily="34" charset="0"/>
              </a:rPr>
              <a:t> Einkaufsvertrag mit klar definierten Strafen kann die Compliance-Rate </a:t>
            </a:r>
            <a:r>
              <a:rPr lang="en-GB" sz="2200" dirty="0" err="1">
                <a:solidFill>
                  <a:schemeClr val="tx1"/>
                </a:solidFill>
                <a:latin typeface="+mj-lt"/>
                <a:ea typeface="Open Sans Light" panose="020B0306030504020204" pitchFamily="34" charset="0"/>
                <a:cs typeface="Open Sans Light" panose="020B0306030504020204" pitchFamily="34" charset="0"/>
              </a:rPr>
              <a:t>verbessern</a:t>
            </a:r>
            <a:r>
              <a:rPr lang="en-GB" sz="2200" dirty="0">
                <a:solidFill>
                  <a:schemeClr val="tx1"/>
                </a:solidFill>
                <a:latin typeface="+mj-lt"/>
                <a:ea typeface="Open Sans Light" panose="020B0306030504020204" pitchFamily="34" charset="0"/>
                <a:cs typeface="Open Sans Light" panose="020B0306030504020204" pitchFamily="34" charset="0"/>
              </a:rPr>
              <a:t>.</a:t>
            </a:r>
          </a:p>
        </p:txBody>
      </p:sp>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8979759" y="253620"/>
            <a:ext cx="2567453" cy="1367168"/>
          </a:xfrm>
          <a:prstGeom prst="rect">
            <a:avLst/>
          </a:prstGeom>
        </p:spPr>
      </p:pic>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5" y="4336654"/>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7" y="4336654"/>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908885" y="2017721"/>
            <a:ext cx="6732838" cy="2160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081989" y="2023717"/>
            <a:ext cx="1840512" cy="2160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3812126" y="2975696"/>
            <a:ext cx="2193517"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Bedeutung</a:t>
            </a:r>
            <a:endParaRPr lang="en-GB" sz="24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867400" y="2105634"/>
            <a:ext cx="5796953"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Compliance in der Beschaffung stellt die Gesamtheit der grundlegenden Vereinbarungen dar, die ein Unternehmen und ein Lieferant treffen. Daraus ergeben sich verschiedene Anforderungen wie z. B. die maximale Reaktionszeit im Falle eines Problems, die </a:t>
            </a:r>
            <a:r>
              <a:rPr lang="en-GB" sz="1600" dirty="0" err="1">
                <a:solidFill>
                  <a:schemeClr val="bg1"/>
                </a:solidFill>
                <a:latin typeface="+mj-lt"/>
                <a:ea typeface="Lato Light" charset="0"/>
                <a:cs typeface="Lato Light" charset="0"/>
              </a:rPr>
              <a:t>Lieferzeit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usw</a:t>
            </a:r>
            <a:r>
              <a:rPr lang="en-GB" sz="1600" dirty="0">
                <a:solidFill>
                  <a:schemeClr val="bg1"/>
                </a:solidFill>
                <a:latin typeface="+mj-lt"/>
                <a:ea typeface="Lato Light" charset="0"/>
                <a:cs typeface="Lato Light" charset="0"/>
              </a:rPr>
              <a:t>. Sie ist eine Schlüsselkomponente bei der Bereitstellung von Leitlinien und Einblicken in Prozesse und trägt dazu bei, durch bessere Verhandlungen mit Lieferanten Kosten zu sparen.</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081989" y="4885440"/>
            <a:ext cx="1811970"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932548" y="4496341"/>
            <a:ext cx="6269499" cy="1077218"/>
          </a:xfrm>
          <a:prstGeom prst="rect">
            <a:avLst/>
          </a:prstGeom>
          <a:noFill/>
        </p:spPr>
        <p:txBody>
          <a:bodyPr wrap="square" rtlCol="0">
            <a:spAutoFit/>
          </a:bodyPr>
          <a:lstStyle/>
          <a:p>
            <a:r>
              <a:rPr lang="en-GB" sz="1600" dirty="0">
                <a:solidFill>
                  <a:schemeClr val="bg1"/>
                </a:solidFill>
                <a:ea typeface="Lato Light" charset="0"/>
                <a:cs typeface="Lato Light" charset="0"/>
              </a:rPr>
              <a:t>Dies hängt von Ihren Interessengebieten ab. </a:t>
            </a:r>
          </a:p>
          <a:p>
            <a:r>
              <a:rPr lang="en-GB" sz="1600" dirty="0">
                <a:solidFill>
                  <a:schemeClr val="bg1"/>
                </a:solidFill>
                <a:ea typeface="Lato Light" charset="0"/>
                <a:cs typeface="Lato Light" charset="0"/>
              </a:rPr>
              <a:t>Mögliche Metriken sind: </a:t>
            </a:r>
          </a:p>
          <a:p>
            <a:pPr marL="171450" indent="-171450">
              <a:buFontTx/>
              <a:buChar char="-"/>
            </a:pPr>
            <a:r>
              <a:rPr lang="en-GB" sz="1600" dirty="0" err="1">
                <a:solidFill>
                  <a:schemeClr val="bg1"/>
                </a:solidFill>
                <a:ea typeface="Lato Light" charset="0"/>
                <a:cs typeface="Lato Light" charset="0"/>
              </a:rPr>
              <a:t>Verhältnis</a:t>
            </a:r>
            <a:r>
              <a:rPr lang="en-GB" sz="1600" dirty="0">
                <a:solidFill>
                  <a:schemeClr val="bg1"/>
                </a:solidFill>
                <a:ea typeface="Lato Light" charset="0"/>
                <a:cs typeface="Lato Light" charset="0"/>
              </a:rPr>
              <a:t> der strittigen Rechnungen </a:t>
            </a:r>
            <a:r>
              <a:rPr lang="en-GB" sz="1600" dirty="0" err="1">
                <a:solidFill>
                  <a:schemeClr val="bg1"/>
                </a:solidFill>
                <a:ea typeface="Lato Light" charset="0"/>
                <a:cs typeface="Lato Light" charset="0"/>
              </a:rPr>
              <a:t>zu</a:t>
            </a:r>
            <a:r>
              <a:rPr lang="en-GB" sz="1600" dirty="0">
                <a:solidFill>
                  <a:schemeClr val="bg1"/>
                </a:solidFill>
                <a:ea typeface="Lato Light" charset="0"/>
                <a:cs typeface="Lato Light" charset="0"/>
              </a:rPr>
              <a:t> den </a:t>
            </a:r>
            <a:r>
              <a:rPr lang="en-GB" sz="1600" dirty="0" err="1">
                <a:solidFill>
                  <a:schemeClr val="bg1"/>
                </a:solidFill>
                <a:ea typeface="Lato Light" charset="0"/>
                <a:cs typeface="Lato Light" charset="0"/>
              </a:rPr>
              <a:t>Gesamtrechnungen</a:t>
            </a:r>
            <a:endParaRPr lang="en-GB" sz="1600" dirty="0">
              <a:solidFill>
                <a:schemeClr val="bg1"/>
              </a:solidFill>
              <a:ea typeface="Lato Light" charset="0"/>
              <a:cs typeface="Lato Light" charset="0"/>
            </a:endParaRPr>
          </a:p>
          <a:p>
            <a:pPr marL="171450" indent="-171450">
              <a:buFontTx/>
              <a:buChar char="-"/>
            </a:pPr>
            <a:r>
              <a:rPr lang="en-GB" sz="1600" dirty="0">
                <a:solidFill>
                  <a:schemeClr val="bg1"/>
                </a:solidFill>
                <a:ea typeface="Lato Light" charset="0"/>
                <a:cs typeface="Lato Light" charset="0"/>
              </a:rPr>
              <a:t>Die </a:t>
            </a:r>
            <a:r>
              <a:rPr lang="en-GB" sz="1600" dirty="0" err="1">
                <a:solidFill>
                  <a:schemeClr val="bg1"/>
                </a:solidFill>
                <a:ea typeface="Lato Light" charset="0"/>
                <a:cs typeface="Lato Light" charset="0"/>
              </a:rPr>
              <a:t>Differenz</a:t>
            </a:r>
            <a:r>
              <a:rPr lang="en-GB" sz="1600" dirty="0">
                <a:solidFill>
                  <a:schemeClr val="bg1"/>
                </a:solidFill>
                <a:ea typeface="Lato Light" charset="0"/>
                <a:cs typeface="Lato Light" charset="0"/>
              </a:rPr>
              <a:t> von </a:t>
            </a:r>
            <a:r>
              <a:rPr lang="en-GB" sz="1600" dirty="0" err="1">
                <a:solidFill>
                  <a:schemeClr val="bg1"/>
                </a:solidFill>
                <a:ea typeface="Lato Light" charset="0"/>
                <a:cs typeface="Lato Light" charset="0"/>
              </a:rPr>
              <a:t>gezahltem</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Preis</a:t>
            </a:r>
            <a:r>
              <a:rPr lang="en-GB" sz="1600" dirty="0">
                <a:solidFill>
                  <a:schemeClr val="bg1"/>
                </a:solidFill>
                <a:ea typeface="Lato Light" charset="0"/>
                <a:cs typeface="Lato Light" charset="0"/>
              </a:rPr>
              <a:t> und Angebotspreis</a:t>
            </a:r>
          </a:p>
        </p:txBody>
      </p:sp>
      <p:sp>
        <p:nvSpPr>
          <p:cNvPr id="18" name="Textplatzhalter 32">
            <a:extLst>
              <a:ext uri="{FF2B5EF4-FFF2-40B4-BE49-F238E27FC236}">
                <a16:creationId xmlns:a16="http://schemas.microsoft.com/office/drawing/2014/main" id="{641A9EB9-3484-42C2-955C-46FE8D128E17}"/>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a:t>Compliance Rate</a:t>
            </a:r>
          </a:p>
        </p:txBody>
      </p:sp>
    </p:spTree>
    <p:extLst>
      <p:ext uri="{BB962C8B-B14F-4D97-AF65-F5344CB8AC3E}">
        <p14:creationId xmlns:p14="http://schemas.microsoft.com/office/powerpoint/2010/main" val="293500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50829" y="2037819"/>
            <a:ext cx="3433836" cy="35356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Wenn Sie sich auf zu wenige Lieferanten verlassen und Ihre Quellen nicht diversifizieren, besteht ein hohes Risiko der Abhängigkeit und potenzieller weiterer Probleme, wenn sich einer von ihnen im letzten Moment zurückzieht. Auf der anderen Seite reduzieren zu viele Lieferanten die Möglichkeiten für interessante Rabatte.</a:t>
            </a:r>
          </a:p>
        </p:txBody>
      </p:sp>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908885" y="2027770"/>
            <a:ext cx="6732838" cy="3060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081989" y="2023717"/>
            <a:ext cx="1840512" cy="3060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3812126" y="3392726"/>
            <a:ext cx="2193517" cy="369332"/>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Bedeutung</a:t>
            </a:r>
            <a:endParaRPr lang="en-GB" sz="24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851974" y="2393391"/>
            <a:ext cx="5796953" cy="2308324"/>
          </a:xfrm>
          <a:prstGeom prst="rect">
            <a:avLst/>
          </a:prstGeom>
          <a:noFill/>
        </p:spPr>
        <p:txBody>
          <a:bodyPr wrap="square" rtlCol="0">
            <a:spAutoFit/>
          </a:bodyPr>
          <a:lstStyle/>
          <a:p>
            <a:r>
              <a:rPr lang="en-GB" sz="1800" dirty="0">
                <a:solidFill>
                  <a:schemeClr val="bg1"/>
                </a:solidFill>
                <a:latin typeface="+mj-lt"/>
                <a:ea typeface="Lato Light" charset="0"/>
                <a:cs typeface="Lato Light" charset="0"/>
              </a:rPr>
              <a:t>Die Anzahl der Lieferanten zeigt den Grad der Abhängigkeit und die Komplexität Ihrer Beschaffung. Es ist interessant, die Entwicklung der Lieferanten über die Jahre zu zeigen - z. B. aufgeteilt nach Kategorien: Vertragslieferanten und nicht gelistete Lieferanten. Oft genug bevorzugen Unternehmen Vertragslieferanten, damit diese mit ihren Compliance-Bedingungen einverstanden sind - aber nicht alle Lieferanten sind einverstanden, also sind sie nicht gelistet. </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073952" y="5687869"/>
            <a:ext cx="1735098" cy="369332"/>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922501" y="5295187"/>
            <a:ext cx="5719222" cy="1200329"/>
          </a:xfrm>
          <a:prstGeom prst="rect">
            <a:avLst/>
          </a:prstGeom>
          <a:noFill/>
        </p:spPr>
        <p:txBody>
          <a:bodyPr wrap="square" rtlCol="0">
            <a:spAutoFit/>
          </a:bodyPr>
          <a:lstStyle/>
          <a:p>
            <a:r>
              <a:rPr lang="en-GB" sz="1800" dirty="0">
                <a:solidFill>
                  <a:schemeClr val="bg1"/>
                </a:solidFill>
                <a:ea typeface="Lato Light" charset="0"/>
                <a:cs typeface="Lato Light" charset="0"/>
              </a:rPr>
              <a:t>Neben dem Grad der Abhängigkeit sollte die optimale Anzahl von Lieferanten, die Sie benötigen, anhand anderer Metriken wie dem Mengenrabatt, den sie Ihnen gewähren, und der Fehlerquote ihrer Lieferungen gemessen werden.</a:t>
            </a:r>
          </a:p>
        </p:txBody>
      </p:sp>
      <p:sp>
        <p:nvSpPr>
          <p:cNvPr id="18" name="Textplatzhalter 32">
            <a:extLst>
              <a:ext uri="{FF2B5EF4-FFF2-40B4-BE49-F238E27FC236}">
                <a16:creationId xmlns:a16="http://schemas.microsoft.com/office/drawing/2014/main" id="{091FE346-2503-4A06-84FB-FADF110D325C}"/>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err="1"/>
              <a:t>Anzahl</a:t>
            </a:r>
            <a:r>
              <a:rPr lang="en-GB" sz="3200" dirty="0"/>
              <a:t> der </a:t>
            </a:r>
            <a:r>
              <a:rPr lang="en-GB" sz="3200" dirty="0" err="1"/>
              <a:t>Zulieferer</a:t>
            </a:r>
            <a:endParaRPr lang="en-GB" sz="3200" dirty="0"/>
          </a:p>
        </p:txBody>
      </p:sp>
    </p:spTree>
    <p:extLst>
      <p:ext uri="{BB962C8B-B14F-4D97-AF65-F5344CB8AC3E}">
        <p14:creationId xmlns:p14="http://schemas.microsoft.com/office/powerpoint/2010/main" val="22524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50828" y="1722755"/>
            <a:ext cx="3496723" cy="511452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300" dirty="0">
                <a:solidFill>
                  <a:schemeClr val="tx1"/>
                </a:solidFill>
                <a:latin typeface="+mj-lt"/>
                <a:ea typeface="Open Sans Light" panose="020B0306030504020204" pitchFamily="34" charset="0"/>
                <a:cs typeface="Open Sans Light" panose="020B0306030504020204" pitchFamily="34" charset="0"/>
              </a:rPr>
              <a:t>Wenn Sie Ihr Unternehmen effizienter machen wollen, müssen Sie vielleicht einige Prozesse umgestalten.</a:t>
            </a:r>
          </a:p>
          <a:p>
            <a:pPr algn="l">
              <a:lnSpc>
                <a:spcPct val="100000"/>
              </a:lnSpc>
              <a:spcBef>
                <a:spcPts val="600"/>
              </a:spcBef>
            </a:pPr>
            <a:r>
              <a:rPr lang="en-GB" sz="2300" dirty="0">
                <a:solidFill>
                  <a:schemeClr val="tx1"/>
                </a:solidFill>
                <a:latin typeface="+mj-lt"/>
                <a:ea typeface="Open Sans Light" panose="020B0306030504020204" pitchFamily="34" charset="0"/>
                <a:cs typeface="Open Sans Light" panose="020B0306030504020204" pitchFamily="34" charset="0"/>
              </a:rPr>
              <a:t>Die Purchase Order Cycle Time ist eine Beschaffungs-Kennzahl, die den gesamten Bestellprozess abdeckt, von der Erstellung </a:t>
            </a:r>
            <a:r>
              <a:rPr lang="en-GB" sz="2300" dirty="0" err="1">
                <a:solidFill>
                  <a:schemeClr val="tx1"/>
                </a:solidFill>
                <a:latin typeface="+mj-lt"/>
                <a:ea typeface="Open Sans Light" panose="020B0306030504020204" pitchFamily="34" charset="0"/>
                <a:cs typeface="Open Sans Light" panose="020B0306030504020204" pitchFamily="34" charset="0"/>
              </a:rPr>
              <a:t>einer</a:t>
            </a:r>
            <a:r>
              <a:rPr lang="en-GB" sz="2300" dirty="0">
                <a:solidFill>
                  <a:schemeClr val="tx1"/>
                </a:solidFill>
                <a:latin typeface="+mj-lt"/>
                <a:ea typeface="Open Sans Light" panose="020B0306030504020204" pitchFamily="34" charset="0"/>
                <a:cs typeface="Open Sans Light" panose="020B0306030504020204" pitchFamily="34" charset="0"/>
              </a:rPr>
              <a:t> </a:t>
            </a:r>
            <a:r>
              <a:rPr lang="en-GB" sz="2300" dirty="0" err="1">
                <a:solidFill>
                  <a:schemeClr val="tx1"/>
                </a:solidFill>
                <a:latin typeface="+mj-lt"/>
                <a:ea typeface="Open Sans Light" panose="020B0306030504020204" pitchFamily="34" charset="0"/>
                <a:cs typeface="Open Sans Light" panose="020B0306030504020204" pitchFamily="34" charset="0"/>
              </a:rPr>
              <a:t>Bestel</a:t>
            </a:r>
            <a:r>
              <a:rPr lang="en-GB" sz="2300" dirty="0">
                <a:solidFill>
                  <a:schemeClr val="tx1"/>
                </a:solidFill>
                <a:latin typeface="+mj-lt"/>
                <a:ea typeface="Open Sans Light" panose="020B0306030504020204" pitchFamily="34" charset="0"/>
                <a:cs typeface="Open Sans Light" panose="020B0306030504020204" pitchFamily="34" charset="0"/>
              </a:rPr>
              <a:t>-lung über die </a:t>
            </a:r>
            <a:r>
              <a:rPr lang="en-GB" sz="2300" dirty="0" err="1">
                <a:solidFill>
                  <a:schemeClr val="tx1"/>
                </a:solidFill>
                <a:latin typeface="+mj-lt"/>
                <a:ea typeface="Open Sans Light" panose="020B0306030504020204" pitchFamily="34" charset="0"/>
                <a:cs typeface="Open Sans Light" panose="020B0306030504020204" pitchFamily="34" charset="0"/>
              </a:rPr>
              <a:t>Auftrags-freigabe</a:t>
            </a:r>
            <a:r>
              <a:rPr lang="en-GB" sz="2300" dirty="0">
                <a:solidFill>
                  <a:schemeClr val="tx1"/>
                </a:solidFill>
                <a:latin typeface="+mj-lt"/>
                <a:ea typeface="Open Sans Light" panose="020B0306030504020204" pitchFamily="34" charset="0"/>
                <a:cs typeface="Open Sans Light" panose="020B0306030504020204" pitchFamily="34" charset="0"/>
              </a:rPr>
              <a:t>, den Eingang, die Rechnung und schließlich die Bezahlung der Bestellung.</a:t>
            </a:r>
          </a:p>
        </p:txBody>
      </p:sp>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889060" y="1805945"/>
            <a:ext cx="6732838" cy="325431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081989" y="1805945"/>
            <a:ext cx="1840512" cy="32654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3861090" y="3222044"/>
            <a:ext cx="2193517"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Bedeutung</a:t>
            </a:r>
            <a:endParaRPr lang="en-GB" sz="24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851741" y="2074900"/>
            <a:ext cx="5727964" cy="280076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Ein </a:t>
            </a:r>
            <a:r>
              <a:rPr lang="en-GB" sz="1600" dirty="0" err="1">
                <a:solidFill>
                  <a:schemeClr val="bg1"/>
                </a:solidFill>
                <a:latin typeface="+mj-lt"/>
                <a:ea typeface="Lato Light" charset="0"/>
                <a:cs typeface="Lato Light" charset="0"/>
              </a:rPr>
              <a:t>Bestellzyklus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beinhaltet</a:t>
            </a:r>
            <a:r>
              <a:rPr lang="en-GB" sz="1600" dirty="0">
                <a:solidFill>
                  <a:schemeClr val="bg1"/>
                </a:solidFill>
                <a:latin typeface="+mj-lt"/>
                <a:ea typeface="Lato Light" charset="0"/>
                <a:cs typeface="Lato Light" charset="0"/>
              </a:rPr>
              <a:t> die Schritte, die eine Bestellung bei ihrer Bearbeitung durchläuft. Er </a:t>
            </a:r>
            <a:r>
              <a:rPr lang="en-GB" sz="1600" dirty="0" err="1">
                <a:solidFill>
                  <a:schemeClr val="bg1"/>
                </a:solidFill>
                <a:latin typeface="+mj-lt"/>
                <a:ea typeface="Lato Light" charset="0"/>
                <a:cs typeface="Lato Light" charset="0"/>
              </a:rPr>
              <a:t>beginnt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mit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genehmigten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Bestellanforderung</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Diese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wird</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zu</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neuen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Bestellung</a:t>
            </a:r>
            <a:r>
              <a:rPr lang="en-GB" sz="1600" dirty="0">
                <a:solidFill>
                  <a:schemeClr val="bg1"/>
                </a:solidFill>
                <a:latin typeface="+mj-lt"/>
                <a:ea typeface="Lato Light" charset="0"/>
                <a:cs typeface="Lato Light" charset="0"/>
              </a:rPr>
              <a:t> und </a:t>
            </a:r>
            <a:r>
              <a:rPr lang="en-GB" sz="1600" dirty="0" err="1">
                <a:solidFill>
                  <a:schemeClr val="bg1"/>
                </a:solidFill>
                <a:latin typeface="+mj-lt"/>
                <a:ea typeface="Lato Light" charset="0"/>
                <a:cs typeface="Lato Light" charset="0"/>
              </a:rPr>
              <a:t>durchläuft</a:t>
            </a:r>
            <a:r>
              <a:rPr lang="en-GB" sz="1600" dirty="0">
                <a:solidFill>
                  <a:schemeClr val="bg1"/>
                </a:solidFill>
                <a:latin typeface="+mj-lt"/>
                <a:ea typeface="Lato Light" charset="0"/>
                <a:cs typeface="Lato Light" charset="0"/>
              </a:rPr>
              <a:t> den </a:t>
            </a:r>
            <a:r>
              <a:rPr lang="en-GB" sz="1600" dirty="0" err="1">
                <a:solidFill>
                  <a:schemeClr val="bg1"/>
                </a:solidFill>
                <a:latin typeface="+mj-lt"/>
                <a:ea typeface="Lato Light" charset="0"/>
                <a:cs typeface="Lato Light" charset="0"/>
              </a:rPr>
              <a:t>Prozess</a:t>
            </a:r>
            <a:r>
              <a:rPr lang="en-GB" sz="1600" dirty="0">
                <a:solidFill>
                  <a:schemeClr val="bg1"/>
                </a:solidFill>
                <a:latin typeface="+mj-lt"/>
                <a:ea typeface="Lato Light" charset="0"/>
                <a:cs typeface="Lato Light" charset="0"/>
              </a:rPr>
              <a:t> der </a:t>
            </a:r>
            <a:r>
              <a:rPr lang="en-GB" sz="1600" dirty="0" err="1">
                <a:solidFill>
                  <a:schemeClr val="bg1"/>
                </a:solidFill>
                <a:latin typeface="+mj-lt"/>
                <a:ea typeface="Lato Light" charset="0"/>
                <a:cs typeface="Lato Light" charset="0"/>
              </a:rPr>
              <a:t>Bestellungsfreigabe</a:t>
            </a:r>
            <a:r>
              <a:rPr lang="en-GB" sz="1600" dirty="0">
                <a:solidFill>
                  <a:schemeClr val="bg1"/>
                </a:solidFill>
                <a:latin typeface="+mj-lt"/>
                <a:ea typeface="Lato Light" charset="0"/>
                <a:cs typeface="Lato Light" charset="0"/>
              </a:rPr>
              <a:t>. Es </a:t>
            </a:r>
            <a:r>
              <a:rPr lang="en-GB" sz="1600" dirty="0" err="1">
                <a:solidFill>
                  <a:schemeClr val="bg1"/>
                </a:solidFill>
                <a:latin typeface="+mj-lt"/>
                <a:ea typeface="Lato Light" charset="0"/>
                <a:cs typeface="Lato Light" charset="0"/>
              </a:rPr>
              <a:t>gibt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Reihe</a:t>
            </a:r>
            <a:r>
              <a:rPr lang="en-GB" sz="1600" dirty="0">
                <a:solidFill>
                  <a:schemeClr val="bg1"/>
                </a:solidFill>
                <a:latin typeface="+mj-lt"/>
                <a:ea typeface="Lato Light" charset="0"/>
                <a:cs typeface="Lato Light" charset="0"/>
              </a:rPr>
              <a:t> von </a:t>
            </a:r>
            <a:r>
              <a:rPr lang="en-GB" sz="1600" dirty="0" err="1">
                <a:solidFill>
                  <a:schemeClr val="bg1"/>
                </a:solidFill>
                <a:latin typeface="+mj-lt"/>
                <a:ea typeface="Lato Light" charset="0"/>
                <a:cs typeface="Lato Light" charset="0"/>
              </a:rPr>
              <a:t>Schritten</a:t>
            </a:r>
            <a:r>
              <a:rPr lang="en-GB" sz="1600" dirty="0">
                <a:solidFill>
                  <a:schemeClr val="bg1"/>
                </a:solidFill>
                <a:latin typeface="+mj-lt"/>
                <a:ea typeface="Lato Light" charset="0"/>
                <a:cs typeface="Lato Light" charset="0"/>
              </a:rPr>
              <a:t>, die </a:t>
            </a:r>
            <a:r>
              <a:rPr lang="en-GB" sz="1600" dirty="0" err="1">
                <a:solidFill>
                  <a:schemeClr val="bg1"/>
                </a:solidFill>
                <a:latin typeface="+mj-lt"/>
                <a:ea typeface="Lato Light" charset="0"/>
                <a:cs typeface="Lato Light" charset="0"/>
              </a:rPr>
              <a:t>sicherstellen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dass</a:t>
            </a:r>
            <a:r>
              <a:rPr lang="en-GB" sz="1600" dirty="0">
                <a:solidFill>
                  <a:schemeClr val="bg1"/>
                </a:solidFill>
                <a:latin typeface="+mj-lt"/>
                <a:ea typeface="Lato Light" charset="0"/>
                <a:cs typeface="Lato Light" charset="0"/>
              </a:rPr>
              <a:t> die Budgets </a:t>
            </a:r>
            <a:r>
              <a:rPr lang="en-GB" sz="1600" dirty="0" err="1">
                <a:solidFill>
                  <a:schemeClr val="bg1"/>
                </a:solidFill>
                <a:latin typeface="+mj-lt"/>
                <a:ea typeface="Lato Light" charset="0"/>
                <a:cs typeface="Lato Light" charset="0"/>
              </a:rPr>
              <a:t>aufeinander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abgestimmt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sind</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dass</a:t>
            </a:r>
            <a:r>
              <a:rPr lang="en-GB" sz="1600" dirty="0">
                <a:solidFill>
                  <a:schemeClr val="bg1"/>
                </a:solidFill>
                <a:latin typeface="+mj-lt"/>
                <a:ea typeface="Lato Light" charset="0"/>
                <a:cs typeface="Lato Light" charset="0"/>
              </a:rPr>
              <a:t> die </a:t>
            </a:r>
            <a:r>
              <a:rPr lang="en-GB" sz="1600" dirty="0" err="1">
                <a:solidFill>
                  <a:schemeClr val="bg1"/>
                </a:solidFill>
                <a:latin typeface="+mj-lt"/>
                <a:ea typeface="Lato Light" charset="0"/>
                <a:cs typeface="Lato Light" charset="0"/>
              </a:rPr>
              <a:t>Bestellungen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übereinstimmen</a:t>
            </a:r>
            <a:r>
              <a:rPr lang="en-GB" sz="1600" dirty="0">
                <a:solidFill>
                  <a:schemeClr val="bg1"/>
                </a:solidFill>
                <a:latin typeface="+mj-lt"/>
                <a:ea typeface="Lato Light" charset="0"/>
                <a:cs typeface="Lato Light" charset="0"/>
              </a:rPr>
              <a:t> und </a:t>
            </a:r>
            <a:r>
              <a:rPr lang="en-GB" sz="1600" dirty="0" err="1">
                <a:solidFill>
                  <a:schemeClr val="bg1"/>
                </a:solidFill>
                <a:latin typeface="+mj-lt"/>
                <a:ea typeface="Lato Light" charset="0"/>
                <a:cs typeface="Lato Light" charset="0"/>
              </a:rPr>
              <a:t>dass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alles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durch</a:t>
            </a:r>
            <a:r>
              <a:rPr lang="en-GB" sz="1600" dirty="0">
                <a:solidFill>
                  <a:schemeClr val="bg1"/>
                </a:solidFill>
                <a:latin typeface="+mj-lt"/>
                <a:ea typeface="Lato Light" charset="0"/>
                <a:cs typeface="Lato Light" charset="0"/>
              </a:rPr>
              <a:t> den </a:t>
            </a:r>
            <a:r>
              <a:rPr lang="en-GB" sz="1600" dirty="0" err="1">
                <a:solidFill>
                  <a:schemeClr val="bg1"/>
                </a:solidFill>
                <a:latin typeface="+mj-lt"/>
                <a:ea typeface="Lato Light" charset="0"/>
                <a:cs typeface="Lato Light" charset="0"/>
              </a:rPr>
              <a:t>Abschlussprozess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abgeschlossen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wird</a:t>
            </a:r>
            <a:r>
              <a:rPr lang="en-GB" sz="1600" dirty="0">
                <a:solidFill>
                  <a:schemeClr val="bg1"/>
                </a:solidFill>
                <a:latin typeface="+mj-lt"/>
                <a:ea typeface="Lato Light" charset="0"/>
                <a:cs typeface="Lato Light" charset="0"/>
              </a:rPr>
              <a:t>. Es </a:t>
            </a:r>
            <a:r>
              <a:rPr lang="en-GB" sz="1600" dirty="0" err="1">
                <a:solidFill>
                  <a:schemeClr val="bg1"/>
                </a:solidFill>
                <a:latin typeface="+mj-lt"/>
                <a:ea typeface="Lato Light" charset="0"/>
                <a:cs typeface="Lato Light" charset="0"/>
              </a:rPr>
              <a:t>gibt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jedoch</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viele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Aspekte</a:t>
            </a:r>
            <a:r>
              <a:rPr lang="en-GB" sz="1600" dirty="0">
                <a:solidFill>
                  <a:schemeClr val="bg1"/>
                </a:solidFill>
                <a:latin typeface="+mj-lt"/>
                <a:ea typeface="Lato Light" charset="0"/>
                <a:cs typeface="Lato Light" charset="0"/>
              </a:rPr>
              <a:t> in </a:t>
            </a:r>
            <a:r>
              <a:rPr lang="en-GB" sz="1600" dirty="0" err="1">
                <a:solidFill>
                  <a:schemeClr val="bg1"/>
                </a:solidFill>
                <a:latin typeface="+mj-lt"/>
                <a:ea typeface="Lato Light" charset="0"/>
                <a:cs typeface="Lato Light" charset="0"/>
              </a:rPr>
              <a:t>einem</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Unternehmen</a:t>
            </a:r>
            <a:r>
              <a:rPr lang="en-GB" sz="1600" dirty="0">
                <a:solidFill>
                  <a:schemeClr val="bg1"/>
                </a:solidFill>
                <a:latin typeface="+mj-lt"/>
                <a:ea typeface="Lato Light" charset="0"/>
                <a:cs typeface="Lato Light" charset="0"/>
              </a:rPr>
              <a:t>, die den </a:t>
            </a:r>
            <a:r>
              <a:rPr lang="en-GB" sz="1600" dirty="0" err="1">
                <a:solidFill>
                  <a:schemeClr val="bg1"/>
                </a:solidFill>
                <a:latin typeface="+mj-lt"/>
                <a:ea typeface="Lato Light" charset="0"/>
                <a:cs typeface="Lato Light" charset="0"/>
              </a:rPr>
              <a:t>Bestellzyklus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behindern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können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Wenn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Ihr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Unternehmen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veraltete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Werkzeuge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oder</a:t>
            </a:r>
            <a:r>
              <a:rPr lang="en-GB" sz="1600" dirty="0">
                <a:solidFill>
                  <a:schemeClr val="bg1"/>
                </a:solidFill>
                <a:latin typeface="+mj-lt"/>
                <a:ea typeface="Lato Light" charset="0"/>
                <a:cs typeface="Lato Light" charset="0"/>
              </a:rPr>
              <a:t> Software </a:t>
            </a:r>
            <a:r>
              <a:rPr lang="en-GB" sz="1600" dirty="0" err="1">
                <a:solidFill>
                  <a:schemeClr val="bg1"/>
                </a:solidFill>
                <a:latin typeface="+mj-lt"/>
                <a:ea typeface="Lato Light" charset="0"/>
                <a:cs typeface="Lato Light" charset="0"/>
              </a:rPr>
              <a:t>einsetzt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oder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schlechte</a:t>
            </a:r>
            <a:r>
              <a:rPr lang="en-GB" sz="1600" dirty="0">
                <a:solidFill>
                  <a:schemeClr val="bg1"/>
                </a:solidFill>
                <a:latin typeface="+mj-lt"/>
                <a:ea typeface="Lato Light" charset="0"/>
                <a:cs typeface="Lato Light" charset="0"/>
              </a:rPr>
              <a:t> interne </a:t>
            </a:r>
            <a:r>
              <a:rPr lang="en-GB" sz="1600" dirty="0" err="1">
                <a:solidFill>
                  <a:schemeClr val="bg1"/>
                </a:solidFill>
                <a:latin typeface="+mj-lt"/>
                <a:ea typeface="Lato Light" charset="0"/>
                <a:cs typeface="Lato Light" charset="0"/>
              </a:rPr>
              <a:t>Kommunikation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aufweist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kann</a:t>
            </a:r>
            <a:r>
              <a:rPr lang="en-GB" sz="1600" dirty="0">
                <a:solidFill>
                  <a:schemeClr val="bg1"/>
                </a:solidFill>
                <a:latin typeface="+mj-lt"/>
                <a:ea typeface="Lato Light" charset="0"/>
                <a:cs typeface="Lato Light" charset="0"/>
              </a:rPr>
              <a:t> dies die </a:t>
            </a:r>
            <a:r>
              <a:rPr lang="en-GB" sz="1600" dirty="0" err="1">
                <a:solidFill>
                  <a:schemeClr val="bg1"/>
                </a:solidFill>
                <a:latin typeface="+mj-lt"/>
                <a:ea typeface="Lato Light" charset="0"/>
                <a:cs typeface="Lato Light" charset="0"/>
              </a:rPr>
              <a:t>Durchlaufzeit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Ihrer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Bestellungen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erhöhen</a:t>
            </a:r>
            <a:r>
              <a:rPr lang="en-GB" sz="1600" dirty="0">
                <a:solidFill>
                  <a:schemeClr val="bg1"/>
                </a:solidFill>
                <a:latin typeface="+mj-lt"/>
                <a:ea typeface="Lato Light" charset="0"/>
                <a:cs typeface="Lato Light" charset="0"/>
              </a:rPr>
              <a:t>. </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081989" y="5676875"/>
            <a:ext cx="1735098"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862483" y="5244691"/>
            <a:ext cx="5856799" cy="1323439"/>
          </a:xfrm>
          <a:prstGeom prst="rect">
            <a:avLst/>
          </a:prstGeom>
          <a:noFill/>
        </p:spPr>
        <p:txBody>
          <a:bodyPr wrap="square" rtlCol="0">
            <a:spAutoFit/>
          </a:bodyPr>
          <a:lstStyle/>
          <a:p>
            <a:r>
              <a:rPr lang="en-GB" sz="1600" dirty="0">
                <a:solidFill>
                  <a:schemeClr val="bg1"/>
                </a:solidFill>
                <a:ea typeface="Lato Light" charset="0"/>
                <a:cs typeface="Lato Light" charset="0"/>
              </a:rPr>
              <a:t>Bestellzyklen pro Jahr werden berechnet, indem der </a:t>
            </a:r>
            <a:r>
              <a:rPr lang="en-GB" sz="1600" dirty="0" err="1">
                <a:solidFill>
                  <a:schemeClr val="bg1"/>
                </a:solidFill>
                <a:ea typeface="Lato Light" charset="0"/>
                <a:cs typeface="Lato Light" charset="0"/>
              </a:rPr>
              <a:t>Jahresbedarf</a:t>
            </a:r>
            <a:r>
              <a:rPr lang="en-GB" sz="1600" dirty="0">
                <a:solidFill>
                  <a:schemeClr val="bg1"/>
                </a:solidFill>
                <a:ea typeface="Lato Light" charset="0"/>
                <a:cs typeface="Lato Light" charset="0"/>
              </a:rPr>
              <a:t>  durch die </a:t>
            </a:r>
            <a:r>
              <a:rPr lang="en-GB" sz="1600" dirty="0" err="1">
                <a:solidFill>
                  <a:schemeClr val="bg1"/>
                </a:solidFill>
                <a:ea typeface="Lato Light" charset="0"/>
                <a:cs typeface="Lato Light" charset="0"/>
              </a:rPr>
              <a:t>Bestellmenge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geteilt</a:t>
            </a:r>
            <a:r>
              <a:rPr lang="en-GB" sz="1600" dirty="0">
                <a:solidFill>
                  <a:schemeClr val="bg1"/>
                </a:solidFill>
                <a:ea typeface="Lato Light" charset="0"/>
                <a:cs typeface="Lato Light" charset="0"/>
              </a:rPr>
              <a:t> wird. Ein Auftragszyklus ist die Zeitspanne zwischen der Erteilung eines Auftrags und der Erteilung des nächsten Auftrags danach. Die Zyklen pro Jahr sind einfach die Gesamtzahl der in diesem Zeitraum abgeschlossenen Auftragszyklen. </a:t>
            </a:r>
          </a:p>
        </p:txBody>
      </p:sp>
      <p:sp>
        <p:nvSpPr>
          <p:cNvPr id="18" name="Textplatzhalter 32">
            <a:extLst>
              <a:ext uri="{FF2B5EF4-FFF2-40B4-BE49-F238E27FC236}">
                <a16:creationId xmlns:a16="http://schemas.microsoft.com/office/drawing/2014/main" id="{1EFFC23A-3298-493F-94F3-F7E5A019DDE3}"/>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err="1"/>
              <a:t>Zykluszeit</a:t>
            </a:r>
            <a:r>
              <a:rPr lang="en-GB" sz="3200" dirty="0"/>
              <a:t> der </a:t>
            </a:r>
            <a:r>
              <a:rPr lang="en-GB" sz="3200" dirty="0" err="1"/>
              <a:t>Bestellungen</a:t>
            </a:r>
            <a:endParaRPr lang="en-GB" sz="3200" dirty="0"/>
          </a:p>
        </p:txBody>
      </p:sp>
    </p:spTree>
    <p:extLst>
      <p:ext uri="{BB962C8B-B14F-4D97-AF65-F5344CB8AC3E}">
        <p14:creationId xmlns:p14="http://schemas.microsoft.com/office/powerpoint/2010/main" val="159080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50829" y="2024204"/>
            <a:ext cx="3713600" cy="43481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100" dirty="0">
                <a:solidFill>
                  <a:schemeClr val="tx1"/>
                </a:solidFill>
                <a:latin typeface="+mj-lt"/>
                <a:ea typeface="Open Sans Light" panose="020B0306030504020204" pitchFamily="34" charset="0"/>
                <a:cs typeface="Open Sans Light" panose="020B0306030504020204" pitchFamily="34" charset="0"/>
              </a:rPr>
              <a:t>In einer Zeit, in der sich die Gewohnheiten der Verbraucher schnell ändern, </a:t>
            </a:r>
            <a:r>
              <a:rPr lang="en-GB" sz="2100" dirty="0" err="1">
                <a:solidFill>
                  <a:schemeClr val="tx1"/>
                </a:solidFill>
                <a:latin typeface="+mj-lt"/>
                <a:ea typeface="Open Sans Light" panose="020B0306030504020204" pitchFamily="34" charset="0"/>
                <a:cs typeface="Open Sans Light" panose="020B0306030504020204" pitchFamily="34" charset="0"/>
              </a:rPr>
              <a:t>ist</a:t>
            </a:r>
            <a:r>
              <a:rPr lang="en-GB" sz="2100" dirty="0">
                <a:solidFill>
                  <a:schemeClr val="tx1"/>
                </a:solidFill>
                <a:latin typeface="+mj-lt"/>
                <a:ea typeface="Open Sans Light" panose="020B0306030504020204" pitchFamily="34" charset="0"/>
                <a:cs typeface="Open Sans Light" panose="020B0306030504020204" pitchFamily="34" charset="0"/>
              </a:rPr>
              <a:t> es wichtig, die Lieferanten so effizient wie möglich zu verwalten, um die Verfügbarkeit der Bestände zu gewährleisten. </a:t>
            </a:r>
          </a:p>
          <a:p>
            <a:pPr algn="l">
              <a:lnSpc>
                <a:spcPct val="100000"/>
              </a:lnSpc>
            </a:pPr>
            <a:r>
              <a:rPr lang="en-GB" sz="2100" dirty="0">
                <a:solidFill>
                  <a:schemeClr val="tx1"/>
                </a:solidFill>
                <a:latin typeface="+mj-lt"/>
                <a:ea typeface="Open Sans Light" panose="020B0306030504020204" pitchFamily="34" charset="0"/>
                <a:cs typeface="Open Sans Light" panose="020B0306030504020204" pitchFamily="34" charset="0"/>
              </a:rPr>
              <a:t>Indem Sie die Entwicklung der Lagerverfügbarkeit Ihres Lieferanten überwachen, wissen Sie, welchen Grad an Zuverlässigkeit Sie ihm entgegenbringen können.</a:t>
            </a:r>
          </a:p>
        </p:txBody>
      </p:sp>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889060" y="1805945"/>
            <a:ext cx="6732838" cy="325431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081989" y="1805945"/>
            <a:ext cx="1840512" cy="32654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3852325" y="3259570"/>
            <a:ext cx="2193517" cy="369332"/>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Bedeutung</a:t>
            </a:r>
            <a:endParaRPr lang="en-GB" sz="24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858049" y="2154499"/>
            <a:ext cx="5932863" cy="2246769"/>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Die Lieferantenverfügbarkeit ist eine Beschaffungs-Kennzahl, die sich auf die Anzahl der Warenverfügbarkeit beim Lieferanten bzw. auf die Anzahl der Bestellungen beim Lieferanten bezieht. </a:t>
            </a:r>
          </a:p>
          <a:p>
            <a:r>
              <a:rPr lang="en-GB" sz="2000" dirty="0">
                <a:solidFill>
                  <a:schemeClr val="bg1"/>
                </a:solidFill>
                <a:latin typeface="+mj-lt"/>
                <a:ea typeface="Lato Light" charset="0"/>
                <a:cs typeface="Lato Light" charset="0"/>
              </a:rPr>
              <a:t>Die Aufrechterhaltung der Verfügbarkeit Ihres Lieferanten über 90 % sorgt für ein gutes Funktionieren Ihrer Lieferkette und ein höheres Maß an Effizienz.</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113759" y="5681832"/>
            <a:ext cx="1670647" cy="369332"/>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mc:AlternateContent xmlns:mc="http://schemas.openxmlformats.org/markup-compatibility/2006" xmlns:a14="http://schemas.microsoft.com/office/drawing/2010/main">
        <mc:Choice Requires="a14">
          <p:sp>
            <p:nvSpPr>
              <p:cNvPr id="53" name="TextBox 86">
                <a:extLst>
                  <a:ext uri="{FF2B5EF4-FFF2-40B4-BE49-F238E27FC236}">
                    <a16:creationId xmlns:a16="http://schemas.microsoft.com/office/drawing/2014/main" id="{48593C3B-1AE8-45D7-B4FF-00087B791DC6}"/>
                  </a:ext>
                </a:extLst>
              </p:cNvPr>
              <p:cNvSpPr txBox="1"/>
              <p:nvPr/>
            </p:nvSpPr>
            <p:spPr>
              <a:xfrm>
                <a:off x="5964870" y="5492426"/>
                <a:ext cx="5719222" cy="575222"/>
              </a:xfrm>
              <a:prstGeom prst="rect">
                <a:avLst/>
              </a:prstGeom>
              <a:noFill/>
            </p:spPr>
            <p:txBody>
              <a:bodyPr wrap="square" rtlCol="0">
                <a:spAutoFit/>
              </a:bodyPr>
              <a:lstStyle/>
              <a:p>
                <a14:m>
                  <m:oMath xmlns:m="http://schemas.openxmlformats.org/officeDocument/2006/math">
                    <m:f>
                      <m:fPr>
                        <m:ctrlPr>
                          <a:rPr lang="en-GB" sz="2000" i="1" smtClean="0">
                            <a:solidFill>
                              <a:schemeClr val="bg1"/>
                            </a:solidFill>
                            <a:latin typeface="Cambria Math" panose="02040503050406030204" pitchFamily="18" charset="0"/>
                          </a:rPr>
                        </m:ctrlPr>
                      </m:fPr>
                      <m:num>
                        <m:r>
                          <a:rPr lang="en-GB" sz="2000" i="1">
                            <a:solidFill>
                              <a:schemeClr val="bg1"/>
                            </a:solidFill>
                            <a:latin typeface="Cambria Math" panose="02040503050406030204" pitchFamily="18" charset="0"/>
                          </a:rPr>
                          <m:t> </m:t>
                        </m:r>
                        <m:r>
                          <a:rPr lang="de-DE" sz="2000" i="1" smtClean="0">
                            <a:solidFill>
                              <a:schemeClr val="bg1"/>
                            </a:solidFill>
                            <a:latin typeface="Cambria Math" panose="02040503050406030204" pitchFamily="18" charset="0"/>
                          </a:rPr>
                          <m:t>𝐴</m:t>
                        </m:r>
                        <m:r>
                          <a:rPr lang="de-DE" sz="2000" b="0" i="1" smtClean="0">
                            <a:solidFill>
                              <a:schemeClr val="bg1"/>
                            </a:solidFill>
                            <a:latin typeface="Cambria Math" panose="02040503050406030204" pitchFamily="18" charset="0"/>
                          </a:rPr>
                          <m:t>𝑛𝑧𝑎h𝑙</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𝑑𝑒𝑟</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𝑍𝑒𝑖𝑡𝑒𝑛</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𝑤𝑒𝑛𝑛</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𝑊𝑎𝑟𝑒𝑛</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𝑣𝑒𝑟𝑓</m:t>
                        </m:r>
                        <m:r>
                          <a:rPr lang="de-DE" sz="2000" b="0" i="1" smtClean="0">
                            <a:solidFill>
                              <a:schemeClr val="bg1"/>
                            </a:solidFill>
                            <a:latin typeface="Cambria Math" panose="02040503050406030204" pitchFamily="18" charset="0"/>
                          </a:rPr>
                          <m:t>ü</m:t>
                        </m:r>
                        <m:r>
                          <a:rPr lang="de-DE" sz="2000" b="0" i="1" smtClean="0">
                            <a:solidFill>
                              <a:schemeClr val="bg1"/>
                            </a:solidFill>
                            <a:latin typeface="Cambria Math" panose="02040503050406030204" pitchFamily="18" charset="0"/>
                          </a:rPr>
                          <m:t>𝑔𝑏𝑎𝑟</m:t>
                        </m:r>
                        <m:r>
                          <a:rPr lang="de-DE" sz="2000" b="0" i="1" smtClean="0">
                            <a:solidFill>
                              <a:schemeClr val="bg1"/>
                            </a:solidFill>
                            <a:latin typeface="Cambria Math" panose="02040503050406030204" pitchFamily="18" charset="0"/>
                          </a:rPr>
                          <m:t> </m:t>
                        </m:r>
                      </m:num>
                      <m:den>
                        <m:r>
                          <a:rPr lang="de-DE" sz="2000" b="0" i="1" smtClean="0">
                            <a:solidFill>
                              <a:schemeClr val="bg1"/>
                            </a:solidFill>
                            <a:latin typeface="Cambria Math" panose="02040503050406030204" pitchFamily="18" charset="0"/>
                          </a:rPr>
                          <m:t>𝐴𝑛𝑧𝑎h𝑙</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𝑑𝑒𝑟</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𝑒𝑟𝑡𝑒𝑖𝑙𝑡𝑒𝑛</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𝐴𝑢𝑓𝑡𝑟</m:t>
                        </m:r>
                        <m:r>
                          <a:rPr lang="de-DE" sz="2000" b="0" i="1" smtClean="0">
                            <a:solidFill>
                              <a:schemeClr val="bg1"/>
                            </a:solidFill>
                            <a:latin typeface="Cambria Math" panose="02040503050406030204" pitchFamily="18" charset="0"/>
                          </a:rPr>
                          <m:t>ä</m:t>
                        </m:r>
                        <m:r>
                          <a:rPr lang="de-DE" sz="2000" b="0" i="1" smtClean="0">
                            <a:solidFill>
                              <a:schemeClr val="bg1"/>
                            </a:solidFill>
                            <a:latin typeface="Cambria Math" panose="02040503050406030204" pitchFamily="18" charset="0"/>
                          </a:rPr>
                          <m:t>𝑔𝑒</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𝑜𝑑𝑒𝑟</m:t>
                        </m:r>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𝐴𝑛𝑓𝑟𝑎𝑔𝑒𝑛</m:t>
                        </m:r>
                      </m:den>
                    </m:f>
                  </m:oMath>
                </a14:m>
                <a:r>
                  <a:rPr lang="en-GB" sz="2000" dirty="0">
                    <a:solidFill>
                      <a:schemeClr val="bg1"/>
                    </a:solidFill>
                  </a:rPr>
                  <a:t>*100</a:t>
                </a:r>
                <a:endParaRPr lang="en-GB" sz="2000" dirty="0">
                  <a:solidFill>
                    <a:schemeClr val="bg1"/>
                  </a:solidFill>
                  <a:ea typeface="Lato Light" charset="0"/>
                  <a:cs typeface="Lato Light" charset="0"/>
                </a:endParaRPr>
              </a:p>
            </p:txBody>
          </p:sp>
        </mc:Choice>
        <mc:Fallback xmlns="">
          <p:sp>
            <p:nvSpPr>
              <p:cNvPr id="53" name="TextBox 86">
                <a:extLst>
                  <a:ext uri="{FF2B5EF4-FFF2-40B4-BE49-F238E27FC236}">
                    <a16:creationId xmlns:a16="http://schemas.microsoft.com/office/drawing/2014/main" id="{48593C3B-1AE8-45D7-B4FF-00087B791DC6}"/>
                  </a:ext>
                </a:extLst>
              </p:cNvPr>
              <p:cNvSpPr txBox="1">
                <a:spLocks noRot="1" noChangeAspect="1" noMove="1" noResize="1" noEditPoints="1" noAdjustHandles="1" noChangeArrowheads="1" noChangeShapeType="1" noTextEdit="1"/>
              </p:cNvSpPr>
              <p:nvPr/>
            </p:nvSpPr>
            <p:spPr>
              <a:xfrm>
                <a:off x="5964870" y="5492426"/>
                <a:ext cx="5719222" cy="575222"/>
              </a:xfrm>
              <a:prstGeom prst="rect">
                <a:avLst/>
              </a:prstGeom>
              <a:blipFill>
                <a:blip r:embed="rId4"/>
                <a:stretch>
                  <a:fillRect b="-2128"/>
                </a:stretch>
              </a:blipFill>
            </p:spPr>
            <p:txBody>
              <a:bodyPr/>
              <a:lstStyle/>
              <a:p>
                <a:r>
                  <a:rPr lang="de-DE">
                    <a:noFill/>
                  </a:rPr>
                  <a:t> </a:t>
                </a:r>
              </a:p>
            </p:txBody>
          </p:sp>
        </mc:Fallback>
      </mc:AlternateContent>
      <p:sp>
        <p:nvSpPr>
          <p:cNvPr id="18" name="Textplatzhalter 32">
            <a:extLst>
              <a:ext uri="{FF2B5EF4-FFF2-40B4-BE49-F238E27FC236}">
                <a16:creationId xmlns:a16="http://schemas.microsoft.com/office/drawing/2014/main" id="{4899C4C4-018A-4725-9F70-B5172E6A4DA0}"/>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err="1"/>
              <a:t>Verfügbarkeit</a:t>
            </a:r>
            <a:r>
              <a:rPr lang="en-GB" sz="3200" dirty="0"/>
              <a:t> von </a:t>
            </a:r>
            <a:r>
              <a:rPr lang="en-GB" sz="3200" dirty="0" err="1"/>
              <a:t>Lieferanten</a:t>
            </a:r>
            <a:endParaRPr lang="en-GB" sz="3200" dirty="0"/>
          </a:p>
        </p:txBody>
      </p:sp>
    </p:spTree>
    <p:extLst>
      <p:ext uri="{BB962C8B-B14F-4D97-AF65-F5344CB8AC3E}">
        <p14:creationId xmlns:p14="http://schemas.microsoft.com/office/powerpoint/2010/main" val="129373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05886" y="2349732"/>
            <a:ext cx="3322782" cy="37756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chemeClr val="tx1"/>
                </a:solidFill>
                <a:latin typeface="+mj-lt"/>
                <a:ea typeface="Open Sans Light" panose="020B0306030504020204" pitchFamily="34" charset="0"/>
                <a:cs typeface="Open Sans Light" panose="020B0306030504020204" pitchFamily="34" charset="0"/>
              </a:rPr>
              <a:t>Die </a:t>
            </a:r>
            <a:r>
              <a:rPr lang="en-GB" dirty="0" err="1">
                <a:solidFill>
                  <a:schemeClr val="tx1"/>
                </a:solidFill>
                <a:latin typeface="+mj-lt"/>
                <a:ea typeface="Open Sans Light" panose="020B0306030504020204" pitchFamily="34" charset="0"/>
                <a:cs typeface="Open Sans Light" panose="020B0306030504020204" pitchFamily="34" charset="0"/>
              </a:rPr>
              <a:t>Lieferanten-Fehlerquote</a:t>
            </a:r>
            <a:r>
              <a:rPr lang="en-GB" dirty="0">
                <a:solidFill>
                  <a:schemeClr val="tx1"/>
                </a:solidFill>
                <a:latin typeface="+mj-lt"/>
                <a:ea typeface="Open Sans Light" panose="020B0306030504020204" pitchFamily="34" charset="0"/>
                <a:cs typeface="Open Sans Light" panose="020B0306030504020204" pitchFamily="34" charset="0"/>
              </a:rPr>
              <a:t> misst den Prozentsatz der von Lieferanten erhaltenen Materialien oder Produkte, die nicht den geforderten Qualitäts- oder Compliance-Spezifikationen entsprechen.</a:t>
            </a:r>
          </a:p>
        </p:txBody>
      </p:sp>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5" y="4725754"/>
            <a:ext cx="6732838" cy="191505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081989" y="4725754"/>
            <a:ext cx="1840513" cy="191505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889060" y="1805946"/>
            <a:ext cx="6732838" cy="28623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081989" y="1805945"/>
            <a:ext cx="1840512" cy="28623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3861090" y="3100082"/>
            <a:ext cx="2193517"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Bedeutung</a:t>
            </a:r>
            <a:endParaRPr lang="en-GB" sz="24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870778" y="2113052"/>
            <a:ext cx="5802843" cy="2308324"/>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Dies ist ein Beschaffungs-KPI, das entscheidend ist, wenn es um die Bestimmung der Endqualität eines </a:t>
            </a:r>
            <a:r>
              <a:rPr lang="en-GB" sz="1600" dirty="0" err="1">
                <a:solidFill>
                  <a:schemeClr val="bg1"/>
                </a:solidFill>
                <a:latin typeface="+mj-lt"/>
                <a:ea typeface="Lato Light" charset="0"/>
                <a:cs typeface="Lato Light" charset="0"/>
              </a:rPr>
              <a:t>Produkts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geht</a:t>
            </a:r>
            <a:r>
              <a:rPr lang="en-GB" sz="1600" dirty="0">
                <a:solidFill>
                  <a:schemeClr val="bg1"/>
                </a:solidFill>
                <a:latin typeface="+mj-lt"/>
                <a:ea typeface="Lato Light" charset="0"/>
                <a:cs typeface="Lato Light" charset="0"/>
              </a:rPr>
              <a:t>. Die </a:t>
            </a:r>
            <a:r>
              <a:rPr lang="en-GB" sz="1600" dirty="0" err="1">
                <a:solidFill>
                  <a:schemeClr val="bg1"/>
                </a:solidFill>
                <a:latin typeface="+mj-lt"/>
                <a:ea typeface="Lato Light" charset="0"/>
                <a:cs typeface="Lato Light" charset="0"/>
              </a:rPr>
              <a:t>Lieferanten-Fehlerquate</a:t>
            </a:r>
            <a:r>
              <a:rPr lang="en-GB" sz="1600" dirty="0">
                <a:solidFill>
                  <a:schemeClr val="bg1"/>
                </a:solidFill>
                <a:latin typeface="+mj-lt"/>
                <a:ea typeface="Lato Light" charset="0"/>
                <a:cs typeface="Lato Light" charset="0"/>
              </a:rPr>
              <a:t> ist in einigen Branchen mit hohen Risiken und </a:t>
            </a:r>
            <a:r>
              <a:rPr lang="en-GB" sz="1600" dirty="0" err="1">
                <a:solidFill>
                  <a:schemeClr val="bg1"/>
                </a:solidFill>
                <a:latin typeface="+mj-lt"/>
                <a:ea typeface="Lato Light" charset="0"/>
                <a:cs typeface="Lato Light" charset="0"/>
              </a:rPr>
              <a:t>mehrstufigen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Lieferantenstämme</a:t>
            </a:r>
            <a:r>
              <a:rPr lang="en-GB" sz="1600" dirty="0">
                <a:solidFill>
                  <a:schemeClr val="bg1"/>
                </a:solidFill>
                <a:latin typeface="+mj-lt"/>
                <a:ea typeface="Lato Light" charset="0"/>
                <a:cs typeface="Lato Light" charset="0"/>
              </a:rPr>
              <a:t> wie der Luft- und Raumfahrt oder der Automobilbranche von größerer Bedeutung. Wenn Sie die Fehlerraten Ihrer verschiedenen Lieferanten verfolgen und nach Fehlertyp aufschlüsseln, erhalten Sie Erkenntnisse darüber, </a:t>
            </a:r>
            <a:r>
              <a:rPr lang="en-GB" sz="1600" dirty="0" err="1">
                <a:solidFill>
                  <a:schemeClr val="bg1"/>
                </a:solidFill>
                <a:latin typeface="+mj-lt"/>
                <a:ea typeface="Lato Light" charset="0"/>
                <a:cs typeface="Lato Light" charset="0"/>
              </a:rPr>
              <a:t>welche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Lieferanten</a:t>
            </a:r>
            <a:r>
              <a:rPr lang="en-GB" sz="1600" dirty="0">
                <a:solidFill>
                  <a:schemeClr val="bg1"/>
                </a:solidFill>
                <a:latin typeface="+mj-lt"/>
                <a:ea typeface="Lato Light" charset="0"/>
                <a:cs typeface="Lato Light" charset="0"/>
              </a:rPr>
              <a:t> leistungsfähiger und </a:t>
            </a:r>
            <a:r>
              <a:rPr lang="en-GB" sz="1600" dirty="0" err="1">
                <a:solidFill>
                  <a:schemeClr val="bg1"/>
                </a:solidFill>
                <a:latin typeface="+mj-lt"/>
                <a:ea typeface="Lato Light" charset="0"/>
                <a:cs typeface="Lato Light" charset="0"/>
              </a:rPr>
              <a:t>zuverlässiger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sind</a:t>
            </a:r>
            <a:r>
              <a:rPr lang="en-GB" sz="1600" dirty="0">
                <a:solidFill>
                  <a:schemeClr val="bg1"/>
                </a:solidFill>
                <a:latin typeface="+mj-lt"/>
                <a:ea typeface="Lato Light" charset="0"/>
                <a:cs typeface="Lato Light" charset="0"/>
              </a:rPr>
              <a:t> als andere und welche Art von Fehlern gemacht werden.</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081989" y="5515422"/>
            <a:ext cx="1735099"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572D9CC-7BAF-46AF-9DF5-B1BEF4D29EB1}"/>
                  </a:ext>
                </a:extLst>
              </p:cNvPr>
              <p:cNvSpPr txBox="1"/>
              <p:nvPr/>
            </p:nvSpPr>
            <p:spPr>
              <a:xfrm>
                <a:off x="5454732" y="4914046"/>
                <a:ext cx="6101442" cy="6030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𝐹𝑒h𝑙𝑒𝑟𝑟𝑎𝑡𝑒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𝐹𝑒h𝑙𝑒𝑟</m:t>
                          </m:r>
                        </m:num>
                        <m:den>
                          <m:r>
                            <a:rPr lang="de-DE" sz="1600" b="0" i="1" smtClean="0">
                              <a:solidFill>
                                <a:schemeClr val="bg1"/>
                              </a:solidFill>
                              <a:latin typeface="Cambria Math" panose="02040503050406030204" pitchFamily="18" charset="0"/>
                            </a:rPr>
                            <m:t>𝑊𝑎𝑟𝑒𝑛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𝑔𝑒𝑡𝑒𝑠𝑡𝑒𝑡</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19" name="TextBox 18">
                <a:extLst>
                  <a:ext uri="{FF2B5EF4-FFF2-40B4-BE49-F238E27FC236}">
                    <a16:creationId xmlns:a16="http://schemas.microsoft.com/office/drawing/2014/main" id="{5572D9CC-7BAF-46AF-9DF5-B1BEF4D29EB1}"/>
                  </a:ext>
                </a:extLst>
              </p:cNvPr>
              <p:cNvSpPr txBox="1">
                <a:spLocks noRot="1" noChangeAspect="1" noMove="1" noResize="1" noEditPoints="1" noAdjustHandles="1" noChangeArrowheads="1" noChangeShapeType="1" noTextEdit="1"/>
              </p:cNvSpPr>
              <p:nvPr/>
            </p:nvSpPr>
            <p:spPr>
              <a:xfrm>
                <a:off x="5454732" y="4914046"/>
                <a:ext cx="6101442" cy="603050"/>
              </a:xfrm>
              <a:prstGeom prst="rect">
                <a:avLst/>
              </a:prstGeom>
              <a:blipFill>
                <a:blip r:embed="rId4"/>
                <a:stretch>
                  <a:fillRect b="-1020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6">
                <a:extLst>
                  <a:ext uri="{FF2B5EF4-FFF2-40B4-BE49-F238E27FC236}">
                    <a16:creationId xmlns:a16="http://schemas.microsoft.com/office/drawing/2014/main" id="{52D72F73-FEBD-4F0A-8B27-9D31A9BE3CFD}"/>
                  </a:ext>
                </a:extLst>
              </p:cNvPr>
              <p:cNvSpPr txBox="1"/>
              <p:nvPr/>
            </p:nvSpPr>
            <p:spPr>
              <a:xfrm>
                <a:off x="5751229" y="5768481"/>
                <a:ext cx="5418471" cy="4681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𝐷𝑒𝑓𝑒𝑘𝑡𝑒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𝑇𝑒𝑖𝑙𝑒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𝑝𝑟𝑜</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𝑀𝑖𝑙𝑙𝑖𝑜𝑛</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𝐹𝑒h𝑙𝑒𝑟h𝑎𝑓𝑡𝑒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𝑇𝑒𝑖𝑙𝑒</m:t>
                          </m:r>
                        </m:num>
                        <m:den>
                          <m:r>
                            <a:rPr lang="de-DE" sz="1600" b="0" i="1" smtClean="0">
                              <a:solidFill>
                                <a:schemeClr val="bg1"/>
                              </a:solidFill>
                              <a:latin typeface="Cambria Math" panose="02040503050406030204" pitchFamily="18" charset="0"/>
                            </a:rPr>
                            <m:t>𝐴𝑙𝑙𝑒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𝑇𝑒𝑖𝑙𝑒</m:t>
                          </m:r>
                        </m:den>
                      </m:f>
                      <m:r>
                        <a:rPr lang="en-GB" sz="1600" b="0" i="1" smtClean="0">
                          <a:solidFill>
                            <a:schemeClr val="bg1"/>
                          </a:solidFill>
                          <a:latin typeface="Cambria Math" panose="02040503050406030204" pitchFamily="18" charset="0"/>
                        </a:rPr>
                        <m:t>∗1,000,000</m:t>
                      </m:r>
                    </m:oMath>
                  </m:oMathPara>
                </a14:m>
                <a:endParaRPr lang="en-GB" sz="1600" dirty="0">
                  <a:solidFill>
                    <a:schemeClr val="bg1"/>
                  </a:solidFill>
                </a:endParaRPr>
              </a:p>
            </p:txBody>
          </p:sp>
        </mc:Choice>
        <mc:Fallback xmlns="">
          <p:sp>
            <p:nvSpPr>
              <p:cNvPr id="20" name="Textfeld 16">
                <a:extLst>
                  <a:ext uri="{FF2B5EF4-FFF2-40B4-BE49-F238E27FC236}">
                    <a16:creationId xmlns:a16="http://schemas.microsoft.com/office/drawing/2014/main" id="{52D72F73-FEBD-4F0A-8B27-9D31A9BE3CFD}"/>
                  </a:ext>
                </a:extLst>
              </p:cNvPr>
              <p:cNvSpPr txBox="1">
                <a:spLocks noRot="1" noChangeAspect="1" noMove="1" noResize="1" noEditPoints="1" noAdjustHandles="1" noChangeArrowheads="1" noChangeShapeType="1" noTextEdit="1"/>
              </p:cNvSpPr>
              <p:nvPr/>
            </p:nvSpPr>
            <p:spPr>
              <a:xfrm>
                <a:off x="5751229" y="5768481"/>
                <a:ext cx="5418471" cy="468141"/>
              </a:xfrm>
              <a:prstGeom prst="rect">
                <a:avLst/>
              </a:prstGeom>
              <a:blipFill>
                <a:blip r:embed="rId5"/>
                <a:stretch>
                  <a:fillRect/>
                </a:stretch>
              </a:blipFill>
            </p:spPr>
            <p:txBody>
              <a:bodyPr/>
              <a:lstStyle/>
              <a:p>
                <a:r>
                  <a:rPr lang="de-DE">
                    <a:noFill/>
                  </a:rPr>
                  <a:t> </a:t>
                </a:r>
              </a:p>
            </p:txBody>
          </p:sp>
        </mc:Fallback>
      </mc:AlternateContent>
      <p:sp>
        <p:nvSpPr>
          <p:cNvPr id="21" name="Textplatzhalter 32">
            <a:extLst>
              <a:ext uri="{FF2B5EF4-FFF2-40B4-BE49-F238E27FC236}">
                <a16:creationId xmlns:a16="http://schemas.microsoft.com/office/drawing/2014/main" id="{7E274767-62E4-42C7-9DE3-86477910668E}"/>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err="1"/>
              <a:t>Lieferanten-Feherquote</a:t>
            </a:r>
            <a:endParaRPr lang="en-GB" sz="3200" dirty="0"/>
          </a:p>
        </p:txBody>
      </p:sp>
    </p:spTree>
    <p:extLst>
      <p:ext uri="{BB962C8B-B14F-4D97-AF65-F5344CB8AC3E}">
        <p14:creationId xmlns:p14="http://schemas.microsoft.com/office/powerpoint/2010/main" val="283077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err="1"/>
              <a:t>Kosten</a:t>
            </a:r>
            <a:r>
              <a:rPr lang="en-GB" sz="3200" dirty="0"/>
              <a:t> der </a:t>
            </a:r>
            <a:r>
              <a:rPr lang="en-GB" sz="3200" dirty="0" err="1"/>
              <a:t>Bestellung</a:t>
            </a:r>
            <a:r>
              <a:rPr lang="en-GB" sz="3200" dirty="0"/>
              <a:t> (1/2)</a:t>
            </a:r>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125729" y="1852550"/>
            <a:ext cx="3582113"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Die Cost of Purchase Order ist eine der umstrittenen Beschaffungs-KPIs, da die Definition und Anwendung variiert. In der Theorie stellt diese Kennzahl die </a:t>
            </a:r>
            <a:r>
              <a:rPr lang="en-GB" sz="2000" dirty="0" err="1">
                <a:solidFill>
                  <a:schemeClr val="tx1"/>
                </a:solidFill>
                <a:latin typeface="+mj-lt"/>
                <a:ea typeface="Open Sans Light" panose="020B0306030504020204" pitchFamily="34" charset="0"/>
                <a:cs typeface="Open Sans Light" panose="020B0306030504020204" pitchFamily="34" charset="0"/>
              </a:rPr>
              <a:t>durchschnitt</a:t>
            </a:r>
            <a:r>
              <a:rPr lang="en-GB" sz="2000" dirty="0">
                <a:solidFill>
                  <a:schemeClr val="tx1"/>
                </a:solidFill>
                <a:latin typeface="+mj-lt"/>
                <a:ea typeface="Open Sans Light" panose="020B0306030504020204" pitchFamily="34" charset="0"/>
                <a:cs typeface="Open Sans Light" panose="020B0306030504020204" pitchFamily="34" charset="0"/>
              </a:rPr>
              <a:t>-lichen Kosten für die Bearbeitung einer Bestellung dar, von der Erstellung des Einkaufs bis zum Rechnungsabschluss. In der Praxis können die Kosten für die interne Bearbeitung der Bestellung </a:t>
            </a:r>
            <a:r>
              <a:rPr lang="en-GB" sz="2000" dirty="0" err="1">
                <a:solidFill>
                  <a:schemeClr val="tx1"/>
                </a:solidFill>
                <a:latin typeface="+mj-lt"/>
                <a:ea typeface="Open Sans Light" panose="020B0306030504020204" pitchFamily="34" charset="0"/>
                <a:cs typeface="Open Sans Light" panose="020B0306030504020204" pitchFamily="34" charset="0"/>
              </a:rPr>
              <a:t>eine</a:t>
            </a:r>
            <a:r>
              <a:rPr lang="en-GB" sz="2000" dirty="0">
                <a:solidFill>
                  <a:schemeClr val="tx1"/>
                </a:solidFill>
                <a:latin typeface="+mj-lt"/>
                <a:ea typeface="Open Sans Light" panose="020B0306030504020204" pitchFamily="34" charset="0"/>
                <a:cs typeface="Open Sans Light" panose="020B0306030504020204" pitchFamily="34" charset="0"/>
              </a:rPr>
              <a:t> </a:t>
            </a:r>
            <a:r>
              <a:rPr lang="en-GB" sz="2000" dirty="0" err="1">
                <a:solidFill>
                  <a:schemeClr val="tx1"/>
                </a:solidFill>
                <a:latin typeface="+mj-lt"/>
                <a:ea typeface="Open Sans Light" panose="020B0306030504020204" pitchFamily="34" charset="0"/>
                <a:cs typeface="Open Sans Light" panose="020B0306030504020204" pitchFamily="34" charset="0"/>
              </a:rPr>
              <a:t>schwindel-erregende</a:t>
            </a:r>
            <a:r>
              <a:rPr lang="en-GB" sz="2000" dirty="0">
                <a:solidFill>
                  <a:schemeClr val="tx1"/>
                </a:solidFill>
                <a:latin typeface="+mj-lt"/>
                <a:ea typeface="Open Sans Light" panose="020B0306030504020204" pitchFamily="34" charset="0"/>
                <a:cs typeface="Open Sans Light" panose="020B0306030504020204" pitchFamily="34" charset="0"/>
              </a:rPr>
              <a:t> Liste von Variablen enthalten.</a:t>
            </a:r>
          </a:p>
        </p:txBody>
      </p:sp>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9705164" y="383648"/>
            <a:ext cx="2166418" cy="1153617"/>
          </a:xfrm>
          <a:prstGeom prst="rect">
            <a:avLst/>
          </a:prstGeom>
        </p:spPr>
      </p:pic>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238955" y="1852550"/>
            <a:ext cx="7827316" cy="385093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1852550"/>
            <a:ext cx="1020153" cy="385093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74471" y="3325692"/>
            <a:ext cx="852166" cy="61555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2000" b="1" spc="113" dirty="0" err="1">
                <a:solidFill>
                  <a:schemeClr val="bg1"/>
                </a:solidFill>
                <a:latin typeface="+mj-lt"/>
                <a:ea typeface="Roboto" charset="0"/>
                <a:cs typeface="Roboto" charset="0"/>
                <a:sym typeface="Bebas Neue" charset="0"/>
              </a:rPr>
              <a:t>Bedeu</a:t>
            </a:r>
            <a:r>
              <a:rPr lang="en-GB" sz="2000" b="1" spc="113" dirty="0">
                <a:solidFill>
                  <a:schemeClr val="bg1"/>
                </a:solidFill>
                <a:latin typeface="+mj-lt"/>
                <a:ea typeface="Roboto" charset="0"/>
                <a:cs typeface="Roboto" charset="0"/>
                <a:sym typeface="Bebas Neue" charset="0"/>
              </a:rPr>
              <a:t>-tung</a:t>
            </a:r>
          </a:p>
        </p:txBody>
      </p:sp>
      <p:sp>
        <p:nvSpPr>
          <p:cNvPr id="50" name="TextBox 86">
            <a:extLst>
              <a:ext uri="{FF2B5EF4-FFF2-40B4-BE49-F238E27FC236}">
                <a16:creationId xmlns:a16="http://schemas.microsoft.com/office/drawing/2014/main" id="{8C89A894-431D-46A1-9A84-4620192D51C3}"/>
              </a:ext>
            </a:extLst>
          </p:cNvPr>
          <p:cNvSpPr txBox="1"/>
          <p:nvPr/>
        </p:nvSpPr>
        <p:spPr>
          <a:xfrm>
            <a:off x="5130140" y="1917832"/>
            <a:ext cx="6955566" cy="3785652"/>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Es gibt keinen Standardrichtwert, den Sie auf Ihre Situation anwenden können, um die Kosten für die Bearbeitung einer Bestellung zu </a:t>
            </a:r>
            <a:r>
              <a:rPr lang="en-GB" sz="2000" dirty="0" err="1">
                <a:solidFill>
                  <a:schemeClr val="bg1"/>
                </a:solidFill>
                <a:latin typeface="+mj-lt"/>
                <a:ea typeface="Lato Light" charset="0"/>
                <a:cs typeface="Lato Light" charset="0"/>
              </a:rPr>
              <a:t>erhalten</a:t>
            </a:r>
            <a:r>
              <a:rPr lang="en-GB" sz="2000" dirty="0">
                <a:solidFill>
                  <a:schemeClr val="bg1"/>
                </a:solidFill>
                <a:latin typeface="+mj-lt"/>
                <a:ea typeface="Lato Light" charset="0"/>
                <a:cs typeface="Lato Light" charset="0"/>
              </a:rPr>
              <a:t>.</a:t>
            </a:r>
          </a:p>
          <a:p>
            <a:r>
              <a:rPr lang="en-GB" sz="2000" dirty="0">
                <a:solidFill>
                  <a:schemeClr val="bg1"/>
                </a:solidFill>
                <a:latin typeface="+mj-lt"/>
                <a:ea typeface="Lato Light" charset="0"/>
                <a:cs typeface="Lato Light" charset="0"/>
              </a:rPr>
              <a:t>Auf der anderen Seite gibt es einen Business Case für die Senkung der Bestellkosten, da es sich hierbei um reale Kosten handelt und jede Effizienz, die Sie durch die Optimierung Ihres Einkaufsprozesses gewinnen, </a:t>
            </a:r>
            <a:r>
              <a:rPr lang="en-GB" sz="2000" dirty="0" err="1">
                <a:solidFill>
                  <a:schemeClr val="bg1"/>
                </a:solidFill>
                <a:latin typeface="+mj-lt"/>
                <a:ea typeface="Lato Light" charset="0"/>
                <a:cs typeface="Lato Light" charset="0"/>
              </a:rPr>
              <a:t>zu</a:t>
            </a:r>
            <a:r>
              <a:rPr lang="en-GB" sz="2000" dirty="0">
                <a:solidFill>
                  <a:schemeClr val="bg1"/>
                </a:solidFill>
                <a:latin typeface="+mj-lt"/>
                <a:ea typeface="Lato Light" charset="0"/>
                <a:cs typeface="Lato Light" charset="0"/>
              </a:rPr>
              <a:t> </a:t>
            </a:r>
            <a:r>
              <a:rPr lang="en-GB" sz="2000" dirty="0" err="1">
                <a:solidFill>
                  <a:schemeClr val="bg1"/>
                </a:solidFill>
                <a:latin typeface="+mj-lt"/>
                <a:ea typeface="Lato Light" charset="0"/>
                <a:cs typeface="Lato Light" charset="0"/>
              </a:rPr>
              <a:t>Einsparungen</a:t>
            </a:r>
            <a:r>
              <a:rPr lang="en-GB" sz="2000" dirty="0">
                <a:solidFill>
                  <a:schemeClr val="bg1"/>
                </a:solidFill>
                <a:latin typeface="+mj-lt"/>
                <a:ea typeface="Lato Light" charset="0"/>
                <a:cs typeface="Lato Light" charset="0"/>
              </a:rPr>
              <a:t> führen kann.</a:t>
            </a:r>
          </a:p>
          <a:p>
            <a:r>
              <a:rPr lang="en-GB" sz="2000" dirty="0">
                <a:solidFill>
                  <a:schemeClr val="bg1"/>
                </a:solidFill>
                <a:latin typeface="+mj-lt"/>
                <a:ea typeface="Lato Light" charset="0"/>
                <a:cs typeface="Lato Light" charset="0"/>
              </a:rPr>
              <a:t>Wenn wir uns nicht auf Benchmarks verlassen können, wie sollen wir dann die Kosten für eine Bestellung berechnen? </a:t>
            </a:r>
          </a:p>
          <a:p>
            <a:r>
              <a:rPr lang="en-GB" sz="2000" dirty="0">
                <a:solidFill>
                  <a:schemeClr val="bg1"/>
                </a:solidFill>
                <a:latin typeface="+mj-lt"/>
                <a:ea typeface="Lato Light" charset="0"/>
                <a:cs typeface="Lato Light" charset="0"/>
              </a:rPr>
              <a:t>Die kurze Antwort ist, dass Sie zu Ihren eigenen Zahlen kommen, indem Sie sich die verschiedenen Komponenten der Kostenfaktoren in Ihrem Bestellzyklus ansehen.</a:t>
            </a:r>
          </a:p>
        </p:txBody>
      </p:sp>
    </p:spTree>
    <p:extLst>
      <p:ext uri="{BB962C8B-B14F-4D97-AF65-F5344CB8AC3E}">
        <p14:creationId xmlns:p14="http://schemas.microsoft.com/office/powerpoint/2010/main" val="78670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9705164" y="383648"/>
            <a:ext cx="2166418" cy="1153617"/>
          </a:xfrm>
          <a:prstGeom prst="rect">
            <a:avLst/>
          </a:prstGeom>
        </p:spPr>
      </p:pic>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162851" y="1960438"/>
            <a:ext cx="7903420" cy="482409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62851" y="1959563"/>
            <a:ext cx="1157800" cy="482409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146792" y="4249372"/>
            <a:ext cx="1157800"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026637" y="2087138"/>
            <a:ext cx="7014314" cy="4739759"/>
          </a:xfrm>
          <a:prstGeom prst="rect">
            <a:avLst/>
          </a:prstGeom>
          <a:noFill/>
        </p:spPr>
        <p:txBody>
          <a:bodyPr wrap="square" rtlCol="0">
            <a:spAutoFit/>
          </a:bodyPr>
          <a:lstStyle/>
          <a:p>
            <a:pPr marL="228600" indent="-228600">
              <a:buAutoNum type="arabicPeriod"/>
            </a:pPr>
            <a:r>
              <a:rPr lang="en-GB" dirty="0">
                <a:solidFill>
                  <a:schemeClr val="bg1"/>
                </a:solidFill>
                <a:ea typeface="Lato Light" charset="0"/>
                <a:cs typeface="Lato Light" charset="0"/>
              </a:rPr>
              <a:t>Listen Sie alle Schritte des Einkaufsprozesses auf. Ein typischer Prozess könnte sein</a:t>
            </a:r>
          </a:p>
          <a:p>
            <a:pPr marL="685800" lvl="1" indent="-228600">
              <a:buAutoNum type="arabicPeriod"/>
            </a:pPr>
            <a:r>
              <a:rPr lang="en-GB" dirty="0">
                <a:solidFill>
                  <a:schemeClr val="bg1"/>
                </a:solidFill>
                <a:ea typeface="Lato Light" charset="0"/>
                <a:cs typeface="Lato Light" charset="0"/>
              </a:rPr>
              <a:t>Benutzer, der den Suchauftrag anlegt</a:t>
            </a:r>
            <a:br>
              <a:rPr lang="en-GB" dirty="0">
                <a:solidFill>
                  <a:schemeClr val="bg1"/>
                </a:solidFill>
                <a:ea typeface="Lato Light" charset="0"/>
                <a:cs typeface="Lato Light" charset="0"/>
              </a:rPr>
            </a:br>
            <a:r>
              <a:rPr lang="en-GB" dirty="0">
                <a:solidFill>
                  <a:schemeClr val="bg1"/>
                </a:solidFill>
                <a:ea typeface="Lato Light" charset="0"/>
                <a:cs typeface="Lato Light" charset="0"/>
              </a:rPr>
              <a:t>Wie wird der Suchauftrag durch den </a:t>
            </a:r>
            <a:r>
              <a:rPr lang="en-GB" dirty="0" err="1">
                <a:solidFill>
                  <a:schemeClr val="bg1"/>
                </a:solidFill>
                <a:ea typeface="Lato Light" charset="0"/>
                <a:cs typeface="Lato Light" charset="0"/>
              </a:rPr>
              <a:t>Benutzer</a:t>
            </a:r>
            <a:r>
              <a:rPr lang="en-GB" dirty="0">
                <a:solidFill>
                  <a:schemeClr val="bg1"/>
                </a:solidFill>
                <a:ea typeface="Lato Light" charset="0"/>
                <a:cs typeface="Lato Light" charset="0"/>
              </a:rPr>
              <a:t> </a:t>
            </a:r>
            <a:r>
              <a:rPr lang="en-GB" dirty="0" err="1">
                <a:solidFill>
                  <a:schemeClr val="bg1"/>
                </a:solidFill>
                <a:ea typeface="Lato Light" charset="0"/>
                <a:cs typeface="Lato Light" charset="0"/>
              </a:rPr>
              <a:t>erstellt</a:t>
            </a:r>
            <a:r>
              <a:rPr lang="en-GB" dirty="0">
                <a:solidFill>
                  <a:schemeClr val="bg1"/>
                </a:solidFill>
                <a:ea typeface="Lato Light" charset="0"/>
                <a:cs typeface="Lato Light" charset="0"/>
              </a:rPr>
              <a:t>?</a:t>
            </a:r>
          </a:p>
          <a:p>
            <a:pPr marL="685800" lvl="1" indent="-228600">
              <a:buAutoNum type="arabicPeriod"/>
            </a:pPr>
            <a:r>
              <a:rPr lang="en-GB" dirty="0">
                <a:solidFill>
                  <a:schemeClr val="bg1"/>
                </a:solidFill>
                <a:ea typeface="Lato Light" charset="0"/>
                <a:cs typeface="Lato Light" charset="0"/>
              </a:rPr>
              <a:t>Banf-Genehmigung durch Manager</a:t>
            </a:r>
            <a:br>
              <a:rPr lang="en-GB" dirty="0">
                <a:solidFill>
                  <a:schemeClr val="bg1"/>
                </a:solidFill>
                <a:ea typeface="Lato Light" charset="0"/>
                <a:cs typeface="Lato Light" charset="0"/>
              </a:rPr>
            </a:br>
            <a:r>
              <a:rPr lang="en-GB" dirty="0">
                <a:solidFill>
                  <a:schemeClr val="bg1"/>
                </a:solidFill>
                <a:ea typeface="Lato Light" charset="0"/>
                <a:cs typeface="Lato Light" charset="0"/>
              </a:rPr>
              <a:t>Dokumentieren Sie die Schritte, die in den Genehmigungsprozess einfließen.</a:t>
            </a:r>
          </a:p>
          <a:p>
            <a:pPr marL="685800" lvl="1" indent="-228600">
              <a:buAutoNum type="arabicPeriod"/>
            </a:pPr>
            <a:r>
              <a:rPr lang="en-GB" dirty="0">
                <a:solidFill>
                  <a:schemeClr val="bg1"/>
                </a:solidFill>
                <a:ea typeface="Lato Light" charset="0"/>
                <a:cs typeface="Lato Light" charset="0"/>
              </a:rPr>
              <a:t>Anzahl der Schritte im Bestellprozess</a:t>
            </a:r>
            <a:br>
              <a:rPr lang="en-GB" dirty="0">
                <a:solidFill>
                  <a:schemeClr val="bg1"/>
                </a:solidFill>
                <a:ea typeface="Lato Light" charset="0"/>
                <a:cs typeface="Lato Light" charset="0"/>
              </a:rPr>
            </a:br>
            <a:r>
              <a:rPr lang="en-GB" dirty="0">
                <a:solidFill>
                  <a:schemeClr val="bg1"/>
                </a:solidFill>
                <a:ea typeface="Lato Light" charset="0"/>
                <a:cs typeface="Lato Light" charset="0"/>
              </a:rPr>
              <a:t>Dokumentieren Sie die durchschnittliche Anzahl der Schritte im gesamten Prozess</a:t>
            </a:r>
          </a:p>
          <a:p>
            <a:pPr marL="685800" lvl="1" indent="-228600">
              <a:buAutoNum type="arabicPeriod"/>
            </a:pPr>
            <a:r>
              <a:rPr lang="en-GB" dirty="0">
                <a:solidFill>
                  <a:schemeClr val="bg1"/>
                </a:solidFill>
                <a:ea typeface="Lato Light" charset="0"/>
                <a:cs typeface="Lato Light" charset="0"/>
              </a:rPr>
              <a:t>Anlegen der Bestellung</a:t>
            </a:r>
            <a:br>
              <a:rPr lang="en-GB" dirty="0">
                <a:solidFill>
                  <a:schemeClr val="bg1"/>
                </a:solidFill>
                <a:ea typeface="Lato Light" charset="0"/>
                <a:cs typeface="Lato Light" charset="0"/>
              </a:rPr>
            </a:br>
            <a:r>
              <a:rPr lang="en-GB" dirty="0">
                <a:solidFill>
                  <a:schemeClr val="bg1"/>
                </a:solidFill>
                <a:ea typeface="Lato Light" charset="0"/>
                <a:cs typeface="Lato Light" charset="0"/>
              </a:rPr>
              <a:t>Werden die Bestellungen manuell erstellt oder werden sie automatisch von einem System erstellt?</a:t>
            </a:r>
          </a:p>
          <a:p>
            <a:pPr marL="685800" lvl="1" indent="-228600">
              <a:buAutoNum type="arabicPeriod"/>
            </a:pPr>
            <a:r>
              <a:rPr lang="en-GB" dirty="0">
                <a:solidFill>
                  <a:schemeClr val="bg1"/>
                </a:solidFill>
                <a:ea typeface="Lato Light" charset="0"/>
                <a:cs typeface="Lato Light" charset="0"/>
              </a:rPr>
              <a:t>Absenden der Bestellung an </a:t>
            </a:r>
            <a:r>
              <a:rPr lang="en-GB" dirty="0" err="1">
                <a:solidFill>
                  <a:schemeClr val="bg1"/>
                </a:solidFill>
                <a:ea typeface="Lato Light" charset="0"/>
                <a:cs typeface="Lato Light" charset="0"/>
              </a:rPr>
              <a:t>einen</a:t>
            </a:r>
            <a:r>
              <a:rPr lang="en-GB" dirty="0">
                <a:solidFill>
                  <a:schemeClr val="bg1"/>
                </a:solidFill>
                <a:ea typeface="Lato Light" charset="0"/>
                <a:cs typeface="Lato Light" charset="0"/>
              </a:rPr>
              <a:t> </a:t>
            </a:r>
            <a:r>
              <a:rPr lang="en-GB" dirty="0" err="1">
                <a:solidFill>
                  <a:schemeClr val="bg1"/>
                </a:solidFill>
                <a:ea typeface="Lato Light" charset="0"/>
                <a:cs typeface="Lato Light" charset="0"/>
              </a:rPr>
              <a:t>Lieferanten</a:t>
            </a:r>
            <a:endParaRPr lang="en-GB" dirty="0">
              <a:solidFill>
                <a:schemeClr val="bg1"/>
              </a:solidFill>
              <a:ea typeface="Lato Light" charset="0"/>
              <a:cs typeface="Lato Light" charset="0"/>
            </a:endParaRPr>
          </a:p>
          <a:p>
            <a:pPr marL="228600" indent="-228600">
              <a:buAutoNum type="arabicPeriod"/>
            </a:pPr>
            <a:r>
              <a:rPr lang="en-GB" dirty="0">
                <a:solidFill>
                  <a:schemeClr val="bg1"/>
                </a:solidFill>
                <a:ea typeface="Lato Light" charset="0"/>
                <a:cs typeface="Lato Light" charset="0"/>
              </a:rPr>
              <a:t>Berechnen Sie die durchschnittliche Zeit für jeden Schritt in Ihrem Bestellprozess</a:t>
            </a:r>
            <a:br>
              <a:rPr lang="en-GB" sz="1400" dirty="0">
                <a:solidFill>
                  <a:schemeClr val="bg1"/>
                </a:solidFill>
                <a:ea typeface="Lato Light" charset="0"/>
                <a:cs typeface="Lato Light" charset="0"/>
              </a:rPr>
            </a:br>
            <a:endParaRPr lang="en-GB" sz="1400" dirty="0">
              <a:solidFill>
                <a:schemeClr val="bg1"/>
              </a:solidFill>
              <a:ea typeface="Lato Light" charset="0"/>
              <a:cs typeface="Lato Light" charset="0"/>
            </a:endParaRPr>
          </a:p>
        </p:txBody>
      </p:sp>
      <p:sp>
        <p:nvSpPr>
          <p:cNvPr id="12" name="Textplatzhalter 32">
            <a:extLst>
              <a:ext uri="{FF2B5EF4-FFF2-40B4-BE49-F238E27FC236}">
                <a16:creationId xmlns:a16="http://schemas.microsoft.com/office/drawing/2014/main" id="{D4A0FE44-F56C-4624-93E4-D4CEE6FFF0F1}"/>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err="1"/>
              <a:t>Kosten</a:t>
            </a:r>
            <a:r>
              <a:rPr lang="en-GB" sz="3200" dirty="0"/>
              <a:t> der </a:t>
            </a:r>
            <a:r>
              <a:rPr lang="en-GB" sz="3200" dirty="0" err="1"/>
              <a:t>Bestellung</a:t>
            </a:r>
            <a:r>
              <a:rPr lang="en-GB" sz="3200" dirty="0"/>
              <a:t> (1/2)</a:t>
            </a:r>
          </a:p>
        </p:txBody>
      </p:sp>
      <p:sp>
        <p:nvSpPr>
          <p:cNvPr id="13" name="Subtitle 2">
            <a:extLst>
              <a:ext uri="{FF2B5EF4-FFF2-40B4-BE49-F238E27FC236}">
                <a16:creationId xmlns:a16="http://schemas.microsoft.com/office/drawing/2014/main" id="{3B65C4C2-CCDA-4274-8D71-E7A87AE960AE}"/>
              </a:ext>
            </a:extLst>
          </p:cNvPr>
          <p:cNvSpPr txBox="1">
            <a:spLocks/>
          </p:cNvSpPr>
          <p:nvPr/>
        </p:nvSpPr>
        <p:spPr>
          <a:xfrm>
            <a:off x="125729" y="1852550"/>
            <a:ext cx="3582113"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Die Cost of Purchase Order ist eine der umstrittenen Beschaffungs-KPIs, da die Definition und Anwendung variiert. In der Theorie stellt diese Kennzahl die </a:t>
            </a:r>
            <a:r>
              <a:rPr lang="en-GB" sz="2000" dirty="0" err="1">
                <a:solidFill>
                  <a:schemeClr val="tx1"/>
                </a:solidFill>
                <a:latin typeface="+mj-lt"/>
                <a:ea typeface="Open Sans Light" panose="020B0306030504020204" pitchFamily="34" charset="0"/>
                <a:cs typeface="Open Sans Light" panose="020B0306030504020204" pitchFamily="34" charset="0"/>
              </a:rPr>
              <a:t>durchschnitt</a:t>
            </a:r>
            <a:r>
              <a:rPr lang="en-GB" sz="2000" dirty="0">
                <a:solidFill>
                  <a:schemeClr val="tx1"/>
                </a:solidFill>
                <a:latin typeface="+mj-lt"/>
                <a:ea typeface="Open Sans Light" panose="020B0306030504020204" pitchFamily="34" charset="0"/>
                <a:cs typeface="Open Sans Light" panose="020B0306030504020204" pitchFamily="34" charset="0"/>
              </a:rPr>
              <a:t>-lichen Kosten für die Bearbeitung einer Bestellung dar, von der Erstellung des Einkaufs bis zum Rechnungsabschluss. In der Praxis können die Kosten für die interne Bearbeitung der Bestellung </a:t>
            </a:r>
            <a:r>
              <a:rPr lang="en-GB" sz="2000" dirty="0" err="1">
                <a:solidFill>
                  <a:schemeClr val="tx1"/>
                </a:solidFill>
                <a:latin typeface="+mj-lt"/>
                <a:ea typeface="Open Sans Light" panose="020B0306030504020204" pitchFamily="34" charset="0"/>
                <a:cs typeface="Open Sans Light" panose="020B0306030504020204" pitchFamily="34" charset="0"/>
              </a:rPr>
              <a:t>eine</a:t>
            </a:r>
            <a:r>
              <a:rPr lang="en-GB" sz="2000" dirty="0">
                <a:solidFill>
                  <a:schemeClr val="tx1"/>
                </a:solidFill>
                <a:latin typeface="+mj-lt"/>
                <a:ea typeface="Open Sans Light" panose="020B0306030504020204" pitchFamily="34" charset="0"/>
                <a:cs typeface="Open Sans Light" panose="020B0306030504020204" pitchFamily="34" charset="0"/>
              </a:rPr>
              <a:t> </a:t>
            </a:r>
            <a:r>
              <a:rPr lang="en-GB" sz="2000" dirty="0" err="1">
                <a:solidFill>
                  <a:schemeClr val="tx1"/>
                </a:solidFill>
                <a:latin typeface="+mj-lt"/>
                <a:ea typeface="Open Sans Light" panose="020B0306030504020204" pitchFamily="34" charset="0"/>
                <a:cs typeface="Open Sans Light" panose="020B0306030504020204" pitchFamily="34" charset="0"/>
              </a:rPr>
              <a:t>schwindel-erregende</a:t>
            </a:r>
            <a:r>
              <a:rPr lang="en-GB" sz="2000" dirty="0">
                <a:solidFill>
                  <a:schemeClr val="tx1"/>
                </a:solidFill>
                <a:latin typeface="+mj-lt"/>
                <a:ea typeface="Open Sans Light" panose="020B0306030504020204" pitchFamily="34" charset="0"/>
                <a:cs typeface="Open Sans Light" panose="020B0306030504020204" pitchFamily="34" charset="0"/>
              </a:rPr>
              <a:t> Liste von Variablen enthalten.</a:t>
            </a:r>
          </a:p>
        </p:txBody>
      </p:sp>
    </p:spTree>
    <p:extLst>
      <p:ext uri="{BB962C8B-B14F-4D97-AF65-F5344CB8AC3E}">
        <p14:creationId xmlns:p14="http://schemas.microsoft.com/office/powerpoint/2010/main" val="170947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22187" y="2093609"/>
            <a:ext cx="3131349"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Kostenreduzierung ist ein zentraler Punkt unter den Beschaffungs-KPIs.</a:t>
            </a:r>
          </a:p>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Sie will die greifbaren "harten Einsparungen" messen, die Sie in Bezug auf das </a:t>
            </a:r>
            <a:r>
              <a:rPr lang="en-GB" sz="2200" dirty="0" err="1">
                <a:solidFill>
                  <a:schemeClr val="tx1"/>
                </a:solidFill>
                <a:latin typeface="+mj-lt"/>
                <a:ea typeface="Open Sans Light" panose="020B0306030504020204" pitchFamily="34" charset="0"/>
                <a:cs typeface="Open Sans Light" panose="020B0306030504020204" pitchFamily="34" charset="0"/>
              </a:rPr>
              <a:t>Kosten</a:t>
            </a:r>
            <a:r>
              <a:rPr lang="en-GB" sz="2200" dirty="0">
                <a:solidFill>
                  <a:schemeClr val="tx1"/>
                </a:solidFill>
                <a:latin typeface="+mj-lt"/>
                <a:ea typeface="Open Sans Light" panose="020B0306030504020204" pitchFamily="34" charset="0"/>
                <a:cs typeface="Open Sans Light" panose="020B0306030504020204" pitchFamily="34" charset="0"/>
              </a:rPr>
              <a:t>-management über die Jahre hinweg geleistet haben.</a:t>
            </a:r>
          </a:p>
        </p:txBody>
      </p:sp>
      <p:pic>
        <p:nvPicPr>
          <p:cNvPr id="3" name="Grafik 2">
            <a:extLst>
              <a:ext uri="{FF2B5EF4-FFF2-40B4-BE49-F238E27FC236}">
                <a16:creationId xmlns:a16="http://schemas.microsoft.com/office/drawing/2014/main" id="{B99D97FC-7F03-4074-BEE5-3DDD067F9907}"/>
              </a:ext>
            </a:extLst>
          </p:cNvPr>
          <p:cNvPicPr>
            <a:picLocks noChangeAspect="1"/>
          </p:cNvPicPr>
          <p:nvPr/>
        </p:nvPicPr>
        <p:blipFill>
          <a:blip r:embed="rId3"/>
          <a:stretch>
            <a:fillRect/>
          </a:stretch>
        </p:blipFill>
        <p:spPr>
          <a:xfrm>
            <a:off x="9614309" y="241852"/>
            <a:ext cx="2166418" cy="1153617"/>
          </a:xfrm>
          <a:prstGeom prst="rect">
            <a:avLst/>
          </a:prstGeom>
        </p:spPr>
      </p:pic>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3990109" y="3662010"/>
            <a:ext cx="8063346" cy="309505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3584665" y="3662010"/>
            <a:ext cx="1324220" cy="309505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49607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97483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3732296" y="1822925"/>
            <a:ext cx="8321159" cy="178054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3584665" y="1822925"/>
            <a:ext cx="1301589" cy="17805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28720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3732295" y="2570934"/>
            <a:ext cx="1043504"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4802756" y="1786104"/>
            <a:ext cx="7250699" cy="1815882"/>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Unabhängig von der Branche, der Größe eines Unternehmens oder dem Reifegrad der Beschaffungsdisziplin wird die Realisierung von Kosteneinsparungen immer eines der wichtigsten Ziele der Beschaffungsfunktion sein. Dies ist kaum eine Überraschung. In den meisten Unternehmen ist der Anteil des Umsatzes, der für die Beschaffung ausgegeben wird, auf 50-70 % gestiegen, je nach Art des Unternehmens. Der wichtigste Grund für dieses Wachstum ist der anhaltende Trend zum Outsourcing von Aufgaben, die früher innerhalb der Organisation durchgeführt wurden</a:t>
            </a:r>
            <a:r>
              <a:rPr lang="en-GB" sz="1400" dirty="0">
                <a:solidFill>
                  <a:schemeClr val="bg1"/>
                </a:solidFill>
                <a:latin typeface="+mj-lt"/>
                <a:ea typeface="Lato Light" charset="0"/>
                <a:cs typeface="Lato Light" charset="0"/>
              </a:rPr>
              <a:t>.</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3627344" y="5086424"/>
            <a:ext cx="1148455"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4943703" y="3588567"/>
            <a:ext cx="7074934" cy="3231654"/>
          </a:xfrm>
          <a:prstGeom prst="rect">
            <a:avLst/>
          </a:prstGeom>
          <a:noFill/>
        </p:spPr>
        <p:txBody>
          <a:bodyPr wrap="square" rtlCol="0">
            <a:spAutoFit/>
          </a:bodyPr>
          <a:lstStyle/>
          <a:p>
            <a:pPr>
              <a:spcAft>
                <a:spcPts val="600"/>
              </a:spcAft>
            </a:pPr>
            <a:r>
              <a:rPr lang="en-GB" sz="1600" dirty="0">
                <a:solidFill>
                  <a:schemeClr val="bg1"/>
                </a:solidFill>
                <a:ea typeface="Lato Light" charset="0"/>
                <a:cs typeface="Lato Light" charset="0"/>
              </a:rPr>
              <a:t>Kosteneinsparungsinitiativen müssen auf einer soliden </a:t>
            </a:r>
            <a:r>
              <a:rPr lang="en-GB" sz="1600" dirty="0" err="1">
                <a:solidFill>
                  <a:schemeClr val="bg1"/>
                </a:solidFill>
                <a:ea typeface="Lato Light" charset="0"/>
                <a:cs typeface="Lato Light" charset="0"/>
              </a:rPr>
              <a:t>Ausgabenanalyse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beruhen</a:t>
            </a:r>
            <a:r>
              <a:rPr lang="en-GB" sz="1600" dirty="0">
                <a:solidFill>
                  <a:schemeClr val="bg1"/>
                </a:solidFill>
                <a:ea typeface="Lato Light" charset="0"/>
                <a:cs typeface="Lato Light" charset="0"/>
              </a:rPr>
              <a:t>. Bei dieser Analyse werden verschiedene Arten von Daten gesammelt:</a:t>
            </a:r>
          </a:p>
          <a:p>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Anzahl</a:t>
            </a:r>
            <a:r>
              <a:rPr lang="en-GB" sz="1600" dirty="0">
                <a:solidFill>
                  <a:schemeClr val="bg1"/>
                </a:solidFill>
                <a:ea typeface="Lato Light" charset="0"/>
                <a:cs typeface="Lato Light" charset="0"/>
              </a:rPr>
              <a:t> der Lieferanten</a:t>
            </a:r>
          </a:p>
          <a:p>
            <a:r>
              <a:rPr lang="en-GB" sz="1600" dirty="0">
                <a:solidFill>
                  <a:schemeClr val="bg1"/>
                </a:solidFill>
                <a:ea typeface="Lato Light" charset="0"/>
                <a:cs typeface="Lato Light" charset="0"/>
              </a:rPr>
              <a:t>	Ausgaben pro </a:t>
            </a:r>
            <a:r>
              <a:rPr lang="en-GB" sz="1600" dirty="0" err="1">
                <a:solidFill>
                  <a:schemeClr val="bg1"/>
                </a:solidFill>
                <a:ea typeface="Lato Light" charset="0"/>
                <a:cs typeface="Lato Light" charset="0"/>
              </a:rPr>
              <a:t>Lieferant</a:t>
            </a:r>
            <a:r>
              <a:rPr lang="en-GB" sz="1600" dirty="0">
                <a:solidFill>
                  <a:schemeClr val="bg1"/>
                </a:solidFill>
                <a:ea typeface="Lato Light" charset="0"/>
                <a:cs typeface="Lato Light" charset="0"/>
              </a:rPr>
              <a:t> </a:t>
            </a:r>
          </a:p>
          <a:p>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Ausgaben</a:t>
            </a:r>
            <a:r>
              <a:rPr lang="en-GB" sz="1600" dirty="0">
                <a:solidFill>
                  <a:schemeClr val="bg1"/>
                </a:solidFill>
                <a:ea typeface="Lato Light" charset="0"/>
                <a:cs typeface="Lato Light" charset="0"/>
              </a:rPr>
              <a:t> pro </a:t>
            </a:r>
            <a:r>
              <a:rPr lang="en-GB" sz="1600" dirty="0" err="1">
                <a:solidFill>
                  <a:schemeClr val="bg1"/>
                </a:solidFill>
                <a:ea typeface="Lato Light" charset="0"/>
                <a:cs typeface="Lato Light" charset="0"/>
              </a:rPr>
              <a:t>Kostenstelle</a:t>
            </a:r>
            <a:r>
              <a:rPr lang="en-GB" sz="1600" dirty="0">
                <a:solidFill>
                  <a:schemeClr val="bg1"/>
                </a:solidFill>
                <a:ea typeface="Lato Light" charset="0"/>
                <a:cs typeface="Lato Light" charset="0"/>
              </a:rPr>
              <a:t> und Sachkonto</a:t>
            </a:r>
          </a:p>
          <a:p>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Vergleich</a:t>
            </a:r>
            <a:r>
              <a:rPr lang="en-GB" sz="1600" dirty="0">
                <a:solidFill>
                  <a:schemeClr val="bg1"/>
                </a:solidFill>
                <a:ea typeface="Lato Light" charset="0"/>
                <a:cs typeface="Lato Light" charset="0"/>
              </a:rPr>
              <a:t> der </a:t>
            </a:r>
            <a:r>
              <a:rPr lang="en-GB" sz="1600" dirty="0" err="1">
                <a:solidFill>
                  <a:schemeClr val="bg1"/>
                </a:solidFill>
                <a:ea typeface="Lato Light" charset="0"/>
                <a:cs typeface="Lato Light" charset="0"/>
              </a:rPr>
              <a:t>Messwerte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mit</a:t>
            </a:r>
            <a:r>
              <a:rPr lang="en-GB" sz="1600" dirty="0">
                <a:solidFill>
                  <a:schemeClr val="bg1"/>
                </a:solidFill>
                <a:ea typeface="Lato Light" charset="0"/>
                <a:cs typeface="Lato Light" charset="0"/>
              </a:rPr>
              <a:t> Benchmarks</a:t>
            </a:r>
          </a:p>
          <a:p>
            <a:endParaRPr lang="en-GB" sz="700" dirty="0">
              <a:solidFill>
                <a:schemeClr val="bg1"/>
              </a:solidFill>
              <a:ea typeface="Lato Light" charset="0"/>
              <a:cs typeface="Lato Light" charset="0"/>
            </a:endParaRPr>
          </a:p>
          <a:p>
            <a:r>
              <a:rPr lang="en-GB" sz="1600" dirty="0">
                <a:solidFill>
                  <a:schemeClr val="bg1"/>
                </a:solidFill>
                <a:ea typeface="Lato Light" charset="0"/>
                <a:cs typeface="Lato Light" charset="0"/>
              </a:rPr>
              <a:t>Die </a:t>
            </a:r>
            <a:r>
              <a:rPr lang="en-GB" sz="1600" dirty="0" err="1">
                <a:solidFill>
                  <a:schemeClr val="bg1"/>
                </a:solidFill>
                <a:ea typeface="Lato Light" charset="0"/>
                <a:cs typeface="Lato Light" charset="0"/>
              </a:rPr>
              <a:t>Identifizierung</a:t>
            </a:r>
            <a:r>
              <a:rPr lang="en-GB" sz="1600" dirty="0">
                <a:solidFill>
                  <a:schemeClr val="bg1"/>
                </a:solidFill>
                <a:ea typeface="Lato Light" charset="0"/>
                <a:cs typeface="Lato Light" charset="0"/>
              </a:rPr>
              <a:t> von </a:t>
            </a:r>
            <a:r>
              <a:rPr lang="en-GB" sz="1600" dirty="0" err="1">
                <a:solidFill>
                  <a:schemeClr val="bg1"/>
                </a:solidFill>
                <a:ea typeface="Lato Light" charset="0"/>
                <a:cs typeface="Lato Light" charset="0"/>
              </a:rPr>
              <a:t>Einsparmöglichkeiten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erfolgt</a:t>
            </a:r>
            <a:r>
              <a:rPr lang="en-GB" sz="1600" dirty="0">
                <a:solidFill>
                  <a:schemeClr val="bg1"/>
                </a:solidFill>
                <a:ea typeface="Lato Light" charset="0"/>
                <a:cs typeface="Lato Light" charset="0"/>
              </a:rPr>
              <a:t> pro </a:t>
            </a:r>
            <a:r>
              <a:rPr lang="en-GB" sz="1600" dirty="0" err="1">
                <a:solidFill>
                  <a:schemeClr val="bg1"/>
                </a:solidFill>
                <a:ea typeface="Lato Light" charset="0"/>
                <a:cs typeface="Lato Light" charset="0"/>
              </a:rPr>
              <a:t>Artikel</a:t>
            </a:r>
            <a:r>
              <a:rPr lang="en-GB" sz="1600" dirty="0">
                <a:solidFill>
                  <a:schemeClr val="bg1"/>
                </a:solidFill>
                <a:ea typeface="Lato Light" charset="0"/>
                <a:cs typeface="Lato Light" charset="0"/>
              </a:rPr>
              <a:t> und </a:t>
            </a:r>
            <a:r>
              <a:rPr lang="en-GB" sz="1600" dirty="0" err="1">
                <a:solidFill>
                  <a:schemeClr val="bg1"/>
                </a:solidFill>
                <a:ea typeface="Lato Light" charset="0"/>
                <a:cs typeface="Lato Light" charset="0"/>
              </a:rPr>
              <a:t>vorzugsweise</a:t>
            </a:r>
            <a:r>
              <a:rPr lang="en-GB" sz="1600" dirty="0">
                <a:solidFill>
                  <a:schemeClr val="bg1"/>
                </a:solidFill>
                <a:ea typeface="Lato Light" charset="0"/>
                <a:cs typeface="Lato Light" charset="0"/>
              </a:rPr>
              <a:t> in </a:t>
            </a:r>
            <a:r>
              <a:rPr lang="en-GB" sz="1600" dirty="0" err="1">
                <a:solidFill>
                  <a:schemeClr val="bg1"/>
                </a:solidFill>
                <a:ea typeface="Lato Light" charset="0"/>
                <a:cs typeface="Lato Light" charset="0"/>
              </a:rPr>
              <a:t>interdisziplinären</a:t>
            </a:r>
            <a:r>
              <a:rPr lang="en-GB" sz="1600" dirty="0">
                <a:solidFill>
                  <a:schemeClr val="bg1"/>
                </a:solidFill>
                <a:ea typeface="Lato Light" charset="0"/>
                <a:cs typeface="Lato Light" charset="0"/>
              </a:rPr>
              <a:t> Teams, um die </a:t>
            </a:r>
            <a:r>
              <a:rPr lang="en-GB" sz="1600" dirty="0" err="1">
                <a:solidFill>
                  <a:schemeClr val="bg1"/>
                </a:solidFill>
                <a:ea typeface="Lato Light" charset="0"/>
                <a:cs typeface="Lato Light" charset="0"/>
              </a:rPr>
              <a:t>Beteiligung</a:t>
            </a:r>
            <a:r>
              <a:rPr lang="en-GB" sz="1600" dirty="0">
                <a:solidFill>
                  <a:schemeClr val="bg1"/>
                </a:solidFill>
                <a:ea typeface="Lato Light" charset="0"/>
                <a:cs typeface="Lato Light" charset="0"/>
              </a:rPr>
              <a:t> der </a:t>
            </a:r>
            <a:r>
              <a:rPr lang="en-GB" sz="1600" dirty="0" err="1">
                <a:solidFill>
                  <a:schemeClr val="bg1"/>
                </a:solidFill>
                <a:ea typeface="Lato Light" charset="0"/>
                <a:cs typeface="Lato Light" charset="0"/>
              </a:rPr>
              <a:t>verschiedenen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Interessengruppen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sicherzustellen</a:t>
            </a:r>
            <a:r>
              <a:rPr lang="en-GB" sz="1600" dirty="0">
                <a:solidFill>
                  <a:schemeClr val="bg1"/>
                </a:solidFill>
                <a:ea typeface="Lato Light" charset="0"/>
                <a:cs typeface="Lato Light" charset="0"/>
              </a:rPr>
              <a:t>. Die </a:t>
            </a:r>
            <a:r>
              <a:rPr lang="en-GB" sz="1600" dirty="0" err="1">
                <a:solidFill>
                  <a:schemeClr val="bg1"/>
                </a:solidFill>
                <a:ea typeface="Lato Light" charset="0"/>
                <a:cs typeface="Lato Light" charset="0"/>
              </a:rPr>
              <a:t>identifizierten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Alternativen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werden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analysiert</a:t>
            </a:r>
            <a:r>
              <a:rPr lang="en-GB" sz="1600" dirty="0">
                <a:solidFill>
                  <a:schemeClr val="bg1"/>
                </a:solidFill>
                <a:ea typeface="Lato Light" charset="0"/>
                <a:cs typeface="Lato Light" charset="0"/>
              </a:rPr>
              <a:t>, um das </a:t>
            </a:r>
            <a:r>
              <a:rPr lang="en-GB" sz="1600" dirty="0" err="1">
                <a:solidFill>
                  <a:schemeClr val="bg1"/>
                </a:solidFill>
                <a:ea typeface="Lato Light" charset="0"/>
                <a:cs typeface="Lato Light" charset="0"/>
              </a:rPr>
              <a:t>Einsparpotenzial</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quantitativ</a:t>
            </a:r>
            <a:r>
              <a:rPr lang="en-GB" sz="1600" dirty="0">
                <a:solidFill>
                  <a:schemeClr val="bg1"/>
                </a:solidFill>
                <a:ea typeface="Lato Light" charset="0"/>
                <a:cs typeface="Lato Light" charset="0"/>
              </a:rPr>
              <a:t>) und die </a:t>
            </a:r>
            <a:r>
              <a:rPr lang="en-GB" sz="1600" dirty="0" err="1">
                <a:solidFill>
                  <a:schemeClr val="bg1"/>
                </a:solidFill>
                <a:ea typeface="Lato Light" charset="0"/>
                <a:cs typeface="Lato Light" charset="0"/>
              </a:rPr>
              <a:t>Auswirkungen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qualitativ</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zu</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bestimmen</a:t>
            </a:r>
            <a:r>
              <a:rPr lang="en-GB" sz="1600" dirty="0">
                <a:solidFill>
                  <a:schemeClr val="bg1"/>
                </a:solidFill>
                <a:ea typeface="Lato Light" charset="0"/>
                <a:cs typeface="Lato Light" charset="0"/>
              </a:rPr>
              <a:t>. Das </a:t>
            </a:r>
            <a:r>
              <a:rPr lang="en-GB" sz="1600" dirty="0" err="1">
                <a:solidFill>
                  <a:schemeClr val="bg1"/>
                </a:solidFill>
                <a:ea typeface="Lato Light" charset="0"/>
                <a:cs typeface="Lato Light" charset="0"/>
              </a:rPr>
              <a:t>Ergebnis</a:t>
            </a:r>
            <a:r>
              <a:rPr lang="en-GB" sz="1600" dirty="0">
                <a:solidFill>
                  <a:schemeClr val="bg1"/>
                </a:solidFill>
                <a:ea typeface="Lato Light" charset="0"/>
                <a:cs typeface="Lato Light" charset="0"/>
              </a:rPr>
              <a:t> der Analyse </a:t>
            </a:r>
            <a:r>
              <a:rPr lang="en-GB" sz="1600" dirty="0" err="1">
                <a:solidFill>
                  <a:schemeClr val="bg1"/>
                </a:solidFill>
                <a:ea typeface="Lato Light" charset="0"/>
                <a:cs typeface="Lato Light" charset="0"/>
              </a:rPr>
              <a:t>wird</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verwendet</a:t>
            </a:r>
            <a:r>
              <a:rPr lang="en-GB" sz="1600" dirty="0">
                <a:solidFill>
                  <a:schemeClr val="bg1"/>
                </a:solidFill>
                <a:ea typeface="Lato Light" charset="0"/>
                <a:cs typeface="Lato Light" charset="0"/>
              </a:rPr>
              <a:t>, um </a:t>
            </a:r>
            <a:r>
              <a:rPr lang="en-GB" sz="1600" dirty="0" err="1">
                <a:solidFill>
                  <a:schemeClr val="bg1"/>
                </a:solidFill>
                <a:ea typeface="Lato Light" charset="0"/>
                <a:cs typeface="Lato Light" charset="0"/>
              </a:rPr>
              <a:t>Prioritäten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zu</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setzen</a:t>
            </a:r>
            <a:r>
              <a:rPr lang="en-GB" sz="1600" dirty="0">
                <a:solidFill>
                  <a:schemeClr val="bg1"/>
                </a:solidFill>
                <a:ea typeface="Lato Light" charset="0"/>
                <a:cs typeface="Lato Light" charset="0"/>
              </a:rPr>
              <a:t> und </a:t>
            </a:r>
            <a:r>
              <a:rPr lang="en-GB" sz="1600" dirty="0" err="1">
                <a:solidFill>
                  <a:schemeClr val="bg1"/>
                </a:solidFill>
                <a:ea typeface="Lato Light" charset="0"/>
                <a:cs typeface="Lato Light" charset="0"/>
              </a:rPr>
              <a:t>über</a:t>
            </a:r>
            <a:r>
              <a:rPr lang="en-GB" sz="1600" dirty="0">
                <a:solidFill>
                  <a:schemeClr val="bg1"/>
                </a:solidFill>
                <a:ea typeface="Lato Light" charset="0"/>
                <a:cs typeface="Lato Light" charset="0"/>
              </a:rPr>
              <a:t> die </a:t>
            </a:r>
            <a:r>
              <a:rPr lang="en-GB" sz="1600" dirty="0" err="1">
                <a:solidFill>
                  <a:schemeClr val="bg1"/>
                </a:solidFill>
                <a:ea typeface="Lato Light" charset="0"/>
                <a:cs typeface="Lato Light" charset="0"/>
              </a:rPr>
              <a:t>Umsetzung</a:t>
            </a:r>
            <a:r>
              <a:rPr lang="en-GB" sz="1600" dirty="0">
                <a:solidFill>
                  <a:schemeClr val="bg1"/>
                </a:solidFill>
                <a:ea typeface="Lato Light" charset="0"/>
                <a:cs typeface="Lato Light" charset="0"/>
              </a:rPr>
              <a:t> von </a:t>
            </a:r>
            <a:r>
              <a:rPr lang="en-GB" sz="1600" dirty="0" err="1">
                <a:solidFill>
                  <a:schemeClr val="bg1"/>
                </a:solidFill>
                <a:ea typeface="Lato Light" charset="0"/>
                <a:cs typeface="Lato Light" charset="0"/>
              </a:rPr>
              <a:t>Einsparungsinitiativen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zu</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entscheiden</a:t>
            </a:r>
            <a:r>
              <a:rPr lang="en-GB" sz="1600" dirty="0">
                <a:solidFill>
                  <a:schemeClr val="bg1"/>
                </a:solidFill>
                <a:ea typeface="Lato Light" charset="0"/>
                <a:cs typeface="Lato Light" charset="0"/>
              </a:rPr>
              <a:t>.</a:t>
            </a:r>
          </a:p>
        </p:txBody>
      </p:sp>
      <p:sp>
        <p:nvSpPr>
          <p:cNvPr id="18" name="Textplatzhalter 32">
            <a:extLst>
              <a:ext uri="{FF2B5EF4-FFF2-40B4-BE49-F238E27FC236}">
                <a16:creationId xmlns:a16="http://schemas.microsoft.com/office/drawing/2014/main" id="{41B5206C-B2AF-48C9-AF38-70B6B3240034}"/>
              </a:ext>
            </a:extLst>
          </p:cNvPr>
          <p:cNvSpPr>
            <a:spLocks noGrp="1"/>
          </p:cNvSpPr>
          <p:nvPr>
            <p:ph type="body" sz="quarter" idx="13"/>
          </p:nvPr>
        </p:nvSpPr>
        <p:spPr>
          <a:xfrm>
            <a:off x="1387274" y="467129"/>
            <a:ext cx="7686698" cy="1327924"/>
          </a:xfrm>
        </p:spPr>
        <p:txBody>
          <a:bodyPr>
            <a:noAutofit/>
          </a:bodyPr>
          <a:lstStyle/>
          <a:p>
            <a:r>
              <a:rPr lang="en-GB" sz="3200" dirty="0"/>
              <a:t>Beschaffungsindikatoren: </a:t>
            </a:r>
          </a:p>
          <a:p>
            <a:r>
              <a:rPr lang="en-GB" sz="3200" dirty="0" err="1"/>
              <a:t>Kostenreduzierung</a:t>
            </a:r>
            <a:r>
              <a:rPr lang="en-GB" sz="3200" dirty="0"/>
              <a:t> in der </a:t>
            </a:r>
            <a:r>
              <a:rPr lang="en-GB" sz="3200" dirty="0" err="1"/>
              <a:t>Beschaffung</a:t>
            </a:r>
            <a:endParaRPr lang="en-GB" sz="3200" dirty="0"/>
          </a:p>
        </p:txBody>
      </p:sp>
    </p:spTree>
    <p:extLst>
      <p:ext uri="{BB962C8B-B14F-4D97-AF65-F5344CB8AC3E}">
        <p14:creationId xmlns:p14="http://schemas.microsoft.com/office/powerpoint/2010/main" val="353985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97075" y="1903052"/>
            <a:ext cx="2757245" cy="49452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Inbound </a:t>
            </a:r>
            <a:r>
              <a:rPr lang="en-GB" sz="1800" dirty="0" err="1">
                <a:solidFill>
                  <a:schemeClr val="tx1"/>
                </a:solidFill>
                <a:latin typeface="+mj-lt"/>
                <a:ea typeface="Open Sans Light" panose="020B0306030504020204" pitchFamily="34" charset="0"/>
                <a:cs typeface="Open Sans Light" panose="020B0306030504020204" pitchFamily="34" charset="0"/>
              </a:rPr>
              <a:t>Logistik</a:t>
            </a:r>
            <a:r>
              <a:rPr lang="en-GB" sz="1800" dirty="0">
                <a:solidFill>
                  <a:schemeClr val="tx1"/>
                </a:solidFill>
                <a:latin typeface="+mj-lt"/>
                <a:ea typeface="Open Sans Light" panose="020B0306030504020204" pitchFamily="34" charset="0"/>
                <a:cs typeface="Open Sans Light" panose="020B0306030504020204" pitchFamily="34" charset="0"/>
              </a:rPr>
              <a:t> bezieht sich auf den Transport, die Lagerung und die Lieferung von Waren, die in ein Unternehmen kommen.</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Ein effektives Inbound-Logistikprogramm kann zu qualitativ hochwertigeren Produkten, mehr Kosteneinsparungen und höheren Umsätzen führen. </a:t>
            </a:r>
            <a:r>
              <a:rPr lang="en-GB" sz="1800" dirty="0" err="1">
                <a:solidFill>
                  <a:schemeClr val="tx1"/>
                </a:solidFill>
                <a:latin typeface="+mj-lt"/>
                <a:ea typeface="Open Sans Light" panose="020B0306030504020204" pitchFamily="34" charset="0"/>
                <a:cs typeface="Open Sans Light" panose="020B0306030504020204" pitchFamily="34" charset="0"/>
              </a:rPr>
              <a:t>Außerdem</a:t>
            </a:r>
            <a:r>
              <a:rPr lang="en-GB" sz="1800" dirty="0">
                <a:solidFill>
                  <a:schemeClr val="tx1"/>
                </a:solidFill>
                <a:latin typeface="+mj-lt"/>
                <a:ea typeface="Open Sans Light" panose="020B0306030504020204" pitchFamily="34" charset="0"/>
                <a:cs typeface="Open Sans Light" panose="020B0306030504020204" pitchFamily="34" charset="0"/>
              </a:rPr>
              <a:t> </a:t>
            </a:r>
            <a:r>
              <a:rPr lang="en-GB" sz="1800" dirty="0" err="1">
                <a:solidFill>
                  <a:schemeClr val="tx1"/>
                </a:solidFill>
                <a:latin typeface="+mj-lt"/>
                <a:ea typeface="Open Sans Light" panose="020B0306030504020204" pitchFamily="34" charset="0"/>
                <a:cs typeface="Open Sans Light" panose="020B0306030504020204" pitchFamily="34" charset="0"/>
              </a:rPr>
              <a:t>werden</a:t>
            </a:r>
            <a:r>
              <a:rPr lang="en-GB" sz="1800" dirty="0">
                <a:solidFill>
                  <a:schemeClr val="tx1"/>
                </a:solidFill>
                <a:latin typeface="+mj-lt"/>
                <a:ea typeface="Open Sans Light" panose="020B0306030504020204" pitchFamily="34" charset="0"/>
                <a:cs typeface="Open Sans Light" panose="020B0306030504020204" pitchFamily="34" charset="0"/>
              </a:rPr>
              <a:t> die </a:t>
            </a:r>
            <a:r>
              <a:rPr lang="en-GB" sz="1800" dirty="0" err="1">
                <a:solidFill>
                  <a:schemeClr val="tx1"/>
                </a:solidFill>
                <a:latin typeface="+mj-lt"/>
                <a:ea typeface="Open Sans Light" panose="020B0306030504020204" pitchFamily="34" charset="0"/>
                <a:cs typeface="Open Sans Light" panose="020B0306030504020204" pitchFamily="34" charset="0"/>
              </a:rPr>
              <a:t>Gemeinkosten</a:t>
            </a:r>
            <a:r>
              <a:rPr lang="en-GB" sz="1800" dirty="0">
                <a:solidFill>
                  <a:schemeClr val="tx1"/>
                </a:solidFill>
                <a:latin typeface="+mj-lt"/>
                <a:ea typeface="Open Sans Light" panose="020B0306030504020204" pitchFamily="34" charset="0"/>
                <a:cs typeface="Open Sans Light" panose="020B0306030504020204" pitchFamily="34" charset="0"/>
              </a:rPr>
              <a:t> und die </a:t>
            </a:r>
            <a:r>
              <a:rPr lang="en-GB" sz="1800" dirty="0" err="1">
                <a:solidFill>
                  <a:schemeClr val="tx1"/>
                </a:solidFill>
                <a:latin typeface="+mj-lt"/>
                <a:ea typeface="Open Sans Light" panose="020B0306030504020204" pitchFamily="34" charset="0"/>
                <a:cs typeface="Open Sans Light" panose="020B0306030504020204" pitchFamily="34" charset="0"/>
              </a:rPr>
              <a:t>Materialverschwendung</a:t>
            </a:r>
            <a:r>
              <a:rPr lang="en-GB" sz="1800" dirty="0">
                <a:solidFill>
                  <a:schemeClr val="tx1"/>
                </a:solidFill>
                <a:latin typeface="+mj-lt"/>
                <a:ea typeface="Open Sans Light" panose="020B0306030504020204" pitchFamily="34" charset="0"/>
                <a:cs typeface="Open Sans Light" panose="020B0306030504020204" pitchFamily="34" charset="0"/>
              </a:rPr>
              <a:t> </a:t>
            </a:r>
            <a:r>
              <a:rPr lang="en-GB" sz="1800" dirty="0" err="1">
                <a:solidFill>
                  <a:schemeClr val="tx1"/>
                </a:solidFill>
                <a:latin typeface="+mj-lt"/>
                <a:ea typeface="Open Sans Light" panose="020B0306030504020204" pitchFamily="34" charset="0"/>
                <a:cs typeface="Open Sans Light" panose="020B0306030504020204" pitchFamily="34" charset="0"/>
              </a:rPr>
              <a:t>reduziert</a:t>
            </a:r>
            <a:r>
              <a:rPr lang="en-GB" sz="1800" dirty="0">
                <a:solidFill>
                  <a:schemeClr val="tx1"/>
                </a:solidFill>
                <a:latin typeface="+mj-lt"/>
                <a:ea typeface="Open Sans Light" panose="020B0306030504020204" pitchFamily="34" charset="0"/>
                <a:cs typeface="Open Sans Light" panose="020B0306030504020204" pitchFamily="34" charset="0"/>
              </a:rPr>
              <a:t>.</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Hier finden Sie Beispiele für mögliche KPIs.</a:t>
            </a:r>
          </a:p>
        </p:txBody>
      </p:sp>
      <p:pic>
        <p:nvPicPr>
          <p:cNvPr id="3" name="Grafik 2">
            <a:extLst>
              <a:ext uri="{FF2B5EF4-FFF2-40B4-BE49-F238E27FC236}">
                <a16:creationId xmlns:a16="http://schemas.microsoft.com/office/drawing/2014/main" id="{C6BFE856-0A1E-4948-9205-B65E0F3FAEFC}"/>
              </a:ext>
            </a:extLst>
          </p:cNvPr>
          <p:cNvPicPr>
            <a:picLocks noChangeAspect="1"/>
          </p:cNvPicPr>
          <p:nvPr/>
        </p:nvPicPr>
        <p:blipFill>
          <a:blip r:embed="rId3"/>
          <a:stretch>
            <a:fillRect/>
          </a:stretch>
        </p:blipFill>
        <p:spPr>
          <a:xfrm>
            <a:off x="9517034" y="247280"/>
            <a:ext cx="2642882" cy="1407335"/>
          </a:xfrm>
          <a:prstGeom prst="rect">
            <a:avLst/>
          </a:prstGeom>
        </p:spPr>
      </p:pic>
      <p:sp>
        <p:nvSpPr>
          <p:cNvPr id="5" name="Rechteck 4">
            <a:extLst>
              <a:ext uri="{FF2B5EF4-FFF2-40B4-BE49-F238E27FC236}">
                <a16:creationId xmlns:a16="http://schemas.microsoft.com/office/drawing/2014/main" id="{4FA6AB32-3E5C-4EE1-BCCB-89995C2A054D}"/>
              </a:ext>
            </a:extLst>
          </p:cNvPr>
          <p:cNvSpPr/>
          <p:nvPr/>
        </p:nvSpPr>
        <p:spPr>
          <a:xfrm>
            <a:off x="3544955" y="1949342"/>
            <a:ext cx="2859796" cy="3862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Wirkungsgrad</a:t>
            </a:r>
          </a:p>
        </p:txBody>
      </p:sp>
      <p:sp>
        <p:nvSpPr>
          <p:cNvPr id="8" name="Rechteck 7">
            <a:extLst>
              <a:ext uri="{FF2B5EF4-FFF2-40B4-BE49-F238E27FC236}">
                <a16:creationId xmlns:a16="http://schemas.microsoft.com/office/drawing/2014/main" id="{35F6731A-AB37-48AE-B2A6-49732C390630}"/>
              </a:ext>
            </a:extLst>
          </p:cNvPr>
          <p:cNvSpPr/>
          <p:nvPr/>
        </p:nvSpPr>
        <p:spPr>
          <a:xfrm>
            <a:off x="6471086" y="1949341"/>
            <a:ext cx="2957913" cy="386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Perfektion</a:t>
            </a:r>
          </a:p>
        </p:txBody>
      </p:sp>
      <p:sp>
        <p:nvSpPr>
          <p:cNvPr id="9" name="Rechteck 8">
            <a:extLst>
              <a:ext uri="{FF2B5EF4-FFF2-40B4-BE49-F238E27FC236}">
                <a16:creationId xmlns:a16="http://schemas.microsoft.com/office/drawing/2014/main" id="{BF6F3313-A2FF-4525-BD7D-D4633DE91453}"/>
              </a:ext>
            </a:extLst>
          </p:cNvPr>
          <p:cNvSpPr/>
          <p:nvPr/>
        </p:nvSpPr>
        <p:spPr>
          <a:xfrm>
            <a:off x="9517029" y="1949342"/>
            <a:ext cx="2634157" cy="38629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Lean Logistik</a:t>
            </a:r>
          </a:p>
        </p:txBody>
      </p:sp>
      <p:sp>
        <p:nvSpPr>
          <p:cNvPr id="10" name="Rechteck 9">
            <a:extLst>
              <a:ext uri="{FF2B5EF4-FFF2-40B4-BE49-F238E27FC236}">
                <a16:creationId xmlns:a16="http://schemas.microsoft.com/office/drawing/2014/main" id="{396F2033-8DCF-4E42-93B6-D775087F7E7D}"/>
              </a:ext>
            </a:extLst>
          </p:cNvPr>
          <p:cNvSpPr/>
          <p:nvPr/>
        </p:nvSpPr>
        <p:spPr>
          <a:xfrm>
            <a:off x="3544956" y="2359340"/>
            <a:ext cx="89395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Kosten</a:t>
            </a:r>
            <a:r>
              <a:rPr lang="en-GB" sz="1400" dirty="0"/>
              <a:t> Inbound-</a:t>
            </a:r>
            <a:r>
              <a:rPr lang="en-GB" sz="1400" dirty="0" err="1"/>
              <a:t>Logistik</a:t>
            </a:r>
            <a:endParaRPr lang="en-GB" sz="1400" dirty="0"/>
          </a:p>
          <a:p>
            <a:r>
              <a:rPr lang="en-GB" sz="1400" dirty="0"/>
              <a:t>[€/</a:t>
            </a:r>
            <a:r>
              <a:rPr lang="en-GB" sz="1400" dirty="0" err="1"/>
              <a:t>Fahrz</a:t>
            </a:r>
            <a:r>
              <a:rPr lang="en-GB" sz="1400" dirty="0"/>
              <a:t>.]</a:t>
            </a:r>
          </a:p>
        </p:txBody>
      </p:sp>
      <p:sp>
        <p:nvSpPr>
          <p:cNvPr id="11" name="Rechteck 10">
            <a:extLst>
              <a:ext uri="{FF2B5EF4-FFF2-40B4-BE49-F238E27FC236}">
                <a16:creationId xmlns:a16="http://schemas.microsoft.com/office/drawing/2014/main" id="{49A5F7E4-98CC-4B58-90FF-DA7FC12938B2}"/>
              </a:ext>
            </a:extLst>
          </p:cNvPr>
          <p:cNvSpPr/>
          <p:nvPr/>
        </p:nvSpPr>
        <p:spPr>
          <a:xfrm>
            <a:off x="5468807" y="2359340"/>
            <a:ext cx="952551"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Ressour-cenaus-lastung</a:t>
            </a:r>
            <a:r>
              <a:rPr lang="en-GB" sz="1400" dirty="0"/>
              <a:t> </a:t>
            </a:r>
            <a:r>
              <a:rPr lang="en-GB" sz="1400" dirty="0" err="1"/>
              <a:t>Inb</a:t>
            </a:r>
            <a:r>
              <a:rPr lang="en-GB" sz="1400" dirty="0"/>
              <a:t>. [%]</a:t>
            </a:r>
          </a:p>
        </p:txBody>
      </p:sp>
      <p:sp>
        <p:nvSpPr>
          <p:cNvPr id="12" name="Rechteck 11">
            <a:extLst>
              <a:ext uri="{FF2B5EF4-FFF2-40B4-BE49-F238E27FC236}">
                <a16:creationId xmlns:a16="http://schemas.microsoft.com/office/drawing/2014/main" id="{A1F5FECD-7FCE-4966-91F3-5DE6B6C57377}"/>
              </a:ext>
            </a:extLst>
          </p:cNvPr>
          <p:cNvSpPr/>
          <p:nvPr/>
        </p:nvSpPr>
        <p:spPr>
          <a:xfrm>
            <a:off x="4488637" y="2359340"/>
            <a:ext cx="93044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Logistik-aufwand</a:t>
            </a:r>
            <a:r>
              <a:rPr lang="en-GB" sz="1400" dirty="0"/>
              <a:t> Inbound</a:t>
            </a:r>
            <a:br>
              <a:rPr lang="en-GB" sz="1400" dirty="0"/>
            </a:br>
            <a:r>
              <a:rPr lang="en-GB" sz="1400" dirty="0"/>
              <a:t>[K.A.]</a:t>
            </a:r>
          </a:p>
        </p:txBody>
      </p:sp>
      <p:sp>
        <p:nvSpPr>
          <p:cNvPr id="13" name="Rechteck 12">
            <a:extLst>
              <a:ext uri="{FF2B5EF4-FFF2-40B4-BE49-F238E27FC236}">
                <a16:creationId xmlns:a16="http://schemas.microsoft.com/office/drawing/2014/main" id="{2860733C-5AFE-46E0-983E-2BF7A0C3FD41}"/>
              </a:ext>
            </a:extLst>
          </p:cNvPr>
          <p:cNvSpPr/>
          <p:nvPr/>
        </p:nvSpPr>
        <p:spPr>
          <a:xfrm>
            <a:off x="6471088" y="2359340"/>
            <a:ext cx="986729"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Liefer-qualität</a:t>
            </a:r>
            <a:endParaRPr lang="en-GB" sz="1400" dirty="0"/>
          </a:p>
          <a:p>
            <a:r>
              <a:rPr lang="en-GB" sz="1400" dirty="0"/>
              <a:t>[%]</a:t>
            </a:r>
          </a:p>
        </p:txBody>
      </p:sp>
      <p:sp>
        <p:nvSpPr>
          <p:cNvPr id="14" name="Rechteck 13">
            <a:extLst>
              <a:ext uri="{FF2B5EF4-FFF2-40B4-BE49-F238E27FC236}">
                <a16:creationId xmlns:a16="http://schemas.microsoft.com/office/drawing/2014/main" id="{125A3AE8-A2FA-45DB-B2A3-44BF8DD3E935}"/>
              </a:ext>
            </a:extLst>
          </p:cNvPr>
          <p:cNvSpPr/>
          <p:nvPr/>
        </p:nvSpPr>
        <p:spPr>
          <a:xfrm>
            <a:off x="8481339" y="2359340"/>
            <a:ext cx="947660"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Informa-</a:t>
            </a:r>
            <a:r>
              <a:rPr lang="en-GB" sz="1400" dirty="0" err="1"/>
              <a:t>tions</a:t>
            </a:r>
            <a:r>
              <a:rPr lang="en-GB" sz="1400" dirty="0"/>
              <a:t>-</a:t>
            </a:r>
            <a:r>
              <a:rPr lang="en-GB" sz="1400" dirty="0" err="1"/>
              <a:t>qualität</a:t>
            </a:r>
            <a:br>
              <a:rPr lang="en-GB" sz="1400" dirty="0"/>
            </a:br>
            <a:r>
              <a:rPr lang="en-GB" sz="1400" dirty="0"/>
              <a:t>[%]</a:t>
            </a:r>
          </a:p>
        </p:txBody>
      </p:sp>
      <p:sp>
        <p:nvSpPr>
          <p:cNvPr id="15" name="Rechteck 14">
            <a:extLst>
              <a:ext uri="{FF2B5EF4-FFF2-40B4-BE49-F238E27FC236}">
                <a16:creationId xmlns:a16="http://schemas.microsoft.com/office/drawing/2014/main" id="{1D388F6B-2A55-43F4-98E6-047623282511}"/>
              </a:ext>
            </a:extLst>
          </p:cNvPr>
          <p:cNvSpPr/>
          <p:nvPr/>
        </p:nvSpPr>
        <p:spPr>
          <a:xfrm>
            <a:off x="7507544" y="2359340"/>
            <a:ext cx="924066"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Prozess-qualität</a:t>
            </a:r>
            <a:br>
              <a:rPr lang="en-GB" sz="1400" dirty="0"/>
            </a:br>
            <a:r>
              <a:rPr lang="en-GB" sz="1400" dirty="0"/>
              <a:t>[%]</a:t>
            </a:r>
          </a:p>
        </p:txBody>
      </p:sp>
      <p:sp>
        <p:nvSpPr>
          <p:cNvPr id="16" name="Rechteck 15">
            <a:extLst>
              <a:ext uri="{FF2B5EF4-FFF2-40B4-BE49-F238E27FC236}">
                <a16:creationId xmlns:a16="http://schemas.microsoft.com/office/drawing/2014/main" id="{1A54AD57-65B4-4CAD-B5F9-42DC67BF286B}"/>
              </a:ext>
            </a:extLst>
          </p:cNvPr>
          <p:cNvSpPr/>
          <p:nvPr/>
        </p:nvSpPr>
        <p:spPr>
          <a:xfrm>
            <a:off x="9517034" y="2359340"/>
            <a:ext cx="933878"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Flow</a:t>
            </a:r>
          </a:p>
          <a:p>
            <a:r>
              <a:rPr lang="en-GB" sz="1600" dirty="0"/>
              <a:t>[%]</a:t>
            </a:r>
          </a:p>
        </p:txBody>
      </p:sp>
      <p:sp>
        <p:nvSpPr>
          <p:cNvPr id="17" name="Rechteck 16">
            <a:extLst>
              <a:ext uri="{FF2B5EF4-FFF2-40B4-BE49-F238E27FC236}">
                <a16:creationId xmlns:a16="http://schemas.microsoft.com/office/drawing/2014/main" id="{ABC494DC-A1A1-4A9B-9795-DA3F6E6A6DDE}"/>
              </a:ext>
            </a:extLst>
          </p:cNvPr>
          <p:cNvSpPr/>
          <p:nvPr/>
        </p:nvSpPr>
        <p:spPr>
          <a:xfrm>
            <a:off x="11329096" y="2359340"/>
            <a:ext cx="830819"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Takt</a:t>
            </a:r>
            <a:br>
              <a:rPr lang="en-GB" sz="1600" dirty="0"/>
            </a:br>
            <a:r>
              <a:rPr lang="en-GB" sz="1600" dirty="0"/>
              <a:t>[%]</a:t>
            </a:r>
          </a:p>
        </p:txBody>
      </p:sp>
      <p:sp>
        <p:nvSpPr>
          <p:cNvPr id="18" name="Rechteck 17">
            <a:extLst>
              <a:ext uri="{FF2B5EF4-FFF2-40B4-BE49-F238E27FC236}">
                <a16:creationId xmlns:a16="http://schemas.microsoft.com/office/drawing/2014/main" id="{E4B233DC-13B5-413B-AFD9-28FBD644F87C}"/>
              </a:ext>
            </a:extLst>
          </p:cNvPr>
          <p:cNvSpPr/>
          <p:nvPr/>
        </p:nvSpPr>
        <p:spPr>
          <a:xfrm>
            <a:off x="10474052" y="2359340"/>
            <a:ext cx="830819"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Pull</a:t>
            </a:r>
            <a:br>
              <a:rPr lang="en-GB" sz="1600" dirty="0"/>
            </a:br>
            <a:r>
              <a:rPr lang="en-GB" sz="1600" dirty="0"/>
              <a:t>[%]</a:t>
            </a:r>
          </a:p>
        </p:txBody>
      </p:sp>
      <p:sp>
        <p:nvSpPr>
          <p:cNvPr id="19" name="Rechteck 18">
            <a:extLst>
              <a:ext uri="{FF2B5EF4-FFF2-40B4-BE49-F238E27FC236}">
                <a16:creationId xmlns:a16="http://schemas.microsoft.com/office/drawing/2014/main" id="{0251D536-411D-44D9-8B5E-21741ABA74F9}"/>
              </a:ext>
            </a:extLst>
          </p:cNvPr>
          <p:cNvSpPr/>
          <p:nvPr/>
        </p:nvSpPr>
        <p:spPr>
          <a:xfrm>
            <a:off x="3544956" y="3428999"/>
            <a:ext cx="893951"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Trans-port-</a:t>
            </a:r>
            <a:r>
              <a:rPr lang="en-GB" sz="1400" dirty="0" err="1"/>
              <a:t>kosten</a:t>
            </a:r>
            <a:endParaRPr lang="en-GB" sz="1400" dirty="0"/>
          </a:p>
          <a:p>
            <a:r>
              <a:rPr lang="en-GB" sz="1400" dirty="0"/>
              <a:t>[€/</a:t>
            </a:r>
            <a:r>
              <a:rPr lang="en-GB" sz="1400" dirty="0" err="1"/>
              <a:t>Fahrz</a:t>
            </a:r>
            <a:r>
              <a:rPr lang="en-GB" sz="1400" dirty="0"/>
              <a:t>.]</a:t>
            </a:r>
          </a:p>
        </p:txBody>
      </p:sp>
      <p:sp>
        <p:nvSpPr>
          <p:cNvPr id="20" name="Rechteck 19">
            <a:extLst>
              <a:ext uri="{FF2B5EF4-FFF2-40B4-BE49-F238E27FC236}">
                <a16:creationId xmlns:a16="http://schemas.microsoft.com/office/drawing/2014/main" id="{1128323A-91FD-4707-802B-DE61504B3B08}"/>
              </a:ext>
            </a:extLst>
          </p:cNvPr>
          <p:cNvSpPr/>
          <p:nvPr/>
        </p:nvSpPr>
        <p:spPr>
          <a:xfrm>
            <a:off x="5474308" y="3428999"/>
            <a:ext cx="947050"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Ausl</a:t>
            </a:r>
            <a:r>
              <a:rPr lang="en-GB" sz="1400" dirty="0"/>
              <a:t>. Transport-</a:t>
            </a:r>
            <a:r>
              <a:rPr lang="en-GB" sz="1400" dirty="0" err="1"/>
              <a:t>kapazität</a:t>
            </a:r>
            <a:endParaRPr lang="en-GB" sz="1400" dirty="0"/>
          </a:p>
          <a:p>
            <a:r>
              <a:rPr lang="en-GB" sz="1400" dirty="0"/>
              <a:t>[%]</a:t>
            </a:r>
          </a:p>
        </p:txBody>
      </p:sp>
      <p:sp>
        <p:nvSpPr>
          <p:cNvPr id="21" name="Rechteck 20">
            <a:extLst>
              <a:ext uri="{FF2B5EF4-FFF2-40B4-BE49-F238E27FC236}">
                <a16:creationId xmlns:a16="http://schemas.microsoft.com/office/drawing/2014/main" id="{BFF1A40C-16C0-42D8-903D-B8E5882D4462}"/>
              </a:ext>
            </a:extLst>
          </p:cNvPr>
          <p:cNvSpPr/>
          <p:nvPr/>
        </p:nvSpPr>
        <p:spPr>
          <a:xfrm>
            <a:off x="4488637" y="3428999"/>
            <a:ext cx="937398"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Transport-Service</a:t>
            </a:r>
            <a:br>
              <a:rPr lang="en-GB" sz="1400" dirty="0"/>
            </a:br>
            <a:r>
              <a:rPr lang="en-GB" sz="1400" dirty="0"/>
              <a:t>[bis*km / Fahrzeug]</a:t>
            </a:r>
          </a:p>
        </p:txBody>
      </p:sp>
      <p:sp>
        <p:nvSpPr>
          <p:cNvPr id="22" name="Rechteck 21">
            <a:extLst>
              <a:ext uri="{FF2B5EF4-FFF2-40B4-BE49-F238E27FC236}">
                <a16:creationId xmlns:a16="http://schemas.microsoft.com/office/drawing/2014/main" id="{0AF9B21A-22D5-444B-821A-81A3FCD4F29A}"/>
              </a:ext>
            </a:extLst>
          </p:cNvPr>
          <p:cNvSpPr/>
          <p:nvPr/>
        </p:nvSpPr>
        <p:spPr>
          <a:xfrm>
            <a:off x="6471088" y="3428999"/>
            <a:ext cx="986727" cy="11344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Liefer-termin</a:t>
            </a:r>
            <a:r>
              <a:rPr lang="en-GB" sz="1400" dirty="0"/>
              <a:t> &amp; Mengen-</a:t>
            </a:r>
            <a:r>
              <a:rPr lang="en-GB" sz="1400" dirty="0" err="1"/>
              <a:t>treue</a:t>
            </a:r>
            <a:r>
              <a:rPr lang="en-GB" sz="1400" dirty="0"/>
              <a:t> [%]</a:t>
            </a:r>
          </a:p>
        </p:txBody>
      </p:sp>
      <p:sp>
        <p:nvSpPr>
          <p:cNvPr id="23" name="Rechteck 22">
            <a:extLst>
              <a:ext uri="{FF2B5EF4-FFF2-40B4-BE49-F238E27FC236}">
                <a16:creationId xmlns:a16="http://schemas.microsoft.com/office/drawing/2014/main" id="{B1607C59-4570-49E7-8C29-603F118FD772}"/>
              </a:ext>
            </a:extLst>
          </p:cNvPr>
          <p:cNvSpPr/>
          <p:nvPr/>
        </p:nvSpPr>
        <p:spPr>
          <a:xfrm>
            <a:off x="8481339" y="3428998"/>
            <a:ext cx="947660" cy="9345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Stabilität der </a:t>
            </a:r>
            <a:r>
              <a:rPr lang="en-GB" sz="1400" dirty="0" err="1"/>
              <a:t>Abruf-aufträge</a:t>
            </a:r>
            <a:br>
              <a:rPr lang="en-GB" sz="1400" dirty="0"/>
            </a:br>
            <a:r>
              <a:rPr lang="en-GB" sz="1400" dirty="0"/>
              <a:t>[%]</a:t>
            </a:r>
          </a:p>
        </p:txBody>
      </p:sp>
      <p:sp>
        <p:nvSpPr>
          <p:cNvPr id="24" name="Rechteck 23">
            <a:extLst>
              <a:ext uri="{FF2B5EF4-FFF2-40B4-BE49-F238E27FC236}">
                <a16:creationId xmlns:a16="http://schemas.microsoft.com/office/drawing/2014/main" id="{B9F15DE4-402C-40FA-B2B0-E223D2682FB4}"/>
              </a:ext>
            </a:extLst>
          </p:cNvPr>
          <p:cNvSpPr/>
          <p:nvPr/>
        </p:nvSpPr>
        <p:spPr>
          <a:xfrm>
            <a:off x="7507544" y="3428998"/>
            <a:ext cx="924066" cy="13393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Prozess-konfor-mität</a:t>
            </a:r>
            <a:r>
              <a:rPr lang="en-GB" sz="1400" dirty="0"/>
              <a:t> mit geplanten Prozessen</a:t>
            </a:r>
            <a:br>
              <a:rPr lang="en-GB" sz="1400" dirty="0"/>
            </a:br>
            <a:r>
              <a:rPr lang="en-GB" sz="1400" dirty="0"/>
              <a:t>[%]</a:t>
            </a:r>
          </a:p>
        </p:txBody>
      </p:sp>
      <p:sp>
        <p:nvSpPr>
          <p:cNvPr id="25" name="Rechteck 24">
            <a:extLst>
              <a:ext uri="{FF2B5EF4-FFF2-40B4-BE49-F238E27FC236}">
                <a16:creationId xmlns:a16="http://schemas.microsoft.com/office/drawing/2014/main" id="{78A7AAB5-25CE-4956-B5F4-17E2323AED33}"/>
              </a:ext>
            </a:extLst>
          </p:cNvPr>
          <p:cNvSpPr/>
          <p:nvPr/>
        </p:nvSpPr>
        <p:spPr>
          <a:xfrm>
            <a:off x="9517033" y="3428999"/>
            <a:ext cx="924061"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Flow Inbound</a:t>
            </a:r>
          </a:p>
          <a:p>
            <a:r>
              <a:rPr lang="en-GB" sz="1600" dirty="0"/>
              <a:t>[%]</a:t>
            </a:r>
          </a:p>
        </p:txBody>
      </p:sp>
      <p:sp>
        <p:nvSpPr>
          <p:cNvPr id="26" name="Rechteck 25">
            <a:extLst>
              <a:ext uri="{FF2B5EF4-FFF2-40B4-BE49-F238E27FC236}">
                <a16:creationId xmlns:a16="http://schemas.microsoft.com/office/drawing/2014/main" id="{ABBE5D9E-5988-44EB-B938-AE1EE126DA9D}"/>
              </a:ext>
            </a:extLst>
          </p:cNvPr>
          <p:cNvSpPr/>
          <p:nvPr/>
        </p:nvSpPr>
        <p:spPr>
          <a:xfrm>
            <a:off x="11329096" y="3428999"/>
            <a:ext cx="830819"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Takt </a:t>
            </a:r>
            <a:r>
              <a:rPr lang="en-GB" sz="1600" dirty="0" err="1"/>
              <a:t>Inb</a:t>
            </a:r>
            <a:r>
              <a:rPr lang="en-GB" sz="1600" dirty="0"/>
              <a:t>.</a:t>
            </a:r>
            <a:br>
              <a:rPr lang="en-GB" sz="1600" dirty="0"/>
            </a:br>
            <a:r>
              <a:rPr lang="en-GB" sz="1600" dirty="0"/>
              <a:t>[%]</a:t>
            </a:r>
          </a:p>
        </p:txBody>
      </p:sp>
      <p:sp>
        <p:nvSpPr>
          <p:cNvPr id="27" name="Rechteck 26">
            <a:extLst>
              <a:ext uri="{FF2B5EF4-FFF2-40B4-BE49-F238E27FC236}">
                <a16:creationId xmlns:a16="http://schemas.microsoft.com/office/drawing/2014/main" id="{6A2F9503-C3A3-48D5-8A12-42CA533A9B46}"/>
              </a:ext>
            </a:extLst>
          </p:cNvPr>
          <p:cNvSpPr/>
          <p:nvPr/>
        </p:nvSpPr>
        <p:spPr>
          <a:xfrm>
            <a:off x="10474052" y="3428999"/>
            <a:ext cx="830819"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Pull </a:t>
            </a:r>
            <a:r>
              <a:rPr lang="en-GB" sz="1600" dirty="0" err="1"/>
              <a:t>Inb</a:t>
            </a:r>
            <a:r>
              <a:rPr lang="en-GB" sz="1600" dirty="0"/>
              <a:t>.</a:t>
            </a:r>
            <a:br>
              <a:rPr lang="en-GB" sz="1600" dirty="0"/>
            </a:br>
            <a:r>
              <a:rPr lang="en-GB" sz="1600" dirty="0"/>
              <a:t>[%]</a:t>
            </a:r>
          </a:p>
        </p:txBody>
      </p:sp>
      <p:sp>
        <p:nvSpPr>
          <p:cNvPr id="28" name="Rechteck 27">
            <a:extLst>
              <a:ext uri="{FF2B5EF4-FFF2-40B4-BE49-F238E27FC236}">
                <a16:creationId xmlns:a16="http://schemas.microsoft.com/office/drawing/2014/main" id="{73A5ED9F-241A-4607-9100-BF599031DB67}"/>
              </a:ext>
            </a:extLst>
          </p:cNvPr>
          <p:cNvSpPr/>
          <p:nvPr/>
        </p:nvSpPr>
        <p:spPr>
          <a:xfrm>
            <a:off x="3544956" y="4515912"/>
            <a:ext cx="893954"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Gemein-kosten</a:t>
            </a:r>
            <a:endParaRPr lang="en-GB" sz="1400" dirty="0"/>
          </a:p>
          <a:p>
            <a:r>
              <a:rPr lang="en-GB" sz="1400" dirty="0"/>
              <a:t>[€/</a:t>
            </a:r>
            <a:r>
              <a:rPr lang="en-GB" sz="1400" dirty="0" err="1"/>
              <a:t>Fahrz</a:t>
            </a:r>
            <a:r>
              <a:rPr lang="en-GB" sz="1400" dirty="0"/>
              <a:t>.]</a:t>
            </a:r>
          </a:p>
        </p:txBody>
      </p:sp>
      <p:sp>
        <p:nvSpPr>
          <p:cNvPr id="29" name="Rechteck 28">
            <a:extLst>
              <a:ext uri="{FF2B5EF4-FFF2-40B4-BE49-F238E27FC236}">
                <a16:creationId xmlns:a16="http://schemas.microsoft.com/office/drawing/2014/main" id="{79B8F7C4-7B5E-446F-BA1F-153742669EB9}"/>
              </a:ext>
            </a:extLst>
          </p:cNvPr>
          <p:cNvSpPr/>
          <p:nvPr/>
        </p:nvSpPr>
        <p:spPr>
          <a:xfrm>
            <a:off x="5474308" y="4515912"/>
            <a:ext cx="949280"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Raum-nutzung</a:t>
            </a:r>
            <a:endParaRPr lang="en-GB" sz="1400" dirty="0"/>
          </a:p>
          <a:p>
            <a:r>
              <a:rPr lang="en-GB" sz="1400" dirty="0"/>
              <a:t>[%]</a:t>
            </a:r>
          </a:p>
        </p:txBody>
      </p:sp>
      <p:sp>
        <p:nvSpPr>
          <p:cNvPr id="30" name="Rechteck 29">
            <a:extLst>
              <a:ext uri="{FF2B5EF4-FFF2-40B4-BE49-F238E27FC236}">
                <a16:creationId xmlns:a16="http://schemas.microsoft.com/office/drawing/2014/main" id="{10E47C85-AC94-40F3-AE9F-910CC863B397}"/>
              </a:ext>
            </a:extLst>
          </p:cNvPr>
          <p:cNvSpPr/>
          <p:nvPr/>
        </p:nvSpPr>
        <p:spPr>
          <a:xfrm>
            <a:off x="4488636" y="4515912"/>
            <a:ext cx="937473"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Transport-gut</a:t>
            </a:r>
            <a:br>
              <a:rPr lang="en-GB" sz="1400" dirty="0"/>
            </a:br>
            <a:r>
              <a:rPr lang="en-GB" sz="1400" dirty="0"/>
              <a:t>[bis / Fahrzeug]</a:t>
            </a:r>
          </a:p>
        </p:txBody>
      </p:sp>
      <p:sp>
        <p:nvSpPr>
          <p:cNvPr id="31" name="Rechteck 30">
            <a:extLst>
              <a:ext uri="{FF2B5EF4-FFF2-40B4-BE49-F238E27FC236}">
                <a16:creationId xmlns:a16="http://schemas.microsoft.com/office/drawing/2014/main" id="{093F68DA-246F-4CD7-9595-4AD831143017}"/>
              </a:ext>
            </a:extLst>
          </p:cNvPr>
          <p:cNvSpPr/>
          <p:nvPr/>
        </p:nvSpPr>
        <p:spPr>
          <a:xfrm>
            <a:off x="3544956" y="5539160"/>
            <a:ext cx="893954"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Inbound</a:t>
            </a:r>
          </a:p>
          <a:p>
            <a:r>
              <a:rPr lang="en-GB" sz="1400" dirty="0" err="1"/>
              <a:t>Bestände</a:t>
            </a:r>
            <a:r>
              <a:rPr lang="en-GB" sz="1400" dirty="0"/>
              <a:t> </a:t>
            </a:r>
          </a:p>
          <a:p>
            <a:r>
              <a:rPr lang="en-GB" sz="1400" dirty="0"/>
              <a:t>[€/</a:t>
            </a:r>
            <a:r>
              <a:rPr lang="en-GB" sz="1400" dirty="0" err="1"/>
              <a:t>Fahrz</a:t>
            </a:r>
            <a:r>
              <a:rPr lang="en-GB" sz="1400" dirty="0"/>
              <a:t>.]</a:t>
            </a:r>
          </a:p>
        </p:txBody>
      </p:sp>
      <p:sp>
        <p:nvSpPr>
          <p:cNvPr id="32" name="Rechteck 31">
            <a:extLst>
              <a:ext uri="{FF2B5EF4-FFF2-40B4-BE49-F238E27FC236}">
                <a16:creationId xmlns:a16="http://schemas.microsoft.com/office/drawing/2014/main" id="{058CC023-64F5-485E-A0CF-1710935C3E9D}"/>
              </a:ext>
            </a:extLst>
          </p:cNvPr>
          <p:cNvSpPr/>
          <p:nvPr/>
        </p:nvSpPr>
        <p:spPr>
          <a:xfrm>
            <a:off x="5474308" y="5539160"/>
            <a:ext cx="947047"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Ausl</a:t>
            </a:r>
            <a:r>
              <a:rPr lang="en-GB" sz="1400" dirty="0"/>
              <a:t>. Dock-</a:t>
            </a:r>
            <a:r>
              <a:rPr lang="en-GB" sz="1400" dirty="0" err="1"/>
              <a:t>Kapazität</a:t>
            </a:r>
            <a:br>
              <a:rPr lang="en-GB" sz="1400" dirty="0"/>
            </a:br>
            <a:r>
              <a:rPr lang="en-GB" sz="1400" dirty="0"/>
              <a:t>[%]</a:t>
            </a:r>
          </a:p>
        </p:txBody>
      </p:sp>
      <p:sp>
        <p:nvSpPr>
          <p:cNvPr id="34" name="Rechteck 33">
            <a:extLst>
              <a:ext uri="{FF2B5EF4-FFF2-40B4-BE49-F238E27FC236}">
                <a16:creationId xmlns:a16="http://schemas.microsoft.com/office/drawing/2014/main" id="{25A9699B-1682-4D6F-8B17-85F42BA69AFF}"/>
              </a:ext>
            </a:extLst>
          </p:cNvPr>
          <p:cNvSpPr/>
          <p:nvPr/>
        </p:nvSpPr>
        <p:spPr>
          <a:xfrm>
            <a:off x="4488637" y="5539160"/>
            <a:ext cx="937398"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Transport-</a:t>
            </a:r>
            <a:r>
              <a:rPr lang="en-GB" sz="1400" dirty="0" err="1"/>
              <a:t>entfer</a:t>
            </a:r>
            <a:r>
              <a:rPr lang="en-GB" sz="1400" dirty="0"/>
              <a:t>-</a:t>
            </a:r>
            <a:r>
              <a:rPr lang="en-GB" sz="1400" dirty="0" err="1"/>
              <a:t>nungen</a:t>
            </a:r>
            <a:br>
              <a:rPr lang="en-GB" sz="1400" dirty="0"/>
            </a:br>
            <a:r>
              <a:rPr lang="en-GB" sz="1400" dirty="0"/>
              <a:t>[km/</a:t>
            </a:r>
            <a:r>
              <a:rPr lang="en-GB" sz="1400" dirty="0" err="1"/>
              <a:t>Fahr</a:t>
            </a:r>
            <a:r>
              <a:rPr lang="en-GB" sz="1400" dirty="0"/>
              <a:t>.]</a:t>
            </a:r>
          </a:p>
        </p:txBody>
      </p:sp>
      <p:sp>
        <p:nvSpPr>
          <p:cNvPr id="35" name="Rechteck 34">
            <a:extLst>
              <a:ext uri="{FF2B5EF4-FFF2-40B4-BE49-F238E27FC236}">
                <a16:creationId xmlns:a16="http://schemas.microsoft.com/office/drawing/2014/main" id="{77FCAEA1-640A-4383-A21D-9C7E4ED10F86}"/>
              </a:ext>
            </a:extLst>
          </p:cNvPr>
          <p:cNvSpPr/>
          <p:nvPr/>
        </p:nvSpPr>
        <p:spPr>
          <a:xfrm>
            <a:off x="8481339" y="4431616"/>
            <a:ext cx="947660" cy="98255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Qualität</a:t>
            </a:r>
            <a:r>
              <a:rPr lang="en-GB" sz="1400" dirty="0"/>
              <a:t> Transport-</a:t>
            </a:r>
            <a:r>
              <a:rPr lang="en-GB" sz="1400" dirty="0" err="1"/>
              <a:t>dokumen</a:t>
            </a:r>
            <a:r>
              <a:rPr lang="en-GB" sz="1400" dirty="0"/>
              <a:t>-</a:t>
            </a:r>
            <a:r>
              <a:rPr lang="en-GB" sz="1400" dirty="0" err="1"/>
              <a:t>te</a:t>
            </a:r>
            <a:r>
              <a:rPr lang="en-GB" sz="1400" dirty="0"/>
              <a:t> [%]</a:t>
            </a:r>
          </a:p>
        </p:txBody>
      </p:sp>
      <p:sp>
        <p:nvSpPr>
          <p:cNvPr id="36" name="Rechteck 35">
            <a:extLst>
              <a:ext uri="{FF2B5EF4-FFF2-40B4-BE49-F238E27FC236}">
                <a16:creationId xmlns:a16="http://schemas.microsoft.com/office/drawing/2014/main" id="{8C7315E4-1A89-499F-97B1-51F619A0B10F}"/>
              </a:ext>
            </a:extLst>
          </p:cNvPr>
          <p:cNvSpPr/>
          <p:nvPr/>
        </p:nvSpPr>
        <p:spPr>
          <a:xfrm>
            <a:off x="8481339" y="5463613"/>
            <a:ext cx="947660" cy="7556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Labelling-</a:t>
            </a:r>
            <a:r>
              <a:rPr lang="en-GB" sz="1400" dirty="0" err="1"/>
              <a:t>Qualität</a:t>
            </a:r>
            <a:br>
              <a:rPr lang="en-GB" sz="1400" dirty="0"/>
            </a:br>
            <a:r>
              <a:rPr lang="en-GB" sz="1400" dirty="0"/>
              <a:t>[%]</a:t>
            </a:r>
          </a:p>
        </p:txBody>
      </p:sp>
      <p:sp>
        <p:nvSpPr>
          <p:cNvPr id="38" name="Rechteck 37">
            <a:extLst>
              <a:ext uri="{FF2B5EF4-FFF2-40B4-BE49-F238E27FC236}">
                <a16:creationId xmlns:a16="http://schemas.microsoft.com/office/drawing/2014/main" id="{91CE5EAE-E270-4365-B9C7-A83260E9562B}"/>
              </a:ext>
            </a:extLst>
          </p:cNvPr>
          <p:cNvSpPr/>
          <p:nvPr/>
        </p:nvSpPr>
        <p:spPr>
          <a:xfrm>
            <a:off x="6471087" y="4642818"/>
            <a:ext cx="994838" cy="106789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Verpa-ckungskon-formität</a:t>
            </a:r>
            <a:r>
              <a:rPr lang="en-GB" sz="1400" dirty="0"/>
              <a:t> &amp; </a:t>
            </a:r>
            <a:r>
              <a:rPr lang="en-GB" sz="1400" dirty="0" err="1"/>
              <a:t>Qualität</a:t>
            </a:r>
            <a:endParaRPr lang="en-GB" sz="1400" dirty="0"/>
          </a:p>
          <a:p>
            <a:r>
              <a:rPr lang="en-GB" sz="1400" dirty="0"/>
              <a:t>[%]</a:t>
            </a:r>
          </a:p>
        </p:txBody>
      </p:sp>
      <p:sp>
        <p:nvSpPr>
          <p:cNvPr id="39" name="Rechteck 38">
            <a:extLst>
              <a:ext uri="{FF2B5EF4-FFF2-40B4-BE49-F238E27FC236}">
                <a16:creationId xmlns:a16="http://schemas.microsoft.com/office/drawing/2014/main" id="{6251DBFB-4957-4429-B37D-F8134E8D8356}"/>
              </a:ext>
            </a:extLst>
          </p:cNvPr>
          <p:cNvSpPr/>
          <p:nvPr/>
        </p:nvSpPr>
        <p:spPr>
          <a:xfrm>
            <a:off x="6471086" y="5768462"/>
            <a:ext cx="986729" cy="70618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Qualität der Teile</a:t>
            </a:r>
          </a:p>
          <a:p>
            <a:r>
              <a:rPr lang="en-GB" sz="1400" dirty="0"/>
              <a:t>[%]</a:t>
            </a:r>
          </a:p>
        </p:txBody>
      </p:sp>
      <p:sp>
        <p:nvSpPr>
          <p:cNvPr id="40" name="Rechteck 39">
            <a:extLst>
              <a:ext uri="{FF2B5EF4-FFF2-40B4-BE49-F238E27FC236}">
                <a16:creationId xmlns:a16="http://schemas.microsoft.com/office/drawing/2014/main" id="{B01F16F2-DD14-4CB8-AC51-972AF3A0F936}"/>
              </a:ext>
            </a:extLst>
          </p:cNvPr>
          <p:cNvSpPr/>
          <p:nvPr/>
        </p:nvSpPr>
        <p:spPr>
          <a:xfrm>
            <a:off x="7507542" y="4880035"/>
            <a:ext cx="924066" cy="1516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Anzahl</a:t>
            </a:r>
            <a:r>
              <a:rPr lang="en-GB" sz="1400" dirty="0"/>
              <a:t> der </a:t>
            </a:r>
            <a:r>
              <a:rPr lang="en-GB" sz="1400" dirty="0" err="1"/>
              <a:t>Aus</a:t>
            </a:r>
            <a:r>
              <a:rPr lang="en-GB" sz="1400" dirty="0"/>
              <a:t>-</a:t>
            </a:r>
            <a:r>
              <a:rPr lang="en-GB" sz="1400" dirty="0" err="1"/>
              <a:t>nahmebe</a:t>
            </a:r>
            <a:r>
              <a:rPr lang="en-GB" sz="1400" dirty="0"/>
              <a:t>-hand-</a:t>
            </a:r>
            <a:r>
              <a:rPr lang="en-GB" sz="1400" dirty="0" err="1"/>
              <a:t>lungen</a:t>
            </a:r>
            <a:r>
              <a:rPr lang="en-GB" sz="1400" dirty="0"/>
              <a:t> [%]</a:t>
            </a:r>
          </a:p>
        </p:txBody>
      </p:sp>
      <p:sp>
        <p:nvSpPr>
          <p:cNvPr id="44" name="Rechteck 43">
            <a:extLst>
              <a:ext uri="{FF2B5EF4-FFF2-40B4-BE49-F238E27FC236}">
                <a16:creationId xmlns:a16="http://schemas.microsoft.com/office/drawing/2014/main" id="{D55930E5-9781-4F5A-ADDA-AD841A8A68FF}"/>
              </a:ext>
            </a:extLst>
          </p:cNvPr>
          <p:cNvSpPr/>
          <p:nvPr/>
        </p:nvSpPr>
        <p:spPr>
          <a:xfrm>
            <a:off x="9517028" y="4442942"/>
            <a:ext cx="947659" cy="9825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err="1"/>
              <a:t>Durchlauf</a:t>
            </a:r>
            <a:r>
              <a:rPr lang="en-GB" sz="1400" dirty="0"/>
              <a:t>- </a:t>
            </a:r>
            <a:r>
              <a:rPr lang="en-GB" sz="1400" dirty="0" err="1"/>
              <a:t>zeit</a:t>
            </a:r>
            <a:r>
              <a:rPr lang="en-GB" sz="1400" dirty="0"/>
              <a:t> Transport</a:t>
            </a:r>
          </a:p>
          <a:p>
            <a:r>
              <a:rPr lang="en-GB" sz="1400" dirty="0"/>
              <a:t>[hrs]</a:t>
            </a:r>
          </a:p>
        </p:txBody>
      </p:sp>
      <p:sp>
        <p:nvSpPr>
          <p:cNvPr id="46" name="Rechteck 45">
            <a:extLst>
              <a:ext uri="{FF2B5EF4-FFF2-40B4-BE49-F238E27FC236}">
                <a16:creationId xmlns:a16="http://schemas.microsoft.com/office/drawing/2014/main" id="{80D6C0EB-ACC0-41CB-BC06-2224D47C5077}"/>
              </a:ext>
            </a:extLst>
          </p:cNvPr>
          <p:cNvSpPr/>
          <p:nvPr/>
        </p:nvSpPr>
        <p:spPr>
          <a:xfrm>
            <a:off x="9517029" y="5488788"/>
            <a:ext cx="2634151" cy="730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Grad der Lean-</a:t>
            </a:r>
            <a:r>
              <a:rPr lang="en-GB" sz="1600" dirty="0" err="1"/>
              <a:t>Implementierung</a:t>
            </a:r>
            <a:r>
              <a:rPr lang="en-GB" sz="1600" dirty="0"/>
              <a:t> [%]</a:t>
            </a:r>
          </a:p>
        </p:txBody>
      </p:sp>
      <p:cxnSp>
        <p:nvCxnSpPr>
          <p:cNvPr id="7" name="Gerader Verbinder 6">
            <a:extLst>
              <a:ext uri="{FF2B5EF4-FFF2-40B4-BE49-F238E27FC236}">
                <a16:creationId xmlns:a16="http://schemas.microsoft.com/office/drawing/2014/main" id="{D6ACE7A9-80E5-45F3-A61C-AB4DA670F6BB}"/>
              </a:ext>
            </a:extLst>
          </p:cNvPr>
          <p:cNvCxnSpPr/>
          <p:nvPr/>
        </p:nvCxnSpPr>
        <p:spPr>
          <a:xfrm>
            <a:off x="3540589" y="3349592"/>
            <a:ext cx="87589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Rectangle 85">
            <a:extLst>
              <a:ext uri="{FF2B5EF4-FFF2-40B4-BE49-F238E27FC236}">
                <a16:creationId xmlns:a16="http://schemas.microsoft.com/office/drawing/2014/main" id="{DCDD6262-8CA8-4B64-9834-3A5786955810}"/>
              </a:ext>
            </a:extLst>
          </p:cNvPr>
          <p:cNvSpPr>
            <a:spLocks/>
          </p:cNvSpPr>
          <p:nvPr/>
        </p:nvSpPr>
        <p:spPr bwMode="auto">
          <a:xfrm rot="16200000">
            <a:off x="2684397" y="4953231"/>
            <a:ext cx="1474891"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tx2"/>
                </a:solidFill>
                <a:latin typeface="+mj-lt"/>
                <a:ea typeface="Roboto" charset="0"/>
                <a:cs typeface="Roboto" charset="0"/>
                <a:sym typeface="Bebas Neue" charset="0"/>
              </a:rPr>
              <a:t>KPIs (Beispiele)</a:t>
            </a:r>
          </a:p>
        </p:txBody>
      </p:sp>
      <p:sp>
        <p:nvSpPr>
          <p:cNvPr id="48" name="Rectangle 85">
            <a:extLst>
              <a:ext uri="{FF2B5EF4-FFF2-40B4-BE49-F238E27FC236}">
                <a16:creationId xmlns:a16="http://schemas.microsoft.com/office/drawing/2014/main" id="{3F4E4858-779F-41F0-AD7F-522593ADB5BF}"/>
              </a:ext>
            </a:extLst>
          </p:cNvPr>
          <p:cNvSpPr>
            <a:spLocks/>
          </p:cNvSpPr>
          <p:nvPr/>
        </p:nvSpPr>
        <p:spPr bwMode="auto">
          <a:xfrm rot="16200000">
            <a:off x="2961215" y="2563676"/>
            <a:ext cx="932499"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a:solidFill>
                  <a:schemeClr val="tx2"/>
                </a:solidFill>
                <a:latin typeface="+mj-lt"/>
                <a:ea typeface="Roboto" charset="0"/>
                <a:cs typeface="Roboto" charset="0"/>
                <a:sym typeface="Bebas Neue" charset="0"/>
              </a:rPr>
              <a:t>TOP-Level</a:t>
            </a:r>
            <a:endParaRPr lang="en-GB" sz="1600" b="1" spc="113" dirty="0">
              <a:solidFill>
                <a:schemeClr val="tx2"/>
              </a:solidFill>
              <a:latin typeface="+mj-lt"/>
              <a:ea typeface="Roboto" charset="0"/>
              <a:cs typeface="Roboto" charset="0"/>
              <a:sym typeface="Bebas Neue" charset="0"/>
            </a:endParaRPr>
          </a:p>
        </p:txBody>
      </p:sp>
      <p:sp>
        <p:nvSpPr>
          <p:cNvPr id="42" name="Textplatzhalter 32">
            <a:extLst>
              <a:ext uri="{FF2B5EF4-FFF2-40B4-BE49-F238E27FC236}">
                <a16:creationId xmlns:a16="http://schemas.microsoft.com/office/drawing/2014/main" id="{C5E67BAD-543F-4BC8-A384-DAD58C65BE4D}"/>
              </a:ext>
            </a:extLst>
          </p:cNvPr>
          <p:cNvSpPr txBox="1">
            <a:spLocks/>
          </p:cNvSpPr>
          <p:nvPr/>
        </p:nvSpPr>
        <p:spPr>
          <a:xfrm>
            <a:off x="1387274" y="467129"/>
            <a:ext cx="7686698" cy="13279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err="1"/>
              <a:t>Informationsquellen</a:t>
            </a:r>
            <a:r>
              <a:rPr lang="en-GB" sz="3200" dirty="0"/>
              <a:t> </a:t>
            </a:r>
            <a:r>
              <a:rPr lang="en-GB" sz="3200" dirty="0" err="1"/>
              <a:t>im</a:t>
            </a:r>
            <a:r>
              <a:rPr lang="en-GB" sz="3200" dirty="0"/>
              <a:t> Unternehmen: Inbound </a:t>
            </a:r>
            <a:r>
              <a:rPr lang="en-GB" sz="3200" dirty="0" err="1"/>
              <a:t>Logistik</a:t>
            </a:r>
            <a:endParaRPr lang="en-GB" sz="3200" dirty="0"/>
          </a:p>
        </p:txBody>
      </p:sp>
    </p:spTree>
    <p:extLst>
      <p:ext uri="{BB962C8B-B14F-4D97-AF65-F5344CB8AC3E}">
        <p14:creationId xmlns:p14="http://schemas.microsoft.com/office/powerpoint/2010/main" val="70366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1440948" y="533776"/>
            <a:ext cx="6874352" cy="697353"/>
          </a:xfrm>
        </p:spPr>
        <p:txBody>
          <a:bodyPr>
            <a:noAutofit/>
          </a:bodyPr>
          <a:lstStyle/>
          <a:p>
            <a:r>
              <a:rPr lang="en-GB" sz="3200" dirty="0"/>
              <a:t>Outbound </a:t>
            </a:r>
            <a:r>
              <a:rPr lang="en-GB" sz="3200" dirty="0" err="1"/>
              <a:t>Logistik-Kennzahlen</a:t>
            </a:r>
            <a:r>
              <a:rPr lang="en-GB" sz="3200" dirty="0"/>
              <a:t>: </a:t>
            </a:r>
            <a:r>
              <a:rPr lang="en-GB" sz="3200" dirty="0" err="1"/>
              <a:t>Versandzeit</a:t>
            </a:r>
            <a:endParaRPr lang="en-GB" sz="3200" dirty="0"/>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264915" y="1829730"/>
            <a:ext cx="3378363" cy="506835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Die </a:t>
            </a:r>
            <a:r>
              <a:rPr lang="en-GB" sz="2000" dirty="0" err="1">
                <a:solidFill>
                  <a:srgbClr val="44546A"/>
                </a:solidFill>
                <a:latin typeface="+mj-lt"/>
                <a:ea typeface="Open Sans Light" panose="020B0306030504020204" pitchFamily="34" charset="0"/>
                <a:cs typeface="Open Sans Light" panose="020B0306030504020204" pitchFamily="34" charset="0"/>
              </a:rPr>
              <a:t>Liefertermintreue</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ist</a:t>
            </a:r>
            <a:r>
              <a:rPr lang="en-GB" sz="2000" dirty="0">
                <a:solidFill>
                  <a:srgbClr val="44546A"/>
                </a:solidFill>
                <a:latin typeface="+mj-lt"/>
                <a:ea typeface="Open Sans Light" panose="020B0306030504020204" pitchFamily="34" charset="0"/>
                <a:cs typeface="Open Sans Light" panose="020B0306030504020204" pitchFamily="34" charset="0"/>
              </a:rPr>
              <a:t> die wichtigste Kennzahl zur Messung der Effizienz der Lieferkettenprozesse in Ihrer Organisation. Sie ist ein Indikator dafür, wie gut Ihre Organisation in der Lage ist, die Kundennachfrage in Bezug auf den gewünschten </a:t>
            </a:r>
            <a:r>
              <a:rPr lang="en-GB" sz="2000" dirty="0" err="1">
                <a:solidFill>
                  <a:srgbClr val="44546A"/>
                </a:solidFill>
                <a:latin typeface="+mj-lt"/>
                <a:ea typeface="Open Sans Light" panose="020B0306030504020204" pitchFamily="34" charset="0"/>
                <a:cs typeface="Open Sans Light" panose="020B0306030504020204" pitchFamily="34" charset="0"/>
              </a:rPr>
              <a:t>Liefertermin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zu</a:t>
            </a:r>
            <a:r>
              <a:rPr lang="en-GB" sz="2000" dirty="0">
                <a:solidFill>
                  <a:srgbClr val="44546A"/>
                </a:solidFill>
                <a:latin typeface="+mj-lt"/>
                <a:ea typeface="Open Sans Light" panose="020B0306030504020204" pitchFamily="34" charset="0"/>
                <a:cs typeface="Open Sans Light" panose="020B0306030504020204" pitchFamily="34" charset="0"/>
              </a:rPr>
              <a:t> erfüllen.</a:t>
            </a:r>
          </a:p>
          <a:p>
            <a:pPr algn="l">
              <a:lnSpc>
                <a:spcPct val="100000"/>
              </a:lnSpc>
            </a:pPr>
            <a:r>
              <a:rPr lang="en-GB" sz="2000" dirty="0" err="1">
                <a:solidFill>
                  <a:srgbClr val="44546A"/>
                </a:solidFill>
                <a:latin typeface="+mj-lt"/>
                <a:ea typeface="Open Sans Light" panose="020B0306030504020204" pitchFamily="34" charset="0"/>
                <a:cs typeface="Open Sans Light" panose="020B0306030504020204" pitchFamily="34" charset="0"/>
              </a:rPr>
              <a:t>Wenn</a:t>
            </a:r>
            <a:r>
              <a:rPr lang="en-GB" sz="2000" dirty="0">
                <a:solidFill>
                  <a:srgbClr val="44546A"/>
                </a:solidFill>
                <a:latin typeface="+mj-lt"/>
                <a:ea typeface="Open Sans Light" panose="020B0306030504020204" pitchFamily="34" charset="0"/>
                <a:cs typeface="Open Sans Light" panose="020B0306030504020204" pitchFamily="34" charset="0"/>
              </a:rPr>
              <a:t> Sie die Wünsche Ihrer Kunden nicht erfüllen, kann das zu allen möglichen negativen Folgen führen. Im </a:t>
            </a:r>
            <a:r>
              <a:rPr lang="en-GB" sz="2000" dirty="0" err="1">
                <a:solidFill>
                  <a:srgbClr val="44546A"/>
                </a:solidFill>
                <a:latin typeface="+mj-lt"/>
                <a:ea typeface="Open Sans Light" panose="020B0306030504020204" pitchFamily="34" charset="0"/>
                <a:cs typeface="Open Sans Light" panose="020B0306030504020204" pitchFamily="34" charset="0"/>
              </a:rPr>
              <a:t>schlimmsten</a:t>
            </a:r>
            <a:r>
              <a:rPr lang="en-GB" sz="2000" dirty="0">
                <a:solidFill>
                  <a:srgbClr val="44546A"/>
                </a:solidFill>
                <a:latin typeface="+mj-lt"/>
                <a:ea typeface="Open Sans Light" panose="020B0306030504020204" pitchFamily="34" charset="0"/>
                <a:cs typeface="Open Sans Light" panose="020B0306030504020204" pitchFamily="34" charset="0"/>
              </a:rPr>
              <a:t> Fall </a:t>
            </a:r>
            <a:r>
              <a:rPr lang="en-GB" sz="2000" dirty="0" err="1">
                <a:solidFill>
                  <a:srgbClr val="44546A"/>
                </a:solidFill>
                <a:latin typeface="+mj-lt"/>
                <a:ea typeface="Open Sans Light" panose="020B0306030504020204" pitchFamily="34" charset="0"/>
                <a:cs typeface="Open Sans Light" panose="020B0306030504020204" pitchFamily="34" charset="0"/>
              </a:rPr>
              <a:t>verlieren</a:t>
            </a:r>
            <a:r>
              <a:rPr lang="en-GB" sz="2000" dirty="0">
                <a:solidFill>
                  <a:srgbClr val="44546A"/>
                </a:solidFill>
                <a:latin typeface="+mj-lt"/>
                <a:ea typeface="Open Sans Light" panose="020B0306030504020204" pitchFamily="34" charset="0"/>
                <a:cs typeface="Open Sans Light" panose="020B0306030504020204" pitchFamily="34" charset="0"/>
              </a:rPr>
              <a:t> Sie </a:t>
            </a:r>
            <a:r>
              <a:rPr lang="en-GB" sz="2000" dirty="0" err="1">
                <a:solidFill>
                  <a:srgbClr val="44546A"/>
                </a:solidFill>
                <a:latin typeface="+mj-lt"/>
                <a:ea typeface="Open Sans Light" panose="020B0306030504020204" pitchFamily="34" charset="0"/>
                <a:cs typeface="Open Sans Light" panose="020B0306030504020204" pitchFamily="34" charset="0"/>
              </a:rPr>
              <a:t>Ihre</a:t>
            </a:r>
            <a:r>
              <a:rPr lang="en-GB" sz="2000" dirty="0">
                <a:solidFill>
                  <a:srgbClr val="44546A"/>
                </a:solidFill>
                <a:latin typeface="+mj-lt"/>
                <a:ea typeface="Open Sans Light" panose="020B0306030504020204" pitchFamily="34" charset="0"/>
                <a:cs typeface="Open Sans Light" panose="020B0306030504020204" pitchFamily="34" charset="0"/>
              </a:rPr>
              <a:t> Kunden an die Konkurrenz.</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298868" y="4452224"/>
            <a:ext cx="7733638" cy="1872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8" y="4447617"/>
            <a:ext cx="1363412" cy="186829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472320"/>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95108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393870" y="2037820"/>
            <a:ext cx="7638636" cy="234450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8" y="2037819"/>
            <a:ext cx="1174532" cy="234450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19219" y="3037252"/>
            <a:ext cx="1064245"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238368" y="2050455"/>
            <a:ext cx="6794138" cy="2308324"/>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Dies ist ein erster Logistik-KPI, der Ihnen hilft, die Leistung Ihrer Lieferkette zu messen. Wenn die Zeitspanne zwischen dem Moment, in dem der Kunde seine Bestellung aufgegeben hat, und dem Moment, in dem diese Bestellung für den Versand vorbereitet wird, zu lang ist, kann dies auf Probleme im Prozess hinweisen, die behoben werden müssen. Egal, ob es sich um </a:t>
            </a:r>
            <a:r>
              <a:rPr lang="en-GB" sz="1600" dirty="0" err="1">
                <a:solidFill>
                  <a:schemeClr val="bg1"/>
                </a:solidFill>
                <a:latin typeface="+mj-lt"/>
                <a:ea typeface="Lato Light" charset="0"/>
                <a:cs typeface="Lato Light" charset="0"/>
              </a:rPr>
              <a:t>veraltete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Planungsprozesse</a:t>
            </a:r>
            <a:r>
              <a:rPr lang="en-GB" sz="1600" dirty="0">
                <a:solidFill>
                  <a:schemeClr val="bg1"/>
                </a:solidFill>
                <a:latin typeface="+mj-lt"/>
                <a:ea typeface="Lato Light" charset="0"/>
                <a:cs typeface="Lato Light" charset="0"/>
              </a:rPr>
              <a:t> oder nicht verbundene Ausführungssysteme handelt, die zu langsam sind, um eine steigende Nachfrage zu bewältigen - die Probleme müssen angegangen werden, um schnell auf unerwartete Ereignisse reagieren zu können. </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130739" y="5210718"/>
            <a:ext cx="1174531"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473400" y="4447618"/>
            <a:ext cx="6559106" cy="830997"/>
          </a:xfrm>
          <a:prstGeom prst="rect">
            <a:avLst/>
          </a:prstGeom>
          <a:noFill/>
        </p:spPr>
        <p:txBody>
          <a:bodyPr wrap="square" rtlCol="0">
            <a:spAutoFit/>
          </a:bodyPr>
          <a:lstStyle/>
          <a:p>
            <a:r>
              <a:rPr lang="en-GB" sz="1600" dirty="0">
                <a:solidFill>
                  <a:schemeClr val="bg1"/>
                </a:solidFill>
                <a:ea typeface="Lato Light" charset="0"/>
                <a:cs typeface="Lato Light" charset="0"/>
              </a:rPr>
              <a:t>Die termingerechte Versandleistung bezieht sich auf das Verhältnis der Bestellungen, die am oder vor dem gewünschten Versanddatum versandt wurden, geteilt durch die Gesamtzahl der Bestellungen.</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1BBAAEED-F725-499C-9F08-ACB951F9DD89}"/>
                  </a:ext>
                </a:extLst>
              </p:cNvPr>
              <p:cNvSpPr txBox="1"/>
              <p:nvPr/>
            </p:nvSpPr>
            <p:spPr>
              <a:xfrm>
                <a:off x="5751229" y="5439811"/>
                <a:ext cx="5373074" cy="51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𝐿𝑖𝑒𝑓𝑒𝑟𝑡𝑒𝑟𝑚𝑖𝑛𝑡𝑟𝑒𝑢𝑒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𝑃</m:t>
                          </m:r>
                          <m:r>
                            <a:rPr lang="de-DE" sz="1600" b="0" i="1" smtClean="0">
                              <a:solidFill>
                                <a:schemeClr val="bg1"/>
                              </a:solidFill>
                              <a:latin typeface="Cambria Math" panose="02040503050406030204" pitchFamily="18" charset="0"/>
                            </a:rPr>
                            <m:t>ü</m:t>
                          </m:r>
                          <m:r>
                            <a:rPr lang="de-DE" sz="1600" b="0" i="1" smtClean="0">
                              <a:solidFill>
                                <a:schemeClr val="bg1"/>
                              </a:solidFill>
                              <a:latin typeface="Cambria Math" panose="02040503050406030204" pitchFamily="18" charset="0"/>
                            </a:rPr>
                            <m:t>𝑛𝑘𝑡𝑙𝑖𝑐h𝑒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𝐿𝑖𝑒𝑓𝑒𝑟𝑢𝑛𝑔𝑒𝑛</m:t>
                          </m:r>
                        </m:num>
                        <m:den>
                          <m:r>
                            <a:rPr lang="de-DE" sz="1600" b="0" i="1" smtClean="0">
                              <a:solidFill>
                                <a:schemeClr val="bg1"/>
                              </a:solidFill>
                              <a:latin typeface="Cambria Math" panose="02040503050406030204" pitchFamily="18" charset="0"/>
                            </a:rPr>
                            <m:t>𝐺𝑒𝑠𝑎𝑚𝑡𝑒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𝐴𝑛𝑧𝑎h𝑙</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𝐵𝑒𝑠𝑡𝑒𝑙𝑙𝑢𝑛𝑔𝑒𝑛</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5751229" y="5439811"/>
                <a:ext cx="5373074" cy="511358"/>
              </a:xfrm>
              <a:prstGeom prst="rect">
                <a:avLst/>
              </a:prstGeom>
              <a:blipFill>
                <a:blip r:embed="rId3"/>
                <a:stretch>
                  <a:fillRect l="-706" t="-7317" r="-235" b="-19512"/>
                </a:stretch>
              </a:blipFill>
            </p:spPr>
            <p:txBody>
              <a:bodyPr/>
              <a:lstStyle/>
              <a:p>
                <a:r>
                  <a:rPr lang="de-DE">
                    <a:noFill/>
                  </a:rPr>
                  <a:t> </a:t>
                </a:r>
              </a:p>
            </p:txBody>
          </p:sp>
        </mc:Fallback>
      </mc:AlternateContent>
      <p:pic>
        <p:nvPicPr>
          <p:cNvPr id="17" name="Grafik 16">
            <a:extLst>
              <a:ext uri="{FF2B5EF4-FFF2-40B4-BE49-F238E27FC236}">
                <a16:creationId xmlns:a16="http://schemas.microsoft.com/office/drawing/2014/main" id="{EB791BF1-BC23-4F7B-B0B2-220873636832}"/>
              </a:ext>
            </a:extLst>
          </p:cNvPr>
          <p:cNvPicPr>
            <a:picLocks noChangeAspect="1"/>
          </p:cNvPicPr>
          <p:nvPr/>
        </p:nvPicPr>
        <p:blipFill>
          <a:blip r:embed="rId4"/>
          <a:stretch>
            <a:fillRect/>
          </a:stretch>
        </p:blipFill>
        <p:spPr>
          <a:xfrm>
            <a:off x="9062670" y="218100"/>
            <a:ext cx="2751266" cy="1465049"/>
          </a:xfrm>
          <a:prstGeom prst="rect">
            <a:avLst/>
          </a:prstGeom>
        </p:spPr>
      </p:pic>
    </p:spTree>
    <p:extLst>
      <p:ext uri="{BB962C8B-B14F-4D97-AF65-F5344CB8AC3E}">
        <p14:creationId xmlns:p14="http://schemas.microsoft.com/office/powerpoint/2010/main" val="185623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2838D1-CDDB-4866-97B5-C8EA24C6919C}"/>
              </a:ext>
            </a:extLst>
          </p:cNvPr>
          <p:cNvSpPr txBox="1"/>
          <p:nvPr/>
        </p:nvSpPr>
        <p:spPr>
          <a:xfrm>
            <a:off x="731021" y="2344581"/>
            <a:ext cx="5364980" cy="1323439"/>
          </a:xfrm>
          <a:prstGeom prst="rect">
            <a:avLst/>
          </a:prstGeom>
          <a:noFill/>
        </p:spPr>
        <p:txBody>
          <a:bodyPr wrap="square">
            <a:spAutoFit/>
          </a:bodyPr>
          <a:lstStyle/>
          <a:p>
            <a:r>
              <a:rPr lang="en-GB" sz="4000" dirty="0">
                <a:solidFill>
                  <a:schemeClr val="bg1"/>
                </a:solidFill>
              </a:rPr>
              <a:t>Die Finanzkennzahlen, die Sie kennen müssen</a:t>
            </a:r>
          </a:p>
        </p:txBody>
      </p:sp>
    </p:spTree>
    <p:extLst>
      <p:ext uri="{BB962C8B-B14F-4D97-AF65-F5344CB8AC3E}">
        <p14:creationId xmlns:p14="http://schemas.microsoft.com/office/powerpoint/2010/main" val="210666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67409" y="1929519"/>
            <a:ext cx="3313991" cy="36218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Die Perfect Order Rate ist eine weitere sehr wichtige Logistik-Kennzahl, wenn es um die Effizienz Ihrer Lieferkette geht.</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Die </a:t>
            </a:r>
            <a:r>
              <a:rPr lang="en-GB" sz="2000" dirty="0" err="1">
                <a:solidFill>
                  <a:srgbClr val="44546A"/>
                </a:solidFill>
                <a:latin typeface="+mj-lt"/>
                <a:ea typeface="Open Sans Light" panose="020B0306030504020204" pitchFamily="34" charset="0"/>
                <a:cs typeface="Open Sans Light" panose="020B0306030504020204" pitchFamily="34" charset="0"/>
              </a:rPr>
              <a:t>perfekte</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Kennzahl</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kann</a:t>
            </a:r>
            <a:r>
              <a:rPr lang="en-GB" sz="2000" dirty="0">
                <a:solidFill>
                  <a:srgbClr val="44546A"/>
                </a:solidFill>
                <a:latin typeface="+mj-lt"/>
                <a:ea typeface="Open Sans Light" panose="020B0306030504020204" pitchFamily="34" charset="0"/>
                <a:cs typeface="Open Sans Light" panose="020B0306030504020204" pitchFamily="34" charset="0"/>
              </a:rPr>
              <a:t> ziemlich kompliziert werden, </a:t>
            </a:r>
            <a:r>
              <a:rPr lang="en-GB" sz="2000" dirty="0" err="1">
                <a:solidFill>
                  <a:srgbClr val="44546A"/>
                </a:solidFill>
                <a:latin typeface="+mj-lt"/>
                <a:ea typeface="Open Sans Light" panose="020B0306030504020204" pitchFamily="34" charset="0"/>
                <a:cs typeface="Open Sans Light" panose="020B0306030504020204" pitchFamily="34" charset="0"/>
              </a:rPr>
              <a:t>aber</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sie</a:t>
            </a:r>
            <a:r>
              <a:rPr lang="en-GB" sz="2000" dirty="0">
                <a:solidFill>
                  <a:srgbClr val="44546A"/>
                </a:solidFill>
                <a:latin typeface="+mj-lt"/>
                <a:ea typeface="Open Sans Light" panose="020B0306030504020204" pitchFamily="34" charset="0"/>
                <a:cs typeface="Open Sans Light" panose="020B0306030504020204" pitchFamily="34" charset="0"/>
              </a:rPr>
              <a:t> liefert nützliche Informationen.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Sie sagt Ihnen, wie viel Prozent der Aufträge genau und rechtzeitig </a:t>
            </a:r>
            <a:r>
              <a:rPr lang="en-GB" sz="2000" dirty="0" err="1">
                <a:solidFill>
                  <a:srgbClr val="44546A"/>
                </a:solidFill>
                <a:latin typeface="+mj-lt"/>
                <a:ea typeface="Open Sans Light" panose="020B0306030504020204" pitchFamily="34" charset="0"/>
                <a:cs typeface="Open Sans Light" panose="020B0306030504020204" pitchFamily="34" charset="0"/>
              </a:rPr>
              <a:t>bearbeitet</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werden</a:t>
            </a:r>
            <a:r>
              <a:rPr lang="en-GB" sz="2000" dirty="0">
                <a:solidFill>
                  <a:srgbClr val="44546A"/>
                </a:solidFill>
                <a:latin typeface="+mj-lt"/>
                <a:ea typeface="Open Sans Light" panose="020B0306030504020204" pitchFamily="34" charset="0"/>
                <a:cs typeface="Open Sans Light" panose="020B0306030504020204" pitchFamily="34" charset="0"/>
              </a:rPr>
              <a:t>.</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307219" y="4012442"/>
            <a:ext cx="7781864" cy="26216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7" y="4012441"/>
            <a:ext cx="1300246" cy="262167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697950"/>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517671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409954" y="2037820"/>
            <a:ext cx="7679129" cy="18359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2037820"/>
            <a:ext cx="1152917" cy="183597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237769" y="2546892"/>
            <a:ext cx="747664" cy="1107996"/>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Was sagt es Ihnen</a:t>
            </a:r>
          </a:p>
        </p:txBody>
      </p:sp>
      <p:sp>
        <p:nvSpPr>
          <p:cNvPr id="50" name="TextBox 86">
            <a:extLst>
              <a:ext uri="{FF2B5EF4-FFF2-40B4-BE49-F238E27FC236}">
                <a16:creationId xmlns:a16="http://schemas.microsoft.com/office/drawing/2014/main" id="{8C89A894-431D-46A1-9A84-4620192D51C3}"/>
              </a:ext>
            </a:extLst>
          </p:cNvPr>
          <p:cNvSpPr txBox="1"/>
          <p:nvPr/>
        </p:nvSpPr>
        <p:spPr>
          <a:xfrm>
            <a:off x="5365821" y="2057915"/>
            <a:ext cx="6826179" cy="1815882"/>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Sie misst die Anzahl der Aufträge, die ohne Zwischenfälle auf dem Weg bearbeitet, versandt und ausgeliefert werden. Sowohl die Versandzeit als auch die Lieferzeit werden eingehalten, die Bestellung ist nicht falsch und die Ware ist nicht beschädigt. Das ist wichtig, denn es zeigt die Effizienz Ihrer Lieferkette und Ihrer Lieferdienste, und das führt natürlich zu mehr zufriedenen Kunden, die bereit sind, wiederzukommen oder Ihre Dienste weiterzuempfehlen. Je höher diese Rate ist, desto besser ist es für Ihr Geschäft. </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061159" y="5194566"/>
            <a:ext cx="1375053" cy="276999"/>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err="1">
                <a:solidFill>
                  <a:schemeClr val="bg1"/>
                </a:solidFill>
                <a:latin typeface="+mj-lt"/>
                <a:ea typeface="Roboto" charset="0"/>
                <a:cs typeface="Roboto" charset="0"/>
                <a:sym typeface="Bebas Neue" charset="0"/>
              </a:rPr>
              <a:t>Berechnung</a:t>
            </a:r>
            <a:endParaRPr lang="en-GB"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428911" y="4040457"/>
            <a:ext cx="7171717" cy="1815882"/>
          </a:xfrm>
          <a:prstGeom prst="rect">
            <a:avLst/>
          </a:prstGeom>
          <a:noFill/>
        </p:spPr>
        <p:txBody>
          <a:bodyPr wrap="square" rtlCol="0">
            <a:spAutoFit/>
          </a:bodyPr>
          <a:lstStyle/>
          <a:p>
            <a:r>
              <a:rPr lang="en-GB" sz="1400" dirty="0" err="1">
                <a:solidFill>
                  <a:schemeClr val="bg1"/>
                </a:solidFill>
                <a:ea typeface="Lato Light" charset="0"/>
                <a:cs typeface="Lato Light" charset="0"/>
              </a:rPr>
              <a:t>Schlüsseln</a:t>
            </a:r>
            <a:r>
              <a:rPr lang="en-GB" sz="1400" dirty="0">
                <a:solidFill>
                  <a:schemeClr val="bg1"/>
                </a:solidFill>
                <a:ea typeface="Lato Light" charset="0"/>
                <a:cs typeface="Lato Light" charset="0"/>
              </a:rPr>
              <a:t> Sie die </a:t>
            </a:r>
            <a:r>
              <a:rPr lang="en-GB" sz="1400" dirty="0" err="1">
                <a:solidFill>
                  <a:schemeClr val="bg1"/>
                </a:solidFill>
                <a:ea typeface="Lato Light" charset="0"/>
                <a:cs typeface="Lato Light" charset="0"/>
              </a:rPr>
              <a:t>Faktoren</a:t>
            </a:r>
            <a:r>
              <a:rPr lang="en-GB" sz="1400" dirty="0">
                <a:solidFill>
                  <a:schemeClr val="bg1"/>
                </a:solidFill>
                <a:ea typeface="Lato Light" charset="0"/>
                <a:cs typeface="Lato Light" charset="0"/>
              </a:rPr>
              <a:t> auf, die </a:t>
            </a:r>
            <a:r>
              <a:rPr lang="en-GB" sz="1400" dirty="0" err="1">
                <a:solidFill>
                  <a:schemeClr val="bg1"/>
                </a:solidFill>
                <a:ea typeface="Lato Light" charset="0"/>
                <a:cs typeface="Lato Light" charset="0"/>
              </a:rPr>
              <a:t>zu</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einem</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perfekten</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Auftrag</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gehören</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z.B</a:t>
            </a:r>
            <a:r>
              <a:rPr lang="en-GB" sz="1400" dirty="0">
                <a:solidFill>
                  <a:schemeClr val="bg1"/>
                </a:solidFill>
                <a:ea typeface="Lato Light" charset="0"/>
                <a:cs typeface="Lato Light" charset="0"/>
              </a:rPr>
              <a:t>:</a:t>
            </a:r>
          </a:p>
          <a:p>
            <a:pPr marL="85725" indent="-85725">
              <a:buFont typeface="Arial" panose="020B0604020202020204" pitchFamily="34" charset="0"/>
              <a:buChar char="•"/>
            </a:pPr>
            <a:r>
              <a:rPr lang="en-GB" sz="1400" dirty="0">
                <a:solidFill>
                  <a:schemeClr val="bg1"/>
                </a:solidFill>
                <a:ea typeface="Lato Light" charset="0"/>
                <a:cs typeface="Lato Light" charset="0"/>
              </a:rPr>
              <a:t>% der </a:t>
            </a:r>
            <a:r>
              <a:rPr lang="en-GB" sz="1400" dirty="0" err="1">
                <a:solidFill>
                  <a:schemeClr val="bg1"/>
                </a:solidFill>
                <a:ea typeface="Lato Light" charset="0"/>
                <a:cs typeface="Lato Light" charset="0"/>
              </a:rPr>
              <a:t>termingerechten</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Aufträge</a:t>
            </a:r>
            <a:r>
              <a:rPr lang="en-GB" sz="1400" dirty="0">
                <a:solidFill>
                  <a:schemeClr val="bg1"/>
                </a:solidFill>
                <a:ea typeface="Lato Light" charset="0"/>
                <a:cs typeface="Lato Light" charset="0"/>
              </a:rPr>
              <a:t> = </a:t>
            </a:r>
            <a:r>
              <a:rPr lang="en-GB" sz="1400" dirty="0" err="1">
                <a:solidFill>
                  <a:schemeClr val="bg1"/>
                </a:solidFill>
                <a:ea typeface="Lato Light" charset="0"/>
                <a:cs typeface="Lato Light" charset="0"/>
              </a:rPr>
              <a:t>termingerechte</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Aufträge</a:t>
            </a:r>
            <a:r>
              <a:rPr lang="en-GB" sz="1400" dirty="0">
                <a:solidFill>
                  <a:schemeClr val="bg1"/>
                </a:solidFill>
                <a:ea typeface="Lato Light" charset="0"/>
                <a:cs typeface="Lato Light" charset="0"/>
              </a:rPr>
              <a:t> vs. </a:t>
            </a:r>
            <a:r>
              <a:rPr lang="en-GB" sz="1400" dirty="0" err="1">
                <a:solidFill>
                  <a:schemeClr val="bg1"/>
                </a:solidFill>
                <a:ea typeface="Lato Light" charset="0"/>
                <a:cs typeface="Lato Light" charset="0"/>
              </a:rPr>
              <a:t>Gesamtaufträge</a:t>
            </a:r>
            <a:endParaRPr lang="en-GB" sz="1400" dirty="0">
              <a:solidFill>
                <a:schemeClr val="bg1"/>
              </a:solidFill>
              <a:ea typeface="Lato Light" charset="0"/>
              <a:cs typeface="Lato Light" charset="0"/>
            </a:endParaRPr>
          </a:p>
          <a:p>
            <a:pPr marL="85725" indent="-85725">
              <a:buFont typeface="Arial" panose="020B0604020202020204" pitchFamily="34" charset="0"/>
              <a:buChar char="•"/>
            </a:pPr>
            <a:r>
              <a:rPr lang="en-GB" sz="1400" dirty="0">
                <a:solidFill>
                  <a:schemeClr val="bg1"/>
                </a:solidFill>
                <a:ea typeface="Lato Light" charset="0"/>
                <a:cs typeface="Lato Light" charset="0"/>
              </a:rPr>
              <a:t>% der </a:t>
            </a:r>
            <a:r>
              <a:rPr lang="en-GB" sz="1400" dirty="0" err="1">
                <a:solidFill>
                  <a:schemeClr val="bg1"/>
                </a:solidFill>
                <a:ea typeface="Lato Light" charset="0"/>
                <a:cs typeface="Lato Light" charset="0"/>
              </a:rPr>
              <a:t>vollständig</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ausgelieferten</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Aufträge</a:t>
            </a:r>
            <a:r>
              <a:rPr lang="en-GB" sz="1400" dirty="0">
                <a:solidFill>
                  <a:schemeClr val="bg1"/>
                </a:solidFill>
                <a:ea typeface="Lato Light" charset="0"/>
                <a:cs typeface="Lato Light" charset="0"/>
              </a:rPr>
              <a:t> = </a:t>
            </a:r>
            <a:r>
              <a:rPr lang="en-GB" sz="1400" dirty="0" err="1">
                <a:solidFill>
                  <a:schemeClr val="bg1"/>
                </a:solidFill>
                <a:ea typeface="Lato Light" charset="0"/>
                <a:cs typeface="Lato Light" charset="0"/>
              </a:rPr>
              <a:t>vollständig</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ausgelieferte</a:t>
            </a:r>
            <a:r>
              <a:rPr lang="en-GB" sz="1400" dirty="0">
                <a:solidFill>
                  <a:schemeClr val="bg1"/>
                </a:solidFill>
                <a:ea typeface="Lato Light" charset="0"/>
                <a:cs typeface="Lato Light" charset="0"/>
              </a:rPr>
              <a:t> </a:t>
            </a:r>
            <a:r>
              <a:rPr lang="en-GB" sz="1400" dirty="0" err="1">
                <a:solidFill>
                  <a:schemeClr val="bg1"/>
                </a:solidFill>
                <a:ea typeface="Lato Light" charset="0"/>
                <a:cs typeface="Lato Light" charset="0"/>
              </a:rPr>
              <a:t>Aufträge</a:t>
            </a:r>
            <a:r>
              <a:rPr lang="en-GB" sz="1400" dirty="0">
                <a:solidFill>
                  <a:schemeClr val="bg1"/>
                </a:solidFill>
                <a:ea typeface="Lato Light" charset="0"/>
                <a:cs typeface="Lato Light" charset="0"/>
              </a:rPr>
              <a:t> vs. </a:t>
            </a:r>
            <a:r>
              <a:rPr lang="en-GB" sz="1400" dirty="0" err="1">
                <a:solidFill>
                  <a:schemeClr val="bg1"/>
                </a:solidFill>
                <a:ea typeface="Lato Light" charset="0"/>
                <a:cs typeface="Lato Light" charset="0"/>
              </a:rPr>
              <a:t>Gesamtaufträge</a:t>
            </a:r>
            <a:endParaRPr lang="en-GB" sz="1400" dirty="0">
              <a:solidFill>
                <a:schemeClr val="bg1"/>
              </a:solidFill>
              <a:ea typeface="Lato Light" charset="0"/>
              <a:cs typeface="Lato Light" charset="0"/>
            </a:endParaRPr>
          </a:p>
          <a:p>
            <a:pPr marL="85725" indent="-85725">
              <a:buFont typeface="Arial" panose="020B0604020202020204" pitchFamily="34" charset="0"/>
              <a:buChar char="•"/>
            </a:pPr>
            <a:r>
              <a:rPr lang="en-GB" sz="1400" dirty="0">
                <a:solidFill>
                  <a:schemeClr val="bg1"/>
                </a:solidFill>
                <a:ea typeface="Lato Light" charset="0"/>
                <a:cs typeface="Lato Light" charset="0"/>
              </a:rPr>
              <a:t>% der Aufträge, die ohne Schaden ausgeliefert wurden = Aufträge ohne </a:t>
            </a:r>
            <a:r>
              <a:rPr lang="en-GB" sz="1400" dirty="0" err="1">
                <a:solidFill>
                  <a:schemeClr val="bg1"/>
                </a:solidFill>
                <a:ea typeface="Lato Light" charset="0"/>
                <a:cs typeface="Lato Light" charset="0"/>
              </a:rPr>
              <a:t>Schaden</a:t>
            </a:r>
            <a:r>
              <a:rPr lang="en-GB" sz="1400" dirty="0">
                <a:solidFill>
                  <a:schemeClr val="bg1"/>
                </a:solidFill>
                <a:ea typeface="Lato Light" charset="0"/>
                <a:cs typeface="Lato Light" charset="0"/>
              </a:rPr>
              <a:t> vs. Gesamtaufträge</a:t>
            </a:r>
          </a:p>
          <a:p>
            <a:pPr marL="85725" indent="-85725">
              <a:buFont typeface="Arial" panose="020B0604020202020204" pitchFamily="34" charset="0"/>
              <a:buChar char="•"/>
            </a:pPr>
            <a:r>
              <a:rPr lang="en-GB" sz="1400" dirty="0">
                <a:solidFill>
                  <a:schemeClr val="bg1"/>
                </a:solidFill>
                <a:ea typeface="Lato Light" charset="0"/>
                <a:cs typeface="Lato Light" charset="0"/>
              </a:rPr>
              <a:t>% der Aufträge mit korrekter Dokumentation = Aufträge mit korrekter </a:t>
            </a:r>
            <a:r>
              <a:rPr lang="en-GB" sz="1400" dirty="0" err="1">
                <a:solidFill>
                  <a:schemeClr val="bg1"/>
                </a:solidFill>
                <a:ea typeface="Lato Light" charset="0"/>
                <a:cs typeface="Lato Light" charset="0"/>
              </a:rPr>
              <a:t>Dokumentation</a:t>
            </a:r>
            <a:r>
              <a:rPr lang="en-GB" sz="1400" dirty="0">
                <a:solidFill>
                  <a:schemeClr val="bg1"/>
                </a:solidFill>
                <a:ea typeface="Lato Light" charset="0"/>
                <a:cs typeface="Lato Light" charset="0"/>
              </a:rPr>
              <a:t> vs. Gesamtaufträge</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1BBAAEED-F725-499C-9F08-ACB951F9DD89}"/>
                  </a:ext>
                </a:extLst>
              </p:cNvPr>
              <p:cNvSpPr txBox="1"/>
              <p:nvPr/>
            </p:nvSpPr>
            <p:spPr>
              <a:xfrm>
                <a:off x="5498868" y="5823560"/>
                <a:ext cx="6180939"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𝐴𝑢𝑓𝑡𝑟𝑎𝑔𝑠𝑔𝑒𝑛𝑎𝑢𝑖𝑔𝑘𝑒𝑖𝑡</m:t>
                      </m:r>
                      <m:r>
                        <a:rPr lang="en-GB"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𝑡𝑒𝑟𝑚𝑖𝑛𝑔𝑒𝑟𝑒𝑐h𝑡𝑒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𝐴𝑢𝑓𝑡𝑟</m:t>
                      </m:r>
                      <m:r>
                        <a:rPr lang="de-DE" sz="1600" b="0" i="1" smtClean="0">
                          <a:solidFill>
                            <a:schemeClr val="bg1"/>
                          </a:solidFill>
                          <a:latin typeface="Cambria Math" panose="02040503050406030204" pitchFamily="18" charset="0"/>
                        </a:rPr>
                        <m:t>ä</m:t>
                      </m:r>
                      <m:r>
                        <a:rPr lang="de-DE" sz="1600" b="0" i="1" smtClean="0">
                          <a:solidFill>
                            <a:schemeClr val="bg1"/>
                          </a:solidFill>
                          <a:latin typeface="Cambria Math" panose="02040503050406030204" pitchFamily="18" charset="0"/>
                        </a:rPr>
                        <m:t>𝑔𝑒</m:t>
                      </m:r>
                      <m:r>
                        <a:rPr lang="en-GB" sz="1600" b="0" i="1" smtClean="0">
                          <a:solidFill>
                            <a:schemeClr val="bg1"/>
                          </a:solidFill>
                          <a:latin typeface="Cambria Math" panose="02040503050406030204" pitchFamily="18" charset="0"/>
                        </a:rPr>
                        <m:t>∗</m:t>
                      </m:r>
                    </m:oMath>
                    <m:oMath xmlns:m="http://schemas.openxmlformats.org/officeDocument/2006/math">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𝑣𝑜𝑙𝑙𝑠𝑡</m:t>
                      </m:r>
                      <m:r>
                        <a:rPr lang="de-DE" sz="1600" b="0" i="1" smtClean="0">
                          <a:solidFill>
                            <a:schemeClr val="bg1"/>
                          </a:solidFill>
                          <a:latin typeface="Cambria Math" panose="02040503050406030204" pitchFamily="18" charset="0"/>
                        </a:rPr>
                        <m:t>ä</m:t>
                      </m:r>
                      <m:r>
                        <a:rPr lang="de-DE" sz="1600" b="0" i="1" smtClean="0">
                          <a:solidFill>
                            <a:schemeClr val="bg1"/>
                          </a:solidFill>
                          <a:latin typeface="Cambria Math" panose="02040503050406030204" pitchFamily="18" charset="0"/>
                        </a:rPr>
                        <m:t>𝑛𝑑𝑖𝑔</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𝑎𝑢𝑠𝑔𝑒𝑙𝑖𝑒𝑓𝑒𝑟𝑡</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𝐴𝑢𝑓𝑡𝑟</m:t>
                      </m:r>
                      <m:r>
                        <a:rPr lang="de-DE" sz="1600" b="0" i="1" smtClean="0">
                          <a:solidFill>
                            <a:schemeClr val="bg1"/>
                          </a:solidFill>
                          <a:latin typeface="Cambria Math" panose="02040503050406030204" pitchFamily="18" charset="0"/>
                        </a:rPr>
                        <m:t>ä</m:t>
                      </m:r>
                      <m:r>
                        <a:rPr lang="de-DE" sz="1600" b="0" i="1" smtClean="0">
                          <a:solidFill>
                            <a:schemeClr val="bg1"/>
                          </a:solidFill>
                          <a:latin typeface="Cambria Math" panose="02040503050406030204" pitchFamily="18" charset="0"/>
                        </a:rPr>
                        <m:t>𝑔𝑒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𝑜h𝑛𝑒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𝑆𝑐h</m:t>
                      </m:r>
                      <m:r>
                        <a:rPr lang="de-DE" sz="1600" b="0" i="1" smtClean="0">
                          <a:solidFill>
                            <a:schemeClr val="bg1"/>
                          </a:solidFill>
                          <a:latin typeface="Cambria Math" panose="02040503050406030204" pitchFamily="18" charset="0"/>
                        </a:rPr>
                        <m:t>ä</m:t>
                      </m:r>
                      <m:r>
                        <a:rPr lang="de-DE" sz="1600" b="0" i="1" smtClean="0">
                          <a:solidFill>
                            <a:schemeClr val="bg1"/>
                          </a:solidFill>
                          <a:latin typeface="Cambria Math" panose="02040503050406030204" pitchFamily="18" charset="0"/>
                        </a:rPr>
                        <m:t>𝑑𝑒𝑛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𝑎𝑢𝑠𝑔𝑒𝑙𝑖𝑒𝑓𝑒𝑟𝑡</m:t>
                      </m:r>
                    </m:oMath>
                  </m:oMathPara>
                </a14:m>
                <a:br>
                  <a:rPr lang="en-GB" sz="1600" b="0" dirty="0">
                    <a:solidFill>
                      <a:schemeClr val="bg1"/>
                    </a:solidFill>
                  </a:rPr>
                </a:br>
                <a14:m>
                  <m:oMath xmlns:m="http://schemas.openxmlformats.org/officeDocument/2006/math">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𝑘𝑜𝑟𝑟𝑒𝑘𝑡</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𝑑𝑜𝑘𝑢𝑚𝑒𝑛𝑡𝑖𝑒𝑟𝑡𝑒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𝐴𝑢𝑓𝑡𝑟</m:t>
                    </m:r>
                    <m:r>
                      <a:rPr lang="de-DE" sz="1600" b="0" i="1" smtClean="0">
                        <a:solidFill>
                          <a:schemeClr val="bg1"/>
                        </a:solidFill>
                        <a:latin typeface="Cambria Math" panose="02040503050406030204" pitchFamily="18" charset="0"/>
                      </a:rPr>
                      <m:t>ä</m:t>
                    </m:r>
                    <m:r>
                      <a:rPr lang="de-DE" sz="1600" b="0" i="1" smtClean="0">
                        <a:solidFill>
                          <a:schemeClr val="bg1"/>
                        </a:solidFill>
                        <a:latin typeface="Cambria Math" panose="02040503050406030204" pitchFamily="18" charset="0"/>
                      </a:rPr>
                      <m:t>𝑔𝑒</m:t>
                    </m:r>
                  </m:oMath>
                </a14:m>
                <a:r>
                  <a:rPr lang="en-GB" sz="1600" dirty="0">
                    <a:solidFill>
                      <a:schemeClr val="bg1"/>
                    </a:solidFill>
                  </a:rPr>
                  <a:t>*100</a:t>
                </a:r>
              </a:p>
            </p:txBody>
          </p:sp>
        </mc:Choice>
        <mc:Fallback xmlns="">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5498868" y="5823560"/>
                <a:ext cx="6180939" cy="738664"/>
              </a:xfrm>
              <a:prstGeom prst="rect">
                <a:avLst/>
              </a:prstGeom>
              <a:blipFill>
                <a:blip r:embed="rId3"/>
                <a:stretch>
                  <a:fillRect l="-789" r="-296" b="-16529"/>
                </a:stretch>
              </a:blipFill>
            </p:spPr>
            <p:txBody>
              <a:bodyPr/>
              <a:lstStyle/>
              <a:p>
                <a:r>
                  <a:rPr lang="de-DE">
                    <a:noFill/>
                  </a:rPr>
                  <a:t> </a:t>
                </a:r>
              </a:p>
            </p:txBody>
          </p:sp>
        </mc:Fallback>
      </mc:AlternateContent>
      <p:pic>
        <p:nvPicPr>
          <p:cNvPr id="17" name="Grafik 16">
            <a:extLst>
              <a:ext uri="{FF2B5EF4-FFF2-40B4-BE49-F238E27FC236}">
                <a16:creationId xmlns:a16="http://schemas.microsoft.com/office/drawing/2014/main" id="{F122DF14-6078-4DFB-84DE-B8472509F30E}"/>
              </a:ext>
            </a:extLst>
          </p:cNvPr>
          <p:cNvPicPr>
            <a:picLocks noChangeAspect="1"/>
          </p:cNvPicPr>
          <p:nvPr/>
        </p:nvPicPr>
        <p:blipFill>
          <a:blip r:embed="rId4"/>
          <a:stretch>
            <a:fillRect/>
          </a:stretch>
        </p:blipFill>
        <p:spPr>
          <a:xfrm>
            <a:off x="9128220" y="175534"/>
            <a:ext cx="2738719" cy="1458368"/>
          </a:xfrm>
          <a:prstGeom prst="rect">
            <a:avLst/>
          </a:prstGeom>
        </p:spPr>
      </p:pic>
      <p:sp>
        <p:nvSpPr>
          <p:cNvPr id="18" name="Textplatzhalter 32">
            <a:extLst>
              <a:ext uri="{FF2B5EF4-FFF2-40B4-BE49-F238E27FC236}">
                <a16:creationId xmlns:a16="http://schemas.microsoft.com/office/drawing/2014/main" id="{81E5B919-59A4-409D-B37B-185BFB88C841}"/>
              </a:ext>
            </a:extLst>
          </p:cNvPr>
          <p:cNvSpPr txBox="1">
            <a:spLocks/>
          </p:cNvSpPr>
          <p:nvPr/>
        </p:nvSpPr>
        <p:spPr>
          <a:xfrm>
            <a:off x="1440948" y="533776"/>
            <a:ext cx="687435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Outbound </a:t>
            </a:r>
            <a:r>
              <a:rPr lang="en-GB" sz="3200" dirty="0" err="1"/>
              <a:t>Logistik-Kennzahlen</a:t>
            </a:r>
            <a:r>
              <a:rPr lang="en-GB" sz="3200" dirty="0"/>
              <a:t>: </a:t>
            </a:r>
            <a:r>
              <a:rPr lang="en-GB" sz="3200" dirty="0" err="1"/>
              <a:t>Auftragsgenauigkeit</a:t>
            </a:r>
            <a:endParaRPr lang="en-GB" sz="3200" dirty="0"/>
          </a:p>
        </p:txBody>
      </p:sp>
    </p:spTree>
    <p:extLst>
      <p:ext uri="{BB962C8B-B14F-4D97-AF65-F5344CB8AC3E}">
        <p14:creationId xmlns:p14="http://schemas.microsoft.com/office/powerpoint/2010/main" val="264193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319801" y="2182587"/>
            <a:ext cx="252043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Verspätete Lieferungen sind nie ideal, aber die Verfolgung jeder verspäteten Bestellung kann dem Unternehmen helfen, die Konsequenzen verspäteter Lieferungen zu verstehen.</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3301339" y="4456076"/>
            <a:ext cx="8340383" cy="175432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3093345" y="4465312"/>
            <a:ext cx="1305402" cy="173585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3301340" y="2037819"/>
            <a:ext cx="8340384" cy="232973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3093345" y="2037819"/>
            <a:ext cx="1212919" cy="233445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3301339" y="2982560"/>
            <a:ext cx="762463" cy="553998"/>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err="1">
                <a:solidFill>
                  <a:schemeClr val="bg1"/>
                </a:solidFill>
                <a:latin typeface="+mj-lt"/>
                <a:ea typeface="Roboto" charset="0"/>
                <a:cs typeface="Roboto" charset="0"/>
                <a:sym typeface="Bebas Neue" charset="0"/>
              </a:rPr>
              <a:t>Bedeu</a:t>
            </a:r>
            <a:r>
              <a:rPr lang="en-GB" b="1" spc="113" dirty="0">
                <a:solidFill>
                  <a:schemeClr val="bg1"/>
                </a:solidFill>
                <a:latin typeface="+mj-lt"/>
                <a:ea typeface="Roboto" charset="0"/>
                <a:cs typeface="Roboto" charset="0"/>
                <a:sym typeface="Bebas Neue" charset="0"/>
              </a:rPr>
              <a:t>-tung</a:t>
            </a:r>
          </a:p>
        </p:txBody>
      </p:sp>
      <p:sp>
        <p:nvSpPr>
          <p:cNvPr id="50" name="TextBox 86">
            <a:extLst>
              <a:ext uri="{FF2B5EF4-FFF2-40B4-BE49-F238E27FC236}">
                <a16:creationId xmlns:a16="http://schemas.microsoft.com/office/drawing/2014/main" id="{8C89A894-431D-46A1-9A84-4620192D51C3}"/>
              </a:ext>
            </a:extLst>
          </p:cNvPr>
          <p:cNvSpPr txBox="1"/>
          <p:nvPr/>
        </p:nvSpPr>
        <p:spPr>
          <a:xfrm>
            <a:off x="4226613" y="2076301"/>
            <a:ext cx="7358089" cy="2308324"/>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Nachdem Sie ein Benchmarking durchgeführt haben und eine Vorstellung von der durchschnittlichen Lieferzeit von Ihrem Lager an jeden beliebigen Ort haben, wäre es das Ziel, diese zu verringern, wenn es möglich ist - zum Beispiel durch das Angebot spezieller Lieferservices -, aber noch wichtiger ist es, sie zu präzisieren. Die Angabe, dass eine Bestellung in 4-5 Werktagen eintrifft, ist besser als die Angabe, dass sie in 1 bis 5 Werktagen eintrifft. Noch besser ist es, wenn Sie die Lieferzeiten genau angeben können (zwischen 13 und 15 Uhr und nicht zwischen 8 und 18 Uhr). So </a:t>
            </a:r>
            <a:r>
              <a:rPr lang="en-GB" sz="1600" dirty="0" err="1">
                <a:solidFill>
                  <a:schemeClr val="bg1"/>
                </a:solidFill>
                <a:latin typeface="+mj-lt"/>
                <a:ea typeface="Lato Light" charset="0"/>
                <a:cs typeface="Lato Light" charset="0"/>
              </a:rPr>
              <a:t>weiß</a:t>
            </a:r>
            <a:r>
              <a:rPr lang="en-GB" sz="1600" dirty="0">
                <a:solidFill>
                  <a:schemeClr val="bg1"/>
                </a:solidFill>
                <a:latin typeface="+mj-lt"/>
                <a:ea typeface="Lato Light" charset="0"/>
                <a:cs typeface="Lato Light" charset="0"/>
              </a:rPr>
              <a:t> Ihr Kunde, wann er zu Hause sein sollte, um das </a:t>
            </a:r>
            <a:r>
              <a:rPr lang="en-GB" sz="1600" dirty="0" err="1">
                <a:solidFill>
                  <a:schemeClr val="bg1"/>
                </a:solidFill>
                <a:latin typeface="+mj-lt"/>
                <a:ea typeface="Lato Light" charset="0"/>
                <a:cs typeface="Lato Light" charset="0"/>
              </a:rPr>
              <a:t>Paket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entgegen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zu</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nehmen</a:t>
            </a:r>
            <a:r>
              <a:rPr lang="en-GB" sz="1600" dirty="0">
                <a:solidFill>
                  <a:schemeClr val="bg1"/>
                </a:solidFill>
                <a:latin typeface="+mj-lt"/>
                <a:ea typeface="Lato Light" charset="0"/>
                <a:cs typeface="Lato Light" charset="0"/>
              </a:rPr>
              <a:t>, was Ihre Kommissioniergenauigkeitsrate erhöht und Retouren vermeidet.</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3000860" y="5148223"/>
            <a:ext cx="1397887" cy="276999"/>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err="1">
                <a:solidFill>
                  <a:schemeClr val="bg1"/>
                </a:solidFill>
                <a:latin typeface="+mj-lt"/>
                <a:ea typeface="Roboto" charset="0"/>
                <a:cs typeface="Roboto" charset="0"/>
                <a:sym typeface="Bebas Neue" charset="0"/>
              </a:rPr>
              <a:t>Berechnung</a:t>
            </a:r>
            <a:endParaRPr lang="en-GB"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4419178" y="4607506"/>
            <a:ext cx="7312828" cy="584775"/>
          </a:xfrm>
          <a:prstGeom prst="rect">
            <a:avLst/>
          </a:prstGeom>
          <a:noFill/>
        </p:spPr>
        <p:txBody>
          <a:bodyPr wrap="square" rtlCol="0">
            <a:spAutoFit/>
          </a:bodyPr>
          <a:lstStyle/>
          <a:p>
            <a:r>
              <a:rPr lang="en-GB" sz="1600" dirty="0">
                <a:solidFill>
                  <a:schemeClr val="bg1"/>
                </a:solidFill>
                <a:ea typeface="Lato Light" charset="0"/>
                <a:cs typeface="Lato Light" charset="0"/>
              </a:rPr>
              <a:t>Die durchschnittliche Lieferzeit wird von dem Moment an gemessen, in dem die Bestellung zum Versand aufgegeben wird, und dem Moment, in dem sie an den Kunden/die Post geliefert wird.</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1BBAAEED-F725-499C-9F08-ACB951F9DD89}"/>
                  </a:ext>
                </a:extLst>
              </p:cNvPr>
              <p:cNvSpPr txBox="1"/>
              <p:nvPr/>
            </p:nvSpPr>
            <p:spPr>
              <a:xfrm>
                <a:off x="4491232" y="5425222"/>
                <a:ext cx="5151282" cy="51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𝐷𝑢𝑟𝑐h𝑠𝑐h𝑛𝑖𝑡𝑡𝑙𝑖𝑐h𝑒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𝐿𝑖𝑒𝑓𝑒𝑟𝑧𝑒𝑖𝑡</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𝐺𝑒𝑠𝑎𝑚𝑡𝑙𝑖𝑒𝑓𝑒𝑟𝑧𝑒𝑖𝑡</m:t>
                          </m:r>
                        </m:num>
                        <m:den>
                          <m:r>
                            <a:rPr lang="de-DE" sz="1600" b="0" i="1" smtClean="0">
                              <a:solidFill>
                                <a:schemeClr val="bg1"/>
                              </a:solidFill>
                              <a:latin typeface="Cambria Math" panose="02040503050406030204" pitchFamily="18" charset="0"/>
                            </a:rPr>
                            <m:t>𝐴𝑛𝑧𝑎h𝑙</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𝑎𝑛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𝐵𝑒𝑠𝑡𝑒𝑙𝑙𝑢𝑛𝑔𝑒𝑛</m:t>
                          </m:r>
                        </m:den>
                      </m:f>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4491232" y="5425222"/>
                <a:ext cx="5151282" cy="511358"/>
              </a:xfrm>
              <a:prstGeom prst="rect">
                <a:avLst/>
              </a:prstGeom>
              <a:blipFill>
                <a:blip r:embed="rId3"/>
                <a:stretch>
                  <a:fillRect l="-491" t="-2439" r="-737" b="-19512"/>
                </a:stretch>
              </a:blipFill>
            </p:spPr>
            <p:txBody>
              <a:bodyPr/>
              <a:lstStyle/>
              <a:p>
                <a:r>
                  <a:rPr lang="de-DE">
                    <a:noFill/>
                  </a:rPr>
                  <a:t> </a:t>
                </a:r>
              </a:p>
            </p:txBody>
          </p:sp>
        </mc:Fallback>
      </mc:AlternateContent>
      <p:pic>
        <p:nvPicPr>
          <p:cNvPr id="17" name="Grafik 16">
            <a:extLst>
              <a:ext uri="{FF2B5EF4-FFF2-40B4-BE49-F238E27FC236}">
                <a16:creationId xmlns:a16="http://schemas.microsoft.com/office/drawing/2014/main" id="{EC359964-A3F8-4BE3-8F3B-709EF50F5356}"/>
              </a:ext>
            </a:extLst>
          </p:cNvPr>
          <p:cNvPicPr>
            <a:picLocks noChangeAspect="1"/>
          </p:cNvPicPr>
          <p:nvPr/>
        </p:nvPicPr>
        <p:blipFill>
          <a:blip r:embed="rId4"/>
          <a:stretch>
            <a:fillRect/>
          </a:stretch>
        </p:blipFill>
        <p:spPr>
          <a:xfrm>
            <a:off x="9345935" y="186726"/>
            <a:ext cx="2593692" cy="1381141"/>
          </a:xfrm>
          <a:prstGeom prst="rect">
            <a:avLst/>
          </a:prstGeom>
        </p:spPr>
      </p:pic>
      <p:sp>
        <p:nvSpPr>
          <p:cNvPr id="19" name="Textplatzhalter 32">
            <a:extLst>
              <a:ext uri="{FF2B5EF4-FFF2-40B4-BE49-F238E27FC236}">
                <a16:creationId xmlns:a16="http://schemas.microsoft.com/office/drawing/2014/main" id="{3BF4D18C-D182-4C95-897C-617898CF7F7C}"/>
              </a:ext>
            </a:extLst>
          </p:cNvPr>
          <p:cNvSpPr txBox="1">
            <a:spLocks/>
          </p:cNvSpPr>
          <p:nvPr/>
        </p:nvSpPr>
        <p:spPr>
          <a:xfrm>
            <a:off x="1440948" y="533776"/>
            <a:ext cx="687435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Outbound </a:t>
            </a:r>
            <a:r>
              <a:rPr lang="en-GB" sz="3200" dirty="0" err="1"/>
              <a:t>Logistik-Kennzahlen</a:t>
            </a:r>
            <a:r>
              <a:rPr lang="en-GB" sz="3200" dirty="0"/>
              <a:t>: </a:t>
            </a:r>
            <a:r>
              <a:rPr lang="en-GB" sz="3200" dirty="0" err="1"/>
              <a:t>Lieferzeit</a:t>
            </a:r>
            <a:endParaRPr lang="en-GB" sz="3200" dirty="0"/>
          </a:p>
        </p:txBody>
      </p:sp>
    </p:spTree>
    <p:extLst>
      <p:ext uri="{BB962C8B-B14F-4D97-AF65-F5344CB8AC3E}">
        <p14:creationId xmlns:p14="http://schemas.microsoft.com/office/powerpoint/2010/main" val="192206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88858" y="2037820"/>
            <a:ext cx="3468742"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Abhängig von Ihrem Geschäftsmodell können die </a:t>
            </a:r>
            <a:r>
              <a:rPr lang="en-GB" sz="2200" dirty="0" err="1">
                <a:solidFill>
                  <a:srgbClr val="44546A"/>
                </a:solidFill>
                <a:latin typeface="+mj-lt"/>
                <a:ea typeface="Open Sans Light" panose="020B0306030504020204" pitchFamily="34" charset="0"/>
                <a:cs typeface="Open Sans Light" panose="020B0306030504020204" pitchFamily="34" charset="0"/>
              </a:rPr>
              <a:t>Gesamttransportkosten</a:t>
            </a:r>
            <a:r>
              <a:rPr lang="en-GB" sz="2200" dirty="0">
                <a:solidFill>
                  <a:srgbClr val="44546A"/>
                </a:solidFill>
                <a:latin typeface="+mj-lt"/>
                <a:ea typeface="Open Sans Light" panose="020B0306030504020204" pitchFamily="34" charset="0"/>
                <a:cs typeface="Open Sans Light" panose="020B0306030504020204" pitchFamily="34" charset="0"/>
              </a:rPr>
              <a:t> einen großen Einfluss auf Ihre </a:t>
            </a:r>
            <a:r>
              <a:rPr lang="en-GB" sz="2200" dirty="0" err="1">
                <a:solidFill>
                  <a:srgbClr val="44546A"/>
                </a:solidFill>
                <a:latin typeface="+mj-lt"/>
                <a:ea typeface="Open Sans Light" panose="020B0306030504020204" pitchFamily="34" charset="0"/>
                <a:cs typeface="Open Sans Light" panose="020B0306030504020204" pitchFamily="34" charset="0"/>
              </a:rPr>
              <a:t>gesamte</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Unternehmens-leistung</a:t>
            </a:r>
            <a:r>
              <a:rPr lang="en-GB" sz="2200" dirty="0">
                <a:solidFill>
                  <a:srgbClr val="44546A"/>
                </a:solidFill>
                <a:latin typeface="+mj-lt"/>
                <a:ea typeface="Open Sans Light" panose="020B0306030504020204" pitchFamily="34" charset="0"/>
                <a:cs typeface="Open Sans Light" panose="020B0306030504020204" pitchFamily="34" charset="0"/>
              </a:rPr>
              <a:t> haben. Die Analyse der einzelnen Kosten der beteiligten Prozesse zeigt Ihnen, wo Sie </a:t>
            </a:r>
            <a:r>
              <a:rPr lang="en-GB" sz="2200" dirty="0" err="1">
                <a:solidFill>
                  <a:srgbClr val="44546A"/>
                </a:solidFill>
                <a:latin typeface="+mj-lt"/>
                <a:ea typeface="Open Sans Light" panose="020B0306030504020204" pitchFamily="34" charset="0"/>
                <a:cs typeface="Open Sans Light" panose="020B0306030504020204" pitchFamily="34" charset="0"/>
              </a:rPr>
              <a:t>Verbesserungs-potenziale</a:t>
            </a:r>
            <a:r>
              <a:rPr lang="en-GB" sz="2200" dirty="0">
                <a:solidFill>
                  <a:srgbClr val="44546A"/>
                </a:solidFill>
                <a:latin typeface="+mj-lt"/>
                <a:ea typeface="Open Sans Light" panose="020B0306030504020204" pitchFamily="34" charset="0"/>
                <a:cs typeface="Open Sans Light" panose="020B0306030504020204" pitchFamily="34" charset="0"/>
              </a:rPr>
              <a:t> finden können. </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126820" y="4255406"/>
            <a:ext cx="7596000" cy="20842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6" y="4255406"/>
            <a:ext cx="1200981" cy="208425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49607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97483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126819" y="1950085"/>
            <a:ext cx="7596000" cy="22661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1950085"/>
            <a:ext cx="978341" cy="22661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95462" y="2666202"/>
            <a:ext cx="719419" cy="492443"/>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a:t>
            </a:r>
            <a:r>
              <a:rPr lang="en-GB" sz="1600" b="1" spc="113" dirty="0">
                <a:solidFill>
                  <a:schemeClr val="bg1"/>
                </a:solidFill>
                <a:latin typeface="+mj-lt"/>
                <a:ea typeface="Roboto" charset="0"/>
                <a:cs typeface="Roboto" charset="0"/>
                <a:sym typeface="Bebas Neue" charset="0"/>
              </a:rPr>
              <a:t>-tung</a:t>
            </a:r>
          </a:p>
        </p:txBody>
      </p:sp>
      <p:sp>
        <p:nvSpPr>
          <p:cNvPr id="50" name="TextBox 86">
            <a:extLst>
              <a:ext uri="{FF2B5EF4-FFF2-40B4-BE49-F238E27FC236}">
                <a16:creationId xmlns:a16="http://schemas.microsoft.com/office/drawing/2014/main" id="{8C89A894-431D-46A1-9A84-4620192D51C3}"/>
              </a:ext>
            </a:extLst>
          </p:cNvPr>
          <p:cNvSpPr txBox="1"/>
          <p:nvPr/>
        </p:nvSpPr>
        <p:spPr>
          <a:xfrm>
            <a:off x="5026636" y="1930514"/>
            <a:ext cx="6660000" cy="2308324"/>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durchschnittlichen Transportkosten berechnen einen Gesamtüberblick über die Kosten, die bei der Bearbeitung eines Auftrags vom Anfang bis zum Ende anfallen. Dabei werden alle Kosten, die mit dieser Logistik-Kennzahl verbunden sind, nach verschiedenen Kategorien aufgeschlüsselt: die Auftragsabwicklung, die Verwaltung, die Bestandsführung, die Lagerhaltung und schließlich die eigentlichen Transportkosten. Sie können auch die Transportkosten relativ zu einem Produkt berechnen und sehen, wie viel ein Artikel im Vergleich zum Umsatz kostet. Das Ziel ist es, die Transportkosten zu senken und gleichzeitig eine hohe Lieferqualität zu gewährleisten.</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075279" y="5180532"/>
            <a:ext cx="1184148"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163027" y="4235834"/>
            <a:ext cx="6435642" cy="1661993"/>
          </a:xfrm>
          <a:prstGeom prst="rect">
            <a:avLst/>
          </a:prstGeom>
          <a:noFill/>
        </p:spPr>
        <p:txBody>
          <a:bodyPr wrap="square" rtlCol="0">
            <a:spAutoFit/>
          </a:bodyPr>
          <a:lstStyle/>
          <a:p>
            <a:r>
              <a:rPr lang="en-GB" sz="1600" dirty="0" err="1">
                <a:solidFill>
                  <a:schemeClr val="bg1"/>
                </a:solidFill>
                <a:ea typeface="Lato Light" charset="0"/>
                <a:cs typeface="Lato Light" charset="0"/>
              </a:rPr>
              <a:t>Analysieren Sie </a:t>
            </a:r>
            <a:r>
              <a:rPr lang="en-GB" sz="1600" dirty="0">
                <a:solidFill>
                  <a:schemeClr val="bg1"/>
                </a:solidFill>
                <a:ea typeface="Lato Light" charset="0"/>
                <a:cs typeface="Lato Light" charset="0"/>
              </a:rPr>
              <a:t>die Kosten aller am Transport beteiligten Prozessschritte wie z. B.: </a:t>
            </a:r>
          </a:p>
          <a:p>
            <a:pPr marL="171450" indent="-171450">
              <a:buFont typeface="Arial" panose="020B0604020202020204" pitchFamily="34" charset="0"/>
              <a:buChar char="•"/>
            </a:pPr>
            <a:r>
              <a:rPr lang="en-GB" sz="1400" dirty="0">
                <a:solidFill>
                  <a:schemeClr val="bg1"/>
                </a:solidFill>
                <a:ea typeface="Lato Light" charset="0"/>
                <a:cs typeface="Lato Light" charset="0"/>
              </a:rPr>
              <a:t>Transportkosten (TK)</a:t>
            </a:r>
          </a:p>
          <a:p>
            <a:pPr marL="171450" indent="-171450">
              <a:buFont typeface="Arial" panose="020B0604020202020204" pitchFamily="34" charset="0"/>
              <a:buChar char="•"/>
            </a:pPr>
            <a:r>
              <a:rPr lang="en-GB" sz="1400" dirty="0" err="1">
                <a:solidFill>
                  <a:schemeClr val="bg1"/>
                </a:solidFill>
                <a:ea typeface="Lato Light" charset="0"/>
                <a:cs typeface="Lato Light" charset="0"/>
              </a:rPr>
              <a:t>Lagerkosten</a:t>
            </a:r>
            <a:r>
              <a:rPr lang="en-GB" sz="1400" dirty="0">
                <a:solidFill>
                  <a:schemeClr val="bg1"/>
                </a:solidFill>
                <a:ea typeface="Lato Light" charset="0"/>
                <a:cs typeface="Lato Light" charset="0"/>
              </a:rPr>
              <a:t> (LK)</a:t>
            </a:r>
          </a:p>
          <a:p>
            <a:pPr marL="171450" indent="-171450">
              <a:buFont typeface="Arial" panose="020B0604020202020204" pitchFamily="34" charset="0"/>
              <a:buChar char="•"/>
            </a:pPr>
            <a:r>
              <a:rPr lang="en-GB" sz="1400" dirty="0">
                <a:solidFill>
                  <a:schemeClr val="bg1"/>
                </a:solidFill>
                <a:ea typeface="Lato Light" charset="0"/>
                <a:cs typeface="Lato Light" charset="0"/>
              </a:rPr>
              <a:t>Kosten der </a:t>
            </a:r>
            <a:r>
              <a:rPr lang="en-GB" sz="1400" dirty="0" err="1">
                <a:solidFill>
                  <a:schemeClr val="bg1"/>
                </a:solidFill>
                <a:ea typeface="Lato Light" charset="0"/>
                <a:cs typeface="Lato Light" charset="0"/>
              </a:rPr>
              <a:t>Vorratshaltung</a:t>
            </a:r>
            <a:r>
              <a:rPr lang="en-GB" sz="1400" dirty="0">
                <a:solidFill>
                  <a:schemeClr val="bg1"/>
                </a:solidFill>
                <a:ea typeface="Lato Light" charset="0"/>
                <a:cs typeface="Lato Light" charset="0"/>
              </a:rPr>
              <a:t> (KVH)</a:t>
            </a:r>
          </a:p>
          <a:p>
            <a:pPr marL="171450" indent="-171450">
              <a:buFont typeface="Arial" panose="020B0604020202020204" pitchFamily="34" charset="0"/>
              <a:buChar char="•"/>
            </a:pPr>
            <a:r>
              <a:rPr lang="en-GB" sz="1400" dirty="0" err="1">
                <a:solidFill>
                  <a:schemeClr val="bg1"/>
                </a:solidFill>
                <a:ea typeface="Lato Light" charset="0"/>
                <a:cs typeface="Lato Light" charset="0"/>
              </a:rPr>
              <a:t>Verwaltungskosten</a:t>
            </a:r>
            <a:r>
              <a:rPr lang="en-GB" sz="1400" dirty="0">
                <a:solidFill>
                  <a:schemeClr val="bg1"/>
                </a:solidFill>
                <a:ea typeface="Lato Light" charset="0"/>
                <a:cs typeface="Lato Light" charset="0"/>
              </a:rPr>
              <a:t> (VK)</a:t>
            </a:r>
          </a:p>
          <a:p>
            <a:pPr marL="171450" indent="-171450">
              <a:buFont typeface="Arial" panose="020B0604020202020204" pitchFamily="34" charset="0"/>
              <a:buChar char="•"/>
            </a:pPr>
            <a:r>
              <a:rPr lang="en-GB" sz="1400" dirty="0" err="1">
                <a:solidFill>
                  <a:schemeClr val="bg1"/>
                </a:solidFill>
                <a:ea typeface="Lato Light" charset="0"/>
                <a:cs typeface="Lato Light" charset="0"/>
              </a:rPr>
              <a:t>Auftragsabwicklungskosten</a:t>
            </a:r>
            <a:r>
              <a:rPr lang="en-GB" sz="1400" dirty="0">
                <a:solidFill>
                  <a:schemeClr val="bg1"/>
                </a:solidFill>
                <a:ea typeface="Lato Light" charset="0"/>
                <a:cs typeface="Lato Light" charset="0"/>
              </a:rPr>
              <a:t> (AAK) </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1BBAAEED-F725-499C-9F08-ACB951F9DD89}"/>
                  </a:ext>
                </a:extLst>
              </p:cNvPr>
              <p:cNvSpPr txBox="1"/>
              <p:nvPr/>
            </p:nvSpPr>
            <p:spPr>
              <a:xfrm>
                <a:off x="5000237" y="5816436"/>
                <a:ext cx="6738703" cy="505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𝐷𝑢𝑟𝑐h𝑠𝑐h𝑛𝑖𝑡𝑡𝑙𝑖𝑐h𝑒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𝑇𝑟𝑎𝑛𝑠𝑝𝑜𝑟𝑡𝑘𝑜𝑠𝑡𝑒𝑛</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𝑇𝐾</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𝐿𝐾</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𝐾𝑉𝐻</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𝑉𝐾</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𝐴𝐴𝐾</m:t>
                          </m:r>
                        </m:num>
                        <m:den>
                          <m:r>
                            <a:rPr lang="de-DE" sz="1600" b="0" i="1" smtClean="0">
                              <a:solidFill>
                                <a:schemeClr val="bg1"/>
                              </a:solidFill>
                              <a:latin typeface="Cambria Math" panose="02040503050406030204" pitchFamily="18" charset="0"/>
                            </a:rPr>
                            <m:t>𝐴𝑛𝑧𝑎h𝑙</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𝑎𝑛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𝐵𝑒𝑠𝑡𝑒𝑙𝑙𝑢𝑛𝑔𝑒𝑛</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5000237" y="5816436"/>
                <a:ext cx="6738703" cy="505844"/>
              </a:xfrm>
              <a:prstGeom prst="rect">
                <a:avLst/>
              </a:prstGeom>
              <a:blipFill>
                <a:blip r:embed="rId3"/>
                <a:stretch>
                  <a:fillRect/>
                </a:stretch>
              </a:blipFill>
            </p:spPr>
            <p:txBody>
              <a:bodyPr/>
              <a:lstStyle/>
              <a:p>
                <a:r>
                  <a:rPr lang="de-DE">
                    <a:noFill/>
                  </a:rPr>
                  <a:t> </a:t>
                </a:r>
              </a:p>
            </p:txBody>
          </p:sp>
        </mc:Fallback>
      </mc:AlternateContent>
      <p:pic>
        <p:nvPicPr>
          <p:cNvPr id="17" name="Grafik 16">
            <a:extLst>
              <a:ext uri="{FF2B5EF4-FFF2-40B4-BE49-F238E27FC236}">
                <a16:creationId xmlns:a16="http://schemas.microsoft.com/office/drawing/2014/main" id="{F1750C56-F91A-4B3E-9AFA-0C6361448970}"/>
              </a:ext>
            </a:extLst>
          </p:cNvPr>
          <p:cNvPicPr>
            <a:picLocks noChangeAspect="1"/>
          </p:cNvPicPr>
          <p:nvPr/>
        </p:nvPicPr>
        <p:blipFill>
          <a:blip r:embed="rId4"/>
          <a:stretch>
            <a:fillRect/>
          </a:stretch>
        </p:blipFill>
        <p:spPr>
          <a:xfrm>
            <a:off x="9432252" y="447215"/>
            <a:ext cx="2166417" cy="1153617"/>
          </a:xfrm>
          <a:prstGeom prst="rect">
            <a:avLst/>
          </a:prstGeom>
        </p:spPr>
      </p:pic>
      <p:sp>
        <p:nvSpPr>
          <p:cNvPr id="19" name="Textplatzhalter 32">
            <a:extLst>
              <a:ext uri="{FF2B5EF4-FFF2-40B4-BE49-F238E27FC236}">
                <a16:creationId xmlns:a16="http://schemas.microsoft.com/office/drawing/2014/main" id="{37884761-EDC1-44C9-8BE0-8E9CE33D1FFF}"/>
              </a:ext>
            </a:extLst>
          </p:cNvPr>
          <p:cNvSpPr txBox="1">
            <a:spLocks/>
          </p:cNvSpPr>
          <p:nvPr/>
        </p:nvSpPr>
        <p:spPr>
          <a:xfrm>
            <a:off x="1440948" y="533776"/>
            <a:ext cx="687435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Outbound </a:t>
            </a:r>
            <a:r>
              <a:rPr lang="en-GB" sz="3200" dirty="0" err="1"/>
              <a:t>Logistik-Kennzahlen</a:t>
            </a:r>
            <a:r>
              <a:rPr lang="en-GB" sz="3200" dirty="0"/>
              <a:t>: </a:t>
            </a:r>
            <a:r>
              <a:rPr lang="en-GB" sz="3200" dirty="0" err="1"/>
              <a:t>Transportkosten</a:t>
            </a:r>
            <a:endParaRPr lang="en-GB" sz="3200" dirty="0"/>
          </a:p>
        </p:txBody>
      </p:sp>
    </p:spTree>
    <p:extLst>
      <p:ext uri="{BB962C8B-B14F-4D97-AF65-F5344CB8AC3E}">
        <p14:creationId xmlns:p14="http://schemas.microsoft.com/office/powerpoint/2010/main" val="328215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53478" y="2046319"/>
            <a:ext cx="3624701"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Lagerhaltung ist das Management von Raum und Zeit. Und für </a:t>
            </a:r>
            <a:r>
              <a:rPr lang="en-GB" sz="2200" dirty="0" err="1">
                <a:solidFill>
                  <a:srgbClr val="44546A"/>
                </a:solidFill>
                <a:latin typeface="+mj-lt"/>
                <a:ea typeface="Open Sans Light" panose="020B0306030504020204" pitchFamily="34" charset="0"/>
                <a:cs typeface="Open Sans Light" panose="020B0306030504020204" pitchFamily="34" charset="0"/>
              </a:rPr>
              <a:t>viele</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Unter-nehmen</a:t>
            </a:r>
            <a:r>
              <a:rPr lang="en-GB" sz="2200" dirty="0">
                <a:solidFill>
                  <a:srgbClr val="44546A"/>
                </a:solidFill>
                <a:latin typeface="+mj-lt"/>
                <a:ea typeface="Open Sans Light" panose="020B0306030504020204" pitchFamily="34" charset="0"/>
                <a:cs typeface="Open Sans Light" panose="020B0306030504020204" pitchFamily="34" charset="0"/>
              </a:rPr>
              <a:t> ist die Lagerhaltung ein Hauptgeschäftsfeld. Daher ist es wichtig, die anfallenden Kosten regelmäßig zu messen und zu überprüfen, um den Betrieb zu verbessern und den Erfolg von </a:t>
            </a:r>
            <a:r>
              <a:rPr lang="en-GB" sz="2200" dirty="0" err="1">
                <a:solidFill>
                  <a:srgbClr val="44546A"/>
                </a:solidFill>
                <a:latin typeface="+mj-lt"/>
                <a:ea typeface="Open Sans Light" panose="020B0306030504020204" pitchFamily="34" charset="0"/>
                <a:cs typeface="Open Sans Light" panose="020B0306030504020204" pitchFamily="34" charset="0"/>
              </a:rPr>
              <a:t>Verbesserungs-maßnahmen</a:t>
            </a:r>
            <a:r>
              <a:rPr lang="en-GB" sz="2200" dirty="0">
                <a:solidFill>
                  <a:srgbClr val="44546A"/>
                </a:solidFill>
                <a:latin typeface="+mj-lt"/>
                <a:ea typeface="Open Sans Light" panose="020B0306030504020204" pitchFamily="34" charset="0"/>
                <a:cs typeface="Open Sans Light" panose="020B0306030504020204" pitchFamily="34" charset="0"/>
              </a:rPr>
              <a:t> zu bewerten.</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4" y="4267670"/>
            <a:ext cx="6732838" cy="206210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7" y="4267670"/>
            <a:ext cx="2365835" cy="206210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908885" y="2037820"/>
            <a:ext cx="6732838" cy="21641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2037820"/>
            <a:ext cx="2365835" cy="216416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253460" y="2939586"/>
            <a:ext cx="1546353" cy="307777"/>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err="1">
                <a:solidFill>
                  <a:schemeClr val="bg1"/>
                </a:solidFill>
                <a:latin typeface="+mj-lt"/>
                <a:ea typeface="Roboto" charset="0"/>
                <a:cs typeface="Roboto" charset="0"/>
                <a:sym typeface="Bebas Neue" charset="0"/>
              </a:rPr>
              <a:t>Bedeutung</a:t>
            </a:r>
            <a:endParaRPr lang="en-GB" sz="20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6392189" y="2097262"/>
            <a:ext cx="5409988"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Lagerkosten beziehen sich auf das Geld, das für die Waren aufgewendet wird, die in oder aus dem Lager bewegt werden. Diese Kosten umfassen sowohl die Kosten für Ausrüstung und Energie, wie z. B. die Bestellung, Lagerung und Verladung der Waren, als auch die eher menschlichen Kosten, wie z. B. für </a:t>
            </a:r>
            <a:r>
              <a:rPr lang="en-GB" sz="1600" dirty="0" err="1">
                <a:solidFill>
                  <a:schemeClr val="bg1"/>
                </a:solidFill>
                <a:latin typeface="+mj-lt"/>
                <a:ea typeface="Lato Light" charset="0"/>
                <a:cs typeface="Lato Light" charset="0"/>
              </a:rPr>
              <a:t>Arbeit</a:t>
            </a:r>
            <a:r>
              <a:rPr lang="en-GB" sz="1600" dirty="0">
                <a:solidFill>
                  <a:schemeClr val="bg1"/>
                </a:solidFill>
                <a:latin typeface="+mj-lt"/>
                <a:ea typeface="Lato Light" charset="0"/>
                <a:cs typeface="Lato Light" charset="0"/>
              </a:rPr>
              <a:t>, Versand oder Lieferung. Die Lagerkosten sind ein Bestandteil einer anderen Logistik-Kennzahl, den </a:t>
            </a:r>
            <a:r>
              <a:rPr lang="en-GB" sz="1600" dirty="0" err="1">
                <a:solidFill>
                  <a:schemeClr val="bg1"/>
                </a:solidFill>
                <a:latin typeface="+mj-lt"/>
                <a:ea typeface="Lato Light" charset="0"/>
                <a:cs typeface="Lato Light" charset="0"/>
              </a:rPr>
              <a:t>gesamten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Transportkosten</a:t>
            </a:r>
            <a:r>
              <a:rPr lang="en-GB" sz="1600" dirty="0">
                <a:solidFill>
                  <a:schemeClr val="bg1"/>
                </a:solidFill>
                <a:latin typeface="+mj-lt"/>
                <a:ea typeface="Lato Light" charset="0"/>
                <a:cs typeface="Lato Light" charset="0"/>
              </a:rPr>
              <a:t>.</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521613" y="5113051"/>
            <a:ext cx="1381853" cy="307777"/>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err="1">
                <a:solidFill>
                  <a:schemeClr val="bg1"/>
                </a:solidFill>
                <a:latin typeface="+mj-lt"/>
                <a:ea typeface="Roboto" charset="0"/>
                <a:cs typeface="Roboto" charset="0"/>
                <a:sym typeface="Bebas Neue" charset="0"/>
              </a:rPr>
              <a:t>Berechnung</a:t>
            </a:r>
            <a:endParaRPr lang="en-GB" sz="20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6487137" y="4267671"/>
            <a:ext cx="5143270" cy="2062103"/>
          </a:xfrm>
          <a:prstGeom prst="rect">
            <a:avLst/>
          </a:prstGeom>
          <a:noFill/>
        </p:spPr>
        <p:txBody>
          <a:bodyPr wrap="square" rtlCol="0">
            <a:spAutoFit/>
          </a:bodyPr>
          <a:lstStyle/>
          <a:p>
            <a:r>
              <a:rPr lang="en-GB" sz="1600" dirty="0" err="1">
                <a:solidFill>
                  <a:schemeClr val="bg1"/>
                </a:solidFill>
                <a:ea typeface="Lato Light" charset="0"/>
                <a:cs typeface="Lato Light" charset="0"/>
              </a:rPr>
              <a:t>Analysieren</a:t>
            </a:r>
            <a:r>
              <a:rPr lang="en-GB" sz="1600" dirty="0">
                <a:solidFill>
                  <a:schemeClr val="bg1"/>
                </a:solidFill>
                <a:ea typeface="Lato Light" charset="0"/>
                <a:cs typeface="Lato Light" charset="0"/>
              </a:rPr>
              <a:t> Sie die Kosten aller Prozessschritte, die an der Lagerhaltung beteiligt sind, und </a:t>
            </a:r>
            <a:r>
              <a:rPr lang="en-GB" sz="1600" dirty="0" err="1">
                <a:solidFill>
                  <a:schemeClr val="bg1"/>
                </a:solidFill>
                <a:ea typeface="Lato Light" charset="0"/>
                <a:cs typeface="Lato Light" charset="0"/>
              </a:rPr>
              <a:t>vergleichen</a:t>
            </a:r>
            <a:r>
              <a:rPr lang="en-GB" sz="1600" dirty="0">
                <a:solidFill>
                  <a:schemeClr val="bg1"/>
                </a:solidFill>
                <a:ea typeface="Lato Light" charset="0"/>
                <a:cs typeface="Lato Light" charset="0"/>
              </a:rPr>
              <a:t> Sie </a:t>
            </a:r>
            <a:r>
              <a:rPr lang="en-GB" sz="1600" dirty="0" err="1">
                <a:solidFill>
                  <a:schemeClr val="bg1"/>
                </a:solidFill>
                <a:ea typeface="Lato Light" charset="0"/>
                <a:cs typeface="Lato Light" charset="0"/>
              </a:rPr>
              <a:t>prozentual</a:t>
            </a:r>
            <a:r>
              <a:rPr lang="en-GB" sz="1600" dirty="0">
                <a:solidFill>
                  <a:schemeClr val="bg1"/>
                </a:solidFill>
                <a:ea typeface="Lato Light" charset="0"/>
                <a:cs typeface="Lato Light" charset="0"/>
              </a:rPr>
              <a:t> den </a:t>
            </a:r>
            <a:r>
              <a:rPr lang="en-GB" sz="1600" dirty="0" err="1">
                <a:solidFill>
                  <a:schemeClr val="bg1"/>
                </a:solidFill>
                <a:ea typeface="Lato Light" charset="0"/>
                <a:cs typeface="Lato Light" charset="0"/>
              </a:rPr>
              <a:t>Anteil</a:t>
            </a:r>
            <a:r>
              <a:rPr lang="en-GB" sz="1600" dirty="0">
                <a:solidFill>
                  <a:schemeClr val="bg1"/>
                </a:solidFill>
                <a:ea typeface="Lato Light" charset="0"/>
                <a:cs typeface="Lato Light" charset="0"/>
              </a:rPr>
              <a:t> an den gesamten Lagerhaltungskosten, um Bereiche für Verbesserungen zu finden:</a:t>
            </a:r>
          </a:p>
          <a:p>
            <a:pPr marL="171450" indent="-171450">
              <a:buFont typeface="Arial" panose="020B0604020202020204" pitchFamily="34" charset="0"/>
              <a:buChar char="•"/>
            </a:pPr>
            <a:r>
              <a:rPr lang="en-GB" sz="1600" dirty="0">
                <a:solidFill>
                  <a:schemeClr val="bg1"/>
                </a:solidFill>
                <a:ea typeface="Lato Light" charset="0"/>
                <a:cs typeface="Lato Light" charset="0"/>
              </a:rPr>
              <a:t>Auftragskommissionierung</a:t>
            </a:r>
          </a:p>
          <a:p>
            <a:pPr marL="171450" indent="-171450">
              <a:buFont typeface="Arial" panose="020B0604020202020204" pitchFamily="34" charset="0"/>
              <a:buChar char="•"/>
            </a:pPr>
            <a:r>
              <a:rPr lang="en-GB" sz="1600" dirty="0">
                <a:solidFill>
                  <a:schemeClr val="bg1"/>
                </a:solidFill>
                <a:ea typeface="Lato Light" charset="0"/>
                <a:cs typeface="Lato Light" charset="0"/>
              </a:rPr>
              <a:t>Lagerung</a:t>
            </a:r>
          </a:p>
          <a:p>
            <a:pPr marL="171450" indent="-171450">
              <a:buFont typeface="Arial" panose="020B0604020202020204" pitchFamily="34" charset="0"/>
              <a:buChar char="•"/>
            </a:pPr>
            <a:r>
              <a:rPr lang="en-GB" sz="1600" dirty="0">
                <a:solidFill>
                  <a:schemeClr val="bg1"/>
                </a:solidFill>
                <a:ea typeface="Lato Light" charset="0"/>
                <a:cs typeface="Lato Light" charset="0"/>
              </a:rPr>
              <a:t>Versand</a:t>
            </a:r>
          </a:p>
          <a:p>
            <a:pPr marL="171450" indent="-171450">
              <a:buFont typeface="Arial" panose="020B0604020202020204" pitchFamily="34" charset="0"/>
              <a:buChar char="•"/>
            </a:pPr>
            <a:r>
              <a:rPr lang="en-GB" sz="1600" dirty="0" err="1">
                <a:solidFill>
                  <a:schemeClr val="bg1"/>
                </a:solidFill>
                <a:ea typeface="Lato Light" charset="0"/>
                <a:cs typeface="Lato Light" charset="0"/>
              </a:rPr>
              <a:t>Sonstiges</a:t>
            </a:r>
            <a:endParaRPr lang="en-GB" sz="1600" dirty="0">
              <a:solidFill>
                <a:schemeClr val="bg1"/>
              </a:solidFill>
              <a:ea typeface="Lato Light" charset="0"/>
              <a:cs typeface="Lato Light" charset="0"/>
            </a:endParaRPr>
          </a:p>
        </p:txBody>
      </p:sp>
      <p:pic>
        <p:nvPicPr>
          <p:cNvPr id="17" name="Grafik 16">
            <a:extLst>
              <a:ext uri="{FF2B5EF4-FFF2-40B4-BE49-F238E27FC236}">
                <a16:creationId xmlns:a16="http://schemas.microsoft.com/office/drawing/2014/main" id="{F34B08D2-EF29-433F-A0C5-2206A31A0C3B}"/>
              </a:ext>
            </a:extLst>
          </p:cNvPr>
          <p:cNvPicPr>
            <a:picLocks noChangeAspect="1"/>
          </p:cNvPicPr>
          <p:nvPr/>
        </p:nvPicPr>
        <p:blipFill>
          <a:blip r:embed="rId3"/>
          <a:stretch>
            <a:fillRect/>
          </a:stretch>
        </p:blipFill>
        <p:spPr>
          <a:xfrm>
            <a:off x="9393261" y="284308"/>
            <a:ext cx="2166417" cy="1153617"/>
          </a:xfrm>
          <a:prstGeom prst="rect">
            <a:avLst/>
          </a:prstGeom>
        </p:spPr>
      </p:pic>
      <p:sp>
        <p:nvSpPr>
          <p:cNvPr id="18" name="Textplatzhalter 32">
            <a:extLst>
              <a:ext uri="{FF2B5EF4-FFF2-40B4-BE49-F238E27FC236}">
                <a16:creationId xmlns:a16="http://schemas.microsoft.com/office/drawing/2014/main" id="{DA34C691-CD90-4B97-8743-28C8F64F62B7}"/>
              </a:ext>
            </a:extLst>
          </p:cNvPr>
          <p:cNvSpPr txBox="1">
            <a:spLocks/>
          </p:cNvSpPr>
          <p:nvPr/>
        </p:nvSpPr>
        <p:spPr>
          <a:xfrm>
            <a:off x="1440948" y="533776"/>
            <a:ext cx="687435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Outbound </a:t>
            </a:r>
            <a:r>
              <a:rPr lang="en-GB" sz="3200" dirty="0" err="1"/>
              <a:t>Logistik-Kennzahlen</a:t>
            </a:r>
            <a:r>
              <a:rPr lang="en-GB" sz="3200" dirty="0"/>
              <a:t>: </a:t>
            </a:r>
            <a:r>
              <a:rPr lang="en-GB" sz="3200" dirty="0" err="1"/>
              <a:t>Lagerhaltungskosten</a:t>
            </a:r>
            <a:endParaRPr lang="en-GB" sz="3200" dirty="0"/>
          </a:p>
        </p:txBody>
      </p:sp>
    </p:spTree>
    <p:extLst>
      <p:ext uri="{BB962C8B-B14F-4D97-AF65-F5344CB8AC3E}">
        <p14:creationId xmlns:p14="http://schemas.microsoft.com/office/powerpoint/2010/main" val="312494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550278" y="2130616"/>
            <a:ext cx="2846065"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Beim Versand geht es nicht nur um die Verladung von Waren und Paketen in LKWs oder Booten. Die Sendungen sind das Aushängeschild Ihres Lagers; ihre Qualität und die Genauigkeit zur primären Bestellung demonstrieren auch die Qualität Ihrer Dienstleistung. </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4" y="3889110"/>
            <a:ext cx="6732838" cy="22011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7" y="3889110"/>
            <a:ext cx="1986013" cy="220117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908885" y="2037820"/>
            <a:ext cx="6732838" cy="175432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8" y="2037820"/>
            <a:ext cx="1840512" cy="175432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385846" y="2784635"/>
            <a:ext cx="1242904" cy="307777"/>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err="1">
                <a:solidFill>
                  <a:schemeClr val="bg1"/>
                </a:solidFill>
                <a:latin typeface="+mj-lt"/>
                <a:ea typeface="Roboto" charset="0"/>
                <a:cs typeface="Roboto" charset="0"/>
                <a:sym typeface="Bebas Neue" charset="0"/>
              </a:rPr>
              <a:t>Bedeutung</a:t>
            </a:r>
            <a:endParaRPr lang="en-GB" sz="20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6020054" y="2346685"/>
            <a:ext cx="5165900" cy="1015663"/>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Die Analyse der Anzahl der Sendungen im Zeitverlauf oder nach Zielorten oder Kunden gibt Ihnen wichtige Einblicke in Trends.</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119114" y="4804181"/>
            <a:ext cx="1840513"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6107315" y="4127886"/>
            <a:ext cx="5143270" cy="2185214"/>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Verfolgen Sie die Anzahl der Sendungen z. B. </a:t>
            </a:r>
            <a:r>
              <a:rPr lang="en-GB" sz="2000" dirty="0" err="1">
                <a:solidFill>
                  <a:schemeClr val="bg1"/>
                </a:solidFill>
                <a:latin typeface="+mj-lt"/>
                <a:ea typeface="Lato Light" charset="0"/>
                <a:cs typeface="Lato Light" charset="0"/>
              </a:rPr>
              <a:t>nach</a:t>
            </a:r>
            <a:r>
              <a:rPr lang="en-GB" sz="2000" dirty="0">
                <a:solidFill>
                  <a:schemeClr val="bg1"/>
                </a:solidFill>
                <a:latin typeface="+mj-lt"/>
                <a:ea typeface="Lato Light" charset="0"/>
                <a:cs typeface="Lato Light" charset="0"/>
              </a:rPr>
              <a:t>:</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Land</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Kunde</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Jahre</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Monate</a:t>
            </a:r>
          </a:p>
          <a:p>
            <a:pPr marL="171450" indent="-171450">
              <a:buFont typeface="Arial" panose="020B0604020202020204" pitchFamily="34" charset="0"/>
              <a:buChar char="•"/>
            </a:pPr>
            <a:endParaRPr lang="en-GB" sz="1600" dirty="0">
              <a:solidFill>
                <a:schemeClr val="bg1"/>
              </a:solidFill>
              <a:ea typeface="Lato Light" charset="0"/>
              <a:cs typeface="Lato Light" charset="0"/>
            </a:endParaRPr>
          </a:p>
        </p:txBody>
      </p:sp>
      <p:pic>
        <p:nvPicPr>
          <p:cNvPr id="16" name="Grafik 15">
            <a:extLst>
              <a:ext uri="{FF2B5EF4-FFF2-40B4-BE49-F238E27FC236}">
                <a16:creationId xmlns:a16="http://schemas.microsoft.com/office/drawing/2014/main" id="{276EEF10-5B61-41FE-8895-B3C14BAD6B11}"/>
              </a:ext>
            </a:extLst>
          </p:cNvPr>
          <p:cNvPicPr>
            <a:picLocks noChangeAspect="1"/>
          </p:cNvPicPr>
          <p:nvPr/>
        </p:nvPicPr>
        <p:blipFill>
          <a:blip r:embed="rId3"/>
          <a:stretch>
            <a:fillRect/>
          </a:stretch>
        </p:blipFill>
        <p:spPr>
          <a:xfrm>
            <a:off x="9405880" y="286835"/>
            <a:ext cx="2166417" cy="1153617"/>
          </a:xfrm>
          <a:prstGeom prst="rect">
            <a:avLst/>
          </a:prstGeom>
        </p:spPr>
      </p:pic>
      <p:sp>
        <p:nvSpPr>
          <p:cNvPr id="19" name="Textplatzhalter 32">
            <a:extLst>
              <a:ext uri="{FF2B5EF4-FFF2-40B4-BE49-F238E27FC236}">
                <a16:creationId xmlns:a16="http://schemas.microsoft.com/office/drawing/2014/main" id="{D7D80E6A-DB48-4C61-873B-515A30E0DEAD}"/>
              </a:ext>
            </a:extLst>
          </p:cNvPr>
          <p:cNvSpPr txBox="1">
            <a:spLocks/>
          </p:cNvSpPr>
          <p:nvPr/>
        </p:nvSpPr>
        <p:spPr>
          <a:xfrm>
            <a:off x="1440948" y="533776"/>
            <a:ext cx="687435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Outbound </a:t>
            </a:r>
            <a:r>
              <a:rPr lang="en-GB" sz="3200" dirty="0" err="1"/>
              <a:t>Logistik-Kennzahlen</a:t>
            </a:r>
            <a:r>
              <a:rPr lang="en-GB" sz="3200" dirty="0"/>
              <a:t>:     </a:t>
            </a:r>
            <a:r>
              <a:rPr lang="en-GB" sz="3200" dirty="0" err="1"/>
              <a:t>Anzahl</a:t>
            </a:r>
            <a:r>
              <a:rPr lang="en-GB" sz="3200" dirty="0"/>
              <a:t> der </a:t>
            </a:r>
            <a:r>
              <a:rPr lang="en-GB" sz="3200" dirty="0" err="1"/>
              <a:t>Sendungen</a:t>
            </a:r>
            <a:endParaRPr lang="en-GB" sz="3200" dirty="0"/>
          </a:p>
        </p:txBody>
      </p:sp>
    </p:spTree>
    <p:extLst>
      <p:ext uri="{BB962C8B-B14F-4D97-AF65-F5344CB8AC3E}">
        <p14:creationId xmlns:p14="http://schemas.microsoft.com/office/powerpoint/2010/main" val="123454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93494" y="1807910"/>
            <a:ext cx="3570514" cy="50068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Die Bestandsgenauigkeit ist eine der </a:t>
            </a:r>
            <a:r>
              <a:rPr lang="en-GB" sz="2000" dirty="0" err="1">
                <a:solidFill>
                  <a:srgbClr val="44546A"/>
                </a:solidFill>
                <a:latin typeface="+mj-lt"/>
                <a:ea typeface="Open Sans Light" panose="020B0306030504020204" pitchFamily="34" charset="0"/>
                <a:cs typeface="Open Sans Light" panose="020B0306030504020204" pitchFamily="34" charset="0"/>
              </a:rPr>
              <a:t>Logistikkennzahlen</a:t>
            </a:r>
            <a:r>
              <a:rPr lang="en-GB" sz="2000" dirty="0">
                <a:solidFill>
                  <a:srgbClr val="44546A"/>
                </a:solidFill>
                <a:latin typeface="+mj-lt"/>
                <a:ea typeface="Open Sans Light" panose="020B0306030504020204" pitchFamily="34" charset="0"/>
                <a:cs typeface="Open Sans Light" panose="020B0306030504020204" pitchFamily="34" charset="0"/>
              </a:rPr>
              <a:t>, die über Erfolg oder Misserfolg Ihres Lagers entscheiden können. In der Tat kann eine Aufzeichnung aller Waren in Ihrer Datenbank, die nicht mit dem tatsächlichen physischen </a:t>
            </a:r>
            <a:r>
              <a:rPr lang="en-GB" sz="2000" dirty="0" err="1">
                <a:solidFill>
                  <a:srgbClr val="44546A"/>
                </a:solidFill>
                <a:latin typeface="+mj-lt"/>
                <a:ea typeface="Open Sans Light" panose="020B0306030504020204" pitchFamily="34" charset="0"/>
                <a:cs typeface="Open Sans Light" panose="020B0306030504020204" pitchFamily="34" charset="0"/>
              </a:rPr>
              <a:t>Bestand</a:t>
            </a:r>
            <a:r>
              <a:rPr lang="en-GB" sz="2000" dirty="0">
                <a:solidFill>
                  <a:srgbClr val="44546A"/>
                </a:solidFill>
                <a:latin typeface="+mj-lt"/>
                <a:ea typeface="Open Sans Light" panose="020B0306030504020204" pitchFamily="34" charset="0"/>
                <a:cs typeface="Open Sans Light" panose="020B0306030504020204" pitchFamily="34" charset="0"/>
              </a:rPr>
              <a:t> über-</a:t>
            </a:r>
            <a:r>
              <a:rPr lang="en-GB" sz="2000" dirty="0" err="1">
                <a:solidFill>
                  <a:srgbClr val="44546A"/>
                </a:solidFill>
                <a:latin typeface="+mj-lt"/>
                <a:ea typeface="Open Sans Light" panose="020B0306030504020204" pitchFamily="34" charset="0"/>
                <a:cs typeface="Open Sans Light" panose="020B0306030504020204" pitchFamily="34" charset="0"/>
              </a:rPr>
              <a:t>einstimmt</a:t>
            </a:r>
            <a:r>
              <a:rPr lang="en-GB" sz="2000" dirty="0">
                <a:solidFill>
                  <a:srgbClr val="44546A"/>
                </a:solidFill>
                <a:latin typeface="+mj-lt"/>
                <a:ea typeface="Open Sans Light" panose="020B0306030504020204" pitchFamily="34" charset="0"/>
                <a:cs typeface="Open Sans Light" panose="020B0306030504020204" pitchFamily="34" charset="0"/>
              </a:rPr>
              <a:t>, Ihrem Geschäft erheblich schaden. Wenn Ihr Bestand ungenau ist, kann das zu </a:t>
            </a:r>
            <a:r>
              <a:rPr lang="en-GB" sz="2000" dirty="0" err="1">
                <a:solidFill>
                  <a:srgbClr val="44546A"/>
                </a:solidFill>
                <a:latin typeface="+mj-lt"/>
                <a:ea typeface="Open Sans Light" panose="020B0306030504020204" pitchFamily="34" charset="0"/>
                <a:cs typeface="Open Sans Light" panose="020B0306030504020204" pitchFamily="34" charset="0"/>
              </a:rPr>
              <a:t>unerwarteten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Auftrags-rückständen</a:t>
            </a:r>
            <a:r>
              <a:rPr lang="en-GB" sz="2000" dirty="0">
                <a:solidFill>
                  <a:srgbClr val="44546A"/>
                </a:solidFill>
                <a:latin typeface="+mj-lt"/>
                <a:ea typeface="Open Sans Light" panose="020B0306030504020204" pitchFamily="34" charset="0"/>
                <a:cs typeface="Open Sans Light" panose="020B0306030504020204" pitchFamily="34" charset="0"/>
              </a:rPr>
              <a:t>, aber auch zu unzufriedenen Kunden und allgemein zu höheren Gesamtkosten führen. </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809506" y="3616440"/>
            <a:ext cx="7105348" cy="272993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383120" y="3616439"/>
            <a:ext cx="1449186" cy="272993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299769"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299769"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499642" y="2037820"/>
            <a:ext cx="7415213" cy="155988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383119" y="2037820"/>
            <a:ext cx="1449185" cy="155988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299769"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499642" y="2809915"/>
            <a:ext cx="1024803"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766113" y="2187297"/>
            <a:ext cx="6178886" cy="1138773"/>
          </a:xfrm>
          <a:prstGeom prst="rect">
            <a:avLst/>
          </a:prstGeom>
          <a:noFill/>
        </p:spPr>
        <p:txBody>
          <a:bodyPr wrap="square" rtlCol="0">
            <a:spAutoFit/>
          </a:bodyPr>
          <a:lstStyle/>
          <a:p>
            <a:r>
              <a:rPr lang="en-GB" sz="1700" dirty="0">
                <a:solidFill>
                  <a:schemeClr val="bg1"/>
                </a:solidFill>
                <a:latin typeface="+mj-lt"/>
                <a:ea typeface="Lato Light" charset="0"/>
                <a:cs typeface="Lato Light" charset="0"/>
              </a:rPr>
              <a:t>Eine regelmäßige Inventur, bei der die vorhandenen Diskrepanzen mit Ihrer elektronischen Bestandsaufzeichnung überprüft werden, stellt sicher, dass die Buchhaltungspraktiken in Ordnung sind und dass Ihr Unternehmen </a:t>
            </a:r>
            <a:r>
              <a:rPr lang="en-GB" sz="1700" dirty="0" err="1">
                <a:solidFill>
                  <a:schemeClr val="bg1"/>
                </a:solidFill>
                <a:latin typeface="+mj-lt"/>
                <a:ea typeface="Lato Light" charset="0"/>
                <a:cs typeface="Lato Light" charset="0"/>
              </a:rPr>
              <a:t>zuverlässig</a:t>
            </a:r>
            <a:r>
              <a:rPr lang="en-GB" sz="1700" dirty="0">
                <a:solidFill>
                  <a:schemeClr val="bg1"/>
                </a:solidFill>
                <a:latin typeface="+mj-lt"/>
                <a:ea typeface="Lato Light" charset="0"/>
                <a:cs typeface="Lato Light" charset="0"/>
              </a:rPr>
              <a:t> </a:t>
            </a:r>
            <a:r>
              <a:rPr lang="en-GB" sz="1700" dirty="0" err="1">
                <a:solidFill>
                  <a:schemeClr val="bg1"/>
                </a:solidFill>
                <a:latin typeface="+mj-lt"/>
                <a:ea typeface="Lato Light" charset="0"/>
                <a:cs typeface="Lato Light" charset="0"/>
              </a:rPr>
              <a:t>ist</a:t>
            </a:r>
            <a:r>
              <a:rPr lang="en-GB" sz="1700" dirty="0">
                <a:solidFill>
                  <a:schemeClr val="bg1"/>
                </a:solidFill>
                <a:latin typeface="+mj-lt"/>
                <a:ea typeface="Lato Light" charset="0"/>
                <a:cs typeface="Lato Light" charset="0"/>
              </a:rPr>
              <a:t>.</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383120" y="4814289"/>
            <a:ext cx="1352850" cy="276999"/>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err="1">
                <a:solidFill>
                  <a:schemeClr val="bg1"/>
                </a:solidFill>
                <a:latin typeface="+mj-lt"/>
                <a:ea typeface="Roboto" charset="0"/>
                <a:cs typeface="Roboto" charset="0"/>
                <a:sym typeface="Bebas Neue" charset="0"/>
              </a:rPr>
              <a:t>Berechnung</a:t>
            </a:r>
            <a:endParaRPr lang="en-GB"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696163" y="3637936"/>
            <a:ext cx="6218691" cy="2708434"/>
          </a:xfrm>
          <a:prstGeom prst="rect">
            <a:avLst/>
          </a:prstGeom>
          <a:noFill/>
        </p:spPr>
        <p:txBody>
          <a:bodyPr wrap="square" rtlCol="0">
            <a:spAutoFit/>
          </a:bodyPr>
          <a:lstStyle/>
          <a:p>
            <a:r>
              <a:rPr lang="en-GB" sz="1700" dirty="0">
                <a:solidFill>
                  <a:schemeClr val="bg1"/>
                </a:solidFill>
                <a:ea typeface="Lato Light" charset="0"/>
                <a:cs typeface="Lato Light" charset="0"/>
              </a:rPr>
              <a:t>Die Bestandsgenauigkeit </a:t>
            </a:r>
            <a:r>
              <a:rPr lang="en-GB" sz="1700" dirty="0" err="1">
                <a:solidFill>
                  <a:schemeClr val="bg1"/>
                </a:solidFill>
                <a:ea typeface="Lato Light" charset="0"/>
                <a:cs typeface="Lato Light" charset="0"/>
              </a:rPr>
              <a:t>wird</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i.d.R.</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als</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Prozentsatz</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angegeben</a:t>
            </a:r>
            <a:r>
              <a:rPr lang="en-GB" sz="1700" dirty="0">
                <a:solidFill>
                  <a:schemeClr val="bg1"/>
                </a:solidFill>
                <a:ea typeface="Lato Light" charset="0"/>
                <a:cs typeface="Lato Light" charset="0"/>
              </a:rPr>
              <a:t>. Um </a:t>
            </a:r>
            <a:r>
              <a:rPr lang="en-GB" sz="1700" dirty="0" err="1">
                <a:solidFill>
                  <a:schemeClr val="bg1"/>
                </a:solidFill>
                <a:ea typeface="Lato Light" charset="0"/>
                <a:cs typeface="Lato Light" charset="0"/>
              </a:rPr>
              <a:t>ein</a:t>
            </a:r>
            <a:r>
              <a:rPr lang="en-GB" sz="1700" dirty="0">
                <a:solidFill>
                  <a:schemeClr val="bg1"/>
                </a:solidFill>
                <a:ea typeface="Lato Light" charset="0"/>
                <a:cs typeface="Lato Light" charset="0"/>
              </a:rPr>
              <a:t> echtes Maß für die </a:t>
            </a:r>
            <a:r>
              <a:rPr lang="en-GB" sz="1700" dirty="0" err="1">
                <a:solidFill>
                  <a:schemeClr val="bg1"/>
                </a:solidFill>
                <a:ea typeface="Lato Light" charset="0"/>
                <a:cs typeface="Lato Light" charset="0"/>
              </a:rPr>
              <a:t>Genauigkeit</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darzustellen</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müssen</a:t>
            </a:r>
            <a:r>
              <a:rPr lang="en-GB" sz="1700" dirty="0">
                <a:solidFill>
                  <a:schemeClr val="bg1"/>
                </a:solidFill>
                <a:ea typeface="Lato Light" charset="0"/>
                <a:cs typeface="Lato Light" charset="0"/>
              </a:rPr>
              <a:t> vier </a:t>
            </a:r>
            <a:r>
              <a:rPr lang="en-GB" sz="1700" dirty="0" err="1">
                <a:solidFill>
                  <a:schemeClr val="bg1"/>
                </a:solidFill>
                <a:ea typeface="Lato Light" charset="0"/>
                <a:cs typeface="Lato Light" charset="0"/>
              </a:rPr>
              <a:t>Faktoren</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beachtet</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werden</a:t>
            </a:r>
            <a:r>
              <a:rPr lang="en-GB" sz="1700" dirty="0">
                <a:solidFill>
                  <a:schemeClr val="bg1"/>
                </a:solidFill>
                <a:ea typeface="Lato Light" charset="0"/>
                <a:cs typeface="Lato Light" charset="0"/>
              </a:rPr>
              <a:t>:</a:t>
            </a:r>
          </a:p>
          <a:p>
            <a:pPr marL="171450" indent="-171450">
              <a:buFont typeface="Arial" panose="020B0604020202020204" pitchFamily="34" charset="0"/>
              <a:buChar char="•"/>
            </a:pPr>
            <a:r>
              <a:rPr lang="en-GB" sz="1700" dirty="0">
                <a:solidFill>
                  <a:schemeClr val="bg1"/>
                </a:solidFill>
                <a:ea typeface="Lato Light" charset="0"/>
                <a:cs typeface="Lato Light" charset="0"/>
              </a:rPr>
              <a:t>Bestandssummen müssen genau sein</a:t>
            </a:r>
          </a:p>
          <a:p>
            <a:pPr marL="171450" indent="-171450">
              <a:buFont typeface="Arial" panose="020B0604020202020204" pitchFamily="34" charset="0"/>
              <a:buChar char="•"/>
            </a:pPr>
            <a:r>
              <a:rPr lang="en-GB" sz="1700" dirty="0">
                <a:solidFill>
                  <a:schemeClr val="bg1"/>
                </a:solidFill>
                <a:ea typeface="Lato Light" charset="0"/>
                <a:cs typeface="Lato Light" charset="0"/>
              </a:rPr>
              <a:t>Standorte und Standortzählungen müssen korrekt sein</a:t>
            </a:r>
          </a:p>
          <a:p>
            <a:pPr marL="171450" indent="-171450">
              <a:buFont typeface="Arial" panose="020B0604020202020204" pitchFamily="34" charset="0"/>
              <a:buChar char="•"/>
            </a:pPr>
            <a:r>
              <a:rPr lang="en-GB" sz="1700" dirty="0">
                <a:solidFill>
                  <a:schemeClr val="bg1"/>
                </a:solidFill>
                <a:ea typeface="Lato Light" charset="0"/>
                <a:cs typeface="Lato Light" charset="0"/>
              </a:rPr>
              <a:t>Artikel- oder Behälteretiketten und </a:t>
            </a:r>
            <a:r>
              <a:rPr lang="en-GB" sz="1700" dirty="0" err="1">
                <a:solidFill>
                  <a:schemeClr val="bg1"/>
                </a:solidFill>
                <a:ea typeface="Lato Light" charset="0"/>
                <a:cs typeface="Lato Light" charset="0"/>
              </a:rPr>
              <a:t>entsprechende</a:t>
            </a:r>
            <a:r>
              <a:rPr lang="en-GB" sz="1700" dirty="0">
                <a:solidFill>
                  <a:schemeClr val="bg1"/>
                </a:solidFill>
                <a:ea typeface="Lato Light" charset="0"/>
                <a:cs typeface="Lato Light" charset="0"/>
              </a:rPr>
              <a:t> </a:t>
            </a:r>
            <a:r>
              <a:rPr lang="en-GB" sz="1700" dirty="0" err="1">
                <a:solidFill>
                  <a:schemeClr val="bg1"/>
                </a:solidFill>
                <a:ea typeface="Lato Light" charset="0"/>
                <a:cs typeface="Lato Light" charset="0"/>
              </a:rPr>
              <a:t>Kennzeichnung</a:t>
            </a:r>
            <a:r>
              <a:rPr lang="en-GB" sz="1700" dirty="0">
                <a:solidFill>
                  <a:schemeClr val="bg1"/>
                </a:solidFill>
                <a:ea typeface="Lato Light" charset="0"/>
                <a:cs typeface="Lato Light" charset="0"/>
              </a:rPr>
              <a:t> müssen vorhanden sein</a:t>
            </a:r>
          </a:p>
          <a:p>
            <a:pPr marL="171450" indent="-171450">
              <a:buFont typeface="Arial" panose="020B0604020202020204" pitchFamily="34" charset="0"/>
              <a:buChar char="•"/>
            </a:pPr>
            <a:r>
              <a:rPr lang="en-GB" sz="1700" dirty="0">
                <a:solidFill>
                  <a:schemeClr val="bg1"/>
                </a:solidFill>
                <a:ea typeface="Lato Light" charset="0"/>
                <a:cs typeface="Lato Light" charset="0"/>
              </a:rPr>
              <a:t>Wenn das Unternehmen eine Serien- oder Losnummernverfolgung verwendet, muss die Bestandsaufzeichnung auch die vorhandenen Los- oder Seriennummern nach Standort korrekt identifizieren</a:t>
            </a:r>
          </a:p>
        </p:txBody>
      </p:sp>
      <p:pic>
        <p:nvPicPr>
          <p:cNvPr id="16" name="Grafik 15">
            <a:extLst>
              <a:ext uri="{FF2B5EF4-FFF2-40B4-BE49-F238E27FC236}">
                <a16:creationId xmlns:a16="http://schemas.microsoft.com/office/drawing/2014/main" id="{6CCE9038-02A8-4764-B1DE-BA3C282C5025}"/>
              </a:ext>
            </a:extLst>
          </p:cNvPr>
          <p:cNvPicPr>
            <a:picLocks noChangeAspect="1"/>
          </p:cNvPicPr>
          <p:nvPr/>
        </p:nvPicPr>
        <p:blipFill>
          <a:blip r:embed="rId3"/>
          <a:stretch>
            <a:fillRect/>
          </a:stretch>
        </p:blipFill>
        <p:spPr>
          <a:xfrm>
            <a:off x="9367707" y="258913"/>
            <a:ext cx="2166417" cy="1153617"/>
          </a:xfrm>
          <a:prstGeom prst="rect">
            <a:avLst/>
          </a:prstGeom>
        </p:spPr>
      </p:pic>
      <p:sp>
        <p:nvSpPr>
          <p:cNvPr id="18" name="Textplatzhalter 32">
            <a:extLst>
              <a:ext uri="{FF2B5EF4-FFF2-40B4-BE49-F238E27FC236}">
                <a16:creationId xmlns:a16="http://schemas.microsoft.com/office/drawing/2014/main" id="{E84F124F-0754-408C-8B45-0F48B1AE246E}"/>
              </a:ext>
            </a:extLst>
          </p:cNvPr>
          <p:cNvSpPr txBox="1">
            <a:spLocks/>
          </p:cNvSpPr>
          <p:nvPr/>
        </p:nvSpPr>
        <p:spPr>
          <a:xfrm>
            <a:off x="1440948" y="533776"/>
            <a:ext cx="687435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Outbound </a:t>
            </a:r>
            <a:r>
              <a:rPr lang="en-GB" sz="3200" dirty="0" err="1"/>
              <a:t>Logistik-Kennzahlen</a:t>
            </a:r>
            <a:r>
              <a:rPr lang="en-GB" sz="3200" dirty="0"/>
              <a:t>: </a:t>
            </a:r>
            <a:r>
              <a:rPr lang="en-GB" sz="3200" dirty="0" err="1"/>
              <a:t>Bestandsgenauigkeit</a:t>
            </a:r>
            <a:endParaRPr lang="en-GB" sz="3200" dirty="0"/>
          </a:p>
        </p:txBody>
      </p:sp>
    </p:spTree>
    <p:extLst>
      <p:ext uri="{BB962C8B-B14F-4D97-AF65-F5344CB8AC3E}">
        <p14:creationId xmlns:p14="http://schemas.microsoft.com/office/powerpoint/2010/main" val="708916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1469067" y="571585"/>
            <a:ext cx="5484391" cy="697353"/>
          </a:xfrm>
        </p:spPr>
        <p:txBody>
          <a:bodyPr>
            <a:noAutofit/>
          </a:bodyPr>
          <a:lstStyle/>
          <a:p>
            <a:r>
              <a:rPr lang="en-GB" sz="3200" dirty="0"/>
              <a:t>Marketing und </a:t>
            </a:r>
            <a:r>
              <a:rPr lang="en-GB" sz="3200" dirty="0" err="1"/>
              <a:t>Vertrieb</a:t>
            </a:r>
            <a:r>
              <a:rPr lang="en-GB" sz="3200" dirty="0"/>
              <a:t>:     Costs per Acquisition</a:t>
            </a:r>
          </a:p>
          <a:p>
            <a:r>
              <a:rPr lang="en-GB" sz="3200" dirty="0"/>
              <a:t> </a:t>
            </a:r>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279775" y="1951039"/>
            <a:ext cx="3276783"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rPr>
              <a:t>Die Costs per Acquisition (CPA) sind eine Standard-Kennzahl im Online-Marketing, lassen sich aber auch auf andere Geschäftsmodelle übertragen.</a:t>
            </a:r>
          </a:p>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rPr>
              <a:t>Gute CPA-Werte sind abhängig von der Zielgruppe, dem Unternehmensstatus und dem individuellen Wert der Neukunden. In hochpreisigen Branchen mit langfristiger Kundenbindung und hohen Erträgen pro Transaktion sind die Kosten pro Kauf deutlich höher, wenn entsprechend aufwendige Werbekampagnen durchgeführt werden.</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417620" y="3781960"/>
            <a:ext cx="7416000" cy="2340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7" y="3778146"/>
            <a:ext cx="1449185" cy="2340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307218" y="2037819"/>
            <a:ext cx="7334505" cy="1620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2037819"/>
            <a:ext cx="1449185" cy="162161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307219" y="2586018"/>
            <a:ext cx="1036678"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559172" y="2173044"/>
            <a:ext cx="6105181" cy="1323439"/>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Kosten für die Gewinnung von Neukunden werden üblicherweise in der Kennzahl "Costs per Acquisition" (CPA) erfasst. Vor allem in hochpreisigen Branchen lässt sich mit dem CPA die Effektivität von Werbekampagnen genau bestimmen. Gleichzeitig werden CPAs auch als Vergütungsmodell im Online-Marketing eingesetzt.</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165574" y="4780961"/>
            <a:ext cx="1251954"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480975" y="3803941"/>
            <a:ext cx="6412793" cy="2308324"/>
          </a:xfrm>
          <a:prstGeom prst="rect">
            <a:avLst/>
          </a:prstGeom>
          <a:noFill/>
        </p:spPr>
        <p:txBody>
          <a:bodyPr wrap="square" rtlCol="0">
            <a:spAutoFit/>
          </a:bodyPr>
          <a:lstStyle/>
          <a:p>
            <a:r>
              <a:rPr lang="en-GB" sz="1600" dirty="0">
                <a:solidFill>
                  <a:schemeClr val="bg1"/>
                </a:solidFill>
                <a:ea typeface="Lato Light" charset="0"/>
                <a:cs typeface="Lato Light" charset="0"/>
              </a:rPr>
              <a:t>Der CPA-Wert errechnet sich aus der Summe aller Kosten (</a:t>
            </a:r>
            <a:r>
              <a:rPr lang="en-GB" sz="1600" dirty="0" err="1">
                <a:solidFill>
                  <a:schemeClr val="bg1"/>
                </a:solidFill>
                <a:ea typeface="Lato Light" charset="0"/>
                <a:cs typeface="Lato Light" charset="0"/>
              </a:rPr>
              <a:t>Kampagnen-kosten</a:t>
            </a:r>
            <a:r>
              <a:rPr lang="en-GB" sz="1600" dirty="0">
                <a:solidFill>
                  <a:schemeClr val="bg1"/>
                </a:solidFill>
                <a:ea typeface="Lato Light" charset="0"/>
                <a:cs typeface="Lato Light" charset="0"/>
              </a:rPr>
              <a:t>) geteilt durch die Summe aller erzielten Conversions. Das Ergebnis gibt einen schnellen Kostenüberblick und erleichtert die Beurteilung, wie effektiv Werbemaßnahmen zum Aufbau des Neukundenstamms beitragen.</a:t>
            </a:r>
          </a:p>
          <a:p>
            <a:r>
              <a:rPr lang="en-GB" sz="1600" dirty="0" err="1">
                <a:solidFill>
                  <a:schemeClr val="bg1"/>
                </a:solidFill>
                <a:ea typeface="Lato Light" charset="0"/>
                <a:cs typeface="Lato Light" charset="0"/>
              </a:rPr>
              <a:t>Verschiedenes</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Verhalten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kann</a:t>
            </a:r>
            <a:r>
              <a:rPr lang="en-GB" sz="1600" dirty="0">
                <a:solidFill>
                  <a:schemeClr val="bg1"/>
                </a:solidFill>
                <a:ea typeface="Lato Light" charset="0"/>
                <a:cs typeface="Lato Light" charset="0"/>
              </a:rPr>
              <a:t> u.a. </a:t>
            </a:r>
            <a:r>
              <a:rPr lang="en-GB" sz="1600" dirty="0" err="1">
                <a:solidFill>
                  <a:schemeClr val="bg1"/>
                </a:solidFill>
                <a:ea typeface="Lato Light" charset="0"/>
                <a:cs typeface="Lato Light" charset="0"/>
              </a:rPr>
              <a:t>als</a:t>
            </a:r>
            <a:r>
              <a:rPr lang="en-GB" sz="1600" dirty="0">
                <a:solidFill>
                  <a:schemeClr val="bg1"/>
                </a:solidFill>
                <a:ea typeface="Lato Light" charset="0"/>
                <a:cs typeface="Lato Light" charset="0"/>
              </a:rPr>
              <a:t> Conversion definiert werden:</a:t>
            </a:r>
          </a:p>
          <a:p>
            <a:pPr marL="171450" indent="-171450">
              <a:buFont typeface="Arial" panose="020B0604020202020204" pitchFamily="34" charset="0"/>
              <a:buChar char="•"/>
            </a:pPr>
            <a:r>
              <a:rPr lang="en-GB" sz="1600" dirty="0">
                <a:solidFill>
                  <a:schemeClr val="bg1"/>
                </a:solidFill>
                <a:ea typeface="Lato Light" charset="0"/>
                <a:cs typeface="Lato Light" charset="0"/>
              </a:rPr>
              <a:t>Produktkäufe</a:t>
            </a:r>
          </a:p>
          <a:p>
            <a:pPr marL="171450" indent="-171450">
              <a:buFont typeface="Arial" panose="020B0604020202020204" pitchFamily="34" charset="0"/>
              <a:buChar char="•"/>
            </a:pPr>
            <a:r>
              <a:rPr lang="en-GB" sz="1600" dirty="0">
                <a:solidFill>
                  <a:schemeClr val="bg1"/>
                </a:solidFill>
                <a:ea typeface="Lato Light" charset="0"/>
                <a:cs typeface="Lato Light" charset="0"/>
              </a:rPr>
              <a:t>Abschluss von </a:t>
            </a:r>
            <a:r>
              <a:rPr lang="en-GB" sz="1600" dirty="0" err="1">
                <a:solidFill>
                  <a:schemeClr val="bg1"/>
                </a:solidFill>
                <a:ea typeface="Lato Light" charset="0"/>
                <a:cs typeface="Lato Light" charset="0"/>
              </a:rPr>
              <a:t>Verträgen</a:t>
            </a:r>
            <a:endParaRPr lang="en-GB" sz="1600" dirty="0">
              <a:solidFill>
                <a:schemeClr val="bg1"/>
              </a:solidFill>
              <a:ea typeface="Lato Light" charset="0"/>
              <a:cs typeface="Lato Light" charset="0"/>
            </a:endParaRPr>
          </a:p>
          <a:p>
            <a:pPr marL="171450" indent="-171450">
              <a:buFont typeface="Arial" panose="020B0604020202020204" pitchFamily="34" charset="0"/>
              <a:buChar char="•"/>
            </a:pPr>
            <a:r>
              <a:rPr lang="en-GB" sz="1600" dirty="0">
                <a:solidFill>
                  <a:schemeClr val="bg1"/>
                </a:solidFill>
                <a:ea typeface="Lato Light" charset="0"/>
                <a:cs typeface="Lato Light" charset="0"/>
              </a:rPr>
              <a:t>Software-Downloads</a:t>
            </a:r>
          </a:p>
          <a:p>
            <a:pPr marL="171450" indent="-171450">
              <a:buFont typeface="Arial" panose="020B0604020202020204" pitchFamily="34" charset="0"/>
              <a:buChar char="•"/>
            </a:pPr>
            <a:r>
              <a:rPr lang="en-GB" sz="1600" dirty="0">
                <a:solidFill>
                  <a:schemeClr val="bg1"/>
                </a:solidFill>
                <a:ea typeface="Lato Light" charset="0"/>
                <a:cs typeface="Lato Light" charset="0"/>
              </a:rPr>
              <a:t>Newsletter-Abonnements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3315465C-ED72-4382-BA35-846677954FE2}"/>
                  </a:ext>
                </a:extLst>
              </p:cNvPr>
              <p:cNvSpPr txBox="1"/>
              <p:nvPr/>
            </p:nvSpPr>
            <p:spPr>
              <a:xfrm>
                <a:off x="8711720" y="5359584"/>
                <a:ext cx="2229072" cy="510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𝐶𝑃𝐴</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panose="02040503050406030204" pitchFamily="18" charset="0"/>
                            </a:rPr>
                          </m:ctrlPr>
                        </m:fPr>
                        <m:num>
                          <m:r>
                            <a:rPr lang="en-GB" sz="1600" b="0" i="1" smtClean="0">
                              <a:solidFill>
                                <a:schemeClr val="bg1"/>
                              </a:solidFill>
                              <a:latin typeface="Cambria Math" panose="02040503050406030204" pitchFamily="18" charset="0"/>
                              <a:ea typeface="Cambria Math" panose="02040503050406030204" pitchFamily="18" charset="0"/>
                            </a:rPr>
                            <m:t>∑</m:t>
                          </m:r>
                          <m:r>
                            <a:rPr lang="de-DE" sz="1600" b="0" i="1" smtClean="0">
                              <a:solidFill>
                                <a:schemeClr val="bg1"/>
                              </a:solidFill>
                              <a:latin typeface="Cambria Math" panose="02040503050406030204" pitchFamily="18" charset="0"/>
                              <a:ea typeface="Cambria Math" panose="02040503050406030204" pitchFamily="18" charset="0"/>
                            </a:rPr>
                            <m:t>𝐾</m:t>
                          </m:r>
                          <m:r>
                            <a:rPr lang="en-GB" sz="1600" b="0" i="1" smtClean="0">
                              <a:solidFill>
                                <a:schemeClr val="bg1"/>
                              </a:solidFill>
                              <a:latin typeface="Cambria Math" panose="02040503050406030204" pitchFamily="18" charset="0"/>
                              <a:ea typeface="Cambria Math" panose="02040503050406030204" pitchFamily="18" charset="0"/>
                            </a:rPr>
                            <m:t>𝑜𝑠𝑡</m:t>
                          </m:r>
                          <m:r>
                            <a:rPr lang="de-DE" sz="1600" b="0" i="1" smtClean="0">
                              <a:solidFill>
                                <a:schemeClr val="bg1"/>
                              </a:solidFill>
                              <a:latin typeface="Cambria Math" panose="02040503050406030204" pitchFamily="18" charset="0"/>
                              <a:ea typeface="Cambria Math" panose="02040503050406030204" pitchFamily="18" charset="0"/>
                            </a:rPr>
                            <m:t>𝑒𝑛</m:t>
                          </m:r>
                        </m:num>
                        <m:den>
                          <m:r>
                            <a:rPr lang="en-GB" sz="1600" b="0" i="1" smtClean="0">
                              <a:solidFill>
                                <a:schemeClr val="bg1"/>
                              </a:solidFill>
                              <a:latin typeface="Cambria Math" panose="02040503050406030204" pitchFamily="18" charset="0"/>
                              <a:ea typeface="Cambria Math" panose="02040503050406030204" pitchFamily="18" charset="0"/>
                            </a:rPr>
                            <m:t>∑</m:t>
                          </m:r>
                          <m:r>
                            <a:rPr lang="de-DE" sz="1600" b="0" i="1" smtClean="0">
                              <a:solidFill>
                                <a:schemeClr val="bg1"/>
                              </a:solidFill>
                              <a:latin typeface="Cambria Math" panose="02040503050406030204" pitchFamily="18" charset="0"/>
                              <a:ea typeface="Cambria Math" panose="02040503050406030204" pitchFamily="18" charset="0"/>
                            </a:rPr>
                            <m:t>𝐾𝑜𝑛𝑣𝑒𝑟𝑡𝑖𝑒𝑟𝑢𝑛𝑔</m:t>
                          </m:r>
                        </m:den>
                      </m:f>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3315465C-ED72-4382-BA35-846677954FE2}"/>
                  </a:ext>
                </a:extLst>
              </p:cNvPr>
              <p:cNvSpPr txBox="1">
                <a:spLocks noRot="1" noChangeAspect="1" noMove="1" noResize="1" noEditPoints="1" noAdjustHandles="1" noChangeArrowheads="1" noChangeShapeType="1" noTextEdit="1"/>
              </p:cNvSpPr>
              <p:nvPr/>
            </p:nvSpPr>
            <p:spPr>
              <a:xfrm>
                <a:off x="8711720" y="5359584"/>
                <a:ext cx="2229072" cy="510845"/>
              </a:xfrm>
              <a:prstGeom prst="rect">
                <a:avLst/>
              </a:prstGeom>
              <a:blipFill>
                <a:blip r:embed="rId3"/>
                <a:stretch>
                  <a:fillRect l="-1130" t="-2381" r="-2260" b="-19048"/>
                </a:stretch>
              </a:blipFill>
            </p:spPr>
            <p:txBody>
              <a:bodyPr/>
              <a:lstStyle/>
              <a:p>
                <a:r>
                  <a:rPr lang="de-DE">
                    <a:noFill/>
                  </a:rPr>
                  <a:t> </a:t>
                </a:r>
              </a:p>
            </p:txBody>
          </p:sp>
        </mc:Fallback>
      </mc:AlternateContent>
      <p:pic>
        <p:nvPicPr>
          <p:cNvPr id="17" name="Grafik 16">
            <a:extLst>
              <a:ext uri="{FF2B5EF4-FFF2-40B4-BE49-F238E27FC236}">
                <a16:creationId xmlns:a16="http://schemas.microsoft.com/office/drawing/2014/main" id="{348F8BAA-7085-406E-B95E-FEFFB53C50E7}"/>
              </a:ext>
            </a:extLst>
          </p:cNvPr>
          <p:cNvPicPr>
            <a:picLocks noChangeAspect="1"/>
          </p:cNvPicPr>
          <p:nvPr/>
        </p:nvPicPr>
        <p:blipFill>
          <a:blip r:embed="rId4"/>
          <a:stretch>
            <a:fillRect/>
          </a:stretch>
        </p:blipFill>
        <p:spPr>
          <a:xfrm>
            <a:off x="8932278" y="280613"/>
            <a:ext cx="2615894" cy="1392964"/>
          </a:xfrm>
          <a:prstGeom prst="rect">
            <a:avLst/>
          </a:prstGeom>
        </p:spPr>
      </p:pic>
    </p:spTree>
    <p:extLst>
      <p:ext uri="{BB962C8B-B14F-4D97-AF65-F5344CB8AC3E}">
        <p14:creationId xmlns:p14="http://schemas.microsoft.com/office/powerpoint/2010/main" val="3823440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29158" y="2056236"/>
            <a:ext cx="3403052"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Ein Lead ist ein potenzieller Kunde, der durch Ihre Marketingaktivitäten mit Ihrem Unternehmen interagiert hat. Der Cost per Lead (CPL) </a:t>
            </a:r>
            <a:r>
              <a:rPr lang="en-GB" sz="2200" dirty="0" err="1">
                <a:solidFill>
                  <a:srgbClr val="44546A"/>
                </a:solidFill>
                <a:latin typeface="+mj-lt"/>
                <a:ea typeface="Open Sans Light" panose="020B0306030504020204" pitchFamily="34" charset="0"/>
                <a:cs typeface="Open Sans Light" panose="020B0306030504020204" pitchFamily="34" charset="0"/>
              </a:rPr>
              <a:t>ist</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ein</a:t>
            </a:r>
            <a:r>
              <a:rPr lang="en-GB" sz="2200" dirty="0">
                <a:solidFill>
                  <a:srgbClr val="44546A"/>
                </a:solidFill>
                <a:latin typeface="+mj-lt"/>
                <a:ea typeface="Open Sans Light" panose="020B0306030504020204" pitchFamily="34" charset="0"/>
                <a:cs typeface="Open Sans Light" panose="020B0306030504020204" pitchFamily="34" charset="0"/>
              </a:rPr>
              <a:t> Marketing-KPI-</a:t>
            </a:r>
            <a:r>
              <a:rPr lang="en-GB" sz="2200" dirty="0" err="1">
                <a:solidFill>
                  <a:srgbClr val="44546A"/>
                </a:solidFill>
                <a:latin typeface="+mj-lt"/>
                <a:ea typeface="Open Sans Light" panose="020B0306030504020204" pitchFamily="34" charset="0"/>
                <a:cs typeface="Open Sans Light" panose="020B0306030504020204" pitchFamily="34" charset="0"/>
              </a:rPr>
              <a:t>Beispiel</a:t>
            </a:r>
            <a:r>
              <a:rPr lang="en-GB" sz="2200" dirty="0">
                <a:solidFill>
                  <a:srgbClr val="44546A"/>
                </a:solidFill>
                <a:latin typeface="+mj-lt"/>
                <a:ea typeface="Open Sans Light" panose="020B0306030504020204" pitchFamily="34" charset="0"/>
                <a:cs typeface="Open Sans Light" panose="020B0306030504020204" pitchFamily="34" charset="0"/>
              </a:rPr>
              <a:t>, das für effizientes Performance-Marketing unumgänglich ist.</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4" y="3906982"/>
            <a:ext cx="6732838" cy="218330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8" y="3906982"/>
            <a:ext cx="2160184" cy="218330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908885" y="2037819"/>
            <a:ext cx="6732838" cy="181588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2037819"/>
            <a:ext cx="1971373" cy="181588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431388" y="2749212"/>
            <a:ext cx="1013675"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6081360" y="2056236"/>
            <a:ext cx="5678115" cy="1815882"/>
          </a:xfrm>
          <a:prstGeom prst="rect">
            <a:avLst/>
          </a:prstGeom>
          <a:noFill/>
        </p:spPr>
        <p:txBody>
          <a:bodyPr wrap="square" rtlCol="0">
            <a:spAutoFit/>
          </a:bodyPr>
          <a:lstStyle/>
          <a:p>
            <a:r>
              <a:rPr lang="en-GB" sz="1600" dirty="0">
                <a:solidFill>
                  <a:schemeClr val="bg1"/>
                </a:solidFill>
                <a:ea typeface="Lato Light" charset="0"/>
                <a:cs typeface="Lato Light" charset="0"/>
              </a:rPr>
              <a:t>Die </a:t>
            </a:r>
            <a:r>
              <a:rPr lang="en-GB" sz="1600" dirty="0" err="1">
                <a:solidFill>
                  <a:schemeClr val="bg1"/>
                </a:solidFill>
                <a:ea typeface="Lato Light" charset="0"/>
                <a:cs typeface="Lato Light" charset="0"/>
              </a:rPr>
              <a:t>Analyse der </a:t>
            </a:r>
            <a:r>
              <a:rPr lang="en-GB" sz="1600" dirty="0">
                <a:solidFill>
                  <a:schemeClr val="bg1"/>
                </a:solidFill>
                <a:ea typeface="Lato Light" charset="0"/>
                <a:cs typeface="Lato Light" charset="0"/>
              </a:rPr>
              <a:t>Kosten pro Lead (CPL) hilft Ihnen zu erkennen, worauf Sie Ihre Marketingbemühungen konzentrieren sollten, da Sie die CPL für verschiedene Kanäle oder Kampagnen vergleichen können. Dies kann durch den Einsatz professioneller Marketing-Analyse-Software automatisiert werden. Es ist auch sinnvoll, den CPL im Laufe der Zeit zu verfolgen, um zu sehen, wann der niedrigste CPL mit dem höchsten Umsatz </a:t>
            </a:r>
            <a:r>
              <a:rPr lang="en-GB" sz="1600" dirty="0" err="1">
                <a:solidFill>
                  <a:schemeClr val="bg1"/>
                </a:solidFill>
                <a:ea typeface="Lato Light" charset="0"/>
                <a:cs typeface="Lato Light" charset="0"/>
              </a:rPr>
              <a:t>oder</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Nettogewinn</a:t>
            </a:r>
            <a:r>
              <a:rPr lang="en-GB" sz="1600" dirty="0">
                <a:solidFill>
                  <a:schemeClr val="bg1"/>
                </a:solidFill>
                <a:ea typeface="Lato Light" charset="0"/>
                <a:cs typeface="Lato Light" charset="0"/>
              </a:rPr>
              <a:t> war.</a:t>
            </a:r>
            <a:endParaRPr lang="en-GB" sz="1600" dirty="0">
              <a:solidFill>
                <a:schemeClr val="bg1"/>
              </a:solidFill>
              <a:latin typeface="+mj-lt"/>
              <a:ea typeface="Lato Light" charset="0"/>
              <a:cs typeface="Lato Light" charset="0"/>
            </a:endParaRP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457154" y="4865736"/>
            <a:ext cx="1138966"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6267992" y="3933770"/>
            <a:ext cx="5348920" cy="1323439"/>
          </a:xfrm>
          <a:prstGeom prst="rect">
            <a:avLst/>
          </a:prstGeom>
          <a:noFill/>
        </p:spPr>
        <p:txBody>
          <a:bodyPr wrap="square" rtlCol="0">
            <a:spAutoFit/>
          </a:bodyPr>
          <a:lstStyle/>
          <a:p>
            <a:r>
              <a:rPr lang="en-GB" sz="1600" dirty="0">
                <a:solidFill>
                  <a:schemeClr val="bg1"/>
                </a:solidFill>
                <a:ea typeface="Lato Light" charset="0"/>
                <a:cs typeface="Lato Light" charset="0"/>
              </a:rPr>
              <a:t>Der CPL errechnet sich aus den Gesamtkosten einer bestimmten Kampagne geteilt durch die Anzahl der generierten Leads.</a:t>
            </a:r>
          </a:p>
          <a:p>
            <a:r>
              <a:rPr lang="en-GB" sz="1600" dirty="0">
                <a:solidFill>
                  <a:schemeClr val="bg1"/>
                </a:solidFill>
                <a:ea typeface="Lato Light" charset="0"/>
                <a:cs typeface="Lato Light" charset="0"/>
              </a:rPr>
              <a:t>Stellen Sie sicher, dass Sie die Gesamtkosten pro Lead mit den Nettoeinnahmen pro Lead </a:t>
            </a:r>
            <a:r>
              <a:rPr lang="en-GB" sz="1600" dirty="0" err="1">
                <a:solidFill>
                  <a:schemeClr val="bg1"/>
                </a:solidFill>
                <a:ea typeface="Lato Light" charset="0"/>
                <a:cs typeface="Lato Light" charset="0"/>
              </a:rPr>
              <a:t>vergleichen</a:t>
            </a:r>
            <a:r>
              <a:rPr lang="en-GB" sz="1600" dirty="0">
                <a:solidFill>
                  <a:schemeClr val="bg1"/>
                </a:solidFill>
                <a:ea typeface="Lato Light" charset="0"/>
                <a:cs typeface="Lato Light" charset="0"/>
              </a:rPr>
              <a:t>.</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3315465C-ED72-4382-BA35-846677954FE2}"/>
                  </a:ext>
                </a:extLst>
              </p:cNvPr>
              <p:cNvSpPr txBox="1"/>
              <p:nvPr/>
            </p:nvSpPr>
            <p:spPr>
              <a:xfrm>
                <a:off x="6953599" y="5409540"/>
                <a:ext cx="3050963" cy="504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𝐶𝑃𝐿</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𝐾𝑜𝑠𝑡𝑒𝑛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𝑒𝑖𝑛𝑒𝑟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𝐾𝑎𝑚𝑝𝑎𝑔𝑛𝑒</m:t>
                          </m:r>
                        </m:num>
                        <m:den>
                          <m:r>
                            <a:rPr lang="de-DE" sz="1600" b="0" i="1" smtClean="0">
                              <a:solidFill>
                                <a:schemeClr val="bg1"/>
                              </a:solidFill>
                              <a:latin typeface="Cambria Math" panose="02040503050406030204" pitchFamily="18" charset="0"/>
                            </a:rPr>
                            <m:t>𝐴𝑛𝑧𝑎h𝑙</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𝑔𝑒𝑛𝑒𝑟𝑖𝑒𝑟𝑡𝑒𝑟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𝐿𝑒𝑎𝑑𝑠</m:t>
                          </m:r>
                        </m:den>
                      </m:f>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3315465C-ED72-4382-BA35-846677954FE2}"/>
                  </a:ext>
                </a:extLst>
              </p:cNvPr>
              <p:cNvSpPr txBox="1">
                <a:spLocks noRot="1" noChangeAspect="1" noMove="1" noResize="1" noEditPoints="1" noAdjustHandles="1" noChangeArrowheads="1" noChangeShapeType="1" noTextEdit="1"/>
              </p:cNvSpPr>
              <p:nvPr/>
            </p:nvSpPr>
            <p:spPr>
              <a:xfrm>
                <a:off x="6953599" y="5409540"/>
                <a:ext cx="3050963" cy="504241"/>
              </a:xfrm>
              <a:prstGeom prst="rect">
                <a:avLst/>
              </a:prstGeom>
              <a:blipFill>
                <a:blip r:embed="rId3"/>
                <a:stretch>
                  <a:fillRect/>
                </a:stretch>
              </a:blipFill>
            </p:spPr>
            <p:txBody>
              <a:bodyPr/>
              <a:lstStyle/>
              <a:p>
                <a:r>
                  <a:rPr lang="de-DE">
                    <a:noFill/>
                  </a:rPr>
                  <a:t> </a:t>
                </a:r>
              </a:p>
            </p:txBody>
          </p:sp>
        </mc:Fallback>
      </mc:AlternateContent>
      <p:pic>
        <p:nvPicPr>
          <p:cNvPr id="17" name="Grafik 16">
            <a:extLst>
              <a:ext uri="{FF2B5EF4-FFF2-40B4-BE49-F238E27FC236}">
                <a16:creationId xmlns:a16="http://schemas.microsoft.com/office/drawing/2014/main" id="{E3E5ABFC-BE7B-474F-BE0B-F18ED76EADCE}"/>
              </a:ext>
            </a:extLst>
          </p:cNvPr>
          <p:cNvPicPr>
            <a:picLocks noChangeAspect="1"/>
          </p:cNvPicPr>
          <p:nvPr/>
        </p:nvPicPr>
        <p:blipFill>
          <a:blip r:embed="rId4"/>
          <a:stretch>
            <a:fillRect/>
          </a:stretch>
        </p:blipFill>
        <p:spPr>
          <a:xfrm>
            <a:off x="8369363" y="190904"/>
            <a:ext cx="2810265" cy="1496467"/>
          </a:xfrm>
          <a:prstGeom prst="rect">
            <a:avLst/>
          </a:prstGeom>
        </p:spPr>
      </p:pic>
      <p:sp>
        <p:nvSpPr>
          <p:cNvPr id="21" name="Textplatzhalter 32">
            <a:extLst>
              <a:ext uri="{FF2B5EF4-FFF2-40B4-BE49-F238E27FC236}">
                <a16:creationId xmlns:a16="http://schemas.microsoft.com/office/drawing/2014/main" id="{BBFE9EF6-67EB-4B99-944A-D347129BF556}"/>
              </a:ext>
            </a:extLst>
          </p:cNvPr>
          <p:cNvSpPr>
            <a:spLocks noGrp="1"/>
          </p:cNvSpPr>
          <p:nvPr>
            <p:ph type="body" sz="quarter" idx="13"/>
          </p:nvPr>
        </p:nvSpPr>
        <p:spPr>
          <a:xfrm>
            <a:off x="1469067" y="571585"/>
            <a:ext cx="5484391" cy="697353"/>
          </a:xfrm>
        </p:spPr>
        <p:txBody>
          <a:bodyPr>
            <a:noAutofit/>
          </a:bodyPr>
          <a:lstStyle/>
          <a:p>
            <a:r>
              <a:rPr lang="en-GB" sz="3200" dirty="0"/>
              <a:t>Marketing und </a:t>
            </a:r>
            <a:r>
              <a:rPr lang="en-GB" sz="3200" dirty="0" err="1"/>
              <a:t>Vertrieb</a:t>
            </a:r>
            <a:r>
              <a:rPr lang="en-GB" sz="3200" dirty="0"/>
              <a:t>:     Costs per Lead</a:t>
            </a:r>
          </a:p>
          <a:p>
            <a:r>
              <a:rPr lang="en-GB" sz="3200" dirty="0"/>
              <a:t> </a:t>
            </a:r>
          </a:p>
        </p:txBody>
      </p:sp>
    </p:spTree>
    <p:extLst>
      <p:ext uri="{BB962C8B-B14F-4D97-AF65-F5344CB8AC3E}">
        <p14:creationId xmlns:p14="http://schemas.microsoft.com/office/powerpoint/2010/main" val="226360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05992" y="1931669"/>
            <a:ext cx="3233769"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err="1">
                <a:solidFill>
                  <a:srgbClr val="44546A"/>
                </a:solidFill>
                <a:latin typeface="+mj-lt"/>
                <a:ea typeface="Open Sans Light" panose="020B0306030504020204" pitchFamily="34" charset="0"/>
                <a:cs typeface="Open Sans Light" panose="020B0306030504020204" pitchFamily="34" charset="0"/>
              </a:rPr>
              <a:t>Vertriebsziel</a:t>
            </a:r>
            <a:r>
              <a:rPr lang="en-GB" sz="2000" dirty="0">
                <a:solidFill>
                  <a:srgbClr val="44546A"/>
                </a:solidFill>
                <a:latin typeface="+mj-lt"/>
                <a:ea typeface="Open Sans Light" panose="020B0306030504020204" pitchFamily="34" charset="0"/>
                <a:cs typeface="Open Sans Light" panose="020B0306030504020204" pitchFamily="34" charset="0"/>
              </a:rPr>
              <a:t> und -</a:t>
            </a:r>
            <a:r>
              <a:rPr lang="en-GB" sz="2000" dirty="0" err="1">
                <a:solidFill>
                  <a:srgbClr val="44546A"/>
                </a:solidFill>
                <a:latin typeface="+mj-lt"/>
                <a:ea typeface="Open Sans Light" panose="020B0306030504020204" pitchFamily="34" charset="0"/>
                <a:cs typeface="Open Sans Light" panose="020B0306030504020204" pitchFamily="34" charset="0"/>
              </a:rPr>
              <a:t>wachstum</a:t>
            </a:r>
            <a:r>
              <a:rPr lang="en-GB" sz="2000" dirty="0">
                <a:solidFill>
                  <a:srgbClr val="44546A"/>
                </a:solidFill>
                <a:latin typeface="+mj-lt"/>
                <a:ea typeface="Open Sans Light" panose="020B0306030504020204" pitchFamily="34" charset="0"/>
                <a:cs typeface="Open Sans Light" panose="020B0306030504020204" pitchFamily="34" charset="0"/>
              </a:rPr>
              <a:t> ist ein echter High-Level-Marketing-KPI, der von der gesamten Geschäftsstrategie beeinflusst wird.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Ihre Marketing-Aktivitäten </a:t>
            </a:r>
            <a:r>
              <a:rPr lang="en-GB" sz="2000" dirty="0" err="1">
                <a:solidFill>
                  <a:srgbClr val="44546A"/>
                </a:solidFill>
                <a:latin typeface="+mj-lt"/>
                <a:ea typeface="Open Sans Light" panose="020B0306030504020204" pitchFamily="34" charset="0"/>
                <a:cs typeface="Open Sans Light" panose="020B0306030504020204" pitchFamily="34" charset="0"/>
              </a:rPr>
              <a:t>haben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einen</a:t>
            </a:r>
            <a:r>
              <a:rPr lang="en-GB" sz="2000" dirty="0">
                <a:solidFill>
                  <a:srgbClr val="44546A"/>
                </a:solidFill>
                <a:latin typeface="+mj-lt"/>
                <a:ea typeface="Open Sans Light" panose="020B0306030504020204" pitchFamily="34" charset="0"/>
                <a:cs typeface="Open Sans Light" panose="020B0306030504020204" pitchFamily="34" charset="0"/>
              </a:rPr>
              <a:t> großen Einfluss auf Ihre Umsätze. Daher sollten Sie sich ehrgeizige Umsatzziele setzen und diese </a:t>
            </a:r>
            <a:r>
              <a:rPr lang="en-GB" sz="2000" dirty="0" err="1">
                <a:solidFill>
                  <a:srgbClr val="44546A"/>
                </a:solidFill>
                <a:latin typeface="+mj-lt"/>
                <a:ea typeface="Open Sans Light" panose="020B0306030504020204" pitchFamily="34" charset="0"/>
                <a:cs typeface="Open Sans Light" panose="020B0306030504020204" pitchFamily="34" charset="0"/>
              </a:rPr>
              <a:t>detailliert</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überwachen</a:t>
            </a:r>
            <a:r>
              <a:rPr lang="en-GB" sz="2000" dirty="0">
                <a:solidFill>
                  <a:srgbClr val="44546A"/>
                </a:solidFill>
                <a:latin typeface="+mj-lt"/>
                <a:ea typeface="Open Sans Light" panose="020B0306030504020204" pitchFamily="34" charset="0"/>
                <a:cs typeface="Open Sans Light" panose="020B0306030504020204" pitchFamily="34" charset="0"/>
              </a:rPr>
              <a:t>.</a:t>
            </a: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219683" y="1837442"/>
            <a:ext cx="7668000" cy="1260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8" y="1837442"/>
            <a:ext cx="1032028" cy="1260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70006" y="2239760"/>
            <a:ext cx="796612" cy="492443"/>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a:t>
            </a:r>
            <a:r>
              <a:rPr lang="en-GB" sz="1600" b="1" spc="113" dirty="0">
                <a:solidFill>
                  <a:schemeClr val="bg1"/>
                </a:solidFill>
                <a:latin typeface="+mj-lt"/>
                <a:ea typeface="Roboto" charset="0"/>
                <a:cs typeface="Roboto" charset="0"/>
                <a:sym typeface="Bebas Neue" charset="0"/>
              </a:rPr>
              <a:t>-tung</a:t>
            </a:r>
          </a:p>
        </p:txBody>
      </p:sp>
      <p:sp>
        <p:nvSpPr>
          <p:cNvPr id="50" name="TextBox 86">
            <a:extLst>
              <a:ext uri="{FF2B5EF4-FFF2-40B4-BE49-F238E27FC236}">
                <a16:creationId xmlns:a16="http://schemas.microsoft.com/office/drawing/2014/main" id="{8C89A894-431D-46A1-9A84-4620192D51C3}"/>
              </a:ext>
            </a:extLst>
          </p:cNvPr>
          <p:cNvSpPr txBox="1"/>
          <p:nvPr/>
        </p:nvSpPr>
        <p:spPr>
          <a:xfrm>
            <a:off x="5073920" y="1804699"/>
            <a:ext cx="6840000" cy="1323439"/>
          </a:xfrm>
          <a:prstGeom prst="rect">
            <a:avLst/>
          </a:prstGeom>
          <a:noFill/>
        </p:spPr>
        <p:txBody>
          <a:bodyPr wrap="square" rtlCol="0">
            <a:spAutoFit/>
          </a:bodyPr>
          <a:lstStyle/>
          <a:p>
            <a:r>
              <a:rPr lang="en-GB" sz="1600" dirty="0">
                <a:solidFill>
                  <a:schemeClr val="bg1"/>
                </a:solidFill>
                <a:ea typeface="Lato Light" charset="0"/>
                <a:cs typeface="Lato Light" charset="0"/>
              </a:rPr>
              <a:t>Ein Verkaufsziel ist ein für </a:t>
            </a:r>
            <a:r>
              <a:rPr lang="en-GB" sz="1600" dirty="0" err="1">
                <a:solidFill>
                  <a:schemeClr val="bg1"/>
                </a:solidFill>
                <a:ea typeface="Lato Light" charset="0"/>
                <a:cs typeface="Lato Light" charset="0"/>
              </a:rPr>
              <a:t>einen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Verkäufer</a:t>
            </a:r>
            <a:r>
              <a:rPr lang="en-GB" sz="1600" dirty="0">
                <a:solidFill>
                  <a:schemeClr val="bg1"/>
                </a:solidFill>
                <a:ea typeface="Lato Light" charset="0"/>
                <a:cs typeface="Lato Light" charset="0"/>
              </a:rPr>
              <a:t>/</a:t>
            </a:r>
            <a:r>
              <a:rPr lang="en-GB" sz="1600" dirty="0" err="1">
                <a:solidFill>
                  <a:schemeClr val="bg1"/>
                </a:solidFill>
                <a:ea typeface="Lato Light" charset="0"/>
                <a:cs typeface="Lato Light" charset="0"/>
              </a:rPr>
              <a:t>eine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Vertriebsabteilung</a:t>
            </a:r>
            <a:r>
              <a:rPr lang="en-GB" sz="1600" dirty="0">
                <a:solidFill>
                  <a:schemeClr val="bg1"/>
                </a:solidFill>
                <a:ea typeface="Lato Light" charset="0"/>
                <a:cs typeface="Lato Light" charset="0"/>
              </a:rPr>
              <a:t> festgelegtes Ziel, das in Umsatz oder verkauften Einheiten für eine bestimmte Zeit gemessen wird. Legen Sie realistische Verkaufsziele fest und verfolgen Sie diese auf monatlicher Basis, um ein stabiles Wachstum und tragfähige Einnahmen zu gewährleisten. Vergleichen Sie Ihre Ergebnisse </a:t>
            </a:r>
            <a:r>
              <a:rPr lang="en-GB" sz="1600" dirty="0" err="1">
                <a:solidFill>
                  <a:schemeClr val="bg1"/>
                </a:solidFill>
                <a:ea typeface="Lato Light" charset="0"/>
                <a:cs typeface="Lato Light" charset="0"/>
              </a:rPr>
              <a:t>mit</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vorherigen</a:t>
            </a:r>
            <a:r>
              <a:rPr lang="en-GB" sz="1600" dirty="0">
                <a:solidFill>
                  <a:schemeClr val="bg1"/>
                </a:solidFill>
                <a:ea typeface="Lato Light" charset="0"/>
                <a:cs typeface="Lato Light" charset="0"/>
              </a:rPr>
              <a:t> Perioden.</a:t>
            </a:r>
          </a:p>
        </p:txBody>
      </p:sp>
      <p:sp>
        <p:nvSpPr>
          <p:cNvPr id="17" name="Freeform 43">
            <a:extLst>
              <a:ext uri="{FF2B5EF4-FFF2-40B4-BE49-F238E27FC236}">
                <a16:creationId xmlns:a16="http://schemas.microsoft.com/office/drawing/2014/main" id="{EDB1EC51-0912-4B09-908A-87CD3753C525}"/>
              </a:ext>
            </a:extLst>
          </p:cNvPr>
          <p:cNvSpPr>
            <a:spLocks/>
          </p:cNvSpPr>
          <p:nvPr/>
        </p:nvSpPr>
        <p:spPr bwMode="auto">
          <a:xfrm>
            <a:off x="4219683" y="3122001"/>
            <a:ext cx="7422039" cy="3600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id="{8312DAF3-A1DE-4EFE-953F-08F1BB01B2DE}"/>
              </a:ext>
            </a:extLst>
          </p:cNvPr>
          <p:cNvSpPr>
            <a:spLocks/>
          </p:cNvSpPr>
          <p:nvPr/>
        </p:nvSpPr>
        <p:spPr bwMode="auto">
          <a:xfrm>
            <a:off x="4109988" y="3122002"/>
            <a:ext cx="916649" cy="3600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a16="http://schemas.microsoft.com/office/drawing/2014/main" id="{DF2E3279-A35A-4086-BBF2-7B4726DF824B}"/>
              </a:ext>
            </a:extLst>
          </p:cNvPr>
          <p:cNvSpPr>
            <a:spLocks/>
          </p:cNvSpPr>
          <p:nvPr/>
        </p:nvSpPr>
        <p:spPr bwMode="auto">
          <a:xfrm>
            <a:off x="4109987" y="4280187"/>
            <a:ext cx="916649" cy="984885"/>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Setzung</a:t>
            </a:r>
            <a:r>
              <a:rPr lang="en-GB" sz="1600" b="1" spc="113" dirty="0">
                <a:solidFill>
                  <a:schemeClr val="bg1"/>
                </a:solidFill>
                <a:latin typeface="+mj-lt"/>
                <a:ea typeface="Roboto" charset="0"/>
                <a:cs typeface="Roboto" charset="0"/>
                <a:sym typeface="Bebas Neue" charset="0"/>
              </a:rPr>
              <a:t> von</a:t>
            </a:r>
            <a:br>
              <a:rPr lang="en-GB" sz="1600" b="1" spc="113" dirty="0">
                <a:solidFill>
                  <a:schemeClr val="bg1"/>
                </a:solidFill>
                <a:latin typeface="+mj-lt"/>
                <a:ea typeface="Roboto" charset="0"/>
                <a:cs typeface="Roboto" charset="0"/>
                <a:sym typeface="Bebas Neue" charset="0"/>
              </a:rPr>
            </a:br>
            <a:r>
              <a:rPr lang="en-GB" sz="1600" b="1" spc="113" dirty="0" err="1">
                <a:solidFill>
                  <a:schemeClr val="bg1"/>
                </a:solidFill>
                <a:latin typeface="+mj-lt"/>
                <a:ea typeface="Roboto" charset="0"/>
                <a:cs typeface="Roboto" charset="0"/>
                <a:sym typeface="Bebas Neue" charset="0"/>
              </a:rPr>
              <a:t>Verkaufs-zielen</a:t>
            </a:r>
            <a:endParaRPr lang="en-GB" sz="1600" b="1" spc="113" dirty="0">
              <a:solidFill>
                <a:schemeClr val="bg1"/>
              </a:solidFill>
              <a:latin typeface="+mj-lt"/>
              <a:ea typeface="Roboto" charset="0"/>
              <a:cs typeface="Roboto" charset="0"/>
              <a:sym typeface="Bebas Neue" charset="0"/>
            </a:endParaRPr>
          </a:p>
        </p:txBody>
      </p:sp>
      <p:sp>
        <p:nvSpPr>
          <p:cNvPr id="20" name="TextBox 86">
            <a:extLst>
              <a:ext uri="{FF2B5EF4-FFF2-40B4-BE49-F238E27FC236}">
                <a16:creationId xmlns:a16="http://schemas.microsoft.com/office/drawing/2014/main" id="{8DBABAFE-A2C6-44F0-A3F6-32381365BEE8}"/>
              </a:ext>
            </a:extLst>
          </p:cNvPr>
          <p:cNvSpPr txBox="1"/>
          <p:nvPr/>
        </p:nvSpPr>
        <p:spPr>
          <a:xfrm>
            <a:off x="5065844" y="3152286"/>
            <a:ext cx="6635897" cy="3539430"/>
          </a:xfrm>
          <a:prstGeom prst="rect">
            <a:avLst/>
          </a:prstGeom>
          <a:noFill/>
        </p:spPr>
        <p:txBody>
          <a:bodyPr wrap="square" rtlCol="0">
            <a:spAutoFit/>
          </a:bodyPr>
          <a:lstStyle/>
          <a:p>
            <a:pPr marL="228600" indent="-228600">
              <a:buAutoNum type="arabicPeriod"/>
            </a:pPr>
            <a:r>
              <a:rPr lang="en-GB" sz="1600" dirty="0">
                <a:solidFill>
                  <a:schemeClr val="bg1"/>
                </a:solidFill>
                <a:ea typeface="Lato Light" charset="0"/>
                <a:cs typeface="Lato Light" charset="0"/>
              </a:rPr>
              <a:t>Berechnen Sie Ihr </a:t>
            </a:r>
            <a:r>
              <a:rPr lang="en-GB" sz="1600" dirty="0" err="1">
                <a:solidFill>
                  <a:schemeClr val="bg1"/>
                </a:solidFill>
                <a:ea typeface="Lato Light" charset="0"/>
                <a:cs typeface="Lato Light" charset="0"/>
              </a:rPr>
              <a:t>monatliches</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Umsatzziel</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indem</a:t>
            </a:r>
            <a:r>
              <a:rPr lang="en-GB" sz="1600" dirty="0">
                <a:solidFill>
                  <a:schemeClr val="bg1"/>
                </a:solidFill>
                <a:ea typeface="Lato Light" charset="0"/>
                <a:cs typeface="Lato Light" charset="0"/>
              </a:rPr>
              <a:t> Sie vom Jahresumsatzziel Ihres Unternehmens rückwärts arbeiten. Sobald dieses Ziel definiert ist, berechnen Sie, wie viel Ihre Abteilung, Ihre Teams und einzelne Mitarbeiter verkaufen müssen, um dieses Ziel zu erreichen.</a:t>
            </a:r>
          </a:p>
          <a:p>
            <a:pPr marL="228600" indent="-228600">
              <a:buAutoNum type="arabicPeriod"/>
            </a:pPr>
            <a:r>
              <a:rPr lang="en-GB" sz="1600" dirty="0" err="1">
                <a:solidFill>
                  <a:schemeClr val="bg1"/>
                </a:solidFill>
                <a:ea typeface="Lato Light" charset="0"/>
                <a:cs typeface="Lato Light" charset="0"/>
              </a:rPr>
              <a:t>Wasserfallziele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festlegen</a:t>
            </a:r>
            <a:r>
              <a:rPr lang="en-GB" sz="1600" dirty="0">
                <a:solidFill>
                  <a:schemeClr val="bg1"/>
                </a:solidFill>
                <a:ea typeface="Lato Light" charset="0"/>
                <a:cs typeface="Lato Light" charset="0"/>
              </a:rPr>
              <a:t> - </a:t>
            </a:r>
            <a:r>
              <a:rPr lang="en-GB" sz="1600" dirty="0" err="1">
                <a:solidFill>
                  <a:schemeClr val="bg1"/>
                </a:solidFill>
                <a:ea typeface="Lato Light" charset="0"/>
                <a:cs typeface="Lato Light" charset="0"/>
              </a:rPr>
              <a:t>Planen</a:t>
            </a:r>
            <a:r>
              <a:rPr lang="en-GB" sz="1600" dirty="0">
                <a:solidFill>
                  <a:schemeClr val="bg1"/>
                </a:solidFill>
                <a:ea typeface="Lato Light" charset="0"/>
                <a:cs typeface="Lato Light" charset="0"/>
              </a:rPr>
              <a:t> Sie Anlaufzeit ein, wenn Sie neue Ziele implementieren und neue Mitarbeiter einbinden    </a:t>
            </a:r>
          </a:p>
          <a:p>
            <a:pPr marL="228600" indent="-228600">
              <a:buAutoNum type="arabicPeriod"/>
            </a:pPr>
            <a:r>
              <a:rPr lang="en-GB" sz="1600" dirty="0">
                <a:solidFill>
                  <a:schemeClr val="bg1"/>
                </a:solidFill>
                <a:ea typeface="Lato Light" charset="0"/>
                <a:cs typeface="Lato Light" charset="0"/>
              </a:rPr>
              <a:t>Prioritäten setzen - Bestimmen Sie, welche Ziele den höchsten Wert bringen, wenn sie erreicht werden, und stellen Sie sicher, dass Ihre Mitarbeiter diese zuerst erfüllen.</a:t>
            </a:r>
          </a:p>
          <a:p>
            <a:pPr marL="228600" indent="-228600">
              <a:buAutoNum type="arabicPeriod"/>
            </a:pPr>
            <a:r>
              <a:rPr lang="en-GB" sz="1600" dirty="0" err="1">
                <a:solidFill>
                  <a:schemeClr val="bg1"/>
                </a:solidFill>
                <a:ea typeface="Lato Light" charset="0"/>
                <a:cs typeface="Lato Light" charset="0"/>
              </a:rPr>
              <a:t>Anreize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für</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Ziele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schaffen</a:t>
            </a:r>
            <a:r>
              <a:rPr lang="en-GB" sz="1600" dirty="0">
                <a:solidFill>
                  <a:schemeClr val="bg1"/>
                </a:solidFill>
                <a:ea typeface="Lato Light" charset="0"/>
                <a:cs typeface="Lato Light" charset="0"/>
              </a:rPr>
              <a:t>          </a:t>
            </a:r>
          </a:p>
          <a:p>
            <a:pPr marL="228600" indent="-228600">
              <a:buAutoNum type="arabicPeriod"/>
            </a:pPr>
            <a:r>
              <a:rPr lang="en-GB" sz="1600" dirty="0" err="1">
                <a:solidFill>
                  <a:schemeClr val="bg1"/>
                </a:solidFill>
                <a:ea typeface="Lato Light" charset="0"/>
                <a:cs typeface="Lato Light" charset="0"/>
              </a:rPr>
              <a:t>Zielfortschritt</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überwachen</a:t>
            </a:r>
            <a:endParaRPr lang="en-GB" sz="1600" dirty="0">
              <a:solidFill>
                <a:schemeClr val="bg1"/>
              </a:solidFill>
              <a:ea typeface="Lato Light" charset="0"/>
              <a:cs typeface="Lato Light" charset="0"/>
            </a:endParaRPr>
          </a:p>
          <a:p>
            <a:pPr marL="228600" indent="-228600">
              <a:buAutoNum type="arabicPeriod"/>
            </a:pPr>
            <a:r>
              <a:rPr lang="en-GB" sz="1600" dirty="0">
                <a:solidFill>
                  <a:schemeClr val="bg1"/>
                </a:solidFill>
                <a:ea typeface="Lato Light" charset="0"/>
                <a:cs typeface="Lato Light" charset="0"/>
              </a:rPr>
              <a:t>Stretch-</a:t>
            </a:r>
            <a:r>
              <a:rPr lang="en-GB" sz="1600" dirty="0" err="1">
                <a:solidFill>
                  <a:schemeClr val="bg1"/>
                </a:solidFill>
                <a:ea typeface="Lato Light" charset="0"/>
                <a:cs typeface="Lato Light" charset="0"/>
              </a:rPr>
              <a:t>Ziele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setzen</a:t>
            </a:r>
            <a:r>
              <a:rPr lang="en-GB" sz="1600" dirty="0">
                <a:solidFill>
                  <a:schemeClr val="bg1"/>
                </a:solidFill>
                <a:ea typeface="Lato Light" charset="0"/>
                <a:cs typeface="Lato Light" charset="0"/>
              </a:rPr>
              <a:t> - e</a:t>
            </a:r>
            <a:r>
              <a:rPr lang="de-DE" sz="1600" dirty="0">
                <a:solidFill>
                  <a:schemeClr val="bg1"/>
                </a:solidFill>
                <a:ea typeface="Lato Light" charset="0"/>
                <a:cs typeface="Lato Light" charset="0"/>
              </a:rPr>
              <a:t>in Stretch-Ziel ist ein Ziel, das über das Primärziel hinausgeht, z. B. 125 %. Seien Sie vorsichtig, denn sie müssen immer noch erreichbar sein. </a:t>
            </a:r>
            <a:endParaRPr lang="en-GB" sz="1600" dirty="0">
              <a:solidFill>
                <a:schemeClr val="bg1"/>
              </a:solidFill>
              <a:ea typeface="Lato Light" charset="0"/>
              <a:cs typeface="Lato Light" charset="0"/>
            </a:endParaRPr>
          </a:p>
        </p:txBody>
      </p:sp>
      <p:pic>
        <p:nvPicPr>
          <p:cNvPr id="21" name="Grafik 20">
            <a:extLst>
              <a:ext uri="{FF2B5EF4-FFF2-40B4-BE49-F238E27FC236}">
                <a16:creationId xmlns:a16="http://schemas.microsoft.com/office/drawing/2014/main" id="{9BF08EE5-864E-423E-8D56-A25D7BFC85DB}"/>
              </a:ext>
            </a:extLst>
          </p:cNvPr>
          <p:cNvPicPr>
            <a:picLocks noChangeAspect="1"/>
          </p:cNvPicPr>
          <p:nvPr/>
        </p:nvPicPr>
        <p:blipFill>
          <a:blip r:embed="rId3"/>
          <a:stretch>
            <a:fillRect/>
          </a:stretch>
        </p:blipFill>
        <p:spPr>
          <a:xfrm>
            <a:off x="8954979" y="282647"/>
            <a:ext cx="2535603" cy="1350209"/>
          </a:xfrm>
          <a:prstGeom prst="rect">
            <a:avLst/>
          </a:prstGeom>
        </p:spPr>
      </p:pic>
      <p:sp>
        <p:nvSpPr>
          <p:cNvPr id="22" name="Textplatzhalter 32">
            <a:extLst>
              <a:ext uri="{FF2B5EF4-FFF2-40B4-BE49-F238E27FC236}">
                <a16:creationId xmlns:a16="http://schemas.microsoft.com/office/drawing/2014/main" id="{72D9C1BB-165F-4083-824F-A1E112BFAAB2}"/>
              </a:ext>
            </a:extLst>
          </p:cNvPr>
          <p:cNvSpPr>
            <a:spLocks noGrp="1"/>
          </p:cNvSpPr>
          <p:nvPr>
            <p:ph type="body" sz="quarter" idx="13"/>
          </p:nvPr>
        </p:nvSpPr>
        <p:spPr>
          <a:xfrm>
            <a:off x="1469067" y="571585"/>
            <a:ext cx="5484391" cy="697353"/>
          </a:xfrm>
        </p:spPr>
        <p:txBody>
          <a:bodyPr>
            <a:noAutofit/>
          </a:bodyPr>
          <a:lstStyle/>
          <a:p>
            <a:r>
              <a:rPr lang="en-GB" sz="3200" dirty="0"/>
              <a:t>Marketing und </a:t>
            </a:r>
            <a:r>
              <a:rPr lang="en-GB" sz="3200" dirty="0" err="1"/>
              <a:t>Vertrieb</a:t>
            </a:r>
            <a:r>
              <a:rPr lang="en-GB" sz="3200" dirty="0"/>
              <a:t>:     </a:t>
            </a:r>
            <a:r>
              <a:rPr lang="en-GB" sz="3200" dirty="0" err="1"/>
              <a:t>Vertriebsziele</a:t>
            </a:r>
            <a:r>
              <a:rPr lang="en-GB" sz="3200" dirty="0"/>
              <a:t> &amp; </a:t>
            </a:r>
            <a:r>
              <a:rPr lang="en-GB" sz="3200" dirty="0" err="1"/>
              <a:t>Wachstum</a:t>
            </a:r>
            <a:endParaRPr lang="en-GB" sz="3200" dirty="0"/>
          </a:p>
          <a:p>
            <a:r>
              <a:rPr lang="en-GB" sz="3200" dirty="0"/>
              <a:t> </a:t>
            </a:r>
          </a:p>
        </p:txBody>
      </p:sp>
    </p:spTree>
    <p:extLst>
      <p:ext uri="{BB962C8B-B14F-4D97-AF65-F5344CB8AC3E}">
        <p14:creationId xmlns:p14="http://schemas.microsoft.com/office/powerpoint/2010/main" val="145803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306322" y="1794194"/>
            <a:ext cx="3559708" cy="50068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a:t>
            </a:r>
            <a:r>
              <a:rPr lang="en-GB" sz="2000" dirty="0">
                <a:solidFill>
                  <a:srgbClr val="44546A"/>
                </a:solidFill>
                <a:latin typeface="+mj-lt"/>
                <a:ea typeface="Open Sans Light" panose="020B0306030504020204" pitchFamily="34" charset="0"/>
                <a:cs typeface="Open Sans Light" panose="020B0306030504020204" pitchFamily="34" charset="0"/>
              </a:rPr>
              <a:t>Marketing-Ausgaben sind grundsätzlich keine Kosten, sondern Investitionen!" Streng genommen sind es Investitionen in Bekanntheit, </a:t>
            </a:r>
            <a:r>
              <a:rPr lang="en-GB" sz="2000" dirty="0" err="1">
                <a:solidFill>
                  <a:srgbClr val="44546A"/>
                </a:solidFill>
                <a:latin typeface="+mj-lt"/>
                <a:ea typeface="Open Sans Light" panose="020B0306030504020204" pitchFamily="34" charset="0"/>
                <a:cs typeface="Open Sans Light" panose="020B0306030504020204" pitchFamily="34" charset="0"/>
              </a:rPr>
              <a:t>Kunden-beziehungen</a:t>
            </a:r>
            <a:r>
              <a:rPr lang="en-GB" sz="2000" dirty="0">
                <a:solidFill>
                  <a:srgbClr val="44546A"/>
                </a:solidFill>
                <a:latin typeface="+mj-lt"/>
                <a:ea typeface="Open Sans Light" panose="020B0306030504020204" pitchFamily="34" charset="0"/>
                <a:cs typeface="Open Sans Light" panose="020B0306030504020204" pitchFamily="34" charset="0"/>
              </a:rPr>
              <a:t> oder Markenwerte. Doch in vielen Unternehmen wird Marketing immer noch als Kostenposition gesehen. Daher ist es manchmal notwendig, den Wert einer Marketingaktivität auf klassische Weise nachzuweisen, indem man den Return on Investment von Marketing-</a:t>
            </a:r>
            <a:r>
              <a:rPr lang="en-GB" sz="2000" dirty="0" err="1">
                <a:solidFill>
                  <a:srgbClr val="44546A"/>
                </a:solidFill>
                <a:latin typeface="+mj-lt"/>
                <a:ea typeface="Open Sans Light" panose="020B0306030504020204" pitchFamily="34" charset="0"/>
                <a:cs typeface="Open Sans Light" panose="020B0306030504020204" pitchFamily="34" charset="0"/>
              </a:rPr>
              <a:t>investitionen</a:t>
            </a:r>
            <a:r>
              <a:rPr lang="en-GB" sz="2000" dirty="0">
                <a:solidFill>
                  <a:srgbClr val="44546A"/>
                </a:solidFill>
                <a:latin typeface="+mj-lt"/>
                <a:ea typeface="Open Sans Light" panose="020B0306030504020204" pitchFamily="34" charset="0"/>
                <a:cs typeface="Open Sans Light" panose="020B0306030504020204" pitchFamily="34" charset="0"/>
              </a:rPr>
              <a:t>, also den ROMI </a:t>
            </a:r>
            <a:r>
              <a:rPr lang="en-GB" sz="2000" dirty="0" err="1">
                <a:solidFill>
                  <a:srgbClr val="44546A"/>
                </a:solidFill>
                <a:latin typeface="+mj-lt"/>
                <a:ea typeface="Open Sans Light" panose="020B0306030504020204" pitchFamily="34" charset="0"/>
                <a:cs typeface="Open Sans Light" panose="020B0306030504020204" pitchFamily="34" charset="0"/>
              </a:rPr>
              <a:t>berechnet</a:t>
            </a:r>
            <a:r>
              <a:rPr lang="en-GB" sz="2000" dirty="0">
                <a:solidFill>
                  <a:srgbClr val="44546A"/>
                </a:solidFill>
                <a:latin typeface="+mj-lt"/>
                <a:ea typeface="Open Sans Light" panose="020B0306030504020204" pitchFamily="34" charset="0"/>
                <a:cs typeface="Open Sans Light" panose="020B0306030504020204" pitchFamily="34" charset="0"/>
              </a:rPr>
              <a:t>.</a:t>
            </a:r>
            <a:endParaRPr lang="en-GB" sz="1800" dirty="0">
              <a:solidFill>
                <a:srgbClr val="44546A"/>
              </a:solidFill>
              <a:latin typeface="+mj-lt"/>
              <a:ea typeface="Open Sans Light" panose="020B0306030504020204" pitchFamily="34" charset="0"/>
              <a:cs typeface="Open Sans Light" panose="020B0306030504020204" pitchFamily="34" charset="0"/>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310743" y="2037819"/>
            <a:ext cx="7330980" cy="239750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8" y="2037820"/>
            <a:ext cx="1149334" cy="239750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18408" y="3006080"/>
            <a:ext cx="1090674"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157416" y="2056236"/>
            <a:ext cx="6599155" cy="2062103"/>
          </a:xfrm>
          <a:prstGeom prst="rect">
            <a:avLst/>
          </a:prstGeom>
          <a:noFill/>
        </p:spPr>
        <p:txBody>
          <a:bodyPr wrap="square" rtlCol="0">
            <a:spAutoFit/>
          </a:bodyPr>
          <a:lstStyle/>
          <a:p>
            <a:r>
              <a:rPr lang="en-GB" sz="1600" dirty="0">
                <a:solidFill>
                  <a:schemeClr val="bg1"/>
                </a:solidFill>
                <a:ea typeface="Lato Light" charset="0"/>
                <a:cs typeface="Lato Light" charset="0"/>
              </a:rPr>
              <a:t>Die Berücksichtigung des ROMI kann zu folgenden Verbesserungen führen:</a:t>
            </a:r>
          </a:p>
          <a:p>
            <a:endParaRPr lang="en-GB" sz="1600" dirty="0">
              <a:solidFill>
                <a:schemeClr val="bg1"/>
              </a:solidFill>
              <a:ea typeface="Lato Light" charset="0"/>
              <a:cs typeface="Lato Light" charset="0"/>
            </a:endParaRPr>
          </a:p>
          <a:p>
            <a:pPr marL="171450" indent="-171450">
              <a:buFont typeface="Arial" panose="020B0604020202020204" pitchFamily="34" charset="0"/>
              <a:buChar char="•"/>
            </a:pPr>
            <a:r>
              <a:rPr lang="en-GB" sz="1600" dirty="0">
                <a:solidFill>
                  <a:schemeClr val="bg1"/>
                </a:solidFill>
                <a:ea typeface="Lato Light" charset="0"/>
                <a:cs typeface="Lato Light" charset="0"/>
              </a:rPr>
              <a:t>Reduzierung von ineffizienten Marketingausgaben</a:t>
            </a:r>
          </a:p>
          <a:p>
            <a:pPr marL="171450" indent="-171450">
              <a:buFont typeface="Arial" panose="020B0604020202020204" pitchFamily="34" charset="0"/>
              <a:buChar char="•"/>
            </a:pPr>
            <a:r>
              <a:rPr lang="en-GB" sz="1600" dirty="0">
                <a:solidFill>
                  <a:schemeClr val="bg1"/>
                </a:solidFill>
                <a:ea typeface="Lato Light" charset="0"/>
                <a:cs typeface="Lato Light" charset="0"/>
              </a:rPr>
              <a:t>Umschichtung von Marketingausgaben in effizientere Maßnahmen</a:t>
            </a:r>
          </a:p>
          <a:p>
            <a:pPr marL="171450" indent="-171450">
              <a:buFont typeface="Arial" panose="020B0604020202020204" pitchFamily="34" charset="0"/>
              <a:buChar char="•"/>
            </a:pPr>
            <a:r>
              <a:rPr lang="en-GB" sz="1600" dirty="0">
                <a:solidFill>
                  <a:schemeClr val="bg1"/>
                </a:solidFill>
                <a:ea typeface="Lato Light" charset="0"/>
                <a:cs typeface="Lato Light" charset="0"/>
              </a:rPr>
              <a:t>Verkürzung der Marketing-Prozesszeiten</a:t>
            </a:r>
          </a:p>
          <a:p>
            <a:pPr marL="171450" indent="-171450">
              <a:buFont typeface="Arial" panose="020B0604020202020204" pitchFamily="34" charset="0"/>
              <a:buChar char="•"/>
            </a:pPr>
            <a:r>
              <a:rPr lang="en-GB" sz="1600" dirty="0">
                <a:solidFill>
                  <a:schemeClr val="bg1"/>
                </a:solidFill>
                <a:ea typeface="Lato Light" charset="0"/>
                <a:cs typeface="Lato Light" charset="0"/>
              </a:rPr>
              <a:t>Umsatzwachstum</a:t>
            </a:r>
          </a:p>
          <a:p>
            <a:pPr marL="171450" indent="-171450">
              <a:buFont typeface="Arial" panose="020B0604020202020204" pitchFamily="34" charset="0"/>
              <a:buChar char="•"/>
            </a:pPr>
            <a:r>
              <a:rPr lang="en-GB" sz="1600" dirty="0" err="1">
                <a:solidFill>
                  <a:schemeClr val="bg1"/>
                </a:solidFill>
                <a:ea typeface="Lato Light" charset="0"/>
                <a:cs typeface="Lato Light" charset="0"/>
              </a:rPr>
              <a:t>Steigende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Rentabilität</a:t>
            </a:r>
            <a:endParaRPr lang="en-GB" sz="1600" dirty="0">
              <a:solidFill>
                <a:schemeClr val="bg1"/>
              </a:solidFill>
              <a:ea typeface="Lato Light" charset="0"/>
              <a:cs typeface="Lato Light" charset="0"/>
            </a:endParaRPr>
          </a:p>
          <a:p>
            <a:pPr marL="171450" indent="-171450">
              <a:buFont typeface="Arial" panose="020B0604020202020204" pitchFamily="34" charset="0"/>
              <a:buChar char="•"/>
            </a:pPr>
            <a:r>
              <a:rPr lang="en-GB" sz="1600" dirty="0">
                <a:solidFill>
                  <a:schemeClr val="bg1"/>
                </a:solidFill>
                <a:ea typeface="Lato Light" charset="0"/>
                <a:cs typeface="Lato Light" charset="0"/>
              </a:rPr>
              <a:t>Schulung von Marketingfachleuten mit Fokus auf Messung und </a:t>
            </a:r>
            <a:r>
              <a:rPr lang="en-GB" sz="1600" dirty="0" err="1">
                <a:solidFill>
                  <a:schemeClr val="bg1"/>
                </a:solidFill>
                <a:ea typeface="Lato Light" charset="0"/>
                <a:cs typeface="Lato Light" charset="0"/>
              </a:rPr>
              <a:t>Kennzahlen</a:t>
            </a:r>
            <a:endParaRPr lang="en-GB" sz="1600" dirty="0">
              <a:solidFill>
                <a:schemeClr val="bg1"/>
              </a:solidFill>
              <a:ea typeface="Lato Light" charset="0"/>
              <a:cs typeface="Lato Light" charset="0"/>
            </a:endParaRPr>
          </a:p>
        </p:txBody>
      </p:sp>
      <p:sp>
        <p:nvSpPr>
          <p:cNvPr id="17" name="Freeform 43">
            <a:extLst>
              <a:ext uri="{FF2B5EF4-FFF2-40B4-BE49-F238E27FC236}">
                <a16:creationId xmlns:a16="http://schemas.microsoft.com/office/drawing/2014/main" id="{EDB1EC51-0912-4B09-908A-87CD3753C525}"/>
              </a:ext>
            </a:extLst>
          </p:cNvPr>
          <p:cNvSpPr>
            <a:spLocks/>
          </p:cNvSpPr>
          <p:nvPr/>
        </p:nvSpPr>
        <p:spPr bwMode="auto">
          <a:xfrm>
            <a:off x="4484343" y="4500250"/>
            <a:ext cx="7200351" cy="211951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id="{8312DAF3-A1DE-4EFE-953F-08F1BB01B2DE}"/>
              </a:ext>
            </a:extLst>
          </p:cNvPr>
          <p:cNvSpPr>
            <a:spLocks/>
          </p:cNvSpPr>
          <p:nvPr/>
        </p:nvSpPr>
        <p:spPr bwMode="auto">
          <a:xfrm>
            <a:off x="4125011" y="4500250"/>
            <a:ext cx="1293150" cy="211951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a16="http://schemas.microsoft.com/office/drawing/2014/main" id="{DF2E3279-A35A-4086-BBF2-7B4726DF824B}"/>
              </a:ext>
            </a:extLst>
          </p:cNvPr>
          <p:cNvSpPr>
            <a:spLocks/>
          </p:cNvSpPr>
          <p:nvPr/>
        </p:nvSpPr>
        <p:spPr bwMode="auto">
          <a:xfrm>
            <a:off x="4130228" y="5375900"/>
            <a:ext cx="1149334"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20" name="TextBox 86">
            <a:extLst>
              <a:ext uri="{FF2B5EF4-FFF2-40B4-BE49-F238E27FC236}">
                <a16:creationId xmlns:a16="http://schemas.microsoft.com/office/drawing/2014/main" id="{8DBABAFE-A2C6-44F0-A3F6-32381365BEE8}"/>
              </a:ext>
            </a:extLst>
          </p:cNvPr>
          <p:cNvSpPr txBox="1"/>
          <p:nvPr/>
        </p:nvSpPr>
        <p:spPr>
          <a:xfrm>
            <a:off x="5780916" y="5037346"/>
            <a:ext cx="5165900" cy="584775"/>
          </a:xfrm>
          <a:prstGeom prst="rect">
            <a:avLst/>
          </a:prstGeom>
          <a:noFill/>
        </p:spPr>
        <p:txBody>
          <a:bodyPr wrap="square" rtlCol="0">
            <a:spAutoFit/>
          </a:bodyPr>
          <a:lstStyle/>
          <a:p>
            <a:r>
              <a:rPr lang="en-GB" sz="1600" dirty="0">
                <a:solidFill>
                  <a:schemeClr val="bg1"/>
                </a:solidFill>
                <a:ea typeface="Lato Light" charset="0"/>
                <a:cs typeface="Lato Light" charset="0"/>
              </a:rPr>
              <a:t>Wie der ROI (Return on Investment) wird auch der ROMI (Return on Marketing Investment) wie folgt berechnet:</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975A5E84-6080-493B-BF3A-27967C1730D3}"/>
                  </a:ext>
                </a:extLst>
              </p:cNvPr>
              <p:cNvSpPr txBox="1"/>
              <p:nvPr/>
            </p:nvSpPr>
            <p:spPr>
              <a:xfrm>
                <a:off x="5881880" y="5791767"/>
                <a:ext cx="3534750" cy="510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𝑅𝑂𝑀𝐼</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𝐺𝑒𝑤𝑖𝑛𝑛𝑒</m:t>
                          </m:r>
                          <m:r>
                            <a:rPr lang="en-GB"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𝑀𝑎𝑟𝑘𝑒𝑡𝑖𝑛𝑔𝑘𝑜𝑠𝑡𝑒𝑛</m:t>
                          </m:r>
                        </m:num>
                        <m:den>
                          <m:r>
                            <a:rPr lang="de-DE" sz="1600" b="0" i="1" smtClean="0">
                              <a:solidFill>
                                <a:schemeClr val="bg1"/>
                              </a:solidFill>
                              <a:latin typeface="Cambria Math" panose="02040503050406030204" pitchFamily="18" charset="0"/>
                            </a:rPr>
                            <m:t>𝑀𝑎𝑟𝑘𝑒𝑡𝑖𝑛𝑔𝑘𝑜𝑠𝑡𝑒𝑛</m:t>
                          </m:r>
                        </m:den>
                      </m:f>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975A5E84-6080-493B-BF3A-27967C1730D3}"/>
                  </a:ext>
                </a:extLst>
              </p:cNvPr>
              <p:cNvSpPr txBox="1">
                <a:spLocks noRot="1" noChangeAspect="1" noMove="1" noResize="1" noEditPoints="1" noAdjustHandles="1" noChangeArrowheads="1" noChangeShapeType="1" noTextEdit="1"/>
              </p:cNvSpPr>
              <p:nvPr/>
            </p:nvSpPr>
            <p:spPr>
              <a:xfrm>
                <a:off x="5881880" y="5791767"/>
                <a:ext cx="3534750" cy="510717"/>
              </a:xfrm>
              <a:prstGeom prst="rect">
                <a:avLst/>
              </a:prstGeom>
              <a:blipFill>
                <a:blip r:embed="rId3"/>
                <a:stretch>
                  <a:fillRect l="-1075" t="-7317" r="-1434" b="-19512"/>
                </a:stretch>
              </a:blipFill>
            </p:spPr>
            <p:txBody>
              <a:bodyPr/>
              <a:lstStyle/>
              <a:p>
                <a:r>
                  <a:rPr lang="de-DE">
                    <a:noFill/>
                  </a:rPr>
                  <a:t> </a:t>
                </a:r>
              </a:p>
            </p:txBody>
          </p:sp>
        </mc:Fallback>
      </mc:AlternateContent>
      <p:pic>
        <p:nvPicPr>
          <p:cNvPr id="21" name="Grafik 20">
            <a:extLst>
              <a:ext uri="{FF2B5EF4-FFF2-40B4-BE49-F238E27FC236}">
                <a16:creationId xmlns:a16="http://schemas.microsoft.com/office/drawing/2014/main" id="{B71C0DC8-1536-4415-AD93-A951D71E8C70}"/>
              </a:ext>
            </a:extLst>
          </p:cNvPr>
          <p:cNvPicPr>
            <a:picLocks noChangeAspect="1"/>
          </p:cNvPicPr>
          <p:nvPr/>
        </p:nvPicPr>
        <p:blipFill>
          <a:blip r:embed="rId4"/>
          <a:stretch>
            <a:fillRect/>
          </a:stretch>
        </p:blipFill>
        <p:spPr>
          <a:xfrm>
            <a:off x="9313278" y="293744"/>
            <a:ext cx="2166418" cy="1153618"/>
          </a:xfrm>
          <a:prstGeom prst="rect">
            <a:avLst/>
          </a:prstGeom>
        </p:spPr>
      </p:pic>
      <p:sp>
        <p:nvSpPr>
          <p:cNvPr id="22" name="Textplatzhalter 32">
            <a:extLst>
              <a:ext uri="{FF2B5EF4-FFF2-40B4-BE49-F238E27FC236}">
                <a16:creationId xmlns:a16="http://schemas.microsoft.com/office/drawing/2014/main" id="{CDD0AED5-6DFE-43C9-8553-2F2698A718DA}"/>
              </a:ext>
            </a:extLst>
          </p:cNvPr>
          <p:cNvSpPr txBox="1">
            <a:spLocks/>
          </p:cNvSpPr>
          <p:nvPr/>
        </p:nvSpPr>
        <p:spPr>
          <a:xfrm>
            <a:off x="1469066" y="571585"/>
            <a:ext cx="613753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Marketing und </a:t>
            </a:r>
            <a:r>
              <a:rPr lang="en-GB" sz="3200" dirty="0" err="1"/>
              <a:t>Vertrieb</a:t>
            </a:r>
            <a:r>
              <a:rPr lang="en-GB" sz="3200" dirty="0"/>
              <a:t>:          Return on Marketing Investments</a:t>
            </a:r>
          </a:p>
          <a:p>
            <a:r>
              <a:rPr lang="en-GB" sz="3200" dirty="0"/>
              <a:t> </a:t>
            </a:r>
          </a:p>
        </p:txBody>
      </p:sp>
    </p:spTree>
    <p:extLst>
      <p:ext uri="{BB962C8B-B14F-4D97-AF65-F5344CB8AC3E}">
        <p14:creationId xmlns:p14="http://schemas.microsoft.com/office/powerpoint/2010/main" val="250769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1552311" y="695294"/>
            <a:ext cx="9087377" cy="697353"/>
          </a:xfrm>
        </p:spPr>
        <p:txBody>
          <a:bodyPr>
            <a:normAutofit/>
          </a:bodyPr>
          <a:lstStyle/>
          <a:p>
            <a:r>
              <a:rPr lang="en-GB" dirty="0"/>
              <a:t>Bruttogewinnmarge</a:t>
            </a:r>
          </a:p>
          <a:p>
            <a:endParaRPr lang="en-GB" dirty="0"/>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151382" y="2037819"/>
            <a:ext cx="3765108"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Die Bruttogewinnmarge ist eine Kennzahl, die </a:t>
            </a:r>
            <a:r>
              <a:rPr lang="en-GB" sz="2000" dirty="0" err="1">
                <a:solidFill>
                  <a:srgbClr val="44546A"/>
                </a:solidFill>
                <a:latin typeface="+mj-lt"/>
                <a:ea typeface="Open Sans Light" panose="020B0306030504020204" pitchFamily="34" charset="0"/>
                <a:cs typeface="Open Sans Light" panose="020B0306030504020204" pitchFamily="34" charset="0"/>
              </a:rPr>
              <a:t>Analysten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verwenden</a:t>
            </a:r>
            <a:r>
              <a:rPr lang="en-GB" sz="2000" dirty="0">
                <a:solidFill>
                  <a:srgbClr val="44546A"/>
                </a:solidFill>
                <a:latin typeface="+mj-lt"/>
                <a:ea typeface="Open Sans Light" panose="020B0306030504020204" pitchFamily="34" charset="0"/>
                <a:cs typeface="Open Sans Light" panose="020B0306030504020204" pitchFamily="34" charset="0"/>
              </a:rPr>
              <a:t>, um die </a:t>
            </a:r>
            <a:r>
              <a:rPr lang="en-GB" sz="2000" dirty="0" err="1">
                <a:solidFill>
                  <a:srgbClr val="44546A"/>
                </a:solidFill>
                <a:latin typeface="+mj-lt"/>
                <a:ea typeface="Open Sans Light" panose="020B0306030504020204" pitchFamily="34" charset="0"/>
                <a:cs typeface="Open Sans Light" panose="020B0306030504020204" pitchFamily="34" charset="0"/>
              </a:rPr>
              <a:t>finanzielle</a:t>
            </a:r>
            <a:r>
              <a:rPr lang="en-GB" sz="2000" dirty="0">
                <a:solidFill>
                  <a:srgbClr val="44546A"/>
                </a:solidFill>
                <a:latin typeface="+mj-lt"/>
                <a:ea typeface="Open Sans Light" panose="020B0306030504020204" pitchFamily="34" charset="0"/>
                <a:cs typeface="Open Sans Light" panose="020B0306030504020204" pitchFamily="34" charset="0"/>
              </a:rPr>
              <a:t> Gesundheit eines Unternehmens zu beurteilen, indem sie den </a:t>
            </a:r>
            <a:r>
              <a:rPr lang="en-GB" sz="2000" dirty="0" err="1">
                <a:solidFill>
                  <a:srgbClr val="44546A"/>
                </a:solidFill>
                <a:latin typeface="+mj-lt"/>
                <a:ea typeface="Open Sans Light" panose="020B0306030504020204" pitchFamily="34" charset="0"/>
                <a:cs typeface="Open Sans Light" panose="020B0306030504020204" pitchFamily="34" charset="0"/>
              </a:rPr>
              <a:t>Geldbetrag</a:t>
            </a:r>
            <a:r>
              <a:rPr lang="en-GB" sz="2000" dirty="0">
                <a:solidFill>
                  <a:srgbClr val="44546A"/>
                </a:solidFill>
                <a:latin typeface="+mj-lt"/>
                <a:ea typeface="Open Sans Light" panose="020B0306030504020204" pitchFamily="34" charset="0"/>
                <a:cs typeface="Open Sans Light" panose="020B0306030504020204" pitchFamily="34" charset="0"/>
              </a:rPr>
              <a:t> berechnen, der von den Produktverkäufen nach Abzug der Kosten der </a:t>
            </a:r>
            <a:r>
              <a:rPr lang="en-GB" sz="2000" dirty="0" err="1">
                <a:solidFill>
                  <a:srgbClr val="44546A"/>
                </a:solidFill>
                <a:latin typeface="+mj-lt"/>
                <a:ea typeface="Open Sans Light" panose="020B0306030504020204" pitchFamily="34" charset="0"/>
                <a:cs typeface="Open Sans Light" panose="020B0306030504020204" pitchFamily="34" charset="0"/>
              </a:rPr>
              <a:t>verkauften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Waren</a:t>
            </a:r>
            <a:r>
              <a:rPr lang="en-GB" sz="2000" dirty="0">
                <a:solidFill>
                  <a:srgbClr val="44546A"/>
                </a:solidFill>
                <a:latin typeface="+mj-lt"/>
                <a:ea typeface="Open Sans Light" panose="020B0306030504020204" pitchFamily="34" charset="0"/>
                <a:cs typeface="Open Sans Light" panose="020B0306030504020204" pitchFamily="34" charset="0"/>
              </a:rPr>
              <a:t> (costs of goods sold -COGS) übrig bleibt.</a:t>
            </a:r>
          </a:p>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Die </a:t>
            </a:r>
            <a:r>
              <a:rPr lang="en-GB" sz="2000" dirty="0" err="1">
                <a:solidFill>
                  <a:srgbClr val="44546A"/>
                </a:solidFill>
                <a:latin typeface="+mj-lt"/>
                <a:ea typeface="Open Sans Light" panose="020B0306030504020204" pitchFamily="34" charset="0"/>
                <a:cs typeface="Open Sans Light" panose="020B0306030504020204" pitchFamily="34" charset="0"/>
              </a:rPr>
              <a:t>Bruttomarge</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wird</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häufig</a:t>
            </a:r>
            <a:r>
              <a:rPr lang="en-GB" sz="2000" dirty="0">
                <a:solidFill>
                  <a:srgbClr val="44546A"/>
                </a:solidFill>
                <a:latin typeface="+mj-lt"/>
                <a:ea typeface="Open Sans Light" panose="020B0306030504020204" pitchFamily="34" charset="0"/>
                <a:cs typeface="Open Sans Light" panose="020B0306030504020204" pitchFamily="34" charset="0"/>
              </a:rPr>
              <a:t> als Prozentsatz des Umsatzes ausgedrückt.</a:t>
            </a:r>
          </a:p>
        </p:txBody>
      </p:sp>
      <p:pic>
        <p:nvPicPr>
          <p:cNvPr id="3" name="Grafik 2">
            <a:extLst>
              <a:ext uri="{FF2B5EF4-FFF2-40B4-BE49-F238E27FC236}">
                <a16:creationId xmlns:a16="http://schemas.microsoft.com/office/drawing/2014/main" id="{57C341CB-3A92-471A-B866-F924CB1CD035}"/>
              </a:ext>
            </a:extLst>
          </p:cNvPr>
          <p:cNvPicPr>
            <a:picLocks noChangeAspect="1"/>
          </p:cNvPicPr>
          <p:nvPr/>
        </p:nvPicPr>
        <p:blipFill>
          <a:blip r:embed="rId3"/>
          <a:stretch>
            <a:fillRect/>
          </a:stretch>
        </p:blipFill>
        <p:spPr>
          <a:xfrm>
            <a:off x="8178647" y="118485"/>
            <a:ext cx="2979210" cy="1586429"/>
          </a:xfrm>
          <a:prstGeom prst="rect">
            <a:avLst/>
          </a:prstGeom>
        </p:spPr>
      </p:pic>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910416" y="3843381"/>
            <a:ext cx="7131732" cy="130552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21302" y="3843381"/>
            <a:ext cx="2365835" cy="1305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908883" y="5197961"/>
            <a:ext cx="713173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21302" y="5197961"/>
            <a:ext cx="232007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4992192" y="519796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908884" y="1819795"/>
            <a:ext cx="7131733" cy="19644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7" y="1820915"/>
            <a:ext cx="2365835" cy="19644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068265" y="2625573"/>
            <a:ext cx="1975713"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Bedeutung</a:t>
            </a:r>
            <a:endParaRPr lang="en-GB" sz="2400" b="1" spc="113" dirty="0">
              <a:solidFill>
                <a:schemeClr val="bg1"/>
              </a:solidFill>
              <a:latin typeface="+mj-lt"/>
              <a:ea typeface="Roboto" charset="0"/>
              <a:cs typeface="Roboto" charset="0"/>
              <a:sym typeface="Bebas Neue" charset="0"/>
            </a:endParaRPr>
          </a:p>
        </p:txBody>
      </p:sp>
      <p:sp>
        <p:nvSpPr>
          <p:cNvPr id="101" name="TextBox 86">
            <a:extLst>
              <a:ext uri="{FF2B5EF4-FFF2-40B4-BE49-F238E27FC236}">
                <a16:creationId xmlns:a16="http://schemas.microsoft.com/office/drawing/2014/main" id="{D4108C28-D87C-461A-B8CA-640B6CEF3900}"/>
              </a:ext>
            </a:extLst>
          </p:cNvPr>
          <p:cNvSpPr txBox="1"/>
          <p:nvPr/>
        </p:nvSpPr>
        <p:spPr>
          <a:xfrm>
            <a:off x="6483099" y="1888535"/>
            <a:ext cx="5599241" cy="1815882"/>
          </a:xfrm>
          <a:prstGeom prst="rect">
            <a:avLst/>
          </a:prstGeom>
          <a:noFill/>
        </p:spPr>
        <p:txBody>
          <a:bodyPr wrap="square" rtlCol="0">
            <a:spAutoFit/>
          </a:bodyPr>
          <a:lstStyle/>
          <a:p>
            <a:r>
              <a:rPr lang="en-GB" sz="1600" dirty="0" err="1">
                <a:solidFill>
                  <a:schemeClr val="bg1"/>
                </a:solidFill>
                <a:latin typeface="+mj-lt"/>
                <a:ea typeface="Lato Light" charset="0"/>
                <a:cs typeface="Lato Light" charset="0"/>
              </a:rPr>
              <a:t>Wenn</a:t>
            </a:r>
            <a:r>
              <a:rPr lang="en-GB" sz="1600" dirty="0">
                <a:solidFill>
                  <a:schemeClr val="bg1"/>
                </a:solidFill>
                <a:latin typeface="+mj-lt"/>
                <a:ea typeface="Lato Light" charset="0"/>
                <a:cs typeface="Lato Light" charset="0"/>
              </a:rPr>
              <a:t> die </a:t>
            </a:r>
            <a:r>
              <a:rPr lang="en-GB" sz="1600" dirty="0" err="1">
                <a:solidFill>
                  <a:schemeClr val="bg1"/>
                </a:solidFill>
                <a:latin typeface="+mj-lt"/>
                <a:ea typeface="Lato Light" charset="0"/>
                <a:cs typeface="Lato Light" charset="0"/>
              </a:rPr>
              <a:t>Bruttogewinnmarge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Unternehmens</a:t>
            </a:r>
            <a:r>
              <a:rPr lang="en-GB" sz="1600" dirty="0">
                <a:solidFill>
                  <a:schemeClr val="bg1"/>
                </a:solidFill>
                <a:latin typeface="+mj-lt"/>
                <a:ea typeface="Lato Light" charset="0"/>
                <a:cs typeface="Lato Light" charset="0"/>
              </a:rPr>
              <a:t> stark </a:t>
            </a:r>
            <a:r>
              <a:rPr lang="en-GB" sz="1600" dirty="0" err="1">
                <a:solidFill>
                  <a:schemeClr val="bg1"/>
                </a:solidFill>
                <a:latin typeface="+mj-lt"/>
                <a:ea typeface="Lato Light" charset="0"/>
                <a:cs typeface="Lato Light" charset="0"/>
              </a:rPr>
              <a:t>schwankt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kann</a:t>
            </a:r>
            <a:r>
              <a:rPr lang="en-GB" sz="1600" dirty="0">
                <a:solidFill>
                  <a:schemeClr val="bg1"/>
                </a:solidFill>
                <a:latin typeface="+mj-lt"/>
                <a:ea typeface="Lato Light" charset="0"/>
                <a:cs typeface="Lato Light" charset="0"/>
              </a:rPr>
              <a:t> dies auf </a:t>
            </a:r>
            <a:r>
              <a:rPr lang="en-GB" sz="1600" dirty="0" err="1">
                <a:solidFill>
                  <a:schemeClr val="bg1"/>
                </a:solidFill>
                <a:latin typeface="+mj-lt"/>
                <a:ea typeface="Lato Light" charset="0"/>
                <a:cs typeface="Lato Light" charset="0"/>
              </a:rPr>
              <a:t>schlechte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Managementpraktiken</a:t>
            </a:r>
            <a:r>
              <a:rPr lang="en-GB" sz="1600" dirty="0">
                <a:solidFill>
                  <a:schemeClr val="bg1"/>
                </a:solidFill>
                <a:latin typeface="+mj-lt"/>
                <a:ea typeface="Lato Light" charset="0"/>
                <a:cs typeface="Lato Light" charset="0"/>
              </a:rPr>
              <a:t> und/</a:t>
            </a:r>
            <a:r>
              <a:rPr lang="en-GB" sz="1600" dirty="0" err="1">
                <a:solidFill>
                  <a:schemeClr val="bg1"/>
                </a:solidFill>
                <a:latin typeface="+mj-lt"/>
                <a:ea typeface="Lato Light" charset="0"/>
                <a:cs typeface="Lato Light" charset="0"/>
              </a:rPr>
              <a:t>oder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minderwertige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Produkte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hindeuten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Solche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Schwankungen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können</a:t>
            </a:r>
            <a:r>
              <a:rPr lang="en-GB" sz="1600" dirty="0">
                <a:solidFill>
                  <a:schemeClr val="bg1"/>
                </a:solidFill>
                <a:latin typeface="+mj-lt"/>
                <a:ea typeface="Lato Light" charset="0"/>
                <a:cs typeface="Lato Light" charset="0"/>
              </a:rPr>
              <a:t> in </a:t>
            </a:r>
            <a:r>
              <a:rPr lang="en-GB" sz="1600" dirty="0" err="1">
                <a:solidFill>
                  <a:schemeClr val="bg1"/>
                </a:solidFill>
                <a:latin typeface="+mj-lt"/>
                <a:ea typeface="Lato Light" charset="0"/>
                <a:cs typeface="Lato Light" charset="0"/>
              </a:rPr>
              <a:t>Fällen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gerechtfertigt</a:t>
            </a:r>
            <a:r>
              <a:rPr lang="en-GB" sz="1600" dirty="0">
                <a:solidFill>
                  <a:schemeClr val="bg1"/>
                </a:solidFill>
                <a:latin typeface="+mj-lt"/>
                <a:ea typeface="Lato Light" charset="0"/>
                <a:cs typeface="Lato Light" charset="0"/>
              </a:rPr>
              <a:t> sein, in </a:t>
            </a:r>
            <a:r>
              <a:rPr lang="en-GB" sz="1600" dirty="0" err="1">
                <a:solidFill>
                  <a:schemeClr val="bg1"/>
                </a:solidFill>
                <a:latin typeface="+mj-lt"/>
                <a:ea typeface="Lato Light" charset="0"/>
                <a:cs typeface="Lato Light" charset="0"/>
              </a:rPr>
              <a:t>denen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Unternehmen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tiefgreifende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betriebliche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Änderungen</a:t>
            </a:r>
            <a:r>
              <a:rPr lang="en-GB" sz="1600" dirty="0">
                <a:solidFill>
                  <a:schemeClr val="bg1"/>
                </a:solidFill>
                <a:latin typeface="+mj-lt"/>
                <a:ea typeface="Lato Light" charset="0"/>
                <a:cs typeface="Lato Light" charset="0"/>
              </a:rPr>
              <a:t> an </a:t>
            </a:r>
            <a:r>
              <a:rPr lang="en-GB" sz="1600" dirty="0" err="1">
                <a:solidFill>
                  <a:schemeClr val="bg1"/>
                </a:solidFill>
                <a:latin typeface="+mj-lt"/>
                <a:ea typeface="Lato Light" charset="0"/>
                <a:cs typeface="Lato Light" charset="0"/>
              </a:rPr>
              <a:t>seinem</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Geschäftsmodell</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vornimmt</a:t>
            </a:r>
            <a:r>
              <a:rPr lang="en-GB" sz="1600" dirty="0">
                <a:solidFill>
                  <a:schemeClr val="bg1"/>
                </a:solidFill>
                <a:latin typeface="+mj-lt"/>
                <a:ea typeface="Lato Light" charset="0"/>
                <a:cs typeface="Lato Light" charset="0"/>
              </a:rPr>
              <a:t>; in </a:t>
            </a:r>
            <a:r>
              <a:rPr lang="en-GB" sz="1600" dirty="0" err="1">
                <a:solidFill>
                  <a:schemeClr val="bg1"/>
                </a:solidFill>
                <a:latin typeface="+mj-lt"/>
                <a:ea typeface="Lato Light" charset="0"/>
                <a:cs typeface="Lato Light" charset="0"/>
              </a:rPr>
              <a:t>diesem</a:t>
            </a:r>
            <a:r>
              <a:rPr lang="en-GB" sz="1600" dirty="0">
                <a:solidFill>
                  <a:schemeClr val="bg1"/>
                </a:solidFill>
                <a:latin typeface="+mj-lt"/>
                <a:ea typeface="Lato Light" charset="0"/>
                <a:cs typeface="Lato Light" charset="0"/>
              </a:rPr>
              <a:t> Fall </a:t>
            </a:r>
            <a:r>
              <a:rPr lang="en-GB" sz="1600" dirty="0" err="1">
                <a:solidFill>
                  <a:schemeClr val="bg1"/>
                </a:solidFill>
                <a:latin typeface="+mj-lt"/>
                <a:ea typeface="Lato Light" charset="0"/>
                <a:cs typeface="Lato Light" charset="0"/>
              </a:rPr>
              <a:t>sollte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vorübergehende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Volatilität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kein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Grund</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zur</a:t>
            </a:r>
            <a:r>
              <a:rPr lang="en-GB" sz="1600" dirty="0">
                <a:solidFill>
                  <a:schemeClr val="bg1"/>
                </a:solidFill>
                <a:latin typeface="+mj-lt"/>
                <a:ea typeface="Lato Light" charset="0"/>
                <a:cs typeface="Lato Light" charset="0"/>
              </a:rPr>
              <a:t> Sorge sein. </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016035" y="4230893"/>
            <a:ext cx="2058076"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474819" y="5497173"/>
            <a:ext cx="1103636" cy="369332"/>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6483099" y="3870240"/>
            <a:ext cx="5557518" cy="1323439"/>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prozentuale Bruttogewinnspanne eines Unternehmens wird berechnet, indem zunächst die Kosten der verkauften Waren (COGS) vom Nettoumsatz (Bruttoumsatz abzüglich Retouren, Wertberichtigungen und Rabatte) abgezogen werden. Diese Zahl wird dann durch den </a:t>
            </a:r>
            <a:r>
              <a:rPr lang="en-GB" sz="1600" dirty="0" err="1">
                <a:solidFill>
                  <a:schemeClr val="bg1"/>
                </a:solidFill>
                <a:latin typeface="+mj-lt"/>
                <a:ea typeface="Lato Light" charset="0"/>
                <a:cs typeface="Lato Light" charset="0"/>
              </a:rPr>
              <a:t>Nettoumsatz</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geteilt</a:t>
            </a:r>
            <a:r>
              <a:rPr lang="en-GB" sz="1600" dirty="0">
                <a:solidFill>
                  <a:schemeClr val="bg1"/>
                </a:solidFill>
                <a:latin typeface="+mj-lt"/>
                <a:ea typeface="Lato Light" charset="0"/>
                <a:cs typeface="Lato Light" charset="0"/>
              </a:rPr>
              <a: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634874" y="5497173"/>
                <a:ext cx="4232761"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𝐵𝑟𝑢𝑡𝑡𝑜𝑔𝑒𝑤𝑖𝑛𝑛𝑚𝑎𝑟𝑔𝑒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𝑁𝑒𝑡𝑡𝑜𝑢𝑚𝑠𝑎𝑡𝑧</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𝐶𝑂𝐺𝑆</m:t>
                          </m:r>
                        </m:num>
                        <m:den>
                          <m:r>
                            <a:rPr lang="de-DE" sz="1600" b="0" i="1" smtClean="0">
                              <a:solidFill>
                                <a:schemeClr val="bg1"/>
                              </a:solidFill>
                              <a:latin typeface="Cambria Math" panose="02040503050406030204" pitchFamily="18" charset="0"/>
                            </a:rPr>
                            <m:t>𝑁𝑒𝑡𝑡𝑜𝑢𝑚𝑠𝑎𝑡𝑧</m:t>
                          </m:r>
                        </m:den>
                      </m:f>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634874" y="5497173"/>
                <a:ext cx="4232761" cy="462691"/>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92523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86372" y="2157358"/>
            <a:ext cx="3295900"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Der Customer Lifetime Value ist eine der wichtigsten Marketing-KPIs. Er zeigt, wie viel Wert ein bestimmter Neukunde schafft und erlaubt Ihnen daher zu steuern, wie viel Geld Sie bereit sind, für einen Neukunden auszugeben.</a:t>
            </a: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583874" y="1851390"/>
            <a:ext cx="7544737" cy="83276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1851390"/>
            <a:ext cx="1328913" cy="83276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73052" y="2104401"/>
            <a:ext cx="1021945"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405074" y="1834077"/>
            <a:ext cx="6601034" cy="830997"/>
          </a:xfrm>
          <a:prstGeom prst="rect">
            <a:avLst/>
          </a:prstGeom>
          <a:noFill/>
        </p:spPr>
        <p:txBody>
          <a:bodyPr wrap="square" rtlCol="0">
            <a:spAutoFit/>
          </a:bodyPr>
          <a:lstStyle/>
          <a:p>
            <a:r>
              <a:rPr lang="en-GB" sz="1600" dirty="0">
                <a:solidFill>
                  <a:schemeClr val="bg1"/>
                </a:solidFill>
                <a:ea typeface="Lato Light" charset="0"/>
                <a:cs typeface="Lato Light" charset="0"/>
              </a:rPr>
              <a:t>Kurz gesagt: Der Customer Lifetime Value stellt den Wert dar, den ein Kunde während seines "Kundenlebens" für ein Unternehmen bringt. Diese Kennzahl lässt Rückschlüsse auf die sinnvolle Kalkulation von Marketingausgaben zu.</a:t>
            </a:r>
          </a:p>
        </p:txBody>
      </p:sp>
      <p:sp>
        <p:nvSpPr>
          <p:cNvPr id="17" name="Freeform 43">
            <a:extLst>
              <a:ext uri="{FF2B5EF4-FFF2-40B4-BE49-F238E27FC236}">
                <a16:creationId xmlns:a16="http://schemas.microsoft.com/office/drawing/2014/main" id="{EDB1EC51-0912-4B09-908A-87CD3753C525}"/>
              </a:ext>
            </a:extLst>
          </p:cNvPr>
          <p:cNvSpPr>
            <a:spLocks/>
          </p:cNvSpPr>
          <p:nvPr/>
        </p:nvSpPr>
        <p:spPr bwMode="auto">
          <a:xfrm>
            <a:off x="4373892" y="2724345"/>
            <a:ext cx="7754719" cy="40063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id="{8312DAF3-A1DE-4EFE-953F-08F1BB01B2DE}"/>
              </a:ext>
            </a:extLst>
          </p:cNvPr>
          <p:cNvSpPr>
            <a:spLocks/>
          </p:cNvSpPr>
          <p:nvPr/>
        </p:nvSpPr>
        <p:spPr bwMode="auto">
          <a:xfrm>
            <a:off x="4109988" y="2720983"/>
            <a:ext cx="1328912" cy="40063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a16="http://schemas.microsoft.com/office/drawing/2014/main" id="{DF2E3279-A35A-4086-BBF2-7B4726DF824B}"/>
              </a:ext>
            </a:extLst>
          </p:cNvPr>
          <p:cNvSpPr>
            <a:spLocks/>
          </p:cNvSpPr>
          <p:nvPr/>
        </p:nvSpPr>
        <p:spPr bwMode="auto">
          <a:xfrm>
            <a:off x="4152956" y="4602341"/>
            <a:ext cx="1151638"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20" name="TextBox 86">
            <a:extLst>
              <a:ext uri="{FF2B5EF4-FFF2-40B4-BE49-F238E27FC236}">
                <a16:creationId xmlns:a16="http://schemas.microsoft.com/office/drawing/2014/main" id="{8DBABAFE-A2C6-44F0-A3F6-32381365BEE8}"/>
              </a:ext>
            </a:extLst>
          </p:cNvPr>
          <p:cNvSpPr txBox="1"/>
          <p:nvPr/>
        </p:nvSpPr>
        <p:spPr>
          <a:xfrm>
            <a:off x="5347562" y="2749234"/>
            <a:ext cx="6931301" cy="4031873"/>
          </a:xfrm>
          <a:prstGeom prst="rect">
            <a:avLst/>
          </a:prstGeom>
          <a:noFill/>
        </p:spPr>
        <p:txBody>
          <a:bodyPr wrap="square" rtlCol="0">
            <a:spAutoFit/>
          </a:bodyPr>
          <a:lstStyle/>
          <a:p>
            <a:r>
              <a:rPr lang="en-GB" sz="1600" dirty="0">
                <a:solidFill>
                  <a:schemeClr val="bg1"/>
                </a:solidFill>
                <a:ea typeface="Lato Light" charset="0"/>
                <a:cs typeface="Lato Light" charset="0"/>
              </a:rPr>
              <a:t>Es gibt verschiedene Ansätze zur Berechnung des Customer Lifetime Value, die einzeln oder in Kombination verwendet werden </a:t>
            </a:r>
            <a:r>
              <a:rPr lang="en-GB" sz="1600" dirty="0" err="1">
                <a:solidFill>
                  <a:schemeClr val="bg1"/>
                </a:solidFill>
                <a:ea typeface="Lato Light" charset="0"/>
                <a:cs typeface="Lato Light" charset="0"/>
              </a:rPr>
              <a:t>können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Sammeln</a:t>
            </a:r>
            <a:r>
              <a:rPr lang="en-GB" sz="1600" dirty="0">
                <a:solidFill>
                  <a:schemeClr val="bg1"/>
                </a:solidFill>
                <a:ea typeface="Lato Light" charset="0"/>
                <a:cs typeface="Lato Light" charset="0"/>
              </a:rPr>
              <a:t> Sie </a:t>
            </a:r>
            <a:r>
              <a:rPr lang="en-GB" sz="1600" dirty="0" err="1">
                <a:solidFill>
                  <a:schemeClr val="bg1"/>
                </a:solidFill>
                <a:ea typeface="Lato Light" charset="0"/>
                <a:cs typeface="Lato Light" charset="0"/>
              </a:rPr>
              <a:t>Daten</a:t>
            </a:r>
            <a:r>
              <a:rPr lang="en-GB" sz="1600" dirty="0">
                <a:solidFill>
                  <a:schemeClr val="bg1"/>
                </a:solidFill>
                <a:ea typeface="Lato Light" charset="0"/>
                <a:cs typeface="Lato Light" charset="0"/>
              </a:rPr>
              <a:t>!</a:t>
            </a:r>
          </a:p>
          <a:p>
            <a:pPr marL="171450" indent="-171450">
              <a:buFont typeface="Arial" panose="020B0604020202020204" pitchFamily="34" charset="0"/>
              <a:buChar char="•"/>
            </a:pPr>
            <a:r>
              <a:rPr lang="en-GB" sz="1600" dirty="0">
                <a:solidFill>
                  <a:schemeClr val="bg1"/>
                </a:solidFill>
                <a:ea typeface="Lato Light" charset="0"/>
                <a:cs typeface="Lato Light" charset="0"/>
              </a:rPr>
              <a:t>t = durchschnittliche Kundenlebensdauer: Wie lange bleibt jemand Ihr Kunde? Beispiel: 2 Jahre </a:t>
            </a:r>
          </a:p>
          <a:p>
            <a:pPr marL="171450" indent="-171450">
              <a:buFont typeface="Arial" panose="020B0604020202020204" pitchFamily="34" charset="0"/>
              <a:buChar char="•"/>
            </a:pPr>
            <a:r>
              <a:rPr lang="en-GB" sz="1600" dirty="0">
                <a:solidFill>
                  <a:schemeClr val="bg1"/>
                </a:solidFill>
                <a:ea typeface="Lato Light" charset="0"/>
                <a:cs typeface="Lato Light" charset="0"/>
              </a:rPr>
              <a:t>r = Wiederkaufsrate der Kunden: Dies ist der Prozentsatz der Kunden, die in einer bestimmten Periode einen neuen Kauf tätigen, verglichen mit der gleichen Vorperiode. Im Beispiel: 35 %.</a:t>
            </a:r>
          </a:p>
          <a:p>
            <a:pPr marL="171450" indent="-171450">
              <a:buFont typeface="Arial" panose="020B0604020202020204" pitchFamily="34" charset="0"/>
              <a:buChar char="•"/>
            </a:pPr>
            <a:r>
              <a:rPr lang="en-GB" sz="1600" dirty="0">
                <a:solidFill>
                  <a:schemeClr val="bg1"/>
                </a:solidFill>
                <a:ea typeface="Lato Light" charset="0"/>
                <a:cs typeface="Lato Light" charset="0"/>
              </a:rPr>
              <a:t>p = Gewinnspanne pro Kunde: In unserem Beispiel: 25 %.</a:t>
            </a:r>
          </a:p>
          <a:p>
            <a:pPr marL="171450" indent="-171450">
              <a:buFont typeface="Arial" panose="020B0604020202020204" pitchFamily="34" charset="0"/>
              <a:buChar char="•"/>
            </a:pPr>
            <a:r>
              <a:rPr lang="en-GB" sz="1600" dirty="0" err="1">
                <a:solidFill>
                  <a:schemeClr val="bg1"/>
                </a:solidFill>
                <a:ea typeface="Lato Light" charset="0"/>
                <a:cs typeface="Lato Light" charset="0"/>
              </a:rPr>
              <a:t>i </a:t>
            </a:r>
            <a:r>
              <a:rPr lang="en-GB" sz="1600" dirty="0">
                <a:solidFill>
                  <a:schemeClr val="bg1"/>
                </a:solidFill>
                <a:ea typeface="Lato Light" charset="0"/>
                <a:cs typeface="Lato Light" charset="0"/>
              </a:rPr>
              <a:t>= Abzinsungsfaktor für Kosten: Mit dem Abzinsungsfaktor können zukünftige Zahlungen auf einen bestimmten Zeitpunkt abgezinst werden, um z. B. den Gegenwartswert oder Barwert zu ermitteln. In unserem Beispiel: 10 %.</a:t>
            </a:r>
          </a:p>
          <a:p>
            <a:pPr marL="171450" indent="-171450">
              <a:buFont typeface="Arial" panose="020B0604020202020204" pitchFamily="34" charset="0"/>
              <a:buChar char="•"/>
            </a:pPr>
            <a:r>
              <a:rPr lang="en-GB" sz="1600" dirty="0">
                <a:solidFill>
                  <a:schemeClr val="bg1"/>
                </a:solidFill>
                <a:ea typeface="Lato Light" charset="0"/>
                <a:cs typeface="Lato Light" charset="0"/>
              </a:rPr>
              <a:t>m = durchschnittlicher Deckungsbeitrag: Der durchschnittliche Deckungsbeitrag, den ein Kunde in einer bestimmten Periode erwirtschaftet. Bei einer Gewinnspanne von 25 % (p) und durchschnittlichen Ausgaben des Käufers von 37.856 EUR), während der Lebensdauer des Kunden (t) - erhalten Sie einen durchschnittlichen Deckungsbeitrag von 9.464 EUR.</a:t>
            </a:r>
          </a:p>
        </p:txBody>
      </p:sp>
      <p:pic>
        <p:nvPicPr>
          <p:cNvPr id="21" name="Grafik 20">
            <a:extLst>
              <a:ext uri="{FF2B5EF4-FFF2-40B4-BE49-F238E27FC236}">
                <a16:creationId xmlns:a16="http://schemas.microsoft.com/office/drawing/2014/main" id="{B73CC4CA-1B47-47C4-B7F5-EDD1E055EEF7}"/>
              </a:ext>
            </a:extLst>
          </p:cNvPr>
          <p:cNvPicPr>
            <a:picLocks noChangeAspect="1"/>
          </p:cNvPicPr>
          <p:nvPr/>
        </p:nvPicPr>
        <p:blipFill>
          <a:blip r:embed="rId3"/>
          <a:stretch>
            <a:fillRect/>
          </a:stretch>
        </p:blipFill>
        <p:spPr>
          <a:xfrm>
            <a:off x="9318131" y="317728"/>
            <a:ext cx="2166418" cy="1153618"/>
          </a:xfrm>
          <a:prstGeom prst="rect">
            <a:avLst/>
          </a:prstGeom>
        </p:spPr>
      </p:pic>
      <p:sp>
        <p:nvSpPr>
          <p:cNvPr id="23" name="Textplatzhalter 32">
            <a:extLst>
              <a:ext uri="{FF2B5EF4-FFF2-40B4-BE49-F238E27FC236}">
                <a16:creationId xmlns:a16="http://schemas.microsoft.com/office/drawing/2014/main" id="{E9D48405-C460-40F0-B3AA-714D1E8E2A81}"/>
              </a:ext>
            </a:extLst>
          </p:cNvPr>
          <p:cNvSpPr txBox="1">
            <a:spLocks/>
          </p:cNvSpPr>
          <p:nvPr/>
        </p:nvSpPr>
        <p:spPr>
          <a:xfrm>
            <a:off x="1469066" y="571585"/>
            <a:ext cx="613753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Marketing und </a:t>
            </a:r>
            <a:r>
              <a:rPr lang="en-GB" sz="3200" dirty="0" err="1"/>
              <a:t>Vertrieb</a:t>
            </a:r>
            <a:r>
              <a:rPr lang="en-GB" sz="3200" dirty="0"/>
              <a:t>:      Customer Lifetime Value</a:t>
            </a:r>
          </a:p>
          <a:p>
            <a:r>
              <a:rPr lang="en-GB" sz="3200" dirty="0"/>
              <a:t> </a:t>
            </a:r>
          </a:p>
        </p:txBody>
      </p:sp>
    </p:spTree>
    <p:extLst>
      <p:ext uri="{BB962C8B-B14F-4D97-AF65-F5344CB8AC3E}">
        <p14:creationId xmlns:p14="http://schemas.microsoft.com/office/powerpoint/2010/main" val="402541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8592165-77D1-4756-A788-1027D9A5C7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9" imgW="592" imgH="595" progId="TCLayout.ActiveDocument.1">
                  <p:embed/>
                </p:oleObj>
              </mc:Choice>
              <mc:Fallback>
                <p:oleObj name="think-cell Folie" r:id="rId49" imgW="592" imgH="595" progId="TCLayout.ActiveDocument.1">
                  <p:embed/>
                  <p:pic>
                    <p:nvPicPr>
                      <p:cNvPr id="4" name="Objekt 3" hidden="1">
                        <a:extLst>
                          <a:ext uri="{FF2B5EF4-FFF2-40B4-BE49-F238E27FC236}">
                            <a16:creationId xmlns:a16="http://schemas.microsoft.com/office/drawing/2014/main" id="{A8592165-77D1-4756-A788-1027D9A5C7E2}"/>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FEBCF83-6734-42FA-B60E-38F3D17B1DD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100" dirty="0">
              <a:latin typeface="Calibri" panose="020F0502020204030204" pitchFamily="34" charset="0"/>
              <a:sym typeface="Calibri" panose="020F0502020204030204" pitchFamily="34" charset="0"/>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7" name="Freeform 43">
            <a:extLst>
              <a:ext uri="{FF2B5EF4-FFF2-40B4-BE49-F238E27FC236}">
                <a16:creationId xmlns:a16="http://schemas.microsoft.com/office/drawing/2014/main" id="{EDB1EC51-0912-4B09-908A-87CD3753C525}"/>
              </a:ext>
            </a:extLst>
          </p:cNvPr>
          <p:cNvSpPr>
            <a:spLocks/>
          </p:cNvSpPr>
          <p:nvPr/>
        </p:nvSpPr>
        <p:spPr bwMode="auto">
          <a:xfrm>
            <a:off x="1314448" y="1951562"/>
            <a:ext cx="10687329" cy="421386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8" name="Freeform 36">
            <a:extLst>
              <a:ext uri="{FF2B5EF4-FFF2-40B4-BE49-F238E27FC236}">
                <a16:creationId xmlns:a16="http://schemas.microsoft.com/office/drawing/2014/main" id="{8312DAF3-A1DE-4EFE-953F-08F1BB01B2DE}"/>
              </a:ext>
            </a:extLst>
          </p:cNvPr>
          <p:cNvSpPr>
            <a:spLocks/>
          </p:cNvSpPr>
          <p:nvPr/>
        </p:nvSpPr>
        <p:spPr bwMode="auto">
          <a:xfrm>
            <a:off x="190222" y="1959450"/>
            <a:ext cx="2365835" cy="421386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9" name="Rectangle 85">
            <a:extLst>
              <a:ext uri="{FF2B5EF4-FFF2-40B4-BE49-F238E27FC236}">
                <a16:creationId xmlns:a16="http://schemas.microsoft.com/office/drawing/2014/main" id="{DF2E3279-A35A-4086-BBF2-7B4726DF824B}"/>
              </a:ext>
            </a:extLst>
          </p:cNvPr>
          <p:cNvSpPr>
            <a:spLocks/>
          </p:cNvSpPr>
          <p:nvPr/>
        </p:nvSpPr>
        <p:spPr bwMode="auto">
          <a:xfrm>
            <a:off x="662767" y="3704505"/>
            <a:ext cx="1138966" cy="492443"/>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br>
              <a:rPr lang="en-GB" sz="1600" b="1" spc="113" dirty="0">
                <a:solidFill>
                  <a:schemeClr val="bg1"/>
                </a:solidFill>
                <a:latin typeface="+mj-lt"/>
                <a:ea typeface="Roboto" charset="0"/>
                <a:cs typeface="Roboto" charset="0"/>
                <a:sym typeface="Bebas Neue" charset="0"/>
              </a:rPr>
            </a:br>
            <a:r>
              <a:rPr lang="en-GB" sz="1600" b="1" spc="113" dirty="0">
                <a:solidFill>
                  <a:schemeClr val="bg1"/>
                </a:solidFill>
                <a:latin typeface="+mj-lt"/>
                <a:ea typeface="Roboto" charset="0"/>
                <a:cs typeface="Roboto" charset="0"/>
                <a:sym typeface="Bebas Neue" charset="0"/>
              </a:rPr>
              <a:t>(Forts.)</a:t>
            </a:r>
          </a:p>
        </p:txBody>
      </p:sp>
      <p:sp>
        <p:nvSpPr>
          <p:cNvPr id="20" name="TextBox 86">
            <a:extLst>
              <a:ext uri="{FF2B5EF4-FFF2-40B4-BE49-F238E27FC236}">
                <a16:creationId xmlns:a16="http://schemas.microsoft.com/office/drawing/2014/main" id="{8DBABAFE-A2C6-44F0-A3F6-32381365BEE8}"/>
              </a:ext>
            </a:extLst>
          </p:cNvPr>
          <p:cNvSpPr txBox="1"/>
          <p:nvPr/>
        </p:nvSpPr>
        <p:spPr>
          <a:xfrm>
            <a:off x="2231571" y="1905506"/>
            <a:ext cx="9410151" cy="584775"/>
          </a:xfrm>
          <a:prstGeom prst="rect">
            <a:avLst/>
          </a:prstGeom>
          <a:noFill/>
        </p:spPr>
        <p:txBody>
          <a:bodyPr wrap="square" rtlCol="0">
            <a:spAutoFit/>
          </a:bodyPr>
          <a:lstStyle/>
          <a:p>
            <a:r>
              <a:rPr lang="en-GB" sz="1600" b="1" dirty="0">
                <a:solidFill>
                  <a:schemeClr val="bg1"/>
                </a:solidFill>
                <a:ea typeface="Lato Light" charset="0"/>
                <a:cs typeface="Lato Light" charset="0"/>
              </a:rPr>
              <a:t>Schritt 2: Bestimmen Sie den Durchschnitt Ihrer Variablenwerte</a:t>
            </a:r>
          </a:p>
          <a:p>
            <a:endParaRPr lang="en-GB" sz="1600" dirty="0">
              <a:solidFill>
                <a:schemeClr val="bg1"/>
              </a:solidFill>
              <a:ea typeface="Lato Light" charset="0"/>
              <a:cs typeface="Lato Light" charset="0"/>
            </a:endParaRPr>
          </a:p>
        </p:txBody>
      </p:sp>
      <p:graphicFrame>
        <p:nvGraphicFramePr>
          <p:cNvPr id="94" name="Chart 3">
            <a:extLst>
              <a:ext uri="{FF2B5EF4-FFF2-40B4-BE49-F238E27FC236}">
                <a16:creationId xmlns:a16="http://schemas.microsoft.com/office/drawing/2014/main" id="{A0513447-A60E-4DE6-AABE-09CD553E2855}"/>
              </a:ext>
            </a:extLst>
          </p:cNvPr>
          <p:cNvGraphicFramePr/>
          <p:nvPr>
            <p:custDataLst>
              <p:tags r:id="rId3"/>
            </p:custDataLst>
          </p:nvPr>
        </p:nvGraphicFramePr>
        <p:xfrm>
          <a:off x="4048126" y="2392046"/>
          <a:ext cx="4567237" cy="863600"/>
        </p:xfrm>
        <a:graphic>
          <a:graphicData uri="http://schemas.openxmlformats.org/drawingml/2006/chart">
            <c:chart xmlns:c="http://schemas.openxmlformats.org/drawingml/2006/chart" xmlns:r="http://schemas.openxmlformats.org/officeDocument/2006/relationships" r:id="rId51"/>
          </a:graphicData>
        </a:graphic>
      </p:graphicFrame>
      <p:cxnSp>
        <p:nvCxnSpPr>
          <p:cNvPr id="6" name="Gerader Verbinder 5">
            <a:extLst>
              <a:ext uri="{FF2B5EF4-FFF2-40B4-BE49-F238E27FC236}">
                <a16:creationId xmlns:a16="http://schemas.microsoft.com/office/drawing/2014/main" id="{0B5B0B48-2CDE-4B4A-BCD6-DC9C3148FCA0}"/>
              </a:ext>
            </a:extLst>
          </p:cNvPr>
          <p:cNvCxnSpPr/>
          <p:nvPr>
            <p:custDataLst>
              <p:tags r:id="rId4"/>
            </p:custDataLst>
          </p:nvPr>
        </p:nvCxnSpPr>
        <p:spPr bwMode="auto">
          <a:xfrm>
            <a:off x="6475413" y="2765425"/>
            <a:ext cx="34290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E736003-5A78-4183-A4E1-FF19033A50C8}"/>
              </a:ext>
            </a:extLst>
          </p:cNvPr>
          <p:cNvCxnSpPr/>
          <p:nvPr>
            <p:custDataLst>
              <p:tags r:id="rId5"/>
            </p:custDataLst>
          </p:nvPr>
        </p:nvCxnSpPr>
        <p:spPr bwMode="auto">
          <a:xfrm>
            <a:off x="8809038" y="2765425"/>
            <a:ext cx="2068513"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F0ACFD8-C7CB-43AF-A6CC-7698399F5242}"/>
              </a:ext>
            </a:extLst>
          </p:cNvPr>
          <p:cNvCxnSpPr/>
          <p:nvPr>
            <p:custDataLst>
              <p:tags r:id="rId6"/>
            </p:custDataLst>
          </p:nvPr>
        </p:nvCxnSpPr>
        <p:spPr bwMode="auto">
          <a:xfrm>
            <a:off x="7011988" y="2765425"/>
            <a:ext cx="1531937"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Pfeil: nach rechts 4">
            <a:extLst>
              <a:ext uri="{FF2B5EF4-FFF2-40B4-BE49-F238E27FC236}">
                <a16:creationId xmlns:a16="http://schemas.microsoft.com/office/drawing/2014/main" id="{4CE5CE9D-0194-44A7-A8FC-334D8E9BA938}"/>
              </a:ext>
            </a:extLst>
          </p:cNvPr>
          <p:cNvSpPr/>
          <p:nvPr>
            <p:custDataLst>
              <p:tags r:id="rId7"/>
            </p:custDataLst>
          </p:nvPr>
        </p:nvSpPr>
        <p:spPr bwMode="auto">
          <a:xfrm rot="10800000">
            <a:off x="10928350" y="268922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Text Placeholder 2">
            <a:extLst>
              <a:ext uri="{FF2B5EF4-FFF2-40B4-BE49-F238E27FC236}">
                <a16:creationId xmlns:a16="http://schemas.microsoft.com/office/drawing/2014/main" id="{6409B19B-B03D-428D-AE12-102518DFB5D2}"/>
              </a:ext>
            </a:extLst>
          </p:cNvPr>
          <p:cNvSpPr>
            <a:spLocks noGrp="1"/>
          </p:cNvSpPr>
          <p:nvPr>
            <p:custDataLst>
              <p:tags r:id="rId8"/>
            </p:custDataLst>
          </p:nvPr>
        </p:nvSpPr>
        <p:spPr bwMode="auto">
          <a:xfrm>
            <a:off x="8342313"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59" name="Text Placeholder 2">
            <a:extLst>
              <a:ext uri="{FF2B5EF4-FFF2-40B4-BE49-F238E27FC236}">
                <a16:creationId xmlns:a16="http://schemas.microsoft.com/office/drawing/2014/main" id="{9BDDA199-89E0-4FAD-BB0F-6C2D92CF763B}"/>
              </a:ext>
            </a:extLst>
          </p:cNvPr>
          <p:cNvSpPr>
            <a:spLocks noGrp="1"/>
          </p:cNvSpPr>
          <p:nvPr>
            <p:custDataLst>
              <p:tags r:id="rId9"/>
            </p:custDataLst>
          </p:nvPr>
        </p:nvSpPr>
        <p:spPr bwMode="auto">
          <a:xfrm>
            <a:off x="11107738" y="2689225"/>
            <a:ext cx="44450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 </a:t>
            </a:r>
            <a:fld id="{CEFF9D7C-AB50-4B1E-8F0A-13D69CF39AD4}" type="datetime'''11''''8'''''''''''''''',''''''''''''''0'">
              <a:rPr lang="en-GB" altLang="en-US" sz="1400" smtClean="0"/>
              <a:pPr/>
              <a:t>118,0</a:t>
            </a:fld>
            <a:endParaRPr lang="en-GB" sz="1400" dirty="0">
              <a:sym typeface="+mn-lt"/>
            </a:endParaRPr>
          </a:p>
        </p:txBody>
      </p:sp>
      <p:sp>
        <p:nvSpPr>
          <p:cNvPr id="16" name="Text Placeholder 2">
            <a:extLst>
              <a:ext uri="{FF2B5EF4-FFF2-40B4-BE49-F238E27FC236}">
                <a16:creationId xmlns:a16="http://schemas.microsoft.com/office/drawing/2014/main" id="{8296521D-A3E6-49E6-B9DA-E3236F6222B7}"/>
              </a:ext>
            </a:extLst>
          </p:cNvPr>
          <p:cNvSpPr>
            <a:spLocks noGrp="1"/>
          </p:cNvSpPr>
          <p:nvPr>
            <p:custDataLst>
              <p:tags r:id="rId10"/>
            </p:custDataLst>
          </p:nvPr>
        </p:nvSpPr>
        <p:spPr bwMode="auto">
          <a:xfrm>
            <a:off x="4114944"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1</a:t>
            </a:r>
            <a:endParaRPr lang="en-GB" sz="1400" dirty="0">
              <a:solidFill>
                <a:schemeClr val="bg1"/>
              </a:solidFill>
              <a:sym typeface="+mn-lt"/>
            </a:endParaRPr>
          </a:p>
        </p:txBody>
      </p:sp>
      <p:sp>
        <p:nvSpPr>
          <p:cNvPr id="39" name="Text Placeholder 2">
            <a:extLst>
              <a:ext uri="{FF2B5EF4-FFF2-40B4-BE49-F238E27FC236}">
                <a16:creationId xmlns:a16="http://schemas.microsoft.com/office/drawing/2014/main" id="{268C7C3B-95AE-4BF5-B7C3-37C2F5C153BC}"/>
              </a:ext>
            </a:extLst>
          </p:cNvPr>
          <p:cNvSpPr>
            <a:spLocks noGrp="1"/>
          </p:cNvSpPr>
          <p:nvPr>
            <p:custDataLst>
              <p:tags r:id="rId11"/>
            </p:custDataLst>
          </p:nvPr>
        </p:nvSpPr>
        <p:spPr bwMode="auto">
          <a:xfrm>
            <a:off x="7862207" y="3218389"/>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5</a:t>
            </a:r>
            <a:endParaRPr lang="en-GB" sz="1400" dirty="0">
              <a:solidFill>
                <a:schemeClr val="bg1"/>
              </a:solidFill>
              <a:sym typeface="+mn-lt"/>
            </a:endParaRPr>
          </a:p>
        </p:txBody>
      </p:sp>
      <p:sp>
        <p:nvSpPr>
          <p:cNvPr id="38" name="Text Placeholder 2">
            <a:extLst>
              <a:ext uri="{FF2B5EF4-FFF2-40B4-BE49-F238E27FC236}">
                <a16:creationId xmlns:a16="http://schemas.microsoft.com/office/drawing/2014/main" id="{C43F3056-47CE-4BBC-ADAC-52B20C0F8E7A}"/>
              </a:ext>
            </a:extLst>
          </p:cNvPr>
          <p:cNvSpPr>
            <a:spLocks noGrp="1"/>
          </p:cNvSpPr>
          <p:nvPr>
            <p:custDataLst>
              <p:tags r:id="rId12"/>
            </p:custDataLst>
          </p:nvPr>
        </p:nvSpPr>
        <p:spPr bwMode="auto">
          <a:xfrm>
            <a:off x="9223375"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8" name="Rechteck 7">
            <a:extLst>
              <a:ext uri="{FF2B5EF4-FFF2-40B4-BE49-F238E27FC236}">
                <a16:creationId xmlns:a16="http://schemas.microsoft.com/office/drawing/2014/main" id="{255BEB4E-BE41-4BF1-9E53-EDCA48985DC6}"/>
              </a:ext>
            </a:extLst>
          </p:cNvPr>
          <p:cNvSpPr/>
          <p:nvPr/>
        </p:nvSpPr>
        <p:spPr>
          <a:xfrm>
            <a:off x="2340429" y="2370489"/>
            <a:ext cx="6302500" cy="307777"/>
          </a:xfrm>
          <a:prstGeom prst="rect">
            <a:avLst/>
          </a:prstGeom>
        </p:spPr>
        <p:txBody>
          <a:bodyPr wrap="square">
            <a:spAutoFit/>
          </a:bodyPr>
          <a:lstStyle/>
          <a:p>
            <a:r>
              <a:rPr lang="en-GB" sz="1400" dirty="0">
                <a:solidFill>
                  <a:schemeClr val="bg1"/>
                </a:solidFill>
              </a:rPr>
              <a:t>Käuferkosten pro Besuch (s)</a:t>
            </a:r>
          </a:p>
        </p:txBody>
      </p:sp>
      <p:graphicFrame>
        <p:nvGraphicFramePr>
          <p:cNvPr id="110" name="Chart 3">
            <a:extLst>
              <a:ext uri="{FF2B5EF4-FFF2-40B4-BE49-F238E27FC236}">
                <a16:creationId xmlns:a16="http://schemas.microsoft.com/office/drawing/2014/main" id="{9DA67BA8-A94D-45D9-A829-597ABDE1E13D}"/>
              </a:ext>
            </a:extLst>
          </p:cNvPr>
          <p:cNvGraphicFramePr/>
          <p:nvPr>
            <p:custDataLst>
              <p:tags r:id="rId13"/>
            </p:custDataLst>
          </p:nvPr>
        </p:nvGraphicFramePr>
        <p:xfrm>
          <a:off x="3978276" y="3651975"/>
          <a:ext cx="4567237" cy="949325"/>
        </p:xfrm>
        <a:graphic>
          <a:graphicData uri="http://schemas.openxmlformats.org/drawingml/2006/chart">
            <c:chart xmlns:c="http://schemas.openxmlformats.org/drawingml/2006/chart" xmlns:r="http://schemas.openxmlformats.org/officeDocument/2006/relationships" r:id="rId52"/>
          </a:graphicData>
        </a:graphic>
      </p:graphicFrame>
      <p:cxnSp>
        <p:nvCxnSpPr>
          <p:cNvPr id="78" name="Gerader Verbinder 77">
            <a:extLst>
              <a:ext uri="{FF2B5EF4-FFF2-40B4-BE49-F238E27FC236}">
                <a16:creationId xmlns:a16="http://schemas.microsoft.com/office/drawing/2014/main" id="{8739CCAE-A40E-4CEC-A21D-AE51DBA8CD60}"/>
              </a:ext>
            </a:extLst>
          </p:cNvPr>
          <p:cNvCxnSpPr/>
          <p:nvPr>
            <p:custDataLst>
              <p:tags r:id="rId14"/>
            </p:custDataLst>
          </p:nvPr>
        </p:nvCxnSpPr>
        <p:spPr bwMode="auto">
          <a:xfrm>
            <a:off x="6475413" y="4067175"/>
            <a:ext cx="1260475"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7ACC1012-8196-4AAF-820A-8AD882831588}"/>
              </a:ext>
            </a:extLst>
          </p:cNvPr>
          <p:cNvCxnSpPr/>
          <p:nvPr>
            <p:custDataLst>
              <p:tags r:id="rId15"/>
            </p:custDataLst>
          </p:nvPr>
        </p:nvCxnSpPr>
        <p:spPr bwMode="auto">
          <a:xfrm>
            <a:off x="7858125" y="4067175"/>
            <a:ext cx="757238"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9B33C57-D668-481F-AA09-5784CED6F1D2}"/>
              </a:ext>
            </a:extLst>
          </p:cNvPr>
          <p:cNvCxnSpPr/>
          <p:nvPr>
            <p:custDataLst>
              <p:tags r:id="rId16"/>
            </p:custDataLst>
          </p:nvPr>
        </p:nvCxnSpPr>
        <p:spPr bwMode="auto">
          <a:xfrm>
            <a:off x="8737600" y="4067175"/>
            <a:ext cx="163830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48D95ED-5FCB-4A52-88CB-6C15417DA99F}"/>
              </a:ext>
            </a:extLst>
          </p:cNvPr>
          <p:cNvCxnSpPr/>
          <p:nvPr>
            <p:custDataLst>
              <p:tags r:id="rId17"/>
            </p:custDataLst>
          </p:nvPr>
        </p:nvCxnSpPr>
        <p:spPr bwMode="auto">
          <a:xfrm>
            <a:off x="10498138" y="4067175"/>
            <a:ext cx="379413"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Pfeil: nach rechts 78">
            <a:extLst>
              <a:ext uri="{FF2B5EF4-FFF2-40B4-BE49-F238E27FC236}">
                <a16:creationId xmlns:a16="http://schemas.microsoft.com/office/drawing/2014/main" id="{81A8B5FF-3895-44A0-B485-761CFB4E2B98}"/>
              </a:ext>
            </a:extLst>
          </p:cNvPr>
          <p:cNvSpPr/>
          <p:nvPr>
            <p:custDataLst>
              <p:tags r:id="rId18"/>
            </p:custDataLst>
          </p:nvPr>
        </p:nvSpPr>
        <p:spPr bwMode="auto">
          <a:xfrm rot="10800000">
            <a:off x="10928350" y="399097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4" name="Text Placeholder 2">
            <a:extLst>
              <a:ext uri="{FF2B5EF4-FFF2-40B4-BE49-F238E27FC236}">
                <a16:creationId xmlns:a16="http://schemas.microsoft.com/office/drawing/2014/main" id="{CF80AA34-533A-48ED-A8CB-3EA5B983B14A}"/>
              </a:ext>
            </a:extLst>
          </p:cNvPr>
          <p:cNvSpPr>
            <a:spLocks noGrp="1"/>
          </p:cNvSpPr>
          <p:nvPr>
            <p:custDataLst>
              <p:tags r:id="rId19"/>
            </p:custDataLst>
          </p:nvPr>
        </p:nvSpPr>
        <p:spPr bwMode="auto">
          <a:xfrm>
            <a:off x="6908733" y="462134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82" name="Text Placeholder 2">
            <a:extLst>
              <a:ext uri="{FF2B5EF4-FFF2-40B4-BE49-F238E27FC236}">
                <a16:creationId xmlns:a16="http://schemas.microsoft.com/office/drawing/2014/main" id="{E2E6209E-753F-4A17-A5BB-13D4D8B47B1E}"/>
              </a:ext>
            </a:extLst>
          </p:cNvPr>
          <p:cNvSpPr>
            <a:spLocks noGrp="1"/>
          </p:cNvSpPr>
          <p:nvPr>
            <p:custDataLst>
              <p:tags r:id="rId20"/>
            </p:custDataLst>
          </p:nvPr>
        </p:nvSpPr>
        <p:spPr bwMode="auto">
          <a:xfrm>
            <a:off x="3866379" y="458797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1</a:t>
            </a:r>
            <a:endParaRPr lang="en-GB" sz="1400" dirty="0">
              <a:solidFill>
                <a:schemeClr val="bg1"/>
              </a:solidFill>
              <a:sym typeface="+mn-lt"/>
            </a:endParaRPr>
          </a:p>
        </p:txBody>
      </p:sp>
      <p:sp>
        <p:nvSpPr>
          <p:cNvPr id="83" name="Text Placeholder 2">
            <a:extLst>
              <a:ext uri="{FF2B5EF4-FFF2-40B4-BE49-F238E27FC236}">
                <a16:creationId xmlns:a16="http://schemas.microsoft.com/office/drawing/2014/main" id="{E708E544-2F7D-446E-912B-3EFFF9A55B9E}"/>
              </a:ext>
            </a:extLst>
          </p:cNvPr>
          <p:cNvSpPr>
            <a:spLocks noGrp="1"/>
          </p:cNvSpPr>
          <p:nvPr>
            <p:custDataLst>
              <p:tags r:id="rId21"/>
            </p:custDataLst>
          </p:nvPr>
        </p:nvSpPr>
        <p:spPr bwMode="auto">
          <a:xfrm>
            <a:off x="7845794" y="463000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85" name="Text Placeholder 2">
            <a:extLst>
              <a:ext uri="{FF2B5EF4-FFF2-40B4-BE49-F238E27FC236}">
                <a16:creationId xmlns:a16="http://schemas.microsoft.com/office/drawing/2014/main" id="{E6769670-4778-48D4-98E5-25989B1E4D99}"/>
              </a:ext>
            </a:extLst>
          </p:cNvPr>
          <p:cNvSpPr>
            <a:spLocks noGrp="1"/>
          </p:cNvSpPr>
          <p:nvPr>
            <p:custDataLst>
              <p:tags r:id="rId22"/>
            </p:custDataLst>
          </p:nvPr>
        </p:nvSpPr>
        <p:spPr bwMode="auto">
          <a:xfrm>
            <a:off x="4948305" y="463000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80" name="Text Placeholder 2">
            <a:extLst>
              <a:ext uri="{FF2B5EF4-FFF2-40B4-BE49-F238E27FC236}">
                <a16:creationId xmlns:a16="http://schemas.microsoft.com/office/drawing/2014/main" id="{1EF4D9D6-9A0A-4108-90D0-E9C5C99EC1DA}"/>
              </a:ext>
            </a:extLst>
          </p:cNvPr>
          <p:cNvSpPr>
            <a:spLocks noGrp="1"/>
          </p:cNvSpPr>
          <p:nvPr>
            <p:custDataLst>
              <p:tags r:id="rId23"/>
            </p:custDataLst>
          </p:nvPr>
        </p:nvSpPr>
        <p:spPr bwMode="auto">
          <a:xfrm>
            <a:off x="5928519" y="4621343"/>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81" name="Text Placeholder 2">
            <a:extLst>
              <a:ext uri="{FF2B5EF4-FFF2-40B4-BE49-F238E27FC236}">
                <a16:creationId xmlns:a16="http://schemas.microsoft.com/office/drawing/2014/main" id="{6B9F332D-2E2B-439B-A208-6B15B678EEEC}"/>
              </a:ext>
            </a:extLst>
          </p:cNvPr>
          <p:cNvSpPr>
            <a:spLocks noGrp="1"/>
          </p:cNvSpPr>
          <p:nvPr>
            <p:custDataLst>
              <p:tags r:id="rId24"/>
            </p:custDataLst>
          </p:nvPr>
        </p:nvSpPr>
        <p:spPr bwMode="auto">
          <a:xfrm>
            <a:off x="11107738" y="3990975"/>
            <a:ext cx="3016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 </a:t>
            </a:r>
            <a:fld id="{D9D5D335-1E91-4CFD-80F4-F1CD01C473A2}" type="datetime'''''''''''''''''3'',''2'''''''''''''''''''">
              <a:rPr lang="en-GB" altLang="en-US" sz="1400" smtClean="0"/>
              <a:pPr/>
              <a:t>3,2</a:t>
            </a:fld>
            <a:endParaRPr lang="en-GB" sz="1400" dirty="0">
              <a:sym typeface="+mn-lt"/>
            </a:endParaRPr>
          </a:p>
        </p:txBody>
      </p:sp>
      <p:sp>
        <p:nvSpPr>
          <p:cNvPr id="88" name="Rechteck 87">
            <a:extLst>
              <a:ext uri="{FF2B5EF4-FFF2-40B4-BE49-F238E27FC236}">
                <a16:creationId xmlns:a16="http://schemas.microsoft.com/office/drawing/2014/main" id="{F4AA8E27-39C3-4E2C-B463-E0134F3960DB}"/>
              </a:ext>
            </a:extLst>
          </p:cNvPr>
          <p:cNvSpPr/>
          <p:nvPr/>
        </p:nvSpPr>
        <p:spPr>
          <a:xfrm>
            <a:off x="2340429" y="3448466"/>
            <a:ext cx="2359941" cy="307777"/>
          </a:xfrm>
          <a:prstGeom prst="rect">
            <a:avLst/>
          </a:prstGeom>
        </p:spPr>
        <p:txBody>
          <a:bodyPr wrap="none">
            <a:spAutoFit/>
          </a:bodyPr>
          <a:lstStyle/>
          <a:p>
            <a:r>
              <a:rPr lang="en-GB" sz="1400" dirty="0">
                <a:solidFill>
                  <a:schemeClr val="bg1"/>
                </a:solidFill>
              </a:rPr>
              <a:t>Anzahl der Besuche pro Woche (c) </a:t>
            </a:r>
          </a:p>
        </p:txBody>
      </p:sp>
      <p:cxnSp>
        <p:nvCxnSpPr>
          <p:cNvPr id="100" name="Gerader Verbinder 99">
            <a:extLst>
              <a:ext uri="{FF2B5EF4-FFF2-40B4-BE49-F238E27FC236}">
                <a16:creationId xmlns:a16="http://schemas.microsoft.com/office/drawing/2014/main" id="{27D6BD30-0343-457C-AB8E-1CC9C7D188AE}"/>
              </a:ext>
            </a:extLst>
          </p:cNvPr>
          <p:cNvCxnSpPr/>
          <p:nvPr>
            <p:custDataLst>
              <p:tags r:id="rId25"/>
            </p:custDataLst>
          </p:nvPr>
        </p:nvCxnSpPr>
        <p:spPr bwMode="auto">
          <a:xfrm>
            <a:off x="6475412" y="5419725"/>
            <a:ext cx="382905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BE2C363-2734-44CE-9893-F27FAF230CBA}"/>
              </a:ext>
            </a:extLst>
          </p:cNvPr>
          <p:cNvCxnSpPr/>
          <p:nvPr>
            <p:custDataLst>
              <p:tags r:id="rId26"/>
            </p:custDataLst>
          </p:nvPr>
        </p:nvCxnSpPr>
        <p:spPr bwMode="auto">
          <a:xfrm>
            <a:off x="10569576" y="5419725"/>
            <a:ext cx="307975"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Pfeil: nach rechts 100">
            <a:extLst>
              <a:ext uri="{FF2B5EF4-FFF2-40B4-BE49-F238E27FC236}">
                <a16:creationId xmlns:a16="http://schemas.microsoft.com/office/drawing/2014/main" id="{50B4BD26-2B54-43F6-8317-155FA20E5580}"/>
              </a:ext>
            </a:extLst>
          </p:cNvPr>
          <p:cNvSpPr/>
          <p:nvPr>
            <p:custDataLst>
              <p:tags r:id="rId27"/>
            </p:custDataLst>
          </p:nvPr>
        </p:nvSpPr>
        <p:spPr bwMode="auto">
          <a:xfrm rot="10800000">
            <a:off x="10928350" y="534352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3" name="Text Placeholder 2">
            <a:extLst>
              <a:ext uri="{FF2B5EF4-FFF2-40B4-BE49-F238E27FC236}">
                <a16:creationId xmlns:a16="http://schemas.microsoft.com/office/drawing/2014/main" id="{AEBD964C-07D7-440F-A5DB-10730B9CF967}"/>
              </a:ext>
            </a:extLst>
          </p:cNvPr>
          <p:cNvSpPr>
            <a:spLocks noGrp="1"/>
          </p:cNvSpPr>
          <p:nvPr>
            <p:custDataLst>
              <p:tags r:id="rId28"/>
            </p:custDataLst>
          </p:nvPr>
        </p:nvSpPr>
        <p:spPr bwMode="auto">
          <a:xfrm>
            <a:off x="3781569" y="5937364"/>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105" name="Text Placeholder 2">
            <a:extLst>
              <a:ext uri="{FF2B5EF4-FFF2-40B4-BE49-F238E27FC236}">
                <a16:creationId xmlns:a16="http://schemas.microsoft.com/office/drawing/2014/main" id="{DD7DE18D-EC76-4964-889A-BB17DA3624B6}"/>
              </a:ext>
            </a:extLst>
          </p:cNvPr>
          <p:cNvSpPr>
            <a:spLocks noGrp="1"/>
          </p:cNvSpPr>
          <p:nvPr>
            <p:custDataLst>
              <p:tags r:id="rId29"/>
            </p:custDataLst>
          </p:nvPr>
        </p:nvSpPr>
        <p:spPr bwMode="auto">
          <a:xfrm>
            <a:off x="4823955" y="5966409"/>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106" name="Text Placeholder 2">
            <a:extLst>
              <a:ext uri="{FF2B5EF4-FFF2-40B4-BE49-F238E27FC236}">
                <a16:creationId xmlns:a16="http://schemas.microsoft.com/office/drawing/2014/main" id="{B8BD6D7A-5C8D-434C-8C48-46366F8D5B6D}"/>
              </a:ext>
            </a:extLst>
          </p:cNvPr>
          <p:cNvSpPr>
            <a:spLocks noGrp="1"/>
          </p:cNvSpPr>
          <p:nvPr>
            <p:custDataLst>
              <p:tags r:id="rId30"/>
            </p:custDataLst>
          </p:nvPr>
        </p:nvSpPr>
        <p:spPr bwMode="auto">
          <a:xfrm>
            <a:off x="5809072" y="5968115"/>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102" name="Text Placeholder 2">
            <a:extLst>
              <a:ext uri="{FF2B5EF4-FFF2-40B4-BE49-F238E27FC236}">
                <a16:creationId xmlns:a16="http://schemas.microsoft.com/office/drawing/2014/main" id="{0EEF93C6-A86E-407A-A1E6-3CF6F778EE13}"/>
              </a:ext>
            </a:extLst>
          </p:cNvPr>
          <p:cNvSpPr>
            <a:spLocks noGrp="1"/>
          </p:cNvSpPr>
          <p:nvPr>
            <p:custDataLst>
              <p:tags r:id="rId31"/>
            </p:custDataLst>
          </p:nvPr>
        </p:nvSpPr>
        <p:spPr bwMode="auto">
          <a:xfrm>
            <a:off x="6747669" y="5968115"/>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104" name="Text Placeholder 2">
            <a:extLst>
              <a:ext uri="{FF2B5EF4-FFF2-40B4-BE49-F238E27FC236}">
                <a16:creationId xmlns:a16="http://schemas.microsoft.com/office/drawing/2014/main" id="{F9EC6EF1-84AE-437D-828C-E05807F8AF5B}"/>
              </a:ext>
            </a:extLst>
          </p:cNvPr>
          <p:cNvSpPr>
            <a:spLocks noGrp="1"/>
          </p:cNvSpPr>
          <p:nvPr>
            <p:custDataLst>
              <p:tags r:id="rId32"/>
            </p:custDataLst>
          </p:nvPr>
        </p:nvSpPr>
        <p:spPr bwMode="auto">
          <a:xfrm>
            <a:off x="7723187" y="5953914"/>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107" name="Text Placeholder 2">
            <a:extLst>
              <a:ext uri="{FF2B5EF4-FFF2-40B4-BE49-F238E27FC236}">
                <a16:creationId xmlns:a16="http://schemas.microsoft.com/office/drawing/2014/main" id="{B8A954D4-6A52-41B3-845E-DEBAC0ACC2A9}"/>
              </a:ext>
            </a:extLst>
          </p:cNvPr>
          <p:cNvSpPr>
            <a:spLocks noGrp="1"/>
          </p:cNvSpPr>
          <p:nvPr>
            <p:custDataLst>
              <p:tags r:id="rId33"/>
            </p:custDataLst>
          </p:nvPr>
        </p:nvSpPr>
        <p:spPr bwMode="auto">
          <a:xfrm>
            <a:off x="11107737" y="5343525"/>
            <a:ext cx="44450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 </a:t>
            </a:r>
            <a:fld id="{021A4A76-7D06-45CD-930D-958A9154A9C5}" type="datetime'3''6''''''''''4'''''''''',''''''0'''''''''''''''">
              <a:rPr lang="en-GB" altLang="en-US" sz="1400" smtClean="0"/>
              <a:pPr/>
              <a:t>364,0</a:t>
            </a:fld>
            <a:endParaRPr lang="en-GB" sz="1400" dirty="0">
              <a:sym typeface="+mn-lt"/>
            </a:endParaRPr>
          </a:p>
        </p:txBody>
      </p:sp>
      <p:sp>
        <p:nvSpPr>
          <p:cNvPr id="108" name="Rechteck 107">
            <a:extLst>
              <a:ext uri="{FF2B5EF4-FFF2-40B4-BE49-F238E27FC236}">
                <a16:creationId xmlns:a16="http://schemas.microsoft.com/office/drawing/2014/main" id="{59022B2F-199C-4248-B870-D2D455B591DC}"/>
              </a:ext>
            </a:extLst>
          </p:cNvPr>
          <p:cNvSpPr/>
          <p:nvPr/>
        </p:nvSpPr>
        <p:spPr>
          <a:xfrm>
            <a:off x="2231571" y="4781964"/>
            <a:ext cx="4551567" cy="307777"/>
          </a:xfrm>
          <a:prstGeom prst="rect">
            <a:avLst/>
          </a:prstGeom>
        </p:spPr>
        <p:txBody>
          <a:bodyPr wrap="none">
            <a:spAutoFit/>
          </a:bodyPr>
          <a:lstStyle/>
          <a:p>
            <a:r>
              <a:rPr lang="en-GB" sz="1400" dirty="0">
                <a:solidFill>
                  <a:schemeClr val="bg1"/>
                </a:solidFill>
              </a:rPr>
              <a:t>Durchschnittlicher Kundenwert pro Woche (Ausgaben x Besuche in Euro)</a:t>
            </a:r>
          </a:p>
        </p:txBody>
      </p:sp>
      <p:pic>
        <p:nvPicPr>
          <p:cNvPr id="118" name="Grafik 117">
            <a:extLst>
              <a:ext uri="{FF2B5EF4-FFF2-40B4-BE49-F238E27FC236}">
                <a16:creationId xmlns:a16="http://schemas.microsoft.com/office/drawing/2014/main" id="{D66E6EB0-2124-46BB-B482-9116D2F3569C}"/>
              </a:ext>
            </a:extLst>
          </p:cNvPr>
          <p:cNvPicPr>
            <a:picLocks noChangeAspect="1"/>
          </p:cNvPicPr>
          <p:nvPr/>
        </p:nvPicPr>
        <p:blipFill>
          <a:blip r:embed="rId53"/>
          <a:stretch>
            <a:fillRect/>
          </a:stretch>
        </p:blipFill>
        <p:spPr>
          <a:xfrm>
            <a:off x="9794342" y="208456"/>
            <a:ext cx="2166418" cy="1153618"/>
          </a:xfrm>
          <a:prstGeom prst="rect">
            <a:avLst/>
          </a:prstGeom>
        </p:spPr>
      </p:pic>
      <p:sp>
        <p:nvSpPr>
          <p:cNvPr id="50" name="Text Placeholder 2">
            <a:extLst>
              <a:ext uri="{FF2B5EF4-FFF2-40B4-BE49-F238E27FC236}">
                <a16:creationId xmlns:a16="http://schemas.microsoft.com/office/drawing/2014/main" id="{FAC2F4BE-1C84-434F-9477-6394A361A35E}"/>
              </a:ext>
            </a:extLst>
          </p:cNvPr>
          <p:cNvSpPr>
            <a:spLocks noGrp="1"/>
          </p:cNvSpPr>
          <p:nvPr>
            <p:custDataLst>
              <p:tags r:id="rId34"/>
            </p:custDataLst>
          </p:nvPr>
        </p:nvSpPr>
        <p:spPr bwMode="auto">
          <a:xfrm>
            <a:off x="5116539" y="3214767"/>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2</a:t>
            </a:r>
            <a:endParaRPr lang="en-GB" sz="1400" dirty="0">
              <a:solidFill>
                <a:schemeClr val="bg1"/>
              </a:solidFill>
              <a:sym typeface="+mn-lt"/>
            </a:endParaRPr>
          </a:p>
        </p:txBody>
      </p:sp>
      <p:sp>
        <p:nvSpPr>
          <p:cNvPr id="51" name="Text Placeholder 2">
            <a:extLst>
              <a:ext uri="{FF2B5EF4-FFF2-40B4-BE49-F238E27FC236}">
                <a16:creationId xmlns:a16="http://schemas.microsoft.com/office/drawing/2014/main" id="{5275AB23-38E5-4152-839F-CAA83C1E34B6}"/>
              </a:ext>
            </a:extLst>
          </p:cNvPr>
          <p:cNvSpPr>
            <a:spLocks noGrp="1"/>
          </p:cNvSpPr>
          <p:nvPr>
            <p:custDataLst>
              <p:tags r:id="rId35"/>
            </p:custDataLst>
          </p:nvPr>
        </p:nvSpPr>
        <p:spPr bwMode="auto">
          <a:xfrm>
            <a:off x="6080919" y="3216068"/>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3</a:t>
            </a:r>
            <a:endParaRPr lang="en-GB" sz="1400" dirty="0">
              <a:solidFill>
                <a:schemeClr val="bg1"/>
              </a:solidFill>
              <a:sym typeface="+mn-lt"/>
            </a:endParaRPr>
          </a:p>
        </p:txBody>
      </p:sp>
      <p:sp>
        <p:nvSpPr>
          <p:cNvPr id="52" name="Text Placeholder 2">
            <a:extLst>
              <a:ext uri="{FF2B5EF4-FFF2-40B4-BE49-F238E27FC236}">
                <a16:creationId xmlns:a16="http://schemas.microsoft.com/office/drawing/2014/main" id="{A3363820-6008-4AC0-B51A-5BEA982EB1FF}"/>
              </a:ext>
            </a:extLst>
          </p:cNvPr>
          <p:cNvSpPr>
            <a:spLocks noGrp="1"/>
          </p:cNvSpPr>
          <p:nvPr>
            <p:custDataLst>
              <p:tags r:id="rId36"/>
            </p:custDataLst>
          </p:nvPr>
        </p:nvSpPr>
        <p:spPr bwMode="auto">
          <a:xfrm>
            <a:off x="6971563" y="321953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4</a:t>
            </a:r>
            <a:endParaRPr lang="en-GB" sz="1400" dirty="0">
              <a:solidFill>
                <a:schemeClr val="bg1"/>
              </a:solidFill>
              <a:sym typeface="+mn-lt"/>
            </a:endParaRPr>
          </a:p>
        </p:txBody>
      </p:sp>
      <p:graphicFrame>
        <p:nvGraphicFramePr>
          <p:cNvPr id="53" name="Chart 3">
            <a:extLst>
              <a:ext uri="{FF2B5EF4-FFF2-40B4-BE49-F238E27FC236}">
                <a16:creationId xmlns:a16="http://schemas.microsoft.com/office/drawing/2014/main" id="{94E29EBF-C8AC-4929-999B-2B5332443751}"/>
              </a:ext>
            </a:extLst>
          </p:cNvPr>
          <p:cNvGraphicFramePr/>
          <p:nvPr>
            <p:custDataLst>
              <p:tags r:id="rId37"/>
            </p:custDataLst>
          </p:nvPr>
        </p:nvGraphicFramePr>
        <p:xfrm>
          <a:off x="3781569" y="4980096"/>
          <a:ext cx="4567237" cy="949325"/>
        </p:xfrm>
        <a:graphic>
          <a:graphicData uri="http://schemas.openxmlformats.org/drawingml/2006/chart">
            <c:chart xmlns:c="http://schemas.openxmlformats.org/drawingml/2006/chart" xmlns:r="http://schemas.openxmlformats.org/officeDocument/2006/relationships" r:id="rId54"/>
          </a:graphicData>
        </a:graphic>
      </p:graphicFrame>
      <p:sp>
        <p:nvSpPr>
          <p:cNvPr id="54" name="Textplatzhalter 32">
            <a:extLst>
              <a:ext uri="{FF2B5EF4-FFF2-40B4-BE49-F238E27FC236}">
                <a16:creationId xmlns:a16="http://schemas.microsoft.com/office/drawing/2014/main" id="{6180C2C8-A15C-403E-B25B-94FAFD87C3D8}"/>
              </a:ext>
            </a:extLst>
          </p:cNvPr>
          <p:cNvSpPr txBox="1">
            <a:spLocks/>
          </p:cNvSpPr>
          <p:nvPr/>
        </p:nvSpPr>
        <p:spPr>
          <a:xfrm>
            <a:off x="1469066" y="571585"/>
            <a:ext cx="613753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Marketing und </a:t>
            </a:r>
            <a:r>
              <a:rPr lang="en-GB" sz="3200" dirty="0" err="1"/>
              <a:t>Vertrieb</a:t>
            </a:r>
            <a:r>
              <a:rPr lang="en-GB" sz="3200" dirty="0"/>
              <a:t>:      Customer Lifetime Value (Forts.)</a:t>
            </a:r>
          </a:p>
          <a:p>
            <a:r>
              <a:rPr lang="en-GB" sz="3200" dirty="0"/>
              <a:t> </a:t>
            </a:r>
          </a:p>
        </p:txBody>
      </p:sp>
      <p:sp>
        <p:nvSpPr>
          <p:cNvPr id="55" name="Text Placeholder 2">
            <a:extLst>
              <a:ext uri="{FF2B5EF4-FFF2-40B4-BE49-F238E27FC236}">
                <a16:creationId xmlns:a16="http://schemas.microsoft.com/office/drawing/2014/main" id="{F3F460DB-FC15-4DDD-86EF-A4DF44F837C6}"/>
              </a:ext>
            </a:extLst>
          </p:cNvPr>
          <p:cNvSpPr>
            <a:spLocks noGrp="1"/>
          </p:cNvSpPr>
          <p:nvPr>
            <p:custDataLst>
              <p:tags r:id="rId38"/>
            </p:custDataLst>
          </p:nvPr>
        </p:nvSpPr>
        <p:spPr bwMode="auto">
          <a:xfrm>
            <a:off x="7593241" y="4597784"/>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5</a:t>
            </a:r>
            <a:endParaRPr lang="en-GB" sz="1400" dirty="0">
              <a:solidFill>
                <a:schemeClr val="bg1"/>
              </a:solidFill>
              <a:sym typeface="+mn-lt"/>
            </a:endParaRPr>
          </a:p>
        </p:txBody>
      </p:sp>
      <p:sp>
        <p:nvSpPr>
          <p:cNvPr id="56" name="Text Placeholder 2">
            <a:extLst>
              <a:ext uri="{FF2B5EF4-FFF2-40B4-BE49-F238E27FC236}">
                <a16:creationId xmlns:a16="http://schemas.microsoft.com/office/drawing/2014/main" id="{AA81AA05-B631-4C5B-B202-9C14171D6756}"/>
              </a:ext>
            </a:extLst>
          </p:cNvPr>
          <p:cNvSpPr>
            <a:spLocks noGrp="1"/>
          </p:cNvSpPr>
          <p:nvPr>
            <p:custDataLst>
              <p:tags r:id="rId39"/>
            </p:custDataLst>
          </p:nvPr>
        </p:nvSpPr>
        <p:spPr bwMode="auto">
          <a:xfrm>
            <a:off x="4847573" y="459416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2</a:t>
            </a:r>
            <a:endParaRPr lang="en-GB" sz="1400" dirty="0">
              <a:solidFill>
                <a:schemeClr val="bg1"/>
              </a:solidFill>
              <a:sym typeface="+mn-lt"/>
            </a:endParaRPr>
          </a:p>
        </p:txBody>
      </p:sp>
      <p:sp>
        <p:nvSpPr>
          <p:cNvPr id="57" name="Text Placeholder 2">
            <a:extLst>
              <a:ext uri="{FF2B5EF4-FFF2-40B4-BE49-F238E27FC236}">
                <a16:creationId xmlns:a16="http://schemas.microsoft.com/office/drawing/2014/main" id="{4D833E26-B85E-4FBE-BD3A-79F929224694}"/>
              </a:ext>
            </a:extLst>
          </p:cNvPr>
          <p:cNvSpPr>
            <a:spLocks noGrp="1"/>
          </p:cNvSpPr>
          <p:nvPr>
            <p:custDataLst>
              <p:tags r:id="rId40"/>
            </p:custDataLst>
          </p:nvPr>
        </p:nvSpPr>
        <p:spPr bwMode="auto">
          <a:xfrm>
            <a:off x="5811953" y="4595463"/>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3</a:t>
            </a:r>
            <a:endParaRPr lang="en-GB" sz="1400" dirty="0">
              <a:solidFill>
                <a:schemeClr val="bg1"/>
              </a:solidFill>
              <a:sym typeface="+mn-lt"/>
            </a:endParaRPr>
          </a:p>
        </p:txBody>
      </p:sp>
      <p:sp>
        <p:nvSpPr>
          <p:cNvPr id="58" name="Text Placeholder 2">
            <a:extLst>
              <a:ext uri="{FF2B5EF4-FFF2-40B4-BE49-F238E27FC236}">
                <a16:creationId xmlns:a16="http://schemas.microsoft.com/office/drawing/2014/main" id="{2474DA3A-131F-410C-B08F-2DE0859194FF}"/>
              </a:ext>
            </a:extLst>
          </p:cNvPr>
          <p:cNvSpPr>
            <a:spLocks noGrp="1"/>
          </p:cNvSpPr>
          <p:nvPr>
            <p:custDataLst>
              <p:tags r:id="rId41"/>
            </p:custDataLst>
          </p:nvPr>
        </p:nvSpPr>
        <p:spPr bwMode="auto">
          <a:xfrm>
            <a:off x="6702597" y="4598925"/>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4</a:t>
            </a:r>
            <a:endParaRPr lang="en-GB" sz="1400" dirty="0">
              <a:solidFill>
                <a:schemeClr val="bg1"/>
              </a:solidFill>
              <a:sym typeface="+mn-lt"/>
            </a:endParaRPr>
          </a:p>
        </p:txBody>
      </p:sp>
      <p:sp>
        <p:nvSpPr>
          <p:cNvPr id="60" name="Text Placeholder 2">
            <a:extLst>
              <a:ext uri="{FF2B5EF4-FFF2-40B4-BE49-F238E27FC236}">
                <a16:creationId xmlns:a16="http://schemas.microsoft.com/office/drawing/2014/main" id="{FE81784B-A073-4AD3-A9DE-35EC79E8916E}"/>
              </a:ext>
            </a:extLst>
          </p:cNvPr>
          <p:cNvSpPr>
            <a:spLocks noGrp="1"/>
          </p:cNvSpPr>
          <p:nvPr>
            <p:custDataLst>
              <p:tags r:id="rId42"/>
            </p:custDataLst>
          </p:nvPr>
        </p:nvSpPr>
        <p:spPr bwMode="auto">
          <a:xfrm>
            <a:off x="3865351" y="5857970"/>
            <a:ext cx="603463" cy="178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1</a:t>
            </a:r>
            <a:endParaRPr lang="en-GB" sz="1400" dirty="0">
              <a:solidFill>
                <a:schemeClr val="bg1"/>
              </a:solidFill>
              <a:sym typeface="+mn-lt"/>
            </a:endParaRPr>
          </a:p>
        </p:txBody>
      </p:sp>
      <p:sp>
        <p:nvSpPr>
          <p:cNvPr id="61" name="Text Placeholder 2">
            <a:extLst>
              <a:ext uri="{FF2B5EF4-FFF2-40B4-BE49-F238E27FC236}">
                <a16:creationId xmlns:a16="http://schemas.microsoft.com/office/drawing/2014/main" id="{E288929C-8050-4788-81D8-F09B4B323173}"/>
              </a:ext>
            </a:extLst>
          </p:cNvPr>
          <p:cNvSpPr>
            <a:spLocks noGrp="1"/>
          </p:cNvSpPr>
          <p:nvPr>
            <p:custDataLst>
              <p:tags r:id="rId43"/>
            </p:custDataLst>
          </p:nvPr>
        </p:nvSpPr>
        <p:spPr bwMode="auto">
          <a:xfrm>
            <a:off x="7592213" y="5867784"/>
            <a:ext cx="603463" cy="178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5</a:t>
            </a:r>
            <a:endParaRPr lang="en-GB" sz="1400" dirty="0">
              <a:solidFill>
                <a:schemeClr val="bg1"/>
              </a:solidFill>
              <a:sym typeface="+mn-lt"/>
            </a:endParaRPr>
          </a:p>
        </p:txBody>
      </p:sp>
      <p:sp>
        <p:nvSpPr>
          <p:cNvPr id="62" name="Text Placeholder 2">
            <a:extLst>
              <a:ext uri="{FF2B5EF4-FFF2-40B4-BE49-F238E27FC236}">
                <a16:creationId xmlns:a16="http://schemas.microsoft.com/office/drawing/2014/main" id="{CC2FEE98-BD84-468C-9B0E-02A475F62644}"/>
              </a:ext>
            </a:extLst>
          </p:cNvPr>
          <p:cNvSpPr>
            <a:spLocks noGrp="1"/>
          </p:cNvSpPr>
          <p:nvPr>
            <p:custDataLst>
              <p:tags r:id="rId44"/>
            </p:custDataLst>
          </p:nvPr>
        </p:nvSpPr>
        <p:spPr bwMode="auto">
          <a:xfrm>
            <a:off x="4846545" y="5864162"/>
            <a:ext cx="603463" cy="178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2</a:t>
            </a:r>
            <a:endParaRPr lang="en-GB" sz="1400" dirty="0">
              <a:solidFill>
                <a:schemeClr val="bg1"/>
              </a:solidFill>
              <a:sym typeface="+mn-lt"/>
            </a:endParaRPr>
          </a:p>
        </p:txBody>
      </p:sp>
      <p:sp>
        <p:nvSpPr>
          <p:cNvPr id="63" name="Text Placeholder 2">
            <a:extLst>
              <a:ext uri="{FF2B5EF4-FFF2-40B4-BE49-F238E27FC236}">
                <a16:creationId xmlns:a16="http://schemas.microsoft.com/office/drawing/2014/main" id="{4207A0CB-93B2-4AF2-90C8-078780F74F2E}"/>
              </a:ext>
            </a:extLst>
          </p:cNvPr>
          <p:cNvSpPr>
            <a:spLocks noGrp="1"/>
          </p:cNvSpPr>
          <p:nvPr>
            <p:custDataLst>
              <p:tags r:id="rId45"/>
            </p:custDataLst>
          </p:nvPr>
        </p:nvSpPr>
        <p:spPr bwMode="auto">
          <a:xfrm>
            <a:off x="5810925" y="5865463"/>
            <a:ext cx="603463" cy="178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3</a:t>
            </a:r>
            <a:endParaRPr lang="en-GB" sz="1400" dirty="0">
              <a:solidFill>
                <a:schemeClr val="bg1"/>
              </a:solidFill>
              <a:sym typeface="+mn-lt"/>
            </a:endParaRPr>
          </a:p>
        </p:txBody>
      </p:sp>
      <p:sp>
        <p:nvSpPr>
          <p:cNvPr id="64" name="Text Placeholder 2">
            <a:extLst>
              <a:ext uri="{FF2B5EF4-FFF2-40B4-BE49-F238E27FC236}">
                <a16:creationId xmlns:a16="http://schemas.microsoft.com/office/drawing/2014/main" id="{8B810581-AE39-4499-BFDC-14BC85CF49B9}"/>
              </a:ext>
            </a:extLst>
          </p:cNvPr>
          <p:cNvSpPr>
            <a:spLocks noGrp="1"/>
          </p:cNvSpPr>
          <p:nvPr>
            <p:custDataLst>
              <p:tags r:id="rId46"/>
            </p:custDataLst>
          </p:nvPr>
        </p:nvSpPr>
        <p:spPr bwMode="auto">
          <a:xfrm>
            <a:off x="6701569" y="5868925"/>
            <a:ext cx="603463" cy="178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r>
              <a:rPr lang="en-GB" altLang="en-US" sz="1400" dirty="0">
                <a:solidFill>
                  <a:schemeClr val="bg1"/>
                </a:solidFill>
              </a:rPr>
              <a:t>Kunde 4</a:t>
            </a:r>
            <a:endParaRPr lang="en-GB" sz="1400" dirty="0">
              <a:solidFill>
                <a:schemeClr val="bg1"/>
              </a:solidFill>
              <a:sym typeface="+mn-lt"/>
            </a:endParaRPr>
          </a:p>
        </p:txBody>
      </p:sp>
    </p:spTree>
    <p:extLst>
      <p:ext uri="{BB962C8B-B14F-4D97-AF65-F5344CB8AC3E}">
        <p14:creationId xmlns:p14="http://schemas.microsoft.com/office/powerpoint/2010/main" val="535256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8592165-77D1-4756-A788-1027D9A5C7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A8592165-77D1-4756-A788-1027D9A5C7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FEBCF83-6734-42FA-B60E-38F3D17B1DD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100" dirty="0">
              <a:latin typeface="Calibri" panose="020F0502020204030204" pitchFamily="34" charset="0"/>
              <a:sym typeface="Calibri" panose="020F0502020204030204" pitchFamily="34" charset="0"/>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Freeform 43">
            <a:extLst>
              <a:ext uri="{FF2B5EF4-FFF2-40B4-BE49-F238E27FC236}">
                <a16:creationId xmlns:a16="http://schemas.microsoft.com/office/drawing/2014/main" id="{EDB1EC51-0912-4B09-908A-87CD3753C525}"/>
              </a:ext>
            </a:extLst>
          </p:cNvPr>
          <p:cNvSpPr>
            <a:spLocks/>
          </p:cNvSpPr>
          <p:nvPr/>
        </p:nvSpPr>
        <p:spPr bwMode="auto">
          <a:xfrm>
            <a:off x="968829" y="1876425"/>
            <a:ext cx="11084626" cy="43336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a16="http://schemas.microsoft.com/office/drawing/2014/main" id="{8312DAF3-A1DE-4EFE-953F-08F1BB01B2DE}"/>
              </a:ext>
            </a:extLst>
          </p:cNvPr>
          <p:cNvSpPr>
            <a:spLocks/>
          </p:cNvSpPr>
          <p:nvPr/>
        </p:nvSpPr>
        <p:spPr bwMode="auto">
          <a:xfrm>
            <a:off x="355606" y="1862208"/>
            <a:ext cx="1833964" cy="433367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a16="http://schemas.microsoft.com/office/drawing/2014/main" id="{DF2E3279-A35A-4086-BBF2-7B4726DF824B}"/>
              </a:ext>
            </a:extLst>
          </p:cNvPr>
          <p:cNvSpPr>
            <a:spLocks/>
          </p:cNvSpPr>
          <p:nvPr/>
        </p:nvSpPr>
        <p:spPr bwMode="auto">
          <a:xfrm>
            <a:off x="510631" y="3815250"/>
            <a:ext cx="1459920" cy="553998"/>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err="1">
                <a:solidFill>
                  <a:schemeClr val="bg1"/>
                </a:solidFill>
                <a:latin typeface="+mj-lt"/>
                <a:ea typeface="Roboto" charset="0"/>
                <a:cs typeface="Roboto" charset="0"/>
                <a:sym typeface="Bebas Neue" charset="0"/>
              </a:rPr>
              <a:t>Berechnung</a:t>
            </a:r>
            <a:br>
              <a:rPr lang="en-GB" b="1" spc="113" dirty="0">
                <a:solidFill>
                  <a:schemeClr val="bg1"/>
                </a:solidFill>
                <a:latin typeface="+mj-lt"/>
                <a:ea typeface="Roboto" charset="0"/>
                <a:cs typeface="Roboto" charset="0"/>
                <a:sym typeface="Bebas Neue" charset="0"/>
              </a:rPr>
            </a:br>
            <a:r>
              <a:rPr lang="en-GB" b="1" spc="113" dirty="0">
                <a:solidFill>
                  <a:schemeClr val="bg1"/>
                </a:solidFill>
                <a:latin typeface="+mj-lt"/>
                <a:ea typeface="Roboto" charset="0"/>
                <a:cs typeface="Roboto" charset="0"/>
                <a:sym typeface="Bebas Neue" charset="0"/>
              </a:rPr>
              <a:t>(Forts.)</a:t>
            </a:r>
          </a:p>
        </p:txBody>
      </p:sp>
      <p:sp>
        <p:nvSpPr>
          <p:cNvPr id="20" name="TextBox 86">
            <a:extLst>
              <a:ext uri="{FF2B5EF4-FFF2-40B4-BE49-F238E27FC236}">
                <a16:creationId xmlns:a16="http://schemas.microsoft.com/office/drawing/2014/main" id="{8DBABAFE-A2C6-44F0-A3F6-32381365BEE8}"/>
              </a:ext>
            </a:extLst>
          </p:cNvPr>
          <p:cNvSpPr txBox="1"/>
          <p:nvPr/>
        </p:nvSpPr>
        <p:spPr>
          <a:xfrm>
            <a:off x="2084008" y="1876425"/>
            <a:ext cx="9822398" cy="4493538"/>
          </a:xfrm>
          <a:prstGeom prst="rect">
            <a:avLst/>
          </a:prstGeom>
          <a:noFill/>
        </p:spPr>
        <p:txBody>
          <a:bodyPr wrap="square" rtlCol="0">
            <a:spAutoFit/>
          </a:bodyPr>
          <a:lstStyle/>
          <a:p>
            <a:r>
              <a:rPr lang="en-GB" sz="1600" b="1" dirty="0">
                <a:solidFill>
                  <a:schemeClr val="bg1"/>
                </a:solidFill>
                <a:ea typeface="Lato Light" charset="0"/>
                <a:cs typeface="Lato Light" charset="0"/>
              </a:rPr>
              <a:t>Schritt 3: Berechnung des Customer Lifetime Value</a:t>
            </a:r>
            <a:br>
              <a:rPr lang="en-GB" sz="1600" b="1" dirty="0">
                <a:solidFill>
                  <a:schemeClr val="bg1"/>
                </a:solidFill>
                <a:ea typeface="Lato Light" charset="0"/>
                <a:cs typeface="Lato Light" charset="0"/>
              </a:rPr>
            </a:br>
            <a:r>
              <a:rPr lang="en-GB" sz="1600" dirty="0">
                <a:solidFill>
                  <a:schemeClr val="bg1"/>
                </a:solidFill>
                <a:ea typeface="Lato Light" charset="0"/>
                <a:cs typeface="Lato Light" charset="0"/>
              </a:rPr>
              <a:t>Wie oben erwähnt, werden unterschiedliche Methoden zur Berechnung des CLV verwendet. Im Folgenden finden Sie die drei am häufigsten verwendeten Berechnungen - diese können einzeln oder in Kombination verwendet werden, um Marketingbudgets und letztlich die Kosten für die Neukundengewinnung zu ermitteln.</a:t>
            </a: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r>
              <a:rPr lang="en-GB" sz="1600" dirty="0">
                <a:solidFill>
                  <a:schemeClr val="bg1"/>
                </a:solidFill>
                <a:ea typeface="Lato Light" charset="0"/>
                <a:cs typeface="Lato Light" charset="0"/>
              </a:rPr>
              <a:t>Aus dieser Berechnung wird deutlich, dass die "einfache CLV"-Methode mit 37 856 Euro das Gesamtergebnis deutlich überzeichnet. Unabhängig davon, welche der drei Formeln man wählt - oder ob man den Durchschnitt aller Formeln nimmt - je höher der CLV, desto wertvoller ist der Kunde bzw. der Werbekanal.</a:t>
            </a:r>
          </a:p>
          <a:p>
            <a:endParaRPr lang="en-GB" sz="1400" dirty="0">
              <a:solidFill>
                <a:schemeClr val="bg1"/>
              </a:solidFill>
              <a:ea typeface="Lato Light" charset="0"/>
              <a:cs typeface="Lato Light" charset="0"/>
            </a:endParaRPr>
          </a:p>
        </p:txBody>
      </p:sp>
      <p:sp>
        <p:nvSpPr>
          <p:cNvPr id="50" name="Rechteck 49">
            <a:extLst>
              <a:ext uri="{FF2B5EF4-FFF2-40B4-BE49-F238E27FC236}">
                <a16:creationId xmlns:a16="http://schemas.microsoft.com/office/drawing/2014/main" id="{7E713E78-9C44-47AD-B7B8-8FBE0092421C}"/>
              </a:ext>
            </a:extLst>
          </p:cNvPr>
          <p:cNvSpPr/>
          <p:nvPr/>
        </p:nvSpPr>
        <p:spPr>
          <a:xfrm>
            <a:off x="5533129" y="3051686"/>
            <a:ext cx="1648015" cy="307777"/>
          </a:xfrm>
          <a:prstGeom prst="rect">
            <a:avLst/>
          </a:prstGeom>
        </p:spPr>
        <p:txBody>
          <a:bodyPr wrap="none">
            <a:spAutoFit/>
          </a:bodyPr>
          <a:lstStyle/>
          <a:p>
            <a:r>
              <a:rPr lang="en-GB" sz="1400" b="1" dirty="0">
                <a:solidFill>
                  <a:schemeClr val="bg1"/>
                </a:solidFill>
              </a:rPr>
              <a:t>Einfache CLV-Formel</a:t>
            </a:r>
          </a:p>
        </p:txBody>
      </p:sp>
      <mc:AlternateContent xmlns:mc="http://schemas.openxmlformats.org/markup-compatibility/2006" xmlns:a14="http://schemas.microsoft.com/office/drawing/2010/main">
        <mc:Choice Requires="a14">
          <p:sp>
            <p:nvSpPr>
              <p:cNvPr id="51" name="Textfeld 50">
                <a:extLst>
                  <a:ext uri="{FF2B5EF4-FFF2-40B4-BE49-F238E27FC236}">
                    <a16:creationId xmlns:a16="http://schemas.microsoft.com/office/drawing/2014/main" id="{AFBF1920-58A8-479A-A0A6-FC896089E86D}"/>
                  </a:ext>
                </a:extLst>
              </p:cNvPr>
              <p:cNvSpPr txBox="1"/>
              <p:nvPr/>
            </p:nvSpPr>
            <p:spPr>
              <a:xfrm>
                <a:off x="5629406" y="3410225"/>
                <a:ext cx="34354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=52 </m:t>
                      </m:r>
                      <m:d>
                        <m:dPr>
                          <m:ctrlPr>
                            <a:rPr lang="en-GB" sz="1400" b="0" i="1" smtClean="0">
                              <a:solidFill>
                                <a:schemeClr val="bg1"/>
                              </a:solidFill>
                              <a:latin typeface="Cambria Math" panose="02040503050406030204" pitchFamily="18" charset="0"/>
                            </a:rPr>
                          </m:ctrlPr>
                        </m:dPr>
                        <m:e>
                          <m:r>
                            <a:rPr lang="en-GB" sz="1400" b="0" i="1" smtClean="0">
                              <a:solidFill>
                                <a:schemeClr val="bg1"/>
                              </a:solidFill>
                              <a:latin typeface="Cambria Math" panose="02040503050406030204" pitchFamily="18" charset="0"/>
                            </a:rPr>
                            <m:t>𝑎</m:t>
                          </m:r>
                        </m:e>
                      </m:d>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𝑡</m:t>
                      </m:r>
                      <m:r>
                        <a:rPr lang="en-GB" sz="1400" b="0" i="1" smtClean="0">
                          <a:solidFill>
                            <a:schemeClr val="bg1"/>
                          </a:solidFill>
                          <a:latin typeface="Cambria Math" panose="02040503050406030204" pitchFamily="18" charset="0"/>
                        </a:rPr>
                        <m:t>=52 </m:t>
                      </m:r>
                      <m:d>
                        <m:dPr>
                          <m:ctrlPr>
                            <a:rPr lang="en-GB" sz="1400" b="0" i="1" smtClean="0">
                              <a:solidFill>
                                <a:schemeClr val="bg1"/>
                              </a:solidFill>
                              <a:latin typeface="Cambria Math" panose="02040503050406030204" pitchFamily="18" charset="0"/>
                            </a:rPr>
                          </m:ctrlPr>
                        </m:dPr>
                        <m:e>
                          <m:r>
                            <a:rPr lang="en-GB" sz="1400" b="0" i="1" smtClean="0">
                              <a:solidFill>
                                <a:schemeClr val="bg1"/>
                              </a:solidFill>
                              <a:latin typeface="Cambria Math" panose="02040503050406030204" pitchFamily="18" charset="0"/>
                            </a:rPr>
                            <m:t>364</m:t>
                          </m:r>
                        </m:e>
                      </m:d>
                      <m:r>
                        <a:rPr lang="en-GB" sz="1400" b="0" i="1" smtClean="0">
                          <a:solidFill>
                            <a:schemeClr val="bg1"/>
                          </a:solidFill>
                          <a:latin typeface="Cambria Math" panose="02040503050406030204" pitchFamily="18" charset="0"/>
                        </a:rPr>
                        <m:t>∗2=37,856 €</m:t>
                      </m:r>
                    </m:oMath>
                  </m:oMathPara>
                </a14:m>
                <a:endParaRPr lang="en-GB" sz="1200" dirty="0">
                  <a:solidFill>
                    <a:schemeClr val="bg1"/>
                  </a:solidFill>
                </a:endParaRPr>
              </a:p>
            </p:txBody>
          </p:sp>
        </mc:Choice>
        <mc:Fallback xmlns="">
          <p:sp>
            <p:nvSpPr>
              <p:cNvPr id="51" name="Textfeld 50">
                <a:extLst>
                  <a:ext uri="{FF2B5EF4-FFF2-40B4-BE49-F238E27FC236}">
                    <a16:creationId xmlns:a16="http://schemas.microsoft.com/office/drawing/2014/main" id="{AFBF1920-58A8-479A-A0A6-FC896089E86D}"/>
                  </a:ext>
                </a:extLst>
              </p:cNvPr>
              <p:cNvSpPr txBox="1">
                <a:spLocks noRot="1" noChangeAspect="1" noMove="1" noResize="1" noEditPoints="1" noAdjustHandles="1" noChangeArrowheads="1" noChangeShapeType="1" noTextEdit="1"/>
              </p:cNvSpPr>
              <p:nvPr/>
            </p:nvSpPr>
            <p:spPr>
              <a:xfrm>
                <a:off x="5629406" y="3410225"/>
                <a:ext cx="3435492" cy="215444"/>
              </a:xfrm>
              <a:prstGeom prst="rect">
                <a:avLst/>
              </a:prstGeom>
              <a:blipFill>
                <a:blip r:embed="rId8"/>
                <a:stretch>
                  <a:fillRect l="-738" t="-11111" r="-738" b="-33333"/>
                </a:stretch>
              </a:blipFill>
            </p:spPr>
            <p:txBody>
              <a:bodyPr/>
              <a:lstStyle/>
              <a:p>
                <a:r>
                  <a:rPr lang="en-BA">
                    <a:noFill/>
                  </a:rPr>
                  <a:t> </a:t>
                </a:r>
              </a:p>
            </p:txBody>
          </p:sp>
        </mc:Fallback>
      </mc:AlternateContent>
      <p:sp>
        <p:nvSpPr>
          <p:cNvPr id="52" name="Rechteck 51">
            <a:extLst>
              <a:ext uri="{FF2B5EF4-FFF2-40B4-BE49-F238E27FC236}">
                <a16:creationId xmlns:a16="http://schemas.microsoft.com/office/drawing/2014/main" id="{F09CDB2E-97D0-4854-99E3-253B695A9601}"/>
              </a:ext>
            </a:extLst>
          </p:cNvPr>
          <p:cNvSpPr/>
          <p:nvPr/>
        </p:nvSpPr>
        <p:spPr>
          <a:xfrm>
            <a:off x="5568401" y="3661362"/>
            <a:ext cx="1814023" cy="307777"/>
          </a:xfrm>
          <a:prstGeom prst="rect">
            <a:avLst/>
          </a:prstGeom>
        </p:spPr>
        <p:txBody>
          <a:bodyPr wrap="none">
            <a:spAutoFit/>
          </a:bodyPr>
          <a:lstStyle/>
          <a:p>
            <a:r>
              <a:rPr lang="en-GB" sz="1400" b="1" dirty="0">
                <a:solidFill>
                  <a:schemeClr val="bg1"/>
                </a:solidFill>
              </a:rPr>
              <a:t>Standard-CLV-Formel</a:t>
            </a:r>
          </a:p>
        </p:txBody>
      </p:sp>
      <mc:AlternateContent xmlns:mc="http://schemas.openxmlformats.org/markup-compatibility/2006" xmlns:a14="http://schemas.microsoft.com/office/drawing/2010/main">
        <mc:Choice Requires="a14">
          <p:sp>
            <p:nvSpPr>
              <p:cNvPr id="53" name="Textfeld 52">
                <a:extLst>
                  <a:ext uri="{FF2B5EF4-FFF2-40B4-BE49-F238E27FC236}">
                    <a16:creationId xmlns:a16="http://schemas.microsoft.com/office/drawing/2014/main" id="{59C042AB-4C54-4204-AFB1-239BE2C272EE}"/>
                  </a:ext>
                </a:extLst>
              </p:cNvPr>
              <p:cNvSpPr txBox="1"/>
              <p:nvPr/>
            </p:nvSpPr>
            <p:spPr>
              <a:xfrm>
                <a:off x="5568401" y="3995449"/>
                <a:ext cx="483215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𝑡</m:t>
                      </m:r>
                      <m:r>
                        <a:rPr lang="en-GB" sz="1400" b="0" i="1" smtClean="0">
                          <a:solidFill>
                            <a:schemeClr val="bg1"/>
                          </a:solidFill>
                          <a:latin typeface="Cambria Math" panose="02040503050406030204" pitchFamily="18" charset="0"/>
                        </a:rPr>
                        <m:t>∗</m:t>
                      </m:r>
                      <m:d>
                        <m:dPr>
                          <m:ctrlPr>
                            <a:rPr lang="en-GB" sz="1400" b="0" i="1" smtClean="0">
                              <a:solidFill>
                                <a:schemeClr val="bg1"/>
                              </a:solidFill>
                              <a:latin typeface="Cambria Math" panose="02040503050406030204" pitchFamily="18" charset="0"/>
                            </a:rPr>
                          </m:ctrlPr>
                        </m:dPr>
                        <m:e>
                          <m:r>
                            <a:rPr lang="en-GB" sz="1400" b="0" i="1" smtClean="0">
                              <a:solidFill>
                                <a:schemeClr val="bg1"/>
                              </a:solidFill>
                              <a:latin typeface="Cambria Math" panose="02040503050406030204" pitchFamily="18" charset="0"/>
                            </a:rPr>
                            <m:t>52∗</m:t>
                          </m:r>
                          <m:r>
                            <a:rPr lang="en-GB" sz="1400" b="0" i="1" smtClean="0">
                              <a:solidFill>
                                <a:schemeClr val="bg1"/>
                              </a:solidFill>
                              <a:latin typeface="Cambria Math" panose="02040503050406030204" pitchFamily="18" charset="0"/>
                            </a:rPr>
                            <m:t>𝑠</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𝑐</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𝑝</m:t>
                          </m:r>
                        </m:e>
                      </m:d>
                      <m:r>
                        <a:rPr lang="en-GB" sz="1400" b="0" i="1" smtClean="0">
                          <a:solidFill>
                            <a:schemeClr val="bg1"/>
                          </a:solidFill>
                          <a:latin typeface="Cambria Math" panose="02040503050406030204" pitchFamily="18" charset="0"/>
                        </a:rPr>
                        <m:t>=2</m:t>
                      </m:r>
                      <m:d>
                        <m:dPr>
                          <m:ctrlPr>
                            <a:rPr lang="en-GB" sz="1400" b="0" i="1" smtClean="0">
                              <a:solidFill>
                                <a:schemeClr val="bg1"/>
                              </a:solidFill>
                              <a:latin typeface="Cambria Math" panose="02040503050406030204" pitchFamily="18" charset="0"/>
                            </a:rPr>
                          </m:ctrlPr>
                        </m:dPr>
                        <m:e>
                          <m:r>
                            <a:rPr lang="en-GB" sz="1400" b="0" i="1" smtClean="0">
                              <a:solidFill>
                                <a:schemeClr val="bg1"/>
                              </a:solidFill>
                              <a:latin typeface="Cambria Math" panose="02040503050406030204" pitchFamily="18" charset="0"/>
                            </a:rPr>
                            <m:t>52∗118∗3,2∗0,25</m:t>
                          </m:r>
                        </m:e>
                      </m:d>
                      <m:r>
                        <a:rPr lang="en-GB" sz="1400" b="0" i="1" smtClean="0">
                          <a:solidFill>
                            <a:schemeClr val="bg1"/>
                          </a:solidFill>
                          <a:latin typeface="Cambria Math" panose="02040503050406030204" pitchFamily="18" charset="0"/>
                        </a:rPr>
                        <m:t>=9,818 €</m:t>
                      </m:r>
                    </m:oMath>
                  </m:oMathPara>
                </a14:m>
                <a:endParaRPr lang="en-GB" sz="1200" dirty="0">
                  <a:solidFill>
                    <a:schemeClr val="bg1"/>
                  </a:solidFill>
                </a:endParaRPr>
              </a:p>
            </p:txBody>
          </p:sp>
        </mc:Choice>
        <mc:Fallback xmlns="">
          <p:sp>
            <p:nvSpPr>
              <p:cNvPr id="53" name="Textfeld 52">
                <a:extLst>
                  <a:ext uri="{FF2B5EF4-FFF2-40B4-BE49-F238E27FC236}">
                    <a16:creationId xmlns:a16="http://schemas.microsoft.com/office/drawing/2014/main" id="{59C042AB-4C54-4204-AFB1-239BE2C272EE}"/>
                  </a:ext>
                </a:extLst>
              </p:cNvPr>
              <p:cNvSpPr txBox="1">
                <a:spLocks noRot="1" noChangeAspect="1" noMove="1" noResize="1" noEditPoints="1" noAdjustHandles="1" noChangeArrowheads="1" noChangeShapeType="1" noTextEdit="1"/>
              </p:cNvSpPr>
              <p:nvPr/>
            </p:nvSpPr>
            <p:spPr>
              <a:xfrm>
                <a:off x="5568401" y="3995449"/>
                <a:ext cx="4832157" cy="215444"/>
              </a:xfrm>
              <a:prstGeom prst="rect">
                <a:avLst/>
              </a:prstGeom>
              <a:blipFill>
                <a:blip r:embed="rId9"/>
                <a:stretch>
                  <a:fillRect l="-262" t="-11111" r="-525" b="-33333"/>
                </a:stretch>
              </a:blipFill>
            </p:spPr>
            <p:txBody>
              <a:bodyPr/>
              <a:lstStyle/>
              <a:p>
                <a:r>
                  <a:rPr lang="en-BA">
                    <a:noFill/>
                  </a:rPr>
                  <a:t> </a:t>
                </a:r>
              </a:p>
            </p:txBody>
          </p:sp>
        </mc:Fallback>
      </mc:AlternateContent>
      <p:sp>
        <p:nvSpPr>
          <p:cNvPr id="54" name="Rechteck 53">
            <a:extLst>
              <a:ext uri="{FF2B5EF4-FFF2-40B4-BE49-F238E27FC236}">
                <a16:creationId xmlns:a16="http://schemas.microsoft.com/office/drawing/2014/main" id="{8E3F2075-4D03-4DA5-9730-720AEAD40556}"/>
              </a:ext>
            </a:extLst>
          </p:cNvPr>
          <p:cNvSpPr/>
          <p:nvPr/>
        </p:nvSpPr>
        <p:spPr>
          <a:xfrm>
            <a:off x="5547649" y="4241273"/>
            <a:ext cx="1633589" cy="307777"/>
          </a:xfrm>
          <a:prstGeom prst="rect">
            <a:avLst/>
          </a:prstGeom>
        </p:spPr>
        <p:txBody>
          <a:bodyPr wrap="none">
            <a:spAutoFit/>
          </a:bodyPr>
          <a:lstStyle/>
          <a:p>
            <a:r>
              <a:rPr lang="en-GB" sz="1400" b="1" dirty="0">
                <a:solidFill>
                  <a:schemeClr val="bg1"/>
                </a:solidFill>
              </a:rPr>
              <a:t>Klassische CLV-Formel</a:t>
            </a:r>
          </a:p>
        </p:txBody>
      </p:sp>
      <mc:AlternateContent xmlns:mc="http://schemas.openxmlformats.org/markup-compatibility/2006" xmlns:a14="http://schemas.microsoft.com/office/drawing/2010/main">
        <mc:Choice Requires="a14">
          <p:sp>
            <p:nvSpPr>
              <p:cNvPr id="55" name="Textfeld 54">
                <a:extLst>
                  <a:ext uri="{FF2B5EF4-FFF2-40B4-BE49-F238E27FC236}">
                    <a16:creationId xmlns:a16="http://schemas.microsoft.com/office/drawing/2014/main" id="{FBA9E327-AC09-4D14-BFE2-439DA57539FD}"/>
                  </a:ext>
                </a:extLst>
              </p:cNvPr>
              <p:cNvSpPr txBox="1"/>
              <p:nvPr/>
            </p:nvSpPr>
            <p:spPr>
              <a:xfrm>
                <a:off x="5568401" y="4578131"/>
                <a:ext cx="3772956" cy="4473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m:t>
                      </m:r>
                      <m:f>
                        <m:fPr>
                          <m:ctrlPr>
                            <a:rPr lang="en-GB" sz="1400" b="0" i="1" smtClean="0">
                              <a:solidFill>
                                <a:schemeClr val="bg1"/>
                              </a:solidFill>
                              <a:latin typeface="Cambria Math" panose="02040503050406030204" pitchFamily="18" charset="0"/>
                            </a:rPr>
                          </m:ctrlPr>
                        </m:fPr>
                        <m:num>
                          <m:r>
                            <a:rPr lang="en-GB" sz="1400" b="0" i="1" smtClean="0">
                              <a:solidFill>
                                <a:schemeClr val="bg1"/>
                              </a:solidFill>
                              <a:latin typeface="Cambria Math" panose="02040503050406030204" pitchFamily="18" charset="0"/>
                            </a:rPr>
                            <m:t>𝑚</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𝑟</m:t>
                          </m:r>
                        </m:num>
                        <m:den>
                          <m:d>
                            <m:dPr>
                              <m:ctrlPr>
                                <a:rPr lang="en-GB" sz="1400" b="0" i="1" smtClean="0">
                                  <a:solidFill>
                                    <a:schemeClr val="bg1"/>
                                  </a:solidFill>
                                  <a:latin typeface="Cambria Math" panose="02040503050406030204" pitchFamily="18" charset="0"/>
                                </a:rPr>
                              </m:ctrlPr>
                            </m:dPr>
                            <m:e>
                              <m:r>
                                <a:rPr lang="en-GB" sz="1400" b="0" i="1" smtClean="0">
                                  <a:solidFill>
                                    <a:schemeClr val="bg1"/>
                                  </a:solidFill>
                                  <a:latin typeface="Cambria Math" panose="02040503050406030204" pitchFamily="18" charset="0"/>
                                </a:rPr>
                                <m:t>1+</m:t>
                              </m:r>
                              <m:r>
                                <a:rPr lang="en-GB" sz="1400" b="0" i="1" smtClean="0">
                                  <a:solidFill>
                                    <a:schemeClr val="bg1"/>
                                  </a:solidFill>
                                  <a:latin typeface="Cambria Math" panose="02040503050406030204" pitchFamily="18" charset="0"/>
                                </a:rPr>
                                <m:t>𝑖</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𝑟</m:t>
                              </m:r>
                            </m:e>
                          </m:d>
                        </m:den>
                      </m:f>
                      <m:r>
                        <a:rPr lang="en-GB" sz="1400" b="0" i="1" smtClean="0">
                          <a:solidFill>
                            <a:schemeClr val="bg1"/>
                          </a:solidFill>
                          <a:latin typeface="Cambria Math" panose="02040503050406030204" pitchFamily="18" charset="0"/>
                        </a:rPr>
                        <m:t>= </m:t>
                      </m:r>
                      <m:f>
                        <m:fPr>
                          <m:ctrlPr>
                            <a:rPr lang="en-GB" sz="1400" b="0" i="1" smtClean="0">
                              <a:solidFill>
                                <a:schemeClr val="bg1"/>
                              </a:solidFill>
                              <a:latin typeface="Cambria Math" panose="02040503050406030204" pitchFamily="18" charset="0"/>
                            </a:rPr>
                          </m:ctrlPr>
                        </m:fPr>
                        <m:num>
                          <m:r>
                            <a:rPr lang="en-GB" sz="1400" b="0" i="1" smtClean="0">
                              <a:solidFill>
                                <a:schemeClr val="bg1"/>
                              </a:solidFill>
                              <a:latin typeface="Cambria Math" panose="02040503050406030204" pitchFamily="18" charset="0"/>
                            </a:rPr>
                            <m:t>9464 ∗0,35</m:t>
                          </m:r>
                        </m:num>
                        <m:den>
                          <m:r>
                            <a:rPr lang="en-GB" sz="1400" b="0" i="1" smtClean="0">
                              <a:solidFill>
                                <a:schemeClr val="bg1"/>
                              </a:solidFill>
                              <a:latin typeface="Cambria Math" panose="02040503050406030204" pitchFamily="18" charset="0"/>
                            </a:rPr>
                            <m:t>(1+0,1−0,35)</m:t>
                          </m:r>
                        </m:den>
                      </m:f>
                      <m:r>
                        <a:rPr lang="en-GB" sz="1400" b="0" i="1" smtClean="0">
                          <a:solidFill>
                            <a:schemeClr val="bg1"/>
                          </a:solidFill>
                          <a:latin typeface="Cambria Math" panose="02040503050406030204" pitchFamily="18" charset="0"/>
                        </a:rPr>
                        <m:t>=4,417 €</m:t>
                      </m:r>
                    </m:oMath>
                  </m:oMathPara>
                </a14:m>
                <a:endParaRPr lang="en-GB" sz="1200" dirty="0">
                  <a:solidFill>
                    <a:schemeClr val="bg1"/>
                  </a:solidFill>
                </a:endParaRPr>
              </a:p>
            </p:txBody>
          </p:sp>
        </mc:Choice>
        <mc:Fallback xmlns="">
          <p:sp>
            <p:nvSpPr>
              <p:cNvPr id="55" name="Textfeld 54">
                <a:extLst>
                  <a:ext uri="{FF2B5EF4-FFF2-40B4-BE49-F238E27FC236}">
                    <a16:creationId xmlns:a16="http://schemas.microsoft.com/office/drawing/2014/main" id="{FBA9E327-AC09-4D14-BFE2-439DA57539FD}"/>
                  </a:ext>
                </a:extLst>
              </p:cNvPr>
              <p:cNvSpPr txBox="1">
                <a:spLocks noRot="1" noChangeAspect="1" noMove="1" noResize="1" noEditPoints="1" noAdjustHandles="1" noChangeArrowheads="1" noChangeShapeType="1" noTextEdit="1"/>
              </p:cNvSpPr>
              <p:nvPr/>
            </p:nvSpPr>
            <p:spPr>
              <a:xfrm>
                <a:off x="5568401" y="4578131"/>
                <a:ext cx="3772956" cy="447302"/>
              </a:xfrm>
              <a:prstGeom prst="rect">
                <a:avLst/>
              </a:prstGeom>
              <a:blipFill>
                <a:blip r:embed="rId10"/>
                <a:stretch>
                  <a:fillRect l="-671" t="-8333" r="-336" b="-16667"/>
                </a:stretch>
              </a:blipFill>
            </p:spPr>
            <p:txBody>
              <a:bodyPr/>
              <a:lstStyle/>
              <a:p>
                <a:r>
                  <a:rPr lang="en-BA">
                    <a:noFill/>
                  </a:rPr>
                  <a:t> </a:t>
                </a:r>
              </a:p>
            </p:txBody>
          </p:sp>
        </mc:Fallback>
      </mc:AlternateContent>
      <p:pic>
        <p:nvPicPr>
          <p:cNvPr id="56" name="Grafik 55">
            <a:extLst>
              <a:ext uri="{FF2B5EF4-FFF2-40B4-BE49-F238E27FC236}">
                <a16:creationId xmlns:a16="http://schemas.microsoft.com/office/drawing/2014/main" id="{B54E5365-7629-4CBA-A2DE-CF46E2936ABF}"/>
              </a:ext>
            </a:extLst>
          </p:cNvPr>
          <p:cNvPicPr>
            <a:picLocks noChangeAspect="1"/>
          </p:cNvPicPr>
          <p:nvPr/>
        </p:nvPicPr>
        <p:blipFill>
          <a:blip r:embed="rId11"/>
          <a:stretch>
            <a:fillRect/>
          </a:stretch>
        </p:blipFill>
        <p:spPr>
          <a:xfrm>
            <a:off x="9811467" y="284639"/>
            <a:ext cx="2166418" cy="1153618"/>
          </a:xfrm>
          <a:prstGeom prst="rect">
            <a:avLst/>
          </a:prstGeom>
        </p:spPr>
      </p:pic>
      <p:sp>
        <p:nvSpPr>
          <p:cNvPr id="21" name="Textplatzhalter 32">
            <a:extLst>
              <a:ext uri="{FF2B5EF4-FFF2-40B4-BE49-F238E27FC236}">
                <a16:creationId xmlns:a16="http://schemas.microsoft.com/office/drawing/2014/main" id="{F4758628-D8BF-42FF-AFB9-9787F250EBE6}"/>
              </a:ext>
            </a:extLst>
          </p:cNvPr>
          <p:cNvSpPr txBox="1">
            <a:spLocks/>
          </p:cNvSpPr>
          <p:nvPr/>
        </p:nvSpPr>
        <p:spPr>
          <a:xfrm>
            <a:off x="1469066" y="571585"/>
            <a:ext cx="613753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Marketing und </a:t>
            </a:r>
            <a:r>
              <a:rPr lang="en-GB" sz="3200" dirty="0" err="1"/>
              <a:t>Vertrieb</a:t>
            </a:r>
            <a:r>
              <a:rPr lang="en-GB" sz="3200" dirty="0"/>
              <a:t>:      Customer Lifetime Value (Forts.)</a:t>
            </a:r>
          </a:p>
          <a:p>
            <a:r>
              <a:rPr lang="en-GB" sz="3200" dirty="0"/>
              <a:t> </a:t>
            </a:r>
          </a:p>
        </p:txBody>
      </p:sp>
    </p:spTree>
    <p:extLst>
      <p:ext uri="{BB962C8B-B14F-4D97-AF65-F5344CB8AC3E}">
        <p14:creationId xmlns:p14="http://schemas.microsoft.com/office/powerpoint/2010/main" val="3216647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1657482" y="547207"/>
            <a:ext cx="6354194" cy="697353"/>
          </a:xfrm>
        </p:spPr>
        <p:txBody>
          <a:bodyPr>
            <a:noAutofit/>
          </a:bodyPr>
          <a:lstStyle/>
          <a:p>
            <a:r>
              <a:rPr lang="en-GB" sz="3200" dirty="0"/>
              <a:t>Service:                                                                                                   Customer Satisfaction Score</a:t>
            </a:r>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249446" y="1818804"/>
            <a:ext cx="3397268"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Der beliebteste KPI zur Messung der </a:t>
            </a:r>
            <a:r>
              <a:rPr lang="en-GB" sz="2200" dirty="0" err="1">
                <a:solidFill>
                  <a:srgbClr val="44546A"/>
                </a:solidFill>
                <a:latin typeface="+mj-lt"/>
                <a:ea typeface="Open Sans Light" panose="020B0306030504020204" pitchFamily="34" charset="0"/>
                <a:cs typeface="Open Sans Light" panose="020B0306030504020204" pitchFamily="34" charset="0"/>
              </a:rPr>
              <a:t>Kunden-zufriedenheit</a:t>
            </a:r>
            <a:r>
              <a:rPr lang="en-GB" sz="2200" dirty="0">
                <a:solidFill>
                  <a:srgbClr val="44546A"/>
                </a:solidFill>
                <a:latin typeface="+mj-lt"/>
                <a:ea typeface="Open Sans Light" panose="020B0306030504020204" pitchFamily="34" charset="0"/>
                <a:cs typeface="Open Sans Light" panose="020B0306030504020204" pitchFamily="34" charset="0"/>
              </a:rPr>
              <a:t> ist der Customer Satisfaction Score (CSAT), bei dem Ihre Kunden direkt gebeten werden, ihre Zufriedenheit mit Ihrem Unternehmen, Produkt oder Service zu bewerten. Ihr Score ist der Durchschnitt aller Antworten Ihrer Kunden.</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750206" y="3801017"/>
            <a:ext cx="7344000" cy="296989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7" y="3795616"/>
            <a:ext cx="1449185" cy="296989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735952" y="2037819"/>
            <a:ext cx="7380000" cy="159731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079451" y="2026852"/>
            <a:ext cx="1449185" cy="160828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76592" y="2642653"/>
            <a:ext cx="1122802"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448698" y="2026852"/>
            <a:ext cx="6696571" cy="1569660"/>
          </a:xfrm>
          <a:prstGeom prst="rect">
            <a:avLst/>
          </a:prstGeom>
          <a:noFill/>
        </p:spPr>
        <p:txBody>
          <a:bodyPr wrap="square" rtlCol="0">
            <a:spAutoFit/>
          </a:bodyPr>
          <a:lstStyle/>
          <a:p>
            <a:r>
              <a:rPr lang="en-GB" sz="1600" dirty="0">
                <a:solidFill>
                  <a:schemeClr val="bg1"/>
                </a:solidFill>
                <a:ea typeface="Lato Light" charset="0"/>
                <a:cs typeface="Lato Light" charset="0"/>
              </a:rPr>
              <a:t>Die Messung der Kundenzufriedenheit ist schwierig. Sie bitten Ihre Kunden, ein Gefühl auszudrücken - und Gefühle sind schwieriger zu erfassen als objektive Fakten, wie z. B. die Finanzkennzahlen Ihrer Vertriebsabteilung.</a:t>
            </a:r>
          </a:p>
          <a:p>
            <a:r>
              <a:rPr lang="en-GB" sz="1600" dirty="0">
                <a:solidFill>
                  <a:schemeClr val="bg1"/>
                </a:solidFill>
                <a:latin typeface="+mj-lt"/>
                <a:ea typeface="Lato Light" charset="0"/>
                <a:cs typeface="Lato Light" charset="0"/>
              </a:rPr>
              <a:t>Der Customer Satisfaction Score (CSAT) ist die einfachste der Umfragemethoden zur Kundenzufriedenheit und misst die Zufriedenheit der Kunden mit                          einem Geschäft, einem Kauf oder einer Interaktion.</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178066" y="5147676"/>
            <a:ext cx="1251954"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662122" y="3795616"/>
            <a:ext cx="6336000" cy="3016210"/>
          </a:xfrm>
          <a:prstGeom prst="rect">
            <a:avLst/>
          </a:prstGeom>
          <a:noFill/>
        </p:spPr>
        <p:txBody>
          <a:bodyPr wrap="square" rtlCol="0">
            <a:spAutoFit/>
          </a:bodyPr>
          <a:lstStyle/>
          <a:p>
            <a:r>
              <a:rPr lang="en-GB" sz="1600" dirty="0">
                <a:solidFill>
                  <a:schemeClr val="bg1"/>
                </a:solidFill>
                <a:ea typeface="Lato Light" charset="0"/>
                <a:cs typeface="Lato Light" charset="0"/>
              </a:rPr>
              <a:t>Ihre CSAT-Skala kann aus regulären Zahlen, aber auch aus Sternen, Smileys, kleinen Einhörnern usw. bestehen. Sie können auch verschiedene Skalenbereiche wählen, aber beachten Sie, dass einfachere Skalen resistenter gegen kulturelle Unterschiede </a:t>
            </a:r>
            <a:r>
              <a:rPr lang="en-GB" sz="1600" dirty="0" err="1">
                <a:solidFill>
                  <a:schemeClr val="bg1"/>
                </a:solidFill>
                <a:ea typeface="Lato Light" charset="0"/>
                <a:cs typeface="Lato Light" charset="0"/>
              </a:rPr>
              <a:t>sind</a:t>
            </a:r>
            <a:r>
              <a:rPr lang="en-GB" sz="1600" dirty="0">
                <a:solidFill>
                  <a:schemeClr val="bg1"/>
                </a:solidFill>
                <a:ea typeface="Lato Light" charset="0"/>
                <a:cs typeface="Lato Light" charset="0"/>
              </a:rPr>
              <a:t>.</a:t>
            </a:r>
          </a:p>
          <a:p>
            <a:r>
              <a:rPr lang="en-GB" sz="1600" dirty="0">
                <a:solidFill>
                  <a:schemeClr val="bg1"/>
                </a:solidFill>
                <a:ea typeface="Lato Light" charset="0"/>
                <a:cs typeface="Lato Light" charset="0"/>
              </a:rPr>
              <a:t>Sie wird berechnet, indem eine Frage gestellt wird, z. B. "Wie zufrieden waren Sie mit Ihrer Erfahrung?" Es gibt eine entsprechende Umfrageskala, die 1 - 3, 1 - 5 oder 1 - 10 sein </a:t>
            </a:r>
            <a:r>
              <a:rPr lang="en-GB" sz="1600" dirty="0" err="1">
                <a:solidFill>
                  <a:schemeClr val="bg1"/>
                </a:solidFill>
                <a:ea typeface="Lato Light" charset="0"/>
                <a:cs typeface="Lato Light" charset="0"/>
              </a:rPr>
              <a:t>kann</a:t>
            </a:r>
            <a:r>
              <a:rPr lang="en-GB" sz="1600" dirty="0">
                <a:solidFill>
                  <a:schemeClr val="bg1"/>
                </a:solidFill>
                <a:ea typeface="Lato Light" charset="0"/>
                <a:cs typeface="Lato Light" charset="0"/>
              </a:rPr>
              <a:t>.</a:t>
            </a:r>
          </a:p>
          <a:p>
            <a:r>
              <a:rPr lang="en-GB" sz="1600" dirty="0">
                <a:solidFill>
                  <a:schemeClr val="bg1"/>
                </a:solidFill>
                <a:ea typeface="Lato Light" charset="0"/>
                <a:cs typeface="Lato Light" charset="0"/>
              </a:rPr>
              <a:t>Eine große Stärke des Customer Satisfaction Score liegt in seiner Einfachheit: Es ist ein einfacher Weg, um eine Kundeninteraktion nachzuvollziehen und festzustellen, ob sie effektiv zur Kundenzufriedenheit beigetragen hat oder nicht.</a:t>
            </a:r>
          </a:p>
          <a:p>
            <a:endParaRPr lang="en-GB" sz="1400" dirty="0">
              <a:solidFill>
                <a:schemeClr val="bg1"/>
              </a:solidFill>
              <a:ea typeface="Lato Light" charset="0"/>
              <a:cs typeface="Lato Light" charset="0"/>
            </a:endParaRPr>
          </a:p>
        </p:txBody>
      </p:sp>
      <p:pic>
        <p:nvPicPr>
          <p:cNvPr id="17" name="Grafik 16">
            <a:extLst>
              <a:ext uri="{FF2B5EF4-FFF2-40B4-BE49-F238E27FC236}">
                <a16:creationId xmlns:a16="http://schemas.microsoft.com/office/drawing/2014/main" id="{DCC64048-441B-4734-B223-4297FC51F947}"/>
              </a:ext>
            </a:extLst>
          </p:cNvPr>
          <p:cNvPicPr>
            <a:picLocks noChangeAspect="1"/>
          </p:cNvPicPr>
          <p:nvPr/>
        </p:nvPicPr>
        <p:blipFill>
          <a:blip r:embed="rId3"/>
          <a:stretch>
            <a:fillRect/>
          </a:stretch>
        </p:blipFill>
        <p:spPr>
          <a:xfrm>
            <a:off x="8420735" y="296416"/>
            <a:ext cx="2603097" cy="1384995"/>
          </a:xfrm>
          <a:prstGeom prst="rect">
            <a:avLst/>
          </a:prstGeom>
        </p:spPr>
      </p:pic>
    </p:spTree>
    <p:extLst>
      <p:ext uri="{BB962C8B-B14F-4D97-AF65-F5344CB8AC3E}">
        <p14:creationId xmlns:p14="http://schemas.microsoft.com/office/powerpoint/2010/main" val="1570093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325032" y="1979383"/>
            <a:ext cx="3441956" cy="286775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Die Messung der </a:t>
            </a:r>
            <a:r>
              <a:rPr lang="en-GB" sz="2200" dirty="0" err="1">
                <a:solidFill>
                  <a:srgbClr val="44546A"/>
                </a:solidFill>
                <a:latin typeface="+mj-lt"/>
                <a:ea typeface="Open Sans Light" panose="020B0306030504020204" pitchFamily="34" charset="0"/>
                <a:cs typeface="Open Sans Light" panose="020B0306030504020204" pitchFamily="34" charset="0"/>
              </a:rPr>
              <a:t>Kunden-loyalität</a:t>
            </a:r>
            <a:r>
              <a:rPr lang="en-GB" sz="2200" dirty="0">
                <a:solidFill>
                  <a:srgbClr val="44546A"/>
                </a:solidFill>
                <a:latin typeface="+mj-lt"/>
                <a:ea typeface="Open Sans Light" panose="020B0306030504020204" pitchFamily="34" charset="0"/>
                <a:cs typeface="Open Sans Light" panose="020B0306030504020204" pitchFamily="34" charset="0"/>
              </a:rPr>
              <a:t> mit nur einer Frage wird immer beliebter:</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Der Net Promoter Score gilt als die ultimative Frage mit der </a:t>
            </a:r>
            <a:r>
              <a:rPr lang="en-GB" sz="2200" dirty="0" err="1">
                <a:solidFill>
                  <a:srgbClr val="44546A"/>
                </a:solidFill>
                <a:latin typeface="+mj-lt"/>
                <a:ea typeface="Open Sans Light" panose="020B0306030504020204" pitchFamily="34" charset="0"/>
                <a:cs typeface="Open Sans Light" panose="020B0306030504020204" pitchFamily="34" charset="0"/>
              </a:rPr>
              <a:t>höchsten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Vorhersage</a:t>
            </a:r>
            <a:r>
              <a:rPr lang="en-GB" sz="2200" dirty="0">
                <a:solidFill>
                  <a:srgbClr val="44546A"/>
                </a:solidFill>
                <a:latin typeface="+mj-lt"/>
                <a:ea typeface="Open Sans Light" panose="020B0306030504020204" pitchFamily="34" charset="0"/>
                <a:cs typeface="Open Sans Light" panose="020B0306030504020204" pitchFamily="34" charset="0"/>
              </a:rPr>
              <a:t>-kraft für zukünftiges Verhalten. </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802913" y="3371069"/>
            <a:ext cx="6732838" cy="27192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31581" y="3394103"/>
            <a:ext cx="1449186" cy="27192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814485" y="1884389"/>
            <a:ext cx="6732838" cy="161385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25197" y="1884390"/>
            <a:ext cx="1449186" cy="161384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01275" y="204691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271732" y="2532550"/>
            <a:ext cx="1090594"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580767" y="2129238"/>
            <a:ext cx="5954984" cy="1077218"/>
          </a:xfrm>
          <a:prstGeom prst="rect">
            <a:avLst/>
          </a:prstGeom>
          <a:noFill/>
        </p:spPr>
        <p:txBody>
          <a:bodyPr wrap="square" rtlCol="0">
            <a:spAutoFit/>
          </a:bodyPr>
          <a:lstStyle/>
          <a:p>
            <a:r>
              <a:rPr lang="en-GB" sz="1600" dirty="0">
                <a:solidFill>
                  <a:schemeClr val="bg1"/>
                </a:solidFill>
                <a:ea typeface="Lato Light" charset="0"/>
                <a:cs typeface="Lato Light" charset="0"/>
              </a:rPr>
              <a:t>Der NPS misst die Wahrscheinlichkeit, mit der Ihre Kunden Sie einer anderen Person empfehlen. Sein Vorteil gegenüber dem CSAT ist, dass er auf eine Absicht abzielt, nicht auf eine Emotion. Somit wird die Antwort weniger von der Stimmung des Augenblicks beeinflusst.</a:t>
            </a:r>
            <a:endParaRPr lang="en-GB" sz="1600" dirty="0">
              <a:solidFill>
                <a:schemeClr val="bg1"/>
              </a:solidFill>
              <a:latin typeface="+mj-lt"/>
              <a:ea typeface="Lato Light" charset="0"/>
              <a:cs typeface="Lato Light" charset="0"/>
            </a:endParaRP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209346" y="4630600"/>
            <a:ext cx="1293656"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557325" y="3581488"/>
            <a:ext cx="5978426" cy="2308324"/>
          </a:xfrm>
          <a:prstGeom prst="rect">
            <a:avLst/>
          </a:prstGeom>
          <a:noFill/>
        </p:spPr>
        <p:txBody>
          <a:bodyPr wrap="square" rtlCol="0">
            <a:spAutoFit/>
          </a:bodyPr>
          <a:lstStyle/>
          <a:p>
            <a:r>
              <a:rPr lang="en-GB" sz="1600" dirty="0">
                <a:solidFill>
                  <a:schemeClr val="bg1"/>
                </a:solidFill>
                <a:ea typeface="Lato Light" charset="0"/>
                <a:cs typeface="Lato Light" charset="0"/>
              </a:rPr>
              <a:t>Sie fragen Ihre Kunden, wie wahrscheinlich es auf einer Skala von 1 bis 10 ist, dass sie Sie weiterempfehlen werden. </a:t>
            </a:r>
          </a:p>
          <a:p>
            <a:r>
              <a:rPr lang="en-GB" sz="1600" dirty="0">
                <a:solidFill>
                  <a:schemeClr val="bg1"/>
                </a:solidFill>
                <a:ea typeface="Lato Light" charset="0"/>
                <a:cs typeface="Lato Light" charset="0"/>
              </a:rPr>
              <a:t>Sie werden Ihre Antworten einer von drei Kategorien zuordnen: Befürworter (9-10), </a:t>
            </a:r>
            <a:r>
              <a:rPr lang="en-GB" sz="1600" dirty="0" err="1">
                <a:solidFill>
                  <a:schemeClr val="bg1"/>
                </a:solidFill>
                <a:ea typeface="Lato Light" charset="0"/>
                <a:cs typeface="Lato Light" charset="0"/>
              </a:rPr>
              <a:t>Indifferente</a:t>
            </a:r>
            <a:r>
              <a:rPr lang="en-GB" sz="1600" dirty="0">
                <a:solidFill>
                  <a:schemeClr val="bg1"/>
                </a:solidFill>
                <a:ea typeface="Lato Light" charset="0"/>
                <a:cs typeface="Lato Light" charset="0"/>
              </a:rPr>
              <a:t> (7-8) oder Kritiker (0-6). Nehmen Sie den Prozentsatz der Befragten, die in die Kategorie "Befürworter" (9-10) fallen, und subtrahieren Sie ihn von den "Kritikern" (0-6). </a:t>
            </a:r>
          </a:p>
          <a:p>
            <a:endParaRPr lang="en-GB" sz="1600" dirty="0">
              <a:solidFill>
                <a:schemeClr val="bg1"/>
              </a:solidFill>
              <a:ea typeface="Lato Light" charset="0"/>
              <a:cs typeface="Lato Light" charset="0"/>
            </a:endParaRPr>
          </a:p>
          <a:p>
            <a:r>
              <a:rPr lang="en-GB" sz="1600" dirty="0">
                <a:solidFill>
                  <a:schemeClr val="bg1"/>
                </a:solidFill>
                <a:ea typeface="Lato Light" charset="0"/>
                <a:cs typeface="Lato Light" charset="0"/>
              </a:rPr>
              <a:t>Der Wertebereich des NPS liegt also zwischen plus 100 und minus 100.</a:t>
            </a:r>
          </a:p>
        </p:txBody>
      </p:sp>
      <p:pic>
        <p:nvPicPr>
          <p:cNvPr id="17" name="Grafik 16">
            <a:extLst>
              <a:ext uri="{FF2B5EF4-FFF2-40B4-BE49-F238E27FC236}">
                <a16:creationId xmlns:a16="http://schemas.microsoft.com/office/drawing/2014/main" id="{DCC64048-441B-4734-B223-4297FC51F947}"/>
              </a:ext>
            </a:extLst>
          </p:cNvPr>
          <p:cNvPicPr>
            <a:picLocks noChangeAspect="1"/>
          </p:cNvPicPr>
          <p:nvPr/>
        </p:nvPicPr>
        <p:blipFill>
          <a:blip r:embed="rId3"/>
          <a:stretch>
            <a:fillRect/>
          </a:stretch>
        </p:blipFill>
        <p:spPr>
          <a:xfrm>
            <a:off x="8628151" y="228550"/>
            <a:ext cx="2771438" cy="1474562"/>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C1695935-E507-44B6-8B54-7D70B79CCBF9}"/>
                  </a:ext>
                </a:extLst>
              </p:cNvPr>
              <p:cNvSpPr txBox="1"/>
              <p:nvPr/>
            </p:nvSpPr>
            <p:spPr>
              <a:xfrm>
                <a:off x="6618857" y="5747348"/>
                <a:ext cx="41350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𝑁𝑃𝑆</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𝐵𝑒𝑓</m:t>
                      </m:r>
                      <m:r>
                        <a:rPr lang="de-DE" sz="1600" b="0" i="1" smtClean="0">
                          <a:solidFill>
                            <a:schemeClr val="bg1"/>
                          </a:solidFill>
                          <a:latin typeface="Cambria Math" panose="02040503050406030204" pitchFamily="18" charset="0"/>
                        </a:rPr>
                        <m:t>ü</m:t>
                      </m:r>
                      <m:r>
                        <a:rPr lang="de-DE" sz="1600" b="0" i="1" smtClean="0">
                          <a:solidFill>
                            <a:schemeClr val="bg1"/>
                          </a:solidFill>
                          <a:latin typeface="Cambria Math" panose="02040503050406030204" pitchFamily="18" charset="0"/>
                        </a:rPr>
                        <m:t>𝑟𝑤𝑜𝑟𝑡𝑒𝑟</m:t>
                      </m:r>
                      <m:r>
                        <a:rPr lang="en-GB" sz="1600" b="0" i="1" smtClean="0">
                          <a:solidFill>
                            <a:schemeClr val="bg1"/>
                          </a:solidFill>
                          <a:latin typeface="Cambria Math" panose="02040503050406030204" pitchFamily="18" charset="0"/>
                        </a:rPr>
                        <m:t> </m:t>
                      </m:r>
                      <m:d>
                        <m:dPr>
                          <m:ctrlPr>
                            <a:rPr lang="en-GB" sz="1600" b="0" i="1" smtClean="0">
                              <a:solidFill>
                                <a:schemeClr val="bg1"/>
                              </a:solidFill>
                              <a:latin typeface="Cambria Math" panose="02040503050406030204" pitchFamily="18" charset="0"/>
                            </a:rPr>
                          </m:ctrlPr>
                        </m:dPr>
                        <m:e>
                          <m:r>
                            <a:rPr lang="en-GB" sz="1600" b="0" i="1" smtClean="0">
                              <a:solidFill>
                                <a:schemeClr val="bg1"/>
                              </a:solidFill>
                              <a:latin typeface="Cambria Math" panose="02040503050406030204" pitchFamily="18" charset="0"/>
                            </a:rPr>
                            <m:t>𝑖𝑛</m:t>
                          </m:r>
                          <m:r>
                            <a:rPr lang="en-GB" sz="1600" b="0" i="1" smtClean="0">
                              <a:solidFill>
                                <a:schemeClr val="bg1"/>
                              </a:solidFill>
                              <a:latin typeface="Cambria Math" panose="02040503050406030204" pitchFamily="18" charset="0"/>
                            </a:rPr>
                            <m:t> %</m:t>
                          </m:r>
                        </m:e>
                      </m:d>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𝐾𝑟𝑖𝑡𝑖𝑘𝑒𝑟</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𝑖𝑛</m:t>
                      </m:r>
                      <m:r>
                        <a:rPr lang="en-GB" sz="1600" b="0" i="1" smtClean="0">
                          <a:solidFill>
                            <a:schemeClr val="bg1"/>
                          </a:solidFill>
                          <a:latin typeface="Cambria Math" panose="02040503050406030204" pitchFamily="18" charset="0"/>
                        </a:rPr>
                        <m:t>%)</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C1695935-E507-44B6-8B54-7D70B79CCBF9}"/>
                  </a:ext>
                </a:extLst>
              </p:cNvPr>
              <p:cNvSpPr txBox="1">
                <a:spLocks noRot="1" noChangeAspect="1" noMove="1" noResize="1" noEditPoints="1" noAdjustHandles="1" noChangeArrowheads="1" noChangeShapeType="1" noTextEdit="1"/>
              </p:cNvSpPr>
              <p:nvPr/>
            </p:nvSpPr>
            <p:spPr>
              <a:xfrm>
                <a:off x="6618857" y="5747348"/>
                <a:ext cx="4135043" cy="246221"/>
              </a:xfrm>
              <a:prstGeom prst="rect">
                <a:avLst/>
              </a:prstGeom>
              <a:blipFill>
                <a:blip r:embed="rId4"/>
                <a:stretch>
                  <a:fillRect l="-920" t="-10000" r="-1534" b="-40000"/>
                </a:stretch>
              </a:blipFill>
            </p:spPr>
            <p:txBody>
              <a:bodyPr/>
              <a:lstStyle/>
              <a:p>
                <a:r>
                  <a:rPr lang="de-DE">
                    <a:noFill/>
                  </a:rPr>
                  <a:t> </a:t>
                </a:r>
              </a:p>
            </p:txBody>
          </p:sp>
        </mc:Fallback>
      </mc:AlternateContent>
      <p:sp>
        <p:nvSpPr>
          <p:cNvPr id="19" name="Textplatzhalter 32">
            <a:extLst>
              <a:ext uri="{FF2B5EF4-FFF2-40B4-BE49-F238E27FC236}">
                <a16:creationId xmlns:a16="http://schemas.microsoft.com/office/drawing/2014/main" id="{EC095F79-EE98-4B13-BC2F-0BB0460F9011}"/>
              </a:ext>
            </a:extLst>
          </p:cNvPr>
          <p:cNvSpPr txBox="1">
            <a:spLocks/>
          </p:cNvSpPr>
          <p:nvPr/>
        </p:nvSpPr>
        <p:spPr>
          <a:xfrm>
            <a:off x="1657482" y="547207"/>
            <a:ext cx="635419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Service:                                                                                                   Net Promoter Score</a:t>
            </a:r>
          </a:p>
        </p:txBody>
      </p:sp>
    </p:spTree>
    <p:extLst>
      <p:ext uri="{BB962C8B-B14F-4D97-AF65-F5344CB8AC3E}">
        <p14:creationId xmlns:p14="http://schemas.microsoft.com/office/powerpoint/2010/main" val="2085972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12285" y="2029125"/>
            <a:ext cx="3517176"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Die Kunden haben einen Spice-Girl-Ansatz beim Service: </a:t>
            </a:r>
            <a:r>
              <a:rPr lang="en-US" sz="2000" dirty="0">
                <a:solidFill>
                  <a:srgbClr val="44546A"/>
                </a:solidFill>
                <a:latin typeface="+mj-lt"/>
                <a:ea typeface="Open Sans Light" panose="020B0306030504020204" pitchFamily="34" charset="0"/>
                <a:cs typeface="Open Sans Light" panose="020B0306030504020204" pitchFamily="34" charset="0"/>
              </a:rPr>
              <a:t>"If you </a:t>
            </a:r>
            <a:r>
              <a:rPr lang="en-US" sz="2000" dirty="0" err="1">
                <a:solidFill>
                  <a:srgbClr val="44546A"/>
                </a:solidFill>
                <a:latin typeface="+mj-lt"/>
                <a:ea typeface="Open Sans Light" panose="020B0306030504020204" pitchFamily="34" charset="0"/>
                <a:cs typeface="Open Sans Light" panose="020B0306030504020204" pitchFamily="34" charset="0"/>
              </a:rPr>
              <a:t>wanna</a:t>
            </a:r>
            <a:r>
              <a:rPr lang="en-US" sz="2000" dirty="0">
                <a:solidFill>
                  <a:srgbClr val="44546A"/>
                </a:solidFill>
                <a:latin typeface="+mj-lt"/>
                <a:ea typeface="Open Sans Light" panose="020B0306030504020204" pitchFamily="34" charset="0"/>
                <a:cs typeface="Open Sans Light" panose="020B0306030504020204" pitchFamily="34" charset="0"/>
              </a:rPr>
              <a:t> get with me, better make it fast!”</a:t>
            </a:r>
          </a:p>
          <a:p>
            <a:pPr algn="l">
              <a:lnSpc>
                <a:spcPct val="100000"/>
              </a:lnSpc>
              <a:spcBef>
                <a:spcPts val="600"/>
              </a:spcBef>
            </a:pPr>
            <a:r>
              <a:rPr lang="en-GB" sz="2000" dirty="0" err="1">
                <a:solidFill>
                  <a:srgbClr val="44546A"/>
                </a:solidFill>
                <a:latin typeface="+mj-lt"/>
                <a:ea typeface="Open Sans Light" panose="020B0306030504020204" pitchFamily="34" charset="0"/>
                <a:cs typeface="Open Sans Light" panose="020B0306030504020204" pitchFamily="34" charset="0"/>
              </a:rPr>
              <a:t>Geschwindigkeit</a:t>
            </a:r>
            <a:r>
              <a:rPr lang="en-GB" sz="2000" dirty="0">
                <a:solidFill>
                  <a:srgbClr val="44546A"/>
                </a:solidFill>
                <a:latin typeface="+mj-lt"/>
                <a:ea typeface="Open Sans Light" panose="020B0306030504020204" pitchFamily="34" charset="0"/>
                <a:cs typeface="Open Sans Light" panose="020B0306030504020204" pitchFamily="34" charset="0"/>
              </a:rPr>
              <a:t> ist ein entscheidender Faktor für die Kundenzufriedenheit. Ihre Kunden erwarten ein reibungsloses und effizientes Einkaufserlebnis. Die schnelle Beantwortung Ihrer Kundenanfragen ist essentiell, denn Ihre Konkurrenz ist nur einen Mausklick entfernt.</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908884" y="3850040"/>
            <a:ext cx="6732838" cy="27192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1909" y="3850039"/>
            <a:ext cx="2365835" cy="27192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908885" y="2037819"/>
            <a:ext cx="6732838" cy="172314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8" y="2037820"/>
            <a:ext cx="1971372" cy="17231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071765" y="2734835"/>
            <a:ext cx="1912940" cy="276999"/>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err="1">
                <a:solidFill>
                  <a:schemeClr val="bg1"/>
                </a:solidFill>
                <a:latin typeface="+mj-lt"/>
                <a:ea typeface="Roboto" charset="0"/>
                <a:cs typeface="Roboto" charset="0"/>
                <a:sym typeface="Bebas Neue" charset="0"/>
              </a:rPr>
              <a:t>Bedeutung</a:t>
            </a:r>
            <a:endParaRPr lang="en-GB"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6041983" y="2029125"/>
            <a:ext cx="5636398" cy="1477328"/>
          </a:xfrm>
          <a:prstGeom prst="rect">
            <a:avLst/>
          </a:prstGeom>
          <a:noFill/>
        </p:spPr>
        <p:txBody>
          <a:bodyPr wrap="square" rtlCol="0">
            <a:spAutoFit/>
          </a:bodyPr>
          <a:lstStyle/>
          <a:p>
            <a:r>
              <a:rPr lang="en-GB" dirty="0">
                <a:solidFill>
                  <a:schemeClr val="bg1"/>
                </a:solidFill>
                <a:ea typeface="Lato Light" charset="0"/>
                <a:cs typeface="Lato Light" charset="0"/>
              </a:rPr>
              <a:t>Eine Umfrage von Salesforce ergab, dass sich ein Drittel der Befragten positiv über Unternehmen äußert, die eine schnelle erste Antwort liefern. Aber hier ist der interessante Teil: Kunden zogen eine schnelle Antwort einer gründlich recherchierten, aber verzögerten Antwort vor - selbst wenn diese ihr Problem nicht löste.</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476145" y="4998931"/>
            <a:ext cx="1236364" cy="276999"/>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b="1" spc="113" dirty="0" err="1">
                <a:solidFill>
                  <a:schemeClr val="bg1"/>
                </a:solidFill>
                <a:latin typeface="+mj-lt"/>
                <a:ea typeface="Roboto" charset="0"/>
                <a:cs typeface="Roboto" charset="0"/>
                <a:sym typeface="Bebas Neue" charset="0"/>
              </a:rPr>
              <a:t>Berechnung</a:t>
            </a:r>
            <a:endParaRPr lang="en-GB"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6483098" y="3913840"/>
            <a:ext cx="5143270" cy="1754326"/>
          </a:xfrm>
          <a:prstGeom prst="rect">
            <a:avLst/>
          </a:prstGeom>
          <a:noFill/>
        </p:spPr>
        <p:txBody>
          <a:bodyPr wrap="square" rtlCol="0">
            <a:spAutoFit/>
          </a:bodyPr>
          <a:lstStyle/>
          <a:p>
            <a:r>
              <a:rPr lang="en-GB" dirty="0">
                <a:solidFill>
                  <a:schemeClr val="bg1"/>
                </a:solidFill>
                <a:ea typeface="Lato Light" charset="0"/>
                <a:cs typeface="Lato Light" charset="0"/>
              </a:rPr>
              <a:t>Die First Response Time (FRT) wird berechnet, indem einfach die Zeit der Kundenanfrage von der Zeit der ersten Antwort subtrahiert wird. Um einen besseren Trend über die Zeit zu sehen, berechnen Sie die </a:t>
            </a:r>
            <a:r>
              <a:rPr lang="en-GB" dirty="0" err="1">
                <a:solidFill>
                  <a:schemeClr val="bg1"/>
                </a:solidFill>
                <a:ea typeface="Lato Light" charset="0"/>
                <a:cs typeface="Lato Light" charset="0"/>
              </a:rPr>
              <a:t>durchschnittliche</a:t>
            </a:r>
            <a:r>
              <a:rPr lang="en-GB" dirty="0">
                <a:solidFill>
                  <a:schemeClr val="bg1"/>
                </a:solidFill>
                <a:ea typeface="Lato Light" charset="0"/>
                <a:cs typeface="Lato Light" charset="0"/>
              </a:rPr>
              <a:t> FRT, indem Sie die Summe </a:t>
            </a:r>
            <a:r>
              <a:rPr lang="en-GB" dirty="0" err="1">
                <a:solidFill>
                  <a:schemeClr val="bg1"/>
                </a:solidFill>
                <a:ea typeface="Lato Light" charset="0"/>
                <a:cs typeface="Lato Light" charset="0"/>
              </a:rPr>
              <a:t>aller</a:t>
            </a:r>
            <a:r>
              <a:rPr lang="en-GB" dirty="0">
                <a:solidFill>
                  <a:schemeClr val="bg1"/>
                </a:solidFill>
                <a:ea typeface="Lato Light" charset="0"/>
                <a:cs typeface="Lato Light" charset="0"/>
              </a:rPr>
              <a:t> FRTs </a:t>
            </a:r>
            <a:r>
              <a:rPr lang="en-GB" dirty="0" err="1">
                <a:solidFill>
                  <a:schemeClr val="bg1"/>
                </a:solidFill>
                <a:ea typeface="Lato Light" charset="0"/>
                <a:cs typeface="Lato Light" charset="0"/>
              </a:rPr>
              <a:t>durch</a:t>
            </a:r>
            <a:r>
              <a:rPr lang="en-GB" dirty="0">
                <a:solidFill>
                  <a:schemeClr val="bg1"/>
                </a:solidFill>
                <a:ea typeface="Lato Light" charset="0"/>
                <a:cs typeface="Lato Light" charset="0"/>
              </a:rPr>
              <a:t> die Anzahl der gelösten Tickets teilen.</a:t>
            </a:r>
          </a:p>
        </p:txBody>
      </p:sp>
      <p:pic>
        <p:nvPicPr>
          <p:cNvPr id="17" name="Grafik 16">
            <a:extLst>
              <a:ext uri="{FF2B5EF4-FFF2-40B4-BE49-F238E27FC236}">
                <a16:creationId xmlns:a16="http://schemas.microsoft.com/office/drawing/2014/main" id="{DCC64048-441B-4734-B223-4297FC51F947}"/>
              </a:ext>
            </a:extLst>
          </p:cNvPr>
          <p:cNvPicPr>
            <a:picLocks noChangeAspect="1"/>
          </p:cNvPicPr>
          <p:nvPr/>
        </p:nvPicPr>
        <p:blipFill>
          <a:blip r:embed="rId3"/>
          <a:stretch>
            <a:fillRect/>
          </a:stretch>
        </p:blipFill>
        <p:spPr>
          <a:xfrm>
            <a:off x="8777803" y="263910"/>
            <a:ext cx="2492173" cy="1325977"/>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C1695935-E507-44B6-8B54-7D70B79CCBF9}"/>
                  </a:ext>
                </a:extLst>
              </p:cNvPr>
              <p:cNvSpPr txBox="1"/>
              <p:nvPr/>
            </p:nvSpPr>
            <p:spPr>
              <a:xfrm>
                <a:off x="6165759" y="5945358"/>
                <a:ext cx="539929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𝐹𝑅𝑇</m:t>
                      </m:r>
                      <m:r>
                        <a:rPr lang="en-GB" sz="1600" b="0" i="1" smtClean="0">
                          <a:solidFill>
                            <a:schemeClr val="bg1"/>
                          </a:solidFill>
                          <a:latin typeface="Cambria Math" panose="02040503050406030204" pitchFamily="18" charset="0"/>
                        </a:rPr>
                        <m:t> </m:t>
                      </m:r>
                      <m:d>
                        <m:dPr>
                          <m:ctrlPr>
                            <a:rPr lang="en-GB" sz="1600" b="0" i="1" smtClean="0">
                              <a:solidFill>
                                <a:schemeClr val="bg1"/>
                              </a:solidFill>
                              <a:latin typeface="Cambria Math" panose="02040503050406030204" pitchFamily="18" charset="0"/>
                            </a:rPr>
                          </m:ctrlPr>
                        </m:dPr>
                        <m:e>
                          <m:r>
                            <a:rPr lang="de-DE" sz="1600" b="0" i="1" smtClean="0">
                              <a:solidFill>
                                <a:schemeClr val="bg1"/>
                              </a:solidFill>
                              <a:latin typeface="Cambria Math" panose="02040503050406030204" pitchFamily="18" charset="0"/>
                            </a:rPr>
                            <m:t>𝑀𝑖𝑛</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𝑆𝑡𝑢𝑛𝑑𝑒𝑛</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𝑇𝑎𝑔𝑒</m:t>
                          </m:r>
                        </m:e>
                      </m:d>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𝑍𝑒𝑖𝑡𝑝𝑢𝑛𝑘𝑡</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𝑒𝑟𝑠𝑡𝑒𝑛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𝐴𝑛𝑡𝑤𝑜𝑟𝑡</m:t>
                      </m:r>
                    </m:oMath>
                  </m:oMathPara>
                </a14:m>
                <a:endParaRPr lang="hr-HR" sz="16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𝑍𝑒𝑖𝑡𝑝𝑢𝑛𝑘𝑡</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𝐾𝑢𝑛𝑑𝑒𝑛𝑎𝑛𝑓𝑟𝑎𝑔𝑒</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C1695935-E507-44B6-8B54-7D70B79CCBF9}"/>
                  </a:ext>
                </a:extLst>
              </p:cNvPr>
              <p:cNvSpPr txBox="1">
                <a:spLocks noRot="1" noChangeAspect="1" noMove="1" noResize="1" noEditPoints="1" noAdjustHandles="1" noChangeArrowheads="1" noChangeShapeType="1" noTextEdit="1"/>
              </p:cNvSpPr>
              <p:nvPr/>
            </p:nvSpPr>
            <p:spPr>
              <a:xfrm>
                <a:off x="6165759" y="5945358"/>
                <a:ext cx="5399299" cy="492443"/>
              </a:xfrm>
              <a:prstGeom prst="rect">
                <a:avLst/>
              </a:prstGeom>
              <a:blipFill>
                <a:blip r:embed="rId4"/>
                <a:stretch>
                  <a:fillRect l="-469" t="-5128" r="-469" b="-20513"/>
                </a:stretch>
              </a:blipFill>
            </p:spPr>
            <p:txBody>
              <a:bodyPr/>
              <a:lstStyle/>
              <a:p>
                <a:r>
                  <a:rPr lang="de-DE">
                    <a:noFill/>
                  </a:rPr>
                  <a:t> </a:t>
                </a:r>
              </a:p>
            </p:txBody>
          </p:sp>
        </mc:Fallback>
      </mc:AlternateContent>
      <p:sp>
        <p:nvSpPr>
          <p:cNvPr id="19" name="Textplatzhalter 32">
            <a:extLst>
              <a:ext uri="{FF2B5EF4-FFF2-40B4-BE49-F238E27FC236}">
                <a16:creationId xmlns:a16="http://schemas.microsoft.com/office/drawing/2014/main" id="{33F11F36-6DE8-4959-A308-D25AD91E0DA9}"/>
              </a:ext>
            </a:extLst>
          </p:cNvPr>
          <p:cNvSpPr>
            <a:spLocks noGrp="1"/>
          </p:cNvSpPr>
          <p:nvPr>
            <p:ph type="body" sz="quarter" idx="13"/>
          </p:nvPr>
        </p:nvSpPr>
        <p:spPr>
          <a:xfrm>
            <a:off x="1657482" y="547207"/>
            <a:ext cx="6354194" cy="697353"/>
          </a:xfrm>
        </p:spPr>
        <p:txBody>
          <a:bodyPr>
            <a:noAutofit/>
          </a:bodyPr>
          <a:lstStyle/>
          <a:p>
            <a:r>
              <a:rPr lang="en-GB" sz="3200" dirty="0"/>
              <a:t>Service:                                                                                                   </a:t>
            </a:r>
            <a:r>
              <a:rPr lang="en-GB" sz="3200" dirty="0" err="1"/>
              <a:t>Reaktionszeit</a:t>
            </a:r>
            <a:endParaRPr lang="en-GB" sz="3200" dirty="0"/>
          </a:p>
        </p:txBody>
      </p:sp>
    </p:spTree>
    <p:extLst>
      <p:ext uri="{BB962C8B-B14F-4D97-AF65-F5344CB8AC3E}">
        <p14:creationId xmlns:p14="http://schemas.microsoft.com/office/powerpoint/2010/main" val="7733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278817" y="1827461"/>
            <a:ext cx="3504045" cy="47759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Die Kundenabwanderung hilft Ihnen, Trends in der </a:t>
            </a:r>
            <a:r>
              <a:rPr lang="en-GB" sz="2000" dirty="0" err="1">
                <a:solidFill>
                  <a:srgbClr val="44546A"/>
                </a:solidFill>
                <a:latin typeface="+mj-lt"/>
                <a:ea typeface="Open Sans Light" panose="020B0306030504020204" pitchFamily="34" charset="0"/>
                <a:cs typeface="Open Sans Light" panose="020B0306030504020204" pitchFamily="34" charset="0"/>
              </a:rPr>
              <a:t>Produkt-zufriedenheit</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oder</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Produkt-unzufriedenheit</a:t>
            </a:r>
            <a:r>
              <a:rPr lang="en-GB" sz="2000" dirty="0">
                <a:solidFill>
                  <a:srgbClr val="44546A"/>
                </a:solidFill>
                <a:latin typeface="+mj-lt"/>
                <a:ea typeface="Open Sans Light" panose="020B0306030504020204" pitchFamily="34" charset="0"/>
                <a:cs typeface="Open Sans Light" panose="020B0306030504020204" pitchFamily="34" charset="0"/>
              </a:rPr>
              <a:t>) zu erkennen.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Die Analyse der </a:t>
            </a:r>
            <a:r>
              <a:rPr lang="en-GB" sz="2000" dirty="0" err="1">
                <a:solidFill>
                  <a:srgbClr val="44546A"/>
                </a:solidFill>
                <a:latin typeface="+mj-lt"/>
                <a:ea typeface="Open Sans Light" panose="020B0306030504020204" pitchFamily="34" charset="0"/>
                <a:cs typeface="Open Sans Light" panose="020B0306030504020204" pitchFamily="34" charset="0"/>
              </a:rPr>
              <a:t>Kunden-abwanderung</a:t>
            </a:r>
            <a:r>
              <a:rPr lang="en-GB" sz="2000" dirty="0">
                <a:solidFill>
                  <a:srgbClr val="44546A"/>
                </a:solidFill>
                <a:latin typeface="+mj-lt"/>
                <a:ea typeface="Open Sans Light" panose="020B0306030504020204" pitchFamily="34" charset="0"/>
                <a:cs typeface="Open Sans Light" panose="020B0306030504020204" pitchFamily="34" charset="0"/>
              </a:rPr>
              <a:t> auf Basis von Kohorten kann besonders aufschlussreich sein, um herauszufinden, </a:t>
            </a:r>
            <a:r>
              <a:rPr lang="en-GB" sz="2000" dirty="0" err="1">
                <a:solidFill>
                  <a:srgbClr val="44546A"/>
                </a:solidFill>
                <a:latin typeface="+mj-lt"/>
                <a:ea typeface="Open Sans Light" panose="020B0306030504020204" pitchFamily="34" charset="0"/>
                <a:cs typeface="Open Sans Light" panose="020B0306030504020204" pitchFamily="34" charset="0"/>
              </a:rPr>
              <a:t>warum</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bzw</a:t>
            </a:r>
            <a:r>
              <a:rPr lang="en-GB" sz="2000" dirty="0">
                <a:solidFill>
                  <a:srgbClr val="44546A"/>
                </a:solidFill>
                <a:latin typeface="+mj-lt"/>
                <a:ea typeface="Open Sans Light" panose="020B0306030504020204" pitchFamily="34" charset="0"/>
                <a:cs typeface="Open Sans Light" panose="020B0306030504020204" pitchFamily="34" charset="0"/>
              </a:rPr>
              <a:t>. welche anderen Faktoren die Kundenentscheidungen beeinflussen (</a:t>
            </a:r>
            <a:r>
              <a:rPr lang="en-GB" sz="2000" dirty="0" err="1">
                <a:solidFill>
                  <a:srgbClr val="44546A"/>
                </a:solidFill>
                <a:latin typeface="+mj-lt"/>
                <a:ea typeface="Open Sans Light" panose="020B0306030504020204" pitchFamily="34" charset="0"/>
                <a:cs typeface="Open Sans Light" panose="020B0306030504020204" pitchFamily="34" charset="0"/>
              </a:rPr>
              <a:t>z.B.</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Preis-aktualisierungen</a:t>
            </a:r>
            <a:r>
              <a:rPr lang="en-GB" sz="2000" dirty="0">
                <a:solidFill>
                  <a:srgbClr val="44546A"/>
                </a:solidFill>
                <a:latin typeface="+mj-lt"/>
                <a:ea typeface="Open Sans Light" panose="020B0306030504020204" pitchFamily="34" charset="0"/>
                <a:cs typeface="Open Sans Light" panose="020B0306030504020204" pitchFamily="34" charset="0"/>
              </a:rPr>
              <a:t>, Einführung neuer Funktionen, Änderungen im Messaging usw.).</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4493896" y="4016829"/>
            <a:ext cx="7521599" cy="271099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09988" y="4016829"/>
            <a:ext cx="1293286" cy="271099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4588652" y="2037820"/>
            <a:ext cx="7482450" cy="189192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109987" y="2037819"/>
            <a:ext cx="1293287" cy="189192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223094" y="2781973"/>
            <a:ext cx="1008768"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362785" y="2186405"/>
            <a:ext cx="6748807" cy="1569660"/>
          </a:xfrm>
          <a:prstGeom prst="rect">
            <a:avLst/>
          </a:prstGeom>
          <a:noFill/>
        </p:spPr>
        <p:txBody>
          <a:bodyPr wrap="square" rtlCol="0">
            <a:spAutoFit/>
          </a:bodyPr>
          <a:lstStyle/>
          <a:p>
            <a:r>
              <a:rPr lang="en-GB" sz="1600" dirty="0">
                <a:solidFill>
                  <a:schemeClr val="bg1"/>
                </a:solidFill>
                <a:ea typeface="Lato Light" charset="0"/>
                <a:cs typeface="Lato Light" charset="0"/>
              </a:rPr>
              <a:t>Die Kundenabwanderungsrate (Customer Churn Rate, CCR) ist der Prozentsatz der Kunden, die während eines bestimmten Zeitraums verloren gehen. Bei SaaS oder mobilen Apps bedeutet dies Kunden, die ihr Abonnement kündigen. Für E-Commerce bedeutet dies Kunden, die innerhalb eines durchschnittlichen </a:t>
            </a:r>
            <a:r>
              <a:rPr lang="en-GB" sz="1600" dirty="0" err="1">
                <a:solidFill>
                  <a:schemeClr val="bg1"/>
                </a:solidFill>
                <a:ea typeface="Lato Light" charset="0"/>
                <a:cs typeface="Lato Light" charset="0"/>
              </a:rPr>
              <a:t>Zeitraums</a:t>
            </a:r>
            <a:r>
              <a:rPr lang="en-GB" sz="1600" dirty="0">
                <a:solidFill>
                  <a:schemeClr val="bg1"/>
                </a:solidFill>
                <a:ea typeface="Lato Light" charset="0"/>
                <a:cs typeface="Lato Light" charset="0"/>
              </a:rPr>
              <a:t> (z. B. 90 Tage, 120 Tage oder eine andere Zeitspanne) keinen erneuten Kauf </a:t>
            </a:r>
            <a:r>
              <a:rPr lang="en-GB" sz="1600" dirty="0" err="1">
                <a:solidFill>
                  <a:schemeClr val="bg1"/>
                </a:solidFill>
                <a:ea typeface="Lato Light" charset="0"/>
                <a:cs typeface="Lato Light" charset="0"/>
              </a:rPr>
              <a:t>tätigen</a:t>
            </a:r>
            <a:r>
              <a:rPr lang="en-GB" sz="1600" dirty="0">
                <a:solidFill>
                  <a:schemeClr val="bg1"/>
                </a:solidFill>
                <a:ea typeface="Lato Light" charset="0"/>
                <a:cs typeface="Lato Light" charset="0"/>
              </a:rPr>
              <a:t>.</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057028" y="5234737"/>
            <a:ext cx="1399203"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369975" y="4096928"/>
            <a:ext cx="6665128" cy="1323439"/>
          </a:xfrm>
          <a:prstGeom prst="rect">
            <a:avLst/>
          </a:prstGeom>
          <a:noFill/>
        </p:spPr>
        <p:txBody>
          <a:bodyPr wrap="square" rtlCol="0">
            <a:spAutoFit/>
          </a:bodyPr>
          <a:lstStyle/>
          <a:p>
            <a:r>
              <a:rPr lang="en-GB" sz="1600" dirty="0">
                <a:solidFill>
                  <a:schemeClr val="bg1"/>
                </a:solidFill>
                <a:ea typeface="Lato Light" charset="0"/>
                <a:cs typeface="Lato Light" charset="0"/>
              </a:rPr>
              <a:t>Die Berechnung der Kundenabwanderungsrate erfolgt, indem die Gesamtzahl der abgewanderten Kunden über einen von Ihnen festgelegten Zeitraum (z. B. Monat, 90 Tage usw.) durch die Gesamtzahl der Kunden zu Beginn des Zeitraums geteilt und dann mit 100 multipliziert wird, um einen Prozentsatz zu </a:t>
            </a:r>
            <a:r>
              <a:rPr lang="en-GB" sz="1600" dirty="0" err="1">
                <a:solidFill>
                  <a:schemeClr val="bg1"/>
                </a:solidFill>
                <a:ea typeface="Lato Light" charset="0"/>
                <a:cs typeface="Lato Light" charset="0"/>
              </a:rPr>
              <a:t>erhalten</a:t>
            </a:r>
            <a:r>
              <a:rPr lang="en-GB" sz="1600" dirty="0">
                <a:solidFill>
                  <a:schemeClr val="bg1"/>
                </a:solidFill>
                <a:ea typeface="Lato Light" charset="0"/>
                <a:cs typeface="Lato Light" charset="0"/>
              </a:rPr>
              <a:t>.</a:t>
            </a:r>
          </a:p>
        </p:txBody>
      </p:sp>
      <p:pic>
        <p:nvPicPr>
          <p:cNvPr id="17" name="Grafik 16">
            <a:extLst>
              <a:ext uri="{FF2B5EF4-FFF2-40B4-BE49-F238E27FC236}">
                <a16:creationId xmlns:a16="http://schemas.microsoft.com/office/drawing/2014/main" id="{DCC64048-441B-4734-B223-4297FC51F947}"/>
              </a:ext>
            </a:extLst>
          </p:cNvPr>
          <p:cNvPicPr>
            <a:picLocks noChangeAspect="1"/>
          </p:cNvPicPr>
          <p:nvPr/>
        </p:nvPicPr>
        <p:blipFill>
          <a:blip r:embed="rId3"/>
          <a:stretch>
            <a:fillRect/>
          </a:stretch>
        </p:blipFill>
        <p:spPr>
          <a:xfrm>
            <a:off x="8778241" y="207989"/>
            <a:ext cx="2166418" cy="1152657"/>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C1695935-E507-44B6-8B54-7D70B79CCBF9}"/>
                  </a:ext>
                </a:extLst>
              </p:cNvPr>
              <p:cNvSpPr txBox="1"/>
              <p:nvPr/>
            </p:nvSpPr>
            <p:spPr>
              <a:xfrm>
                <a:off x="5558958" y="5847994"/>
                <a:ext cx="6260560"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𝐶𝐶𝑅</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𝐴𝑛𝑧𝑎h𝑙</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𝑑𝑒𝑟</m:t>
                          </m:r>
                          <m:r>
                            <a:rPr lang="en-GB"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𝐾𝑢𝑛𝑑𝑒𝑛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𝑑𝑖𝑒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𝑎𝑏𝑔𝑒𝑤𝑎𝑛𝑑𝑒𝑟𝑡</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𝑠𝑖𝑛𝑑</m:t>
                          </m:r>
                        </m:num>
                        <m:den>
                          <m:r>
                            <a:rPr lang="en-GB"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𝐺𝑒𝑠𝑎𝑚𝑡𝑧𝑎h𝑙</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𝐾𝑢𝑛𝑑𝑒𝑛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𝑎𝑚</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𝐴𝑛𝑓𝑎𝑛𝑔</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𝑑𝑒𝑠</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𝑍𝑒𝑖𝑡𝑟𝑎𝑢𝑚𝑠</m:t>
                          </m:r>
                          <m:r>
                            <a:rPr lang="en-GB" sz="1600" b="0" i="1" smtClean="0">
                              <a:solidFill>
                                <a:schemeClr val="bg1"/>
                              </a:solidFill>
                              <a:latin typeface="Cambria Math" panose="02040503050406030204" pitchFamily="18" charset="0"/>
                            </a:rPr>
                            <m:t>)</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16" name="Textfeld 15">
                <a:extLst>
                  <a:ext uri="{FF2B5EF4-FFF2-40B4-BE49-F238E27FC236}">
                    <a16:creationId xmlns:a16="http://schemas.microsoft.com/office/drawing/2014/main" id="{C1695935-E507-44B6-8B54-7D70B79CCBF9}"/>
                  </a:ext>
                </a:extLst>
              </p:cNvPr>
              <p:cNvSpPr txBox="1">
                <a:spLocks noRot="1" noChangeAspect="1" noMove="1" noResize="1" noEditPoints="1" noAdjustHandles="1" noChangeArrowheads="1" noChangeShapeType="1" noTextEdit="1"/>
              </p:cNvSpPr>
              <p:nvPr/>
            </p:nvSpPr>
            <p:spPr>
              <a:xfrm>
                <a:off x="5558958" y="5847994"/>
                <a:ext cx="6260560" cy="511166"/>
              </a:xfrm>
              <a:prstGeom prst="rect">
                <a:avLst/>
              </a:prstGeom>
              <a:blipFill>
                <a:blip r:embed="rId4"/>
                <a:stretch>
                  <a:fillRect/>
                </a:stretch>
              </a:blipFill>
            </p:spPr>
            <p:txBody>
              <a:bodyPr/>
              <a:lstStyle/>
              <a:p>
                <a:r>
                  <a:rPr lang="de-DE">
                    <a:noFill/>
                  </a:rPr>
                  <a:t> </a:t>
                </a:r>
              </a:p>
            </p:txBody>
          </p:sp>
        </mc:Fallback>
      </mc:AlternateContent>
      <p:sp>
        <p:nvSpPr>
          <p:cNvPr id="21" name="Textplatzhalter 32">
            <a:extLst>
              <a:ext uri="{FF2B5EF4-FFF2-40B4-BE49-F238E27FC236}">
                <a16:creationId xmlns:a16="http://schemas.microsoft.com/office/drawing/2014/main" id="{8FB6CF20-E50D-4AF5-9AEB-ED8C8F4808AA}"/>
              </a:ext>
            </a:extLst>
          </p:cNvPr>
          <p:cNvSpPr>
            <a:spLocks noGrp="1"/>
          </p:cNvSpPr>
          <p:nvPr>
            <p:ph type="body" sz="quarter" idx="13"/>
          </p:nvPr>
        </p:nvSpPr>
        <p:spPr>
          <a:xfrm>
            <a:off x="1657482" y="547207"/>
            <a:ext cx="6354194" cy="697353"/>
          </a:xfrm>
        </p:spPr>
        <p:txBody>
          <a:bodyPr>
            <a:noAutofit/>
          </a:bodyPr>
          <a:lstStyle/>
          <a:p>
            <a:r>
              <a:rPr lang="en-GB" sz="3200" dirty="0"/>
              <a:t>Service:                                                                                                   </a:t>
            </a:r>
            <a:r>
              <a:rPr lang="en-GB" sz="3200" dirty="0" err="1"/>
              <a:t>Kundenabwanderungsrate</a:t>
            </a:r>
            <a:endParaRPr lang="en-GB" sz="3200" dirty="0"/>
          </a:p>
        </p:txBody>
      </p:sp>
    </p:spTree>
    <p:extLst>
      <p:ext uri="{BB962C8B-B14F-4D97-AF65-F5344CB8AC3E}">
        <p14:creationId xmlns:p14="http://schemas.microsoft.com/office/powerpoint/2010/main" val="727777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317060" y="2161451"/>
            <a:ext cx="3711748" cy="38834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Der </a:t>
            </a:r>
            <a:r>
              <a:rPr lang="en-GB" sz="2200" dirty="0" err="1">
                <a:solidFill>
                  <a:srgbClr val="44546A"/>
                </a:solidFill>
                <a:latin typeface="+mj-lt"/>
                <a:ea typeface="Open Sans Light" panose="020B0306030504020204" pitchFamily="34" charset="0"/>
                <a:cs typeface="Open Sans Light" panose="020B0306030504020204" pitchFamily="34" charset="0"/>
              </a:rPr>
              <a:t>ServQual </a:t>
            </a:r>
            <a:r>
              <a:rPr lang="en-GB" sz="2200" dirty="0">
                <a:solidFill>
                  <a:srgbClr val="44546A"/>
                </a:solidFill>
                <a:latin typeface="+mj-lt"/>
                <a:ea typeface="Open Sans Light" panose="020B0306030504020204" pitchFamily="34" charset="0"/>
                <a:cs typeface="Open Sans Light" panose="020B0306030504020204" pitchFamily="34" charset="0"/>
              </a:rPr>
              <a:t>ist eine mehrdimensionale Kennzahl, die "Service + Qualität" misst.</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Sie gilt als die gängigste Methode zur Messung der subjektiven Elemente der Servicequalität. Sie bitten Ihre Kunden, Ihren Service im Vergleich zu ihren Erwartungen zu bewerten.</a:t>
            </a:r>
          </a:p>
        </p:txBody>
      </p:sp>
      <p:sp>
        <p:nvSpPr>
          <p:cNvPr id="40" name="Freeform 43">
            <a:extLst>
              <a:ext uri="{FF2B5EF4-FFF2-40B4-BE49-F238E27FC236}">
                <a16:creationId xmlns:a16="http://schemas.microsoft.com/office/drawing/2014/main" id="{04ABF396-0C75-403D-8905-B787364DA43A}"/>
              </a:ext>
            </a:extLst>
          </p:cNvPr>
          <p:cNvSpPr>
            <a:spLocks/>
          </p:cNvSpPr>
          <p:nvPr/>
        </p:nvSpPr>
        <p:spPr bwMode="auto">
          <a:xfrm>
            <a:off x="5003886" y="2983833"/>
            <a:ext cx="7097070" cy="388943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a16="http://schemas.microsoft.com/office/drawing/2014/main" id="{16F5E42F-EF53-4CAD-BDF4-C02C0FF748E2}"/>
              </a:ext>
            </a:extLst>
          </p:cNvPr>
          <p:cNvSpPr>
            <a:spLocks/>
          </p:cNvSpPr>
          <p:nvPr/>
        </p:nvSpPr>
        <p:spPr bwMode="auto">
          <a:xfrm>
            <a:off x="4162431" y="2988660"/>
            <a:ext cx="1708923" cy="388943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a16="http://schemas.microsoft.com/office/drawing/2014/main" id="{A574C76E-A457-4F37-BDFB-1A5A545450D6}"/>
              </a:ext>
            </a:extLst>
          </p:cNvPr>
          <p:cNvSpPr>
            <a:spLocks/>
          </p:cNvSpPr>
          <p:nvPr/>
        </p:nvSpPr>
        <p:spPr bwMode="auto">
          <a:xfrm>
            <a:off x="5121639"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a16="http://schemas.microsoft.com/office/drawing/2014/main" id="{746D9CA4-D795-400C-9CD4-156E45C0BE88}"/>
              </a:ext>
            </a:extLst>
          </p:cNvPr>
          <p:cNvSpPr>
            <a:spLocks/>
          </p:cNvSpPr>
          <p:nvPr/>
        </p:nvSpPr>
        <p:spPr bwMode="auto">
          <a:xfrm>
            <a:off x="5121639"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a16="http://schemas.microsoft.com/office/drawing/2014/main" id="{D5B3A231-6411-4F95-9C73-39C8E7DDFE23}"/>
              </a:ext>
            </a:extLst>
          </p:cNvPr>
          <p:cNvSpPr>
            <a:spLocks/>
          </p:cNvSpPr>
          <p:nvPr/>
        </p:nvSpPr>
        <p:spPr bwMode="auto">
          <a:xfrm>
            <a:off x="5003886" y="1897504"/>
            <a:ext cx="7097069" cy="98973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a16="http://schemas.microsoft.com/office/drawing/2014/main" id="{80568331-1F5E-417F-B32C-65F3F1A1C934}"/>
              </a:ext>
            </a:extLst>
          </p:cNvPr>
          <p:cNvSpPr>
            <a:spLocks/>
          </p:cNvSpPr>
          <p:nvPr/>
        </p:nvSpPr>
        <p:spPr bwMode="auto">
          <a:xfrm>
            <a:off x="4204989" y="1897502"/>
            <a:ext cx="1708923" cy="98973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a16="http://schemas.microsoft.com/office/drawing/2014/main" id="{CCA434E1-709B-4FA3-BA18-8C6CF914F99B}"/>
              </a:ext>
            </a:extLst>
          </p:cNvPr>
          <p:cNvSpPr>
            <a:spLocks/>
          </p:cNvSpPr>
          <p:nvPr/>
        </p:nvSpPr>
        <p:spPr bwMode="auto">
          <a:xfrm>
            <a:off x="5121639"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a16="http://schemas.microsoft.com/office/drawing/2014/main" id="{A8488879-2C3A-4B14-9EFF-E12FD087BB3D}"/>
              </a:ext>
            </a:extLst>
          </p:cNvPr>
          <p:cNvSpPr>
            <a:spLocks/>
          </p:cNvSpPr>
          <p:nvPr/>
        </p:nvSpPr>
        <p:spPr bwMode="auto">
          <a:xfrm>
            <a:off x="4168764" y="2292279"/>
            <a:ext cx="1449186"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Bedeutung</a:t>
            </a:r>
            <a:endParaRPr lang="en-GB" sz="1600" b="1" spc="113" dirty="0">
              <a:solidFill>
                <a:schemeClr val="bg1"/>
              </a:solidFill>
              <a:latin typeface="+mj-lt"/>
              <a:ea typeface="Roboto" charset="0"/>
              <a:cs typeface="Roboto" charset="0"/>
              <a:sym typeface="Bebas Neue" charset="0"/>
            </a:endParaRPr>
          </a:p>
        </p:txBody>
      </p:sp>
      <p:sp>
        <p:nvSpPr>
          <p:cNvPr id="50" name="TextBox 86">
            <a:extLst>
              <a:ext uri="{FF2B5EF4-FFF2-40B4-BE49-F238E27FC236}">
                <a16:creationId xmlns:a16="http://schemas.microsoft.com/office/drawing/2014/main" id="{8C89A894-431D-46A1-9A84-4620192D51C3}"/>
              </a:ext>
            </a:extLst>
          </p:cNvPr>
          <p:cNvSpPr txBox="1"/>
          <p:nvPr/>
        </p:nvSpPr>
        <p:spPr>
          <a:xfrm>
            <a:off x="5846231" y="1971440"/>
            <a:ext cx="6372477" cy="830997"/>
          </a:xfrm>
          <a:prstGeom prst="rect">
            <a:avLst/>
          </a:prstGeom>
          <a:noFill/>
        </p:spPr>
        <p:txBody>
          <a:bodyPr wrap="square" rtlCol="0">
            <a:spAutoFit/>
          </a:bodyPr>
          <a:lstStyle/>
          <a:p>
            <a:r>
              <a:rPr lang="en-GB" sz="1600" dirty="0">
                <a:solidFill>
                  <a:schemeClr val="bg1"/>
                </a:solidFill>
                <a:ea typeface="Lato Light" charset="0"/>
                <a:cs typeface="Lato Light" charset="0"/>
              </a:rPr>
              <a:t>Sie bitten Ihre Kunden, Ihren Service anhand ihrer Erwartungen zu </a:t>
            </a:r>
            <a:r>
              <a:rPr lang="en-GB" sz="1600" dirty="0" err="1">
                <a:solidFill>
                  <a:schemeClr val="bg1"/>
                </a:solidFill>
                <a:ea typeface="Lato Light" charset="0"/>
                <a:cs typeface="Lato Light" charset="0"/>
              </a:rPr>
              <a:t>bewerten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Nach</a:t>
            </a:r>
            <a:r>
              <a:rPr lang="en-GB" sz="1600" dirty="0">
                <a:solidFill>
                  <a:schemeClr val="bg1"/>
                </a:solidFill>
                <a:ea typeface="Lato Light" charset="0"/>
                <a:cs typeface="Lato Light" charset="0"/>
              </a:rPr>
              <a:t> der Entscheidungsfindungstheorie ist es einfacher, Urteile auf der Grundlage eines Ankers (hier: </a:t>
            </a:r>
            <a:r>
              <a:rPr lang="en-GB" sz="1600" dirty="0" err="1">
                <a:solidFill>
                  <a:schemeClr val="bg1"/>
                </a:solidFill>
                <a:ea typeface="Lato Light" charset="0"/>
                <a:cs typeface="Lato Light" charset="0"/>
              </a:rPr>
              <a:t>Erwartungen</a:t>
            </a:r>
            <a:r>
              <a:rPr lang="en-GB" sz="1600" dirty="0">
                <a:solidFill>
                  <a:schemeClr val="bg1"/>
                </a:solidFill>
                <a:ea typeface="Lato Light" charset="0"/>
                <a:cs typeface="Lato Light" charset="0"/>
              </a:rPr>
              <a:t>) zu treffen. </a:t>
            </a:r>
          </a:p>
        </p:txBody>
      </p:sp>
      <p:sp>
        <p:nvSpPr>
          <p:cNvPr id="51" name="Rectangle 85">
            <a:extLst>
              <a:ext uri="{FF2B5EF4-FFF2-40B4-BE49-F238E27FC236}">
                <a16:creationId xmlns:a16="http://schemas.microsoft.com/office/drawing/2014/main" id="{3150DD9F-22D1-4347-B5FE-B5D7DC732D44}"/>
              </a:ext>
            </a:extLst>
          </p:cNvPr>
          <p:cNvSpPr>
            <a:spLocks/>
          </p:cNvSpPr>
          <p:nvPr/>
        </p:nvSpPr>
        <p:spPr bwMode="auto">
          <a:xfrm>
            <a:off x="4369352" y="4805439"/>
            <a:ext cx="1138966"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53" name="TextBox 86">
            <a:extLst>
              <a:ext uri="{FF2B5EF4-FFF2-40B4-BE49-F238E27FC236}">
                <a16:creationId xmlns:a16="http://schemas.microsoft.com/office/drawing/2014/main" id="{48593C3B-1AE8-45D7-B4FF-00087B791DC6}"/>
              </a:ext>
            </a:extLst>
          </p:cNvPr>
          <p:cNvSpPr txBox="1"/>
          <p:nvPr/>
        </p:nvSpPr>
        <p:spPr>
          <a:xfrm>
            <a:off x="5913913" y="2934718"/>
            <a:ext cx="6278088" cy="4031873"/>
          </a:xfrm>
          <a:prstGeom prst="rect">
            <a:avLst/>
          </a:prstGeom>
          <a:noFill/>
        </p:spPr>
        <p:txBody>
          <a:bodyPr wrap="square" rtlCol="0">
            <a:spAutoFit/>
          </a:bodyPr>
          <a:lstStyle/>
          <a:p>
            <a:r>
              <a:rPr lang="en-GB" sz="1600" dirty="0">
                <a:solidFill>
                  <a:schemeClr val="bg1"/>
                </a:solidFill>
                <a:ea typeface="Lato Light" charset="0"/>
                <a:cs typeface="Lato Light" charset="0"/>
              </a:rPr>
              <a:t>Die Fragen beziehen sich auf die 5 Elemente der </a:t>
            </a:r>
            <a:r>
              <a:rPr lang="en-GB" sz="1600" dirty="0" err="1">
                <a:solidFill>
                  <a:schemeClr val="bg1"/>
                </a:solidFill>
                <a:ea typeface="Lato Light" charset="0"/>
                <a:cs typeface="Lato Light" charset="0"/>
              </a:rPr>
              <a:t>Servicequalität</a:t>
            </a:r>
            <a:r>
              <a:rPr lang="en-GB" sz="1600" dirty="0">
                <a:solidFill>
                  <a:schemeClr val="bg1"/>
                </a:solidFill>
                <a:ea typeface="Lato Light" charset="0"/>
                <a:cs typeface="Lato Light" charset="0"/>
              </a:rPr>
              <a:t>:</a:t>
            </a:r>
          </a:p>
          <a:p>
            <a:pPr marL="285750" indent="-285750">
              <a:buFont typeface="Arial" panose="020B0604020202020204" pitchFamily="34" charset="0"/>
              <a:buChar char="•"/>
            </a:pPr>
            <a:r>
              <a:rPr lang="en-GB" sz="1600" dirty="0">
                <a:solidFill>
                  <a:schemeClr val="bg1"/>
                </a:solidFill>
                <a:ea typeface="Lato Light" charset="0"/>
                <a:cs typeface="Lato Light" charset="0"/>
              </a:rPr>
              <a:t>Zuverlässigkeit - die Fähigkeit, die versprochene Leistung auf konsistente und korrekte Weise zu erbringen.</a:t>
            </a:r>
          </a:p>
          <a:p>
            <a:pPr marL="285750" indent="-285750">
              <a:buFont typeface="Arial" panose="020B0604020202020204" pitchFamily="34" charset="0"/>
              <a:buChar char="•"/>
            </a:pPr>
            <a:r>
              <a:rPr lang="en-GB" sz="1600" dirty="0" err="1">
                <a:solidFill>
                  <a:schemeClr val="bg1"/>
                </a:solidFill>
                <a:ea typeface="Lato Light" charset="0"/>
                <a:cs typeface="Lato Light" charset="0"/>
              </a:rPr>
              <a:t>Gewährleistung</a:t>
            </a:r>
            <a:r>
              <a:rPr lang="en-GB" sz="1600" dirty="0">
                <a:solidFill>
                  <a:schemeClr val="bg1"/>
                </a:solidFill>
                <a:ea typeface="Lato Light" charset="0"/>
                <a:cs typeface="Lato Light" charset="0"/>
              </a:rPr>
              <a:t> - der Wissensstand und die Freundlichkeit der Mitarbeiter sowie das Ausmaß, in dem sie Vertrauen schaffen.</a:t>
            </a:r>
          </a:p>
          <a:p>
            <a:pPr marL="285750" indent="-285750">
              <a:buFont typeface="Arial" panose="020B0604020202020204" pitchFamily="34" charset="0"/>
              <a:buChar char="•"/>
            </a:pPr>
            <a:r>
              <a:rPr lang="en-GB" sz="1600" dirty="0" err="1">
                <a:solidFill>
                  <a:schemeClr val="bg1"/>
                </a:solidFill>
                <a:ea typeface="Lato Light" charset="0"/>
                <a:cs typeface="Lato Light" charset="0"/>
              </a:rPr>
              <a:t>Sachwerte</a:t>
            </a:r>
            <a:r>
              <a:rPr lang="en-GB" sz="1600" dirty="0">
                <a:solidFill>
                  <a:schemeClr val="bg1"/>
                </a:solidFill>
                <a:ea typeface="Lato Light" charset="0"/>
                <a:cs typeface="Lato Light" charset="0"/>
              </a:rPr>
              <a:t> - das Erscheinungsbild; z. B. des Gebäudes, der Website, der Einrichtung und der Mitarbeiter.</a:t>
            </a:r>
          </a:p>
          <a:p>
            <a:pPr marL="285750" indent="-285750">
              <a:buFont typeface="Arial" panose="020B0604020202020204" pitchFamily="34" charset="0"/>
              <a:buChar char="•"/>
            </a:pPr>
            <a:r>
              <a:rPr lang="en-GB" sz="1600" dirty="0">
                <a:solidFill>
                  <a:schemeClr val="bg1"/>
                </a:solidFill>
                <a:ea typeface="Lato Light" charset="0"/>
                <a:cs typeface="Lato Light" charset="0"/>
              </a:rPr>
              <a:t>Empathie - das Ausmaß, in dem sich die Mitarbeiter kümmern und individuelle Aufmerksamkeit schenken.</a:t>
            </a:r>
          </a:p>
          <a:p>
            <a:pPr marL="285750" indent="-285750">
              <a:buFont typeface="Arial" panose="020B0604020202020204" pitchFamily="34" charset="0"/>
              <a:buChar char="•"/>
            </a:pPr>
            <a:r>
              <a:rPr lang="en-GB" sz="1600" dirty="0">
                <a:solidFill>
                  <a:schemeClr val="bg1"/>
                </a:solidFill>
                <a:ea typeface="Lato Light" charset="0"/>
                <a:cs typeface="Lato Light" charset="0"/>
              </a:rPr>
              <a:t>Reaktionsfähigkeit - wie bereitwillig die Mitarbeiter sind, einen schnellen Service zu bieten.</a:t>
            </a:r>
          </a:p>
          <a:p>
            <a:r>
              <a:rPr lang="en-GB" sz="1600" dirty="0">
                <a:solidFill>
                  <a:schemeClr val="bg1"/>
                </a:solidFill>
                <a:ea typeface="Lato Light" charset="0"/>
                <a:cs typeface="Lato Light" charset="0"/>
              </a:rPr>
              <a:t>Die erste Hälfte des Fragebogens zielt auf die Wahrnehmung der erbrachten Leistungen durch den Kunden ("wie es ist"), die andere Hälfte auf seine Erwartungen ("wie es sein sollte"). Messen Sie die Elemente mit einer siebenstufigen Likert-Skala, die von "stimme überhaupt nicht zu" bis "stimme voll zu" </a:t>
            </a:r>
            <a:r>
              <a:rPr lang="en-GB" sz="1600" dirty="0" err="1">
                <a:solidFill>
                  <a:schemeClr val="bg1"/>
                </a:solidFill>
                <a:ea typeface="Lato Light" charset="0"/>
                <a:cs typeface="Lato Light" charset="0"/>
              </a:rPr>
              <a:t>reicht</a:t>
            </a:r>
            <a:r>
              <a:rPr lang="en-GB" sz="1600" dirty="0">
                <a:solidFill>
                  <a:schemeClr val="bg1"/>
                </a:solidFill>
                <a:ea typeface="Lato Light" charset="0"/>
                <a:cs typeface="Lato Light" charset="0"/>
              </a:rPr>
              <a:t>.</a:t>
            </a:r>
            <a:r>
              <a:rPr lang="en-GB" sz="1400" dirty="0">
                <a:solidFill>
                  <a:schemeClr val="bg1"/>
                </a:solidFill>
                <a:ea typeface="Lato Light" charset="0"/>
                <a:cs typeface="Lato Light" charset="0"/>
              </a:rPr>
              <a:t>.</a:t>
            </a:r>
          </a:p>
        </p:txBody>
      </p:sp>
      <p:pic>
        <p:nvPicPr>
          <p:cNvPr id="17" name="Grafik 16">
            <a:extLst>
              <a:ext uri="{FF2B5EF4-FFF2-40B4-BE49-F238E27FC236}">
                <a16:creationId xmlns:a16="http://schemas.microsoft.com/office/drawing/2014/main" id="{DCC64048-441B-4734-B223-4297FC51F947}"/>
              </a:ext>
            </a:extLst>
          </p:cNvPr>
          <p:cNvPicPr>
            <a:picLocks noChangeAspect="1"/>
          </p:cNvPicPr>
          <p:nvPr/>
        </p:nvPicPr>
        <p:blipFill>
          <a:blip r:embed="rId3"/>
          <a:stretch>
            <a:fillRect/>
          </a:stretch>
        </p:blipFill>
        <p:spPr>
          <a:xfrm>
            <a:off x="8913835" y="328613"/>
            <a:ext cx="2166418" cy="1152657"/>
          </a:xfrm>
          <a:prstGeom prst="rect">
            <a:avLst/>
          </a:prstGeom>
        </p:spPr>
      </p:pic>
      <p:sp>
        <p:nvSpPr>
          <p:cNvPr id="18" name="Textplatzhalter 32">
            <a:extLst>
              <a:ext uri="{FF2B5EF4-FFF2-40B4-BE49-F238E27FC236}">
                <a16:creationId xmlns:a16="http://schemas.microsoft.com/office/drawing/2014/main" id="{DF58B04D-9E4A-40ED-AF3E-6AF4D4AB7364}"/>
              </a:ext>
            </a:extLst>
          </p:cNvPr>
          <p:cNvSpPr>
            <a:spLocks noGrp="1"/>
          </p:cNvSpPr>
          <p:nvPr>
            <p:ph type="body" sz="quarter" idx="13"/>
          </p:nvPr>
        </p:nvSpPr>
        <p:spPr>
          <a:xfrm>
            <a:off x="1657482" y="547207"/>
            <a:ext cx="6354194" cy="697353"/>
          </a:xfrm>
        </p:spPr>
        <p:txBody>
          <a:bodyPr>
            <a:noAutofit/>
          </a:bodyPr>
          <a:lstStyle/>
          <a:p>
            <a:r>
              <a:rPr lang="en-GB" sz="3200" dirty="0"/>
              <a:t>Service:                                                                                                   </a:t>
            </a:r>
            <a:r>
              <a:rPr lang="en-GB" sz="3200" dirty="0" err="1"/>
              <a:t>ServQual</a:t>
            </a:r>
            <a:endParaRPr lang="en-GB" sz="3200" dirty="0"/>
          </a:p>
        </p:txBody>
      </p:sp>
    </p:spTree>
    <p:extLst>
      <p:ext uri="{BB962C8B-B14F-4D97-AF65-F5344CB8AC3E}">
        <p14:creationId xmlns:p14="http://schemas.microsoft.com/office/powerpoint/2010/main" val="256673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2182392" y="655551"/>
            <a:ext cx="9087377" cy="697353"/>
          </a:xfrm>
        </p:spPr>
        <p:txBody>
          <a:bodyPr>
            <a:normAutofit/>
          </a:bodyPr>
          <a:lstStyle/>
          <a:p>
            <a:r>
              <a:rPr lang="en-GB" dirty="0"/>
              <a:t>Operative Gewinnmarge</a:t>
            </a:r>
          </a:p>
          <a:p>
            <a:endParaRPr lang="en-GB" dirty="0"/>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151515" y="1848929"/>
            <a:ext cx="3699447" cy="45143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Die operative </a:t>
            </a:r>
            <a:r>
              <a:rPr lang="en-GB" sz="2000" dirty="0" err="1">
                <a:solidFill>
                  <a:srgbClr val="44546A"/>
                </a:solidFill>
                <a:latin typeface="+mj-lt"/>
                <a:ea typeface="Open Sans Light" panose="020B0306030504020204" pitchFamily="34" charset="0"/>
                <a:cs typeface="Open Sans Light" panose="020B0306030504020204" pitchFamily="34" charset="0"/>
              </a:rPr>
              <a:t>Gewinnmarge</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ist</a:t>
            </a:r>
            <a:r>
              <a:rPr lang="en-GB" sz="2000" dirty="0">
                <a:solidFill>
                  <a:srgbClr val="44546A"/>
                </a:solidFill>
                <a:latin typeface="+mj-lt"/>
                <a:ea typeface="Open Sans Light" panose="020B0306030504020204" pitchFamily="34" charset="0"/>
                <a:cs typeface="Open Sans Light" panose="020B0306030504020204" pitchFamily="34" charset="0"/>
              </a:rPr>
              <a:t> eine etwas komplexere Kennzahl, die auch alle Gemeinkosten, Betriebs-, Verwaltungs- und Vertriebskosten berücksichtigt, die für den täglichen Betrieb des Unternehmens notwendig sind. </a:t>
            </a:r>
          </a:p>
          <a:p>
            <a:pPr algn="l">
              <a:lnSpc>
                <a:spcPct val="100000"/>
              </a:lnSpc>
            </a:pPr>
            <a:endParaRPr lang="en-GB"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Während diese Zahl noch keine Schulden, Steuern und andere nicht-operative Aufwendungen enthält, beinhaltet sie die Abschreibung von </a:t>
            </a:r>
            <a:r>
              <a:rPr lang="en-GB" sz="2000" dirty="0" err="1">
                <a:solidFill>
                  <a:srgbClr val="44546A"/>
                </a:solidFill>
                <a:latin typeface="+mj-lt"/>
                <a:ea typeface="Open Sans Light" panose="020B0306030504020204" pitchFamily="34" charset="0"/>
                <a:cs typeface="Open Sans Light" panose="020B0306030504020204" pitchFamily="34" charset="0"/>
              </a:rPr>
              <a:t>Vermögens-werten</a:t>
            </a:r>
            <a:r>
              <a:rPr lang="en-GB" sz="2000" dirty="0">
                <a:solidFill>
                  <a:srgbClr val="44546A"/>
                </a:solidFill>
                <a:latin typeface="+mj-lt"/>
                <a:ea typeface="Open Sans Light" panose="020B0306030504020204" pitchFamily="34" charset="0"/>
                <a:cs typeface="Open Sans Light" panose="020B0306030504020204" pitchFamily="34" charset="0"/>
              </a:rPr>
              <a:t>.</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908885" y="3122997"/>
            <a:ext cx="7131600" cy="2232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09987" y="3122997"/>
            <a:ext cx="2365835" cy="2232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927756" y="5447133"/>
            <a:ext cx="713160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094587" y="5447133"/>
            <a:ext cx="236583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908885" y="1866102"/>
            <a:ext cx="7131600" cy="11508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32618" y="1873909"/>
            <a:ext cx="2365835" cy="1152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024361" y="2252136"/>
            <a:ext cx="2004551" cy="338554"/>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Bedeutung</a:t>
            </a:r>
            <a:endParaRPr lang="en-GB" sz="2200" b="1" spc="113" dirty="0">
              <a:solidFill>
                <a:schemeClr val="bg1"/>
              </a:solidFill>
              <a:latin typeface="+mj-lt"/>
              <a:ea typeface="Roboto" charset="0"/>
              <a:cs typeface="Roboto" charset="0"/>
              <a:sym typeface="Bebas Neue" charset="0"/>
            </a:endParaRPr>
          </a:p>
        </p:txBody>
      </p:sp>
      <p:sp>
        <p:nvSpPr>
          <p:cNvPr id="101" name="TextBox 86">
            <a:extLst>
              <a:ext uri="{FF2B5EF4-FFF2-40B4-BE49-F238E27FC236}">
                <a16:creationId xmlns:a16="http://schemas.microsoft.com/office/drawing/2014/main" id="{D4108C28-D87C-461A-B8CA-640B6CEF3900}"/>
              </a:ext>
            </a:extLst>
          </p:cNvPr>
          <p:cNvSpPr txBox="1"/>
          <p:nvPr/>
        </p:nvSpPr>
        <p:spPr>
          <a:xfrm>
            <a:off x="6441412" y="1944071"/>
            <a:ext cx="5436248"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operative </a:t>
            </a:r>
            <a:r>
              <a:rPr lang="en-GB" sz="1600" dirty="0" err="1">
                <a:solidFill>
                  <a:schemeClr val="bg1"/>
                </a:solidFill>
                <a:latin typeface="+mj-lt"/>
                <a:ea typeface="Lato Light" charset="0"/>
                <a:cs typeface="Lato Light" charset="0"/>
              </a:rPr>
              <a:t>Gewinnmarge</a:t>
            </a:r>
            <a:r>
              <a:rPr lang="en-GB" sz="1600" dirty="0">
                <a:solidFill>
                  <a:schemeClr val="bg1"/>
                </a:solidFill>
                <a:latin typeface="+mj-lt"/>
                <a:ea typeface="Lato Light" charset="0"/>
                <a:cs typeface="Lato Light" charset="0"/>
              </a:rPr>
              <a:t> eines Unternehmens sagt Ihnen, wie gut die Geschäftstätigkeit des Unternehmens zu seiner Rentabilität beiträgt. </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087623" y="3996832"/>
            <a:ext cx="1825789" cy="338554"/>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Berechnung</a:t>
            </a:r>
            <a:endParaRPr lang="en-GB" sz="22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614692" y="5811876"/>
            <a:ext cx="1019062" cy="338554"/>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6278589" y="3091739"/>
            <a:ext cx="5761895" cy="2308324"/>
          </a:xfrm>
          <a:prstGeom prst="rect">
            <a:avLst/>
          </a:prstGeom>
          <a:noFill/>
        </p:spPr>
        <p:txBody>
          <a:bodyPr wrap="square" rtlCol="0">
            <a:spAutoFit/>
          </a:bodyPr>
          <a:lstStyle/>
          <a:p>
            <a:pPr marL="182563" indent="-182563">
              <a:buFont typeface="+mj-lt"/>
              <a:buAutoNum type="arabicPeriod"/>
            </a:pPr>
            <a:r>
              <a:rPr lang="en-GB" sz="1600" dirty="0">
                <a:solidFill>
                  <a:schemeClr val="bg1"/>
                </a:solidFill>
                <a:latin typeface="+mj-lt"/>
                <a:ea typeface="Lato Light" charset="0"/>
                <a:cs typeface="Lato Light" charset="0"/>
              </a:rPr>
              <a:t>Ermitteln Sie das Betriebsergebnis (EBIT), indem Sie die betrieblichen Aufwendungen und die zugewiesenen Abschreibungsbeträge vom Bruttoergebnis abziehen.</a:t>
            </a:r>
          </a:p>
          <a:p>
            <a:pPr marL="182563" indent="-182563">
              <a:buFont typeface="+mj-lt"/>
              <a:buAutoNum type="arabicPeriod"/>
            </a:pPr>
            <a:r>
              <a:rPr lang="en-GB" sz="1600" dirty="0">
                <a:solidFill>
                  <a:schemeClr val="bg1"/>
                </a:solidFill>
                <a:latin typeface="+mj-lt"/>
                <a:ea typeface="Lato Light" charset="0"/>
                <a:cs typeface="Lato Light" charset="0"/>
              </a:rPr>
              <a:t>Ermitteln Sie die Nettoumsatzerlöse. Dies erfordert keine Berechnung, da die in der Gewinn- und Verlustrechnung des Unternehmens ausgewiesenen </a:t>
            </a:r>
            <a:r>
              <a:rPr lang="en-GB" sz="1600" dirty="0" err="1">
                <a:solidFill>
                  <a:schemeClr val="bg1"/>
                </a:solidFill>
                <a:latin typeface="+mj-lt"/>
                <a:ea typeface="Lato Light" charset="0"/>
                <a:cs typeface="Lato Light" charset="0"/>
              </a:rPr>
              <a:t>Umsätze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Nettoumsätze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sind</a:t>
            </a:r>
            <a:r>
              <a:rPr lang="en-GB" sz="1600" dirty="0">
                <a:solidFill>
                  <a:schemeClr val="bg1"/>
                </a:solidFill>
                <a:latin typeface="+mj-lt"/>
                <a:ea typeface="Lato Light" charset="0"/>
                <a:cs typeface="Lato Light" charset="0"/>
              </a:rPr>
              <a:t>. </a:t>
            </a:r>
          </a:p>
          <a:p>
            <a:pPr marL="182563" indent="-182563">
              <a:buFont typeface="+mj-lt"/>
              <a:buAutoNum type="arabicPeriod"/>
            </a:pPr>
            <a:r>
              <a:rPr lang="en-GB" sz="1600" dirty="0" err="1">
                <a:solidFill>
                  <a:schemeClr val="bg1"/>
                </a:solidFill>
                <a:latin typeface="+mj-lt"/>
                <a:ea typeface="Lato Light" charset="0"/>
                <a:cs typeface="Lato Light" charset="0"/>
              </a:rPr>
              <a:t>Berechnen</a:t>
            </a:r>
            <a:r>
              <a:rPr lang="en-GB" sz="1600" dirty="0">
                <a:solidFill>
                  <a:schemeClr val="bg1"/>
                </a:solidFill>
                <a:latin typeface="+mj-lt"/>
                <a:ea typeface="Lato Light" charset="0"/>
                <a:cs typeface="Lato Light" charset="0"/>
              </a:rPr>
              <a:t> Sie die operative </a:t>
            </a:r>
            <a:r>
              <a:rPr lang="en-GB" sz="1600" dirty="0" err="1">
                <a:solidFill>
                  <a:schemeClr val="bg1"/>
                </a:solidFill>
                <a:latin typeface="+mj-lt"/>
                <a:ea typeface="Lato Light" charset="0"/>
                <a:cs typeface="Lato Light" charset="0"/>
              </a:rPr>
              <a:t>Gewinnmarge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indem</a:t>
            </a:r>
            <a:r>
              <a:rPr lang="en-GB" sz="1600" dirty="0">
                <a:solidFill>
                  <a:schemeClr val="bg1"/>
                </a:solidFill>
                <a:latin typeface="+mj-lt"/>
                <a:ea typeface="Lato Light" charset="0"/>
                <a:cs typeface="Lato Light" charset="0"/>
              </a:rPr>
              <a:t> Sie die </a:t>
            </a:r>
            <a:r>
              <a:rPr lang="en-GB" sz="1600" dirty="0" err="1">
                <a:solidFill>
                  <a:schemeClr val="bg1"/>
                </a:solidFill>
                <a:latin typeface="+mj-lt"/>
                <a:ea typeface="Lato Light" charset="0"/>
                <a:cs typeface="Lato Light" charset="0"/>
              </a:rPr>
              <a:t>Zahl</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aus</a:t>
            </a:r>
            <a:r>
              <a:rPr lang="en-GB" sz="1600" dirty="0">
                <a:solidFill>
                  <a:schemeClr val="bg1"/>
                </a:solidFill>
                <a:latin typeface="+mj-lt"/>
                <a:ea typeface="Lato Light" charset="0"/>
                <a:cs typeface="Lato Light" charset="0"/>
              </a:rPr>
              <a:t> Schritt 1 (</a:t>
            </a:r>
            <a:r>
              <a:rPr lang="en-GB" sz="1600" dirty="0" err="1">
                <a:solidFill>
                  <a:schemeClr val="bg1"/>
                </a:solidFill>
                <a:latin typeface="+mj-lt"/>
                <a:ea typeface="Lato Light" charset="0"/>
                <a:cs typeface="Lato Light" charset="0"/>
              </a:rPr>
              <a:t>Betriebsergebnis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durch</a:t>
            </a:r>
            <a:r>
              <a:rPr lang="en-GB" sz="1600" dirty="0">
                <a:solidFill>
                  <a:schemeClr val="bg1"/>
                </a:solidFill>
                <a:latin typeface="+mj-lt"/>
                <a:ea typeface="Lato Light" charset="0"/>
                <a:cs typeface="Lato Light" charset="0"/>
              </a:rPr>
              <a:t> die </a:t>
            </a:r>
            <a:r>
              <a:rPr lang="en-GB" sz="1600" dirty="0" err="1">
                <a:solidFill>
                  <a:schemeClr val="bg1"/>
                </a:solidFill>
                <a:latin typeface="+mj-lt"/>
                <a:ea typeface="Lato Light" charset="0"/>
                <a:cs typeface="Lato Light" charset="0"/>
              </a:rPr>
              <a:t>Zahl</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aus</a:t>
            </a:r>
            <a:r>
              <a:rPr lang="en-GB" sz="1600" dirty="0">
                <a:solidFill>
                  <a:schemeClr val="bg1"/>
                </a:solidFill>
                <a:latin typeface="+mj-lt"/>
                <a:ea typeface="Lato Light" charset="0"/>
                <a:cs typeface="Lato Light" charset="0"/>
              </a:rPr>
              <a:t> Schritt 2 (</a:t>
            </a:r>
            <a:r>
              <a:rPr lang="en-GB" sz="1600" dirty="0" err="1">
                <a:solidFill>
                  <a:schemeClr val="bg1"/>
                </a:solidFill>
                <a:latin typeface="+mj-lt"/>
                <a:ea typeface="Lato Light" charset="0"/>
                <a:cs typeface="Lato Light" charset="0"/>
              </a:rPr>
              <a:t>Nettoumsatz</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dividieren</a:t>
            </a:r>
            <a:r>
              <a:rPr lang="en-GB" sz="1600" dirty="0">
                <a:solidFill>
                  <a:schemeClr val="bg1"/>
                </a:solidFill>
                <a:latin typeface="+mj-lt"/>
                <a:ea typeface="Lato Light" charset="0"/>
                <a:cs typeface="Lato Light" charset="0"/>
              </a:rPr>
              <a: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726081" y="5739758"/>
                <a:ext cx="4769319" cy="467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𝑂𝑝𝑒𝑟𝑎𝑡𝑖</m:t>
                      </m:r>
                      <m:r>
                        <a:rPr lang="de-DE" sz="1600" b="0" i="1" smtClean="0">
                          <a:solidFill>
                            <a:schemeClr val="bg1"/>
                          </a:solidFill>
                          <a:latin typeface="Cambria Math" panose="02040503050406030204" pitchFamily="18" charset="0"/>
                        </a:rPr>
                        <m:t>𝑣𝑒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𝐺𝑒𝑤𝑖𝑛𝑛𝑚𝑎𝑟𝑔𝑒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𝐵𝑒𝑡𝑟𝑖𝑒𝑏𝑠𝑒𝑟𝑔𝑒𝑏𝑛𝑖𝑠</m:t>
                          </m:r>
                        </m:num>
                        <m:den>
                          <m:r>
                            <a:rPr lang="de-DE" sz="1600" b="0" i="1" smtClean="0">
                              <a:solidFill>
                                <a:schemeClr val="bg1"/>
                              </a:solidFill>
                              <a:latin typeface="Cambria Math" panose="02040503050406030204" pitchFamily="18" charset="0"/>
                            </a:rPr>
                            <m:t>𝑁𝑒𝑡𝑡𝑜𝑢𝑚𝑠𝑎𝑡𝑧</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726081" y="5739758"/>
                <a:ext cx="4769319" cy="467564"/>
              </a:xfrm>
              <a:prstGeom prst="rect">
                <a:avLst/>
              </a:prstGeom>
              <a:blipFill>
                <a:blip r:embed="rId3"/>
                <a:stretch>
                  <a:fillRect l="-796" t="-5405" r="-531" b="-13514"/>
                </a:stretch>
              </a:blipFill>
            </p:spPr>
            <p:txBody>
              <a:bodyPr/>
              <a:lstStyle/>
              <a:p>
                <a:r>
                  <a:rPr lang="de-DE">
                    <a:noFill/>
                  </a:rPr>
                  <a:t> </a:t>
                </a:r>
              </a:p>
            </p:txBody>
          </p:sp>
        </mc:Fallback>
      </mc:AlternateContent>
      <p:pic>
        <p:nvPicPr>
          <p:cNvPr id="20" name="Grafik 2">
            <a:extLst>
              <a:ext uri="{FF2B5EF4-FFF2-40B4-BE49-F238E27FC236}">
                <a16:creationId xmlns:a16="http://schemas.microsoft.com/office/drawing/2014/main" id="{92A56DEF-6A88-49C4-834B-84C0B5244F8E}"/>
              </a:ext>
            </a:extLst>
          </p:cNvPr>
          <p:cNvPicPr>
            <a:picLocks noChangeAspect="1"/>
          </p:cNvPicPr>
          <p:nvPr/>
        </p:nvPicPr>
        <p:blipFill>
          <a:blip r:embed="rId4"/>
          <a:stretch>
            <a:fillRect/>
          </a:stretch>
        </p:blipFill>
        <p:spPr>
          <a:xfrm>
            <a:off x="7990976" y="206536"/>
            <a:ext cx="2829423" cy="1506667"/>
          </a:xfrm>
          <a:prstGeom prst="rect">
            <a:avLst/>
          </a:prstGeom>
        </p:spPr>
      </p:pic>
    </p:spTree>
    <p:extLst>
      <p:ext uri="{BB962C8B-B14F-4D97-AF65-F5344CB8AC3E}">
        <p14:creationId xmlns:p14="http://schemas.microsoft.com/office/powerpoint/2010/main" val="386178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1726096" y="524626"/>
            <a:ext cx="9087377" cy="697353"/>
          </a:xfrm>
        </p:spPr>
        <p:txBody>
          <a:bodyPr>
            <a:normAutofit/>
          </a:bodyPr>
          <a:lstStyle/>
          <a:p>
            <a:r>
              <a:rPr lang="en-GB" dirty="0" err="1"/>
              <a:t>Nettogewinnmarge</a:t>
            </a:r>
            <a:endParaRPr lang="en-GB" dirty="0"/>
          </a:p>
          <a:p>
            <a:endParaRPr lang="en-GB" dirty="0"/>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208903" y="1934642"/>
            <a:ext cx="3034386"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Die </a:t>
            </a:r>
            <a:r>
              <a:rPr lang="en-GB" sz="2200" dirty="0" err="1">
                <a:solidFill>
                  <a:srgbClr val="44546A"/>
                </a:solidFill>
                <a:latin typeface="+mj-lt"/>
                <a:ea typeface="Open Sans Light" panose="020B0306030504020204" pitchFamily="34" charset="0"/>
                <a:cs typeface="Open Sans Light" panose="020B0306030504020204" pitchFamily="34" charset="0"/>
              </a:rPr>
              <a:t>Nettogewinnmarge</a:t>
            </a:r>
            <a:r>
              <a:rPr lang="en-GB" sz="2200" dirty="0">
                <a:solidFill>
                  <a:srgbClr val="44546A"/>
                </a:solidFill>
                <a:latin typeface="+mj-lt"/>
                <a:ea typeface="Open Sans Light" panose="020B0306030504020204" pitchFamily="34" charset="0"/>
                <a:cs typeface="Open Sans Light" panose="020B0306030504020204" pitchFamily="34" charset="0"/>
              </a:rPr>
              <a:t> kann verwendet werden, um die Leistung über verschiedene Zeiträume zu vergleichen. Dies zeigt jedoch nur dann zuverlässige Ergebnisse, wenn sich sonst nichts an Ihren Ausgaben geändert hat.</a:t>
            </a:r>
          </a:p>
        </p:txBody>
      </p:sp>
      <p:pic>
        <p:nvPicPr>
          <p:cNvPr id="3" name="Grafik 2">
            <a:extLst>
              <a:ext uri="{FF2B5EF4-FFF2-40B4-BE49-F238E27FC236}">
                <a16:creationId xmlns:a16="http://schemas.microsoft.com/office/drawing/2014/main" id="{57C341CB-3A92-471A-B866-F924CB1CD035}"/>
              </a:ext>
            </a:extLst>
          </p:cNvPr>
          <p:cNvPicPr>
            <a:picLocks noChangeAspect="1"/>
          </p:cNvPicPr>
          <p:nvPr/>
        </p:nvPicPr>
        <p:blipFill>
          <a:blip r:embed="rId3"/>
          <a:stretch>
            <a:fillRect/>
          </a:stretch>
        </p:blipFill>
        <p:spPr>
          <a:xfrm>
            <a:off x="8647055" y="173084"/>
            <a:ext cx="2911284" cy="1550258"/>
          </a:xfrm>
          <a:prstGeom prst="rect">
            <a:avLst/>
          </a:prstGeom>
        </p:spPr>
      </p:pic>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813681" y="3122999"/>
            <a:ext cx="6840000" cy="197519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01206" y="3122999"/>
            <a:ext cx="1605192" cy="197519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804435" y="5191803"/>
            <a:ext cx="6849246"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01206" y="5193657"/>
            <a:ext cx="1449186"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824531" y="1884930"/>
            <a:ext cx="6840000" cy="12182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7" y="1884930"/>
            <a:ext cx="1449185" cy="12182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255847" y="2101479"/>
            <a:ext cx="1012927" cy="677108"/>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Bedeu</a:t>
            </a:r>
            <a:r>
              <a:rPr lang="en-GB" sz="2200" b="1" spc="113" dirty="0">
                <a:solidFill>
                  <a:schemeClr val="bg1"/>
                </a:solidFill>
                <a:latin typeface="+mj-lt"/>
                <a:ea typeface="Roboto" charset="0"/>
                <a:cs typeface="Roboto" charset="0"/>
                <a:sym typeface="Bebas Neue" charset="0"/>
              </a:rPr>
              <a:t>-tung</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535461" y="2020202"/>
            <a:ext cx="6152781"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Nettogewinnspanne kann angeben, wie gut das Unternehmen seine Umsätze in Gewinne umwandelt. Das bedeutet, dass der errechnete Prozentsatz der Prozentsatz Ihrer Einnahmen ist, der profitabel ist. </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062127" y="3921222"/>
            <a:ext cx="1605192" cy="338554"/>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Berechnung</a:t>
            </a:r>
            <a:endParaRPr lang="en-GB" sz="22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214611" y="5520744"/>
            <a:ext cx="1019062" cy="338554"/>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509579" y="3152778"/>
            <a:ext cx="6249895" cy="1892826"/>
          </a:xfrm>
          <a:prstGeom prst="rect">
            <a:avLst/>
          </a:prstGeom>
          <a:noFill/>
        </p:spPr>
        <p:txBody>
          <a:bodyPr wrap="square" rtlCol="0">
            <a:spAutoFit/>
          </a:bodyPr>
          <a:lstStyle/>
          <a:p>
            <a:pPr marL="182563" indent="-182563">
              <a:spcAft>
                <a:spcPts val="600"/>
              </a:spcAft>
              <a:buFont typeface="+mj-lt"/>
              <a:buAutoNum type="arabicPeriod"/>
            </a:pPr>
            <a:r>
              <a:rPr lang="en-GB" sz="1600" dirty="0">
                <a:solidFill>
                  <a:schemeClr val="bg1"/>
                </a:solidFill>
                <a:ea typeface="Lato Light" charset="0"/>
                <a:cs typeface="Lato Light" charset="0"/>
              </a:rPr>
              <a:t>Sie müssen den Reingewinn und den Nettoumsatz berechnen, da es in der Gewinn- und </a:t>
            </a:r>
            <a:r>
              <a:rPr lang="en-GB" sz="1600" dirty="0" err="1">
                <a:solidFill>
                  <a:schemeClr val="bg1"/>
                </a:solidFill>
                <a:ea typeface="Lato Light" charset="0"/>
                <a:cs typeface="Lato Light" charset="0"/>
              </a:rPr>
              <a:t>Verlustrechnung</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i.d.R.</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keine</a:t>
            </a:r>
            <a:r>
              <a:rPr lang="en-GB" sz="1600" dirty="0">
                <a:solidFill>
                  <a:schemeClr val="bg1"/>
                </a:solidFill>
                <a:ea typeface="Lato Light" charset="0"/>
                <a:cs typeface="Lato Light" charset="0"/>
              </a:rPr>
              <a:t> Posten gibt, die als solche </a:t>
            </a:r>
            <a:r>
              <a:rPr lang="en-GB" sz="1600" dirty="0" err="1">
                <a:solidFill>
                  <a:schemeClr val="bg1"/>
                </a:solidFill>
                <a:ea typeface="Lato Light" charset="0"/>
                <a:cs typeface="Lato Light" charset="0"/>
              </a:rPr>
              <a:t>gekennzeichnet</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sind</a:t>
            </a:r>
            <a:r>
              <a:rPr lang="en-GB" sz="1600" dirty="0">
                <a:solidFill>
                  <a:schemeClr val="bg1"/>
                </a:solidFill>
                <a:ea typeface="Lato Light" charset="0"/>
                <a:cs typeface="Lato Light" charset="0"/>
              </a:rPr>
              <a:t>. Der Reingewinn wird berechnet, indem alle Ausgaben von den Einnahmen abgezogen werden. Dazu gehören Löhne, Gehälter, Versorgungsleistungen oder andere </a:t>
            </a:r>
            <a:r>
              <a:rPr lang="en-GB" sz="1600" dirty="0" err="1">
                <a:solidFill>
                  <a:schemeClr val="bg1"/>
                </a:solidFill>
                <a:ea typeface="Lato Light" charset="0"/>
                <a:cs typeface="Lato Light" charset="0"/>
              </a:rPr>
              <a:t>Ausgaben</a:t>
            </a:r>
            <a:r>
              <a:rPr lang="en-GB" sz="1600" dirty="0">
                <a:solidFill>
                  <a:schemeClr val="bg1"/>
                </a:solidFill>
                <a:ea typeface="Lato Light" charset="0"/>
                <a:cs typeface="Lato Light" charset="0"/>
              </a:rPr>
              <a:t>.</a:t>
            </a:r>
          </a:p>
          <a:p>
            <a:pPr marL="182563" indent="-182563">
              <a:buFont typeface="+mj-lt"/>
              <a:buAutoNum type="arabicPeriod"/>
            </a:pPr>
            <a:r>
              <a:rPr lang="en-GB" sz="1600" dirty="0">
                <a:solidFill>
                  <a:schemeClr val="bg1"/>
                </a:solidFill>
                <a:ea typeface="Lato Light" charset="0"/>
                <a:cs typeface="Lato Light" charset="0"/>
              </a:rPr>
              <a:t>Der </a:t>
            </a:r>
            <a:r>
              <a:rPr lang="en-GB" sz="1600" dirty="0" err="1">
                <a:solidFill>
                  <a:schemeClr val="bg1"/>
                </a:solidFill>
                <a:ea typeface="Lato Light" charset="0"/>
                <a:cs typeface="Lato Light" charset="0"/>
              </a:rPr>
              <a:t>Nettoumsatz</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ist</a:t>
            </a:r>
            <a:r>
              <a:rPr lang="en-GB" sz="1600" dirty="0">
                <a:solidFill>
                  <a:schemeClr val="bg1"/>
                </a:solidFill>
                <a:ea typeface="Lato Light" charset="0"/>
                <a:cs typeface="Lato Light" charset="0"/>
              </a:rPr>
              <a:t> das </a:t>
            </a:r>
            <a:r>
              <a:rPr lang="en-GB" sz="1600" dirty="0" err="1">
                <a:solidFill>
                  <a:schemeClr val="bg1"/>
                </a:solidFill>
                <a:ea typeface="Lato Light" charset="0"/>
                <a:cs typeface="Lato Light" charset="0"/>
              </a:rPr>
              <a:t>Ergebnis</a:t>
            </a:r>
            <a:r>
              <a:rPr lang="en-GB" sz="1600" dirty="0">
                <a:solidFill>
                  <a:schemeClr val="bg1"/>
                </a:solidFill>
                <a:ea typeface="Lato Light" charset="0"/>
                <a:cs typeface="Lato Light" charset="0"/>
              </a:rPr>
              <a:t> der </a:t>
            </a:r>
            <a:r>
              <a:rPr lang="en-GB" sz="1600" dirty="0" err="1">
                <a:solidFill>
                  <a:schemeClr val="bg1"/>
                </a:solidFill>
                <a:ea typeface="Lato Light" charset="0"/>
                <a:cs typeface="Lato Light" charset="0"/>
              </a:rPr>
              <a:t>Subtraktion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Ihrer</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Wertberichtigungen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Retouren</a:t>
            </a:r>
            <a:r>
              <a:rPr lang="en-GB" sz="1600" dirty="0">
                <a:solidFill>
                  <a:schemeClr val="bg1"/>
                </a:solidFill>
                <a:ea typeface="Lato Light" charset="0"/>
                <a:cs typeface="Lato Light" charset="0"/>
              </a:rPr>
              <a:t> und </a:t>
            </a:r>
            <a:r>
              <a:rPr lang="en-GB" sz="1600" dirty="0" err="1">
                <a:solidFill>
                  <a:schemeClr val="bg1"/>
                </a:solidFill>
                <a:ea typeface="Lato Light" charset="0"/>
                <a:cs typeface="Lato Light" charset="0"/>
              </a:rPr>
              <a:t>Rabatte</a:t>
            </a:r>
            <a:r>
              <a:rPr lang="en-GB" sz="1600" dirty="0">
                <a:solidFill>
                  <a:schemeClr val="bg1"/>
                </a:solidFill>
                <a:ea typeface="Lato Light" charset="0"/>
                <a:cs typeface="Lato Light" charset="0"/>
              </a:rPr>
              <a:t> von </a:t>
            </a:r>
            <a:r>
              <a:rPr lang="en-GB" sz="1600" dirty="0" err="1">
                <a:solidFill>
                  <a:schemeClr val="bg1"/>
                </a:solidFill>
                <a:ea typeface="Lato Light" charset="0"/>
                <a:cs typeface="Lato Light" charset="0"/>
              </a:rPr>
              <a:t>Ihrem</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Gesamtumsatz</a:t>
            </a:r>
            <a:r>
              <a:rPr lang="en-GB" sz="1600" dirty="0">
                <a:solidFill>
                  <a:schemeClr val="bg1"/>
                </a:solidFill>
                <a:ea typeface="Lato Light" charset="0"/>
                <a:cs typeface="Lato Light" charset="0"/>
              </a:rPr>
              <a:t>. </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5990059" y="5476857"/>
                <a:ext cx="3959738" cy="461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𝑁𝑒𝑡</m:t>
                      </m:r>
                      <m:r>
                        <a:rPr lang="de-DE" sz="1600" b="0" i="1" smtClean="0">
                          <a:solidFill>
                            <a:schemeClr val="bg1"/>
                          </a:solidFill>
                          <a:latin typeface="Cambria Math" panose="02040503050406030204" pitchFamily="18" charset="0"/>
                        </a:rPr>
                        <m:t>𝑡𝑜𝑔𝑒𝑤𝑖𝑛𝑛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𝑀𝑎𝑟𝑔𝑒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𝑅𝑒𝑖𝑛𝑔𝑒𝑤𝑖𝑛𝑛</m:t>
                          </m:r>
                        </m:num>
                        <m:den>
                          <m:r>
                            <a:rPr lang="en-GB" sz="1600" b="0" i="1" smtClean="0">
                              <a:solidFill>
                                <a:schemeClr val="bg1"/>
                              </a:solidFill>
                              <a:latin typeface="Cambria Math" panose="02040503050406030204" pitchFamily="18" charset="0"/>
                            </a:rPr>
                            <m:t>𝑁𝑒𝑡</m:t>
                          </m:r>
                          <m:r>
                            <a:rPr lang="de-DE" sz="1600" b="0" i="1" smtClean="0">
                              <a:solidFill>
                                <a:schemeClr val="bg1"/>
                              </a:solidFill>
                              <a:latin typeface="Cambria Math" panose="02040503050406030204" pitchFamily="18" charset="0"/>
                            </a:rPr>
                            <m:t>𝑡𝑜𝑢𝑚𝑠𝑎𝑡𝑧</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5990059" y="5476857"/>
                <a:ext cx="3959738" cy="461088"/>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8487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85275" y="1763904"/>
            <a:ext cx="3878509" cy="506835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rPr>
              <a:t>Die Quick Ratio - manchmal auch Quick-Asset-Ratio </a:t>
            </a:r>
            <a:r>
              <a:rPr lang="en-GB" sz="2000" dirty="0" err="1">
                <a:solidFill>
                  <a:srgbClr val="44546A"/>
                </a:solidFill>
                <a:latin typeface="+mj-lt"/>
              </a:rPr>
              <a:t>oder</a:t>
            </a:r>
            <a:r>
              <a:rPr lang="en-GB" sz="2000" dirty="0">
                <a:solidFill>
                  <a:srgbClr val="44546A"/>
                </a:solidFill>
                <a:latin typeface="+mj-lt"/>
              </a:rPr>
              <a:t> </a:t>
            </a:r>
            <a:r>
              <a:rPr lang="en-GB" sz="2000" dirty="0" err="1">
                <a:solidFill>
                  <a:srgbClr val="44546A"/>
                </a:solidFill>
                <a:latin typeface="+mj-lt"/>
              </a:rPr>
              <a:t>Säuretest</a:t>
            </a:r>
            <a:r>
              <a:rPr lang="en-GB" sz="2000" dirty="0">
                <a:solidFill>
                  <a:srgbClr val="44546A"/>
                </a:solidFill>
                <a:latin typeface="+mj-lt"/>
              </a:rPr>
              <a:t> </a:t>
            </a:r>
            <a:r>
              <a:rPr lang="en-GB" sz="2000" dirty="0" err="1">
                <a:solidFill>
                  <a:srgbClr val="44546A"/>
                </a:solidFill>
                <a:latin typeface="+mj-lt"/>
              </a:rPr>
              <a:t>genannt</a:t>
            </a:r>
            <a:r>
              <a:rPr lang="en-GB" sz="2000" dirty="0">
                <a:solidFill>
                  <a:srgbClr val="44546A"/>
                </a:solidFill>
                <a:latin typeface="+mj-lt"/>
              </a:rPr>
              <a:t> - dient als Indikator für die kurzfristige Liquidität eines Unternehmens, d. h. seine Fähigkeit, seine kurzfristigen Verpflichtungen zu </a:t>
            </a:r>
            <a:r>
              <a:rPr lang="en-GB" sz="2000" dirty="0" err="1">
                <a:solidFill>
                  <a:srgbClr val="44546A"/>
                </a:solidFill>
                <a:latin typeface="+mj-lt"/>
              </a:rPr>
              <a:t>erfüllen</a:t>
            </a:r>
            <a:r>
              <a:rPr lang="en-GB" sz="2000" dirty="0">
                <a:solidFill>
                  <a:srgbClr val="44546A"/>
                </a:solidFill>
                <a:latin typeface="+mj-lt"/>
              </a:rPr>
              <a:t>. Sie prüft, wie viel das Unternehmen an </a:t>
            </a:r>
            <a:r>
              <a:rPr lang="en-GB" sz="2000" dirty="0" err="1">
                <a:solidFill>
                  <a:srgbClr val="44546A"/>
                </a:solidFill>
                <a:latin typeface="+mj-lt"/>
              </a:rPr>
              <a:t>Vermögenswerten</a:t>
            </a:r>
            <a:r>
              <a:rPr lang="en-GB" sz="2000" dirty="0">
                <a:solidFill>
                  <a:srgbClr val="44546A"/>
                </a:solidFill>
                <a:latin typeface="+mj-lt"/>
              </a:rPr>
              <a:t> hat, um alle seine Verbindlichkeiten zu begleichen. </a:t>
            </a:r>
          </a:p>
          <a:p>
            <a:pPr algn="l">
              <a:lnSpc>
                <a:spcPct val="100000"/>
              </a:lnSpc>
            </a:pPr>
            <a:r>
              <a:rPr lang="en-GB" sz="2000" dirty="0">
                <a:solidFill>
                  <a:srgbClr val="44546A"/>
                </a:solidFill>
                <a:latin typeface="+mj-lt"/>
              </a:rPr>
              <a:t>Zu den Vermögenswerten gehören Bargeld, Forderungen, kurzfristige Anlagen und Vorräte. Die Quick Ratio bietet einen strengeren Test der Liquidität eines Unternehmens als die Current Ratio.</a:t>
            </a:r>
          </a:p>
        </p:txBody>
      </p:sp>
      <p:pic>
        <p:nvPicPr>
          <p:cNvPr id="3" name="Grafik 2">
            <a:extLst>
              <a:ext uri="{FF2B5EF4-FFF2-40B4-BE49-F238E27FC236}">
                <a16:creationId xmlns:a16="http://schemas.microsoft.com/office/drawing/2014/main" id="{57C341CB-3A92-471A-B866-F924CB1CD035}"/>
              </a:ext>
            </a:extLst>
          </p:cNvPr>
          <p:cNvPicPr>
            <a:picLocks noChangeAspect="1"/>
          </p:cNvPicPr>
          <p:nvPr/>
        </p:nvPicPr>
        <p:blipFill>
          <a:blip r:embed="rId3"/>
          <a:stretch>
            <a:fillRect/>
          </a:stretch>
        </p:blipFill>
        <p:spPr>
          <a:xfrm>
            <a:off x="8929956" y="194133"/>
            <a:ext cx="2641557" cy="1406628"/>
          </a:xfrm>
          <a:prstGeom prst="rect">
            <a:avLst/>
          </a:prstGeom>
        </p:spPr>
      </p:pic>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418267" y="4605174"/>
            <a:ext cx="7612853"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095786" y="4605173"/>
            <a:ext cx="1463388"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4493822"/>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271962" y="5406423"/>
            <a:ext cx="7734761" cy="92933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09988" y="5406423"/>
            <a:ext cx="1449186" cy="92933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96295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393870" y="2037819"/>
            <a:ext cx="7612854" cy="249552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8" y="2037819"/>
            <a:ext cx="1317036" cy="249552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214547" y="2995839"/>
            <a:ext cx="894174" cy="492443"/>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a:t>
            </a:r>
            <a:r>
              <a:rPr lang="en-GB" sz="1600" b="1" spc="113" dirty="0">
                <a:solidFill>
                  <a:schemeClr val="bg1"/>
                </a:solidFill>
                <a:latin typeface="+mj-lt"/>
                <a:ea typeface="Roboto" charset="0"/>
                <a:cs typeface="Roboto" charset="0"/>
                <a:sym typeface="Bebas Neue" charset="0"/>
              </a:rPr>
              <a:t>-tung</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365022" y="1998332"/>
            <a:ext cx="6703703" cy="2554545"/>
          </a:xfrm>
          <a:prstGeom prst="rect">
            <a:avLst/>
          </a:prstGeom>
          <a:noFill/>
        </p:spPr>
        <p:txBody>
          <a:bodyPr wrap="square" rtlCol="0">
            <a:spAutoFit/>
          </a:bodyPr>
          <a:lstStyle/>
          <a:p>
            <a:r>
              <a:rPr lang="en-GB" sz="1600" dirty="0" err="1">
                <a:solidFill>
                  <a:schemeClr val="bg1"/>
                </a:solidFill>
                <a:latin typeface="+mj-lt"/>
                <a:ea typeface="Lato Light" charset="0"/>
                <a:cs typeface="Lato Light" charset="0"/>
              </a:rPr>
              <a:t>Wenn</a:t>
            </a:r>
            <a:r>
              <a:rPr lang="en-GB" sz="1600" dirty="0">
                <a:solidFill>
                  <a:schemeClr val="bg1"/>
                </a:solidFill>
                <a:latin typeface="+mj-lt"/>
                <a:ea typeface="Lato Light" charset="0"/>
                <a:cs typeface="Lato Light" charset="0"/>
              </a:rPr>
              <a:t> die Quick Ratio eines Unternehmens deutlich niedriger ausfällt als die Current Ratio, bedeutet dies, dass das Unternehmen stark auf das Vorratsvermögen angewiesen ist und es ihm möglicherweise an anderen liquiden Aktiva mangelt. Die Quick Ratio ordnet den liquiden Mitteln eines Unternehmens einen EURO-Betrag zu, der zur Deckung jedes EURO der kurzfristigen Verbindlichkeiten zur Verfügung steht. So bedeutet eine Quick Ratio von 1,75X, dass ein Unternehmen 1,75 € an liquiden Mitteln zur Verfügung hat, um jeden 1 € an kurzfristigen Verbindlichkeiten zu decken. Je höher die Quick Ratio ist, desto besser ist die Liquiditätslage des Unternehmens. </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125785" y="4830743"/>
            <a:ext cx="1209108"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277394" y="5650010"/>
            <a:ext cx="768480"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496133" y="4662172"/>
            <a:ext cx="5803888" cy="584775"/>
          </a:xfrm>
          <a:prstGeom prst="rect">
            <a:avLst/>
          </a:prstGeom>
          <a:noFill/>
        </p:spPr>
        <p:txBody>
          <a:bodyPr wrap="square" rtlCol="0">
            <a:spAutoFit/>
          </a:bodyPr>
          <a:lstStyle/>
          <a:p>
            <a:r>
              <a:rPr lang="en-GB" sz="1600" dirty="0">
                <a:solidFill>
                  <a:schemeClr val="bg1"/>
                </a:solidFill>
                <a:ea typeface="Lato Light" charset="0"/>
                <a:cs typeface="Lato Light" charset="0"/>
              </a:rPr>
              <a:t>Mit dieser Formel können Sie die Quick Ratio aus den Bilanzdaten berechnen:</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086063" y="5517024"/>
                <a:ext cx="4477123" cy="512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𝑄𝑢𝑖𝑐𝑘</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𝑅𝑎𝑡𝑖𝑜</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𝑉𝑒𝑟𝑚</m:t>
                          </m:r>
                          <m:r>
                            <a:rPr lang="de-DE" sz="1600" b="0" i="1" smtClean="0">
                              <a:solidFill>
                                <a:schemeClr val="bg1"/>
                              </a:solidFill>
                              <a:latin typeface="Cambria Math" panose="02040503050406030204" pitchFamily="18" charset="0"/>
                            </a:rPr>
                            <m:t>ö</m:t>
                          </m:r>
                          <m:r>
                            <a:rPr lang="de-DE" sz="1600" b="0" i="1" smtClean="0">
                              <a:solidFill>
                                <a:schemeClr val="bg1"/>
                              </a:solidFill>
                              <a:latin typeface="Cambria Math" panose="02040503050406030204" pitchFamily="18" charset="0"/>
                            </a:rPr>
                            <m:t>𝑔𝑒𝑛</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𝑉𝑜𝑟𝑟𝑎𝑡𝑠𝑣𝑒𝑟𝑚</m:t>
                          </m:r>
                          <m:r>
                            <a:rPr lang="de-DE" sz="1600" b="0" i="1" smtClean="0">
                              <a:solidFill>
                                <a:schemeClr val="bg1"/>
                              </a:solidFill>
                              <a:latin typeface="Cambria Math" panose="02040503050406030204" pitchFamily="18" charset="0"/>
                            </a:rPr>
                            <m:t>ö</m:t>
                          </m:r>
                          <m:r>
                            <a:rPr lang="de-DE" sz="1600" b="0" i="1" smtClean="0">
                              <a:solidFill>
                                <a:schemeClr val="bg1"/>
                              </a:solidFill>
                              <a:latin typeface="Cambria Math" panose="02040503050406030204" pitchFamily="18" charset="0"/>
                            </a:rPr>
                            <m:t>𝑔𝑒𝑛</m:t>
                          </m:r>
                          <m:r>
                            <a:rPr lang="en-GB" sz="1600" b="0" i="1" smtClean="0">
                              <a:solidFill>
                                <a:schemeClr val="bg1"/>
                              </a:solidFill>
                              <a:latin typeface="Cambria Math" panose="02040503050406030204" pitchFamily="18" charset="0"/>
                            </a:rPr>
                            <m:t>)</m:t>
                          </m:r>
                        </m:num>
                        <m:den>
                          <m:r>
                            <a:rPr lang="de-DE" sz="1600" b="0" i="1" smtClean="0">
                              <a:solidFill>
                                <a:schemeClr val="bg1"/>
                              </a:solidFill>
                              <a:latin typeface="Cambria Math" panose="02040503050406030204" pitchFamily="18" charset="0"/>
                            </a:rPr>
                            <m:t>𝑘𝑢𝑟𝑧𝑓𝑟𝑖𝑠𝑡𝑖𝑔𝑒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𝑉𝑒𝑟𝑏𝑖𝑛𝑑𝑙𝑖𝑐h𝑘𝑒𝑖𝑡𝑒𝑛</m:t>
                          </m:r>
                        </m:den>
                      </m:f>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086063" y="5517024"/>
                <a:ext cx="4477123" cy="512191"/>
              </a:xfrm>
              <a:prstGeom prst="rect">
                <a:avLst/>
              </a:prstGeom>
              <a:blipFill>
                <a:blip r:embed="rId4"/>
                <a:stretch>
                  <a:fillRect/>
                </a:stretch>
              </a:blipFill>
            </p:spPr>
            <p:txBody>
              <a:bodyPr/>
              <a:lstStyle/>
              <a:p>
                <a:r>
                  <a:rPr lang="de-DE">
                    <a:noFill/>
                  </a:rPr>
                  <a:t> </a:t>
                </a:r>
              </a:p>
            </p:txBody>
          </p:sp>
        </mc:Fallback>
      </mc:AlternateContent>
      <p:sp>
        <p:nvSpPr>
          <p:cNvPr id="22" name="Textplatzhalter 32">
            <a:extLst>
              <a:ext uri="{FF2B5EF4-FFF2-40B4-BE49-F238E27FC236}">
                <a16:creationId xmlns:a16="http://schemas.microsoft.com/office/drawing/2014/main" id="{BE49DC9F-D1C9-40E7-9C98-85CE077F8A07}"/>
              </a:ext>
            </a:extLst>
          </p:cNvPr>
          <p:cNvSpPr>
            <a:spLocks noGrp="1"/>
          </p:cNvSpPr>
          <p:nvPr>
            <p:ph type="body" sz="quarter" idx="13"/>
          </p:nvPr>
        </p:nvSpPr>
        <p:spPr>
          <a:xfrm>
            <a:off x="1240446" y="440371"/>
            <a:ext cx="6889865" cy="697353"/>
          </a:xfrm>
        </p:spPr>
        <p:txBody>
          <a:bodyPr>
            <a:noAutofit/>
          </a:bodyPr>
          <a:lstStyle/>
          <a:p>
            <a:r>
              <a:rPr lang="en-GB" dirty="0"/>
              <a:t>Wichtige Finanzkennzahlen: </a:t>
            </a:r>
          </a:p>
          <a:p>
            <a:r>
              <a:rPr lang="en-GB" dirty="0"/>
              <a:t>Quick Ratio</a:t>
            </a:r>
          </a:p>
          <a:p>
            <a:endParaRPr lang="en-GB" dirty="0"/>
          </a:p>
        </p:txBody>
      </p:sp>
    </p:spTree>
    <p:extLst>
      <p:ext uri="{BB962C8B-B14F-4D97-AF65-F5344CB8AC3E}">
        <p14:creationId xmlns:p14="http://schemas.microsoft.com/office/powerpoint/2010/main" val="353619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150128" y="1765075"/>
            <a:ext cx="3429215" cy="506835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rPr>
              <a:t>Die Current Ratio </a:t>
            </a:r>
            <a:r>
              <a:rPr lang="en-GB" sz="2000" dirty="0" err="1">
                <a:solidFill>
                  <a:srgbClr val="44546A"/>
                </a:solidFill>
                <a:latin typeface="+mj-lt"/>
              </a:rPr>
              <a:t>ist</a:t>
            </a:r>
            <a:r>
              <a:rPr lang="en-GB" sz="2000" dirty="0">
                <a:solidFill>
                  <a:srgbClr val="44546A"/>
                </a:solidFill>
                <a:latin typeface="+mj-lt"/>
              </a:rPr>
              <a:t> </a:t>
            </a:r>
            <a:r>
              <a:rPr lang="en-GB" sz="2000" dirty="0" err="1">
                <a:solidFill>
                  <a:srgbClr val="44546A"/>
                </a:solidFill>
                <a:latin typeface="+mj-lt"/>
              </a:rPr>
              <a:t>wahr-scheinlich</a:t>
            </a:r>
            <a:r>
              <a:rPr lang="en-GB" sz="2000" dirty="0">
                <a:solidFill>
                  <a:srgbClr val="44546A"/>
                </a:solidFill>
                <a:latin typeface="+mj-lt"/>
              </a:rPr>
              <a:t> die bekannteste und am häufigsten verwendete Liquiditätskennzahl, mit der Analysten und Investoren die Fähigkeit des Unternehmens zur Begleichung seiner kurzfristigen Verbindlichkeiten, wie z. B. Verbindlichkeiten aus Lieferungen und Leistungen (Zahlungen an Lieferanten) sowie Steuern und Löhne, bewerten. </a:t>
            </a:r>
          </a:p>
          <a:p>
            <a:pPr algn="l">
              <a:lnSpc>
                <a:spcPct val="100000"/>
              </a:lnSpc>
            </a:pPr>
            <a:r>
              <a:rPr lang="en-GB" sz="2000" dirty="0">
                <a:solidFill>
                  <a:srgbClr val="44546A"/>
                </a:solidFill>
                <a:latin typeface="+mj-lt"/>
              </a:rPr>
              <a:t>Kurzfristige Wechsel, die z. B. an eine Bank zu zahlen sind, können ebenfalls relevant sein.</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112044" y="4568645"/>
            <a:ext cx="7929828"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091343" y="4564391"/>
            <a:ext cx="1449185"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4446318"/>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307218" y="5402586"/>
            <a:ext cx="7732597" cy="87332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12044" y="5402586"/>
            <a:ext cx="1449186" cy="87332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91545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109987" y="1993162"/>
            <a:ext cx="7929828" cy="24910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7" y="1987579"/>
            <a:ext cx="1449185" cy="24912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307218" y="2694223"/>
            <a:ext cx="941676" cy="923330"/>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err="1">
                <a:solidFill>
                  <a:schemeClr val="bg1"/>
                </a:solidFill>
                <a:latin typeface="+mj-lt"/>
                <a:ea typeface="Roboto" charset="0"/>
                <a:cs typeface="Roboto" charset="0"/>
                <a:sym typeface="Bebas Neue" charset="0"/>
              </a:rPr>
              <a:t>Bedeu</a:t>
            </a:r>
            <a:r>
              <a:rPr lang="en-GB" sz="2000" b="1" spc="113" dirty="0">
                <a:solidFill>
                  <a:schemeClr val="bg1"/>
                </a:solidFill>
                <a:latin typeface="+mj-lt"/>
                <a:ea typeface="Roboto" charset="0"/>
                <a:cs typeface="Roboto" charset="0"/>
                <a:sym typeface="Bebas Neue" charset="0"/>
              </a:rPr>
              <a:t>-tung</a:t>
            </a:r>
          </a:p>
          <a:p>
            <a:pPr algn="ctr"/>
            <a:endParaRPr lang="en-GB" sz="2000" b="1" spc="113" dirty="0">
              <a:solidFill>
                <a:schemeClr val="bg1"/>
              </a:solidFill>
              <a:latin typeface="+mj-lt"/>
              <a:ea typeface="Roboto" charset="0"/>
              <a:cs typeface="Roboto" charset="0"/>
              <a:sym typeface="Bebas Neue" charset="0"/>
            </a:endParaRPr>
          </a:p>
        </p:txBody>
      </p:sp>
      <p:sp>
        <p:nvSpPr>
          <p:cNvPr id="101" name="TextBox 86">
            <a:extLst>
              <a:ext uri="{FF2B5EF4-FFF2-40B4-BE49-F238E27FC236}">
                <a16:creationId xmlns:a16="http://schemas.microsoft.com/office/drawing/2014/main" id="{D4108C28-D87C-461A-B8CA-640B6CEF3900}"/>
              </a:ext>
            </a:extLst>
          </p:cNvPr>
          <p:cNvSpPr txBox="1"/>
          <p:nvPr/>
        </p:nvSpPr>
        <p:spPr>
          <a:xfrm>
            <a:off x="5418434" y="1979034"/>
            <a:ext cx="6621381" cy="255454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Current Ratio </a:t>
            </a:r>
            <a:r>
              <a:rPr lang="en-GB" sz="1600" dirty="0" err="1">
                <a:solidFill>
                  <a:schemeClr val="bg1"/>
                </a:solidFill>
                <a:latin typeface="+mj-lt"/>
                <a:ea typeface="Lato Light" charset="0"/>
                <a:cs typeface="Lato Light" charset="0"/>
              </a:rPr>
              <a:t>zeigt</a:t>
            </a:r>
            <a:r>
              <a:rPr lang="en-GB" sz="1600" dirty="0">
                <a:solidFill>
                  <a:schemeClr val="bg1"/>
                </a:solidFill>
                <a:latin typeface="+mj-lt"/>
                <a:ea typeface="Lato Light" charset="0"/>
                <a:cs typeface="Lato Light" charset="0"/>
              </a:rPr>
              <a:t>, wie oft das Unternehmen seine aktuellen Schuldverpflichtungen auf der Grundlage seiner aktuellen, liquidesten Vermögenswerte bezahlen </a:t>
            </a:r>
            <a:r>
              <a:rPr lang="en-GB" sz="1600" dirty="0" err="1">
                <a:solidFill>
                  <a:schemeClr val="bg1"/>
                </a:solidFill>
                <a:latin typeface="+mj-lt"/>
                <a:ea typeface="Lato Light" charset="0"/>
                <a:cs typeface="Lato Light" charset="0"/>
              </a:rPr>
              <a:t>kann.Wenn</a:t>
            </a:r>
            <a:r>
              <a:rPr lang="en-GB" sz="1600" dirty="0">
                <a:solidFill>
                  <a:schemeClr val="bg1"/>
                </a:solidFill>
                <a:latin typeface="+mj-lt"/>
                <a:ea typeface="Lato Light" charset="0"/>
                <a:cs typeface="Lato Light" charset="0"/>
              </a:rPr>
              <a:t> eine Firma 200 € an Umlaufvermögen und 100 € an kurzfristigen Verbindlichkeiten hat, lautet die Berechnung 200 €/ 100 € = 2,00X. Das "X" (mal) am Ende bedeutet, dass die Firma ihre kurzfristigen Verbindlichkeiten zweimal aus ihrem kurzfristigen Vermögen bezahlen </a:t>
            </a:r>
            <a:r>
              <a:rPr lang="en-GB" sz="1600" dirty="0" err="1">
                <a:solidFill>
                  <a:schemeClr val="bg1"/>
                </a:solidFill>
                <a:latin typeface="+mj-lt"/>
                <a:ea typeface="Lato Light" charset="0"/>
                <a:cs typeface="Lato Light" charset="0"/>
              </a:rPr>
              <a:t>kann</a:t>
            </a:r>
            <a:r>
              <a:rPr lang="en-GB" sz="1600" dirty="0">
                <a:solidFill>
                  <a:schemeClr val="bg1"/>
                </a:solidFill>
                <a:latin typeface="+mj-lt"/>
                <a:ea typeface="Lato Light" charset="0"/>
                <a:cs typeface="Lato Light" charset="0"/>
              </a:rPr>
              <a:t>. Dies ist eine gute finanzielle Position für eine Firma, was bedeutet, dass sie ihre kurzfristigen Schuldverpflichtungen ohne Stress erfüllen kann. Wenn das aktuelle Verhältnis weniger als 1,00X beträgt, dann hätte die Firma ein Problem, ihre monatlichen Rechnungen zu bezahlen. </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075817" y="4767517"/>
            <a:ext cx="1306390"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380661" y="5591528"/>
            <a:ext cx="768480"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590566" y="4677542"/>
            <a:ext cx="6144854" cy="584775"/>
          </a:xfrm>
          <a:prstGeom prst="rect">
            <a:avLst/>
          </a:prstGeom>
          <a:noFill/>
        </p:spPr>
        <p:txBody>
          <a:bodyPr wrap="square" rtlCol="0">
            <a:spAutoFit/>
          </a:bodyPr>
          <a:lstStyle/>
          <a:p>
            <a:r>
              <a:rPr lang="en-GB" sz="1600" dirty="0">
                <a:solidFill>
                  <a:schemeClr val="bg1"/>
                </a:solidFill>
                <a:ea typeface="Lato Light" charset="0"/>
                <a:cs typeface="Lato Light" charset="0"/>
              </a:rPr>
              <a:t>Das aktuelle Verhältnis wird aus den Bilanzdaten nach folgender Formel berechnet: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840825" y="5521556"/>
                <a:ext cx="4559005" cy="510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𝑅𝑎𝑡𝑖𝑜</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𝐿𝑖𝑞𝑢𝑖𝑑𝑒𝑠</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𝑉𝑒𝑟𝑚</m:t>
                          </m:r>
                          <m:r>
                            <a:rPr lang="de-DE" sz="1600" b="0" i="1" smtClean="0">
                              <a:solidFill>
                                <a:schemeClr val="bg1"/>
                              </a:solidFill>
                              <a:latin typeface="Cambria Math" panose="02040503050406030204" pitchFamily="18" charset="0"/>
                            </a:rPr>
                            <m:t>ö</m:t>
                          </m:r>
                          <m:r>
                            <a:rPr lang="de-DE" sz="1600" b="0" i="1" smtClean="0">
                              <a:solidFill>
                                <a:schemeClr val="bg1"/>
                              </a:solidFill>
                              <a:latin typeface="Cambria Math" panose="02040503050406030204" pitchFamily="18" charset="0"/>
                            </a:rPr>
                            <m:t>𝑔𝑒𝑛</m:t>
                          </m:r>
                        </m:num>
                        <m:den>
                          <m:r>
                            <a:rPr lang="de-DE" sz="1600" b="0" i="1" smtClean="0">
                              <a:solidFill>
                                <a:schemeClr val="bg1"/>
                              </a:solidFill>
                              <a:latin typeface="Cambria Math" panose="02040503050406030204" pitchFamily="18" charset="0"/>
                            </a:rPr>
                            <m:t>𝐾𝑢𝑟𝑧𝑓𝑟𝑖𝑠𝑡𝑖𝑔𝑒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𝑉𝑒𝑟𝑏𝑖𝑛𝑑𝑙𝑖𝑐h𝑘𝑒𝑖𝑡𝑒𝑛</m:t>
                          </m:r>
                        </m:den>
                      </m:f>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840825" y="5521556"/>
                <a:ext cx="4559005" cy="510717"/>
              </a:xfrm>
              <a:prstGeom prst="rect">
                <a:avLst/>
              </a:prstGeom>
              <a:blipFill>
                <a:blip r:embed="rId3"/>
                <a:stretch>
                  <a:fillRect l="-556" t="-4762" r="-556" b="-19048"/>
                </a:stretch>
              </a:blipFill>
            </p:spPr>
            <p:txBody>
              <a:bodyPr/>
              <a:lstStyle/>
              <a:p>
                <a:r>
                  <a:rPr lang="de-DE">
                    <a:noFill/>
                  </a:rPr>
                  <a:t> </a:t>
                </a:r>
              </a:p>
            </p:txBody>
          </p:sp>
        </mc:Fallback>
      </mc:AlternateContent>
      <p:pic>
        <p:nvPicPr>
          <p:cNvPr id="20" name="Grafik 2">
            <a:extLst>
              <a:ext uri="{FF2B5EF4-FFF2-40B4-BE49-F238E27FC236}">
                <a16:creationId xmlns:a16="http://schemas.microsoft.com/office/drawing/2014/main" id="{2DA024BB-84C4-4965-A445-ABBE7CBFC566}"/>
              </a:ext>
            </a:extLst>
          </p:cNvPr>
          <p:cNvPicPr>
            <a:picLocks noChangeAspect="1"/>
          </p:cNvPicPr>
          <p:nvPr/>
        </p:nvPicPr>
        <p:blipFill>
          <a:blip r:embed="rId4"/>
          <a:stretch>
            <a:fillRect/>
          </a:stretch>
        </p:blipFill>
        <p:spPr>
          <a:xfrm>
            <a:off x="9239387" y="336504"/>
            <a:ext cx="2496033" cy="1329137"/>
          </a:xfrm>
          <a:prstGeom prst="rect">
            <a:avLst/>
          </a:prstGeom>
        </p:spPr>
      </p:pic>
      <p:sp>
        <p:nvSpPr>
          <p:cNvPr id="22" name="Textplatzhalter 32">
            <a:extLst>
              <a:ext uri="{FF2B5EF4-FFF2-40B4-BE49-F238E27FC236}">
                <a16:creationId xmlns:a16="http://schemas.microsoft.com/office/drawing/2014/main" id="{D3136600-2C13-4E65-ADC1-70DCE8DED69F}"/>
              </a:ext>
            </a:extLst>
          </p:cNvPr>
          <p:cNvSpPr>
            <a:spLocks noGrp="1"/>
          </p:cNvSpPr>
          <p:nvPr>
            <p:ph type="body" sz="quarter" idx="13"/>
          </p:nvPr>
        </p:nvSpPr>
        <p:spPr>
          <a:xfrm>
            <a:off x="1240446" y="440371"/>
            <a:ext cx="6889865" cy="697353"/>
          </a:xfrm>
        </p:spPr>
        <p:txBody>
          <a:bodyPr>
            <a:noAutofit/>
          </a:bodyPr>
          <a:lstStyle/>
          <a:p>
            <a:r>
              <a:rPr lang="en-GB" dirty="0"/>
              <a:t>Wichtige Finanzkennzahlen: </a:t>
            </a:r>
          </a:p>
          <a:p>
            <a:r>
              <a:rPr lang="en-GB" dirty="0"/>
              <a:t>Current Ratio</a:t>
            </a:r>
          </a:p>
          <a:p>
            <a:endParaRPr lang="en-GB" dirty="0"/>
          </a:p>
        </p:txBody>
      </p:sp>
    </p:spTree>
    <p:extLst>
      <p:ext uri="{BB962C8B-B14F-4D97-AF65-F5344CB8AC3E}">
        <p14:creationId xmlns:p14="http://schemas.microsoft.com/office/powerpoint/2010/main" val="221427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3"/>
          </p:nvPr>
        </p:nvSpPr>
        <p:spPr>
          <a:xfrm>
            <a:off x="1240446" y="440371"/>
            <a:ext cx="6889865" cy="697353"/>
          </a:xfrm>
        </p:spPr>
        <p:txBody>
          <a:bodyPr>
            <a:noAutofit/>
          </a:bodyPr>
          <a:lstStyle/>
          <a:p>
            <a:r>
              <a:rPr lang="en-GB" dirty="0"/>
              <a:t>Wichtige Finanzkennzahlen: </a:t>
            </a:r>
          </a:p>
          <a:p>
            <a:r>
              <a:rPr lang="en-GB" dirty="0"/>
              <a:t>Return on Investment</a:t>
            </a:r>
          </a:p>
          <a:p>
            <a:endParaRPr lang="en-GB" dirty="0"/>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86748" y="2018394"/>
            <a:ext cx="3436904" cy="45512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rPr>
              <a:t>Return on Investment (ROI) ist eine finanzielle Kennzahl für die Rentabilität, die häufig verwendet wird, um die Rendite oder den Gewinn aus einer Investition zu messen. ROI ist ein einfaches Verhältnis des Gewinns aus einer Investition im Verhältnis zu </a:t>
            </a:r>
            <a:r>
              <a:rPr lang="en-GB" sz="2200" dirty="0" err="1">
                <a:solidFill>
                  <a:srgbClr val="44546A"/>
                </a:solidFill>
                <a:latin typeface="+mj-lt"/>
              </a:rPr>
              <a:t>ihren</a:t>
            </a:r>
            <a:r>
              <a:rPr lang="en-GB" sz="2200" dirty="0">
                <a:solidFill>
                  <a:srgbClr val="44546A"/>
                </a:solidFill>
                <a:latin typeface="+mj-lt"/>
              </a:rPr>
              <a:t> </a:t>
            </a:r>
            <a:r>
              <a:rPr lang="en-GB" sz="2200" dirty="0" err="1">
                <a:solidFill>
                  <a:srgbClr val="44546A"/>
                </a:solidFill>
                <a:latin typeface="+mj-lt"/>
              </a:rPr>
              <a:t>Kosten</a:t>
            </a:r>
            <a:r>
              <a:rPr lang="en-GB" sz="2200" dirty="0">
                <a:solidFill>
                  <a:srgbClr val="44546A"/>
                </a:solidFill>
                <a:latin typeface="+mj-lt"/>
              </a:rPr>
              <a:t>.</a:t>
            </a:r>
          </a:p>
          <a:p>
            <a:pPr algn="l">
              <a:lnSpc>
                <a:spcPct val="100000"/>
              </a:lnSpc>
            </a:pPr>
            <a:r>
              <a:rPr lang="en-GB" sz="2200" dirty="0">
                <a:solidFill>
                  <a:srgbClr val="44546A"/>
                </a:solidFill>
                <a:latin typeface="+mj-lt"/>
              </a:rPr>
              <a:t>Sie </a:t>
            </a:r>
            <a:r>
              <a:rPr lang="en-GB" sz="2200" dirty="0" err="1">
                <a:solidFill>
                  <a:srgbClr val="44546A"/>
                </a:solidFill>
                <a:latin typeface="+mj-lt"/>
              </a:rPr>
              <a:t>ist</a:t>
            </a:r>
            <a:r>
              <a:rPr lang="en-GB" sz="2200" dirty="0">
                <a:solidFill>
                  <a:srgbClr val="44546A"/>
                </a:solidFill>
                <a:latin typeface="+mj-lt"/>
              </a:rPr>
              <a:t> </a:t>
            </a:r>
            <a:r>
              <a:rPr lang="en-GB" sz="2200" dirty="0" err="1">
                <a:solidFill>
                  <a:srgbClr val="44546A"/>
                </a:solidFill>
                <a:latin typeface="+mj-lt"/>
              </a:rPr>
              <a:t>nützlich</a:t>
            </a:r>
            <a:r>
              <a:rPr lang="en-GB" sz="2200" dirty="0">
                <a:solidFill>
                  <a:srgbClr val="44546A"/>
                </a:solidFill>
                <a:latin typeface="+mj-lt"/>
              </a:rPr>
              <a:t> </a:t>
            </a:r>
            <a:r>
              <a:rPr lang="en-GB" sz="2200" dirty="0" err="1">
                <a:solidFill>
                  <a:srgbClr val="44546A"/>
                </a:solidFill>
                <a:latin typeface="+mj-lt"/>
              </a:rPr>
              <a:t>für</a:t>
            </a:r>
            <a:r>
              <a:rPr lang="en-GB" sz="2200" dirty="0">
                <a:solidFill>
                  <a:srgbClr val="44546A"/>
                </a:solidFill>
                <a:latin typeface="+mj-lt"/>
              </a:rPr>
              <a:t> die Bewertung der </a:t>
            </a:r>
            <a:r>
              <a:rPr lang="en-GB" sz="2200" dirty="0" err="1">
                <a:solidFill>
                  <a:srgbClr val="44546A"/>
                </a:solidFill>
                <a:latin typeface="+mj-lt"/>
              </a:rPr>
              <a:t>potenziellen</a:t>
            </a:r>
            <a:r>
              <a:rPr lang="en-GB" sz="2200" dirty="0">
                <a:solidFill>
                  <a:srgbClr val="44546A"/>
                </a:solidFill>
                <a:latin typeface="+mj-lt"/>
              </a:rPr>
              <a:t> </a:t>
            </a:r>
            <a:r>
              <a:rPr lang="en-GB" sz="2200" dirty="0" err="1">
                <a:solidFill>
                  <a:srgbClr val="44546A"/>
                </a:solidFill>
                <a:latin typeface="+mj-lt"/>
              </a:rPr>
              <a:t>Rendite</a:t>
            </a:r>
            <a:r>
              <a:rPr lang="en-GB" sz="2200" dirty="0">
                <a:solidFill>
                  <a:srgbClr val="44546A"/>
                </a:solidFill>
                <a:latin typeface="+mj-lt"/>
              </a:rPr>
              <a:t> von </a:t>
            </a:r>
            <a:r>
              <a:rPr lang="en-GB" sz="2200" dirty="0" err="1">
                <a:solidFill>
                  <a:srgbClr val="44546A"/>
                </a:solidFill>
                <a:latin typeface="+mj-lt"/>
              </a:rPr>
              <a:t>Investitionen</a:t>
            </a:r>
            <a:r>
              <a:rPr lang="en-GB" sz="2200" dirty="0">
                <a:solidFill>
                  <a:srgbClr val="44546A"/>
                </a:solidFill>
                <a:latin typeface="+mj-lt"/>
              </a:rPr>
              <a:t>.</a:t>
            </a:r>
          </a:p>
        </p:txBody>
      </p:sp>
      <p:pic>
        <p:nvPicPr>
          <p:cNvPr id="3" name="Grafik 2">
            <a:extLst>
              <a:ext uri="{FF2B5EF4-FFF2-40B4-BE49-F238E27FC236}">
                <a16:creationId xmlns:a16="http://schemas.microsoft.com/office/drawing/2014/main" id="{57C341CB-3A92-471A-B866-F924CB1CD035}"/>
              </a:ext>
            </a:extLst>
          </p:cNvPr>
          <p:cNvPicPr>
            <a:picLocks noChangeAspect="1"/>
          </p:cNvPicPr>
          <p:nvPr/>
        </p:nvPicPr>
        <p:blipFill>
          <a:blip r:embed="rId3"/>
          <a:stretch>
            <a:fillRect/>
          </a:stretch>
        </p:blipFill>
        <p:spPr>
          <a:xfrm>
            <a:off x="9234519" y="269471"/>
            <a:ext cx="2700182" cy="1437846"/>
          </a:xfrm>
          <a:prstGeom prst="rect">
            <a:avLst/>
          </a:prstGeom>
        </p:spPr>
      </p:pic>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225614" y="4011742"/>
            <a:ext cx="7879637" cy="972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09988" y="4013712"/>
            <a:ext cx="1449184" cy="972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4266363"/>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215740" y="5056610"/>
            <a:ext cx="7879636" cy="126052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09988" y="5056610"/>
            <a:ext cx="1150782" cy="1260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225614" y="1947386"/>
            <a:ext cx="7879637" cy="20116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8" y="1947387"/>
            <a:ext cx="1150782" cy="201169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041836" y="2833207"/>
            <a:ext cx="953551" cy="492443"/>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Bedeu</a:t>
            </a:r>
            <a:r>
              <a:rPr lang="en-GB" sz="1600" b="1" spc="113" dirty="0">
                <a:solidFill>
                  <a:schemeClr val="bg1"/>
                </a:solidFill>
                <a:latin typeface="+mj-lt"/>
                <a:ea typeface="Roboto" charset="0"/>
                <a:cs typeface="Roboto" charset="0"/>
                <a:sym typeface="Bebas Neue" charset="0"/>
              </a:rPr>
              <a:t>-tung</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169989" y="2192294"/>
            <a:ext cx="7025488" cy="1569660"/>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chemeClr val="bg1"/>
                </a:solidFill>
                <a:latin typeface="+mj-lt"/>
                <a:ea typeface="Lato Light" charset="0"/>
                <a:cs typeface="Lato Light" charset="0"/>
              </a:rPr>
              <a:t>Der ROI ist ein grobes Maß für die Rentabilität einer Investition.</a:t>
            </a:r>
          </a:p>
          <a:p>
            <a:pPr marL="171450" indent="-171450">
              <a:buFont typeface="Arial" panose="020B0604020202020204" pitchFamily="34" charset="0"/>
              <a:buChar char="•"/>
            </a:pPr>
            <a:r>
              <a:rPr lang="en-GB" sz="1600" dirty="0">
                <a:solidFill>
                  <a:schemeClr val="bg1"/>
                </a:solidFill>
                <a:latin typeface="+mj-lt"/>
                <a:ea typeface="Lato Light" charset="0"/>
                <a:cs typeface="Lato Light" charset="0"/>
              </a:rPr>
              <a:t>Die Kennzahl hat ein breites Spektrum an Interpretationen, wie z. B. die Rentabilität einer Aktienanlage, der Kauf einer neuen Produktionsanlage oder das Ergebnis einer Immobilientransaktion. Der ROI ist vergleichsweise einfach zu berechnen und zu verstehen, und </a:t>
            </a:r>
            <a:r>
              <a:rPr lang="en-GB" sz="1600" dirty="0" err="1">
                <a:solidFill>
                  <a:schemeClr val="bg1"/>
                </a:solidFill>
                <a:latin typeface="+mj-lt"/>
                <a:ea typeface="Lato Light" charset="0"/>
                <a:cs typeface="Lato Light" charset="0"/>
              </a:rPr>
              <a:t>durch</a:t>
            </a:r>
            <a:r>
              <a:rPr lang="en-GB" sz="1600" dirty="0">
                <a:solidFill>
                  <a:schemeClr val="bg1"/>
                </a:solidFill>
                <a:latin typeface="+mj-lt"/>
                <a:ea typeface="Lato Light" charset="0"/>
                <a:cs typeface="Lato Light" charset="0"/>
              </a:rPr>
              <a:t> seine </a:t>
            </a:r>
            <a:r>
              <a:rPr lang="en-GB" sz="1600" dirty="0" err="1">
                <a:solidFill>
                  <a:schemeClr val="bg1"/>
                </a:solidFill>
                <a:latin typeface="+mj-lt"/>
                <a:ea typeface="Lato Light" charset="0"/>
                <a:cs typeface="Lato Light" charset="0"/>
              </a:rPr>
              <a:t>Einfachheit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ist</a:t>
            </a:r>
            <a:r>
              <a:rPr lang="en-GB" sz="1600" dirty="0">
                <a:solidFill>
                  <a:schemeClr val="bg1"/>
                </a:solidFill>
                <a:latin typeface="+mj-lt"/>
                <a:ea typeface="Lato Light" charset="0"/>
                <a:cs typeface="Lato Light" charset="0"/>
              </a:rPr>
              <a:t> er international eine standardisierte, </a:t>
            </a:r>
            <a:r>
              <a:rPr lang="en-GB" sz="1600" dirty="0" err="1">
                <a:solidFill>
                  <a:schemeClr val="bg1"/>
                </a:solidFill>
                <a:latin typeface="+mj-lt"/>
                <a:ea typeface="Lato Light" charset="0"/>
                <a:cs typeface="Lato Light" charset="0"/>
              </a:rPr>
              <a:t>universelle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Kennzahl</a:t>
            </a:r>
            <a:endParaRPr lang="en-GB" sz="1600" dirty="0">
              <a:solidFill>
                <a:schemeClr val="bg1"/>
              </a:solidFill>
              <a:latin typeface="+mj-lt"/>
              <a:ea typeface="Lato Light" charset="0"/>
              <a:cs typeface="Lato Light" charset="0"/>
            </a:endParaRP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142152" y="4379425"/>
            <a:ext cx="1234243"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225615" y="5524769"/>
            <a:ext cx="768480" cy="246221"/>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390871" y="3942227"/>
            <a:ext cx="6761019" cy="1077218"/>
          </a:xfrm>
          <a:prstGeom prst="rect">
            <a:avLst/>
          </a:prstGeom>
          <a:noFill/>
        </p:spPr>
        <p:txBody>
          <a:bodyPr wrap="square" rtlCol="0">
            <a:spAutoFit/>
          </a:bodyPr>
          <a:lstStyle/>
          <a:p>
            <a:r>
              <a:rPr lang="en-GB" sz="1600" dirty="0">
                <a:solidFill>
                  <a:schemeClr val="bg1"/>
                </a:solidFill>
                <a:ea typeface="Lato Light" charset="0"/>
                <a:cs typeface="Lato Light" charset="0"/>
              </a:rPr>
              <a:t>Der ROI wird berechnet, indem die Netto-Rendite der Investition durch die Investitionskosten geteilt und </a:t>
            </a:r>
            <a:r>
              <a:rPr lang="en-GB" sz="1600" dirty="0" err="1">
                <a:solidFill>
                  <a:schemeClr val="bg1"/>
                </a:solidFill>
                <a:ea typeface="Lato Light" charset="0"/>
                <a:cs typeface="Lato Light" charset="0"/>
              </a:rPr>
              <a:t>mit</a:t>
            </a:r>
            <a:r>
              <a:rPr lang="en-GB" sz="1600" dirty="0">
                <a:solidFill>
                  <a:schemeClr val="bg1"/>
                </a:solidFill>
                <a:ea typeface="Lato Light" charset="0"/>
                <a:cs typeface="Lato Light" charset="0"/>
              </a:rPr>
              <a:t> 100 multipliziert wird oder indem der </a:t>
            </a:r>
            <a:r>
              <a:rPr lang="en-GB" sz="1600" dirty="0" err="1">
                <a:solidFill>
                  <a:schemeClr val="bg1"/>
                </a:solidFill>
                <a:ea typeface="Lato Light" charset="0"/>
                <a:cs typeface="Lato Light" charset="0"/>
              </a:rPr>
              <a:t>Anfangswert</a:t>
            </a:r>
            <a:r>
              <a:rPr lang="en-GB" sz="1600" dirty="0">
                <a:solidFill>
                  <a:schemeClr val="bg1"/>
                </a:solidFill>
                <a:ea typeface="Lato Light" charset="0"/>
                <a:cs typeface="Lato Light" charset="0"/>
              </a:rPr>
              <a:t> der Investition vom Endwert der Investition subtrahiert wird, </a:t>
            </a:r>
            <a:r>
              <a:rPr lang="en-GB" sz="1600" dirty="0" err="1">
                <a:solidFill>
                  <a:schemeClr val="bg1"/>
                </a:solidFill>
                <a:ea typeface="Lato Light" charset="0"/>
                <a:cs typeface="Lato Light" charset="0"/>
              </a:rPr>
              <a:t>diese</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Zahl</a:t>
            </a:r>
            <a:r>
              <a:rPr lang="en-GB" sz="1600" dirty="0">
                <a:solidFill>
                  <a:schemeClr val="bg1"/>
                </a:solidFill>
                <a:ea typeface="Lato Light" charset="0"/>
                <a:cs typeface="Lato Light" charset="0"/>
              </a:rPr>
              <a:t> durch die Kosten der Investition geteilt und </a:t>
            </a:r>
            <a:r>
              <a:rPr lang="en-GB" sz="1600" dirty="0" err="1">
                <a:solidFill>
                  <a:schemeClr val="bg1"/>
                </a:solidFill>
                <a:ea typeface="Lato Light" charset="0"/>
                <a:cs typeface="Lato Light" charset="0"/>
              </a:rPr>
              <a:t>mit</a:t>
            </a:r>
            <a:r>
              <a:rPr lang="en-GB" sz="1600" dirty="0">
                <a:solidFill>
                  <a:schemeClr val="bg1"/>
                </a:solidFill>
                <a:ea typeface="Lato Light" charset="0"/>
                <a:cs typeface="Lato Light" charset="0"/>
              </a:rPr>
              <a:t> 100 multipliziert wird.</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581574" y="5182693"/>
                <a:ext cx="3896708" cy="467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𝑅𝑂𝐼</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𝑁𝑒𝑡𝑡𝑜𝑟𝑒𝑛𝑑𝑖𝑡𝑒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𝐼𝑛𝑣𝑒𝑠𝑡𝑖𝑡𝑖𝑜𝑛</m:t>
                          </m:r>
                        </m:num>
                        <m:den>
                          <m:r>
                            <a:rPr lang="de-DE" sz="1600" b="0" i="1" smtClean="0">
                              <a:solidFill>
                                <a:schemeClr val="bg1"/>
                              </a:solidFill>
                              <a:latin typeface="Cambria Math" panose="02040503050406030204" pitchFamily="18" charset="0"/>
                            </a:rPr>
                            <m:t>𝐼𝑛𝑣𝑒𝑠𝑡𝑖𝑡𝑖𝑜𝑛𝑠𝑘𝑜𝑠𝑡𝑒𝑛</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581574" y="5182693"/>
                <a:ext cx="3896708" cy="467564"/>
              </a:xfrm>
              <a:prstGeom prst="rect">
                <a:avLst/>
              </a:prstGeom>
              <a:blipFill>
                <a:blip r:embed="rId4"/>
                <a:stretch>
                  <a:fillRect l="-974" t="-8108" r="-649" b="-162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2E2437BB-03C8-47DA-AF54-95515E55D72B}"/>
                  </a:ext>
                </a:extLst>
              </p:cNvPr>
              <p:cNvSpPr txBox="1"/>
              <p:nvPr/>
            </p:nvSpPr>
            <p:spPr>
              <a:xfrm>
                <a:off x="5163196" y="5802442"/>
                <a:ext cx="6420347"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𝑅𝑂𝐼</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𝐸𝑛𝑑𝑤𝑒𝑟𝑡</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𝐼𝑛𝑣𝑒𝑠𝑡𝑖𝑡𝑖𝑜𝑛</m:t>
                          </m:r>
                          <m:r>
                            <a:rPr lang="en-GB" sz="1600" b="0" i="1" smtClean="0">
                              <a:solidFill>
                                <a:schemeClr val="bg1"/>
                              </a:solidFill>
                              <a:latin typeface="Cambria Math" panose="02040503050406030204" pitchFamily="18" charset="0"/>
                            </a:rPr>
                            <m:t>−</m:t>
                          </m:r>
                          <m:r>
                            <a:rPr lang="de-DE" sz="1600" b="0" i="1" smtClean="0">
                              <a:solidFill>
                                <a:schemeClr val="bg1"/>
                              </a:solidFill>
                              <a:latin typeface="Cambria Math" panose="02040503050406030204" pitchFamily="18" charset="0"/>
                            </a:rPr>
                            <m:t>𝐴𝑛𝑓𝑎𝑛𝑔𝑠𝑤𝑒𝑟𝑡</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𝑑𝑒𝑟</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𝐼𝑛𝑣𝑒𝑠𝑡𝑖𝑡𝑖𝑜𝑛</m:t>
                          </m:r>
                        </m:num>
                        <m:den>
                          <m:r>
                            <a:rPr lang="de-DE" sz="1600" b="0" i="1" smtClean="0">
                              <a:solidFill>
                                <a:schemeClr val="bg1"/>
                              </a:solidFill>
                              <a:latin typeface="Cambria Math" panose="02040503050406030204" pitchFamily="18" charset="0"/>
                            </a:rPr>
                            <m:t>𝐼𝑛𝑣𝑒𝑠𝑡𝑖𝑡𝑖𝑜𝑛𝑠𝑘𝑜𝑠𝑡𝑒𝑛</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0" name="Textfeld 19">
                <a:extLst>
                  <a:ext uri="{FF2B5EF4-FFF2-40B4-BE49-F238E27FC236}">
                    <a16:creationId xmlns:a16="http://schemas.microsoft.com/office/drawing/2014/main" id="{2E2437BB-03C8-47DA-AF54-95515E55D72B}"/>
                  </a:ext>
                </a:extLst>
              </p:cNvPr>
              <p:cNvSpPr txBox="1">
                <a:spLocks noRot="1" noChangeAspect="1" noMove="1" noResize="1" noEditPoints="1" noAdjustHandles="1" noChangeArrowheads="1" noChangeShapeType="1" noTextEdit="1"/>
              </p:cNvSpPr>
              <p:nvPr/>
            </p:nvSpPr>
            <p:spPr>
              <a:xfrm>
                <a:off x="5163196" y="5802442"/>
                <a:ext cx="6420347" cy="468205"/>
              </a:xfrm>
              <a:prstGeom prst="rect">
                <a:avLst/>
              </a:prstGeom>
              <a:blipFill>
                <a:blip r:embed="rId5"/>
                <a:stretch>
                  <a:fillRect l="-197" t="-5263" r="-197" b="-15789"/>
                </a:stretch>
              </a:blipFill>
            </p:spPr>
            <p:txBody>
              <a:bodyPr/>
              <a:lstStyle/>
              <a:p>
                <a:r>
                  <a:rPr lang="de-DE">
                    <a:noFill/>
                  </a:rPr>
                  <a:t> </a:t>
                </a:r>
              </a:p>
            </p:txBody>
          </p:sp>
        </mc:Fallback>
      </mc:AlternateContent>
      <p:sp>
        <p:nvSpPr>
          <p:cNvPr id="22" name="Rectangle 85">
            <a:extLst>
              <a:ext uri="{FF2B5EF4-FFF2-40B4-BE49-F238E27FC236}">
                <a16:creationId xmlns:a16="http://schemas.microsoft.com/office/drawing/2014/main" id="{62981E6F-D177-4B92-9350-3C202D49C88E}"/>
              </a:ext>
            </a:extLst>
          </p:cNvPr>
          <p:cNvSpPr>
            <a:spLocks/>
          </p:cNvSpPr>
          <p:nvPr/>
        </p:nvSpPr>
        <p:spPr bwMode="auto">
          <a:xfrm>
            <a:off x="10835391" y="5319473"/>
            <a:ext cx="574133" cy="307777"/>
          </a:xfrm>
          <a:prstGeom prst="rect">
            <a:avLst/>
          </a:prstGeom>
          <a:noFill/>
          <a:ln>
            <a:noFill/>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a:solidFill>
                  <a:srgbClr val="4472C4"/>
                </a:solidFill>
                <a:latin typeface="+mj-lt"/>
                <a:ea typeface="Roboto" charset="0"/>
                <a:cs typeface="Roboto" charset="0"/>
                <a:sym typeface="Bebas Neue" charset="0"/>
              </a:rPr>
              <a:t>Oder</a:t>
            </a:r>
          </a:p>
        </p:txBody>
      </p:sp>
    </p:spTree>
    <p:extLst>
      <p:ext uri="{BB962C8B-B14F-4D97-AF65-F5344CB8AC3E}">
        <p14:creationId xmlns:p14="http://schemas.microsoft.com/office/powerpoint/2010/main" val="400806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41D884EA-448D-4F47-B2CA-373386EECD7B}"/>
              </a:ext>
            </a:extLst>
          </p:cNvPr>
          <p:cNvSpPr txBox="1">
            <a:spLocks/>
          </p:cNvSpPr>
          <p:nvPr/>
        </p:nvSpPr>
        <p:spPr>
          <a:xfrm>
            <a:off x="47129" y="1894054"/>
            <a:ext cx="3962345" cy="363719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Aus der Personalabteilung lassen sich eine Vielzahl von Indikatoren für Krisen in frühen Phasen ermitteln. </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Mitarbeiter haben meist ein sehr sensibles Gefühl für das Unternehmen - auch wenn sie es nicht direkt artikulieren. </a:t>
            </a:r>
          </a:p>
          <a:p>
            <a:pPr marL="285750" indent="-285750" algn="l">
              <a:lnSpc>
                <a:spcPct val="100000"/>
              </a:lnSpc>
              <a:spcBef>
                <a:spcPts val="600"/>
              </a:spcBef>
              <a:buFont typeface="Wingdings" panose="05000000000000000000" pitchFamily="2" charset="2"/>
              <a:buChar char="à"/>
            </a:pPr>
            <a:r>
              <a:rPr lang="en-GB" sz="1800" dirty="0">
                <a:solidFill>
                  <a:schemeClr val="tx1"/>
                </a:solidFill>
                <a:latin typeface="+mj-lt"/>
                <a:ea typeface="Open Sans Light" panose="020B0306030504020204" pitchFamily="34" charset="0"/>
                <a:cs typeface="Open Sans Light" panose="020B0306030504020204" pitchFamily="34" charset="0"/>
              </a:rPr>
              <a:t>Mit relativ geringem Aufwand können Sie wichtige Informationen über den Zustand des Unternehmens generieren - vor allem, wenn Sie diese im Laufe der Zeit überprüfen</a:t>
            </a:r>
          </a:p>
          <a:p>
            <a:pPr marL="285750" indent="-285750" algn="l">
              <a:lnSpc>
                <a:spcPct val="100000"/>
              </a:lnSpc>
              <a:spcBef>
                <a:spcPts val="600"/>
              </a:spcBef>
              <a:buFont typeface="Wingdings" panose="05000000000000000000" pitchFamily="2" charset="2"/>
              <a:buChar char="à"/>
            </a:pP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id="{1D2C48CF-572B-471B-9927-7F174D882DEB}"/>
              </a:ext>
            </a:extLst>
          </p:cNvPr>
          <p:cNvPicPr>
            <a:picLocks noChangeAspect="1"/>
          </p:cNvPicPr>
          <p:nvPr/>
        </p:nvPicPr>
        <p:blipFill>
          <a:blip r:embed="rId3"/>
          <a:stretch>
            <a:fillRect/>
          </a:stretch>
        </p:blipFill>
        <p:spPr>
          <a:xfrm>
            <a:off x="9115434" y="187879"/>
            <a:ext cx="2855118" cy="1520351"/>
          </a:xfrm>
          <a:prstGeom prst="rect">
            <a:avLst/>
          </a:prstGeom>
        </p:spPr>
      </p:pic>
      <p:sp>
        <p:nvSpPr>
          <p:cNvPr id="7" name="Freeform 89">
            <a:extLst>
              <a:ext uri="{FF2B5EF4-FFF2-40B4-BE49-F238E27FC236}">
                <a16:creationId xmlns:a16="http://schemas.microsoft.com/office/drawing/2014/main" id="{8CD52BCE-2D67-4DAF-87F2-B3245DC636F8}"/>
              </a:ext>
            </a:extLst>
          </p:cNvPr>
          <p:cNvSpPr>
            <a:spLocks/>
          </p:cNvSpPr>
          <p:nvPr/>
        </p:nvSpPr>
        <p:spPr bwMode="auto">
          <a:xfrm>
            <a:off x="4275117" y="4180165"/>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9" name="Freeform 107">
            <a:extLst>
              <a:ext uri="{FF2B5EF4-FFF2-40B4-BE49-F238E27FC236}">
                <a16:creationId xmlns:a16="http://schemas.microsoft.com/office/drawing/2014/main" id="{5E40DB30-0959-4180-9464-1A742F75889C}"/>
              </a:ext>
            </a:extLst>
          </p:cNvPr>
          <p:cNvSpPr>
            <a:spLocks/>
          </p:cNvSpPr>
          <p:nvPr/>
        </p:nvSpPr>
        <p:spPr bwMode="auto">
          <a:xfrm>
            <a:off x="8019254" y="4180165"/>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1" name="TextBox 50">
            <a:extLst>
              <a:ext uri="{FF2B5EF4-FFF2-40B4-BE49-F238E27FC236}">
                <a16:creationId xmlns:a16="http://schemas.microsoft.com/office/drawing/2014/main" id="{0B1FAFCC-0B9C-4BBF-BAFA-31F891DAC65E}"/>
              </a:ext>
            </a:extLst>
          </p:cNvPr>
          <p:cNvSpPr txBox="1"/>
          <p:nvPr/>
        </p:nvSpPr>
        <p:spPr>
          <a:xfrm>
            <a:off x="10275214" y="4373679"/>
            <a:ext cx="1310919"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Mitarbeiter-</a:t>
            </a:r>
            <a:br>
              <a:rPr lang="en-GB" sz="16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umfragen</a:t>
            </a:r>
            <a:endParaRPr lang="en-GB" sz="1600" b="1" dirty="0">
              <a:solidFill>
                <a:schemeClr val="bg1"/>
              </a:solidFill>
              <a:latin typeface="Calibri Light (Überschriften)"/>
              <a:ea typeface="Roboto" charset="0"/>
              <a:cs typeface="Roboto" charset="0"/>
            </a:endParaRPr>
          </a:p>
        </p:txBody>
      </p:sp>
      <p:sp>
        <p:nvSpPr>
          <p:cNvPr id="13" name="TextBox 57">
            <a:extLst>
              <a:ext uri="{FF2B5EF4-FFF2-40B4-BE49-F238E27FC236}">
                <a16:creationId xmlns:a16="http://schemas.microsoft.com/office/drawing/2014/main" id="{32ABBA0A-4188-4C93-A7E2-B7F9499FE20F}"/>
              </a:ext>
            </a:extLst>
          </p:cNvPr>
          <p:cNvSpPr txBox="1"/>
          <p:nvPr/>
        </p:nvSpPr>
        <p:spPr>
          <a:xfrm>
            <a:off x="7993456" y="4266225"/>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Welche Themen bewerten Ihre Mitarbeiter als wichtig?</a:t>
            </a:r>
          </a:p>
        </p:txBody>
      </p:sp>
      <p:sp>
        <p:nvSpPr>
          <p:cNvPr id="14" name="TextBox 58">
            <a:extLst>
              <a:ext uri="{FF2B5EF4-FFF2-40B4-BE49-F238E27FC236}">
                <a16:creationId xmlns:a16="http://schemas.microsoft.com/office/drawing/2014/main" id="{FED6F5CB-5414-44A2-B661-CC657BC7997A}"/>
              </a:ext>
            </a:extLst>
          </p:cNvPr>
          <p:cNvSpPr txBox="1"/>
          <p:nvPr/>
        </p:nvSpPr>
        <p:spPr>
          <a:xfrm>
            <a:off x="4341080" y="4389335"/>
            <a:ext cx="1079785"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Anonyme</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Box</a:t>
            </a:r>
          </a:p>
        </p:txBody>
      </p:sp>
      <p:sp>
        <p:nvSpPr>
          <p:cNvPr id="16" name="TextBox 61">
            <a:extLst>
              <a:ext uri="{FF2B5EF4-FFF2-40B4-BE49-F238E27FC236}">
                <a16:creationId xmlns:a16="http://schemas.microsoft.com/office/drawing/2014/main" id="{6DF5B167-88FA-441F-93DB-C20FD695CBF2}"/>
              </a:ext>
            </a:extLst>
          </p:cNvPr>
          <p:cNvSpPr txBox="1"/>
          <p:nvPr/>
        </p:nvSpPr>
        <p:spPr>
          <a:xfrm>
            <a:off x="5140381" y="4217375"/>
            <a:ext cx="2586434" cy="830997"/>
          </a:xfrm>
          <a:prstGeom prst="rect">
            <a:avLst/>
          </a:prstGeom>
          <a:noFill/>
        </p:spPr>
        <p:txBody>
          <a:bodyPr wrap="square" rtlCol="0">
            <a:spAutoFit/>
          </a:bodyPr>
          <a:lstStyle/>
          <a:p>
            <a:pPr algn="r">
              <a:spcBef>
                <a:spcPts val="600"/>
              </a:spcBef>
            </a:pPr>
            <a:r>
              <a:rPr lang="en-GB" sz="1600" dirty="0" err="1">
                <a:solidFill>
                  <a:schemeClr val="bg1"/>
                </a:solidFill>
                <a:latin typeface="Calibri Light (Überschriften)"/>
                <a:ea typeface="Lato Light" charset="0"/>
                <a:cs typeface="Lato Light" charset="0"/>
              </a:rPr>
              <a:t>Gibt</a:t>
            </a:r>
            <a:r>
              <a:rPr lang="en-GB" sz="1600" dirty="0">
                <a:solidFill>
                  <a:schemeClr val="bg1"/>
                </a:solidFill>
                <a:latin typeface="Calibri Light (Überschriften)"/>
                <a:ea typeface="Lato Light" charset="0"/>
                <a:cs typeface="Lato Light" charset="0"/>
              </a:rPr>
              <a:t> es die Möglichkeit, wichtige Themen anonym </a:t>
            </a:r>
            <a:r>
              <a:rPr lang="en-GB" sz="1600" dirty="0" err="1">
                <a:solidFill>
                  <a:schemeClr val="bg1"/>
                </a:solidFill>
                <a:latin typeface="Calibri Light (Überschriften)"/>
                <a:ea typeface="Lato Light" charset="0"/>
                <a:cs typeface="Lato Light" charset="0"/>
              </a:rPr>
              <a:t>anzusprechen</a:t>
            </a:r>
            <a:r>
              <a:rPr lang="en-GB" sz="1600" dirty="0">
                <a:solidFill>
                  <a:schemeClr val="bg1"/>
                </a:solidFill>
                <a:latin typeface="Calibri Light (Überschriften)"/>
                <a:ea typeface="Lato Light" charset="0"/>
                <a:cs typeface="Lato Light" charset="0"/>
              </a:rPr>
              <a:t>?</a:t>
            </a:r>
          </a:p>
        </p:txBody>
      </p:sp>
      <p:sp>
        <p:nvSpPr>
          <p:cNvPr id="17" name="Freeform 89">
            <a:extLst>
              <a:ext uri="{FF2B5EF4-FFF2-40B4-BE49-F238E27FC236}">
                <a16:creationId xmlns:a16="http://schemas.microsoft.com/office/drawing/2014/main" id="{B7EDE789-8006-4179-84A5-D6DF5B23718C}"/>
              </a:ext>
            </a:extLst>
          </p:cNvPr>
          <p:cNvSpPr>
            <a:spLocks/>
          </p:cNvSpPr>
          <p:nvPr/>
        </p:nvSpPr>
        <p:spPr bwMode="auto">
          <a:xfrm>
            <a:off x="4275117" y="2154059"/>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9" name="Freeform 107">
            <a:extLst>
              <a:ext uri="{FF2B5EF4-FFF2-40B4-BE49-F238E27FC236}">
                <a16:creationId xmlns:a16="http://schemas.microsoft.com/office/drawing/2014/main" id="{67AE75DA-8E67-4B04-A3BC-4010E1387A38}"/>
              </a:ext>
            </a:extLst>
          </p:cNvPr>
          <p:cNvSpPr>
            <a:spLocks/>
          </p:cNvSpPr>
          <p:nvPr/>
        </p:nvSpPr>
        <p:spPr bwMode="auto">
          <a:xfrm>
            <a:off x="8019254" y="2154059"/>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1" name="TextBox 66">
            <a:extLst>
              <a:ext uri="{FF2B5EF4-FFF2-40B4-BE49-F238E27FC236}">
                <a16:creationId xmlns:a16="http://schemas.microsoft.com/office/drawing/2014/main" id="{4DBF01B7-29F3-430E-B64D-F65E348E75EA}"/>
              </a:ext>
            </a:extLst>
          </p:cNvPr>
          <p:cNvSpPr txBox="1"/>
          <p:nvPr/>
        </p:nvSpPr>
        <p:spPr>
          <a:xfrm>
            <a:off x="10275214" y="2327134"/>
            <a:ext cx="1427358" cy="584775"/>
          </a:xfrm>
          <a:prstGeom prst="rect">
            <a:avLst/>
          </a:prstGeom>
          <a:noFill/>
        </p:spPr>
        <p:txBody>
          <a:bodyPr wrap="square" rtlCol="0">
            <a:spAutoFit/>
          </a:bodyPr>
          <a:lstStyle/>
          <a:p>
            <a:r>
              <a:rPr lang="en-GB" sz="1600" b="1" dirty="0" err="1">
                <a:solidFill>
                  <a:schemeClr val="bg1"/>
                </a:solidFill>
                <a:latin typeface="Calibri Light (Überschriften)"/>
                <a:ea typeface="Roboto" charset="0"/>
                <a:cs typeface="Roboto" charset="0"/>
              </a:rPr>
              <a:t>Initiativ</a:t>
            </a:r>
            <a:r>
              <a:rPr lang="en-GB" sz="1600" b="1" dirty="0">
                <a:solidFill>
                  <a:schemeClr val="bg1"/>
                </a:solidFill>
                <a:latin typeface="Calibri Light (Überschriften)"/>
                <a:ea typeface="Roboto" charset="0"/>
                <a:cs typeface="Roboto" charset="0"/>
              </a:rPr>
              <a:t>- </a:t>
            </a:r>
            <a:br>
              <a:rPr lang="en-GB" sz="14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Bewerbungen</a:t>
            </a:r>
            <a:endParaRPr lang="en-GB" sz="1400" b="1" dirty="0">
              <a:solidFill>
                <a:schemeClr val="bg1"/>
              </a:solidFill>
              <a:latin typeface="Calibri Light (Überschriften)"/>
              <a:ea typeface="Roboto" charset="0"/>
              <a:cs typeface="Roboto" charset="0"/>
            </a:endParaRPr>
          </a:p>
        </p:txBody>
      </p:sp>
      <p:sp>
        <p:nvSpPr>
          <p:cNvPr id="23" name="TextBox 68">
            <a:extLst>
              <a:ext uri="{FF2B5EF4-FFF2-40B4-BE49-F238E27FC236}">
                <a16:creationId xmlns:a16="http://schemas.microsoft.com/office/drawing/2014/main" id="{4AAD5F81-3400-49EB-8C2F-ECCE9B783D65}"/>
              </a:ext>
            </a:extLst>
          </p:cNvPr>
          <p:cNvSpPr txBox="1"/>
          <p:nvPr/>
        </p:nvSpPr>
        <p:spPr>
          <a:xfrm>
            <a:off x="8089151" y="2233980"/>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Schicken Ihnen weniger Leute </a:t>
            </a:r>
            <a:r>
              <a:rPr lang="en-GB" sz="1600" dirty="0" err="1">
                <a:solidFill>
                  <a:schemeClr val="bg1"/>
                </a:solidFill>
                <a:latin typeface="Calibri Light (Überschriften)"/>
                <a:ea typeface="Lato Light" charset="0"/>
                <a:cs typeface="Lato Light" charset="0"/>
              </a:rPr>
              <a:t>Initiativ-bewerbungen</a:t>
            </a:r>
            <a:r>
              <a:rPr lang="en-GB" sz="1600" dirty="0">
                <a:solidFill>
                  <a:schemeClr val="bg1"/>
                </a:solidFill>
                <a:latin typeface="Calibri Light (Überschriften)"/>
                <a:ea typeface="Lato Light" charset="0"/>
                <a:cs typeface="Lato Light" charset="0"/>
              </a:rPr>
              <a:t>?</a:t>
            </a:r>
          </a:p>
        </p:txBody>
      </p:sp>
      <p:sp>
        <p:nvSpPr>
          <p:cNvPr id="24" name="TextBox 69">
            <a:extLst>
              <a:ext uri="{FF2B5EF4-FFF2-40B4-BE49-F238E27FC236}">
                <a16:creationId xmlns:a16="http://schemas.microsoft.com/office/drawing/2014/main" id="{5643234F-F01A-475A-A350-EAA86C9D435D}"/>
              </a:ext>
            </a:extLst>
          </p:cNvPr>
          <p:cNvSpPr txBox="1"/>
          <p:nvPr/>
        </p:nvSpPr>
        <p:spPr>
          <a:xfrm>
            <a:off x="4351899" y="2329176"/>
            <a:ext cx="1195645" cy="584775"/>
          </a:xfrm>
          <a:prstGeom prst="rect">
            <a:avLst/>
          </a:prstGeom>
          <a:noFill/>
        </p:spPr>
        <p:txBody>
          <a:bodyPr wrap="square" rtlCol="0">
            <a:spAutoFit/>
          </a:bodyPr>
          <a:lstStyle/>
          <a:p>
            <a:r>
              <a:rPr lang="en-GB" sz="1600" b="1" dirty="0" err="1">
                <a:solidFill>
                  <a:schemeClr val="bg1"/>
                </a:solidFill>
                <a:latin typeface="Calibri Light (Überschriften)"/>
                <a:ea typeface="Roboto" charset="0"/>
                <a:cs typeface="Roboto" charset="0"/>
              </a:rPr>
              <a:t>Krank</a:t>
            </a:r>
            <a:r>
              <a:rPr lang="en-GB" sz="1600" b="1" dirty="0">
                <a:solidFill>
                  <a:schemeClr val="bg1"/>
                </a:solidFill>
                <a:latin typeface="Calibri Light (Überschriften)"/>
                <a:ea typeface="Roboto" charset="0"/>
                <a:cs typeface="Roboto" charset="0"/>
              </a:rPr>
              <a:t>- </a:t>
            </a:r>
            <a:br>
              <a:rPr lang="en-GB" sz="16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meldungen</a:t>
            </a:r>
            <a:endParaRPr lang="en-GB" sz="1600" b="1" dirty="0">
              <a:solidFill>
                <a:schemeClr val="bg1"/>
              </a:solidFill>
              <a:latin typeface="Calibri Light (Überschriften)"/>
              <a:ea typeface="Roboto" charset="0"/>
              <a:cs typeface="Roboto" charset="0"/>
            </a:endParaRPr>
          </a:p>
        </p:txBody>
      </p:sp>
      <p:sp>
        <p:nvSpPr>
          <p:cNvPr id="26" name="TextBox 71">
            <a:extLst>
              <a:ext uri="{FF2B5EF4-FFF2-40B4-BE49-F238E27FC236}">
                <a16:creationId xmlns:a16="http://schemas.microsoft.com/office/drawing/2014/main" id="{0B92B998-D9C9-497F-8354-4173F57E9434}"/>
              </a:ext>
            </a:extLst>
          </p:cNvPr>
          <p:cNvSpPr txBox="1"/>
          <p:nvPr/>
        </p:nvSpPr>
        <p:spPr>
          <a:xfrm>
            <a:off x="5482859" y="2252232"/>
            <a:ext cx="2243955" cy="830997"/>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Hat sich der </a:t>
            </a:r>
            <a:r>
              <a:rPr lang="en-GB" sz="1600" dirty="0" err="1">
                <a:solidFill>
                  <a:schemeClr val="bg1"/>
                </a:solidFill>
                <a:latin typeface="Calibri Light (Überschriften)"/>
                <a:ea typeface="Lato Light" charset="0"/>
                <a:cs typeface="Lato Light" charset="0"/>
              </a:rPr>
              <a:t>Anteil</a:t>
            </a:r>
            <a:r>
              <a:rPr lang="en-GB" sz="1600" dirty="0">
                <a:solidFill>
                  <a:schemeClr val="bg1"/>
                </a:solidFill>
                <a:latin typeface="Calibri Light (Überschriften)"/>
                <a:ea typeface="Lato Light" charset="0"/>
                <a:cs typeface="Lato Light" charset="0"/>
              </a:rPr>
              <a:t> der</a:t>
            </a:r>
            <a:br>
              <a:rPr lang="en-GB" sz="1600" dirty="0">
                <a:solidFill>
                  <a:schemeClr val="bg1"/>
                </a:solidFill>
                <a:latin typeface="Calibri Light (Überschriften)"/>
                <a:ea typeface="Lato Light" charset="0"/>
                <a:cs typeface="Lato Light" charset="0"/>
              </a:rPr>
            </a:br>
            <a:r>
              <a:rPr lang="en-GB" sz="1600" dirty="0">
                <a:solidFill>
                  <a:schemeClr val="bg1"/>
                </a:solidFill>
                <a:latin typeface="Calibri Light (Überschriften)"/>
                <a:ea typeface="Lato Light" charset="0"/>
                <a:cs typeface="Lato Light" charset="0"/>
              </a:rPr>
              <a:t>Krankmeldungen im Laufe der Zeit verändert?</a:t>
            </a:r>
          </a:p>
        </p:txBody>
      </p:sp>
      <p:sp>
        <p:nvSpPr>
          <p:cNvPr id="27" name="Freeform 89">
            <a:extLst>
              <a:ext uri="{FF2B5EF4-FFF2-40B4-BE49-F238E27FC236}">
                <a16:creationId xmlns:a16="http://schemas.microsoft.com/office/drawing/2014/main" id="{3F66CBB9-69F9-490C-B13D-5E926B4ECC61}"/>
              </a:ext>
            </a:extLst>
          </p:cNvPr>
          <p:cNvSpPr>
            <a:spLocks/>
          </p:cNvSpPr>
          <p:nvPr/>
        </p:nvSpPr>
        <p:spPr bwMode="auto">
          <a:xfrm>
            <a:off x="4275117" y="3167112"/>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9" name="Freeform 107">
            <a:extLst>
              <a:ext uri="{FF2B5EF4-FFF2-40B4-BE49-F238E27FC236}">
                <a16:creationId xmlns:a16="http://schemas.microsoft.com/office/drawing/2014/main" id="{4798D0B2-E367-49F2-A361-5361786EF2E0}"/>
              </a:ext>
            </a:extLst>
          </p:cNvPr>
          <p:cNvSpPr>
            <a:spLocks/>
          </p:cNvSpPr>
          <p:nvPr/>
        </p:nvSpPr>
        <p:spPr bwMode="auto">
          <a:xfrm>
            <a:off x="8019254" y="3167112"/>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31" name="TextBox 76">
            <a:extLst>
              <a:ext uri="{FF2B5EF4-FFF2-40B4-BE49-F238E27FC236}">
                <a16:creationId xmlns:a16="http://schemas.microsoft.com/office/drawing/2014/main" id="{5CAD7237-627D-4EDC-8562-699AF96894A8}"/>
              </a:ext>
            </a:extLst>
          </p:cNvPr>
          <p:cNvSpPr txBox="1"/>
          <p:nvPr/>
        </p:nvSpPr>
        <p:spPr>
          <a:xfrm>
            <a:off x="10256925" y="3138390"/>
            <a:ext cx="1506466" cy="830997"/>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Online- </a:t>
            </a:r>
            <a:r>
              <a:rPr lang="en-GB" sz="1600" b="1" dirty="0" err="1">
                <a:solidFill>
                  <a:schemeClr val="bg1"/>
                </a:solidFill>
                <a:latin typeface="Calibri Light (Überschriften)"/>
                <a:ea typeface="Roboto" charset="0"/>
                <a:cs typeface="Roboto" charset="0"/>
              </a:rPr>
              <a:t>Bewer-tungen</a:t>
            </a:r>
            <a:r>
              <a:rPr lang="en-GB" sz="1600" b="1" dirty="0">
                <a:solidFill>
                  <a:schemeClr val="bg1"/>
                </a:solidFill>
                <a:latin typeface="Calibri Light (Überschriften)"/>
                <a:ea typeface="Roboto" charset="0"/>
                <a:cs typeface="Roboto" charset="0"/>
              </a:rPr>
              <a:t> der Arbeitgeber</a:t>
            </a:r>
          </a:p>
        </p:txBody>
      </p:sp>
      <p:sp>
        <p:nvSpPr>
          <p:cNvPr id="34" name="TextBox 78">
            <a:extLst>
              <a:ext uri="{FF2B5EF4-FFF2-40B4-BE49-F238E27FC236}">
                <a16:creationId xmlns:a16="http://schemas.microsoft.com/office/drawing/2014/main" id="{F285DDD7-7918-4674-AB45-D60630990332}"/>
              </a:ext>
            </a:extLst>
          </p:cNvPr>
          <p:cNvSpPr txBox="1"/>
          <p:nvPr/>
        </p:nvSpPr>
        <p:spPr>
          <a:xfrm>
            <a:off x="8057459" y="3095743"/>
            <a:ext cx="2243955" cy="1077218"/>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Verfolgen Sie Online-</a:t>
            </a:r>
            <a:r>
              <a:rPr lang="en-GB" sz="1600" dirty="0" err="1">
                <a:solidFill>
                  <a:schemeClr val="bg1"/>
                </a:solidFill>
                <a:latin typeface="Calibri Light (Überschriften)"/>
                <a:ea typeface="Lato Light" charset="0"/>
                <a:cs typeface="Lato Light" charset="0"/>
              </a:rPr>
              <a:t>Plattformen</a:t>
            </a:r>
            <a:r>
              <a:rPr lang="en-GB" sz="1600" dirty="0">
                <a:solidFill>
                  <a:schemeClr val="bg1"/>
                </a:solidFill>
                <a:latin typeface="Calibri Light (Überschriften)"/>
                <a:ea typeface="Lato Light" charset="0"/>
                <a:cs typeface="Lato Light" charset="0"/>
              </a:rPr>
              <a:t> </a:t>
            </a:r>
            <a:r>
              <a:rPr lang="en-GB" sz="1600" dirty="0" err="1">
                <a:solidFill>
                  <a:schemeClr val="bg1"/>
                </a:solidFill>
                <a:latin typeface="Calibri Light (Überschriften)"/>
                <a:ea typeface="Lato Light" charset="0"/>
                <a:cs typeface="Lato Light" charset="0"/>
              </a:rPr>
              <a:t>für</a:t>
            </a:r>
            <a:r>
              <a:rPr lang="en-GB" sz="1600" dirty="0">
                <a:solidFill>
                  <a:schemeClr val="bg1"/>
                </a:solidFill>
                <a:latin typeface="Calibri Light (Überschriften)"/>
                <a:ea typeface="Lato Light" charset="0"/>
                <a:cs typeface="Lato Light" charset="0"/>
              </a:rPr>
              <a:t> Bewertungen von Arbeitgebern?</a:t>
            </a:r>
          </a:p>
        </p:txBody>
      </p:sp>
      <p:sp>
        <p:nvSpPr>
          <p:cNvPr id="35" name="TextBox 79">
            <a:extLst>
              <a:ext uri="{FF2B5EF4-FFF2-40B4-BE49-F238E27FC236}">
                <a16:creationId xmlns:a16="http://schemas.microsoft.com/office/drawing/2014/main" id="{0FD2CC53-F0B5-471B-805E-109D536C1E9B}"/>
              </a:ext>
            </a:extLst>
          </p:cNvPr>
          <p:cNvSpPr txBox="1"/>
          <p:nvPr/>
        </p:nvSpPr>
        <p:spPr>
          <a:xfrm>
            <a:off x="4335406" y="3184330"/>
            <a:ext cx="1743846" cy="830997"/>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Zeit </a:t>
            </a:r>
            <a:r>
              <a:rPr lang="en-GB" sz="1600" b="1" dirty="0" err="1">
                <a:solidFill>
                  <a:schemeClr val="bg1"/>
                </a:solidFill>
                <a:latin typeface="Calibri Light (Überschriften)"/>
                <a:ea typeface="Roboto" charset="0"/>
                <a:cs typeface="Roboto" charset="0"/>
              </a:rPr>
              <a:t>für</a:t>
            </a:r>
            <a:r>
              <a:rPr lang="en-GB" sz="1600" b="1" dirty="0">
                <a:solidFill>
                  <a:schemeClr val="bg1"/>
                </a:solidFill>
                <a:latin typeface="Calibri Light (Überschriften)"/>
                <a:ea typeface="Roboto" charset="0"/>
                <a:cs typeface="Roboto" charset="0"/>
              </a:rPr>
              <a:t> </a:t>
            </a:r>
            <a:r>
              <a:rPr lang="en-GB" sz="1600" b="1" dirty="0" err="1">
                <a:solidFill>
                  <a:schemeClr val="bg1"/>
                </a:solidFill>
                <a:latin typeface="Calibri Light (Überschriften)"/>
                <a:ea typeface="Roboto" charset="0"/>
                <a:cs typeface="Roboto" charset="0"/>
              </a:rPr>
              <a:t>Wieder-besetzung</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von </a:t>
            </a:r>
            <a:r>
              <a:rPr lang="en-GB" sz="1600" b="1" dirty="0" err="1">
                <a:solidFill>
                  <a:schemeClr val="bg1"/>
                </a:solidFill>
                <a:latin typeface="Calibri Light (Überschriften)"/>
                <a:ea typeface="Roboto" charset="0"/>
                <a:cs typeface="Roboto" charset="0"/>
              </a:rPr>
              <a:t>Stellen</a:t>
            </a:r>
            <a:endParaRPr lang="en-GB" sz="1600" b="1" dirty="0">
              <a:solidFill>
                <a:schemeClr val="bg1"/>
              </a:solidFill>
              <a:latin typeface="Calibri Light (Überschriften)"/>
              <a:ea typeface="Roboto" charset="0"/>
              <a:cs typeface="Roboto" charset="0"/>
            </a:endParaRPr>
          </a:p>
        </p:txBody>
      </p:sp>
      <p:sp>
        <p:nvSpPr>
          <p:cNvPr id="38" name="TextBox 88">
            <a:extLst>
              <a:ext uri="{FF2B5EF4-FFF2-40B4-BE49-F238E27FC236}">
                <a16:creationId xmlns:a16="http://schemas.microsoft.com/office/drawing/2014/main" id="{29E2E27F-81CD-431D-B621-5E1DAE476B16}"/>
              </a:ext>
            </a:extLst>
          </p:cNvPr>
          <p:cNvSpPr txBox="1"/>
          <p:nvPr/>
        </p:nvSpPr>
        <p:spPr>
          <a:xfrm>
            <a:off x="5547544" y="3314846"/>
            <a:ext cx="2179270" cy="584775"/>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Wie </a:t>
            </a:r>
            <a:r>
              <a:rPr lang="en-GB" sz="1600" dirty="0" err="1">
                <a:solidFill>
                  <a:schemeClr val="bg1"/>
                </a:solidFill>
                <a:latin typeface="Calibri Light (Überschriften)"/>
                <a:ea typeface="Lato Light" charset="0"/>
                <a:cs typeface="Lato Light" charset="0"/>
              </a:rPr>
              <a:t>schwer</a:t>
            </a:r>
            <a:r>
              <a:rPr lang="en-GB" sz="1600" dirty="0">
                <a:solidFill>
                  <a:schemeClr val="bg1"/>
                </a:solidFill>
                <a:latin typeface="Calibri Light (Überschriften)"/>
                <a:ea typeface="Lato Light" charset="0"/>
                <a:cs typeface="Lato Light" charset="0"/>
              </a:rPr>
              <a:t> </a:t>
            </a:r>
            <a:r>
              <a:rPr lang="en-GB" sz="1600" dirty="0" err="1">
                <a:solidFill>
                  <a:schemeClr val="bg1"/>
                </a:solidFill>
                <a:latin typeface="Calibri Light (Überschriften)"/>
                <a:ea typeface="Lato Light" charset="0"/>
                <a:cs typeface="Lato Light" charset="0"/>
              </a:rPr>
              <a:t>ist</a:t>
            </a:r>
            <a:r>
              <a:rPr lang="en-GB" sz="1600" dirty="0">
                <a:solidFill>
                  <a:schemeClr val="bg1"/>
                </a:solidFill>
                <a:latin typeface="Calibri Light (Überschriften)"/>
                <a:ea typeface="Lato Light" charset="0"/>
                <a:cs typeface="Lato Light" charset="0"/>
              </a:rPr>
              <a:t> die </a:t>
            </a:r>
            <a:r>
              <a:rPr lang="en-GB" sz="1600" dirty="0" err="1">
                <a:solidFill>
                  <a:schemeClr val="bg1"/>
                </a:solidFill>
                <a:latin typeface="Calibri Light (Überschriften)"/>
                <a:ea typeface="Lato Light" charset="0"/>
                <a:cs typeface="Lato Light" charset="0"/>
              </a:rPr>
              <a:t>Mitarbeitersuche</a:t>
            </a:r>
            <a:r>
              <a:rPr lang="en-GB" sz="1600" dirty="0">
                <a:solidFill>
                  <a:schemeClr val="bg1"/>
                </a:solidFill>
                <a:latin typeface="Calibri Light (Überschriften)"/>
                <a:ea typeface="Lato Light" charset="0"/>
                <a:cs typeface="Lato Light" charset="0"/>
              </a:rPr>
              <a:t>?</a:t>
            </a:r>
          </a:p>
        </p:txBody>
      </p:sp>
      <p:sp>
        <p:nvSpPr>
          <p:cNvPr id="39" name="Freeform 89">
            <a:extLst>
              <a:ext uri="{FF2B5EF4-FFF2-40B4-BE49-F238E27FC236}">
                <a16:creationId xmlns:a16="http://schemas.microsoft.com/office/drawing/2014/main" id="{694AB284-2B32-489D-8B0F-AB45E839EE61}"/>
              </a:ext>
            </a:extLst>
          </p:cNvPr>
          <p:cNvSpPr>
            <a:spLocks/>
          </p:cNvSpPr>
          <p:nvPr/>
        </p:nvSpPr>
        <p:spPr bwMode="auto">
          <a:xfrm>
            <a:off x="4275117"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F587B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3" name="TextBox 58">
            <a:extLst>
              <a:ext uri="{FF2B5EF4-FFF2-40B4-BE49-F238E27FC236}">
                <a16:creationId xmlns:a16="http://schemas.microsoft.com/office/drawing/2014/main" id="{6BB8FFDA-1A77-4EAA-8C58-7B6E68D89282}"/>
              </a:ext>
            </a:extLst>
          </p:cNvPr>
          <p:cNvSpPr txBox="1"/>
          <p:nvPr/>
        </p:nvSpPr>
        <p:spPr>
          <a:xfrm>
            <a:off x="4352766" y="5397507"/>
            <a:ext cx="1360790"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Mitarbeiter-</a:t>
            </a:r>
            <a:br>
              <a:rPr lang="en-GB" sz="16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gespräche</a:t>
            </a:r>
            <a:endParaRPr lang="en-GB" sz="1600" b="1" dirty="0">
              <a:solidFill>
                <a:schemeClr val="bg1"/>
              </a:solidFill>
              <a:latin typeface="Calibri Light (Überschriften)"/>
              <a:ea typeface="Roboto" charset="0"/>
              <a:cs typeface="Roboto" charset="0"/>
            </a:endParaRPr>
          </a:p>
        </p:txBody>
      </p:sp>
      <p:sp>
        <p:nvSpPr>
          <p:cNvPr id="44" name="TextBox 61">
            <a:extLst>
              <a:ext uri="{FF2B5EF4-FFF2-40B4-BE49-F238E27FC236}">
                <a16:creationId xmlns:a16="http://schemas.microsoft.com/office/drawing/2014/main" id="{4FDF694E-233B-4495-B44F-59EA9F132E80}"/>
              </a:ext>
            </a:extLst>
          </p:cNvPr>
          <p:cNvSpPr txBox="1"/>
          <p:nvPr/>
        </p:nvSpPr>
        <p:spPr>
          <a:xfrm>
            <a:off x="5440961" y="5151871"/>
            <a:ext cx="2305949" cy="1077218"/>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Führen Sie regelmäßig Mitarbeitergespräche? Sind sie offen für konstruktives Feedback?</a:t>
            </a:r>
          </a:p>
        </p:txBody>
      </p:sp>
      <p:sp>
        <p:nvSpPr>
          <p:cNvPr id="45" name="Freeform 89">
            <a:extLst>
              <a:ext uri="{FF2B5EF4-FFF2-40B4-BE49-F238E27FC236}">
                <a16:creationId xmlns:a16="http://schemas.microsoft.com/office/drawing/2014/main" id="{312993C2-8CB0-463C-97FF-9C6DA1B995A8}"/>
              </a:ext>
            </a:extLst>
          </p:cNvPr>
          <p:cNvSpPr>
            <a:spLocks/>
          </p:cNvSpPr>
          <p:nvPr/>
        </p:nvSpPr>
        <p:spPr bwMode="auto">
          <a:xfrm>
            <a:off x="8019254"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C00000"/>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6" name="TextBox 58">
            <a:extLst>
              <a:ext uri="{FF2B5EF4-FFF2-40B4-BE49-F238E27FC236}">
                <a16:creationId xmlns:a16="http://schemas.microsoft.com/office/drawing/2014/main" id="{17AA3031-B056-4EBF-9A9A-AA00B6DB8137}"/>
              </a:ext>
            </a:extLst>
          </p:cNvPr>
          <p:cNvSpPr txBox="1"/>
          <p:nvPr/>
        </p:nvSpPr>
        <p:spPr>
          <a:xfrm>
            <a:off x="10301414" y="5474451"/>
            <a:ext cx="1427358"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Feedback-</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Kultur</a:t>
            </a:r>
          </a:p>
        </p:txBody>
      </p:sp>
      <p:sp>
        <p:nvSpPr>
          <p:cNvPr id="47" name="TextBox 61">
            <a:extLst>
              <a:ext uri="{FF2B5EF4-FFF2-40B4-BE49-F238E27FC236}">
                <a16:creationId xmlns:a16="http://schemas.microsoft.com/office/drawing/2014/main" id="{F07DB9A6-B469-4499-A9CF-9AC9F42E353D}"/>
              </a:ext>
            </a:extLst>
          </p:cNvPr>
          <p:cNvSpPr txBox="1"/>
          <p:nvPr/>
        </p:nvSpPr>
        <p:spPr>
          <a:xfrm>
            <a:off x="8082045" y="5290418"/>
            <a:ext cx="2166418"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Haben Sie eine konstruktive, </a:t>
            </a:r>
            <a:r>
              <a:rPr lang="en-GB" sz="1600" dirty="0" err="1">
                <a:solidFill>
                  <a:schemeClr val="bg1"/>
                </a:solidFill>
                <a:latin typeface="Calibri Light (Überschriften)"/>
                <a:ea typeface="Lato Light" charset="0"/>
                <a:cs typeface="Lato Light" charset="0"/>
              </a:rPr>
              <a:t>offene</a:t>
            </a:r>
            <a:r>
              <a:rPr lang="en-GB" sz="1600" dirty="0">
                <a:solidFill>
                  <a:schemeClr val="bg1"/>
                </a:solidFill>
                <a:latin typeface="Calibri Light (Überschriften)"/>
                <a:ea typeface="Lato Light" charset="0"/>
                <a:cs typeface="Lato Light" charset="0"/>
              </a:rPr>
              <a:t> </a:t>
            </a:r>
            <a:r>
              <a:rPr lang="en-GB" sz="1600" dirty="0" err="1">
                <a:solidFill>
                  <a:schemeClr val="bg1"/>
                </a:solidFill>
                <a:latin typeface="Calibri Light (Überschriften)"/>
                <a:ea typeface="Lato Light" charset="0"/>
                <a:cs typeface="Lato Light" charset="0"/>
              </a:rPr>
              <a:t>Unternehmenskultur</a:t>
            </a:r>
            <a:r>
              <a:rPr lang="en-GB" sz="1600" dirty="0">
                <a:solidFill>
                  <a:schemeClr val="bg1"/>
                </a:solidFill>
                <a:latin typeface="Calibri Light (Überschriften)"/>
                <a:ea typeface="Lato Light" charset="0"/>
                <a:cs typeface="Lato Light" charset="0"/>
              </a:rPr>
              <a:t>?</a:t>
            </a:r>
          </a:p>
        </p:txBody>
      </p:sp>
      <p:sp>
        <p:nvSpPr>
          <p:cNvPr id="32" name="Textplatzhalter 32">
            <a:extLst>
              <a:ext uri="{FF2B5EF4-FFF2-40B4-BE49-F238E27FC236}">
                <a16:creationId xmlns:a16="http://schemas.microsoft.com/office/drawing/2014/main" id="{480E36BB-A5B9-4251-9120-6351213D2D5B}"/>
              </a:ext>
            </a:extLst>
          </p:cNvPr>
          <p:cNvSpPr txBox="1">
            <a:spLocks/>
          </p:cNvSpPr>
          <p:nvPr/>
        </p:nvSpPr>
        <p:spPr>
          <a:xfrm>
            <a:off x="1009100" y="722890"/>
            <a:ext cx="9087377"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Informationsquellen</a:t>
            </a:r>
            <a:r>
              <a:rPr lang="en-GB" dirty="0"/>
              <a:t> </a:t>
            </a:r>
            <a:r>
              <a:rPr lang="en-GB" dirty="0" err="1"/>
              <a:t>im</a:t>
            </a:r>
            <a:r>
              <a:rPr lang="en-GB" dirty="0"/>
              <a:t> Unternehmen: HR</a:t>
            </a:r>
          </a:p>
        </p:txBody>
      </p:sp>
    </p:spTree>
    <p:extLst>
      <p:ext uri="{BB962C8B-B14F-4D97-AF65-F5344CB8AC3E}">
        <p14:creationId xmlns:p14="http://schemas.microsoft.com/office/powerpoint/2010/main" val="1607882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9z0BfYDViNNVROxaZMCXk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Ipb85q8CYITlH8jNymY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TS1BJ4uk4q9LZYiknRJ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nTYJM.v9lik0_Dl7B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H.kGax3fTvp0fPgC5GY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mfG4a8PTqVE.23dkXJ57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TjFlTQ3lhHiyXNbMlcc7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Fc4fdgmRGKqFLcHB_ret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PJhJlHNA2DtUD4ICtot2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Hi2z1j_lp3W0FATZk_zO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rLwoNkZVO5WoSDCvK9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AABU.8E3yhtNAl_zbpw6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2QuV4OznqsjHxU8BZBF4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s6KM3.uWsxuv5FdZN382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EwUjiU8SWH2WfjFqpt1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U0oXemrt4gbALyGy1UE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Tyk3i9siAEEMVDUNqm7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2pxUAqQefnX.6ICz6KC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hqDXTlQRqumi_TOvZvM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6D8SqCLfZQt51pE1NpqC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qYrqh5oT9_gPxuNcLdf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II4_gSg1HaMP_1clBlxQ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ArqBHU6z4_Ck1z.LZOLX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r2fGAGgbu921ZLoxuRG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Ipb85q8CYITlH8jNymY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Hc01vIc0H6u9ZhnIvZqv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rLwoNkZVO5WoSDCvK9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Ipb85q8CYITlH8jNymYX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Hi2z1j_lp3W0FATZk_z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0ecx7SCeQbM6cOlSBrz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GEnz5U6PDN_JmzWWFOa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zPjdhcVClCjYcQx4qmC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9NaV3sC5hjbA_UKOc04q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vfDanExT4nDTJzwv5oLFg"/>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6431</Words>
  <Application>Microsoft Office PowerPoint</Application>
  <PresentationFormat>Breitbild</PresentationFormat>
  <Paragraphs>484</Paragraphs>
  <Slides>37</Slides>
  <Notes>37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5" baseType="lpstr">
      <vt:lpstr>Arial</vt:lpstr>
      <vt:lpstr>Calibri</vt:lpstr>
      <vt:lpstr>Calibri Light</vt:lpstr>
      <vt:lpstr>Calibri Light (Überschriften)</vt:lpstr>
      <vt:lpstr>Cambria Math</vt:lpstr>
      <vt:lpstr>Wingdings</vt:lpstr>
      <vt:lpstr>Office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Erika Nepp</dc:creator>
  <cp:lastModifiedBy>Erika Nepp</cp:lastModifiedBy>
  <cp:revision>1</cp:revision>
  <dcterms:created xsi:type="dcterms:W3CDTF">2021-08-18T12:07:02Z</dcterms:created>
  <dcterms:modified xsi:type="dcterms:W3CDTF">2021-08-18T12:16:46Z</dcterms:modified>
</cp:coreProperties>
</file>