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321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1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2AC3C-89DA-4E20-A51B-74050D7F239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34EF7-357E-42BB-9CB3-754B73CDC7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261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5377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6D29B6-B189-44EC-8B39-67BC873964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BD80A7-EF9A-4615-83A3-B145A5195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9219A3-88F6-4F1E-83E6-EFAF3640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3D5C82-CE79-491C-BBB9-196E4607D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8DFCC6-0CD5-4725-B2FC-C14C6BB75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018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28F87C-B816-47A9-8363-0805F6C6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66967A-68B0-465D-9384-3FFF4DD23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F6E052-0FA1-4B27-8526-0543873B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8EACCF-FCFF-4AD4-900C-5350BEEF6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919FD0-F335-46C6-9E25-E7B06620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708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95510C9-2B16-464F-9535-8A94A5FB94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B8F54-8872-4F86-A9F8-B14EEC199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35BE7A-719D-4569-A5E6-14F34EC61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20C0ED-980E-41AE-AEA9-B7B1B1E68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FABFDA-470F-45B0-B68C-7B68001DD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8375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16695" y="873302"/>
            <a:ext cx="8852377" cy="69735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600">
                <a:solidFill>
                  <a:srgbClr val="245473"/>
                </a:solidFill>
              </a:defRPr>
            </a:lvl1pPr>
            <a:lvl2pPr marL="800100" indent="-342900">
              <a:buFontTx/>
              <a:defRPr sz="3600">
                <a:solidFill>
                  <a:srgbClr val="245473"/>
                </a:solidFill>
              </a:defRPr>
            </a:lvl2pPr>
            <a:lvl3pPr marL="1325879" indent="-411479">
              <a:buFontTx/>
              <a:defRPr sz="3600">
                <a:solidFill>
                  <a:srgbClr val="245473"/>
                </a:solidFill>
              </a:defRPr>
            </a:lvl3pPr>
            <a:lvl4pPr marL="1828800" indent="-457200">
              <a:buFontTx/>
              <a:defRPr sz="3600">
                <a:solidFill>
                  <a:srgbClr val="245473"/>
                </a:solidFill>
              </a:defRPr>
            </a:lvl4pPr>
            <a:lvl5pPr marL="2286000" indent="-457200">
              <a:buFontTx/>
              <a:defRPr sz="3600">
                <a:solidFill>
                  <a:srgbClr val="245473"/>
                </a:solidFill>
              </a:defRPr>
            </a:lvl5pPr>
          </a:lstStyle>
          <a:p>
            <a:r>
              <a:t>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0" name="Text Placeholder 25"/>
          <p:cNvSpPr>
            <a:spLocks noGrp="1"/>
          </p:cNvSpPr>
          <p:nvPr>
            <p:ph type="body" idx="21" hasCustomPrompt="1"/>
          </p:nvPr>
        </p:nvSpPr>
        <p:spPr>
          <a:xfrm>
            <a:off x="2734102" y="1982977"/>
            <a:ext cx="8834971" cy="397510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245473"/>
                </a:solidFill>
              </a:defRPr>
            </a:lvl1pPr>
          </a:lstStyle>
          <a:p>
            <a:r>
              <a:t>Main Body Text</a:t>
            </a:r>
          </a:p>
        </p:txBody>
      </p:sp>
      <p:sp>
        <p:nvSpPr>
          <p:cNvPr id="141" name="Straight Connector 17"/>
          <p:cNvSpPr/>
          <p:nvPr/>
        </p:nvSpPr>
        <p:spPr>
          <a:xfrm flipH="1" flipV="1">
            <a:off x="2266122" y="1767276"/>
            <a:ext cx="9676866" cy="1"/>
          </a:xfrm>
          <a:prstGeom prst="line">
            <a:avLst/>
          </a:prstGeom>
          <a:ln w="19050">
            <a:solidFill>
              <a:srgbClr val="EC2179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2" name="Rectangle 15"/>
          <p:cNvSpPr/>
          <p:nvPr/>
        </p:nvSpPr>
        <p:spPr>
          <a:xfrm>
            <a:off x="5698" y="-17907"/>
            <a:ext cx="12198724" cy="94943"/>
          </a:xfrm>
          <a:prstGeom prst="rect">
            <a:avLst/>
          </a:prstGeom>
          <a:solidFill>
            <a:srgbClr val="29B3E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43" name="Picture 24" descr="Picture 24"/>
          <p:cNvPicPr>
            <a:picLocks noChangeAspect="1"/>
          </p:cNvPicPr>
          <p:nvPr/>
        </p:nvPicPr>
        <p:blipFill>
          <a:blip r:embed="rId2"/>
          <a:srcRect l="25733" t="18650"/>
          <a:stretch>
            <a:fillRect/>
          </a:stretch>
        </p:blipFill>
        <p:spPr>
          <a:xfrm>
            <a:off x="0" y="37278"/>
            <a:ext cx="1364978" cy="1286879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テキスト プレースホルダー 36"/>
          <p:cNvSpPr txBox="1"/>
          <p:nvPr/>
        </p:nvSpPr>
        <p:spPr>
          <a:xfrm>
            <a:off x="3379726" y="6342598"/>
            <a:ext cx="8255954" cy="228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spcBef>
                <a:spcPts val="200"/>
              </a:spcBef>
              <a:defRPr sz="1000">
                <a:solidFill>
                  <a:srgbClr val="245473"/>
                </a:solidFill>
              </a:defRPr>
            </a:lvl1pPr>
          </a:lstStyle>
          <a:p>
            <a:r>
              <a:t>screening for business health</a:t>
            </a:r>
          </a:p>
        </p:txBody>
      </p:sp>
      <p:pic>
        <p:nvPicPr>
          <p:cNvPr id="145" name="Picture 28" descr="Picture 28"/>
          <p:cNvPicPr>
            <a:picLocks noChangeAspect="1"/>
          </p:cNvPicPr>
          <p:nvPr/>
        </p:nvPicPr>
        <p:blipFill>
          <a:blip r:embed="rId3"/>
          <a:srcRect b="24514"/>
          <a:stretch>
            <a:fillRect/>
          </a:stretch>
        </p:blipFill>
        <p:spPr>
          <a:xfrm>
            <a:off x="8757635" y="6375844"/>
            <a:ext cx="1257735" cy="191647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346605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14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31AD2-6058-4A0C-97FF-BF9A69158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0B2754-29EC-46C8-852F-4EB3B5146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899383-1F5C-4D5E-B0AC-129F25AFC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B8C205-DE01-44F2-8ED9-7486638DA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20DADB-51ED-4871-9027-3E58CB9F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46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2211C7-B910-4134-81D1-D7AA16491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4140B8-A367-43A9-910C-95F85ED11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64DF09-07C4-4FA0-8AC9-0BE42422A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9E8BC5-9DAA-4358-9474-42E655DE9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9253B7-CA0F-4272-B874-85ABF614E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45800-0097-401B-9BCF-A0C49FA6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8558E7-CBE0-4A62-8164-066DDB0543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4A48B7-45AE-429E-8D76-62E126386A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4457FFE-2078-4B3F-943C-74E1C3F4B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A3A025-3B25-473A-8A75-41BF036EF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28DC2F-A243-49A3-A5D0-D7C59BA6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809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A6D655-DFCD-4848-889C-6654428B1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3EA363-DACF-4E1D-9078-66134E3ED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BD94A0-B902-46F1-AB8A-75425F544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E021753-59F3-4732-B60C-D91785E8C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419C780-118B-428A-B2F9-768BEC53B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49B5991-CE65-4409-9DCE-2184190F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FE3538C-93C3-4717-B6C4-A8076E655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5276378-39A5-49E6-8B9F-3FB56AC7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35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8CB1B0-E48F-4C9C-A1C8-8A8777C1D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B955631-D0B5-4F02-ABAF-1E79BBD81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91F5466-561A-4553-A73B-170A8A522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4BD4735-D649-4855-92DD-717262AEF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06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52CBD7A-7FB8-47A4-A23C-216F30FC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4D322F8-FCB1-469D-A123-500F57294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CA52604-7870-4DB4-B4BF-778C9644E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2353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C385C-4099-4603-BD53-3EABF04E3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7C353D-E0EC-41E0-9E24-01931AD08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794A38C-0EDB-48C2-9AD2-304B225242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EAB676-1B01-42FA-95FE-55AF8DBD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046733-AD2C-402B-9A73-018BCAE8D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475D95-9B67-4085-BB00-C1EA69F8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21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D84073-17F1-4119-A379-B4EB6157D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F2F7443-0B30-47BA-A1ED-2505093482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EA4939-143A-42DA-96AD-AD988FECA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2D1949-5F71-4BA0-AAE0-505C376DD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79F67D-5EA3-44E2-A855-BD5348485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47AFAB-D644-4442-83FF-EF032CCC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06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CAD8A27-9F82-4A23-9FB9-AB14A9D27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02BF7F-FF82-4BB0-B70D-B61A737ED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631B79-17E7-481B-A949-2A1FEBCD3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67C5-1F83-4638-8AC1-35466B02C0FE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5F98DC-C1B0-4628-B484-130097646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53F594-EFE9-4769-8080-8193F36CEA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F853B-C74F-4B8A-8F82-D899715099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821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1B5E7D2C-93EE-469D-8726-66BF8D83B6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1126" y="2875427"/>
            <a:ext cx="9821959" cy="1582271"/>
          </a:xfrm>
        </p:spPr>
        <p:txBody>
          <a:bodyPr/>
          <a:lstStyle/>
          <a:p>
            <a:r>
              <a:rPr lang="en-GB" dirty="0" err="1"/>
              <a:t>Mehr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Führung</a:t>
            </a:r>
            <a:r>
              <a:rPr lang="en-GB" dirty="0"/>
              <a:t> versus Management </a:t>
            </a:r>
          </a:p>
        </p:txBody>
      </p:sp>
    </p:spTree>
    <p:extLst>
      <p:ext uri="{BB962C8B-B14F-4D97-AF65-F5344CB8AC3E}">
        <p14:creationId xmlns:p14="http://schemas.microsoft.com/office/powerpoint/2010/main" val="388879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ubtitle 2"/>
          <p:cNvSpPr txBox="1"/>
          <p:nvPr/>
        </p:nvSpPr>
        <p:spPr>
          <a:xfrm>
            <a:off x="286267" y="2174442"/>
            <a:ext cx="2271177" cy="2867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2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Führung</a:t>
            </a:r>
            <a:r>
              <a:rPr dirty="0"/>
              <a:t> </a:t>
            </a:r>
            <a:r>
              <a:rPr lang="de-DE" dirty="0"/>
              <a:t>nun </a:t>
            </a:r>
            <a:r>
              <a:rPr dirty="0"/>
              <a:t>gut und Management </a:t>
            </a:r>
            <a:r>
              <a:rPr dirty="0" err="1"/>
              <a:t>schlecht</a:t>
            </a:r>
            <a:r>
              <a:rPr dirty="0"/>
              <a:t>? </a:t>
            </a:r>
            <a:endParaRPr lang="de-DE" dirty="0"/>
          </a:p>
          <a:p>
            <a:r>
              <a:rPr dirty="0" err="1"/>
              <a:t>Natürlich</a:t>
            </a:r>
            <a:r>
              <a:rPr dirty="0"/>
              <a:t> </a:t>
            </a:r>
            <a:r>
              <a:rPr dirty="0" err="1"/>
              <a:t>nicht</a:t>
            </a:r>
            <a:r>
              <a:rPr dirty="0"/>
              <a:t>, </a:t>
            </a:r>
            <a:r>
              <a:rPr dirty="0" err="1"/>
              <a:t>beides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wichtig</a:t>
            </a:r>
            <a:r>
              <a:rPr dirty="0"/>
              <a:t>. Aber es </a:t>
            </a:r>
            <a:r>
              <a:rPr dirty="0" err="1"/>
              <a:t>gibt</a:t>
            </a:r>
            <a:r>
              <a:rPr dirty="0"/>
              <a:t> </a:t>
            </a:r>
            <a:r>
              <a:rPr dirty="0" err="1"/>
              <a:t>einen</a:t>
            </a:r>
            <a:r>
              <a:rPr dirty="0"/>
              <a:t> </a:t>
            </a:r>
            <a:r>
              <a:rPr dirty="0" err="1"/>
              <a:t>Unterschied</a:t>
            </a:r>
            <a:r>
              <a:rPr dirty="0"/>
              <a:t>.</a:t>
            </a:r>
          </a:p>
        </p:txBody>
      </p:sp>
      <p:graphicFrame>
        <p:nvGraphicFramePr>
          <p:cNvPr id="352" name="Tabelle 6"/>
          <p:cNvGraphicFramePr/>
          <p:nvPr>
            <p:extLst>
              <p:ext uri="{D42A27DB-BD31-4B8C-83A1-F6EECF244321}">
                <p14:modId xmlns:p14="http://schemas.microsoft.com/office/powerpoint/2010/main" val="2323816608"/>
              </p:ext>
            </p:extLst>
          </p:nvPr>
        </p:nvGraphicFramePr>
        <p:xfrm>
          <a:off x="2645005" y="1862109"/>
          <a:ext cx="9260728" cy="4752051"/>
        </p:xfrm>
        <a:graphic>
          <a:graphicData uri="http://schemas.openxmlformats.org/drawingml/2006/table">
            <a:tbl>
              <a:tblPr firstRow="1" bandRow="1"/>
              <a:tblGrid>
                <a:gridCol w="1664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7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7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703">
                <a:tc>
                  <a:txBody>
                    <a:bodyPr/>
                    <a:lstStyle/>
                    <a:p>
                      <a:pPr algn="l">
                        <a:defRPr sz="1600"/>
                      </a:pPr>
                      <a:endParaRPr dirty="0"/>
                    </a:p>
                  </a:txBody>
                  <a:tcPr marL="45720" marR="4572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de-DE" b="1" dirty="0">
                          <a:solidFill>
                            <a:srgbClr val="FFFFFF"/>
                          </a:solidFill>
                        </a:rPr>
                        <a:t>Management</a:t>
                      </a:r>
                      <a:endParaRPr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>
                          <a:solidFill>
                            <a:srgbClr val="FFFFFF"/>
                          </a:solidFill>
                        </a:rPr>
                        <a:t>Führung</a:t>
                      </a:r>
                      <a:endParaRPr b="1" dirty="0">
                        <a:solidFill>
                          <a:srgbClr val="FFFFFF"/>
                        </a:solidFill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589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>
                          <a:solidFill>
                            <a:srgbClr val="44546A"/>
                          </a:solidFill>
                        </a:rPr>
                        <a:t>Was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haben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wir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uns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vorge-nommen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?</a:t>
                      </a:r>
                    </a:p>
                  </a:txBody>
                  <a:tcPr marL="45720" marR="4572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Planung</a:t>
                      </a:r>
                      <a:r>
                        <a:rPr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und </a:t>
                      </a: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Budgetierung</a:t>
                      </a:r>
                      <a:r>
                        <a:rPr lang="de-DE"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</a:p>
                    <a:p>
                      <a:pPr algn="l">
                        <a:defRPr sz="1800"/>
                      </a:pPr>
                      <a:r>
                        <a:rPr lang="de-DE"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F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estlegung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von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detaillierten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Schritten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und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Zeitplänen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und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Zuweisung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von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Ressourcen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.</a:t>
                      </a:r>
                    </a:p>
                  </a:txBody>
                  <a:tcPr marL="45720" marR="4572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Festle</a:t>
                      </a:r>
                      <a:r>
                        <a:rPr lang="de-DE"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gung</a:t>
                      </a:r>
                      <a:r>
                        <a:rPr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der </a:t>
                      </a: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Richtung</a:t>
                      </a:r>
                      <a:endParaRPr lang="de-DE" sz="1600" b="1" dirty="0">
                        <a:solidFill>
                          <a:srgbClr val="44546A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  <a:p>
                      <a:pPr algn="l">
                        <a:defRPr sz="1800"/>
                      </a:pP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Entwicklung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einer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Vision und von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Strategien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zur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Erreichung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dieser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Vision;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Setzen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von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hohen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aber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angemessenen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Standards.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78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>
                          <a:solidFill>
                            <a:srgbClr val="44546A"/>
                          </a:solidFill>
                        </a:rPr>
                        <a:t>Wie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liefern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wir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Ergebnisse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?</a:t>
                      </a:r>
                    </a:p>
                  </a:txBody>
                  <a:tcPr marL="45720" marR="4572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Organisation</a:t>
                      </a:r>
                      <a:r>
                        <a:rPr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und </a:t>
                      </a: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Personalausstattung</a:t>
                      </a:r>
                      <a:endParaRPr lang="de-DE" sz="1600" b="1" dirty="0">
                        <a:solidFill>
                          <a:srgbClr val="44546A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Aufbau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einer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Struktur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zur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Umsetzung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des Plans;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Delegieren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von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Befugnissen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und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Bereitstell</a:t>
                      </a:r>
                      <a:r>
                        <a:rPr lang="de-DE"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ung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von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Richtlinien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und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Prozessen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.</a:t>
                      </a:r>
                    </a:p>
                  </a:txBody>
                  <a:tcPr marL="45720" marR="4572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Menschen </a:t>
                      </a: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ausrichten</a:t>
                      </a:r>
                      <a:endParaRPr lang="de-DE" sz="1600" b="1" dirty="0">
                        <a:solidFill>
                          <a:srgbClr val="44546A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  <a:p>
                      <a:pPr algn="l">
                        <a:defRPr sz="1800"/>
                      </a:pP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Kommunikation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der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Ziele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um die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Bildung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von Teams und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Koalitionen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beeinflussen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lang="de-DE"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welche die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Vision und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Strategie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verstehen.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8482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>
                          <a:solidFill>
                            <a:srgbClr val="44546A"/>
                          </a:solidFill>
                        </a:rPr>
                        <a:t>Wie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machen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wir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es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möglich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?</a:t>
                      </a:r>
                    </a:p>
                  </a:txBody>
                  <a:tcPr marL="45720" marR="4572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Controlling und </a:t>
                      </a: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Problemlösung</a:t>
                      </a:r>
                      <a:endParaRPr lang="de-DE" sz="1600" b="1" dirty="0">
                        <a:solidFill>
                          <a:srgbClr val="44546A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  <a:p>
                      <a:pPr algn="l">
                        <a:defRPr sz="1800"/>
                      </a:pP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Überwachen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und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Organisieren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.</a:t>
                      </a:r>
                    </a:p>
                  </a:txBody>
                  <a:tcPr marL="45720" marR="4572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Motivieren</a:t>
                      </a:r>
                      <a:r>
                        <a:rPr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Betreuen</a:t>
                      </a:r>
                      <a:r>
                        <a:rPr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Inspirieren</a:t>
                      </a:r>
                      <a:endParaRPr lang="de-DE" sz="1600" b="1" dirty="0">
                        <a:solidFill>
                          <a:srgbClr val="44546A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Menschen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motivieren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sich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weiterzuentwickeln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und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Hindernisse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für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Veränderungen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zu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überwinden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.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456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>
                          <a:solidFill>
                            <a:srgbClr val="44546A"/>
                          </a:solidFill>
                        </a:rPr>
                        <a:t>Was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sind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die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Ergebnisse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?</a:t>
                      </a:r>
                    </a:p>
                  </a:txBody>
                  <a:tcPr marL="45720" marR="4572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Vorhersagbarkeit</a:t>
                      </a:r>
                      <a:r>
                        <a:rPr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und </a:t>
                      </a: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Ordnung</a:t>
                      </a:r>
                      <a:r>
                        <a:rPr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schaffen</a:t>
                      </a:r>
                      <a:endParaRPr lang="de-DE" sz="1600" b="1" dirty="0">
                        <a:solidFill>
                          <a:srgbClr val="44546A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  <a:p>
                      <a:pPr algn="l">
                        <a:defRPr sz="1800"/>
                      </a:pP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Konsistentes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Erreichen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von Budgets und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Zielen</a:t>
                      </a:r>
                      <a:r>
                        <a:rPr lang="de-DE"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.</a:t>
                      </a:r>
                      <a:endParaRPr sz="1600" dirty="0">
                        <a:solidFill>
                          <a:srgbClr val="44546A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20" marR="4572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600" b="1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Veränderung</a:t>
                      </a:r>
                      <a:r>
                        <a:rPr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er</a:t>
                      </a:r>
                      <a:r>
                        <a:rPr lang="de-DE" sz="1600" b="1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wirken</a:t>
                      </a:r>
                    </a:p>
                    <a:p>
                      <a:pPr algn="l">
                        <a:defRPr sz="1800"/>
                      </a:pP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Oft in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einem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dramatischen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Ausmaß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,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wie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z.B.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die </a:t>
                      </a:r>
                      <a:r>
                        <a:rPr lang="de-DE"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Entwicklung neuer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Dienstleistungen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und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neue</a:t>
                      </a:r>
                      <a:r>
                        <a:rPr lang="de-DE"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r </a:t>
                      </a:r>
                      <a:r>
                        <a:rPr sz="1600" dirty="0" err="1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Ansätze</a:t>
                      </a:r>
                      <a:r>
                        <a:rPr sz="1600" dirty="0">
                          <a:solidFill>
                            <a:srgbClr val="44546A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. 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platzhalter 1">
            <a:extLst>
              <a:ext uri="{FF2B5EF4-FFF2-40B4-BE49-F238E27FC236}">
                <a16:creationId xmlns:a16="http://schemas.microsoft.com/office/drawing/2014/main" id="{2B286066-68BD-48D6-A683-09BF9F148D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484153" y="502855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Führung</a:t>
            </a:r>
            <a:r>
              <a:rPr dirty="0"/>
              <a:t> vs. Management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extplatzhalter 1"/>
          <p:cNvSpPr txBox="1">
            <a:spLocks noGrp="1"/>
          </p:cNvSpPr>
          <p:nvPr>
            <p:ph type="body" sz="quarter" idx="1"/>
          </p:nvPr>
        </p:nvSpPr>
        <p:spPr>
          <a:xfrm>
            <a:off x="1410409" y="641949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t>Wichtige Führungskompetenzen</a:t>
            </a:r>
          </a:p>
        </p:txBody>
      </p:sp>
      <p:sp>
        <p:nvSpPr>
          <p:cNvPr id="355" name="Subtitle 2"/>
          <p:cNvSpPr txBox="1"/>
          <p:nvPr/>
        </p:nvSpPr>
        <p:spPr>
          <a:xfrm>
            <a:off x="287297" y="1904215"/>
            <a:ext cx="2792186" cy="4012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/>
          <a:p>
            <a:pPr defTabSz="1087636">
              <a:spcBef>
                <a:spcPts val="600"/>
              </a:spcBef>
              <a:defRPr sz="22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Es gibt unzählige Artikel und unterschiedliche Klassifizierungen von Führungskompetenzen. </a:t>
            </a:r>
            <a:endParaRPr sz="240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defTabSz="1087636">
              <a:spcBef>
                <a:spcPts val="600"/>
              </a:spcBef>
              <a:defRPr sz="22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t>Allen gemeinsam ist, dass soziale Kompetenz und emotionale Intelligenz wesentliche Eigenschaften von Führungskräften sind.</a:t>
            </a:r>
            <a:endParaRPr sz="24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graphicFrame>
        <p:nvGraphicFramePr>
          <p:cNvPr id="356" name="Content Placeholder 3"/>
          <p:cNvGraphicFramePr/>
          <p:nvPr>
            <p:extLst>
              <p:ext uri="{D42A27DB-BD31-4B8C-83A1-F6EECF244321}">
                <p14:modId xmlns:p14="http://schemas.microsoft.com/office/powerpoint/2010/main" val="2550353618"/>
              </p:ext>
            </p:extLst>
          </p:nvPr>
        </p:nvGraphicFramePr>
        <p:xfrm>
          <a:off x="3360347" y="1927075"/>
          <a:ext cx="8532813" cy="4612000"/>
        </p:xfrm>
        <a:graphic>
          <a:graphicData uri="http://schemas.openxmlformats.org/drawingml/2006/table">
            <a:tbl>
              <a:tblPr firstRow="1" bandRow="1"/>
              <a:tblGrid>
                <a:gridCol w="2972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9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656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Kompetenz</a:t>
                      </a:r>
                      <a:endParaRPr b="1" dirty="0">
                        <a:solidFill>
                          <a:srgbClr val="FFFFFF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33" marR="45733" marT="45733" marB="4573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Beispiele</a:t>
                      </a:r>
                      <a:r>
                        <a:rPr b="1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für</a:t>
                      </a:r>
                      <a:r>
                        <a:rPr b="1" dirty="0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 </a:t>
                      </a:r>
                      <a:r>
                        <a:rPr b="1" dirty="0" err="1">
                          <a:solidFill>
                            <a:srgbClr val="FFFFFF"/>
                          </a:solidFill>
                          <a:latin typeface="Calibri Light"/>
                          <a:ea typeface="Calibri Light"/>
                          <a:cs typeface="Calibri Light"/>
                          <a:sym typeface="Calibri Light"/>
                        </a:rPr>
                        <a:t>Fähigkeiten</a:t>
                      </a:r>
                      <a:endParaRPr b="1" dirty="0">
                        <a:solidFill>
                          <a:srgbClr val="FFFFFF"/>
                        </a:solidFill>
                        <a:latin typeface="Calibri Light"/>
                        <a:ea typeface="Calibri Light"/>
                        <a:cs typeface="Calibri Light"/>
                        <a:sym typeface="Calibri Light"/>
                      </a:endParaRPr>
                    </a:p>
                  </a:txBody>
                  <a:tcPr marL="45733" marR="45733" marT="45733" marB="4573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19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 err="1">
                          <a:solidFill>
                            <a:srgbClr val="44546A"/>
                          </a:solidFill>
                        </a:rPr>
                        <a:t>Festlegen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der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Richtung</a:t>
                      </a:r>
                      <a:endParaRPr dirty="0">
                        <a:solidFill>
                          <a:srgbClr val="44546A"/>
                        </a:solidFill>
                      </a:endParaRPr>
                    </a:p>
                  </a:txBody>
                  <a:tcPr marL="45733" marR="45733" marT="45733" marB="4573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6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>
                          <a:solidFill>
                            <a:srgbClr val="44546A"/>
                          </a:solidFill>
                        </a:rPr>
                        <a:t>Vision
</a:t>
                      </a:r>
                      <a:r>
                        <a:rPr lang="de-DE" dirty="0">
                          <a:solidFill>
                            <a:srgbClr val="44546A"/>
                          </a:solidFill>
                        </a:rPr>
                        <a:t>Ausarbeitung von Strategien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
</a:t>
                      </a:r>
                      <a:r>
                        <a:rPr lang="de-DE" dirty="0">
                          <a:solidFill>
                            <a:srgbClr val="44546A"/>
                          </a:solidFill>
                        </a:rPr>
                        <a:t>Formulierung e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hrgeizige</a:t>
                      </a:r>
                      <a:r>
                        <a:rPr lang="de-DE" dirty="0">
                          <a:solidFill>
                            <a:srgbClr val="44546A"/>
                          </a:solidFill>
                        </a:rPr>
                        <a:t>r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Ziele</a:t>
                      </a:r>
                      <a:endParaRPr dirty="0">
                        <a:solidFill>
                          <a:srgbClr val="44546A"/>
                        </a:solidFill>
                      </a:endParaRPr>
                    </a:p>
                  </a:txBody>
                  <a:tcPr marL="45733" marR="45733" marT="45733" marB="4573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19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>
                          <a:solidFill>
                            <a:srgbClr val="44546A"/>
                          </a:solidFill>
                        </a:rPr>
                        <a:t>Menschen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ausrichten</a:t>
                      </a:r>
                      <a:endParaRPr dirty="0">
                        <a:solidFill>
                          <a:srgbClr val="44546A"/>
                        </a:solidFill>
                      </a:endParaRPr>
                    </a:p>
                  </a:txBody>
                  <a:tcPr marL="45733" marR="45733" marT="45733" marB="4573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>
                          <a:solidFill>
                            <a:srgbClr val="44546A"/>
                          </a:solidFill>
                        </a:rPr>
                        <a:t>Vision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kommunizieren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
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Vertrauen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einflößen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
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Beeinflussung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der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Bildung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von Teams &amp;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Koalitionen</a:t>
                      </a:r>
                      <a:endParaRPr dirty="0">
                        <a:solidFill>
                          <a:srgbClr val="44546A"/>
                        </a:solidFill>
                      </a:endParaRPr>
                    </a:p>
                  </a:txBody>
                  <a:tcPr marL="45733" marR="45733" marT="45733" marB="4573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1008">
                <a:tc>
                  <a:txBody>
                    <a:bodyPr/>
                    <a:lstStyle/>
                    <a:p>
                      <a:pPr algn="l">
                        <a:defRPr sz="1800">
                          <a:solidFill>
                            <a:srgbClr val="44546A"/>
                          </a:solidFill>
                        </a:defRPr>
                      </a:pPr>
                      <a:r>
                        <a:rPr dirty="0" err="1"/>
                        <a:t>Motivieren</a:t>
                      </a:r>
                      <a:r>
                        <a:rPr dirty="0"/>
                        <a:t>, </a:t>
                      </a:r>
                      <a:br>
                        <a:rPr dirty="0"/>
                      </a:br>
                      <a:r>
                        <a:rPr lang="de-DE" dirty="0"/>
                        <a:t>Betreuen</a:t>
                      </a:r>
                      <a:r>
                        <a:rPr dirty="0"/>
                        <a:t>, </a:t>
                      </a:r>
                    </a:p>
                    <a:p>
                      <a:pPr algn="l">
                        <a:defRPr sz="1800">
                          <a:solidFill>
                            <a:srgbClr val="44546A"/>
                          </a:solidFill>
                        </a:defRPr>
                      </a:pPr>
                      <a:r>
                        <a:rPr dirty="0" err="1"/>
                        <a:t>Inspiriere</a:t>
                      </a:r>
                      <a:r>
                        <a:rPr lang="de-DE" dirty="0"/>
                        <a:t>n</a:t>
                      </a:r>
                      <a:endParaRPr dirty="0"/>
                    </a:p>
                  </a:txBody>
                  <a:tcPr marL="45733" marR="45733" marT="45733" marB="4573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6CC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dirty="0" err="1">
                          <a:solidFill>
                            <a:srgbClr val="44546A"/>
                          </a:solidFill>
                        </a:rPr>
                        <a:t>Leidenschaft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und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Kreativität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entfachen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
Menschen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ermutigen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,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Barrieren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zu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überwinden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
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Erfolg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feiern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
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Mit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gutem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Beispiel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voran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gehen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
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Führen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mit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emotionaler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&amp;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sozialer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Intelligenz</a:t>
                      </a:r>
                      <a:endParaRPr dirty="0">
                        <a:solidFill>
                          <a:srgbClr val="44546A"/>
                        </a:solidFill>
                      </a:endParaRPr>
                    </a:p>
                  </a:txBody>
                  <a:tcPr marL="45733" marR="45733" marT="45733" marB="4573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D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19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 err="1">
                          <a:solidFill>
                            <a:srgbClr val="44546A"/>
                          </a:solidFill>
                        </a:rPr>
                        <a:t>Veränderung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er</a:t>
                      </a:r>
                      <a:r>
                        <a:rPr lang="de-DE" dirty="0" err="1">
                          <a:solidFill>
                            <a:srgbClr val="44546A"/>
                          </a:solidFill>
                        </a:rPr>
                        <a:t>wirk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en</a:t>
                      </a:r>
                      <a:endParaRPr dirty="0">
                        <a:solidFill>
                          <a:srgbClr val="44546A"/>
                        </a:solidFill>
                      </a:endParaRPr>
                    </a:p>
                  </a:txBody>
                  <a:tcPr marL="45733" marR="45733" marT="45733" marB="4573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>
                          <a:solidFill>
                            <a:srgbClr val="44546A"/>
                          </a:solidFill>
                        </a:rPr>
                        <a:t>Neue Ideen,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Dienstleistungen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und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Ansätze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kultivieren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
Das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Eingehen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kalkulierter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Risiken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
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Aus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Fehlern</a:t>
                      </a:r>
                      <a:r>
                        <a:rPr dirty="0">
                          <a:solidFill>
                            <a:srgbClr val="44546A"/>
                          </a:solidFill>
                        </a:rPr>
                        <a:t> </a:t>
                      </a:r>
                      <a:r>
                        <a:rPr dirty="0" err="1">
                          <a:solidFill>
                            <a:srgbClr val="44546A"/>
                          </a:solidFill>
                        </a:rPr>
                        <a:t>lernen</a:t>
                      </a:r>
                      <a:endParaRPr dirty="0">
                        <a:solidFill>
                          <a:srgbClr val="44546A"/>
                        </a:solidFill>
                      </a:endParaRPr>
                    </a:p>
                  </a:txBody>
                  <a:tcPr marL="45733" marR="45733" marT="45733" marB="45733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Textplatzhalter 1"/>
          <p:cNvSpPr txBox="1">
            <a:spLocks noGrp="1"/>
          </p:cNvSpPr>
          <p:nvPr>
            <p:ph type="body" sz="quarter" idx="1"/>
          </p:nvPr>
        </p:nvSpPr>
        <p:spPr>
          <a:xfrm>
            <a:off x="1365670" y="524626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Führung</a:t>
            </a:r>
            <a:r>
              <a:rPr dirty="0"/>
              <a:t> vs. Management</a:t>
            </a:r>
          </a:p>
        </p:txBody>
      </p:sp>
      <p:sp>
        <p:nvSpPr>
          <p:cNvPr id="359" name="Subtitle 2"/>
          <p:cNvSpPr txBox="1"/>
          <p:nvPr/>
        </p:nvSpPr>
        <p:spPr>
          <a:xfrm>
            <a:off x="591067" y="2142490"/>
            <a:ext cx="3440657" cy="380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2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Es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eine</a:t>
            </a:r>
            <a:r>
              <a:rPr dirty="0"/>
              <a:t> </a:t>
            </a:r>
            <a:r>
              <a:rPr dirty="0" err="1"/>
              <a:t>Tatsache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lang="de-DE" dirty="0"/>
              <a:t>für eine erfolgreiche Unter-</a:t>
            </a:r>
            <a:r>
              <a:rPr lang="de-DE" dirty="0" err="1"/>
              <a:t>nehmensführung</a:t>
            </a:r>
            <a:r>
              <a:rPr lang="de-DE" dirty="0"/>
              <a:t> </a:t>
            </a:r>
            <a:r>
              <a:rPr dirty="0" err="1"/>
              <a:t>weder</a:t>
            </a:r>
            <a:r>
              <a:rPr dirty="0"/>
              <a:t> Management- </a:t>
            </a:r>
            <a:r>
              <a:rPr dirty="0" err="1"/>
              <a:t>noch</a:t>
            </a:r>
            <a:r>
              <a:rPr dirty="0"/>
              <a:t> </a:t>
            </a:r>
            <a:r>
              <a:rPr dirty="0" err="1"/>
              <a:t>Führungskompetenzen</a:t>
            </a:r>
            <a:r>
              <a:rPr dirty="0"/>
              <a:t> </a:t>
            </a:r>
            <a:r>
              <a:rPr dirty="0" err="1"/>
              <a:t>allein</a:t>
            </a:r>
            <a:r>
              <a:rPr dirty="0"/>
              <a:t> </a:t>
            </a:r>
            <a:r>
              <a:rPr lang="de-DE" dirty="0"/>
              <a:t>ausreichen</a:t>
            </a:r>
            <a:r>
              <a:rPr dirty="0"/>
              <a:t>. In </a:t>
            </a:r>
            <a:r>
              <a:rPr dirty="0" err="1"/>
              <a:t>verschiedenen</a:t>
            </a:r>
            <a:r>
              <a:rPr dirty="0"/>
              <a:t> </a:t>
            </a:r>
            <a:r>
              <a:rPr dirty="0" err="1"/>
              <a:t>Unternehmenssituationen</a:t>
            </a:r>
            <a:r>
              <a:rPr dirty="0"/>
              <a:t> und/</a:t>
            </a:r>
            <a:r>
              <a:rPr dirty="0" err="1"/>
              <a:t>oder</a:t>
            </a:r>
            <a:r>
              <a:rPr dirty="0"/>
              <a:t> </a:t>
            </a:r>
            <a:r>
              <a:rPr dirty="0" err="1"/>
              <a:t>Karrieresituationen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 </a:t>
            </a:r>
            <a:r>
              <a:rPr dirty="0" err="1"/>
              <a:t>unterschiedliche</a:t>
            </a:r>
            <a:r>
              <a:rPr dirty="0"/>
              <a:t> </a:t>
            </a:r>
            <a:r>
              <a:rPr dirty="0" err="1"/>
              <a:t>Kombinationen</a:t>
            </a:r>
            <a:r>
              <a:rPr dirty="0"/>
              <a:t> und </a:t>
            </a:r>
            <a:r>
              <a:rPr dirty="0" err="1"/>
              <a:t>Schwerpunkte</a:t>
            </a:r>
            <a:r>
              <a:rPr dirty="0"/>
              <a:t> </a:t>
            </a:r>
            <a:r>
              <a:rPr dirty="0" err="1"/>
              <a:t>wichtig</a:t>
            </a:r>
            <a:r>
              <a:rPr dirty="0"/>
              <a:t>.</a:t>
            </a:r>
            <a:endParaRPr sz="2400" dirty="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360" name="TextBox 2"/>
          <p:cNvSpPr txBox="1"/>
          <p:nvPr/>
        </p:nvSpPr>
        <p:spPr>
          <a:xfrm>
            <a:off x="10344138" y="2835885"/>
            <a:ext cx="938716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Führung</a:t>
            </a:r>
            <a:endParaRPr b="1" dirty="0"/>
          </a:p>
        </p:txBody>
      </p:sp>
      <p:sp>
        <p:nvSpPr>
          <p:cNvPr id="361" name="TextBox 37"/>
          <p:cNvSpPr txBox="1"/>
          <p:nvPr/>
        </p:nvSpPr>
        <p:spPr>
          <a:xfrm>
            <a:off x="4318618" y="2801785"/>
            <a:ext cx="1350689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Individueller</a:t>
            </a:r>
            <a:br>
              <a:rPr b="1" dirty="0"/>
            </a:br>
            <a:r>
              <a:rPr b="1" dirty="0" err="1"/>
              <a:t>Beitrag</a:t>
            </a:r>
            <a:endParaRPr b="1" dirty="0"/>
          </a:p>
        </p:txBody>
      </p:sp>
      <p:sp>
        <p:nvSpPr>
          <p:cNvPr id="362" name="TextBox 43"/>
          <p:cNvSpPr txBox="1"/>
          <p:nvPr/>
        </p:nvSpPr>
        <p:spPr>
          <a:xfrm>
            <a:off x="7137604" y="5440786"/>
            <a:ext cx="147732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de-DE" b="1" dirty="0"/>
              <a:t>Management</a:t>
            </a:r>
            <a:endParaRPr b="1" dirty="0"/>
          </a:p>
        </p:txBody>
      </p:sp>
      <p:sp>
        <p:nvSpPr>
          <p:cNvPr id="363" name="Freeform 94"/>
          <p:cNvSpPr/>
          <p:nvPr/>
        </p:nvSpPr>
        <p:spPr>
          <a:xfrm>
            <a:off x="7072161" y="3119729"/>
            <a:ext cx="1633669" cy="1639434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364" name="Freeform 86"/>
          <p:cNvSpPr/>
          <p:nvPr/>
        </p:nvSpPr>
        <p:spPr>
          <a:xfrm>
            <a:off x="6372576" y="2270612"/>
            <a:ext cx="1639329" cy="1639434"/>
          </a:xfrm>
          <a:prstGeom prst="ellipse">
            <a:avLst/>
          </a:pr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365" name="Freeform 102"/>
          <p:cNvSpPr/>
          <p:nvPr/>
        </p:nvSpPr>
        <p:spPr>
          <a:xfrm>
            <a:off x="7766090" y="2270612"/>
            <a:ext cx="1639329" cy="1639434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366" name="Straight Connector 11"/>
          <p:cNvSpPr/>
          <p:nvPr/>
        </p:nvSpPr>
        <p:spPr>
          <a:xfrm flipH="1">
            <a:off x="8911505" y="3077874"/>
            <a:ext cx="1080001" cy="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67" name="Straight Connector 56"/>
          <p:cNvSpPr/>
          <p:nvPr/>
        </p:nvSpPr>
        <p:spPr>
          <a:xfrm>
            <a:off x="5791858" y="3077874"/>
            <a:ext cx="1080001" cy="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68" name="Straight Connector 59"/>
          <p:cNvSpPr/>
          <p:nvPr/>
        </p:nvSpPr>
        <p:spPr>
          <a:xfrm flipV="1">
            <a:off x="7883931" y="4259993"/>
            <a:ext cx="1" cy="108000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ubtitle 2"/>
          <p:cNvSpPr txBox="1"/>
          <p:nvPr/>
        </p:nvSpPr>
        <p:spPr>
          <a:xfrm>
            <a:off x="591066" y="2142490"/>
            <a:ext cx="2937905" cy="3129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2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In </a:t>
            </a:r>
            <a:r>
              <a:rPr dirty="0" err="1"/>
              <a:t>normalen</a:t>
            </a:r>
            <a:r>
              <a:rPr dirty="0"/>
              <a:t> </a:t>
            </a:r>
            <a:r>
              <a:rPr dirty="0" err="1"/>
              <a:t>Situationen</a:t>
            </a:r>
            <a:r>
              <a:rPr dirty="0"/>
              <a:t>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Führung</a:t>
            </a:r>
            <a:r>
              <a:rPr dirty="0"/>
              <a:t> </a:t>
            </a:r>
            <a:r>
              <a:rPr lang="de-DE" dirty="0"/>
              <a:t>weniger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professionelles</a:t>
            </a:r>
            <a:r>
              <a:rPr dirty="0"/>
              <a:t> Manage</a:t>
            </a:r>
            <a:r>
              <a:rPr lang="de-DE" dirty="0"/>
              <a:t>-</a:t>
            </a:r>
            <a:r>
              <a:rPr dirty="0" err="1"/>
              <a:t>ment</a:t>
            </a:r>
            <a:r>
              <a:rPr dirty="0"/>
              <a:t> </a:t>
            </a:r>
            <a:r>
              <a:rPr dirty="0" err="1"/>
              <a:t>gefragt</a:t>
            </a:r>
            <a:r>
              <a:rPr dirty="0"/>
              <a:t>. Das </a:t>
            </a:r>
            <a:r>
              <a:rPr dirty="0" err="1"/>
              <a:t>indi</a:t>
            </a:r>
            <a:r>
              <a:rPr lang="de-DE" dirty="0"/>
              <a:t>-</a:t>
            </a:r>
            <a:r>
              <a:rPr dirty="0" err="1"/>
              <a:t>viduelle</a:t>
            </a:r>
            <a:r>
              <a:rPr dirty="0"/>
              <a:t> </a:t>
            </a:r>
            <a:r>
              <a:rPr dirty="0" err="1"/>
              <a:t>Arbeitsethos</a:t>
            </a:r>
            <a:r>
              <a:rPr dirty="0"/>
              <a:t> </a:t>
            </a:r>
            <a:r>
              <a:rPr dirty="0" err="1"/>
              <a:t>dient</a:t>
            </a:r>
            <a:r>
              <a:rPr dirty="0"/>
              <a:t> </a:t>
            </a:r>
            <a:r>
              <a:rPr dirty="0" err="1"/>
              <a:t>als</a:t>
            </a:r>
            <a:r>
              <a:rPr dirty="0"/>
              <a:t> </a:t>
            </a:r>
            <a:r>
              <a:rPr dirty="0" err="1"/>
              <a:t>Vorbild</a:t>
            </a:r>
            <a:r>
              <a:rPr dirty="0"/>
              <a:t> </a:t>
            </a:r>
            <a:r>
              <a:rPr dirty="0" err="1"/>
              <a:t>für</a:t>
            </a:r>
            <a:r>
              <a:rPr dirty="0"/>
              <a:t> das </a:t>
            </a:r>
            <a:r>
              <a:rPr dirty="0" err="1"/>
              <a:t>Unternehmen</a:t>
            </a:r>
            <a:r>
              <a:rPr dirty="0"/>
              <a:t> - </a:t>
            </a:r>
            <a:r>
              <a:rPr dirty="0" err="1"/>
              <a:t>visionäre</a:t>
            </a:r>
            <a:r>
              <a:rPr dirty="0"/>
              <a:t> </a:t>
            </a:r>
            <a:r>
              <a:rPr dirty="0" err="1"/>
              <a:t>Führung</a:t>
            </a:r>
            <a:r>
              <a:rPr dirty="0"/>
              <a:t> </a:t>
            </a:r>
            <a:r>
              <a:rPr dirty="0" err="1"/>
              <a:t>steht</a:t>
            </a:r>
            <a:r>
              <a:rPr dirty="0"/>
              <a:t> </a:t>
            </a:r>
            <a:r>
              <a:rPr dirty="0" err="1"/>
              <a:t>nicht</a:t>
            </a:r>
            <a:r>
              <a:rPr dirty="0"/>
              <a:t> </a:t>
            </a:r>
            <a:r>
              <a:rPr dirty="0" err="1"/>
              <a:t>im</a:t>
            </a:r>
            <a:r>
              <a:rPr dirty="0"/>
              <a:t> </a:t>
            </a:r>
            <a:r>
              <a:rPr dirty="0" err="1"/>
              <a:t>Vordergrund</a:t>
            </a:r>
            <a:r>
              <a:rPr dirty="0"/>
              <a:t>.</a:t>
            </a:r>
          </a:p>
        </p:txBody>
      </p:sp>
      <p:sp>
        <p:nvSpPr>
          <p:cNvPr id="373" name="TextBox 37"/>
          <p:cNvSpPr txBox="1"/>
          <p:nvPr/>
        </p:nvSpPr>
        <p:spPr>
          <a:xfrm>
            <a:off x="4318618" y="2801785"/>
            <a:ext cx="1350689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Individueller</a:t>
            </a:r>
            <a:br>
              <a:rPr b="1" dirty="0"/>
            </a:br>
            <a:r>
              <a:rPr b="1" dirty="0" err="1"/>
              <a:t>Beitrag</a:t>
            </a:r>
            <a:endParaRPr b="1" dirty="0"/>
          </a:p>
        </p:txBody>
      </p:sp>
      <p:sp>
        <p:nvSpPr>
          <p:cNvPr id="374" name="TextBox 43"/>
          <p:cNvSpPr txBox="1"/>
          <p:nvPr/>
        </p:nvSpPr>
        <p:spPr>
          <a:xfrm>
            <a:off x="7698992" y="5849560"/>
            <a:ext cx="125931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Verwaltung</a:t>
            </a:r>
            <a:endParaRPr b="1" dirty="0"/>
          </a:p>
        </p:txBody>
      </p:sp>
      <p:sp>
        <p:nvSpPr>
          <p:cNvPr id="375" name="Freeform 94"/>
          <p:cNvSpPr/>
          <p:nvPr/>
        </p:nvSpPr>
        <p:spPr>
          <a:xfrm>
            <a:off x="7072154" y="3119722"/>
            <a:ext cx="2432857" cy="2441448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376" name="Freeform 86"/>
          <p:cNvSpPr/>
          <p:nvPr/>
        </p:nvSpPr>
        <p:spPr>
          <a:xfrm>
            <a:off x="6372571" y="2270607"/>
            <a:ext cx="2032765" cy="2032899"/>
          </a:xfrm>
          <a:prstGeom prst="ellipse">
            <a:avLst/>
          </a:pr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377" name="Freeform 102"/>
          <p:cNvSpPr/>
          <p:nvPr/>
        </p:nvSpPr>
        <p:spPr>
          <a:xfrm>
            <a:off x="7766090" y="2270612"/>
            <a:ext cx="1639329" cy="1639434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378" name="Straight Connector 11"/>
          <p:cNvSpPr/>
          <p:nvPr/>
        </p:nvSpPr>
        <p:spPr>
          <a:xfrm flipH="1">
            <a:off x="8911505" y="3077874"/>
            <a:ext cx="1080001" cy="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79" name="Straight Connector 56"/>
          <p:cNvSpPr/>
          <p:nvPr/>
        </p:nvSpPr>
        <p:spPr>
          <a:xfrm>
            <a:off x="5791858" y="3077874"/>
            <a:ext cx="1080001" cy="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80" name="Straight Connector 59"/>
          <p:cNvSpPr/>
          <p:nvPr/>
        </p:nvSpPr>
        <p:spPr>
          <a:xfrm flipV="1">
            <a:off x="8336319" y="4668768"/>
            <a:ext cx="1" cy="108000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Textplatzhalter 1">
            <a:extLst>
              <a:ext uri="{FF2B5EF4-FFF2-40B4-BE49-F238E27FC236}">
                <a16:creationId xmlns:a16="http://schemas.microsoft.com/office/drawing/2014/main" id="{00971FD0-900B-4CDE-AB3A-5B8AEE2BA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365670" y="524626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Führung</a:t>
            </a:r>
            <a:r>
              <a:rPr dirty="0"/>
              <a:t> vs. Management</a:t>
            </a:r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C10846F2-E28B-4161-B5B2-D269ADFACAF1}"/>
              </a:ext>
            </a:extLst>
          </p:cNvPr>
          <p:cNvSpPr txBox="1"/>
          <p:nvPr/>
        </p:nvSpPr>
        <p:spPr>
          <a:xfrm>
            <a:off x="10344138" y="2835885"/>
            <a:ext cx="938716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Führung</a:t>
            </a:r>
            <a:endParaRPr b="1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ubtitle 2"/>
          <p:cNvSpPr txBox="1"/>
          <p:nvPr/>
        </p:nvSpPr>
        <p:spPr>
          <a:xfrm>
            <a:off x="591066" y="2142490"/>
            <a:ext cx="2746813" cy="31293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2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Der </a:t>
            </a:r>
            <a:r>
              <a:rPr dirty="0" err="1"/>
              <a:t>sogenannte</a:t>
            </a:r>
            <a:r>
              <a:rPr dirty="0"/>
              <a:t> "</a:t>
            </a:r>
            <a:r>
              <a:rPr lang="de-DE" dirty="0"/>
              <a:t>Major Gifts Officer“ </a:t>
            </a:r>
            <a:r>
              <a:rPr dirty="0" err="1"/>
              <a:t>ist</a:t>
            </a:r>
            <a:r>
              <a:rPr dirty="0"/>
              <a:t> </a:t>
            </a:r>
            <a:r>
              <a:rPr dirty="0" err="1"/>
              <a:t>ein</a:t>
            </a:r>
            <a:r>
              <a:rPr dirty="0"/>
              <a:t> </a:t>
            </a:r>
            <a:r>
              <a:rPr dirty="0" err="1"/>
              <a:t>typischer</a:t>
            </a:r>
            <a:r>
              <a:rPr dirty="0"/>
              <a:t> Fall. Er hat </a:t>
            </a:r>
            <a:r>
              <a:rPr dirty="0" err="1"/>
              <a:t>durchschnittliche</a:t>
            </a:r>
            <a:r>
              <a:rPr dirty="0"/>
              <a:t> Management- und </a:t>
            </a:r>
            <a:r>
              <a:rPr dirty="0" err="1"/>
              <a:t>Führungsfähigkeiten</a:t>
            </a:r>
            <a:r>
              <a:rPr dirty="0"/>
              <a:t>, </a:t>
            </a:r>
            <a:r>
              <a:rPr dirty="0" err="1"/>
              <a:t>geht</a:t>
            </a:r>
            <a:r>
              <a:rPr dirty="0"/>
              <a:t> </a:t>
            </a:r>
            <a:r>
              <a:rPr dirty="0" err="1"/>
              <a:t>aber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einer</a:t>
            </a:r>
            <a:r>
              <a:rPr dirty="0"/>
              <a:t> </a:t>
            </a:r>
            <a:r>
              <a:rPr dirty="0" err="1"/>
              <a:t>überragenden</a:t>
            </a:r>
            <a:r>
              <a:rPr dirty="0"/>
              <a:t> </a:t>
            </a:r>
            <a:r>
              <a:rPr dirty="0" err="1"/>
              <a:t>Arbeitsmoral</a:t>
            </a:r>
            <a:r>
              <a:rPr dirty="0"/>
              <a:t> </a:t>
            </a:r>
            <a:r>
              <a:rPr dirty="0" err="1"/>
              <a:t>vor</a:t>
            </a:r>
            <a:r>
              <a:rPr dirty="0"/>
              <a:t>. </a:t>
            </a:r>
          </a:p>
        </p:txBody>
      </p:sp>
      <p:sp>
        <p:nvSpPr>
          <p:cNvPr id="386" name="TextBox 43"/>
          <p:cNvSpPr txBox="1"/>
          <p:nvPr/>
        </p:nvSpPr>
        <p:spPr>
          <a:xfrm>
            <a:off x="7246605" y="5758419"/>
            <a:ext cx="125931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Verwaltung</a:t>
            </a:r>
            <a:endParaRPr b="1" dirty="0"/>
          </a:p>
        </p:txBody>
      </p:sp>
      <p:sp>
        <p:nvSpPr>
          <p:cNvPr id="387" name="Freeform 94"/>
          <p:cNvSpPr/>
          <p:nvPr/>
        </p:nvSpPr>
        <p:spPr>
          <a:xfrm>
            <a:off x="7072161" y="3437361"/>
            <a:ext cx="1633669" cy="163943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388" name="Freeform 86"/>
          <p:cNvSpPr/>
          <p:nvPr/>
        </p:nvSpPr>
        <p:spPr>
          <a:xfrm>
            <a:off x="6012315" y="2063502"/>
            <a:ext cx="2688743" cy="2688913"/>
          </a:xfrm>
          <a:prstGeom prst="ellipse">
            <a:avLst/>
          </a:pr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389" name="Freeform 102"/>
          <p:cNvSpPr/>
          <p:nvPr/>
        </p:nvSpPr>
        <p:spPr>
          <a:xfrm>
            <a:off x="7766090" y="2588245"/>
            <a:ext cx="1639329" cy="1639434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390" name="Straight Connector 11"/>
          <p:cNvSpPr/>
          <p:nvPr/>
        </p:nvSpPr>
        <p:spPr>
          <a:xfrm flipH="1">
            <a:off x="8911505" y="3395507"/>
            <a:ext cx="1080001" cy="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1" name="Straight Connector 56"/>
          <p:cNvSpPr/>
          <p:nvPr/>
        </p:nvSpPr>
        <p:spPr>
          <a:xfrm>
            <a:off x="5791858" y="3395507"/>
            <a:ext cx="1080001" cy="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2" name="Straight Connector 59"/>
          <p:cNvSpPr/>
          <p:nvPr/>
        </p:nvSpPr>
        <p:spPr>
          <a:xfrm flipV="1">
            <a:off x="7883931" y="4577627"/>
            <a:ext cx="1" cy="108000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Textplatzhalter 1">
            <a:extLst>
              <a:ext uri="{FF2B5EF4-FFF2-40B4-BE49-F238E27FC236}">
                <a16:creationId xmlns:a16="http://schemas.microsoft.com/office/drawing/2014/main" id="{C3525062-4A14-4101-A6A0-750F32F6B0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365670" y="426655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Führung</a:t>
            </a:r>
            <a:r>
              <a:rPr dirty="0"/>
              <a:t> vs. Management</a:t>
            </a:r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89FFC4A0-6616-4025-B37B-6BEBCFFBD686}"/>
              </a:ext>
            </a:extLst>
          </p:cNvPr>
          <p:cNvSpPr txBox="1"/>
          <p:nvPr/>
        </p:nvSpPr>
        <p:spPr>
          <a:xfrm>
            <a:off x="10344138" y="2835885"/>
            <a:ext cx="938716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Führung</a:t>
            </a:r>
            <a:endParaRPr b="1" dirty="0"/>
          </a:p>
        </p:txBody>
      </p:sp>
      <p:sp>
        <p:nvSpPr>
          <p:cNvPr id="17" name="TextBox 37">
            <a:extLst>
              <a:ext uri="{FF2B5EF4-FFF2-40B4-BE49-F238E27FC236}">
                <a16:creationId xmlns:a16="http://schemas.microsoft.com/office/drawing/2014/main" id="{7335319D-DCD1-46DA-BC0A-DB94F5262D7E}"/>
              </a:ext>
            </a:extLst>
          </p:cNvPr>
          <p:cNvSpPr txBox="1"/>
          <p:nvPr/>
        </p:nvSpPr>
        <p:spPr>
          <a:xfrm>
            <a:off x="4318618" y="2801785"/>
            <a:ext cx="1350689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Individueller</a:t>
            </a:r>
            <a:br>
              <a:rPr b="1" dirty="0"/>
            </a:br>
            <a:r>
              <a:rPr b="1" dirty="0" err="1"/>
              <a:t>Beitrag</a:t>
            </a:r>
            <a:endParaRPr b="1"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ubtitle 2"/>
          <p:cNvSpPr txBox="1"/>
          <p:nvPr/>
        </p:nvSpPr>
        <p:spPr>
          <a:xfrm>
            <a:off x="591065" y="2142490"/>
            <a:ext cx="3074848" cy="3806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0790" tIns="40790" rIns="40790" bIns="40790">
            <a:spAutoFit/>
          </a:bodyPr>
          <a:lstStyle>
            <a:lvl1pPr defTabSz="1087636">
              <a:spcBef>
                <a:spcPts val="600"/>
              </a:spcBef>
              <a:defRPr sz="22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/>
              <a:t>In </a:t>
            </a:r>
            <a:r>
              <a:rPr dirty="0" err="1"/>
              <a:t>Krisen</a:t>
            </a:r>
            <a:r>
              <a:rPr dirty="0"/>
              <a:t> </a:t>
            </a:r>
            <a:r>
              <a:rPr dirty="0" err="1"/>
              <a:t>rückt</a:t>
            </a:r>
            <a:r>
              <a:rPr dirty="0"/>
              <a:t> die </a:t>
            </a:r>
            <a:r>
              <a:rPr dirty="0" err="1"/>
              <a:t>Führungsstärke</a:t>
            </a:r>
            <a:r>
              <a:rPr dirty="0"/>
              <a:t> in den </a:t>
            </a:r>
            <a:r>
              <a:rPr dirty="0" err="1"/>
              <a:t>absoluten</a:t>
            </a:r>
            <a:r>
              <a:rPr dirty="0"/>
              <a:t> </a:t>
            </a:r>
            <a:r>
              <a:rPr dirty="0" err="1"/>
              <a:t>Fokus</a:t>
            </a:r>
            <a:r>
              <a:rPr dirty="0"/>
              <a:t>. </a:t>
            </a:r>
            <a:r>
              <a:rPr lang="de-DE" dirty="0"/>
              <a:t>Ursprüngliche</a:t>
            </a:r>
            <a:r>
              <a:rPr dirty="0"/>
              <a:t> Manage</a:t>
            </a:r>
            <a:r>
              <a:rPr lang="de-DE" dirty="0"/>
              <a:t>-</a:t>
            </a:r>
            <a:r>
              <a:rPr dirty="0" err="1"/>
              <a:t>mentfähigkeiten</a:t>
            </a:r>
            <a:r>
              <a:rPr dirty="0"/>
              <a:t> </a:t>
            </a:r>
            <a:r>
              <a:rPr dirty="0" err="1"/>
              <a:t>treten</a:t>
            </a:r>
            <a:r>
              <a:rPr dirty="0"/>
              <a:t> in den </a:t>
            </a:r>
            <a:r>
              <a:rPr dirty="0" err="1"/>
              <a:t>Hintergrund</a:t>
            </a:r>
            <a:r>
              <a:rPr dirty="0"/>
              <a:t>. </a:t>
            </a:r>
            <a:r>
              <a:rPr dirty="0" err="1"/>
              <a:t>Entscheidungen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 </a:t>
            </a:r>
            <a:r>
              <a:rPr dirty="0" err="1"/>
              <a:t>nach</a:t>
            </a:r>
            <a:r>
              <a:rPr dirty="0"/>
              <a:t> dem Pareto-</a:t>
            </a:r>
            <a:r>
              <a:rPr dirty="0" err="1"/>
              <a:t>Prinzip</a:t>
            </a:r>
            <a:r>
              <a:rPr dirty="0"/>
              <a:t> (80/20-Regel) </a:t>
            </a:r>
            <a:r>
              <a:rPr dirty="0" err="1"/>
              <a:t>getroffen</a:t>
            </a:r>
            <a:r>
              <a:rPr dirty="0"/>
              <a:t> und </a:t>
            </a:r>
            <a:r>
              <a:rPr lang="de-DE" dirty="0"/>
              <a:t>der Manager</a:t>
            </a:r>
            <a:r>
              <a:rPr dirty="0"/>
              <a:t> </a:t>
            </a:r>
            <a:r>
              <a:rPr dirty="0" err="1"/>
              <a:t>geht</a:t>
            </a:r>
            <a:r>
              <a:rPr dirty="0"/>
              <a:t> </a:t>
            </a:r>
            <a:r>
              <a:rPr dirty="0" err="1"/>
              <a:t>mit</a:t>
            </a:r>
            <a:r>
              <a:rPr dirty="0"/>
              <a:t> </a:t>
            </a:r>
            <a:r>
              <a:rPr dirty="0" err="1"/>
              <a:t>vollem</a:t>
            </a:r>
            <a:r>
              <a:rPr dirty="0"/>
              <a:t> </a:t>
            </a:r>
            <a:r>
              <a:rPr dirty="0" err="1"/>
              <a:t>Einsatz</a:t>
            </a:r>
            <a:r>
              <a:rPr dirty="0"/>
              <a:t> </a:t>
            </a:r>
            <a:r>
              <a:rPr dirty="0" err="1"/>
              <a:t>voran</a:t>
            </a:r>
            <a:r>
              <a:rPr dirty="0"/>
              <a:t>. </a:t>
            </a:r>
          </a:p>
        </p:txBody>
      </p:sp>
      <p:sp>
        <p:nvSpPr>
          <p:cNvPr id="396" name="TextBox 2"/>
          <p:cNvSpPr txBox="1"/>
          <p:nvPr/>
        </p:nvSpPr>
        <p:spPr>
          <a:xfrm>
            <a:off x="11157200" y="3392496"/>
            <a:ext cx="84894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r">
              <a:defRPr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Führung</a:t>
            </a:r>
            <a:endParaRPr b="1" dirty="0"/>
          </a:p>
        </p:txBody>
      </p:sp>
      <p:sp>
        <p:nvSpPr>
          <p:cNvPr id="397" name="TextBox 37"/>
          <p:cNvSpPr txBox="1"/>
          <p:nvPr/>
        </p:nvSpPr>
        <p:spPr>
          <a:xfrm>
            <a:off x="4113027" y="3034800"/>
            <a:ext cx="1350689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r>
              <a:rPr b="1" dirty="0" err="1"/>
              <a:t>Individueller</a:t>
            </a:r>
            <a:br>
              <a:rPr b="1" dirty="0"/>
            </a:br>
            <a:r>
              <a:rPr b="1" dirty="0" err="1"/>
              <a:t>Beitrag</a:t>
            </a:r>
            <a:endParaRPr b="1" dirty="0"/>
          </a:p>
        </p:txBody>
      </p:sp>
      <p:sp>
        <p:nvSpPr>
          <p:cNvPr id="398" name="TextBox 43"/>
          <p:cNvSpPr txBox="1"/>
          <p:nvPr/>
        </p:nvSpPr>
        <p:spPr>
          <a:xfrm>
            <a:off x="7034850" y="6074767"/>
            <a:ext cx="125931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>
              <a:defRPr sz="2000">
                <a:solidFill>
                  <a:srgbClr val="44546A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b="1" dirty="0" err="1"/>
              <a:t>Verwaltung</a:t>
            </a:r>
            <a:endParaRPr b="1" dirty="0"/>
          </a:p>
        </p:txBody>
      </p:sp>
      <p:sp>
        <p:nvSpPr>
          <p:cNvPr id="399" name="Freeform 94"/>
          <p:cNvSpPr/>
          <p:nvPr/>
        </p:nvSpPr>
        <p:spPr>
          <a:xfrm>
            <a:off x="6729878" y="3547397"/>
            <a:ext cx="2018753" cy="2025875"/>
          </a:xfrm>
          <a:prstGeom prst="ellipse">
            <a:avLst/>
          </a:pr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400" name="Freeform 86"/>
          <p:cNvSpPr/>
          <p:nvPr/>
        </p:nvSpPr>
        <p:spPr>
          <a:xfrm>
            <a:off x="5891196" y="1955243"/>
            <a:ext cx="2694558" cy="2694726"/>
          </a:xfrm>
          <a:prstGeom prst="ellipse">
            <a:avLst/>
          </a:pr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401" name="Freeform 102"/>
          <p:cNvSpPr/>
          <p:nvPr/>
        </p:nvSpPr>
        <p:spPr>
          <a:xfrm>
            <a:off x="7284708" y="1955238"/>
            <a:ext cx="3287813" cy="3288014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 sz="7400" b="1">
                <a:latin typeface="Roboto Bold"/>
                <a:ea typeface="Roboto Bold"/>
                <a:cs typeface="Roboto Bold"/>
                <a:sym typeface="Roboto Bold"/>
              </a:defRPr>
            </a:pPr>
            <a:endParaRPr/>
          </a:p>
        </p:txBody>
      </p:sp>
      <p:sp>
        <p:nvSpPr>
          <p:cNvPr id="402" name="Straight Connector 11"/>
          <p:cNvSpPr/>
          <p:nvPr/>
        </p:nvSpPr>
        <p:spPr>
          <a:xfrm flipH="1">
            <a:off x="9602141" y="3547397"/>
            <a:ext cx="1080001" cy="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03" name="Straight Connector 56"/>
          <p:cNvSpPr/>
          <p:nvPr/>
        </p:nvSpPr>
        <p:spPr>
          <a:xfrm>
            <a:off x="5586267" y="3310888"/>
            <a:ext cx="1080001" cy="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04" name="Straight Connector 59"/>
          <p:cNvSpPr/>
          <p:nvPr/>
        </p:nvSpPr>
        <p:spPr>
          <a:xfrm flipV="1">
            <a:off x="7672175" y="4893974"/>
            <a:ext cx="1" cy="1080001"/>
          </a:xfrm>
          <a:prstGeom prst="line">
            <a:avLst/>
          </a:prstGeom>
          <a:ln w="63500">
            <a:solidFill>
              <a:srgbClr val="44546A"/>
            </a:solidFill>
            <a:miter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Textplatzhalter 1">
            <a:extLst>
              <a:ext uri="{FF2B5EF4-FFF2-40B4-BE49-F238E27FC236}">
                <a16:creationId xmlns:a16="http://schemas.microsoft.com/office/drawing/2014/main" id="{334B0EC9-7C4A-49DF-A9AA-336FAE183F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365670" y="426655"/>
            <a:ext cx="8852377" cy="69735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Führung</a:t>
            </a:r>
            <a:r>
              <a:rPr dirty="0"/>
              <a:t> vs. Management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</Words>
  <Application>Microsoft Office PowerPoint</Application>
  <PresentationFormat>Breitbild</PresentationFormat>
  <Paragraphs>61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Open Sans Light</vt:lpstr>
      <vt:lpstr>Roboto Bold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1</cp:revision>
  <dcterms:created xsi:type="dcterms:W3CDTF">2021-08-18T14:06:30Z</dcterms:created>
  <dcterms:modified xsi:type="dcterms:W3CDTF">2021-08-18T14:34:35Z</dcterms:modified>
</cp:coreProperties>
</file>