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charts/chart1.xml" ContentType="application/vnd.openxmlformats-officedocument.drawingml.chart+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2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716" r:id="rId2"/>
    <p:sldId id="4254" r:id="rId3"/>
    <p:sldId id="4255" r:id="rId4"/>
    <p:sldId id="4256" r:id="rId5"/>
    <p:sldId id="4257" r:id="rId6"/>
    <p:sldId id="4258" r:id="rId7"/>
    <p:sldId id="4259" r:id="rId8"/>
    <p:sldId id="4223" r:id="rId9"/>
    <p:sldId id="4260" r:id="rId10"/>
    <p:sldId id="4261" r:id="rId11"/>
    <p:sldId id="4212" r:id="rId12"/>
    <p:sldId id="4263" r:id="rId13"/>
    <p:sldId id="4264" r:id="rId14"/>
    <p:sldId id="4266" r:id="rId15"/>
    <p:sldId id="4267" r:id="rId16"/>
    <p:sldId id="4268" r:id="rId17"/>
    <p:sldId id="4269" r:id="rId18"/>
    <p:sldId id="4220" r:id="rId19"/>
    <p:sldId id="4273"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showGuides="1">
      <p:cViewPr varScale="1">
        <p:scale>
          <a:sx n="69" d="100"/>
          <a:sy n="69" d="100"/>
        </p:scale>
        <p:origin x="6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053609721229458E-2"/>
          <c:y val="8.8221037324285032E-2"/>
          <c:w val="0.86436740528949252"/>
          <c:h val="0.87251575375666512"/>
        </c:manualLayout>
      </c:layout>
      <c:barChart>
        <c:barDir val="col"/>
        <c:grouping val="stacked"/>
        <c:varyColors val="0"/>
        <c:ser>
          <c:idx val="0"/>
          <c:order val="0"/>
          <c:spPr>
            <a:solidFill>
              <a:schemeClr val="accent2"/>
            </a:solidFill>
            <a:ln>
              <a:noFill/>
            </a:ln>
          </c:spPr>
          <c:invertIfNegative val="0"/>
          <c:dLbls>
            <c:dLbl>
              <c:idx val="0"/>
              <c:layout>
                <c:manualLayout>
                  <c:x val="0"/>
                  <c:y val="-0.46534173533688805"/>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BA1D-4FA3-B132-27689F135FF3}"/>
                </c:ext>
              </c:extLst>
            </c:dLbl>
            <c:dLbl>
              <c:idx val="1"/>
              <c:layout>
                <c:manualLayout>
                  <c:x val="0"/>
                  <c:y val="-0.34900630150266604"/>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BA1D-4FA3-B132-27689F135FF3}"/>
                </c:ext>
              </c:extLst>
            </c:dLbl>
            <c:dLbl>
              <c:idx val="2"/>
              <c:layout>
                <c:manualLayout>
                  <c:x val="0"/>
                  <c:y val="-0.2326708676684440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BA1D-4FA3-B132-27689F135FF3}"/>
                </c:ext>
              </c:extLst>
            </c:dLbl>
            <c:dLbl>
              <c:idx val="3"/>
              <c:layout>
                <c:manualLayout>
                  <c:x val="0"/>
                  <c:y val="-0.16480853126514786"/>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BA1D-4FA3-B132-27689F135FF3}"/>
                </c:ext>
              </c:extLst>
            </c:dLbl>
            <c:dLbl>
              <c:idx val="4"/>
              <c:layout>
                <c:manualLayout>
                  <c:x val="0"/>
                  <c:y val="-0.1454192922927775"/>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BA1D-4FA3-B132-27689F135FF3}"/>
                </c:ext>
              </c:extLst>
            </c:dLbl>
            <c:dLbl>
              <c:idx val="5"/>
              <c:layout>
                <c:manualLayout>
                  <c:x val="0"/>
                  <c:y val="-0.13572467280659234"/>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BA1D-4FA3-B132-27689F135FF3}"/>
                </c:ext>
              </c:extLst>
            </c:dLbl>
            <c:dLbl>
              <c:idx val="6"/>
              <c:layout>
                <c:manualLayout>
                  <c:x val="0"/>
                  <c:y val="-7.7556955889481333E-2"/>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BA1D-4FA3-B132-27689F135FF3}"/>
                </c:ext>
              </c:extLst>
            </c:dLbl>
            <c:dLbl>
              <c:idx val="7"/>
              <c:layout>
                <c:manualLayout>
                  <c:x val="0"/>
                  <c:y val="-5.8167716917111006E-2"/>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BA1D-4FA3-B132-27689F135FF3}"/>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Blatt1!$A$1:$H$1</c:f>
              <c:numCache>
                <c:formatCode>General</c:formatCode>
                <c:ptCount val="8"/>
                <c:pt idx="0">
                  <c:v>44</c:v>
                </c:pt>
                <c:pt idx="1">
                  <c:v>32</c:v>
                </c:pt>
                <c:pt idx="2">
                  <c:v>20</c:v>
                </c:pt>
                <c:pt idx="3">
                  <c:v>13</c:v>
                </c:pt>
                <c:pt idx="4">
                  <c:v>11</c:v>
                </c:pt>
                <c:pt idx="5">
                  <c:v>10</c:v>
                </c:pt>
                <c:pt idx="6">
                  <c:v>4</c:v>
                </c:pt>
                <c:pt idx="7">
                  <c:v>2</c:v>
                </c:pt>
              </c:numCache>
            </c:numRef>
          </c:val>
          <c:extLst>
            <c:ext xmlns:c16="http://schemas.microsoft.com/office/drawing/2014/chart" uri="{C3380CC4-5D6E-409C-BE32-E72D297353CC}">
              <c16:uniqueId val="{00000008-BA1D-4FA3-B132-27689F135FF3}"/>
            </c:ext>
          </c:extLst>
        </c:ser>
        <c:dLbls>
          <c:showLegendKey val="0"/>
          <c:showVal val="0"/>
          <c:showCatName val="0"/>
          <c:showSerName val="0"/>
          <c:showPercent val="0"/>
          <c:showBubbleSize val="0"/>
        </c:dLbls>
        <c:gapWidth val="80"/>
        <c:overlap val="100"/>
        <c:axId val="2054352120"/>
        <c:axId val="1"/>
      </c:barChart>
      <c:lineChart>
        <c:grouping val="standard"/>
        <c:varyColors val="0"/>
        <c:ser>
          <c:idx val="1"/>
          <c:order val="1"/>
          <c:spPr>
            <a:ln w="28575" algn="ctr">
              <a:solidFill>
                <a:schemeClr val="tx2"/>
              </a:solidFill>
              <a:prstDash val="solid"/>
            </a:ln>
          </c:spPr>
          <c:marker>
            <c:symbol val="none"/>
          </c:marker>
          <c:dLbls>
            <c:dLbl>
              <c:idx val="2"/>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BA1D-4FA3-B132-27689F135FF3}"/>
                </c:ext>
              </c:extLst>
            </c:dLbl>
            <c:dLbl>
              <c:idx val="3"/>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A-BA1D-4FA3-B132-27689F135FF3}"/>
                </c:ext>
              </c:extLst>
            </c:dLbl>
            <c:dLbl>
              <c:idx val="4"/>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BA1D-4FA3-B132-27689F135FF3}"/>
                </c:ext>
              </c:extLst>
            </c:dLbl>
            <c:dLbl>
              <c:idx val="5"/>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C-BA1D-4FA3-B132-27689F135FF3}"/>
                </c:ext>
              </c:extLst>
            </c:dLbl>
            <c:dLbl>
              <c:idx val="6"/>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D-BA1D-4FA3-B132-27689F135FF3}"/>
                </c:ext>
              </c:extLst>
            </c:dLbl>
            <c:dLbl>
              <c:idx val="7"/>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de-DE"/>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BA1D-4FA3-B132-27689F135FF3}"/>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Blatt1!$A$2:$H$2</c:f>
              <c:numCache>
                <c:formatCode>General</c:formatCode>
                <c:ptCount val="8"/>
                <c:pt idx="0">
                  <c:v>32.352941176470587</c:v>
                </c:pt>
                <c:pt idx="1">
                  <c:v>55.882352941176471</c:v>
                </c:pt>
                <c:pt idx="2">
                  <c:v>70.588235294117652</c:v>
                </c:pt>
                <c:pt idx="3">
                  <c:v>80.14705882352942</c:v>
                </c:pt>
                <c:pt idx="4">
                  <c:v>88.235294117647058</c:v>
                </c:pt>
                <c:pt idx="5">
                  <c:v>95.588235294117652</c:v>
                </c:pt>
                <c:pt idx="6">
                  <c:v>98.529411764705884</c:v>
                </c:pt>
                <c:pt idx="7">
                  <c:v>100</c:v>
                </c:pt>
              </c:numCache>
            </c:numRef>
          </c:val>
          <c:smooth val="1"/>
          <c:extLst>
            <c:ext xmlns:c16="http://schemas.microsoft.com/office/drawing/2014/chart" uri="{C3380CC4-5D6E-409C-BE32-E72D297353CC}">
              <c16:uniqueId val="{0000000F-BA1D-4FA3-B132-27689F135FF3}"/>
            </c:ext>
          </c:extLst>
        </c:ser>
        <c:dLbls>
          <c:showLegendKey val="0"/>
          <c:showVal val="0"/>
          <c:showCatName val="0"/>
          <c:showSerName val="0"/>
          <c:showPercent val="0"/>
          <c:showBubbleSize val="0"/>
        </c:dLbls>
        <c:marker val="1"/>
        <c:smooth val="0"/>
        <c:axId val="3"/>
        <c:axId val="2"/>
      </c:lineChart>
      <c:catAx>
        <c:axId val="2054352120"/>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45"/>
          <c:min val="0"/>
        </c:scaling>
        <c:delete val="0"/>
        <c:axPos val="r"/>
        <c:majorGridlines>
          <c:spPr>
            <a:ln>
              <a:noFill/>
            </a:ln>
          </c:spPr>
        </c:majorGridlines>
        <c:numFmt formatCode="#,##0&quot;#&quot;;&quot;-&quot;#,##0&quot;#&quot;" sourceLinked="0"/>
        <c:majorTickMark val="out"/>
        <c:minorTickMark val="none"/>
        <c:tickLblPos val="nextTo"/>
        <c:spPr>
          <a:ln w="9525" algn="ctr">
            <a:solidFill>
              <a:schemeClr val="tx1"/>
            </a:solidFill>
            <a:prstDash val="solid"/>
          </a:ln>
        </c:spPr>
        <c:txPr>
          <a:bodyPr wrap="none"/>
          <a:lstStyle/>
          <a:p>
            <a:pPr>
              <a:defRPr sz="1400">
                <a:solidFill>
                  <a:schemeClr val="tx1"/>
                </a:solidFill>
                <a:latin typeface="+mn-lt"/>
                <a:ea typeface="+mn-ea"/>
                <a:cs typeface="+mn-cs"/>
                <a:sym typeface="+mn-lt"/>
              </a:defRPr>
            </a:pPr>
            <a:endParaRPr lang="de-DE"/>
          </a:p>
        </c:txPr>
        <c:crossAx val="2054352120"/>
        <c:crosses val="max"/>
        <c:crossBetween val="between"/>
        <c:majorUnit val="5"/>
      </c:valAx>
      <c:valAx>
        <c:axId val="2"/>
        <c:scaling>
          <c:orientation val="minMax"/>
          <c:max val="100"/>
          <c:min val="0"/>
        </c:scaling>
        <c:delete val="0"/>
        <c:axPos val="l"/>
        <c:majorGridlines>
          <c:spPr>
            <a:ln>
              <a:noFill/>
            </a:ln>
          </c:spPr>
        </c:majorGridlines>
        <c:numFmt formatCode="#,##0&quot;%&quot;;&quot;-&quot;#,##0&quot;%&quot;" sourceLinked="0"/>
        <c:majorTickMark val="out"/>
        <c:minorTickMark val="none"/>
        <c:tickLblPos val="nextTo"/>
        <c:spPr>
          <a:ln w="9525" algn="ctr">
            <a:solidFill>
              <a:schemeClr val="tx1"/>
            </a:solidFill>
            <a:prstDash val="solid"/>
          </a:ln>
        </c:spPr>
        <c:txPr>
          <a:bodyPr wrap="none"/>
          <a:lstStyle/>
          <a:p>
            <a:pPr>
              <a:defRPr sz="1400">
                <a:solidFill>
                  <a:schemeClr val="tx1"/>
                </a:solidFill>
                <a:latin typeface="+mn-lt"/>
                <a:ea typeface="+mn-ea"/>
                <a:cs typeface="+mn-cs"/>
                <a:sym typeface="+mn-lt"/>
              </a:defRPr>
            </a:pPr>
            <a:endParaRPr lang="de-DE"/>
          </a:p>
        </c:txPr>
        <c:crossAx val="3"/>
        <c:crosses val="min"/>
        <c:crossBetween val="between"/>
        <c:majorUnit val="10"/>
      </c:valAx>
      <c:catAx>
        <c:axId val="3"/>
        <c:scaling>
          <c:orientation val="minMax"/>
        </c:scaling>
        <c:delete val="1"/>
        <c:axPos val="b"/>
        <c:majorTickMark val="out"/>
        <c:minorTickMark val="none"/>
        <c:tickLblPos val="nextTo"/>
        <c:crossAx val="2"/>
        <c:crosses val="min"/>
        <c:auto val="0"/>
        <c:lblAlgn val="ctr"/>
        <c:lblOffset val="100"/>
        <c:noMultiLvlLbl val="0"/>
      </c:catAx>
    </c:plotArea>
    <c:plotVisOnly val="0"/>
    <c:dispBlanksAs val="gap"/>
    <c:showDLblsOverMax val="1"/>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60D8F-05F6-488E-8C58-F11E32AC3551}" type="datetimeFigureOut">
              <a:rPr lang="de-DE" smtClean="0"/>
              <a:t>18.08.2021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2EF05-054A-4A09-9A4E-A0B1208FDC28}" type="slidenum">
              <a:rPr lang="de-DE" smtClean="0"/>
              <a:t>‹Nr.›</a:t>
            </a:fld>
            <a:endParaRPr lang="de-DE"/>
          </a:p>
        </p:txBody>
      </p:sp>
    </p:spTree>
    <p:extLst>
      <p:ext uri="{BB962C8B-B14F-4D97-AF65-F5344CB8AC3E}">
        <p14:creationId xmlns:p14="http://schemas.microsoft.com/office/powerpoint/2010/main" val="326465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115014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1862908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596316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3756458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4291959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860059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1868850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93686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4275510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2684140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110239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63249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791474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833807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2783811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352595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413752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056678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554670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5AF20-AEA7-4B90-9539-096B56BA971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81B3393-F92F-4DE0-B144-C6DD572237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CA0C662-3B50-4703-B0E0-913C7F358D6D}"/>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5" name="Fußzeilenplatzhalter 4">
            <a:extLst>
              <a:ext uri="{FF2B5EF4-FFF2-40B4-BE49-F238E27FC236}">
                <a16:creationId xmlns:a16="http://schemas.microsoft.com/office/drawing/2014/main" id="{CB495FB6-572A-4334-9559-4A3FE99F31D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F584D57-216D-43EE-8303-2199299B1F32}"/>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311806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FE8C6B-1A78-444A-B2F7-83501064F5B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080C4CC-CEAB-43AE-9659-C8B033FE759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7BDC39E-B262-48D5-A841-62EE5DA2F131}"/>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5" name="Fußzeilenplatzhalter 4">
            <a:extLst>
              <a:ext uri="{FF2B5EF4-FFF2-40B4-BE49-F238E27FC236}">
                <a16:creationId xmlns:a16="http://schemas.microsoft.com/office/drawing/2014/main" id="{70C7630D-EAA1-4975-B0F8-AF94A184649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E2EE63-7768-401C-A5CB-40FAFA8C86F3}"/>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3490806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73B11D5-FDBC-4E0D-B7BC-66E82D6493B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1B2B313-4EAA-422A-B4A0-DD74A8AC743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107BAA5-8E70-4D2B-A78F-84AF70CBEB3B}"/>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5" name="Fußzeilenplatzhalter 4">
            <a:extLst>
              <a:ext uri="{FF2B5EF4-FFF2-40B4-BE49-F238E27FC236}">
                <a16:creationId xmlns:a16="http://schemas.microsoft.com/office/drawing/2014/main" id="{40FC56A3-06E7-4502-832C-F6E5E1F4D3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03DEA80-9549-4B06-A317-EBAE83371F34}"/>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2380797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472906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38305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507A1F-4803-4925-8C84-F04F1DA55D7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6B15317-4DB9-4739-AEEA-9E0C39C4133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D6F69FF-3002-49EA-979C-EBE5BD35FBA7}"/>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5" name="Fußzeilenplatzhalter 4">
            <a:extLst>
              <a:ext uri="{FF2B5EF4-FFF2-40B4-BE49-F238E27FC236}">
                <a16:creationId xmlns:a16="http://schemas.microsoft.com/office/drawing/2014/main" id="{CB02FE96-0759-4714-8407-A3C7CBE5A2F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A15FE7B-558A-4C67-B50F-3831BDDB424C}"/>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113255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9D297-1770-4201-82BF-28051CCCF0D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FC44C89-FCA1-4A59-9138-A59FD7EDE2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5DDD378-84DF-4442-B327-E1CCB80B200E}"/>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5" name="Fußzeilenplatzhalter 4">
            <a:extLst>
              <a:ext uri="{FF2B5EF4-FFF2-40B4-BE49-F238E27FC236}">
                <a16:creationId xmlns:a16="http://schemas.microsoft.com/office/drawing/2014/main" id="{AA117C22-139C-4765-A54B-29A3AD197DB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B89A64A-2B00-4EB4-BF9A-D4A7D786C952}"/>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1398949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20401C-E6FA-4473-9FF1-DE7831A35C3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C4E2415-EA09-4D4C-8AC4-F41CBF1F98F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AC96367-B821-444A-9797-A90229F755C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9DEEF0D-B478-4C81-8805-D905BB56700D}"/>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6" name="Fußzeilenplatzhalter 5">
            <a:extLst>
              <a:ext uri="{FF2B5EF4-FFF2-40B4-BE49-F238E27FC236}">
                <a16:creationId xmlns:a16="http://schemas.microsoft.com/office/drawing/2014/main" id="{170FD8E4-2FA7-4615-B4B7-B1049081EEF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E5094AE-189E-4E06-99CF-FC91E09F997C}"/>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355849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12AB7D-6AB7-4910-ACA5-342DCECC96D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E83B9FD-F762-42D3-9AEC-BAE33687C7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6DE523F-56E3-4BCF-8B46-71E269F2F6A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49EE563-05D6-458A-A638-09C83123C0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B4CDB2F-B489-42CB-B00F-14E47769377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D47D361-F1B6-4890-950F-2D5010A20C94}"/>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8" name="Fußzeilenplatzhalter 7">
            <a:extLst>
              <a:ext uri="{FF2B5EF4-FFF2-40B4-BE49-F238E27FC236}">
                <a16:creationId xmlns:a16="http://schemas.microsoft.com/office/drawing/2014/main" id="{06D664CA-CD37-4A52-BC22-54F63F99427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1877F92-5995-4337-AABC-6AF4E44A277C}"/>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2586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846A09-740C-445E-9F08-2D5ACF24DE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7615BFD-6E35-4BE0-9AA6-FAD2BB90A123}"/>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4" name="Fußzeilenplatzhalter 3">
            <a:extLst>
              <a:ext uri="{FF2B5EF4-FFF2-40B4-BE49-F238E27FC236}">
                <a16:creationId xmlns:a16="http://schemas.microsoft.com/office/drawing/2014/main" id="{E367F285-6E90-45C9-9441-31152548F52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076027A-5972-4414-BDCA-05800707BAA4}"/>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2780268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364EA1A-1AE7-44E4-8239-AE8F20366BD3}"/>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3" name="Fußzeilenplatzhalter 2">
            <a:extLst>
              <a:ext uri="{FF2B5EF4-FFF2-40B4-BE49-F238E27FC236}">
                <a16:creationId xmlns:a16="http://schemas.microsoft.com/office/drawing/2014/main" id="{8656A0B6-AA87-4BA7-BB66-01719D83822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A26B74D-9F9C-4A7E-9C40-AEE2287802BD}"/>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233660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A9E647-37AB-4432-93B8-F4372957FB8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95EB1DC-6281-4A73-81FE-316762C36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BB9C047-3282-4751-8D2B-5EA9B1C040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F7D37B3-B67B-4580-BA93-3123DCF867B6}"/>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6" name="Fußzeilenplatzhalter 5">
            <a:extLst>
              <a:ext uri="{FF2B5EF4-FFF2-40B4-BE49-F238E27FC236}">
                <a16:creationId xmlns:a16="http://schemas.microsoft.com/office/drawing/2014/main" id="{48C3CBFA-FB7B-4E64-8601-12D15A9414E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553CFCC-9A13-46BE-9447-96192DED280B}"/>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2951796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5B7022-8000-40A4-8E7A-DC2154F6800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4AD970E-252B-4062-84B2-FAE40F7F6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00BD6A3-1298-4903-A248-3F38815EC7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1C7F1C3-3DE1-48F1-A490-BA154C600E21}"/>
              </a:ext>
            </a:extLst>
          </p:cNvPr>
          <p:cNvSpPr>
            <a:spLocks noGrp="1"/>
          </p:cNvSpPr>
          <p:nvPr>
            <p:ph type="dt" sz="half" idx="10"/>
          </p:nvPr>
        </p:nvSpPr>
        <p:spPr/>
        <p:txBody>
          <a:bodyPr/>
          <a:lstStyle/>
          <a:p>
            <a:fld id="{6AB50E22-FA34-4E6B-82A9-F337FCCA1336}" type="datetimeFigureOut">
              <a:rPr lang="de-DE" smtClean="0"/>
              <a:t>18.08.2021</a:t>
            </a:fld>
            <a:endParaRPr lang="de-DE"/>
          </a:p>
        </p:txBody>
      </p:sp>
      <p:sp>
        <p:nvSpPr>
          <p:cNvPr id="6" name="Fußzeilenplatzhalter 5">
            <a:extLst>
              <a:ext uri="{FF2B5EF4-FFF2-40B4-BE49-F238E27FC236}">
                <a16:creationId xmlns:a16="http://schemas.microsoft.com/office/drawing/2014/main" id="{389DAF3C-9816-4B35-AAEC-FCAD1153733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D504165-BA43-48A4-866A-D5206CAF274D}"/>
              </a:ext>
            </a:extLst>
          </p:cNvPr>
          <p:cNvSpPr>
            <a:spLocks noGrp="1"/>
          </p:cNvSpPr>
          <p:nvPr>
            <p:ph type="sldNum" sz="quarter" idx="12"/>
          </p:nvPr>
        </p:nvSpPr>
        <p:spPr/>
        <p:txBody>
          <a:bodyPr/>
          <a:lstStyle/>
          <a:p>
            <a:fld id="{9D837B72-11F9-4701-81E9-25860C90DF58}" type="slidenum">
              <a:rPr lang="de-DE" smtClean="0"/>
              <a:t>‹Nr.›</a:t>
            </a:fld>
            <a:endParaRPr lang="de-DE"/>
          </a:p>
        </p:txBody>
      </p:sp>
    </p:spTree>
    <p:extLst>
      <p:ext uri="{BB962C8B-B14F-4D97-AF65-F5344CB8AC3E}">
        <p14:creationId xmlns:p14="http://schemas.microsoft.com/office/powerpoint/2010/main" val="263258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093894D-9EC7-463B-873D-2369B8D622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8391053-5421-45DF-B6F4-E2746C9BE6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D3C2E8F-8F34-49AD-819B-AF241B59B6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50E22-FA34-4E6B-82A9-F337FCCA1336}" type="datetimeFigureOut">
              <a:rPr lang="de-DE" smtClean="0"/>
              <a:t>18.08.2021</a:t>
            </a:fld>
            <a:endParaRPr lang="de-DE"/>
          </a:p>
        </p:txBody>
      </p:sp>
      <p:sp>
        <p:nvSpPr>
          <p:cNvPr id="5" name="Fußzeilenplatzhalter 4">
            <a:extLst>
              <a:ext uri="{FF2B5EF4-FFF2-40B4-BE49-F238E27FC236}">
                <a16:creationId xmlns:a16="http://schemas.microsoft.com/office/drawing/2014/main" id="{A48C34DA-A47A-4931-A615-E0DEC0AB90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02AC942-97E7-44FD-BE4F-93E644D751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37B72-11F9-4701-81E9-25860C90DF58}" type="slidenum">
              <a:rPr lang="de-DE" smtClean="0"/>
              <a:t>‹Nr.›</a:t>
            </a:fld>
            <a:endParaRPr lang="de-DE"/>
          </a:p>
        </p:txBody>
      </p:sp>
    </p:spTree>
    <p:extLst>
      <p:ext uri="{BB962C8B-B14F-4D97-AF65-F5344CB8AC3E}">
        <p14:creationId xmlns:p14="http://schemas.microsoft.com/office/powerpoint/2010/main" val="3741113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ags" Target="../tags/tag23.x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1.x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slideLayout" Target="../slideLayouts/slideLayout13.xml"/><Relationship Id="rId3" Type="http://schemas.openxmlformats.org/officeDocument/2006/relationships/tags" Target="../tags/tag4.xml"/><Relationship Id="rId21" Type="http://schemas.openxmlformats.org/officeDocument/2006/relationships/image" Target="../media/image5.emf"/><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oleObject" Target="../embeddings/oleObject2.bin"/><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notesSlide" Target="../notesSlides/notesSlide9.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7F03E6C-E0D4-4C1E-9775-68CF9F65DBD3}"/>
              </a:ext>
            </a:extLst>
          </p:cNvPr>
          <p:cNvSpPr>
            <a:spLocks noGrp="1"/>
          </p:cNvSpPr>
          <p:nvPr>
            <p:ph type="body" sz="quarter" idx="11"/>
          </p:nvPr>
        </p:nvSpPr>
        <p:spPr>
          <a:xfrm>
            <a:off x="1060470" y="3149493"/>
            <a:ext cx="7600452" cy="1582271"/>
          </a:xfrm>
        </p:spPr>
        <p:txBody>
          <a:bodyPr/>
          <a:lstStyle/>
          <a:p>
            <a:r>
              <a:rPr lang="en-GB"/>
              <a:t>Essenzielle</a:t>
            </a:r>
            <a:r>
              <a:rPr lang="en-GB" dirty="0"/>
              <a:t> Tools </a:t>
            </a:r>
            <a:r>
              <a:rPr lang="en-GB" dirty="0" err="1"/>
              <a:t>für</a:t>
            </a:r>
            <a:r>
              <a:rPr lang="en-GB" dirty="0"/>
              <a:t> die </a:t>
            </a:r>
            <a:r>
              <a:rPr lang="en-GB" dirty="0" err="1"/>
              <a:t>Fehler</a:t>
            </a:r>
            <a:r>
              <a:rPr lang="en-GB" dirty="0"/>
              <a:t>-</a:t>
            </a:r>
            <a:r>
              <a:rPr lang="en-GB" dirty="0" err="1"/>
              <a:t>Ursachen</a:t>
            </a:r>
            <a:r>
              <a:rPr lang="en-GB" dirty="0"/>
              <a:t>-Analyse</a:t>
            </a:r>
          </a:p>
        </p:txBody>
      </p:sp>
    </p:spTree>
    <p:extLst>
      <p:ext uri="{BB962C8B-B14F-4D97-AF65-F5344CB8AC3E}">
        <p14:creationId xmlns:p14="http://schemas.microsoft.com/office/powerpoint/2010/main" val="1799518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a:extLst>
              <a:ext uri="{FF2B5EF4-FFF2-40B4-BE49-F238E27FC236}">
                <a16:creationId xmlns:a16="http://schemas.microsoft.com/office/drawing/2014/main" id="{F5580D9D-89D4-4B3C-B2A1-82BB5F844A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12" name="Objekt 11" hidden="1">
                        <a:extLst>
                          <a:ext uri="{FF2B5EF4-FFF2-40B4-BE49-F238E27FC236}">
                            <a16:creationId xmlns:a16="http://schemas.microsoft.com/office/drawing/2014/main" id="{F5580D9D-89D4-4B3C-B2A1-82BB5F844A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a:extLst>
              <a:ext uri="{FF2B5EF4-FFF2-40B4-BE49-F238E27FC236}">
                <a16:creationId xmlns:a16="http://schemas.microsoft.com/office/drawing/2014/main" id="{5E6C9907-B168-4BA9-9BEB-56520802F751}"/>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4394" y="1728742"/>
            <a:ext cx="3385888" cy="46990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Pareto-Analyse nutzt das Pareto-Prinzip, das auch als </a:t>
            </a:r>
            <a:r>
              <a:rPr lang="en-GB" sz="2000" b="1" dirty="0">
                <a:solidFill>
                  <a:srgbClr val="245473"/>
                </a:solidFill>
                <a:latin typeface="+mj-lt"/>
                <a:ea typeface="Open Sans Light" panose="020B0306030504020204" pitchFamily="34" charset="0"/>
                <a:cs typeface="Open Sans Light" panose="020B0306030504020204" pitchFamily="34" charset="0"/>
              </a:rPr>
              <a:t>"80/20"-Regel </a:t>
            </a:r>
            <a:r>
              <a:rPr lang="en-GB" sz="2000" dirty="0">
                <a:solidFill>
                  <a:srgbClr val="245473"/>
                </a:solidFill>
                <a:latin typeface="+mj-lt"/>
                <a:ea typeface="Open Sans Light" panose="020B0306030504020204" pitchFamily="34" charset="0"/>
                <a:cs typeface="Open Sans Light" panose="020B0306030504020204" pitchFamily="34" charset="0"/>
              </a:rPr>
              <a:t>bekannt </a:t>
            </a:r>
            <a:r>
              <a:rPr lang="en-GB" sz="2000" dirty="0" err="1">
                <a:solidFill>
                  <a:srgbClr val="245473"/>
                </a:solidFill>
                <a:latin typeface="+mj-lt"/>
                <a:ea typeface="Open Sans Light" panose="020B0306030504020204" pitchFamily="34" charset="0"/>
                <a:cs typeface="Open Sans Light" panose="020B0306030504020204" pitchFamily="34" charset="0"/>
              </a:rPr>
              <a:t>ist</a:t>
            </a:r>
            <a:r>
              <a:rPr lang="en-GB" sz="2000" b="1" dirty="0">
                <a:solidFill>
                  <a:srgbClr val="245473"/>
                </a:solidFill>
                <a:latin typeface="+mj-lt"/>
                <a:ea typeface="Open Sans Light" panose="020B0306030504020204" pitchFamily="34" charset="0"/>
                <a:cs typeface="Open Sans Light" panose="020B0306030504020204" pitchFamily="34" charset="0"/>
              </a:rPr>
              <a:t>:</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2000" b="1" dirty="0">
                <a:solidFill>
                  <a:srgbClr val="245473"/>
                </a:solidFill>
                <a:latin typeface="+mj-lt"/>
                <a:ea typeface="Open Sans Light" panose="020B0306030504020204" pitchFamily="34" charset="0"/>
                <a:cs typeface="Open Sans Light" panose="020B0306030504020204" pitchFamily="34" charset="0"/>
              </a:rPr>
              <a:t>Die Ideen hinter dem Prinzip:</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76213" indent="-176213" algn="l">
              <a:lnSpc>
                <a:spcPct val="100000"/>
              </a:lnSpc>
              <a:spcBef>
                <a:spcPts val="600"/>
              </a:spcBef>
              <a:buFontTx/>
              <a:buChar char="-"/>
            </a:pPr>
            <a:r>
              <a:rPr lang="en-GB" sz="2000" dirty="0">
                <a:solidFill>
                  <a:srgbClr val="245473"/>
                </a:solidFill>
                <a:latin typeface="+mj-lt"/>
                <a:ea typeface="Open Sans Light" panose="020B0306030504020204" pitchFamily="34" charset="0"/>
                <a:cs typeface="Open Sans Light" panose="020B0306030504020204" pitchFamily="34" charset="0"/>
              </a:rPr>
              <a:t>80% der Probleme lassen sich auf 20% der Ursachen zurückführen</a:t>
            </a:r>
          </a:p>
          <a:p>
            <a:pPr marL="176213" indent="-176213" algn="l">
              <a:lnSpc>
                <a:spcPct val="100000"/>
              </a:lnSpc>
              <a:spcBef>
                <a:spcPts val="600"/>
              </a:spcBef>
              <a:buFontTx/>
              <a:buChar char="-"/>
            </a:pPr>
            <a:r>
              <a:rPr lang="en-GB" sz="2000" dirty="0">
                <a:solidFill>
                  <a:srgbClr val="245473"/>
                </a:solidFill>
                <a:latin typeface="+mj-lt"/>
                <a:ea typeface="Open Sans Light" panose="020B0306030504020204" pitchFamily="34" charset="0"/>
                <a:cs typeface="Open Sans Light" panose="020B0306030504020204" pitchFamily="34" charset="0"/>
              </a:rPr>
              <a:t>80 % der Aufgaben können in 20 % der zur Verfügung stehenden Zeit erledigt werden. </a:t>
            </a:r>
          </a:p>
          <a:p>
            <a:pPr marL="176213" indent="-176213" algn="l">
              <a:lnSpc>
                <a:spcPct val="100000"/>
              </a:lnSpc>
              <a:spcBef>
                <a:spcPts val="600"/>
              </a:spcBef>
              <a:buFontTx/>
              <a:buChar char="-"/>
            </a:pPr>
            <a:r>
              <a:rPr lang="en-GB" sz="2000" dirty="0">
                <a:solidFill>
                  <a:srgbClr val="245473"/>
                </a:solidFill>
                <a:latin typeface="+mj-lt"/>
                <a:ea typeface="Open Sans Light" panose="020B0306030504020204" pitchFamily="34" charset="0"/>
                <a:cs typeface="Open Sans Light" panose="020B0306030504020204" pitchFamily="34" charset="0"/>
              </a:rPr>
              <a:t>80 % der Produktivität kann durch 20 % der Aufgaben erreicht werden</a:t>
            </a:r>
          </a:p>
        </p:txBody>
      </p:sp>
      <p:sp>
        <p:nvSpPr>
          <p:cNvPr id="22" name="Freeform 130">
            <a:extLst>
              <a:ext uri="{FF2B5EF4-FFF2-40B4-BE49-F238E27FC236}">
                <a16:creationId xmlns:a16="http://schemas.microsoft.com/office/drawing/2014/main" id="{5FF3D42B-17F8-4EDD-849A-87650131671B}"/>
              </a:ext>
            </a:extLst>
          </p:cNvPr>
          <p:cNvSpPr>
            <a:spLocks/>
          </p:cNvSpPr>
          <p:nvPr/>
        </p:nvSpPr>
        <p:spPr bwMode="auto">
          <a:xfrm>
            <a:off x="3911957" y="3800195"/>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4">
              <a:lumMod val="60000"/>
              <a:lumOff val="40000"/>
            </a:schemeClr>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23" name="Oval 131">
            <a:extLst>
              <a:ext uri="{FF2B5EF4-FFF2-40B4-BE49-F238E27FC236}">
                <a16:creationId xmlns:a16="http://schemas.microsoft.com/office/drawing/2014/main" id="{DDEAF3C4-5E42-4E03-9E07-88DC9BD264A1}"/>
              </a:ext>
            </a:extLst>
          </p:cNvPr>
          <p:cNvSpPr>
            <a:spLocks noChangeAspect="1" noChangeArrowheads="1"/>
          </p:cNvSpPr>
          <p:nvPr/>
        </p:nvSpPr>
        <p:spPr bwMode="auto">
          <a:xfrm>
            <a:off x="3911956" y="3797126"/>
            <a:ext cx="777557" cy="824132"/>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24" name="Freeform 137">
            <a:extLst>
              <a:ext uri="{FF2B5EF4-FFF2-40B4-BE49-F238E27FC236}">
                <a16:creationId xmlns:a16="http://schemas.microsoft.com/office/drawing/2014/main" id="{795B9CDB-1726-40DC-905A-BFB02D01A025}"/>
              </a:ext>
            </a:extLst>
          </p:cNvPr>
          <p:cNvSpPr>
            <a:spLocks/>
          </p:cNvSpPr>
          <p:nvPr/>
        </p:nvSpPr>
        <p:spPr bwMode="auto">
          <a:xfrm>
            <a:off x="7793592" y="3800195"/>
            <a:ext cx="3041017" cy="839294"/>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6"/>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25" name="Oval 138">
            <a:extLst>
              <a:ext uri="{FF2B5EF4-FFF2-40B4-BE49-F238E27FC236}">
                <a16:creationId xmlns:a16="http://schemas.microsoft.com/office/drawing/2014/main" id="{144B95B6-B1FC-4D6A-B1F2-A7448F26E9C3}"/>
              </a:ext>
            </a:extLst>
          </p:cNvPr>
          <p:cNvSpPr>
            <a:spLocks noChangeAspect="1" noChangeArrowheads="1"/>
          </p:cNvSpPr>
          <p:nvPr/>
        </p:nvSpPr>
        <p:spPr bwMode="auto">
          <a:xfrm>
            <a:off x="10793571" y="3797127"/>
            <a:ext cx="697353" cy="824132"/>
          </a:xfrm>
          <a:prstGeom prst="ellipse">
            <a:avLst/>
          </a:prstGeom>
          <a:solidFill>
            <a:schemeClr val="accent6">
              <a:lumMod val="50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26" name="Rectangle 39">
            <a:extLst>
              <a:ext uri="{FF2B5EF4-FFF2-40B4-BE49-F238E27FC236}">
                <a16:creationId xmlns:a16="http://schemas.microsoft.com/office/drawing/2014/main" id="{3D71F868-92FD-4457-A667-0AC24D337ECE}"/>
              </a:ext>
            </a:extLst>
          </p:cNvPr>
          <p:cNvSpPr>
            <a:spLocks noChangeAspect="1"/>
          </p:cNvSpPr>
          <p:nvPr/>
        </p:nvSpPr>
        <p:spPr bwMode="auto">
          <a:xfrm>
            <a:off x="10901648" y="3964533"/>
            <a:ext cx="416031"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06</a:t>
            </a:r>
          </a:p>
        </p:txBody>
      </p:sp>
      <p:sp>
        <p:nvSpPr>
          <p:cNvPr id="27" name="TextBox 40">
            <a:extLst>
              <a:ext uri="{FF2B5EF4-FFF2-40B4-BE49-F238E27FC236}">
                <a16:creationId xmlns:a16="http://schemas.microsoft.com/office/drawing/2014/main" id="{DAA27A22-F3A9-4C4F-A829-2D70101AD48A}"/>
              </a:ext>
            </a:extLst>
          </p:cNvPr>
          <p:cNvSpPr txBox="1"/>
          <p:nvPr/>
        </p:nvSpPr>
        <p:spPr>
          <a:xfrm>
            <a:off x="8117025" y="3827692"/>
            <a:ext cx="2435592" cy="738664"/>
          </a:xfrm>
          <a:prstGeom prst="rect">
            <a:avLst/>
          </a:prstGeom>
          <a:noFill/>
        </p:spPr>
        <p:txBody>
          <a:bodyPr wrap="square" rtlCol="0">
            <a:spAutoFit/>
          </a:bodyPr>
          <a:lstStyle/>
          <a:p>
            <a:pPr algn="r"/>
            <a:r>
              <a:rPr lang="en-GB" sz="1400" dirty="0">
                <a:solidFill>
                  <a:schemeClr val="bg1"/>
                </a:solidFill>
                <a:latin typeface="+mj-lt"/>
                <a:ea typeface="Lato Light" charset="0"/>
                <a:cs typeface="Lato Light" charset="0"/>
              </a:rPr>
              <a:t>Zeichnen und beschriften Sie die eine vertikale Achse von 0 bis 100 Prozent</a:t>
            </a:r>
          </a:p>
        </p:txBody>
      </p:sp>
      <p:sp>
        <p:nvSpPr>
          <p:cNvPr id="28" name="TextBox 41">
            <a:extLst>
              <a:ext uri="{FF2B5EF4-FFF2-40B4-BE49-F238E27FC236}">
                <a16:creationId xmlns:a16="http://schemas.microsoft.com/office/drawing/2014/main" id="{E50B25C4-8B25-4EFE-A706-46C232DF7153}"/>
              </a:ext>
            </a:extLst>
          </p:cNvPr>
          <p:cNvSpPr txBox="1"/>
          <p:nvPr/>
        </p:nvSpPr>
        <p:spPr>
          <a:xfrm>
            <a:off x="4680424" y="3740238"/>
            <a:ext cx="2689345" cy="954107"/>
          </a:xfrm>
          <a:prstGeom prst="rect">
            <a:avLst/>
          </a:prstGeom>
          <a:noFill/>
        </p:spPr>
        <p:txBody>
          <a:bodyPr wrap="square" rtlCol="0">
            <a:spAutoFit/>
          </a:bodyPr>
          <a:lstStyle/>
          <a:p>
            <a:r>
              <a:rPr lang="en-GB" sz="1400" dirty="0">
                <a:solidFill>
                  <a:srgbClr val="245473"/>
                </a:solidFill>
                <a:latin typeface="+mj-lt"/>
                <a:ea typeface="Lato Light" charset="0"/>
                <a:cs typeface="Lato Light" charset="0"/>
              </a:rPr>
              <a:t>Zeichnen und beschriften Sie die linke vertikale Achse mit der Vergleichseinheit, z. B. Häufigkeit, Kosten oder Zeit</a:t>
            </a:r>
          </a:p>
        </p:txBody>
      </p:sp>
      <p:sp>
        <p:nvSpPr>
          <p:cNvPr id="29" name="Rectangle 43">
            <a:extLst>
              <a:ext uri="{FF2B5EF4-FFF2-40B4-BE49-F238E27FC236}">
                <a16:creationId xmlns:a16="http://schemas.microsoft.com/office/drawing/2014/main" id="{5FF3EAD4-2E68-455C-B6D0-98EB7E8ECF35}"/>
              </a:ext>
            </a:extLst>
          </p:cNvPr>
          <p:cNvSpPr>
            <a:spLocks noChangeAspect="1"/>
          </p:cNvSpPr>
          <p:nvPr/>
        </p:nvSpPr>
        <p:spPr bwMode="auto">
          <a:xfrm>
            <a:off x="4020034" y="3964533"/>
            <a:ext cx="463880"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05</a:t>
            </a:r>
          </a:p>
        </p:txBody>
      </p:sp>
      <p:sp>
        <p:nvSpPr>
          <p:cNvPr id="30" name="Freeform 130">
            <a:extLst>
              <a:ext uri="{FF2B5EF4-FFF2-40B4-BE49-F238E27FC236}">
                <a16:creationId xmlns:a16="http://schemas.microsoft.com/office/drawing/2014/main" id="{69B954FF-FF89-4AC7-B910-A74FAFA95BD9}"/>
              </a:ext>
            </a:extLst>
          </p:cNvPr>
          <p:cNvSpPr>
            <a:spLocks/>
          </p:cNvSpPr>
          <p:nvPr/>
        </p:nvSpPr>
        <p:spPr bwMode="auto">
          <a:xfrm>
            <a:off x="3911957" y="1976497"/>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31" name="Oval 131">
            <a:extLst>
              <a:ext uri="{FF2B5EF4-FFF2-40B4-BE49-F238E27FC236}">
                <a16:creationId xmlns:a16="http://schemas.microsoft.com/office/drawing/2014/main" id="{DA2CD106-6AB7-46A3-A9FE-FFC5FA4B56B6}"/>
              </a:ext>
            </a:extLst>
          </p:cNvPr>
          <p:cNvSpPr>
            <a:spLocks noChangeAspect="1" noChangeArrowheads="1"/>
          </p:cNvSpPr>
          <p:nvPr/>
        </p:nvSpPr>
        <p:spPr bwMode="auto">
          <a:xfrm>
            <a:off x="3911956" y="1973428"/>
            <a:ext cx="777557" cy="824132"/>
          </a:xfrm>
          <a:prstGeom prst="ellipse">
            <a:avLst/>
          </a:pr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32" name="Freeform 137">
            <a:extLst>
              <a:ext uri="{FF2B5EF4-FFF2-40B4-BE49-F238E27FC236}">
                <a16:creationId xmlns:a16="http://schemas.microsoft.com/office/drawing/2014/main" id="{812E2203-64D9-4700-B6F1-A804A8FB9A12}"/>
              </a:ext>
            </a:extLst>
          </p:cNvPr>
          <p:cNvSpPr>
            <a:spLocks/>
          </p:cNvSpPr>
          <p:nvPr/>
        </p:nvSpPr>
        <p:spPr bwMode="auto">
          <a:xfrm>
            <a:off x="7793592" y="1976497"/>
            <a:ext cx="3041017" cy="839294"/>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33" name="Oval 138">
            <a:extLst>
              <a:ext uri="{FF2B5EF4-FFF2-40B4-BE49-F238E27FC236}">
                <a16:creationId xmlns:a16="http://schemas.microsoft.com/office/drawing/2014/main" id="{53C40332-7055-44D2-8C76-E1A0E8DB8376}"/>
              </a:ext>
            </a:extLst>
          </p:cNvPr>
          <p:cNvSpPr>
            <a:spLocks noChangeAspect="1" noChangeArrowheads="1"/>
          </p:cNvSpPr>
          <p:nvPr/>
        </p:nvSpPr>
        <p:spPr bwMode="auto">
          <a:xfrm>
            <a:off x="10793571" y="1973428"/>
            <a:ext cx="697353" cy="824132"/>
          </a:xfrm>
          <a:prstGeom prst="ellipse">
            <a:avLst/>
          </a:pr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35" name="Rectangle 53">
            <a:extLst>
              <a:ext uri="{FF2B5EF4-FFF2-40B4-BE49-F238E27FC236}">
                <a16:creationId xmlns:a16="http://schemas.microsoft.com/office/drawing/2014/main" id="{240C4555-6B6C-4FEF-A3C4-5503C4B371F5}"/>
              </a:ext>
            </a:extLst>
          </p:cNvPr>
          <p:cNvSpPr>
            <a:spLocks noChangeAspect="1"/>
          </p:cNvSpPr>
          <p:nvPr/>
        </p:nvSpPr>
        <p:spPr bwMode="auto">
          <a:xfrm>
            <a:off x="10901648" y="2140835"/>
            <a:ext cx="416031"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02</a:t>
            </a:r>
          </a:p>
        </p:txBody>
      </p:sp>
      <p:sp>
        <p:nvSpPr>
          <p:cNvPr id="36" name="TextBox 54">
            <a:extLst>
              <a:ext uri="{FF2B5EF4-FFF2-40B4-BE49-F238E27FC236}">
                <a16:creationId xmlns:a16="http://schemas.microsoft.com/office/drawing/2014/main" id="{BF69E08D-B9DA-4AD6-966A-31F51FA1464B}"/>
              </a:ext>
            </a:extLst>
          </p:cNvPr>
          <p:cNvSpPr txBox="1"/>
          <p:nvPr/>
        </p:nvSpPr>
        <p:spPr>
          <a:xfrm>
            <a:off x="7877060" y="1989719"/>
            <a:ext cx="2710912" cy="738664"/>
          </a:xfrm>
          <a:prstGeom prst="rect">
            <a:avLst/>
          </a:prstGeom>
          <a:noFill/>
        </p:spPr>
        <p:txBody>
          <a:bodyPr wrap="square" rtlCol="0">
            <a:spAutoFit/>
          </a:bodyPr>
          <a:lstStyle/>
          <a:p>
            <a:pPr algn="r"/>
            <a:r>
              <a:rPr lang="en-GB" sz="1400" dirty="0">
                <a:solidFill>
                  <a:schemeClr val="bg1"/>
                </a:solidFill>
                <a:latin typeface="+mj-lt"/>
                <a:ea typeface="Lato Light" charset="0"/>
                <a:cs typeface="Lato Light" charset="0"/>
              </a:rPr>
              <a:t>Summieren Sie die Rohdaten in jeder Kategorie und ermitteln Sie dann die </a:t>
            </a:r>
            <a:r>
              <a:rPr lang="en-GB" sz="1400" dirty="0" err="1">
                <a:solidFill>
                  <a:schemeClr val="bg1"/>
                </a:solidFill>
                <a:latin typeface="+mj-lt"/>
                <a:ea typeface="Lato Light" charset="0"/>
                <a:cs typeface="Lato Light" charset="0"/>
              </a:rPr>
              <a:t>Gesamtsumme</a:t>
            </a:r>
            <a:r>
              <a:rPr lang="en-GB" sz="1400" dirty="0">
                <a:solidFill>
                  <a:schemeClr val="bg1"/>
                </a:solidFill>
                <a:latin typeface="+mj-lt"/>
                <a:ea typeface="Lato Light" charset="0"/>
                <a:cs typeface="Lato Light" charset="0"/>
              </a:rPr>
              <a:t> </a:t>
            </a:r>
          </a:p>
        </p:txBody>
      </p:sp>
      <p:sp>
        <p:nvSpPr>
          <p:cNvPr id="37" name="TextBox 55">
            <a:extLst>
              <a:ext uri="{FF2B5EF4-FFF2-40B4-BE49-F238E27FC236}">
                <a16:creationId xmlns:a16="http://schemas.microsoft.com/office/drawing/2014/main" id="{1C3E3693-5F6F-4231-AFAD-616C5CDF4ED3}"/>
              </a:ext>
            </a:extLst>
          </p:cNvPr>
          <p:cNvSpPr txBox="1"/>
          <p:nvPr/>
        </p:nvSpPr>
        <p:spPr>
          <a:xfrm>
            <a:off x="4620534" y="1989719"/>
            <a:ext cx="2715716" cy="738664"/>
          </a:xfrm>
          <a:prstGeom prst="rect">
            <a:avLst/>
          </a:prstGeom>
          <a:noFill/>
        </p:spPr>
        <p:txBody>
          <a:bodyPr wrap="square" rtlCol="0">
            <a:spAutoFit/>
          </a:bodyPr>
          <a:lstStyle/>
          <a:p>
            <a:r>
              <a:rPr lang="en-GB" sz="1400" dirty="0">
                <a:solidFill>
                  <a:schemeClr val="bg1"/>
                </a:solidFill>
                <a:latin typeface="+mj-lt"/>
                <a:ea typeface="Lato Light" charset="0"/>
                <a:cs typeface="Lato Light" charset="0"/>
              </a:rPr>
              <a:t>Bestimmen Sie die Kategorien und die Einheiten für den Vergleich der Daten, z. B. </a:t>
            </a:r>
            <a:r>
              <a:rPr lang="en-GB" sz="1400" dirty="0" err="1">
                <a:solidFill>
                  <a:schemeClr val="bg1"/>
                </a:solidFill>
                <a:latin typeface="+mj-lt"/>
                <a:ea typeface="Lato Light" charset="0"/>
                <a:cs typeface="Lato Light" charset="0"/>
              </a:rPr>
              <a:t>Häufigkeit</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oder</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Kosten</a:t>
            </a:r>
            <a:endParaRPr lang="en-GB" sz="1400" dirty="0">
              <a:solidFill>
                <a:schemeClr val="bg1"/>
              </a:solidFill>
              <a:latin typeface="+mj-lt"/>
              <a:ea typeface="Lato Light" charset="0"/>
              <a:cs typeface="Lato Light" charset="0"/>
            </a:endParaRPr>
          </a:p>
        </p:txBody>
      </p:sp>
      <p:sp>
        <p:nvSpPr>
          <p:cNvPr id="39" name="Rectangle 56">
            <a:extLst>
              <a:ext uri="{FF2B5EF4-FFF2-40B4-BE49-F238E27FC236}">
                <a16:creationId xmlns:a16="http://schemas.microsoft.com/office/drawing/2014/main" id="{C09000B5-353B-4497-8A7F-4AB91D79C23B}"/>
              </a:ext>
            </a:extLst>
          </p:cNvPr>
          <p:cNvSpPr>
            <a:spLocks noChangeAspect="1"/>
          </p:cNvSpPr>
          <p:nvPr/>
        </p:nvSpPr>
        <p:spPr bwMode="auto">
          <a:xfrm>
            <a:off x="4020034" y="2140835"/>
            <a:ext cx="463880"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01</a:t>
            </a:r>
          </a:p>
        </p:txBody>
      </p:sp>
      <p:sp>
        <p:nvSpPr>
          <p:cNvPr id="41" name="Freeform 130">
            <a:extLst>
              <a:ext uri="{FF2B5EF4-FFF2-40B4-BE49-F238E27FC236}">
                <a16:creationId xmlns:a16="http://schemas.microsoft.com/office/drawing/2014/main" id="{EF5739F2-06D5-4B8E-A822-5A827EBC9DB3}"/>
              </a:ext>
            </a:extLst>
          </p:cNvPr>
          <p:cNvSpPr>
            <a:spLocks/>
          </p:cNvSpPr>
          <p:nvPr/>
        </p:nvSpPr>
        <p:spPr bwMode="auto">
          <a:xfrm>
            <a:off x="3911957" y="2888346"/>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42" name="Oval 131">
            <a:extLst>
              <a:ext uri="{FF2B5EF4-FFF2-40B4-BE49-F238E27FC236}">
                <a16:creationId xmlns:a16="http://schemas.microsoft.com/office/drawing/2014/main" id="{88A898C3-254F-47CC-9476-4A339BB6782D}"/>
              </a:ext>
            </a:extLst>
          </p:cNvPr>
          <p:cNvSpPr>
            <a:spLocks noChangeAspect="1" noChangeArrowheads="1"/>
          </p:cNvSpPr>
          <p:nvPr/>
        </p:nvSpPr>
        <p:spPr bwMode="auto">
          <a:xfrm>
            <a:off x="3911956" y="2885277"/>
            <a:ext cx="777557" cy="824132"/>
          </a:xfrm>
          <a:prstGeom prst="ellipse">
            <a:avLst/>
          </a:pr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43" name="Freeform 137">
            <a:extLst>
              <a:ext uri="{FF2B5EF4-FFF2-40B4-BE49-F238E27FC236}">
                <a16:creationId xmlns:a16="http://schemas.microsoft.com/office/drawing/2014/main" id="{17E82C6E-6494-43F2-B63D-9C83AC33FF8D}"/>
              </a:ext>
            </a:extLst>
          </p:cNvPr>
          <p:cNvSpPr>
            <a:spLocks/>
          </p:cNvSpPr>
          <p:nvPr/>
        </p:nvSpPr>
        <p:spPr bwMode="auto">
          <a:xfrm>
            <a:off x="7793592" y="2888346"/>
            <a:ext cx="3041017" cy="839294"/>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44" name="Oval 138">
            <a:extLst>
              <a:ext uri="{FF2B5EF4-FFF2-40B4-BE49-F238E27FC236}">
                <a16:creationId xmlns:a16="http://schemas.microsoft.com/office/drawing/2014/main" id="{3CBCA911-602A-4F7F-85BB-5BE84EC73EF6}"/>
              </a:ext>
            </a:extLst>
          </p:cNvPr>
          <p:cNvSpPr>
            <a:spLocks noChangeAspect="1" noChangeArrowheads="1"/>
          </p:cNvSpPr>
          <p:nvPr/>
        </p:nvSpPr>
        <p:spPr bwMode="auto">
          <a:xfrm>
            <a:off x="10793571" y="2885278"/>
            <a:ext cx="697353" cy="824132"/>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45" name="Rectangle 83">
            <a:extLst>
              <a:ext uri="{FF2B5EF4-FFF2-40B4-BE49-F238E27FC236}">
                <a16:creationId xmlns:a16="http://schemas.microsoft.com/office/drawing/2014/main" id="{E54C0D48-88A7-48E0-811B-CA7B21BF3B14}"/>
              </a:ext>
            </a:extLst>
          </p:cNvPr>
          <p:cNvSpPr>
            <a:spLocks noChangeAspect="1"/>
          </p:cNvSpPr>
          <p:nvPr/>
        </p:nvSpPr>
        <p:spPr bwMode="auto">
          <a:xfrm>
            <a:off x="10901648" y="3052684"/>
            <a:ext cx="416031"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04</a:t>
            </a:r>
          </a:p>
        </p:txBody>
      </p:sp>
      <p:sp>
        <p:nvSpPr>
          <p:cNvPr id="46" name="TextBox 84">
            <a:extLst>
              <a:ext uri="{FF2B5EF4-FFF2-40B4-BE49-F238E27FC236}">
                <a16:creationId xmlns:a16="http://schemas.microsoft.com/office/drawing/2014/main" id="{06D4FB77-A5F4-43FF-B960-ABA3472A7CD1}"/>
              </a:ext>
            </a:extLst>
          </p:cNvPr>
          <p:cNvSpPr txBox="1"/>
          <p:nvPr/>
        </p:nvSpPr>
        <p:spPr>
          <a:xfrm>
            <a:off x="7902170" y="2907080"/>
            <a:ext cx="2435592" cy="523220"/>
          </a:xfrm>
          <a:prstGeom prst="rect">
            <a:avLst/>
          </a:prstGeom>
          <a:noFill/>
        </p:spPr>
        <p:txBody>
          <a:bodyPr wrap="square" rtlCol="0">
            <a:spAutoFit/>
          </a:bodyPr>
          <a:lstStyle/>
          <a:p>
            <a:pPr algn="r"/>
            <a:r>
              <a:rPr lang="en-GB" sz="1400" dirty="0">
                <a:solidFill>
                  <a:srgbClr val="245473"/>
                </a:solidFill>
                <a:latin typeface="+mj-lt"/>
                <a:ea typeface="Lato Light" charset="0"/>
                <a:cs typeface="Lato Light" charset="0"/>
              </a:rPr>
              <a:t>Bestimmen Sie den kumulativen Prozentsatz für jede Kategorie </a:t>
            </a:r>
          </a:p>
        </p:txBody>
      </p:sp>
      <p:sp>
        <p:nvSpPr>
          <p:cNvPr id="47" name="TextBox 85">
            <a:extLst>
              <a:ext uri="{FF2B5EF4-FFF2-40B4-BE49-F238E27FC236}">
                <a16:creationId xmlns:a16="http://schemas.microsoft.com/office/drawing/2014/main" id="{ECBEEFAC-2688-4684-914E-97B7104079F8}"/>
              </a:ext>
            </a:extLst>
          </p:cNvPr>
          <p:cNvSpPr txBox="1"/>
          <p:nvPr/>
        </p:nvSpPr>
        <p:spPr>
          <a:xfrm>
            <a:off x="4665935" y="2951926"/>
            <a:ext cx="2715716" cy="523220"/>
          </a:xfrm>
          <a:prstGeom prst="rect">
            <a:avLst/>
          </a:prstGeom>
          <a:noFill/>
        </p:spPr>
        <p:txBody>
          <a:bodyPr wrap="square" rtlCol="0">
            <a:spAutoFit/>
          </a:bodyPr>
          <a:lstStyle/>
          <a:p>
            <a:r>
              <a:rPr lang="en-GB" sz="1400" dirty="0">
                <a:solidFill>
                  <a:schemeClr val="bg1"/>
                </a:solidFill>
                <a:latin typeface="+mj-lt"/>
                <a:ea typeface="Lato Light" charset="0"/>
                <a:cs typeface="Lato Light" charset="0"/>
              </a:rPr>
              <a:t>Ordnen Sie die Kategorien von der größten zur </a:t>
            </a:r>
            <a:r>
              <a:rPr lang="en-GB" sz="1400" dirty="0" err="1">
                <a:solidFill>
                  <a:schemeClr val="bg1"/>
                </a:solidFill>
                <a:latin typeface="+mj-lt"/>
                <a:ea typeface="Lato Light" charset="0"/>
                <a:cs typeface="Lato Light" charset="0"/>
              </a:rPr>
              <a:t>kleinsten</a:t>
            </a:r>
            <a:r>
              <a:rPr lang="en-GB" sz="1400" dirty="0">
                <a:solidFill>
                  <a:schemeClr val="bg1"/>
                </a:solidFill>
                <a:latin typeface="+mj-lt"/>
                <a:ea typeface="Lato Light" charset="0"/>
                <a:cs typeface="Lato Light" charset="0"/>
              </a:rPr>
              <a:t> um</a:t>
            </a:r>
          </a:p>
        </p:txBody>
      </p:sp>
      <p:sp>
        <p:nvSpPr>
          <p:cNvPr id="48" name="Rectangle 86">
            <a:extLst>
              <a:ext uri="{FF2B5EF4-FFF2-40B4-BE49-F238E27FC236}">
                <a16:creationId xmlns:a16="http://schemas.microsoft.com/office/drawing/2014/main" id="{4F2592F0-D32F-445D-9316-48FD5D5C10D4}"/>
              </a:ext>
            </a:extLst>
          </p:cNvPr>
          <p:cNvSpPr>
            <a:spLocks noChangeAspect="1"/>
          </p:cNvSpPr>
          <p:nvPr/>
        </p:nvSpPr>
        <p:spPr bwMode="auto">
          <a:xfrm>
            <a:off x="4020034" y="3052684"/>
            <a:ext cx="463880"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03</a:t>
            </a:r>
          </a:p>
        </p:txBody>
      </p:sp>
      <p:sp>
        <p:nvSpPr>
          <p:cNvPr id="49" name="Freeform 130">
            <a:extLst>
              <a:ext uri="{FF2B5EF4-FFF2-40B4-BE49-F238E27FC236}">
                <a16:creationId xmlns:a16="http://schemas.microsoft.com/office/drawing/2014/main" id="{BE92B3AA-E720-4DE8-95BA-2A8FFF6458B3}"/>
              </a:ext>
            </a:extLst>
          </p:cNvPr>
          <p:cNvSpPr>
            <a:spLocks/>
          </p:cNvSpPr>
          <p:nvPr/>
        </p:nvSpPr>
        <p:spPr bwMode="auto">
          <a:xfrm>
            <a:off x="3917701" y="4718358"/>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5"/>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50" name="Oval 131">
            <a:extLst>
              <a:ext uri="{FF2B5EF4-FFF2-40B4-BE49-F238E27FC236}">
                <a16:creationId xmlns:a16="http://schemas.microsoft.com/office/drawing/2014/main" id="{F5B75086-C94B-4030-9A93-E12AF06B7448}"/>
              </a:ext>
            </a:extLst>
          </p:cNvPr>
          <p:cNvSpPr>
            <a:spLocks noChangeAspect="1" noChangeArrowheads="1"/>
          </p:cNvSpPr>
          <p:nvPr/>
        </p:nvSpPr>
        <p:spPr bwMode="auto">
          <a:xfrm>
            <a:off x="3917700" y="4715289"/>
            <a:ext cx="777557" cy="824132"/>
          </a:xfrm>
          <a:prstGeom prst="ellipse">
            <a:avLst/>
          </a:prstGeom>
          <a:solidFill>
            <a:schemeClr val="accent5">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52" name="Freeform 137">
            <a:extLst>
              <a:ext uri="{FF2B5EF4-FFF2-40B4-BE49-F238E27FC236}">
                <a16:creationId xmlns:a16="http://schemas.microsoft.com/office/drawing/2014/main" id="{889DE352-930D-41D3-B4A0-4221421A556B}"/>
              </a:ext>
            </a:extLst>
          </p:cNvPr>
          <p:cNvSpPr>
            <a:spLocks/>
          </p:cNvSpPr>
          <p:nvPr/>
        </p:nvSpPr>
        <p:spPr bwMode="auto">
          <a:xfrm>
            <a:off x="7799336" y="4718358"/>
            <a:ext cx="3041017" cy="954106"/>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tx2">
              <a:lumMod val="60000"/>
              <a:lumOff val="40000"/>
            </a:schemeClr>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53" name="Oval 138">
            <a:extLst>
              <a:ext uri="{FF2B5EF4-FFF2-40B4-BE49-F238E27FC236}">
                <a16:creationId xmlns:a16="http://schemas.microsoft.com/office/drawing/2014/main" id="{4395BE18-9833-4620-B2BC-51BB080FF013}"/>
              </a:ext>
            </a:extLst>
          </p:cNvPr>
          <p:cNvSpPr>
            <a:spLocks noChangeAspect="1" noChangeArrowheads="1"/>
          </p:cNvSpPr>
          <p:nvPr/>
        </p:nvSpPr>
        <p:spPr bwMode="auto">
          <a:xfrm>
            <a:off x="10799315" y="4715290"/>
            <a:ext cx="697353" cy="824132"/>
          </a:xfrm>
          <a:prstGeom prst="ellipse">
            <a:avLst/>
          </a:prstGeom>
          <a:solidFill>
            <a:schemeClr val="accent1">
              <a:lumMod val="50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54" name="Rectangle 39">
            <a:extLst>
              <a:ext uri="{FF2B5EF4-FFF2-40B4-BE49-F238E27FC236}">
                <a16:creationId xmlns:a16="http://schemas.microsoft.com/office/drawing/2014/main" id="{B30537FD-E119-4A37-A77C-871ABBEA697D}"/>
              </a:ext>
            </a:extLst>
          </p:cNvPr>
          <p:cNvSpPr>
            <a:spLocks noChangeAspect="1"/>
          </p:cNvSpPr>
          <p:nvPr/>
        </p:nvSpPr>
        <p:spPr bwMode="auto">
          <a:xfrm>
            <a:off x="10907392" y="4882696"/>
            <a:ext cx="416031"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08</a:t>
            </a:r>
          </a:p>
        </p:txBody>
      </p:sp>
      <p:sp>
        <p:nvSpPr>
          <p:cNvPr id="55" name="TextBox 40">
            <a:extLst>
              <a:ext uri="{FF2B5EF4-FFF2-40B4-BE49-F238E27FC236}">
                <a16:creationId xmlns:a16="http://schemas.microsoft.com/office/drawing/2014/main" id="{62081449-2E9A-413A-BC84-B45217ED5557}"/>
              </a:ext>
            </a:extLst>
          </p:cNvPr>
          <p:cNvSpPr txBox="1"/>
          <p:nvPr/>
        </p:nvSpPr>
        <p:spPr>
          <a:xfrm>
            <a:off x="7882804" y="4705422"/>
            <a:ext cx="2715716" cy="954107"/>
          </a:xfrm>
          <a:prstGeom prst="rect">
            <a:avLst/>
          </a:prstGeom>
          <a:noFill/>
        </p:spPr>
        <p:txBody>
          <a:bodyPr wrap="square" rtlCol="0">
            <a:spAutoFit/>
          </a:bodyPr>
          <a:lstStyle/>
          <a:p>
            <a:pPr algn="r"/>
            <a:r>
              <a:rPr lang="en-GB" sz="1400" dirty="0">
                <a:solidFill>
                  <a:schemeClr val="bg1"/>
                </a:solidFill>
                <a:latin typeface="+mj-lt"/>
                <a:ea typeface="Lato Light" charset="0"/>
                <a:cs typeface="Lato Light" charset="0"/>
              </a:rPr>
              <a:t>Zeichnen Sie ein Liniendiagramm, das den kumulativen Prozentsatz für jede Kategorie, gemessen auf der Prozentachse, darstellt</a:t>
            </a:r>
          </a:p>
        </p:txBody>
      </p:sp>
      <p:sp>
        <p:nvSpPr>
          <p:cNvPr id="56" name="TextBox 41">
            <a:extLst>
              <a:ext uri="{FF2B5EF4-FFF2-40B4-BE49-F238E27FC236}">
                <a16:creationId xmlns:a16="http://schemas.microsoft.com/office/drawing/2014/main" id="{163ACB1E-B867-4F94-89BD-F806922883BA}"/>
              </a:ext>
            </a:extLst>
          </p:cNvPr>
          <p:cNvSpPr txBox="1"/>
          <p:nvPr/>
        </p:nvSpPr>
        <p:spPr>
          <a:xfrm>
            <a:off x="4665935" y="4660636"/>
            <a:ext cx="2715716" cy="954107"/>
          </a:xfrm>
          <a:prstGeom prst="rect">
            <a:avLst/>
          </a:prstGeom>
          <a:noFill/>
        </p:spPr>
        <p:txBody>
          <a:bodyPr wrap="square" rtlCol="0">
            <a:spAutoFit/>
          </a:bodyPr>
          <a:lstStyle/>
          <a:p>
            <a:r>
              <a:rPr lang="en-GB" sz="1400" dirty="0">
                <a:solidFill>
                  <a:schemeClr val="bg1"/>
                </a:solidFill>
                <a:latin typeface="+mj-lt"/>
                <a:ea typeface="Lato Light" charset="0"/>
                <a:cs typeface="Lato Light" charset="0"/>
              </a:rPr>
              <a:t>Zeichnen Sie, beginnend mit der größten Kategorie, für jede Kategorie </a:t>
            </a:r>
            <a:r>
              <a:rPr lang="en-GB" sz="1400" dirty="0" err="1">
                <a:solidFill>
                  <a:schemeClr val="bg1"/>
                </a:solidFill>
                <a:latin typeface="+mj-lt"/>
                <a:ea typeface="Lato Light" charset="0"/>
                <a:cs typeface="Lato Light" charset="0"/>
              </a:rPr>
              <a:t>Balken</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ein</a:t>
            </a:r>
            <a:r>
              <a:rPr lang="en-GB" sz="1400" dirty="0">
                <a:solidFill>
                  <a:schemeClr val="bg1"/>
                </a:solidFill>
                <a:latin typeface="+mj-lt"/>
                <a:ea typeface="Lato Light" charset="0"/>
                <a:cs typeface="Lato Light" charset="0"/>
              </a:rPr>
              <a:t>, die die </a:t>
            </a:r>
            <a:r>
              <a:rPr lang="en-GB" sz="1400" dirty="0" err="1">
                <a:solidFill>
                  <a:schemeClr val="bg1"/>
                </a:solidFill>
                <a:latin typeface="+mj-lt"/>
                <a:ea typeface="Lato Light" charset="0"/>
                <a:cs typeface="Lato Light" charset="0"/>
              </a:rPr>
              <a:t>Summe</a:t>
            </a:r>
            <a:r>
              <a:rPr lang="en-GB" sz="1400" dirty="0">
                <a:solidFill>
                  <a:schemeClr val="bg1"/>
                </a:solidFill>
                <a:latin typeface="+mj-lt"/>
                <a:ea typeface="Lato Light" charset="0"/>
                <a:cs typeface="Lato Light" charset="0"/>
              </a:rPr>
              <a:t> darstellen</a:t>
            </a:r>
          </a:p>
        </p:txBody>
      </p:sp>
      <p:sp>
        <p:nvSpPr>
          <p:cNvPr id="57" name="Rectangle 43">
            <a:extLst>
              <a:ext uri="{FF2B5EF4-FFF2-40B4-BE49-F238E27FC236}">
                <a16:creationId xmlns:a16="http://schemas.microsoft.com/office/drawing/2014/main" id="{306DC3D7-5656-4122-854E-0BDB2F962642}"/>
              </a:ext>
            </a:extLst>
          </p:cNvPr>
          <p:cNvSpPr>
            <a:spLocks noChangeAspect="1"/>
          </p:cNvSpPr>
          <p:nvPr/>
        </p:nvSpPr>
        <p:spPr bwMode="auto">
          <a:xfrm>
            <a:off x="4025778" y="4882696"/>
            <a:ext cx="463880"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07</a:t>
            </a:r>
          </a:p>
        </p:txBody>
      </p:sp>
      <p:sp>
        <p:nvSpPr>
          <p:cNvPr id="62" name="Freeform 130">
            <a:extLst>
              <a:ext uri="{FF2B5EF4-FFF2-40B4-BE49-F238E27FC236}">
                <a16:creationId xmlns:a16="http://schemas.microsoft.com/office/drawing/2014/main" id="{B4A42C7A-A095-46BB-8040-B4ACC4B29375}"/>
              </a:ext>
            </a:extLst>
          </p:cNvPr>
          <p:cNvSpPr>
            <a:spLocks/>
          </p:cNvSpPr>
          <p:nvPr/>
        </p:nvSpPr>
        <p:spPr bwMode="auto">
          <a:xfrm>
            <a:off x="3920124" y="5656631"/>
            <a:ext cx="3390773" cy="1039378"/>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rgbClr val="F587B6"/>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63" name="Oval 131">
            <a:extLst>
              <a:ext uri="{FF2B5EF4-FFF2-40B4-BE49-F238E27FC236}">
                <a16:creationId xmlns:a16="http://schemas.microsoft.com/office/drawing/2014/main" id="{04CB86E9-A7D5-46F6-84E6-AC4B00AC771C}"/>
              </a:ext>
            </a:extLst>
          </p:cNvPr>
          <p:cNvSpPr>
            <a:spLocks noChangeAspect="1" noChangeArrowheads="1"/>
          </p:cNvSpPr>
          <p:nvPr/>
        </p:nvSpPr>
        <p:spPr bwMode="auto">
          <a:xfrm>
            <a:off x="3920123" y="5743310"/>
            <a:ext cx="777557" cy="824132"/>
          </a:xfrm>
          <a:prstGeom prst="ellipse">
            <a:avLst/>
          </a:prstGeom>
          <a:solidFill>
            <a:srgbClr val="99135C"/>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64" name="TextBox 41">
            <a:extLst>
              <a:ext uri="{FF2B5EF4-FFF2-40B4-BE49-F238E27FC236}">
                <a16:creationId xmlns:a16="http://schemas.microsoft.com/office/drawing/2014/main" id="{CAF8877E-BF32-497D-9ED3-551EF5D7B658}"/>
              </a:ext>
            </a:extLst>
          </p:cNvPr>
          <p:cNvSpPr txBox="1"/>
          <p:nvPr/>
        </p:nvSpPr>
        <p:spPr>
          <a:xfrm>
            <a:off x="4641857" y="5690543"/>
            <a:ext cx="2852465" cy="738664"/>
          </a:xfrm>
          <a:prstGeom prst="rect">
            <a:avLst/>
          </a:prstGeom>
          <a:noFill/>
        </p:spPr>
        <p:txBody>
          <a:bodyPr wrap="square" rtlCol="0">
            <a:spAutoFit/>
          </a:bodyPr>
          <a:lstStyle/>
          <a:p>
            <a:r>
              <a:rPr lang="en-GB" sz="1400" dirty="0" err="1">
                <a:solidFill>
                  <a:schemeClr val="bg1"/>
                </a:solidFill>
                <a:latin typeface="+mj-lt"/>
                <a:ea typeface="Lato Light" charset="0"/>
                <a:cs typeface="Lato Light" charset="0"/>
              </a:rPr>
              <a:t>Analysieren Sie </a:t>
            </a:r>
            <a:r>
              <a:rPr lang="en-GB" sz="1400" dirty="0">
                <a:solidFill>
                  <a:schemeClr val="bg1"/>
                </a:solidFill>
                <a:latin typeface="+mj-lt"/>
                <a:ea typeface="Lato Light" charset="0"/>
                <a:cs typeface="Lato Light" charset="0"/>
              </a:rPr>
              <a:t>das Diagramm.  Normalerweise machen die oberen 20 % der Kategorien etwa 80 % der kumulierten Gesamtzahl aus</a:t>
            </a:r>
          </a:p>
        </p:txBody>
      </p:sp>
      <p:sp>
        <p:nvSpPr>
          <p:cNvPr id="65" name="Rectangle 43">
            <a:extLst>
              <a:ext uri="{FF2B5EF4-FFF2-40B4-BE49-F238E27FC236}">
                <a16:creationId xmlns:a16="http://schemas.microsoft.com/office/drawing/2014/main" id="{AFC711F8-13A7-40FD-B0C3-4AC8CFA42BA1}"/>
              </a:ext>
            </a:extLst>
          </p:cNvPr>
          <p:cNvSpPr>
            <a:spLocks noChangeAspect="1"/>
          </p:cNvSpPr>
          <p:nvPr/>
        </p:nvSpPr>
        <p:spPr bwMode="auto">
          <a:xfrm>
            <a:off x="4052465" y="5974857"/>
            <a:ext cx="463880" cy="30777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09</a:t>
            </a:r>
          </a:p>
        </p:txBody>
      </p:sp>
      <p:sp>
        <p:nvSpPr>
          <p:cNvPr id="51" name="Textplatzhalter 1">
            <a:extLst>
              <a:ext uri="{FF2B5EF4-FFF2-40B4-BE49-F238E27FC236}">
                <a16:creationId xmlns:a16="http://schemas.microsoft.com/office/drawing/2014/main" id="{B9E79217-3321-47ED-B9AD-B9570920B740}"/>
              </a:ext>
            </a:extLst>
          </p:cNvPr>
          <p:cNvSpPr txBox="1">
            <a:spLocks/>
          </p:cNvSpPr>
          <p:nvPr/>
        </p:nvSpPr>
        <p:spPr>
          <a:xfrm>
            <a:off x="1292078" y="579352"/>
            <a:ext cx="663559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Tools </a:t>
            </a:r>
            <a:r>
              <a:rPr lang="en-GB" sz="3200" dirty="0" err="1"/>
              <a:t>für</a:t>
            </a:r>
            <a:r>
              <a:rPr lang="en-GB" sz="3200" dirty="0"/>
              <a:t> die </a:t>
            </a:r>
            <a:r>
              <a:rPr lang="en-GB" sz="3200" dirty="0" err="1"/>
              <a:t>Fehler</a:t>
            </a:r>
            <a:r>
              <a:rPr lang="en-GB" sz="3200" dirty="0"/>
              <a:t>-</a:t>
            </a:r>
            <a:r>
              <a:rPr lang="en-GB" sz="3200" dirty="0" err="1"/>
              <a:t>Ursachen</a:t>
            </a:r>
            <a:r>
              <a:rPr lang="en-GB" sz="3200" dirty="0"/>
              <a:t>-Analyse: Pareto-Analyse (Forts.)</a:t>
            </a:r>
          </a:p>
        </p:txBody>
      </p:sp>
    </p:spTree>
    <p:extLst>
      <p:ext uri="{BB962C8B-B14F-4D97-AF65-F5344CB8AC3E}">
        <p14:creationId xmlns:p14="http://schemas.microsoft.com/office/powerpoint/2010/main" val="159397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91850" y="1800929"/>
            <a:ext cx="3739139" cy="44681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Das Fishbone-Diagramm ist ein Werkzeug, das zur Identifizierung der Grundursache auf der Basis der Ursache-Wirkungs-Beziehung verwendet wird. Es </a:t>
            </a:r>
            <a:r>
              <a:rPr lang="en-GB" sz="1800" dirty="0" err="1">
                <a:solidFill>
                  <a:srgbClr val="245473"/>
                </a:solidFill>
                <a:latin typeface="+mj-lt"/>
                <a:ea typeface="Open Sans Light" panose="020B0306030504020204" pitchFamily="34" charset="0"/>
                <a:cs typeface="Open Sans Light" panose="020B0306030504020204" pitchFamily="34" charset="0"/>
              </a:rPr>
              <a:t>wird</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auch</a:t>
            </a:r>
            <a:r>
              <a:rPr lang="en-GB" sz="1800" dirty="0">
                <a:solidFill>
                  <a:srgbClr val="245473"/>
                </a:solidFill>
                <a:latin typeface="+mj-lt"/>
                <a:ea typeface="Open Sans Light" panose="020B0306030504020204" pitchFamily="34" charset="0"/>
                <a:cs typeface="Open Sans Light" panose="020B0306030504020204" pitchFamily="34" charset="0"/>
              </a:rPr>
              <a:t> "Ursache und </a:t>
            </a:r>
            <a:r>
              <a:rPr lang="en-GB" sz="1800" dirty="0" err="1">
                <a:solidFill>
                  <a:srgbClr val="245473"/>
                </a:solidFill>
                <a:latin typeface="+mj-lt"/>
                <a:ea typeface="Open Sans Light" panose="020B0306030504020204" pitchFamily="34" charset="0"/>
                <a:cs typeface="Open Sans Light" panose="020B0306030504020204" pitchFamily="34" charset="0"/>
              </a:rPr>
              <a:t>Wirkung</a:t>
            </a:r>
            <a:r>
              <a:rPr lang="en-GB" sz="1800" dirty="0">
                <a:solidFill>
                  <a:srgbClr val="245473"/>
                </a:solidFill>
                <a:latin typeface="+mj-lt"/>
                <a:ea typeface="Open Sans Light" panose="020B0306030504020204" pitchFamily="34" charset="0"/>
                <a:cs typeface="Open Sans Light" panose="020B0306030504020204" pitchFamily="34" charset="0"/>
              </a:rPr>
              <a:t>“- oder "Ishikawa"-Diagram genannt</a:t>
            </a:r>
          </a:p>
          <a:p>
            <a:pPr marL="285750" indent="-285750" algn="l">
              <a:lnSpc>
                <a:spcPct val="100000"/>
              </a:lnSpc>
              <a:spcBef>
                <a:spcPts val="600"/>
              </a:spcBef>
              <a:buFont typeface="Wingdings" panose="05000000000000000000" pitchFamily="2" charset="2"/>
              <a:buChar char="à"/>
            </a:pP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nützlich</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für die Analyse komplexer Probleme</a:t>
            </a:r>
          </a:p>
          <a:p>
            <a:pPr marL="285750" indent="-285750" algn="l">
              <a:lnSpc>
                <a:spcPct val="100000"/>
              </a:lnSpc>
              <a:spcBef>
                <a:spcPts val="600"/>
              </a:spcBef>
              <a:buFont typeface="Wingdings" panose="05000000000000000000" pitchFamily="2" charset="2"/>
              <a:buChar char="à"/>
            </a:pP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Gruppierung</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der Kurse kann auf der Grundlage der zuvor gezeigten Hauptursachenanalyse erfolgen</a:t>
            </a:r>
          </a:p>
          <a:p>
            <a:pPr algn="l">
              <a:lnSpc>
                <a:spcPct val="100000"/>
              </a:lnSpc>
              <a:spcBef>
                <a:spcPts val="600"/>
              </a:spcBef>
            </a:pPr>
            <a:r>
              <a:rPr lang="en-GB"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Das Fishbone-Diagramm ist anwendbar, wenn zahlreiche </a:t>
            </a:r>
            <a:r>
              <a:rPr lang="en-GB"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Hauptursachen</a:t>
            </a:r>
            <a:r>
              <a:rPr lang="en-GB"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betrachtet</a:t>
            </a:r>
            <a:r>
              <a:rPr lang="en-GB"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werden</a:t>
            </a:r>
            <a:r>
              <a:rPr lang="en-GB"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t>
            </a:r>
          </a:p>
        </p:txBody>
      </p:sp>
      <p:sp>
        <p:nvSpPr>
          <p:cNvPr id="5" name="Freeform 87">
            <a:extLst>
              <a:ext uri="{FF2B5EF4-FFF2-40B4-BE49-F238E27FC236}">
                <a16:creationId xmlns:a16="http://schemas.microsoft.com/office/drawing/2014/main" id="{318B556E-EE53-41CA-8F1E-441C81EEFB30}"/>
              </a:ext>
            </a:extLst>
          </p:cNvPr>
          <p:cNvSpPr/>
          <p:nvPr/>
        </p:nvSpPr>
        <p:spPr>
          <a:xfrm rot="159853">
            <a:off x="4237909" y="4754716"/>
            <a:ext cx="1119545" cy="1311891"/>
          </a:xfrm>
          <a:custGeom>
            <a:avLst/>
            <a:gdLst>
              <a:gd name="connsiteX0" fmla="*/ 302308 w 2984675"/>
              <a:gd name="connsiteY0" fmla="*/ 0 h 3497466"/>
              <a:gd name="connsiteX1" fmla="*/ 1773347 w 2984675"/>
              <a:gd name="connsiteY1" fmla="*/ 520570 h 3497466"/>
              <a:gd name="connsiteX2" fmla="*/ 2984675 w 2984675"/>
              <a:gd name="connsiteY2" fmla="*/ 1584781 h 3497466"/>
              <a:gd name="connsiteX3" fmla="*/ 2080845 w 2984675"/>
              <a:gd name="connsiteY3" fmla="*/ 1709323 h 3497466"/>
              <a:gd name="connsiteX4" fmla="*/ 1177155 w 2984675"/>
              <a:gd name="connsiteY4" fmla="*/ 2034792 h 3497466"/>
              <a:gd name="connsiteX5" fmla="*/ 1059736 w 2984675"/>
              <a:gd name="connsiteY5" fmla="*/ 3114378 h 3497466"/>
              <a:gd name="connsiteX6" fmla="*/ 999694 w 2984675"/>
              <a:gd name="connsiteY6" fmla="*/ 3459287 h 3497466"/>
              <a:gd name="connsiteX7" fmla="*/ 179215 w 2984675"/>
              <a:gd name="connsiteY7" fmla="*/ 3497466 h 3497466"/>
              <a:gd name="connsiteX8" fmla="*/ 112737 w 2984675"/>
              <a:gd name="connsiteY8" fmla="*/ 3195798 h 3497466"/>
              <a:gd name="connsiteX9" fmla="*/ 19268 w 2984675"/>
              <a:gd name="connsiteY9" fmla="*/ 1470766 h 3497466"/>
              <a:gd name="connsiteX10" fmla="*/ 302308 w 2984675"/>
              <a:gd name="connsiteY10" fmla="*/ 0 h 349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84675" h="3497466">
                <a:moveTo>
                  <a:pt x="302308" y="0"/>
                </a:moveTo>
                <a:cubicBezTo>
                  <a:pt x="820882" y="79967"/>
                  <a:pt x="1319947" y="256476"/>
                  <a:pt x="1773347" y="520570"/>
                </a:cubicBezTo>
                <a:cubicBezTo>
                  <a:pt x="2242157" y="793622"/>
                  <a:pt x="2653567" y="1154930"/>
                  <a:pt x="2984675" y="1584781"/>
                </a:cubicBezTo>
                <a:cubicBezTo>
                  <a:pt x="2680005" y="1595533"/>
                  <a:pt x="2377173" y="1637196"/>
                  <a:pt x="2080845" y="1709323"/>
                </a:cubicBezTo>
                <a:cubicBezTo>
                  <a:pt x="1768823" y="1785259"/>
                  <a:pt x="1465850" y="1894345"/>
                  <a:pt x="1177155" y="2034792"/>
                </a:cubicBezTo>
                <a:cubicBezTo>
                  <a:pt x="1155313" y="2396323"/>
                  <a:pt x="1116133" y="2756595"/>
                  <a:pt x="1059736" y="3114378"/>
                </a:cubicBezTo>
                <a:lnTo>
                  <a:pt x="999694" y="3459287"/>
                </a:lnTo>
                <a:lnTo>
                  <a:pt x="179215" y="3497466"/>
                </a:lnTo>
                <a:lnTo>
                  <a:pt x="112737" y="3195798"/>
                </a:lnTo>
                <a:cubicBezTo>
                  <a:pt x="7145" y="2629728"/>
                  <a:pt x="-24912" y="2049912"/>
                  <a:pt x="19268" y="1470766"/>
                </a:cubicBezTo>
                <a:cubicBezTo>
                  <a:pt x="57441" y="971476"/>
                  <a:pt x="152305" y="478010"/>
                  <a:pt x="302308" y="0"/>
                </a:cubicBezTo>
                <a:close/>
              </a:path>
            </a:pathLst>
          </a:custGeom>
          <a:solidFill>
            <a:schemeClr val="bg1">
              <a:lumMod val="85000"/>
            </a:schemeClr>
          </a:solidFill>
          <a:ln w="25400">
            <a:noFill/>
            <a:miter lim="400000"/>
          </a:ln>
        </p:spPr>
        <p:txBody>
          <a:bodyPr wrap="square" lIns="0" tIns="0" rIns="0" bIns="0" anchor="ctr">
            <a:noAutofit/>
          </a:bodyP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6" name="Фигура">
            <a:extLst>
              <a:ext uri="{FF2B5EF4-FFF2-40B4-BE49-F238E27FC236}">
                <a16:creationId xmlns:a16="http://schemas.microsoft.com/office/drawing/2014/main" id="{63F30A54-EF68-4B7E-B6C8-15CF57C88AE6}"/>
              </a:ext>
            </a:extLst>
          </p:cNvPr>
          <p:cNvSpPr/>
          <p:nvPr/>
        </p:nvSpPr>
        <p:spPr>
          <a:xfrm rot="159853">
            <a:off x="4335580" y="2232547"/>
            <a:ext cx="6780918" cy="3099689"/>
          </a:xfrm>
          <a:custGeom>
            <a:avLst/>
            <a:gdLst/>
            <a:ahLst/>
            <a:cxnLst>
              <a:cxn ang="0">
                <a:pos x="wd2" y="hd2"/>
              </a:cxn>
              <a:cxn ang="5400000">
                <a:pos x="wd2" y="hd2"/>
              </a:cxn>
              <a:cxn ang="10800000">
                <a:pos x="wd2" y="hd2"/>
              </a:cxn>
              <a:cxn ang="16200000">
                <a:pos x="wd2" y="hd2"/>
              </a:cxn>
            </a:cxnLst>
            <a:rect l="0" t="0" r="r" b="b"/>
            <a:pathLst>
              <a:path w="21600" h="21600" extrusionOk="0">
                <a:moveTo>
                  <a:pt x="21600" y="10593"/>
                </a:moveTo>
                <a:cubicBezTo>
                  <a:pt x="21181" y="8723"/>
                  <a:pt x="20319" y="7887"/>
                  <a:pt x="19520" y="7045"/>
                </a:cubicBezTo>
                <a:cubicBezTo>
                  <a:pt x="18515" y="5986"/>
                  <a:pt x="17405" y="5541"/>
                  <a:pt x="16301" y="5127"/>
                </a:cubicBezTo>
                <a:cubicBezTo>
                  <a:pt x="15429" y="4800"/>
                  <a:pt x="14556" y="4487"/>
                  <a:pt x="13678" y="4288"/>
                </a:cubicBezTo>
                <a:cubicBezTo>
                  <a:pt x="12723" y="4070"/>
                  <a:pt x="11761" y="3986"/>
                  <a:pt x="10798" y="4037"/>
                </a:cubicBezTo>
                <a:cubicBezTo>
                  <a:pt x="10522" y="3223"/>
                  <a:pt x="10200" y="2489"/>
                  <a:pt x="9838" y="1854"/>
                </a:cubicBezTo>
                <a:cubicBezTo>
                  <a:pt x="9393" y="1071"/>
                  <a:pt x="8895" y="445"/>
                  <a:pt x="8361" y="0"/>
                </a:cubicBezTo>
                <a:cubicBezTo>
                  <a:pt x="8241" y="1052"/>
                  <a:pt x="8038" y="2049"/>
                  <a:pt x="7761" y="2948"/>
                </a:cubicBezTo>
                <a:cubicBezTo>
                  <a:pt x="7439" y="3990"/>
                  <a:pt x="7024" y="4878"/>
                  <a:pt x="6541" y="5560"/>
                </a:cubicBezTo>
                <a:cubicBezTo>
                  <a:pt x="4954" y="6386"/>
                  <a:pt x="3509" y="8185"/>
                  <a:pt x="2373" y="10744"/>
                </a:cubicBezTo>
                <a:cubicBezTo>
                  <a:pt x="1061" y="13699"/>
                  <a:pt x="228" y="17512"/>
                  <a:pt x="0" y="21600"/>
                </a:cubicBezTo>
                <a:cubicBezTo>
                  <a:pt x="313" y="20492"/>
                  <a:pt x="745" y="19570"/>
                  <a:pt x="1258" y="18910"/>
                </a:cubicBezTo>
                <a:cubicBezTo>
                  <a:pt x="2722" y="17028"/>
                  <a:pt x="4485" y="17491"/>
                  <a:pt x="6143" y="18065"/>
                </a:cubicBezTo>
                <a:cubicBezTo>
                  <a:pt x="6404" y="18156"/>
                  <a:pt x="6665" y="18248"/>
                  <a:pt x="6926" y="18342"/>
                </a:cubicBezTo>
                <a:cubicBezTo>
                  <a:pt x="6910" y="18896"/>
                  <a:pt x="6838" y="19436"/>
                  <a:pt x="6716" y="19923"/>
                </a:cubicBezTo>
                <a:cubicBezTo>
                  <a:pt x="6577" y="20473"/>
                  <a:pt x="6379" y="20940"/>
                  <a:pt x="6138" y="21281"/>
                </a:cubicBezTo>
                <a:cubicBezTo>
                  <a:pt x="6768" y="21416"/>
                  <a:pt x="7403" y="21177"/>
                  <a:pt x="7976" y="20587"/>
                </a:cubicBezTo>
                <a:cubicBezTo>
                  <a:pt x="8400" y="20151"/>
                  <a:pt x="8780" y="19532"/>
                  <a:pt x="9093" y="18768"/>
                </a:cubicBezTo>
                <a:cubicBezTo>
                  <a:pt x="9606" y="18812"/>
                  <a:pt x="10119" y="18818"/>
                  <a:pt x="10632" y="18784"/>
                </a:cubicBezTo>
                <a:cubicBezTo>
                  <a:pt x="11201" y="18746"/>
                  <a:pt x="11770" y="18660"/>
                  <a:pt x="12336" y="18526"/>
                </a:cubicBezTo>
                <a:cubicBezTo>
                  <a:pt x="12311" y="18885"/>
                  <a:pt x="12263" y="19234"/>
                  <a:pt x="12194" y="19564"/>
                </a:cubicBezTo>
                <a:cubicBezTo>
                  <a:pt x="12121" y="19912"/>
                  <a:pt x="12025" y="20235"/>
                  <a:pt x="11910" y="20523"/>
                </a:cubicBezTo>
                <a:cubicBezTo>
                  <a:pt x="12492" y="20514"/>
                  <a:pt x="13064" y="20205"/>
                  <a:pt x="13581" y="19620"/>
                </a:cubicBezTo>
                <a:cubicBezTo>
                  <a:pt x="13960" y="19191"/>
                  <a:pt x="14302" y="18621"/>
                  <a:pt x="14592" y="17936"/>
                </a:cubicBezTo>
                <a:cubicBezTo>
                  <a:pt x="15618" y="17815"/>
                  <a:pt x="16630" y="17553"/>
                  <a:pt x="17624" y="17158"/>
                </a:cubicBezTo>
                <a:cubicBezTo>
                  <a:pt x="18646" y="16752"/>
                  <a:pt x="19681" y="16189"/>
                  <a:pt x="20553" y="14868"/>
                </a:cubicBezTo>
                <a:cubicBezTo>
                  <a:pt x="20927" y="14301"/>
                  <a:pt x="21257" y="13606"/>
                  <a:pt x="21531" y="12811"/>
                </a:cubicBezTo>
                <a:lnTo>
                  <a:pt x="19683" y="12929"/>
                </a:lnTo>
                <a:cubicBezTo>
                  <a:pt x="19975" y="12401"/>
                  <a:pt x="20289" y="11934"/>
                  <a:pt x="20620" y="11535"/>
                </a:cubicBezTo>
                <a:cubicBezTo>
                  <a:pt x="20933" y="11158"/>
                  <a:pt x="21261" y="10843"/>
                  <a:pt x="21600" y="10593"/>
                </a:cubicBezTo>
                <a:close/>
              </a:path>
            </a:pathLst>
          </a:custGeom>
          <a:solidFill>
            <a:schemeClr val="bg1">
              <a:lumMod val="95000"/>
            </a:schemeClr>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7" name="Фигура">
            <a:extLst>
              <a:ext uri="{FF2B5EF4-FFF2-40B4-BE49-F238E27FC236}">
                <a16:creationId xmlns:a16="http://schemas.microsoft.com/office/drawing/2014/main" id="{78F6739E-F612-45E1-BDCF-2A4CB2D8C4B4}"/>
              </a:ext>
            </a:extLst>
          </p:cNvPr>
          <p:cNvSpPr/>
          <p:nvPr/>
        </p:nvSpPr>
        <p:spPr>
          <a:xfrm rot="159853">
            <a:off x="9211570" y="3328677"/>
            <a:ext cx="425392" cy="1364622"/>
          </a:xfrm>
          <a:custGeom>
            <a:avLst/>
            <a:gdLst/>
            <a:ahLst/>
            <a:cxnLst>
              <a:cxn ang="0">
                <a:pos x="wd2" y="hd2"/>
              </a:cxn>
              <a:cxn ang="5400000">
                <a:pos x="wd2" y="hd2"/>
              </a:cxn>
              <a:cxn ang="10800000">
                <a:pos x="wd2" y="hd2"/>
              </a:cxn>
              <a:cxn ang="16200000">
                <a:pos x="wd2" y="hd2"/>
              </a:cxn>
            </a:cxnLst>
            <a:rect l="0" t="0" r="r" b="b"/>
            <a:pathLst>
              <a:path w="21496" h="21600" extrusionOk="0">
                <a:moveTo>
                  <a:pt x="14820" y="0"/>
                </a:moveTo>
                <a:cubicBezTo>
                  <a:pt x="5446" y="2851"/>
                  <a:pt x="109" y="6759"/>
                  <a:pt x="1" y="10852"/>
                </a:cubicBezTo>
                <a:cubicBezTo>
                  <a:pt x="-104" y="14859"/>
                  <a:pt x="4819" y="18719"/>
                  <a:pt x="13710" y="21600"/>
                </a:cubicBezTo>
                <a:cubicBezTo>
                  <a:pt x="7461" y="18392"/>
                  <a:pt x="4730" y="14633"/>
                  <a:pt x="5933" y="10894"/>
                </a:cubicBezTo>
                <a:cubicBezTo>
                  <a:pt x="7193" y="6980"/>
                  <a:pt x="12683" y="3317"/>
                  <a:pt x="21496" y="514"/>
                </a:cubicBezTo>
                <a:lnTo>
                  <a:pt x="14820" y="0"/>
                </a:lnTo>
                <a:close/>
              </a:path>
            </a:pathLst>
          </a:custGeom>
          <a:solidFill>
            <a:srgbClr val="FFFFFF"/>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8" name="Кружок">
            <a:extLst>
              <a:ext uri="{FF2B5EF4-FFF2-40B4-BE49-F238E27FC236}">
                <a16:creationId xmlns:a16="http://schemas.microsoft.com/office/drawing/2014/main" id="{894365C0-8C96-4041-8A51-26CC656871E1}"/>
              </a:ext>
            </a:extLst>
          </p:cNvPr>
          <p:cNvSpPr/>
          <p:nvPr/>
        </p:nvSpPr>
        <p:spPr>
          <a:xfrm rot="159853">
            <a:off x="10052217" y="3474587"/>
            <a:ext cx="339751" cy="339751"/>
          </a:xfrm>
          <a:prstGeom prst="ellipse">
            <a:avLst/>
          </a:prstGeom>
          <a:solidFill>
            <a:srgbClr val="FFFFFF"/>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9" name="Кружок">
            <a:extLst>
              <a:ext uri="{FF2B5EF4-FFF2-40B4-BE49-F238E27FC236}">
                <a16:creationId xmlns:a16="http://schemas.microsoft.com/office/drawing/2014/main" id="{D123B44E-0904-4CA9-9DC4-CDC4111D5629}"/>
              </a:ext>
            </a:extLst>
          </p:cNvPr>
          <p:cNvSpPr/>
          <p:nvPr/>
        </p:nvSpPr>
        <p:spPr>
          <a:xfrm rot="159853">
            <a:off x="10213143" y="3564836"/>
            <a:ext cx="150344" cy="150344"/>
          </a:xfrm>
          <a:prstGeom prst="ellipse">
            <a:avLst/>
          </a:prstGeom>
          <a:solidFill>
            <a:schemeClr val="bg1">
              <a:lumMod val="85000"/>
            </a:schemeClr>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10" name="Фигура">
            <a:extLst>
              <a:ext uri="{FF2B5EF4-FFF2-40B4-BE49-F238E27FC236}">
                <a16:creationId xmlns:a16="http://schemas.microsoft.com/office/drawing/2014/main" id="{E7F5916F-E956-4C9D-9432-6F9CDB437926}"/>
              </a:ext>
            </a:extLst>
          </p:cNvPr>
          <p:cNvSpPr/>
          <p:nvPr/>
        </p:nvSpPr>
        <p:spPr>
          <a:xfrm rot="159853">
            <a:off x="10464381" y="3788682"/>
            <a:ext cx="665097" cy="493513"/>
          </a:xfrm>
          <a:custGeom>
            <a:avLst/>
            <a:gdLst/>
            <a:ahLst/>
            <a:cxnLst>
              <a:cxn ang="0">
                <a:pos x="wd2" y="hd2"/>
              </a:cxn>
              <a:cxn ang="5400000">
                <a:pos x="wd2" y="hd2"/>
              </a:cxn>
              <a:cxn ang="10800000">
                <a:pos x="wd2" y="hd2"/>
              </a:cxn>
              <a:cxn ang="16200000">
                <a:pos x="wd2" y="hd2"/>
              </a:cxn>
            </a:cxnLst>
            <a:rect l="0" t="0" r="r" b="b"/>
            <a:pathLst>
              <a:path w="21600" h="21600" extrusionOk="0">
                <a:moveTo>
                  <a:pt x="21600" y="5093"/>
                </a:moveTo>
                <a:cubicBezTo>
                  <a:pt x="21304" y="4199"/>
                  <a:pt x="20970" y="3329"/>
                  <a:pt x="20600" y="2488"/>
                </a:cubicBezTo>
                <a:cubicBezTo>
                  <a:pt x="20220" y="1626"/>
                  <a:pt x="19804" y="795"/>
                  <a:pt x="19351" y="0"/>
                </a:cubicBezTo>
                <a:cubicBezTo>
                  <a:pt x="14257" y="2734"/>
                  <a:pt x="9623" y="6822"/>
                  <a:pt x="5726" y="12020"/>
                </a:cubicBezTo>
                <a:cubicBezTo>
                  <a:pt x="3556" y="14914"/>
                  <a:pt x="1636" y="18127"/>
                  <a:pt x="0" y="21600"/>
                </a:cubicBezTo>
                <a:cubicBezTo>
                  <a:pt x="3144" y="18174"/>
                  <a:pt x="6486" y="15092"/>
                  <a:pt x="9994" y="12382"/>
                </a:cubicBezTo>
                <a:cubicBezTo>
                  <a:pt x="13704" y="9517"/>
                  <a:pt x="17586" y="7079"/>
                  <a:pt x="21600" y="5093"/>
                </a:cubicBezTo>
                <a:close/>
              </a:path>
            </a:pathLst>
          </a:custGeom>
          <a:solidFill>
            <a:schemeClr val="bg1">
              <a:lumMod val="85000"/>
            </a:schemeClr>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11" name="Shape 87">
            <a:extLst>
              <a:ext uri="{FF2B5EF4-FFF2-40B4-BE49-F238E27FC236}">
                <a16:creationId xmlns:a16="http://schemas.microsoft.com/office/drawing/2014/main" id="{75587FD9-DA38-440B-8E67-64FFADEEC699}"/>
              </a:ext>
            </a:extLst>
          </p:cNvPr>
          <p:cNvSpPr>
            <a:spLocks noChangeArrowheads="1"/>
          </p:cNvSpPr>
          <p:nvPr/>
        </p:nvSpPr>
        <p:spPr bwMode="auto">
          <a:xfrm>
            <a:off x="5238522" y="2981346"/>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A</a:t>
            </a:r>
          </a:p>
        </p:txBody>
      </p:sp>
      <p:sp>
        <p:nvSpPr>
          <p:cNvPr id="12" name="Shape 90">
            <a:extLst>
              <a:ext uri="{FF2B5EF4-FFF2-40B4-BE49-F238E27FC236}">
                <a16:creationId xmlns:a16="http://schemas.microsoft.com/office/drawing/2014/main" id="{D0D413EC-A11F-4EAD-9766-89C0D2834B66}"/>
              </a:ext>
            </a:extLst>
          </p:cNvPr>
          <p:cNvSpPr>
            <a:spLocks noChangeArrowheads="1"/>
          </p:cNvSpPr>
          <p:nvPr/>
        </p:nvSpPr>
        <p:spPr bwMode="auto">
          <a:xfrm>
            <a:off x="5578850" y="3372234"/>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B</a:t>
            </a:r>
          </a:p>
        </p:txBody>
      </p:sp>
      <p:sp>
        <p:nvSpPr>
          <p:cNvPr id="13" name="Shape 93">
            <a:extLst>
              <a:ext uri="{FF2B5EF4-FFF2-40B4-BE49-F238E27FC236}">
                <a16:creationId xmlns:a16="http://schemas.microsoft.com/office/drawing/2014/main" id="{AC96F42D-6B22-4B59-B320-D5E7E80AE3C5}"/>
              </a:ext>
            </a:extLst>
          </p:cNvPr>
          <p:cNvSpPr>
            <a:spLocks noChangeArrowheads="1"/>
          </p:cNvSpPr>
          <p:nvPr/>
        </p:nvSpPr>
        <p:spPr bwMode="auto">
          <a:xfrm>
            <a:off x="6940822" y="2980950"/>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A</a:t>
            </a:r>
          </a:p>
        </p:txBody>
      </p:sp>
      <p:sp>
        <p:nvSpPr>
          <p:cNvPr id="14" name="Shape 96">
            <a:extLst>
              <a:ext uri="{FF2B5EF4-FFF2-40B4-BE49-F238E27FC236}">
                <a16:creationId xmlns:a16="http://schemas.microsoft.com/office/drawing/2014/main" id="{601A9A52-C0F8-451F-A5BF-3FCBE03E6892}"/>
              </a:ext>
            </a:extLst>
          </p:cNvPr>
          <p:cNvSpPr>
            <a:spLocks noChangeArrowheads="1"/>
          </p:cNvSpPr>
          <p:nvPr/>
        </p:nvSpPr>
        <p:spPr bwMode="auto">
          <a:xfrm>
            <a:off x="7285912" y="3371837"/>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B</a:t>
            </a:r>
          </a:p>
        </p:txBody>
      </p:sp>
      <p:sp>
        <p:nvSpPr>
          <p:cNvPr id="15" name="Shape 99">
            <a:extLst>
              <a:ext uri="{FF2B5EF4-FFF2-40B4-BE49-F238E27FC236}">
                <a16:creationId xmlns:a16="http://schemas.microsoft.com/office/drawing/2014/main" id="{E4B4C904-B4A0-4171-A5AB-74036E50ED41}"/>
              </a:ext>
            </a:extLst>
          </p:cNvPr>
          <p:cNvSpPr>
            <a:spLocks noChangeArrowheads="1"/>
          </p:cNvSpPr>
          <p:nvPr/>
        </p:nvSpPr>
        <p:spPr bwMode="auto">
          <a:xfrm>
            <a:off x="8543415" y="2979987"/>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A</a:t>
            </a:r>
          </a:p>
        </p:txBody>
      </p:sp>
      <p:sp>
        <p:nvSpPr>
          <p:cNvPr id="16" name="Shape 102">
            <a:extLst>
              <a:ext uri="{FF2B5EF4-FFF2-40B4-BE49-F238E27FC236}">
                <a16:creationId xmlns:a16="http://schemas.microsoft.com/office/drawing/2014/main" id="{A8438A20-8F29-43D4-93F8-5938EDD35B3D}"/>
              </a:ext>
            </a:extLst>
          </p:cNvPr>
          <p:cNvSpPr>
            <a:spLocks noChangeArrowheads="1"/>
          </p:cNvSpPr>
          <p:nvPr/>
        </p:nvSpPr>
        <p:spPr bwMode="auto">
          <a:xfrm>
            <a:off x="8888506" y="3370874"/>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B</a:t>
            </a:r>
          </a:p>
        </p:txBody>
      </p:sp>
      <p:sp>
        <p:nvSpPr>
          <p:cNvPr id="21" name="Shape 47">
            <a:extLst>
              <a:ext uri="{FF2B5EF4-FFF2-40B4-BE49-F238E27FC236}">
                <a16:creationId xmlns:a16="http://schemas.microsoft.com/office/drawing/2014/main" id="{982F63D5-F8D4-48DA-977E-7C7A7DBED514}"/>
              </a:ext>
            </a:extLst>
          </p:cNvPr>
          <p:cNvSpPr>
            <a:spLocks noChangeShapeType="1"/>
          </p:cNvSpPr>
          <p:nvPr/>
        </p:nvSpPr>
        <p:spPr bwMode="auto">
          <a:xfrm>
            <a:off x="6133320" y="3934880"/>
            <a:ext cx="3732451" cy="0"/>
          </a:xfrm>
          <a:prstGeom prst="line">
            <a:avLst/>
          </a:prstGeom>
          <a:noFill/>
          <a:ln w="63500">
            <a:solidFill>
              <a:schemeClr val="accent4"/>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22" name="Shape 54">
            <a:extLst>
              <a:ext uri="{FF2B5EF4-FFF2-40B4-BE49-F238E27FC236}">
                <a16:creationId xmlns:a16="http://schemas.microsoft.com/office/drawing/2014/main" id="{65080BE8-BEB8-4681-9388-FD325FBB7C64}"/>
              </a:ext>
            </a:extLst>
          </p:cNvPr>
          <p:cNvSpPr>
            <a:spLocks noChangeArrowheads="1"/>
          </p:cNvSpPr>
          <p:nvPr/>
        </p:nvSpPr>
        <p:spPr bwMode="auto">
          <a:xfrm>
            <a:off x="8513703" y="3879509"/>
            <a:ext cx="118931" cy="118951"/>
          </a:xfrm>
          <a:prstGeom prst="ellipse">
            <a:avLst/>
          </a:prstGeom>
          <a:solidFill>
            <a:srgbClr val="FFFFFF"/>
          </a:solidFill>
          <a:ln w="63500">
            <a:solidFill>
              <a:schemeClr val="accent4"/>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3" name="Shape 65">
            <a:extLst>
              <a:ext uri="{FF2B5EF4-FFF2-40B4-BE49-F238E27FC236}">
                <a16:creationId xmlns:a16="http://schemas.microsoft.com/office/drawing/2014/main" id="{9EEE4EAD-3959-46FB-B6F1-AD8E446341DB}"/>
              </a:ext>
            </a:extLst>
          </p:cNvPr>
          <p:cNvSpPr>
            <a:spLocks noChangeShapeType="1"/>
          </p:cNvSpPr>
          <p:nvPr/>
        </p:nvSpPr>
        <p:spPr bwMode="auto">
          <a:xfrm flipH="1" flipV="1">
            <a:off x="4977766" y="2713603"/>
            <a:ext cx="1113094" cy="1217603"/>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24" name="Shape 83">
            <a:extLst>
              <a:ext uri="{FF2B5EF4-FFF2-40B4-BE49-F238E27FC236}">
                <a16:creationId xmlns:a16="http://schemas.microsoft.com/office/drawing/2014/main" id="{DEA3F3AC-37ED-4EFB-9CD9-64F3D65A395E}"/>
              </a:ext>
            </a:extLst>
          </p:cNvPr>
          <p:cNvSpPr>
            <a:spLocks noChangeArrowheads="1"/>
          </p:cNvSpPr>
          <p:nvPr/>
        </p:nvSpPr>
        <p:spPr bwMode="auto">
          <a:xfrm>
            <a:off x="4760032" y="2417138"/>
            <a:ext cx="323853" cy="323909"/>
          </a:xfrm>
          <a:prstGeom prst="ellipse">
            <a:avLst/>
          </a:prstGeom>
          <a:solidFill>
            <a:schemeClr val="accent1"/>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5" name="Shape 86">
            <a:extLst>
              <a:ext uri="{FF2B5EF4-FFF2-40B4-BE49-F238E27FC236}">
                <a16:creationId xmlns:a16="http://schemas.microsoft.com/office/drawing/2014/main" id="{02B5D3A2-A968-46D3-AE17-573C8182D805}"/>
              </a:ext>
            </a:extLst>
          </p:cNvPr>
          <p:cNvSpPr>
            <a:spLocks noChangeArrowheads="1"/>
          </p:cNvSpPr>
          <p:nvPr/>
        </p:nvSpPr>
        <p:spPr bwMode="auto">
          <a:xfrm>
            <a:off x="5275529" y="3041225"/>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6" name="Shape 89">
            <a:extLst>
              <a:ext uri="{FF2B5EF4-FFF2-40B4-BE49-F238E27FC236}">
                <a16:creationId xmlns:a16="http://schemas.microsoft.com/office/drawing/2014/main" id="{6C4D16AE-AF81-4DD1-AD3E-6BA654C307DA}"/>
              </a:ext>
            </a:extLst>
          </p:cNvPr>
          <p:cNvSpPr>
            <a:spLocks noChangeArrowheads="1"/>
          </p:cNvSpPr>
          <p:nvPr/>
        </p:nvSpPr>
        <p:spPr bwMode="auto">
          <a:xfrm>
            <a:off x="5611094" y="3429709"/>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7" name="Shape 48">
            <a:extLst>
              <a:ext uri="{FF2B5EF4-FFF2-40B4-BE49-F238E27FC236}">
                <a16:creationId xmlns:a16="http://schemas.microsoft.com/office/drawing/2014/main" id="{9587BF0B-A763-4D79-A60F-780618AEE779}"/>
              </a:ext>
            </a:extLst>
          </p:cNvPr>
          <p:cNvSpPr>
            <a:spLocks noChangeShapeType="1"/>
          </p:cNvSpPr>
          <p:nvPr/>
        </p:nvSpPr>
        <p:spPr bwMode="auto">
          <a:xfrm flipH="1" flipV="1">
            <a:off x="6667580" y="2713603"/>
            <a:ext cx="1113094" cy="1217603"/>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28" name="Shape 77">
            <a:extLst>
              <a:ext uri="{FF2B5EF4-FFF2-40B4-BE49-F238E27FC236}">
                <a16:creationId xmlns:a16="http://schemas.microsoft.com/office/drawing/2014/main" id="{07B902E0-59B3-495D-8C93-EB00540D264A}"/>
              </a:ext>
            </a:extLst>
          </p:cNvPr>
          <p:cNvSpPr>
            <a:spLocks noChangeArrowheads="1"/>
          </p:cNvSpPr>
          <p:nvPr/>
        </p:nvSpPr>
        <p:spPr bwMode="auto">
          <a:xfrm>
            <a:off x="6436544" y="2417138"/>
            <a:ext cx="323853" cy="323909"/>
          </a:xfrm>
          <a:prstGeom prst="ellipse">
            <a:avLst/>
          </a:prstGeom>
          <a:solidFill>
            <a:schemeClr val="accent2"/>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9" name="Shape 92">
            <a:extLst>
              <a:ext uri="{FF2B5EF4-FFF2-40B4-BE49-F238E27FC236}">
                <a16:creationId xmlns:a16="http://schemas.microsoft.com/office/drawing/2014/main" id="{0A9D0670-A3C9-438A-83C0-1F336F71A892}"/>
              </a:ext>
            </a:extLst>
          </p:cNvPr>
          <p:cNvSpPr>
            <a:spLocks noChangeArrowheads="1"/>
          </p:cNvSpPr>
          <p:nvPr/>
        </p:nvSpPr>
        <p:spPr bwMode="auto">
          <a:xfrm>
            <a:off x="6977828" y="3040829"/>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0" name="Shape 95">
            <a:extLst>
              <a:ext uri="{FF2B5EF4-FFF2-40B4-BE49-F238E27FC236}">
                <a16:creationId xmlns:a16="http://schemas.microsoft.com/office/drawing/2014/main" id="{B07C6A14-CC90-4283-B07D-0A12E62EECB6}"/>
              </a:ext>
            </a:extLst>
          </p:cNvPr>
          <p:cNvSpPr>
            <a:spLocks noChangeArrowheads="1"/>
          </p:cNvSpPr>
          <p:nvPr/>
        </p:nvSpPr>
        <p:spPr bwMode="auto">
          <a:xfrm>
            <a:off x="7318156" y="3429313"/>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1" name="Shape 50">
            <a:extLst>
              <a:ext uri="{FF2B5EF4-FFF2-40B4-BE49-F238E27FC236}">
                <a16:creationId xmlns:a16="http://schemas.microsoft.com/office/drawing/2014/main" id="{E4629684-C4C2-4CF1-95A0-89BEBFF5D3D5}"/>
              </a:ext>
            </a:extLst>
          </p:cNvPr>
          <p:cNvSpPr>
            <a:spLocks noChangeShapeType="1"/>
          </p:cNvSpPr>
          <p:nvPr/>
        </p:nvSpPr>
        <p:spPr bwMode="auto">
          <a:xfrm flipH="1" flipV="1">
            <a:off x="8293193" y="2713603"/>
            <a:ext cx="1113095" cy="1217603"/>
          </a:xfrm>
          <a:prstGeom prst="line">
            <a:avLst/>
          </a:prstGeom>
          <a:noFill/>
          <a:ln w="63500">
            <a:solidFill>
              <a:schemeClr val="accent3"/>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32" name="Shape 80">
            <a:extLst>
              <a:ext uri="{FF2B5EF4-FFF2-40B4-BE49-F238E27FC236}">
                <a16:creationId xmlns:a16="http://schemas.microsoft.com/office/drawing/2014/main" id="{E896EFE8-6954-4224-8F89-722AB514B645}"/>
              </a:ext>
            </a:extLst>
          </p:cNvPr>
          <p:cNvSpPr>
            <a:spLocks noChangeArrowheads="1"/>
          </p:cNvSpPr>
          <p:nvPr/>
        </p:nvSpPr>
        <p:spPr bwMode="auto">
          <a:xfrm>
            <a:off x="8057697" y="2417138"/>
            <a:ext cx="323853" cy="323909"/>
          </a:xfrm>
          <a:prstGeom prst="ellipse">
            <a:avLst/>
          </a:prstGeom>
          <a:solidFill>
            <a:schemeClr val="accent3"/>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3" name="Shape 98">
            <a:extLst>
              <a:ext uri="{FF2B5EF4-FFF2-40B4-BE49-F238E27FC236}">
                <a16:creationId xmlns:a16="http://schemas.microsoft.com/office/drawing/2014/main" id="{A8F7D550-D882-46A6-A7AC-3FB4677471A3}"/>
              </a:ext>
            </a:extLst>
          </p:cNvPr>
          <p:cNvSpPr>
            <a:spLocks noChangeArrowheads="1"/>
          </p:cNvSpPr>
          <p:nvPr/>
        </p:nvSpPr>
        <p:spPr bwMode="auto">
          <a:xfrm>
            <a:off x="8580422" y="3039866"/>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4" name="Shape 101">
            <a:extLst>
              <a:ext uri="{FF2B5EF4-FFF2-40B4-BE49-F238E27FC236}">
                <a16:creationId xmlns:a16="http://schemas.microsoft.com/office/drawing/2014/main" id="{41E8E585-AB91-4180-919E-42CE21F54189}"/>
              </a:ext>
            </a:extLst>
          </p:cNvPr>
          <p:cNvSpPr>
            <a:spLocks noChangeArrowheads="1"/>
          </p:cNvSpPr>
          <p:nvPr/>
        </p:nvSpPr>
        <p:spPr bwMode="auto">
          <a:xfrm>
            <a:off x="8920750" y="3428350"/>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5" name="Shape 52">
            <a:extLst>
              <a:ext uri="{FF2B5EF4-FFF2-40B4-BE49-F238E27FC236}">
                <a16:creationId xmlns:a16="http://schemas.microsoft.com/office/drawing/2014/main" id="{D12C5F01-EAC4-48CD-8565-0D3EB828DC6A}"/>
              </a:ext>
            </a:extLst>
          </p:cNvPr>
          <p:cNvSpPr>
            <a:spLocks noChangeArrowheads="1"/>
          </p:cNvSpPr>
          <p:nvPr/>
        </p:nvSpPr>
        <p:spPr bwMode="auto">
          <a:xfrm>
            <a:off x="6895961" y="3879509"/>
            <a:ext cx="118931" cy="118951"/>
          </a:xfrm>
          <a:prstGeom prst="ellipse">
            <a:avLst/>
          </a:prstGeom>
          <a:solidFill>
            <a:srgbClr val="FFFFFF"/>
          </a:solidFill>
          <a:ln w="63500">
            <a:solidFill>
              <a:schemeClr val="accent4"/>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6" name="Shape 49">
            <a:extLst>
              <a:ext uri="{FF2B5EF4-FFF2-40B4-BE49-F238E27FC236}">
                <a16:creationId xmlns:a16="http://schemas.microsoft.com/office/drawing/2014/main" id="{CC4F2E86-9566-487D-9711-B86DD4F969ED}"/>
              </a:ext>
            </a:extLst>
          </p:cNvPr>
          <p:cNvSpPr>
            <a:spLocks noChangeShapeType="1"/>
          </p:cNvSpPr>
          <p:nvPr/>
        </p:nvSpPr>
        <p:spPr bwMode="auto">
          <a:xfrm flipV="1">
            <a:off x="5007372" y="3959645"/>
            <a:ext cx="1074077" cy="1189767"/>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37" name="Shape 71">
            <a:extLst>
              <a:ext uri="{FF2B5EF4-FFF2-40B4-BE49-F238E27FC236}">
                <a16:creationId xmlns:a16="http://schemas.microsoft.com/office/drawing/2014/main" id="{CD8E17EA-3ACF-4E1F-B217-2E05181031BD}"/>
              </a:ext>
            </a:extLst>
          </p:cNvPr>
          <p:cNvSpPr>
            <a:spLocks noChangeArrowheads="1"/>
          </p:cNvSpPr>
          <p:nvPr/>
        </p:nvSpPr>
        <p:spPr bwMode="auto">
          <a:xfrm>
            <a:off x="4774720" y="5107892"/>
            <a:ext cx="323853" cy="323909"/>
          </a:xfrm>
          <a:prstGeom prst="ellipse">
            <a:avLst/>
          </a:prstGeom>
          <a:solidFill>
            <a:schemeClr val="accent1"/>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8" name="Shape 104">
            <a:extLst>
              <a:ext uri="{FF2B5EF4-FFF2-40B4-BE49-F238E27FC236}">
                <a16:creationId xmlns:a16="http://schemas.microsoft.com/office/drawing/2014/main" id="{1431B394-E97F-4F59-B4C7-CF32FF90FD59}"/>
              </a:ext>
            </a:extLst>
          </p:cNvPr>
          <p:cNvSpPr>
            <a:spLocks noChangeArrowheads="1"/>
          </p:cNvSpPr>
          <p:nvPr/>
        </p:nvSpPr>
        <p:spPr bwMode="auto">
          <a:xfrm>
            <a:off x="5300123" y="4678338"/>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9" name="Shape 107">
            <a:extLst>
              <a:ext uri="{FF2B5EF4-FFF2-40B4-BE49-F238E27FC236}">
                <a16:creationId xmlns:a16="http://schemas.microsoft.com/office/drawing/2014/main" id="{BCBF8F6C-3883-4CBE-B4CE-A7626E3D366F}"/>
              </a:ext>
            </a:extLst>
          </p:cNvPr>
          <p:cNvSpPr>
            <a:spLocks noChangeArrowheads="1"/>
          </p:cNvSpPr>
          <p:nvPr/>
        </p:nvSpPr>
        <p:spPr bwMode="auto">
          <a:xfrm>
            <a:off x="5631310" y="4293998"/>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0" name="Shape 51">
            <a:extLst>
              <a:ext uri="{FF2B5EF4-FFF2-40B4-BE49-F238E27FC236}">
                <a16:creationId xmlns:a16="http://schemas.microsoft.com/office/drawing/2014/main" id="{D5419A5A-B4EC-48D3-BEF5-BF78B03FA1EF}"/>
              </a:ext>
            </a:extLst>
          </p:cNvPr>
          <p:cNvSpPr>
            <a:spLocks noChangeShapeType="1"/>
          </p:cNvSpPr>
          <p:nvPr/>
        </p:nvSpPr>
        <p:spPr bwMode="auto">
          <a:xfrm flipV="1">
            <a:off x="6704536" y="3959645"/>
            <a:ext cx="1074076" cy="1189767"/>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41" name="Shape 74">
            <a:extLst>
              <a:ext uri="{FF2B5EF4-FFF2-40B4-BE49-F238E27FC236}">
                <a16:creationId xmlns:a16="http://schemas.microsoft.com/office/drawing/2014/main" id="{1E461465-4417-4D21-AE8B-B2840D6902C9}"/>
              </a:ext>
            </a:extLst>
          </p:cNvPr>
          <p:cNvSpPr>
            <a:spLocks noChangeArrowheads="1"/>
          </p:cNvSpPr>
          <p:nvPr/>
        </p:nvSpPr>
        <p:spPr bwMode="auto">
          <a:xfrm>
            <a:off x="6489468" y="5107892"/>
            <a:ext cx="323853" cy="323909"/>
          </a:xfrm>
          <a:prstGeom prst="ellipse">
            <a:avLst/>
          </a:prstGeom>
          <a:solidFill>
            <a:schemeClr val="accent2"/>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2" name="Shape 110">
            <a:extLst>
              <a:ext uri="{FF2B5EF4-FFF2-40B4-BE49-F238E27FC236}">
                <a16:creationId xmlns:a16="http://schemas.microsoft.com/office/drawing/2014/main" id="{4D1E6C5C-80A4-4BC3-85A2-D0B53940D627}"/>
              </a:ext>
            </a:extLst>
          </p:cNvPr>
          <p:cNvSpPr>
            <a:spLocks noChangeArrowheads="1"/>
          </p:cNvSpPr>
          <p:nvPr/>
        </p:nvSpPr>
        <p:spPr bwMode="auto">
          <a:xfrm>
            <a:off x="7002227" y="4676558"/>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3" name="Shape 113">
            <a:extLst>
              <a:ext uri="{FF2B5EF4-FFF2-40B4-BE49-F238E27FC236}">
                <a16:creationId xmlns:a16="http://schemas.microsoft.com/office/drawing/2014/main" id="{8B42DB6B-3EF0-4AE3-B789-D4F76E77D4ED}"/>
              </a:ext>
            </a:extLst>
          </p:cNvPr>
          <p:cNvSpPr>
            <a:spLocks noChangeArrowheads="1"/>
          </p:cNvSpPr>
          <p:nvPr/>
        </p:nvSpPr>
        <p:spPr bwMode="auto">
          <a:xfrm>
            <a:off x="7333414" y="4292218"/>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4" name="Shape 51">
            <a:extLst>
              <a:ext uri="{FF2B5EF4-FFF2-40B4-BE49-F238E27FC236}">
                <a16:creationId xmlns:a16="http://schemas.microsoft.com/office/drawing/2014/main" id="{A2E8AD67-37A6-4240-B912-46F6F6A079C9}"/>
              </a:ext>
            </a:extLst>
          </p:cNvPr>
          <p:cNvSpPr>
            <a:spLocks noChangeShapeType="1"/>
          </p:cNvSpPr>
          <p:nvPr/>
        </p:nvSpPr>
        <p:spPr bwMode="auto">
          <a:xfrm flipV="1">
            <a:off x="8342859" y="3959645"/>
            <a:ext cx="1074076" cy="1189767"/>
          </a:xfrm>
          <a:prstGeom prst="line">
            <a:avLst/>
          </a:prstGeom>
          <a:noFill/>
          <a:ln w="63500">
            <a:solidFill>
              <a:schemeClr val="accent3"/>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45" name="Shape 74">
            <a:extLst>
              <a:ext uri="{FF2B5EF4-FFF2-40B4-BE49-F238E27FC236}">
                <a16:creationId xmlns:a16="http://schemas.microsoft.com/office/drawing/2014/main" id="{23C8A5A8-CA1E-4172-A0DB-1527757D716A}"/>
              </a:ext>
            </a:extLst>
          </p:cNvPr>
          <p:cNvSpPr>
            <a:spLocks noChangeArrowheads="1"/>
          </p:cNvSpPr>
          <p:nvPr/>
        </p:nvSpPr>
        <p:spPr bwMode="auto">
          <a:xfrm>
            <a:off x="8127792" y="5107892"/>
            <a:ext cx="323853" cy="323909"/>
          </a:xfrm>
          <a:prstGeom prst="ellipse">
            <a:avLst/>
          </a:prstGeom>
          <a:solidFill>
            <a:schemeClr val="accent3"/>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6" name="Shape 110">
            <a:extLst>
              <a:ext uri="{FF2B5EF4-FFF2-40B4-BE49-F238E27FC236}">
                <a16:creationId xmlns:a16="http://schemas.microsoft.com/office/drawing/2014/main" id="{F994AE28-4928-4E51-AAB8-1C92C4C97C1F}"/>
              </a:ext>
            </a:extLst>
          </p:cNvPr>
          <p:cNvSpPr>
            <a:spLocks noChangeArrowheads="1"/>
          </p:cNvSpPr>
          <p:nvPr/>
        </p:nvSpPr>
        <p:spPr bwMode="auto">
          <a:xfrm>
            <a:off x="8640551" y="4676558"/>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7" name="Shape 113">
            <a:extLst>
              <a:ext uri="{FF2B5EF4-FFF2-40B4-BE49-F238E27FC236}">
                <a16:creationId xmlns:a16="http://schemas.microsoft.com/office/drawing/2014/main" id="{2EBF7491-63EF-475A-B52C-78199E822431}"/>
              </a:ext>
            </a:extLst>
          </p:cNvPr>
          <p:cNvSpPr>
            <a:spLocks noChangeArrowheads="1"/>
          </p:cNvSpPr>
          <p:nvPr/>
        </p:nvSpPr>
        <p:spPr bwMode="auto">
          <a:xfrm>
            <a:off x="8971737" y="4292218"/>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8" name="Shape 53">
            <a:extLst>
              <a:ext uri="{FF2B5EF4-FFF2-40B4-BE49-F238E27FC236}">
                <a16:creationId xmlns:a16="http://schemas.microsoft.com/office/drawing/2014/main" id="{2E0520E7-93BF-4207-A98C-E0A6A41165FA}"/>
              </a:ext>
            </a:extLst>
          </p:cNvPr>
          <p:cNvSpPr>
            <a:spLocks noChangeArrowheads="1"/>
          </p:cNvSpPr>
          <p:nvPr/>
        </p:nvSpPr>
        <p:spPr bwMode="auto">
          <a:xfrm>
            <a:off x="7729406" y="3879509"/>
            <a:ext cx="118931" cy="118951"/>
          </a:xfrm>
          <a:prstGeom prst="ellipse">
            <a:avLst/>
          </a:prstGeom>
          <a:solidFill>
            <a:srgbClr val="FFFFFF"/>
          </a:solidFill>
          <a:ln w="63500">
            <a:solidFill>
              <a:schemeClr val="accent2"/>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9" name="Shape 55">
            <a:extLst>
              <a:ext uri="{FF2B5EF4-FFF2-40B4-BE49-F238E27FC236}">
                <a16:creationId xmlns:a16="http://schemas.microsoft.com/office/drawing/2014/main" id="{4E5E719F-60A4-42ED-B66E-AAC8DC8289CD}"/>
              </a:ext>
            </a:extLst>
          </p:cNvPr>
          <p:cNvSpPr>
            <a:spLocks noChangeArrowheads="1"/>
          </p:cNvSpPr>
          <p:nvPr/>
        </p:nvSpPr>
        <p:spPr bwMode="auto">
          <a:xfrm>
            <a:off x="9353164" y="3879509"/>
            <a:ext cx="118931" cy="118951"/>
          </a:xfrm>
          <a:prstGeom prst="ellipse">
            <a:avLst/>
          </a:prstGeom>
          <a:solidFill>
            <a:srgbClr val="FFFFFF"/>
          </a:solidFill>
          <a:ln w="63500">
            <a:solidFill>
              <a:schemeClr val="accent3"/>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50" name="Shape 66">
            <a:extLst>
              <a:ext uri="{FF2B5EF4-FFF2-40B4-BE49-F238E27FC236}">
                <a16:creationId xmlns:a16="http://schemas.microsoft.com/office/drawing/2014/main" id="{18AAC656-E72E-437F-ABB6-4ED779DDD047}"/>
              </a:ext>
            </a:extLst>
          </p:cNvPr>
          <p:cNvSpPr>
            <a:spLocks noChangeArrowheads="1"/>
          </p:cNvSpPr>
          <p:nvPr/>
        </p:nvSpPr>
        <p:spPr bwMode="auto">
          <a:xfrm>
            <a:off x="6039592" y="3879509"/>
            <a:ext cx="118931" cy="118951"/>
          </a:xfrm>
          <a:prstGeom prst="ellipse">
            <a:avLst/>
          </a:prstGeom>
          <a:solidFill>
            <a:srgbClr val="FFFFFF"/>
          </a:solidFill>
          <a:ln w="63500">
            <a:solidFill>
              <a:schemeClr val="accent4"/>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51" name="Треугольник 211">
            <a:extLst>
              <a:ext uri="{FF2B5EF4-FFF2-40B4-BE49-F238E27FC236}">
                <a16:creationId xmlns:a16="http://schemas.microsoft.com/office/drawing/2014/main" id="{AA6F2473-1BC7-4E20-A8AF-D0153AC580CD}"/>
              </a:ext>
            </a:extLst>
          </p:cNvPr>
          <p:cNvSpPr/>
          <p:nvPr/>
        </p:nvSpPr>
        <p:spPr bwMode="auto">
          <a:xfrm rot="5400000">
            <a:off x="9831659" y="3696543"/>
            <a:ext cx="230424" cy="485286"/>
          </a:xfrm>
          <a:prstGeom prst="triangle">
            <a:avLst/>
          </a:prstGeom>
          <a:solidFill>
            <a:schemeClr val="accent4"/>
          </a:solidFill>
          <a:ln w="12700" cap="flat" cmpd="sng" algn="ctr">
            <a:noFill/>
            <a:prstDash val="solid"/>
            <a:miter lim="400000"/>
            <a:headEnd type="none" w="med" len="med"/>
            <a:tailEnd type="none" w="med" len="med"/>
          </a:ln>
          <a:effectLst/>
        </p:spPr>
        <p:txBody>
          <a:bodyPr vert="horz" wrap="square" lIns="14287" tIns="14287" rIns="14287" bIns="14287" numCol="1" rtlCol="0" anchor="ctr" anchorCtr="0" compatLnSpc="1">
            <a:prstTxWarp prst="textNoShape">
              <a:avLst/>
            </a:prstTxWarp>
            <a:spAutoFit/>
          </a:bodyPr>
          <a:lstStyle/>
          <a:p>
            <a:pPr defTabSz="309552" fontAlgn="base" hangingPunct="0">
              <a:spcBef>
                <a:spcPct val="0"/>
              </a:spcBef>
              <a:spcAft>
                <a:spcPct val="0"/>
              </a:spcAft>
            </a:pPr>
            <a:endParaRPr lang="en-GB" sz="1400" dirty="0">
              <a:solidFill>
                <a:srgbClr val="74808C"/>
              </a:solidFill>
              <a:latin typeface="+mj-lt"/>
              <a:ea typeface="Roboto Light" panose="02000000000000000000" pitchFamily="2" charset="0"/>
              <a:cs typeface="Poppins" charset="0"/>
              <a:sym typeface="Poppins" charset="0"/>
            </a:endParaRPr>
          </a:p>
        </p:txBody>
      </p:sp>
      <p:sp>
        <p:nvSpPr>
          <p:cNvPr id="52" name="TextBox 88">
            <a:extLst>
              <a:ext uri="{FF2B5EF4-FFF2-40B4-BE49-F238E27FC236}">
                <a16:creationId xmlns:a16="http://schemas.microsoft.com/office/drawing/2014/main" id="{58B3F037-C3AB-4A4D-82AC-CE1822A19D65}"/>
              </a:ext>
            </a:extLst>
          </p:cNvPr>
          <p:cNvSpPr txBox="1"/>
          <p:nvPr/>
        </p:nvSpPr>
        <p:spPr>
          <a:xfrm>
            <a:off x="4783939" y="2468722"/>
            <a:ext cx="276038" cy="307777"/>
          </a:xfrm>
          <a:prstGeom prst="rect">
            <a:avLst/>
          </a:prstGeom>
          <a:noFill/>
        </p:spPr>
        <p:txBody>
          <a:bodyPr wrap="none" rtlCol="0">
            <a:spAutoFit/>
          </a:bodyPr>
          <a:lstStyle/>
          <a:p>
            <a:pPr algn="ctr"/>
            <a:r>
              <a:rPr lang="en-GB" sz="1400" b="1" dirty="0">
                <a:solidFill>
                  <a:schemeClr val="bg1"/>
                </a:solidFill>
                <a:latin typeface="+mj-lt"/>
              </a:rPr>
              <a:t>1</a:t>
            </a:r>
          </a:p>
        </p:txBody>
      </p:sp>
      <p:sp>
        <p:nvSpPr>
          <p:cNvPr id="53" name="TextBox 89">
            <a:extLst>
              <a:ext uri="{FF2B5EF4-FFF2-40B4-BE49-F238E27FC236}">
                <a16:creationId xmlns:a16="http://schemas.microsoft.com/office/drawing/2014/main" id="{0C42E1A1-0353-4C0C-8DF9-3446159852DD}"/>
              </a:ext>
            </a:extLst>
          </p:cNvPr>
          <p:cNvSpPr txBox="1"/>
          <p:nvPr/>
        </p:nvSpPr>
        <p:spPr>
          <a:xfrm>
            <a:off x="6460151" y="2468722"/>
            <a:ext cx="276038" cy="307777"/>
          </a:xfrm>
          <a:prstGeom prst="rect">
            <a:avLst/>
          </a:prstGeom>
          <a:noFill/>
        </p:spPr>
        <p:txBody>
          <a:bodyPr wrap="none" rtlCol="0">
            <a:spAutoFit/>
          </a:bodyPr>
          <a:lstStyle/>
          <a:p>
            <a:pPr algn="ctr"/>
            <a:r>
              <a:rPr lang="en-GB" sz="1400" b="1" dirty="0">
                <a:solidFill>
                  <a:schemeClr val="bg1"/>
                </a:solidFill>
                <a:latin typeface="+mj-lt"/>
              </a:rPr>
              <a:t>3</a:t>
            </a:r>
          </a:p>
        </p:txBody>
      </p:sp>
      <p:sp>
        <p:nvSpPr>
          <p:cNvPr id="54" name="TextBox 90">
            <a:extLst>
              <a:ext uri="{FF2B5EF4-FFF2-40B4-BE49-F238E27FC236}">
                <a16:creationId xmlns:a16="http://schemas.microsoft.com/office/drawing/2014/main" id="{CEADA3B0-B862-46DF-A936-AEECE6DA2E80}"/>
              </a:ext>
            </a:extLst>
          </p:cNvPr>
          <p:cNvSpPr txBox="1"/>
          <p:nvPr/>
        </p:nvSpPr>
        <p:spPr>
          <a:xfrm>
            <a:off x="8081605" y="2468722"/>
            <a:ext cx="276038" cy="307777"/>
          </a:xfrm>
          <a:prstGeom prst="rect">
            <a:avLst/>
          </a:prstGeom>
          <a:noFill/>
        </p:spPr>
        <p:txBody>
          <a:bodyPr wrap="none" rtlCol="0">
            <a:spAutoFit/>
          </a:bodyPr>
          <a:lstStyle/>
          <a:p>
            <a:pPr algn="ctr"/>
            <a:r>
              <a:rPr lang="en-GB" sz="1400" b="1" dirty="0">
                <a:solidFill>
                  <a:schemeClr val="bg1"/>
                </a:solidFill>
                <a:latin typeface="+mj-lt"/>
              </a:rPr>
              <a:t>5</a:t>
            </a:r>
          </a:p>
        </p:txBody>
      </p:sp>
      <p:sp>
        <p:nvSpPr>
          <p:cNvPr id="55" name="TextBox 95">
            <a:extLst>
              <a:ext uri="{FF2B5EF4-FFF2-40B4-BE49-F238E27FC236}">
                <a16:creationId xmlns:a16="http://schemas.microsoft.com/office/drawing/2014/main" id="{EABA3E21-3EB7-4DD3-8A2B-D4786A055CDF}"/>
              </a:ext>
            </a:extLst>
          </p:cNvPr>
          <p:cNvSpPr txBox="1"/>
          <p:nvPr/>
        </p:nvSpPr>
        <p:spPr>
          <a:xfrm>
            <a:off x="4798627" y="5160194"/>
            <a:ext cx="276038" cy="307777"/>
          </a:xfrm>
          <a:prstGeom prst="rect">
            <a:avLst/>
          </a:prstGeom>
          <a:noFill/>
        </p:spPr>
        <p:txBody>
          <a:bodyPr wrap="none" rtlCol="0">
            <a:spAutoFit/>
          </a:bodyPr>
          <a:lstStyle/>
          <a:p>
            <a:pPr algn="ctr"/>
            <a:r>
              <a:rPr lang="en-GB" sz="1400" b="1" dirty="0">
                <a:solidFill>
                  <a:schemeClr val="bg1"/>
                </a:solidFill>
                <a:latin typeface="+mj-lt"/>
              </a:rPr>
              <a:t>2</a:t>
            </a:r>
          </a:p>
        </p:txBody>
      </p:sp>
      <p:sp>
        <p:nvSpPr>
          <p:cNvPr id="56" name="TextBox 96">
            <a:extLst>
              <a:ext uri="{FF2B5EF4-FFF2-40B4-BE49-F238E27FC236}">
                <a16:creationId xmlns:a16="http://schemas.microsoft.com/office/drawing/2014/main" id="{CBF37B62-8899-45EA-A488-FC4312B24601}"/>
              </a:ext>
            </a:extLst>
          </p:cNvPr>
          <p:cNvSpPr txBox="1"/>
          <p:nvPr/>
        </p:nvSpPr>
        <p:spPr>
          <a:xfrm>
            <a:off x="6513376" y="5160194"/>
            <a:ext cx="276038" cy="307777"/>
          </a:xfrm>
          <a:prstGeom prst="rect">
            <a:avLst/>
          </a:prstGeom>
          <a:noFill/>
        </p:spPr>
        <p:txBody>
          <a:bodyPr wrap="none" rtlCol="0">
            <a:spAutoFit/>
          </a:bodyPr>
          <a:lstStyle/>
          <a:p>
            <a:pPr algn="ctr"/>
            <a:r>
              <a:rPr lang="en-GB" sz="1400" b="1" dirty="0">
                <a:solidFill>
                  <a:schemeClr val="bg1"/>
                </a:solidFill>
                <a:latin typeface="+mj-lt"/>
              </a:rPr>
              <a:t>4</a:t>
            </a:r>
          </a:p>
        </p:txBody>
      </p:sp>
      <p:sp>
        <p:nvSpPr>
          <p:cNvPr id="57" name="TextBox 97">
            <a:extLst>
              <a:ext uri="{FF2B5EF4-FFF2-40B4-BE49-F238E27FC236}">
                <a16:creationId xmlns:a16="http://schemas.microsoft.com/office/drawing/2014/main" id="{A3BFB2A3-8931-4EBC-B6FD-FF748E60BF9F}"/>
              </a:ext>
            </a:extLst>
          </p:cNvPr>
          <p:cNvSpPr txBox="1"/>
          <p:nvPr/>
        </p:nvSpPr>
        <p:spPr>
          <a:xfrm>
            <a:off x="8151699" y="5160194"/>
            <a:ext cx="276038" cy="307777"/>
          </a:xfrm>
          <a:prstGeom prst="rect">
            <a:avLst/>
          </a:prstGeom>
          <a:noFill/>
        </p:spPr>
        <p:txBody>
          <a:bodyPr wrap="none" rtlCol="0">
            <a:spAutoFit/>
          </a:bodyPr>
          <a:lstStyle/>
          <a:p>
            <a:pPr algn="ctr"/>
            <a:r>
              <a:rPr lang="en-GB" sz="1400" b="1" dirty="0">
                <a:solidFill>
                  <a:schemeClr val="bg1"/>
                </a:solidFill>
                <a:latin typeface="+mj-lt"/>
              </a:rPr>
              <a:t>6</a:t>
            </a:r>
          </a:p>
        </p:txBody>
      </p:sp>
      <p:sp>
        <p:nvSpPr>
          <p:cNvPr id="58" name="Subtitle 2">
            <a:extLst>
              <a:ext uri="{FF2B5EF4-FFF2-40B4-BE49-F238E27FC236}">
                <a16:creationId xmlns:a16="http://schemas.microsoft.com/office/drawing/2014/main" id="{BEF8DA72-5234-45A6-9BAE-BAB8194E79D1}"/>
              </a:ext>
            </a:extLst>
          </p:cNvPr>
          <p:cNvSpPr txBox="1">
            <a:spLocks/>
          </p:cNvSpPr>
          <p:nvPr/>
        </p:nvSpPr>
        <p:spPr>
          <a:xfrm>
            <a:off x="3447428" y="2982854"/>
            <a:ext cx="1816107"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Neuer Mitbewerber mit</a:t>
            </a:r>
            <a:br>
              <a:rPr lang="en-GB" sz="1400" dirty="0">
                <a:solidFill>
                  <a:schemeClr val="tx1"/>
                </a:solidFill>
                <a:latin typeface="+mj-lt"/>
                <a:ea typeface="Open Sans Light" panose="020B0306030504020204" pitchFamily="34" charset="0"/>
                <a:cs typeface="Open Sans Light" panose="020B0306030504020204" pitchFamily="34" charset="0"/>
              </a:rPr>
            </a:br>
            <a:r>
              <a:rPr lang="en-GB" sz="1400" dirty="0">
                <a:solidFill>
                  <a:schemeClr val="tx1"/>
                </a:solidFill>
                <a:latin typeface="+mj-lt"/>
                <a:ea typeface="Open Sans Light" panose="020B0306030504020204" pitchFamily="34" charset="0"/>
                <a:cs typeface="Open Sans Light" panose="020B0306030504020204" pitchFamily="34" charset="0"/>
              </a:rPr>
              <a:t>neuer Technologie</a:t>
            </a:r>
          </a:p>
        </p:txBody>
      </p:sp>
      <p:sp>
        <p:nvSpPr>
          <p:cNvPr id="59" name="Subtitle 2">
            <a:extLst>
              <a:ext uri="{FF2B5EF4-FFF2-40B4-BE49-F238E27FC236}">
                <a16:creationId xmlns:a16="http://schemas.microsoft.com/office/drawing/2014/main" id="{5274440E-A056-44C6-BC70-5E4817528D68}"/>
              </a:ext>
            </a:extLst>
          </p:cNvPr>
          <p:cNvSpPr txBox="1">
            <a:spLocks/>
          </p:cNvSpPr>
          <p:nvPr/>
        </p:nvSpPr>
        <p:spPr>
          <a:xfrm>
            <a:off x="5812861" y="3279169"/>
            <a:ext cx="1295304"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tx1"/>
                </a:solidFill>
                <a:latin typeface="+mj-lt"/>
                <a:ea typeface="Open Sans Light" panose="020B0306030504020204" pitchFamily="34" charset="0"/>
                <a:cs typeface="Open Sans Light" panose="020B0306030504020204" pitchFamily="34" charset="0"/>
              </a:rPr>
              <a:t>Neues</a:t>
            </a:r>
            <a:r>
              <a:rPr lang="en-GB" sz="1400" dirty="0">
                <a:solidFill>
                  <a:schemeClr val="tx1"/>
                </a:solidFill>
                <a:latin typeface="+mj-lt"/>
                <a:ea typeface="Open Sans Light" panose="020B0306030504020204" pitchFamily="34" charset="0"/>
                <a:cs typeface="Open Sans Light" panose="020B0306030504020204" pitchFamily="34" charset="0"/>
              </a:rPr>
              <a:t> </a:t>
            </a:r>
            <a:r>
              <a:rPr lang="en-GB" sz="1400" dirty="0" err="1">
                <a:solidFill>
                  <a:schemeClr val="tx1"/>
                </a:solidFill>
                <a:latin typeface="+mj-lt"/>
                <a:ea typeface="Open Sans Light" panose="020B0306030504020204" pitchFamily="34" charset="0"/>
                <a:cs typeface="Open Sans Light" panose="020B0306030504020204" pitchFamily="34" charset="0"/>
              </a:rPr>
              <a:t>Kundenverhalten</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0" name="Subtitle 2">
            <a:extLst>
              <a:ext uri="{FF2B5EF4-FFF2-40B4-BE49-F238E27FC236}">
                <a16:creationId xmlns:a16="http://schemas.microsoft.com/office/drawing/2014/main" id="{51FEF53D-577C-478E-9C4F-A84E7A7811EE}"/>
              </a:ext>
            </a:extLst>
          </p:cNvPr>
          <p:cNvSpPr txBox="1">
            <a:spLocks/>
          </p:cNvSpPr>
          <p:nvPr/>
        </p:nvSpPr>
        <p:spPr>
          <a:xfrm>
            <a:off x="7101037" y="2856402"/>
            <a:ext cx="1276085"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tx1"/>
                </a:solidFill>
                <a:latin typeface="+mj-lt"/>
                <a:ea typeface="Open Sans Light" panose="020B0306030504020204" pitchFamily="34" charset="0"/>
                <a:cs typeface="Open Sans Light" panose="020B0306030504020204" pitchFamily="34" charset="0"/>
              </a:rPr>
              <a:t>Kein</a:t>
            </a:r>
            <a:r>
              <a:rPr lang="en-GB" sz="1400" dirty="0">
                <a:solidFill>
                  <a:schemeClr val="tx1"/>
                </a:solidFill>
                <a:latin typeface="+mj-lt"/>
                <a:ea typeface="Open Sans Light" panose="020B0306030504020204" pitchFamily="34" charset="0"/>
                <a:cs typeface="Open Sans Light" panose="020B0306030504020204" pitchFamily="34" charset="0"/>
              </a:rPr>
              <a:t> Change Management</a:t>
            </a:r>
          </a:p>
        </p:txBody>
      </p:sp>
      <p:sp>
        <p:nvSpPr>
          <p:cNvPr id="61" name="Subtitle 2">
            <a:extLst>
              <a:ext uri="{FF2B5EF4-FFF2-40B4-BE49-F238E27FC236}">
                <a16:creationId xmlns:a16="http://schemas.microsoft.com/office/drawing/2014/main" id="{5F9C41DA-5CE9-4483-883E-90E0DC931DA4}"/>
              </a:ext>
            </a:extLst>
          </p:cNvPr>
          <p:cNvSpPr txBox="1">
            <a:spLocks/>
          </p:cNvSpPr>
          <p:nvPr/>
        </p:nvSpPr>
        <p:spPr>
          <a:xfrm>
            <a:off x="7513389" y="3300317"/>
            <a:ext cx="1666695"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Kein Projektcontrolling</a:t>
            </a:r>
          </a:p>
        </p:txBody>
      </p:sp>
      <p:sp>
        <p:nvSpPr>
          <p:cNvPr id="62" name="Subtitle 2">
            <a:extLst>
              <a:ext uri="{FF2B5EF4-FFF2-40B4-BE49-F238E27FC236}">
                <a16:creationId xmlns:a16="http://schemas.microsoft.com/office/drawing/2014/main" id="{6E2299DD-0E0D-415E-A721-38B3077627D8}"/>
              </a:ext>
            </a:extLst>
          </p:cNvPr>
          <p:cNvSpPr txBox="1">
            <a:spLocks/>
          </p:cNvSpPr>
          <p:nvPr/>
        </p:nvSpPr>
        <p:spPr>
          <a:xfrm>
            <a:off x="8750787" y="2810429"/>
            <a:ext cx="1458943"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Vernachlässigung von F+E</a:t>
            </a:r>
          </a:p>
        </p:txBody>
      </p:sp>
      <p:sp>
        <p:nvSpPr>
          <p:cNvPr id="63" name="Subtitle 2">
            <a:extLst>
              <a:ext uri="{FF2B5EF4-FFF2-40B4-BE49-F238E27FC236}">
                <a16:creationId xmlns:a16="http://schemas.microsoft.com/office/drawing/2014/main" id="{9B356A06-468E-4DF4-A897-3CAB3B12D15A}"/>
              </a:ext>
            </a:extLst>
          </p:cNvPr>
          <p:cNvSpPr txBox="1">
            <a:spLocks/>
          </p:cNvSpPr>
          <p:nvPr/>
        </p:nvSpPr>
        <p:spPr>
          <a:xfrm>
            <a:off x="9135474" y="3298394"/>
            <a:ext cx="1503554"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Fehlende Marktforschung</a:t>
            </a:r>
          </a:p>
        </p:txBody>
      </p:sp>
      <p:sp>
        <p:nvSpPr>
          <p:cNvPr id="64" name="Subtitle 2">
            <a:extLst>
              <a:ext uri="{FF2B5EF4-FFF2-40B4-BE49-F238E27FC236}">
                <a16:creationId xmlns:a16="http://schemas.microsoft.com/office/drawing/2014/main" id="{07114726-394D-4EC4-AA54-49639687091A}"/>
              </a:ext>
            </a:extLst>
          </p:cNvPr>
          <p:cNvSpPr txBox="1">
            <a:spLocks/>
          </p:cNvSpPr>
          <p:nvPr/>
        </p:nvSpPr>
        <p:spPr>
          <a:xfrm>
            <a:off x="3953711" y="3909007"/>
            <a:ext cx="1992214" cy="57574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Struktur entspricht nicht </a:t>
            </a:r>
            <a:br>
              <a:rPr lang="en-GB" sz="1400" dirty="0">
                <a:solidFill>
                  <a:schemeClr val="tx1"/>
                </a:solidFill>
                <a:latin typeface="+mj-lt"/>
                <a:ea typeface="Open Sans Light" panose="020B0306030504020204" pitchFamily="34" charset="0"/>
                <a:cs typeface="Open Sans Light" panose="020B0306030504020204" pitchFamily="34" charset="0"/>
              </a:rPr>
            </a:br>
            <a:r>
              <a:rPr lang="en-GB" sz="1400" dirty="0" err="1">
                <a:solidFill>
                  <a:schemeClr val="tx1"/>
                </a:solidFill>
                <a:latin typeface="+mj-lt"/>
                <a:ea typeface="Open Sans Light" panose="020B0306030504020204" pitchFamily="34" charset="0"/>
                <a:cs typeface="Open Sans Light" panose="020B0306030504020204" pitchFamily="34" charset="0"/>
              </a:rPr>
              <a:t>dem</a:t>
            </a:r>
            <a:r>
              <a:rPr lang="en-GB" sz="1400" dirty="0">
                <a:solidFill>
                  <a:schemeClr val="tx1"/>
                </a:solidFill>
                <a:latin typeface="+mj-lt"/>
                <a:ea typeface="Open Sans Light" panose="020B0306030504020204" pitchFamily="34" charset="0"/>
                <a:cs typeface="Open Sans Light" panose="020B0306030504020204" pitchFamily="34" charset="0"/>
              </a:rPr>
              <a:t> </a:t>
            </a:r>
            <a:r>
              <a:rPr lang="en-GB" sz="1400" dirty="0" err="1">
                <a:solidFill>
                  <a:schemeClr val="tx1"/>
                </a:solidFill>
                <a:latin typeface="+mj-lt"/>
                <a:ea typeface="Open Sans Light" panose="020B0306030504020204" pitchFamily="34" charset="0"/>
                <a:cs typeface="Open Sans Light" panose="020B0306030504020204" pitchFamily="34" charset="0"/>
              </a:rPr>
              <a:t>Projekt</a:t>
            </a:r>
            <a:r>
              <a:rPr lang="en-GB" sz="1400" dirty="0">
                <a:solidFill>
                  <a:schemeClr val="tx1"/>
                </a:solidFill>
                <a:latin typeface="+mj-lt"/>
                <a:ea typeface="Open Sans Light" panose="020B0306030504020204" pitchFamily="34" charset="0"/>
                <a:cs typeface="Open Sans Light" panose="020B0306030504020204" pitchFamily="34" charset="0"/>
              </a:rPr>
              <a:t>-</a:t>
            </a:r>
            <a:br>
              <a:rPr lang="en-GB" sz="1400" dirty="0">
                <a:solidFill>
                  <a:schemeClr val="tx1"/>
                </a:solidFill>
                <a:latin typeface="+mj-lt"/>
                <a:ea typeface="Open Sans Light" panose="020B0306030504020204" pitchFamily="34" charset="0"/>
                <a:cs typeface="Open Sans Light" panose="020B0306030504020204" pitchFamily="34" charset="0"/>
              </a:rPr>
            </a:br>
            <a:r>
              <a:rPr lang="en-GB" sz="1400" dirty="0">
                <a:solidFill>
                  <a:schemeClr val="tx1"/>
                </a:solidFill>
                <a:latin typeface="+mj-lt"/>
                <a:ea typeface="Open Sans Light" panose="020B0306030504020204" pitchFamily="34" charset="0"/>
                <a:cs typeface="Open Sans Light" panose="020B0306030504020204" pitchFamily="34" charset="0"/>
              </a:rPr>
              <a:t>management</a:t>
            </a:r>
          </a:p>
        </p:txBody>
      </p:sp>
      <p:sp>
        <p:nvSpPr>
          <p:cNvPr id="65" name="Subtitle 2">
            <a:extLst>
              <a:ext uri="{FF2B5EF4-FFF2-40B4-BE49-F238E27FC236}">
                <a16:creationId xmlns:a16="http://schemas.microsoft.com/office/drawing/2014/main" id="{CF34889F-C1D3-4F33-87F4-CFF4CD7F1F4B}"/>
              </a:ext>
            </a:extLst>
          </p:cNvPr>
          <p:cNvSpPr txBox="1">
            <a:spLocks/>
          </p:cNvSpPr>
          <p:nvPr/>
        </p:nvSpPr>
        <p:spPr>
          <a:xfrm>
            <a:off x="7581580" y="4171978"/>
            <a:ext cx="1276085"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Fehlende Motivation</a:t>
            </a:r>
          </a:p>
        </p:txBody>
      </p:sp>
      <p:sp>
        <p:nvSpPr>
          <p:cNvPr id="66" name="Subtitle 2">
            <a:extLst>
              <a:ext uri="{FF2B5EF4-FFF2-40B4-BE49-F238E27FC236}">
                <a16:creationId xmlns:a16="http://schemas.microsoft.com/office/drawing/2014/main" id="{D18F8E5C-E32E-4744-AB75-CA4C85E32713}"/>
              </a:ext>
            </a:extLst>
          </p:cNvPr>
          <p:cNvSpPr txBox="1">
            <a:spLocks/>
          </p:cNvSpPr>
          <p:nvPr/>
        </p:nvSpPr>
        <p:spPr>
          <a:xfrm>
            <a:off x="9259356" y="4256251"/>
            <a:ext cx="1736304"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Keine Normen für das Qualitätsmanagement</a:t>
            </a:r>
          </a:p>
        </p:txBody>
      </p:sp>
      <p:sp>
        <p:nvSpPr>
          <p:cNvPr id="67" name="Subtitle 2">
            <a:extLst>
              <a:ext uri="{FF2B5EF4-FFF2-40B4-BE49-F238E27FC236}">
                <a16:creationId xmlns:a16="http://schemas.microsoft.com/office/drawing/2014/main" id="{93447DE2-30E6-45B4-8614-48D13D8A1A7D}"/>
              </a:ext>
            </a:extLst>
          </p:cNvPr>
          <p:cNvSpPr txBox="1">
            <a:spLocks/>
          </p:cNvSpPr>
          <p:nvPr/>
        </p:nvSpPr>
        <p:spPr>
          <a:xfrm>
            <a:off x="5499024" y="4607551"/>
            <a:ext cx="1523954" cy="57574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Widerspruch zwischen Pflichten und Macht</a:t>
            </a:r>
          </a:p>
        </p:txBody>
      </p:sp>
      <p:sp>
        <p:nvSpPr>
          <p:cNvPr id="68" name="Subtitle 2">
            <a:extLst>
              <a:ext uri="{FF2B5EF4-FFF2-40B4-BE49-F238E27FC236}">
                <a16:creationId xmlns:a16="http://schemas.microsoft.com/office/drawing/2014/main" id="{7CFC8B98-B5DD-4C2A-9ECC-4D44859F3232}"/>
              </a:ext>
            </a:extLst>
          </p:cNvPr>
          <p:cNvSpPr txBox="1">
            <a:spLocks/>
          </p:cNvSpPr>
          <p:nvPr/>
        </p:nvSpPr>
        <p:spPr>
          <a:xfrm>
            <a:off x="7169088" y="4753580"/>
            <a:ext cx="1276085" cy="216670"/>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Fehlende Ausbildung</a:t>
            </a:r>
          </a:p>
        </p:txBody>
      </p:sp>
      <p:sp>
        <p:nvSpPr>
          <p:cNvPr id="69" name="Subtitle 2">
            <a:extLst>
              <a:ext uri="{FF2B5EF4-FFF2-40B4-BE49-F238E27FC236}">
                <a16:creationId xmlns:a16="http://schemas.microsoft.com/office/drawing/2014/main" id="{857FF516-19EA-4DA8-928D-1BEA59BA3360}"/>
              </a:ext>
            </a:extLst>
          </p:cNvPr>
          <p:cNvSpPr txBox="1">
            <a:spLocks/>
          </p:cNvSpPr>
          <p:nvPr/>
        </p:nvSpPr>
        <p:spPr>
          <a:xfrm>
            <a:off x="8786223" y="4798164"/>
            <a:ext cx="1613458"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tx1"/>
                </a:solidFill>
                <a:latin typeface="+mj-lt"/>
                <a:ea typeface="Open Sans Light" panose="020B0306030504020204" pitchFamily="34" charset="0"/>
                <a:cs typeface="Open Sans Light" panose="020B0306030504020204" pitchFamily="34" charset="0"/>
              </a:rPr>
              <a:t>Kein</a:t>
            </a:r>
            <a:r>
              <a:rPr lang="en-GB" sz="1400" dirty="0">
                <a:solidFill>
                  <a:schemeClr val="tx1"/>
                </a:solidFill>
                <a:latin typeface="+mj-lt"/>
                <a:ea typeface="Open Sans Light" panose="020B0306030504020204" pitchFamily="34" charset="0"/>
                <a:cs typeface="Open Sans Light" panose="020B0306030504020204" pitchFamily="34" charset="0"/>
              </a:rPr>
              <a:t> </a:t>
            </a:r>
            <a:r>
              <a:rPr lang="en-GB" sz="1400" dirty="0" err="1">
                <a:solidFill>
                  <a:schemeClr val="tx1"/>
                </a:solidFill>
                <a:latin typeface="+mj-lt"/>
                <a:ea typeface="Open Sans Light" panose="020B0306030504020204" pitchFamily="34" charset="0"/>
                <a:cs typeface="Open Sans Light" panose="020B0306030504020204" pitchFamily="34" charset="0"/>
              </a:rPr>
              <a:t>Prozess</a:t>
            </a:r>
            <a:r>
              <a:rPr lang="en-GB" sz="1400" dirty="0">
                <a:solidFill>
                  <a:schemeClr val="tx1"/>
                </a:solidFill>
                <a:latin typeface="+mj-lt"/>
                <a:ea typeface="Open Sans Light" panose="020B0306030504020204" pitchFamily="34" charset="0"/>
                <a:cs typeface="Open Sans Light" panose="020B0306030504020204" pitchFamily="34" charset="0"/>
              </a:rPr>
              <a:t> Controlling</a:t>
            </a:r>
          </a:p>
        </p:txBody>
      </p:sp>
      <p:sp>
        <p:nvSpPr>
          <p:cNvPr id="70" name="TextBox 110">
            <a:extLst>
              <a:ext uri="{FF2B5EF4-FFF2-40B4-BE49-F238E27FC236}">
                <a16:creationId xmlns:a16="http://schemas.microsoft.com/office/drawing/2014/main" id="{FA1E9DF6-D7FF-404B-9887-D5D2ACF8F8D8}"/>
              </a:ext>
            </a:extLst>
          </p:cNvPr>
          <p:cNvSpPr txBox="1"/>
          <p:nvPr/>
        </p:nvSpPr>
        <p:spPr>
          <a:xfrm>
            <a:off x="5157753" y="2316786"/>
            <a:ext cx="976806" cy="523220"/>
          </a:xfrm>
          <a:prstGeom prst="rect">
            <a:avLst/>
          </a:prstGeom>
          <a:noFill/>
        </p:spPr>
        <p:txBody>
          <a:bodyPr wrap="none" rtlCol="0" anchor="ctr" anchorCtr="0">
            <a:spAutoFit/>
          </a:bodyPr>
          <a:lstStyle/>
          <a:p>
            <a:r>
              <a:rPr lang="en-GB" sz="1400" dirty="0" err="1">
                <a:solidFill>
                  <a:schemeClr val="tx2"/>
                </a:solidFill>
                <a:latin typeface="+mj-lt"/>
                <a:ea typeface="League Spartan" charset="0"/>
                <a:cs typeface="Poppins" pitchFamily="2" charset="77"/>
              </a:rPr>
              <a:t>Externe</a:t>
            </a:r>
            <a:br>
              <a:rPr lang="en-GB" sz="1400" dirty="0">
                <a:solidFill>
                  <a:schemeClr val="tx2"/>
                </a:solidFill>
                <a:latin typeface="+mj-lt"/>
                <a:ea typeface="League Spartan" charset="0"/>
                <a:cs typeface="Poppins" pitchFamily="2" charset="77"/>
              </a:rPr>
            </a:br>
            <a:r>
              <a:rPr lang="en-GB" sz="1400" dirty="0">
                <a:solidFill>
                  <a:schemeClr val="tx2"/>
                </a:solidFill>
                <a:latin typeface="+mj-lt"/>
                <a:ea typeface="League Spartan" charset="0"/>
                <a:cs typeface="Poppins" pitchFamily="2" charset="77"/>
              </a:rPr>
              <a:t>Umgebung</a:t>
            </a:r>
          </a:p>
        </p:txBody>
      </p:sp>
      <p:sp>
        <p:nvSpPr>
          <p:cNvPr id="71" name="TextBox 111">
            <a:extLst>
              <a:ext uri="{FF2B5EF4-FFF2-40B4-BE49-F238E27FC236}">
                <a16:creationId xmlns:a16="http://schemas.microsoft.com/office/drawing/2014/main" id="{50AD3D64-BA7E-4855-AB96-B2398EAAAF4C}"/>
              </a:ext>
            </a:extLst>
          </p:cNvPr>
          <p:cNvSpPr txBox="1"/>
          <p:nvPr/>
        </p:nvSpPr>
        <p:spPr>
          <a:xfrm>
            <a:off x="6751960" y="2282282"/>
            <a:ext cx="1143390" cy="523220"/>
          </a:xfrm>
          <a:prstGeom prst="rect">
            <a:avLst/>
          </a:prstGeom>
          <a:noFill/>
        </p:spPr>
        <p:txBody>
          <a:bodyPr wrap="none" rtlCol="0" anchor="ctr" anchorCtr="0">
            <a:spAutoFit/>
          </a:bodyPr>
          <a:lstStyle/>
          <a:p>
            <a:r>
              <a:rPr lang="en-GB" sz="1400" dirty="0" err="1">
                <a:solidFill>
                  <a:schemeClr val="tx2"/>
                </a:solidFill>
                <a:latin typeface="+mj-lt"/>
                <a:ea typeface="League Spartan" charset="0"/>
                <a:cs typeface="Poppins" pitchFamily="2" charset="77"/>
              </a:rPr>
              <a:t>Projekt</a:t>
            </a:r>
            <a:r>
              <a:rPr lang="en-GB" sz="1400" dirty="0">
                <a:solidFill>
                  <a:schemeClr val="tx2"/>
                </a:solidFill>
                <a:latin typeface="+mj-lt"/>
                <a:ea typeface="League Spartan" charset="0"/>
                <a:cs typeface="Poppins" pitchFamily="2" charset="77"/>
              </a:rPr>
              <a:t>-</a:t>
            </a:r>
            <a:br>
              <a:rPr lang="en-GB" sz="1400" dirty="0">
                <a:solidFill>
                  <a:schemeClr val="tx2"/>
                </a:solidFill>
                <a:latin typeface="+mj-lt"/>
                <a:ea typeface="League Spartan" charset="0"/>
                <a:cs typeface="Poppins" pitchFamily="2" charset="77"/>
              </a:rPr>
            </a:br>
            <a:r>
              <a:rPr lang="en-GB" sz="1400" dirty="0">
                <a:solidFill>
                  <a:schemeClr val="tx2"/>
                </a:solidFill>
                <a:latin typeface="+mj-lt"/>
                <a:ea typeface="League Spartan" charset="0"/>
                <a:cs typeface="Poppins" pitchFamily="2" charset="77"/>
              </a:rPr>
              <a:t>management</a:t>
            </a:r>
          </a:p>
        </p:txBody>
      </p:sp>
      <p:sp>
        <p:nvSpPr>
          <p:cNvPr id="72" name="TextBox 112">
            <a:extLst>
              <a:ext uri="{FF2B5EF4-FFF2-40B4-BE49-F238E27FC236}">
                <a16:creationId xmlns:a16="http://schemas.microsoft.com/office/drawing/2014/main" id="{3AA38C0C-0FE6-4290-BD46-90DB9BB8A62F}"/>
              </a:ext>
            </a:extLst>
          </p:cNvPr>
          <p:cNvSpPr txBox="1"/>
          <p:nvPr/>
        </p:nvSpPr>
        <p:spPr>
          <a:xfrm>
            <a:off x="8456580" y="2424507"/>
            <a:ext cx="1153008" cy="307777"/>
          </a:xfrm>
          <a:prstGeom prst="rect">
            <a:avLst/>
          </a:prstGeom>
          <a:noFill/>
        </p:spPr>
        <p:txBody>
          <a:bodyPr wrap="none" rtlCol="0" anchor="ctr" anchorCtr="0">
            <a:spAutoFit/>
          </a:bodyPr>
          <a:lstStyle/>
          <a:p>
            <a:r>
              <a:rPr lang="en-GB" sz="1400" dirty="0">
                <a:solidFill>
                  <a:schemeClr val="tx2"/>
                </a:solidFill>
                <a:latin typeface="+mj-lt"/>
                <a:ea typeface="League Spartan" charset="0"/>
                <a:cs typeface="Poppins" pitchFamily="2" charset="77"/>
              </a:rPr>
              <a:t>Verwaltung</a:t>
            </a:r>
          </a:p>
        </p:txBody>
      </p:sp>
      <p:sp>
        <p:nvSpPr>
          <p:cNvPr id="73" name="TextBox 113">
            <a:extLst>
              <a:ext uri="{FF2B5EF4-FFF2-40B4-BE49-F238E27FC236}">
                <a16:creationId xmlns:a16="http://schemas.microsoft.com/office/drawing/2014/main" id="{8272BD50-F3B7-44B7-888C-9F3774F9AAC8}"/>
              </a:ext>
            </a:extLst>
          </p:cNvPr>
          <p:cNvSpPr txBox="1"/>
          <p:nvPr/>
        </p:nvSpPr>
        <p:spPr>
          <a:xfrm>
            <a:off x="5187598" y="5319127"/>
            <a:ext cx="858505" cy="307777"/>
          </a:xfrm>
          <a:prstGeom prst="rect">
            <a:avLst/>
          </a:prstGeom>
          <a:noFill/>
        </p:spPr>
        <p:txBody>
          <a:bodyPr wrap="none" rtlCol="0" anchor="ctr" anchorCtr="0">
            <a:spAutoFit/>
          </a:bodyPr>
          <a:lstStyle/>
          <a:p>
            <a:r>
              <a:rPr lang="en-GB" sz="1400" dirty="0">
                <a:solidFill>
                  <a:schemeClr val="tx2"/>
                </a:solidFill>
                <a:latin typeface="+mj-lt"/>
                <a:ea typeface="League Spartan" charset="0"/>
                <a:cs typeface="Poppins" pitchFamily="2" charset="77"/>
              </a:rPr>
              <a:t>Aufbau</a:t>
            </a:r>
          </a:p>
        </p:txBody>
      </p:sp>
      <p:sp>
        <p:nvSpPr>
          <p:cNvPr id="74" name="TextBox 114">
            <a:extLst>
              <a:ext uri="{FF2B5EF4-FFF2-40B4-BE49-F238E27FC236}">
                <a16:creationId xmlns:a16="http://schemas.microsoft.com/office/drawing/2014/main" id="{3E35CE04-B273-4A97-8796-9666874EDD68}"/>
              </a:ext>
            </a:extLst>
          </p:cNvPr>
          <p:cNvSpPr txBox="1"/>
          <p:nvPr/>
        </p:nvSpPr>
        <p:spPr>
          <a:xfrm>
            <a:off x="6904366" y="5318752"/>
            <a:ext cx="674415" cy="307777"/>
          </a:xfrm>
          <a:prstGeom prst="rect">
            <a:avLst/>
          </a:prstGeom>
          <a:noFill/>
        </p:spPr>
        <p:txBody>
          <a:bodyPr wrap="none" rtlCol="0" anchor="ctr" anchorCtr="0">
            <a:spAutoFit/>
          </a:bodyPr>
          <a:lstStyle/>
          <a:p>
            <a:r>
              <a:rPr lang="en-GB" sz="1400" dirty="0">
                <a:solidFill>
                  <a:schemeClr val="tx2"/>
                </a:solidFill>
                <a:latin typeface="+mj-lt"/>
                <a:ea typeface="League Spartan" charset="0"/>
                <a:cs typeface="Poppins" pitchFamily="2" charset="77"/>
              </a:rPr>
              <a:t>Menschen</a:t>
            </a:r>
          </a:p>
        </p:txBody>
      </p:sp>
      <p:sp>
        <p:nvSpPr>
          <p:cNvPr id="75" name="TextBox 115">
            <a:extLst>
              <a:ext uri="{FF2B5EF4-FFF2-40B4-BE49-F238E27FC236}">
                <a16:creationId xmlns:a16="http://schemas.microsoft.com/office/drawing/2014/main" id="{DC2315DB-56A3-4F83-AF65-A08654AEA612}"/>
              </a:ext>
            </a:extLst>
          </p:cNvPr>
          <p:cNvSpPr txBox="1"/>
          <p:nvPr/>
        </p:nvSpPr>
        <p:spPr>
          <a:xfrm>
            <a:off x="8527686" y="5315317"/>
            <a:ext cx="1463093" cy="307777"/>
          </a:xfrm>
          <a:prstGeom prst="rect">
            <a:avLst/>
          </a:prstGeom>
          <a:noFill/>
        </p:spPr>
        <p:txBody>
          <a:bodyPr wrap="none" rtlCol="0" anchor="ctr" anchorCtr="0">
            <a:spAutoFit/>
          </a:bodyPr>
          <a:lstStyle/>
          <a:p>
            <a:r>
              <a:rPr lang="en-GB" sz="1400" dirty="0">
                <a:solidFill>
                  <a:schemeClr val="tx2"/>
                </a:solidFill>
                <a:latin typeface="+mj-lt"/>
                <a:ea typeface="League Spartan" charset="0"/>
                <a:cs typeface="Poppins" pitchFamily="2" charset="77"/>
              </a:rPr>
              <a:t>Prozess-Ansatz</a:t>
            </a:r>
          </a:p>
        </p:txBody>
      </p:sp>
      <p:sp>
        <p:nvSpPr>
          <p:cNvPr id="76" name="TextBox 116">
            <a:extLst>
              <a:ext uri="{FF2B5EF4-FFF2-40B4-BE49-F238E27FC236}">
                <a16:creationId xmlns:a16="http://schemas.microsoft.com/office/drawing/2014/main" id="{1581624D-2BC9-44B8-A127-DDCA7C9ECFBE}"/>
              </a:ext>
            </a:extLst>
          </p:cNvPr>
          <p:cNvSpPr txBox="1"/>
          <p:nvPr/>
        </p:nvSpPr>
        <p:spPr>
          <a:xfrm>
            <a:off x="10430018" y="3633483"/>
            <a:ext cx="1379480" cy="523220"/>
          </a:xfrm>
          <a:prstGeom prst="rect">
            <a:avLst/>
          </a:prstGeom>
          <a:noFill/>
        </p:spPr>
        <p:txBody>
          <a:bodyPr wrap="none" rtlCol="0" anchor="ctr" anchorCtr="0">
            <a:spAutoFit/>
          </a:bodyPr>
          <a:lstStyle/>
          <a:p>
            <a:r>
              <a:rPr lang="en-GB" sz="1400" b="1" dirty="0">
                <a:solidFill>
                  <a:schemeClr val="tx2"/>
                </a:solidFill>
                <a:latin typeface="+mj-lt"/>
                <a:ea typeface="League Spartan" charset="0"/>
                <a:cs typeface="Poppins" pitchFamily="2" charset="77"/>
              </a:rPr>
              <a:t>Reduziert </a:t>
            </a:r>
            <a:br>
              <a:rPr lang="en-GB" sz="1400" b="1" dirty="0">
                <a:solidFill>
                  <a:schemeClr val="tx2"/>
                </a:solidFill>
                <a:latin typeface="+mj-lt"/>
                <a:ea typeface="League Spartan" charset="0"/>
                <a:cs typeface="Poppins" pitchFamily="2" charset="77"/>
              </a:rPr>
            </a:br>
            <a:r>
              <a:rPr lang="en-GB" sz="1400" b="1" dirty="0">
                <a:solidFill>
                  <a:schemeClr val="tx2"/>
                </a:solidFill>
                <a:latin typeface="+mj-lt"/>
                <a:ea typeface="League Spartan" charset="0"/>
                <a:cs typeface="Poppins" pitchFamily="2" charset="77"/>
              </a:rPr>
              <a:t>Konkurrenzfähigkeit</a:t>
            </a:r>
          </a:p>
        </p:txBody>
      </p:sp>
      <p:sp>
        <p:nvSpPr>
          <p:cNvPr id="77" name="Textplatzhalter 1">
            <a:extLst>
              <a:ext uri="{FF2B5EF4-FFF2-40B4-BE49-F238E27FC236}">
                <a16:creationId xmlns:a16="http://schemas.microsoft.com/office/drawing/2014/main" id="{83D63199-20B3-408C-B925-2E10F68F31AF}"/>
              </a:ext>
            </a:extLst>
          </p:cNvPr>
          <p:cNvSpPr txBox="1">
            <a:spLocks/>
          </p:cNvSpPr>
          <p:nvPr/>
        </p:nvSpPr>
        <p:spPr>
          <a:xfrm>
            <a:off x="1292078" y="579352"/>
            <a:ext cx="663559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Tools </a:t>
            </a:r>
            <a:r>
              <a:rPr lang="en-GB" sz="3200" dirty="0" err="1"/>
              <a:t>für</a:t>
            </a:r>
            <a:r>
              <a:rPr lang="en-GB" sz="3200" dirty="0"/>
              <a:t> die </a:t>
            </a:r>
            <a:r>
              <a:rPr lang="en-GB" sz="3200" dirty="0" err="1"/>
              <a:t>Fehler</a:t>
            </a:r>
            <a:r>
              <a:rPr lang="en-GB" sz="3200" dirty="0"/>
              <a:t>-</a:t>
            </a:r>
            <a:r>
              <a:rPr lang="en-GB" sz="3200" dirty="0" err="1"/>
              <a:t>Ursachen</a:t>
            </a:r>
            <a:r>
              <a:rPr lang="en-GB" sz="3200" dirty="0"/>
              <a:t>-Analyse: </a:t>
            </a:r>
            <a:r>
              <a:rPr lang="en-GB" sz="3200" dirty="0" err="1"/>
              <a:t>Fischgrätendiagramm</a:t>
            </a:r>
            <a:endParaRPr lang="en-GB" sz="3200" dirty="0"/>
          </a:p>
        </p:txBody>
      </p:sp>
    </p:spTree>
    <p:extLst>
      <p:ext uri="{BB962C8B-B14F-4D97-AF65-F5344CB8AC3E}">
        <p14:creationId xmlns:p14="http://schemas.microsoft.com/office/powerpoint/2010/main" val="2754787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a:extLst>
              <a:ext uri="{FF2B5EF4-FFF2-40B4-BE49-F238E27FC236}">
                <a16:creationId xmlns:a16="http://schemas.microsoft.com/office/drawing/2014/main" id="{F5580D9D-89D4-4B3C-B2A1-82BB5F844A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12" name="Objekt 11" hidden="1">
                        <a:extLst>
                          <a:ext uri="{FF2B5EF4-FFF2-40B4-BE49-F238E27FC236}">
                            <a16:creationId xmlns:a16="http://schemas.microsoft.com/office/drawing/2014/main" id="{F5580D9D-89D4-4B3C-B2A1-82BB5F844A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a:extLst>
              <a:ext uri="{FF2B5EF4-FFF2-40B4-BE49-F238E27FC236}">
                <a16:creationId xmlns:a16="http://schemas.microsoft.com/office/drawing/2014/main" id="{5E6C9907-B168-4BA9-9BEB-56520802F751}"/>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71095" y="1913661"/>
            <a:ext cx="4092974" cy="532996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Um ein gutes und umsetzbares Fishbone-Diagramm zu erstellen: </a:t>
            </a:r>
          </a:p>
          <a:p>
            <a:pPr marL="176213" indent="-176213" algn="l">
              <a:lnSpc>
                <a:spcPct val="100000"/>
              </a:lnSpc>
              <a:spcBef>
                <a:spcPts val="600"/>
              </a:spcBef>
              <a:buFont typeface="Wingdings" panose="05000000000000000000" pitchFamily="2" charset="2"/>
              <a:buChar char="à"/>
            </a:pPr>
            <a:r>
              <a:rPr lang="en-GB" altLang="de-DE" sz="1800" dirty="0">
                <a:solidFill>
                  <a:srgbClr val="245473"/>
                </a:solidFill>
                <a:latin typeface="+mj-lt"/>
              </a:rPr>
              <a:t>Vergewissern Sie sich, </a:t>
            </a:r>
            <a:r>
              <a:rPr lang="en-GB" altLang="de-DE" sz="1800" dirty="0" err="1">
                <a:solidFill>
                  <a:srgbClr val="245473"/>
                </a:solidFill>
                <a:latin typeface="+mj-lt"/>
              </a:rPr>
              <a:t>dass</a:t>
            </a:r>
            <a:r>
              <a:rPr lang="en-GB" altLang="de-DE" sz="1800" dirty="0">
                <a:solidFill>
                  <a:srgbClr val="245473"/>
                </a:solidFill>
                <a:latin typeface="+mj-lt"/>
              </a:rPr>
              <a:t> </a:t>
            </a:r>
            <a:r>
              <a:rPr lang="en-GB" altLang="de-DE" sz="1800" dirty="0" err="1">
                <a:solidFill>
                  <a:srgbClr val="245473"/>
                </a:solidFill>
                <a:latin typeface="+mj-lt"/>
              </a:rPr>
              <a:t>sich</a:t>
            </a:r>
            <a:r>
              <a:rPr lang="en-GB" altLang="de-DE" sz="1800" dirty="0">
                <a:solidFill>
                  <a:srgbClr val="245473"/>
                </a:solidFill>
                <a:latin typeface="+mj-lt"/>
              </a:rPr>
              <a:t> alle </a:t>
            </a:r>
            <a:r>
              <a:rPr lang="en-GB" altLang="de-DE" sz="1800" dirty="0" err="1">
                <a:solidFill>
                  <a:srgbClr val="245473"/>
                </a:solidFill>
                <a:latin typeface="+mj-lt"/>
              </a:rPr>
              <a:t>Beteiligten</a:t>
            </a:r>
            <a:r>
              <a:rPr lang="en-GB" altLang="de-DE" sz="1800" dirty="0">
                <a:solidFill>
                  <a:srgbClr val="245473"/>
                </a:solidFill>
                <a:latin typeface="+mj-lt"/>
              </a:rPr>
              <a:t> </a:t>
            </a:r>
            <a:r>
              <a:rPr lang="en-GB" altLang="de-DE" sz="1800" dirty="0" err="1">
                <a:solidFill>
                  <a:srgbClr val="245473"/>
                </a:solidFill>
                <a:latin typeface="+mj-lt"/>
              </a:rPr>
              <a:t>über</a:t>
            </a:r>
            <a:r>
              <a:rPr lang="en-GB" altLang="de-DE" sz="1800" dirty="0">
                <a:solidFill>
                  <a:srgbClr val="245473"/>
                </a:solidFill>
                <a:latin typeface="+mj-lt"/>
              </a:rPr>
              <a:t> den Effekt </a:t>
            </a:r>
            <a:r>
              <a:rPr lang="en-GB" altLang="de-DE" sz="1800" dirty="0" err="1">
                <a:solidFill>
                  <a:srgbClr val="245473"/>
                </a:solidFill>
                <a:latin typeface="+mj-lt"/>
              </a:rPr>
              <a:t>oder</a:t>
            </a:r>
            <a:r>
              <a:rPr lang="en-GB" altLang="de-DE" sz="1800" dirty="0">
                <a:solidFill>
                  <a:srgbClr val="245473"/>
                </a:solidFill>
                <a:latin typeface="+mj-lt"/>
              </a:rPr>
              <a:t> die </a:t>
            </a:r>
            <a:r>
              <a:rPr lang="en-GB" altLang="de-DE" sz="1800" dirty="0" err="1">
                <a:solidFill>
                  <a:srgbClr val="245473"/>
                </a:solidFill>
                <a:latin typeface="+mj-lt"/>
              </a:rPr>
              <a:t>Problemstellung</a:t>
            </a:r>
            <a:r>
              <a:rPr lang="en-GB" altLang="de-DE" sz="1800" dirty="0">
                <a:solidFill>
                  <a:srgbClr val="245473"/>
                </a:solidFill>
                <a:latin typeface="+mj-lt"/>
              </a:rPr>
              <a:t> </a:t>
            </a:r>
            <a:r>
              <a:rPr lang="en-GB" altLang="de-DE" sz="1800" dirty="0" err="1">
                <a:solidFill>
                  <a:srgbClr val="245473"/>
                </a:solidFill>
                <a:latin typeface="+mj-lt"/>
              </a:rPr>
              <a:t>einig</a:t>
            </a:r>
            <a:r>
              <a:rPr lang="en-GB" altLang="de-DE" sz="1800" dirty="0">
                <a:solidFill>
                  <a:srgbClr val="245473"/>
                </a:solidFill>
                <a:latin typeface="+mj-lt"/>
              </a:rPr>
              <a:t> </a:t>
            </a:r>
            <a:r>
              <a:rPr lang="en-GB" altLang="de-DE" sz="1800" dirty="0" err="1">
                <a:solidFill>
                  <a:srgbClr val="245473"/>
                </a:solidFill>
                <a:latin typeface="+mj-lt"/>
              </a:rPr>
              <a:t>sind</a:t>
            </a:r>
            <a:r>
              <a:rPr lang="en-GB" altLang="de-DE" sz="1800" dirty="0">
                <a:solidFill>
                  <a:srgbClr val="245473"/>
                </a:solidFill>
                <a:latin typeface="+mj-lt"/>
              </a:rPr>
              <a:t> </a:t>
            </a:r>
          </a:p>
          <a:p>
            <a:pPr marL="176213" indent="-176213" algn="l">
              <a:lnSpc>
                <a:spcPct val="100000"/>
              </a:lnSpc>
              <a:spcBef>
                <a:spcPts val="600"/>
              </a:spcBef>
              <a:buFont typeface="Wingdings" panose="05000000000000000000" pitchFamily="2" charset="2"/>
              <a:buChar char="à"/>
            </a:pPr>
            <a:r>
              <a:rPr lang="en-GB" altLang="de-DE" sz="1800" dirty="0">
                <a:solidFill>
                  <a:srgbClr val="245473"/>
                </a:solidFill>
                <a:latin typeface="+mj-lt"/>
              </a:rPr>
              <a:t>Kurz und </a:t>
            </a:r>
            <a:r>
              <a:rPr lang="en-GB" altLang="de-DE" sz="1800" dirty="0" err="1">
                <a:solidFill>
                  <a:srgbClr val="245473"/>
                </a:solidFill>
                <a:latin typeface="+mj-lt"/>
              </a:rPr>
              <a:t>bündig</a:t>
            </a:r>
            <a:endParaRPr lang="en-GB" altLang="de-DE" sz="1800" dirty="0">
              <a:solidFill>
                <a:srgbClr val="245473"/>
              </a:solidFill>
              <a:latin typeface="+mj-lt"/>
            </a:endParaRPr>
          </a:p>
          <a:p>
            <a:pPr marL="176213" indent="-176213" algn="l">
              <a:lnSpc>
                <a:spcPct val="100000"/>
              </a:lnSpc>
              <a:spcBef>
                <a:spcPts val="600"/>
              </a:spcBef>
              <a:buFont typeface="Wingdings" panose="05000000000000000000" pitchFamily="2" charset="2"/>
              <a:buChar char="à"/>
            </a:pPr>
            <a:r>
              <a:rPr lang="en-GB" altLang="de-DE" sz="1800" dirty="0">
                <a:solidFill>
                  <a:srgbClr val="245473"/>
                </a:solidFill>
                <a:latin typeface="+mj-lt"/>
              </a:rPr>
              <a:t>Überlegen Sie für jeden Knoten, was die Ursachen sein könnten. Fügen Sie </a:t>
            </a:r>
            <a:r>
              <a:rPr lang="en-GB" altLang="de-DE" sz="1800" dirty="0" err="1">
                <a:solidFill>
                  <a:srgbClr val="245473"/>
                </a:solidFill>
                <a:latin typeface="+mj-lt"/>
              </a:rPr>
              <a:t>diese</a:t>
            </a:r>
            <a:r>
              <a:rPr lang="en-GB" altLang="de-DE" sz="1800" dirty="0">
                <a:solidFill>
                  <a:srgbClr val="245473"/>
                </a:solidFill>
                <a:latin typeface="+mj-lt"/>
              </a:rPr>
              <a:t> dem Baum hinzu</a:t>
            </a:r>
          </a:p>
          <a:p>
            <a:pPr marL="176213" indent="-176213" algn="l">
              <a:lnSpc>
                <a:spcPct val="100000"/>
              </a:lnSpc>
              <a:spcBef>
                <a:spcPts val="600"/>
              </a:spcBef>
              <a:buFont typeface="Wingdings" panose="05000000000000000000" pitchFamily="2" charset="2"/>
              <a:buChar char="à"/>
            </a:pPr>
            <a:r>
              <a:rPr lang="en-GB" altLang="de-DE" sz="1800" dirty="0">
                <a:solidFill>
                  <a:srgbClr val="245473"/>
                </a:solidFill>
                <a:latin typeface="+mj-lt"/>
              </a:rPr>
              <a:t>Verfolgen Sie jede Kausalitätslinie bis zu ihrer Grundursache zurück</a:t>
            </a:r>
          </a:p>
          <a:p>
            <a:pPr marL="176213" indent="-176213" algn="l">
              <a:lnSpc>
                <a:spcPct val="100000"/>
              </a:lnSpc>
              <a:spcBef>
                <a:spcPts val="600"/>
              </a:spcBef>
              <a:buFont typeface="Wingdings" panose="05000000000000000000" pitchFamily="2" charset="2"/>
              <a:buChar char="à"/>
            </a:pPr>
            <a:r>
              <a:rPr lang="en-GB" altLang="de-DE" sz="1800" dirty="0" err="1">
                <a:solidFill>
                  <a:srgbClr val="245473"/>
                </a:solidFill>
                <a:latin typeface="+mj-lt"/>
              </a:rPr>
              <a:t>Erwägen</a:t>
            </a:r>
            <a:r>
              <a:rPr lang="en-GB" altLang="de-DE" sz="1800" dirty="0">
                <a:solidFill>
                  <a:srgbClr val="245473"/>
                </a:solidFill>
                <a:latin typeface="+mj-lt"/>
              </a:rPr>
              <a:t> Sie das Aufteilen von überfüllten Zweigen</a:t>
            </a:r>
          </a:p>
          <a:p>
            <a:pPr marL="176213" indent="-176213" algn="l">
              <a:lnSpc>
                <a:spcPct val="100000"/>
              </a:lnSpc>
              <a:spcBef>
                <a:spcPts val="600"/>
              </a:spcBef>
              <a:buFont typeface="Wingdings" panose="05000000000000000000" pitchFamily="2" charset="2"/>
              <a:buChar char="à"/>
            </a:pPr>
            <a:r>
              <a:rPr lang="en-GB" altLang="de-DE" sz="1800" dirty="0">
                <a:solidFill>
                  <a:srgbClr val="245473"/>
                </a:solidFill>
                <a:latin typeface="+mj-lt"/>
              </a:rPr>
              <a:t>Überlegen Sie, welche Grundursachen am ehesten eine weitere Untersuchung verdienen </a:t>
            </a:r>
          </a:p>
          <a:p>
            <a:pPr algn="l">
              <a:lnSpc>
                <a:spcPct val="100000"/>
              </a:lnSpc>
              <a:spcBef>
                <a:spcPts val="600"/>
              </a:spcBef>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sp>
        <p:nvSpPr>
          <p:cNvPr id="22" name="Freeform 130">
            <a:extLst>
              <a:ext uri="{FF2B5EF4-FFF2-40B4-BE49-F238E27FC236}">
                <a16:creationId xmlns:a16="http://schemas.microsoft.com/office/drawing/2014/main" id="{5FF3D42B-17F8-4EDD-849A-87650131671B}"/>
              </a:ext>
            </a:extLst>
          </p:cNvPr>
          <p:cNvSpPr>
            <a:spLocks/>
          </p:cNvSpPr>
          <p:nvPr/>
        </p:nvSpPr>
        <p:spPr bwMode="auto">
          <a:xfrm>
            <a:off x="4375094" y="4203956"/>
            <a:ext cx="3573253" cy="791802"/>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4">
              <a:lumMod val="60000"/>
              <a:lumOff val="40000"/>
            </a:schemeClr>
          </a:solidFill>
          <a:ln>
            <a:noFill/>
          </a:ln>
        </p:spPr>
        <p:txBody>
          <a:bodyPr vert="horz" wrap="square" lIns="34290" tIns="17145" rIns="34290" bIns="17145" numCol="1" anchor="t" anchorCtr="0" compatLnSpc="1">
            <a:prstTxWarp prst="textNoShape">
              <a:avLst/>
            </a:prstTxWarp>
          </a:bodyPr>
          <a:lstStyle/>
          <a:p>
            <a:endParaRPr lang="en-GB" sz="1350" b="1" dirty="0">
              <a:solidFill>
                <a:schemeClr val="accent1"/>
              </a:solidFill>
              <a:latin typeface="+mj-lt"/>
            </a:endParaRPr>
          </a:p>
        </p:txBody>
      </p:sp>
      <p:sp>
        <p:nvSpPr>
          <p:cNvPr id="23" name="Oval 131">
            <a:extLst>
              <a:ext uri="{FF2B5EF4-FFF2-40B4-BE49-F238E27FC236}">
                <a16:creationId xmlns:a16="http://schemas.microsoft.com/office/drawing/2014/main" id="{DDEAF3C4-5E42-4E03-9E07-88DC9BD264A1}"/>
              </a:ext>
            </a:extLst>
          </p:cNvPr>
          <p:cNvSpPr>
            <a:spLocks noChangeAspect="1" noChangeArrowheads="1"/>
          </p:cNvSpPr>
          <p:nvPr/>
        </p:nvSpPr>
        <p:spPr bwMode="auto">
          <a:xfrm>
            <a:off x="4375094" y="4200887"/>
            <a:ext cx="580598" cy="580598"/>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24" name="Freeform 137">
            <a:extLst>
              <a:ext uri="{FF2B5EF4-FFF2-40B4-BE49-F238E27FC236}">
                <a16:creationId xmlns:a16="http://schemas.microsoft.com/office/drawing/2014/main" id="{795B9CDB-1726-40DC-905A-BFB02D01A025}"/>
              </a:ext>
            </a:extLst>
          </p:cNvPr>
          <p:cNvSpPr>
            <a:spLocks/>
          </p:cNvSpPr>
          <p:nvPr/>
        </p:nvSpPr>
        <p:spPr bwMode="auto">
          <a:xfrm>
            <a:off x="8256729" y="4203956"/>
            <a:ext cx="3573253" cy="791802"/>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6"/>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25" name="Oval 138">
            <a:extLst>
              <a:ext uri="{FF2B5EF4-FFF2-40B4-BE49-F238E27FC236}">
                <a16:creationId xmlns:a16="http://schemas.microsoft.com/office/drawing/2014/main" id="{144B95B6-B1FC-4D6A-B1F2-A7448F26E9C3}"/>
              </a:ext>
            </a:extLst>
          </p:cNvPr>
          <p:cNvSpPr>
            <a:spLocks noChangeAspect="1" noChangeArrowheads="1"/>
          </p:cNvSpPr>
          <p:nvPr/>
        </p:nvSpPr>
        <p:spPr bwMode="auto">
          <a:xfrm>
            <a:off x="11256709" y="4200888"/>
            <a:ext cx="580598" cy="580598"/>
          </a:xfrm>
          <a:prstGeom prst="ellipse">
            <a:avLst/>
          </a:prstGeom>
          <a:solidFill>
            <a:schemeClr val="accent6">
              <a:lumMod val="50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26" name="Rectangle 39">
            <a:extLst>
              <a:ext uri="{FF2B5EF4-FFF2-40B4-BE49-F238E27FC236}">
                <a16:creationId xmlns:a16="http://schemas.microsoft.com/office/drawing/2014/main" id="{3D71F868-92FD-4457-A667-0AC24D337ECE}"/>
              </a:ext>
            </a:extLst>
          </p:cNvPr>
          <p:cNvSpPr>
            <a:spLocks noChangeAspect="1"/>
          </p:cNvSpPr>
          <p:nvPr/>
        </p:nvSpPr>
        <p:spPr bwMode="auto">
          <a:xfrm>
            <a:off x="11364785" y="4293373"/>
            <a:ext cx="346377" cy="381002"/>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06</a:t>
            </a:r>
          </a:p>
        </p:txBody>
      </p:sp>
      <p:sp>
        <p:nvSpPr>
          <p:cNvPr id="27" name="TextBox 40">
            <a:extLst>
              <a:ext uri="{FF2B5EF4-FFF2-40B4-BE49-F238E27FC236}">
                <a16:creationId xmlns:a16="http://schemas.microsoft.com/office/drawing/2014/main" id="{DAA27A22-F3A9-4C4F-A829-2D70101AD48A}"/>
              </a:ext>
            </a:extLst>
          </p:cNvPr>
          <p:cNvSpPr txBox="1"/>
          <p:nvPr/>
        </p:nvSpPr>
        <p:spPr>
          <a:xfrm>
            <a:off x="8106596" y="4224070"/>
            <a:ext cx="3190353" cy="830997"/>
          </a:xfrm>
          <a:prstGeom prst="rect">
            <a:avLst/>
          </a:prstGeom>
          <a:noFill/>
        </p:spPr>
        <p:txBody>
          <a:bodyPr wrap="square" rtlCol="0">
            <a:spAutoFit/>
          </a:bodyPr>
          <a:lstStyle/>
          <a:p>
            <a:pPr algn="r"/>
            <a:r>
              <a:rPr lang="en-GB" sz="1600" dirty="0">
                <a:solidFill>
                  <a:schemeClr val="bg1"/>
                </a:solidFill>
                <a:latin typeface="+mj-lt"/>
                <a:ea typeface="Lato Light" charset="0"/>
                <a:cs typeface="Lato Light" charset="0"/>
              </a:rPr>
              <a:t>Maßnahmen zur Beseitigung der Hauptursachen planen und umsetzen</a:t>
            </a:r>
          </a:p>
        </p:txBody>
      </p:sp>
      <p:sp>
        <p:nvSpPr>
          <p:cNvPr id="28" name="TextBox 41">
            <a:extLst>
              <a:ext uri="{FF2B5EF4-FFF2-40B4-BE49-F238E27FC236}">
                <a16:creationId xmlns:a16="http://schemas.microsoft.com/office/drawing/2014/main" id="{E50B25C4-8B25-4EFE-A706-46C232DF7153}"/>
              </a:ext>
            </a:extLst>
          </p:cNvPr>
          <p:cNvSpPr txBox="1"/>
          <p:nvPr/>
        </p:nvSpPr>
        <p:spPr>
          <a:xfrm>
            <a:off x="5019055" y="4191019"/>
            <a:ext cx="2861867" cy="584775"/>
          </a:xfrm>
          <a:prstGeom prst="rect">
            <a:avLst/>
          </a:prstGeom>
          <a:noFill/>
        </p:spPr>
        <p:txBody>
          <a:bodyPr wrap="square" rtlCol="0">
            <a:spAutoFit/>
          </a:bodyPr>
          <a:lstStyle/>
          <a:p>
            <a:r>
              <a:rPr lang="en-GB" sz="1600" dirty="0">
                <a:solidFill>
                  <a:schemeClr val="bg1"/>
                </a:solidFill>
                <a:latin typeface="+mj-lt"/>
                <a:ea typeface="Lato Light" charset="0"/>
                <a:cs typeface="Lato Light" charset="0"/>
              </a:rPr>
              <a:t>Diskutieren Sie, warum die gefundenen Ursachen da sind </a:t>
            </a:r>
          </a:p>
        </p:txBody>
      </p:sp>
      <p:sp>
        <p:nvSpPr>
          <p:cNvPr id="29" name="Rectangle 43">
            <a:extLst>
              <a:ext uri="{FF2B5EF4-FFF2-40B4-BE49-F238E27FC236}">
                <a16:creationId xmlns:a16="http://schemas.microsoft.com/office/drawing/2014/main" id="{5FF3EAD4-2E68-455C-B6D0-98EB7E8ECF35}"/>
              </a:ext>
            </a:extLst>
          </p:cNvPr>
          <p:cNvSpPr>
            <a:spLocks noChangeAspect="1"/>
          </p:cNvSpPr>
          <p:nvPr/>
        </p:nvSpPr>
        <p:spPr bwMode="auto">
          <a:xfrm>
            <a:off x="4483171" y="4293373"/>
            <a:ext cx="346377" cy="381002"/>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05</a:t>
            </a:r>
          </a:p>
        </p:txBody>
      </p:sp>
      <p:sp>
        <p:nvSpPr>
          <p:cNvPr id="30" name="Freeform 130">
            <a:extLst>
              <a:ext uri="{FF2B5EF4-FFF2-40B4-BE49-F238E27FC236}">
                <a16:creationId xmlns:a16="http://schemas.microsoft.com/office/drawing/2014/main" id="{69B954FF-FF89-4AC7-B910-A74FAFA95BD9}"/>
              </a:ext>
            </a:extLst>
          </p:cNvPr>
          <p:cNvSpPr>
            <a:spLocks/>
          </p:cNvSpPr>
          <p:nvPr/>
        </p:nvSpPr>
        <p:spPr bwMode="auto">
          <a:xfrm>
            <a:off x="4375094" y="2380258"/>
            <a:ext cx="3573253" cy="801670"/>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solidFill>
                <a:schemeClr val="accent1"/>
              </a:solidFill>
              <a:latin typeface="+mj-lt"/>
            </a:endParaRPr>
          </a:p>
        </p:txBody>
      </p:sp>
      <p:sp>
        <p:nvSpPr>
          <p:cNvPr id="31" name="Oval 131">
            <a:extLst>
              <a:ext uri="{FF2B5EF4-FFF2-40B4-BE49-F238E27FC236}">
                <a16:creationId xmlns:a16="http://schemas.microsoft.com/office/drawing/2014/main" id="{DA2CD106-6AB7-46A3-A9FE-FFC5FA4B56B6}"/>
              </a:ext>
            </a:extLst>
          </p:cNvPr>
          <p:cNvSpPr>
            <a:spLocks noChangeAspect="1" noChangeArrowheads="1"/>
          </p:cNvSpPr>
          <p:nvPr/>
        </p:nvSpPr>
        <p:spPr bwMode="auto">
          <a:xfrm>
            <a:off x="4375094" y="2377189"/>
            <a:ext cx="580598" cy="580598"/>
          </a:xfrm>
          <a:prstGeom prst="ellipse">
            <a:avLst/>
          </a:pr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32" name="Freeform 137">
            <a:extLst>
              <a:ext uri="{FF2B5EF4-FFF2-40B4-BE49-F238E27FC236}">
                <a16:creationId xmlns:a16="http://schemas.microsoft.com/office/drawing/2014/main" id="{812E2203-64D9-4700-B6F1-A804A8FB9A12}"/>
              </a:ext>
            </a:extLst>
          </p:cNvPr>
          <p:cNvSpPr>
            <a:spLocks/>
          </p:cNvSpPr>
          <p:nvPr/>
        </p:nvSpPr>
        <p:spPr bwMode="auto">
          <a:xfrm>
            <a:off x="8256729" y="2380257"/>
            <a:ext cx="3573253" cy="814353"/>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33" name="Oval 138">
            <a:extLst>
              <a:ext uri="{FF2B5EF4-FFF2-40B4-BE49-F238E27FC236}">
                <a16:creationId xmlns:a16="http://schemas.microsoft.com/office/drawing/2014/main" id="{53C40332-7055-44D2-8C76-E1A0E8DB8376}"/>
              </a:ext>
            </a:extLst>
          </p:cNvPr>
          <p:cNvSpPr>
            <a:spLocks noChangeAspect="1" noChangeArrowheads="1"/>
          </p:cNvSpPr>
          <p:nvPr/>
        </p:nvSpPr>
        <p:spPr bwMode="auto">
          <a:xfrm>
            <a:off x="11256709" y="2377189"/>
            <a:ext cx="580598" cy="580598"/>
          </a:xfrm>
          <a:prstGeom prst="ellipse">
            <a:avLst/>
          </a:pr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35" name="Rectangle 53">
            <a:extLst>
              <a:ext uri="{FF2B5EF4-FFF2-40B4-BE49-F238E27FC236}">
                <a16:creationId xmlns:a16="http://schemas.microsoft.com/office/drawing/2014/main" id="{240C4555-6B6C-4FEF-A3C4-5503C4B371F5}"/>
              </a:ext>
            </a:extLst>
          </p:cNvPr>
          <p:cNvSpPr>
            <a:spLocks noChangeAspect="1"/>
          </p:cNvSpPr>
          <p:nvPr/>
        </p:nvSpPr>
        <p:spPr bwMode="auto">
          <a:xfrm>
            <a:off x="11364785" y="2469675"/>
            <a:ext cx="346377" cy="381002"/>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02</a:t>
            </a:r>
          </a:p>
        </p:txBody>
      </p:sp>
      <p:sp>
        <p:nvSpPr>
          <p:cNvPr id="36" name="TextBox 54">
            <a:extLst>
              <a:ext uri="{FF2B5EF4-FFF2-40B4-BE49-F238E27FC236}">
                <a16:creationId xmlns:a16="http://schemas.microsoft.com/office/drawing/2014/main" id="{BF69E08D-B9DA-4AD6-966A-31F51FA1464B}"/>
              </a:ext>
            </a:extLst>
          </p:cNvPr>
          <p:cNvSpPr txBox="1"/>
          <p:nvPr/>
        </p:nvSpPr>
        <p:spPr>
          <a:xfrm>
            <a:off x="8150004" y="2360272"/>
            <a:ext cx="3174130" cy="830997"/>
          </a:xfrm>
          <a:prstGeom prst="rect">
            <a:avLst/>
          </a:prstGeom>
          <a:noFill/>
        </p:spPr>
        <p:txBody>
          <a:bodyPr wrap="square" rtlCol="0">
            <a:spAutoFit/>
          </a:bodyPr>
          <a:lstStyle/>
          <a:p>
            <a:pPr algn="r"/>
            <a:r>
              <a:rPr lang="en-GB" sz="1600" dirty="0">
                <a:solidFill>
                  <a:schemeClr val="bg1"/>
                </a:solidFill>
                <a:latin typeface="+mj-lt"/>
                <a:ea typeface="Lato Light" charset="0"/>
                <a:cs typeface="Lato Light" charset="0"/>
              </a:rPr>
              <a:t>Schreiben Sie das Symptom </a:t>
            </a:r>
            <a:r>
              <a:rPr lang="en-GB" sz="1600" dirty="0" err="1">
                <a:solidFill>
                  <a:schemeClr val="bg1"/>
                </a:solidFill>
                <a:latin typeface="+mj-lt"/>
                <a:ea typeface="Lato Light" charset="0"/>
                <a:cs typeface="Lato Light" charset="0"/>
              </a:rPr>
              <a:t>rechts</a:t>
            </a:r>
            <a:r>
              <a:rPr lang="en-GB" sz="1600" dirty="0">
                <a:solidFill>
                  <a:schemeClr val="bg1"/>
                </a:solidFill>
                <a:latin typeface="+mj-lt"/>
                <a:ea typeface="Lato Light" charset="0"/>
                <a:cs typeface="Lato Light" charset="0"/>
              </a:rPr>
              <a:t> der Mitte auf und zeichnen Sie einen horizontalen Rücken</a:t>
            </a:r>
          </a:p>
        </p:txBody>
      </p:sp>
      <p:sp>
        <p:nvSpPr>
          <p:cNvPr id="37" name="TextBox 55">
            <a:extLst>
              <a:ext uri="{FF2B5EF4-FFF2-40B4-BE49-F238E27FC236}">
                <a16:creationId xmlns:a16="http://schemas.microsoft.com/office/drawing/2014/main" id="{1C3E3693-5F6F-4231-AFAD-616C5CDF4ED3}"/>
              </a:ext>
            </a:extLst>
          </p:cNvPr>
          <p:cNvSpPr txBox="1"/>
          <p:nvPr/>
        </p:nvSpPr>
        <p:spPr>
          <a:xfrm>
            <a:off x="5019055" y="2367320"/>
            <a:ext cx="2861867" cy="830997"/>
          </a:xfrm>
          <a:prstGeom prst="rect">
            <a:avLst/>
          </a:prstGeom>
          <a:noFill/>
        </p:spPr>
        <p:txBody>
          <a:bodyPr wrap="square" rtlCol="0">
            <a:spAutoFit/>
          </a:bodyPr>
          <a:lstStyle/>
          <a:p>
            <a:r>
              <a:rPr lang="en-GB" sz="1600" dirty="0">
                <a:solidFill>
                  <a:schemeClr val="bg1"/>
                </a:solidFill>
                <a:latin typeface="+mj-lt"/>
                <a:ea typeface="Lato Light" charset="0"/>
                <a:cs typeface="Lato Light" charset="0"/>
              </a:rPr>
              <a:t>Bilden Sie ein kleines Team von Personen </a:t>
            </a:r>
            <a:r>
              <a:rPr lang="en-GB" sz="1600" dirty="0" err="1">
                <a:solidFill>
                  <a:schemeClr val="bg1"/>
                </a:solidFill>
                <a:latin typeface="+mj-lt"/>
                <a:ea typeface="Lato Light" charset="0"/>
                <a:cs typeface="Lato Light" charset="0"/>
              </a:rPr>
              <a:t>mit</a:t>
            </a:r>
            <a:r>
              <a:rPr lang="en-GB" sz="1600" dirty="0">
                <a:solidFill>
                  <a:schemeClr val="bg1"/>
                </a:solidFill>
                <a:latin typeface="+mj-lt"/>
                <a:ea typeface="Lato Light" charset="0"/>
                <a:cs typeface="Lato Light" charset="0"/>
              </a:rPr>
              <a:t> </a:t>
            </a:r>
            <a:r>
              <a:rPr lang="en-GB" sz="1600" dirty="0" err="1">
                <a:solidFill>
                  <a:schemeClr val="bg1"/>
                </a:solidFill>
                <a:latin typeface="+mj-lt"/>
                <a:ea typeface="Lato Light" charset="0"/>
                <a:cs typeface="Lato Light" charset="0"/>
              </a:rPr>
              <a:t>sich</a:t>
            </a:r>
            <a:r>
              <a:rPr lang="en-GB" sz="1600" dirty="0">
                <a:solidFill>
                  <a:schemeClr val="bg1"/>
                </a:solidFill>
                <a:latin typeface="+mj-lt"/>
                <a:ea typeface="Lato Light" charset="0"/>
                <a:cs typeface="Lato Light" charset="0"/>
              </a:rPr>
              <a:t> </a:t>
            </a:r>
            <a:r>
              <a:rPr lang="en-GB" sz="1600" dirty="0" err="1">
                <a:solidFill>
                  <a:schemeClr val="bg1"/>
                </a:solidFill>
                <a:latin typeface="+mj-lt"/>
                <a:ea typeface="Lato Light" charset="0"/>
                <a:cs typeface="Lato Light" charset="0"/>
              </a:rPr>
              <a:t>ergänzenden</a:t>
            </a:r>
            <a:r>
              <a:rPr lang="en-GB" sz="1600" dirty="0">
                <a:solidFill>
                  <a:schemeClr val="bg1"/>
                </a:solidFill>
                <a:latin typeface="+mj-lt"/>
                <a:ea typeface="Lato Light" charset="0"/>
                <a:cs typeface="Lato Light" charset="0"/>
              </a:rPr>
              <a:t> </a:t>
            </a:r>
            <a:r>
              <a:rPr lang="en-GB" sz="1600" dirty="0" err="1">
                <a:solidFill>
                  <a:schemeClr val="bg1"/>
                </a:solidFill>
                <a:latin typeface="+mj-lt"/>
                <a:ea typeface="Lato Light" charset="0"/>
                <a:cs typeface="Lato Light" charset="0"/>
              </a:rPr>
              <a:t>Fähigkeiten</a:t>
            </a:r>
            <a:endParaRPr lang="en-GB" sz="1600" dirty="0">
              <a:solidFill>
                <a:schemeClr val="bg1"/>
              </a:solidFill>
              <a:latin typeface="+mj-lt"/>
              <a:ea typeface="Lato Light" charset="0"/>
              <a:cs typeface="Lato Light" charset="0"/>
            </a:endParaRPr>
          </a:p>
        </p:txBody>
      </p:sp>
      <p:sp>
        <p:nvSpPr>
          <p:cNvPr id="39" name="Rectangle 56">
            <a:extLst>
              <a:ext uri="{FF2B5EF4-FFF2-40B4-BE49-F238E27FC236}">
                <a16:creationId xmlns:a16="http://schemas.microsoft.com/office/drawing/2014/main" id="{C09000B5-353B-4497-8A7F-4AB91D79C23B}"/>
              </a:ext>
            </a:extLst>
          </p:cNvPr>
          <p:cNvSpPr>
            <a:spLocks noChangeAspect="1"/>
          </p:cNvSpPr>
          <p:nvPr/>
        </p:nvSpPr>
        <p:spPr bwMode="auto">
          <a:xfrm>
            <a:off x="4483171" y="2469675"/>
            <a:ext cx="346377" cy="381002"/>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01</a:t>
            </a:r>
          </a:p>
        </p:txBody>
      </p:sp>
      <p:sp>
        <p:nvSpPr>
          <p:cNvPr id="41" name="Freeform 130">
            <a:extLst>
              <a:ext uri="{FF2B5EF4-FFF2-40B4-BE49-F238E27FC236}">
                <a16:creationId xmlns:a16="http://schemas.microsoft.com/office/drawing/2014/main" id="{EF5739F2-06D5-4B8E-A822-5A827EBC9DB3}"/>
              </a:ext>
            </a:extLst>
          </p:cNvPr>
          <p:cNvSpPr>
            <a:spLocks/>
          </p:cNvSpPr>
          <p:nvPr/>
        </p:nvSpPr>
        <p:spPr bwMode="auto">
          <a:xfrm>
            <a:off x="4375094" y="3292107"/>
            <a:ext cx="3573253" cy="791802"/>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solidFill>
                <a:schemeClr val="accent1"/>
              </a:solidFill>
              <a:latin typeface="+mj-lt"/>
            </a:endParaRPr>
          </a:p>
        </p:txBody>
      </p:sp>
      <p:sp>
        <p:nvSpPr>
          <p:cNvPr id="42" name="Oval 131">
            <a:extLst>
              <a:ext uri="{FF2B5EF4-FFF2-40B4-BE49-F238E27FC236}">
                <a16:creationId xmlns:a16="http://schemas.microsoft.com/office/drawing/2014/main" id="{88A898C3-254F-47CC-9476-4A339BB6782D}"/>
              </a:ext>
            </a:extLst>
          </p:cNvPr>
          <p:cNvSpPr>
            <a:spLocks noChangeAspect="1" noChangeArrowheads="1"/>
          </p:cNvSpPr>
          <p:nvPr/>
        </p:nvSpPr>
        <p:spPr bwMode="auto">
          <a:xfrm>
            <a:off x="4375094" y="3289038"/>
            <a:ext cx="580598" cy="580598"/>
          </a:xfrm>
          <a:prstGeom prst="ellipse">
            <a:avLst/>
          </a:pr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3" name="Freeform 137">
            <a:extLst>
              <a:ext uri="{FF2B5EF4-FFF2-40B4-BE49-F238E27FC236}">
                <a16:creationId xmlns:a16="http://schemas.microsoft.com/office/drawing/2014/main" id="{17E82C6E-6494-43F2-B63D-9C83AC33FF8D}"/>
              </a:ext>
            </a:extLst>
          </p:cNvPr>
          <p:cNvSpPr>
            <a:spLocks/>
          </p:cNvSpPr>
          <p:nvPr/>
        </p:nvSpPr>
        <p:spPr bwMode="auto">
          <a:xfrm>
            <a:off x="8256729" y="3292107"/>
            <a:ext cx="3573253" cy="790988"/>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4" name="Oval 138">
            <a:extLst>
              <a:ext uri="{FF2B5EF4-FFF2-40B4-BE49-F238E27FC236}">
                <a16:creationId xmlns:a16="http://schemas.microsoft.com/office/drawing/2014/main" id="{3CBCA911-602A-4F7F-85BB-5BE84EC73EF6}"/>
              </a:ext>
            </a:extLst>
          </p:cNvPr>
          <p:cNvSpPr>
            <a:spLocks noChangeAspect="1" noChangeArrowheads="1"/>
          </p:cNvSpPr>
          <p:nvPr/>
        </p:nvSpPr>
        <p:spPr bwMode="auto">
          <a:xfrm>
            <a:off x="11256709" y="3289039"/>
            <a:ext cx="580598" cy="580598"/>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5" name="Rectangle 83">
            <a:extLst>
              <a:ext uri="{FF2B5EF4-FFF2-40B4-BE49-F238E27FC236}">
                <a16:creationId xmlns:a16="http://schemas.microsoft.com/office/drawing/2014/main" id="{E54C0D48-88A7-48E0-811B-CA7B21BF3B14}"/>
              </a:ext>
            </a:extLst>
          </p:cNvPr>
          <p:cNvSpPr>
            <a:spLocks noChangeAspect="1"/>
          </p:cNvSpPr>
          <p:nvPr/>
        </p:nvSpPr>
        <p:spPr bwMode="auto">
          <a:xfrm>
            <a:off x="11364785" y="3381524"/>
            <a:ext cx="346377" cy="381002"/>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04</a:t>
            </a:r>
          </a:p>
        </p:txBody>
      </p:sp>
      <p:sp>
        <p:nvSpPr>
          <p:cNvPr id="46" name="TextBox 84">
            <a:extLst>
              <a:ext uri="{FF2B5EF4-FFF2-40B4-BE49-F238E27FC236}">
                <a16:creationId xmlns:a16="http://schemas.microsoft.com/office/drawing/2014/main" id="{06D4FB77-A5F4-43FF-B960-ABA3472A7CD1}"/>
              </a:ext>
            </a:extLst>
          </p:cNvPr>
          <p:cNvSpPr txBox="1"/>
          <p:nvPr/>
        </p:nvSpPr>
        <p:spPr>
          <a:xfrm>
            <a:off x="8286158" y="3282114"/>
            <a:ext cx="3024589" cy="830997"/>
          </a:xfrm>
          <a:prstGeom prst="rect">
            <a:avLst/>
          </a:prstGeom>
          <a:noFill/>
        </p:spPr>
        <p:txBody>
          <a:bodyPr wrap="square" rtlCol="0">
            <a:spAutoFit/>
          </a:bodyPr>
          <a:lstStyle/>
          <a:p>
            <a:pPr algn="r"/>
            <a:r>
              <a:rPr lang="en-GB" sz="1600" dirty="0">
                <a:solidFill>
                  <a:schemeClr val="bg1"/>
                </a:solidFill>
                <a:latin typeface="+mj-lt"/>
                <a:ea typeface="Lato Light" charset="0"/>
                <a:cs typeface="Lato Light" charset="0"/>
              </a:rPr>
              <a:t>Verwenden Sie Brainstorming, um das Diagramm aufzubauen, und fügen Sie </a:t>
            </a:r>
            <a:r>
              <a:rPr lang="en-GB" sz="1600" dirty="0" err="1">
                <a:solidFill>
                  <a:schemeClr val="bg1"/>
                </a:solidFill>
                <a:latin typeface="+mj-lt"/>
                <a:ea typeface="Lato Light" charset="0"/>
                <a:cs typeface="Lato Light" charset="0"/>
              </a:rPr>
              <a:t>Ursachen</a:t>
            </a:r>
            <a:r>
              <a:rPr lang="en-GB" sz="1600" dirty="0">
                <a:solidFill>
                  <a:schemeClr val="bg1"/>
                </a:solidFill>
                <a:latin typeface="+mj-lt"/>
                <a:ea typeface="Lato Light" charset="0"/>
                <a:cs typeface="Lato Light" charset="0"/>
              </a:rPr>
              <a:t> </a:t>
            </a:r>
            <a:r>
              <a:rPr lang="en-GB" sz="1600" dirty="0" err="1">
                <a:solidFill>
                  <a:schemeClr val="bg1"/>
                </a:solidFill>
                <a:latin typeface="+mj-lt"/>
                <a:ea typeface="Lato Light" charset="0"/>
                <a:cs typeface="Lato Light" charset="0"/>
              </a:rPr>
              <a:t>hinzu</a:t>
            </a:r>
            <a:endParaRPr lang="en-GB" sz="1600" dirty="0">
              <a:solidFill>
                <a:schemeClr val="bg1"/>
              </a:solidFill>
              <a:latin typeface="+mj-lt"/>
              <a:ea typeface="Lato Light" charset="0"/>
              <a:cs typeface="Lato Light" charset="0"/>
            </a:endParaRPr>
          </a:p>
        </p:txBody>
      </p:sp>
      <p:sp>
        <p:nvSpPr>
          <p:cNvPr id="47" name="TextBox 85">
            <a:extLst>
              <a:ext uri="{FF2B5EF4-FFF2-40B4-BE49-F238E27FC236}">
                <a16:creationId xmlns:a16="http://schemas.microsoft.com/office/drawing/2014/main" id="{ECBEEFAC-2688-4684-914E-97B7104079F8}"/>
              </a:ext>
            </a:extLst>
          </p:cNvPr>
          <p:cNvSpPr txBox="1"/>
          <p:nvPr/>
        </p:nvSpPr>
        <p:spPr>
          <a:xfrm>
            <a:off x="5019055" y="3312221"/>
            <a:ext cx="2861867" cy="584775"/>
          </a:xfrm>
          <a:prstGeom prst="rect">
            <a:avLst/>
          </a:prstGeom>
          <a:noFill/>
        </p:spPr>
        <p:txBody>
          <a:bodyPr wrap="square" rtlCol="0">
            <a:spAutoFit/>
          </a:bodyPr>
          <a:lstStyle/>
          <a:p>
            <a:r>
              <a:rPr lang="de-DE" sz="1600" dirty="0">
                <a:solidFill>
                  <a:schemeClr val="bg1"/>
                </a:solidFill>
                <a:latin typeface="+mj-lt"/>
                <a:ea typeface="Lato Light" charset="0"/>
                <a:cs typeface="Lato Light" charset="0"/>
              </a:rPr>
              <a:t>Zeichnen Sie den Hauptursachenbereich: „Gräten” </a:t>
            </a:r>
          </a:p>
        </p:txBody>
      </p:sp>
      <p:sp>
        <p:nvSpPr>
          <p:cNvPr id="48" name="Rectangle 86">
            <a:extLst>
              <a:ext uri="{FF2B5EF4-FFF2-40B4-BE49-F238E27FC236}">
                <a16:creationId xmlns:a16="http://schemas.microsoft.com/office/drawing/2014/main" id="{4F2592F0-D32F-445D-9316-48FD5D5C10D4}"/>
              </a:ext>
            </a:extLst>
          </p:cNvPr>
          <p:cNvSpPr>
            <a:spLocks noChangeAspect="1"/>
          </p:cNvSpPr>
          <p:nvPr/>
        </p:nvSpPr>
        <p:spPr bwMode="auto">
          <a:xfrm>
            <a:off x="4483171" y="3381524"/>
            <a:ext cx="346377" cy="381002"/>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03</a:t>
            </a:r>
          </a:p>
        </p:txBody>
      </p:sp>
      <p:sp>
        <p:nvSpPr>
          <p:cNvPr id="34" name="Textplatzhalter 1">
            <a:extLst>
              <a:ext uri="{FF2B5EF4-FFF2-40B4-BE49-F238E27FC236}">
                <a16:creationId xmlns:a16="http://schemas.microsoft.com/office/drawing/2014/main" id="{1D461076-9866-4E42-9029-98202A7E686F}"/>
              </a:ext>
            </a:extLst>
          </p:cNvPr>
          <p:cNvSpPr txBox="1">
            <a:spLocks/>
          </p:cNvSpPr>
          <p:nvPr/>
        </p:nvSpPr>
        <p:spPr>
          <a:xfrm>
            <a:off x="1292078" y="579352"/>
            <a:ext cx="663559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Tools </a:t>
            </a:r>
            <a:r>
              <a:rPr lang="en-GB" sz="3200" dirty="0" err="1"/>
              <a:t>für</a:t>
            </a:r>
            <a:r>
              <a:rPr lang="en-GB" sz="3200" dirty="0"/>
              <a:t> die </a:t>
            </a:r>
            <a:r>
              <a:rPr lang="en-GB" sz="3200" dirty="0" err="1"/>
              <a:t>Fehler</a:t>
            </a:r>
            <a:r>
              <a:rPr lang="en-GB" sz="3200" dirty="0"/>
              <a:t>-</a:t>
            </a:r>
            <a:r>
              <a:rPr lang="en-GB" sz="3200" dirty="0" err="1"/>
              <a:t>Ursachen</a:t>
            </a:r>
            <a:r>
              <a:rPr lang="en-GB" sz="3200" dirty="0"/>
              <a:t>-Analyse: </a:t>
            </a:r>
            <a:r>
              <a:rPr lang="en-GB" sz="3200" dirty="0" err="1"/>
              <a:t>Fischgrätendiagramm</a:t>
            </a:r>
            <a:r>
              <a:rPr lang="en-GB" sz="3200" dirty="0"/>
              <a:t> (Forts.)</a:t>
            </a:r>
          </a:p>
        </p:txBody>
      </p:sp>
    </p:spTree>
    <p:extLst>
      <p:ext uri="{BB962C8B-B14F-4D97-AF65-F5344CB8AC3E}">
        <p14:creationId xmlns:p14="http://schemas.microsoft.com/office/powerpoint/2010/main" val="2727379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2520436" cy="346791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Wenn Sie Ihre Mitarbeiter zu Problemen und Ursachen befragen, ist es wichtig, die richtigen Fragen auf die richtige Weise zu stellen - sonst erhalten Sie keine verwertbaren Informationen. </a:t>
            </a:r>
          </a:p>
        </p:txBody>
      </p:sp>
      <p:sp>
        <p:nvSpPr>
          <p:cNvPr id="5" name="Freeform 4">
            <a:extLst>
              <a:ext uri="{FF2B5EF4-FFF2-40B4-BE49-F238E27FC236}">
                <a16:creationId xmlns:a16="http://schemas.microsoft.com/office/drawing/2014/main" id="{31E13D73-B4ED-41C1-AC71-1482BC790787}"/>
              </a:ext>
            </a:extLst>
          </p:cNvPr>
          <p:cNvSpPr>
            <a:spLocks noChangeArrowheads="1"/>
          </p:cNvSpPr>
          <p:nvPr/>
        </p:nvSpPr>
        <p:spPr bwMode="auto">
          <a:xfrm>
            <a:off x="5890010" y="2202750"/>
            <a:ext cx="3641380" cy="3805700"/>
          </a:xfrm>
          <a:custGeom>
            <a:avLst/>
            <a:gdLst>
              <a:gd name="connsiteX0" fmla="*/ 4709219 w 8801199"/>
              <a:gd name="connsiteY0" fmla="*/ 204 h 9198359"/>
              <a:gd name="connsiteX1" fmla="*/ 8667783 w 8801199"/>
              <a:gd name="connsiteY1" fmla="*/ 2592198 h 9198359"/>
              <a:gd name="connsiteX2" fmla="*/ 7197640 w 8801199"/>
              <a:gd name="connsiteY2" fmla="*/ 7171069 h 9198359"/>
              <a:gd name="connsiteX3" fmla="*/ 6869738 w 8801199"/>
              <a:gd name="connsiteY3" fmla="*/ 9195833 h 9198359"/>
              <a:gd name="connsiteX4" fmla="*/ 6870371 w 8801199"/>
              <a:gd name="connsiteY4" fmla="*/ 9198359 h 9198359"/>
              <a:gd name="connsiteX5" fmla="*/ 3385883 w 8801199"/>
              <a:gd name="connsiteY5" fmla="*/ 9198359 h 9198359"/>
              <a:gd name="connsiteX6" fmla="*/ 3365487 w 8801199"/>
              <a:gd name="connsiteY6" fmla="*/ 9125670 h 9198359"/>
              <a:gd name="connsiteX7" fmla="*/ 2459474 w 8801199"/>
              <a:gd name="connsiteY7" fmla="*/ 8406568 h 9198359"/>
              <a:gd name="connsiteX8" fmla="*/ 1036594 w 8801199"/>
              <a:gd name="connsiteY8" fmla="*/ 8364287 h 9198359"/>
              <a:gd name="connsiteX9" fmla="*/ 868062 w 8801199"/>
              <a:gd name="connsiteY9" fmla="*/ 7570259 h 9198359"/>
              <a:gd name="connsiteX10" fmla="*/ 601273 w 8801199"/>
              <a:gd name="connsiteY10" fmla="*/ 7259985 h 9198359"/>
              <a:gd name="connsiteX11" fmla="*/ 771670 w 8801199"/>
              <a:gd name="connsiteY11" fmla="*/ 7046710 h 9198359"/>
              <a:gd name="connsiteX12" fmla="*/ 476895 w 8801199"/>
              <a:gd name="connsiteY12" fmla="*/ 6848360 h 9198359"/>
              <a:gd name="connsiteX13" fmla="*/ 295926 w 8801199"/>
              <a:gd name="connsiteY13" fmla="*/ 6521297 h 9198359"/>
              <a:gd name="connsiteX14" fmla="*/ 96921 w 8801199"/>
              <a:gd name="connsiteY14" fmla="*/ 5971012 h 9198359"/>
              <a:gd name="connsiteX15" fmla="*/ 828883 w 8801199"/>
              <a:gd name="connsiteY15" fmla="*/ 4402854 h 9198359"/>
              <a:gd name="connsiteX16" fmla="*/ 2085097 w 8801199"/>
              <a:gd name="connsiteY16" fmla="*/ 632934 h 9198359"/>
              <a:gd name="connsiteX17" fmla="*/ 4709219 w 8801199"/>
              <a:gd name="connsiteY17" fmla="*/ 204 h 9198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801199" h="9198359">
                <a:moveTo>
                  <a:pt x="4709219" y="204"/>
                </a:moveTo>
                <a:cubicBezTo>
                  <a:pt x="6479322" y="15078"/>
                  <a:pt x="8220082" y="844926"/>
                  <a:pt x="8667783" y="2592198"/>
                </a:cubicBezTo>
                <a:cubicBezTo>
                  <a:pt x="9349372" y="5254087"/>
                  <a:pt x="7197640" y="7171069"/>
                  <a:pt x="7197640" y="7171069"/>
                </a:cubicBezTo>
                <a:cubicBezTo>
                  <a:pt x="7197640" y="7171069"/>
                  <a:pt x="6651438" y="8198026"/>
                  <a:pt x="6869738" y="9195833"/>
                </a:cubicBezTo>
                <a:lnTo>
                  <a:pt x="6870371" y="9198359"/>
                </a:lnTo>
                <a:lnTo>
                  <a:pt x="3385883" y="9198359"/>
                </a:lnTo>
                <a:lnTo>
                  <a:pt x="3365487" y="9125670"/>
                </a:lnTo>
                <a:cubicBezTo>
                  <a:pt x="3245385" y="8752906"/>
                  <a:pt x="2992121" y="8385427"/>
                  <a:pt x="2459474" y="8406568"/>
                </a:cubicBezTo>
                <a:cubicBezTo>
                  <a:pt x="1394180" y="8448850"/>
                  <a:pt x="1292190" y="8763477"/>
                  <a:pt x="1036594" y="8364287"/>
                </a:cubicBezTo>
                <a:cubicBezTo>
                  <a:pt x="780998" y="7964475"/>
                  <a:pt x="1040325" y="7740630"/>
                  <a:pt x="868062" y="7570259"/>
                </a:cubicBezTo>
                <a:cubicBezTo>
                  <a:pt x="868062" y="7570259"/>
                  <a:pt x="605004" y="7434086"/>
                  <a:pt x="601273" y="7259985"/>
                </a:cubicBezTo>
                <a:cubicBezTo>
                  <a:pt x="597541" y="7085884"/>
                  <a:pt x="771670" y="7046710"/>
                  <a:pt x="771670" y="7046710"/>
                </a:cubicBezTo>
                <a:cubicBezTo>
                  <a:pt x="771670" y="7046710"/>
                  <a:pt x="488089" y="7036140"/>
                  <a:pt x="476895" y="6848360"/>
                </a:cubicBezTo>
                <a:cubicBezTo>
                  <a:pt x="466323" y="6659956"/>
                  <a:pt x="593810" y="6645656"/>
                  <a:pt x="295926" y="6521297"/>
                </a:cubicBezTo>
                <a:cubicBezTo>
                  <a:pt x="-2581" y="6397560"/>
                  <a:pt x="-87157" y="6283773"/>
                  <a:pt x="96921" y="5971012"/>
                </a:cubicBezTo>
                <a:cubicBezTo>
                  <a:pt x="281622" y="5658872"/>
                  <a:pt x="899779" y="4779038"/>
                  <a:pt x="828883" y="4402854"/>
                </a:cubicBezTo>
                <a:cubicBezTo>
                  <a:pt x="757367" y="4026671"/>
                  <a:pt x="-130068" y="1867811"/>
                  <a:pt x="2085097" y="632934"/>
                </a:cubicBezTo>
                <a:cubicBezTo>
                  <a:pt x="2846774" y="208231"/>
                  <a:pt x="3782022" y="-7587"/>
                  <a:pt x="4709219" y="204"/>
                </a:cubicBezTo>
                <a:close/>
              </a:path>
            </a:pathLst>
          </a:custGeom>
          <a:solidFill>
            <a:schemeClr val="bg1">
              <a:lumMod val="95000"/>
            </a:schemeClr>
          </a:solidFill>
          <a:ln>
            <a:noFill/>
          </a:ln>
          <a:effectLst/>
        </p:spPr>
        <p:txBody>
          <a:bodyPr wrap="square" anchor="ctr">
            <a:noAutofit/>
          </a:bodyPr>
          <a:lstStyle/>
          <a:p>
            <a:endParaRPr lang="en-GB" sz="1600" dirty="0">
              <a:latin typeface="+mj-lt"/>
            </a:endParaRPr>
          </a:p>
        </p:txBody>
      </p:sp>
      <p:sp>
        <p:nvSpPr>
          <p:cNvPr id="6" name="Freeform 78">
            <a:extLst>
              <a:ext uri="{FF2B5EF4-FFF2-40B4-BE49-F238E27FC236}">
                <a16:creationId xmlns:a16="http://schemas.microsoft.com/office/drawing/2014/main" id="{2AEE1316-44FA-41DB-BE04-7E49159FA244}"/>
              </a:ext>
            </a:extLst>
          </p:cNvPr>
          <p:cNvSpPr>
            <a:spLocks noChangeArrowheads="1"/>
          </p:cNvSpPr>
          <p:nvPr/>
        </p:nvSpPr>
        <p:spPr bwMode="auto">
          <a:xfrm>
            <a:off x="6301038" y="3487862"/>
            <a:ext cx="1289165" cy="903006"/>
          </a:xfrm>
          <a:custGeom>
            <a:avLst/>
            <a:gdLst>
              <a:gd name="connsiteX0" fmla="*/ 0 w 3081600"/>
              <a:gd name="connsiteY0" fmla="*/ 0 h 2158531"/>
              <a:gd name="connsiteX1" fmla="*/ 734914 w 3081600"/>
              <a:gd name="connsiteY1" fmla="*/ 0 h 2158531"/>
              <a:gd name="connsiteX2" fmla="*/ 621127 w 3081600"/>
              <a:gd name="connsiteY2" fmla="*/ 243129 h 2158531"/>
              <a:gd name="connsiteX3" fmla="*/ 1091026 w 3081600"/>
              <a:gd name="connsiteY3" fmla="*/ 615551 h 2158531"/>
              <a:gd name="connsiteX4" fmla="*/ 1560223 w 3081600"/>
              <a:gd name="connsiteY4" fmla="*/ 243129 h 2158531"/>
              <a:gd name="connsiteX5" fmla="*/ 1445733 w 3081600"/>
              <a:gd name="connsiteY5" fmla="*/ 0 h 2158531"/>
              <a:gd name="connsiteX6" fmla="*/ 2450152 w 3081600"/>
              <a:gd name="connsiteY6" fmla="*/ 0 h 2158531"/>
              <a:gd name="connsiteX7" fmla="*/ 2450152 w 3081600"/>
              <a:gd name="connsiteY7" fmla="*/ 974622 h 2158531"/>
              <a:gd name="connsiteX8" fmla="*/ 2459985 w 3081600"/>
              <a:gd name="connsiteY8" fmla="*/ 963379 h 2158531"/>
              <a:gd name="connsiteX9" fmla="*/ 2709334 w 3081600"/>
              <a:gd name="connsiteY9" fmla="*/ 842518 h 2158531"/>
              <a:gd name="connsiteX10" fmla="*/ 3081600 w 3081600"/>
              <a:gd name="connsiteY10" fmla="*/ 1311910 h 2158531"/>
              <a:gd name="connsiteX11" fmla="*/ 2709334 w 3081600"/>
              <a:gd name="connsiteY11" fmla="*/ 1782005 h 2158531"/>
              <a:gd name="connsiteX12" fmla="*/ 2459985 w 3081600"/>
              <a:gd name="connsiteY12" fmla="*/ 1660441 h 2158531"/>
              <a:gd name="connsiteX13" fmla="*/ 2450152 w 3081600"/>
              <a:gd name="connsiteY13" fmla="*/ 1649198 h 2158531"/>
              <a:gd name="connsiteX14" fmla="*/ 2450152 w 3081600"/>
              <a:gd name="connsiteY14" fmla="*/ 2158531 h 2158531"/>
              <a:gd name="connsiteX15" fmla="*/ 2420529 w 3081600"/>
              <a:gd name="connsiteY15" fmla="*/ 2152181 h 2158531"/>
              <a:gd name="connsiteX16" fmla="*/ 2158580 w 3081600"/>
              <a:gd name="connsiteY16" fmla="*/ 2049442 h 2158531"/>
              <a:gd name="connsiteX17" fmla="*/ 1521459 w 3081600"/>
              <a:gd name="connsiteY17" fmla="*/ 1356691 h 2158531"/>
              <a:gd name="connsiteX18" fmla="*/ 261364 w 3081600"/>
              <a:gd name="connsiteY18" fmla="*/ 679063 h 2158531"/>
              <a:gd name="connsiteX19" fmla="*/ 39884 w 3081600"/>
              <a:gd name="connsiteY19" fmla="*/ 97543 h 215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081600" h="2158531">
                <a:moveTo>
                  <a:pt x="0" y="0"/>
                </a:moveTo>
                <a:lnTo>
                  <a:pt x="734914" y="0"/>
                </a:lnTo>
                <a:cubicBezTo>
                  <a:pt x="663973" y="65350"/>
                  <a:pt x="621127" y="150374"/>
                  <a:pt x="621127" y="243129"/>
                </a:cubicBezTo>
                <a:cubicBezTo>
                  <a:pt x="621127" y="448312"/>
                  <a:pt x="831142" y="615551"/>
                  <a:pt x="1091026" y="615551"/>
                </a:cubicBezTo>
                <a:cubicBezTo>
                  <a:pt x="1349506" y="615551"/>
                  <a:pt x="1560223" y="448312"/>
                  <a:pt x="1560223" y="243129"/>
                </a:cubicBezTo>
                <a:cubicBezTo>
                  <a:pt x="1560223" y="150374"/>
                  <a:pt x="1517377" y="65350"/>
                  <a:pt x="1445733" y="0"/>
                </a:cubicBezTo>
                <a:lnTo>
                  <a:pt x="2450152" y="0"/>
                </a:lnTo>
                <a:lnTo>
                  <a:pt x="2450152" y="974622"/>
                </a:lnTo>
                <a:cubicBezTo>
                  <a:pt x="2453664" y="970406"/>
                  <a:pt x="2457176" y="966893"/>
                  <a:pt x="2459985" y="963379"/>
                </a:cubicBezTo>
                <a:cubicBezTo>
                  <a:pt x="2526010" y="888192"/>
                  <a:pt x="2613106" y="842518"/>
                  <a:pt x="2709334" y="842518"/>
                </a:cubicBezTo>
                <a:cubicBezTo>
                  <a:pt x="2914432" y="842518"/>
                  <a:pt x="3081600" y="1052620"/>
                  <a:pt x="3081600" y="1311910"/>
                </a:cubicBezTo>
                <a:cubicBezTo>
                  <a:pt x="3081600" y="1571200"/>
                  <a:pt x="2914432" y="1782005"/>
                  <a:pt x="2709334" y="1782005"/>
                </a:cubicBezTo>
                <a:cubicBezTo>
                  <a:pt x="2613106" y="1782005"/>
                  <a:pt x="2526010" y="1735628"/>
                  <a:pt x="2459985" y="1660441"/>
                </a:cubicBezTo>
                <a:cubicBezTo>
                  <a:pt x="2457176" y="1656928"/>
                  <a:pt x="2453664" y="1652712"/>
                  <a:pt x="2450152" y="1649198"/>
                </a:cubicBezTo>
                <a:lnTo>
                  <a:pt x="2450152" y="2158531"/>
                </a:lnTo>
                <a:lnTo>
                  <a:pt x="2420529" y="2152181"/>
                </a:lnTo>
                <a:cubicBezTo>
                  <a:pt x="2251303" y="2110325"/>
                  <a:pt x="2158580" y="2049442"/>
                  <a:pt x="2158580" y="2049442"/>
                </a:cubicBezTo>
                <a:cubicBezTo>
                  <a:pt x="1438526" y="2007486"/>
                  <a:pt x="1521459" y="1356691"/>
                  <a:pt x="1521459" y="1356691"/>
                </a:cubicBezTo>
                <a:cubicBezTo>
                  <a:pt x="178431" y="1440114"/>
                  <a:pt x="261364" y="679063"/>
                  <a:pt x="261364" y="679063"/>
                </a:cubicBezTo>
                <a:cubicBezTo>
                  <a:pt x="-112323" y="484898"/>
                  <a:pt x="39884" y="97543"/>
                  <a:pt x="39884" y="97543"/>
                </a:cubicBezTo>
                <a:close/>
              </a:path>
            </a:pathLst>
          </a:custGeom>
          <a:solidFill>
            <a:schemeClr val="accent6"/>
          </a:solidFill>
          <a:ln w="76200">
            <a:solidFill>
              <a:schemeClr val="bg1"/>
            </a:solidFill>
          </a:ln>
          <a:effectLst/>
        </p:spPr>
        <p:txBody>
          <a:bodyPr wrap="square" anchor="ctr">
            <a:noAutofit/>
          </a:bodyPr>
          <a:lstStyle/>
          <a:p>
            <a:endParaRPr lang="en-GB" sz="1600" dirty="0">
              <a:latin typeface="+mj-lt"/>
            </a:endParaRPr>
          </a:p>
        </p:txBody>
      </p:sp>
      <p:sp>
        <p:nvSpPr>
          <p:cNvPr id="7" name="Freeform 76">
            <a:extLst>
              <a:ext uri="{FF2B5EF4-FFF2-40B4-BE49-F238E27FC236}">
                <a16:creationId xmlns:a16="http://schemas.microsoft.com/office/drawing/2014/main" id="{01894692-E2C7-4671-98D7-6D8217C3EEA7}"/>
              </a:ext>
            </a:extLst>
          </p:cNvPr>
          <p:cNvSpPr>
            <a:spLocks noChangeArrowheads="1"/>
          </p:cNvSpPr>
          <p:nvPr/>
        </p:nvSpPr>
        <p:spPr bwMode="auto">
          <a:xfrm>
            <a:off x="8430374" y="2493840"/>
            <a:ext cx="851900" cy="1251653"/>
          </a:xfrm>
          <a:custGeom>
            <a:avLst/>
            <a:gdLst>
              <a:gd name="connsiteX0" fmla="*/ 0 w 2036369"/>
              <a:gd name="connsiteY0" fmla="*/ 0 h 2991932"/>
              <a:gd name="connsiteX1" fmla="*/ 12922 w 2036369"/>
              <a:gd name="connsiteY1" fmla="*/ 3469 h 2991932"/>
              <a:gd name="connsiteX2" fmla="*/ 958695 w 2036369"/>
              <a:gd name="connsiteY2" fmla="*/ 839331 h 2991932"/>
              <a:gd name="connsiteX3" fmla="*/ 1498736 w 2036369"/>
              <a:gd name="connsiteY3" fmla="*/ 1600869 h 2991932"/>
              <a:gd name="connsiteX4" fmla="*/ 2028623 w 2036369"/>
              <a:gd name="connsiteY4" fmla="*/ 2342894 h 2991932"/>
              <a:gd name="connsiteX5" fmla="*/ 2036369 w 2036369"/>
              <a:gd name="connsiteY5" fmla="*/ 2376382 h 2991932"/>
              <a:gd name="connsiteX6" fmla="*/ 1722231 w 2036369"/>
              <a:gd name="connsiteY6" fmla="*/ 2376382 h 2991932"/>
              <a:gd name="connsiteX7" fmla="*/ 1836017 w 2036369"/>
              <a:gd name="connsiteY7" fmla="*/ 2619510 h 2991932"/>
              <a:gd name="connsiteX8" fmla="*/ 1366126 w 2036369"/>
              <a:gd name="connsiteY8" fmla="*/ 2991932 h 2991932"/>
              <a:gd name="connsiteX9" fmla="*/ 896937 w 2036369"/>
              <a:gd name="connsiteY9" fmla="*/ 2619510 h 2991932"/>
              <a:gd name="connsiteX10" fmla="*/ 1010722 w 2036369"/>
              <a:gd name="connsiteY10" fmla="*/ 2376382 h 2991932"/>
              <a:gd name="connsiteX11" fmla="*/ 0 w 2036369"/>
              <a:gd name="connsiteY11" fmla="*/ 2376382 h 2991932"/>
              <a:gd name="connsiteX12" fmla="*/ 0 w 2036369"/>
              <a:gd name="connsiteY12" fmla="*/ 1381382 h 2991932"/>
              <a:gd name="connsiteX13" fmla="*/ 217035 w 2036369"/>
              <a:gd name="connsiteY13" fmla="*/ 1469920 h 2991932"/>
              <a:gd name="connsiteX14" fmla="*/ 589998 w 2036369"/>
              <a:gd name="connsiteY14" fmla="*/ 999825 h 2991932"/>
              <a:gd name="connsiteX15" fmla="*/ 217035 w 2036369"/>
              <a:gd name="connsiteY15" fmla="*/ 530433 h 2991932"/>
              <a:gd name="connsiteX16" fmla="*/ 0 w 2036369"/>
              <a:gd name="connsiteY16" fmla="*/ 618268 h 2991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36369" h="2991932">
                <a:moveTo>
                  <a:pt x="0" y="0"/>
                </a:moveTo>
                <a:lnTo>
                  <a:pt x="12922" y="3469"/>
                </a:lnTo>
                <a:cubicBezTo>
                  <a:pt x="684073" y="230813"/>
                  <a:pt x="958695" y="839331"/>
                  <a:pt x="958695" y="839331"/>
                </a:cubicBezTo>
                <a:cubicBezTo>
                  <a:pt x="1457269" y="839331"/>
                  <a:pt x="1498736" y="1600869"/>
                  <a:pt x="1498736" y="1600869"/>
                </a:cubicBezTo>
                <a:cubicBezTo>
                  <a:pt x="1830956" y="1694538"/>
                  <a:pt x="1976577" y="2130678"/>
                  <a:pt x="2028623" y="2342894"/>
                </a:cubicBezTo>
                <a:lnTo>
                  <a:pt x="2036369" y="2376382"/>
                </a:lnTo>
                <a:lnTo>
                  <a:pt x="1722231" y="2376382"/>
                </a:lnTo>
                <a:cubicBezTo>
                  <a:pt x="1793172" y="2441731"/>
                  <a:pt x="1836017" y="2526756"/>
                  <a:pt x="1836017" y="2619510"/>
                </a:cubicBezTo>
                <a:cubicBezTo>
                  <a:pt x="1836017" y="2824694"/>
                  <a:pt x="1626006" y="2991932"/>
                  <a:pt x="1366126" y="2991932"/>
                </a:cubicBezTo>
                <a:cubicBezTo>
                  <a:pt x="1107651" y="2991932"/>
                  <a:pt x="896937" y="2824694"/>
                  <a:pt x="896937" y="2619510"/>
                </a:cubicBezTo>
                <a:cubicBezTo>
                  <a:pt x="896937" y="2526756"/>
                  <a:pt x="939782" y="2441731"/>
                  <a:pt x="1010722" y="2376382"/>
                </a:cubicBezTo>
                <a:lnTo>
                  <a:pt x="0" y="2376382"/>
                </a:lnTo>
                <a:lnTo>
                  <a:pt x="0" y="1381382"/>
                </a:lnTo>
                <a:cubicBezTo>
                  <a:pt x="61107" y="1436894"/>
                  <a:pt x="136261" y="1469920"/>
                  <a:pt x="217035" y="1469920"/>
                </a:cubicBezTo>
                <a:cubicBezTo>
                  <a:pt x="422832" y="1469920"/>
                  <a:pt x="589998" y="1259115"/>
                  <a:pt x="589998" y="999825"/>
                </a:cubicBezTo>
                <a:cubicBezTo>
                  <a:pt x="589998" y="740535"/>
                  <a:pt x="422832" y="530433"/>
                  <a:pt x="217035" y="530433"/>
                </a:cubicBezTo>
                <a:cubicBezTo>
                  <a:pt x="136261" y="530433"/>
                  <a:pt x="61107" y="562756"/>
                  <a:pt x="0" y="618268"/>
                </a:cubicBezTo>
                <a:close/>
              </a:path>
            </a:pathLst>
          </a:custGeom>
          <a:solidFill>
            <a:schemeClr val="accent3"/>
          </a:solidFill>
          <a:ln w="76200">
            <a:solidFill>
              <a:schemeClr val="bg1"/>
            </a:solidFill>
          </a:ln>
          <a:effectLst/>
        </p:spPr>
        <p:txBody>
          <a:bodyPr wrap="square" anchor="ctr">
            <a:noAutofit/>
          </a:bodyPr>
          <a:lstStyle/>
          <a:p>
            <a:endParaRPr lang="en-GB" sz="1600" dirty="0">
              <a:latin typeface="+mj-lt"/>
            </a:endParaRPr>
          </a:p>
        </p:txBody>
      </p:sp>
      <p:sp>
        <p:nvSpPr>
          <p:cNvPr id="8" name="Freeform 73">
            <a:extLst>
              <a:ext uri="{FF2B5EF4-FFF2-40B4-BE49-F238E27FC236}">
                <a16:creationId xmlns:a16="http://schemas.microsoft.com/office/drawing/2014/main" id="{9E91C371-CC21-4736-A500-BE4E764BC7B9}"/>
              </a:ext>
            </a:extLst>
          </p:cNvPr>
          <p:cNvSpPr>
            <a:spLocks noChangeArrowheads="1"/>
          </p:cNvSpPr>
          <p:nvPr/>
        </p:nvSpPr>
        <p:spPr bwMode="auto">
          <a:xfrm>
            <a:off x="7070758" y="2437954"/>
            <a:ext cx="1612063" cy="1049614"/>
          </a:xfrm>
          <a:custGeom>
            <a:avLst/>
            <a:gdLst>
              <a:gd name="connsiteX0" fmla="*/ 1670189 w 3853452"/>
              <a:gd name="connsiteY0" fmla="*/ 3 h 2508981"/>
              <a:gd name="connsiteX1" fmla="*/ 2090495 w 3853452"/>
              <a:gd name="connsiteY1" fmla="*/ 156254 h 2508981"/>
              <a:gd name="connsiteX2" fmla="*/ 3069967 w 3853452"/>
              <a:gd name="connsiteY2" fmla="*/ 85249 h 2508981"/>
              <a:gd name="connsiteX3" fmla="*/ 3254183 w 3853452"/>
              <a:gd name="connsiteY3" fmla="*/ 134709 h 2508981"/>
              <a:gd name="connsiteX4" fmla="*/ 3254183 w 3853452"/>
              <a:gd name="connsiteY4" fmla="*/ 760653 h 2508981"/>
              <a:gd name="connsiteX5" fmla="*/ 3264018 w 3853452"/>
              <a:gd name="connsiteY5" fmla="*/ 751522 h 2508981"/>
              <a:gd name="connsiteX6" fmla="*/ 3480402 w 3853452"/>
              <a:gd name="connsiteY6" fmla="*/ 663719 h 2508981"/>
              <a:gd name="connsiteX7" fmla="*/ 3853452 w 3853452"/>
              <a:gd name="connsiteY7" fmla="*/ 1132937 h 2508981"/>
              <a:gd name="connsiteX8" fmla="*/ 3480402 w 3853452"/>
              <a:gd name="connsiteY8" fmla="*/ 1602857 h 2508981"/>
              <a:gd name="connsiteX9" fmla="*/ 3264018 w 3853452"/>
              <a:gd name="connsiteY9" fmla="*/ 1514352 h 2508981"/>
              <a:gd name="connsiteX10" fmla="*/ 3254183 w 3853452"/>
              <a:gd name="connsiteY10" fmla="*/ 1505220 h 2508981"/>
              <a:gd name="connsiteX11" fmla="*/ 3254183 w 3853452"/>
              <a:gd name="connsiteY11" fmla="*/ 2508981 h 2508981"/>
              <a:gd name="connsiteX12" fmla="*/ 2292400 w 3853452"/>
              <a:gd name="connsiteY12" fmla="*/ 2508981 h 2508981"/>
              <a:gd name="connsiteX13" fmla="*/ 2406212 w 3853452"/>
              <a:gd name="connsiteY13" fmla="*/ 2266645 h 2508981"/>
              <a:gd name="connsiteX14" fmla="*/ 1936211 w 3853452"/>
              <a:gd name="connsiteY14" fmla="*/ 1893659 h 2508981"/>
              <a:gd name="connsiteX15" fmla="*/ 1466911 w 3853452"/>
              <a:gd name="connsiteY15" fmla="*/ 2266645 h 2508981"/>
              <a:gd name="connsiteX16" fmla="*/ 1581426 w 3853452"/>
              <a:gd name="connsiteY16" fmla="*/ 2508981 h 2508981"/>
              <a:gd name="connsiteX17" fmla="*/ 609105 w 3853452"/>
              <a:gd name="connsiteY17" fmla="*/ 2508981 h 2508981"/>
              <a:gd name="connsiteX18" fmla="*/ 609105 w 3853452"/>
              <a:gd name="connsiteY18" fmla="*/ 1496089 h 2508981"/>
              <a:gd name="connsiteX19" fmla="*/ 599270 w 3853452"/>
              <a:gd name="connsiteY19" fmla="*/ 1505220 h 2508981"/>
              <a:gd name="connsiteX20" fmla="*/ 373051 w 3853452"/>
              <a:gd name="connsiteY20" fmla="*/ 1602857 h 2508981"/>
              <a:gd name="connsiteX21" fmla="*/ 0 w 3853452"/>
              <a:gd name="connsiteY21" fmla="*/ 1132937 h 2508981"/>
              <a:gd name="connsiteX22" fmla="*/ 373051 w 3853452"/>
              <a:gd name="connsiteY22" fmla="*/ 663719 h 2508981"/>
              <a:gd name="connsiteX23" fmla="*/ 599270 w 3853452"/>
              <a:gd name="connsiteY23" fmla="*/ 760653 h 2508981"/>
              <a:gd name="connsiteX24" fmla="*/ 609105 w 3853452"/>
              <a:gd name="connsiteY24" fmla="*/ 770487 h 2508981"/>
              <a:gd name="connsiteX25" fmla="*/ 609105 w 3853452"/>
              <a:gd name="connsiteY25" fmla="*/ 268384 h 2508981"/>
              <a:gd name="connsiteX26" fmla="*/ 633107 w 3853452"/>
              <a:gd name="connsiteY26" fmla="*/ 221786 h 2508981"/>
              <a:gd name="connsiteX27" fmla="*/ 1287996 w 3853452"/>
              <a:gd name="connsiteY27" fmla="*/ 128446 h 2508981"/>
              <a:gd name="connsiteX28" fmla="*/ 1670189 w 3853452"/>
              <a:gd name="connsiteY28" fmla="*/ 3 h 2508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853452" h="2508981">
                <a:moveTo>
                  <a:pt x="1670189" y="3"/>
                </a:moveTo>
                <a:cubicBezTo>
                  <a:pt x="1920326" y="-775"/>
                  <a:pt x="2090495" y="156254"/>
                  <a:pt x="2090495" y="156254"/>
                </a:cubicBezTo>
                <a:cubicBezTo>
                  <a:pt x="2474792" y="38560"/>
                  <a:pt x="2799329" y="30754"/>
                  <a:pt x="3069967" y="85249"/>
                </a:cubicBezTo>
                <a:lnTo>
                  <a:pt x="3254183" y="134709"/>
                </a:lnTo>
                <a:lnTo>
                  <a:pt x="3254183" y="760653"/>
                </a:lnTo>
                <a:cubicBezTo>
                  <a:pt x="3256993" y="757141"/>
                  <a:pt x="3260506" y="754331"/>
                  <a:pt x="3264018" y="751522"/>
                </a:cubicBezTo>
                <a:cubicBezTo>
                  <a:pt x="3324437" y="696030"/>
                  <a:pt x="3399609" y="663719"/>
                  <a:pt x="3480402" y="663719"/>
                </a:cubicBezTo>
                <a:cubicBezTo>
                  <a:pt x="3686247" y="663719"/>
                  <a:pt x="3853452" y="873743"/>
                  <a:pt x="3853452" y="1132937"/>
                </a:cubicBezTo>
                <a:cubicBezTo>
                  <a:pt x="3853452" y="1392130"/>
                  <a:pt x="3686247" y="1602857"/>
                  <a:pt x="3480402" y="1602857"/>
                </a:cubicBezTo>
                <a:cubicBezTo>
                  <a:pt x="3399609" y="1602857"/>
                  <a:pt x="3324437" y="1569843"/>
                  <a:pt x="3264018" y="1514352"/>
                </a:cubicBezTo>
                <a:cubicBezTo>
                  <a:pt x="3260506" y="1511542"/>
                  <a:pt x="3256993" y="1508732"/>
                  <a:pt x="3254183" y="1505220"/>
                </a:cubicBezTo>
                <a:lnTo>
                  <a:pt x="3254183" y="2508981"/>
                </a:lnTo>
                <a:lnTo>
                  <a:pt x="2292400" y="2508981"/>
                </a:lnTo>
                <a:cubicBezTo>
                  <a:pt x="2363357" y="2443655"/>
                  <a:pt x="2406212" y="2359365"/>
                  <a:pt x="2406212" y="2266645"/>
                </a:cubicBezTo>
                <a:cubicBezTo>
                  <a:pt x="2406212" y="2060836"/>
                  <a:pt x="2196152" y="1893659"/>
                  <a:pt x="1936211" y="1893659"/>
                </a:cubicBezTo>
                <a:cubicBezTo>
                  <a:pt x="1677674" y="1893659"/>
                  <a:pt x="1466911" y="2060836"/>
                  <a:pt x="1466911" y="2266645"/>
                </a:cubicBezTo>
                <a:cubicBezTo>
                  <a:pt x="1466911" y="2359365"/>
                  <a:pt x="1509766" y="2443655"/>
                  <a:pt x="1581426" y="2508981"/>
                </a:cubicBezTo>
                <a:lnTo>
                  <a:pt x="609105" y="2508981"/>
                </a:lnTo>
                <a:lnTo>
                  <a:pt x="609105" y="1496089"/>
                </a:lnTo>
                <a:lnTo>
                  <a:pt x="599270" y="1505220"/>
                </a:lnTo>
                <a:cubicBezTo>
                  <a:pt x="536743" y="1566331"/>
                  <a:pt x="458059" y="1602857"/>
                  <a:pt x="373051" y="1602857"/>
                </a:cubicBezTo>
                <a:cubicBezTo>
                  <a:pt x="166503" y="1602857"/>
                  <a:pt x="0" y="1392130"/>
                  <a:pt x="0" y="1132937"/>
                </a:cubicBezTo>
                <a:cubicBezTo>
                  <a:pt x="0" y="873743"/>
                  <a:pt x="166503" y="663719"/>
                  <a:pt x="373051" y="663719"/>
                </a:cubicBezTo>
                <a:cubicBezTo>
                  <a:pt x="458059" y="663719"/>
                  <a:pt x="536743" y="700245"/>
                  <a:pt x="599270" y="760653"/>
                </a:cubicBezTo>
                <a:cubicBezTo>
                  <a:pt x="602783" y="764165"/>
                  <a:pt x="605593" y="766975"/>
                  <a:pt x="609105" y="770487"/>
                </a:cubicBezTo>
                <a:lnTo>
                  <a:pt x="609105" y="268384"/>
                </a:lnTo>
                <a:lnTo>
                  <a:pt x="633107" y="221786"/>
                </a:lnTo>
                <a:cubicBezTo>
                  <a:pt x="837362" y="-102664"/>
                  <a:pt x="1287996" y="128446"/>
                  <a:pt x="1287996" y="128446"/>
                </a:cubicBezTo>
                <a:cubicBezTo>
                  <a:pt x="1426269" y="33315"/>
                  <a:pt x="1556490" y="357"/>
                  <a:pt x="1670189" y="3"/>
                </a:cubicBezTo>
                <a:close/>
              </a:path>
            </a:pathLst>
          </a:custGeom>
          <a:solidFill>
            <a:schemeClr val="accent2"/>
          </a:solidFill>
          <a:ln w="76200">
            <a:solidFill>
              <a:schemeClr val="bg1"/>
            </a:solidFill>
          </a:ln>
          <a:effectLst/>
        </p:spPr>
        <p:txBody>
          <a:bodyPr wrap="square" anchor="ctr">
            <a:noAutofit/>
          </a:bodyPr>
          <a:lstStyle/>
          <a:p>
            <a:endParaRPr lang="en-GB" sz="1600" dirty="0">
              <a:latin typeface="+mj-lt"/>
            </a:endParaRPr>
          </a:p>
        </p:txBody>
      </p:sp>
      <p:sp>
        <p:nvSpPr>
          <p:cNvPr id="9" name="Freeform 71">
            <a:extLst>
              <a:ext uri="{FF2B5EF4-FFF2-40B4-BE49-F238E27FC236}">
                <a16:creationId xmlns:a16="http://schemas.microsoft.com/office/drawing/2014/main" id="{F91D5179-9E5E-41A4-B2A9-95A1298ACBAA}"/>
              </a:ext>
            </a:extLst>
          </p:cNvPr>
          <p:cNvSpPr>
            <a:spLocks noChangeArrowheads="1"/>
          </p:cNvSpPr>
          <p:nvPr/>
        </p:nvSpPr>
        <p:spPr bwMode="auto">
          <a:xfrm>
            <a:off x="6273291" y="2526028"/>
            <a:ext cx="1052506" cy="1219464"/>
          </a:xfrm>
          <a:custGeom>
            <a:avLst/>
            <a:gdLst>
              <a:gd name="connsiteX0" fmla="*/ 2177256 w 2515893"/>
              <a:gd name="connsiteY0" fmla="*/ 602 h 2914988"/>
              <a:gd name="connsiteX1" fmla="*/ 2501999 w 2515893"/>
              <a:gd name="connsiteY1" fmla="*/ 83784 h 2914988"/>
              <a:gd name="connsiteX2" fmla="*/ 2515893 w 2515893"/>
              <a:gd name="connsiteY2" fmla="*/ 56810 h 2914988"/>
              <a:gd name="connsiteX3" fmla="*/ 2515893 w 2515893"/>
              <a:gd name="connsiteY3" fmla="*/ 550459 h 2914988"/>
              <a:gd name="connsiteX4" fmla="*/ 2289071 w 2515893"/>
              <a:gd name="connsiteY4" fmla="*/ 453489 h 2914988"/>
              <a:gd name="connsiteX5" fmla="*/ 1916885 w 2515893"/>
              <a:gd name="connsiteY5" fmla="*/ 922881 h 2914988"/>
              <a:gd name="connsiteX6" fmla="*/ 2289071 w 2515893"/>
              <a:gd name="connsiteY6" fmla="*/ 1392976 h 2914988"/>
              <a:gd name="connsiteX7" fmla="*/ 2515893 w 2515893"/>
              <a:gd name="connsiteY7" fmla="*/ 1295303 h 2914988"/>
              <a:gd name="connsiteX8" fmla="*/ 2515893 w 2515893"/>
              <a:gd name="connsiteY8" fmla="*/ 2299438 h 2914988"/>
              <a:gd name="connsiteX9" fmla="*/ 1511695 w 2515893"/>
              <a:gd name="connsiteY9" fmla="*/ 2299438 h 2914988"/>
              <a:gd name="connsiteX10" fmla="*/ 1625458 w 2515893"/>
              <a:gd name="connsiteY10" fmla="*/ 2542566 h 2914988"/>
              <a:gd name="connsiteX11" fmla="*/ 1155662 w 2515893"/>
              <a:gd name="connsiteY11" fmla="*/ 2914988 h 2914988"/>
              <a:gd name="connsiteX12" fmla="*/ 686568 w 2515893"/>
              <a:gd name="connsiteY12" fmla="*/ 2542566 h 2914988"/>
              <a:gd name="connsiteX13" fmla="*/ 801033 w 2515893"/>
              <a:gd name="connsiteY13" fmla="*/ 2299438 h 2914988"/>
              <a:gd name="connsiteX14" fmla="*/ 66442 w 2515893"/>
              <a:gd name="connsiteY14" fmla="*/ 2299438 h 2914988"/>
              <a:gd name="connsiteX15" fmla="*/ 41993 w 2515893"/>
              <a:gd name="connsiteY15" fmla="*/ 2239644 h 2914988"/>
              <a:gd name="connsiteX16" fmla="*/ 687716 w 2515893"/>
              <a:gd name="connsiteY16" fmla="*/ 1011680 h 2914988"/>
              <a:gd name="connsiteX17" fmla="*/ 1227757 w 2515893"/>
              <a:gd name="connsiteY17" fmla="*/ 513095 h 2914988"/>
              <a:gd name="connsiteX18" fmla="*/ 1920004 w 2515893"/>
              <a:gd name="connsiteY18" fmla="*/ 167207 h 2914988"/>
              <a:gd name="connsiteX19" fmla="*/ 2177256 w 2515893"/>
              <a:gd name="connsiteY19" fmla="*/ 602 h 2914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15893" h="2914988">
                <a:moveTo>
                  <a:pt x="2177256" y="602"/>
                </a:moveTo>
                <a:cubicBezTo>
                  <a:pt x="2339639" y="-8260"/>
                  <a:pt x="2501999" y="83784"/>
                  <a:pt x="2501999" y="83784"/>
                </a:cubicBezTo>
                <a:lnTo>
                  <a:pt x="2515893" y="56810"/>
                </a:lnTo>
                <a:lnTo>
                  <a:pt x="2515893" y="550459"/>
                </a:lnTo>
                <a:cubicBezTo>
                  <a:pt x="2452691" y="490028"/>
                  <a:pt x="2374743" y="453489"/>
                  <a:pt x="2289071" y="453489"/>
                </a:cubicBezTo>
                <a:cubicBezTo>
                  <a:pt x="2083315" y="453489"/>
                  <a:pt x="1916885" y="663591"/>
                  <a:pt x="1916885" y="922881"/>
                </a:cubicBezTo>
                <a:cubicBezTo>
                  <a:pt x="1916885" y="1182171"/>
                  <a:pt x="2083315" y="1392976"/>
                  <a:pt x="2289071" y="1392976"/>
                </a:cubicBezTo>
                <a:cubicBezTo>
                  <a:pt x="2374743" y="1392976"/>
                  <a:pt x="2452691" y="1356437"/>
                  <a:pt x="2515893" y="1295303"/>
                </a:cubicBezTo>
                <a:lnTo>
                  <a:pt x="2515893" y="2299438"/>
                </a:lnTo>
                <a:lnTo>
                  <a:pt x="1511695" y="2299438"/>
                </a:lnTo>
                <a:cubicBezTo>
                  <a:pt x="1582621" y="2364787"/>
                  <a:pt x="1625458" y="2449812"/>
                  <a:pt x="1625458" y="2542566"/>
                </a:cubicBezTo>
                <a:cubicBezTo>
                  <a:pt x="1625458" y="2747750"/>
                  <a:pt x="1415489" y="2914988"/>
                  <a:pt x="1155662" y="2914988"/>
                </a:cubicBezTo>
                <a:cubicBezTo>
                  <a:pt x="896537" y="2914988"/>
                  <a:pt x="686568" y="2747750"/>
                  <a:pt x="686568" y="2542566"/>
                </a:cubicBezTo>
                <a:cubicBezTo>
                  <a:pt x="686568" y="2449812"/>
                  <a:pt x="729405" y="2364787"/>
                  <a:pt x="801033" y="2299438"/>
                </a:cubicBezTo>
                <a:lnTo>
                  <a:pt x="66442" y="2299438"/>
                </a:lnTo>
                <a:lnTo>
                  <a:pt x="41993" y="2239644"/>
                </a:lnTo>
                <a:cubicBezTo>
                  <a:pt x="-200690" y="1474330"/>
                  <a:pt x="687716" y="1011680"/>
                  <a:pt x="687716" y="1011680"/>
                </a:cubicBezTo>
                <a:cubicBezTo>
                  <a:pt x="701376" y="457967"/>
                  <a:pt x="1227757" y="513095"/>
                  <a:pt x="1227757" y="513095"/>
                </a:cubicBezTo>
                <a:cubicBezTo>
                  <a:pt x="1393623" y="14997"/>
                  <a:pt x="1920004" y="167207"/>
                  <a:pt x="1920004" y="167207"/>
                </a:cubicBezTo>
                <a:cubicBezTo>
                  <a:pt x="1982387" y="47561"/>
                  <a:pt x="2079826" y="5918"/>
                  <a:pt x="2177256" y="602"/>
                </a:cubicBezTo>
                <a:close/>
              </a:path>
            </a:pathLst>
          </a:custGeom>
          <a:solidFill>
            <a:schemeClr val="accent1"/>
          </a:solidFill>
          <a:ln w="76200">
            <a:solidFill>
              <a:schemeClr val="bg1"/>
            </a:solidFill>
          </a:ln>
          <a:effectLst/>
        </p:spPr>
        <p:txBody>
          <a:bodyPr wrap="square" anchor="ctr">
            <a:noAutofit/>
          </a:bodyPr>
          <a:lstStyle/>
          <a:p>
            <a:endParaRPr lang="en-GB" sz="1600" dirty="0">
              <a:latin typeface="+mj-lt"/>
            </a:endParaRPr>
          </a:p>
        </p:txBody>
      </p:sp>
      <p:sp>
        <p:nvSpPr>
          <p:cNvPr id="10" name="Freeform 132">
            <a:extLst>
              <a:ext uri="{FF2B5EF4-FFF2-40B4-BE49-F238E27FC236}">
                <a16:creationId xmlns:a16="http://schemas.microsoft.com/office/drawing/2014/main" id="{3B071B67-5371-447C-AA1E-3A5057B96DAF}"/>
              </a:ext>
            </a:extLst>
          </p:cNvPr>
          <p:cNvSpPr>
            <a:spLocks noChangeArrowheads="1"/>
          </p:cNvSpPr>
          <p:nvPr/>
        </p:nvSpPr>
        <p:spPr bwMode="auto">
          <a:xfrm>
            <a:off x="7326091" y="3229938"/>
            <a:ext cx="1106582" cy="2778513"/>
          </a:xfrm>
          <a:custGeom>
            <a:avLst/>
            <a:gdLst>
              <a:gd name="connsiteX0" fmla="*/ 1480544 w 2950116"/>
              <a:gd name="connsiteY0" fmla="*/ 0 h 7407439"/>
              <a:gd name="connsiteX1" fmla="*/ 2004888 w 2950116"/>
              <a:gd name="connsiteY1" fmla="*/ 416249 h 7407439"/>
              <a:gd name="connsiteX2" fmla="*/ 1877133 w 2950116"/>
              <a:gd name="connsiteY2" fmla="*/ 686693 h 7407439"/>
              <a:gd name="connsiteX3" fmla="*/ 2950116 w 2950116"/>
              <a:gd name="connsiteY3" fmla="*/ 686693 h 7407439"/>
              <a:gd name="connsiteX4" fmla="*/ 2950116 w 2950116"/>
              <a:gd name="connsiteY4" fmla="*/ 1773956 h 7407439"/>
              <a:gd name="connsiteX5" fmla="*/ 2661689 w 2950116"/>
              <a:gd name="connsiteY5" fmla="*/ 1626584 h 7407439"/>
              <a:gd name="connsiteX6" fmla="*/ 2245506 w 2950116"/>
              <a:gd name="connsiteY6" fmla="*/ 2150226 h 7407439"/>
              <a:gd name="connsiteX7" fmla="*/ 2661689 w 2950116"/>
              <a:gd name="connsiteY7" fmla="*/ 2673869 h 7407439"/>
              <a:gd name="connsiteX8" fmla="*/ 2950116 w 2950116"/>
              <a:gd name="connsiteY8" fmla="*/ 2526496 h 7407439"/>
              <a:gd name="connsiteX9" fmla="*/ 2950116 w 2950116"/>
              <a:gd name="connsiteY9" fmla="*/ 3648887 h 7407439"/>
              <a:gd name="connsiteX10" fmla="*/ 2950116 w 2950116"/>
              <a:gd name="connsiteY10" fmla="*/ 3649034 h 7407439"/>
              <a:gd name="connsiteX11" fmla="*/ 2950116 w 2950116"/>
              <a:gd name="connsiteY11" fmla="*/ 4079420 h 7407439"/>
              <a:gd name="connsiteX12" fmla="*/ 2907059 w 2950116"/>
              <a:gd name="connsiteY12" fmla="*/ 4094923 h 7407439"/>
              <a:gd name="connsiteX13" fmla="*/ 2623619 w 2950116"/>
              <a:gd name="connsiteY13" fmla="*/ 4084934 h 7407439"/>
              <a:gd name="connsiteX14" fmla="*/ 2700623 w 2950116"/>
              <a:gd name="connsiteY14" fmla="*/ 4194239 h 7407439"/>
              <a:gd name="connsiteX15" fmla="*/ 2712563 w 2950116"/>
              <a:gd name="connsiteY15" fmla="*/ 4219405 h 7407439"/>
              <a:gd name="connsiteX16" fmla="*/ 2715838 w 2950116"/>
              <a:gd name="connsiteY16" fmla="*/ 4221231 h 7407439"/>
              <a:gd name="connsiteX17" fmla="*/ 2919703 w 2950116"/>
              <a:gd name="connsiteY17" fmla="*/ 5478203 h 7407439"/>
              <a:gd name="connsiteX18" fmla="*/ 2924786 w 2950116"/>
              <a:gd name="connsiteY18" fmla="*/ 5796942 h 7407439"/>
              <a:gd name="connsiteX19" fmla="*/ 2924863 w 2950116"/>
              <a:gd name="connsiteY19" fmla="*/ 5796942 h 7407439"/>
              <a:gd name="connsiteX20" fmla="*/ 2924863 w 2950116"/>
              <a:gd name="connsiteY20" fmla="*/ 5801796 h 7407439"/>
              <a:gd name="connsiteX21" fmla="*/ 2924863 w 2950116"/>
              <a:gd name="connsiteY21" fmla="*/ 7407439 h 7407439"/>
              <a:gd name="connsiteX22" fmla="*/ 2670878 w 2950116"/>
              <a:gd name="connsiteY22" fmla="*/ 7407439 h 7407439"/>
              <a:gd name="connsiteX23" fmla="*/ 2416893 w 2950116"/>
              <a:gd name="connsiteY23" fmla="*/ 7407439 h 7407439"/>
              <a:gd name="connsiteX24" fmla="*/ 2416893 w 2950116"/>
              <a:gd name="connsiteY24" fmla="*/ 5801796 h 7407439"/>
              <a:gd name="connsiteX25" fmla="*/ 2416893 w 2950116"/>
              <a:gd name="connsiteY25" fmla="*/ 5796942 h 7407439"/>
              <a:gd name="connsiteX26" fmla="*/ 2416970 w 2950116"/>
              <a:gd name="connsiteY26" fmla="*/ 5796942 h 7407439"/>
              <a:gd name="connsiteX27" fmla="*/ 2422053 w 2950116"/>
              <a:gd name="connsiteY27" fmla="*/ 5478203 h 7407439"/>
              <a:gd name="connsiteX28" fmla="*/ 2451970 w 2950116"/>
              <a:gd name="connsiteY28" fmla="*/ 4996471 h 7407439"/>
              <a:gd name="connsiteX29" fmla="*/ 2435825 w 2950116"/>
              <a:gd name="connsiteY29" fmla="*/ 4867539 h 7407439"/>
              <a:gd name="connsiteX30" fmla="*/ 2384023 w 2950116"/>
              <a:gd name="connsiteY30" fmla="*/ 4747345 h 7407439"/>
              <a:gd name="connsiteX31" fmla="*/ 2384023 w 2950116"/>
              <a:gd name="connsiteY31" fmla="*/ 4747343 h 7407439"/>
              <a:gd name="connsiteX32" fmla="*/ 2322701 w 2950116"/>
              <a:gd name="connsiteY32" fmla="*/ 4605061 h 7407439"/>
              <a:gd name="connsiteX33" fmla="*/ 2021085 w 2950116"/>
              <a:gd name="connsiteY33" fmla="*/ 4081129 h 7407439"/>
              <a:gd name="connsiteX34" fmla="*/ 1984288 w 2950116"/>
              <a:gd name="connsiteY34" fmla="*/ 4029127 h 7407439"/>
              <a:gd name="connsiteX35" fmla="*/ 1965208 w 2950116"/>
              <a:gd name="connsiteY35" fmla="*/ 4002163 h 7407439"/>
              <a:gd name="connsiteX36" fmla="*/ 1712277 w 2950116"/>
              <a:gd name="connsiteY36" fmla="*/ 3699169 h 7407439"/>
              <a:gd name="connsiteX37" fmla="*/ 1079506 w 2950116"/>
              <a:gd name="connsiteY37" fmla="*/ 2973343 h 7407439"/>
              <a:gd name="connsiteX38" fmla="*/ 52886 w 2950116"/>
              <a:gd name="connsiteY38" fmla="*/ 3106375 h 7407439"/>
              <a:gd name="connsiteX39" fmla="*/ 0 w 2950116"/>
              <a:gd name="connsiteY39" fmla="*/ 3095038 h 7407439"/>
              <a:gd name="connsiteX40" fmla="*/ 0 w 2950116"/>
              <a:gd name="connsiteY40" fmla="*/ 2539038 h 7407439"/>
              <a:gd name="connsiteX41" fmla="*/ 277455 w 2950116"/>
              <a:gd name="connsiteY41" fmla="*/ 2673869 h 7407439"/>
              <a:gd name="connsiteX42" fmla="*/ 693638 w 2950116"/>
              <a:gd name="connsiteY42" fmla="*/ 2150226 h 7407439"/>
              <a:gd name="connsiteX43" fmla="*/ 277455 w 2950116"/>
              <a:gd name="connsiteY43" fmla="*/ 1626584 h 7407439"/>
              <a:gd name="connsiteX44" fmla="*/ 0 w 2950116"/>
              <a:gd name="connsiteY44" fmla="*/ 1761413 h 7407439"/>
              <a:gd name="connsiteX45" fmla="*/ 0 w 2950116"/>
              <a:gd name="connsiteY45" fmla="*/ 686693 h 7407439"/>
              <a:gd name="connsiteX46" fmla="*/ 1083956 w 2950116"/>
              <a:gd name="connsiteY46" fmla="*/ 686693 h 7407439"/>
              <a:gd name="connsiteX47" fmla="*/ 956985 w 2950116"/>
              <a:gd name="connsiteY47" fmla="*/ 416249 h 7407439"/>
              <a:gd name="connsiteX48" fmla="*/ 1480544 w 2950116"/>
              <a:gd name="connsiteY48" fmla="*/ 0 h 7407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950116" h="7407439">
                <a:moveTo>
                  <a:pt x="1480544" y="0"/>
                </a:moveTo>
                <a:cubicBezTo>
                  <a:pt x="1769757" y="0"/>
                  <a:pt x="2004888" y="185784"/>
                  <a:pt x="2004888" y="416249"/>
                </a:cubicBezTo>
                <a:cubicBezTo>
                  <a:pt x="2004888" y="519723"/>
                  <a:pt x="1957077" y="614575"/>
                  <a:pt x="1877133" y="686693"/>
                </a:cubicBezTo>
                <a:lnTo>
                  <a:pt x="2950116" y="686693"/>
                </a:lnTo>
                <a:lnTo>
                  <a:pt x="2950116" y="1773956"/>
                </a:lnTo>
                <a:cubicBezTo>
                  <a:pt x="2875658" y="1682240"/>
                  <a:pt x="2773767" y="1626584"/>
                  <a:pt x="2661689" y="1626584"/>
                </a:cubicBezTo>
                <a:cubicBezTo>
                  <a:pt x="2432044" y="1626584"/>
                  <a:pt x="2245506" y="1860969"/>
                  <a:pt x="2245506" y="2150226"/>
                </a:cubicBezTo>
                <a:cubicBezTo>
                  <a:pt x="2245506" y="2440267"/>
                  <a:pt x="2432044" y="2673869"/>
                  <a:pt x="2661689" y="2673869"/>
                </a:cubicBezTo>
                <a:cubicBezTo>
                  <a:pt x="2773767" y="2673869"/>
                  <a:pt x="2875658" y="2618212"/>
                  <a:pt x="2950116" y="2526496"/>
                </a:cubicBezTo>
                <a:lnTo>
                  <a:pt x="2950116" y="3648887"/>
                </a:lnTo>
                <a:lnTo>
                  <a:pt x="2950116" y="3649034"/>
                </a:lnTo>
                <a:lnTo>
                  <a:pt x="2950116" y="4079420"/>
                </a:lnTo>
                <a:lnTo>
                  <a:pt x="2907059" y="4094923"/>
                </a:lnTo>
                <a:cubicBezTo>
                  <a:pt x="2768355" y="4127229"/>
                  <a:pt x="2623619" y="4084934"/>
                  <a:pt x="2623619" y="4084934"/>
                </a:cubicBezTo>
                <a:cubicBezTo>
                  <a:pt x="2652523" y="4117784"/>
                  <a:pt x="2678062" y="4154731"/>
                  <a:pt x="2700623" y="4194239"/>
                </a:cubicBezTo>
                <a:lnTo>
                  <a:pt x="2712563" y="4219405"/>
                </a:lnTo>
                <a:lnTo>
                  <a:pt x="2715838" y="4221231"/>
                </a:lnTo>
                <a:cubicBezTo>
                  <a:pt x="2817987" y="4336582"/>
                  <a:pt x="2898980" y="4837997"/>
                  <a:pt x="2919703" y="5478203"/>
                </a:cubicBezTo>
                <a:lnTo>
                  <a:pt x="2924786" y="5796942"/>
                </a:lnTo>
                <a:lnTo>
                  <a:pt x="2924863" y="5796942"/>
                </a:lnTo>
                <a:lnTo>
                  <a:pt x="2924863" y="5801796"/>
                </a:lnTo>
                <a:lnTo>
                  <a:pt x="2924863" y="7407439"/>
                </a:lnTo>
                <a:lnTo>
                  <a:pt x="2670878" y="7407439"/>
                </a:lnTo>
                <a:lnTo>
                  <a:pt x="2416893" y="7407439"/>
                </a:lnTo>
                <a:lnTo>
                  <a:pt x="2416893" y="5801796"/>
                </a:lnTo>
                <a:lnTo>
                  <a:pt x="2416893" y="5796942"/>
                </a:lnTo>
                <a:lnTo>
                  <a:pt x="2416970" y="5796942"/>
                </a:lnTo>
                <a:lnTo>
                  <a:pt x="2422053" y="5478203"/>
                </a:lnTo>
                <a:lnTo>
                  <a:pt x="2451970" y="4996471"/>
                </a:lnTo>
                <a:lnTo>
                  <a:pt x="2435825" y="4867539"/>
                </a:lnTo>
                <a:lnTo>
                  <a:pt x="2384023" y="4747345"/>
                </a:lnTo>
                <a:lnTo>
                  <a:pt x="2384023" y="4747343"/>
                </a:lnTo>
                <a:lnTo>
                  <a:pt x="2322701" y="4605061"/>
                </a:lnTo>
                <a:cubicBezTo>
                  <a:pt x="2222967" y="4395491"/>
                  <a:pt x="2116612" y="4220066"/>
                  <a:pt x="2021085" y="4081129"/>
                </a:cubicBezTo>
                <a:lnTo>
                  <a:pt x="1984288" y="4029127"/>
                </a:lnTo>
                <a:lnTo>
                  <a:pt x="1965208" y="4002163"/>
                </a:lnTo>
                <a:cubicBezTo>
                  <a:pt x="1820414" y="3803363"/>
                  <a:pt x="1712277" y="3699169"/>
                  <a:pt x="1712277" y="3699169"/>
                </a:cubicBezTo>
                <a:cubicBezTo>
                  <a:pt x="940765" y="3390121"/>
                  <a:pt x="1079506" y="2973343"/>
                  <a:pt x="1079506" y="2973343"/>
                </a:cubicBezTo>
                <a:cubicBezTo>
                  <a:pt x="647231" y="3150719"/>
                  <a:pt x="296024" y="3150719"/>
                  <a:pt x="52886" y="3106375"/>
                </a:cubicBezTo>
                <a:lnTo>
                  <a:pt x="0" y="3095038"/>
                </a:lnTo>
                <a:lnTo>
                  <a:pt x="0" y="2539038"/>
                </a:lnTo>
                <a:cubicBezTo>
                  <a:pt x="72891" y="2622915"/>
                  <a:pt x="170078" y="2673869"/>
                  <a:pt x="277455" y="2673869"/>
                </a:cubicBezTo>
                <a:cubicBezTo>
                  <a:pt x="507100" y="2673869"/>
                  <a:pt x="693638" y="2440267"/>
                  <a:pt x="693638" y="2150226"/>
                </a:cubicBezTo>
                <a:cubicBezTo>
                  <a:pt x="693638" y="1860969"/>
                  <a:pt x="507100" y="1626584"/>
                  <a:pt x="277455" y="1626584"/>
                </a:cubicBezTo>
                <a:cubicBezTo>
                  <a:pt x="170078" y="1626584"/>
                  <a:pt x="72891" y="1677537"/>
                  <a:pt x="0" y="1761413"/>
                </a:cubicBezTo>
                <a:lnTo>
                  <a:pt x="0" y="686693"/>
                </a:lnTo>
                <a:lnTo>
                  <a:pt x="1083956" y="686693"/>
                </a:lnTo>
                <a:cubicBezTo>
                  <a:pt x="1004795" y="614575"/>
                  <a:pt x="956985" y="519723"/>
                  <a:pt x="956985" y="416249"/>
                </a:cubicBezTo>
                <a:cubicBezTo>
                  <a:pt x="956985" y="185784"/>
                  <a:pt x="1191333" y="0"/>
                  <a:pt x="1480544" y="0"/>
                </a:cubicBezTo>
                <a:close/>
              </a:path>
            </a:pathLst>
          </a:custGeom>
          <a:solidFill>
            <a:schemeClr val="accent5"/>
          </a:solidFill>
          <a:ln w="76200">
            <a:solidFill>
              <a:schemeClr val="bg1"/>
            </a:solidFill>
          </a:ln>
          <a:effectLst/>
        </p:spPr>
        <p:txBody>
          <a:bodyPr wrap="square" anchor="ctr">
            <a:noAutofit/>
          </a:bodyPr>
          <a:lstStyle/>
          <a:p>
            <a:endParaRPr lang="en-GB" sz="1600" dirty="0">
              <a:latin typeface="+mj-lt"/>
            </a:endParaRPr>
          </a:p>
        </p:txBody>
      </p:sp>
      <p:sp>
        <p:nvSpPr>
          <p:cNvPr id="11" name="Freeform 93">
            <a:extLst>
              <a:ext uri="{FF2B5EF4-FFF2-40B4-BE49-F238E27FC236}">
                <a16:creationId xmlns:a16="http://schemas.microsoft.com/office/drawing/2014/main" id="{65BC99E1-8D21-4900-B99E-B5577A3A8F31}"/>
              </a:ext>
            </a:extLst>
          </p:cNvPr>
          <p:cNvSpPr/>
          <p:nvPr/>
        </p:nvSpPr>
        <p:spPr>
          <a:xfrm>
            <a:off x="8162080" y="3487862"/>
            <a:ext cx="1222117" cy="1272871"/>
          </a:xfrm>
          <a:custGeom>
            <a:avLst/>
            <a:gdLst>
              <a:gd name="connsiteX0" fmla="*/ 640717 w 2921329"/>
              <a:gd name="connsiteY0" fmla="*/ 0 h 3042653"/>
              <a:gd name="connsiteX1" fmla="*/ 1651673 w 2921329"/>
              <a:gd name="connsiteY1" fmla="*/ 0 h 3042653"/>
              <a:gd name="connsiteX2" fmla="*/ 1537861 w 2921329"/>
              <a:gd name="connsiteY2" fmla="*/ 243129 h 3042653"/>
              <a:gd name="connsiteX3" fmla="*/ 2007158 w 2921329"/>
              <a:gd name="connsiteY3" fmla="*/ 615551 h 3042653"/>
              <a:gd name="connsiteX4" fmla="*/ 2477158 w 2921329"/>
              <a:gd name="connsiteY4" fmla="*/ 243129 h 3042653"/>
              <a:gd name="connsiteX5" fmla="*/ 2363346 w 2921329"/>
              <a:gd name="connsiteY5" fmla="*/ 0 h 3042653"/>
              <a:gd name="connsiteX6" fmla="*/ 2677633 w 2921329"/>
              <a:gd name="connsiteY6" fmla="*/ 0 h 3042653"/>
              <a:gd name="connsiteX7" fmla="*/ 2681069 w 2921329"/>
              <a:gd name="connsiteY7" fmla="*/ 14860 h 3042653"/>
              <a:gd name="connsiteX8" fmla="*/ 2694254 w 2921329"/>
              <a:gd name="connsiteY8" fmla="*/ 83395 h 3042653"/>
              <a:gd name="connsiteX9" fmla="*/ 2804994 w 2921329"/>
              <a:gd name="connsiteY9" fmla="*/ 706383 h 3042653"/>
              <a:gd name="connsiteX10" fmla="*/ 2652300 w 2921329"/>
              <a:gd name="connsiteY10" fmla="*/ 1578664 h 3042653"/>
              <a:gd name="connsiteX11" fmla="*/ 1987859 w 2921329"/>
              <a:gd name="connsiteY11" fmla="*/ 1993826 h 3042653"/>
              <a:gd name="connsiteX12" fmla="*/ 1794186 w 2921329"/>
              <a:gd name="connsiteY12" fmla="*/ 2561687 h 3042653"/>
              <a:gd name="connsiteX13" fmla="*/ 1575019 w 2921329"/>
              <a:gd name="connsiteY13" fmla="*/ 2893650 h 3042653"/>
              <a:gd name="connsiteX14" fmla="*/ 1538809 w 2921329"/>
              <a:gd name="connsiteY14" fmla="*/ 2905321 h 3042653"/>
              <a:gd name="connsiteX15" fmla="*/ 1538809 w 2921329"/>
              <a:gd name="connsiteY15" fmla="*/ 2905320 h 3042653"/>
              <a:gd name="connsiteX16" fmla="*/ 1490688 w 2921329"/>
              <a:gd name="connsiteY16" fmla="*/ 2920829 h 3042653"/>
              <a:gd name="connsiteX17" fmla="*/ 797038 w 2921329"/>
              <a:gd name="connsiteY17" fmla="*/ 2908061 h 3042653"/>
              <a:gd name="connsiteX18" fmla="*/ 681107 w 2921329"/>
              <a:gd name="connsiteY18" fmla="*/ 3028835 h 3042653"/>
              <a:gd name="connsiteX19" fmla="*/ 642730 w 2921329"/>
              <a:gd name="connsiteY19" fmla="*/ 3042653 h 3042653"/>
              <a:gd name="connsiteX20" fmla="*/ 642730 w 2921329"/>
              <a:gd name="connsiteY20" fmla="*/ 2655441 h 3042653"/>
              <a:gd name="connsiteX21" fmla="*/ 640717 w 2921329"/>
              <a:gd name="connsiteY21" fmla="*/ 2655441 h 3042653"/>
              <a:gd name="connsiteX22" fmla="*/ 640717 w 2921329"/>
              <a:gd name="connsiteY22" fmla="*/ 1636550 h 3042653"/>
              <a:gd name="connsiteX23" fmla="*/ 631584 w 2921329"/>
              <a:gd name="connsiteY23" fmla="*/ 1649198 h 3042653"/>
              <a:gd name="connsiteX24" fmla="*/ 372346 w 2921329"/>
              <a:gd name="connsiteY24" fmla="*/ 1782005 h 3042653"/>
              <a:gd name="connsiteX25" fmla="*/ 0 w 2921329"/>
              <a:gd name="connsiteY25" fmla="*/ 1311910 h 3042653"/>
              <a:gd name="connsiteX26" fmla="*/ 372346 w 2921329"/>
              <a:gd name="connsiteY26" fmla="*/ 842518 h 3042653"/>
              <a:gd name="connsiteX27" fmla="*/ 631584 w 2921329"/>
              <a:gd name="connsiteY27" fmla="*/ 974622 h 3042653"/>
              <a:gd name="connsiteX28" fmla="*/ 640717 w 2921329"/>
              <a:gd name="connsiteY28" fmla="*/ 987270 h 3042653"/>
              <a:gd name="connsiteX29" fmla="*/ 640717 w 2921329"/>
              <a:gd name="connsiteY29" fmla="*/ 0 h 3042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921329" h="3042653">
                <a:moveTo>
                  <a:pt x="640717" y="0"/>
                </a:moveTo>
                <a:lnTo>
                  <a:pt x="1651673" y="0"/>
                </a:lnTo>
                <a:cubicBezTo>
                  <a:pt x="1580716" y="65350"/>
                  <a:pt x="1537861" y="150374"/>
                  <a:pt x="1537861" y="243129"/>
                </a:cubicBezTo>
                <a:cubicBezTo>
                  <a:pt x="1537861" y="448312"/>
                  <a:pt x="1748623" y="615551"/>
                  <a:pt x="2007158" y="615551"/>
                </a:cubicBezTo>
                <a:cubicBezTo>
                  <a:pt x="2267098" y="615551"/>
                  <a:pt x="2477158" y="448312"/>
                  <a:pt x="2477158" y="243129"/>
                </a:cubicBezTo>
                <a:cubicBezTo>
                  <a:pt x="2477158" y="150374"/>
                  <a:pt x="2434303" y="65350"/>
                  <a:pt x="2363346" y="0"/>
                </a:cubicBezTo>
                <a:lnTo>
                  <a:pt x="2677633" y="0"/>
                </a:lnTo>
                <a:lnTo>
                  <a:pt x="2681069" y="14860"/>
                </a:lnTo>
                <a:cubicBezTo>
                  <a:pt x="2690344" y="57600"/>
                  <a:pt x="2694254" y="83395"/>
                  <a:pt x="2694254" y="83395"/>
                </a:cubicBezTo>
                <a:cubicBezTo>
                  <a:pt x="3040134" y="277561"/>
                  <a:pt x="2804994" y="706383"/>
                  <a:pt x="2804994" y="706383"/>
                </a:cubicBezTo>
                <a:cubicBezTo>
                  <a:pt x="3137214" y="1357179"/>
                  <a:pt x="2652300" y="1578664"/>
                  <a:pt x="2652300" y="1578664"/>
                </a:cubicBezTo>
                <a:cubicBezTo>
                  <a:pt x="2652300" y="2215799"/>
                  <a:pt x="1987859" y="1993826"/>
                  <a:pt x="1987859" y="1993826"/>
                </a:cubicBezTo>
                <a:cubicBezTo>
                  <a:pt x="2195680" y="2409477"/>
                  <a:pt x="1794186" y="2561687"/>
                  <a:pt x="1794186" y="2561687"/>
                </a:cubicBezTo>
                <a:cubicBezTo>
                  <a:pt x="1802723" y="2739143"/>
                  <a:pt x="1708547" y="2839515"/>
                  <a:pt x="1575019" y="2893650"/>
                </a:cubicBezTo>
                <a:lnTo>
                  <a:pt x="1538809" y="2905321"/>
                </a:lnTo>
                <a:lnTo>
                  <a:pt x="1538809" y="2905320"/>
                </a:lnTo>
                <a:lnTo>
                  <a:pt x="1490688" y="2920829"/>
                </a:lnTo>
                <a:cubicBezTo>
                  <a:pt x="1197220" y="2994579"/>
                  <a:pt x="797038" y="2908061"/>
                  <a:pt x="797038" y="2908061"/>
                </a:cubicBezTo>
                <a:cubicBezTo>
                  <a:pt x="769353" y="2966847"/>
                  <a:pt x="727825" y="3004869"/>
                  <a:pt x="681107" y="3028835"/>
                </a:cubicBezTo>
                <a:lnTo>
                  <a:pt x="642730" y="3042653"/>
                </a:lnTo>
                <a:lnTo>
                  <a:pt x="642730" y="2655441"/>
                </a:lnTo>
                <a:lnTo>
                  <a:pt x="640717" y="2655441"/>
                </a:lnTo>
                <a:lnTo>
                  <a:pt x="640717" y="1636550"/>
                </a:lnTo>
                <a:cubicBezTo>
                  <a:pt x="637907" y="1640766"/>
                  <a:pt x="634394" y="1644982"/>
                  <a:pt x="631584" y="1649198"/>
                </a:cubicBezTo>
                <a:cubicBezTo>
                  <a:pt x="564140" y="1731412"/>
                  <a:pt x="472810" y="1782005"/>
                  <a:pt x="372346" y="1782005"/>
                </a:cubicBezTo>
                <a:cubicBezTo>
                  <a:pt x="166502" y="1782005"/>
                  <a:pt x="0" y="1571200"/>
                  <a:pt x="0" y="1311910"/>
                </a:cubicBezTo>
                <a:cubicBezTo>
                  <a:pt x="0" y="1052620"/>
                  <a:pt x="166502" y="842518"/>
                  <a:pt x="372346" y="842518"/>
                </a:cubicBezTo>
                <a:cubicBezTo>
                  <a:pt x="472810" y="842518"/>
                  <a:pt x="564140" y="892408"/>
                  <a:pt x="631584" y="974622"/>
                </a:cubicBezTo>
                <a:cubicBezTo>
                  <a:pt x="634394" y="978838"/>
                  <a:pt x="637907" y="982352"/>
                  <a:pt x="640717" y="987270"/>
                </a:cubicBezTo>
                <a:lnTo>
                  <a:pt x="640717" y="0"/>
                </a:lnTo>
                <a:close/>
              </a:path>
            </a:pathLst>
          </a:custGeom>
          <a:solidFill>
            <a:schemeClr val="accent4"/>
          </a:solidFill>
          <a:ln w="76200">
            <a:solidFill>
              <a:schemeClr val="bg1"/>
            </a:solidFill>
          </a:ln>
          <a:effectLst/>
        </p:spPr>
        <p:txBody>
          <a:bodyPr wrap="square" anchor="ctr">
            <a:noAutofit/>
          </a:bodyPr>
          <a:lstStyle/>
          <a:p>
            <a:endParaRPr lang="en-GB" sz="1600" dirty="0">
              <a:latin typeface="+mj-lt"/>
            </a:endParaRPr>
          </a:p>
        </p:txBody>
      </p:sp>
      <p:sp>
        <p:nvSpPr>
          <p:cNvPr id="12" name="TextBox 106">
            <a:extLst>
              <a:ext uri="{FF2B5EF4-FFF2-40B4-BE49-F238E27FC236}">
                <a16:creationId xmlns:a16="http://schemas.microsoft.com/office/drawing/2014/main" id="{2E7BD08E-C99D-44D0-B97C-4DABEC35DC79}"/>
              </a:ext>
            </a:extLst>
          </p:cNvPr>
          <p:cNvSpPr txBox="1"/>
          <p:nvPr/>
        </p:nvSpPr>
        <p:spPr>
          <a:xfrm>
            <a:off x="9617381" y="2163086"/>
            <a:ext cx="1221809" cy="338554"/>
          </a:xfrm>
          <a:prstGeom prst="rect">
            <a:avLst/>
          </a:prstGeom>
          <a:noFill/>
        </p:spPr>
        <p:txBody>
          <a:bodyPr wrap="none" rtlCol="0" anchor="b" anchorCtr="0">
            <a:spAutoFit/>
          </a:bodyPr>
          <a:lstStyle/>
          <a:p>
            <a:r>
              <a:rPr lang="en-GB" sz="1600" b="1" dirty="0">
                <a:solidFill>
                  <a:schemeClr val="accent2"/>
                </a:solidFill>
                <a:latin typeface="+mj-lt"/>
                <a:ea typeface="League Spartan" charset="0"/>
                <a:cs typeface="Poppins" pitchFamily="2" charset="77"/>
              </a:rPr>
              <a:t>Offenes Ende</a:t>
            </a:r>
          </a:p>
        </p:txBody>
      </p:sp>
      <p:sp>
        <p:nvSpPr>
          <p:cNvPr id="13" name="Subtitle 2">
            <a:extLst>
              <a:ext uri="{FF2B5EF4-FFF2-40B4-BE49-F238E27FC236}">
                <a16:creationId xmlns:a16="http://schemas.microsoft.com/office/drawing/2014/main" id="{3E9A7D92-198F-4BD8-974D-E45620ABFEED}"/>
              </a:ext>
            </a:extLst>
          </p:cNvPr>
          <p:cNvSpPr txBox="1">
            <a:spLocks/>
          </p:cNvSpPr>
          <p:nvPr/>
        </p:nvSpPr>
        <p:spPr>
          <a:xfrm>
            <a:off x="9688284" y="2459253"/>
            <a:ext cx="2125764"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Stellen Sie offene Fragen.</a:t>
            </a:r>
          </a:p>
        </p:txBody>
      </p:sp>
      <p:sp>
        <p:nvSpPr>
          <p:cNvPr id="14" name="TextBox 110">
            <a:extLst>
              <a:ext uri="{FF2B5EF4-FFF2-40B4-BE49-F238E27FC236}">
                <a16:creationId xmlns:a16="http://schemas.microsoft.com/office/drawing/2014/main" id="{89992842-9B53-44CE-8222-7CA6FE6A3527}"/>
              </a:ext>
            </a:extLst>
          </p:cNvPr>
          <p:cNvSpPr txBox="1"/>
          <p:nvPr/>
        </p:nvSpPr>
        <p:spPr>
          <a:xfrm>
            <a:off x="9467192" y="4851964"/>
            <a:ext cx="1763624" cy="338554"/>
          </a:xfrm>
          <a:prstGeom prst="rect">
            <a:avLst/>
          </a:prstGeom>
          <a:noFill/>
        </p:spPr>
        <p:txBody>
          <a:bodyPr wrap="none" rtlCol="0" anchor="b" anchorCtr="0">
            <a:spAutoFit/>
          </a:bodyPr>
          <a:lstStyle/>
          <a:p>
            <a:r>
              <a:rPr lang="en-GB" sz="1600" b="1" dirty="0">
                <a:solidFill>
                  <a:schemeClr val="accent6"/>
                </a:solidFill>
                <a:latin typeface="+mj-lt"/>
                <a:ea typeface="League Spartan" charset="0"/>
                <a:cs typeface="Poppins" pitchFamily="2" charset="77"/>
              </a:rPr>
              <a:t>Aktuell und zukünftig</a:t>
            </a:r>
          </a:p>
        </p:txBody>
      </p:sp>
      <p:sp>
        <p:nvSpPr>
          <p:cNvPr id="15" name="Subtitle 2">
            <a:extLst>
              <a:ext uri="{FF2B5EF4-FFF2-40B4-BE49-F238E27FC236}">
                <a16:creationId xmlns:a16="http://schemas.microsoft.com/office/drawing/2014/main" id="{008B35AE-0F17-4D14-B548-9036DD21FB54}"/>
              </a:ext>
            </a:extLst>
          </p:cNvPr>
          <p:cNvSpPr txBox="1">
            <a:spLocks/>
          </p:cNvSpPr>
          <p:nvPr/>
        </p:nvSpPr>
        <p:spPr>
          <a:xfrm>
            <a:off x="9531390" y="5170023"/>
            <a:ext cx="2125764"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Berücksichtigen Sie aktuelle und potenzielle Probleme.</a:t>
            </a:r>
          </a:p>
        </p:txBody>
      </p:sp>
      <p:sp>
        <p:nvSpPr>
          <p:cNvPr id="16" name="TextBox 113">
            <a:extLst>
              <a:ext uri="{FF2B5EF4-FFF2-40B4-BE49-F238E27FC236}">
                <a16:creationId xmlns:a16="http://schemas.microsoft.com/office/drawing/2014/main" id="{8B345FC8-D5F0-445F-AB3B-778DD5F0518F}"/>
              </a:ext>
            </a:extLst>
          </p:cNvPr>
          <p:cNvSpPr txBox="1"/>
          <p:nvPr/>
        </p:nvSpPr>
        <p:spPr>
          <a:xfrm>
            <a:off x="9681249" y="3299202"/>
            <a:ext cx="1318759" cy="338554"/>
          </a:xfrm>
          <a:prstGeom prst="rect">
            <a:avLst/>
          </a:prstGeom>
          <a:noFill/>
        </p:spPr>
        <p:txBody>
          <a:bodyPr wrap="none" rtlCol="0" anchor="b" anchorCtr="0">
            <a:spAutoFit/>
          </a:bodyPr>
          <a:lstStyle/>
          <a:p>
            <a:r>
              <a:rPr lang="en-GB" sz="1600" b="1" dirty="0">
                <a:solidFill>
                  <a:schemeClr val="accent4"/>
                </a:solidFill>
                <a:latin typeface="+mj-lt"/>
                <a:ea typeface="League Spartan" charset="0"/>
                <a:cs typeface="Poppins" pitchFamily="2" charset="77"/>
              </a:rPr>
              <a:t>Verantwortung</a:t>
            </a:r>
          </a:p>
        </p:txBody>
      </p:sp>
      <p:sp>
        <p:nvSpPr>
          <p:cNvPr id="17" name="Subtitle 2">
            <a:extLst>
              <a:ext uri="{FF2B5EF4-FFF2-40B4-BE49-F238E27FC236}">
                <a16:creationId xmlns:a16="http://schemas.microsoft.com/office/drawing/2014/main" id="{A5AF73D3-DE73-417B-97CF-57BC12B0EAB9}"/>
              </a:ext>
            </a:extLst>
          </p:cNvPr>
          <p:cNvSpPr txBox="1">
            <a:spLocks/>
          </p:cNvSpPr>
          <p:nvPr/>
        </p:nvSpPr>
        <p:spPr>
          <a:xfrm>
            <a:off x="9704220" y="3552982"/>
            <a:ext cx="2125764"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Konzentrieren Sie sich auf die </a:t>
            </a:r>
            <a:r>
              <a:rPr lang="en-GB" sz="1800" dirty="0" err="1">
                <a:solidFill>
                  <a:schemeClr val="tx1"/>
                </a:solidFill>
                <a:latin typeface="+mj-lt"/>
                <a:ea typeface="Lato Light" panose="020F0502020204030203" pitchFamily="34" charset="0"/>
                <a:cs typeface="Mukta ExtraLight" panose="020B0000000000000000" pitchFamily="34" charset="77"/>
              </a:rPr>
              <a:t>verant-wortlichen</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Personen</a:t>
            </a:r>
            <a:r>
              <a:rPr lang="en-GB" sz="1800" dirty="0">
                <a:solidFill>
                  <a:schemeClr val="tx1"/>
                </a:solidFill>
                <a:latin typeface="+mj-lt"/>
                <a:ea typeface="Lato Light" panose="020F0502020204030203" pitchFamily="34" charset="0"/>
                <a:cs typeface="Mukta ExtraLight" panose="020B0000000000000000" pitchFamily="34" charset="77"/>
              </a:rPr>
              <a:t>.</a:t>
            </a:r>
          </a:p>
        </p:txBody>
      </p:sp>
      <p:sp>
        <p:nvSpPr>
          <p:cNvPr id="18" name="TextBox 116">
            <a:extLst>
              <a:ext uri="{FF2B5EF4-FFF2-40B4-BE49-F238E27FC236}">
                <a16:creationId xmlns:a16="http://schemas.microsoft.com/office/drawing/2014/main" id="{F5BE5789-635A-4BC4-916E-7F99F6A52A10}"/>
              </a:ext>
            </a:extLst>
          </p:cNvPr>
          <p:cNvSpPr txBox="1"/>
          <p:nvPr/>
        </p:nvSpPr>
        <p:spPr>
          <a:xfrm>
            <a:off x="4579758" y="1996388"/>
            <a:ext cx="1198149" cy="338554"/>
          </a:xfrm>
          <a:prstGeom prst="rect">
            <a:avLst/>
          </a:prstGeom>
          <a:noFill/>
        </p:spPr>
        <p:txBody>
          <a:bodyPr wrap="none" rtlCol="0" anchor="b" anchorCtr="0">
            <a:spAutoFit/>
          </a:bodyPr>
          <a:lstStyle/>
          <a:p>
            <a:pPr algn="r"/>
            <a:r>
              <a:rPr lang="en-GB" sz="1600" b="1" dirty="0">
                <a:solidFill>
                  <a:schemeClr val="accent1"/>
                </a:solidFill>
                <a:latin typeface="+mj-lt"/>
                <a:ea typeface="League Spartan" charset="0"/>
                <a:cs typeface="Poppins" pitchFamily="2" charset="77"/>
              </a:rPr>
              <a:t>Vorbereitet sein</a:t>
            </a:r>
          </a:p>
        </p:txBody>
      </p:sp>
      <p:sp>
        <p:nvSpPr>
          <p:cNvPr id="19" name="Subtitle 2">
            <a:extLst>
              <a:ext uri="{FF2B5EF4-FFF2-40B4-BE49-F238E27FC236}">
                <a16:creationId xmlns:a16="http://schemas.microsoft.com/office/drawing/2014/main" id="{7C5D8F45-DA77-4463-BA88-7363A464CF7F}"/>
              </a:ext>
            </a:extLst>
          </p:cNvPr>
          <p:cNvSpPr txBox="1">
            <a:spLocks/>
          </p:cNvSpPr>
          <p:nvPr/>
        </p:nvSpPr>
        <p:spPr>
          <a:xfrm>
            <a:off x="3679485" y="2292062"/>
            <a:ext cx="2061676"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err="1">
                <a:solidFill>
                  <a:schemeClr val="tx1"/>
                </a:solidFill>
                <a:latin typeface="+mj-lt"/>
                <a:ea typeface="Lato Light" panose="020F0502020204030203" pitchFamily="34" charset="0"/>
                <a:cs typeface="Mukta ExtraLight" panose="020B0000000000000000" pitchFamily="34" charset="77"/>
              </a:rPr>
              <a:t>Sammeln</a:t>
            </a:r>
            <a:r>
              <a:rPr lang="en-GB" sz="1800" dirty="0">
                <a:solidFill>
                  <a:schemeClr val="tx1"/>
                </a:solidFill>
                <a:latin typeface="+mj-lt"/>
                <a:ea typeface="Lato Light" panose="020F0502020204030203" pitchFamily="34" charset="0"/>
                <a:cs typeface="Mukta ExtraLight" panose="020B0000000000000000" pitchFamily="34" charset="77"/>
              </a:rPr>
              <a:t> Sie </a:t>
            </a:r>
            <a:r>
              <a:rPr lang="en-GB" sz="1800" dirty="0" err="1">
                <a:solidFill>
                  <a:schemeClr val="tx1"/>
                </a:solidFill>
                <a:latin typeface="+mj-lt"/>
                <a:ea typeface="Lato Light" panose="020F0502020204030203" pitchFamily="34" charset="0"/>
                <a:cs typeface="Mukta ExtraLight" panose="020B0000000000000000" pitchFamily="34" charset="77"/>
              </a:rPr>
              <a:t>relevante</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Daten</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zur</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Vorbereitung</a:t>
            </a:r>
            <a:r>
              <a:rPr lang="en-GB" sz="1800" dirty="0">
                <a:solidFill>
                  <a:schemeClr val="tx1"/>
                </a:solidFill>
                <a:latin typeface="+mj-lt"/>
                <a:ea typeface="Lato Light" panose="020F0502020204030203" pitchFamily="34" charset="0"/>
                <a:cs typeface="Mukta ExtraLight" panose="020B0000000000000000" pitchFamily="34" charset="77"/>
              </a:rPr>
              <a:t>.</a:t>
            </a:r>
          </a:p>
        </p:txBody>
      </p:sp>
      <p:sp>
        <p:nvSpPr>
          <p:cNvPr id="20" name="TextBox 119">
            <a:extLst>
              <a:ext uri="{FF2B5EF4-FFF2-40B4-BE49-F238E27FC236}">
                <a16:creationId xmlns:a16="http://schemas.microsoft.com/office/drawing/2014/main" id="{34C94696-4778-48BE-BB81-A254C4FFF2FE}"/>
              </a:ext>
            </a:extLst>
          </p:cNvPr>
          <p:cNvSpPr txBox="1"/>
          <p:nvPr/>
        </p:nvSpPr>
        <p:spPr>
          <a:xfrm>
            <a:off x="4882917" y="5258862"/>
            <a:ext cx="894990" cy="338554"/>
          </a:xfrm>
          <a:prstGeom prst="rect">
            <a:avLst/>
          </a:prstGeom>
          <a:noFill/>
        </p:spPr>
        <p:txBody>
          <a:bodyPr wrap="none" rtlCol="0" anchor="b" anchorCtr="0">
            <a:spAutoFit/>
          </a:bodyPr>
          <a:lstStyle/>
          <a:p>
            <a:pPr algn="r"/>
            <a:r>
              <a:rPr lang="en-GB" sz="1600" b="1" dirty="0">
                <a:solidFill>
                  <a:schemeClr val="accent5"/>
                </a:solidFill>
                <a:latin typeface="+mj-lt"/>
                <a:ea typeface="League Spartan" charset="0"/>
                <a:cs typeface="Poppins" pitchFamily="2" charset="77"/>
              </a:rPr>
              <a:t>Alle Stufen</a:t>
            </a:r>
          </a:p>
        </p:txBody>
      </p:sp>
      <p:sp>
        <p:nvSpPr>
          <p:cNvPr id="21" name="Subtitle 2">
            <a:extLst>
              <a:ext uri="{FF2B5EF4-FFF2-40B4-BE49-F238E27FC236}">
                <a16:creationId xmlns:a16="http://schemas.microsoft.com/office/drawing/2014/main" id="{A4AF74B2-FA1E-42A8-B226-3FA4D5B52F28}"/>
              </a:ext>
            </a:extLst>
          </p:cNvPr>
          <p:cNvSpPr txBox="1">
            <a:spLocks/>
          </p:cNvSpPr>
          <p:nvPr/>
        </p:nvSpPr>
        <p:spPr>
          <a:xfrm>
            <a:off x="2875468" y="5479202"/>
            <a:ext cx="2924602"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Befragen Sie Personen auf </a:t>
            </a:r>
            <a:r>
              <a:rPr lang="en-GB" sz="1800" dirty="0" err="1">
                <a:solidFill>
                  <a:schemeClr val="tx1"/>
                </a:solidFill>
                <a:latin typeface="+mj-lt"/>
                <a:ea typeface="Lato Light" panose="020F0502020204030203" pitchFamily="34" charset="0"/>
                <a:cs typeface="Mukta ExtraLight" panose="020B0000000000000000" pitchFamily="34" charset="77"/>
              </a:rPr>
              <a:t>allen</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Ebenen</a:t>
            </a:r>
            <a:r>
              <a:rPr lang="en-GB" sz="1800" dirty="0">
                <a:solidFill>
                  <a:schemeClr val="tx1"/>
                </a:solidFill>
                <a:latin typeface="+mj-lt"/>
                <a:ea typeface="Lato Light" panose="020F0502020204030203" pitchFamily="34" charset="0"/>
                <a:cs typeface="Mukta ExtraLight" panose="020B0000000000000000" pitchFamily="34" charset="77"/>
              </a:rPr>
              <a:t>, um eine umfassende Sicht auf das Problem zu erhalten.</a:t>
            </a:r>
          </a:p>
        </p:txBody>
      </p:sp>
      <p:sp>
        <p:nvSpPr>
          <p:cNvPr id="22" name="TextBox 122">
            <a:extLst>
              <a:ext uri="{FF2B5EF4-FFF2-40B4-BE49-F238E27FC236}">
                <a16:creationId xmlns:a16="http://schemas.microsoft.com/office/drawing/2014/main" id="{C6574A98-2375-4709-8C59-0E2CA5AB900D}"/>
              </a:ext>
            </a:extLst>
          </p:cNvPr>
          <p:cNvSpPr txBox="1"/>
          <p:nvPr/>
        </p:nvSpPr>
        <p:spPr>
          <a:xfrm>
            <a:off x="4484811" y="3259723"/>
            <a:ext cx="1319208" cy="338554"/>
          </a:xfrm>
          <a:prstGeom prst="rect">
            <a:avLst/>
          </a:prstGeom>
          <a:noFill/>
        </p:spPr>
        <p:txBody>
          <a:bodyPr wrap="none" rtlCol="0" anchor="b" anchorCtr="0">
            <a:spAutoFit/>
          </a:bodyPr>
          <a:lstStyle/>
          <a:p>
            <a:pPr algn="r"/>
            <a:r>
              <a:rPr lang="en-GB" sz="1600" b="1" dirty="0">
                <a:solidFill>
                  <a:schemeClr val="accent3"/>
                </a:solidFill>
                <a:latin typeface="+mj-lt"/>
                <a:ea typeface="League Spartan" charset="0"/>
                <a:cs typeface="Poppins" pitchFamily="2" charset="77"/>
              </a:rPr>
              <a:t>Keine Beratung</a:t>
            </a:r>
          </a:p>
        </p:txBody>
      </p:sp>
      <p:sp>
        <p:nvSpPr>
          <p:cNvPr id="23" name="Subtitle 2">
            <a:extLst>
              <a:ext uri="{FF2B5EF4-FFF2-40B4-BE49-F238E27FC236}">
                <a16:creationId xmlns:a16="http://schemas.microsoft.com/office/drawing/2014/main" id="{B9821138-4EEE-4C0B-A431-FF8D475C2A51}"/>
              </a:ext>
            </a:extLst>
          </p:cNvPr>
          <p:cNvSpPr txBox="1">
            <a:spLocks/>
          </p:cNvSpPr>
          <p:nvPr/>
        </p:nvSpPr>
        <p:spPr>
          <a:xfrm>
            <a:off x="3242840" y="3551817"/>
            <a:ext cx="2513023" cy="14196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chemeClr val="tx1"/>
                </a:solidFill>
                <a:latin typeface="+mj-lt"/>
                <a:ea typeface="Lato Light" panose="020F0502020204030203" pitchFamily="34" charset="0"/>
                <a:cs typeface="Mukta ExtraLight" panose="020B0000000000000000" pitchFamily="34" charset="77"/>
              </a:rPr>
              <a:t>Führen Sie die Gespräche nicht und beraten Sie </a:t>
            </a:r>
            <a:r>
              <a:rPr lang="en-GB" sz="1800" dirty="0" err="1">
                <a:solidFill>
                  <a:schemeClr val="tx1"/>
                </a:solidFill>
                <a:latin typeface="+mj-lt"/>
                <a:ea typeface="Lato Light" panose="020F0502020204030203" pitchFamily="34" charset="0"/>
                <a:cs typeface="Mukta ExtraLight" panose="020B0000000000000000" pitchFamily="34" charset="77"/>
              </a:rPr>
              <a:t>nicht</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wenn</a:t>
            </a:r>
            <a:r>
              <a:rPr lang="en-GB" sz="1800" dirty="0">
                <a:solidFill>
                  <a:schemeClr val="tx1"/>
                </a:solidFill>
                <a:latin typeface="+mj-lt"/>
                <a:ea typeface="Lato Light" panose="020F0502020204030203" pitchFamily="34" charset="0"/>
                <a:cs typeface="Mukta ExtraLight" panose="020B0000000000000000" pitchFamily="34" charset="77"/>
              </a:rPr>
              <a:t> Sie glauben, dass Ihre Anwesenheit Einfluss haben könnte</a:t>
            </a:r>
            <a:r>
              <a:rPr lang="en-GB" sz="1600" dirty="0">
                <a:solidFill>
                  <a:schemeClr val="tx1"/>
                </a:solidFill>
                <a:latin typeface="+mj-lt"/>
                <a:ea typeface="Lato Light" panose="020F0502020204030203" pitchFamily="34" charset="0"/>
                <a:cs typeface="Mukta ExtraLight" panose="020B0000000000000000" pitchFamily="34" charset="77"/>
              </a:rPr>
              <a:t>. </a:t>
            </a:r>
          </a:p>
        </p:txBody>
      </p:sp>
      <p:sp>
        <p:nvSpPr>
          <p:cNvPr id="24" name="Freeform 978">
            <a:extLst>
              <a:ext uri="{FF2B5EF4-FFF2-40B4-BE49-F238E27FC236}">
                <a16:creationId xmlns:a16="http://schemas.microsoft.com/office/drawing/2014/main" id="{55BB1CC7-6A71-4A5C-BE04-3A195912BF31}"/>
              </a:ext>
            </a:extLst>
          </p:cNvPr>
          <p:cNvSpPr>
            <a:spLocks noChangeAspect="1" noChangeArrowheads="1"/>
          </p:cNvSpPr>
          <p:nvPr/>
        </p:nvSpPr>
        <p:spPr bwMode="auto">
          <a:xfrm>
            <a:off x="6946367" y="3767165"/>
            <a:ext cx="289636" cy="288769"/>
          </a:xfrm>
          <a:custGeom>
            <a:avLst/>
            <a:gdLst>
              <a:gd name="T0" fmla="*/ 4720202 w 291739"/>
              <a:gd name="T1" fmla="*/ 4912673 h 291739"/>
              <a:gd name="T2" fmla="*/ 5073322 w 291739"/>
              <a:gd name="T3" fmla="*/ 4912673 h 291739"/>
              <a:gd name="T4" fmla="*/ 4893141 w 291739"/>
              <a:gd name="T5" fmla="*/ 4571716 h 291739"/>
              <a:gd name="T6" fmla="*/ 4893141 w 291739"/>
              <a:gd name="T7" fmla="*/ 5253639 h 291739"/>
              <a:gd name="T8" fmla="*/ 3033757 w 291739"/>
              <a:gd name="T9" fmla="*/ 4996170 h 291739"/>
              <a:gd name="T10" fmla="*/ 3033757 w 291739"/>
              <a:gd name="T11" fmla="*/ 4829163 h 291739"/>
              <a:gd name="T12" fmla="*/ 4893141 w 291739"/>
              <a:gd name="T13" fmla="*/ 4571716 h 291739"/>
              <a:gd name="T14" fmla="*/ 3552660 w 291739"/>
              <a:gd name="T15" fmla="*/ 4035911 h 291739"/>
              <a:gd name="T16" fmla="*/ 3905806 w 291739"/>
              <a:gd name="T17" fmla="*/ 4035911 h 291739"/>
              <a:gd name="T18" fmla="*/ 3725624 w 291739"/>
              <a:gd name="T19" fmla="*/ 3694934 h 291739"/>
              <a:gd name="T20" fmla="*/ 5159812 w 291739"/>
              <a:gd name="T21" fmla="*/ 3952404 h 291739"/>
              <a:gd name="T22" fmla="*/ 5159812 w 291739"/>
              <a:gd name="T23" fmla="*/ 4126367 h 291739"/>
              <a:gd name="T24" fmla="*/ 3725624 w 291739"/>
              <a:gd name="T25" fmla="*/ 4376877 h 291739"/>
              <a:gd name="T26" fmla="*/ 3033757 w 291739"/>
              <a:gd name="T27" fmla="*/ 4126367 h 291739"/>
              <a:gd name="T28" fmla="*/ 3033757 w 291739"/>
              <a:gd name="T29" fmla="*/ 3952404 h 291739"/>
              <a:gd name="T30" fmla="*/ 3725624 w 291739"/>
              <a:gd name="T31" fmla="*/ 3694934 h 291739"/>
              <a:gd name="T32" fmla="*/ 4302192 w 291739"/>
              <a:gd name="T33" fmla="*/ 3159118 h 291739"/>
              <a:gd name="T34" fmla="*/ 4655347 w 291739"/>
              <a:gd name="T35" fmla="*/ 3159118 h 291739"/>
              <a:gd name="T36" fmla="*/ 4475137 w 291739"/>
              <a:gd name="T37" fmla="*/ 2818174 h 291739"/>
              <a:gd name="T38" fmla="*/ 5159812 w 291739"/>
              <a:gd name="T39" fmla="*/ 3075644 h 291739"/>
              <a:gd name="T40" fmla="*/ 5159812 w 291739"/>
              <a:gd name="T41" fmla="*/ 3242625 h 291739"/>
              <a:gd name="T42" fmla="*/ 4475137 w 291739"/>
              <a:gd name="T43" fmla="*/ 3500108 h 291739"/>
              <a:gd name="T44" fmla="*/ 3033757 w 291739"/>
              <a:gd name="T45" fmla="*/ 3242625 h 291739"/>
              <a:gd name="T46" fmla="*/ 3033757 w 291739"/>
              <a:gd name="T47" fmla="*/ 3075644 h 291739"/>
              <a:gd name="T48" fmla="*/ 4475137 w 291739"/>
              <a:gd name="T49" fmla="*/ 2818174 h 291739"/>
              <a:gd name="T50" fmla="*/ 2517987 w 291739"/>
              <a:gd name="T51" fmla="*/ 5590809 h 291739"/>
              <a:gd name="T52" fmla="*/ 5643902 w 291739"/>
              <a:gd name="T53" fmla="*/ 2495085 h 291739"/>
              <a:gd name="T54" fmla="*/ 2431548 w 291739"/>
              <a:gd name="T55" fmla="*/ 2317166 h 291739"/>
              <a:gd name="T56" fmla="*/ 5823931 w 291739"/>
              <a:gd name="T57" fmla="*/ 2409681 h 291739"/>
              <a:gd name="T58" fmla="*/ 5744731 w 291739"/>
              <a:gd name="T59" fmla="*/ 5754471 h 291739"/>
              <a:gd name="T60" fmla="*/ 2345139 w 291739"/>
              <a:gd name="T61" fmla="*/ 5676219 h 291739"/>
              <a:gd name="T62" fmla="*/ 2431548 w 291739"/>
              <a:gd name="T63" fmla="*/ 2317166 h 291739"/>
              <a:gd name="T64" fmla="*/ 1160127 w 291739"/>
              <a:gd name="T65" fmla="*/ 869830 h 291739"/>
              <a:gd name="T66" fmla="*/ 1572422 w 291739"/>
              <a:gd name="T67" fmla="*/ 869830 h 291739"/>
              <a:gd name="T68" fmla="*/ 1366282 w 291739"/>
              <a:gd name="T69" fmla="*/ 501029 h 291739"/>
              <a:gd name="T70" fmla="*/ 1366282 w 291739"/>
              <a:gd name="T71" fmla="*/ 1245552 h 291739"/>
              <a:gd name="T72" fmla="*/ 1366282 w 291739"/>
              <a:gd name="T73" fmla="*/ 501029 h 291739"/>
              <a:gd name="T74" fmla="*/ 3614626 w 291739"/>
              <a:gd name="T75" fmla="*/ 0 h 291739"/>
              <a:gd name="T76" fmla="*/ 3700705 w 291739"/>
              <a:gd name="T77" fmla="*/ 1944948 h 291739"/>
              <a:gd name="T78" fmla="*/ 3528582 w 291739"/>
              <a:gd name="T79" fmla="*/ 1944948 h 291739"/>
              <a:gd name="T80" fmla="*/ 179267 w 291739"/>
              <a:gd name="T81" fmla="*/ 176792 h 291739"/>
              <a:gd name="T82" fmla="*/ 917979 w 291739"/>
              <a:gd name="T83" fmla="*/ 1570154 h 291739"/>
              <a:gd name="T84" fmla="*/ 1061431 w 291739"/>
              <a:gd name="T85" fmla="*/ 1570154 h 291739"/>
              <a:gd name="T86" fmla="*/ 2474289 w 291739"/>
              <a:gd name="T87" fmla="*/ 876982 h 291739"/>
              <a:gd name="T88" fmla="*/ 3342079 w 291739"/>
              <a:gd name="T89" fmla="*/ 1895455 h 291739"/>
              <a:gd name="T90" fmla="*/ 3198678 w 291739"/>
              <a:gd name="T91" fmla="*/ 1994465 h 291739"/>
              <a:gd name="T92" fmla="*/ 1628002 w 291739"/>
              <a:gd name="T93" fmla="*/ 2376396 h 291739"/>
              <a:gd name="T94" fmla="*/ 2015300 w 291739"/>
              <a:gd name="T95" fmla="*/ 3076579 h 291739"/>
              <a:gd name="T96" fmla="*/ 1900551 w 291739"/>
              <a:gd name="T97" fmla="*/ 3055374 h 291739"/>
              <a:gd name="T98" fmla="*/ 179267 w 291739"/>
              <a:gd name="T99" fmla="*/ 2920977 h 291739"/>
              <a:gd name="T100" fmla="*/ 1972279 w 291739"/>
              <a:gd name="T101" fmla="*/ 3479730 h 291739"/>
              <a:gd name="T102" fmla="*/ 1972279 w 291739"/>
              <a:gd name="T103" fmla="*/ 3656548 h 291739"/>
              <a:gd name="T104" fmla="*/ 0 w 291739"/>
              <a:gd name="T105" fmla="*/ 3571670 h 291739"/>
              <a:gd name="T106" fmla="*/ 86021 w 291739"/>
              <a:gd name="T107" fmla="*/ 0 h 2917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739" h="291739">
                <a:moveTo>
                  <a:pt x="245113" y="240242"/>
                </a:moveTo>
                <a:cubicBezTo>
                  <a:pt x="240059" y="240242"/>
                  <a:pt x="236449" y="244122"/>
                  <a:pt x="236449" y="249061"/>
                </a:cubicBezTo>
                <a:cubicBezTo>
                  <a:pt x="236449" y="254000"/>
                  <a:pt x="240059" y="257528"/>
                  <a:pt x="245113" y="257528"/>
                </a:cubicBezTo>
                <a:cubicBezTo>
                  <a:pt x="249807" y="257528"/>
                  <a:pt x="254139" y="254000"/>
                  <a:pt x="254139" y="249061"/>
                </a:cubicBezTo>
                <a:cubicBezTo>
                  <a:pt x="254139" y="244122"/>
                  <a:pt x="249807" y="240242"/>
                  <a:pt x="245113" y="240242"/>
                </a:cubicBezTo>
                <a:close/>
                <a:moveTo>
                  <a:pt x="245113" y="231775"/>
                </a:moveTo>
                <a:cubicBezTo>
                  <a:pt x="255222" y="231775"/>
                  <a:pt x="263164" y="239536"/>
                  <a:pt x="263164" y="249061"/>
                </a:cubicBezTo>
                <a:cubicBezTo>
                  <a:pt x="263164" y="258586"/>
                  <a:pt x="255222" y="266347"/>
                  <a:pt x="245113" y="266347"/>
                </a:cubicBezTo>
                <a:cubicBezTo>
                  <a:pt x="236810" y="266347"/>
                  <a:pt x="230312" y="260703"/>
                  <a:pt x="227784" y="253295"/>
                </a:cubicBezTo>
                <a:lnTo>
                  <a:pt x="151970" y="253295"/>
                </a:lnTo>
                <a:cubicBezTo>
                  <a:pt x="149443" y="253295"/>
                  <a:pt x="147638" y="251531"/>
                  <a:pt x="147638" y="249061"/>
                </a:cubicBezTo>
                <a:cubicBezTo>
                  <a:pt x="147638" y="246592"/>
                  <a:pt x="149443" y="244828"/>
                  <a:pt x="151970" y="244828"/>
                </a:cubicBezTo>
                <a:lnTo>
                  <a:pt x="227784" y="244828"/>
                </a:lnTo>
                <a:cubicBezTo>
                  <a:pt x="230312" y="237420"/>
                  <a:pt x="236810" y="231775"/>
                  <a:pt x="245113" y="231775"/>
                </a:cubicBezTo>
                <a:close/>
                <a:moveTo>
                  <a:pt x="186628" y="195792"/>
                </a:moveTo>
                <a:cubicBezTo>
                  <a:pt x="181574" y="195792"/>
                  <a:pt x="177964" y="200025"/>
                  <a:pt x="177964" y="204611"/>
                </a:cubicBezTo>
                <a:cubicBezTo>
                  <a:pt x="177964" y="209550"/>
                  <a:pt x="181574" y="213078"/>
                  <a:pt x="186628" y="213078"/>
                </a:cubicBezTo>
                <a:cubicBezTo>
                  <a:pt x="191683" y="213078"/>
                  <a:pt x="195654" y="209550"/>
                  <a:pt x="195654" y="204611"/>
                </a:cubicBezTo>
                <a:cubicBezTo>
                  <a:pt x="195654" y="200025"/>
                  <a:pt x="191683" y="195792"/>
                  <a:pt x="186628" y="195792"/>
                </a:cubicBezTo>
                <a:close/>
                <a:moveTo>
                  <a:pt x="186628" y="187325"/>
                </a:moveTo>
                <a:cubicBezTo>
                  <a:pt x="195293" y="187325"/>
                  <a:pt x="201791" y="192617"/>
                  <a:pt x="203957" y="200378"/>
                </a:cubicBezTo>
                <a:lnTo>
                  <a:pt x="258471" y="200378"/>
                </a:lnTo>
                <a:cubicBezTo>
                  <a:pt x="260998" y="200378"/>
                  <a:pt x="263164" y="202494"/>
                  <a:pt x="263164" y="204611"/>
                </a:cubicBezTo>
                <a:cubicBezTo>
                  <a:pt x="263164" y="207080"/>
                  <a:pt x="260998" y="209197"/>
                  <a:pt x="258471" y="209197"/>
                </a:cubicBezTo>
                <a:lnTo>
                  <a:pt x="203957" y="209197"/>
                </a:lnTo>
                <a:cubicBezTo>
                  <a:pt x="201791" y="216605"/>
                  <a:pt x="195293" y="221897"/>
                  <a:pt x="186628" y="221897"/>
                </a:cubicBezTo>
                <a:cubicBezTo>
                  <a:pt x="178325" y="221897"/>
                  <a:pt x="171465" y="216605"/>
                  <a:pt x="170021" y="209197"/>
                </a:cubicBezTo>
                <a:lnTo>
                  <a:pt x="151970" y="209197"/>
                </a:lnTo>
                <a:cubicBezTo>
                  <a:pt x="149443" y="209197"/>
                  <a:pt x="147638" y="207080"/>
                  <a:pt x="147638" y="204611"/>
                </a:cubicBezTo>
                <a:cubicBezTo>
                  <a:pt x="147638" y="202494"/>
                  <a:pt x="149443" y="200378"/>
                  <a:pt x="151970" y="200378"/>
                </a:cubicBezTo>
                <a:lnTo>
                  <a:pt x="170021" y="200378"/>
                </a:lnTo>
                <a:cubicBezTo>
                  <a:pt x="171465" y="192617"/>
                  <a:pt x="178325" y="187325"/>
                  <a:pt x="186628" y="187325"/>
                </a:cubicBezTo>
                <a:close/>
                <a:moveTo>
                  <a:pt x="224174" y="151342"/>
                </a:moveTo>
                <a:cubicBezTo>
                  <a:pt x="219842" y="151342"/>
                  <a:pt x="215510" y="155222"/>
                  <a:pt x="215510" y="160161"/>
                </a:cubicBezTo>
                <a:cubicBezTo>
                  <a:pt x="215510" y="165100"/>
                  <a:pt x="219842" y="168980"/>
                  <a:pt x="224174" y="168980"/>
                </a:cubicBezTo>
                <a:cubicBezTo>
                  <a:pt x="229589" y="168980"/>
                  <a:pt x="233200" y="165100"/>
                  <a:pt x="233200" y="160161"/>
                </a:cubicBezTo>
                <a:cubicBezTo>
                  <a:pt x="233200" y="155222"/>
                  <a:pt x="229589" y="151342"/>
                  <a:pt x="224174" y="151342"/>
                </a:cubicBezTo>
                <a:close/>
                <a:moveTo>
                  <a:pt x="224174" y="142875"/>
                </a:moveTo>
                <a:cubicBezTo>
                  <a:pt x="232839" y="142875"/>
                  <a:pt x="239337" y="148167"/>
                  <a:pt x="241864" y="155928"/>
                </a:cubicBezTo>
                <a:lnTo>
                  <a:pt x="258471" y="155928"/>
                </a:lnTo>
                <a:cubicBezTo>
                  <a:pt x="260998" y="155928"/>
                  <a:pt x="263164" y="157692"/>
                  <a:pt x="263164" y="160161"/>
                </a:cubicBezTo>
                <a:cubicBezTo>
                  <a:pt x="263164" y="162630"/>
                  <a:pt x="260998" y="164394"/>
                  <a:pt x="258471" y="164394"/>
                </a:cubicBezTo>
                <a:lnTo>
                  <a:pt x="241864" y="164394"/>
                </a:lnTo>
                <a:cubicBezTo>
                  <a:pt x="239337" y="172155"/>
                  <a:pt x="232839" y="177447"/>
                  <a:pt x="224174" y="177447"/>
                </a:cubicBezTo>
                <a:cubicBezTo>
                  <a:pt x="215871" y="177447"/>
                  <a:pt x="209011" y="172155"/>
                  <a:pt x="207567" y="164394"/>
                </a:cubicBezTo>
                <a:lnTo>
                  <a:pt x="151970" y="164394"/>
                </a:lnTo>
                <a:cubicBezTo>
                  <a:pt x="149443" y="164394"/>
                  <a:pt x="147638" y="162630"/>
                  <a:pt x="147638" y="160161"/>
                </a:cubicBezTo>
                <a:cubicBezTo>
                  <a:pt x="147638" y="157692"/>
                  <a:pt x="149443" y="155928"/>
                  <a:pt x="151970" y="155928"/>
                </a:cubicBezTo>
                <a:lnTo>
                  <a:pt x="207567" y="155928"/>
                </a:lnTo>
                <a:cubicBezTo>
                  <a:pt x="209011" y="148167"/>
                  <a:pt x="215871" y="142875"/>
                  <a:pt x="224174" y="142875"/>
                </a:cubicBezTo>
                <a:close/>
                <a:moveTo>
                  <a:pt x="126134" y="126495"/>
                </a:moveTo>
                <a:lnTo>
                  <a:pt x="126134" y="283441"/>
                </a:lnTo>
                <a:lnTo>
                  <a:pt x="282720" y="283441"/>
                </a:lnTo>
                <a:lnTo>
                  <a:pt x="282720" y="126495"/>
                </a:lnTo>
                <a:lnTo>
                  <a:pt x="126134" y="126495"/>
                </a:lnTo>
                <a:close/>
                <a:moveTo>
                  <a:pt x="121804" y="117475"/>
                </a:moveTo>
                <a:lnTo>
                  <a:pt x="287771" y="117475"/>
                </a:lnTo>
                <a:cubicBezTo>
                  <a:pt x="289575" y="117475"/>
                  <a:pt x="291739" y="119640"/>
                  <a:pt x="291739" y="122165"/>
                </a:cubicBezTo>
                <a:lnTo>
                  <a:pt x="291739" y="287771"/>
                </a:lnTo>
                <a:cubicBezTo>
                  <a:pt x="291739" y="290296"/>
                  <a:pt x="289575" y="291739"/>
                  <a:pt x="287771" y="291739"/>
                </a:cubicBezTo>
                <a:lnTo>
                  <a:pt x="121804" y="291739"/>
                </a:lnTo>
                <a:cubicBezTo>
                  <a:pt x="119640" y="291739"/>
                  <a:pt x="117475" y="290296"/>
                  <a:pt x="117475" y="287771"/>
                </a:cubicBezTo>
                <a:lnTo>
                  <a:pt x="117475" y="122165"/>
                </a:lnTo>
                <a:cubicBezTo>
                  <a:pt x="117475" y="119640"/>
                  <a:pt x="119640" y="117475"/>
                  <a:pt x="121804" y="117475"/>
                </a:cubicBezTo>
                <a:close/>
                <a:moveTo>
                  <a:pt x="68441" y="33867"/>
                </a:moveTo>
                <a:cubicBezTo>
                  <a:pt x="62388" y="33867"/>
                  <a:pt x="58115" y="38805"/>
                  <a:pt x="58115" y="44097"/>
                </a:cubicBezTo>
                <a:cubicBezTo>
                  <a:pt x="58115" y="49742"/>
                  <a:pt x="62388" y="54328"/>
                  <a:pt x="68441" y="54328"/>
                </a:cubicBezTo>
                <a:cubicBezTo>
                  <a:pt x="73782" y="54328"/>
                  <a:pt x="78767" y="49742"/>
                  <a:pt x="78767" y="44097"/>
                </a:cubicBezTo>
                <a:cubicBezTo>
                  <a:pt x="78767" y="38805"/>
                  <a:pt x="73782" y="33867"/>
                  <a:pt x="68441" y="33867"/>
                </a:cubicBezTo>
                <a:close/>
                <a:moveTo>
                  <a:pt x="68441" y="25400"/>
                </a:moveTo>
                <a:cubicBezTo>
                  <a:pt x="78767" y="25400"/>
                  <a:pt x="86957" y="33867"/>
                  <a:pt x="86957" y="44097"/>
                </a:cubicBezTo>
                <a:cubicBezTo>
                  <a:pt x="86957" y="54680"/>
                  <a:pt x="78767" y="63147"/>
                  <a:pt x="68441" y="63147"/>
                </a:cubicBezTo>
                <a:cubicBezTo>
                  <a:pt x="58115" y="63147"/>
                  <a:pt x="49213" y="54680"/>
                  <a:pt x="49213" y="44097"/>
                </a:cubicBezTo>
                <a:cubicBezTo>
                  <a:pt x="49213" y="33867"/>
                  <a:pt x="58115" y="25400"/>
                  <a:pt x="68441" y="25400"/>
                </a:cubicBezTo>
                <a:close/>
                <a:moveTo>
                  <a:pt x="4311" y="0"/>
                </a:moveTo>
                <a:lnTo>
                  <a:pt x="181068" y="0"/>
                </a:lnTo>
                <a:cubicBezTo>
                  <a:pt x="183583" y="0"/>
                  <a:pt x="185379" y="2510"/>
                  <a:pt x="185379" y="4303"/>
                </a:cubicBezTo>
                <a:lnTo>
                  <a:pt x="185379" y="98605"/>
                </a:lnTo>
                <a:cubicBezTo>
                  <a:pt x="185379" y="101115"/>
                  <a:pt x="183583" y="102908"/>
                  <a:pt x="181068" y="102908"/>
                </a:cubicBezTo>
                <a:cubicBezTo>
                  <a:pt x="178194" y="102908"/>
                  <a:pt x="176757" y="101115"/>
                  <a:pt x="176757" y="98605"/>
                </a:cubicBezTo>
                <a:lnTo>
                  <a:pt x="176757" y="8964"/>
                </a:lnTo>
                <a:lnTo>
                  <a:pt x="8981" y="8964"/>
                </a:lnTo>
                <a:lnTo>
                  <a:pt x="8981" y="132669"/>
                </a:lnTo>
                <a:lnTo>
                  <a:pt x="45985" y="79602"/>
                </a:lnTo>
                <a:cubicBezTo>
                  <a:pt x="46704" y="78167"/>
                  <a:pt x="47781" y="77809"/>
                  <a:pt x="49578" y="77809"/>
                </a:cubicBezTo>
                <a:cubicBezTo>
                  <a:pt x="50656" y="77809"/>
                  <a:pt x="52452" y="78167"/>
                  <a:pt x="53170" y="79602"/>
                </a:cubicBezTo>
                <a:lnTo>
                  <a:pt x="75804" y="112231"/>
                </a:lnTo>
                <a:lnTo>
                  <a:pt x="123945" y="44462"/>
                </a:lnTo>
                <a:cubicBezTo>
                  <a:pt x="125382" y="41952"/>
                  <a:pt x="129693" y="41952"/>
                  <a:pt x="131130" y="44462"/>
                </a:cubicBezTo>
                <a:lnTo>
                  <a:pt x="167416" y="96096"/>
                </a:lnTo>
                <a:cubicBezTo>
                  <a:pt x="168494" y="98247"/>
                  <a:pt x="168134" y="101115"/>
                  <a:pt x="166338" y="102191"/>
                </a:cubicBezTo>
                <a:cubicBezTo>
                  <a:pt x="164183" y="103625"/>
                  <a:pt x="161668" y="102908"/>
                  <a:pt x="160231" y="101115"/>
                </a:cubicBezTo>
                <a:lnTo>
                  <a:pt x="127537" y="54860"/>
                </a:lnTo>
                <a:lnTo>
                  <a:pt x="81552" y="120478"/>
                </a:lnTo>
                <a:lnTo>
                  <a:pt x="102389" y="150239"/>
                </a:lnTo>
                <a:cubicBezTo>
                  <a:pt x="103467" y="151673"/>
                  <a:pt x="103108" y="154542"/>
                  <a:pt x="100952" y="155976"/>
                </a:cubicBezTo>
                <a:cubicBezTo>
                  <a:pt x="100234" y="156693"/>
                  <a:pt x="99515" y="157052"/>
                  <a:pt x="98797" y="157052"/>
                </a:cubicBezTo>
                <a:cubicBezTo>
                  <a:pt x="97000" y="157052"/>
                  <a:pt x="95922" y="156335"/>
                  <a:pt x="95204" y="154900"/>
                </a:cubicBezTo>
                <a:lnTo>
                  <a:pt x="49578" y="90000"/>
                </a:lnTo>
                <a:lnTo>
                  <a:pt x="8981" y="148088"/>
                </a:lnTo>
                <a:lnTo>
                  <a:pt x="8981" y="176414"/>
                </a:lnTo>
                <a:lnTo>
                  <a:pt x="98797" y="176414"/>
                </a:lnTo>
                <a:cubicBezTo>
                  <a:pt x="100593" y="176414"/>
                  <a:pt x="103108" y="178566"/>
                  <a:pt x="103108" y="181076"/>
                </a:cubicBezTo>
                <a:cubicBezTo>
                  <a:pt x="103108" y="183227"/>
                  <a:pt x="100593" y="185378"/>
                  <a:pt x="98797" y="185378"/>
                </a:cubicBezTo>
                <a:lnTo>
                  <a:pt x="4311" y="185378"/>
                </a:lnTo>
                <a:cubicBezTo>
                  <a:pt x="1796" y="185378"/>
                  <a:pt x="0" y="183227"/>
                  <a:pt x="0" y="181076"/>
                </a:cubicBezTo>
                <a:lnTo>
                  <a:pt x="0" y="4303"/>
                </a:lnTo>
                <a:cubicBezTo>
                  <a:pt x="0" y="2510"/>
                  <a:pt x="1796" y="0"/>
                  <a:pt x="4311" y="0"/>
                </a:cubicBezTo>
                <a:close/>
              </a:path>
            </a:pathLst>
          </a:custGeom>
          <a:solidFill>
            <a:schemeClr val="bg1"/>
          </a:solidFill>
          <a:ln>
            <a:noFill/>
          </a:ln>
          <a:effectLst/>
        </p:spPr>
        <p:txBody>
          <a:bodyPr anchor="ctr"/>
          <a:lstStyle/>
          <a:p>
            <a:endParaRPr lang="en-GB" sz="1600" dirty="0">
              <a:latin typeface="+mj-lt"/>
            </a:endParaRPr>
          </a:p>
        </p:txBody>
      </p:sp>
      <p:sp>
        <p:nvSpPr>
          <p:cNvPr id="25" name="Freeform 255">
            <a:extLst>
              <a:ext uri="{FF2B5EF4-FFF2-40B4-BE49-F238E27FC236}">
                <a16:creationId xmlns:a16="http://schemas.microsoft.com/office/drawing/2014/main" id="{E2A166AC-BF1D-41C9-9D20-B2547D61A9C9}"/>
              </a:ext>
            </a:extLst>
          </p:cNvPr>
          <p:cNvSpPr>
            <a:spLocks noChangeAspect="1" noChangeArrowheads="1"/>
          </p:cNvSpPr>
          <p:nvPr/>
        </p:nvSpPr>
        <p:spPr bwMode="auto">
          <a:xfrm>
            <a:off x="7730237" y="2757728"/>
            <a:ext cx="293105" cy="291370"/>
          </a:xfrm>
          <a:custGeom>
            <a:avLst/>
            <a:gdLst>
              <a:gd name="T0" fmla="*/ 2147483646 w 820"/>
              <a:gd name="T1" fmla="*/ 2147483646 h 817"/>
              <a:gd name="T2" fmla="*/ 2147483646 w 820"/>
              <a:gd name="T3" fmla="*/ 2147483646 h 817"/>
              <a:gd name="T4" fmla="*/ 2147483646 w 820"/>
              <a:gd name="T5" fmla="*/ 2147483646 h 817"/>
              <a:gd name="T6" fmla="*/ 2147483646 w 820"/>
              <a:gd name="T7" fmla="*/ 2147483646 h 817"/>
              <a:gd name="T8" fmla="*/ 2147483646 w 820"/>
              <a:gd name="T9" fmla="*/ 2147483646 h 817"/>
              <a:gd name="T10" fmla="*/ 2147483646 w 820"/>
              <a:gd name="T11" fmla="*/ 2147483646 h 817"/>
              <a:gd name="T12" fmla="*/ 2147483646 w 820"/>
              <a:gd name="T13" fmla="*/ 2147483646 h 817"/>
              <a:gd name="T14" fmla="*/ 2147483646 w 820"/>
              <a:gd name="T15" fmla="*/ 2147483646 h 817"/>
              <a:gd name="T16" fmla="*/ 2147483646 w 820"/>
              <a:gd name="T17" fmla="*/ 2147483646 h 817"/>
              <a:gd name="T18" fmla="*/ 2147483646 w 820"/>
              <a:gd name="T19" fmla="*/ 2147483646 h 817"/>
              <a:gd name="T20" fmla="*/ 2147483646 w 820"/>
              <a:gd name="T21" fmla="*/ 2147483646 h 817"/>
              <a:gd name="T22" fmla="*/ 2147483646 w 820"/>
              <a:gd name="T23" fmla="*/ 2147483646 h 817"/>
              <a:gd name="T24" fmla="*/ 2147483646 w 820"/>
              <a:gd name="T25" fmla="*/ 2147483646 h 817"/>
              <a:gd name="T26" fmla="*/ 2147483646 w 820"/>
              <a:gd name="T27" fmla="*/ 2147483646 h 817"/>
              <a:gd name="T28" fmla="*/ 2147483646 w 820"/>
              <a:gd name="T29" fmla="*/ 2147483646 h 817"/>
              <a:gd name="T30" fmla="*/ 2147483646 w 820"/>
              <a:gd name="T31" fmla="*/ 2147483646 h 817"/>
              <a:gd name="T32" fmla="*/ 2147483646 w 820"/>
              <a:gd name="T33" fmla="*/ 2147483646 h 817"/>
              <a:gd name="T34" fmla="*/ 2147483646 w 820"/>
              <a:gd name="T35" fmla="*/ 2147483646 h 817"/>
              <a:gd name="T36" fmla="*/ 2147483646 w 820"/>
              <a:gd name="T37" fmla="*/ 2147483646 h 817"/>
              <a:gd name="T38" fmla="*/ 2147483646 w 820"/>
              <a:gd name="T39" fmla="*/ 2147483646 h 817"/>
              <a:gd name="T40" fmla="*/ 2147483646 w 820"/>
              <a:gd name="T41" fmla="*/ 2147483646 h 817"/>
              <a:gd name="T42" fmla="*/ 2147483646 w 820"/>
              <a:gd name="T43" fmla="*/ 2147483646 h 817"/>
              <a:gd name="T44" fmla="*/ 2147483646 w 820"/>
              <a:gd name="T45" fmla="*/ 2147483646 h 817"/>
              <a:gd name="T46" fmla="*/ 2147483646 w 820"/>
              <a:gd name="T47" fmla="*/ 2147483646 h 817"/>
              <a:gd name="T48" fmla="*/ 2147483646 w 820"/>
              <a:gd name="T49" fmla="*/ 2147483646 h 817"/>
              <a:gd name="T50" fmla="*/ 2147483646 w 820"/>
              <a:gd name="T51" fmla="*/ 2147483646 h 817"/>
              <a:gd name="T52" fmla="*/ 2147483646 w 820"/>
              <a:gd name="T53" fmla="*/ 2147483646 h 817"/>
              <a:gd name="T54" fmla="*/ 2147483646 w 820"/>
              <a:gd name="T55" fmla="*/ 2147483646 h 817"/>
              <a:gd name="T56" fmla="*/ 2147483646 w 820"/>
              <a:gd name="T57" fmla="*/ 2147483646 h 817"/>
              <a:gd name="T58" fmla="*/ 2147483646 w 820"/>
              <a:gd name="T59" fmla="*/ 2147483646 h 817"/>
              <a:gd name="T60" fmla="*/ 2147483646 w 820"/>
              <a:gd name="T61" fmla="*/ 2147483646 h 817"/>
              <a:gd name="T62" fmla="*/ 2147483646 w 820"/>
              <a:gd name="T63" fmla="*/ 2147483646 h 817"/>
              <a:gd name="T64" fmla="*/ 2147483646 w 820"/>
              <a:gd name="T65" fmla="*/ 2147483646 h 817"/>
              <a:gd name="T66" fmla="*/ 2147483646 w 820"/>
              <a:gd name="T67" fmla="*/ 2147483646 h 817"/>
              <a:gd name="T68" fmla="*/ 2147483646 w 820"/>
              <a:gd name="T69" fmla="*/ 2147483646 h 817"/>
              <a:gd name="T70" fmla="*/ 2147483646 w 820"/>
              <a:gd name="T71" fmla="*/ 2147483646 h 817"/>
              <a:gd name="T72" fmla="*/ 2147483646 w 820"/>
              <a:gd name="T73" fmla="*/ 2147483646 h 817"/>
              <a:gd name="T74" fmla="*/ 2147483646 w 820"/>
              <a:gd name="T75" fmla="*/ 2147483646 h 817"/>
              <a:gd name="T76" fmla="*/ 2147483646 w 820"/>
              <a:gd name="T77" fmla="*/ 2147483646 h 817"/>
              <a:gd name="T78" fmla="*/ 2147483646 w 820"/>
              <a:gd name="T79" fmla="*/ 2147483646 h 817"/>
              <a:gd name="T80" fmla="*/ 2147483646 w 820"/>
              <a:gd name="T81" fmla="*/ 2147483646 h 817"/>
              <a:gd name="T82" fmla="*/ 2147483646 w 820"/>
              <a:gd name="T83" fmla="*/ 2147483646 h 817"/>
              <a:gd name="T84" fmla="*/ 2147483646 w 820"/>
              <a:gd name="T85" fmla="*/ 2147483646 h 817"/>
              <a:gd name="T86" fmla="*/ 2147483646 w 820"/>
              <a:gd name="T87" fmla="*/ 2147483646 h 817"/>
              <a:gd name="T88" fmla="*/ 2147483646 w 820"/>
              <a:gd name="T89" fmla="*/ 2147483646 h 817"/>
              <a:gd name="T90" fmla="*/ 2147483646 w 820"/>
              <a:gd name="T91" fmla="*/ 2147483646 h 817"/>
              <a:gd name="T92" fmla="*/ 2147483646 w 820"/>
              <a:gd name="T93" fmla="*/ 2147483646 h 817"/>
              <a:gd name="T94" fmla="*/ 2147483646 w 820"/>
              <a:gd name="T95" fmla="*/ 2147483646 h 8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20" h="817">
                <a:moveTo>
                  <a:pt x="734" y="367"/>
                </a:moveTo>
                <a:lnTo>
                  <a:pt x="679" y="314"/>
                </a:lnTo>
                <a:lnTo>
                  <a:pt x="734" y="258"/>
                </a:lnTo>
                <a:lnTo>
                  <a:pt x="788" y="314"/>
                </a:lnTo>
                <a:lnTo>
                  <a:pt x="734" y="367"/>
                </a:lnTo>
                <a:close/>
                <a:moveTo>
                  <a:pt x="543" y="404"/>
                </a:moveTo>
                <a:lnTo>
                  <a:pt x="452" y="445"/>
                </a:lnTo>
                <a:cubicBezTo>
                  <a:pt x="450" y="446"/>
                  <a:pt x="448" y="449"/>
                  <a:pt x="447" y="452"/>
                </a:cubicBezTo>
                <a:lnTo>
                  <a:pt x="406" y="542"/>
                </a:lnTo>
                <a:lnTo>
                  <a:pt x="335" y="333"/>
                </a:lnTo>
                <a:lnTo>
                  <a:pt x="543" y="404"/>
                </a:lnTo>
                <a:close/>
                <a:moveTo>
                  <a:pt x="278" y="332"/>
                </a:moveTo>
                <a:lnTo>
                  <a:pt x="225" y="278"/>
                </a:lnTo>
                <a:lnTo>
                  <a:pt x="278" y="223"/>
                </a:lnTo>
                <a:lnTo>
                  <a:pt x="334" y="278"/>
                </a:lnTo>
                <a:lnTo>
                  <a:pt x="278" y="332"/>
                </a:lnTo>
                <a:close/>
                <a:moveTo>
                  <a:pt x="314" y="678"/>
                </a:moveTo>
                <a:lnTo>
                  <a:pt x="369" y="733"/>
                </a:lnTo>
                <a:lnTo>
                  <a:pt x="314" y="787"/>
                </a:lnTo>
                <a:lnTo>
                  <a:pt x="260" y="733"/>
                </a:lnTo>
                <a:lnTo>
                  <a:pt x="314" y="678"/>
                </a:lnTo>
                <a:close/>
                <a:moveTo>
                  <a:pt x="96" y="514"/>
                </a:moveTo>
                <a:lnTo>
                  <a:pt x="96" y="514"/>
                </a:lnTo>
                <a:cubicBezTo>
                  <a:pt x="81" y="529"/>
                  <a:pt x="56" y="529"/>
                  <a:pt x="42" y="514"/>
                </a:cubicBezTo>
                <a:cubicBezTo>
                  <a:pt x="27" y="499"/>
                  <a:pt x="27" y="475"/>
                  <a:pt x="42" y="461"/>
                </a:cubicBezTo>
                <a:cubicBezTo>
                  <a:pt x="50" y="453"/>
                  <a:pt x="59" y="450"/>
                  <a:pt x="69" y="450"/>
                </a:cubicBezTo>
                <a:cubicBezTo>
                  <a:pt x="79" y="450"/>
                  <a:pt x="89" y="453"/>
                  <a:pt x="96" y="461"/>
                </a:cubicBezTo>
                <a:cubicBezTo>
                  <a:pt x="112" y="475"/>
                  <a:pt x="112" y="499"/>
                  <a:pt x="96" y="514"/>
                </a:cubicBezTo>
                <a:close/>
                <a:moveTo>
                  <a:pt x="461" y="41"/>
                </a:moveTo>
                <a:lnTo>
                  <a:pt x="461" y="41"/>
                </a:lnTo>
                <a:cubicBezTo>
                  <a:pt x="468" y="33"/>
                  <a:pt x="478" y="30"/>
                  <a:pt x="489" y="30"/>
                </a:cubicBezTo>
                <a:cubicBezTo>
                  <a:pt x="499" y="30"/>
                  <a:pt x="509" y="33"/>
                  <a:pt x="516" y="41"/>
                </a:cubicBezTo>
                <a:cubicBezTo>
                  <a:pt x="530" y="56"/>
                  <a:pt x="530" y="81"/>
                  <a:pt x="516" y="96"/>
                </a:cubicBezTo>
                <a:cubicBezTo>
                  <a:pt x="501" y="109"/>
                  <a:pt x="476" y="109"/>
                  <a:pt x="461" y="96"/>
                </a:cubicBezTo>
                <a:cubicBezTo>
                  <a:pt x="455" y="88"/>
                  <a:pt x="450" y="79"/>
                  <a:pt x="450" y="67"/>
                </a:cubicBezTo>
                <a:cubicBezTo>
                  <a:pt x="450" y="58"/>
                  <a:pt x="455" y="48"/>
                  <a:pt x="461" y="41"/>
                </a:cubicBezTo>
                <a:close/>
                <a:moveTo>
                  <a:pt x="814" y="305"/>
                </a:moveTo>
                <a:lnTo>
                  <a:pt x="742" y="234"/>
                </a:lnTo>
                <a:cubicBezTo>
                  <a:pt x="738" y="229"/>
                  <a:pt x="730" y="229"/>
                  <a:pt x="725" y="234"/>
                </a:cubicBezTo>
                <a:lnTo>
                  <a:pt x="698" y="261"/>
                </a:lnTo>
                <a:cubicBezTo>
                  <a:pt x="607" y="177"/>
                  <a:pt x="481" y="158"/>
                  <a:pt x="373" y="201"/>
                </a:cubicBezTo>
                <a:lnTo>
                  <a:pt x="454" y="120"/>
                </a:lnTo>
                <a:cubicBezTo>
                  <a:pt x="464" y="127"/>
                  <a:pt x="476" y="131"/>
                  <a:pt x="489" y="131"/>
                </a:cubicBezTo>
                <a:cubicBezTo>
                  <a:pt x="506" y="131"/>
                  <a:pt x="521" y="124"/>
                  <a:pt x="533" y="112"/>
                </a:cubicBezTo>
                <a:cubicBezTo>
                  <a:pt x="558" y="88"/>
                  <a:pt x="558" y="48"/>
                  <a:pt x="533" y="23"/>
                </a:cubicBezTo>
                <a:cubicBezTo>
                  <a:pt x="509" y="0"/>
                  <a:pt x="468" y="0"/>
                  <a:pt x="444" y="23"/>
                </a:cubicBezTo>
                <a:cubicBezTo>
                  <a:pt x="432" y="36"/>
                  <a:pt x="425" y="51"/>
                  <a:pt x="425" y="67"/>
                </a:cubicBezTo>
                <a:cubicBezTo>
                  <a:pt x="425" y="81"/>
                  <a:pt x="430" y="93"/>
                  <a:pt x="437" y="103"/>
                </a:cubicBezTo>
                <a:lnTo>
                  <a:pt x="314" y="225"/>
                </a:lnTo>
                <a:lnTo>
                  <a:pt x="287" y="197"/>
                </a:lnTo>
                <a:cubicBezTo>
                  <a:pt x="283" y="193"/>
                  <a:pt x="275" y="193"/>
                  <a:pt x="270" y="197"/>
                </a:cubicBezTo>
                <a:lnTo>
                  <a:pt x="199" y="269"/>
                </a:lnTo>
                <a:cubicBezTo>
                  <a:pt x="193" y="273"/>
                  <a:pt x="193" y="281"/>
                  <a:pt x="199" y="287"/>
                </a:cubicBezTo>
                <a:lnTo>
                  <a:pt x="226" y="314"/>
                </a:lnTo>
                <a:lnTo>
                  <a:pt x="104" y="435"/>
                </a:lnTo>
                <a:cubicBezTo>
                  <a:pt x="80" y="419"/>
                  <a:pt x="45" y="421"/>
                  <a:pt x="25" y="443"/>
                </a:cubicBezTo>
                <a:cubicBezTo>
                  <a:pt x="0" y="467"/>
                  <a:pt x="0" y="507"/>
                  <a:pt x="25" y="531"/>
                </a:cubicBezTo>
                <a:cubicBezTo>
                  <a:pt x="37" y="544"/>
                  <a:pt x="53" y="550"/>
                  <a:pt x="69" y="550"/>
                </a:cubicBezTo>
                <a:cubicBezTo>
                  <a:pt x="86" y="550"/>
                  <a:pt x="102" y="544"/>
                  <a:pt x="114" y="531"/>
                </a:cubicBezTo>
                <a:cubicBezTo>
                  <a:pt x="136" y="511"/>
                  <a:pt x="138" y="477"/>
                  <a:pt x="122" y="452"/>
                </a:cubicBezTo>
                <a:lnTo>
                  <a:pt x="202" y="372"/>
                </a:lnTo>
                <a:cubicBezTo>
                  <a:pt x="159" y="479"/>
                  <a:pt x="179" y="607"/>
                  <a:pt x="262" y="696"/>
                </a:cubicBezTo>
                <a:lnTo>
                  <a:pt x="234" y="725"/>
                </a:lnTo>
                <a:cubicBezTo>
                  <a:pt x="229" y="729"/>
                  <a:pt x="229" y="736"/>
                  <a:pt x="234" y="742"/>
                </a:cubicBezTo>
                <a:lnTo>
                  <a:pt x="306" y="813"/>
                </a:lnTo>
                <a:cubicBezTo>
                  <a:pt x="309" y="815"/>
                  <a:pt x="311" y="816"/>
                  <a:pt x="314" y="816"/>
                </a:cubicBezTo>
                <a:cubicBezTo>
                  <a:pt x="318" y="816"/>
                  <a:pt x="321" y="815"/>
                  <a:pt x="323" y="813"/>
                </a:cubicBezTo>
                <a:lnTo>
                  <a:pt x="395" y="742"/>
                </a:lnTo>
                <a:cubicBezTo>
                  <a:pt x="399" y="736"/>
                  <a:pt x="399" y="729"/>
                  <a:pt x="395" y="725"/>
                </a:cubicBezTo>
                <a:lnTo>
                  <a:pt x="323" y="652"/>
                </a:lnTo>
                <a:cubicBezTo>
                  <a:pt x="319" y="648"/>
                  <a:pt x="311" y="648"/>
                  <a:pt x="306" y="652"/>
                </a:cubicBezTo>
                <a:lnTo>
                  <a:pt x="279" y="679"/>
                </a:lnTo>
                <a:cubicBezTo>
                  <a:pt x="231" y="626"/>
                  <a:pt x="205" y="558"/>
                  <a:pt x="205" y="487"/>
                </a:cubicBezTo>
                <a:cubicBezTo>
                  <a:pt x="205" y="433"/>
                  <a:pt x="220" y="381"/>
                  <a:pt x="249" y="337"/>
                </a:cubicBezTo>
                <a:lnTo>
                  <a:pt x="270" y="358"/>
                </a:lnTo>
                <a:cubicBezTo>
                  <a:pt x="272" y="360"/>
                  <a:pt x="276" y="361"/>
                  <a:pt x="278" y="361"/>
                </a:cubicBezTo>
                <a:cubicBezTo>
                  <a:pt x="282" y="361"/>
                  <a:pt x="285" y="360"/>
                  <a:pt x="287" y="358"/>
                </a:cubicBezTo>
                <a:lnTo>
                  <a:pt x="309" y="337"/>
                </a:lnTo>
                <a:lnTo>
                  <a:pt x="392" y="580"/>
                </a:lnTo>
                <a:cubicBezTo>
                  <a:pt x="395" y="584"/>
                  <a:pt x="399" y="588"/>
                  <a:pt x="404" y="588"/>
                </a:cubicBezTo>
                <a:cubicBezTo>
                  <a:pt x="404" y="588"/>
                  <a:pt x="404" y="588"/>
                  <a:pt x="405" y="588"/>
                </a:cubicBezTo>
                <a:cubicBezTo>
                  <a:pt x="409" y="588"/>
                  <a:pt x="414" y="585"/>
                  <a:pt x="416" y="581"/>
                </a:cubicBezTo>
                <a:lnTo>
                  <a:pt x="467" y="466"/>
                </a:lnTo>
                <a:lnTo>
                  <a:pt x="581" y="415"/>
                </a:lnTo>
                <a:cubicBezTo>
                  <a:pt x="586" y="412"/>
                  <a:pt x="589" y="408"/>
                  <a:pt x="589" y="403"/>
                </a:cubicBezTo>
                <a:cubicBezTo>
                  <a:pt x="589" y="398"/>
                  <a:pt x="586" y="393"/>
                  <a:pt x="581" y="392"/>
                </a:cubicBezTo>
                <a:lnTo>
                  <a:pt x="337" y="308"/>
                </a:lnTo>
                <a:lnTo>
                  <a:pt x="358" y="287"/>
                </a:lnTo>
                <a:cubicBezTo>
                  <a:pt x="364" y="281"/>
                  <a:pt x="364" y="273"/>
                  <a:pt x="358" y="269"/>
                </a:cubicBezTo>
                <a:lnTo>
                  <a:pt x="337" y="247"/>
                </a:lnTo>
                <a:cubicBezTo>
                  <a:pt x="382" y="219"/>
                  <a:pt x="434" y="203"/>
                  <a:pt x="489" y="203"/>
                </a:cubicBezTo>
                <a:cubicBezTo>
                  <a:pt x="560" y="203"/>
                  <a:pt x="628" y="230"/>
                  <a:pt x="680" y="278"/>
                </a:cubicBezTo>
                <a:lnTo>
                  <a:pt x="654" y="305"/>
                </a:lnTo>
                <a:cubicBezTo>
                  <a:pt x="649" y="309"/>
                  <a:pt x="649" y="317"/>
                  <a:pt x="654" y="322"/>
                </a:cubicBezTo>
                <a:lnTo>
                  <a:pt x="725" y="393"/>
                </a:lnTo>
                <a:cubicBezTo>
                  <a:pt x="728" y="395"/>
                  <a:pt x="731" y="398"/>
                  <a:pt x="734" y="398"/>
                </a:cubicBezTo>
                <a:cubicBezTo>
                  <a:pt x="738" y="398"/>
                  <a:pt x="740" y="395"/>
                  <a:pt x="742" y="393"/>
                </a:cubicBezTo>
                <a:lnTo>
                  <a:pt x="814" y="322"/>
                </a:lnTo>
                <a:cubicBezTo>
                  <a:pt x="819" y="317"/>
                  <a:pt x="819" y="309"/>
                  <a:pt x="814" y="305"/>
                </a:cubicBezTo>
                <a:close/>
              </a:path>
            </a:pathLst>
          </a:custGeom>
          <a:solidFill>
            <a:schemeClr val="bg1"/>
          </a:solidFill>
          <a:ln>
            <a:noFill/>
          </a:ln>
          <a:effectLst/>
        </p:spPr>
        <p:txBody>
          <a:bodyPr wrap="none" anchor="ctr"/>
          <a:lstStyle/>
          <a:p>
            <a:endParaRPr lang="en-GB" sz="1600" dirty="0">
              <a:latin typeface="+mj-lt"/>
            </a:endParaRPr>
          </a:p>
        </p:txBody>
      </p:sp>
      <p:sp>
        <p:nvSpPr>
          <p:cNvPr id="26" name="Freeform 979">
            <a:extLst>
              <a:ext uri="{FF2B5EF4-FFF2-40B4-BE49-F238E27FC236}">
                <a16:creationId xmlns:a16="http://schemas.microsoft.com/office/drawing/2014/main" id="{6AB501A7-AB80-4AD3-80B9-24B73C372FED}"/>
              </a:ext>
            </a:extLst>
          </p:cNvPr>
          <p:cNvSpPr>
            <a:spLocks noChangeAspect="1" noChangeArrowheads="1"/>
          </p:cNvSpPr>
          <p:nvPr/>
        </p:nvSpPr>
        <p:spPr bwMode="auto">
          <a:xfrm>
            <a:off x="6654726" y="3085553"/>
            <a:ext cx="289636" cy="288769"/>
          </a:xfrm>
          <a:custGeom>
            <a:avLst/>
            <a:gdLst>
              <a:gd name="T0" fmla="*/ 3884751 w 291741"/>
              <a:gd name="T1" fmla="*/ 5591124 h 291740"/>
              <a:gd name="T2" fmla="*/ 179506 w 291741"/>
              <a:gd name="T3" fmla="*/ 4370694 h 291740"/>
              <a:gd name="T4" fmla="*/ 5500392 w 291741"/>
              <a:gd name="T5" fmla="*/ 4888664 h 291740"/>
              <a:gd name="T6" fmla="*/ 179506 w 291741"/>
              <a:gd name="T7" fmla="*/ 4370694 h 291740"/>
              <a:gd name="T8" fmla="*/ 5651193 w 291741"/>
              <a:gd name="T9" fmla="*/ 3490880 h 291740"/>
              <a:gd name="T10" fmla="*/ 4882846 w 291741"/>
              <a:gd name="T11" fmla="*/ 1809302 h 291740"/>
              <a:gd name="T12" fmla="*/ 5651193 w 291741"/>
              <a:gd name="T13" fmla="*/ 1809302 h 291740"/>
              <a:gd name="T14" fmla="*/ 2522893 w 291741"/>
              <a:gd name="T15" fmla="*/ 2103698 h 291740"/>
              <a:gd name="T16" fmla="*/ 3646977 w 291741"/>
              <a:gd name="T17" fmla="*/ 1599474 h 291740"/>
              <a:gd name="T18" fmla="*/ 2349944 w 291741"/>
              <a:gd name="T19" fmla="*/ 3296788 h 291740"/>
              <a:gd name="T20" fmla="*/ 2443638 w 291741"/>
              <a:gd name="T21" fmla="*/ 974508 h 291740"/>
              <a:gd name="T22" fmla="*/ 3517269 w 291741"/>
              <a:gd name="T23" fmla="*/ 1457450 h 291740"/>
              <a:gd name="T24" fmla="*/ 4882846 w 291741"/>
              <a:gd name="T25" fmla="*/ 1631916 h 291740"/>
              <a:gd name="T26" fmla="*/ 4882846 w 291741"/>
              <a:gd name="T27" fmla="*/ 872758 h 291740"/>
              <a:gd name="T28" fmla="*/ 3783870 w 291741"/>
              <a:gd name="T29" fmla="*/ 1386421 h 291740"/>
              <a:gd name="T30" fmla="*/ 3769468 w 291741"/>
              <a:gd name="T31" fmla="*/ 2927492 h 291740"/>
              <a:gd name="T32" fmla="*/ 2421992 w 291741"/>
              <a:gd name="T33" fmla="*/ 3524032 h 291740"/>
              <a:gd name="T34" fmla="*/ 1103340 w 291741"/>
              <a:gd name="T35" fmla="*/ 2927492 h 291740"/>
              <a:gd name="T36" fmla="*/ 1088929 w 291741"/>
              <a:gd name="T37" fmla="*/ 1386421 h 291740"/>
              <a:gd name="T38" fmla="*/ 179506 w 291741"/>
              <a:gd name="T39" fmla="*/ 319291 h 291740"/>
              <a:gd name="T40" fmla="*/ 409268 w 291741"/>
              <a:gd name="T41" fmla="*/ 787572 h 291740"/>
              <a:gd name="T42" fmla="*/ 179506 w 291741"/>
              <a:gd name="T43" fmla="*/ 1397791 h 291740"/>
              <a:gd name="T44" fmla="*/ 323139 w 291741"/>
              <a:gd name="T45" fmla="*/ 1575177 h 291740"/>
              <a:gd name="T46" fmla="*/ 323139 w 291741"/>
              <a:gd name="T47" fmla="*/ 2093115 h 291740"/>
              <a:gd name="T48" fmla="*/ 179506 w 291741"/>
              <a:gd name="T49" fmla="*/ 2270488 h 291740"/>
              <a:gd name="T50" fmla="*/ 409268 w 291741"/>
              <a:gd name="T51" fmla="*/ 2880688 h 291740"/>
              <a:gd name="T52" fmla="*/ 179506 w 291741"/>
              <a:gd name="T53" fmla="*/ 3490880 h 291740"/>
              <a:gd name="T54" fmla="*/ 323139 w 291741"/>
              <a:gd name="T55" fmla="*/ 3668265 h 291740"/>
              <a:gd name="T56" fmla="*/ 710883 w 291741"/>
              <a:gd name="T57" fmla="*/ 4193332 h 291740"/>
              <a:gd name="T58" fmla="*/ 883250 w 291741"/>
              <a:gd name="T59" fmla="*/ 4044332 h 291740"/>
              <a:gd name="T60" fmla="*/ 1414600 w 291741"/>
              <a:gd name="T61" fmla="*/ 4044332 h 291740"/>
              <a:gd name="T62" fmla="*/ 1594123 w 291741"/>
              <a:gd name="T63" fmla="*/ 4193332 h 291740"/>
              <a:gd name="T64" fmla="*/ 2204475 w 291741"/>
              <a:gd name="T65" fmla="*/ 3959187 h 291740"/>
              <a:gd name="T66" fmla="*/ 2829170 w 291741"/>
              <a:gd name="T67" fmla="*/ 4193332 h 291740"/>
              <a:gd name="T68" fmla="*/ 3008710 w 291741"/>
              <a:gd name="T69" fmla="*/ 4044332 h 291740"/>
              <a:gd name="T70" fmla="*/ 3532903 w 291741"/>
              <a:gd name="T71" fmla="*/ 4044332 h 291740"/>
              <a:gd name="T72" fmla="*/ 3705228 w 291741"/>
              <a:gd name="T73" fmla="*/ 4193332 h 291740"/>
              <a:gd name="T74" fmla="*/ 4322747 w 291741"/>
              <a:gd name="T75" fmla="*/ 3959187 h 291740"/>
              <a:gd name="T76" fmla="*/ 5651193 w 291741"/>
              <a:gd name="T77" fmla="*/ 4193332 h 291740"/>
              <a:gd name="T78" fmla="*/ 4703345 w 291741"/>
              <a:gd name="T79" fmla="*/ 3583124 h 291740"/>
              <a:gd name="T80" fmla="*/ 5651193 w 291741"/>
              <a:gd name="T81" fmla="*/ 695397 h 291740"/>
              <a:gd name="T82" fmla="*/ 323139 w 291741"/>
              <a:gd name="T83" fmla="*/ 177362 h 291740"/>
              <a:gd name="T84" fmla="*/ 5823531 w 291741"/>
              <a:gd name="T85" fmla="*/ 319291 h 291740"/>
              <a:gd name="T86" fmla="*/ 4064279 w 291741"/>
              <a:gd name="T87" fmla="*/ 5058933 h 291740"/>
              <a:gd name="T88" fmla="*/ 4767970 w 291741"/>
              <a:gd name="T89" fmla="*/ 5676236 h 291740"/>
              <a:gd name="T90" fmla="*/ 1055521 w 291741"/>
              <a:gd name="T91" fmla="*/ 5676236 h 291740"/>
              <a:gd name="T92" fmla="*/ 1766446 w 291741"/>
              <a:gd name="T93" fmla="*/ 5058933 h 291740"/>
              <a:gd name="T94" fmla="*/ 0 w 291741"/>
              <a:gd name="T95" fmla="*/ 319291 h 2917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41" h="291740">
                <a:moveTo>
                  <a:pt x="97487" y="256487"/>
                </a:moveTo>
                <a:lnTo>
                  <a:pt x="97487" y="283467"/>
                </a:lnTo>
                <a:lnTo>
                  <a:pt x="194614" y="283467"/>
                </a:lnTo>
                <a:lnTo>
                  <a:pt x="194614" y="256487"/>
                </a:lnTo>
                <a:lnTo>
                  <a:pt x="97487" y="256487"/>
                </a:lnTo>
                <a:close/>
                <a:moveTo>
                  <a:pt x="8993" y="221593"/>
                </a:moveTo>
                <a:lnTo>
                  <a:pt x="8993" y="240299"/>
                </a:lnTo>
                <a:cubicBezTo>
                  <a:pt x="8993" y="244256"/>
                  <a:pt x="12231" y="247853"/>
                  <a:pt x="16188" y="247853"/>
                </a:cubicBezTo>
                <a:lnTo>
                  <a:pt x="275553" y="247853"/>
                </a:lnTo>
                <a:cubicBezTo>
                  <a:pt x="279510" y="247853"/>
                  <a:pt x="283107" y="244256"/>
                  <a:pt x="283107" y="240299"/>
                </a:cubicBezTo>
                <a:lnTo>
                  <a:pt x="283107" y="221593"/>
                </a:lnTo>
                <a:lnTo>
                  <a:pt x="8993" y="221593"/>
                </a:lnTo>
                <a:close/>
                <a:moveTo>
                  <a:pt x="244616" y="138855"/>
                </a:moveTo>
                <a:lnTo>
                  <a:pt x="244616" y="176987"/>
                </a:lnTo>
                <a:lnTo>
                  <a:pt x="283107" y="176987"/>
                </a:lnTo>
                <a:lnTo>
                  <a:pt x="283107" y="138855"/>
                </a:lnTo>
                <a:lnTo>
                  <a:pt x="244616" y="138855"/>
                </a:lnTo>
                <a:close/>
                <a:moveTo>
                  <a:pt x="244616" y="91731"/>
                </a:moveTo>
                <a:lnTo>
                  <a:pt x="244616" y="129862"/>
                </a:lnTo>
                <a:lnTo>
                  <a:pt x="283107" y="129862"/>
                </a:lnTo>
                <a:lnTo>
                  <a:pt x="283107" y="91731"/>
                </a:lnTo>
                <a:lnTo>
                  <a:pt x="244616" y="91731"/>
                </a:lnTo>
                <a:close/>
                <a:moveTo>
                  <a:pt x="182702" y="81093"/>
                </a:moveTo>
                <a:lnTo>
                  <a:pt x="126389" y="106657"/>
                </a:lnTo>
                <a:lnTo>
                  <a:pt x="126389" y="167145"/>
                </a:lnTo>
                <a:lnTo>
                  <a:pt x="182702" y="141942"/>
                </a:lnTo>
                <a:lnTo>
                  <a:pt x="182702" y="81093"/>
                </a:lnTo>
                <a:close/>
                <a:moveTo>
                  <a:pt x="61412" y="81093"/>
                </a:moveTo>
                <a:lnTo>
                  <a:pt x="61412" y="141942"/>
                </a:lnTo>
                <a:lnTo>
                  <a:pt x="117725" y="167145"/>
                </a:lnTo>
                <a:lnTo>
                  <a:pt x="117725" y="106657"/>
                </a:lnTo>
                <a:lnTo>
                  <a:pt x="61412" y="81093"/>
                </a:lnTo>
                <a:close/>
                <a:moveTo>
                  <a:pt x="122418" y="49408"/>
                </a:moveTo>
                <a:lnTo>
                  <a:pt x="67548" y="73892"/>
                </a:lnTo>
                <a:lnTo>
                  <a:pt x="122418" y="98736"/>
                </a:lnTo>
                <a:lnTo>
                  <a:pt x="176204" y="73892"/>
                </a:lnTo>
                <a:lnTo>
                  <a:pt x="122418" y="49408"/>
                </a:lnTo>
                <a:close/>
                <a:moveTo>
                  <a:pt x="244616" y="44247"/>
                </a:moveTo>
                <a:lnTo>
                  <a:pt x="244616" y="82738"/>
                </a:lnTo>
                <a:lnTo>
                  <a:pt x="283107" y="82738"/>
                </a:lnTo>
                <a:lnTo>
                  <a:pt x="283107" y="44247"/>
                </a:lnTo>
                <a:lnTo>
                  <a:pt x="244616" y="44247"/>
                </a:lnTo>
                <a:close/>
                <a:moveTo>
                  <a:pt x="120252" y="40767"/>
                </a:moveTo>
                <a:cubicBezTo>
                  <a:pt x="121335" y="39687"/>
                  <a:pt x="122779" y="39687"/>
                  <a:pt x="123862" y="40767"/>
                </a:cubicBezTo>
                <a:lnTo>
                  <a:pt x="189560" y="70291"/>
                </a:lnTo>
                <a:cubicBezTo>
                  <a:pt x="191004" y="71012"/>
                  <a:pt x="191726" y="72812"/>
                  <a:pt x="191726" y="73892"/>
                </a:cubicBezTo>
                <a:lnTo>
                  <a:pt x="191726" y="144462"/>
                </a:lnTo>
                <a:cubicBezTo>
                  <a:pt x="191726" y="146622"/>
                  <a:pt x="190643" y="148063"/>
                  <a:pt x="188838" y="148423"/>
                </a:cubicBezTo>
                <a:lnTo>
                  <a:pt x="123862" y="178307"/>
                </a:lnTo>
                <a:cubicBezTo>
                  <a:pt x="123140" y="178667"/>
                  <a:pt x="122779" y="179027"/>
                  <a:pt x="122418" y="179027"/>
                </a:cubicBezTo>
                <a:cubicBezTo>
                  <a:pt x="122418" y="179027"/>
                  <a:pt x="122057" y="178667"/>
                  <a:pt x="121335" y="178667"/>
                </a:cubicBezTo>
                <a:cubicBezTo>
                  <a:pt x="120974" y="178667"/>
                  <a:pt x="120974" y="178667"/>
                  <a:pt x="120613" y="178307"/>
                </a:cubicBezTo>
                <a:lnTo>
                  <a:pt x="120252" y="178307"/>
                </a:lnTo>
                <a:lnTo>
                  <a:pt x="55275" y="148423"/>
                </a:lnTo>
                <a:cubicBezTo>
                  <a:pt x="53831" y="148063"/>
                  <a:pt x="52387" y="146622"/>
                  <a:pt x="52387" y="144462"/>
                </a:cubicBezTo>
                <a:lnTo>
                  <a:pt x="52387" y="73892"/>
                </a:lnTo>
                <a:cubicBezTo>
                  <a:pt x="52387" y="72812"/>
                  <a:pt x="53109" y="71012"/>
                  <a:pt x="54553" y="70291"/>
                </a:cubicBezTo>
                <a:lnTo>
                  <a:pt x="120252" y="40767"/>
                </a:lnTo>
                <a:close/>
                <a:moveTo>
                  <a:pt x="16188" y="8993"/>
                </a:moveTo>
                <a:cubicBezTo>
                  <a:pt x="12231" y="8993"/>
                  <a:pt x="8993" y="12231"/>
                  <a:pt x="8993" y="16188"/>
                </a:cubicBezTo>
                <a:lnTo>
                  <a:pt x="8993" y="35254"/>
                </a:lnTo>
                <a:lnTo>
                  <a:pt x="16188" y="35254"/>
                </a:lnTo>
                <a:cubicBezTo>
                  <a:pt x="18706" y="35254"/>
                  <a:pt x="20505" y="37412"/>
                  <a:pt x="20505" y="39930"/>
                </a:cubicBezTo>
                <a:cubicBezTo>
                  <a:pt x="20505" y="42448"/>
                  <a:pt x="18706" y="44247"/>
                  <a:pt x="16188" y="44247"/>
                </a:cubicBezTo>
                <a:lnTo>
                  <a:pt x="8993" y="44247"/>
                </a:lnTo>
                <a:lnTo>
                  <a:pt x="8993" y="70867"/>
                </a:lnTo>
                <a:lnTo>
                  <a:pt x="16188" y="70867"/>
                </a:lnTo>
                <a:cubicBezTo>
                  <a:pt x="18706" y="70867"/>
                  <a:pt x="20505" y="73025"/>
                  <a:pt x="20505" y="75183"/>
                </a:cubicBezTo>
                <a:cubicBezTo>
                  <a:pt x="20505" y="77702"/>
                  <a:pt x="18706" y="79860"/>
                  <a:pt x="16188" y="79860"/>
                </a:cubicBezTo>
                <a:lnTo>
                  <a:pt x="8993" y="79860"/>
                </a:lnTo>
                <a:lnTo>
                  <a:pt x="8993" y="106120"/>
                </a:lnTo>
                <a:lnTo>
                  <a:pt x="16188" y="106120"/>
                </a:lnTo>
                <a:cubicBezTo>
                  <a:pt x="18706" y="106120"/>
                  <a:pt x="20505" y="108279"/>
                  <a:pt x="20505" y="110797"/>
                </a:cubicBezTo>
                <a:cubicBezTo>
                  <a:pt x="20505" y="113315"/>
                  <a:pt x="18706" y="115113"/>
                  <a:pt x="16188" y="115113"/>
                </a:cubicBezTo>
                <a:lnTo>
                  <a:pt x="8993" y="115113"/>
                </a:lnTo>
                <a:lnTo>
                  <a:pt x="8993" y="141733"/>
                </a:lnTo>
                <a:lnTo>
                  <a:pt x="16188" y="141733"/>
                </a:lnTo>
                <a:cubicBezTo>
                  <a:pt x="18706" y="141733"/>
                  <a:pt x="20505" y="143532"/>
                  <a:pt x="20505" y="146050"/>
                </a:cubicBezTo>
                <a:cubicBezTo>
                  <a:pt x="20505" y="148568"/>
                  <a:pt x="18706" y="150727"/>
                  <a:pt x="16188" y="150727"/>
                </a:cubicBezTo>
                <a:lnTo>
                  <a:pt x="8993" y="150727"/>
                </a:lnTo>
                <a:lnTo>
                  <a:pt x="8993" y="176987"/>
                </a:lnTo>
                <a:lnTo>
                  <a:pt x="16188" y="176987"/>
                </a:lnTo>
                <a:cubicBezTo>
                  <a:pt x="18706" y="176987"/>
                  <a:pt x="20505" y="179145"/>
                  <a:pt x="20505" y="181663"/>
                </a:cubicBezTo>
                <a:cubicBezTo>
                  <a:pt x="20505" y="183822"/>
                  <a:pt x="18706" y="185980"/>
                  <a:pt x="16188" y="185980"/>
                </a:cubicBezTo>
                <a:lnTo>
                  <a:pt x="8993" y="185980"/>
                </a:lnTo>
                <a:lnTo>
                  <a:pt x="8993" y="212600"/>
                </a:lnTo>
                <a:lnTo>
                  <a:pt x="35613" y="212600"/>
                </a:lnTo>
                <a:lnTo>
                  <a:pt x="35613" y="205046"/>
                </a:lnTo>
                <a:cubicBezTo>
                  <a:pt x="35613" y="202887"/>
                  <a:pt x="37052" y="200729"/>
                  <a:pt x="39930" y="200729"/>
                </a:cubicBezTo>
                <a:cubicBezTo>
                  <a:pt x="42089" y="200729"/>
                  <a:pt x="44247" y="202887"/>
                  <a:pt x="44247" y="205046"/>
                </a:cubicBezTo>
                <a:lnTo>
                  <a:pt x="44247" y="212600"/>
                </a:lnTo>
                <a:lnTo>
                  <a:pt x="70867" y="212600"/>
                </a:lnTo>
                <a:lnTo>
                  <a:pt x="70867" y="205046"/>
                </a:lnTo>
                <a:cubicBezTo>
                  <a:pt x="70867" y="202887"/>
                  <a:pt x="73025" y="200729"/>
                  <a:pt x="74824" y="200729"/>
                </a:cubicBezTo>
                <a:cubicBezTo>
                  <a:pt x="77342" y="200729"/>
                  <a:pt x="79860" y="202887"/>
                  <a:pt x="79860" y="205046"/>
                </a:cubicBezTo>
                <a:lnTo>
                  <a:pt x="79860" y="212600"/>
                </a:lnTo>
                <a:lnTo>
                  <a:pt x="106120" y="212600"/>
                </a:lnTo>
                <a:lnTo>
                  <a:pt x="106120" y="205046"/>
                </a:lnTo>
                <a:cubicBezTo>
                  <a:pt x="106120" y="202887"/>
                  <a:pt x="107919" y="200729"/>
                  <a:pt x="110437" y="200729"/>
                </a:cubicBezTo>
                <a:cubicBezTo>
                  <a:pt x="113315" y="200729"/>
                  <a:pt x="114754" y="202887"/>
                  <a:pt x="114754" y="205046"/>
                </a:cubicBezTo>
                <a:lnTo>
                  <a:pt x="114754" y="212600"/>
                </a:lnTo>
                <a:lnTo>
                  <a:pt x="141733" y="212600"/>
                </a:lnTo>
                <a:lnTo>
                  <a:pt x="141733" y="205046"/>
                </a:lnTo>
                <a:cubicBezTo>
                  <a:pt x="141733" y="202887"/>
                  <a:pt x="143172" y="200729"/>
                  <a:pt x="145691" y="200729"/>
                </a:cubicBezTo>
                <a:cubicBezTo>
                  <a:pt x="148568" y="200729"/>
                  <a:pt x="150727" y="202887"/>
                  <a:pt x="150727" y="205046"/>
                </a:cubicBezTo>
                <a:lnTo>
                  <a:pt x="150727" y="212600"/>
                </a:lnTo>
                <a:lnTo>
                  <a:pt x="176987" y="212600"/>
                </a:lnTo>
                <a:lnTo>
                  <a:pt x="176987" y="205046"/>
                </a:lnTo>
                <a:cubicBezTo>
                  <a:pt x="176987" y="202887"/>
                  <a:pt x="178786" y="200729"/>
                  <a:pt x="181304" y="200729"/>
                </a:cubicBezTo>
                <a:cubicBezTo>
                  <a:pt x="184182" y="200729"/>
                  <a:pt x="185620" y="202887"/>
                  <a:pt x="185620" y="205046"/>
                </a:cubicBezTo>
                <a:lnTo>
                  <a:pt x="185620" y="212600"/>
                </a:lnTo>
                <a:lnTo>
                  <a:pt x="212600" y="212600"/>
                </a:lnTo>
                <a:lnTo>
                  <a:pt x="212600" y="205046"/>
                </a:lnTo>
                <a:cubicBezTo>
                  <a:pt x="212600" y="202887"/>
                  <a:pt x="214039" y="200729"/>
                  <a:pt x="216557" y="200729"/>
                </a:cubicBezTo>
                <a:cubicBezTo>
                  <a:pt x="219435" y="200729"/>
                  <a:pt x="221234" y="202887"/>
                  <a:pt x="221234" y="205046"/>
                </a:cubicBezTo>
                <a:lnTo>
                  <a:pt x="221234" y="212600"/>
                </a:lnTo>
                <a:lnTo>
                  <a:pt x="283107" y="212600"/>
                </a:lnTo>
                <a:lnTo>
                  <a:pt x="283107" y="185980"/>
                </a:lnTo>
                <a:lnTo>
                  <a:pt x="240299" y="185980"/>
                </a:lnTo>
                <a:cubicBezTo>
                  <a:pt x="237781" y="185980"/>
                  <a:pt x="235623" y="183822"/>
                  <a:pt x="235623" y="181663"/>
                </a:cubicBezTo>
                <a:lnTo>
                  <a:pt x="235623" y="39930"/>
                </a:lnTo>
                <a:cubicBezTo>
                  <a:pt x="235623" y="37412"/>
                  <a:pt x="237781" y="35254"/>
                  <a:pt x="240299" y="35254"/>
                </a:cubicBezTo>
                <a:lnTo>
                  <a:pt x="283107" y="35254"/>
                </a:lnTo>
                <a:lnTo>
                  <a:pt x="283107" y="16188"/>
                </a:lnTo>
                <a:cubicBezTo>
                  <a:pt x="283107" y="12231"/>
                  <a:pt x="279510" y="8993"/>
                  <a:pt x="275553" y="8993"/>
                </a:cubicBezTo>
                <a:lnTo>
                  <a:pt x="16188" y="8993"/>
                </a:lnTo>
                <a:close/>
                <a:moveTo>
                  <a:pt x="16188" y="0"/>
                </a:moveTo>
                <a:lnTo>
                  <a:pt x="275553" y="0"/>
                </a:lnTo>
                <a:cubicBezTo>
                  <a:pt x="284546" y="0"/>
                  <a:pt x="291741" y="7195"/>
                  <a:pt x="291741" y="16188"/>
                </a:cubicBezTo>
                <a:lnTo>
                  <a:pt x="291741" y="240299"/>
                </a:lnTo>
                <a:cubicBezTo>
                  <a:pt x="291741" y="249652"/>
                  <a:pt x="284546" y="256487"/>
                  <a:pt x="275553" y="256487"/>
                </a:cubicBezTo>
                <a:lnTo>
                  <a:pt x="203607" y="256487"/>
                </a:lnTo>
                <a:lnTo>
                  <a:pt x="203607" y="283467"/>
                </a:lnTo>
                <a:lnTo>
                  <a:pt x="234184" y="283467"/>
                </a:lnTo>
                <a:cubicBezTo>
                  <a:pt x="237062" y="283467"/>
                  <a:pt x="238860" y="285265"/>
                  <a:pt x="238860" y="287783"/>
                </a:cubicBezTo>
                <a:cubicBezTo>
                  <a:pt x="238860" y="290301"/>
                  <a:pt x="237062" y="291740"/>
                  <a:pt x="234184" y="291740"/>
                </a:cubicBezTo>
                <a:lnTo>
                  <a:pt x="57557" y="291740"/>
                </a:lnTo>
                <a:cubicBezTo>
                  <a:pt x="55039" y="291740"/>
                  <a:pt x="52880" y="290301"/>
                  <a:pt x="52880" y="287783"/>
                </a:cubicBezTo>
                <a:cubicBezTo>
                  <a:pt x="52880" y="285265"/>
                  <a:pt x="55039" y="283467"/>
                  <a:pt x="57557" y="283467"/>
                </a:cubicBezTo>
                <a:lnTo>
                  <a:pt x="88494" y="283467"/>
                </a:lnTo>
                <a:lnTo>
                  <a:pt x="88494" y="256487"/>
                </a:lnTo>
                <a:lnTo>
                  <a:pt x="16188" y="256487"/>
                </a:lnTo>
                <a:cubicBezTo>
                  <a:pt x="7195" y="256487"/>
                  <a:pt x="0" y="249652"/>
                  <a:pt x="0" y="240299"/>
                </a:cubicBezTo>
                <a:lnTo>
                  <a:pt x="0" y="16188"/>
                </a:lnTo>
                <a:cubicBezTo>
                  <a:pt x="0" y="7195"/>
                  <a:pt x="7195" y="0"/>
                  <a:pt x="16188" y="0"/>
                </a:cubicBezTo>
                <a:close/>
              </a:path>
            </a:pathLst>
          </a:custGeom>
          <a:solidFill>
            <a:schemeClr val="bg1"/>
          </a:solidFill>
          <a:ln>
            <a:noFill/>
          </a:ln>
          <a:effectLst/>
        </p:spPr>
        <p:txBody>
          <a:bodyPr anchor="ctr"/>
          <a:lstStyle/>
          <a:p>
            <a:endParaRPr lang="en-GB" sz="1600" dirty="0">
              <a:latin typeface="+mj-lt"/>
            </a:endParaRPr>
          </a:p>
        </p:txBody>
      </p:sp>
      <p:sp>
        <p:nvSpPr>
          <p:cNvPr id="27" name="Freeform 980">
            <a:extLst>
              <a:ext uri="{FF2B5EF4-FFF2-40B4-BE49-F238E27FC236}">
                <a16:creationId xmlns:a16="http://schemas.microsoft.com/office/drawing/2014/main" id="{E2469E54-C270-4E6B-927E-197905896E99}"/>
              </a:ext>
            </a:extLst>
          </p:cNvPr>
          <p:cNvSpPr>
            <a:spLocks noChangeAspect="1" noChangeArrowheads="1"/>
          </p:cNvSpPr>
          <p:nvPr/>
        </p:nvSpPr>
        <p:spPr bwMode="auto">
          <a:xfrm>
            <a:off x="8679626" y="3912792"/>
            <a:ext cx="261018" cy="289635"/>
          </a:xfrm>
          <a:custGeom>
            <a:avLst/>
            <a:gdLst>
              <a:gd name="T0" fmla="*/ 1962822 w 262678"/>
              <a:gd name="T1" fmla="*/ 5728482 h 291382"/>
              <a:gd name="T2" fmla="*/ 2145623 w 262678"/>
              <a:gd name="T3" fmla="*/ 5568567 h 291382"/>
              <a:gd name="T4" fmla="*/ 4017868 w 262678"/>
              <a:gd name="T5" fmla="*/ 5306841 h 291382"/>
              <a:gd name="T6" fmla="*/ 2084223 w 262678"/>
              <a:gd name="T7" fmla="*/ 3139452 h 291382"/>
              <a:gd name="T8" fmla="*/ 1987487 w 262678"/>
              <a:gd name="T9" fmla="*/ 4876200 h 291382"/>
              <a:gd name="T10" fmla="*/ 192899 w 262678"/>
              <a:gd name="T11" fmla="*/ 2806083 h 291382"/>
              <a:gd name="T12" fmla="*/ 5136830 w 262678"/>
              <a:gd name="T13" fmla="*/ 2806083 h 291382"/>
              <a:gd name="T14" fmla="*/ 2277232 w 262678"/>
              <a:gd name="T15" fmla="*/ 2624359 h 291382"/>
              <a:gd name="T16" fmla="*/ 2716046 w 262678"/>
              <a:gd name="T17" fmla="*/ 2209957 h 291382"/>
              <a:gd name="T18" fmla="*/ 2277232 w 262678"/>
              <a:gd name="T19" fmla="*/ 2166350 h 291382"/>
              <a:gd name="T20" fmla="*/ 968139 w 262678"/>
              <a:gd name="T21" fmla="*/ 2624359 h 291382"/>
              <a:gd name="T22" fmla="*/ 1326494 w 262678"/>
              <a:gd name="T23" fmla="*/ 1948253 h 291382"/>
              <a:gd name="T24" fmla="*/ 2277232 w 262678"/>
              <a:gd name="T25" fmla="*/ 1962816 h 291382"/>
              <a:gd name="T26" fmla="*/ 2818447 w 262678"/>
              <a:gd name="T27" fmla="*/ 1962816 h 291382"/>
              <a:gd name="T28" fmla="*/ 2555188 w 262678"/>
              <a:gd name="T29" fmla="*/ 1301271 h 291382"/>
              <a:gd name="T30" fmla="*/ 4142191 w 262678"/>
              <a:gd name="T31" fmla="*/ 1134051 h 291382"/>
              <a:gd name="T32" fmla="*/ 4500550 w 262678"/>
              <a:gd name="T33" fmla="*/ 1134051 h 291382"/>
              <a:gd name="T34" fmla="*/ 3608303 w 262678"/>
              <a:gd name="T35" fmla="*/ 2624359 h 291382"/>
              <a:gd name="T36" fmla="*/ 3608303 w 262678"/>
              <a:gd name="T37" fmla="*/ 1134051 h 291382"/>
              <a:gd name="T38" fmla="*/ 968139 w 262678"/>
              <a:gd name="T39" fmla="*/ 1831942 h 291382"/>
              <a:gd name="T40" fmla="*/ 1501981 w 262678"/>
              <a:gd name="T41" fmla="*/ 1831942 h 291382"/>
              <a:gd name="T42" fmla="*/ 1136338 w 262678"/>
              <a:gd name="T43" fmla="*/ 639714 h 291382"/>
              <a:gd name="T44" fmla="*/ 2460097 w 262678"/>
              <a:gd name="T45" fmla="*/ 1090431 h 291382"/>
              <a:gd name="T46" fmla="*/ 2555188 w 262678"/>
              <a:gd name="T47" fmla="*/ 348955 h 291382"/>
              <a:gd name="T48" fmla="*/ 4434703 w 262678"/>
              <a:gd name="T49" fmla="*/ 959585 h 291382"/>
              <a:gd name="T50" fmla="*/ 1129025 w 262678"/>
              <a:gd name="T51" fmla="*/ 203560 h 291382"/>
              <a:gd name="T52" fmla="*/ 1333785 w 262678"/>
              <a:gd name="T53" fmla="*/ 203560 h 291382"/>
              <a:gd name="T54" fmla="*/ 2555188 w 262678"/>
              <a:gd name="T55" fmla="*/ 0 h 291382"/>
              <a:gd name="T56" fmla="*/ 3001269 w 262678"/>
              <a:gd name="T57" fmla="*/ 1068628 h 291382"/>
              <a:gd name="T58" fmla="*/ 3425467 w 262678"/>
              <a:gd name="T59" fmla="*/ 1046802 h 291382"/>
              <a:gd name="T60" fmla="*/ 4054454 w 262678"/>
              <a:gd name="T61" fmla="*/ 0 h 291382"/>
              <a:gd name="T62" fmla="*/ 4683387 w 262678"/>
              <a:gd name="T63" fmla="*/ 1046802 h 291382"/>
              <a:gd name="T64" fmla="*/ 5319657 w 262678"/>
              <a:gd name="T65" fmla="*/ 2653429 h 291382"/>
              <a:gd name="T66" fmla="*/ 4763829 w 262678"/>
              <a:gd name="T67" fmla="*/ 5306841 h 291382"/>
              <a:gd name="T68" fmla="*/ 4112916 w 262678"/>
              <a:gd name="T69" fmla="*/ 5895691 h 291382"/>
              <a:gd name="T70" fmla="*/ 1136338 w 262678"/>
              <a:gd name="T71" fmla="*/ 5306841 h 291382"/>
              <a:gd name="T72" fmla="*/ 2690 w 262678"/>
              <a:gd name="T73" fmla="*/ 2733402 h 291382"/>
              <a:gd name="T74" fmla="*/ 785270 w 262678"/>
              <a:gd name="T75" fmla="*/ 2624359 h 291382"/>
              <a:gd name="T76" fmla="*/ 485429 w 262678"/>
              <a:gd name="T77" fmla="*/ 1831942 h 291382"/>
              <a:gd name="T78" fmla="*/ 302577 w 262678"/>
              <a:gd name="T79" fmla="*/ 1090431 h 291382"/>
              <a:gd name="T80" fmla="*/ 946200 w 262678"/>
              <a:gd name="T81" fmla="*/ 145424 h 291382"/>
              <a:gd name="T82" fmla="*/ 1392300 w 262678"/>
              <a:gd name="T83" fmla="*/ 43583 h 291382"/>
              <a:gd name="T84" fmla="*/ 1509318 w 262678"/>
              <a:gd name="T85" fmla="*/ 537962 h 291382"/>
              <a:gd name="T86" fmla="*/ 1684821 w 262678"/>
              <a:gd name="T87" fmla="*/ 2624359 h 291382"/>
              <a:gd name="T88" fmla="*/ 2109037 w 262678"/>
              <a:gd name="T89" fmla="*/ 1025021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bg1"/>
          </a:solidFill>
          <a:ln>
            <a:noFill/>
          </a:ln>
          <a:effectLst/>
        </p:spPr>
        <p:txBody>
          <a:bodyPr anchor="ctr"/>
          <a:lstStyle/>
          <a:p>
            <a:endParaRPr lang="en-GB" sz="1600" dirty="0">
              <a:latin typeface="+mj-lt"/>
            </a:endParaRPr>
          </a:p>
        </p:txBody>
      </p:sp>
      <p:sp>
        <p:nvSpPr>
          <p:cNvPr id="28" name="Freeform 981">
            <a:extLst>
              <a:ext uri="{FF2B5EF4-FFF2-40B4-BE49-F238E27FC236}">
                <a16:creationId xmlns:a16="http://schemas.microsoft.com/office/drawing/2014/main" id="{449C380B-29F3-4A97-B71F-2E217BCCF0F2}"/>
              </a:ext>
            </a:extLst>
          </p:cNvPr>
          <p:cNvSpPr>
            <a:spLocks noChangeAspect="1" noChangeArrowheads="1"/>
          </p:cNvSpPr>
          <p:nvPr/>
        </p:nvSpPr>
        <p:spPr bwMode="auto">
          <a:xfrm>
            <a:off x="8682086" y="3085553"/>
            <a:ext cx="288769" cy="288769"/>
          </a:xfrm>
          <a:custGeom>
            <a:avLst/>
            <a:gdLst>
              <a:gd name="T0" fmla="*/ 3414209 w 291855"/>
              <a:gd name="T1" fmla="*/ 5320998 h 291740"/>
              <a:gd name="T2" fmla="*/ 5293640 w 291855"/>
              <a:gd name="T3" fmla="*/ 5590926 h 291740"/>
              <a:gd name="T4" fmla="*/ 5555045 w 291855"/>
              <a:gd name="T5" fmla="*/ 5178928 h 291740"/>
              <a:gd name="T6" fmla="*/ 5420811 w 291855"/>
              <a:gd name="T7" fmla="*/ 3836411 h 291740"/>
              <a:gd name="T8" fmla="*/ 3421283 w 291855"/>
              <a:gd name="T9" fmla="*/ 5001344 h 291740"/>
              <a:gd name="T10" fmla="*/ 5420811 w 291855"/>
              <a:gd name="T11" fmla="*/ 3836411 h 291740"/>
              <a:gd name="T12" fmla="*/ 3583769 w 291855"/>
              <a:gd name="T13" fmla="*/ 3530987 h 291740"/>
              <a:gd name="T14" fmla="*/ 5406681 w 291855"/>
              <a:gd name="T15" fmla="*/ 3651743 h 291740"/>
              <a:gd name="T16" fmla="*/ 4064232 w 291855"/>
              <a:gd name="T17" fmla="*/ 2152977 h 291740"/>
              <a:gd name="T18" fmla="*/ 3604972 w 291855"/>
              <a:gd name="T19" fmla="*/ 3339190 h 291740"/>
              <a:gd name="T20" fmla="*/ 5279517 w 291855"/>
              <a:gd name="T21" fmla="*/ 2486834 h 291740"/>
              <a:gd name="T22" fmla="*/ 4784933 w 291855"/>
              <a:gd name="T23" fmla="*/ 2152977 h 291740"/>
              <a:gd name="T24" fmla="*/ 4283275 w 291855"/>
              <a:gd name="T25" fmla="*/ 1336128 h 291740"/>
              <a:gd name="T26" fmla="*/ 4693073 w 291855"/>
              <a:gd name="T27" fmla="*/ 1975396 h 291740"/>
              <a:gd name="T28" fmla="*/ 4283275 w 291855"/>
              <a:gd name="T29" fmla="*/ 1336128 h 291740"/>
              <a:gd name="T30" fmla="*/ 4770789 w 291855"/>
              <a:gd name="T31" fmla="*/ 1158546 h 291740"/>
              <a:gd name="T32" fmla="*/ 4862645 w 291855"/>
              <a:gd name="T33" fmla="*/ 1975396 h 291740"/>
              <a:gd name="T34" fmla="*/ 5456139 w 291855"/>
              <a:gd name="T35" fmla="*/ 2472624 h 291740"/>
              <a:gd name="T36" fmla="*/ 5731694 w 291855"/>
              <a:gd name="T37" fmla="*/ 5086586 h 291740"/>
              <a:gd name="T38" fmla="*/ 5293640 w 291855"/>
              <a:gd name="T39" fmla="*/ 5754276 h 291740"/>
              <a:gd name="T40" fmla="*/ 3244633 w 291855"/>
              <a:gd name="T41" fmla="*/ 5320998 h 291740"/>
              <a:gd name="T42" fmla="*/ 3244633 w 291855"/>
              <a:gd name="T43" fmla="*/ 5079489 h 291740"/>
              <a:gd name="T44" fmla="*/ 4064232 w 291855"/>
              <a:gd name="T45" fmla="*/ 1975396 h 291740"/>
              <a:gd name="T46" fmla="*/ 4113680 w 291855"/>
              <a:gd name="T47" fmla="*/ 1250882 h 291740"/>
              <a:gd name="T48" fmla="*/ 843138 w 291855"/>
              <a:gd name="T49" fmla="*/ 986247 h 291740"/>
              <a:gd name="T50" fmla="*/ 1253507 w 291855"/>
              <a:gd name="T51" fmla="*/ 5591124 h 291740"/>
              <a:gd name="T52" fmla="*/ 1331295 w 291855"/>
              <a:gd name="T53" fmla="*/ 2305964 h 291740"/>
              <a:gd name="T54" fmla="*/ 928061 w 291855"/>
              <a:gd name="T55" fmla="*/ 177362 h 291740"/>
              <a:gd name="T56" fmla="*/ 3340457 w 291855"/>
              <a:gd name="T57" fmla="*/ 695377 h 291740"/>
              <a:gd name="T58" fmla="*/ 928061 w 291855"/>
              <a:gd name="T59" fmla="*/ 177362 h 291740"/>
              <a:gd name="T60" fmla="*/ 3418263 w 291855"/>
              <a:gd name="T61" fmla="*/ 0 h 291740"/>
              <a:gd name="T62" fmla="*/ 3517338 w 291855"/>
              <a:gd name="T63" fmla="*/ 773393 h 291740"/>
              <a:gd name="T64" fmla="*/ 3828616 w 291855"/>
              <a:gd name="T65" fmla="*/ 1717061 h 291740"/>
              <a:gd name="T66" fmla="*/ 3368749 w 291855"/>
              <a:gd name="T67" fmla="*/ 872758 h 291740"/>
              <a:gd name="T68" fmla="*/ 1479833 w 291855"/>
              <a:gd name="T69" fmla="*/ 2192461 h 291740"/>
              <a:gd name="T70" fmla="*/ 3283872 w 291855"/>
              <a:gd name="T71" fmla="*/ 2277580 h 291740"/>
              <a:gd name="T72" fmla="*/ 1522277 w 291855"/>
              <a:gd name="T73" fmla="*/ 2369834 h 291740"/>
              <a:gd name="T74" fmla="*/ 3022115 w 291855"/>
              <a:gd name="T75" fmla="*/ 4193332 h 291740"/>
              <a:gd name="T76" fmla="*/ 3022115 w 291855"/>
              <a:gd name="T77" fmla="*/ 4370694 h 291740"/>
              <a:gd name="T78" fmla="*/ 1437416 w 291855"/>
              <a:gd name="T79" fmla="*/ 5591124 h 291740"/>
              <a:gd name="T80" fmla="*/ 3050398 w 291855"/>
              <a:gd name="T81" fmla="*/ 5676236 h 291740"/>
              <a:gd name="T82" fmla="*/ 383265 w 291855"/>
              <a:gd name="T83" fmla="*/ 5754276 h 291740"/>
              <a:gd name="T84" fmla="*/ 765350 w 291855"/>
              <a:gd name="T85" fmla="*/ 759216 h 291740"/>
              <a:gd name="T86" fmla="*/ 850179 w 291855"/>
              <a:gd name="T87" fmla="*/ 0 h 29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1855" h="291740">
                <a:moveTo>
                  <a:pt x="173850" y="262570"/>
                </a:moveTo>
                <a:lnTo>
                  <a:pt x="173850" y="269772"/>
                </a:lnTo>
                <a:cubicBezTo>
                  <a:pt x="173850" y="277335"/>
                  <a:pt x="179966" y="283457"/>
                  <a:pt x="187161" y="283457"/>
                </a:cubicBezTo>
                <a:lnTo>
                  <a:pt x="269550" y="283457"/>
                </a:lnTo>
                <a:cubicBezTo>
                  <a:pt x="276745" y="283457"/>
                  <a:pt x="282861" y="277335"/>
                  <a:pt x="282861" y="269772"/>
                </a:cubicBezTo>
                <a:lnTo>
                  <a:pt x="282861" y="262570"/>
                </a:lnTo>
                <a:lnTo>
                  <a:pt x="173850" y="262570"/>
                </a:lnTo>
                <a:close/>
                <a:moveTo>
                  <a:pt x="276025" y="194505"/>
                </a:moveTo>
                <a:lnTo>
                  <a:pt x="176368" y="234480"/>
                </a:lnTo>
                <a:lnTo>
                  <a:pt x="174210" y="253566"/>
                </a:lnTo>
                <a:lnTo>
                  <a:pt x="282501" y="253566"/>
                </a:lnTo>
                <a:lnTo>
                  <a:pt x="276025" y="194505"/>
                </a:lnTo>
                <a:close/>
                <a:moveTo>
                  <a:pt x="270629" y="143367"/>
                </a:moveTo>
                <a:lnTo>
                  <a:pt x="182484" y="179020"/>
                </a:lnTo>
                <a:lnTo>
                  <a:pt x="177448" y="224756"/>
                </a:lnTo>
                <a:lnTo>
                  <a:pt x="275306" y="185142"/>
                </a:lnTo>
                <a:lnTo>
                  <a:pt x="270629" y="143367"/>
                </a:lnTo>
                <a:close/>
                <a:moveTo>
                  <a:pt x="206949" y="109155"/>
                </a:moveTo>
                <a:cubicBezTo>
                  <a:pt x="197235" y="109155"/>
                  <a:pt x="188960" y="116358"/>
                  <a:pt x="188241" y="126081"/>
                </a:cubicBezTo>
                <a:lnTo>
                  <a:pt x="183564" y="169296"/>
                </a:lnTo>
                <a:lnTo>
                  <a:pt x="269550" y="134004"/>
                </a:lnTo>
                <a:lnTo>
                  <a:pt x="268830" y="126081"/>
                </a:lnTo>
                <a:cubicBezTo>
                  <a:pt x="267751" y="116358"/>
                  <a:pt x="259836" y="109155"/>
                  <a:pt x="250122" y="109155"/>
                </a:cubicBezTo>
                <a:lnTo>
                  <a:pt x="243646" y="109155"/>
                </a:lnTo>
                <a:lnTo>
                  <a:pt x="206949" y="109155"/>
                </a:lnTo>
                <a:close/>
                <a:moveTo>
                  <a:pt x="218102" y="67740"/>
                </a:moveTo>
                <a:lnTo>
                  <a:pt x="218102" y="100152"/>
                </a:lnTo>
                <a:lnTo>
                  <a:pt x="238969" y="100152"/>
                </a:lnTo>
                <a:lnTo>
                  <a:pt x="238969" y="67740"/>
                </a:lnTo>
                <a:lnTo>
                  <a:pt x="218102" y="67740"/>
                </a:lnTo>
                <a:close/>
                <a:moveTo>
                  <a:pt x="213785" y="58737"/>
                </a:moveTo>
                <a:lnTo>
                  <a:pt x="242926" y="58737"/>
                </a:lnTo>
                <a:cubicBezTo>
                  <a:pt x="245804" y="58737"/>
                  <a:pt x="247603" y="60898"/>
                  <a:pt x="247603" y="63419"/>
                </a:cubicBezTo>
                <a:lnTo>
                  <a:pt x="247603" y="100152"/>
                </a:lnTo>
                <a:lnTo>
                  <a:pt x="250122" y="100152"/>
                </a:lnTo>
                <a:cubicBezTo>
                  <a:pt x="264153" y="100152"/>
                  <a:pt x="276025" y="110956"/>
                  <a:pt x="277824" y="125361"/>
                </a:cubicBezTo>
                <a:lnTo>
                  <a:pt x="291855" y="257528"/>
                </a:lnTo>
                <a:lnTo>
                  <a:pt x="291855" y="257888"/>
                </a:lnTo>
                <a:lnTo>
                  <a:pt x="291855" y="269772"/>
                </a:lnTo>
                <a:cubicBezTo>
                  <a:pt x="291855" y="282016"/>
                  <a:pt x="281782" y="291740"/>
                  <a:pt x="269550" y="291740"/>
                </a:cubicBezTo>
                <a:lnTo>
                  <a:pt x="187161" y="291740"/>
                </a:lnTo>
                <a:cubicBezTo>
                  <a:pt x="174929" y="291740"/>
                  <a:pt x="165215" y="282016"/>
                  <a:pt x="165215" y="269772"/>
                </a:cubicBezTo>
                <a:lnTo>
                  <a:pt x="165215" y="257888"/>
                </a:lnTo>
                <a:lnTo>
                  <a:pt x="165215" y="257528"/>
                </a:lnTo>
                <a:lnTo>
                  <a:pt x="179246" y="125361"/>
                </a:lnTo>
                <a:cubicBezTo>
                  <a:pt x="180686" y="110956"/>
                  <a:pt x="192558" y="100152"/>
                  <a:pt x="206949" y="100152"/>
                </a:cubicBezTo>
                <a:lnTo>
                  <a:pt x="209467" y="100152"/>
                </a:lnTo>
                <a:lnTo>
                  <a:pt x="209467" y="63419"/>
                </a:lnTo>
                <a:cubicBezTo>
                  <a:pt x="209467" y="60898"/>
                  <a:pt x="211266" y="58737"/>
                  <a:pt x="213785" y="58737"/>
                </a:cubicBezTo>
                <a:close/>
                <a:moveTo>
                  <a:pt x="42933" y="50002"/>
                </a:moveTo>
                <a:cubicBezTo>
                  <a:pt x="-14704" y="168353"/>
                  <a:pt x="15915" y="265840"/>
                  <a:pt x="22399" y="283467"/>
                </a:cubicBezTo>
                <a:lnTo>
                  <a:pt x="63826" y="283467"/>
                </a:lnTo>
                <a:cubicBezTo>
                  <a:pt x="66348" y="275553"/>
                  <a:pt x="74633" y="251451"/>
                  <a:pt x="77155" y="216557"/>
                </a:cubicBezTo>
                <a:cubicBezTo>
                  <a:pt x="79316" y="183462"/>
                  <a:pt x="76434" y="149647"/>
                  <a:pt x="67789" y="116912"/>
                </a:cubicBezTo>
                <a:cubicBezTo>
                  <a:pt x="62025" y="94609"/>
                  <a:pt x="53740" y="71586"/>
                  <a:pt x="42933" y="50002"/>
                </a:cubicBezTo>
                <a:close/>
                <a:moveTo>
                  <a:pt x="47255" y="8993"/>
                </a:moveTo>
                <a:lnTo>
                  <a:pt x="47255" y="35253"/>
                </a:lnTo>
                <a:lnTo>
                  <a:pt x="170095" y="35253"/>
                </a:lnTo>
                <a:lnTo>
                  <a:pt x="170095" y="8993"/>
                </a:lnTo>
                <a:lnTo>
                  <a:pt x="47255" y="8993"/>
                </a:lnTo>
                <a:close/>
                <a:moveTo>
                  <a:pt x="43293" y="0"/>
                </a:moveTo>
                <a:lnTo>
                  <a:pt x="174057" y="0"/>
                </a:lnTo>
                <a:cubicBezTo>
                  <a:pt x="176939" y="0"/>
                  <a:pt x="179101" y="2518"/>
                  <a:pt x="179101" y="4317"/>
                </a:cubicBezTo>
                <a:lnTo>
                  <a:pt x="179101" y="39210"/>
                </a:lnTo>
                <a:cubicBezTo>
                  <a:pt x="185945" y="52880"/>
                  <a:pt x="192429" y="67269"/>
                  <a:pt x="197833" y="81659"/>
                </a:cubicBezTo>
                <a:cubicBezTo>
                  <a:pt x="198193" y="83817"/>
                  <a:pt x="197112" y="86335"/>
                  <a:pt x="194951" y="87054"/>
                </a:cubicBezTo>
                <a:cubicBezTo>
                  <a:pt x="192429" y="87774"/>
                  <a:pt x="189908" y="86695"/>
                  <a:pt x="189187" y="84536"/>
                </a:cubicBezTo>
                <a:cubicBezTo>
                  <a:pt x="184504" y="71226"/>
                  <a:pt x="178380" y="57557"/>
                  <a:pt x="171536" y="44247"/>
                </a:cubicBezTo>
                <a:lnTo>
                  <a:pt x="50137" y="44247"/>
                </a:lnTo>
                <a:cubicBezTo>
                  <a:pt x="61305" y="65830"/>
                  <a:pt x="69230" y="88853"/>
                  <a:pt x="75354" y="111156"/>
                </a:cubicBezTo>
                <a:lnTo>
                  <a:pt x="162890" y="111156"/>
                </a:lnTo>
                <a:cubicBezTo>
                  <a:pt x="165051" y="111156"/>
                  <a:pt x="167213" y="113674"/>
                  <a:pt x="167213" y="115473"/>
                </a:cubicBezTo>
                <a:cubicBezTo>
                  <a:pt x="167213" y="117991"/>
                  <a:pt x="165051" y="120150"/>
                  <a:pt x="162890" y="120150"/>
                </a:cubicBezTo>
                <a:lnTo>
                  <a:pt x="77515" y="120150"/>
                </a:lnTo>
                <a:cubicBezTo>
                  <a:pt x="84720" y="151086"/>
                  <a:pt x="87601" y="182023"/>
                  <a:pt x="86160" y="212600"/>
                </a:cubicBezTo>
                <a:lnTo>
                  <a:pt x="153884" y="212600"/>
                </a:lnTo>
                <a:cubicBezTo>
                  <a:pt x="156045" y="212600"/>
                  <a:pt x="158207" y="214039"/>
                  <a:pt x="158207" y="216917"/>
                </a:cubicBezTo>
                <a:cubicBezTo>
                  <a:pt x="158207" y="219435"/>
                  <a:pt x="156045" y="221593"/>
                  <a:pt x="153884" y="221593"/>
                </a:cubicBezTo>
                <a:lnTo>
                  <a:pt x="85800" y="221593"/>
                </a:lnTo>
                <a:cubicBezTo>
                  <a:pt x="82918" y="251451"/>
                  <a:pt x="76434" y="273034"/>
                  <a:pt x="73192" y="283467"/>
                </a:cubicBezTo>
                <a:lnTo>
                  <a:pt x="151002" y="283467"/>
                </a:lnTo>
                <a:cubicBezTo>
                  <a:pt x="153524" y="283467"/>
                  <a:pt x="155325" y="285265"/>
                  <a:pt x="155325" y="287783"/>
                </a:cubicBezTo>
                <a:cubicBezTo>
                  <a:pt x="155325" y="290301"/>
                  <a:pt x="153524" y="291740"/>
                  <a:pt x="151002" y="291740"/>
                </a:cubicBezTo>
                <a:lnTo>
                  <a:pt x="19518" y="291740"/>
                </a:lnTo>
                <a:cubicBezTo>
                  <a:pt x="17716" y="291740"/>
                  <a:pt x="15915" y="291021"/>
                  <a:pt x="15555" y="289582"/>
                </a:cubicBezTo>
                <a:cubicBezTo>
                  <a:pt x="15195" y="288143"/>
                  <a:pt x="-31635" y="175908"/>
                  <a:pt x="38970" y="38491"/>
                </a:cubicBezTo>
                <a:lnTo>
                  <a:pt x="38970" y="4317"/>
                </a:lnTo>
                <a:cubicBezTo>
                  <a:pt x="38970" y="2518"/>
                  <a:pt x="40411" y="0"/>
                  <a:pt x="43293" y="0"/>
                </a:cubicBezTo>
                <a:close/>
              </a:path>
            </a:pathLst>
          </a:custGeom>
          <a:solidFill>
            <a:schemeClr val="bg1"/>
          </a:solidFill>
          <a:ln>
            <a:noFill/>
          </a:ln>
          <a:effectLst/>
        </p:spPr>
        <p:txBody>
          <a:bodyPr anchor="ctr"/>
          <a:lstStyle/>
          <a:p>
            <a:endParaRPr lang="en-GB" sz="1600" dirty="0">
              <a:latin typeface="+mj-lt"/>
            </a:endParaRPr>
          </a:p>
        </p:txBody>
      </p:sp>
      <p:sp>
        <p:nvSpPr>
          <p:cNvPr id="29" name="Freeform 990">
            <a:extLst>
              <a:ext uri="{FF2B5EF4-FFF2-40B4-BE49-F238E27FC236}">
                <a16:creationId xmlns:a16="http://schemas.microsoft.com/office/drawing/2014/main" id="{5A91053B-7BBF-425E-8AEB-60B410645212}"/>
              </a:ext>
            </a:extLst>
          </p:cNvPr>
          <p:cNvSpPr>
            <a:spLocks noChangeAspect="1" noChangeArrowheads="1"/>
          </p:cNvSpPr>
          <p:nvPr/>
        </p:nvSpPr>
        <p:spPr bwMode="auto">
          <a:xfrm>
            <a:off x="7731971" y="3812191"/>
            <a:ext cx="289636" cy="287901"/>
          </a:xfrm>
          <a:custGeom>
            <a:avLst/>
            <a:gdLst>
              <a:gd name="T0" fmla="*/ 4128157 w 291741"/>
              <a:gd name="T1" fmla="*/ 5601076 h 290155"/>
              <a:gd name="T2" fmla="*/ 4509858 w 291741"/>
              <a:gd name="T3" fmla="*/ 5309310 h 290155"/>
              <a:gd name="T4" fmla="*/ 1384222 w 291741"/>
              <a:gd name="T5" fmla="*/ 5458747 h 290155"/>
              <a:gd name="T6" fmla="*/ 1909941 w 291741"/>
              <a:gd name="T7" fmla="*/ 5458747 h 290155"/>
              <a:gd name="T8" fmla="*/ 4978000 w 291741"/>
              <a:gd name="T9" fmla="*/ 4497976 h 290155"/>
              <a:gd name="T10" fmla="*/ 4978000 w 291741"/>
              <a:gd name="T11" fmla="*/ 4989042 h 290155"/>
              <a:gd name="T12" fmla="*/ 908858 w 291741"/>
              <a:gd name="T13" fmla="*/ 4989042 h 290155"/>
              <a:gd name="T14" fmla="*/ 908858 w 291741"/>
              <a:gd name="T15" fmla="*/ 4497976 h 290155"/>
              <a:gd name="T16" fmla="*/ 5158037 w 291741"/>
              <a:gd name="T17" fmla="*/ 4989042 h 290155"/>
              <a:gd name="T18" fmla="*/ 4689914 w 291741"/>
              <a:gd name="T19" fmla="*/ 5458747 h 290155"/>
              <a:gd name="T20" fmla="*/ 3804087 w 291741"/>
              <a:gd name="T21" fmla="*/ 5458747 h 290155"/>
              <a:gd name="T22" fmla="*/ 2090005 w 291741"/>
              <a:gd name="T23" fmla="*/ 5458747 h 290155"/>
              <a:gd name="T24" fmla="*/ 1204179 w 291741"/>
              <a:gd name="T25" fmla="*/ 5458747 h 290155"/>
              <a:gd name="T26" fmla="*/ 728822 w 291741"/>
              <a:gd name="T27" fmla="*/ 4989042 h 290155"/>
              <a:gd name="T28" fmla="*/ 908858 w 291741"/>
              <a:gd name="T29" fmla="*/ 4063835 h 290155"/>
              <a:gd name="T30" fmla="*/ 4164171 w 291741"/>
              <a:gd name="T31" fmla="*/ 5131388 h 290155"/>
              <a:gd name="T32" fmla="*/ 5064409 w 291741"/>
              <a:gd name="T33" fmla="*/ 3857424 h 290155"/>
              <a:gd name="T34" fmla="*/ 4825402 w 291741"/>
              <a:gd name="T35" fmla="*/ 3452391 h 290155"/>
              <a:gd name="T36" fmla="*/ 4997756 w 291741"/>
              <a:gd name="T37" fmla="*/ 2644419 h 290155"/>
              <a:gd name="T38" fmla="*/ 4997756 w 291741"/>
              <a:gd name="T39" fmla="*/ 2644419 h 290155"/>
              <a:gd name="T40" fmla="*/ 4825402 w 291741"/>
              <a:gd name="T41" fmla="*/ 2925781 h 290155"/>
              <a:gd name="T42" fmla="*/ 323139 w 291741"/>
              <a:gd name="T43" fmla="*/ 2579496 h 290155"/>
              <a:gd name="T44" fmla="*/ 179506 w 291741"/>
              <a:gd name="T45" fmla="*/ 3308102 h 290155"/>
              <a:gd name="T46" fmla="*/ 703715 w 291741"/>
              <a:gd name="T47" fmla="*/ 2579496 h 290155"/>
              <a:gd name="T48" fmla="*/ 883250 w 291741"/>
              <a:gd name="T49" fmla="*/ 2363083 h 290155"/>
              <a:gd name="T50" fmla="*/ 4961850 w 291741"/>
              <a:gd name="T51" fmla="*/ 2413582 h 290155"/>
              <a:gd name="T52" fmla="*/ 5787642 w 291741"/>
              <a:gd name="T53" fmla="*/ 3091668 h 290155"/>
              <a:gd name="T54" fmla="*/ 883250 w 291741"/>
              <a:gd name="T55" fmla="*/ 3639934 h 290155"/>
              <a:gd name="T56" fmla="*/ 703715 w 291741"/>
              <a:gd name="T57" fmla="*/ 3668793 h 290155"/>
              <a:gd name="T58" fmla="*/ 0 w 291741"/>
              <a:gd name="T59" fmla="*/ 3308102 h 290155"/>
              <a:gd name="T60" fmla="*/ 703715 w 291741"/>
              <a:gd name="T61" fmla="*/ 2399151 h 290155"/>
              <a:gd name="T62" fmla="*/ 4344208 w 291741"/>
              <a:gd name="T63" fmla="*/ 878406 h 290155"/>
              <a:gd name="T64" fmla="*/ 4841137 w 291741"/>
              <a:gd name="T65" fmla="*/ 878406 h 290155"/>
              <a:gd name="T66" fmla="*/ 908858 w 291741"/>
              <a:gd name="T67" fmla="*/ 1029654 h 290155"/>
              <a:gd name="T68" fmla="*/ 1060143 w 291741"/>
              <a:gd name="T69" fmla="*/ 878406 h 290155"/>
              <a:gd name="T70" fmla="*/ 2205232 w 291741"/>
              <a:gd name="T71" fmla="*/ 705650 h 290155"/>
              <a:gd name="T72" fmla="*/ 3422359 w 291741"/>
              <a:gd name="T73" fmla="*/ 165583 h 290155"/>
              <a:gd name="T74" fmla="*/ 3422359 w 291741"/>
              <a:gd name="T75" fmla="*/ 0 h 290155"/>
              <a:gd name="T76" fmla="*/ 4841137 w 291741"/>
              <a:gd name="T77" fmla="*/ 705650 h 290155"/>
              <a:gd name="T78" fmla="*/ 5064409 w 291741"/>
              <a:gd name="T79" fmla="*/ 2174429 h 290155"/>
              <a:gd name="T80" fmla="*/ 4164171 w 291741"/>
              <a:gd name="T81" fmla="*/ 878406 h 290155"/>
              <a:gd name="T82" fmla="*/ 908858 w 291741"/>
              <a:gd name="T83" fmla="*/ 1980052 h 290155"/>
              <a:gd name="T84" fmla="*/ 728822 w 291741"/>
              <a:gd name="T85" fmla="*/ 1029654 h 290155"/>
              <a:gd name="T86" fmla="*/ 2025168 w 291741"/>
              <a:gd name="T87" fmla="*/ 439181 h 29015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1741" h="290155">
                <a:moveTo>
                  <a:pt x="199592" y="266571"/>
                </a:moveTo>
                <a:lnTo>
                  <a:pt x="199592" y="274075"/>
                </a:lnTo>
                <a:cubicBezTo>
                  <a:pt x="199592" y="278006"/>
                  <a:pt x="202839" y="281221"/>
                  <a:pt x="206808" y="281221"/>
                </a:cubicBezTo>
                <a:lnTo>
                  <a:pt x="218714" y="281221"/>
                </a:lnTo>
                <a:cubicBezTo>
                  <a:pt x="222683" y="281221"/>
                  <a:pt x="225930" y="278006"/>
                  <a:pt x="225930" y="274075"/>
                </a:cubicBezTo>
                <a:lnTo>
                  <a:pt x="225930" y="266571"/>
                </a:lnTo>
                <a:lnTo>
                  <a:pt x="199592" y="266571"/>
                </a:lnTo>
                <a:close/>
                <a:moveTo>
                  <a:pt x="69345" y="266571"/>
                </a:moveTo>
                <a:lnTo>
                  <a:pt x="69345" y="274075"/>
                </a:lnTo>
                <a:cubicBezTo>
                  <a:pt x="69345" y="278006"/>
                  <a:pt x="72592" y="281221"/>
                  <a:pt x="76561" y="281221"/>
                </a:cubicBezTo>
                <a:lnTo>
                  <a:pt x="88467" y="281221"/>
                </a:lnTo>
                <a:cubicBezTo>
                  <a:pt x="92436" y="281221"/>
                  <a:pt x="95683" y="278006"/>
                  <a:pt x="95683" y="274075"/>
                </a:cubicBezTo>
                <a:lnTo>
                  <a:pt x="95683" y="266571"/>
                </a:lnTo>
                <a:lnTo>
                  <a:pt x="69345" y="266571"/>
                </a:lnTo>
                <a:close/>
                <a:moveTo>
                  <a:pt x="249382" y="225835"/>
                </a:moveTo>
                <a:cubicBezTo>
                  <a:pt x="232424" y="227979"/>
                  <a:pt x="219075" y="241200"/>
                  <a:pt x="217632" y="257638"/>
                </a:cubicBezTo>
                <a:lnTo>
                  <a:pt x="242526" y="257638"/>
                </a:lnTo>
                <a:cubicBezTo>
                  <a:pt x="246495" y="257638"/>
                  <a:pt x="249382" y="254422"/>
                  <a:pt x="249382" y="250491"/>
                </a:cubicBezTo>
                <a:lnTo>
                  <a:pt x="249382" y="225835"/>
                </a:lnTo>
                <a:close/>
                <a:moveTo>
                  <a:pt x="45532" y="225835"/>
                </a:moveTo>
                <a:lnTo>
                  <a:pt x="45532" y="250491"/>
                </a:lnTo>
                <a:cubicBezTo>
                  <a:pt x="45532" y="254422"/>
                  <a:pt x="48779" y="257638"/>
                  <a:pt x="53109" y="257638"/>
                </a:cubicBezTo>
                <a:lnTo>
                  <a:pt x="78004" y="257638"/>
                </a:lnTo>
                <a:cubicBezTo>
                  <a:pt x="75478" y="241200"/>
                  <a:pt x="62490" y="227979"/>
                  <a:pt x="45532" y="225835"/>
                </a:cubicBezTo>
                <a:close/>
                <a:moveTo>
                  <a:pt x="253711" y="193675"/>
                </a:moveTo>
                <a:cubicBezTo>
                  <a:pt x="256237" y="193675"/>
                  <a:pt x="258401" y="195462"/>
                  <a:pt x="258401" y="197963"/>
                </a:cubicBezTo>
                <a:lnTo>
                  <a:pt x="258401" y="250491"/>
                </a:lnTo>
                <a:cubicBezTo>
                  <a:pt x="258401" y="259424"/>
                  <a:pt x="250825" y="266571"/>
                  <a:pt x="242526" y="266571"/>
                </a:cubicBezTo>
                <a:lnTo>
                  <a:pt x="234950" y="266571"/>
                </a:lnTo>
                <a:lnTo>
                  <a:pt x="234950" y="274075"/>
                </a:lnTo>
                <a:cubicBezTo>
                  <a:pt x="234950" y="283008"/>
                  <a:pt x="227373" y="290155"/>
                  <a:pt x="218714" y="290155"/>
                </a:cubicBezTo>
                <a:lnTo>
                  <a:pt x="206808" y="290155"/>
                </a:lnTo>
                <a:cubicBezTo>
                  <a:pt x="197427" y="290155"/>
                  <a:pt x="190572" y="283008"/>
                  <a:pt x="190572" y="274075"/>
                </a:cubicBezTo>
                <a:lnTo>
                  <a:pt x="190572" y="266571"/>
                </a:lnTo>
                <a:lnTo>
                  <a:pt x="104703" y="266571"/>
                </a:lnTo>
                <a:lnTo>
                  <a:pt x="104703" y="274075"/>
                </a:lnTo>
                <a:cubicBezTo>
                  <a:pt x="104703" y="283008"/>
                  <a:pt x="97487" y="290155"/>
                  <a:pt x="88467" y="290155"/>
                </a:cubicBezTo>
                <a:lnTo>
                  <a:pt x="76561" y="290155"/>
                </a:lnTo>
                <a:cubicBezTo>
                  <a:pt x="67541" y="290155"/>
                  <a:pt x="60325" y="283008"/>
                  <a:pt x="60325" y="274075"/>
                </a:cubicBezTo>
                <a:lnTo>
                  <a:pt x="60325" y="266571"/>
                </a:lnTo>
                <a:lnTo>
                  <a:pt x="53109" y="266571"/>
                </a:lnTo>
                <a:cubicBezTo>
                  <a:pt x="44089" y="266571"/>
                  <a:pt x="36512" y="259424"/>
                  <a:pt x="36512" y="250491"/>
                </a:cubicBezTo>
                <a:lnTo>
                  <a:pt x="36512" y="204038"/>
                </a:lnTo>
                <a:cubicBezTo>
                  <a:pt x="36512" y="201536"/>
                  <a:pt x="38677" y="199750"/>
                  <a:pt x="41203" y="199750"/>
                </a:cubicBezTo>
                <a:cubicBezTo>
                  <a:pt x="43728" y="199750"/>
                  <a:pt x="45532" y="201536"/>
                  <a:pt x="45532" y="204038"/>
                </a:cubicBezTo>
                <a:lnTo>
                  <a:pt x="45532" y="216902"/>
                </a:lnTo>
                <a:cubicBezTo>
                  <a:pt x="67180" y="219046"/>
                  <a:pt x="84498" y="236555"/>
                  <a:pt x="87024" y="257638"/>
                </a:cubicBezTo>
                <a:lnTo>
                  <a:pt x="208612" y="257638"/>
                </a:lnTo>
                <a:cubicBezTo>
                  <a:pt x="210416" y="236555"/>
                  <a:pt x="228095" y="219046"/>
                  <a:pt x="249382" y="216902"/>
                </a:cubicBezTo>
                <a:lnTo>
                  <a:pt x="249382" y="197963"/>
                </a:lnTo>
                <a:cubicBezTo>
                  <a:pt x="249382" y="195462"/>
                  <a:pt x="251907" y="193675"/>
                  <a:pt x="253711" y="193675"/>
                </a:cubicBezTo>
                <a:close/>
                <a:moveTo>
                  <a:pt x="44247" y="155952"/>
                </a:moveTo>
                <a:lnTo>
                  <a:pt x="44247" y="173700"/>
                </a:lnTo>
                <a:lnTo>
                  <a:pt x="241738" y="173338"/>
                </a:lnTo>
                <a:lnTo>
                  <a:pt x="241738" y="155952"/>
                </a:lnTo>
                <a:lnTo>
                  <a:pt x="44247" y="155952"/>
                </a:lnTo>
                <a:close/>
                <a:moveTo>
                  <a:pt x="250372" y="132772"/>
                </a:moveTo>
                <a:lnTo>
                  <a:pt x="250372" y="170078"/>
                </a:lnTo>
                <a:lnTo>
                  <a:pt x="279510" y="151606"/>
                </a:lnTo>
                <a:lnTo>
                  <a:pt x="250372" y="132772"/>
                </a:lnTo>
                <a:close/>
                <a:moveTo>
                  <a:pt x="44247" y="129512"/>
                </a:moveTo>
                <a:lnTo>
                  <a:pt x="44247" y="146898"/>
                </a:lnTo>
                <a:lnTo>
                  <a:pt x="241738" y="146898"/>
                </a:lnTo>
                <a:lnTo>
                  <a:pt x="241738" y="129512"/>
                </a:lnTo>
                <a:lnTo>
                  <a:pt x="44247" y="129512"/>
                </a:lnTo>
                <a:close/>
                <a:moveTo>
                  <a:pt x="16188" y="129512"/>
                </a:moveTo>
                <a:cubicBezTo>
                  <a:pt x="14389" y="129512"/>
                  <a:pt x="12231" y="130237"/>
                  <a:pt x="10792" y="131323"/>
                </a:cubicBezTo>
                <a:cubicBezTo>
                  <a:pt x="9713" y="133134"/>
                  <a:pt x="8993" y="134583"/>
                  <a:pt x="8993" y="136756"/>
                </a:cubicBezTo>
                <a:lnTo>
                  <a:pt x="8993" y="166094"/>
                </a:lnTo>
                <a:cubicBezTo>
                  <a:pt x="8993" y="170440"/>
                  <a:pt x="12231" y="173700"/>
                  <a:pt x="16188" y="173700"/>
                </a:cubicBezTo>
                <a:lnTo>
                  <a:pt x="35254" y="173700"/>
                </a:lnTo>
                <a:lnTo>
                  <a:pt x="35254" y="129512"/>
                </a:lnTo>
                <a:lnTo>
                  <a:pt x="16188" y="129512"/>
                </a:lnTo>
                <a:close/>
                <a:moveTo>
                  <a:pt x="39930" y="114300"/>
                </a:moveTo>
                <a:cubicBezTo>
                  <a:pt x="42448" y="114300"/>
                  <a:pt x="44247" y="116111"/>
                  <a:pt x="44247" y="118646"/>
                </a:cubicBezTo>
                <a:lnTo>
                  <a:pt x="44247" y="120457"/>
                </a:lnTo>
                <a:lnTo>
                  <a:pt x="246055" y="120457"/>
                </a:lnTo>
                <a:cubicBezTo>
                  <a:pt x="247134" y="120457"/>
                  <a:pt x="247854" y="120457"/>
                  <a:pt x="248573" y="121182"/>
                </a:cubicBezTo>
                <a:lnTo>
                  <a:pt x="289942" y="147984"/>
                </a:lnTo>
                <a:cubicBezTo>
                  <a:pt x="291021" y="148346"/>
                  <a:pt x="291741" y="149795"/>
                  <a:pt x="291741" y="151606"/>
                </a:cubicBezTo>
                <a:cubicBezTo>
                  <a:pt x="291741" y="152693"/>
                  <a:pt x="291021" y="154504"/>
                  <a:pt x="289942" y="155228"/>
                </a:cubicBezTo>
                <a:lnTo>
                  <a:pt x="248573" y="181306"/>
                </a:lnTo>
                <a:cubicBezTo>
                  <a:pt x="247854" y="182393"/>
                  <a:pt x="247134" y="182393"/>
                  <a:pt x="246055" y="182393"/>
                </a:cubicBezTo>
                <a:lnTo>
                  <a:pt x="44247" y="182755"/>
                </a:lnTo>
                <a:lnTo>
                  <a:pt x="44247" y="184204"/>
                </a:lnTo>
                <a:cubicBezTo>
                  <a:pt x="44247" y="186377"/>
                  <a:pt x="42448" y="188550"/>
                  <a:pt x="39930" y="188550"/>
                </a:cubicBezTo>
                <a:cubicBezTo>
                  <a:pt x="37412" y="188550"/>
                  <a:pt x="35254" y="186377"/>
                  <a:pt x="35254" y="184204"/>
                </a:cubicBezTo>
                <a:lnTo>
                  <a:pt x="35254" y="182755"/>
                </a:lnTo>
                <a:lnTo>
                  <a:pt x="16188" y="182755"/>
                </a:lnTo>
                <a:cubicBezTo>
                  <a:pt x="7195" y="182755"/>
                  <a:pt x="0" y="175149"/>
                  <a:pt x="0" y="166094"/>
                </a:cubicBezTo>
                <a:lnTo>
                  <a:pt x="0" y="136756"/>
                </a:lnTo>
                <a:cubicBezTo>
                  <a:pt x="0" y="127701"/>
                  <a:pt x="7195" y="120457"/>
                  <a:pt x="16188" y="120457"/>
                </a:cubicBezTo>
                <a:lnTo>
                  <a:pt x="35254" y="120457"/>
                </a:lnTo>
                <a:lnTo>
                  <a:pt x="35254" y="118646"/>
                </a:lnTo>
                <a:cubicBezTo>
                  <a:pt x="35254" y="116111"/>
                  <a:pt x="37412" y="114300"/>
                  <a:pt x="39930" y="114300"/>
                </a:cubicBezTo>
                <a:close/>
                <a:moveTo>
                  <a:pt x="217632" y="44104"/>
                </a:moveTo>
                <a:cubicBezTo>
                  <a:pt x="219075" y="60733"/>
                  <a:pt x="232424" y="74471"/>
                  <a:pt x="249382" y="76640"/>
                </a:cubicBezTo>
                <a:lnTo>
                  <a:pt x="249382" y="51696"/>
                </a:lnTo>
                <a:cubicBezTo>
                  <a:pt x="249382" y="47719"/>
                  <a:pt x="246495" y="44104"/>
                  <a:pt x="242526" y="44104"/>
                </a:cubicBezTo>
                <a:lnTo>
                  <a:pt x="217632" y="44104"/>
                </a:lnTo>
                <a:close/>
                <a:moveTo>
                  <a:pt x="53109" y="44104"/>
                </a:moveTo>
                <a:cubicBezTo>
                  <a:pt x="48779" y="44104"/>
                  <a:pt x="45532" y="47719"/>
                  <a:pt x="45532" y="51696"/>
                </a:cubicBezTo>
                <a:lnTo>
                  <a:pt x="45532" y="76640"/>
                </a:lnTo>
                <a:cubicBezTo>
                  <a:pt x="62490" y="74471"/>
                  <a:pt x="75478" y="60733"/>
                  <a:pt x="78004" y="44104"/>
                </a:cubicBezTo>
                <a:lnTo>
                  <a:pt x="53109" y="44104"/>
                </a:lnTo>
                <a:close/>
                <a:moveTo>
                  <a:pt x="124186" y="8315"/>
                </a:moveTo>
                <a:cubicBezTo>
                  <a:pt x="116609" y="8315"/>
                  <a:pt x="110475" y="14460"/>
                  <a:pt x="110475" y="22052"/>
                </a:cubicBezTo>
                <a:lnTo>
                  <a:pt x="110475" y="35428"/>
                </a:lnTo>
                <a:lnTo>
                  <a:pt x="184438" y="35428"/>
                </a:lnTo>
                <a:lnTo>
                  <a:pt x="184438" y="22052"/>
                </a:lnTo>
                <a:cubicBezTo>
                  <a:pt x="184438" y="14460"/>
                  <a:pt x="178305" y="8315"/>
                  <a:pt x="171450" y="8315"/>
                </a:cubicBezTo>
                <a:lnTo>
                  <a:pt x="124186" y="8315"/>
                </a:lnTo>
                <a:close/>
                <a:moveTo>
                  <a:pt x="124186" y="0"/>
                </a:moveTo>
                <a:lnTo>
                  <a:pt x="171450" y="0"/>
                </a:lnTo>
                <a:cubicBezTo>
                  <a:pt x="183717" y="0"/>
                  <a:pt x="193458" y="9761"/>
                  <a:pt x="193458" y="22052"/>
                </a:cubicBezTo>
                <a:lnTo>
                  <a:pt x="193458" y="35428"/>
                </a:lnTo>
                <a:lnTo>
                  <a:pt x="242526" y="35428"/>
                </a:lnTo>
                <a:cubicBezTo>
                  <a:pt x="250825" y="35428"/>
                  <a:pt x="258401" y="42296"/>
                  <a:pt x="258401" y="51696"/>
                </a:cubicBezTo>
                <a:lnTo>
                  <a:pt x="258401" y="104837"/>
                </a:lnTo>
                <a:cubicBezTo>
                  <a:pt x="258401" y="107368"/>
                  <a:pt x="256237" y="109175"/>
                  <a:pt x="253711" y="109175"/>
                </a:cubicBezTo>
                <a:cubicBezTo>
                  <a:pt x="251907" y="109175"/>
                  <a:pt x="249382" y="107368"/>
                  <a:pt x="249382" y="104837"/>
                </a:cubicBezTo>
                <a:lnTo>
                  <a:pt x="249382" y="85316"/>
                </a:lnTo>
                <a:cubicBezTo>
                  <a:pt x="228095" y="83508"/>
                  <a:pt x="210416" y="66156"/>
                  <a:pt x="208612" y="44104"/>
                </a:cubicBezTo>
                <a:lnTo>
                  <a:pt x="87024" y="44104"/>
                </a:lnTo>
                <a:cubicBezTo>
                  <a:pt x="84498" y="66156"/>
                  <a:pt x="67180" y="83508"/>
                  <a:pt x="45532" y="85316"/>
                </a:cubicBezTo>
                <a:lnTo>
                  <a:pt x="45532" y="99415"/>
                </a:lnTo>
                <a:cubicBezTo>
                  <a:pt x="45532" y="101584"/>
                  <a:pt x="43728" y="103391"/>
                  <a:pt x="41203" y="103391"/>
                </a:cubicBezTo>
                <a:cubicBezTo>
                  <a:pt x="38677" y="103391"/>
                  <a:pt x="36512" y="101584"/>
                  <a:pt x="36512" y="99415"/>
                </a:cubicBezTo>
                <a:lnTo>
                  <a:pt x="36512" y="51696"/>
                </a:lnTo>
                <a:cubicBezTo>
                  <a:pt x="36512" y="42296"/>
                  <a:pt x="44089" y="35428"/>
                  <a:pt x="53109" y="35428"/>
                </a:cubicBezTo>
                <a:lnTo>
                  <a:pt x="101455" y="35428"/>
                </a:lnTo>
                <a:lnTo>
                  <a:pt x="101455" y="22052"/>
                </a:lnTo>
                <a:cubicBezTo>
                  <a:pt x="101455" y="9761"/>
                  <a:pt x="111918" y="0"/>
                  <a:pt x="124186" y="0"/>
                </a:cubicBezTo>
                <a:close/>
              </a:path>
            </a:pathLst>
          </a:custGeom>
          <a:solidFill>
            <a:schemeClr val="bg1"/>
          </a:solidFill>
          <a:ln>
            <a:noFill/>
          </a:ln>
          <a:effectLst/>
        </p:spPr>
        <p:txBody>
          <a:bodyPr anchor="ctr"/>
          <a:lstStyle/>
          <a:p>
            <a:endParaRPr lang="en-GB" sz="1600" dirty="0">
              <a:latin typeface="+mj-lt"/>
            </a:endParaRPr>
          </a:p>
        </p:txBody>
      </p:sp>
      <p:sp>
        <p:nvSpPr>
          <p:cNvPr id="31" name="Textplatzhalter 1">
            <a:extLst>
              <a:ext uri="{FF2B5EF4-FFF2-40B4-BE49-F238E27FC236}">
                <a16:creationId xmlns:a16="http://schemas.microsoft.com/office/drawing/2014/main" id="{8DE01FE9-4D3D-46FB-BBAC-10F478627C5B}"/>
              </a:ext>
            </a:extLst>
          </p:cNvPr>
          <p:cNvSpPr txBox="1">
            <a:spLocks/>
          </p:cNvSpPr>
          <p:nvPr/>
        </p:nvSpPr>
        <p:spPr>
          <a:xfrm>
            <a:off x="1292078" y="579352"/>
            <a:ext cx="663559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Tools </a:t>
            </a:r>
            <a:r>
              <a:rPr lang="en-GB" sz="3200" dirty="0" err="1"/>
              <a:t>für</a:t>
            </a:r>
            <a:r>
              <a:rPr lang="en-GB" sz="3200" dirty="0"/>
              <a:t> die </a:t>
            </a:r>
            <a:r>
              <a:rPr lang="en-GB" sz="3200" dirty="0" err="1"/>
              <a:t>Fehler</a:t>
            </a:r>
            <a:r>
              <a:rPr lang="en-GB" sz="3200" dirty="0"/>
              <a:t>-</a:t>
            </a:r>
            <a:r>
              <a:rPr lang="en-GB" sz="3200" dirty="0" err="1"/>
              <a:t>Ursachen</a:t>
            </a:r>
            <a:r>
              <a:rPr lang="en-GB" sz="3200" dirty="0"/>
              <a:t>-Analyse: </a:t>
            </a:r>
            <a:r>
              <a:rPr lang="en-GB" sz="3200" dirty="0" err="1"/>
              <a:t>Befragung</a:t>
            </a:r>
            <a:endParaRPr lang="en-GB" sz="3200" dirty="0"/>
          </a:p>
        </p:txBody>
      </p:sp>
    </p:spTree>
    <p:extLst>
      <p:ext uri="{BB962C8B-B14F-4D97-AF65-F5344CB8AC3E}">
        <p14:creationId xmlns:p14="http://schemas.microsoft.com/office/powerpoint/2010/main" val="3008895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72549" y="1997790"/>
            <a:ext cx="3872247" cy="454513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Ein Fehlerbaum ist eine grafische Darstellung der logischen Struktur, die die Beziehung zwischen einem unerwünschten potenziellen Ereignis (Top-Ereignis) und allen seinen wahrscheinlichen Ursachen anzeigt.</a:t>
            </a:r>
          </a:p>
          <a:p>
            <a:pPr marL="182563" indent="-182563"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Top-Down-Ansatz zur Fehleranalyse</a:t>
            </a:r>
          </a:p>
          <a:p>
            <a:pPr marL="182563" indent="-182563"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Ausgehend von einem möglichen unerwünschten Ereignis (Top-Ereignis)</a:t>
            </a:r>
          </a:p>
          <a:p>
            <a:pPr marL="182563" indent="-182563"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Bestimmen aller Möglichkeiten, in </a:t>
            </a:r>
            <a:r>
              <a:rPr lang="en-GB" sz="1800" dirty="0" err="1">
                <a:solidFill>
                  <a:srgbClr val="245473"/>
                </a:solidFill>
                <a:latin typeface="+mj-lt"/>
                <a:ea typeface="Open Sans Light" panose="020B0306030504020204" pitchFamily="34" charset="0"/>
                <a:cs typeface="Open Sans Light" panose="020B0306030504020204" pitchFamily="34" charset="0"/>
              </a:rPr>
              <a:t>denen</a:t>
            </a:r>
            <a:r>
              <a:rPr lang="en-GB" sz="1800" dirty="0">
                <a:solidFill>
                  <a:srgbClr val="245473"/>
                </a:solidFill>
                <a:latin typeface="+mj-lt"/>
                <a:ea typeface="Open Sans Light" panose="020B0306030504020204" pitchFamily="34" charset="0"/>
                <a:cs typeface="Open Sans Light" panose="020B0306030504020204" pitchFamily="34" charset="0"/>
              </a:rPr>
              <a:t> es auftreten kann</a:t>
            </a:r>
          </a:p>
          <a:p>
            <a:pPr marL="182563" indent="-182563"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Es </a:t>
            </a:r>
            <a:r>
              <a:rPr lang="en-GB" sz="1800" dirty="0" err="1">
                <a:solidFill>
                  <a:srgbClr val="245473"/>
                </a:solidFill>
                <a:latin typeface="+mj-lt"/>
                <a:ea typeface="Open Sans Light" panose="020B0306030504020204" pitchFamily="34" charset="0"/>
                <a:cs typeface="Open Sans Light" panose="020B0306030504020204" pitchFamily="34" charset="0"/>
              </a:rPr>
              <a:t>können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Maßnahmen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entwickelt</a:t>
            </a:r>
            <a:r>
              <a:rPr lang="en-GB" sz="1800" dirty="0">
                <a:solidFill>
                  <a:srgbClr val="245473"/>
                </a:solidFill>
                <a:latin typeface="+mj-lt"/>
                <a:ea typeface="Open Sans Light" panose="020B0306030504020204" pitchFamily="34" charset="0"/>
                <a:cs typeface="Open Sans Light" panose="020B0306030504020204" pitchFamily="34" charset="0"/>
              </a:rPr>
              <a:t> werden, um die </a:t>
            </a:r>
            <a:r>
              <a:rPr lang="en-GB" sz="1800" dirty="0" err="1">
                <a:solidFill>
                  <a:srgbClr val="245473"/>
                </a:solidFill>
                <a:latin typeface="+mj-lt"/>
                <a:ea typeface="Open Sans Light" panose="020B0306030504020204" pitchFamily="34" charset="0"/>
                <a:cs typeface="Open Sans Light" panose="020B0306030504020204" pitchFamily="34" charset="0"/>
              </a:rPr>
              <a:t>Eintritts-wahrscheinlichkeit</a:t>
            </a:r>
            <a:r>
              <a:rPr lang="en-GB" sz="1800" dirty="0">
                <a:solidFill>
                  <a:srgbClr val="245473"/>
                </a:solidFill>
                <a:latin typeface="+mj-lt"/>
                <a:ea typeface="Open Sans Light" panose="020B0306030504020204" pitchFamily="34" charset="0"/>
                <a:cs typeface="Open Sans Light" panose="020B0306030504020204" pitchFamily="34" charset="0"/>
              </a:rPr>
              <a:t> des Top-</a:t>
            </a:r>
            <a:r>
              <a:rPr lang="en-GB" sz="1800" dirty="0" err="1">
                <a:solidFill>
                  <a:srgbClr val="245473"/>
                </a:solidFill>
                <a:latin typeface="+mj-lt"/>
                <a:ea typeface="Open Sans Light" panose="020B0306030504020204" pitchFamily="34" charset="0"/>
                <a:cs typeface="Open Sans Light" panose="020B0306030504020204" pitchFamily="34" charset="0"/>
              </a:rPr>
              <a:t>Ereignisses</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zu</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minimieren</a:t>
            </a:r>
            <a:endParaRPr lang="en-GB" sz="1800" dirty="0">
              <a:solidFill>
                <a:srgbClr val="245473"/>
              </a:solidFill>
              <a:latin typeface="+mj-lt"/>
              <a:ea typeface="Open Sans Light" panose="020B0306030504020204" pitchFamily="34" charset="0"/>
              <a:cs typeface="Open Sans Light" panose="020B0306030504020204" pitchFamily="34" charset="0"/>
            </a:endParaRPr>
          </a:p>
        </p:txBody>
      </p:sp>
      <p:graphicFrame>
        <p:nvGraphicFramePr>
          <p:cNvPr id="49" name="object 2">
            <a:extLst>
              <a:ext uri="{FF2B5EF4-FFF2-40B4-BE49-F238E27FC236}">
                <a16:creationId xmlns:a16="http://schemas.microsoft.com/office/drawing/2014/main" id="{35F40F86-D3D7-4869-8BBA-44536EFB362A}"/>
              </a:ext>
            </a:extLst>
          </p:cNvPr>
          <p:cNvGraphicFramePr>
            <a:graphicFrameLocks noGrp="1"/>
          </p:cNvGraphicFramePr>
          <p:nvPr/>
        </p:nvGraphicFramePr>
        <p:xfrm>
          <a:off x="4235166" y="1385152"/>
          <a:ext cx="7795794" cy="4960523"/>
        </p:xfrm>
        <a:graphic>
          <a:graphicData uri="http://schemas.openxmlformats.org/drawingml/2006/table">
            <a:tbl>
              <a:tblPr firstRow="1" bandRow="1">
                <a:tableStyleId>{69012ECD-51FC-41F1-AA8D-1B2483CD663E}</a:tableStyleId>
              </a:tblPr>
              <a:tblGrid>
                <a:gridCol w="2143367">
                  <a:extLst>
                    <a:ext uri="{9D8B030D-6E8A-4147-A177-3AD203B41FA5}">
                      <a16:colId xmlns:a16="http://schemas.microsoft.com/office/drawing/2014/main" val="20000"/>
                    </a:ext>
                  </a:extLst>
                </a:gridCol>
                <a:gridCol w="1220319">
                  <a:extLst>
                    <a:ext uri="{9D8B030D-6E8A-4147-A177-3AD203B41FA5}">
                      <a16:colId xmlns:a16="http://schemas.microsoft.com/office/drawing/2014/main" val="20001"/>
                    </a:ext>
                  </a:extLst>
                </a:gridCol>
                <a:gridCol w="4432108">
                  <a:extLst>
                    <a:ext uri="{9D8B030D-6E8A-4147-A177-3AD203B41FA5}">
                      <a16:colId xmlns:a16="http://schemas.microsoft.com/office/drawing/2014/main" val="20002"/>
                    </a:ext>
                  </a:extLst>
                </a:gridCol>
              </a:tblGrid>
              <a:tr h="303374">
                <a:tc gridSpan="3">
                  <a:txBody>
                    <a:bodyPr/>
                    <a:lstStyle/>
                    <a:p>
                      <a:pPr marL="5080" algn="ctr">
                        <a:lnSpc>
                          <a:spcPct val="100000"/>
                        </a:lnSpc>
                        <a:spcBef>
                          <a:spcPts val="360"/>
                        </a:spcBef>
                      </a:pPr>
                      <a:r>
                        <a:rPr lang="en-GB" sz="1900" b="0" dirty="0">
                          <a:solidFill>
                            <a:schemeClr val="bg1"/>
                          </a:solidFill>
                          <a:latin typeface="+mj-lt"/>
                          <a:cs typeface="Arial"/>
                        </a:rPr>
                        <a:t>Terminologie</a:t>
                      </a: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marL="5080" algn="ctr">
                        <a:lnSpc>
                          <a:spcPct val="100000"/>
                        </a:lnSpc>
                        <a:spcBef>
                          <a:spcPts val="360"/>
                        </a:spcBef>
                      </a:pPr>
                      <a:endParaRPr lang="en-GB" sz="1900" dirty="0">
                        <a:solidFill>
                          <a:schemeClr val="bg1"/>
                        </a:solidFill>
                        <a:latin typeface="Arial"/>
                        <a:cs typeface="Arial"/>
                      </a:endParaRPr>
                    </a:p>
                  </a:txBody>
                  <a:tcPr marL="0" marR="0" marB="0">
                    <a:solidFill>
                      <a:schemeClr val="tx2"/>
                    </a:solidFill>
                  </a:tcPr>
                </a:tc>
                <a:tc hMerge="1">
                  <a:txBody>
                    <a:bodyPr/>
                    <a:lstStyle/>
                    <a:p>
                      <a:pPr marL="1135380">
                        <a:lnSpc>
                          <a:spcPct val="100000"/>
                        </a:lnSpc>
                        <a:spcBef>
                          <a:spcPts val="360"/>
                        </a:spcBef>
                      </a:pPr>
                      <a:endParaRPr lang="en-GB" sz="1900" dirty="0">
                        <a:solidFill>
                          <a:schemeClr val="bg1"/>
                        </a:solidFill>
                        <a:latin typeface="Arial"/>
                        <a:cs typeface="Arial"/>
                      </a:endParaRPr>
                    </a:p>
                  </a:txBody>
                  <a:tcPr marL="0" marR="0" marB="0">
                    <a:solidFill>
                      <a:schemeClr val="tx2"/>
                    </a:solidFill>
                  </a:tcPr>
                </a:tc>
                <a:extLst>
                  <a:ext uri="{0D108BD9-81ED-4DB2-BD59-A6C34878D82A}">
                    <a16:rowId xmlns:a16="http://schemas.microsoft.com/office/drawing/2014/main" val="2335634341"/>
                  </a:ext>
                </a:extLst>
              </a:tr>
              <a:tr h="303374">
                <a:tc>
                  <a:txBody>
                    <a:bodyPr/>
                    <a:lstStyle/>
                    <a:p>
                      <a:pPr marL="5080" algn="ctr">
                        <a:lnSpc>
                          <a:spcPct val="100000"/>
                        </a:lnSpc>
                        <a:spcBef>
                          <a:spcPts val="360"/>
                        </a:spcBef>
                      </a:pPr>
                      <a:r>
                        <a:rPr lang="en-GB" sz="1900" spc="-5" dirty="0">
                          <a:solidFill>
                            <a:schemeClr val="bg1"/>
                          </a:solidFill>
                          <a:latin typeface="+mj-lt"/>
                        </a:rPr>
                        <a:t>Name</a:t>
                      </a:r>
                      <a:endParaRPr lang="en-GB" sz="1900" dirty="0">
                        <a:solidFill>
                          <a:schemeClr val="bg1"/>
                        </a:solidFill>
                        <a:latin typeface="+mj-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5080" algn="ctr">
                        <a:lnSpc>
                          <a:spcPct val="100000"/>
                        </a:lnSpc>
                        <a:spcBef>
                          <a:spcPts val="360"/>
                        </a:spcBef>
                      </a:pPr>
                      <a:r>
                        <a:rPr lang="en-GB" sz="1900" spc="-5" dirty="0">
                          <a:solidFill>
                            <a:schemeClr val="bg1"/>
                          </a:solidFill>
                          <a:latin typeface="+mj-lt"/>
                        </a:rPr>
                        <a:t>Formular</a:t>
                      </a:r>
                      <a:endParaRPr lang="en-GB" sz="1900" dirty="0">
                        <a:solidFill>
                          <a:schemeClr val="bg1"/>
                        </a:solidFill>
                        <a:latin typeface="+mj-lt"/>
                        <a:cs typeface="Arial"/>
                      </a:endParaRPr>
                    </a:p>
                  </a:txBody>
                  <a:tcPr marL="0" marR="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1135380">
                        <a:lnSpc>
                          <a:spcPct val="100000"/>
                        </a:lnSpc>
                        <a:spcBef>
                          <a:spcPts val="360"/>
                        </a:spcBef>
                      </a:pPr>
                      <a:r>
                        <a:rPr lang="en-GB" sz="1900" spc="15" dirty="0">
                          <a:solidFill>
                            <a:schemeClr val="bg1"/>
                          </a:solidFill>
                          <a:latin typeface="+mj-lt"/>
                        </a:rPr>
                        <a:t>Beschreibung</a:t>
                      </a:r>
                      <a:endParaRPr lang="en-GB" sz="1900" dirty="0">
                        <a:solidFill>
                          <a:schemeClr val="bg1"/>
                        </a:solidFill>
                        <a:latin typeface="+mj-lt"/>
                        <a:cs typeface="Arial"/>
                      </a:endParaRPr>
                    </a:p>
                  </a:txBody>
                  <a:tcPr marL="0" marR="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465404">
                <a:tc>
                  <a:txBody>
                    <a:bodyPr/>
                    <a:lstStyle/>
                    <a:p>
                      <a:pPr marL="90805">
                        <a:lnSpc>
                          <a:spcPct val="100000"/>
                        </a:lnSpc>
                        <a:spcBef>
                          <a:spcPts val="360"/>
                        </a:spcBef>
                      </a:pPr>
                      <a:r>
                        <a:rPr lang="en-GB" sz="1800" spc="15" dirty="0">
                          <a:solidFill>
                            <a:srgbClr val="4472C4"/>
                          </a:solidFill>
                          <a:latin typeface="+mj-lt"/>
                        </a:rPr>
                        <a:t>UND-Gatter</a:t>
                      </a:r>
                      <a:endParaRPr lang="en-GB" sz="1800" dirty="0">
                        <a:solidFill>
                          <a:srgbClr val="4472C4"/>
                        </a:solidFill>
                        <a:latin typeface="+mj-lt"/>
                        <a:cs typeface="Arial"/>
                      </a:endParaRPr>
                    </a:p>
                  </a:txBody>
                  <a:tcPr marL="0" marR="0" marB="0">
                    <a:lnT w="12700" cap="flat" cmpd="sng" algn="ctr">
                      <a:solidFill>
                        <a:schemeClr val="tx1"/>
                      </a:solidFill>
                      <a:prstDash val="solid"/>
                      <a:round/>
                      <a:headEnd type="none" w="med" len="med"/>
                      <a:tailEnd type="none" w="med" len="med"/>
                    </a:lnT>
                  </a:tcPr>
                </a:tc>
                <a:tc>
                  <a:txBody>
                    <a:bodyPr/>
                    <a:lstStyle/>
                    <a:p>
                      <a:pPr>
                        <a:lnSpc>
                          <a:spcPct val="100000"/>
                        </a:lnSpc>
                      </a:pPr>
                      <a:endParaRPr lang="en-GB" sz="1100" dirty="0">
                        <a:solidFill>
                          <a:schemeClr val="tx1"/>
                        </a:solidFill>
                        <a:latin typeface="+mj-lt"/>
                        <a:cs typeface="Times New Roman"/>
                      </a:endParaRPr>
                    </a:p>
                  </a:txBody>
                  <a:tcPr marL="0" marR="0" marT="0" marB="0">
                    <a:lnT w="12700" cap="flat" cmpd="sng" algn="ctr">
                      <a:solidFill>
                        <a:schemeClr val="tx1"/>
                      </a:solidFill>
                      <a:prstDash val="solid"/>
                      <a:round/>
                      <a:headEnd type="none" w="med" len="med"/>
                      <a:tailEnd type="none" w="med" len="med"/>
                    </a:lnT>
                  </a:tcPr>
                </a:tc>
                <a:tc>
                  <a:txBody>
                    <a:bodyPr/>
                    <a:lstStyle/>
                    <a:p>
                      <a:pPr marL="90805" marR="355600">
                        <a:lnSpc>
                          <a:spcPct val="100000"/>
                        </a:lnSpc>
                        <a:spcBef>
                          <a:spcPts val="450"/>
                        </a:spcBef>
                      </a:pPr>
                      <a:r>
                        <a:rPr lang="en-GB" sz="1500" spc="-30" dirty="0">
                          <a:latin typeface="+mj-lt"/>
                        </a:rPr>
                        <a:t>So </a:t>
                      </a:r>
                      <a:r>
                        <a:rPr lang="en-GB" sz="1500" spc="-5" dirty="0">
                          <a:latin typeface="+mj-lt"/>
                        </a:rPr>
                        <a:t>zeigen Sie</a:t>
                      </a:r>
                      <a:r>
                        <a:rPr lang="en-GB" sz="1500" dirty="0">
                          <a:latin typeface="+mj-lt"/>
                        </a:rPr>
                        <a:t>, dass das </a:t>
                      </a:r>
                      <a:r>
                        <a:rPr lang="en-GB" sz="1500" spc="-5" dirty="0">
                          <a:latin typeface="+mj-lt"/>
                        </a:rPr>
                        <a:t>Ausgangsereignis nur </a:t>
                      </a:r>
                      <a:r>
                        <a:rPr lang="en-GB" sz="1500" spc="15" dirty="0">
                          <a:latin typeface="+mj-lt"/>
                        </a:rPr>
                        <a:t>eintritt</a:t>
                      </a:r>
                      <a:r>
                        <a:rPr lang="en-GB" sz="1500" dirty="0">
                          <a:latin typeface="+mj-lt"/>
                        </a:rPr>
                        <a:t>, wenn </a:t>
                      </a:r>
                      <a:r>
                        <a:rPr lang="en-GB" sz="1500" spc="-5" dirty="0">
                          <a:latin typeface="+mj-lt"/>
                        </a:rPr>
                        <a:t>alle </a:t>
                      </a:r>
                      <a:r>
                        <a:rPr lang="en-GB" sz="1500" dirty="0">
                          <a:latin typeface="+mj-lt"/>
                        </a:rPr>
                        <a:t>Eingangsereignisse </a:t>
                      </a:r>
                      <a:r>
                        <a:rPr lang="en-GB" sz="1500" spc="20" dirty="0">
                          <a:latin typeface="+mj-lt"/>
                        </a:rPr>
                        <a:t>eintreten</a:t>
                      </a:r>
                      <a:endParaRPr lang="en-GB" sz="1500" dirty="0">
                        <a:solidFill>
                          <a:schemeClr val="tx1"/>
                        </a:solidFill>
                        <a:latin typeface="+mj-lt"/>
                        <a:cs typeface="Arial"/>
                      </a:endParaRPr>
                    </a:p>
                  </a:txBody>
                  <a:tcPr marL="0" marR="0" marT="57151"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672250">
                <a:tc>
                  <a:txBody>
                    <a:bodyPr/>
                    <a:lstStyle/>
                    <a:p>
                      <a:pPr marL="90805">
                        <a:lnSpc>
                          <a:spcPct val="100000"/>
                        </a:lnSpc>
                        <a:spcBef>
                          <a:spcPts val="360"/>
                        </a:spcBef>
                      </a:pPr>
                      <a:r>
                        <a:rPr lang="en-GB" sz="1800" spc="15" dirty="0">
                          <a:solidFill>
                            <a:srgbClr val="4472C4"/>
                          </a:solidFill>
                          <a:latin typeface="+mj-lt"/>
                        </a:rPr>
                        <a:t>ODER-Gatter</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333375">
                        <a:lnSpc>
                          <a:spcPct val="100000"/>
                        </a:lnSpc>
                        <a:spcBef>
                          <a:spcPts val="450"/>
                        </a:spcBef>
                      </a:pPr>
                      <a:r>
                        <a:rPr lang="en-GB" sz="1500" spc="-30" dirty="0">
                          <a:latin typeface="+mj-lt"/>
                        </a:rPr>
                        <a:t>So </a:t>
                      </a:r>
                      <a:r>
                        <a:rPr lang="en-GB" sz="1500" spc="-5" dirty="0">
                          <a:latin typeface="+mj-lt"/>
                        </a:rPr>
                        <a:t>zeigen Sie</a:t>
                      </a:r>
                      <a:r>
                        <a:rPr lang="en-GB" sz="1500" dirty="0">
                          <a:latin typeface="+mj-lt"/>
                        </a:rPr>
                        <a:t>, dass das </a:t>
                      </a:r>
                      <a:r>
                        <a:rPr lang="en-GB" sz="1500" spc="-5" dirty="0">
                          <a:latin typeface="+mj-lt"/>
                        </a:rPr>
                        <a:t>Ausgangsereignis nur </a:t>
                      </a:r>
                      <a:r>
                        <a:rPr lang="en-GB" sz="1500" spc="15" dirty="0">
                          <a:latin typeface="+mj-lt"/>
                        </a:rPr>
                        <a:t>eintritt</a:t>
                      </a:r>
                      <a:r>
                        <a:rPr lang="en-GB" sz="1500" dirty="0">
                          <a:latin typeface="+mj-lt"/>
                        </a:rPr>
                        <a:t>, wenn </a:t>
                      </a:r>
                      <a:r>
                        <a:rPr lang="en-GB" sz="1500" spc="-5" dirty="0">
                          <a:latin typeface="+mj-lt"/>
                        </a:rPr>
                        <a:t>eines oder mehrere </a:t>
                      </a:r>
                      <a:r>
                        <a:rPr lang="en-GB" sz="1500" dirty="0">
                          <a:latin typeface="+mj-lt"/>
                        </a:rPr>
                        <a:t>der Eingangsereignisse </a:t>
                      </a:r>
                      <a:r>
                        <a:rPr lang="en-GB" sz="1500" spc="15" dirty="0">
                          <a:latin typeface="+mj-lt"/>
                        </a:rPr>
                        <a:t>eintreten</a:t>
                      </a:r>
                      <a:endParaRPr lang="en-GB" sz="1500" dirty="0">
                        <a:solidFill>
                          <a:schemeClr val="tx1"/>
                        </a:solidFill>
                        <a:latin typeface="+mj-lt"/>
                        <a:cs typeface="Arial"/>
                      </a:endParaRPr>
                    </a:p>
                  </a:txBody>
                  <a:tcPr marL="0" marR="0" marT="57151" marB="0"/>
                </a:tc>
                <a:extLst>
                  <a:ext uri="{0D108BD9-81ED-4DB2-BD59-A6C34878D82A}">
                    <a16:rowId xmlns:a16="http://schemas.microsoft.com/office/drawing/2014/main" val="10002"/>
                  </a:ext>
                </a:extLst>
              </a:tr>
              <a:tr h="595528">
                <a:tc>
                  <a:txBody>
                    <a:bodyPr/>
                    <a:lstStyle/>
                    <a:p>
                      <a:pPr marL="90805">
                        <a:lnSpc>
                          <a:spcPct val="100000"/>
                        </a:lnSpc>
                        <a:spcBef>
                          <a:spcPts val="360"/>
                        </a:spcBef>
                      </a:pPr>
                      <a:r>
                        <a:rPr lang="en-GB" sz="1800" spc="15" dirty="0">
                          <a:solidFill>
                            <a:srgbClr val="4472C4"/>
                          </a:solidFill>
                          <a:latin typeface="+mj-lt"/>
                        </a:rPr>
                        <a:t>Grundlegendes </a:t>
                      </a:r>
                      <a:r>
                        <a:rPr lang="en-GB" sz="1800" spc="-5" dirty="0">
                          <a:solidFill>
                            <a:srgbClr val="4472C4"/>
                          </a:solidFill>
                          <a:latin typeface="+mj-lt"/>
                        </a:rPr>
                        <a:t>Ereignis</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229870">
                        <a:lnSpc>
                          <a:spcPct val="100000"/>
                        </a:lnSpc>
                        <a:spcBef>
                          <a:spcPts val="370"/>
                        </a:spcBef>
                      </a:pPr>
                      <a:r>
                        <a:rPr lang="en-GB" sz="1500" dirty="0">
                          <a:latin typeface="+mj-lt"/>
                        </a:rPr>
                        <a:t>Ein </a:t>
                      </a:r>
                      <a:r>
                        <a:rPr lang="en-GB" sz="1500" spc="-5" dirty="0">
                          <a:latin typeface="+mj-lt"/>
                        </a:rPr>
                        <a:t>Basisereignis </a:t>
                      </a:r>
                      <a:r>
                        <a:rPr lang="en-GB" sz="1500" spc="5" dirty="0">
                          <a:latin typeface="+mj-lt"/>
                        </a:rPr>
                        <a:t>erfordert </a:t>
                      </a:r>
                      <a:r>
                        <a:rPr lang="en-GB" sz="1500" spc="-5" dirty="0">
                          <a:latin typeface="+mj-lt"/>
                        </a:rPr>
                        <a:t>keine </a:t>
                      </a:r>
                      <a:r>
                        <a:rPr lang="en-GB" sz="1500" dirty="0">
                          <a:latin typeface="+mj-lt"/>
                        </a:rPr>
                        <a:t>weitere </a:t>
                      </a:r>
                      <a:r>
                        <a:rPr lang="en-GB" sz="1500" spc="10" dirty="0">
                          <a:latin typeface="+mj-lt"/>
                        </a:rPr>
                        <a:t>Entwicklung</a:t>
                      </a:r>
                      <a:r>
                        <a:rPr lang="en-GB" sz="1500" spc="15" dirty="0">
                          <a:latin typeface="+mj-lt"/>
                        </a:rPr>
                        <a:t>, da </a:t>
                      </a:r>
                      <a:r>
                        <a:rPr lang="en-GB" sz="1500" dirty="0">
                          <a:latin typeface="+mj-lt"/>
                        </a:rPr>
                        <a:t>die </a:t>
                      </a:r>
                      <a:r>
                        <a:rPr lang="en-GB" sz="1500" spc="15" dirty="0">
                          <a:latin typeface="+mj-lt"/>
                        </a:rPr>
                        <a:t>entsprechende </a:t>
                      </a:r>
                      <a:r>
                        <a:rPr lang="en-GB" sz="1500" spc="-5" dirty="0">
                          <a:latin typeface="+mj-lt"/>
                        </a:rPr>
                        <a:t>Auflösungsgrenze </a:t>
                      </a:r>
                      <a:r>
                        <a:rPr lang="en-GB" sz="1500" spc="15" dirty="0">
                          <a:latin typeface="+mj-lt"/>
                        </a:rPr>
                        <a:t>erreicht </a:t>
                      </a:r>
                      <a:r>
                        <a:rPr lang="en-GB" sz="1500" spc="10" dirty="0">
                          <a:latin typeface="+mj-lt"/>
                        </a:rPr>
                        <a:t>ist</a:t>
                      </a:r>
                      <a:endParaRPr lang="en-GB" sz="1500" dirty="0">
                        <a:solidFill>
                          <a:schemeClr val="tx1"/>
                        </a:solidFill>
                        <a:latin typeface="+mj-lt"/>
                        <a:cs typeface="Arial"/>
                      </a:endParaRPr>
                    </a:p>
                  </a:txBody>
                  <a:tcPr marL="0" marR="0" marT="46991" marB="0"/>
                </a:tc>
                <a:extLst>
                  <a:ext uri="{0D108BD9-81ED-4DB2-BD59-A6C34878D82A}">
                    <a16:rowId xmlns:a16="http://schemas.microsoft.com/office/drawing/2014/main" val="10003"/>
                  </a:ext>
                </a:extLst>
              </a:tr>
              <a:tr h="672250">
                <a:tc>
                  <a:txBody>
                    <a:bodyPr/>
                    <a:lstStyle/>
                    <a:p>
                      <a:pPr marL="90805">
                        <a:lnSpc>
                          <a:spcPct val="100000"/>
                        </a:lnSpc>
                        <a:spcBef>
                          <a:spcPts val="360"/>
                        </a:spcBef>
                      </a:pPr>
                      <a:r>
                        <a:rPr lang="en-GB" sz="1800" spc="-5" dirty="0">
                          <a:solidFill>
                            <a:srgbClr val="4472C4"/>
                          </a:solidFill>
                          <a:latin typeface="+mj-lt"/>
                        </a:rPr>
                        <a:t>Zwischenereignis</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126364">
                        <a:lnSpc>
                          <a:spcPct val="100000"/>
                        </a:lnSpc>
                        <a:spcBef>
                          <a:spcPts val="450"/>
                        </a:spcBef>
                      </a:pPr>
                      <a:r>
                        <a:rPr lang="en-GB" sz="1500" spc="-5" dirty="0">
                          <a:latin typeface="+mj-lt"/>
                        </a:rPr>
                        <a:t>Ein Zwischenereignis </a:t>
                      </a:r>
                      <a:r>
                        <a:rPr lang="en-GB" sz="1500" spc="15" dirty="0">
                          <a:latin typeface="+mj-lt"/>
                        </a:rPr>
                        <a:t>tritt </a:t>
                      </a:r>
                      <a:r>
                        <a:rPr lang="en-GB" sz="1500" dirty="0">
                          <a:latin typeface="+mj-lt"/>
                        </a:rPr>
                        <a:t>aufgrund </a:t>
                      </a:r>
                      <a:r>
                        <a:rPr lang="en-GB" sz="1500" spc="-5" dirty="0">
                          <a:latin typeface="+mj-lt"/>
                        </a:rPr>
                        <a:t>einer oder mehrerer </a:t>
                      </a:r>
                      <a:r>
                        <a:rPr lang="en-GB" sz="1500" spc="10" dirty="0">
                          <a:latin typeface="+mj-lt"/>
                        </a:rPr>
                        <a:t>vorhergehender </a:t>
                      </a:r>
                      <a:r>
                        <a:rPr lang="en-GB" sz="1500" spc="5" dirty="0">
                          <a:latin typeface="+mj-lt"/>
                        </a:rPr>
                        <a:t>Ursachen </a:t>
                      </a:r>
                      <a:r>
                        <a:rPr lang="en-GB" sz="1500" spc="15" dirty="0">
                          <a:latin typeface="+mj-lt"/>
                        </a:rPr>
                        <a:t>auf, die </a:t>
                      </a:r>
                      <a:r>
                        <a:rPr lang="en-GB" sz="1500" spc="5" dirty="0">
                          <a:latin typeface="+mj-lt"/>
                        </a:rPr>
                        <a:t>durch </a:t>
                      </a:r>
                      <a:r>
                        <a:rPr lang="en-GB" sz="1500" spc="20" dirty="0">
                          <a:latin typeface="+mj-lt"/>
                        </a:rPr>
                        <a:t>logische </a:t>
                      </a:r>
                      <a:r>
                        <a:rPr lang="en-GB" sz="1500" spc="10" dirty="0">
                          <a:latin typeface="+mj-lt"/>
                        </a:rPr>
                        <a:t>Gatter </a:t>
                      </a:r>
                      <a:r>
                        <a:rPr lang="en-GB" sz="1500" spc="15" dirty="0">
                          <a:latin typeface="+mj-lt"/>
                        </a:rPr>
                        <a:t>wirken</a:t>
                      </a:r>
                      <a:endParaRPr lang="en-GB" sz="1500" dirty="0">
                        <a:solidFill>
                          <a:schemeClr val="tx1"/>
                        </a:solidFill>
                        <a:latin typeface="+mj-lt"/>
                        <a:cs typeface="Arial"/>
                      </a:endParaRPr>
                    </a:p>
                  </a:txBody>
                  <a:tcPr marL="0" marR="0" marT="57151" marB="0"/>
                </a:tc>
                <a:extLst>
                  <a:ext uri="{0D108BD9-81ED-4DB2-BD59-A6C34878D82A}">
                    <a16:rowId xmlns:a16="http://schemas.microsoft.com/office/drawing/2014/main" val="10004"/>
                  </a:ext>
                </a:extLst>
              </a:tr>
              <a:tr h="663057">
                <a:tc>
                  <a:txBody>
                    <a:bodyPr/>
                    <a:lstStyle/>
                    <a:p>
                      <a:pPr marL="90805">
                        <a:lnSpc>
                          <a:spcPct val="100000"/>
                        </a:lnSpc>
                        <a:spcBef>
                          <a:spcPts val="360"/>
                        </a:spcBef>
                      </a:pPr>
                      <a:r>
                        <a:rPr lang="en-GB" sz="1800" spc="-10" dirty="0">
                          <a:solidFill>
                            <a:srgbClr val="4472C4"/>
                          </a:solidFill>
                          <a:latin typeface="+mj-lt"/>
                        </a:rPr>
                        <a:t>Übertragen</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207645">
                        <a:lnSpc>
                          <a:spcPct val="100000"/>
                        </a:lnSpc>
                        <a:spcBef>
                          <a:spcPts val="370"/>
                        </a:spcBef>
                      </a:pPr>
                      <a:r>
                        <a:rPr lang="en-GB" sz="1500" dirty="0">
                          <a:latin typeface="+mj-lt"/>
                        </a:rPr>
                        <a:t>Ein </a:t>
                      </a:r>
                      <a:r>
                        <a:rPr lang="en-GB" sz="1500" spc="5" dirty="0">
                          <a:latin typeface="+mj-lt"/>
                        </a:rPr>
                        <a:t>Dreieck </a:t>
                      </a:r>
                      <a:r>
                        <a:rPr lang="en-GB" sz="1500" spc="10" dirty="0">
                          <a:latin typeface="+mj-lt"/>
                        </a:rPr>
                        <a:t>zeigt an</a:t>
                      </a:r>
                      <a:r>
                        <a:rPr lang="en-GB" sz="1500" dirty="0">
                          <a:latin typeface="+mj-lt"/>
                        </a:rPr>
                        <a:t>, dass der Baum beim </a:t>
                      </a:r>
                      <a:r>
                        <a:rPr lang="en-GB" sz="1500" spc="15" dirty="0">
                          <a:latin typeface="+mj-lt"/>
                        </a:rPr>
                        <a:t>Auftreten </a:t>
                      </a:r>
                      <a:r>
                        <a:rPr lang="en-GB" sz="1500" dirty="0">
                          <a:latin typeface="+mj-lt"/>
                        </a:rPr>
                        <a:t>des </a:t>
                      </a:r>
                      <a:r>
                        <a:rPr lang="en-GB" sz="1500" spc="15" dirty="0">
                          <a:latin typeface="+mj-lt"/>
                        </a:rPr>
                        <a:t>entsprechenden </a:t>
                      </a:r>
                      <a:r>
                        <a:rPr lang="en-GB" sz="1500" spc="5" dirty="0">
                          <a:latin typeface="+mj-lt"/>
                        </a:rPr>
                        <a:t>Übergabesymbols </a:t>
                      </a:r>
                      <a:r>
                        <a:rPr lang="en-GB" sz="1500" dirty="0">
                          <a:latin typeface="+mj-lt"/>
                        </a:rPr>
                        <a:t>weiter </a:t>
                      </a:r>
                      <a:r>
                        <a:rPr lang="en-GB" sz="1500" spc="15" dirty="0">
                          <a:latin typeface="+mj-lt"/>
                        </a:rPr>
                        <a:t>entwickelt </a:t>
                      </a:r>
                      <a:r>
                        <a:rPr lang="en-GB" sz="1500" spc="-5" dirty="0">
                          <a:latin typeface="+mj-lt"/>
                        </a:rPr>
                        <a:t>wird</a:t>
                      </a:r>
                      <a:endParaRPr lang="en-GB" sz="1500" dirty="0">
                        <a:solidFill>
                          <a:schemeClr val="tx1"/>
                        </a:solidFill>
                        <a:latin typeface="+mj-lt"/>
                        <a:cs typeface="Arial"/>
                      </a:endParaRPr>
                    </a:p>
                  </a:txBody>
                  <a:tcPr marL="0" marR="0" marT="46991" marB="0"/>
                </a:tc>
                <a:extLst>
                  <a:ext uri="{0D108BD9-81ED-4DB2-BD59-A6C34878D82A}">
                    <a16:rowId xmlns:a16="http://schemas.microsoft.com/office/drawing/2014/main" val="10005"/>
                  </a:ext>
                </a:extLst>
              </a:tr>
              <a:tr h="869902">
                <a:tc>
                  <a:txBody>
                    <a:bodyPr/>
                    <a:lstStyle/>
                    <a:p>
                      <a:pPr marL="90805">
                        <a:lnSpc>
                          <a:spcPct val="100000"/>
                        </a:lnSpc>
                        <a:spcBef>
                          <a:spcPts val="360"/>
                        </a:spcBef>
                      </a:pPr>
                      <a:r>
                        <a:rPr lang="en-GB" sz="1800" spc="20" dirty="0">
                          <a:solidFill>
                            <a:srgbClr val="4472C4"/>
                          </a:solidFill>
                          <a:latin typeface="+mj-lt"/>
                        </a:rPr>
                        <a:t>Unterentwickeltes </a:t>
                      </a:r>
                      <a:r>
                        <a:rPr lang="en-GB" sz="1800" spc="-5" dirty="0">
                          <a:solidFill>
                            <a:srgbClr val="4472C4"/>
                          </a:solidFill>
                          <a:latin typeface="+mj-lt"/>
                        </a:rPr>
                        <a:t>Ereignis</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288925">
                        <a:lnSpc>
                          <a:spcPct val="100000"/>
                        </a:lnSpc>
                        <a:spcBef>
                          <a:spcPts val="370"/>
                        </a:spcBef>
                      </a:pPr>
                      <a:r>
                        <a:rPr lang="en-GB" sz="1500" dirty="0">
                          <a:latin typeface="+mj-lt"/>
                        </a:rPr>
                        <a:t>Eine </a:t>
                      </a:r>
                      <a:r>
                        <a:rPr lang="en-GB" sz="1500" spc="15" dirty="0">
                          <a:latin typeface="+mj-lt"/>
                        </a:rPr>
                        <a:t>Raute </a:t>
                      </a:r>
                      <a:r>
                        <a:rPr lang="en-GB" sz="1500" spc="-5" dirty="0">
                          <a:latin typeface="+mj-lt"/>
                        </a:rPr>
                        <a:t>wird </a:t>
                      </a:r>
                      <a:r>
                        <a:rPr lang="en-GB" sz="1500" spc="10" dirty="0">
                          <a:latin typeface="+mj-lt"/>
                        </a:rPr>
                        <a:t>verwendet</a:t>
                      </a:r>
                      <a:r>
                        <a:rPr lang="en-GB" sz="1500" dirty="0">
                          <a:latin typeface="+mj-lt"/>
                        </a:rPr>
                        <a:t>, um </a:t>
                      </a:r>
                      <a:r>
                        <a:rPr lang="en-GB" sz="1500" spc="-5" dirty="0">
                          <a:latin typeface="+mj-lt"/>
                        </a:rPr>
                        <a:t>ein Ereignis </a:t>
                      </a:r>
                      <a:r>
                        <a:rPr lang="en-GB" sz="1500" spc="5" dirty="0">
                          <a:latin typeface="+mj-lt"/>
                        </a:rPr>
                        <a:t>zu definieren</a:t>
                      </a:r>
                      <a:r>
                        <a:rPr lang="en-GB" sz="1500" spc="10" dirty="0">
                          <a:latin typeface="+mj-lt"/>
                        </a:rPr>
                        <a:t>, das </a:t>
                      </a:r>
                      <a:r>
                        <a:rPr lang="en-GB" sz="1500" dirty="0">
                          <a:latin typeface="+mj-lt"/>
                        </a:rPr>
                        <a:t>nicht weiter </a:t>
                      </a:r>
                      <a:r>
                        <a:rPr lang="en-GB" sz="1500" spc="15" dirty="0">
                          <a:latin typeface="+mj-lt"/>
                        </a:rPr>
                        <a:t>ausgeführt </a:t>
                      </a:r>
                      <a:r>
                        <a:rPr lang="en-GB" sz="1500" spc="-5" dirty="0">
                          <a:latin typeface="+mj-lt"/>
                        </a:rPr>
                        <a:t>wird</a:t>
                      </a:r>
                      <a:r>
                        <a:rPr lang="en-GB" sz="1500" spc="15" dirty="0">
                          <a:latin typeface="+mj-lt"/>
                        </a:rPr>
                        <a:t>, </a:t>
                      </a:r>
                      <a:r>
                        <a:rPr lang="en-GB" sz="1500" spc="-5" dirty="0">
                          <a:latin typeface="+mj-lt"/>
                        </a:rPr>
                        <a:t>entweder </a:t>
                      </a:r>
                      <a:r>
                        <a:rPr lang="en-GB" sz="1500" spc="15" dirty="0">
                          <a:latin typeface="+mj-lt"/>
                        </a:rPr>
                        <a:t>weil </a:t>
                      </a:r>
                      <a:r>
                        <a:rPr lang="en-GB" sz="1500" dirty="0">
                          <a:latin typeface="+mj-lt"/>
                        </a:rPr>
                        <a:t>es von unzureichender </a:t>
                      </a:r>
                      <a:r>
                        <a:rPr lang="en-GB" sz="1500" spc="15" dirty="0">
                          <a:latin typeface="+mj-lt"/>
                        </a:rPr>
                        <a:t>Bedeutung </a:t>
                      </a:r>
                      <a:r>
                        <a:rPr lang="en-GB" sz="1500" spc="-5" dirty="0">
                          <a:latin typeface="+mj-lt"/>
                        </a:rPr>
                        <a:t>ist oder </a:t>
                      </a:r>
                      <a:r>
                        <a:rPr lang="en-GB" sz="1500" spc="15" dirty="0">
                          <a:latin typeface="+mj-lt"/>
                        </a:rPr>
                        <a:t>weil es </a:t>
                      </a:r>
                      <a:r>
                        <a:rPr lang="en-GB" sz="1500" dirty="0">
                          <a:latin typeface="+mj-lt"/>
                        </a:rPr>
                        <a:t>nicht genügend </a:t>
                      </a:r>
                      <a:r>
                        <a:rPr lang="en-GB" sz="1500" spc="-5" dirty="0">
                          <a:latin typeface="+mj-lt"/>
                        </a:rPr>
                        <a:t>Informationen gibt</a:t>
                      </a:r>
                      <a:endParaRPr lang="en-GB" sz="1500" dirty="0">
                        <a:solidFill>
                          <a:schemeClr val="tx1"/>
                        </a:solidFill>
                        <a:latin typeface="+mj-lt"/>
                        <a:cs typeface="Arial"/>
                      </a:endParaRPr>
                    </a:p>
                  </a:txBody>
                  <a:tcPr marL="0" marR="0" marT="46991" marB="0"/>
                </a:tc>
                <a:extLst>
                  <a:ext uri="{0D108BD9-81ED-4DB2-BD59-A6C34878D82A}">
                    <a16:rowId xmlns:a16="http://schemas.microsoft.com/office/drawing/2014/main" val="10006"/>
                  </a:ext>
                </a:extLst>
              </a:tr>
            </a:tbl>
          </a:graphicData>
        </a:graphic>
      </p:graphicFrame>
      <p:sp>
        <p:nvSpPr>
          <p:cNvPr id="50" name="object 6">
            <a:extLst>
              <a:ext uri="{FF2B5EF4-FFF2-40B4-BE49-F238E27FC236}">
                <a16:creationId xmlns:a16="http://schemas.microsoft.com/office/drawing/2014/main" id="{825A29D7-38CD-43C6-9344-5BCD9F9AB511}"/>
              </a:ext>
            </a:extLst>
          </p:cNvPr>
          <p:cNvSpPr/>
          <p:nvPr/>
        </p:nvSpPr>
        <p:spPr>
          <a:xfrm>
            <a:off x="6636157" y="2157795"/>
            <a:ext cx="443231" cy="353060"/>
          </a:xfrm>
          <a:custGeom>
            <a:avLst/>
            <a:gdLst/>
            <a:ahLst/>
            <a:cxnLst/>
            <a:rect l="l" t="t" r="r" b="b"/>
            <a:pathLst>
              <a:path w="443229" h="353060">
                <a:moveTo>
                  <a:pt x="443200" y="0"/>
                </a:moveTo>
                <a:lnTo>
                  <a:pt x="176390" y="0"/>
                </a:lnTo>
                <a:lnTo>
                  <a:pt x="129498" y="6300"/>
                </a:lnTo>
                <a:lnTo>
                  <a:pt x="87362" y="24082"/>
                </a:lnTo>
                <a:lnTo>
                  <a:pt x="51663" y="51663"/>
                </a:lnTo>
                <a:lnTo>
                  <a:pt x="24082" y="87362"/>
                </a:lnTo>
                <a:lnTo>
                  <a:pt x="6300" y="129498"/>
                </a:lnTo>
                <a:lnTo>
                  <a:pt x="0" y="176390"/>
                </a:lnTo>
                <a:lnTo>
                  <a:pt x="0" y="352779"/>
                </a:lnTo>
                <a:lnTo>
                  <a:pt x="443200" y="352779"/>
                </a:lnTo>
                <a:lnTo>
                  <a:pt x="443200"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1" name="object 7">
            <a:extLst>
              <a:ext uri="{FF2B5EF4-FFF2-40B4-BE49-F238E27FC236}">
                <a16:creationId xmlns:a16="http://schemas.microsoft.com/office/drawing/2014/main" id="{FA2A8730-762B-47B7-8D14-0DCE3E80965B}"/>
              </a:ext>
            </a:extLst>
          </p:cNvPr>
          <p:cNvSpPr/>
          <p:nvPr/>
        </p:nvSpPr>
        <p:spPr>
          <a:xfrm>
            <a:off x="6634247" y="2157795"/>
            <a:ext cx="443231" cy="353060"/>
          </a:xfrm>
          <a:custGeom>
            <a:avLst/>
            <a:gdLst/>
            <a:ahLst/>
            <a:cxnLst/>
            <a:rect l="l" t="t" r="r" b="b"/>
            <a:pathLst>
              <a:path w="443229" h="353060">
                <a:moveTo>
                  <a:pt x="176390" y="0"/>
                </a:moveTo>
                <a:lnTo>
                  <a:pt x="443200" y="0"/>
                </a:lnTo>
                <a:lnTo>
                  <a:pt x="443200" y="352778"/>
                </a:lnTo>
                <a:lnTo>
                  <a:pt x="0" y="352778"/>
                </a:lnTo>
                <a:lnTo>
                  <a:pt x="0" y="176390"/>
                </a:lnTo>
                <a:lnTo>
                  <a:pt x="6300" y="129498"/>
                </a:lnTo>
                <a:lnTo>
                  <a:pt x="24082" y="87362"/>
                </a:lnTo>
                <a:lnTo>
                  <a:pt x="51663" y="51663"/>
                </a:lnTo>
                <a:lnTo>
                  <a:pt x="87362" y="24082"/>
                </a:lnTo>
                <a:lnTo>
                  <a:pt x="129498" y="6300"/>
                </a:lnTo>
                <a:lnTo>
                  <a:pt x="176390" y="0"/>
                </a:lnTo>
                <a:close/>
              </a:path>
            </a:pathLst>
          </a:custGeom>
          <a:ln w="9524">
            <a:solidFill>
              <a:schemeClr val="accent1"/>
            </a:solidFill>
          </a:ln>
        </p:spPr>
        <p:txBody>
          <a:bodyPr wrap="square" lIns="0" tIns="0" rIns="0" bIns="0" rtlCol="0"/>
          <a:lstStyle/>
          <a:p>
            <a:endParaRPr lang="en-GB" dirty="0"/>
          </a:p>
        </p:txBody>
      </p:sp>
      <p:sp>
        <p:nvSpPr>
          <p:cNvPr id="52" name="object 8">
            <a:extLst>
              <a:ext uri="{FF2B5EF4-FFF2-40B4-BE49-F238E27FC236}">
                <a16:creationId xmlns:a16="http://schemas.microsoft.com/office/drawing/2014/main" id="{8DC6273F-08DA-4427-8F45-F35C4B727108}"/>
              </a:ext>
            </a:extLst>
          </p:cNvPr>
          <p:cNvSpPr/>
          <p:nvPr/>
        </p:nvSpPr>
        <p:spPr>
          <a:xfrm>
            <a:off x="6885583" y="2157795"/>
            <a:ext cx="384175" cy="353060"/>
          </a:xfrm>
          <a:custGeom>
            <a:avLst/>
            <a:gdLst/>
            <a:ahLst/>
            <a:cxnLst/>
            <a:rect l="l" t="t" r="r" b="b"/>
            <a:pathLst>
              <a:path w="384175" h="353060">
                <a:moveTo>
                  <a:pt x="207208" y="0"/>
                </a:moveTo>
                <a:lnTo>
                  <a:pt x="0" y="0"/>
                </a:lnTo>
                <a:lnTo>
                  <a:pt x="0" y="352779"/>
                </a:lnTo>
                <a:lnTo>
                  <a:pt x="383598" y="352779"/>
                </a:lnTo>
                <a:lnTo>
                  <a:pt x="383598" y="176390"/>
                </a:lnTo>
                <a:lnTo>
                  <a:pt x="377297" y="129498"/>
                </a:lnTo>
                <a:lnTo>
                  <a:pt x="359516" y="87362"/>
                </a:lnTo>
                <a:lnTo>
                  <a:pt x="331934" y="51663"/>
                </a:lnTo>
                <a:lnTo>
                  <a:pt x="296235" y="24082"/>
                </a:lnTo>
                <a:lnTo>
                  <a:pt x="254099" y="6300"/>
                </a:lnTo>
                <a:lnTo>
                  <a:pt x="207208" y="0"/>
                </a:lnTo>
                <a:close/>
              </a:path>
            </a:pathLst>
          </a:custGeom>
          <a:solidFill>
            <a:srgbClr val="CC2689"/>
          </a:solidFill>
          <a:ln>
            <a:solidFill>
              <a:schemeClr val="accent1"/>
            </a:solidFill>
          </a:ln>
        </p:spPr>
        <p:txBody>
          <a:bodyPr wrap="square" lIns="0" tIns="0" rIns="0" bIns="0" rtlCol="0"/>
          <a:lstStyle/>
          <a:p>
            <a:endParaRPr lang="en-GB" dirty="0"/>
          </a:p>
        </p:txBody>
      </p:sp>
      <p:sp>
        <p:nvSpPr>
          <p:cNvPr id="53" name="object 9">
            <a:extLst>
              <a:ext uri="{FF2B5EF4-FFF2-40B4-BE49-F238E27FC236}">
                <a16:creationId xmlns:a16="http://schemas.microsoft.com/office/drawing/2014/main" id="{BBB3A52E-88F0-4535-A7D7-0DCD40B882CB}"/>
              </a:ext>
            </a:extLst>
          </p:cNvPr>
          <p:cNvSpPr/>
          <p:nvPr/>
        </p:nvSpPr>
        <p:spPr>
          <a:xfrm>
            <a:off x="6885583" y="2157795"/>
            <a:ext cx="384175" cy="353060"/>
          </a:xfrm>
          <a:custGeom>
            <a:avLst/>
            <a:gdLst/>
            <a:ahLst/>
            <a:cxnLst/>
            <a:rect l="l" t="t" r="r" b="b"/>
            <a:pathLst>
              <a:path w="384175" h="353060">
                <a:moveTo>
                  <a:pt x="207207" y="0"/>
                </a:moveTo>
                <a:lnTo>
                  <a:pt x="0" y="0"/>
                </a:lnTo>
                <a:lnTo>
                  <a:pt x="0" y="352778"/>
                </a:lnTo>
                <a:lnTo>
                  <a:pt x="383597" y="352778"/>
                </a:lnTo>
                <a:lnTo>
                  <a:pt x="383597" y="176390"/>
                </a:lnTo>
                <a:lnTo>
                  <a:pt x="377297" y="129498"/>
                </a:lnTo>
                <a:lnTo>
                  <a:pt x="359515" y="87362"/>
                </a:lnTo>
                <a:lnTo>
                  <a:pt x="331934" y="51663"/>
                </a:lnTo>
                <a:lnTo>
                  <a:pt x="296235" y="24082"/>
                </a:lnTo>
                <a:lnTo>
                  <a:pt x="254099" y="6300"/>
                </a:lnTo>
                <a:lnTo>
                  <a:pt x="207207" y="0"/>
                </a:lnTo>
                <a:close/>
              </a:path>
            </a:pathLst>
          </a:custGeom>
          <a:solidFill>
            <a:schemeClr val="accent1"/>
          </a:solidFill>
          <a:ln w="9524">
            <a:solidFill>
              <a:schemeClr val="accent1"/>
            </a:solidFill>
          </a:ln>
        </p:spPr>
        <p:txBody>
          <a:bodyPr wrap="square" lIns="0" tIns="0" rIns="0" bIns="0" rtlCol="0"/>
          <a:lstStyle/>
          <a:p>
            <a:endParaRPr lang="en-GB" dirty="0"/>
          </a:p>
        </p:txBody>
      </p:sp>
      <p:sp>
        <p:nvSpPr>
          <p:cNvPr id="54" name="object 10">
            <a:extLst>
              <a:ext uri="{FF2B5EF4-FFF2-40B4-BE49-F238E27FC236}">
                <a16:creationId xmlns:a16="http://schemas.microsoft.com/office/drawing/2014/main" id="{8DFBBA7C-F852-4A9F-ADF0-17E4C9FF4A9D}"/>
              </a:ext>
            </a:extLst>
          </p:cNvPr>
          <p:cNvSpPr/>
          <p:nvPr/>
        </p:nvSpPr>
        <p:spPr>
          <a:xfrm>
            <a:off x="6696005" y="3464125"/>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5" name="object 11">
            <a:extLst>
              <a:ext uri="{FF2B5EF4-FFF2-40B4-BE49-F238E27FC236}">
                <a16:creationId xmlns:a16="http://schemas.microsoft.com/office/drawing/2014/main" id="{714D25FB-64F0-4248-A311-143910399CDF}"/>
              </a:ext>
            </a:extLst>
          </p:cNvPr>
          <p:cNvSpPr/>
          <p:nvPr/>
        </p:nvSpPr>
        <p:spPr>
          <a:xfrm>
            <a:off x="6696004" y="3471810"/>
            <a:ext cx="504825" cy="324485"/>
          </a:xfrm>
          <a:custGeom>
            <a:avLst/>
            <a:gdLst/>
            <a:ahLst/>
            <a:cxnLst/>
            <a:rect l="l" t="t" r="r" b="b"/>
            <a:pathLst>
              <a:path w="504825" h="324485">
                <a:moveTo>
                  <a:pt x="0" y="161986"/>
                </a:moveTo>
                <a:lnTo>
                  <a:pt x="25637" y="90748"/>
                </a:lnTo>
                <a:lnTo>
                  <a:pt x="55412" y="60672"/>
                </a:lnTo>
                <a:lnTo>
                  <a:pt x="94473" y="35586"/>
                </a:lnTo>
                <a:lnTo>
                  <a:pt x="141306" y="16464"/>
                </a:lnTo>
                <a:lnTo>
                  <a:pt x="194397" y="4278"/>
                </a:lnTo>
                <a:lnTo>
                  <a:pt x="252231" y="0"/>
                </a:lnTo>
                <a:lnTo>
                  <a:pt x="310066" y="4278"/>
                </a:lnTo>
                <a:lnTo>
                  <a:pt x="363157" y="16464"/>
                </a:lnTo>
                <a:lnTo>
                  <a:pt x="409990" y="35586"/>
                </a:lnTo>
                <a:lnTo>
                  <a:pt x="449051" y="60672"/>
                </a:lnTo>
                <a:lnTo>
                  <a:pt x="478826" y="90748"/>
                </a:lnTo>
                <a:lnTo>
                  <a:pt x="497802" y="124844"/>
                </a:lnTo>
                <a:lnTo>
                  <a:pt x="504463" y="161986"/>
                </a:lnTo>
                <a:lnTo>
                  <a:pt x="497802" y="199127"/>
                </a:lnTo>
                <a:lnTo>
                  <a:pt x="478826" y="233223"/>
                </a:lnTo>
                <a:lnTo>
                  <a:pt x="449051" y="263299"/>
                </a:lnTo>
                <a:lnTo>
                  <a:pt x="409990" y="288385"/>
                </a:lnTo>
                <a:lnTo>
                  <a:pt x="363157" y="307507"/>
                </a:lnTo>
                <a:lnTo>
                  <a:pt x="310066" y="319693"/>
                </a:lnTo>
                <a:lnTo>
                  <a:pt x="252231" y="323971"/>
                </a:lnTo>
                <a:lnTo>
                  <a:pt x="194397" y="319693"/>
                </a:lnTo>
                <a:lnTo>
                  <a:pt x="141306" y="307507"/>
                </a:lnTo>
                <a:lnTo>
                  <a:pt x="94473" y="288385"/>
                </a:lnTo>
                <a:lnTo>
                  <a:pt x="55412" y="263299"/>
                </a:lnTo>
                <a:lnTo>
                  <a:pt x="25637" y="233223"/>
                </a:lnTo>
                <a:lnTo>
                  <a:pt x="6661" y="199127"/>
                </a:lnTo>
                <a:lnTo>
                  <a:pt x="0" y="161986"/>
                </a:lnTo>
                <a:close/>
              </a:path>
            </a:pathLst>
          </a:custGeom>
          <a:ln w="9524">
            <a:solidFill>
              <a:schemeClr val="accent1"/>
            </a:solidFill>
          </a:ln>
        </p:spPr>
        <p:txBody>
          <a:bodyPr wrap="square" lIns="0" tIns="0" rIns="0" bIns="0" rtlCol="0"/>
          <a:lstStyle/>
          <a:p>
            <a:endParaRPr lang="en-GB" dirty="0"/>
          </a:p>
        </p:txBody>
      </p:sp>
      <p:sp>
        <p:nvSpPr>
          <p:cNvPr id="56" name="object 12">
            <a:extLst>
              <a:ext uri="{FF2B5EF4-FFF2-40B4-BE49-F238E27FC236}">
                <a16:creationId xmlns:a16="http://schemas.microsoft.com/office/drawing/2014/main" id="{5F7E26AD-3C86-4958-8C00-AC37CF711217}"/>
              </a:ext>
            </a:extLst>
          </p:cNvPr>
          <p:cNvSpPr/>
          <p:nvPr/>
        </p:nvSpPr>
        <p:spPr>
          <a:xfrm>
            <a:off x="6689637" y="4179190"/>
            <a:ext cx="537211" cy="296545"/>
          </a:xfrm>
          <a:custGeom>
            <a:avLst/>
            <a:gdLst/>
            <a:ahLst/>
            <a:cxnLst/>
            <a:rect l="l" t="t" r="r" b="b"/>
            <a:pathLst>
              <a:path w="537210" h="296545">
                <a:moveTo>
                  <a:pt x="0" y="0"/>
                </a:moveTo>
                <a:lnTo>
                  <a:pt x="536610" y="0"/>
                </a:lnTo>
                <a:lnTo>
                  <a:pt x="536610" y="296332"/>
                </a:lnTo>
                <a:lnTo>
                  <a:pt x="0" y="296332"/>
                </a:lnTo>
                <a:lnTo>
                  <a:pt x="0"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7" name="object 13">
            <a:extLst>
              <a:ext uri="{FF2B5EF4-FFF2-40B4-BE49-F238E27FC236}">
                <a16:creationId xmlns:a16="http://schemas.microsoft.com/office/drawing/2014/main" id="{11C57D96-071B-4F05-8CF6-D7F4071FB616}"/>
              </a:ext>
            </a:extLst>
          </p:cNvPr>
          <p:cNvSpPr/>
          <p:nvPr/>
        </p:nvSpPr>
        <p:spPr>
          <a:xfrm>
            <a:off x="6689467" y="4179190"/>
            <a:ext cx="537211" cy="296545"/>
          </a:xfrm>
          <a:custGeom>
            <a:avLst/>
            <a:gdLst/>
            <a:ahLst/>
            <a:cxnLst/>
            <a:rect l="l" t="t" r="r" b="b"/>
            <a:pathLst>
              <a:path w="537210" h="296545">
                <a:moveTo>
                  <a:pt x="0" y="0"/>
                </a:moveTo>
                <a:lnTo>
                  <a:pt x="536611" y="0"/>
                </a:lnTo>
                <a:lnTo>
                  <a:pt x="536611" y="296332"/>
                </a:lnTo>
                <a:lnTo>
                  <a:pt x="0" y="296332"/>
                </a:lnTo>
                <a:lnTo>
                  <a:pt x="0" y="0"/>
                </a:lnTo>
                <a:close/>
              </a:path>
            </a:pathLst>
          </a:custGeom>
          <a:ln w="9524">
            <a:solidFill>
              <a:schemeClr val="accent1"/>
            </a:solidFill>
          </a:ln>
        </p:spPr>
        <p:txBody>
          <a:bodyPr wrap="square" lIns="0" tIns="0" rIns="0" bIns="0" rtlCol="0"/>
          <a:lstStyle/>
          <a:p>
            <a:endParaRPr lang="en-GB" dirty="0"/>
          </a:p>
        </p:txBody>
      </p:sp>
      <p:sp>
        <p:nvSpPr>
          <p:cNvPr id="58" name="object 14">
            <a:extLst>
              <a:ext uri="{FF2B5EF4-FFF2-40B4-BE49-F238E27FC236}">
                <a16:creationId xmlns:a16="http://schemas.microsoft.com/office/drawing/2014/main" id="{E7534F75-6547-4AF7-BC23-179093744FE8}"/>
              </a:ext>
            </a:extLst>
          </p:cNvPr>
          <p:cNvSpPr/>
          <p:nvPr/>
        </p:nvSpPr>
        <p:spPr>
          <a:xfrm>
            <a:off x="6833452" y="5048660"/>
            <a:ext cx="278765" cy="141605"/>
          </a:xfrm>
          <a:custGeom>
            <a:avLst/>
            <a:gdLst/>
            <a:ahLst/>
            <a:cxnLst/>
            <a:rect l="l" t="t" r="r" b="b"/>
            <a:pathLst>
              <a:path w="278764" h="141604">
                <a:moveTo>
                  <a:pt x="0" y="141110"/>
                </a:moveTo>
                <a:lnTo>
                  <a:pt x="139356" y="0"/>
                </a:lnTo>
                <a:lnTo>
                  <a:pt x="278712" y="141110"/>
                </a:lnTo>
                <a:lnTo>
                  <a:pt x="0" y="141110"/>
                </a:lnTo>
                <a:close/>
              </a:path>
            </a:pathLst>
          </a:custGeom>
          <a:ln w="9524">
            <a:solidFill>
              <a:schemeClr val="accent1"/>
            </a:solidFill>
          </a:ln>
        </p:spPr>
        <p:txBody>
          <a:bodyPr wrap="square" lIns="0" tIns="0" rIns="0" bIns="0" rtlCol="0"/>
          <a:lstStyle/>
          <a:p>
            <a:endParaRPr lang="en-GB" dirty="0"/>
          </a:p>
        </p:txBody>
      </p:sp>
      <p:sp>
        <p:nvSpPr>
          <p:cNvPr id="59" name="object 15">
            <a:extLst>
              <a:ext uri="{FF2B5EF4-FFF2-40B4-BE49-F238E27FC236}">
                <a16:creationId xmlns:a16="http://schemas.microsoft.com/office/drawing/2014/main" id="{4CFD3405-17A0-4146-A64D-284E8CCA741E}"/>
              </a:ext>
            </a:extLst>
          </p:cNvPr>
          <p:cNvSpPr/>
          <p:nvPr/>
        </p:nvSpPr>
        <p:spPr>
          <a:xfrm>
            <a:off x="6972809" y="4865217"/>
            <a:ext cx="0" cy="183515"/>
          </a:xfrm>
          <a:custGeom>
            <a:avLst/>
            <a:gdLst/>
            <a:ahLst/>
            <a:cxnLst/>
            <a:rect l="l" t="t" r="r" b="b"/>
            <a:pathLst>
              <a:path h="183514">
                <a:moveTo>
                  <a:pt x="0" y="0"/>
                </a:moveTo>
                <a:lnTo>
                  <a:pt x="1" y="183442"/>
                </a:lnTo>
              </a:path>
            </a:pathLst>
          </a:custGeom>
          <a:ln w="12699">
            <a:solidFill>
              <a:schemeClr val="accent1"/>
            </a:solidFill>
          </a:ln>
        </p:spPr>
        <p:txBody>
          <a:bodyPr wrap="square" lIns="0" tIns="0" rIns="0" bIns="0" rtlCol="0"/>
          <a:lstStyle/>
          <a:p>
            <a:endParaRPr lang="en-GB" dirty="0"/>
          </a:p>
        </p:txBody>
      </p:sp>
      <p:sp>
        <p:nvSpPr>
          <p:cNvPr id="60" name="object 16">
            <a:extLst>
              <a:ext uri="{FF2B5EF4-FFF2-40B4-BE49-F238E27FC236}">
                <a16:creationId xmlns:a16="http://schemas.microsoft.com/office/drawing/2014/main" id="{004AB468-C632-440C-A1B7-228002DB9624}"/>
              </a:ext>
            </a:extLst>
          </p:cNvPr>
          <p:cNvSpPr/>
          <p:nvPr/>
        </p:nvSpPr>
        <p:spPr>
          <a:xfrm>
            <a:off x="6634123" y="5756094"/>
            <a:ext cx="635635" cy="300355"/>
          </a:xfrm>
          <a:custGeom>
            <a:avLst/>
            <a:gdLst/>
            <a:ahLst/>
            <a:cxnLst/>
            <a:rect l="l" t="t" r="r" b="b"/>
            <a:pathLst>
              <a:path w="635635" h="300354">
                <a:moveTo>
                  <a:pt x="317559" y="0"/>
                </a:moveTo>
                <a:lnTo>
                  <a:pt x="0" y="149997"/>
                </a:lnTo>
                <a:lnTo>
                  <a:pt x="317559" y="299994"/>
                </a:lnTo>
                <a:lnTo>
                  <a:pt x="635118" y="149997"/>
                </a:lnTo>
                <a:lnTo>
                  <a:pt x="317559"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61" name="object 17">
            <a:extLst>
              <a:ext uri="{FF2B5EF4-FFF2-40B4-BE49-F238E27FC236}">
                <a16:creationId xmlns:a16="http://schemas.microsoft.com/office/drawing/2014/main" id="{D68EC1D8-AC30-44D4-8128-F842D5AFA96C}"/>
              </a:ext>
            </a:extLst>
          </p:cNvPr>
          <p:cNvSpPr/>
          <p:nvPr/>
        </p:nvSpPr>
        <p:spPr>
          <a:xfrm>
            <a:off x="6634123" y="5756094"/>
            <a:ext cx="635635" cy="300355"/>
          </a:xfrm>
          <a:custGeom>
            <a:avLst/>
            <a:gdLst/>
            <a:ahLst/>
            <a:cxnLst/>
            <a:rect l="l" t="t" r="r" b="b"/>
            <a:pathLst>
              <a:path w="635635" h="300354">
                <a:moveTo>
                  <a:pt x="0" y="149996"/>
                </a:moveTo>
                <a:lnTo>
                  <a:pt x="317558" y="0"/>
                </a:lnTo>
                <a:lnTo>
                  <a:pt x="635117" y="149996"/>
                </a:lnTo>
                <a:lnTo>
                  <a:pt x="317558" y="299993"/>
                </a:lnTo>
                <a:lnTo>
                  <a:pt x="0" y="149996"/>
                </a:lnTo>
                <a:close/>
              </a:path>
            </a:pathLst>
          </a:custGeom>
          <a:ln w="9524">
            <a:solidFill>
              <a:schemeClr val="accent1"/>
            </a:solidFill>
          </a:ln>
        </p:spPr>
        <p:txBody>
          <a:bodyPr wrap="square" lIns="0" tIns="0" rIns="0" bIns="0" rtlCol="0"/>
          <a:lstStyle/>
          <a:p>
            <a:endParaRPr lang="en-GB" dirty="0"/>
          </a:p>
        </p:txBody>
      </p:sp>
      <p:sp>
        <p:nvSpPr>
          <p:cNvPr id="62" name="object 18">
            <a:extLst>
              <a:ext uri="{FF2B5EF4-FFF2-40B4-BE49-F238E27FC236}">
                <a16:creationId xmlns:a16="http://schemas.microsoft.com/office/drawing/2014/main" id="{C029B8A9-88A3-4A8A-8789-CC02DE39510E}"/>
              </a:ext>
            </a:extLst>
          </p:cNvPr>
          <p:cNvSpPr/>
          <p:nvPr/>
        </p:nvSpPr>
        <p:spPr>
          <a:xfrm>
            <a:off x="6633864" y="2685388"/>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63" name="object 19">
            <a:extLst>
              <a:ext uri="{FF2B5EF4-FFF2-40B4-BE49-F238E27FC236}">
                <a16:creationId xmlns:a16="http://schemas.microsoft.com/office/drawing/2014/main" id="{F9DEEA94-4EDE-4B9E-A84A-CF2BA8F2F2CA}"/>
              </a:ext>
            </a:extLst>
          </p:cNvPr>
          <p:cNvSpPr/>
          <p:nvPr/>
        </p:nvSpPr>
        <p:spPr>
          <a:xfrm>
            <a:off x="6633864" y="2678451"/>
            <a:ext cx="635635" cy="417195"/>
          </a:xfrm>
          <a:custGeom>
            <a:avLst/>
            <a:gdLst/>
            <a:ahLst/>
            <a:cxnLst/>
            <a:rect l="l" t="t" r="r" b="b"/>
            <a:pathLst>
              <a:path w="635635" h="417195">
                <a:moveTo>
                  <a:pt x="0" y="416889"/>
                </a:moveTo>
                <a:lnTo>
                  <a:pt x="2474" y="364596"/>
                </a:lnTo>
                <a:lnTo>
                  <a:pt x="9698" y="314240"/>
                </a:lnTo>
                <a:lnTo>
                  <a:pt x="21373" y="266214"/>
                </a:lnTo>
                <a:lnTo>
                  <a:pt x="37203" y="220907"/>
                </a:lnTo>
                <a:lnTo>
                  <a:pt x="56890" y="178711"/>
                </a:lnTo>
                <a:lnTo>
                  <a:pt x="80137" y="140016"/>
                </a:lnTo>
                <a:lnTo>
                  <a:pt x="106645" y="105213"/>
                </a:lnTo>
                <a:lnTo>
                  <a:pt x="136118" y="74692"/>
                </a:lnTo>
                <a:lnTo>
                  <a:pt x="168257" y="48845"/>
                </a:lnTo>
                <a:lnTo>
                  <a:pt x="202765" y="28061"/>
                </a:lnTo>
                <a:lnTo>
                  <a:pt x="239345" y="12732"/>
                </a:lnTo>
                <a:lnTo>
                  <a:pt x="277698" y="3248"/>
                </a:lnTo>
                <a:lnTo>
                  <a:pt x="317529" y="0"/>
                </a:lnTo>
                <a:lnTo>
                  <a:pt x="357359" y="3248"/>
                </a:lnTo>
                <a:lnTo>
                  <a:pt x="395712" y="12732"/>
                </a:lnTo>
                <a:lnTo>
                  <a:pt x="432292" y="28061"/>
                </a:lnTo>
                <a:lnTo>
                  <a:pt x="466801" y="48845"/>
                </a:lnTo>
                <a:lnTo>
                  <a:pt x="498940" y="74692"/>
                </a:lnTo>
                <a:lnTo>
                  <a:pt x="528412" y="105213"/>
                </a:lnTo>
                <a:lnTo>
                  <a:pt x="554920" y="140016"/>
                </a:lnTo>
                <a:lnTo>
                  <a:pt x="578167" y="178711"/>
                </a:lnTo>
                <a:lnTo>
                  <a:pt x="597854" y="220907"/>
                </a:lnTo>
                <a:lnTo>
                  <a:pt x="613684" y="266214"/>
                </a:lnTo>
                <a:lnTo>
                  <a:pt x="625360" y="314240"/>
                </a:lnTo>
                <a:lnTo>
                  <a:pt x="632584" y="364596"/>
                </a:lnTo>
                <a:lnTo>
                  <a:pt x="635058" y="416889"/>
                </a:lnTo>
                <a:lnTo>
                  <a:pt x="599770" y="380955"/>
                </a:lnTo>
                <a:lnTo>
                  <a:pt x="562721" y="349812"/>
                </a:lnTo>
                <a:lnTo>
                  <a:pt x="524163" y="323460"/>
                </a:lnTo>
                <a:lnTo>
                  <a:pt x="484346" y="301900"/>
                </a:lnTo>
                <a:lnTo>
                  <a:pt x="443522" y="285130"/>
                </a:lnTo>
                <a:lnTo>
                  <a:pt x="401944" y="273152"/>
                </a:lnTo>
                <a:lnTo>
                  <a:pt x="359862" y="265965"/>
                </a:lnTo>
                <a:lnTo>
                  <a:pt x="317529" y="263570"/>
                </a:lnTo>
                <a:lnTo>
                  <a:pt x="275195" y="265965"/>
                </a:lnTo>
                <a:lnTo>
                  <a:pt x="233114" y="273152"/>
                </a:lnTo>
                <a:lnTo>
                  <a:pt x="191535" y="285130"/>
                </a:lnTo>
                <a:lnTo>
                  <a:pt x="150711" y="301900"/>
                </a:lnTo>
                <a:lnTo>
                  <a:pt x="110895" y="323460"/>
                </a:lnTo>
                <a:lnTo>
                  <a:pt x="72336" y="349812"/>
                </a:lnTo>
                <a:lnTo>
                  <a:pt x="35287" y="380955"/>
                </a:lnTo>
                <a:lnTo>
                  <a:pt x="0" y="416889"/>
                </a:lnTo>
                <a:close/>
              </a:path>
            </a:pathLst>
          </a:custGeom>
          <a:ln w="9524">
            <a:solidFill>
              <a:schemeClr val="accent1"/>
            </a:solidFill>
          </a:ln>
        </p:spPr>
        <p:txBody>
          <a:bodyPr wrap="square" lIns="0" tIns="0" rIns="0" bIns="0" rtlCol="0"/>
          <a:lstStyle/>
          <a:p>
            <a:endParaRPr lang="en-GB" dirty="0"/>
          </a:p>
        </p:txBody>
      </p:sp>
      <p:sp>
        <p:nvSpPr>
          <p:cNvPr id="21" name="Textplatzhalter 1">
            <a:extLst>
              <a:ext uri="{FF2B5EF4-FFF2-40B4-BE49-F238E27FC236}">
                <a16:creationId xmlns:a16="http://schemas.microsoft.com/office/drawing/2014/main" id="{F089F72F-B024-4347-BC1C-C5562A60B9A9}"/>
              </a:ext>
            </a:extLst>
          </p:cNvPr>
          <p:cNvSpPr txBox="1">
            <a:spLocks/>
          </p:cNvSpPr>
          <p:nvPr/>
        </p:nvSpPr>
        <p:spPr>
          <a:xfrm>
            <a:off x="1292078" y="579352"/>
            <a:ext cx="663559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Tools </a:t>
            </a:r>
            <a:r>
              <a:rPr lang="en-GB" sz="3200" dirty="0" err="1"/>
              <a:t>für</a:t>
            </a:r>
            <a:r>
              <a:rPr lang="en-GB" sz="3200" dirty="0"/>
              <a:t> die </a:t>
            </a:r>
            <a:r>
              <a:rPr lang="en-GB" sz="3200" dirty="0" err="1"/>
              <a:t>Fehler</a:t>
            </a:r>
            <a:r>
              <a:rPr lang="en-GB" sz="3200" dirty="0"/>
              <a:t>-</a:t>
            </a:r>
            <a:r>
              <a:rPr lang="en-GB" sz="3200" dirty="0" err="1"/>
              <a:t>Ursachen</a:t>
            </a:r>
            <a:r>
              <a:rPr lang="en-GB" sz="3200" dirty="0"/>
              <a:t>-Analyse: </a:t>
            </a:r>
            <a:r>
              <a:rPr lang="en-GB" sz="3200" dirty="0" err="1"/>
              <a:t>Fehlerbaum</a:t>
            </a:r>
            <a:endParaRPr lang="en-GB" sz="3200" dirty="0"/>
          </a:p>
        </p:txBody>
      </p:sp>
    </p:spTree>
    <p:extLst>
      <p:ext uri="{BB962C8B-B14F-4D97-AF65-F5344CB8AC3E}">
        <p14:creationId xmlns:p14="http://schemas.microsoft.com/office/powerpoint/2010/main" val="4126155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2057351" y="431975"/>
            <a:ext cx="8852375" cy="697353"/>
          </a:xfrm>
        </p:spPr>
        <p:txBody>
          <a:bodyPr>
            <a:normAutofit/>
          </a:bodyPr>
          <a:lstStyle/>
          <a:p>
            <a:r>
              <a:rPr lang="en-GB" dirty="0"/>
              <a:t>Fehlerbäume (Schritte)</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87444" y="1986293"/>
            <a:ext cx="2570048" cy="46990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Fehlerbaumanalyse ist ein Logikdiagramm zum Auffinden von deduktiven Fehlern, bei dem mithilfe von Logikflüssen verschiedene untergeordnete Faktoren kombiniert werden. Es wird auch zum Aufspüren aller möglichen wichtigen Faktoren und Verzweigungen von Ereignissen verwendet. </a:t>
            </a:r>
          </a:p>
        </p:txBody>
      </p:sp>
      <p:sp>
        <p:nvSpPr>
          <p:cNvPr id="19" name="Line 1">
            <a:extLst>
              <a:ext uri="{FF2B5EF4-FFF2-40B4-BE49-F238E27FC236}">
                <a16:creationId xmlns:a16="http://schemas.microsoft.com/office/drawing/2014/main" id="{51AB13C0-7945-4919-9F75-57E1E78FFF27}"/>
              </a:ext>
            </a:extLst>
          </p:cNvPr>
          <p:cNvSpPr>
            <a:spLocks/>
          </p:cNvSpPr>
          <p:nvPr/>
        </p:nvSpPr>
        <p:spPr bwMode="auto">
          <a:xfrm>
            <a:off x="8474135"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4">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0" name="Side 1">
            <a:extLst>
              <a:ext uri="{FF2B5EF4-FFF2-40B4-BE49-F238E27FC236}">
                <a16:creationId xmlns:a16="http://schemas.microsoft.com/office/drawing/2014/main" id="{9781278B-32F5-418C-8684-BA8EDDA9ED7A}"/>
              </a:ext>
            </a:extLst>
          </p:cNvPr>
          <p:cNvSpPr>
            <a:spLocks/>
          </p:cNvSpPr>
          <p:nvPr/>
        </p:nvSpPr>
        <p:spPr bwMode="auto">
          <a:xfrm rot="16200000">
            <a:off x="8886510"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4">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1" name="Side 2">
            <a:extLst>
              <a:ext uri="{FF2B5EF4-FFF2-40B4-BE49-F238E27FC236}">
                <a16:creationId xmlns:a16="http://schemas.microsoft.com/office/drawing/2014/main" id="{A03E7361-32D2-48BC-8F6B-CC1C97A2FB74}"/>
              </a:ext>
            </a:extLst>
          </p:cNvPr>
          <p:cNvSpPr>
            <a:spLocks/>
          </p:cNvSpPr>
          <p:nvPr/>
        </p:nvSpPr>
        <p:spPr bwMode="auto">
          <a:xfrm rot="5400000">
            <a:off x="8886887"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4">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22" name="Oval 1">
            <a:extLst>
              <a:ext uri="{FF2B5EF4-FFF2-40B4-BE49-F238E27FC236}">
                <a16:creationId xmlns:a16="http://schemas.microsoft.com/office/drawing/2014/main" id="{49755C24-AEA7-4EDE-9DAD-D886059D6C0E}"/>
              </a:ext>
            </a:extLst>
          </p:cNvPr>
          <p:cNvSpPr>
            <a:spLocks noChangeArrowheads="1"/>
          </p:cNvSpPr>
          <p:nvPr/>
        </p:nvSpPr>
        <p:spPr bwMode="auto">
          <a:xfrm>
            <a:off x="9490441"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3" name="Line 1">
            <a:extLst>
              <a:ext uri="{FF2B5EF4-FFF2-40B4-BE49-F238E27FC236}">
                <a16:creationId xmlns:a16="http://schemas.microsoft.com/office/drawing/2014/main" id="{5C034609-6553-41A3-A6A1-2302CE248E61}"/>
              </a:ext>
            </a:extLst>
          </p:cNvPr>
          <p:cNvSpPr>
            <a:spLocks/>
          </p:cNvSpPr>
          <p:nvPr/>
        </p:nvSpPr>
        <p:spPr bwMode="auto">
          <a:xfrm>
            <a:off x="6858959"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3">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4" name="Side 1">
            <a:extLst>
              <a:ext uri="{FF2B5EF4-FFF2-40B4-BE49-F238E27FC236}">
                <a16:creationId xmlns:a16="http://schemas.microsoft.com/office/drawing/2014/main" id="{3AE4F191-D338-4400-97D3-52ABC5D554F2}"/>
              </a:ext>
            </a:extLst>
          </p:cNvPr>
          <p:cNvSpPr>
            <a:spLocks/>
          </p:cNvSpPr>
          <p:nvPr/>
        </p:nvSpPr>
        <p:spPr bwMode="auto">
          <a:xfrm rot="16200000">
            <a:off x="7271335"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3">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5" name="Side 2">
            <a:extLst>
              <a:ext uri="{FF2B5EF4-FFF2-40B4-BE49-F238E27FC236}">
                <a16:creationId xmlns:a16="http://schemas.microsoft.com/office/drawing/2014/main" id="{1A7953AC-28EA-440E-A025-ED6870A23289}"/>
              </a:ext>
            </a:extLst>
          </p:cNvPr>
          <p:cNvSpPr>
            <a:spLocks/>
          </p:cNvSpPr>
          <p:nvPr/>
        </p:nvSpPr>
        <p:spPr bwMode="auto">
          <a:xfrm rot="5400000">
            <a:off x="7271711"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3">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26" name="Oval 1">
            <a:extLst>
              <a:ext uri="{FF2B5EF4-FFF2-40B4-BE49-F238E27FC236}">
                <a16:creationId xmlns:a16="http://schemas.microsoft.com/office/drawing/2014/main" id="{5287A5A3-20FB-49EA-BDEA-E22DAA4ED195}"/>
              </a:ext>
            </a:extLst>
          </p:cNvPr>
          <p:cNvSpPr>
            <a:spLocks noChangeArrowheads="1"/>
          </p:cNvSpPr>
          <p:nvPr/>
        </p:nvSpPr>
        <p:spPr bwMode="auto">
          <a:xfrm>
            <a:off x="7875265"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7" name="Line 1">
            <a:extLst>
              <a:ext uri="{FF2B5EF4-FFF2-40B4-BE49-F238E27FC236}">
                <a16:creationId xmlns:a16="http://schemas.microsoft.com/office/drawing/2014/main" id="{CA66BD10-D0F3-464F-8C79-459ABAAAB78B}"/>
              </a:ext>
            </a:extLst>
          </p:cNvPr>
          <p:cNvSpPr>
            <a:spLocks/>
          </p:cNvSpPr>
          <p:nvPr/>
        </p:nvSpPr>
        <p:spPr bwMode="auto">
          <a:xfrm>
            <a:off x="5235226"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2">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8" name="Side 1">
            <a:extLst>
              <a:ext uri="{FF2B5EF4-FFF2-40B4-BE49-F238E27FC236}">
                <a16:creationId xmlns:a16="http://schemas.microsoft.com/office/drawing/2014/main" id="{63B88D06-ECC1-44C3-96AC-89B67E47686E}"/>
              </a:ext>
            </a:extLst>
          </p:cNvPr>
          <p:cNvSpPr>
            <a:spLocks/>
          </p:cNvSpPr>
          <p:nvPr/>
        </p:nvSpPr>
        <p:spPr bwMode="auto">
          <a:xfrm rot="16200000">
            <a:off x="5647602"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2">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9" name="Side 2">
            <a:extLst>
              <a:ext uri="{FF2B5EF4-FFF2-40B4-BE49-F238E27FC236}">
                <a16:creationId xmlns:a16="http://schemas.microsoft.com/office/drawing/2014/main" id="{CE30AC52-BFCC-42FB-BB1A-83D743E541D4}"/>
              </a:ext>
            </a:extLst>
          </p:cNvPr>
          <p:cNvSpPr>
            <a:spLocks/>
          </p:cNvSpPr>
          <p:nvPr/>
        </p:nvSpPr>
        <p:spPr bwMode="auto">
          <a:xfrm rot="5400000">
            <a:off x="5647979"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2">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30" name="Oval 1">
            <a:extLst>
              <a:ext uri="{FF2B5EF4-FFF2-40B4-BE49-F238E27FC236}">
                <a16:creationId xmlns:a16="http://schemas.microsoft.com/office/drawing/2014/main" id="{63A2CF4A-765A-4CA8-8DCB-B1AD2C2744C4}"/>
              </a:ext>
            </a:extLst>
          </p:cNvPr>
          <p:cNvSpPr>
            <a:spLocks noChangeArrowheads="1"/>
          </p:cNvSpPr>
          <p:nvPr/>
        </p:nvSpPr>
        <p:spPr bwMode="auto">
          <a:xfrm>
            <a:off x="6251532"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1" name="Line 1">
            <a:extLst>
              <a:ext uri="{FF2B5EF4-FFF2-40B4-BE49-F238E27FC236}">
                <a16:creationId xmlns:a16="http://schemas.microsoft.com/office/drawing/2014/main" id="{23C72E8E-BAA5-48CA-A71B-28CA652FC9A9}"/>
              </a:ext>
            </a:extLst>
          </p:cNvPr>
          <p:cNvSpPr>
            <a:spLocks/>
          </p:cNvSpPr>
          <p:nvPr/>
        </p:nvSpPr>
        <p:spPr bwMode="auto">
          <a:xfrm>
            <a:off x="3615772"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1">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2" name="Side 1">
            <a:extLst>
              <a:ext uri="{FF2B5EF4-FFF2-40B4-BE49-F238E27FC236}">
                <a16:creationId xmlns:a16="http://schemas.microsoft.com/office/drawing/2014/main" id="{1D86C0B2-D1B3-4B09-8CE7-4326CF75FA9C}"/>
              </a:ext>
            </a:extLst>
          </p:cNvPr>
          <p:cNvSpPr>
            <a:spLocks/>
          </p:cNvSpPr>
          <p:nvPr/>
        </p:nvSpPr>
        <p:spPr bwMode="auto">
          <a:xfrm rot="16200000">
            <a:off x="4028147"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1">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3" name="Side 2">
            <a:extLst>
              <a:ext uri="{FF2B5EF4-FFF2-40B4-BE49-F238E27FC236}">
                <a16:creationId xmlns:a16="http://schemas.microsoft.com/office/drawing/2014/main" id="{7B4530F3-1C21-4393-A6BF-34C66A927A51}"/>
              </a:ext>
            </a:extLst>
          </p:cNvPr>
          <p:cNvSpPr>
            <a:spLocks/>
          </p:cNvSpPr>
          <p:nvPr/>
        </p:nvSpPr>
        <p:spPr bwMode="auto">
          <a:xfrm rot="5400000">
            <a:off x="4028524"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1">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34" name="Oval 1">
            <a:extLst>
              <a:ext uri="{FF2B5EF4-FFF2-40B4-BE49-F238E27FC236}">
                <a16:creationId xmlns:a16="http://schemas.microsoft.com/office/drawing/2014/main" id="{C4ED7ADA-75E2-4CC6-8007-4FCF3595C95A}"/>
              </a:ext>
            </a:extLst>
          </p:cNvPr>
          <p:cNvSpPr>
            <a:spLocks noChangeArrowheads="1"/>
          </p:cNvSpPr>
          <p:nvPr/>
        </p:nvSpPr>
        <p:spPr bwMode="auto">
          <a:xfrm>
            <a:off x="4632078"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5" name="Line 1">
            <a:extLst>
              <a:ext uri="{FF2B5EF4-FFF2-40B4-BE49-F238E27FC236}">
                <a16:creationId xmlns:a16="http://schemas.microsoft.com/office/drawing/2014/main" id="{953B6260-55B7-4AE4-A928-99BF94B0CE63}"/>
              </a:ext>
            </a:extLst>
          </p:cNvPr>
          <p:cNvSpPr>
            <a:spLocks/>
          </p:cNvSpPr>
          <p:nvPr/>
        </p:nvSpPr>
        <p:spPr bwMode="auto">
          <a:xfrm>
            <a:off x="10080484" y="2367744"/>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5">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6" name="Side 1">
            <a:extLst>
              <a:ext uri="{FF2B5EF4-FFF2-40B4-BE49-F238E27FC236}">
                <a16:creationId xmlns:a16="http://schemas.microsoft.com/office/drawing/2014/main" id="{A507596D-4DCB-422C-BEF6-7FAD7DD2F946}"/>
              </a:ext>
            </a:extLst>
          </p:cNvPr>
          <p:cNvSpPr>
            <a:spLocks/>
          </p:cNvSpPr>
          <p:nvPr/>
        </p:nvSpPr>
        <p:spPr bwMode="auto">
          <a:xfrm rot="16200000">
            <a:off x="10492859" y="2341433"/>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5">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7" name="Side 2">
            <a:extLst>
              <a:ext uri="{FF2B5EF4-FFF2-40B4-BE49-F238E27FC236}">
                <a16:creationId xmlns:a16="http://schemas.microsoft.com/office/drawing/2014/main" id="{9408C614-1B97-4991-B46E-D5F94B4DE260}"/>
              </a:ext>
            </a:extLst>
          </p:cNvPr>
          <p:cNvSpPr>
            <a:spLocks/>
          </p:cNvSpPr>
          <p:nvPr/>
        </p:nvSpPr>
        <p:spPr bwMode="auto">
          <a:xfrm rot="5400000">
            <a:off x="10493236" y="1809141"/>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5">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38" name="Oval 1">
            <a:extLst>
              <a:ext uri="{FF2B5EF4-FFF2-40B4-BE49-F238E27FC236}">
                <a16:creationId xmlns:a16="http://schemas.microsoft.com/office/drawing/2014/main" id="{CC994D9A-D213-4221-83B5-436C1970080D}"/>
              </a:ext>
            </a:extLst>
          </p:cNvPr>
          <p:cNvSpPr>
            <a:spLocks noChangeArrowheads="1"/>
          </p:cNvSpPr>
          <p:nvPr/>
        </p:nvSpPr>
        <p:spPr bwMode="auto">
          <a:xfrm>
            <a:off x="11096790" y="2415922"/>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9" name="Subtitle 2">
            <a:extLst>
              <a:ext uri="{FF2B5EF4-FFF2-40B4-BE49-F238E27FC236}">
                <a16:creationId xmlns:a16="http://schemas.microsoft.com/office/drawing/2014/main" id="{7F743F2A-C018-4450-99CD-E00983641ECE}"/>
              </a:ext>
            </a:extLst>
          </p:cNvPr>
          <p:cNvSpPr txBox="1">
            <a:spLocks/>
          </p:cNvSpPr>
          <p:nvPr/>
        </p:nvSpPr>
        <p:spPr>
          <a:xfrm>
            <a:off x="3427142" y="3590800"/>
            <a:ext cx="1589835" cy="257331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Definieren Sie das System und bestimmen Sie das Top-Ereignis.</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Wie groß ist der Umfang des Problems oder Systems, das Sie </a:t>
            </a:r>
            <a:r>
              <a:rPr lang="en-GB" sz="1600" dirty="0" err="1">
                <a:solidFill>
                  <a:schemeClr val="tx1"/>
                </a:solidFill>
                <a:latin typeface="+mj-lt"/>
                <a:ea typeface="Lato Light" panose="020F0502020204030203" pitchFamily="34" charset="0"/>
                <a:cs typeface="Mukta ExtraLight" panose="020B0000000000000000" pitchFamily="34" charset="77"/>
              </a:rPr>
              <a:t>analysieren</a:t>
            </a:r>
            <a:r>
              <a:rPr lang="en-GB" sz="1600" dirty="0">
                <a:solidFill>
                  <a:schemeClr val="tx1"/>
                </a:solidFill>
                <a:latin typeface="+mj-lt"/>
                <a:ea typeface="Lato Light" panose="020F0502020204030203" pitchFamily="34" charset="0"/>
                <a:cs typeface="Mukta ExtraLight" panose="020B0000000000000000" pitchFamily="34" charset="77"/>
              </a:rPr>
              <a:t>?</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Was bedeutet "Versagen"?</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"Wie wird sich das auf mein Geschäft auswirken?"</a:t>
            </a:r>
          </a:p>
        </p:txBody>
      </p:sp>
      <p:sp>
        <p:nvSpPr>
          <p:cNvPr id="40" name="Subtitle 2">
            <a:extLst>
              <a:ext uri="{FF2B5EF4-FFF2-40B4-BE49-F238E27FC236}">
                <a16:creationId xmlns:a16="http://schemas.microsoft.com/office/drawing/2014/main" id="{BCB44D8F-4888-4B29-9BEF-61328B5289F0}"/>
              </a:ext>
            </a:extLst>
          </p:cNvPr>
          <p:cNvSpPr txBox="1">
            <a:spLocks/>
          </p:cNvSpPr>
          <p:nvPr/>
        </p:nvSpPr>
        <p:spPr>
          <a:xfrm>
            <a:off x="5098522" y="3568147"/>
            <a:ext cx="1823570" cy="337706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dirty="0" err="1">
                <a:solidFill>
                  <a:schemeClr val="tx1"/>
                </a:solidFill>
                <a:latin typeface="+mj-lt"/>
                <a:ea typeface="Lato Light" panose="020F0502020204030203" pitchFamily="34" charset="0"/>
                <a:cs typeface="Mukta ExtraLight" panose="020B0000000000000000" pitchFamily="34" charset="77"/>
              </a:rPr>
              <a:t>Gliedern</a:t>
            </a:r>
            <a:r>
              <a:rPr lang="en-GB" sz="1600" dirty="0">
                <a:solidFill>
                  <a:schemeClr val="tx1"/>
                </a:solidFill>
                <a:latin typeface="+mj-lt"/>
                <a:ea typeface="Lato Light" panose="020F0502020204030203" pitchFamily="34" charset="0"/>
                <a:cs typeface="Mukta ExtraLight" panose="020B0000000000000000" pitchFamily="34" charset="77"/>
              </a:rPr>
              <a:t> Sie jedes Ereignis so weit wie möglich auf.</a:t>
            </a:r>
          </a:p>
          <a:p>
            <a:pPr algn="l">
              <a:lnSpc>
                <a:spcPts val="1388"/>
              </a:lnSpc>
            </a:pPr>
            <a:r>
              <a:rPr lang="en-GB" sz="1600" dirty="0" err="1">
                <a:solidFill>
                  <a:schemeClr val="tx1"/>
                </a:solidFill>
                <a:latin typeface="+mj-lt"/>
                <a:ea typeface="Lato Light" panose="020F0502020204030203" pitchFamily="34" charset="0"/>
                <a:cs typeface="Mukta ExtraLight" panose="020B0000000000000000" pitchFamily="34" charset="77"/>
              </a:rPr>
              <a:t>Bsp</a:t>
            </a:r>
            <a:r>
              <a:rPr lang="en-GB" sz="1600" dirty="0">
                <a:solidFill>
                  <a:schemeClr val="tx1"/>
                </a:solidFill>
                <a:latin typeface="+mj-lt"/>
                <a:ea typeface="Lato Light" panose="020F0502020204030203" pitchFamily="34" charset="0"/>
                <a:cs typeface="Mukta ExtraLight" panose="020B0000000000000000" pitchFamily="34" charset="77"/>
              </a:rPr>
              <a:t>. - Problem: </a:t>
            </a:r>
            <a:r>
              <a:rPr lang="en-GB" sz="1600" dirty="0" err="1">
                <a:solidFill>
                  <a:schemeClr val="tx1"/>
                </a:solidFill>
                <a:latin typeface="+mj-lt"/>
                <a:ea typeface="Lato Light" panose="020F0502020204030203" pitchFamily="34" charset="0"/>
                <a:cs typeface="Mukta ExtraLight" panose="020B0000000000000000" pitchFamily="34" charset="77"/>
              </a:rPr>
              <a:t>übrig</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gebliebene</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Lagerbstände</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nach</a:t>
            </a:r>
            <a:r>
              <a:rPr lang="en-GB" sz="1600" dirty="0">
                <a:solidFill>
                  <a:schemeClr val="tx1"/>
                </a:solidFill>
                <a:latin typeface="+mj-lt"/>
                <a:ea typeface="Lato Light" panose="020F0502020204030203" pitchFamily="34" charset="0"/>
                <a:cs typeface="Mukta ExtraLight" panose="020B0000000000000000" pitchFamily="34" charset="77"/>
              </a:rPr>
              <a:t> Pop-Up-</a:t>
            </a:r>
            <a:r>
              <a:rPr lang="en-GB" sz="1600" dirty="0" err="1">
                <a:solidFill>
                  <a:schemeClr val="tx1"/>
                </a:solidFill>
                <a:latin typeface="+mj-lt"/>
                <a:ea typeface="Lato Light" panose="020F0502020204030203" pitchFamily="34" charset="0"/>
                <a:cs typeface="Mukta ExtraLight" panose="020B0000000000000000" pitchFamily="34" charset="77"/>
              </a:rPr>
              <a:t>Verkauf</a:t>
            </a:r>
            <a:endParaRPr lang="en-GB" sz="1600" dirty="0">
              <a:solidFill>
                <a:schemeClr val="tx1"/>
              </a:solidFill>
              <a:latin typeface="+mj-lt"/>
              <a:ea typeface="Lato Light" panose="020F0502020204030203" pitchFamily="34" charset="0"/>
              <a:cs typeface="Mukta ExtraLight" panose="020B0000000000000000" pitchFamily="34" charset="77"/>
            </a:endParaRPr>
          </a:p>
          <a:p>
            <a:pPr algn="l">
              <a:lnSpc>
                <a:spcPts val="1388"/>
              </a:lnSpc>
            </a:pPr>
            <a:r>
              <a:rPr lang="en-GB" sz="1600" dirty="0" err="1">
                <a:solidFill>
                  <a:schemeClr val="tx1"/>
                </a:solidFill>
                <a:latin typeface="+mj-lt"/>
                <a:ea typeface="Lato Light" panose="020F0502020204030203" pitchFamily="34" charset="0"/>
                <a:cs typeface="Mukta ExtraLight" panose="020B0000000000000000" pitchFamily="34" charset="77"/>
              </a:rPr>
              <a:t>Mögliche</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Zwischen-ereignisse</a:t>
            </a:r>
            <a:r>
              <a:rPr lang="en-GB" sz="1600" dirty="0">
                <a:solidFill>
                  <a:schemeClr val="tx1"/>
                </a:solidFill>
                <a:latin typeface="+mj-lt"/>
                <a:ea typeface="Lato Light" panose="020F0502020204030203" pitchFamily="34" charset="0"/>
                <a:cs typeface="Mukta ExtraLight" panose="020B0000000000000000" pitchFamily="34" charset="77"/>
              </a:rPr>
              <a:t>:</a:t>
            </a:r>
            <a:br>
              <a:rPr lang="en-GB" sz="1600" dirty="0">
                <a:solidFill>
                  <a:schemeClr val="tx1"/>
                </a:solidFill>
                <a:latin typeface="+mj-lt"/>
                <a:ea typeface="Lato Light" panose="020F0502020204030203" pitchFamily="34" charset="0"/>
                <a:cs typeface="Mukta ExtraLight" panose="020B0000000000000000" pitchFamily="34" charset="77"/>
              </a:rPr>
            </a:br>
            <a:r>
              <a:rPr lang="en-GB" sz="1600" dirty="0">
                <a:solidFill>
                  <a:schemeClr val="tx1"/>
                </a:solidFill>
                <a:latin typeface="+mj-lt"/>
                <a:ea typeface="Lato Light" panose="020F0502020204030203" pitchFamily="34" charset="0"/>
                <a:cs typeface="Mukta ExtraLight" panose="020B0000000000000000" pitchFamily="34" charset="77"/>
              </a:rPr>
              <a:t>1) Probleme am Veranstaltungsort UND/ODER </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2) Lagerprobleme UND/ODER </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3) Probleme mit </a:t>
            </a:r>
            <a:r>
              <a:rPr lang="en-GB" sz="1600" dirty="0" err="1">
                <a:solidFill>
                  <a:schemeClr val="tx1"/>
                </a:solidFill>
                <a:latin typeface="+mj-lt"/>
                <a:ea typeface="Lato Light" panose="020F0502020204030203" pitchFamily="34" charset="0"/>
                <a:cs typeface="Mukta ExtraLight" panose="020B0000000000000000" pitchFamily="34" charset="77"/>
              </a:rPr>
              <a:t>dem</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Verkäufer</a:t>
            </a:r>
            <a:endParaRPr lang="en-GB" sz="1600" dirty="0">
              <a:solidFill>
                <a:schemeClr val="tx1"/>
              </a:solidFill>
              <a:latin typeface="+mj-lt"/>
              <a:ea typeface="Lato Light" panose="020F0502020204030203" pitchFamily="34" charset="0"/>
              <a:cs typeface="Mukta ExtraLight" panose="020B0000000000000000" pitchFamily="34" charset="77"/>
            </a:endParaRPr>
          </a:p>
          <a:p>
            <a:pPr algn="l">
              <a:lnSpc>
                <a:spcPts val="1388"/>
              </a:lnSpc>
            </a:pPr>
            <a:endParaRPr lang="en-GB" sz="1400" dirty="0">
              <a:solidFill>
                <a:schemeClr val="tx1"/>
              </a:solidFill>
              <a:latin typeface="+mj-lt"/>
              <a:ea typeface="Lato Light" panose="020F0502020204030203" pitchFamily="34" charset="0"/>
              <a:cs typeface="Mukta ExtraLight" panose="020B0000000000000000" pitchFamily="34" charset="77"/>
            </a:endParaRPr>
          </a:p>
        </p:txBody>
      </p:sp>
      <p:sp>
        <p:nvSpPr>
          <p:cNvPr id="41" name="Subtitle 2">
            <a:extLst>
              <a:ext uri="{FF2B5EF4-FFF2-40B4-BE49-F238E27FC236}">
                <a16:creationId xmlns:a16="http://schemas.microsoft.com/office/drawing/2014/main" id="{2004A854-7EA0-4828-90B7-EC8AEB1CD986}"/>
              </a:ext>
            </a:extLst>
          </p:cNvPr>
          <p:cNvSpPr txBox="1">
            <a:spLocks/>
          </p:cNvSpPr>
          <p:nvPr/>
        </p:nvSpPr>
        <p:spPr>
          <a:xfrm>
            <a:off x="6878734" y="3590801"/>
            <a:ext cx="1640267" cy="211575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Erforschen Sie jeden Zweig nacheinander im Detail.</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Setzen Sie den Top-Down-Prozess fort, bis die </a:t>
            </a:r>
            <a:r>
              <a:rPr lang="en-GB" sz="1600" dirty="0" err="1">
                <a:solidFill>
                  <a:schemeClr val="tx1"/>
                </a:solidFill>
                <a:latin typeface="+mj-lt"/>
                <a:ea typeface="Lato Light" panose="020F0502020204030203" pitchFamily="34" charset="0"/>
                <a:cs typeface="Mukta ExtraLight" panose="020B0000000000000000" pitchFamily="34" charset="77"/>
              </a:rPr>
              <a:t>Grund-ursache</a:t>
            </a:r>
            <a:r>
              <a:rPr lang="en-GB" sz="1600" dirty="0">
                <a:solidFill>
                  <a:schemeClr val="tx1"/>
                </a:solidFill>
                <a:latin typeface="+mj-lt"/>
                <a:ea typeface="Lato Light" panose="020F0502020204030203" pitchFamily="34" charset="0"/>
                <a:cs typeface="Mukta ExtraLight" panose="020B0000000000000000" pitchFamily="34" charset="77"/>
              </a:rPr>
              <a:t> für </a:t>
            </a:r>
            <a:r>
              <a:rPr lang="en-GB" sz="1600" dirty="0" err="1">
                <a:solidFill>
                  <a:schemeClr val="tx1"/>
                </a:solidFill>
                <a:latin typeface="+mj-lt"/>
                <a:ea typeface="Lato Light" panose="020F0502020204030203" pitchFamily="34" charset="0"/>
                <a:cs typeface="Mukta ExtraLight" panose="020B0000000000000000" pitchFamily="34" charset="77"/>
              </a:rPr>
              <a:t>jeden</a:t>
            </a:r>
            <a:r>
              <a:rPr lang="en-GB" sz="1600" dirty="0">
                <a:solidFill>
                  <a:schemeClr val="tx1"/>
                </a:solidFill>
                <a:latin typeface="+mj-lt"/>
                <a:ea typeface="Lato Light" panose="020F0502020204030203" pitchFamily="34" charset="0"/>
                <a:cs typeface="Mukta ExtraLight" panose="020B0000000000000000" pitchFamily="34" charset="77"/>
              </a:rPr>
              <a:t> Zweig </a:t>
            </a:r>
            <a:r>
              <a:rPr lang="en-GB" sz="1600" dirty="0" err="1">
                <a:solidFill>
                  <a:schemeClr val="tx1"/>
                </a:solidFill>
                <a:latin typeface="+mj-lt"/>
                <a:ea typeface="Lato Light" panose="020F0502020204030203" pitchFamily="34" charset="0"/>
                <a:cs typeface="Mukta ExtraLight" panose="020B0000000000000000" pitchFamily="34" charset="77"/>
              </a:rPr>
              <a:t>identifiziert</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ist</a:t>
            </a:r>
            <a:r>
              <a:rPr lang="en-GB" sz="1600" dirty="0">
                <a:solidFill>
                  <a:schemeClr val="tx1"/>
                </a:solidFill>
                <a:latin typeface="+mj-lt"/>
                <a:ea typeface="Lato Light" panose="020F0502020204030203" pitchFamily="34" charset="0"/>
                <a:cs typeface="Mukta ExtraLight" panose="020B0000000000000000" pitchFamily="34" charset="77"/>
              </a:rPr>
              <a:t>.</a:t>
            </a:r>
          </a:p>
        </p:txBody>
      </p:sp>
      <p:sp>
        <p:nvSpPr>
          <p:cNvPr id="42" name="Subtitle 2">
            <a:extLst>
              <a:ext uri="{FF2B5EF4-FFF2-40B4-BE49-F238E27FC236}">
                <a16:creationId xmlns:a16="http://schemas.microsoft.com/office/drawing/2014/main" id="{BA300021-72E3-43A4-914E-84A09B65C78F}"/>
              </a:ext>
            </a:extLst>
          </p:cNvPr>
          <p:cNvSpPr txBox="1">
            <a:spLocks/>
          </p:cNvSpPr>
          <p:nvPr/>
        </p:nvSpPr>
        <p:spPr>
          <a:xfrm>
            <a:off x="8563610" y="3671623"/>
            <a:ext cx="1640267" cy="229529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dirty="0" err="1">
                <a:solidFill>
                  <a:schemeClr val="tx1"/>
                </a:solidFill>
                <a:latin typeface="+mj-lt"/>
                <a:ea typeface="Lato Light" panose="020F0502020204030203" pitchFamily="34" charset="0"/>
                <a:cs typeface="Mukta ExtraLight" panose="020B0000000000000000" pitchFamily="34" charset="77"/>
              </a:rPr>
              <a:t>Analysieren </a:t>
            </a:r>
            <a:r>
              <a:rPr lang="en-GB" sz="1600" dirty="0">
                <a:solidFill>
                  <a:schemeClr val="tx1"/>
                </a:solidFill>
                <a:latin typeface="+mj-lt"/>
                <a:ea typeface="Lato Light" panose="020F0502020204030203" pitchFamily="34" charset="0"/>
                <a:cs typeface="Mukta ExtraLight" panose="020B0000000000000000" pitchFamily="34" charset="77"/>
              </a:rPr>
              <a:t>und lösen Sie den Fehlerbaum.</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Da Sie nun alle möglichen Fehlerursachen kennen, können Sie den Fehlerbaum </a:t>
            </a:r>
            <a:r>
              <a:rPr lang="en-GB" sz="1600" dirty="0" err="1">
                <a:solidFill>
                  <a:schemeClr val="tx1"/>
                </a:solidFill>
                <a:latin typeface="+mj-lt"/>
                <a:ea typeface="Lato Light" panose="020F0502020204030203" pitchFamily="34" charset="0"/>
                <a:cs typeface="Mukta ExtraLight" panose="020B0000000000000000" pitchFamily="34" charset="77"/>
              </a:rPr>
              <a:t>analysieren</a:t>
            </a:r>
            <a:r>
              <a:rPr lang="en-GB" sz="1600" dirty="0">
                <a:solidFill>
                  <a:schemeClr val="tx1"/>
                </a:solidFill>
                <a:latin typeface="+mj-lt"/>
                <a:ea typeface="Lato Light" panose="020F0502020204030203" pitchFamily="34" charset="0"/>
                <a:cs typeface="Mukta ExtraLight" panose="020B0000000000000000" pitchFamily="34" charset="77"/>
              </a:rPr>
              <a:t> und </a:t>
            </a:r>
            <a:r>
              <a:rPr lang="en-GB" sz="1600" dirty="0" err="1">
                <a:solidFill>
                  <a:schemeClr val="tx1"/>
                </a:solidFill>
                <a:latin typeface="+mj-lt"/>
                <a:ea typeface="Lato Light" panose="020F0502020204030203" pitchFamily="34" charset="0"/>
                <a:cs typeface="Mukta ExtraLight" panose="020B0000000000000000" pitchFamily="34" charset="77"/>
              </a:rPr>
              <a:t>einen</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Aktionsplan</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erstellen</a:t>
            </a:r>
            <a:r>
              <a:rPr lang="en-GB" sz="1600" dirty="0">
                <a:solidFill>
                  <a:schemeClr val="tx1"/>
                </a:solidFill>
                <a:latin typeface="+mj-lt"/>
                <a:ea typeface="Lato Light" panose="020F0502020204030203" pitchFamily="34" charset="0"/>
                <a:cs typeface="Mukta ExtraLight" panose="020B0000000000000000" pitchFamily="34" charset="77"/>
              </a:rPr>
              <a:t>.</a:t>
            </a:r>
          </a:p>
        </p:txBody>
      </p:sp>
      <p:sp>
        <p:nvSpPr>
          <p:cNvPr id="43" name="Subtitle 2">
            <a:extLst>
              <a:ext uri="{FF2B5EF4-FFF2-40B4-BE49-F238E27FC236}">
                <a16:creationId xmlns:a16="http://schemas.microsoft.com/office/drawing/2014/main" id="{BF7237B6-4868-46F9-8706-E88BFBAB8E4F}"/>
              </a:ext>
            </a:extLst>
          </p:cNvPr>
          <p:cNvSpPr txBox="1">
            <a:spLocks/>
          </p:cNvSpPr>
          <p:nvPr/>
        </p:nvSpPr>
        <p:spPr>
          <a:xfrm>
            <a:off x="10364288" y="3671623"/>
            <a:ext cx="1712693" cy="229529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Führen Sie Korrekturen durch und </a:t>
            </a:r>
            <a:r>
              <a:rPr lang="en-GB" sz="1600" dirty="0" err="1">
                <a:solidFill>
                  <a:schemeClr val="tx1"/>
                </a:solidFill>
                <a:latin typeface="+mj-lt"/>
                <a:ea typeface="Lato Light" panose="020F0502020204030203" pitchFamily="34" charset="0"/>
                <a:cs typeface="Mukta ExtraLight" panose="020B0000000000000000" pitchFamily="34" charset="77"/>
              </a:rPr>
              <a:t>treffen</a:t>
            </a:r>
            <a:r>
              <a:rPr lang="en-GB" sz="1600" dirty="0">
                <a:solidFill>
                  <a:schemeClr val="tx1"/>
                </a:solidFill>
                <a:latin typeface="+mj-lt"/>
                <a:ea typeface="Lato Light" panose="020F0502020204030203" pitchFamily="34" charset="0"/>
                <a:cs typeface="Mukta ExtraLight" panose="020B0000000000000000" pitchFamily="34" charset="77"/>
              </a:rPr>
              <a:t> Sie </a:t>
            </a:r>
            <a:r>
              <a:rPr lang="en-GB" sz="1600" dirty="0" err="1">
                <a:solidFill>
                  <a:schemeClr val="tx1"/>
                </a:solidFill>
                <a:latin typeface="+mj-lt"/>
                <a:ea typeface="Lato Light" panose="020F0502020204030203" pitchFamily="34" charset="0"/>
                <a:cs typeface="Mukta ExtraLight" panose="020B0000000000000000" pitchFamily="34" charset="77"/>
              </a:rPr>
              <a:t>Entscheidungen</a:t>
            </a:r>
            <a:r>
              <a:rPr lang="en-GB" sz="1600" dirty="0">
                <a:solidFill>
                  <a:schemeClr val="tx1"/>
                </a:solidFill>
                <a:latin typeface="+mj-lt"/>
                <a:ea typeface="Lato Light" panose="020F0502020204030203" pitchFamily="34" charset="0"/>
                <a:cs typeface="Mukta ExtraLight" panose="020B0000000000000000" pitchFamily="34" charset="77"/>
              </a:rPr>
              <a:t>.</a:t>
            </a:r>
          </a:p>
          <a:p>
            <a:pPr algn="l">
              <a:lnSpc>
                <a:spcPts val="1388"/>
              </a:lnSpc>
            </a:pPr>
            <a:r>
              <a:rPr lang="en-GB" sz="1600" dirty="0">
                <a:solidFill>
                  <a:schemeClr val="tx1"/>
                </a:solidFill>
                <a:latin typeface="+mj-lt"/>
                <a:ea typeface="Lato Light" panose="020F0502020204030203" pitchFamily="34" charset="0"/>
                <a:cs typeface="Mukta ExtraLight" panose="020B0000000000000000" pitchFamily="34" charset="77"/>
              </a:rPr>
              <a:t>Dies ist der letzte Schritt in der Fehlerbaum-Analysemethode. Sie haben Ihren Aktionsplan - jetzt müssen Sie ihn nur noch umsetzen.</a:t>
            </a:r>
          </a:p>
        </p:txBody>
      </p:sp>
      <p:sp>
        <p:nvSpPr>
          <p:cNvPr id="44" name="TextBox 59">
            <a:extLst>
              <a:ext uri="{FF2B5EF4-FFF2-40B4-BE49-F238E27FC236}">
                <a16:creationId xmlns:a16="http://schemas.microsoft.com/office/drawing/2014/main" id="{D70C3320-5C23-4E9F-B377-642DE3FB94BB}"/>
              </a:ext>
            </a:extLst>
          </p:cNvPr>
          <p:cNvSpPr txBox="1"/>
          <p:nvPr/>
        </p:nvSpPr>
        <p:spPr>
          <a:xfrm>
            <a:off x="3558549" y="2481623"/>
            <a:ext cx="1138710" cy="338554"/>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Definition</a:t>
            </a:r>
          </a:p>
        </p:txBody>
      </p:sp>
      <p:sp>
        <p:nvSpPr>
          <p:cNvPr id="45" name="TextBox 60">
            <a:extLst>
              <a:ext uri="{FF2B5EF4-FFF2-40B4-BE49-F238E27FC236}">
                <a16:creationId xmlns:a16="http://schemas.microsoft.com/office/drawing/2014/main" id="{8F6EBFF4-4A9A-4E75-B57E-F5A5A7B25FB5}"/>
              </a:ext>
            </a:extLst>
          </p:cNvPr>
          <p:cNvSpPr txBox="1"/>
          <p:nvPr/>
        </p:nvSpPr>
        <p:spPr>
          <a:xfrm>
            <a:off x="5203217" y="2481623"/>
            <a:ext cx="1084721" cy="338554"/>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Aufbau</a:t>
            </a:r>
          </a:p>
        </p:txBody>
      </p:sp>
      <p:sp>
        <p:nvSpPr>
          <p:cNvPr id="46" name="TextBox 61">
            <a:extLst>
              <a:ext uri="{FF2B5EF4-FFF2-40B4-BE49-F238E27FC236}">
                <a16:creationId xmlns:a16="http://schemas.microsoft.com/office/drawing/2014/main" id="{D55DB7AF-DEA6-441E-8482-B71CDA94DFA9}"/>
              </a:ext>
            </a:extLst>
          </p:cNvPr>
          <p:cNvSpPr txBox="1"/>
          <p:nvPr/>
        </p:nvSpPr>
        <p:spPr>
          <a:xfrm>
            <a:off x="6757144" y="2473346"/>
            <a:ext cx="1222197" cy="338554"/>
          </a:xfrm>
          <a:prstGeom prst="rect">
            <a:avLst/>
          </a:prstGeom>
          <a:noFill/>
        </p:spPr>
        <p:txBody>
          <a:bodyPr wrap="square" rtlCol="0" anchor="ctr" anchorCtr="0">
            <a:spAutoFit/>
          </a:bodyPr>
          <a:lstStyle/>
          <a:p>
            <a:pPr algn="ctr"/>
            <a:r>
              <a:rPr lang="en-GB" sz="1600" b="1" spc="113" dirty="0" err="1">
                <a:solidFill>
                  <a:schemeClr val="bg1"/>
                </a:solidFill>
                <a:latin typeface="+mj-lt"/>
                <a:ea typeface="League Spartan" charset="0"/>
                <a:cs typeface="Poppins" pitchFamily="2" charset="77"/>
              </a:rPr>
              <a:t>Erkundung</a:t>
            </a:r>
            <a:endParaRPr lang="en-GB" sz="1600" b="1" spc="113" dirty="0">
              <a:solidFill>
                <a:schemeClr val="bg1"/>
              </a:solidFill>
              <a:latin typeface="+mj-lt"/>
              <a:ea typeface="League Spartan" charset="0"/>
              <a:cs typeface="Poppins" pitchFamily="2" charset="77"/>
            </a:endParaRPr>
          </a:p>
        </p:txBody>
      </p:sp>
      <p:sp>
        <p:nvSpPr>
          <p:cNvPr id="47" name="TextBox 62">
            <a:extLst>
              <a:ext uri="{FF2B5EF4-FFF2-40B4-BE49-F238E27FC236}">
                <a16:creationId xmlns:a16="http://schemas.microsoft.com/office/drawing/2014/main" id="{27D66D74-810B-4E1A-A3E8-3CF2D107D77C}"/>
              </a:ext>
            </a:extLst>
          </p:cNvPr>
          <p:cNvSpPr txBox="1"/>
          <p:nvPr/>
        </p:nvSpPr>
        <p:spPr>
          <a:xfrm>
            <a:off x="8516759" y="2481623"/>
            <a:ext cx="919995" cy="338554"/>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Analyse</a:t>
            </a:r>
          </a:p>
        </p:txBody>
      </p:sp>
      <p:sp>
        <p:nvSpPr>
          <p:cNvPr id="48" name="TextBox 64">
            <a:extLst>
              <a:ext uri="{FF2B5EF4-FFF2-40B4-BE49-F238E27FC236}">
                <a16:creationId xmlns:a16="http://schemas.microsoft.com/office/drawing/2014/main" id="{483A41FC-CB1D-45B5-ABBF-2C1A18340769}"/>
              </a:ext>
            </a:extLst>
          </p:cNvPr>
          <p:cNvSpPr txBox="1"/>
          <p:nvPr/>
        </p:nvSpPr>
        <p:spPr>
          <a:xfrm>
            <a:off x="10058743" y="2367744"/>
            <a:ext cx="1064333" cy="584775"/>
          </a:xfrm>
          <a:prstGeom prst="rect">
            <a:avLst/>
          </a:prstGeom>
          <a:noFill/>
        </p:spPr>
        <p:txBody>
          <a:bodyPr wrap="square" rtlCol="0" anchor="ctr" anchorCtr="0">
            <a:spAutoFit/>
          </a:bodyPr>
          <a:lstStyle/>
          <a:p>
            <a:pPr algn="ctr"/>
            <a:r>
              <a:rPr lang="en-GB" sz="1600" b="1" spc="113" dirty="0" err="1">
                <a:solidFill>
                  <a:schemeClr val="bg1"/>
                </a:solidFill>
                <a:latin typeface="+mj-lt"/>
                <a:ea typeface="League Spartan" charset="0"/>
                <a:cs typeface="Poppins" pitchFamily="2" charset="77"/>
              </a:rPr>
              <a:t>Entschei</a:t>
            </a:r>
            <a:r>
              <a:rPr lang="en-GB" sz="1600" b="1" spc="113" dirty="0">
                <a:solidFill>
                  <a:schemeClr val="bg1"/>
                </a:solidFill>
                <a:latin typeface="+mj-lt"/>
                <a:ea typeface="League Spartan" charset="0"/>
                <a:cs typeface="Poppins" pitchFamily="2" charset="77"/>
              </a:rPr>
              <a:t>-dung</a:t>
            </a:r>
          </a:p>
        </p:txBody>
      </p:sp>
      <p:sp>
        <p:nvSpPr>
          <p:cNvPr id="64" name="TextBox 65">
            <a:extLst>
              <a:ext uri="{FF2B5EF4-FFF2-40B4-BE49-F238E27FC236}">
                <a16:creationId xmlns:a16="http://schemas.microsoft.com/office/drawing/2014/main" id="{A3B7EF76-39F7-44AF-846A-2E5C873F6277}"/>
              </a:ext>
            </a:extLst>
          </p:cNvPr>
          <p:cNvSpPr txBox="1"/>
          <p:nvPr/>
        </p:nvSpPr>
        <p:spPr>
          <a:xfrm>
            <a:off x="4713625" y="2481623"/>
            <a:ext cx="303353" cy="338554"/>
          </a:xfrm>
          <a:prstGeom prst="rect">
            <a:avLst/>
          </a:prstGeom>
          <a:noFill/>
        </p:spPr>
        <p:txBody>
          <a:bodyPr wrap="none" rtlCol="0" anchor="ctr" anchorCtr="0">
            <a:spAutoFit/>
          </a:bodyPr>
          <a:lstStyle/>
          <a:p>
            <a:pPr algn="ctr"/>
            <a:r>
              <a:rPr lang="en-GB" sz="1600" b="1" spc="113" dirty="0">
                <a:solidFill>
                  <a:schemeClr val="accent1"/>
                </a:solidFill>
                <a:latin typeface="+mj-lt"/>
                <a:ea typeface="League Spartan" charset="0"/>
                <a:cs typeface="Poppins" pitchFamily="2" charset="77"/>
              </a:rPr>
              <a:t>1</a:t>
            </a:r>
          </a:p>
        </p:txBody>
      </p:sp>
      <p:sp>
        <p:nvSpPr>
          <p:cNvPr id="65" name="TextBox 66">
            <a:extLst>
              <a:ext uri="{FF2B5EF4-FFF2-40B4-BE49-F238E27FC236}">
                <a16:creationId xmlns:a16="http://schemas.microsoft.com/office/drawing/2014/main" id="{601D49FB-E9BD-4BBC-887E-E80603D55EED}"/>
              </a:ext>
            </a:extLst>
          </p:cNvPr>
          <p:cNvSpPr txBox="1"/>
          <p:nvPr/>
        </p:nvSpPr>
        <p:spPr>
          <a:xfrm>
            <a:off x="6331863" y="2481623"/>
            <a:ext cx="303353" cy="338554"/>
          </a:xfrm>
          <a:prstGeom prst="rect">
            <a:avLst/>
          </a:prstGeom>
          <a:noFill/>
        </p:spPr>
        <p:txBody>
          <a:bodyPr wrap="none" rtlCol="0" anchor="ctr" anchorCtr="0">
            <a:spAutoFit/>
          </a:bodyPr>
          <a:lstStyle/>
          <a:p>
            <a:pPr algn="ctr"/>
            <a:r>
              <a:rPr lang="en-GB" sz="1600" b="1" spc="113" dirty="0">
                <a:solidFill>
                  <a:schemeClr val="accent2"/>
                </a:solidFill>
                <a:latin typeface="+mj-lt"/>
                <a:ea typeface="League Spartan" charset="0"/>
                <a:cs typeface="Poppins" pitchFamily="2" charset="77"/>
              </a:rPr>
              <a:t>2</a:t>
            </a:r>
          </a:p>
        </p:txBody>
      </p:sp>
      <p:sp>
        <p:nvSpPr>
          <p:cNvPr id="66" name="TextBox 67">
            <a:extLst>
              <a:ext uri="{FF2B5EF4-FFF2-40B4-BE49-F238E27FC236}">
                <a16:creationId xmlns:a16="http://schemas.microsoft.com/office/drawing/2014/main" id="{DD23886E-82CF-4C69-B40D-33178637F7FD}"/>
              </a:ext>
            </a:extLst>
          </p:cNvPr>
          <p:cNvSpPr txBox="1"/>
          <p:nvPr/>
        </p:nvSpPr>
        <p:spPr>
          <a:xfrm>
            <a:off x="7957573" y="2481623"/>
            <a:ext cx="303353" cy="338554"/>
          </a:xfrm>
          <a:prstGeom prst="rect">
            <a:avLst/>
          </a:prstGeom>
          <a:noFill/>
        </p:spPr>
        <p:txBody>
          <a:bodyPr wrap="none" rtlCol="0" anchor="ctr" anchorCtr="0">
            <a:spAutoFit/>
          </a:bodyPr>
          <a:lstStyle/>
          <a:p>
            <a:pPr algn="ctr"/>
            <a:r>
              <a:rPr lang="en-GB" sz="1600" b="1" spc="113" dirty="0">
                <a:solidFill>
                  <a:schemeClr val="accent3"/>
                </a:solidFill>
                <a:latin typeface="+mj-lt"/>
                <a:ea typeface="League Spartan" charset="0"/>
                <a:cs typeface="Poppins" pitchFamily="2" charset="77"/>
              </a:rPr>
              <a:t>3</a:t>
            </a:r>
          </a:p>
        </p:txBody>
      </p:sp>
      <p:sp>
        <p:nvSpPr>
          <p:cNvPr id="67" name="TextBox 68">
            <a:extLst>
              <a:ext uri="{FF2B5EF4-FFF2-40B4-BE49-F238E27FC236}">
                <a16:creationId xmlns:a16="http://schemas.microsoft.com/office/drawing/2014/main" id="{84BCD774-B2AF-40DD-B062-F41DCA31018D}"/>
              </a:ext>
            </a:extLst>
          </p:cNvPr>
          <p:cNvSpPr txBox="1"/>
          <p:nvPr/>
        </p:nvSpPr>
        <p:spPr>
          <a:xfrm>
            <a:off x="9571988" y="2481623"/>
            <a:ext cx="303353" cy="338554"/>
          </a:xfrm>
          <a:prstGeom prst="rect">
            <a:avLst/>
          </a:prstGeom>
          <a:noFill/>
        </p:spPr>
        <p:txBody>
          <a:bodyPr wrap="none" rtlCol="0" anchor="ctr" anchorCtr="0">
            <a:spAutoFit/>
          </a:bodyPr>
          <a:lstStyle/>
          <a:p>
            <a:pPr algn="ctr"/>
            <a:r>
              <a:rPr lang="en-GB" sz="1600" b="1" spc="113" dirty="0">
                <a:solidFill>
                  <a:schemeClr val="accent4"/>
                </a:solidFill>
                <a:latin typeface="+mj-lt"/>
                <a:ea typeface="League Spartan" charset="0"/>
                <a:cs typeface="Poppins" pitchFamily="2" charset="77"/>
              </a:rPr>
              <a:t>4</a:t>
            </a:r>
          </a:p>
        </p:txBody>
      </p:sp>
      <p:sp>
        <p:nvSpPr>
          <p:cNvPr id="68" name="TextBox 69">
            <a:extLst>
              <a:ext uri="{FF2B5EF4-FFF2-40B4-BE49-F238E27FC236}">
                <a16:creationId xmlns:a16="http://schemas.microsoft.com/office/drawing/2014/main" id="{C10E3A22-268B-40E8-8EF4-8160386E995C}"/>
              </a:ext>
            </a:extLst>
          </p:cNvPr>
          <p:cNvSpPr txBox="1"/>
          <p:nvPr/>
        </p:nvSpPr>
        <p:spPr>
          <a:xfrm>
            <a:off x="11178337" y="2481623"/>
            <a:ext cx="303353" cy="338554"/>
          </a:xfrm>
          <a:prstGeom prst="rect">
            <a:avLst/>
          </a:prstGeom>
          <a:noFill/>
        </p:spPr>
        <p:txBody>
          <a:bodyPr wrap="none" rtlCol="0" anchor="ctr" anchorCtr="0">
            <a:spAutoFit/>
          </a:bodyPr>
          <a:lstStyle/>
          <a:p>
            <a:pPr algn="ctr"/>
            <a:r>
              <a:rPr lang="en-GB" sz="1600" b="1" spc="113" dirty="0">
                <a:solidFill>
                  <a:schemeClr val="accent5"/>
                </a:solidFill>
                <a:latin typeface="+mj-lt"/>
                <a:ea typeface="League Spartan" charset="0"/>
                <a:cs typeface="Poppins" pitchFamily="2" charset="77"/>
              </a:rPr>
              <a:t>5</a:t>
            </a:r>
          </a:p>
        </p:txBody>
      </p:sp>
      <p:sp>
        <p:nvSpPr>
          <p:cNvPr id="49" name="TextBox 48">
            <a:extLst>
              <a:ext uri="{FF2B5EF4-FFF2-40B4-BE49-F238E27FC236}">
                <a16:creationId xmlns:a16="http://schemas.microsoft.com/office/drawing/2014/main" id="{26B6268A-475E-4405-A822-1739FA8DBA87}"/>
              </a:ext>
            </a:extLst>
          </p:cNvPr>
          <p:cNvSpPr txBox="1"/>
          <p:nvPr/>
        </p:nvSpPr>
        <p:spPr>
          <a:xfrm>
            <a:off x="1966255" y="1126778"/>
            <a:ext cx="8237621" cy="461665"/>
          </a:xfrm>
          <a:prstGeom prst="rect">
            <a:avLst/>
          </a:prstGeom>
          <a:noFill/>
        </p:spPr>
        <p:txBody>
          <a:bodyPr wrap="square">
            <a:spAutoFit/>
          </a:bodyPr>
          <a:lstStyle/>
          <a:p>
            <a:pPr algn="l">
              <a:lnSpc>
                <a:spcPct val="100000"/>
              </a:lnSpc>
              <a:spcBef>
                <a:spcPts val="600"/>
              </a:spcBef>
            </a:pPr>
            <a:r>
              <a:rPr lang="en-GB" sz="2400" dirty="0">
                <a:solidFill>
                  <a:schemeClr val="tx1"/>
                </a:solidFill>
                <a:latin typeface="+mj-lt"/>
                <a:ea typeface="Open Sans Light" panose="020B0306030504020204" pitchFamily="34" charset="0"/>
                <a:cs typeface="Open Sans Light" panose="020B0306030504020204" pitchFamily="34" charset="0"/>
              </a:rPr>
              <a:t>Die Fehlerbaumanalyse wird in 5 Hauptschritten durchgeführt:</a:t>
            </a:r>
          </a:p>
        </p:txBody>
      </p:sp>
    </p:spTree>
    <p:extLst>
      <p:ext uri="{BB962C8B-B14F-4D97-AF65-F5344CB8AC3E}">
        <p14:creationId xmlns:p14="http://schemas.microsoft.com/office/powerpoint/2010/main" val="588459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 name="Objekt 130" hidden="1">
            <a:extLst>
              <a:ext uri="{FF2B5EF4-FFF2-40B4-BE49-F238E27FC236}">
                <a16:creationId xmlns:a16="http://schemas.microsoft.com/office/drawing/2014/main" id="{67CBDD67-EA2A-4189-83D3-ADD6E2A5B9F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31" name="Objekt 130" hidden="1">
                        <a:extLst>
                          <a:ext uri="{FF2B5EF4-FFF2-40B4-BE49-F238E27FC236}">
                            <a16:creationId xmlns:a16="http://schemas.microsoft.com/office/drawing/2014/main" id="{67CBDD67-EA2A-4189-83D3-ADD6E2A5B9F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69812" y="504929"/>
            <a:ext cx="8852375" cy="697353"/>
          </a:xfrm>
        </p:spPr>
        <p:txBody>
          <a:bodyPr>
            <a:normAutofit/>
          </a:bodyPr>
          <a:lstStyle/>
          <a:p>
            <a:r>
              <a:rPr lang="en-GB" dirty="0"/>
              <a:t>Fehlerbäume (Beispiel)</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16298" y="1896955"/>
            <a:ext cx="3365678" cy="465285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700" dirty="0">
                <a:solidFill>
                  <a:srgbClr val="245473"/>
                </a:solidFill>
                <a:latin typeface="+mj-lt"/>
                <a:ea typeface="Open Sans Light" panose="020B0306030504020204" pitchFamily="34" charset="0"/>
                <a:cs typeface="Open Sans Light" panose="020B0306030504020204" pitchFamily="34" charset="0"/>
              </a:rPr>
              <a:t>Fehlerbäume können dabei helfen:</a:t>
            </a:r>
          </a:p>
          <a:p>
            <a:pPr marL="182563" indent="-182563" algn="l">
              <a:lnSpc>
                <a:spcPct val="100000"/>
              </a:lnSpc>
              <a:spcBef>
                <a:spcPts val="600"/>
              </a:spcBef>
              <a:buFont typeface="Arial" panose="020B0604020202020204" pitchFamily="34" charset="0"/>
              <a:buChar char="•"/>
            </a:pPr>
            <a:r>
              <a:rPr lang="en-GB" sz="1700" dirty="0">
                <a:solidFill>
                  <a:srgbClr val="245473"/>
                </a:solidFill>
                <a:latin typeface="+mj-lt"/>
                <a:ea typeface="Open Sans Light" panose="020B0306030504020204" pitchFamily="34" charset="0"/>
                <a:cs typeface="Open Sans Light" panose="020B0306030504020204" pitchFamily="34" charset="0"/>
              </a:rPr>
              <a:t>Quantifizierung der Eintrittswahrscheinlichkeit des Top-Ereignisses</a:t>
            </a:r>
          </a:p>
          <a:p>
            <a:pPr marL="182563" indent="-182563" algn="l">
              <a:lnSpc>
                <a:spcPct val="100000"/>
              </a:lnSpc>
              <a:spcBef>
                <a:spcPts val="600"/>
              </a:spcBef>
              <a:buFont typeface="Arial" panose="020B0604020202020204" pitchFamily="34" charset="0"/>
              <a:buChar char="•"/>
            </a:pPr>
            <a:r>
              <a:rPr lang="en-GB" sz="1700" dirty="0">
                <a:solidFill>
                  <a:srgbClr val="245473"/>
                </a:solidFill>
                <a:latin typeface="+mj-lt"/>
                <a:ea typeface="Open Sans Light" panose="020B0306030504020204" pitchFamily="34" charset="0"/>
                <a:cs typeface="Open Sans Light" panose="020B0306030504020204" pitchFamily="34" charset="0"/>
              </a:rPr>
              <a:t>Bewertung der Attribute der vorgeschlagenen Systemarchitektur</a:t>
            </a:r>
          </a:p>
          <a:p>
            <a:pPr marL="182563" indent="-182563" algn="l">
              <a:lnSpc>
                <a:spcPct val="100000"/>
              </a:lnSpc>
              <a:spcBef>
                <a:spcPts val="600"/>
              </a:spcBef>
              <a:buFont typeface="Arial" panose="020B0604020202020204" pitchFamily="34" charset="0"/>
              <a:buChar char="•"/>
            </a:pPr>
            <a:r>
              <a:rPr lang="en-GB" sz="1700" dirty="0">
                <a:solidFill>
                  <a:srgbClr val="245473"/>
                </a:solidFill>
                <a:latin typeface="+mj-lt"/>
                <a:ea typeface="Open Sans Light" panose="020B0306030504020204" pitchFamily="34" charset="0"/>
                <a:cs typeface="Open Sans Light" panose="020B0306030504020204" pitchFamily="34" charset="0"/>
              </a:rPr>
              <a:t>Bewertung von Designänderungen und Identifizierung von Bereichen, die Aufmerksamkeit erfordern</a:t>
            </a:r>
          </a:p>
          <a:p>
            <a:pPr marL="182563" indent="-182563" algn="l">
              <a:lnSpc>
                <a:spcPct val="100000"/>
              </a:lnSpc>
              <a:spcBef>
                <a:spcPts val="600"/>
              </a:spcBef>
              <a:buFont typeface="Arial" panose="020B0604020202020204" pitchFamily="34" charset="0"/>
              <a:buChar char="•"/>
            </a:pPr>
            <a:r>
              <a:rPr lang="en-GB" sz="1700" dirty="0">
                <a:solidFill>
                  <a:srgbClr val="245473"/>
                </a:solidFill>
                <a:latin typeface="+mj-lt"/>
                <a:ea typeface="Open Sans Light" panose="020B0306030504020204" pitchFamily="34" charset="0"/>
                <a:cs typeface="Open Sans Light" panose="020B0306030504020204" pitchFamily="34" charset="0"/>
              </a:rPr>
              <a:t>Einhaltung der qualitativen und quantitativen Sicherheits-/Zuverlässigkeitsziele</a:t>
            </a:r>
          </a:p>
          <a:p>
            <a:pPr marL="182563" indent="-182563" algn="l">
              <a:lnSpc>
                <a:spcPct val="100000"/>
              </a:lnSpc>
              <a:spcBef>
                <a:spcPts val="600"/>
              </a:spcBef>
              <a:buFont typeface="Arial" panose="020B0604020202020204" pitchFamily="34" charset="0"/>
              <a:buChar char="•"/>
            </a:pPr>
            <a:r>
              <a:rPr lang="en-GB" sz="1700" dirty="0">
                <a:solidFill>
                  <a:srgbClr val="245473"/>
                </a:solidFill>
                <a:latin typeface="+mj-lt"/>
                <a:ea typeface="Open Sans Light" panose="020B0306030504020204" pitchFamily="34" charset="0"/>
                <a:cs typeface="Open Sans Light" panose="020B0306030504020204" pitchFamily="34" charset="0"/>
              </a:rPr>
              <a:t>Qualitative Darstellung der Fehlerzustandsklassifizierung </a:t>
            </a:r>
            <a:r>
              <a:rPr lang="en-GB" sz="1700" dirty="0" err="1">
                <a:solidFill>
                  <a:srgbClr val="245473"/>
                </a:solidFill>
                <a:latin typeface="+mj-lt"/>
                <a:ea typeface="Open Sans Light" panose="020B0306030504020204" pitchFamily="34" charset="0"/>
                <a:cs typeface="Open Sans Light" panose="020B0306030504020204" pitchFamily="34" charset="0"/>
              </a:rPr>
              <a:t>eines</a:t>
            </a:r>
            <a:r>
              <a:rPr lang="en-GB" sz="1700" dirty="0">
                <a:solidFill>
                  <a:srgbClr val="245473"/>
                </a:solidFill>
                <a:latin typeface="+mj-lt"/>
                <a:ea typeface="Open Sans Light" panose="020B0306030504020204" pitchFamily="34" charset="0"/>
                <a:cs typeface="Open Sans Light" panose="020B0306030504020204" pitchFamily="34" charset="0"/>
              </a:rPr>
              <a:t> Top-Level-</a:t>
            </a:r>
            <a:r>
              <a:rPr lang="en-GB" sz="1700" dirty="0" err="1">
                <a:solidFill>
                  <a:srgbClr val="245473"/>
                </a:solidFill>
                <a:latin typeface="+mj-lt"/>
                <a:ea typeface="Open Sans Light" panose="020B0306030504020204" pitchFamily="34" charset="0"/>
                <a:cs typeface="Open Sans Light" panose="020B0306030504020204" pitchFamily="34" charset="0"/>
              </a:rPr>
              <a:t>Ereignisses</a:t>
            </a:r>
            <a:endParaRPr lang="en-GB" sz="1700" dirty="0">
              <a:solidFill>
                <a:srgbClr val="245473"/>
              </a:solidFill>
              <a:latin typeface="+mj-lt"/>
              <a:ea typeface="Open Sans Light" panose="020B0306030504020204" pitchFamily="34" charset="0"/>
              <a:cs typeface="Open Sans Light" panose="020B0306030504020204" pitchFamily="34" charset="0"/>
            </a:endParaRPr>
          </a:p>
        </p:txBody>
      </p:sp>
      <p:sp>
        <p:nvSpPr>
          <p:cNvPr id="37" name="Subtitle 2">
            <a:extLst>
              <a:ext uri="{FF2B5EF4-FFF2-40B4-BE49-F238E27FC236}">
                <a16:creationId xmlns:a16="http://schemas.microsoft.com/office/drawing/2014/main" id="{D4CA44B7-58F4-418D-87F3-429803EF2D92}"/>
              </a:ext>
            </a:extLst>
          </p:cNvPr>
          <p:cNvSpPr txBox="1">
            <a:spLocks/>
          </p:cNvSpPr>
          <p:nvPr/>
        </p:nvSpPr>
        <p:spPr>
          <a:xfrm>
            <a:off x="4240699" y="3864043"/>
            <a:ext cx="1208117" cy="185828"/>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9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Mangel an Waren</a:t>
            </a:r>
          </a:p>
        </p:txBody>
      </p:sp>
      <p:sp>
        <p:nvSpPr>
          <p:cNvPr id="49" name="object 18">
            <a:extLst>
              <a:ext uri="{FF2B5EF4-FFF2-40B4-BE49-F238E27FC236}">
                <a16:creationId xmlns:a16="http://schemas.microsoft.com/office/drawing/2014/main" id="{2FD8F072-C07B-48D5-8E52-0960097B1F70}"/>
              </a:ext>
            </a:extLst>
          </p:cNvPr>
          <p:cNvSpPr/>
          <p:nvPr/>
        </p:nvSpPr>
        <p:spPr>
          <a:xfrm>
            <a:off x="7383236" y="3144122"/>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2" name="Rechteck: abgerundete Ecken 51">
            <a:extLst>
              <a:ext uri="{FF2B5EF4-FFF2-40B4-BE49-F238E27FC236}">
                <a16:creationId xmlns:a16="http://schemas.microsoft.com/office/drawing/2014/main" id="{2B0851B0-128F-49ED-AF63-540242449828}"/>
              </a:ext>
            </a:extLst>
          </p:cNvPr>
          <p:cNvSpPr/>
          <p:nvPr/>
        </p:nvSpPr>
        <p:spPr>
          <a:xfrm>
            <a:off x="6653961" y="1889212"/>
            <a:ext cx="2094184" cy="10816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Der Umsatz im Webshop ist gering</a:t>
            </a:r>
          </a:p>
        </p:txBody>
      </p:sp>
      <p:sp>
        <p:nvSpPr>
          <p:cNvPr id="53" name="Rechteck: abgerundete Ecken 52">
            <a:extLst>
              <a:ext uri="{FF2B5EF4-FFF2-40B4-BE49-F238E27FC236}">
                <a16:creationId xmlns:a16="http://schemas.microsoft.com/office/drawing/2014/main" id="{C82290F7-C9B7-4877-AA45-BFABA7D0A72B}"/>
              </a:ext>
            </a:extLst>
          </p:cNvPr>
          <p:cNvSpPr/>
          <p:nvPr/>
        </p:nvSpPr>
        <p:spPr>
          <a:xfrm>
            <a:off x="3851375" y="3561317"/>
            <a:ext cx="1597441" cy="5481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t>Mangel an Waren</a:t>
            </a:r>
          </a:p>
        </p:txBody>
      </p:sp>
      <p:sp>
        <p:nvSpPr>
          <p:cNvPr id="54" name="Rechteck: abgerundete Ecken 53">
            <a:extLst>
              <a:ext uri="{FF2B5EF4-FFF2-40B4-BE49-F238E27FC236}">
                <a16:creationId xmlns:a16="http://schemas.microsoft.com/office/drawing/2014/main" id="{E64BB811-2FFF-4EB3-A6CC-2DDF72056C73}"/>
              </a:ext>
            </a:extLst>
          </p:cNvPr>
          <p:cNvSpPr/>
          <p:nvPr/>
        </p:nvSpPr>
        <p:spPr>
          <a:xfrm>
            <a:off x="6902332" y="3601595"/>
            <a:ext cx="1597441" cy="50190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t>Menschen kaufen nicht</a:t>
            </a:r>
          </a:p>
        </p:txBody>
      </p:sp>
      <p:sp>
        <p:nvSpPr>
          <p:cNvPr id="55" name="Rechteck: abgerundete Ecken 54">
            <a:extLst>
              <a:ext uri="{FF2B5EF4-FFF2-40B4-BE49-F238E27FC236}">
                <a16:creationId xmlns:a16="http://schemas.microsoft.com/office/drawing/2014/main" id="{7EB6A481-80B4-4EF9-A3AD-BF8C0CA543B9}"/>
              </a:ext>
            </a:extLst>
          </p:cNvPr>
          <p:cNvSpPr/>
          <p:nvPr/>
        </p:nvSpPr>
        <p:spPr>
          <a:xfrm>
            <a:off x="9953289" y="3561317"/>
            <a:ext cx="1597441" cy="53626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err="1"/>
              <a:t>Technische</a:t>
            </a:r>
            <a:r>
              <a:rPr lang="en-GB" sz="1600" dirty="0"/>
              <a:t> </a:t>
            </a:r>
            <a:r>
              <a:rPr lang="en-GB" sz="1600" dirty="0" err="1"/>
              <a:t>Probleme</a:t>
            </a:r>
            <a:endParaRPr lang="en-GB" sz="1600" dirty="0"/>
          </a:p>
        </p:txBody>
      </p:sp>
      <p:cxnSp>
        <p:nvCxnSpPr>
          <p:cNvPr id="57" name="Verbinder: gewinkelt 56">
            <a:extLst>
              <a:ext uri="{FF2B5EF4-FFF2-40B4-BE49-F238E27FC236}">
                <a16:creationId xmlns:a16="http://schemas.microsoft.com/office/drawing/2014/main" id="{BEE97A92-C73F-431F-A319-EC1FA41D9CBF}"/>
              </a:ext>
            </a:extLst>
          </p:cNvPr>
          <p:cNvCxnSpPr>
            <a:cxnSpLocks/>
            <a:stCxn id="52" idx="2"/>
            <a:endCxn id="53" idx="0"/>
          </p:cNvCxnSpPr>
          <p:nvPr/>
        </p:nvCxnSpPr>
        <p:spPr>
          <a:xfrm rot="5400000">
            <a:off x="5880353" y="1740616"/>
            <a:ext cx="590445" cy="305095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Verbinder: gewinkelt 57">
            <a:extLst>
              <a:ext uri="{FF2B5EF4-FFF2-40B4-BE49-F238E27FC236}">
                <a16:creationId xmlns:a16="http://schemas.microsoft.com/office/drawing/2014/main" id="{7288CF78-B767-40C5-A540-5734995C8FD2}"/>
              </a:ext>
            </a:extLst>
          </p:cNvPr>
          <p:cNvCxnSpPr>
            <a:cxnSpLocks/>
            <a:stCxn id="52" idx="2"/>
            <a:endCxn id="54" idx="0"/>
          </p:cNvCxnSpPr>
          <p:nvPr/>
        </p:nvCxnSpPr>
        <p:spPr>
          <a:xfrm rot="5400000">
            <a:off x="7385692" y="3286233"/>
            <a:ext cx="630723" cy="1270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Verbinder: gewinkelt 60">
            <a:extLst>
              <a:ext uri="{FF2B5EF4-FFF2-40B4-BE49-F238E27FC236}">
                <a16:creationId xmlns:a16="http://schemas.microsoft.com/office/drawing/2014/main" id="{7FA5E1BD-7459-4882-9927-76070C05E7B5}"/>
              </a:ext>
            </a:extLst>
          </p:cNvPr>
          <p:cNvCxnSpPr>
            <a:cxnSpLocks/>
            <a:stCxn id="52" idx="2"/>
            <a:endCxn id="55" idx="0"/>
          </p:cNvCxnSpPr>
          <p:nvPr/>
        </p:nvCxnSpPr>
        <p:spPr>
          <a:xfrm rot="16200000" flipH="1">
            <a:off x="8931309" y="1740615"/>
            <a:ext cx="590445" cy="305095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Rechteck: abgerundete Ecken 63">
            <a:extLst>
              <a:ext uri="{FF2B5EF4-FFF2-40B4-BE49-F238E27FC236}">
                <a16:creationId xmlns:a16="http://schemas.microsoft.com/office/drawing/2014/main" id="{81E44FF2-39AA-4E9C-AEEF-960A2DD5A682}"/>
              </a:ext>
            </a:extLst>
          </p:cNvPr>
          <p:cNvSpPr/>
          <p:nvPr/>
        </p:nvSpPr>
        <p:spPr>
          <a:xfrm>
            <a:off x="3405558" y="4721698"/>
            <a:ext cx="1191742"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err="1">
                <a:solidFill>
                  <a:srgbClr val="245473"/>
                </a:solidFill>
              </a:rPr>
              <a:t>Geringer</a:t>
            </a:r>
            <a:r>
              <a:rPr lang="en-GB" sz="1300" dirty="0">
                <a:solidFill>
                  <a:srgbClr val="245473"/>
                </a:solidFill>
              </a:rPr>
              <a:t> </a:t>
            </a:r>
            <a:r>
              <a:rPr lang="en-GB" sz="1300" dirty="0" err="1">
                <a:solidFill>
                  <a:srgbClr val="245473"/>
                </a:solidFill>
              </a:rPr>
              <a:t>Lagerbestand</a:t>
            </a:r>
            <a:endParaRPr lang="en-GB" sz="1300" dirty="0">
              <a:solidFill>
                <a:srgbClr val="245473"/>
              </a:solidFill>
            </a:endParaRPr>
          </a:p>
        </p:txBody>
      </p:sp>
      <p:sp>
        <p:nvSpPr>
          <p:cNvPr id="65" name="Rechteck: abgerundete Ecken 64">
            <a:extLst>
              <a:ext uri="{FF2B5EF4-FFF2-40B4-BE49-F238E27FC236}">
                <a16:creationId xmlns:a16="http://schemas.microsoft.com/office/drawing/2014/main" id="{027379FF-1B3C-4A95-8DCB-BBE6CCAE93C4}"/>
              </a:ext>
            </a:extLst>
          </p:cNvPr>
          <p:cNvSpPr/>
          <p:nvPr/>
        </p:nvSpPr>
        <p:spPr>
          <a:xfrm>
            <a:off x="4683368" y="4726379"/>
            <a:ext cx="1187603"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err="1">
                <a:solidFill>
                  <a:srgbClr val="245473"/>
                </a:solidFill>
              </a:rPr>
              <a:t>Geringe</a:t>
            </a:r>
            <a:r>
              <a:rPr lang="en-GB" sz="1300" dirty="0">
                <a:solidFill>
                  <a:srgbClr val="245473"/>
                </a:solidFill>
              </a:rPr>
              <a:t> </a:t>
            </a:r>
            <a:r>
              <a:rPr lang="en-GB" sz="1300" dirty="0" err="1">
                <a:solidFill>
                  <a:srgbClr val="245473"/>
                </a:solidFill>
              </a:rPr>
              <a:t>Verfügbarkeit</a:t>
            </a:r>
            <a:r>
              <a:rPr lang="en-GB" sz="1300" dirty="0">
                <a:solidFill>
                  <a:srgbClr val="245473"/>
                </a:solidFill>
              </a:rPr>
              <a:t> des </a:t>
            </a:r>
            <a:r>
              <a:rPr lang="en-GB" sz="1300" dirty="0" err="1">
                <a:solidFill>
                  <a:srgbClr val="245473"/>
                </a:solidFill>
              </a:rPr>
              <a:t>Produkts</a:t>
            </a:r>
            <a:endParaRPr lang="en-GB" sz="1300" dirty="0">
              <a:solidFill>
                <a:srgbClr val="245473"/>
              </a:solidFill>
            </a:endParaRPr>
          </a:p>
        </p:txBody>
      </p:sp>
      <p:cxnSp>
        <p:nvCxnSpPr>
          <p:cNvPr id="66" name="Verbinder: gewinkelt 65">
            <a:extLst>
              <a:ext uri="{FF2B5EF4-FFF2-40B4-BE49-F238E27FC236}">
                <a16:creationId xmlns:a16="http://schemas.microsoft.com/office/drawing/2014/main" id="{FC644315-AED9-469D-AB52-1149A2672684}"/>
              </a:ext>
            </a:extLst>
          </p:cNvPr>
          <p:cNvCxnSpPr>
            <a:cxnSpLocks/>
            <a:stCxn id="53" idx="2"/>
            <a:endCxn id="64" idx="0"/>
          </p:cNvCxnSpPr>
          <p:nvPr/>
        </p:nvCxnSpPr>
        <p:spPr>
          <a:xfrm rot="5400000">
            <a:off x="4019647" y="4091248"/>
            <a:ext cx="612233" cy="64866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Verbinder: gewinkelt 68">
            <a:extLst>
              <a:ext uri="{FF2B5EF4-FFF2-40B4-BE49-F238E27FC236}">
                <a16:creationId xmlns:a16="http://schemas.microsoft.com/office/drawing/2014/main" id="{9DFD8E6C-58CA-45AF-806E-06B8D2215645}"/>
              </a:ext>
            </a:extLst>
          </p:cNvPr>
          <p:cNvCxnSpPr>
            <a:cxnSpLocks/>
            <a:stCxn id="53" idx="2"/>
            <a:endCxn id="65" idx="0"/>
          </p:cNvCxnSpPr>
          <p:nvPr/>
        </p:nvCxnSpPr>
        <p:spPr>
          <a:xfrm rot="16200000" flipH="1">
            <a:off x="4655176" y="4104385"/>
            <a:ext cx="616914" cy="62707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object 18">
            <a:extLst>
              <a:ext uri="{FF2B5EF4-FFF2-40B4-BE49-F238E27FC236}">
                <a16:creationId xmlns:a16="http://schemas.microsoft.com/office/drawing/2014/main" id="{4BA7BD23-E923-438A-BCF2-9258720C4FDB}"/>
              </a:ext>
            </a:extLst>
          </p:cNvPr>
          <p:cNvSpPr/>
          <p:nvPr/>
        </p:nvSpPr>
        <p:spPr>
          <a:xfrm>
            <a:off x="4332279" y="4223385"/>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73" name="Rechteck: abgerundete Ecken 72">
            <a:extLst>
              <a:ext uri="{FF2B5EF4-FFF2-40B4-BE49-F238E27FC236}">
                <a16:creationId xmlns:a16="http://schemas.microsoft.com/office/drawing/2014/main" id="{B42F69B6-50F3-441C-9F22-978E1E52EF22}"/>
              </a:ext>
            </a:extLst>
          </p:cNvPr>
          <p:cNvSpPr/>
          <p:nvPr/>
        </p:nvSpPr>
        <p:spPr>
          <a:xfrm>
            <a:off x="6024747" y="4726379"/>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a:solidFill>
                  <a:srgbClr val="245473"/>
                </a:solidFill>
              </a:rPr>
              <a:t>Konjunktur bremst Umsatz überall</a:t>
            </a:r>
          </a:p>
        </p:txBody>
      </p:sp>
      <p:sp>
        <p:nvSpPr>
          <p:cNvPr id="82" name="Rechteck: abgerundete Ecken 81">
            <a:extLst>
              <a:ext uri="{FF2B5EF4-FFF2-40B4-BE49-F238E27FC236}">
                <a16:creationId xmlns:a16="http://schemas.microsoft.com/office/drawing/2014/main" id="{75589267-57A1-4073-A3AF-39C4F66E7AB7}"/>
              </a:ext>
            </a:extLst>
          </p:cNvPr>
          <p:cNvSpPr/>
          <p:nvPr/>
        </p:nvSpPr>
        <p:spPr>
          <a:xfrm>
            <a:off x="7145241" y="4726379"/>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a:solidFill>
                  <a:srgbClr val="245473"/>
                </a:solidFill>
              </a:rPr>
              <a:t>Preis ist zu hoch</a:t>
            </a:r>
          </a:p>
        </p:txBody>
      </p:sp>
      <p:sp>
        <p:nvSpPr>
          <p:cNvPr id="83" name="Rechteck: abgerundete Ecken 82">
            <a:extLst>
              <a:ext uri="{FF2B5EF4-FFF2-40B4-BE49-F238E27FC236}">
                <a16:creationId xmlns:a16="http://schemas.microsoft.com/office/drawing/2014/main" id="{EB681A75-0E10-4C18-BD30-A2FB389766ED}"/>
              </a:ext>
            </a:extLst>
          </p:cNvPr>
          <p:cNvSpPr/>
          <p:nvPr/>
        </p:nvSpPr>
        <p:spPr>
          <a:xfrm>
            <a:off x="8301359" y="4726379"/>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err="1">
                <a:solidFill>
                  <a:srgbClr val="245473"/>
                </a:solidFill>
              </a:rPr>
              <a:t>Produkt-attraktivität</a:t>
            </a:r>
            <a:endParaRPr lang="en-GB" sz="1300" dirty="0">
              <a:solidFill>
                <a:srgbClr val="245473"/>
              </a:solidFill>
            </a:endParaRPr>
          </a:p>
        </p:txBody>
      </p:sp>
      <p:cxnSp>
        <p:nvCxnSpPr>
          <p:cNvPr id="84" name="Verbinder: gewinkelt 83">
            <a:extLst>
              <a:ext uri="{FF2B5EF4-FFF2-40B4-BE49-F238E27FC236}">
                <a16:creationId xmlns:a16="http://schemas.microsoft.com/office/drawing/2014/main" id="{1C8A6E41-8E76-4A77-A41D-77620E6D08EA}"/>
              </a:ext>
            </a:extLst>
          </p:cNvPr>
          <p:cNvCxnSpPr>
            <a:cxnSpLocks/>
            <a:stCxn id="54" idx="2"/>
            <a:endCxn id="73" idx="0"/>
          </p:cNvCxnSpPr>
          <p:nvPr/>
        </p:nvCxnSpPr>
        <p:spPr>
          <a:xfrm rot="5400000">
            <a:off x="6820300" y="3845625"/>
            <a:ext cx="622879" cy="1138628"/>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Verbinder: gewinkelt 86">
            <a:extLst>
              <a:ext uri="{FF2B5EF4-FFF2-40B4-BE49-F238E27FC236}">
                <a16:creationId xmlns:a16="http://schemas.microsoft.com/office/drawing/2014/main" id="{6EEDFA97-FEDC-4011-BD15-B3A1EA7632CC}"/>
              </a:ext>
            </a:extLst>
          </p:cNvPr>
          <p:cNvCxnSpPr>
            <a:cxnSpLocks/>
            <a:stCxn id="54" idx="2"/>
            <a:endCxn id="82" idx="0"/>
          </p:cNvCxnSpPr>
          <p:nvPr/>
        </p:nvCxnSpPr>
        <p:spPr>
          <a:xfrm rot="5400000">
            <a:off x="7380547" y="4405872"/>
            <a:ext cx="622879" cy="1813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Verbinder: gewinkelt 89">
            <a:extLst>
              <a:ext uri="{FF2B5EF4-FFF2-40B4-BE49-F238E27FC236}">
                <a16:creationId xmlns:a16="http://schemas.microsoft.com/office/drawing/2014/main" id="{D54BD2F0-42D5-465A-A16F-5F6D74D54118}"/>
              </a:ext>
            </a:extLst>
          </p:cNvPr>
          <p:cNvCxnSpPr>
            <a:cxnSpLocks/>
            <a:stCxn id="54" idx="2"/>
            <a:endCxn id="83" idx="0"/>
          </p:cNvCxnSpPr>
          <p:nvPr/>
        </p:nvCxnSpPr>
        <p:spPr>
          <a:xfrm rot="16200000" flipH="1">
            <a:off x="7958606" y="3845947"/>
            <a:ext cx="622879" cy="113798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94" name="Rechteck: abgerundete Ecken 93">
            <a:extLst>
              <a:ext uri="{FF2B5EF4-FFF2-40B4-BE49-F238E27FC236}">
                <a16:creationId xmlns:a16="http://schemas.microsoft.com/office/drawing/2014/main" id="{5E3A2A94-050A-42FC-820E-DFCF974D30E6}"/>
              </a:ext>
            </a:extLst>
          </p:cNvPr>
          <p:cNvSpPr/>
          <p:nvPr/>
        </p:nvSpPr>
        <p:spPr>
          <a:xfrm>
            <a:off x="9579169" y="4726380"/>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a:solidFill>
                  <a:srgbClr val="245473"/>
                </a:solidFill>
              </a:rPr>
              <a:t>Internet ist langsam</a:t>
            </a:r>
          </a:p>
        </p:txBody>
      </p:sp>
      <p:sp>
        <p:nvSpPr>
          <p:cNvPr id="95" name="Rechteck: abgerundete Ecken 94">
            <a:extLst>
              <a:ext uri="{FF2B5EF4-FFF2-40B4-BE49-F238E27FC236}">
                <a16:creationId xmlns:a16="http://schemas.microsoft.com/office/drawing/2014/main" id="{50D59C85-71C9-478A-9286-B28F0CD70516}"/>
              </a:ext>
            </a:extLst>
          </p:cNvPr>
          <p:cNvSpPr/>
          <p:nvPr/>
        </p:nvSpPr>
        <p:spPr>
          <a:xfrm>
            <a:off x="10740593" y="4726380"/>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a:solidFill>
                  <a:srgbClr val="245473"/>
                </a:solidFill>
              </a:rPr>
              <a:t>Software ist veraltet</a:t>
            </a:r>
          </a:p>
        </p:txBody>
      </p:sp>
      <p:cxnSp>
        <p:nvCxnSpPr>
          <p:cNvPr id="96" name="Verbinder: gewinkelt 95">
            <a:extLst>
              <a:ext uri="{FF2B5EF4-FFF2-40B4-BE49-F238E27FC236}">
                <a16:creationId xmlns:a16="http://schemas.microsoft.com/office/drawing/2014/main" id="{576D4CC0-23C9-451E-AE7A-7C3A7C970CD1}"/>
              </a:ext>
            </a:extLst>
          </p:cNvPr>
          <p:cNvCxnSpPr>
            <a:cxnSpLocks/>
            <a:stCxn id="55" idx="2"/>
            <a:endCxn id="95" idx="0"/>
          </p:cNvCxnSpPr>
          <p:nvPr/>
        </p:nvCxnSpPr>
        <p:spPr>
          <a:xfrm rot="16200000" flipH="1">
            <a:off x="10700742" y="4148850"/>
            <a:ext cx="628797" cy="52626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Verbinder: gewinkelt 98">
            <a:extLst>
              <a:ext uri="{FF2B5EF4-FFF2-40B4-BE49-F238E27FC236}">
                <a16:creationId xmlns:a16="http://schemas.microsoft.com/office/drawing/2014/main" id="{12791F55-1AB4-46CB-A30A-3471D8F70B79}"/>
              </a:ext>
            </a:extLst>
          </p:cNvPr>
          <p:cNvCxnSpPr>
            <a:cxnSpLocks/>
            <a:stCxn id="55" idx="2"/>
            <a:endCxn id="94" idx="0"/>
          </p:cNvCxnSpPr>
          <p:nvPr/>
        </p:nvCxnSpPr>
        <p:spPr>
          <a:xfrm rot="5400000">
            <a:off x="10120031" y="4094400"/>
            <a:ext cx="628797" cy="63516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object 18">
            <a:extLst>
              <a:ext uri="{FF2B5EF4-FFF2-40B4-BE49-F238E27FC236}">
                <a16:creationId xmlns:a16="http://schemas.microsoft.com/office/drawing/2014/main" id="{E53CB956-23ED-409C-95BD-EA3F17E0E761}"/>
              </a:ext>
            </a:extLst>
          </p:cNvPr>
          <p:cNvSpPr/>
          <p:nvPr/>
        </p:nvSpPr>
        <p:spPr>
          <a:xfrm>
            <a:off x="7389585" y="4192040"/>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103" name="object 18">
            <a:extLst>
              <a:ext uri="{FF2B5EF4-FFF2-40B4-BE49-F238E27FC236}">
                <a16:creationId xmlns:a16="http://schemas.microsoft.com/office/drawing/2014/main" id="{3F993946-0930-4328-81B1-5ED173B4C674}"/>
              </a:ext>
            </a:extLst>
          </p:cNvPr>
          <p:cNvSpPr/>
          <p:nvPr/>
        </p:nvSpPr>
        <p:spPr>
          <a:xfrm>
            <a:off x="10443662" y="4192040"/>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cxnSp>
        <p:nvCxnSpPr>
          <p:cNvPr id="112" name="Gerader Verbinder 111">
            <a:extLst>
              <a:ext uri="{FF2B5EF4-FFF2-40B4-BE49-F238E27FC236}">
                <a16:creationId xmlns:a16="http://schemas.microsoft.com/office/drawing/2014/main" id="{7A4B8A32-EE5F-4B45-B0D6-DBB57EC24E5E}"/>
              </a:ext>
            </a:extLst>
          </p:cNvPr>
          <p:cNvCxnSpPr>
            <a:cxnSpLocks/>
            <a:stCxn id="64" idx="2"/>
          </p:cNvCxnSpPr>
          <p:nvPr/>
        </p:nvCxnSpPr>
        <p:spPr>
          <a:xfrm>
            <a:off x="4001429" y="5599637"/>
            <a:ext cx="69978" cy="779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Gerader Verbinder 112">
            <a:extLst>
              <a:ext uri="{FF2B5EF4-FFF2-40B4-BE49-F238E27FC236}">
                <a16:creationId xmlns:a16="http://schemas.microsoft.com/office/drawing/2014/main" id="{73533963-EB90-4A68-92E3-C58A61CDEE7D}"/>
              </a:ext>
            </a:extLst>
          </p:cNvPr>
          <p:cNvCxnSpPr>
            <a:cxnSpLocks/>
            <a:stCxn id="65" idx="2"/>
          </p:cNvCxnSpPr>
          <p:nvPr/>
        </p:nvCxnSpPr>
        <p:spPr>
          <a:xfrm flipH="1">
            <a:off x="5231344" y="5604318"/>
            <a:ext cx="45826" cy="676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Gerader Verbinder 115">
            <a:extLst>
              <a:ext uri="{FF2B5EF4-FFF2-40B4-BE49-F238E27FC236}">
                <a16:creationId xmlns:a16="http://schemas.microsoft.com/office/drawing/2014/main" id="{789AB980-03B9-43E6-9F5C-A0F281FE1BF9}"/>
              </a:ext>
            </a:extLst>
          </p:cNvPr>
          <p:cNvCxnSpPr>
            <a:cxnSpLocks/>
            <a:stCxn id="73" idx="2"/>
          </p:cNvCxnSpPr>
          <p:nvPr/>
        </p:nvCxnSpPr>
        <p:spPr>
          <a:xfrm>
            <a:off x="6562425" y="5604318"/>
            <a:ext cx="11785" cy="73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Gerader Verbinder 118">
            <a:extLst>
              <a:ext uri="{FF2B5EF4-FFF2-40B4-BE49-F238E27FC236}">
                <a16:creationId xmlns:a16="http://schemas.microsoft.com/office/drawing/2014/main" id="{458ED7BC-F6B9-4979-94F4-54D63745EB42}"/>
              </a:ext>
            </a:extLst>
          </p:cNvPr>
          <p:cNvCxnSpPr>
            <a:cxnSpLocks/>
            <a:stCxn id="82" idx="2"/>
          </p:cNvCxnSpPr>
          <p:nvPr/>
        </p:nvCxnSpPr>
        <p:spPr>
          <a:xfrm>
            <a:off x="7682919" y="5604318"/>
            <a:ext cx="11785" cy="144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Gerader Verbinder 121">
            <a:extLst>
              <a:ext uri="{FF2B5EF4-FFF2-40B4-BE49-F238E27FC236}">
                <a16:creationId xmlns:a16="http://schemas.microsoft.com/office/drawing/2014/main" id="{73C650BE-2E1E-492A-9B25-CB62124854DA}"/>
              </a:ext>
            </a:extLst>
          </p:cNvPr>
          <p:cNvCxnSpPr>
            <a:cxnSpLocks/>
            <a:stCxn id="83" idx="2"/>
          </p:cNvCxnSpPr>
          <p:nvPr/>
        </p:nvCxnSpPr>
        <p:spPr>
          <a:xfrm>
            <a:off x="8839037" y="5604318"/>
            <a:ext cx="11785" cy="1565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Gerader Verbinder 124">
            <a:extLst>
              <a:ext uri="{FF2B5EF4-FFF2-40B4-BE49-F238E27FC236}">
                <a16:creationId xmlns:a16="http://schemas.microsoft.com/office/drawing/2014/main" id="{2A322BCE-7695-43D5-93A0-2E6F9A6720E7}"/>
              </a:ext>
            </a:extLst>
          </p:cNvPr>
          <p:cNvCxnSpPr>
            <a:cxnSpLocks/>
            <a:stCxn id="94" idx="2"/>
          </p:cNvCxnSpPr>
          <p:nvPr/>
        </p:nvCxnSpPr>
        <p:spPr>
          <a:xfrm>
            <a:off x="10116847" y="5604319"/>
            <a:ext cx="11785" cy="1565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Gerader Verbinder 127">
            <a:extLst>
              <a:ext uri="{FF2B5EF4-FFF2-40B4-BE49-F238E27FC236}">
                <a16:creationId xmlns:a16="http://schemas.microsoft.com/office/drawing/2014/main" id="{C9284D3F-D210-42AF-A4F7-A4B39EE93576}"/>
              </a:ext>
            </a:extLst>
          </p:cNvPr>
          <p:cNvCxnSpPr>
            <a:cxnSpLocks/>
            <a:stCxn id="95" idx="2"/>
          </p:cNvCxnSpPr>
          <p:nvPr/>
        </p:nvCxnSpPr>
        <p:spPr>
          <a:xfrm>
            <a:off x="11278271" y="5604319"/>
            <a:ext cx="11785" cy="234565"/>
          </a:xfrm>
          <a:prstGeom prst="line">
            <a:avLst/>
          </a:prstGeom>
        </p:spPr>
        <p:style>
          <a:lnRef idx="1">
            <a:schemeClr val="accent1"/>
          </a:lnRef>
          <a:fillRef idx="0">
            <a:schemeClr val="accent1"/>
          </a:fillRef>
          <a:effectRef idx="0">
            <a:schemeClr val="accent1"/>
          </a:effectRef>
          <a:fontRef idx="minor">
            <a:schemeClr val="tx1"/>
          </a:fontRef>
        </p:style>
      </p:cxnSp>
      <p:sp>
        <p:nvSpPr>
          <p:cNvPr id="104" name="object 10">
            <a:extLst>
              <a:ext uri="{FF2B5EF4-FFF2-40B4-BE49-F238E27FC236}">
                <a16:creationId xmlns:a16="http://schemas.microsoft.com/office/drawing/2014/main" id="{68BE89CD-A565-46F3-B0BC-76A8D9161685}"/>
              </a:ext>
            </a:extLst>
          </p:cNvPr>
          <p:cNvSpPr/>
          <p:nvPr/>
        </p:nvSpPr>
        <p:spPr>
          <a:xfrm>
            <a:off x="3827702" y="5659231"/>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5" name="object 10">
            <a:extLst>
              <a:ext uri="{FF2B5EF4-FFF2-40B4-BE49-F238E27FC236}">
                <a16:creationId xmlns:a16="http://schemas.microsoft.com/office/drawing/2014/main" id="{4B647F6B-FD50-4D57-ADAE-5D7C75050CAA}"/>
              </a:ext>
            </a:extLst>
          </p:cNvPr>
          <p:cNvSpPr/>
          <p:nvPr/>
        </p:nvSpPr>
        <p:spPr>
          <a:xfrm>
            <a:off x="4982420" y="567664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6" name="object 10">
            <a:extLst>
              <a:ext uri="{FF2B5EF4-FFF2-40B4-BE49-F238E27FC236}">
                <a16:creationId xmlns:a16="http://schemas.microsoft.com/office/drawing/2014/main" id="{32707D57-6F56-431C-8A0E-46F675ED4342}"/>
              </a:ext>
            </a:extLst>
          </p:cNvPr>
          <p:cNvSpPr/>
          <p:nvPr/>
        </p:nvSpPr>
        <p:spPr>
          <a:xfrm>
            <a:off x="6400456" y="5676643"/>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7" name="object 10">
            <a:extLst>
              <a:ext uri="{FF2B5EF4-FFF2-40B4-BE49-F238E27FC236}">
                <a16:creationId xmlns:a16="http://schemas.microsoft.com/office/drawing/2014/main" id="{CA5CA94C-65DE-4425-84C5-750AE63EA889}"/>
              </a:ext>
            </a:extLst>
          </p:cNvPr>
          <p:cNvSpPr/>
          <p:nvPr/>
        </p:nvSpPr>
        <p:spPr>
          <a:xfrm>
            <a:off x="7448641" y="5676642"/>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8" name="object 10">
            <a:extLst>
              <a:ext uri="{FF2B5EF4-FFF2-40B4-BE49-F238E27FC236}">
                <a16:creationId xmlns:a16="http://schemas.microsoft.com/office/drawing/2014/main" id="{E3769EF6-6B17-49FC-AD55-C155B95B7088}"/>
              </a:ext>
            </a:extLst>
          </p:cNvPr>
          <p:cNvSpPr/>
          <p:nvPr/>
        </p:nvSpPr>
        <p:spPr>
          <a:xfrm>
            <a:off x="8499773" y="567664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9" name="object 10">
            <a:extLst>
              <a:ext uri="{FF2B5EF4-FFF2-40B4-BE49-F238E27FC236}">
                <a16:creationId xmlns:a16="http://schemas.microsoft.com/office/drawing/2014/main" id="{19F9C947-D170-4369-8E0F-CA6605EE38BD}"/>
              </a:ext>
            </a:extLst>
          </p:cNvPr>
          <p:cNvSpPr/>
          <p:nvPr/>
        </p:nvSpPr>
        <p:spPr>
          <a:xfrm>
            <a:off x="9884927" y="567664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10" name="object 10">
            <a:extLst>
              <a:ext uri="{FF2B5EF4-FFF2-40B4-BE49-F238E27FC236}">
                <a16:creationId xmlns:a16="http://schemas.microsoft.com/office/drawing/2014/main" id="{7DF64E67-7F21-4C6E-8276-D3151009E089}"/>
              </a:ext>
            </a:extLst>
          </p:cNvPr>
          <p:cNvSpPr/>
          <p:nvPr/>
        </p:nvSpPr>
        <p:spPr>
          <a:xfrm>
            <a:off x="11043453" y="5677565"/>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Tree>
    <p:extLst>
      <p:ext uri="{BB962C8B-B14F-4D97-AF65-F5344CB8AC3E}">
        <p14:creationId xmlns:p14="http://schemas.microsoft.com/office/powerpoint/2010/main" val="537716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10011" y="626965"/>
            <a:ext cx="8852375" cy="697353"/>
          </a:xfrm>
        </p:spPr>
        <p:txBody>
          <a:bodyPr>
            <a:normAutofit/>
          </a:bodyPr>
          <a:lstStyle/>
          <a:p>
            <a:r>
              <a:rPr lang="en-GB" dirty="0"/>
              <a:t>Fehlerbäume (Regeln)</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3293580" cy="422197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chemeClr val="tx1"/>
                </a:solidFill>
                <a:latin typeface="+mj-lt"/>
                <a:ea typeface="Open Sans Light" panose="020B0306030504020204" pitchFamily="34" charset="0"/>
                <a:cs typeface="Open Sans Light" panose="020B0306030504020204" pitchFamily="34" charset="0"/>
              </a:rPr>
              <a:t>Die Konstruktion von Fehlerbäumen ist ein Prozess, der sich über Jahre hinweg schrittweise entwickelt hat - und von vielen verschiedenen Funktionen und Sektoren übernommen wurde. </a:t>
            </a:r>
          </a:p>
          <a:p>
            <a:pPr algn="l">
              <a:lnSpc>
                <a:spcPct val="100000"/>
              </a:lnSpc>
              <a:spcBef>
                <a:spcPts val="600"/>
              </a:spcBef>
            </a:pPr>
            <a:r>
              <a:rPr lang="en-GB" sz="2200" dirty="0">
                <a:solidFill>
                  <a:schemeClr val="tx1"/>
                </a:solidFill>
                <a:latin typeface="+mj-lt"/>
                <a:ea typeface="Open Sans Light" panose="020B0306030504020204" pitchFamily="34" charset="0"/>
                <a:cs typeface="Open Sans Light" panose="020B0306030504020204" pitchFamily="34" charset="0"/>
              </a:rPr>
              <a:t>Was aber wichtig ist: "Erfolgreiche" Fehlerbäume werden </a:t>
            </a:r>
            <a:r>
              <a:rPr lang="en-GB" sz="2200" dirty="0" err="1">
                <a:solidFill>
                  <a:schemeClr val="tx1"/>
                </a:solidFill>
                <a:latin typeface="+mj-lt"/>
                <a:ea typeface="Open Sans Light" panose="020B0306030504020204" pitchFamily="34" charset="0"/>
                <a:cs typeface="Open Sans Light" panose="020B0306030504020204" pitchFamily="34" charset="0"/>
              </a:rPr>
              <a:t>nach</a:t>
            </a:r>
            <a:r>
              <a:rPr lang="en-GB" sz="2200" dirty="0">
                <a:solidFill>
                  <a:schemeClr val="tx1"/>
                </a:solidFill>
                <a:latin typeface="+mj-lt"/>
                <a:ea typeface="Open Sans Light" panose="020B0306030504020204" pitchFamily="34" charset="0"/>
                <a:cs typeface="Open Sans Light" panose="020B0306030504020204" pitchFamily="34" charset="0"/>
              </a:rPr>
              <a:t> den </a:t>
            </a:r>
            <a:r>
              <a:rPr lang="en-GB" sz="2200" dirty="0" err="1">
                <a:solidFill>
                  <a:schemeClr val="tx1"/>
                </a:solidFill>
                <a:latin typeface="+mj-lt"/>
                <a:ea typeface="Open Sans Light" panose="020B0306030504020204" pitchFamily="34" charset="0"/>
                <a:cs typeface="Open Sans Light" panose="020B0306030504020204" pitchFamily="34" charset="0"/>
              </a:rPr>
              <a:t>Grundregeln</a:t>
            </a:r>
            <a:r>
              <a:rPr lang="en-GB" sz="2200" dirty="0">
                <a:solidFill>
                  <a:schemeClr val="tx1"/>
                </a:solidFill>
                <a:latin typeface="+mj-lt"/>
                <a:ea typeface="Open Sans Light" panose="020B0306030504020204" pitchFamily="34" charset="0"/>
                <a:cs typeface="Open Sans Light" panose="020B0306030504020204" pitchFamily="34" charset="0"/>
              </a:rPr>
              <a:t> gezeichnet. </a:t>
            </a:r>
          </a:p>
        </p:txBody>
      </p:sp>
      <p:sp>
        <p:nvSpPr>
          <p:cNvPr id="49" name="Rectangle 15">
            <a:extLst>
              <a:ext uri="{FF2B5EF4-FFF2-40B4-BE49-F238E27FC236}">
                <a16:creationId xmlns:a16="http://schemas.microsoft.com/office/drawing/2014/main" id="{9D89F467-D439-400D-9CBC-86B8B7BA830D}"/>
              </a:ext>
            </a:extLst>
          </p:cNvPr>
          <p:cNvSpPr/>
          <p:nvPr/>
        </p:nvSpPr>
        <p:spPr>
          <a:xfrm>
            <a:off x="5936199" y="5216304"/>
            <a:ext cx="5831258" cy="66605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0" name="Rectangle 14">
            <a:extLst>
              <a:ext uri="{FF2B5EF4-FFF2-40B4-BE49-F238E27FC236}">
                <a16:creationId xmlns:a16="http://schemas.microsoft.com/office/drawing/2014/main" id="{F683AEB9-DFED-4D8C-8EC1-761DC07182AD}"/>
              </a:ext>
            </a:extLst>
          </p:cNvPr>
          <p:cNvSpPr/>
          <p:nvPr/>
        </p:nvSpPr>
        <p:spPr>
          <a:xfrm>
            <a:off x="5936199" y="4434990"/>
            <a:ext cx="5831258" cy="66605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1" name="Rectangle 13">
            <a:extLst>
              <a:ext uri="{FF2B5EF4-FFF2-40B4-BE49-F238E27FC236}">
                <a16:creationId xmlns:a16="http://schemas.microsoft.com/office/drawing/2014/main" id="{5ADFDEE4-3AC9-4578-8954-FDC6C6A04947}"/>
              </a:ext>
            </a:extLst>
          </p:cNvPr>
          <p:cNvSpPr/>
          <p:nvPr/>
        </p:nvSpPr>
        <p:spPr>
          <a:xfrm>
            <a:off x="5977966" y="3647725"/>
            <a:ext cx="5831258" cy="66605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2" name="Rectangle 12">
            <a:extLst>
              <a:ext uri="{FF2B5EF4-FFF2-40B4-BE49-F238E27FC236}">
                <a16:creationId xmlns:a16="http://schemas.microsoft.com/office/drawing/2014/main" id="{6E04BF5F-E08F-4449-B85E-899B87E85C38}"/>
              </a:ext>
            </a:extLst>
          </p:cNvPr>
          <p:cNvSpPr/>
          <p:nvPr/>
        </p:nvSpPr>
        <p:spPr>
          <a:xfrm>
            <a:off x="5936199" y="2872363"/>
            <a:ext cx="5831258" cy="66605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3" name="Rectangle 11">
            <a:extLst>
              <a:ext uri="{FF2B5EF4-FFF2-40B4-BE49-F238E27FC236}">
                <a16:creationId xmlns:a16="http://schemas.microsoft.com/office/drawing/2014/main" id="{593AD29B-D6E7-4E86-8CB6-EE25D0A922FC}"/>
              </a:ext>
            </a:extLst>
          </p:cNvPr>
          <p:cNvSpPr/>
          <p:nvPr/>
        </p:nvSpPr>
        <p:spPr>
          <a:xfrm>
            <a:off x="5936199" y="2091050"/>
            <a:ext cx="5831258" cy="66605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4" name="Pentagon 1">
            <a:extLst>
              <a:ext uri="{FF2B5EF4-FFF2-40B4-BE49-F238E27FC236}">
                <a16:creationId xmlns:a16="http://schemas.microsoft.com/office/drawing/2014/main" id="{20A06609-1FC1-466D-852D-979A9374BF2A}"/>
              </a:ext>
            </a:extLst>
          </p:cNvPr>
          <p:cNvSpPr/>
          <p:nvPr/>
        </p:nvSpPr>
        <p:spPr>
          <a:xfrm>
            <a:off x="4221706" y="2091051"/>
            <a:ext cx="2140524" cy="66605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5" name="Pentagon 2">
            <a:extLst>
              <a:ext uri="{FF2B5EF4-FFF2-40B4-BE49-F238E27FC236}">
                <a16:creationId xmlns:a16="http://schemas.microsoft.com/office/drawing/2014/main" id="{2EF0BBA5-645A-4EE3-98AB-7F57276193C6}"/>
              </a:ext>
            </a:extLst>
          </p:cNvPr>
          <p:cNvSpPr/>
          <p:nvPr/>
        </p:nvSpPr>
        <p:spPr>
          <a:xfrm>
            <a:off x="4221706" y="2872364"/>
            <a:ext cx="2140524" cy="66605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6" name="Pentagon 3">
            <a:extLst>
              <a:ext uri="{FF2B5EF4-FFF2-40B4-BE49-F238E27FC236}">
                <a16:creationId xmlns:a16="http://schemas.microsoft.com/office/drawing/2014/main" id="{3ED93EC5-3CC8-4B47-BEBC-5278171B21F1}"/>
              </a:ext>
            </a:extLst>
          </p:cNvPr>
          <p:cNvSpPr/>
          <p:nvPr/>
        </p:nvSpPr>
        <p:spPr>
          <a:xfrm>
            <a:off x="4221706" y="3653677"/>
            <a:ext cx="2140524" cy="666054"/>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7" name="Pentagon 4">
            <a:extLst>
              <a:ext uri="{FF2B5EF4-FFF2-40B4-BE49-F238E27FC236}">
                <a16:creationId xmlns:a16="http://schemas.microsoft.com/office/drawing/2014/main" id="{72FC5DE4-EF83-4CF1-BC80-BC88D1E78EB2}"/>
              </a:ext>
            </a:extLst>
          </p:cNvPr>
          <p:cNvSpPr/>
          <p:nvPr/>
        </p:nvSpPr>
        <p:spPr>
          <a:xfrm>
            <a:off x="4221706" y="4434991"/>
            <a:ext cx="2140524" cy="666054"/>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8" name="Pentagon 5">
            <a:extLst>
              <a:ext uri="{FF2B5EF4-FFF2-40B4-BE49-F238E27FC236}">
                <a16:creationId xmlns:a16="http://schemas.microsoft.com/office/drawing/2014/main" id="{BB33A307-E772-454C-8A16-C27B9AFA552E}"/>
              </a:ext>
            </a:extLst>
          </p:cNvPr>
          <p:cNvSpPr/>
          <p:nvPr/>
        </p:nvSpPr>
        <p:spPr>
          <a:xfrm>
            <a:off x="4221706" y="5216304"/>
            <a:ext cx="2140524" cy="666054"/>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9" name="TextBox 6">
            <a:extLst>
              <a:ext uri="{FF2B5EF4-FFF2-40B4-BE49-F238E27FC236}">
                <a16:creationId xmlns:a16="http://schemas.microsoft.com/office/drawing/2014/main" id="{160B73DF-5AEF-41C7-AB1F-D688C0350EAF}"/>
              </a:ext>
            </a:extLst>
          </p:cNvPr>
          <p:cNvSpPr txBox="1"/>
          <p:nvPr/>
        </p:nvSpPr>
        <p:spPr>
          <a:xfrm>
            <a:off x="4278387" y="2224024"/>
            <a:ext cx="1207383" cy="400110"/>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Spezifität</a:t>
            </a:r>
          </a:p>
        </p:txBody>
      </p:sp>
      <p:sp>
        <p:nvSpPr>
          <p:cNvPr id="60" name="TextBox 7">
            <a:extLst>
              <a:ext uri="{FF2B5EF4-FFF2-40B4-BE49-F238E27FC236}">
                <a16:creationId xmlns:a16="http://schemas.microsoft.com/office/drawing/2014/main" id="{0D4080EF-E9DD-4098-8E51-CA96BC6DC00B}"/>
              </a:ext>
            </a:extLst>
          </p:cNvPr>
          <p:cNvSpPr txBox="1"/>
          <p:nvPr/>
        </p:nvSpPr>
        <p:spPr>
          <a:xfrm>
            <a:off x="4379643" y="2990748"/>
            <a:ext cx="1598323" cy="400110"/>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Klassifizierungen</a:t>
            </a:r>
          </a:p>
        </p:txBody>
      </p:sp>
      <p:sp>
        <p:nvSpPr>
          <p:cNvPr id="61" name="TextBox 8">
            <a:extLst>
              <a:ext uri="{FF2B5EF4-FFF2-40B4-BE49-F238E27FC236}">
                <a16:creationId xmlns:a16="http://schemas.microsoft.com/office/drawing/2014/main" id="{AEA43DA8-13DF-456B-8EB3-E62FA4E6504D}"/>
              </a:ext>
            </a:extLst>
          </p:cNvPr>
          <p:cNvSpPr txBox="1"/>
          <p:nvPr/>
        </p:nvSpPr>
        <p:spPr>
          <a:xfrm>
            <a:off x="4580077" y="3786651"/>
            <a:ext cx="1238609" cy="400110"/>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Unverwechselbar</a:t>
            </a:r>
          </a:p>
        </p:txBody>
      </p:sp>
      <p:sp>
        <p:nvSpPr>
          <p:cNvPr id="62" name="TextBox 9">
            <a:extLst>
              <a:ext uri="{FF2B5EF4-FFF2-40B4-BE49-F238E27FC236}">
                <a16:creationId xmlns:a16="http://schemas.microsoft.com/office/drawing/2014/main" id="{5C84765B-2DA9-4105-9A83-440A382D8433}"/>
              </a:ext>
            </a:extLst>
          </p:cNvPr>
          <p:cNvSpPr txBox="1"/>
          <p:nvPr/>
        </p:nvSpPr>
        <p:spPr>
          <a:xfrm>
            <a:off x="4278387" y="4544437"/>
            <a:ext cx="1661353" cy="400110"/>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Schutzwirkung</a:t>
            </a:r>
          </a:p>
        </p:txBody>
      </p:sp>
      <p:sp>
        <p:nvSpPr>
          <p:cNvPr id="63" name="TextBox 10">
            <a:extLst>
              <a:ext uri="{FF2B5EF4-FFF2-40B4-BE49-F238E27FC236}">
                <a16:creationId xmlns:a16="http://schemas.microsoft.com/office/drawing/2014/main" id="{2AE73B6C-4FA1-4C09-80A3-27779D428A73}"/>
              </a:ext>
            </a:extLst>
          </p:cNvPr>
          <p:cNvSpPr txBox="1"/>
          <p:nvPr/>
        </p:nvSpPr>
        <p:spPr>
          <a:xfrm>
            <a:off x="4278387" y="5306043"/>
            <a:ext cx="1376532" cy="400110"/>
          </a:xfrm>
          <a:prstGeom prst="rect">
            <a:avLst/>
          </a:prstGeom>
          <a:noFill/>
        </p:spPr>
        <p:txBody>
          <a:bodyPr wrap="none" rtlCol="0" anchor="ctr">
            <a:spAutoFit/>
          </a:bodyPr>
          <a:lstStyle/>
          <a:p>
            <a:pPr algn="ctr"/>
            <a:r>
              <a:rPr lang="en-GB" sz="2000" b="1" dirty="0" err="1">
                <a:solidFill>
                  <a:schemeClr val="bg1"/>
                </a:solidFill>
                <a:latin typeface="+mj-lt"/>
                <a:cs typeface="Poppins" pitchFamily="2" charset="77"/>
              </a:rPr>
              <a:t>Lokalisieren</a:t>
            </a:r>
            <a:endParaRPr lang="en-GB" sz="2000" b="1" dirty="0">
              <a:solidFill>
                <a:schemeClr val="bg1"/>
              </a:solidFill>
              <a:latin typeface="+mj-lt"/>
              <a:cs typeface="Poppins" pitchFamily="2" charset="77"/>
            </a:endParaRPr>
          </a:p>
        </p:txBody>
      </p:sp>
      <p:sp>
        <p:nvSpPr>
          <p:cNvPr id="64" name="Subtitle 2">
            <a:extLst>
              <a:ext uri="{FF2B5EF4-FFF2-40B4-BE49-F238E27FC236}">
                <a16:creationId xmlns:a16="http://schemas.microsoft.com/office/drawing/2014/main" id="{92F580CD-DF6E-4372-B736-C2CDFD68079D}"/>
              </a:ext>
            </a:extLst>
          </p:cNvPr>
          <p:cNvSpPr txBox="1">
            <a:spLocks/>
          </p:cNvSpPr>
          <p:nvPr/>
        </p:nvSpPr>
        <p:spPr>
          <a:xfrm>
            <a:off x="6522374" y="2103512"/>
            <a:ext cx="5831257" cy="692890"/>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pPr>
            <a:r>
              <a:rPr lang="en-GB" sz="2000" dirty="0">
                <a:solidFill>
                  <a:schemeClr val="bg1"/>
                </a:solidFill>
                <a:latin typeface="+mj-lt"/>
                <a:ea typeface="Lato" panose="020F0502020204030203" pitchFamily="34" charset="0"/>
                <a:cs typeface="Lato" panose="020F0502020204030203" pitchFamily="34" charset="0"/>
              </a:rPr>
              <a:t>Seien Sie so spezifisch wie möglich </a:t>
            </a:r>
          </a:p>
          <a:p>
            <a:pPr algn="l">
              <a:lnSpc>
                <a:spcPts val="1500"/>
              </a:lnSpc>
            </a:pPr>
            <a:r>
              <a:rPr lang="en-GB" sz="2000" dirty="0">
                <a:solidFill>
                  <a:schemeClr val="bg1"/>
                </a:solidFill>
                <a:latin typeface="+mj-lt"/>
                <a:ea typeface="Lato" panose="020F0502020204030203" pitchFamily="34" charset="0"/>
                <a:cs typeface="Lato" panose="020F0502020204030203" pitchFamily="34" charset="0"/>
              </a:rPr>
              <a:t>Ersetzen Sie abstrakte Ereignisse durch weniger abstrakte Ereignisse</a:t>
            </a:r>
          </a:p>
        </p:txBody>
      </p:sp>
      <p:sp>
        <p:nvSpPr>
          <p:cNvPr id="65" name="Subtitle 2">
            <a:extLst>
              <a:ext uri="{FF2B5EF4-FFF2-40B4-BE49-F238E27FC236}">
                <a16:creationId xmlns:a16="http://schemas.microsoft.com/office/drawing/2014/main" id="{0FAF2531-637E-4582-9B78-D337E7C8105D}"/>
              </a:ext>
            </a:extLst>
          </p:cNvPr>
          <p:cNvSpPr txBox="1">
            <a:spLocks/>
          </p:cNvSpPr>
          <p:nvPr/>
        </p:nvSpPr>
        <p:spPr>
          <a:xfrm>
            <a:off x="6513750" y="2972379"/>
            <a:ext cx="5253707" cy="500530"/>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pPr>
            <a:r>
              <a:rPr lang="en-GB" sz="2000" dirty="0" err="1">
                <a:solidFill>
                  <a:srgbClr val="245473"/>
                </a:solidFill>
                <a:latin typeface="+mj-lt"/>
                <a:ea typeface="Lato" panose="020F0502020204030203" pitchFamily="34" charset="0"/>
                <a:cs typeface="Lato" panose="020F0502020204030203" pitchFamily="34" charset="0"/>
              </a:rPr>
              <a:t>Klassifizierungen</a:t>
            </a:r>
            <a:r>
              <a:rPr lang="en-GB" sz="2000" dirty="0">
                <a:solidFill>
                  <a:srgbClr val="245473"/>
                </a:solidFill>
                <a:latin typeface="+mj-lt"/>
                <a:ea typeface="Lato" panose="020F0502020204030203" pitchFamily="34" charset="0"/>
                <a:cs typeface="Lato" panose="020F0502020204030203" pitchFamily="34" charset="0"/>
              </a:rPr>
              <a:t> </a:t>
            </a:r>
            <a:r>
              <a:rPr lang="en-GB" sz="2000" dirty="0" err="1">
                <a:solidFill>
                  <a:srgbClr val="245473"/>
                </a:solidFill>
                <a:latin typeface="+mj-lt"/>
                <a:ea typeface="Lato" panose="020F0502020204030203" pitchFamily="34" charset="0"/>
                <a:cs typeface="Lato" panose="020F0502020204030203" pitchFamily="34" charset="0"/>
              </a:rPr>
              <a:t>verwenden</a:t>
            </a:r>
            <a:r>
              <a:rPr lang="en-GB" sz="2000" dirty="0">
                <a:solidFill>
                  <a:srgbClr val="245473"/>
                </a:solidFill>
                <a:latin typeface="+mj-lt"/>
                <a:ea typeface="Lato" panose="020F0502020204030203" pitchFamily="34" charset="0"/>
                <a:cs typeface="Lato" panose="020F0502020204030203" pitchFamily="34" charset="0"/>
              </a:rPr>
              <a:t>:</a:t>
            </a:r>
          </a:p>
          <a:p>
            <a:pPr algn="l">
              <a:lnSpc>
                <a:spcPts val="1500"/>
              </a:lnSpc>
            </a:pPr>
            <a:r>
              <a:rPr lang="en-GB" sz="2000" dirty="0">
                <a:solidFill>
                  <a:srgbClr val="245473"/>
                </a:solidFill>
                <a:latin typeface="+mj-lt"/>
                <a:ea typeface="Lato" panose="020F0502020204030203" pitchFamily="34" charset="0"/>
                <a:cs typeface="Lato" panose="020F0502020204030203" pitchFamily="34" charset="0"/>
              </a:rPr>
              <a:t>Ein Ereignis in elementarere Ereignisse einteilen</a:t>
            </a:r>
          </a:p>
        </p:txBody>
      </p:sp>
      <p:sp>
        <p:nvSpPr>
          <p:cNvPr id="66" name="Subtitle 2">
            <a:extLst>
              <a:ext uri="{FF2B5EF4-FFF2-40B4-BE49-F238E27FC236}">
                <a16:creationId xmlns:a16="http://schemas.microsoft.com/office/drawing/2014/main" id="{CB11172B-3C6E-4704-967C-D1E2C600DA46}"/>
              </a:ext>
            </a:extLst>
          </p:cNvPr>
          <p:cNvSpPr txBox="1">
            <a:spLocks/>
          </p:cNvSpPr>
          <p:nvPr/>
        </p:nvSpPr>
        <p:spPr>
          <a:xfrm>
            <a:off x="6513750" y="3820943"/>
            <a:ext cx="4955627" cy="438974"/>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pPr>
            <a:r>
              <a:rPr lang="en-GB" sz="2000" dirty="0">
                <a:solidFill>
                  <a:srgbClr val="245473"/>
                </a:solidFill>
                <a:latin typeface="+mj-lt"/>
                <a:ea typeface="Lato" panose="020F0502020204030203" pitchFamily="34" charset="0"/>
                <a:cs typeface="Lato" panose="020F0502020204030203" pitchFamily="34" charset="0"/>
              </a:rPr>
              <a:t>Identifizieren Sie eindeutige Ursachen für ein Ereignis</a:t>
            </a:r>
          </a:p>
        </p:txBody>
      </p:sp>
      <p:sp>
        <p:nvSpPr>
          <p:cNvPr id="67" name="Subtitle 2">
            <a:extLst>
              <a:ext uri="{FF2B5EF4-FFF2-40B4-BE49-F238E27FC236}">
                <a16:creationId xmlns:a16="http://schemas.microsoft.com/office/drawing/2014/main" id="{38BC66F6-3093-4FA3-9B67-91F9224142E0}"/>
              </a:ext>
            </a:extLst>
          </p:cNvPr>
          <p:cNvSpPr txBox="1">
            <a:spLocks/>
          </p:cNvSpPr>
          <p:nvPr/>
        </p:nvSpPr>
        <p:spPr>
          <a:xfrm>
            <a:off x="6513751" y="4562416"/>
            <a:ext cx="5046878" cy="438974"/>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pPr>
            <a:r>
              <a:rPr lang="en-GB" sz="2000" dirty="0">
                <a:solidFill>
                  <a:srgbClr val="245473"/>
                </a:solidFill>
                <a:latin typeface="+mj-lt"/>
                <a:ea typeface="Lato" panose="020F0502020204030203" pitchFamily="34" charset="0"/>
                <a:cs typeface="Lato" panose="020F0502020204030203" pitchFamily="34" charset="0"/>
              </a:rPr>
              <a:t>Triggerereignisse mit "</a:t>
            </a:r>
            <a:r>
              <a:rPr lang="en-GB" sz="2000" dirty="0" err="1">
                <a:solidFill>
                  <a:srgbClr val="245473"/>
                </a:solidFill>
                <a:latin typeface="+mj-lt"/>
                <a:ea typeface="Lato" panose="020F0502020204030203" pitchFamily="34" charset="0"/>
                <a:cs typeface="Lato" panose="020F0502020204030203" pitchFamily="34" charset="0"/>
              </a:rPr>
              <a:t>keine</a:t>
            </a:r>
            <a:r>
              <a:rPr lang="en-GB" sz="2000" dirty="0">
                <a:solidFill>
                  <a:srgbClr val="245473"/>
                </a:solidFill>
                <a:latin typeface="+mj-lt"/>
                <a:ea typeface="Lato" panose="020F0502020204030203" pitchFamily="34" charset="0"/>
                <a:cs typeface="Lato" panose="020F0502020204030203" pitchFamily="34" charset="0"/>
              </a:rPr>
              <a:t> </a:t>
            </a:r>
            <a:r>
              <a:rPr lang="en-GB" sz="2000" dirty="0" err="1">
                <a:solidFill>
                  <a:srgbClr val="245473"/>
                </a:solidFill>
                <a:latin typeface="+mj-lt"/>
                <a:ea typeface="Lato" panose="020F0502020204030203" pitchFamily="34" charset="0"/>
                <a:cs typeface="Lato" panose="020F0502020204030203" pitchFamily="34" charset="0"/>
              </a:rPr>
              <a:t>Schutzmaßnahme</a:t>
            </a:r>
            <a:r>
              <a:rPr lang="en-GB" sz="2000" dirty="0">
                <a:solidFill>
                  <a:srgbClr val="245473"/>
                </a:solidFill>
                <a:latin typeface="+mj-lt"/>
                <a:ea typeface="Lato" panose="020F0502020204030203" pitchFamily="34" charset="0"/>
                <a:cs typeface="Lato" panose="020F0502020204030203" pitchFamily="34" charset="0"/>
              </a:rPr>
              <a:t>“ </a:t>
            </a:r>
            <a:r>
              <a:rPr lang="en-GB" sz="2000" dirty="0" err="1">
                <a:solidFill>
                  <a:srgbClr val="245473"/>
                </a:solidFill>
                <a:latin typeface="+mj-lt"/>
                <a:ea typeface="Lato" panose="020F0502020204030203" pitchFamily="34" charset="0"/>
                <a:cs typeface="Lato" panose="020F0502020204030203" pitchFamily="34" charset="0"/>
              </a:rPr>
              <a:t>koppeln</a:t>
            </a:r>
            <a:endParaRPr lang="en-GB" sz="2000" dirty="0">
              <a:solidFill>
                <a:srgbClr val="245473"/>
              </a:solidFill>
              <a:latin typeface="+mj-lt"/>
              <a:ea typeface="Lato" panose="020F0502020204030203" pitchFamily="34" charset="0"/>
              <a:cs typeface="Lato" panose="020F0502020204030203" pitchFamily="34" charset="0"/>
            </a:endParaRPr>
          </a:p>
        </p:txBody>
      </p:sp>
      <p:sp>
        <p:nvSpPr>
          <p:cNvPr id="68" name="Subtitle 2">
            <a:extLst>
              <a:ext uri="{FF2B5EF4-FFF2-40B4-BE49-F238E27FC236}">
                <a16:creationId xmlns:a16="http://schemas.microsoft.com/office/drawing/2014/main" id="{F01AFD3C-98AD-496D-BFE0-CB02CB6B4E32}"/>
              </a:ext>
            </a:extLst>
          </p:cNvPr>
          <p:cNvSpPr txBox="1">
            <a:spLocks/>
          </p:cNvSpPr>
          <p:nvPr/>
        </p:nvSpPr>
        <p:spPr>
          <a:xfrm>
            <a:off x="6513751" y="5435645"/>
            <a:ext cx="5253706" cy="227378"/>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2000" dirty="0">
                <a:solidFill>
                  <a:schemeClr val="bg1"/>
                </a:solidFill>
                <a:latin typeface="+mj-lt"/>
                <a:ea typeface="Lato" panose="020F0502020204030203" pitchFamily="34" charset="0"/>
                <a:cs typeface="Lato" panose="020F0502020204030203" pitchFamily="34" charset="0"/>
              </a:rPr>
              <a:t>Ein Komponentenausfallereignis lokalisieren</a:t>
            </a:r>
          </a:p>
        </p:txBody>
      </p:sp>
    </p:spTree>
    <p:extLst>
      <p:ext uri="{BB962C8B-B14F-4D97-AF65-F5344CB8AC3E}">
        <p14:creationId xmlns:p14="http://schemas.microsoft.com/office/powerpoint/2010/main" val="71795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741911" y="724257"/>
            <a:ext cx="8852375" cy="697353"/>
          </a:xfrm>
        </p:spPr>
        <p:txBody>
          <a:bodyPr>
            <a:normAutofit/>
          </a:bodyPr>
          <a:lstStyle/>
          <a:p>
            <a:r>
              <a:rPr lang="en-GB" dirty="0" err="1"/>
              <a:t>Fehler</a:t>
            </a:r>
            <a:r>
              <a:rPr lang="en-GB" dirty="0"/>
              <a:t>-</a:t>
            </a:r>
            <a:r>
              <a:rPr lang="en-GB" dirty="0" err="1"/>
              <a:t>Ursachen</a:t>
            </a:r>
            <a:r>
              <a:rPr lang="en-GB" dirty="0"/>
              <a:t>-Analyse: Hinweise und Tipps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64625" y="2113960"/>
            <a:ext cx="2959575" cy="177514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eine </a:t>
            </a:r>
            <a:r>
              <a:rPr lang="en-GB" sz="2200" dirty="0" err="1">
                <a:solidFill>
                  <a:srgbClr val="245473"/>
                </a:solidFill>
                <a:latin typeface="+mj-lt"/>
                <a:ea typeface="Open Sans Light" panose="020B0306030504020204" pitchFamily="34" charset="0"/>
                <a:cs typeface="Open Sans Light" panose="020B0306030504020204" pitchFamily="34" charset="0"/>
              </a:rPr>
              <a:t>erfolgreiche</a:t>
            </a:r>
            <a:r>
              <a:rPr lang="en-GB" sz="2200" dirty="0">
                <a:solidFill>
                  <a:srgbClr val="245473"/>
                </a:solidFill>
                <a:latin typeface="+mj-lt"/>
                <a:ea typeface="Open Sans Light" panose="020B0306030504020204" pitchFamily="34" charset="0"/>
                <a:cs typeface="Open Sans Light" panose="020B0306030504020204" pitchFamily="34" charset="0"/>
              </a:rPr>
              <a:t> Root-Cause- Analyse durchzuführen, sollten Sie einige Grundregeln beachten. </a:t>
            </a:r>
          </a:p>
        </p:txBody>
      </p:sp>
      <p:sp>
        <p:nvSpPr>
          <p:cNvPr id="5" name="Rectangle 8">
            <a:extLst>
              <a:ext uri="{FF2B5EF4-FFF2-40B4-BE49-F238E27FC236}">
                <a16:creationId xmlns:a16="http://schemas.microsoft.com/office/drawing/2014/main" id="{BA977963-52E8-4487-813D-84E3894A7EAD}"/>
              </a:ext>
            </a:extLst>
          </p:cNvPr>
          <p:cNvSpPr/>
          <p:nvPr/>
        </p:nvSpPr>
        <p:spPr>
          <a:xfrm>
            <a:off x="11645566" y="5063189"/>
            <a:ext cx="570458" cy="1683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10" name="Subtitle 2">
            <a:extLst>
              <a:ext uri="{FF2B5EF4-FFF2-40B4-BE49-F238E27FC236}">
                <a16:creationId xmlns:a16="http://schemas.microsoft.com/office/drawing/2014/main" id="{E511CA7B-61CF-46AD-9165-9054F03C440C}"/>
              </a:ext>
            </a:extLst>
          </p:cNvPr>
          <p:cNvSpPr txBox="1">
            <a:spLocks/>
          </p:cNvSpPr>
          <p:nvPr/>
        </p:nvSpPr>
        <p:spPr>
          <a:xfrm>
            <a:off x="3208839" y="1911561"/>
            <a:ext cx="8401623" cy="445280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Es ist wichtig, das richtige Team für die Durchführung der </a:t>
            </a:r>
            <a:r>
              <a:rPr lang="en-GB" sz="2000" dirty="0" err="1">
                <a:solidFill>
                  <a:srgbClr val="245473"/>
                </a:solidFill>
                <a:latin typeface="+mj-lt"/>
                <a:ea typeface="Open Sans Light" panose="020B0306030504020204" pitchFamily="34" charset="0"/>
                <a:cs typeface="Open Sans Light" panose="020B0306030504020204" pitchFamily="34" charset="0"/>
              </a:rPr>
              <a:t>Fehler</a:t>
            </a:r>
            <a:r>
              <a:rPr lang="en-GB" sz="2000" dirty="0">
                <a:solidFill>
                  <a:srgbClr val="245473"/>
                </a:solidFill>
                <a:latin typeface="+mj-lt"/>
                <a:ea typeface="Open Sans Light" panose="020B0306030504020204" pitchFamily="34" charset="0"/>
                <a:cs typeface="Open Sans Light" panose="020B0306030504020204" pitchFamily="34" charset="0"/>
              </a:rPr>
              <a:t>-</a:t>
            </a:r>
            <a:r>
              <a:rPr lang="en-GB" sz="2000" dirty="0" err="1">
                <a:solidFill>
                  <a:srgbClr val="245473"/>
                </a:solidFill>
                <a:latin typeface="+mj-lt"/>
                <a:ea typeface="Open Sans Light" panose="020B0306030504020204" pitchFamily="34" charset="0"/>
                <a:cs typeface="Open Sans Light" panose="020B0306030504020204" pitchFamily="34" charset="0"/>
              </a:rPr>
              <a:t>Ursachen</a:t>
            </a:r>
            <a:r>
              <a:rPr lang="en-GB" sz="2000" dirty="0">
                <a:solidFill>
                  <a:srgbClr val="245473"/>
                </a:solidFill>
                <a:latin typeface="+mj-lt"/>
                <a:ea typeface="Open Sans Light" panose="020B0306030504020204" pitchFamily="34" charset="0"/>
                <a:cs typeface="Open Sans Light" panose="020B0306030504020204" pitchFamily="34" charset="0"/>
              </a:rPr>
              <a:t>-Analyse </a:t>
            </a:r>
            <a:r>
              <a:rPr lang="en-GB" sz="2000" dirty="0" err="1">
                <a:solidFill>
                  <a:srgbClr val="245473"/>
                </a:solidFill>
                <a:latin typeface="+mj-lt"/>
                <a:ea typeface="Open Sans Light" panose="020B0306030504020204" pitchFamily="34" charset="0"/>
                <a:cs typeface="Open Sans Light" panose="020B0306030504020204" pitchFamily="34" charset="0"/>
              </a:rPr>
              <a:t>auszuwählen</a:t>
            </a:r>
            <a:r>
              <a:rPr lang="en-GB" sz="2000" dirty="0">
                <a:solidFill>
                  <a:srgbClr val="245473"/>
                </a:solidFill>
                <a:latin typeface="+mj-lt"/>
                <a:ea typeface="Open Sans Light" panose="020B0306030504020204" pitchFamily="34" charset="0"/>
                <a:cs typeface="Open Sans Light" panose="020B0306030504020204" pitchFamily="34" charset="0"/>
              </a:rPr>
              <a:t>. Die Mitglieder sollten das Wissen über den Prozess haben und in der Lage sein, das Warum, Was und Wie zu untersuchen</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Schlagen Sie keine Lösungen vor: das Problem und die Lösung sind möglicherweise nicht offensichtlich</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Stellen Sie sicher, dass Sie sich der kausalen Zusammenhänge bewusst sind - nicht nur für das Problem, sondern auch für die Lösung</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Schlagen Sie Verbesserungen vor, die Sie umsetzen können und die von Ihrem Team mitgetragen werden.</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Eine </a:t>
            </a:r>
            <a:r>
              <a:rPr lang="en-GB" sz="2000" dirty="0" err="1">
                <a:solidFill>
                  <a:srgbClr val="245473"/>
                </a:solidFill>
                <a:latin typeface="+mj-lt"/>
                <a:ea typeface="Open Sans Light" panose="020B0306030504020204" pitchFamily="34" charset="0"/>
                <a:cs typeface="Open Sans Light" panose="020B0306030504020204" pitchFamily="34" charset="0"/>
              </a:rPr>
              <a:t>moderierende</a:t>
            </a:r>
            <a:r>
              <a:rPr lang="en-GB" sz="2000" dirty="0">
                <a:solidFill>
                  <a:srgbClr val="245473"/>
                </a:solidFill>
                <a:latin typeface="+mj-lt"/>
                <a:ea typeface="Open Sans Light" panose="020B0306030504020204" pitchFamily="34" charset="0"/>
                <a:cs typeface="Open Sans Light" panose="020B0306030504020204" pitchFamily="34" charset="0"/>
              </a:rPr>
              <a:t> Person mit Erfahrung im Prozess macht die Sache einfacher</a:t>
            </a:r>
          </a:p>
          <a:p>
            <a:pPr marL="182563" indent="-182563" algn="just">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Das Üben der Werkzeuge und Techniken stellt sicher, dass Sie die erforderlichen </a:t>
            </a:r>
            <a:r>
              <a:rPr lang="en-GB" sz="2000" dirty="0" err="1">
                <a:solidFill>
                  <a:srgbClr val="245473"/>
                </a:solidFill>
                <a:latin typeface="+mj-lt"/>
                <a:ea typeface="Open Sans Light" panose="020B0306030504020204" pitchFamily="34" charset="0"/>
                <a:cs typeface="Open Sans Light" panose="020B0306030504020204" pitchFamily="34" charset="0"/>
              </a:rPr>
              <a:t>Fähigkeiten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erlangen</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82563" indent="-182563" algn="just">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Vereinbaren</a:t>
            </a:r>
            <a:r>
              <a:rPr lang="en-GB" sz="2000" dirty="0">
                <a:solidFill>
                  <a:srgbClr val="245473"/>
                </a:solidFill>
                <a:latin typeface="+mj-lt"/>
                <a:ea typeface="Open Sans Light" panose="020B0306030504020204" pitchFamily="34" charset="0"/>
                <a:cs typeface="Open Sans Light" panose="020B0306030504020204" pitchFamily="34" charset="0"/>
              </a:rPr>
              <a:t> Sie keinen Aktionsplan für etwas, das Sie nicht umsetzen können </a:t>
            </a:r>
          </a:p>
        </p:txBody>
      </p:sp>
      <p:pic>
        <p:nvPicPr>
          <p:cNvPr id="11" name="Graphic 10" descr="Lightbulb and gear outline">
            <a:extLst>
              <a:ext uri="{FF2B5EF4-FFF2-40B4-BE49-F238E27FC236}">
                <a16:creationId xmlns:a16="http://schemas.microsoft.com/office/drawing/2014/main" id="{370FD769-12BC-4851-AC67-BDD412AA9D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1538" y="3833103"/>
            <a:ext cx="2087611" cy="2087611"/>
          </a:xfrm>
          <a:prstGeom prst="rect">
            <a:avLst/>
          </a:prstGeom>
        </p:spPr>
      </p:pic>
    </p:spTree>
    <p:extLst>
      <p:ext uri="{BB962C8B-B14F-4D97-AF65-F5344CB8AC3E}">
        <p14:creationId xmlns:p14="http://schemas.microsoft.com/office/powerpoint/2010/main" val="2201590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p:txBody>
          <a:bodyPr>
            <a:normAutofit/>
          </a:bodyPr>
          <a:lstStyle/>
          <a:p>
            <a:r>
              <a:rPr lang="en-GB" dirty="0"/>
              <a:t>Werkzeuge für die Ursachenanalyse: Fallstricke</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82543" y="2142714"/>
            <a:ext cx="2520436" cy="380647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Root-Cause- Analyse braucht etwas Übung - aber wenn man die oben genannten Regeln beachtet und die nebenstehenden Fallstricke vermeidet, ist sie ein sehr hilfreiches Werkzeug.</a:t>
            </a:r>
          </a:p>
        </p:txBody>
      </p:sp>
      <p:sp>
        <p:nvSpPr>
          <p:cNvPr id="5" name="Freeform: Shape 2425">
            <a:extLst>
              <a:ext uri="{FF2B5EF4-FFF2-40B4-BE49-F238E27FC236}">
                <a16:creationId xmlns:a16="http://schemas.microsoft.com/office/drawing/2014/main" id="{39ED261F-E808-4978-A89B-081ED78A8E02}"/>
              </a:ext>
            </a:extLst>
          </p:cNvPr>
          <p:cNvSpPr/>
          <p:nvPr/>
        </p:nvSpPr>
        <p:spPr>
          <a:xfrm>
            <a:off x="9303178" y="3055928"/>
            <a:ext cx="2405164" cy="2682481"/>
          </a:xfrm>
          <a:custGeom>
            <a:avLst/>
            <a:gdLst/>
            <a:ahLst/>
            <a:cxnLst>
              <a:cxn ang="3cd4">
                <a:pos x="hc" y="t"/>
              </a:cxn>
              <a:cxn ang="cd2">
                <a:pos x="l" y="vc"/>
              </a:cxn>
              <a:cxn ang="cd4">
                <a:pos x="hc" y="b"/>
              </a:cxn>
              <a:cxn ang="0">
                <a:pos x="r" y="vc"/>
              </a:cxn>
            </a:cxnLst>
            <a:rect l="l" t="t" r="r" b="b"/>
            <a:pathLst>
              <a:path w="1831" h="2042">
                <a:moveTo>
                  <a:pt x="1831" y="154"/>
                </a:moveTo>
                <a:lnTo>
                  <a:pt x="1468" y="0"/>
                </a:lnTo>
                <a:lnTo>
                  <a:pt x="1504" y="84"/>
                </a:lnTo>
                <a:lnTo>
                  <a:pt x="977" y="84"/>
                </a:lnTo>
                <a:cubicBezTo>
                  <a:pt x="568" y="84"/>
                  <a:pt x="297" y="173"/>
                  <a:pt x="149" y="354"/>
                </a:cubicBezTo>
                <a:cubicBezTo>
                  <a:pt x="12" y="522"/>
                  <a:pt x="0" y="741"/>
                  <a:pt x="0" y="932"/>
                </a:cubicBezTo>
                <a:lnTo>
                  <a:pt x="0" y="2042"/>
                </a:lnTo>
                <a:lnTo>
                  <a:pt x="138" y="2042"/>
                </a:lnTo>
                <a:lnTo>
                  <a:pt x="138" y="932"/>
                </a:lnTo>
                <a:cubicBezTo>
                  <a:pt x="138" y="757"/>
                  <a:pt x="147" y="574"/>
                  <a:pt x="256" y="442"/>
                </a:cubicBezTo>
                <a:cubicBezTo>
                  <a:pt x="376" y="294"/>
                  <a:pt x="612" y="223"/>
                  <a:pt x="977" y="223"/>
                </a:cubicBezTo>
                <a:lnTo>
                  <a:pt x="1504" y="223"/>
                </a:lnTo>
                <a:lnTo>
                  <a:pt x="1468" y="307"/>
                </a:ln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6" name="Freeform: Shape 2426">
            <a:extLst>
              <a:ext uri="{FF2B5EF4-FFF2-40B4-BE49-F238E27FC236}">
                <a16:creationId xmlns:a16="http://schemas.microsoft.com/office/drawing/2014/main" id="{D45FA1E6-3E47-4BC6-A9C0-2BCEA116EB8E}"/>
              </a:ext>
            </a:extLst>
          </p:cNvPr>
          <p:cNvSpPr/>
          <p:nvPr/>
        </p:nvSpPr>
        <p:spPr>
          <a:xfrm>
            <a:off x="9566034" y="2142491"/>
            <a:ext cx="441604" cy="3595914"/>
          </a:xfrm>
          <a:custGeom>
            <a:avLst/>
            <a:gdLst/>
            <a:ahLst/>
            <a:cxnLst>
              <a:cxn ang="3cd4">
                <a:pos x="hc" y="t"/>
              </a:cxn>
              <a:cxn ang="cd2">
                <a:pos x="l" y="vc"/>
              </a:cxn>
              <a:cxn ang="cd4">
                <a:pos x="hc" y="b"/>
              </a:cxn>
              <a:cxn ang="0">
                <a:pos x="r" y="vc"/>
              </a:cxn>
            </a:cxnLst>
            <a:rect l="l" t="t" r="r" b="b"/>
            <a:pathLst>
              <a:path w="337" h="2737">
                <a:moveTo>
                  <a:pt x="337" y="411"/>
                </a:moveTo>
                <a:lnTo>
                  <a:pt x="168" y="0"/>
                </a:lnTo>
                <a:lnTo>
                  <a:pt x="0" y="411"/>
                </a:lnTo>
                <a:lnTo>
                  <a:pt x="99" y="354"/>
                </a:lnTo>
                <a:lnTo>
                  <a:pt x="99" y="2737"/>
                </a:lnTo>
                <a:lnTo>
                  <a:pt x="237" y="2737"/>
                </a:lnTo>
                <a:lnTo>
                  <a:pt x="237" y="354"/>
                </a:ln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7" name="Freeform: Shape 2427">
            <a:extLst>
              <a:ext uri="{FF2B5EF4-FFF2-40B4-BE49-F238E27FC236}">
                <a16:creationId xmlns:a16="http://schemas.microsoft.com/office/drawing/2014/main" id="{09AD105E-F02E-48AA-B4E4-E40C4B75CE8B}"/>
              </a:ext>
            </a:extLst>
          </p:cNvPr>
          <p:cNvSpPr/>
          <p:nvPr/>
        </p:nvSpPr>
        <p:spPr>
          <a:xfrm>
            <a:off x="10091753" y="3653933"/>
            <a:ext cx="1265668" cy="2084476"/>
          </a:xfrm>
          <a:custGeom>
            <a:avLst/>
            <a:gdLst/>
            <a:ahLst/>
            <a:cxnLst>
              <a:cxn ang="3cd4">
                <a:pos x="hc" y="t"/>
              </a:cxn>
              <a:cxn ang="cd2">
                <a:pos x="l" y="vc"/>
              </a:cxn>
              <a:cxn ang="cd4">
                <a:pos x="hc" y="b"/>
              </a:cxn>
              <a:cxn ang="0">
                <a:pos x="r" y="vc"/>
              </a:cxn>
            </a:cxnLst>
            <a:rect l="l" t="t" r="r" b="b"/>
            <a:pathLst>
              <a:path w="964" h="1587">
                <a:moveTo>
                  <a:pt x="964" y="168"/>
                </a:moveTo>
                <a:lnTo>
                  <a:pt x="553" y="0"/>
                </a:lnTo>
                <a:lnTo>
                  <a:pt x="610" y="99"/>
                </a:lnTo>
                <a:lnTo>
                  <a:pt x="444" y="99"/>
                </a:lnTo>
                <a:cubicBezTo>
                  <a:pt x="315" y="99"/>
                  <a:pt x="212" y="137"/>
                  <a:pt x="138" y="211"/>
                </a:cubicBezTo>
                <a:cubicBezTo>
                  <a:pt x="-4" y="356"/>
                  <a:pt x="0" y="603"/>
                  <a:pt x="2" y="783"/>
                </a:cubicBezTo>
                <a:cubicBezTo>
                  <a:pt x="2" y="806"/>
                  <a:pt x="3" y="828"/>
                  <a:pt x="3" y="848"/>
                </a:cubicBezTo>
                <a:cubicBezTo>
                  <a:pt x="3" y="1093"/>
                  <a:pt x="0" y="1581"/>
                  <a:pt x="0" y="1587"/>
                </a:cubicBezTo>
                <a:lnTo>
                  <a:pt x="138" y="1587"/>
                </a:lnTo>
                <a:cubicBezTo>
                  <a:pt x="138" y="1582"/>
                  <a:pt x="141" y="1094"/>
                  <a:pt x="141" y="848"/>
                </a:cubicBezTo>
                <a:cubicBezTo>
                  <a:pt x="141" y="827"/>
                  <a:pt x="140" y="805"/>
                  <a:pt x="140" y="781"/>
                </a:cubicBezTo>
                <a:cubicBezTo>
                  <a:pt x="138" y="616"/>
                  <a:pt x="134" y="412"/>
                  <a:pt x="237" y="308"/>
                </a:cubicBezTo>
                <a:cubicBezTo>
                  <a:pt x="284" y="260"/>
                  <a:pt x="352" y="237"/>
                  <a:pt x="444" y="237"/>
                </a:cubicBezTo>
                <a:lnTo>
                  <a:pt x="610" y="237"/>
                </a:lnTo>
                <a:lnTo>
                  <a:pt x="553" y="336"/>
                </a:ln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8" name="Freeform: Shape 2428">
            <a:extLst>
              <a:ext uri="{FF2B5EF4-FFF2-40B4-BE49-F238E27FC236}">
                <a16:creationId xmlns:a16="http://schemas.microsoft.com/office/drawing/2014/main" id="{86A8C706-7940-4D84-877A-D7BBF50B146B}"/>
              </a:ext>
            </a:extLst>
          </p:cNvPr>
          <p:cNvSpPr/>
          <p:nvPr/>
        </p:nvSpPr>
        <p:spPr>
          <a:xfrm>
            <a:off x="8576372" y="3455474"/>
            <a:ext cx="2109447" cy="2278992"/>
          </a:xfrm>
          <a:custGeom>
            <a:avLst/>
            <a:gdLst/>
            <a:ahLst/>
            <a:cxnLst>
              <a:cxn ang="3cd4">
                <a:pos x="hc" y="t"/>
              </a:cxn>
              <a:cxn ang="cd2">
                <a:pos x="l" y="vc"/>
              </a:cxn>
              <a:cxn ang="cd4">
                <a:pos x="hc" y="b"/>
              </a:cxn>
              <a:cxn ang="0">
                <a:pos x="r" y="vc"/>
              </a:cxn>
            </a:cxnLst>
            <a:rect l="l" t="t" r="r" b="b"/>
            <a:pathLst>
              <a:path w="1606" h="1735">
                <a:moveTo>
                  <a:pt x="1476" y="426"/>
                </a:moveTo>
                <a:cubicBezTo>
                  <a:pt x="1404" y="324"/>
                  <a:pt x="1300" y="244"/>
                  <a:pt x="1167" y="190"/>
                </a:cubicBezTo>
                <a:cubicBezTo>
                  <a:pt x="1018" y="130"/>
                  <a:pt x="826" y="99"/>
                  <a:pt x="598" y="99"/>
                </a:cubicBezTo>
                <a:lnTo>
                  <a:pt x="354" y="99"/>
                </a:lnTo>
                <a:lnTo>
                  <a:pt x="412" y="0"/>
                </a:lnTo>
                <a:lnTo>
                  <a:pt x="0" y="169"/>
                </a:lnTo>
                <a:lnTo>
                  <a:pt x="412" y="336"/>
                </a:lnTo>
                <a:lnTo>
                  <a:pt x="354" y="238"/>
                </a:lnTo>
                <a:lnTo>
                  <a:pt x="598" y="238"/>
                </a:lnTo>
                <a:cubicBezTo>
                  <a:pt x="808" y="238"/>
                  <a:pt x="982" y="265"/>
                  <a:pt x="1115" y="318"/>
                </a:cubicBezTo>
                <a:cubicBezTo>
                  <a:pt x="1225" y="363"/>
                  <a:pt x="1306" y="424"/>
                  <a:pt x="1363" y="505"/>
                </a:cubicBezTo>
                <a:cubicBezTo>
                  <a:pt x="1468" y="654"/>
                  <a:pt x="1468" y="843"/>
                  <a:pt x="1468" y="980"/>
                </a:cubicBezTo>
                <a:lnTo>
                  <a:pt x="1468" y="1735"/>
                </a:lnTo>
                <a:lnTo>
                  <a:pt x="1606" y="1735"/>
                </a:lnTo>
                <a:lnTo>
                  <a:pt x="1606" y="980"/>
                </a:lnTo>
                <a:cubicBezTo>
                  <a:pt x="1606" y="833"/>
                  <a:pt x="1606" y="611"/>
                  <a:pt x="1476" y="426"/>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9" name="Freeform: Shape 2429">
            <a:extLst>
              <a:ext uri="{FF2B5EF4-FFF2-40B4-BE49-F238E27FC236}">
                <a16:creationId xmlns:a16="http://schemas.microsoft.com/office/drawing/2014/main" id="{2010909B-64D7-46FB-8B9F-A20329FDBEB6}"/>
              </a:ext>
            </a:extLst>
          </p:cNvPr>
          <p:cNvSpPr/>
          <p:nvPr/>
        </p:nvSpPr>
        <p:spPr>
          <a:xfrm>
            <a:off x="8262251" y="4585766"/>
            <a:ext cx="851665" cy="1152639"/>
          </a:xfrm>
          <a:custGeom>
            <a:avLst/>
            <a:gdLst/>
            <a:ahLst/>
            <a:cxnLst>
              <a:cxn ang="3cd4">
                <a:pos x="hc" y="t"/>
              </a:cxn>
              <a:cxn ang="cd2">
                <a:pos x="l" y="vc"/>
              </a:cxn>
              <a:cxn ang="cd4">
                <a:pos x="hc" y="b"/>
              </a:cxn>
              <a:cxn ang="0">
                <a:pos x="r" y="vc"/>
              </a:cxn>
            </a:cxnLst>
            <a:rect l="l" t="t" r="r" b="b"/>
            <a:pathLst>
              <a:path w="649" h="878">
                <a:moveTo>
                  <a:pt x="354" y="100"/>
                </a:moveTo>
                <a:lnTo>
                  <a:pt x="412" y="0"/>
                </a:lnTo>
                <a:lnTo>
                  <a:pt x="0" y="167"/>
                </a:lnTo>
                <a:lnTo>
                  <a:pt x="411" y="336"/>
                </a:lnTo>
                <a:lnTo>
                  <a:pt x="355" y="238"/>
                </a:lnTo>
                <a:cubicBezTo>
                  <a:pt x="496" y="247"/>
                  <a:pt x="511" y="290"/>
                  <a:pt x="511" y="391"/>
                </a:cubicBezTo>
                <a:lnTo>
                  <a:pt x="511" y="878"/>
                </a:lnTo>
                <a:lnTo>
                  <a:pt x="649" y="878"/>
                </a:lnTo>
                <a:lnTo>
                  <a:pt x="649" y="391"/>
                </a:lnTo>
                <a:cubicBezTo>
                  <a:pt x="649" y="173"/>
                  <a:pt x="533" y="111"/>
                  <a:pt x="354" y="100"/>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10" name="Subtitle 2">
            <a:extLst>
              <a:ext uri="{FF2B5EF4-FFF2-40B4-BE49-F238E27FC236}">
                <a16:creationId xmlns:a16="http://schemas.microsoft.com/office/drawing/2014/main" id="{418B2180-9C57-4C53-8637-245628937239}"/>
              </a:ext>
            </a:extLst>
          </p:cNvPr>
          <p:cNvSpPr txBox="1">
            <a:spLocks/>
          </p:cNvSpPr>
          <p:nvPr/>
        </p:nvSpPr>
        <p:spPr>
          <a:xfrm>
            <a:off x="3057567" y="1806008"/>
            <a:ext cx="5476747" cy="500680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Das Problem nicht verstehen und daher nicht richtig definieren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 um Hilfe bitten (intern und extern)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Nichtberücksichtigung aller möglichen Fehlerursachen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 alle Grundursachen identifizieren</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Nicht verstehen, wie das System funktionieren soll</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Durchlauftests und Analyse</a:t>
            </a:r>
          </a:p>
          <a:p>
            <a:pPr marL="182563" indent="-182563"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Aufsetzen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einer</a:t>
            </a:r>
            <a:r>
              <a:rPr lang="en-GB" sz="2000" dirty="0">
                <a:solidFill>
                  <a:srgbClr val="245473"/>
                </a:solidFill>
                <a:latin typeface="+mj-lt"/>
                <a:ea typeface="Open Sans Light" panose="020B0306030504020204" pitchFamily="34" charset="0"/>
                <a:cs typeface="Open Sans Light" panose="020B0306030504020204" pitchFamily="34" charset="0"/>
              </a:rPr>
              <a:t> "Entfernen &amp; </a:t>
            </a:r>
            <a:r>
              <a:rPr lang="en-GB" sz="2000" dirty="0" err="1">
                <a:solidFill>
                  <a:srgbClr val="245473"/>
                </a:solidFill>
                <a:latin typeface="+mj-lt"/>
                <a:ea typeface="Open Sans Light" panose="020B0306030504020204" pitchFamily="34" charset="0"/>
                <a:cs typeface="Open Sans Light" panose="020B0306030504020204" pitchFamily="34" charset="0"/>
              </a:rPr>
              <a:t>Ersetzen</a:t>
            </a:r>
            <a:r>
              <a:rPr lang="en-GB" sz="2000" dirty="0">
                <a:solidFill>
                  <a:srgbClr val="245473"/>
                </a:solidFill>
                <a:latin typeface="+mj-lt"/>
                <a:ea typeface="Open Sans Light" panose="020B0306030504020204" pitchFamily="34" charset="0"/>
                <a:cs typeface="Open Sans Light" panose="020B0306030504020204" pitchFamily="34" charset="0"/>
              </a:rPr>
              <a:t>“-</a:t>
            </a:r>
            <a:r>
              <a:rPr lang="en-GB" sz="2000" dirty="0" err="1">
                <a:solidFill>
                  <a:srgbClr val="245473"/>
                </a:solidFill>
                <a:latin typeface="+mj-lt"/>
                <a:ea typeface="Open Sans Light" panose="020B0306030504020204" pitchFamily="34" charset="0"/>
                <a:cs typeface="Open Sans Light" panose="020B0306030504020204" pitchFamily="34" charset="0"/>
              </a:rPr>
              <a:t>Mentalität</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182563" indent="-182563" algn="l">
              <a:lnSpc>
                <a:spcPct val="100000"/>
              </a:lnSpc>
              <a:buFont typeface="Arial" panose="020B0604020202020204" pitchFamily="34" charset="0"/>
              <a:buChar char="•"/>
            </a:pPr>
            <a:r>
              <a:rPr lang="en-GB" sz="2000" dirty="0" err="1">
                <a:solidFill>
                  <a:srgbClr val="245473"/>
                </a:solidFill>
                <a:latin typeface="+mj-lt"/>
                <a:ea typeface="Open Sans Light" panose="020B0306030504020204" pitchFamily="34" charset="0"/>
                <a:cs typeface="Open Sans Light" panose="020B0306030504020204" pitchFamily="34" charset="0"/>
              </a:rPr>
              <a:t>Rückstellung</a:t>
            </a:r>
            <a:r>
              <a:rPr lang="en-GB" sz="2000" dirty="0">
                <a:solidFill>
                  <a:srgbClr val="245473"/>
                </a:solidFill>
                <a:latin typeface="+mj-lt"/>
                <a:ea typeface="Open Sans Light" panose="020B0306030504020204" pitchFamily="34" charset="0"/>
                <a:cs typeface="Open Sans Light" panose="020B0306030504020204" pitchFamily="34" charset="0"/>
              </a:rPr>
              <a:t> des Teils/Produkts ohne Analyse</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Versäumnisse bei der Verfolgung</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Voreilige Schlüsse</a:t>
            </a:r>
          </a:p>
          <a:p>
            <a:pPr marL="182563" indent="-182563" algn="l">
              <a:lnSpc>
                <a:spcPct val="100000"/>
              </a:lnSpc>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Ein System ohne Plan auseinanderreißen</a:t>
            </a:r>
          </a:p>
        </p:txBody>
      </p:sp>
    </p:spTree>
    <p:extLst>
      <p:ext uri="{BB962C8B-B14F-4D97-AF65-F5344CB8AC3E}">
        <p14:creationId xmlns:p14="http://schemas.microsoft.com/office/powerpoint/2010/main" val="3497692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92078" y="579352"/>
            <a:ext cx="7688020" cy="697353"/>
          </a:xfrm>
        </p:spPr>
        <p:txBody>
          <a:bodyPr>
            <a:noAutofit/>
          </a:bodyPr>
          <a:lstStyle/>
          <a:p>
            <a:r>
              <a:rPr lang="en-GB" sz="3200" dirty="0"/>
              <a:t>Tools für die </a:t>
            </a:r>
            <a:r>
              <a:rPr lang="en-GB" sz="3200" dirty="0" err="1"/>
              <a:t>Fehler</a:t>
            </a:r>
            <a:r>
              <a:rPr lang="en-GB" sz="3200" dirty="0"/>
              <a:t>-</a:t>
            </a:r>
            <a:r>
              <a:rPr lang="en-GB" sz="3200" dirty="0" err="1"/>
              <a:t>Ursachen</a:t>
            </a:r>
            <a:r>
              <a:rPr lang="en-GB" sz="3200" dirty="0"/>
              <a:t>-Analyse: Brainstorming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38624" y="2127519"/>
            <a:ext cx="3431353" cy="429891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"Brainstorming" </a:t>
            </a:r>
            <a:r>
              <a:rPr lang="en-GB" sz="2200" dirty="0" err="1">
                <a:solidFill>
                  <a:srgbClr val="245473"/>
                </a:solidFill>
                <a:latin typeface="+mj-lt"/>
                <a:ea typeface="Open Sans Light" panose="020B0306030504020204" pitchFamily="34" charset="0"/>
                <a:cs typeface="Open Sans Light" panose="020B0306030504020204" pitchFamily="34" charset="0"/>
              </a:rPr>
              <a:t>wird</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häufig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falsch</a:t>
            </a:r>
            <a:r>
              <a:rPr lang="en-GB" sz="2200" dirty="0">
                <a:solidFill>
                  <a:srgbClr val="245473"/>
                </a:solidFill>
                <a:latin typeface="+mj-lt"/>
                <a:ea typeface="Open Sans Light" panose="020B0306030504020204" pitchFamily="34" charset="0"/>
                <a:cs typeface="Open Sans Light" panose="020B0306030504020204" pitchFamily="34" charset="0"/>
              </a:rPr>
              <a:t> oder ineffektiv eingesetzt.</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brauchbare Ergebnisse aus einer Brainstorming-Sitzung zu erhalten, sollten Sie einem strukturierten und moderierten Prozess folgen. </a:t>
            </a:r>
          </a:p>
          <a:p>
            <a:pPr algn="l">
              <a:lnSpc>
                <a:spcPct val="100000"/>
              </a:lnSpc>
              <a:spcBef>
                <a:spcPts val="600"/>
              </a:spcBef>
            </a:pPr>
            <a:r>
              <a:rPr lang="en-GB" sz="2200" b="1" dirty="0">
                <a:solidFill>
                  <a:srgbClr val="245473"/>
                </a:solidFill>
                <a:latin typeface="+mj-lt"/>
                <a:ea typeface="Open Sans Light" panose="020B0306030504020204" pitchFamily="34" charset="0"/>
                <a:cs typeface="Open Sans Light" panose="020B0306030504020204" pitchFamily="34" charset="0"/>
              </a:rPr>
              <a:t>Brainstorming </a:t>
            </a:r>
            <a:r>
              <a:rPr lang="en-GB" sz="2200" b="1" dirty="0" err="1">
                <a:solidFill>
                  <a:srgbClr val="245473"/>
                </a:solidFill>
                <a:latin typeface="+mj-lt"/>
                <a:ea typeface="Open Sans Light" panose="020B0306030504020204" pitchFamily="34" charset="0"/>
                <a:cs typeface="Open Sans Light" panose="020B0306030504020204" pitchFamily="34" charset="0"/>
              </a:rPr>
              <a:t>ist</a:t>
            </a:r>
            <a:r>
              <a:rPr lang="en-GB" sz="2200" b="1" dirty="0">
                <a:solidFill>
                  <a:srgbClr val="245473"/>
                </a:solidFill>
                <a:latin typeface="+mj-lt"/>
                <a:ea typeface="Open Sans Light" panose="020B0306030504020204" pitchFamily="34" charset="0"/>
                <a:cs typeface="Open Sans Light" panose="020B0306030504020204" pitchFamily="34" charset="0"/>
              </a:rPr>
              <a:t> anwendbar, wenn es </a:t>
            </a:r>
            <a:r>
              <a:rPr lang="en-GB" sz="2200" b="1" dirty="0" err="1">
                <a:solidFill>
                  <a:srgbClr val="245473"/>
                </a:solidFill>
                <a:latin typeface="+mj-lt"/>
                <a:ea typeface="Open Sans Light" panose="020B0306030504020204" pitchFamily="34" charset="0"/>
                <a:cs typeface="Open Sans Light" panose="020B0306030504020204" pitchFamily="34" charset="0"/>
              </a:rPr>
              <a:t>weniger</a:t>
            </a:r>
            <a:r>
              <a:rPr lang="en-GB" sz="2200" b="1" dirty="0">
                <a:solidFill>
                  <a:srgbClr val="245473"/>
                </a:solidFill>
                <a:latin typeface="+mj-lt"/>
                <a:ea typeface="Open Sans Light" panose="020B0306030504020204" pitchFamily="34" charset="0"/>
                <a:cs typeface="Open Sans Light" panose="020B0306030504020204" pitchFamily="34" charset="0"/>
              </a:rPr>
              <a:t> </a:t>
            </a:r>
            <a:r>
              <a:rPr lang="en-GB" sz="2200" b="1" dirty="0" err="1">
                <a:solidFill>
                  <a:srgbClr val="245473"/>
                </a:solidFill>
                <a:latin typeface="+mj-lt"/>
                <a:ea typeface="Open Sans Light" panose="020B0306030504020204" pitchFamily="34" charset="0"/>
                <a:cs typeface="Open Sans Light" panose="020B0306030504020204" pitchFamily="34" charset="0"/>
              </a:rPr>
              <a:t>komplexe</a:t>
            </a:r>
            <a:r>
              <a:rPr lang="en-GB" sz="2200" b="1" dirty="0">
                <a:solidFill>
                  <a:srgbClr val="245473"/>
                </a:solidFill>
                <a:latin typeface="+mj-lt"/>
                <a:ea typeface="Open Sans Light" panose="020B0306030504020204" pitchFamily="34" charset="0"/>
                <a:cs typeface="Open Sans Light" panose="020B0306030504020204" pitchFamily="34" charset="0"/>
              </a:rPr>
              <a:t> </a:t>
            </a:r>
            <a:r>
              <a:rPr lang="en-GB" sz="2200" b="1" dirty="0" err="1">
                <a:solidFill>
                  <a:srgbClr val="245473"/>
                </a:solidFill>
                <a:latin typeface="+mj-lt"/>
                <a:ea typeface="Open Sans Light" panose="020B0306030504020204" pitchFamily="34" charset="0"/>
                <a:cs typeface="Open Sans Light" panose="020B0306030504020204" pitchFamily="34" charset="0"/>
              </a:rPr>
              <a:t>Problemtypen</a:t>
            </a:r>
            <a:r>
              <a:rPr lang="en-GB" sz="2200" b="1" dirty="0">
                <a:solidFill>
                  <a:srgbClr val="245473"/>
                </a:solidFill>
                <a:latin typeface="+mj-lt"/>
                <a:ea typeface="Open Sans Light" panose="020B0306030504020204" pitchFamily="34" charset="0"/>
                <a:cs typeface="Open Sans Light" panose="020B0306030504020204" pitchFamily="34" charset="0"/>
              </a:rPr>
              <a:t> </a:t>
            </a:r>
            <a:r>
              <a:rPr lang="en-GB" sz="2200" b="1" dirty="0" err="1">
                <a:solidFill>
                  <a:srgbClr val="245473"/>
                </a:solidFill>
                <a:latin typeface="+mj-lt"/>
                <a:ea typeface="Open Sans Light" panose="020B0306030504020204" pitchFamily="34" charset="0"/>
                <a:cs typeface="Open Sans Light" panose="020B0306030504020204" pitchFamily="34" charset="0"/>
              </a:rPr>
              <a:t>sind</a:t>
            </a:r>
            <a:r>
              <a:rPr lang="en-GB" sz="2200" b="1" dirty="0">
                <a:solidFill>
                  <a:srgbClr val="245473"/>
                </a:solidFill>
                <a:latin typeface="+mj-lt"/>
                <a:ea typeface="Open Sans Light" panose="020B0306030504020204" pitchFamily="34" charset="0"/>
                <a:cs typeface="Open Sans Light" panose="020B0306030504020204" pitchFamily="34" charset="0"/>
              </a:rPr>
              <a:t>. </a:t>
            </a:r>
          </a:p>
        </p:txBody>
      </p:sp>
      <p:sp>
        <p:nvSpPr>
          <p:cNvPr id="5" name="Freeform 39">
            <a:extLst>
              <a:ext uri="{FF2B5EF4-FFF2-40B4-BE49-F238E27FC236}">
                <a16:creationId xmlns:a16="http://schemas.microsoft.com/office/drawing/2014/main" id="{6FB4FAF3-AFE5-4E0A-8CBF-02BF93B9E130}"/>
              </a:ext>
            </a:extLst>
          </p:cNvPr>
          <p:cNvSpPr>
            <a:spLocks/>
          </p:cNvSpPr>
          <p:nvPr/>
        </p:nvSpPr>
        <p:spPr bwMode="auto">
          <a:xfrm>
            <a:off x="3642976" y="1889338"/>
            <a:ext cx="4091027" cy="4436567"/>
          </a:xfrm>
          <a:custGeom>
            <a:avLst/>
            <a:gdLst>
              <a:gd name="T0" fmla="*/ 199 w 3065"/>
              <a:gd name="T1" fmla="*/ 0 h 892"/>
              <a:gd name="T2" fmla="*/ 185 w 3065"/>
              <a:gd name="T3" fmla="*/ 0 h 892"/>
              <a:gd name="T4" fmla="*/ 0 w 3065"/>
              <a:gd name="T5" fmla="*/ 101 h 892"/>
              <a:gd name="T6" fmla="*/ 0 w 3065"/>
              <a:gd name="T7" fmla="*/ 232 h 892"/>
              <a:gd name="T8" fmla="*/ 144 w 3065"/>
              <a:gd name="T9" fmla="*/ 154 h 892"/>
              <a:gd name="T10" fmla="*/ 144 w 3065"/>
              <a:gd name="T11" fmla="*/ 778 h 892"/>
              <a:gd name="T12" fmla="*/ 5 w 3065"/>
              <a:gd name="T13" fmla="*/ 778 h 892"/>
              <a:gd name="T14" fmla="*/ 5 w 3065"/>
              <a:gd name="T15" fmla="*/ 892 h 892"/>
              <a:gd name="T16" fmla="*/ 199 w 3065"/>
              <a:gd name="T17" fmla="*/ 892 h 892"/>
              <a:gd name="T18" fmla="*/ 421 w 3065"/>
              <a:gd name="T19" fmla="*/ 892 h 892"/>
              <a:gd name="T20" fmla="*/ 3065 w 3065"/>
              <a:gd name="T21" fmla="*/ 892 h 892"/>
              <a:gd name="T22" fmla="*/ 3065 w 3065"/>
              <a:gd name="T23" fmla="*/ 0 h 892"/>
              <a:gd name="T24" fmla="*/ 300 w 3065"/>
              <a:gd name="T25" fmla="*/ 0 h 892"/>
              <a:gd name="T26" fmla="*/ 199 w 3065"/>
              <a:gd name="T27" fmla="*/ 0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65" h="892">
                <a:moveTo>
                  <a:pt x="199" y="0"/>
                </a:moveTo>
                <a:lnTo>
                  <a:pt x="185" y="0"/>
                </a:lnTo>
                <a:lnTo>
                  <a:pt x="0" y="101"/>
                </a:lnTo>
                <a:lnTo>
                  <a:pt x="0" y="232"/>
                </a:lnTo>
                <a:lnTo>
                  <a:pt x="144" y="154"/>
                </a:lnTo>
                <a:lnTo>
                  <a:pt x="144" y="778"/>
                </a:lnTo>
                <a:lnTo>
                  <a:pt x="5" y="778"/>
                </a:lnTo>
                <a:lnTo>
                  <a:pt x="5" y="892"/>
                </a:lnTo>
                <a:lnTo>
                  <a:pt x="199" y="892"/>
                </a:lnTo>
                <a:lnTo>
                  <a:pt x="421" y="892"/>
                </a:lnTo>
                <a:lnTo>
                  <a:pt x="3065" y="892"/>
                </a:lnTo>
                <a:lnTo>
                  <a:pt x="3065" y="0"/>
                </a:lnTo>
                <a:lnTo>
                  <a:pt x="300" y="0"/>
                </a:lnTo>
                <a:lnTo>
                  <a:pt x="199"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Roboto Bold" charset="0"/>
            </a:endParaRPr>
          </a:p>
        </p:txBody>
      </p:sp>
      <p:sp>
        <p:nvSpPr>
          <p:cNvPr id="7" name="Freeform 37">
            <a:extLst>
              <a:ext uri="{FF2B5EF4-FFF2-40B4-BE49-F238E27FC236}">
                <a16:creationId xmlns:a16="http://schemas.microsoft.com/office/drawing/2014/main" id="{4F6936CE-D7E5-4968-AF45-D53B1A7C1955}"/>
              </a:ext>
            </a:extLst>
          </p:cNvPr>
          <p:cNvSpPr>
            <a:spLocks/>
          </p:cNvSpPr>
          <p:nvPr/>
        </p:nvSpPr>
        <p:spPr bwMode="auto">
          <a:xfrm>
            <a:off x="7814694" y="1871736"/>
            <a:ext cx="4072791" cy="4389310"/>
          </a:xfrm>
          <a:custGeom>
            <a:avLst/>
            <a:gdLst>
              <a:gd name="T0" fmla="*/ 176 w 1850"/>
              <a:gd name="T1" fmla="*/ 0 h 523"/>
              <a:gd name="T2" fmla="*/ 105 w 1850"/>
              <a:gd name="T3" fmla="*/ 13 h 523"/>
              <a:gd name="T4" fmla="*/ 48 w 1850"/>
              <a:gd name="T5" fmla="*/ 50 h 523"/>
              <a:gd name="T6" fmla="*/ 13 w 1850"/>
              <a:gd name="T7" fmla="*/ 104 h 523"/>
              <a:gd name="T8" fmla="*/ 0 w 1850"/>
              <a:gd name="T9" fmla="*/ 169 h 523"/>
              <a:gd name="T10" fmla="*/ 103 w 1850"/>
              <a:gd name="T11" fmla="*/ 169 h 523"/>
              <a:gd name="T12" fmla="*/ 108 w 1850"/>
              <a:gd name="T13" fmla="*/ 134 h 523"/>
              <a:gd name="T14" fmla="*/ 122 w 1850"/>
              <a:gd name="T15" fmla="*/ 107 h 523"/>
              <a:gd name="T16" fmla="*/ 146 w 1850"/>
              <a:gd name="T17" fmla="*/ 89 h 523"/>
              <a:gd name="T18" fmla="*/ 178 w 1850"/>
              <a:gd name="T19" fmla="*/ 82 h 523"/>
              <a:gd name="T20" fmla="*/ 227 w 1850"/>
              <a:gd name="T21" fmla="*/ 102 h 523"/>
              <a:gd name="T22" fmla="*/ 245 w 1850"/>
              <a:gd name="T23" fmla="*/ 156 h 523"/>
              <a:gd name="T24" fmla="*/ 241 w 1850"/>
              <a:gd name="T25" fmla="*/ 180 h 523"/>
              <a:gd name="T26" fmla="*/ 230 w 1850"/>
              <a:gd name="T27" fmla="*/ 206 h 523"/>
              <a:gd name="T28" fmla="*/ 209 w 1850"/>
              <a:gd name="T29" fmla="*/ 237 h 523"/>
              <a:gd name="T30" fmla="*/ 177 w 1850"/>
              <a:gd name="T31" fmla="*/ 275 h 523"/>
              <a:gd name="T32" fmla="*/ 10 w 1850"/>
              <a:gd name="T33" fmla="*/ 453 h 523"/>
              <a:gd name="T34" fmla="*/ 10 w 1850"/>
              <a:gd name="T35" fmla="*/ 523 h 523"/>
              <a:gd name="T36" fmla="*/ 134 w 1850"/>
              <a:gd name="T37" fmla="*/ 523 h 523"/>
              <a:gd name="T38" fmla="*/ 356 w 1850"/>
              <a:gd name="T39" fmla="*/ 523 h 523"/>
              <a:gd name="T40" fmla="*/ 364 w 1850"/>
              <a:gd name="T41" fmla="*/ 523 h 523"/>
              <a:gd name="T42" fmla="*/ 1850 w 1850"/>
              <a:gd name="T43" fmla="*/ 523 h 523"/>
              <a:gd name="T44" fmla="*/ 1850 w 1850"/>
              <a:gd name="T45" fmla="*/ 0 h 523"/>
              <a:gd name="T46" fmla="*/ 171 w 1850"/>
              <a:gd name="T47" fmla="*/ 0 h 523"/>
              <a:gd name="T48" fmla="*/ 176 w 1850"/>
              <a:gd name="T4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50" h="523">
                <a:moveTo>
                  <a:pt x="176" y="0"/>
                </a:moveTo>
                <a:cubicBezTo>
                  <a:pt x="150" y="0"/>
                  <a:pt x="126" y="5"/>
                  <a:pt x="105" y="13"/>
                </a:cubicBezTo>
                <a:cubicBezTo>
                  <a:pt x="83" y="22"/>
                  <a:pt x="64" y="34"/>
                  <a:pt x="48" y="50"/>
                </a:cubicBezTo>
                <a:cubicBezTo>
                  <a:pt x="33" y="65"/>
                  <a:pt x="21" y="83"/>
                  <a:pt x="13" y="104"/>
                </a:cubicBezTo>
                <a:cubicBezTo>
                  <a:pt x="4" y="124"/>
                  <a:pt x="0" y="146"/>
                  <a:pt x="0" y="169"/>
                </a:cubicBezTo>
                <a:cubicBezTo>
                  <a:pt x="103" y="169"/>
                  <a:pt x="103" y="169"/>
                  <a:pt x="103" y="169"/>
                </a:cubicBezTo>
                <a:cubicBezTo>
                  <a:pt x="103" y="157"/>
                  <a:pt x="105" y="145"/>
                  <a:pt x="108" y="134"/>
                </a:cubicBezTo>
                <a:cubicBezTo>
                  <a:pt x="111" y="124"/>
                  <a:pt x="116" y="115"/>
                  <a:pt x="122" y="107"/>
                </a:cubicBezTo>
                <a:cubicBezTo>
                  <a:pt x="129" y="99"/>
                  <a:pt x="136" y="93"/>
                  <a:pt x="146" y="89"/>
                </a:cubicBezTo>
                <a:cubicBezTo>
                  <a:pt x="155" y="85"/>
                  <a:pt x="166" y="82"/>
                  <a:pt x="178" y="82"/>
                </a:cubicBezTo>
                <a:cubicBezTo>
                  <a:pt x="199" y="82"/>
                  <a:pt x="216" y="89"/>
                  <a:pt x="227" y="102"/>
                </a:cubicBezTo>
                <a:cubicBezTo>
                  <a:pt x="239" y="115"/>
                  <a:pt x="245" y="133"/>
                  <a:pt x="245" y="156"/>
                </a:cubicBezTo>
                <a:cubicBezTo>
                  <a:pt x="245" y="164"/>
                  <a:pt x="244" y="172"/>
                  <a:pt x="241" y="180"/>
                </a:cubicBezTo>
                <a:cubicBezTo>
                  <a:pt x="239" y="188"/>
                  <a:pt x="235" y="197"/>
                  <a:pt x="230" y="206"/>
                </a:cubicBezTo>
                <a:cubicBezTo>
                  <a:pt x="225" y="216"/>
                  <a:pt x="218" y="226"/>
                  <a:pt x="209" y="237"/>
                </a:cubicBezTo>
                <a:cubicBezTo>
                  <a:pt x="200" y="249"/>
                  <a:pt x="190" y="261"/>
                  <a:pt x="177" y="275"/>
                </a:cubicBezTo>
                <a:cubicBezTo>
                  <a:pt x="10" y="453"/>
                  <a:pt x="10" y="453"/>
                  <a:pt x="10" y="453"/>
                </a:cubicBezTo>
                <a:cubicBezTo>
                  <a:pt x="10" y="523"/>
                  <a:pt x="10" y="523"/>
                  <a:pt x="10" y="523"/>
                </a:cubicBezTo>
                <a:cubicBezTo>
                  <a:pt x="134" y="523"/>
                  <a:pt x="134" y="523"/>
                  <a:pt x="134" y="523"/>
                </a:cubicBezTo>
                <a:cubicBezTo>
                  <a:pt x="356" y="523"/>
                  <a:pt x="356" y="523"/>
                  <a:pt x="356" y="523"/>
                </a:cubicBezTo>
                <a:cubicBezTo>
                  <a:pt x="364" y="523"/>
                  <a:pt x="364" y="523"/>
                  <a:pt x="364" y="523"/>
                </a:cubicBezTo>
                <a:cubicBezTo>
                  <a:pt x="1850" y="523"/>
                  <a:pt x="1850" y="523"/>
                  <a:pt x="1850" y="523"/>
                </a:cubicBezTo>
                <a:cubicBezTo>
                  <a:pt x="1850" y="0"/>
                  <a:pt x="1850" y="0"/>
                  <a:pt x="1850" y="0"/>
                </a:cubicBezTo>
                <a:cubicBezTo>
                  <a:pt x="171" y="0"/>
                  <a:pt x="171" y="0"/>
                  <a:pt x="171" y="0"/>
                </a:cubicBezTo>
                <a:cubicBezTo>
                  <a:pt x="173" y="0"/>
                  <a:pt x="175" y="0"/>
                  <a:pt x="176"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Roboto Bold" charset="0"/>
            </a:endParaRPr>
          </a:p>
        </p:txBody>
      </p:sp>
      <p:sp>
        <p:nvSpPr>
          <p:cNvPr id="10" name="TextBox 38">
            <a:extLst>
              <a:ext uri="{FF2B5EF4-FFF2-40B4-BE49-F238E27FC236}">
                <a16:creationId xmlns:a16="http://schemas.microsoft.com/office/drawing/2014/main" id="{AB88E9F0-788A-48CB-A6FA-E053CB242DD5}"/>
              </a:ext>
            </a:extLst>
          </p:cNvPr>
          <p:cNvSpPr txBox="1"/>
          <p:nvPr/>
        </p:nvSpPr>
        <p:spPr>
          <a:xfrm>
            <a:off x="8736651" y="2058150"/>
            <a:ext cx="3090164" cy="3647152"/>
          </a:xfrm>
          <a:prstGeom prst="rect">
            <a:avLst/>
          </a:prstGeom>
          <a:noFill/>
        </p:spPr>
        <p:txBody>
          <a:bodyPr wrap="square" rtlCol="0">
            <a:spAutoFit/>
          </a:bodyPr>
          <a:lstStyle/>
          <a:p>
            <a:r>
              <a:rPr lang="en-GB" sz="2100" b="1" dirty="0">
                <a:solidFill>
                  <a:schemeClr val="bg1"/>
                </a:solidFill>
                <a:latin typeface="+mj-lt"/>
                <a:ea typeface="Roboto" charset="0"/>
                <a:cs typeface="Roboto" charset="0"/>
              </a:rPr>
              <a:t>Phase 2: Sortieren und auswerten</a:t>
            </a:r>
          </a:p>
          <a:p>
            <a:r>
              <a:rPr lang="en-GB" sz="2100" dirty="0">
                <a:solidFill>
                  <a:schemeClr val="bg1"/>
                </a:solidFill>
                <a:latin typeface="+mj-lt"/>
                <a:ea typeface="Lato Light" charset="0"/>
                <a:cs typeface="Lato Light" charset="0"/>
              </a:rPr>
              <a:t>Nach einer Pause werden nun alle Ideen vom Moderator vorgelesen und von den </a:t>
            </a:r>
            <a:r>
              <a:rPr lang="en-GB" sz="2100" dirty="0" err="1">
                <a:solidFill>
                  <a:schemeClr val="bg1"/>
                </a:solidFill>
                <a:latin typeface="+mj-lt"/>
                <a:ea typeface="Lato Light" charset="0"/>
                <a:cs typeface="Lato Light" charset="0"/>
              </a:rPr>
              <a:t>Teilnehmenden</a:t>
            </a:r>
            <a:r>
              <a:rPr lang="en-GB" sz="2100" dirty="0">
                <a:solidFill>
                  <a:schemeClr val="bg1"/>
                </a:solidFill>
                <a:latin typeface="+mj-lt"/>
                <a:ea typeface="Lato Light" charset="0"/>
                <a:cs typeface="Lato Light" charset="0"/>
              </a:rPr>
              <a:t> diskutiert, bewertet und sortiert. Dabei geht es zunächst nur um </a:t>
            </a:r>
            <a:r>
              <a:rPr lang="en-GB" sz="2100" dirty="0" err="1">
                <a:solidFill>
                  <a:schemeClr val="bg1"/>
                </a:solidFill>
                <a:latin typeface="+mj-lt"/>
                <a:ea typeface="Lato Light" charset="0"/>
                <a:cs typeface="Lato Light" charset="0"/>
              </a:rPr>
              <a:t>thematische</a:t>
            </a:r>
            <a:r>
              <a:rPr lang="en-GB" sz="2100" dirty="0">
                <a:solidFill>
                  <a:schemeClr val="bg1"/>
                </a:solidFill>
                <a:latin typeface="+mj-lt"/>
                <a:ea typeface="Lato Light" charset="0"/>
                <a:cs typeface="Lato Light" charset="0"/>
              </a:rPr>
              <a:t> </a:t>
            </a:r>
            <a:r>
              <a:rPr lang="en-GB" sz="2100" dirty="0" err="1">
                <a:solidFill>
                  <a:schemeClr val="bg1"/>
                </a:solidFill>
                <a:latin typeface="+mj-lt"/>
                <a:ea typeface="Lato Light" charset="0"/>
                <a:cs typeface="Lato Light" charset="0"/>
              </a:rPr>
              <a:t>Zusammen-hänge</a:t>
            </a:r>
            <a:r>
              <a:rPr lang="en-GB" sz="2100" dirty="0">
                <a:solidFill>
                  <a:schemeClr val="bg1"/>
                </a:solidFill>
                <a:latin typeface="+mj-lt"/>
                <a:ea typeface="Lato Light" charset="0"/>
                <a:cs typeface="Lato Light" charset="0"/>
              </a:rPr>
              <a:t> und das </a:t>
            </a:r>
            <a:r>
              <a:rPr lang="en-GB" sz="2100" dirty="0" err="1">
                <a:solidFill>
                  <a:schemeClr val="bg1"/>
                </a:solidFill>
                <a:latin typeface="+mj-lt"/>
                <a:ea typeface="Lato Light" charset="0"/>
                <a:cs typeface="Lato Light" charset="0"/>
              </a:rPr>
              <a:t>Sortieren</a:t>
            </a:r>
            <a:r>
              <a:rPr lang="en-GB" sz="2100" dirty="0">
                <a:solidFill>
                  <a:schemeClr val="bg1"/>
                </a:solidFill>
                <a:latin typeface="+mj-lt"/>
                <a:ea typeface="Lato Light" charset="0"/>
                <a:cs typeface="Lato Light" charset="0"/>
              </a:rPr>
              <a:t>.</a:t>
            </a:r>
            <a:endParaRPr lang="en-GB" sz="2100" b="1" dirty="0">
              <a:solidFill>
                <a:schemeClr val="bg1"/>
              </a:solidFill>
              <a:latin typeface="+mj-lt"/>
              <a:ea typeface="Roboto" charset="0"/>
              <a:cs typeface="Roboto" charset="0"/>
            </a:endParaRPr>
          </a:p>
        </p:txBody>
      </p:sp>
      <p:sp>
        <p:nvSpPr>
          <p:cNvPr id="12" name="TextBox 40">
            <a:extLst>
              <a:ext uri="{FF2B5EF4-FFF2-40B4-BE49-F238E27FC236}">
                <a16:creationId xmlns:a16="http://schemas.microsoft.com/office/drawing/2014/main" id="{E862A613-E922-4A27-AB93-0A74E88AA9AC}"/>
              </a:ext>
            </a:extLst>
          </p:cNvPr>
          <p:cNvSpPr txBox="1"/>
          <p:nvPr/>
        </p:nvSpPr>
        <p:spPr>
          <a:xfrm>
            <a:off x="4259955" y="2000199"/>
            <a:ext cx="3237784" cy="4185761"/>
          </a:xfrm>
          <a:prstGeom prst="rect">
            <a:avLst/>
          </a:prstGeom>
          <a:noFill/>
        </p:spPr>
        <p:txBody>
          <a:bodyPr wrap="square" rtlCol="0">
            <a:spAutoFit/>
          </a:bodyPr>
          <a:lstStyle/>
          <a:p>
            <a:r>
              <a:rPr lang="en-GB" sz="2100" b="1" dirty="0">
                <a:solidFill>
                  <a:schemeClr val="bg1"/>
                </a:solidFill>
                <a:latin typeface="+mj-lt"/>
                <a:ea typeface="Roboto" charset="0"/>
                <a:cs typeface="Roboto" charset="0"/>
              </a:rPr>
              <a:t>Phase 1: Ideen finden</a:t>
            </a:r>
          </a:p>
          <a:p>
            <a:r>
              <a:rPr lang="en-GB" sz="2100" dirty="0">
                <a:solidFill>
                  <a:schemeClr val="bg1"/>
                </a:solidFill>
                <a:latin typeface="+mj-lt"/>
                <a:ea typeface="Lato Light" charset="0"/>
                <a:cs typeface="Lato Light" charset="0"/>
              </a:rPr>
              <a:t>In einem ersten Schritt wird in einer moderierten Gruppensitzung nach Ideen gesucht. Alle Teilnehmer werden gebeten, möglichst spontan Themen zu benennen. Alle Gedanken sind erlaubt. Es ist verboten, Ideen zu kritisieren, abzulehnen oder zu bewerten.</a:t>
            </a:r>
          </a:p>
          <a:p>
            <a:endParaRPr lang="en-GB" sz="1400" b="1" dirty="0">
              <a:solidFill>
                <a:schemeClr val="bg1"/>
              </a:solidFill>
              <a:latin typeface="+mj-lt"/>
              <a:ea typeface="Roboto" charset="0"/>
              <a:cs typeface="Roboto" charset="0"/>
            </a:endParaRPr>
          </a:p>
        </p:txBody>
      </p:sp>
      <p:cxnSp>
        <p:nvCxnSpPr>
          <p:cNvPr id="14" name="Gerader Verbinder 13">
            <a:extLst>
              <a:ext uri="{FF2B5EF4-FFF2-40B4-BE49-F238E27FC236}">
                <a16:creationId xmlns:a16="http://schemas.microsoft.com/office/drawing/2014/main" id="{DF984F78-EDE7-4399-9137-AD087869C720}"/>
              </a:ext>
            </a:extLst>
          </p:cNvPr>
          <p:cNvCxnSpPr/>
          <p:nvPr/>
        </p:nvCxnSpPr>
        <p:spPr>
          <a:xfrm>
            <a:off x="7668695" y="2378687"/>
            <a:ext cx="0" cy="364797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989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64">
            <a:extLst>
              <a:ext uri="{FF2B5EF4-FFF2-40B4-BE49-F238E27FC236}">
                <a16:creationId xmlns:a16="http://schemas.microsoft.com/office/drawing/2014/main" id="{2E27A10C-AD0B-4C3C-93CD-0005C2689301}"/>
              </a:ext>
            </a:extLst>
          </p:cNvPr>
          <p:cNvSpPr/>
          <p:nvPr/>
        </p:nvSpPr>
        <p:spPr>
          <a:xfrm>
            <a:off x="5629535" y="2188970"/>
            <a:ext cx="1682028" cy="1340131"/>
          </a:xfrm>
          <a:custGeom>
            <a:avLst/>
            <a:gdLst>
              <a:gd name="connsiteX0" fmla="*/ 3742519 w 4484239"/>
              <a:gd name="connsiteY0" fmla="*/ 0 h 3572752"/>
              <a:gd name="connsiteX1" fmla="*/ 4484239 w 4484239"/>
              <a:gd name="connsiteY1" fmla="*/ 2055896 h 3572752"/>
              <a:gd name="connsiteX2" fmla="*/ 2910706 w 4484239"/>
              <a:gd name="connsiteY2" fmla="*/ 3572752 h 3572752"/>
              <a:gd name="connsiteX3" fmla="*/ 2997576 w 4484239"/>
              <a:gd name="connsiteY3" fmla="*/ 3199634 h 3572752"/>
              <a:gd name="connsiteX4" fmla="*/ 2948308 w 4484239"/>
              <a:gd name="connsiteY4" fmla="*/ 3192115 h 3572752"/>
              <a:gd name="connsiteX5" fmla="*/ 2780065 w 4484239"/>
              <a:gd name="connsiteY5" fmla="*/ 3183619 h 3572752"/>
              <a:gd name="connsiteX6" fmla="*/ 1860047 w 4484239"/>
              <a:gd name="connsiteY6" fmla="*/ 3464646 h 3572752"/>
              <a:gd name="connsiteX7" fmla="*/ 1831948 w 4484239"/>
              <a:gd name="connsiteY7" fmla="*/ 3485658 h 3572752"/>
              <a:gd name="connsiteX8" fmla="*/ 1661705 w 4484239"/>
              <a:gd name="connsiteY8" fmla="*/ 1764109 h 3572752"/>
              <a:gd name="connsiteX9" fmla="*/ 14003 w 4484239"/>
              <a:gd name="connsiteY9" fmla="*/ 1213963 h 3572752"/>
              <a:gd name="connsiteX10" fmla="*/ 0 w 4484239"/>
              <a:gd name="connsiteY10" fmla="*/ 1196404 h 3572752"/>
              <a:gd name="connsiteX11" fmla="*/ 42665 w 4484239"/>
              <a:gd name="connsiteY11" fmla="*/ 1162876 h 3572752"/>
              <a:gd name="connsiteX12" fmla="*/ 2780065 w 4484239"/>
              <a:gd name="connsiteY12" fmla="*/ 253951 h 3572752"/>
              <a:gd name="connsiteX13" fmla="*/ 3476819 w 4484239"/>
              <a:gd name="connsiteY13" fmla="*/ 306667 h 3572752"/>
              <a:gd name="connsiteX14" fmla="*/ 3663364 w 4484239"/>
              <a:gd name="connsiteY14" fmla="*/ 339981 h 3572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484239" h="3572752">
                <a:moveTo>
                  <a:pt x="3742519" y="0"/>
                </a:moveTo>
                <a:lnTo>
                  <a:pt x="4484239" y="2055896"/>
                </a:lnTo>
                <a:lnTo>
                  <a:pt x="2910706" y="3572752"/>
                </a:lnTo>
                <a:lnTo>
                  <a:pt x="2997576" y="3199634"/>
                </a:lnTo>
                <a:lnTo>
                  <a:pt x="2948308" y="3192115"/>
                </a:lnTo>
                <a:cubicBezTo>
                  <a:pt x="2892991" y="3186497"/>
                  <a:pt x="2836864" y="3183619"/>
                  <a:pt x="2780065" y="3183619"/>
                </a:cubicBezTo>
                <a:cubicBezTo>
                  <a:pt x="2439270" y="3183619"/>
                  <a:pt x="2122671" y="3287220"/>
                  <a:pt x="1860047" y="3464646"/>
                </a:cubicBezTo>
                <a:lnTo>
                  <a:pt x="1831948" y="3485658"/>
                </a:lnTo>
                <a:lnTo>
                  <a:pt x="1661705" y="1764109"/>
                </a:lnTo>
                <a:lnTo>
                  <a:pt x="14003" y="1213963"/>
                </a:lnTo>
                <a:lnTo>
                  <a:pt x="0" y="1196404"/>
                </a:lnTo>
                <a:lnTo>
                  <a:pt x="42665" y="1162876"/>
                </a:lnTo>
                <a:cubicBezTo>
                  <a:pt x="805999" y="592013"/>
                  <a:pt x="1753553" y="253951"/>
                  <a:pt x="2780065" y="253951"/>
                </a:cubicBezTo>
                <a:cubicBezTo>
                  <a:pt x="3016953" y="253951"/>
                  <a:pt x="3249635" y="271955"/>
                  <a:pt x="3476819" y="306667"/>
                </a:cubicBezTo>
                <a:lnTo>
                  <a:pt x="3663364" y="33998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17" name="Freeform 65">
            <a:extLst>
              <a:ext uri="{FF2B5EF4-FFF2-40B4-BE49-F238E27FC236}">
                <a16:creationId xmlns:a16="http://schemas.microsoft.com/office/drawing/2014/main" id="{0F12E8F7-DBCA-404F-A66A-B7915F371E49}"/>
              </a:ext>
            </a:extLst>
          </p:cNvPr>
          <p:cNvSpPr/>
          <p:nvPr/>
        </p:nvSpPr>
        <p:spPr>
          <a:xfrm>
            <a:off x="6846473" y="2334936"/>
            <a:ext cx="1465736" cy="1508746"/>
          </a:xfrm>
          <a:custGeom>
            <a:avLst/>
            <a:gdLst>
              <a:gd name="connsiteX0" fmla="*/ 640814 w 3907612"/>
              <a:gd name="connsiteY0" fmla="*/ 0 h 4022276"/>
              <a:gd name="connsiteX1" fmla="*/ 679151 w 3907612"/>
              <a:gd name="connsiteY1" fmla="*/ 8848 h 4022276"/>
              <a:gd name="connsiteX2" fmla="*/ 3558720 w 3907612"/>
              <a:gd name="connsiteY2" fmla="*/ 2259184 h 4022276"/>
              <a:gd name="connsiteX3" fmla="*/ 3584973 w 3907612"/>
              <a:gd name="connsiteY3" fmla="*/ 2310443 h 4022276"/>
              <a:gd name="connsiteX4" fmla="*/ 3907612 w 3907612"/>
              <a:gd name="connsiteY4" fmla="*/ 2154789 h 4022276"/>
              <a:gd name="connsiteX5" fmla="*/ 2772116 w 3907612"/>
              <a:gd name="connsiteY5" fmla="*/ 4022276 h 4022276"/>
              <a:gd name="connsiteX6" fmla="*/ 603700 w 3907612"/>
              <a:gd name="connsiteY6" fmla="*/ 3748725 h 4022276"/>
              <a:gd name="connsiteX7" fmla="*/ 940489 w 3907612"/>
              <a:gd name="connsiteY7" fmla="*/ 3586245 h 4022276"/>
              <a:gd name="connsiteX8" fmla="*/ 900224 w 3907612"/>
              <a:gd name="connsiteY8" fmla="*/ 3519966 h 4022276"/>
              <a:gd name="connsiteX9" fmla="*/ 25067 w 3907612"/>
              <a:gd name="connsiteY9" fmla="*/ 2868456 h 4022276"/>
              <a:gd name="connsiteX10" fmla="*/ 0 w 3907612"/>
              <a:gd name="connsiteY10" fmla="*/ 2862011 h 4022276"/>
              <a:gd name="connsiteX11" fmla="*/ 1239917 w 3907612"/>
              <a:gd name="connsiteY11" fmla="*/ 1666754 h 4022276"/>
              <a:gd name="connsiteX12" fmla="*/ 639954 w 3907612"/>
              <a:gd name="connsiteY12" fmla="*/ 3778 h 4022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07612" h="4022276">
                <a:moveTo>
                  <a:pt x="640814" y="0"/>
                </a:moveTo>
                <a:lnTo>
                  <a:pt x="679151" y="8848"/>
                </a:lnTo>
                <a:cubicBezTo>
                  <a:pt x="1921725" y="328548"/>
                  <a:pt x="2960044" y="1157123"/>
                  <a:pt x="3558720" y="2259184"/>
                </a:cubicBezTo>
                <a:lnTo>
                  <a:pt x="3584973" y="2310443"/>
                </a:lnTo>
                <a:lnTo>
                  <a:pt x="3907612" y="2154789"/>
                </a:lnTo>
                <a:lnTo>
                  <a:pt x="2772116" y="4022276"/>
                </a:lnTo>
                <a:lnTo>
                  <a:pt x="603700" y="3748725"/>
                </a:lnTo>
                <a:lnTo>
                  <a:pt x="940489" y="3586245"/>
                </a:lnTo>
                <a:lnTo>
                  <a:pt x="900224" y="3519966"/>
                </a:lnTo>
                <a:cubicBezTo>
                  <a:pt x="693227" y="3213570"/>
                  <a:pt x="385747" y="2980639"/>
                  <a:pt x="25067" y="2868456"/>
                </a:cubicBezTo>
                <a:lnTo>
                  <a:pt x="0" y="2862011"/>
                </a:lnTo>
                <a:lnTo>
                  <a:pt x="1239917" y="1666754"/>
                </a:lnTo>
                <a:lnTo>
                  <a:pt x="639954" y="377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18" name="Freeform 70">
            <a:extLst>
              <a:ext uri="{FF2B5EF4-FFF2-40B4-BE49-F238E27FC236}">
                <a16:creationId xmlns:a16="http://schemas.microsoft.com/office/drawing/2014/main" id="{49C762AA-2223-4559-9EB7-A74C69338135}"/>
              </a:ext>
            </a:extLst>
          </p:cNvPr>
          <p:cNvSpPr/>
          <p:nvPr/>
        </p:nvSpPr>
        <p:spPr>
          <a:xfrm>
            <a:off x="4957214" y="2591048"/>
            <a:ext cx="1376301" cy="1373443"/>
          </a:xfrm>
          <a:custGeom>
            <a:avLst/>
            <a:gdLst>
              <a:gd name="connsiteX0" fmla="*/ 1380996 w 3669181"/>
              <a:gd name="connsiteY0" fmla="*/ 0 h 3661560"/>
              <a:gd name="connsiteX1" fmla="*/ 3454097 w 3669181"/>
              <a:gd name="connsiteY1" fmla="*/ 692181 h 3661560"/>
              <a:gd name="connsiteX2" fmla="*/ 3669181 w 3669181"/>
              <a:gd name="connsiteY2" fmla="*/ 2867175 h 3661560"/>
              <a:gd name="connsiteX3" fmla="*/ 3433241 w 3669181"/>
              <a:gd name="connsiteY3" fmla="*/ 2571535 h 3661560"/>
              <a:gd name="connsiteX4" fmla="*/ 3408909 w 3669181"/>
              <a:gd name="connsiteY4" fmla="*/ 2593649 h 3661560"/>
              <a:gd name="connsiteX5" fmla="*/ 2935447 w 3669181"/>
              <a:gd name="connsiteY5" fmla="*/ 3588955 h 3661560"/>
              <a:gd name="connsiteX6" fmla="*/ 2931781 w 3669181"/>
              <a:gd name="connsiteY6" fmla="*/ 3661560 h 3661560"/>
              <a:gd name="connsiteX7" fmla="*/ 1456766 w 3669181"/>
              <a:gd name="connsiteY7" fmla="*/ 2705704 h 3661560"/>
              <a:gd name="connsiteX8" fmla="*/ 0 w 3669181"/>
              <a:gd name="connsiteY8" fmla="*/ 3649734 h 3661560"/>
              <a:gd name="connsiteX9" fmla="*/ 3236 w 3669181"/>
              <a:gd name="connsiteY9" fmla="*/ 3521760 h 3661560"/>
              <a:gd name="connsiteX10" fmla="*/ 1496214 w 3669181"/>
              <a:gd name="connsiteY10" fmla="*/ 370571 h 3661560"/>
              <a:gd name="connsiteX11" fmla="*/ 1602949 w 3669181"/>
              <a:gd name="connsiteY11" fmla="*/ 278115 h 366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69181" h="3661560">
                <a:moveTo>
                  <a:pt x="1380996" y="0"/>
                </a:moveTo>
                <a:lnTo>
                  <a:pt x="3454097" y="692181"/>
                </a:lnTo>
                <a:lnTo>
                  <a:pt x="3669181" y="2867175"/>
                </a:lnTo>
                <a:lnTo>
                  <a:pt x="3433241" y="2571535"/>
                </a:lnTo>
                <a:lnTo>
                  <a:pt x="3408909" y="2593649"/>
                </a:lnTo>
                <a:cubicBezTo>
                  <a:pt x="3148353" y="2854205"/>
                  <a:pt x="2974771" y="3201735"/>
                  <a:pt x="2935447" y="3588955"/>
                </a:cubicBezTo>
                <a:lnTo>
                  <a:pt x="2931781" y="3661560"/>
                </a:lnTo>
                <a:lnTo>
                  <a:pt x="1456766" y="2705704"/>
                </a:lnTo>
                <a:lnTo>
                  <a:pt x="0" y="3649734"/>
                </a:lnTo>
                <a:lnTo>
                  <a:pt x="3236" y="3521760"/>
                </a:lnTo>
                <a:cubicBezTo>
                  <a:pt x="66482" y="2274078"/>
                  <a:pt x="629556" y="1158267"/>
                  <a:pt x="1496214" y="370571"/>
                </a:cubicBezTo>
                <a:lnTo>
                  <a:pt x="1602949" y="27811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19" name="Freeform 66">
            <a:extLst>
              <a:ext uri="{FF2B5EF4-FFF2-40B4-BE49-F238E27FC236}">
                <a16:creationId xmlns:a16="http://schemas.microsoft.com/office/drawing/2014/main" id="{3DB8C802-3E67-4139-8AD9-0DA08E4D12ED}"/>
              </a:ext>
            </a:extLst>
          </p:cNvPr>
          <p:cNvSpPr/>
          <p:nvPr/>
        </p:nvSpPr>
        <p:spPr>
          <a:xfrm>
            <a:off x="7109383" y="3275357"/>
            <a:ext cx="1268201" cy="1563609"/>
          </a:xfrm>
          <a:custGeom>
            <a:avLst/>
            <a:gdLst>
              <a:gd name="connsiteX0" fmla="*/ 2965857 w 3380988"/>
              <a:gd name="connsiteY0" fmla="*/ 0 h 4168537"/>
              <a:gd name="connsiteX1" fmla="*/ 3021448 w 3380988"/>
              <a:gd name="connsiteY1" fmla="*/ 122964 h 4168537"/>
              <a:gd name="connsiteX2" fmla="*/ 3380988 w 3380988"/>
              <a:gd name="connsiteY2" fmla="*/ 1903828 h 4168537"/>
              <a:gd name="connsiteX3" fmla="*/ 3021448 w 3380988"/>
              <a:gd name="connsiteY3" fmla="*/ 3684692 h 4168537"/>
              <a:gd name="connsiteX4" fmla="*/ 2997997 w 3380988"/>
              <a:gd name="connsiteY4" fmla="*/ 3736565 h 4168537"/>
              <a:gd name="connsiteX5" fmla="*/ 3310660 w 3380988"/>
              <a:gd name="connsiteY5" fmla="*/ 3885771 h 4168537"/>
              <a:gd name="connsiteX6" fmla="*/ 1143426 w 3380988"/>
              <a:gd name="connsiteY6" fmla="*/ 4168537 h 4168537"/>
              <a:gd name="connsiteX7" fmla="*/ 0 w 3380988"/>
              <a:gd name="connsiteY7" fmla="*/ 2305895 h 4168537"/>
              <a:gd name="connsiteX8" fmla="*/ 348422 w 3380988"/>
              <a:gd name="connsiteY8" fmla="*/ 2472165 h 4168537"/>
              <a:gd name="connsiteX9" fmla="*/ 377341 w 3380988"/>
              <a:gd name="connsiteY9" fmla="*/ 2393151 h 4168537"/>
              <a:gd name="connsiteX10" fmla="*/ 451320 w 3380988"/>
              <a:gd name="connsiteY10" fmla="*/ 1903828 h 4168537"/>
              <a:gd name="connsiteX11" fmla="*/ 377341 w 3380988"/>
              <a:gd name="connsiteY11" fmla="*/ 1414505 h 4168537"/>
              <a:gd name="connsiteX12" fmla="*/ 325473 w 3380988"/>
              <a:gd name="connsiteY12" fmla="*/ 1272791 h 4168537"/>
              <a:gd name="connsiteX13" fmla="*/ 330797 w 3380988"/>
              <a:gd name="connsiteY13" fmla="*/ 1270225 h 4168537"/>
              <a:gd name="connsiteX14" fmla="*/ 2042185 w 3380988"/>
              <a:gd name="connsiteY14" fmla="*/ 1486121 h 4168537"/>
              <a:gd name="connsiteX15" fmla="*/ 2937480 w 3380988"/>
              <a:gd name="connsiteY15" fmla="*/ 13680 h 416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80988" h="4168537">
                <a:moveTo>
                  <a:pt x="2965857" y="0"/>
                </a:moveTo>
                <a:lnTo>
                  <a:pt x="3021448" y="122964"/>
                </a:lnTo>
                <a:cubicBezTo>
                  <a:pt x="3252964" y="670330"/>
                  <a:pt x="3380988" y="1272128"/>
                  <a:pt x="3380988" y="1903828"/>
                </a:cubicBezTo>
                <a:cubicBezTo>
                  <a:pt x="3380988" y="2535528"/>
                  <a:pt x="3252964" y="3137326"/>
                  <a:pt x="3021448" y="3684692"/>
                </a:cubicBezTo>
                <a:lnTo>
                  <a:pt x="2997997" y="3736565"/>
                </a:lnTo>
                <a:lnTo>
                  <a:pt x="3310660" y="3885771"/>
                </a:lnTo>
                <a:lnTo>
                  <a:pt x="1143426" y="4168537"/>
                </a:lnTo>
                <a:lnTo>
                  <a:pt x="0" y="2305895"/>
                </a:lnTo>
                <a:lnTo>
                  <a:pt x="348422" y="2472165"/>
                </a:lnTo>
                <a:lnTo>
                  <a:pt x="377341" y="2393151"/>
                </a:lnTo>
                <a:cubicBezTo>
                  <a:pt x="425420" y="2238574"/>
                  <a:pt x="451320" y="2074226"/>
                  <a:pt x="451320" y="1903828"/>
                </a:cubicBezTo>
                <a:cubicBezTo>
                  <a:pt x="451320" y="1733430"/>
                  <a:pt x="425420" y="1569082"/>
                  <a:pt x="377341" y="1414505"/>
                </a:cubicBezTo>
                <a:lnTo>
                  <a:pt x="325473" y="1272791"/>
                </a:lnTo>
                <a:lnTo>
                  <a:pt x="330797" y="1270225"/>
                </a:lnTo>
                <a:lnTo>
                  <a:pt x="2042185" y="1486121"/>
                </a:lnTo>
                <a:lnTo>
                  <a:pt x="2937480" y="1368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endParaRPr>
          </a:p>
        </p:txBody>
      </p:sp>
      <p:sp>
        <p:nvSpPr>
          <p:cNvPr id="20" name="Freeform 69">
            <a:extLst>
              <a:ext uri="{FF2B5EF4-FFF2-40B4-BE49-F238E27FC236}">
                <a16:creationId xmlns:a16="http://schemas.microsoft.com/office/drawing/2014/main" id="{41E1575C-A738-4CBD-84B1-CCB42E2E3536}"/>
              </a:ext>
            </a:extLst>
          </p:cNvPr>
          <p:cNvSpPr/>
          <p:nvPr/>
        </p:nvSpPr>
        <p:spPr>
          <a:xfrm>
            <a:off x="4815655" y="3605951"/>
            <a:ext cx="1442110" cy="1712598"/>
          </a:xfrm>
          <a:custGeom>
            <a:avLst/>
            <a:gdLst>
              <a:gd name="connsiteX0" fmla="*/ 1834153 w 3844624"/>
              <a:gd name="connsiteY0" fmla="*/ 0 h 4565739"/>
              <a:gd name="connsiteX1" fmla="*/ 3668306 w 3844624"/>
              <a:gd name="connsiteY1" fmla="*/ 1188588 h 4565739"/>
              <a:gd name="connsiteX2" fmla="*/ 3311261 w 3844624"/>
              <a:gd name="connsiteY2" fmla="*/ 1188588 h 4565739"/>
              <a:gd name="connsiteX3" fmla="*/ 3312834 w 3844624"/>
              <a:gd name="connsiteY3" fmla="*/ 1219737 h 4565739"/>
              <a:gd name="connsiteX4" fmla="*/ 3786296 w 3844624"/>
              <a:gd name="connsiteY4" fmla="*/ 2215043 h 4565739"/>
              <a:gd name="connsiteX5" fmla="*/ 3844624 w 3844624"/>
              <a:gd name="connsiteY5" fmla="*/ 2268056 h 4565739"/>
              <a:gd name="connsiteX6" fmla="*/ 2188845 w 3844624"/>
              <a:gd name="connsiteY6" fmla="*/ 2828957 h 4565739"/>
              <a:gd name="connsiteX7" fmla="*/ 2025275 w 3844624"/>
              <a:gd name="connsiteY7" fmla="*/ 4560306 h 4565739"/>
              <a:gd name="connsiteX8" fmla="*/ 2020928 w 3844624"/>
              <a:gd name="connsiteY8" fmla="*/ 4565739 h 4565739"/>
              <a:gd name="connsiteX9" fmla="*/ 1873601 w 3844624"/>
              <a:gd name="connsiteY9" fmla="*/ 4438121 h 4565739"/>
              <a:gd name="connsiteX10" fmla="*/ 380623 w 3844624"/>
              <a:gd name="connsiteY10" fmla="*/ 1286932 h 4565739"/>
              <a:gd name="connsiteX11" fmla="*/ 378137 w 3844624"/>
              <a:gd name="connsiteY11" fmla="*/ 1188588 h 4565739"/>
              <a:gd name="connsiteX12" fmla="*/ 0 w 3844624"/>
              <a:gd name="connsiteY12" fmla="*/ 1188588 h 4565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44624" h="4565739">
                <a:moveTo>
                  <a:pt x="1834153" y="0"/>
                </a:moveTo>
                <a:lnTo>
                  <a:pt x="3668306" y="1188588"/>
                </a:lnTo>
                <a:lnTo>
                  <a:pt x="3311261" y="1188588"/>
                </a:lnTo>
                <a:lnTo>
                  <a:pt x="3312834" y="1219737"/>
                </a:lnTo>
                <a:cubicBezTo>
                  <a:pt x="3352158" y="1606957"/>
                  <a:pt x="3525740" y="1954487"/>
                  <a:pt x="3786296" y="2215043"/>
                </a:cubicBezTo>
                <a:lnTo>
                  <a:pt x="3844624" y="2268056"/>
                </a:lnTo>
                <a:lnTo>
                  <a:pt x="2188845" y="2828957"/>
                </a:lnTo>
                <a:lnTo>
                  <a:pt x="2025275" y="4560306"/>
                </a:lnTo>
                <a:lnTo>
                  <a:pt x="2020928" y="4565739"/>
                </a:lnTo>
                <a:lnTo>
                  <a:pt x="1873601" y="4438121"/>
                </a:lnTo>
                <a:cubicBezTo>
                  <a:pt x="1006943" y="3650425"/>
                  <a:pt x="443869" y="2534614"/>
                  <a:pt x="380623" y="1286932"/>
                </a:cubicBezTo>
                <a:lnTo>
                  <a:pt x="378137" y="1188588"/>
                </a:lnTo>
                <a:lnTo>
                  <a:pt x="0" y="11885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21" name="Freeform 67">
            <a:extLst>
              <a:ext uri="{FF2B5EF4-FFF2-40B4-BE49-F238E27FC236}">
                <a16:creationId xmlns:a16="http://schemas.microsoft.com/office/drawing/2014/main" id="{3DCDDC3D-07A8-413C-AA84-B26742BFEC81}"/>
              </a:ext>
            </a:extLst>
          </p:cNvPr>
          <p:cNvSpPr/>
          <p:nvPr/>
        </p:nvSpPr>
        <p:spPr>
          <a:xfrm>
            <a:off x="6546319" y="4289227"/>
            <a:ext cx="1647519" cy="1495163"/>
          </a:xfrm>
          <a:custGeom>
            <a:avLst/>
            <a:gdLst>
              <a:gd name="connsiteX0" fmla="*/ 1744852 w 4392240"/>
              <a:gd name="connsiteY0" fmla="*/ 0 h 3986063"/>
              <a:gd name="connsiteX1" fmla="*/ 2644538 w 4392240"/>
              <a:gd name="connsiteY1" fmla="*/ 1465589 h 3986063"/>
              <a:gd name="connsiteX2" fmla="*/ 4355494 w 4392240"/>
              <a:gd name="connsiteY2" fmla="*/ 1242355 h 3986063"/>
              <a:gd name="connsiteX3" fmla="*/ 4392240 w 4392240"/>
              <a:gd name="connsiteY3" fmla="*/ 1259964 h 3986063"/>
              <a:gd name="connsiteX4" fmla="*/ 4329901 w 4392240"/>
              <a:gd name="connsiteY4" fmla="*/ 1381680 h 3986063"/>
              <a:gd name="connsiteX5" fmla="*/ 1680864 w 4392240"/>
              <a:gd name="connsiteY5" fmla="*/ 3566166 h 3986063"/>
              <a:gd name="connsiteX6" fmla="*/ 1483087 w 4392240"/>
              <a:gd name="connsiteY6" fmla="*/ 3622660 h 3986063"/>
              <a:gd name="connsiteX7" fmla="*/ 1565732 w 4392240"/>
              <a:gd name="connsiteY7" fmla="*/ 3986063 h 3986063"/>
              <a:gd name="connsiteX8" fmla="*/ 0 w 4392240"/>
              <a:gd name="connsiteY8" fmla="*/ 2461155 h 3986063"/>
              <a:gd name="connsiteX9" fmla="*/ 752256 w 4392240"/>
              <a:gd name="connsiteY9" fmla="*/ 409090 h 3986063"/>
              <a:gd name="connsiteX10" fmla="*/ 831965 w 4392240"/>
              <a:gd name="connsiteY10" fmla="*/ 759583 h 3986063"/>
              <a:gd name="connsiteX11" fmla="*/ 928917 w 4392240"/>
              <a:gd name="connsiteY11" fmla="*/ 724772 h 3986063"/>
              <a:gd name="connsiteX12" fmla="*/ 1671405 w 4392240"/>
              <a:gd name="connsiteY12" fmla="*/ 120898 h 3986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92240" h="3986063">
                <a:moveTo>
                  <a:pt x="1744852" y="0"/>
                </a:moveTo>
                <a:lnTo>
                  <a:pt x="2644538" y="1465589"/>
                </a:lnTo>
                <a:lnTo>
                  <a:pt x="4355494" y="1242355"/>
                </a:lnTo>
                <a:lnTo>
                  <a:pt x="4392240" y="1259964"/>
                </a:lnTo>
                <a:lnTo>
                  <a:pt x="4329901" y="1381680"/>
                </a:lnTo>
                <a:cubicBezTo>
                  <a:pt x="3768642" y="2414863"/>
                  <a:pt x="2820979" y="3207676"/>
                  <a:pt x="1680864" y="3566166"/>
                </a:cubicBezTo>
                <a:lnTo>
                  <a:pt x="1483087" y="3622660"/>
                </a:lnTo>
                <a:lnTo>
                  <a:pt x="1565732" y="3986063"/>
                </a:lnTo>
                <a:lnTo>
                  <a:pt x="0" y="2461155"/>
                </a:lnTo>
                <a:lnTo>
                  <a:pt x="752256" y="409090"/>
                </a:lnTo>
                <a:lnTo>
                  <a:pt x="831965" y="759583"/>
                </a:lnTo>
                <a:lnTo>
                  <a:pt x="928917" y="724772"/>
                </a:lnTo>
                <a:cubicBezTo>
                  <a:pt x="1232228" y="600844"/>
                  <a:pt x="1490283" y="388995"/>
                  <a:pt x="1671405" y="120898"/>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endParaRPr>
          </a:p>
        </p:txBody>
      </p:sp>
      <p:sp>
        <p:nvSpPr>
          <p:cNvPr id="22" name="Freeform 68">
            <a:extLst>
              <a:ext uri="{FF2B5EF4-FFF2-40B4-BE49-F238E27FC236}">
                <a16:creationId xmlns:a16="http://schemas.microsoft.com/office/drawing/2014/main" id="{CAA04BE9-0B52-4C32-8AA8-C21BAE21E5CE}"/>
              </a:ext>
            </a:extLst>
          </p:cNvPr>
          <p:cNvSpPr/>
          <p:nvPr/>
        </p:nvSpPr>
        <p:spPr>
          <a:xfrm>
            <a:off x="5559578" y="4404053"/>
            <a:ext cx="1464639" cy="1312448"/>
          </a:xfrm>
          <a:custGeom>
            <a:avLst/>
            <a:gdLst>
              <a:gd name="connsiteX0" fmla="*/ 2275624 w 3904686"/>
              <a:gd name="connsiteY0" fmla="*/ 0 h 3498949"/>
              <a:gd name="connsiteX1" fmla="*/ 2047278 w 3904686"/>
              <a:gd name="connsiteY1" fmla="*/ 288706 h 3498949"/>
              <a:gd name="connsiteX2" fmla="*/ 2147509 w 3904686"/>
              <a:gd name="connsiteY2" fmla="*/ 351270 h 3498949"/>
              <a:gd name="connsiteX3" fmla="*/ 2966571 w 3904686"/>
              <a:gd name="connsiteY3" fmla="*/ 569281 h 3498949"/>
              <a:gd name="connsiteX4" fmla="*/ 3134814 w 3904686"/>
              <a:gd name="connsiteY4" fmla="*/ 560785 h 3498949"/>
              <a:gd name="connsiteX5" fmla="*/ 3246029 w 3904686"/>
              <a:gd name="connsiteY5" fmla="*/ 543812 h 3498949"/>
              <a:gd name="connsiteX6" fmla="*/ 3251781 w 3904686"/>
              <a:gd name="connsiteY6" fmla="*/ 568775 h 3498949"/>
              <a:gd name="connsiteX7" fmla="*/ 2659646 w 3904686"/>
              <a:gd name="connsiteY7" fmla="*/ 2184049 h 3498949"/>
              <a:gd name="connsiteX8" fmla="*/ 3903003 w 3904686"/>
              <a:gd name="connsiteY8" fmla="*/ 3394987 h 3498949"/>
              <a:gd name="connsiteX9" fmla="*/ 3904686 w 3904686"/>
              <a:gd name="connsiteY9" fmla="*/ 3402292 h 3498949"/>
              <a:gd name="connsiteX10" fmla="*/ 3888628 w 3904686"/>
              <a:gd name="connsiteY10" fmla="*/ 3405998 h 3498949"/>
              <a:gd name="connsiteX11" fmla="*/ 2966571 w 3904686"/>
              <a:gd name="connsiteY11" fmla="*/ 3498949 h 3498949"/>
              <a:gd name="connsiteX12" fmla="*/ 229171 w 3904686"/>
              <a:gd name="connsiteY12" fmla="*/ 2590024 h 3498949"/>
              <a:gd name="connsiteX13" fmla="*/ 227893 w 3904686"/>
              <a:gd name="connsiteY13" fmla="*/ 2589019 h 3498949"/>
              <a:gd name="connsiteX14" fmla="*/ 0 w 3904686"/>
              <a:gd name="connsiteY14" fmla="*/ 2877152 h 3498949"/>
              <a:gd name="connsiteX15" fmla="*/ 205570 w 3904686"/>
              <a:gd name="connsiteY15" fmla="*/ 701238 h 3498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04686" h="3498949">
                <a:moveTo>
                  <a:pt x="2275624" y="0"/>
                </a:moveTo>
                <a:lnTo>
                  <a:pt x="2047278" y="288706"/>
                </a:lnTo>
                <a:lnTo>
                  <a:pt x="2147509" y="351270"/>
                </a:lnTo>
                <a:cubicBezTo>
                  <a:pt x="2388705" y="489962"/>
                  <a:pt x="2668375" y="569281"/>
                  <a:pt x="2966571" y="569281"/>
                </a:cubicBezTo>
                <a:cubicBezTo>
                  <a:pt x="3023370" y="569281"/>
                  <a:pt x="3079497" y="566403"/>
                  <a:pt x="3134814" y="560785"/>
                </a:cubicBezTo>
                <a:lnTo>
                  <a:pt x="3246029" y="543812"/>
                </a:lnTo>
                <a:lnTo>
                  <a:pt x="3251781" y="568775"/>
                </a:lnTo>
                <a:lnTo>
                  <a:pt x="2659646" y="2184049"/>
                </a:lnTo>
                <a:lnTo>
                  <a:pt x="3903003" y="3394987"/>
                </a:lnTo>
                <a:lnTo>
                  <a:pt x="3904686" y="3402292"/>
                </a:lnTo>
                <a:lnTo>
                  <a:pt x="3888628" y="3405998"/>
                </a:lnTo>
                <a:cubicBezTo>
                  <a:pt x="3590795" y="3466943"/>
                  <a:pt x="3282421" y="3498949"/>
                  <a:pt x="2966571" y="3498949"/>
                </a:cubicBezTo>
                <a:cubicBezTo>
                  <a:pt x="1940059" y="3498949"/>
                  <a:pt x="992505" y="3160887"/>
                  <a:pt x="229171" y="2590024"/>
                </a:cubicBezTo>
                <a:lnTo>
                  <a:pt x="227893" y="2589019"/>
                </a:lnTo>
                <a:lnTo>
                  <a:pt x="0" y="2877152"/>
                </a:lnTo>
                <a:lnTo>
                  <a:pt x="205570" y="70123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23" name="TextBox 71">
            <a:extLst>
              <a:ext uri="{FF2B5EF4-FFF2-40B4-BE49-F238E27FC236}">
                <a16:creationId xmlns:a16="http://schemas.microsoft.com/office/drawing/2014/main" id="{A3BDB6CD-2C5D-412C-A3DB-39E6338148F7}"/>
              </a:ext>
            </a:extLst>
          </p:cNvPr>
          <p:cNvSpPr txBox="1"/>
          <p:nvPr/>
        </p:nvSpPr>
        <p:spPr>
          <a:xfrm>
            <a:off x="6216769" y="3689794"/>
            <a:ext cx="367408" cy="307777"/>
          </a:xfrm>
          <a:prstGeom prst="rect">
            <a:avLst/>
          </a:prstGeom>
          <a:noFill/>
        </p:spPr>
        <p:txBody>
          <a:bodyPr wrap="none" rtlCol="0" anchor="ctr" anchorCtr="0">
            <a:spAutoFit/>
          </a:bodyPr>
          <a:lstStyle/>
          <a:p>
            <a:pPr algn="ctr"/>
            <a:r>
              <a:rPr lang="en-GB" sz="1400" b="1" dirty="0">
                <a:solidFill>
                  <a:schemeClr val="bg1"/>
                </a:solidFill>
                <a:latin typeface="Poppins" pitchFamily="2" charset="77"/>
                <a:ea typeface="League Spartan" charset="0"/>
                <a:cs typeface="Poppins" pitchFamily="2" charset="77"/>
              </a:rPr>
              <a:t>02</a:t>
            </a:r>
          </a:p>
        </p:txBody>
      </p:sp>
      <p:sp>
        <p:nvSpPr>
          <p:cNvPr id="24" name="TextBox 72">
            <a:extLst>
              <a:ext uri="{FF2B5EF4-FFF2-40B4-BE49-F238E27FC236}">
                <a16:creationId xmlns:a16="http://schemas.microsoft.com/office/drawing/2014/main" id="{D871BA23-6074-4F2D-AAA0-69288359FE46}"/>
              </a:ext>
            </a:extLst>
          </p:cNvPr>
          <p:cNvSpPr txBox="1"/>
          <p:nvPr/>
        </p:nvSpPr>
        <p:spPr>
          <a:xfrm>
            <a:off x="6470549" y="2618643"/>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03</a:t>
            </a:r>
            <a:endParaRPr lang="en-GB" sz="1400" b="1" dirty="0">
              <a:solidFill>
                <a:schemeClr val="bg1"/>
              </a:solidFill>
              <a:latin typeface="Poppins" pitchFamily="2" charset="77"/>
              <a:ea typeface="League Spartan" charset="0"/>
              <a:cs typeface="Poppins" pitchFamily="2" charset="77"/>
            </a:endParaRPr>
          </a:p>
        </p:txBody>
      </p:sp>
      <p:sp>
        <p:nvSpPr>
          <p:cNvPr id="25" name="TextBox 73">
            <a:extLst>
              <a:ext uri="{FF2B5EF4-FFF2-40B4-BE49-F238E27FC236}">
                <a16:creationId xmlns:a16="http://schemas.microsoft.com/office/drawing/2014/main" id="{1E162036-619A-4BD1-88AA-9D72E6621C46}"/>
              </a:ext>
            </a:extLst>
          </p:cNvPr>
          <p:cNvSpPr txBox="1"/>
          <p:nvPr/>
        </p:nvSpPr>
        <p:spPr>
          <a:xfrm>
            <a:off x="7328160" y="3073291"/>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04</a:t>
            </a:r>
            <a:endParaRPr lang="en-GB" sz="1400" b="1" dirty="0">
              <a:solidFill>
                <a:schemeClr val="bg1"/>
              </a:solidFill>
              <a:latin typeface="Poppins" pitchFamily="2" charset="77"/>
              <a:ea typeface="League Spartan" charset="0"/>
              <a:cs typeface="Poppins" pitchFamily="2" charset="77"/>
            </a:endParaRPr>
          </a:p>
        </p:txBody>
      </p:sp>
      <p:sp>
        <p:nvSpPr>
          <p:cNvPr id="26" name="TextBox 74">
            <a:extLst>
              <a:ext uri="{FF2B5EF4-FFF2-40B4-BE49-F238E27FC236}">
                <a16:creationId xmlns:a16="http://schemas.microsoft.com/office/drawing/2014/main" id="{E4B64080-0A21-45C0-BCD8-CF59D61BE222}"/>
              </a:ext>
            </a:extLst>
          </p:cNvPr>
          <p:cNvSpPr txBox="1"/>
          <p:nvPr/>
        </p:nvSpPr>
        <p:spPr>
          <a:xfrm>
            <a:off x="8504556" y="3519521"/>
            <a:ext cx="367408" cy="307777"/>
          </a:xfrm>
          <a:prstGeom prst="rect">
            <a:avLst/>
          </a:prstGeom>
          <a:noFill/>
        </p:spPr>
        <p:txBody>
          <a:bodyPr wrap="none" rtlCol="0" anchor="ctr" anchorCtr="0">
            <a:spAutoFit/>
          </a:bodyPr>
          <a:lstStyle/>
          <a:p>
            <a:pPr algn="ctr"/>
            <a:r>
              <a:rPr lang="en-GB" sz="1400" b="1" dirty="0">
                <a:solidFill>
                  <a:schemeClr val="bg1"/>
                </a:solidFill>
                <a:latin typeface="Poppins" pitchFamily="2" charset="77"/>
                <a:ea typeface="League Spartan" charset="0"/>
                <a:cs typeface="Poppins" pitchFamily="2" charset="77"/>
              </a:rPr>
              <a:t>05</a:t>
            </a:r>
          </a:p>
        </p:txBody>
      </p:sp>
      <p:sp>
        <p:nvSpPr>
          <p:cNvPr id="27" name="TextBox 75">
            <a:extLst>
              <a:ext uri="{FF2B5EF4-FFF2-40B4-BE49-F238E27FC236}">
                <a16:creationId xmlns:a16="http://schemas.microsoft.com/office/drawing/2014/main" id="{010EB26D-42CD-457A-A356-DD917EAB8A2E}"/>
              </a:ext>
            </a:extLst>
          </p:cNvPr>
          <p:cNvSpPr txBox="1"/>
          <p:nvPr/>
        </p:nvSpPr>
        <p:spPr>
          <a:xfrm>
            <a:off x="7619183" y="3935283"/>
            <a:ext cx="444352" cy="400110"/>
          </a:xfrm>
          <a:prstGeom prst="rect">
            <a:avLst/>
          </a:prstGeom>
          <a:noFill/>
        </p:spPr>
        <p:txBody>
          <a:bodyPr wrap="none" rtlCol="0" anchor="ctr" anchorCtr="0">
            <a:spAutoFit/>
          </a:bodyPr>
          <a:lstStyle/>
          <a:p>
            <a:pPr algn="ctr"/>
            <a:r>
              <a:rPr lang="en-GB" sz="2000" b="1" dirty="0">
                <a:solidFill>
                  <a:schemeClr val="bg1"/>
                </a:solidFill>
                <a:latin typeface="Poppins" pitchFamily="2" charset="77"/>
                <a:ea typeface="League Spartan" charset="0"/>
                <a:cs typeface="Poppins" pitchFamily="2" charset="77"/>
              </a:rPr>
              <a:t>05</a:t>
            </a:r>
          </a:p>
        </p:txBody>
      </p:sp>
      <p:sp>
        <p:nvSpPr>
          <p:cNvPr id="28" name="TextBox 76">
            <a:extLst>
              <a:ext uri="{FF2B5EF4-FFF2-40B4-BE49-F238E27FC236}">
                <a16:creationId xmlns:a16="http://schemas.microsoft.com/office/drawing/2014/main" id="{F49FF18B-B2F9-49B1-876F-C403D01017FE}"/>
              </a:ext>
            </a:extLst>
          </p:cNvPr>
          <p:cNvSpPr txBox="1"/>
          <p:nvPr/>
        </p:nvSpPr>
        <p:spPr>
          <a:xfrm>
            <a:off x="5929827" y="4939761"/>
            <a:ext cx="444353" cy="400110"/>
          </a:xfrm>
          <a:prstGeom prst="rect">
            <a:avLst/>
          </a:prstGeom>
          <a:noFill/>
        </p:spPr>
        <p:txBody>
          <a:bodyPr wrap="none" rtlCol="0" anchor="ctr" anchorCtr="0">
            <a:spAutoFit/>
          </a:bodyPr>
          <a:lstStyle/>
          <a:p>
            <a:pPr algn="ctr"/>
            <a:r>
              <a:rPr lang="en-GB" sz="2000" b="1" dirty="0">
                <a:solidFill>
                  <a:schemeClr val="bg1"/>
                </a:solidFill>
                <a:latin typeface="Poppins" pitchFamily="2" charset="77"/>
                <a:ea typeface="League Spartan" charset="0"/>
                <a:cs typeface="Poppins" pitchFamily="2" charset="77"/>
              </a:rPr>
              <a:t>07</a:t>
            </a:r>
          </a:p>
        </p:txBody>
      </p:sp>
      <p:sp>
        <p:nvSpPr>
          <p:cNvPr id="29" name="TextBox 77">
            <a:extLst>
              <a:ext uri="{FF2B5EF4-FFF2-40B4-BE49-F238E27FC236}">
                <a16:creationId xmlns:a16="http://schemas.microsoft.com/office/drawing/2014/main" id="{F4611868-7F40-4E65-A21A-7DAF27A3B63F}"/>
              </a:ext>
            </a:extLst>
          </p:cNvPr>
          <p:cNvSpPr txBox="1"/>
          <p:nvPr/>
        </p:nvSpPr>
        <p:spPr>
          <a:xfrm>
            <a:off x="5297045" y="4048540"/>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01</a:t>
            </a:r>
            <a:endParaRPr lang="en-GB" sz="1400" b="1" dirty="0">
              <a:solidFill>
                <a:schemeClr val="bg1"/>
              </a:solidFill>
              <a:latin typeface="Poppins" pitchFamily="2" charset="77"/>
              <a:ea typeface="League Spartan" charset="0"/>
              <a:cs typeface="Poppins" pitchFamily="2" charset="77"/>
            </a:endParaRPr>
          </a:p>
        </p:txBody>
      </p:sp>
      <p:sp>
        <p:nvSpPr>
          <p:cNvPr id="30" name="TextBox 85">
            <a:extLst>
              <a:ext uri="{FF2B5EF4-FFF2-40B4-BE49-F238E27FC236}">
                <a16:creationId xmlns:a16="http://schemas.microsoft.com/office/drawing/2014/main" id="{5550FF46-C50D-4033-81CB-A812368A9BFD}"/>
              </a:ext>
            </a:extLst>
          </p:cNvPr>
          <p:cNvSpPr txBox="1"/>
          <p:nvPr/>
        </p:nvSpPr>
        <p:spPr>
          <a:xfrm>
            <a:off x="801551" y="5557943"/>
            <a:ext cx="1769780" cy="307777"/>
          </a:xfrm>
          <a:prstGeom prst="rect">
            <a:avLst/>
          </a:prstGeom>
          <a:noFill/>
        </p:spPr>
        <p:txBody>
          <a:bodyPr wrap="none" rtlCol="0" anchor="b" anchorCtr="0">
            <a:spAutoFit/>
          </a:bodyPr>
          <a:lstStyle/>
          <a:p>
            <a:pPr algn="r"/>
            <a:r>
              <a:rPr lang="en-GB" sz="1400" b="1" dirty="0">
                <a:solidFill>
                  <a:schemeClr val="tx2"/>
                </a:solidFill>
                <a:latin typeface="+mj-lt"/>
                <a:ea typeface="League Spartan" charset="0"/>
                <a:cs typeface="Poppins" pitchFamily="2" charset="77"/>
              </a:rPr>
              <a:t>Maximal 60 Minuten</a:t>
            </a:r>
          </a:p>
        </p:txBody>
      </p:sp>
      <p:sp>
        <p:nvSpPr>
          <p:cNvPr id="31" name="Subtitle 2">
            <a:extLst>
              <a:ext uri="{FF2B5EF4-FFF2-40B4-BE49-F238E27FC236}">
                <a16:creationId xmlns:a16="http://schemas.microsoft.com/office/drawing/2014/main" id="{5E7E4E8E-B274-4DFD-AF86-91E723EAA155}"/>
              </a:ext>
            </a:extLst>
          </p:cNvPr>
          <p:cNvSpPr txBox="1">
            <a:spLocks/>
          </p:cNvSpPr>
          <p:nvPr/>
        </p:nvSpPr>
        <p:spPr>
          <a:xfrm>
            <a:off x="908417" y="5821312"/>
            <a:ext cx="5903985" cy="8194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Kein Brainstorming sollte länger als 60 Minuten dauern. Ein Thema sollte maximal 25 Minuten lang diskutiert werden - danach sollten Sie eine Pause </a:t>
            </a:r>
            <a:r>
              <a:rPr lang="en-GB" sz="1700" dirty="0" err="1">
                <a:solidFill>
                  <a:schemeClr val="tx1"/>
                </a:solidFill>
                <a:latin typeface="+mj-lt"/>
                <a:ea typeface="Lato Light" panose="020F0502020204030203" pitchFamily="34" charset="0"/>
                <a:cs typeface="Mukta ExtraLight" panose="020B0000000000000000" pitchFamily="34" charset="77"/>
              </a:rPr>
              <a:t>einlegen</a:t>
            </a:r>
            <a:r>
              <a:rPr lang="en-GB" sz="1700" dirty="0">
                <a:solidFill>
                  <a:schemeClr val="tx1"/>
                </a:solidFill>
                <a:latin typeface="+mj-lt"/>
                <a:ea typeface="Lato Light" panose="020F0502020204030203" pitchFamily="34" charset="0"/>
                <a:cs typeface="Mukta ExtraLight" panose="020B0000000000000000" pitchFamily="34" charset="77"/>
              </a:rPr>
              <a:t>.</a:t>
            </a:r>
          </a:p>
        </p:txBody>
      </p:sp>
      <p:sp>
        <p:nvSpPr>
          <p:cNvPr id="32" name="TextBox 89">
            <a:extLst>
              <a:ext uri="{FF2B5EF4-FFF2-40B4-BE49-F238E27FC236}">
                <a16:creationId xmlns:a16="http://schemas.microsoft.com/office/drawing/2014/main" id="{8B37CD95-98DE-4C70-BAE6-7333F4D780A4}"/>
              </a:ext>
            </a:extLst>
          </p:cNvPr>
          <p:cNvSpPr txBox="1"/>
          <p:nvPr/>
        </p:nvSpPr>
        <p:spPr>
          <a:xfrm>
            <a:off x="1558344" y="1819396"/>
            <a:ext cx="1986826" cy="307777"/>
          </a:xfrm>
          <a:prstGeom prst="rect">
            <a:avLst/>
          </a:prstGeom>
          <a:noFill/>
        </p:spPr>
        <p:txBody>
          <a:bodyPr wrap="none" rtlCol="0" anchor="b" anchorCtr="0">
            <a:spAutoFit/>
          </a:bodyPr>
          <a:lstStyle/>
          <a:p>
            <a:pPr algn="r"/>
            <a:r>
              <a:rPr lang="en-GB" sz="1400" b="1" dirty="0" err="1">
                <a:solidFill>
                  <a:schemeClr val="tx2"/>
                </a:solidFill>
                <a:latin typeface="+mj-lt"/>
                <a:ea typeface="League Spartan" charset="0"/>
                <a:cs typeface="Poppins" pitchFamily="2" charset="77"/>
              </a:rPr>
              <a:t>Hebt</a:t>
            </a:r>
            <a:r>
              <a:rPr lang="en-GB" sz="1400" b="1" dirty="0">
                <a:solidFill>
                  <a:schemeClr val="tx2"/>
                </a:solidFill>
                <a:latin typeface="+mj-lt"/>
                <a:ea typeface="League Spartan" charset="0"/>
                <a:cs typeface="Poppins" pitchFamily="2" charset="77"/>
              </a:rPr>
              <a:t> </a:t>
            </a:r>
            <a:r>
              <a:rPr lang="en-GB" sz="1400" b="1" dirty="0" err="1">
                <a:solidFill>
                  <a:schemeClr val="tx2"/>
                </a:solidFill>
                <a:latin typeface="+mj-lt"/>
                <a:ea typeface="League Spartan" charset="0"/>
                <a:cs typeface="Poppins" pitchFamily="2" charset="77"/>
              </a:rPr>
              <a:t>euch</a:t>
            </a:r>
            <a:r>
              <a:rPr lang="en-GB" sz="1400" b="1" dirty="0">
                <a:solidFill>
                  <a:schemeClr val="tx2"/>
                </a:solidFill>
                <a:latin typeface="+mj-lt"/>
                <a:ea typeface="League Spartan" charset="0"/>
                <a:cs typeface="Poppins" pitchFamily="2" charset="77"/>
              </a:rPr>
              <a:t> die Details auf</a:t>
            </a:r>
          </a:p>
        </p:txBody>
      </p:sp>
      <p:sp>
        <p:nvSpPr>
          <p:cNvPr id="33" name="Subtitle 2">
            <a:extLst>
              <a:ext uri="{FF2B5EF4-FFF2-40B4-BE49-F238E27FC236}">
                <a16:creationId xmlns:a16="http://schemas.microsoft.com/office/drawing/2014/main" id="{8F49B660-4BCF-435B-8A3C-D45C5308858F}"/>
              </a:ext>
            </a:extLst>
          </p:cNvPr>
          <p:cNvSpPr txBox="1">
            <a:spLocks/>
          </p:cNvSpPr>
          <p:nvPr/>
        </p:nvSpPr>
        <p:spPr>
          <a:xfrm>
            <a:off x="1204744" y="2057328"/>
            <a:ext cx="3745444" cy="108107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Heben Sie sich die Details für das Ende der Brainstorming-Sitzung auf. Vermeiden Sie es, die Vorteile einer Idee zu Beginn zu detailliert zu besprechen. </a:t>
            </a:r>
          </a:p>
        </p:txBody>
      </p:sp>
      <p:sp>
        <p:nvSpPr>
          <p:cNvPr id="34" name="TextBox 92">
            <a:extLst>
              <a:ext uri="{FF2B5EF4-FFF2-40B4-BE49-F238E27FC236}">
                <a16:creationId xmlns:a16="http://schemas.microsoft.com/office/drawing/2014/main" id="{820E92D0-2C82-46DA-A757-47CF13997B0D}"/>
              </a:ext>
            </a:extLst>
          </p:cNvPr>
          <p:cNvSpPr txBox="1"/>
          <p:nvPr/>
        </p:nvSpPr>
        <p:spPr>
          <a:xfrm>
            <a:off x="709727" y="4200575"/>
            <a:ext cx="590804" cy="307777"/>
          </a:xfrm>
          <a:prstGeom prst="rect">
            <a:avLst/>
          </a:prstGeom>
          <a:noFill/>
        </p:spPr>
        <p:txBody>
          <a:bodyPr wrap="none" rtlCol="0" anchor="b" anchorCtr="0">
            <a:spAutoFit/>
          </a:bodyPr>
          <a:lstStyle/>
          <a:p>
            <a:pPr algn="r"/>
            <a:r>
              <a:rPr lang="en-GB" sz="1400" b="1" dirty="0">
                <a:solidFill>
                  <a:schemeClr val="tx2"/>
                </a:solidFill>
                <a:latin typeface="+mj-lt"/>
                <a:ea typeface="League Spartan" charset="0"/>
                <a:cs typeface="Poppins" pitchFamily="2" charset="77"/>
              </a:rPr>
              <a:t>Fokus</a:t>
            </a:r>
          </a:p>
        </p:txBody>
      </p:sp>
      <p:sp>
        <p:nvSpPr>
          <p:cNvPr id="35" name="Subtitle 2">
            <a:extLst>
              <a:ext uri="{FF2B5EF4-FFF2-40B4-BE49-F238E27FC236}">
                <a16:creationId xmlns:a16="http://schemas.microsoft.com/office/drawing/2014/main" id="{B671BD0A-970B-49DF-99F8-6CAC2C2841E5}"/>
              </a:ext>
            </a:extLst>
          </p:cNvPr>
          <p:cNvSpPr txBox="1">
            <a:spLocks/>
          </p:cNvSpPr>
          <p:nvPr/>
        </p:nvSpPr>
        <p:spPr>
          <a:xfrm>
            <a:off x="404145" y="4432689"/>
            <a:ext cx="4623390" cy="108107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Definieren Sie die Aufgabe oder das Problem mit einer gezielten Aussage genau und achten Sie darauf, dass die Teilnehmer nicht vom Thema abweichen. </a:t>
            </a:r>
          </a:p>
        </p:txBody>
      </p:sp>
      <p:sp>
        <p:nvSpPr>
          <p:cNvPr id="36" name="TextBox 95">
            <a:extLst>
              <a:ext uri="{FF2B5EF4-FFF2-40B4-BE49-F238E27FC236}">
                <a16:creationId xmlns:a16="http://schemas.microsoft.com/office/drawing/2014/main" id="{C0D49060-8056-42C5-8992-FC1FA50BAB7E}"/>
              </a:ext>
            </a:extLst>
          </p:cNvPr>
          <p:cNvSpPr txBox="1"/>
          <p:nvPr/>
        </p:nvSpPr>
        <p:spPr>
          <a:xfrm>
            <a:off x="566583" y="3134846"/>
            <a:ext cx="1289007" cy="307777"/>
          </a:xfrm>
          <a:prstGeom prst="rect">
            <a:avLst/>
          </a:prstGeom>
          <a:noFill/>
        </p:spPr>
        <p:txBody>
          <a:bodyPr wrap="none" rtlCol="0" anchor="b" anchorCtr="0">
            <a:spAutoFit/>
          </a:bodyPr>
          <a:lstStyle/>
          <a:p>
            <a:pPr algn="r"/>
            <a:r>
              <a:rPr lang="en-GB" sz="1400" b="1" dirty="0">
                <a:solidFill>
                  <a:schemeClr val="tx2"/>
                </a:solidFill>
                <a:latin typeface="+mj-lt"/>
                <a:ea typeface="League Spartan" charset="0"/>
                <a:cs typeface="Poppins" pitchFamily="2" charset="77"/>
              </a:rPr>
              <a:t>Chef am Ende</a:t>
            </a:r>
          </a:p>
        </p:txBody>
      </p:sp>
      <p:sp>
        <p:nvSpPr>
          <p:cNvPr id="37" name="Subtitle 2">
            <a:extLst>
              <a:ext uri="{FF2B5EF4-FFF2-40B4-BE49-F238E27FC236}">
                <a16:creationId xmlns:a16="http://schemas.microsoft.com/office/drawing/2014/main" id="{3BB653AF-70A7-49A0-A622-24E1B4AC8498}"/>
              </a:ext>
            </a:extLst>
          </p:cNvPr>
          <p:cNvSpPr txBox="1">
            <a:spLocks/>
          </p:cNvSpPr>
          <p:nvPr/>
        </p:nvSpPr>
        <p:spPr>
          <a:xfrm>
            <a:off x="626054" y="3372500"/>
            <a:ext cx="4255410" cy="8194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Der sicherste Weg, ein Brainstorming scheitern zu lassen, ist, den Chef zuerst reden zu lassen. Mitarbeiter wollen nicht widersprechen. </a:t>
            </a:r>
          </a:p>
        </p:txBody>
      </p:sp>
      <p:sp>
        <p:nvSpPr>
          <p:cNvPr id="45" name="TextBox 101">
            <a:extLst>
              <a:ext uri="{FF2B5EF4-FFF2-40B4-BE49-F238E27FC236}">
                <a16:creationId xmlns:a16="http://schemas.microsoft.com/office/drawing/2014/main" id="{BA249E1F-CBB9-4802-A067-C3D88AAD8ADC}"/>
              </a:ext>
            </a:extLst>
          </p:cNvPr>
          <p:cNvSpPr txBox="1"/>
          <p:nvPr/>
        </p:nvSpPr>
        <p:spPr>
          <a:xfrm>
            <a:off x="8132109" y="1860910"/>
            <a:ext cx="1695977" cy="307777"/>
          </a:xfrm>
          <a:prstGeom prst="rect">
            <a:avLst/>
          </a:prstGeom>
          <a:noFill/>
        </p:spPr>
        <p:txBody>
          <a:bodyPr wrap="none" rtlCol="0" anchor="b" anchorCtr="0">
            <a:spAutoFit/>
          </a:bodyPr>
          <a:lstStyle/>
          <a:p>
            <a:r>
              <a:rPr lang="en-GB" sz="1400" b="1" dirty="0">
                <a:solidFill>
                  <a:schemeClr val="tx2"/>
                </a:solidFill>
                <a:latin typeface="+mj-lt"/>
                <a:ea typeface="League Spartan" charset="0"/>
                <a:cs typeface="Poppins" pitchFamily="2" charset="77"/>
              </a:rPr>
              <a:t>Ziffern und Namen</a:t>
            </a:r>
          </a:p>
        </p:txBody>
      </p:sp>
      <p:sp>
        <p:nvSpPr>
          <p:cNvPr id="46" name="Subtitle 2">
            <a:extLst>
              <a:ext uri="{FF2B5EF4-FFF2-40B4-BE49-F238E27FC236}">
                <a16:creationId xmlns:a16="http://schemas.microsoft.com/office/drawing/2014/main" id="{B947A12C-907A-4C0C-A1E3-1F7B44C61D52}"/>
              </a:ext>
            </a:extLst>
          </p:cNvPr>
          <p:cNvSpPr txBox="1">
            <a:spLocks/>
          </p:cNvSpPr>
          <p:nvPr/>
        </p:nvSpPr>
        <p:spPr>
          <a:xfrm>
            <a:off x="8202313" y="2096105"/>
            <a:ext cx="4083091" cy="108107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Nummerieren und benennen Sie die Ideen, damit in der anschließenden Diskussion immer wieder darauf Bezug genommen </a:t>
            </a:r>
            <a:r>
              <a:rPr lang="en-GB" sz="1700" dirty="0" err="1">
                <a:solidFill>
                  <a:schemeClr val="tx1"/>
                </a:solidFill>
                <a:latin typeface="+mj-lt"/>
                <a:ea typeface="Lato Light" panose="020F0502020204030203" pitchFamily="34" charset="0"/>
                <a:cs typeface="Mukta ExtraLight" panose="020B0000000000000000" pitchFamily="34" charset="77"/>
              </a:rPr>
              <a:t>werden</a:t>
            </a:r>
            <a:r>
              <a:rPr lang="en-GB" sz="1700" dirty="0">
                <a:solidFill>
                  <a:schemeClr val="tx1"/>
                </a:solidFill>
                <a:latin typeface="+mj-lt"/>
                <a:ea typeface="Lato Light" panose="020F0502020204030203" pitchFamily="34" charset="0"/>
                <a:cs typeface="Mukta ExtraLight" panose="020B0000000000000000" pitchFamily="34" charset="77"/>
              </a:rPr>
              <a:t> </a:t>
            </a:r>
            <a:r>
              <a:rPr lang="en-GB" sz="1700" dirty="0" err="1">
                <a:solidFill>
                  <a:schemeClr val="tx1"/>
                </a:solidFill>
                <a:latin typeface="+mj-lt"/>
                <a:ea typeface="Lato Light" panose="020F0502020204030203" pitchFamily="34" charset="0"/>
                <a:cs typeface="Mukta ExtraLight" panose="020B0000000000000000" pitchFamily="34" charset="77"/>
              </a:rPr>
              <a:t>kann</a:t>
            </a:r>
            <a:r>
              <a:rPr lang="en-GB" sz="1700" dirty="0">
                <a:solidFill>
                  <a:schemeClr val="tx1"/>
                </a:solidFill>
                <a:latin typeface="+mj-lt"/>
                <a:ea typeface="Lato Light" panose="020F0502020204030203" pitchFamily="34" charset="0"/>
                <a:cs typeface="Mukta ExtraLight" panose="020B0000000000000000" pitchFamily="34" charset="77"/>
              </a:rPr>
              <a:t>.</a:t>
            </a:r>
          </a:p>
        </p:txBody>
      </p:sp>
      <p:sp>
        <p:nvSpPr>
          <p:cNvPr id="48" name="TextBox 104">
            <a:extLst>
              <a:ext uri="{FF2B5EF4-FFF2-40B4-BE49-F238E27FC236}">
                <a16:creationId xmlns:a16="http://schemas.microsoft.com/office/drawing/2014/main" id="{E7599A81-82D6-457C-A372-8BC2B095FD75}"/>
              </a:ext>
            </a:extLst>
          </p:cNvPr>
          <p:cNvSpPr txBox="1"/>
          <p:nvPr/>
        </p:nvSpPr>
        <p:spPr>
          <a:xfrm>
            <a:off x="8088333" y="4983274"/>
            <a:ext cx="1336071" cy="307777"/>
          </a:xfrm>
          <a:prstGeom prst="rect">
            <a:avLst/>
          </a:prstGeom>
          <a:noFill/>
        </p:spPr>
        <p:txBody>
          <a:bodyPr wrap="none" rtlCol="0" anchor="b" anchorCtr="0">
            <a:spAutoFit/>
          </a:bodyPr>
          <a:lstStyle/>
          <a:p>
            <a:r>
              <a:rPr lang="en-GB" sz="1400" b="1" dirty="0">
                <a:solidFill>
                  <a:schemeClr val="tx2"/>
                </a:solidFill>
                <a:latin typeface="+mj-lt"/>
                <a:ea typeface="League Spartan" charset="0"/>
                <a:cs typeface="Poppins" pitchFamily="2" charset="77"/>
              </a:rPr>
              <a:t>Körperlich aktiv</a:t>
            </a:r>
          </a:p>
        </p:txBody>
      </p:sp>
      <p:sp>
        <p:nvSpPr>
          <p:cNvPr id="49" name="Subtitle 2">
            <a:extLst>
              <a:ext uri="{FF2B5EF4-FFF2-40B4-BE49-F238E27FC236}">
                <a16:creationId xmlns:a16="http://schemas.microsoft.com/office/drawing/2014/main" id="{CEC9C0E6-9F7A-4EEA-B40E-1B569B36F393}"/>
              </a:ext>
            </a:extLst>
          </p:cNvPr>
          <p:cNvSpPr txBox="1">
            <a:spLocks/>
          </p:cNvSpPr>
          <p:nvPr/>
        </p:nvSpPr>
        <p:spPr>
          <a:xfrm>
            <a:off x="7885933" y="5254516"/>
            <a:ext cx="4181042" cy="8194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Verwenden Sie andere Werkzeuge, die andere Teile des Gehirns stimulieren: Knete, Bauklötze, Spielfiguren, Klebeband, Kleber oder Schere. Bauen Sie Ihre Ideen. </a:t>
            </a:r>
          </a:p>
        </p:txBody>
      </p:sp>
      <p:sp>
        <p:nvSpPr>
          <p:cNvPr id="51" name="TextBox 107">
            <a:extLst>
              <a:ext uri="{FF2B5EF4-FFF2-40B4-BE49-F238E27FC236}">
                <a16:creationId xmlns:a16="http://schemas.microsoft.com/office/drawing/2014/main" id="{F03F21ED-31F4-428D-A4D5-5B559F1BAD2C}"/>
              </a:ext>
            </a:extLst>
          </p:cNvPr>
          <p:cNvSpPr txBox="1"/>
          <p:nvPr/>
        </p:nvSpPr>
        <p:spPr>
          <a:xfrm>
            <a:off x="8452333" y="3221324"/>
            <a:ext cx="1785745" cy="307777"/>
          </a:xfrm>
          <a:prstGeom prst="rect">
            <a:avLst/>
          </a:prstGeom>
          <a:noFill/>
        </p:spPr>
        <p:txBody>
          <a:bodyPr wrap="none" rtlCol="0" anchor="b" anchorCtr="0">
            <a:spAutoFit/>
          </a:bodyPr>
          <a:lstStyle/>
          <a:p>
            <a:r>
              <a:rPr lang="en-GB" sz="1400" b="1" dirty="0" err="1">
                <a:solidFill>
                  <a:schemeClr val="tx2"/>
                </a:solidFill>
                <a:latin typeface="+mj-lt"/>
                <a:ea typeface="League Spartan" charset="0"/>
                <a:cs typeface="Poppins" pitchFamily="2" charset="77"/>
              </a:rPr>
              <a:t>Ausbreitung</a:t>
            </a:r>
            <a:r>
              <a:rPr lang="en-GB" sz="1400" b="1" dirty="0">
                <a:solidFill>
                  <a:schemeClr val="tx2"/>
                </a:solidFill>
                <a:latin typeface="+mj-lt"/>
                <a:ea typeface="League Spartan" charset="0"/>
                <a:cs typeface="Poppins" pitchFamily="2" charset="77"/>
              </a:rPr>
              <a:t> (</a:t>
            </a:r>
            <a:r>
              <a:rPr lang="en-GB" sz="1400" b="1" dirty="0" err="1">
                <a:solidFill>
                  <a:schemeClr val="tx2"/>
                </a:solidFill>
                <a:latin typeface="+mj-lt"/>
                <a:ea typeface="League Spartan" charset="0"/>
                <a:cs typeface="Poppins" pitchFamily="2" charset="77"/>
              </a:rPr>
              <a:t>physisch</a:t>
            </a:r>
            <a:r>
              <a:rPr lang="en-GB" sz="1400" b="1" dirty="0">
                <a:solidFill>
                  <a:schemeClr val="tx2"/>
                </a:solidFill>
                <a:latin typeface="+mj-lt"/>
                <a:ea typeface="League Spartan" charset="0"/>
                <a:cs typeface="Poppins" pitchFamily="2" charset="77"/>
              </a:rPr>
              <a:t>)</a:t>
            </a:r>
          </a:p>
        </p:txBody>
      </p:sp>
      <p:sp>
        <p:nvSpPr>
          <p:cNvPr id="52" name="Subtitle 2">
            <a:extLst>
              <a:ext uri="{FF2B5EF4-FFF2-40B4-BE49-F238E27FC236}">
                <a16:creationId xmlns:a16="http://schemas.microsoft.com/office/drawing/2014/main" id="{692C2D48-4467-4732-9F4B-7343428E0442}"/>
              </a:ext>
            </a:extLst>
          </p:cNvPr>
          <p:cNvSpPr txBox="1">
            <a:spLocks/>
          </p:cNvSpPr>
          <p:nvPr/>
        </p:nvSpPr>
        <p:spPr>
          <a:xfrm>
            <a:off x="8517708" y="3474342"/>
            <a:ext cx="3622238" cy="134268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700" dirty="0">
                <a:solidFill>
                  <a:schemeClr val="tx1"/>
                </a:solidFill>
                <a:latin typeface="+mj-lt"/>
                <a:ea typeface="Lato Light" panose="020F0502020204030203" pitchFamily="34" charset="0"/>
                <a:cs typeface="Mukta ExtraLight" panose="020B0000000000000000" pitchFamily="34" charset="77"/>
              </a:rPr>
              <a:t>Verteilen Sie so viele Flipcharts oder Tische wie möglich im Raum, damit die </a:t>
            </a:r>
            <a:r>
              <a:rPr lang="en-GB" sz="1700" dirty="0" err="1">
                <a:solidFill>
                  <a:schemeClr val="tx1"/>
                </a:solidFill>
                <a:latin typeface="+mj-lt"/>
                <a:ea typeface="Lato Light" panose="020F0502020204030203" pitchFamily="34" charset="0"/>
                <a:cs typeface="Mukta ExtraLight" panose="020B0000000000000000" pitchFamily="34" charset="77"/>
              </a:rPr>
              <a:t>Teilnehmenden</a:t>
            </a:r>
            <a:r>
              <a:rPr lang="en-GB" sz="1700" dirty="0">
                <a:solidFill>
                  <a:schemeClr val="tx1"/>
                </a:solidFill>
                <a:latin typeface="+mj-lt"/>
                <a:ea typeface="Lato Light" panose="020F0502020204030203" pitchFamily="34" charset="0"/>
                <a:cs typeface="Mukta ExtraLight" panose="020B0000000000000000" pitchFamily="34" charset="77"/>
              </a:rPr>
              <a:t> Ideen aufschreiben können (ohne vor der ganzen Gruppe stehen zu müssen).</a:t>
            </a:r>
          </a:p>
        </p:txBody>
      </p:sp>
      <p:sp>
        <p:nvSpPr>
          <p:cNvPr id="38" name="TextBox 72">
            <a:extLst>
              <a:ext uri="{FF2B5EF4-FFF2-40B4-BE49-F238E27FC236}">
                <a16:creationId xmlns:a16="http://schemas.microsoft.com/office/drawing/2014/main" id="{2ACF11C6-BDDC-4B0A-A536-DE311C76F523}"/>
              </a:ext>
            </a:extLst>
          </p:cNvPr>
          <p:cNvSpPr txBox="1"/>
          <p:nvPr/>
        </p:nvSpPr>
        <p:spPr>
          <a:xfrm>
            <a:off x="5613808" y="3064566"/>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02</a:t>
            </a:r>
          </a:p>
        </p:txBody>
      </p:sp>
      <p:sp>
        <p:nvSpPr>
          <p:cNvPr id="39" name="TextBox 75">
            <a:extLst>
              <a:ext uri="{FF2B5EF4-FFF2-40B4-BE49-F238E27FC236}">
                <a16:creationId xmlns:a16="http://schemas.microsoft.com/office/drawing/2014/main" id="{651032F7-1124-4E88-883A-66F967B47C8E}"/>
              </a:ext>
            </a:extLst>
          </p:cNvPr>
          <p:cNvSpPr txBox="1"/>
          <p:nvPr/>
        </p:nvSpPr>
        <p:spPr>
          <a:xfrm>
            <a:off x="6944269" y="4817025"/>
            <a:ext cx="444352" cy="400110"/>
          </a:xfrm>
          <a:prstGeom prst="rect">
            <a:avLst/>
          </a:prstGeom>
          <a:noFill/>
        </p:spPr>
        <p:txBody>
          <a:bodyPr wrap="none" rtlCol="0" anchor="ctr" anchorCtr="0">
            <a:spAutoFit/>
          </a:bodyPr>
          <a:lstStyle/>
          <a:p>
            <a:pPr algn="ctr"/>
            <a:r>
              <a:rPr lang="en-GB" sz="2000" b="1" dirty="0">
                <a:solidFill>
                  <a:schemeClr val="bg1"/>
                </a:solidFill>
                <a:latin typeface="Poppins" pitchFamily="2" charset="77"/>
                <a:ea typeface="League Spartan" charset="0"/>
                <a:cs typeface="Poppins" pitchFamily="2" charset="77"/>
              </a:rPr>
              <a:t>06</a:t>
            </a:r>
          </a:p>
        </p:txBody>
      </p:sp>
      <p:sp>
        <p:nvSpPr>
          <p:cNvPr id="40" name="Textplatzhalter 1">
            <a:extLst>
              <a:ext uri="{FF2B5EF4-FFF2-40B4-BE49-F238E27FC236}">
                <a16:creationId xmlns:a16="http://schemas.microsoft.com/office/drawing/2014/main" id="{E890B13B-BC7F-472E-9C59-933FE95C153B}"/>
              </a:ext>
            </a:extLst>
          </p:cNvPr>
          <p:cNvSpPr>
            <a:spLocks noGrp="1"/>
          </p:cNvSpPr>
          <p:nvPr>
            <p:ph type="body" sz="quarter" idx="13"/>
          </p:nvPr>
        </p:nvSpPr>
        <p:spPr>
          <a:xfrm>
            <a:off x="1292078" y="579352"/>
            <a:ext cx="7688020" cy="697353"/>
          </a:xfrm>
        </p:spPr>
        <p:txBody>
          <a:bodyPr>
            <a:noAutofit/>
          </a:bodyPr>
          <a:lstStyle/>
          <a:p>
            <a:r>
              <a:rPr lang="en-GB" sz="3200" dirty="0"/>
              <a:t>Tools für die </a:t>
            </a:r>
            <a:r>
              <a:rPr lang="en-GB" sz="3200" dirty="0" err="1"/>
              <a:t>Fehler</a:t>
            </a:r>
            <a:r>
              <a:rPr lang="en-GB" sz="3200" dirty="0"/>
              <a:t>-</a:t>
            </a:r>
            <a:r>
              <a:rPr lang="en-GB" sz="3200" dirty="0" err="1"/>
              <a:t>Ursachen</a:t>
            </a:r>
            <a:r>
              <a:rPr lang="en-GB" sz="3200" dirty="0"/>
              <a:t>-Analyse: Brainstorming – 7 </a:t>
            </a:r>
            <a:r>
              <a:rPr lang="en-GB" sz="3200" dirty="0" err="1"/>
              <a:t>Grundprinzipien</a:t>
            </a:r>
            <a:endParaRPr lang="en-GB" sz="3200" dirty="0"/>
          </a:p>
        </p:txBody>
      </p:sp>
    </p:spTree>
    <p:extLst>
      <p:ext uri="{BB962C8B-B14F-4D97-AF65-F5344CB8AC3E}">
        <p14:creationId xmlns:p14="http://schemas.microsoft.com/office/powerpoint/2010/main" val="98614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66434" y="1805838"/>
            <a:ext cx="2975712" cy="44681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Die Analyse der 5 Whys </a:t>
            </a:r>
            <a:r>
              <a:rPr lang="en-GB" sz="1800" dirty="0" err="1">
                <a:solidFill>
                  <a:srgbClr val="245473"/>
                </a:solidFill>
                <a:latin typeface="+mj-lt"/>
                <a:ea typeface="Open Sans Light" panose="020B0306030504020204" pitchFamily="34" charset="0"/>
                <a:cs typeface="Open Sans Light" panose="020B0306030504020204" pitchFamily="34" charset="0"/>
              </a:rPr>
              <a:t>ist</a:t>
            </a:r>
            <a:r>
              <a:rPr lang="en-GB" sz="1800" dirty="0">
                <a:solidFill>
                  <a:srgbClr val="245473"/>
                </a:solidFill>
                <a:latin typeface="+mj-lt"/>
                <a:ea typeface="Open Sans Light" panose="020B0306030504020204" pitchFamily="34" charset="0"/>
                <a:cs typeface="Open Sans Light" panose="020B0306030504020204" pitchFamily="34" charset="0"/>
              </a:rPr>
              <a:t> ein einfaches Werkzeug zum Aufbohren der Problem-</a:t>
            </a:r>
            <a:r>
              <a:rPr lang="en-GB" sz="1800" dirty="0" err="1">
                <a:solidFill>
                  <a:srgbClr val="245473"/>
                </a:solidFill>
                <a:latin typeface="+mj-lt"/>
                <a:ea typeface="Open Sans Light" panose="020B0306030504020204" pitchFamily="34" charset="0"/>
                <a:cs typeface="Open Sans Light" panose="020B0306030504020204" pitchFamily="34" charset="0"/>
              </a:rPr>
              <a:t>stellung</a:t>
            </a:r>
            <a:r>
              <a:rPr lang="en-GB" sz="1800" dirty="0">
                <a:solidFill>
                  <a:srgbClr val="245473"/>
                </a:solidFill>
                <a:latin typeface="+mj-lt"/>
                <a:ea typeface="Open Sans Light" panose="020B0306030504020204" pitchFamily="34" charset="0"/>
                <a:cs typeface="Open Sans Light" panose="020B0306030504020204" pitchFamily="34" charset="0"/>
              </a:rPr>
              <a:t>, bis die Grundursache identifiziert ist, indem man 5 Mal </a:t>
            </a:r>
            <a:r>
              <a:rPr lang="en-GB" sz="1800" b="1" dirty="0">
                <a:solidFill>
                  <a:srgbClr val="245473"/>
                </a:solidFill>
                <a:latin typeface="+mj-lt"/>
                <a:ea typeface="Open Sans Light" panose="020B0306030504020204" pitchFamily="34" charset="0"/>
                <a:cs typeface="Open Sans Light" panose="020B0306030504020204" pitchFamily="34" charset="0"/>
              </a:rPr>
              <a:t>"WARUM" </a:t>
            </a:r>
            <a:r>
              <a:rPr lang="en-GB" sz="1800" dirty="0">
                <a:solidFill>
                  <a:srgbClr val="245473"/>
                </a:solidFill>
                <a:latin typeface="+mj-lt"/>
                <a:ea typeface="Open Sans Light" panose="020B0306030504020204" pitchFamily="34" charset="0"/>
                <a:cs typeface="Open Sans Light" panose="020B0306030504020204" pitchFamily="34" charset="0"/>
              </a:rPr>
              <a:t>fragt.</a:t>
            </a:r>
          </a:p>
          <a:p>
            <a:pPr algn="l">
              <a:lnSpc>
                <a:spcPct val="100000"/>
              </a:lnSpc>
              <a:spcBef>
                <a:spcPts val="600"/>
              </a:spcBef>
            </a:pPr>
            <a:r>
              <a:rPr lang="en-GB" sz="1800" b="1" dirty="0">
                <a:solidFill>
                  <a:srgbClr val="245473"/>
                </a:solidFill>
                <a:latin typeface="+mj-lt"/>
                <a:ea typeface="Open Sans Light" panose="020B0306030504020204" pitchFamily="34" charset="0"/>
                <a:cs typeface="Open Sans Light" panose="020B0306030504020204" pitchFamily="34" charset="0"/>
              </a:rPr>
              <a:t>Sie ist anwendbar, wenn Sie </a:t>
            </a:r>
            <a:r>
              <a:rPr lang="en-GB" sz="1800" b="1" dirty="0" err="1">
                <a:solidFill>
                  <a:srgbClr val="245473"/>
                </a:solidFill>
                <a:latin typeface="+mj-lt"/>
                <a:ea typeface="Open Sans Light" panose="020B0306030504020204" pitchFamily="34" charset="0"/>
                <a:cs typeface="Open Sans Light" panose="020B0306030504020204" pitchFamily="34" charset="0"/>
              </a:rPr>
              <a:t>eine</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Ursache</a:t>
            </a:r>
            <a:r>
              <a:rPr lang="en-GB" sz="1800" b="1" dirty="0">
                <a:solidFill>
                  <a:srgbClr val="245473"/>
                </a:solidFill>
                <a:latin typeface="+mj-lt"/>
                <a:ea typeface="Open Sans Light" panose="020B0306030504020204" pitchFamily="34" charset="0"/>
                <a:cs typeface="Open Sans Light" panose="020B0306030504020204" pitchFamily="34" charset="0"/>
              </a:rPr>
              <a:t> betrachten und diese aufschlüsseln müssen, um zu einer Grundursache zu gelangen</a:t>
            </a:r>
          </a:p>
          <a:p>
            <a:pPr marL="285750" indent="-285750" algn="l">
              <a:lnSpc>
                <a:spcPct val="100000"/>
              </a:lnSpc>
              <a:spcBef>
                <a:spcPts val="600"/>
              </a:spcBef>
              <a:buFont typeface="Wingdings" panose="05000000000000000000" pitchFamily="2" charset="2"/>
              <a:buChar char="à"/>
            </a:pP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Finden</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Sie die richtige Person, die antworten kann</a:t>
            </a:r>
          </a:p>
          <a:p>
            <a:pPr marL="285750" indent="-285750" algn="l">
              <a:lnSpc>
                <a:spcPct val="100000"/>
              </a:lnSpc>
              <a:spcBef>
                <a:spcPts val="600"/>
              </a:spcBef>
              <a:buFont typeface="Wingdings" panose="05000000000000000000" pitchFamily="2" charset="2"/>
              <a:buChar char="à"/>
            </a:pP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Verwenden</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Sie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ergänzend</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weitere</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Tools</a:t>
            </a:r>
            <a:endParaRPr lang="en-GB" sz="1800" dirty="0">
              <a:solidFill>
                <a:srgbClr val="245473"/>
              </a:solidFill>
              <a:latin typeface="+mj-lt"/>
              <a:ea typeface="Open Sans Light" panose="020B0306030504020204" pitchFamily="34" charset="0"/>
              <a:cs typeface="Open Sans Light" panose="020B0306030504020204" pitchFamily="34" charset="0"/>
            </a:endParaRPr>
          </a:p>
        </p:txBody>
      </p:sp>
      <p:cxnSp>
        <p:nvCxnSpPr>
          <p:cNvPr id="39" name="Straight Connector 53">
            <a:extLst>
              <a:ext uri="{FF2B5EF4-FFF2-40B4-BE49-F238E27FC236}">
                <a16:creationId xmlns:a16="http://schemas.microsoft.com/office/drawing/2014/main" id="{A130A087-E8E2-4891-B441-9A17CA0EF69C}"/>
              </a:ext>
            </a:extLst>
          </p:cNvPr>
          <p:cNvCxnSpPr/>
          <p:nvPr/>
        </p:nvCxnSpPr>
        <p:spPr>
          <a:xfrm>
            <a:off x="8540629" y="4084681"/>
            <a:ext cx="1372774" cy="283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1" name="Straight Connector 54">
            <a:extLst>
              <a:ext uri="{FF2B5EF4-FFF2-40B4-BE49-F238E27FC236}">
                <a16:creationId xmlns:a16="http://schemas.microsoft.com/office/drawing/2014/main" id="{44478C97-2791-4794-A963-30086A585720}"/>
              </a:ext>
            </a:extLst>
          </p:cNvPr>
          <p:cNvCxnSpPr/>
          <p:nvPr/>
        </p:nvCxnSpPr>
        <p:spPr>
          <a:xfrm>
            <a:off x="9063009" y="3032970"/>
            <a:ext cx="842037"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2" name="Straight Connector 55">
            <a:extLst>
              <a:ext uri="{FF2B5EF4-FFF2-40B4-BE49-F238E27FC236}">
                <a16:creationId xmlns:a16="http://schemas.microsoft.com/office/drawing/2014/main" id="{0B4F1369-B9BC-4984-823C-1F26D4DC1712}"/>
              </a:ext>
            </a:extLst>
          </p:cNvPr>
          <p:cNvCxnSpPr>
            <a:cxnSpLocks/>
          </p:cNvCxnSpPr>
          <p:nvPr/>
        </p:nvCxnSpPr>
        <p:spPr>
          <a:xfrm flipH="1">
            <a:off x="5567199" y="3647494"/>
            <a:ext cx="921740" cy="4935"/>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3" name="Straight Connector 56">
            <a:extLst>
              <a:ext uri="{FF2B5EF4-FFF2-40B4-BE49-F238E27FC236}">
                <a16:creationId xmlns:a16="http://schemas.microsoft.com/office/drawing/2014/main" id="{9930FEB8-30E6-4CD5-8633-3D45423FD2A4}"/>
              </a:ext>
            </a:extLst>
          </p:cNvPr>
          <p:cNvCxnSpPr/>
          <p:nvPr/>
        </p:nvCxnSpPr>
        <p:spPr>
          <a:xfrm flipH="1">
            <a:off x="5567199" y="2326017"/>
            <a:ext cx="642399" cy="2372"/>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grpSp>
        <p:nvGrpSpPr>
          <p:cNvPr id="44" name="그룹 78">
            <a:extLst>
              <a:ext uri="{FF2B5EF4-FFF2-40B4-BE49-F238E27FC236}">
                <a16:creationId xmlns:a16="http://schemas.microsoft.com/office/drawing/2014/main" id="{B7481D14-633D-4A16-AA8E-084B1B6BBFC1}"/>
              </a:ext>
            </a:extLst>
          </p:cNvPr>
          <p:cNvGrpSpPr/>
          <p:nvPr/>
        </p:nvGrpSpPr>
        <p:grpSpPr>
          <a:xfrm>
            <a:off x="6129440" y="2027484"/>
            <a:ext cx="3061088" cy="513114"/>
            <a:chOff x="4031263" y="1089025"/>
            <a:chExt cx="3061088" cy="513181"/>
          </a:xfrm>
        </p:grpSpPr>
        <p:grpSp>
          <p:nvGrpSpPr>
            <p:cNvPr id="45" name="그룹 81">
              <a:extLst>
                <a:ext uri="{FF2B5EF4-FFF2-40B4-BE49-F238E27FC236}">
                  <a16:creationId xmlns:a16="http://schemas.microsoft.com/office/drawing/2014/main" id="{496AE2BB-4644-4667-86FE-02EE1D8AFAC6}"/>
                </a:ext>
              </a:extLst>
            </p:cNvPr>
            <p:cNvGrpSpPr/>
            <p:nvPr/>
          </p:nvGrpSpPr>
          <p:grpSpPr>
            <a:xfrm>
              <a:off x="4031263" y="1089025"/>
              <a:ext cx="3061088" cy="513181"/>
              <a:chOff x="3349626" y="1260475"/>
              <a:chExt cx="2916238" cy="468313"/>
            </a:xfrm>
          </p:grpSpPr>
          <p:sp>
            <p:nvSpPr>
              <p:cNvPr id="47" name="Rectangle 24">
                <a:extLst>
                  <a:ext uri="{FF2B5EF4-FFF2-40B4-BE49-F238E27FC236}">
                    <a16:creationId xmlns:a16="http://schemas.microsoft.com/office/drawing/2014/main" id="{1E6C79FC-CD8A-4E4F-979A-3008702DE3EB}"/>
                  </a:ext>
                </a:extLst>
              </p:cNvPr>
              <p:cNvSpPr>
                <a:spLocks noChangeArrowheads="1"/>
              </p:cNvSpPr>
              <p:nvPr/>
            </p:nvSpPr>
            <p:spPr bwMode="auto">
              <a:xfrm>
                <a:off x="3556001" y="1576388"/>
                <a:ext cx="2505075" cy="152400"/>
              </a:xfrm>
              <a:prstGeom prst="rect">
                <a:avLst/>
              </a:prstGeom>
              <a:solidFill>
                <a:schemeClr val="accent1">
                  <a:lumMod val="75000"/>
                  <a:lumOff val="2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8" name="Freeform 25">
                <a:extLst>
                  <a:ext uri="{FF2B5EF4-FFF2-40B4-BE49-F238E27FC236}">
                    <a16:creationId xmlns:a16="http://schemas.microsoft.com/office/drawing/2014/main" id="{AFADA212-282E-4D01-9782-0CD3DD54A2CD}"/>
                  </a:ext>
                </a:extLst>
              </p:cNvPr>
              <p:cNvSpPr>
                <a:spLocks/>
              </p:cNvSpPr>
              <p:nvPr/>
            </p:nvSpPr>
            <p:spPr bwMode="auto">
              <a:xfrm>
                <a:off x="3349626" y="1260475"/>
                <a:ext cx="206375" cy="468312"/>
              </a:xfrm>
              <a:custGeom>
                <a:avLst/>
                <a:gdLst>
                  <a:gd name="T0" fmla="*/ 0 w 130"/>
                  <a:gd name="T1" fmla="*/ 0 h 295"/>
                  <a:gd name="T2" fmla="*/ 0 w 130"/>
                  <a:gd name="T3" fmla="*/ 98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8"/>
                    </a:lnTo>
                    <a:lnTo>
                      <a:pt x="130" y="295"/>
                    </a:lnTo>
                    <a:lnTo>
                      <a:pt x="130" y="199"/>
                    </a:lnTo>
                    <a:lnTo>
                      <a:pt x="0"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9" name="Freeform 26">
                <a:extLst>
                  <a:ext uri="{FF2B5EF4-FFF2-40B4-BE49-F238E27FC236}">
                    <a16:creationId xmlns:a16="http://schemas.microsoft.com/office/drawing/2014/main" id="{659B78CE-5128-4BCA-B254-7864BA0237A2}"/>
                  </a:ext>
                </a:extLst>
              </p:cNvPr>
              <p:cNvSpPr>
                <a:spLocks/>
              </p:cNvSpPr>
              <p:nvPr/>
            </p:nvSpPr>
            <p:spPr bwMode="auto">
              <a:xfrm>
                <a:off x="6061076" y="1260475"/>
                <a:ext cx="204788" cy="468312"/>
              </a:xfrm>
              <a:custGeom>
                <a:avLst/>
                <a:gdLst>
                  <a:gd name="T0" fmla="*/ 129 w 129"/>
                  <a:gd name="T1" fmla="*/ 0 h 295"/>
                  <a:gd name="T2" fmla="*/ 129 w 129"/>
                  <a:gd name="T3" fmla="*/ 98 h 295"/>
                  <a:gd name="T4" fmla="*/ 0 w 129"/>
                  <a:gd name="T5" fmla="*/ 295 h 295"/>
                  <a:gd name="T6" fmla="*/ 0 w 129"/>
                  <a:gd name="T7" fmla="*/ 199 h 295"/>
                  <a:gd name="T8" fmla="*/ 129 w 129"/>
                  <a:gd name="T9" fmla="*/ 0 h 295"/>
                </a:gdLst>
                <a:ahLst/>
                <a:cxnLst>
                  <a:cxn ang="0">
                    <a:pos x="T0" y="T1"/>
                  </a:cxn>
                  <a:cxn ang="0">
                    <a:pos x="T2" y="T3"/>
                  </a:cxn>
                  <a:cxn ang="0">
                    <a:pos x="T4" y="T5"/>
                  </a:cxn>
                  <a:cxn ang="0">
                    <a:pos x="T6" y="T7"/>
                  </a:cxn>
                  <a:cxn ang="0">
                    <a:pos x="T8" y="T9"/>
                  </a:cxn>
                </a:cxnLst>
                <a:rect l="0" t="0" r="r" b="b"/>
                <a:pathLst>
                  <a:path w="129" h="295">
                    <a:moveTo>
                      <a:pt x="129" y="0"/>
                    </a:moveTo>
                    <a:lnTo>
                      <a:pt x="129" y="98"/>
                    </a:lnTo>
                    <a:lnTo>
                      <a:pt x="0" y="295"/>
                    </a:lnTo>
                    <a:lnTo>
                      <a:pt x="0" y="199"/>
                    </a:lnTo>
                    <a:lnTo>
                      <a:pt x="129"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50" name="Freeform 41">
                <a:extLst>
                  <a:ext uri="{FF2B5EF4-FFF2-40B4-BE49-F238E27FC236}">
                    <a16:creationId xmlns:a16="http://schemas.microsoft.com/office/drawing/2014/main" id="{5ECC4C0E-79E6-47E1-8669-ACBA90CCAF12}"/>
                  </a:ext>
                </a:extLst>
              </p:cNvPr>
              <p:cNvSpPr>
                <a:spLocks/>
              </p:cNvSpPr>
              <p:nvPr/>
            </p:nvSpPr>
            <p:spPr bwMode="auto">
              <a:xfrm>
                <a:off x="3349626" y="1260475"/>
                <a:ext cx="2916238" cy="315912"/>
              </a:xfrm>
              <a:custGeom>
                <a:avLst/>
                <a:gdLst>
                  <a:gd name="T0" fmla="*/ 1837 w 1837"/>
                  <a:gd name="T1" fmla="*/ 0 h 199"/>
                  <a:gd name="T2" fmla="*/ 0 w 1837"/>
                  <a:gd name="T3" fmla="*/ 0 h 199"/>
                  <a:gd name="T4" fmla="*/ 130 w 1837"/>
                  <a:gd name="T5" fmla="*/ 199 h 199"/>
                  <a:gd name="T6" fmla="*/ 1708 w 1837"/>
                  <a:gd name="T7" fmla="*/ 199 h 199"/>
                  <a:gd name="T8" fmla="*/ 1837 w 1837"/>
                  <a:gd name="T9" fmla="*/ 0 h 199"/>
                </a:gdLst>
                <a:ahLst/>
                <a:cxnLst>
                  <a:cxn ang="0">
                    <a:pos x="T0" y="T1"/>
                  </a:cxn>
                  <a:cxn ang="0">
                    <a:pos x="T2" y="T3"/>
                  </a:cxn>
                  <a:cxn ang="0">
                    <a:pos x="T4" y="T5"/>
                  </a:cxn>
                  <a:cxn ang="0">
                    <a:pos x="T6" y="T7"/>
                  </a:cxn>
                  <a:cxn ang="0">
                    <a:pos x="T8" y="T9"/>
                  </a:cxn>
                </a:cxnLst>
                <a:rect l="0" t="0" r="r" b="b"/>
                <a:pathLst>
                  <a:path w="1837" h="199">
                    <a:moveTo>
                      <a:pt x="1837" y="0"/>
                    </a:moveTo>
                    <a:lnTo>
                      <a:pt x="0" y="0"/>
                    </a:lnTo>
                    <a:lnTo>
                      <a:pt x="130" y="199"/>
                    </a:lnTo>
                    <a:lnTo>
                      <a:pt x="1708" y="199"/>
                    </a:lnTo>
                    <a:lnTo>
                      <a:pt x="1837" y="0"/>
                    </a:lnTo>
                    <a:close/>
                  </a:path>
                </a:pathLst>
              </a:custGeom>
              <a:solidFill>
                <a:schemeClr val="accent1"/>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grpSp>
        <p:sp>
          <p:nvSpPr>
            <p:cNvPr id="46" name="TextBox 79">
              <a:extLst>
                <a:ext uri="{FF2B5EF4-FFF2-40B4-BE49-F238E27FC236}">
                  <a16:creationId xmlns:a16="http://schemas.microsoft.com/office/drawing/2014/main" id="{4B2F984F-5629-4621-9E84-6C93349215E3}"/>
                </a:ext>
              </a:extLst>
            </p:cNvPr>
            <p:cNvSpPr txBox="1"/>
            <p:nvPr/>
          </p:nvSpPr>
          <p:spPr>
            <a:xfrm>
              <a:off x="4678363" y="1181884"/>
              <a:ext cx="1766886"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Problem</a:t>
              </a:r>
            </a:p>
          </p:txBody>
        </p:sp>
      </p:grpSp>
      <p:grpSp>
        <p:nvGrpSpPr>
          <p:cNvPr id="51" name="그룹 79">
            <a:extLst>
              <a:ext uri="{FF2B5EF4-FFF2-40B4-BE49-F238E27FC236}">
                <a16:creationId xmlns:a16="http://schemas.microsoft.com/office/drawing/2014/main" id="{21B08391-95EA-4580-B542-0783E67505C2}"/>
              </a:ext>
            </a:extLst>
          </p:cNvPr>
          <p:cNvGrpSpPr/>
          <p:nvPr/>
        </p:nvGrpSpPr>
        <p:grpSpPr>
          <a:xfrm>
            <a:off x="6334911" y="2783480"/>
            <a:ext cx="2629502" cy="513113"/>
            <a:chOff x="4247889" y="1602206"/>
            <a:chExt cx="2629502" cy="513180"/>
          </a:xfrm>
        </p:grpSpPr>
        <p:grpSp>
          <p:nvGrpSpPr>
            <p:cNvPr id="52" name="그룹 82">
              <a:extLst>
                <a:ext uri="{FF2B5EF4-FFF2-40B4-BE49-F238E27FC236}">
                  <a16:creationId xmlns:a16="http://schemas.microsoft.com/office/drawing/2014/main" id="{B4ECB0B8-99E3-42BA-B446-D34AA86854C5}"/>
                </a:ext>
              </a:extLst>
            </p:cNvPr>
            <p:cNvGrpSpPr/>
            <p:nvPr/>
          </p:nvGrpSpPr>
          <p:grpSpPr>
            <a:xfrm>
              <a:off x="4247889" y="1602206"/>
              <a:ext cx="2629502" cy="513180"/>
              <a:chOff x="3556001" y="1728788"/>
              <a:chExt cx="2505075" cy="468312"/>
            </a:xfrm>
          </p:grpSpPr>
          <p:sp>
            <p:nvSpPr>
              <p:cNvPr id="54" name="Rectangle 27">
                <a:extLst>
                  <a:ext uri="{FF2B5EF4-FFF2-40B4-BE49-F238E27FC236}">
                    <a16:creationId xmlns:a16="http://schemas.microsoft.com/office/drawing/2014/main" id="{2E1B480B-F181-460A-93FD-7D464B81231F}"/>
                  </a:ext>
                </a:extLst>
              </p:cNvPr>
              <p:cNvSpPr>
                <a:spLocks noChangeArrowheads="1"/>
              </p:cNvSpPr>
              <p:nvPr/>
            </p:nvSpPr>
            <p:spPr bwMode="auto">
              <a:xfrm>
                <a:off x="3762376" y="2043113"/>
                <a:ext cx="2090738" cy="153987"/>
              </a:xfrm>
              <a:prstGeom prst="rect">
                <a:avLst/>
              </a:prstGeom>
              <a:solidFill>
                <a:schemeClr val="accent2">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5" name="Freeform 28">
                <a:extLst>
                  <a:ext uri="{FF2B5EF4-FFF2-40B4-BE49-F238E27FC236}">
                    <a16:creationId xmlns:a16="http://schemas.microsoft.com/office/drawing/2014/main" id="{5D50C8C8-240C-4AB4-AA84-6A636FD67A2E}"/>
                  </a:ext>
                </a:extLst>
              </p:cNvPr>
              <p:cNvSpPr>
                <a:spLocks/>
              </p:cNvSpPr>
              <p:nvPr/>
            </p:nvSpPr>
            <p:spPr bwMode="auto">
              <a:xfrm>
                <a:off x="3556001" y="1728788"/>
                <a:ext cx="206375" cy="468312"/>
              </a:xfrm>
              <a:custGeom>
                <a:avLst/>
                <a:gdLst>
                  <a:gd name="T0" fmla="*/ 0 w 130"/>
                  <a:gd name="T1" fmla="*/ 0 h 295"/>
                  <a:gd name="T2" fmla="*/ 0 w 130"/>
                  <a:gd name="T3" fmla="*/ 96 h 295"/>
                  <a:gd name="T4" fmla="*/ 130 w 130"/>
                  <a:gd name="T5" fmla="*/ 295 h 295"/>
                  <a:gd name="T6" fmla="*/ 130 w 130"/>
                  <a:gd name="T7" fmla="*/ 198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6"/>
                    </a:lnTo>
                    <a:lnTo>
                      <a:pt x="130" y="295"/>
                    </a:lnTo>
                    <a:lnTo>
                      <a:pt x="130" y="198"/>
                    </a:lnTo>
                    <a:lnTo>
                      <a:pt x="0"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6" name="Freeform 29">
                <a:extLst>
                  <a:ext uri="{FF2B5EF4-FFF2-40B4-BE49-F238E27FC236}">
                    <a16:creationId xmlns:a16="http://schemas.microsoft.com/office/drawing/2014/main" id="{273C4D32-4AE2-480F-82F6-7C63816EE218}"/>
                  </a:ext>
                </a:extLst>
              </p:cNvPr>
              <p:cNvSpPr>
                <a:spLocks/>
              </p:cNvSpPr>
              <p:nvPr/>
            </p:nvSpPr>
            <p:spPr bwMode="auto">
              <a:xfrm>
                <a:off x="5853113" y="172878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7" name="Freeform 42">
                <a:extLst>
                  <a:ext uri="{FF2B5EF4-FFF2-40B4-BE49-F238E27FC236}">
                    <a16:creationId xmlns:a16="http://schemas.microsoft.com/office/drawing/2014/main" id="{D11302E1-708B-4DD2-BD85-0A04E608AC4C}"/>
                  </a:ext>
                </a:extLst>
              </p:cNvPr>
              <p:cNvSpPr>
                <a:spLocks/>
              </p:cNvSpPr>
              <p:nvPr/>
            </p:nvSpPr>
            <p:spPr bwMode="auto">
              <a:xfrm>
                <a:off x="3556001" y="1728788"/>
                <a:ext cx="2505075" cy="314325"/>
              </a:xfrm>
              <a:custGeom>
                <a:avLst/>
                <a:gdLst>
                  <a:gd name="T0" fmla="*/ 1578 w 1578"/>
                  <a:gd name="T1" fmla="*/ 0 h 198"/>
                  <a:gd name="T2" fmla="*/ 0 w 1578"/>
                  <a:gd name="T3" fmla="*/ 0 h 198"/>
                  <a:gd name="T4" fmla="*/ 130 w 1578"/>
                  <a:gd name="T5" fmla="*/ 198 h 198"/>
                  <a:gd name="T6" fmla="*/ 1447 w 1578"/>
                  <a:gd name="T7" fmla="*/ 198 h 198"/>
                  <a:gd name="T8" fmla="*/ 1578 w 1578"/>
                  <a:gd name="T9" fmla="*/ 0 h 198"/>
                </a:gdLst>
                <a:ahLst/>
                <a:cxnLst>
                  <a:cxn ang="0">
                    <a:pos x="T0" y="T1"/>
                  </a:cxn>
                  <a:cxn ang="0">
                    <a:pos x="T2" y="T3"/>
                  </a:cxn>
                  <a:cxn ang="0">
                    <a:pos x="T4" y="T5"/>
                  </a:cxn>
                  <a:cxn ang="0">
                    <a:pos x="T6" y="T7"/>
                  </a:cxn>
                  <a:cxn ang="0">
                    <a:pos x="T8" y="T9"/>
                  </a:cxn>
                </a:cxnLst>
                <a:rect l="0" t="0" r="r" b="b"/>
                <a:pathLst>
                  <a:path w="1578" h="198">
                    <a:moveTo>
                      <a:pt x="1578" y="0"/>
                    </a:moveTo>
                    <a:lnTo>
                      <a:pt x="0" y="0"/>
                    </a:lnTo>
                    <a:lnTo>
                      <a:pt x="130" y="198"/>
                    </a:lnTo>
                    <a:lnTo>
                      <a:pt x="1447" y="198"/>
                    </a:lnTo>
                    <a:lnTo>
                      <a:pt x="1578" y="0"/>
                    </a:lnTo>
                    <a:close/>
                  </a:path>
                </a:pathLst>
              </a:custGeom>
              <a:solidFill>
                <a:schemeClr val="accent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53" name="TextBox 86">
              <a:extLst>
                <a:ext uri="{FF2B5EF4-FFF2-40B4-BE49-F238E27FC236}">
                  <a16:creationId xmlns:a16="http://schemas.microsoft.com/office/drawing/2014/main" id="{32A25C1B-D722-420F-B654-B469028D3126}"/>
                </a:ext>
              </a:extLst>
            </p:cNvPr>
            <p:cNvSpPr txBox="1"/>
            <p:nvPr/>
          </p:nvSpPr>
          <p:spPr>
            <a:xfrm>
              <a:off x="4788030" y="1694646"/>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1. Warum</a:t>
              </a:r>
            </a:p>
          </p:txBody>
        </p:sp>
      </p:grpSp>
      <p:grpSp>
        <p:nvGrpSpPr>
          <p:cNvPr id="58" name="그룹 80">
            <a:extLst>
              <a:ext uri="{FF2B5EF4-FFF2-40B4-BE49-F238E27FC236}">
                <a16:creationId xmlns:a16="http://schemas.microsoft.com/office/drawing/2014/main" id="{0F86859F-A867-491C-980A-D88AB3E5CC27}"/>
              </a:ext>
            </a:extLst>
          </p:cNvPr>
          <p:cNvGrpSpPr/>
          <p:nvPr/>
        </p:nvGrpSpPr>
        <p:grpSpPr>
          <a:xfrm>
            <a:off x="6551537" y="3308034"/>
            <a:ext cx="2194585" cy="511374"/>
            <a:chOff x="4464514" y="2115386"/>
            <a:chExt cx="2194585" cy="511441"/>
          </a:xfrm>
        </p:grpSpPr>
        <p:grpSp>
          <p:nvGrpSpPr>
            <p:cNvPr id="59" name="그룹 83">
              <a:extLst>
                <a:ext uri="{FF2B5EF4-FFF2-40B4-BE49-F238E27FC236}">
                  <a16:creationId xmlns:a16="http://schemas.microsoft.com/office/drawing/2014/main" id="{6B0AB8DA-D0EF-4906-9CBC-30A3994DCF99}"/>
                </a:ext>
              </a:extLst>
            </p:cNvPr>
            <p:cNvGrpSpPr/>
            <p:nvPr/>
          </p:nvGrpSpPr>
          <p:grpSpPr>
            <a:xfrm>
              <a:off x="4464514" y="2115386"/>
              <a:ext cx="2194585" cy="511441"/>
              <a:chOff x="3762376" y="2197100"/>
              <a:chExt cx="2090738" cy="466725"/>
            </a:xfrm>
          </p:grpSpPr>
          <p:sp>
            <p:nvSpPr>
              <p:cNvPr id="61" name="Rectangle 30">
                <a:extLst>
                  <a:ext uri="{FF2B5EF4-FFF2-40B4-BE49-F238E27FC236}">
                    <a16:creationId xmlns:a16="http://schemas.microsoft.com/office/drawing/2014/main" id="{27AD2CAB-A259-4173-A264-6B9DB05B1DDA}"/>
                  </a:ext>
                </a:extLst>
              </p:cNvPr>
              <p:cNvSpPr>
                <a:spLocks noChangeArrowheads="1"/>
              </p:cNvSpPr>
              <p:nvPr/>
            </p:nvSpPr>
            <p:spPr bwMode="auto">
              <a:xfrm>
                <a:off x="3970338" y="2511425"/>
                <a:ext cx="1674813" cy="152400"/>
              </a:xfrm>
              <a:prstGeom prst="rect">
                <a:avLst/>
              </a:prstGeom>
              <a:solidFill>
                <a:schemeClr val="accent3">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2" name="Freeform 31">
                <a:extLst>
                  <a:ext uri="{FF2B5EF4-FFF2-40B4-BE49-F238E27FC236}">
                    <a16:creationId xmlns:a16="http://schemas.microsoft.com/office/drawing/2014/main" id="{E10C765E-DA7D-4260-8B5F-00D04A052B5F}"/>
                  </a:ext>
                </a:extLst>
              </p:cNvPr>
              <p:cNvSpPr>
                <a:spLocks/>
              </p:cNvSpPr>
              <p:nvPr/>
            </p:nvSpPr>
            <p:spPr bwMode="auto">
              <a:xfrm>
                <a:off x="3762376" y="2197100"/>
                <a:ext cx="207963" cy="466725"/>
              </a:xfrm>
              <a:custGeom>
                <a:avLst/>
                <a:gdLst>
                  <a:gd name="T0" fmla="*/ 0 w 131"/>
                  <a:gd name="T1" fmla="*/ 0 h 294"/>
                  <a:gd name="T2" fmla="*/ 131 w 131"/>
                  <a:gd name="T3" fmla="*/ 198 h 294"/>
                  <a:gd name="T4" fmla="*/ 131 w 131"/>
                  <a:gd name="T5" fmla="*/ 294 h 294"/>
                  <a:gd name="T6" fmla="*/ 0 w 131"/>
                  <a:gd name="T7" fmla="*/ 96 h 294"/>
                  <a:gd name="T8" fmla="*/ 0 w 131"/>
                  <a:gd name="T9" fmla="*/ 0 h 294"/>
                </a:gdLst>
                <a:ahLst/>
                <a:cxnLst>
                  <a:cxn ang="0">
                    <a:pos x="T0" y="T1"/>
                  </a:cxn>
                  <a:cxn ang="0">
                    <a:pos x="T2" y="T3"/>
                  </a:cxn>
                  <a:cxn ang="0">
                    <a:pos x="T4" y="T5"/>
                  </a:cxn>
                  <a:cxn ang="0">
                    <a:pos x="T6" y="T7"/>
                  </a:cxn>
                  <a:cxn ang="0">
                    <a:pos x="T8" y="T9"/>
                  </a:cxn>
                </a:cxnLst>
                <a:rect l="0" t="0" r="r" b="b"/>
                <a:pathLst>
                  <a:path w="131" h="294">
                    <a:moveTo>
                      <a:pt x="0" y="0"/>
                    </a:moveTo>
                    <a:lnTo>
                      <a:pt x="131" y="198"/>
                    </a:lnTo>
                    <a:lnTo>
                      <a:pt x="131" y="294"/>
                    </a:lnTo>
                    <a:lnTo>
                      <a:pt x="0" y="96"/>
                    </a:lnTo>
                    <a:lnTo>
                      <a:pt x="0"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3" name="Freeform 32">
                <a:extLst>
                  <a:ext uri="{FF2B5EF4-FFF2-40B4-BE49-F238E27FC236}">
                    <a16:creationId xmlns:a16="http://schemas.microsoft.com/office/drawing/2014/main" id="{D0BDF1FB-B4A4-4526-A33F-F48057E968E4}"/>
                  </a:ext>
                </a:extLst>
              </p:cNvPr>
              <p:cNvSpPr>
                <a:spLocks/>
              </p:cNvSpPr>
              <p:nvPr/>
            </p:nvSpPr>
            <p:spPr bwMode="auto">
              <a:xfrm>
                <a:off x="5645151" y="2197100"/>
                <a:ext cx="207963" cy="466725"/>
              </a:xfrm>
              <a:custGeom>
                <a:avLst/>
                <a:gdLst>
                  <a:gd name="T0" fmla="*/ 131 w 131"/>
                  <a:gd name="T1" fmla="*/ 0 h 294"/>
                  <a:gd name="T2" fmla="*/ 0 w 131"/>
                  <a:gd name="T3" fmla="*/ 198 h 294"/>
                  <a:gd name="T4" fmla="*/ 0 w 131"/>
                  <a:gd name="T5" fmla="*/ 294 h 294"/>
                  <a:gd name="T6" fmla="*/ 131 w 131"/>
                  <a:gd name="T7" fmla="*/ 96 h 294"/>
                  <a:gd name="T8" fmla="*/ 131 w 131"/>
                  <a:gd name="T9" fmla="*/ 0 h 294"/>
                </a:gdLst>
                <a:ahLst/>
                <a:cxnLst>
                  <a:cxn ang="0">
                    <a:pos x="T0" y="T1"/>
                  </a:cxn>
                  <a:cxn ang="0">
                    <a:pos x="T2" y="T3"/>
                  </a:cxn>
                  <a:cxn ang="0">
                    <a:pos x="T4" y="T5"/>
                  </a:cxn>
                  <a:cxn ang="0">
                    <a:pos x="T6" y="T7"/>
                  </a:cxn>
                  <a:cxn ang="0">
                    <a:pos x="T8" y="T9"/>
                  </a:cxn>
                </a:cxnLst>
                <a:rect l="0" t="0" r="r" b="b"/>
                <a:pathLst>
                  <a:path w="131" h="294">
                    <a:moveTo>
                      <a:pt x="131" y="0"/>
                    </a:moveTo>
                    <a:lnTo>
                      <a:pt x="0" y="198"/>
                    </a:lnTo>
                    <a:lnTo>
                      <a:pt x="0" y="294"/>
                    </a:lnTo>
                    <a:lnTo>
                      <a:pt x="131" y="96"/>
                    </a:lnTo>
                    <a:lnTo>
                      <a:pt x="131"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4" name="Freeform 43">
                <a:extLst>
                  <a:ext uri="{FF2B5EF4-FFF2-40B4-BE49-F238E27FC236}">
                    <a16:creationId xmlns:a16="http://schemas.microsoft.com/office/drawing/2014/main" id="{05556C0A-79B8-4777-A18A-AEBE87305A93}"/>
                  </a:ext>
                </a:extLst>
              </p:cNvPr>
              <p:cNvSpPr>
                <a:spLocks/>
              </p:cNvSpPr>
              <p:nvPr/>
            </p:nvSpPr>
            <p:spPr bwMode="auto">
              <a:xfrm>
                <a:off x="3762376" y="2197100"/>
                <a:ext cx="2090738" cy="314325"/>
              </a:xfrm>
              <a:custGeom>
                <a:avLst/>
                <a:gdLst>
                  <a:gd name="T0" fmla="*/ 0 w 1317"/>
                  <a:gd name="T1" fmla="*/ 0 h 198"/>
                  <a:gd name="T2" fmla="*/ 131 w 1317"/>
                  <a:gd name="T3" fmla="*/ 198 h 198"/>
                  <a:gd name="T4" fmla="*/ 1186 w 1317"/>
                  <a:gd name="T5" fmla="*/ 198 h 198"/>
                  <a:gd name="T6" fmla="*/ 1317 w 1317"/>
                  <a:gd name="T7" fmla="*/ 0 h 198"/>
                  <a:gd name="T8" fmla="*/ 0 w 1317"/>
                  <a:gd name="T9" fmla="*/ 0 h 198"/>
                </a:gdLst>
                <a:ahLst/>
                <a:cxnLst>
                  <a:cxn ang="0">
                    <a:pos x="T0" y="T1"/>
                  </a:cxn>
                  <a:cxn ang="0">
                    <a:pos x="T2" y="T3"/>
                  </a:cxn>
                  <a:cxn ang="0">
                    <a:pos x="T4" y="T5"/>
                  </a:cxn>
                  <a:cxn ang="0">
                    <a:pos x="T6" y="T7"/>
                  </a:cxn>
                  <a:cxn ang="0">
                    <a:pos x="T8" y="T9"/>
                  </a:cxn>
                </a:cxnLst>
                <a:rect l="0" t="0" r="r" b="b"/>
                <a:pathLst>
                  <a:path w="1317" h="198">
                    <a:moveTo>
                      <a:pt x="0" y="0"/>
                    </a:moveTo>
                    <a:lnTo>
                      <a:pt x="131" y="198"/>
                    </a:lnTo>
                    <a:lnTo>
                      <a:pt x="1186" y="198"/>
                    </a:lnTo>
                    <a:lnTo>
                      <a:pt x="1317" y="0"/>
                    </a:lnTo>
                    <a:lnTo>
                      <a:pt x="0" y="0"/>
                    </a:lnTo>
                    <a:close/>
                  </a:path>
                </a:pathLst>
              </a:custGeom>
              <a:solidFill>
                <a:schemeClr val="accent3"/>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0" name="TextBox 93">
              <a:extLst>
                <a:ext uri="{FF2B5EF4-FFF2-40B4-BE49-F238E27FC236}">
                  <a16:creationId xmlns:a16="http://schemas.microsoft.com/office/drawing/2014/main" id="{F3D9397F-F2D1-4EF1-80A4-1641C6C3C853}"/>
                </a:ext>
              </a:extLst>
            </p:cNvPr>
            <p:cNvSpPr txBox="1"/>
            <p:nvPr/>
          </p:nvSpPr>
          <p:spPr>
            <a:xfrm>
              <a:off x="4678363" y="2207409"/>
              <a:ext cx="1766886"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2. Warum</a:t>
              </a:r>
            </a:p>
          </p:txBody>
        </p:sp>
      </p:grpSp>
      <p:grpSp>
        <p:nvGrpSpPr>
          <p:cNvPr id="65" name="그룹 87">
            <a:extLst>
              <a:ext uri="{FF2B5EF4-FFF2-40B4-BE49-F238E27FC236}">
                <a16:creationId xmlns:a16="http://schemas.microsoft.com/office/drawing/2014/main" id="{689EA97F-4EE1-4918-97DC-938E2CA6AF37}"/>
              </a:ext>
            </a:extLst>
          </p:cNvPr>
          <p:cNvGrpSpPr/>
          <p:nvPr/>
        </p:nvGrpSpPr>
        <p:grpSpPr>
          <a:xfrm>
            <a:off x="6769829" y="3830850"/>
            <a:ext cx="1758001" cy="513114"/>
            <a:chOff x="4682806" y="2626827"/>
            <a:chExt cx="1758001" cy="513181"/>
          </a:xfrm>
        </p:grpSpPr>
        <p:grpSp>
          <p:nvGrpSpPr>
            <p:cNvPr id="66" name="그룹 84">
              <a:extLst>
                <a:ext uri="{FF2B5EF4-FFF2-40B4-BE49-F238E27FC236}">
                  <a16:creationId xmlns:a16="http://schemas.microsoft.com/office/drawing/2014/main" id="{9D96B26D-D461-40EE-963F-4274CADD9FCD}"/>
                </a:ext>
              </a:extLst>
            </p:cNvPr>
            <p:cNvGrpSpPr/>
            <p:nvPr/>
          </p:nvGrpSpPr>
          <p:grpSpPr>
            <a:xfrm>
              <a:off x="4682806" y="2626827"/>
              <a:ext cx="1758001" cy="513181"/>
              <a:chOff x="3970338" y="2663825"/>
              <a:chExt cx="1674813" cy="468313"/>
            </a:xfrm>
          </p:grpSpPr>
          <p:sp>
            <p:nvSpPr>
              <p:cNvPr id="68" name="Rectangle 33">
                <a:extLst>
                  <a:ext uri="{FF2B5EF4-FFF2-40B4-BE49-F238E27FC236}">
                    <a16:creationId xmlns:a16="http://schemas.microsoft.com/office/drawing/2014/main" id="{29D8EAA7-BF1A-4F20-A0C1-D9AADD4907A7}"/>
                  </a:ext>
                </a:extLst>
              </p:cNvPr>
              <p:cNvSpPr>
                <a:spLocks noChangeArrowheads="1"/>
              </p:cNvSpPr>
              <p:nvPr/>
            </p:nvSpPr>
            <p:spPr bwMode="auto">
              <a:xfrm>
                <a:off x="4176713" y="2979738"/>
                <a:ext cx="1260475" cy="152400"/>
              </a:xfrm>
              <a:prstGeom prst="rect">
                <a:avLst/>
              </a:prstGeom>
              <a:solidFill>
                <a:schemeClr val="accent4">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9" name="Freeform 34">
                <a:extLst>
                  <a:ext uri="{FF2B5EF4-FFF2-40B4-BE49-F238E27FC236}">
                    <a16:creationId xmlns:a16="http://schemas.microsoft.com/office/drawing/2014/main" id="{22768EC9-6C3B-46FB-8214-CB3EAFF4267A}"/>
                  </a:ext>
                </a:extLst>
              </p:cNvPr>
              <p:cNvSpPr>
                <a:spLocks/>
              </p:cNvSpPr>
              <p:nvPr/>
            </p:nvSpPr>
            <p:spPr bwMode="auto">
              <a:xfrm>
                <a:off x="3970338" y="2663825"/>
                <a:ext cx="206375" cy="468312"/>
              </a:xfrm>
              <a:custGeom>
                <a:avLst/>
                <a:gdLst>
                  <a:gd name="T0" fmla="*/ 0 w 130"/>
                  <a:gd name="T1" fmla="*/ 0 h 295"/>
                  <a:gd name="T2" fmla="*/ 0 w 130"/>
                  <a:gd name="T3" fmla="*/ 97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7"/>
                    </a:lnTo>
                    <a:lnTo>
                      <a:pt x="130" y="295"/>
                    </a:lnTo>
                    <a:lnTo>
                      <a:pt x="130" y="199"/>
                    </a:lnTo>
                    <a:lnTo>
                      <a:pt x="0"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0" name="Freeform 35">
                <a:extLst>
                  <a:ext uri="{FF2B5EF4-FFF2-40B4-BE49-F238E27FC236}">
                    <a16:creationId xmlns:a16="http://schemas.microsoft.com/office/drawing/2014/main" id="{FB849457-6564-4EAD-8329-7FE7DEEF61B0}"/>
                  </a:ext>
                </a:extLst>
              </p:cNvPr>
              <p:cNvSpPr>
                <a:spLocks/>
              </p:cNvSpPr>
              <p:nvPr/>
            </p:nvSpPr>
            <p:spPr bwMode="auto">
              <a:xfrm>
                <a:off x="5437188" y="2663825"/>
                <a:ext cx="207963" cy="468312"/>
              </a:xfrm>
              <a:custGeom>
                <a:avLst/>
                <a:gdLst>
                  <a:gd name="T0" fmla="*/ 131 w 131"/>
                  <a:gd name="T1" fmla="*/ 0 h 295"/>
                  <a:gd name="T2" fmla="*/ 131 w 131"/>
                  <a:gd name="T3" fmla="*/ 97 h 295"/>
                  <a:gd name="T4" fmla="*/ 0 w 131"/>
                  <a:gd name="T5" fmla="*/ 295 h 295"/>
                  <a:gd name="T6" fmla="*/ 0 w 131"/>
                  <a:gd name="T7" fmla="*/ 199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7"/>
                    </a:lnTo>
                    <a:lnTo>
                      <a:pt x="0" y="295"/>
                    </a:lnTo>
                    <a:lnTo>
                      <a:pt x="0" y="199"/>
                    </a:lnTo>
                    <a:lnTo>
                      <a:pt x="131"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1" name="Freeform 44">
                <a:extLst>
                  <a:ext uri="{FF2B5EF4-FFF2-40B4-BE49-F238E27FC236}">
                    <a16:creationId xmlns:a16="http://schemas.microsoft.com/office/drawing/2014/main" id="{A444000A-A61D-4A69-B67D-94CDDBAEAE70}"/>
                  </a:ext>
                </a:extLst>
              </p:cNvPr>
              <p:cNvSpPr>
                <a:spLocks/>
              </p:cNvSpPr>
              <p:nvPr/>
            </p:nvSpPr>
            <p:spPr bwMode="auto">
              <a:xfrm>
                <a:off x="3970338" y="2663825"/>
                <a:ext cx="1674813" cy="315912"/>
              </a:xfrm>
              <a:custGeom>
                <a:avLst/>
                <a:gdLst>
                  <a:gd name="T0" fmla="*/ 130 w 1055"/>
                  <a:gd name="T1" fmla="*/ 199 h 199"/>
                  <a:gd name="T2" fmla="*/ 924 w 1055"/>
                  <a:gd name="T3" fmla="*/ 199 h 199"/>
                  <a:gd name="T4" fmla="*/ 1055 w 1055"/>
                  <a:gd name="T5" fmla="*/ 0 h 199"/>
                  <a:gd name="T6" fmla="*/ 0 w 1055"/>
                  <a:gd name="T7" fmla="*/ 0 h 199"/>
                  <a:gd name="T8" fmla="*/ 130 w 1055"/>
                  <a:gd name="T9" fmla="*/ 199 h 199"/>
                </a:gdLst>
                <a:ahLst/>
                <a:cxnLst>
                  <a:cxn ang="0">
                    <a:pos x="T0" y="T1"/>
                  </a:cxn>
                  <a:cxn ang="0">
                    <a:pos x="T2" y="T3"/>
                  </a:cxn>
                  <a:cxn ang="0">
                    <a:pos x="T4" y="T5"/>
                  </a:cxn>
                  <a:cxn ang="0">
                    <a:pos x="T6" y="T7"/>
                  </a:cxn>
                  <a:cxn ang="0">
                    <a:pos x="T8" y="T9"/>
                  </a:cxn>
                </a:cxnLst>
                <a:rect l="0" t="0" r="r" b="b"/>
                <a:pathLst>
                  <a:path w="1055" h="199">
                    <a:moveTo>
                      <a:pt x="130" y="199"/>
                    </a:moveTo>
                    <a:lnTo>
                      <a:pt x="924" y="199"/>
                    </a:lnTo>
                    <a:lnTo>
                      <a:pt x="1055" y="0"/>
                    </a:lnTo>
                    <a:lnTo>
                      <a:pt x="0" y="0"/>
                    </a:lnTo>
                    <a:lnTo>
                      <a:pt x="130" y="199"/>
                    </a:lnTo>
                    <a:close/>
                  </a:path>
                </a:pathLst>
              </a:custGeom>
              <a:solidFill>
                <a:schemeClr val="accent4"/>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7" name="TextBox 100">
              <a:extLst>
                <a:ext uri="{FF2B5EF4-FFF2-40B4-BE49-F238E27FC236}">
                  <a16:creationId xmlns:a16="http://schemas.microsoft.com/office/drawing/2014/main" id="{59349FC0-ABDF-4BF6-BC49-73B3EE379DC6}"/>
                </a:ext>
              </a:extLst>
            </p:cNvPr>
            <p:cNvSpPr txBox="1"/>
            <p:nvPr/>
          </p:nvSpPr>
          <p:spPr>
            <a:xfrm>
              <a:off x="4788030" y="2720171"/>
              <a:ext cx="1547554"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3. Warum</a:t>
              </a:r>
            </a:p>
          </p:txBody>
        </p:sp>
      </p:grpSp>
      <p:grpSp>
        <p:nvGrpSpPr>
          <p:cNvPr id="72" name="그룹 88">
            <a:extLst>
              <a:ext uri="{FF2B5EF4-FFF2-40B4-BE49-F238E27FC236}">
                <a16:creationId xmlns:a16="http://schemas.microsoft.com/office/drawing/2014/main" id="{C2D72A9E-E158-4F0E-884D-D1617771C65B}"/>
              </a:ext>
            </a:extLst>
          </p:cNvPr>
          <p:cNvGrpSpPr/>
          <p:nvPr/>
        </p:nvGrpSpPr>
        <p:grpSpPr>
          <a:xfrm>
            <a:off x="6986454" y="4355406"/>
            <a:ext cx="1323084" cy="513113"/>
            <a:chOff x="4899432" y="3140008"/>
            <a:chExt cx="1323084" cy="513180"/>
          </a:xfrm>
        </p:grpSpPr>
        <p:grpSp>
          <p:nvGrpSpPr>
            <p:cNvPr id="73" name="그룹 85">
              <a:extLst>
                <a:ext uri="{FF2B5EF4-FFF2-40B4-BE49-F238E27FC236}">
                  <a16:creationId xmlns:a16="http://schemas.microsoft.com/office/drawing/2014/main" id="{083242E3-5102-4257-BFBC-389A544579E1}"/>
                </a:ext>
              </a:extLst>
            </p:cNvPr>
            <p:cNvGrpSpPr/>
            <p:nvPr/>
          </p:nvGrpSpPr>
          <p:grpSpPr>
            <a:xfrm>
              <a:off x="4899432" y="3140008"/>
              <a:ext cx="1323084" cy="513180"/>
              <a:chOff x="4176713" y="3132138"/>
              <a:chExt cx="1260476" cy="468312"/>
            </a:xfrm>
          </p:grpSpPr>
          <p:sp>
            <p:nvSpPr>
              <p:cNvPr id="75" name="Rectangle 36">
                <a:extLst>
                  <a:ext uri="{FF2B5EF4-FFF2-40B4-BE49-F238E27FC236}">
                    <a16:creationId xmlns:a16="http://schemas.microsoft.com/office/drawing/2014/main" id="{0AAFC5CF-87BE-4715-A19E-AE247FCEF4FD}"/>
                  </a:ext>
                </a:extLst>
              </p:cNvPr>
              <p:cNvSpPr>
                <a:spLocks noChangeArrowheads="1"/>
              </p:cNvSpPr>
              <p:nvPr/>
            </p:nvSpPr>
            <p:spPr bwMode="auto">
              <a:xfrm>
                <a:off x="4384676" y="3446463"/>
                <a:ext cx="844550" cy="153987"/>
              </a:xfrm>
              <a:prstGeom prst="rect">
                <a:avLst/>
              </a:prstGeom>
              <a:solidFill>
                <a:schemeClr val="accent5">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6" name="Freeform 37">
                <a:extLst>
                  <a:ext uri="{FF2B5EF4-FFF2-40B4-BE49-F238E27FC236}">
                    <a16:creationId xmlns:a16="http://schemas.microsoft.com/office/drawing/2014/main" id="{A69C3AAC-5677-4C7A-A512-C2AFE5867458}"/>
                  </a:ext>
                </a:extLst>
              </p:cNvPr>
              <p:cNvSpPr>
                <a:spLocks/>
              </p:cNvSpPr>
              <p:nvPr/>
            </p:nvSpPr>
            <p:spPr bwMode="auto">
              <a:xfrm>
                <a:off x="4176713" y="3132138"/>
                <a:ext cx="207963" cy="468312"/>
              </a:xfrm>
              <a:custGeom>
                <a:avLst/>
                <a:gdLst>
                  <a:gd name="T0" fmla="*/ 0 w 131"/>
                  <a:gd name="T1" fmla="*/ 0 h 295"/>
                  <a:gd name="T2" fmla="*/ 0 w 131"/>
                  <a:gd name="T3" fmla="*/ 96 h 295"/>
                  <a:gd name="T4" fmla="*/ 131 w 131"/>
                  <a:gd name="T5" fmla="*/ 295 h 295"/>
                  <a:gd name="T6" fmla="*/ 131 w 131"/>
                  <a:gd name="T7" fmla="*/ 198 h 295"/>
                  <a:gd name="T8" fmla="*/ 0 w 131"/>
                  <a:gd name="T9" fmla="*/ 0 h 295"/>
                </a:gdLst>
                <a:ahLst/>
                <a:cxnLst>
                  <a:cxn ang="0">
                    <a:pos x="T0" y="T1"/>
                  </a:cxn>
                  <a:cxn ang="0">
                    <a:pos x="T2" y="T3"/>
                  </a:cxn>
                  <a:cxn ang="0">
                    <a:pos x="T4" y="T5"/>
                  </a:cxn>
                  <a:cxn ang="0">
                    <a:pos x="T6" y="T7"/>
                  </a:cxn>
                  <a:cxn ang="0">
                    <a:pos x="T8" y="T9"/>
                  </a:cxn>
                </a:cxnLst>
                <a:rect l="0" t="0" r="r" b="b"/>
                <a:pathLst>
                  <a:path w="131" h="295">
                    <a:moveTo>
                      <a:pt x="0" y="0"/>
                    </a:moveTo>
                    <a:lnTo>
                      <a:pt x="0" y="96"/>
                    </a:lnTo>
                    <a:lnTo>
                      <a:pt x="131" y="295"/>
                    </a:lnTo>
                    <a:lnTo>
                      <a:pt x="131" y="198"/>
                    </a:lnTo>
                    <a:lnTo>
                      <a:pt x="0"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7" name="Freeform 38">
                <a:extLst>
                  <a:ext uri="{FF2B5EF4-FFF2-40B4-BE49-F238E27FC236}">
                    <a16:creationId xmlns:a16="http://schemas.microsoft.com/office/drawing/2014/main" id="{F9B269C1-0EDA-435B-98AF-C8BC52DAB21A}"/>
                  </a:ext>
                </a:extLst>
              </p:cNvPr>
              <p:cNvSpPr>
                <a:spLocks/>
              </p:cNvSpPr>
              <p:nvPr/>
            </p:nvSpPr>
            <p:spPr bwMode="auto">
              <a:xfrm>
                <a:off x="5229226" y="313213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8" name="Freeform 45">
                <a:extLst>
                  <a:ext uri="{FF2B5EF4-FFF2-40B4-BE49-F238E27FC236}">
                    <a16:creationId xmlns:a16="http://schemas.microsoft.com/office/drawing/2014/main" id="{57129B35-8F9B-47D1-AC80-490F6B4FFA5A}"/>
                  </a:ext>
                </a:extLst>
              </p:cNvPr>
              <p:cNvSpPr>
                <a:spLocks/>
              </p:cNvSpPr>
              <p:nvPr/>
            </p:nvSpPr>
            <p:spPr bwMode="auto">
              <a:xfrm>
                <a:off x="4176713" y="3132138"/>
                <a:ext cx="1260475" cy="314325"/>
              </a:xfrm>
              <a:custGeom>
                <a:avLst/>
                <a:gdLst>
                  <a:gd name="T0" fmla="*/ 131 w 794"/>
                  <a:gd name="T1" fmla="*/ 198 h 198"/>
                  <a:gd name="T2" fmla="*/ 663 w 794"/>
                  <a:gd name="T3" fmla="*/ 198 h 198"/>
                  <a:gd name="T4" fmla="*/ 794 w 794"/>
                  <a:gd name="T5" fmla="*/ 0 h 198"/>
                  <a:gd name="T6" fmla="*/ 0 w 794"/>
                  <a:gd name="T7" fmla="*/ 0 h 198"/>
                  <a:gd name="T8" fmla="*/ 131 w 794"/>
                  <a:gd name="T9" fmla="*/ 198 h 198"/>
                </a:gdLst>
                <a:ahLst/>
                <a:cxnLst>
                  <a:cxn ang="0">
                    <a:pos x="T0" y="T1"/>
                  </a:cxn>
                  <a:cxn ang="0">
                    <a:pos x="T2" y="T3"/>
                  </a:cxn>
                  <a:cxn ang="0">
                    <a:pos x="T4" y="T5"/>
                  </a:cxn>
                  <a:cxn ang="0">
                    <a:pos x="T6" y="T7"/>
                  </a:cxn>
                  <a:cxn ang="0">
                    <a:pos x="T8" y="T9"/>
                  </a:cxn>
                </a:cxnLst>
                <a:rect l="0" t="0" r="r" b="b"/>
                <a:pathLst>
                  <a:path w="794" h="198">
                    <a:moveTo>
                      <a:pt x="131" y="198"/>
                    </a:moveTo>
                    <a:lnTo>
                      <a:pt x="663" y="198"/>
                    </a:lnTo>
                    <a:lnTo>
                      <a:pt x="794" y="0"/>
                    </a:lnTo>
                    <a:lnTo>
                      <a:pt x="0" y="0"/>
                    </a:lnTo>
                    <a:lnTo>
                      <a:pt x="131" y="198"/>
                    </a:lnTo>
                    <a:close/>
                  </a:path>
                </a:pathLst>
              </a:custGeom>
              <a:solidFill>
                <a:schemeClr val="accent5"/>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74" name="TextBox 107">
              <a:extLst>
                <a:ext uri="{FF2B5EF4-FFF2-40B4-BE49-F238E27FC236}">
                  <a16:creationId xmlns:a16="http://schemas.microsoft.com/office/drawing/2014/main" id="{C8131082-3FB7-4EF6-8417-22C67D5C43E8}"/>
                </a:ext>
              </a:extLst>
            </p:cNvPr>
            <p:cNvSpPr txBox="1"/>
            <p:nvPr/>
          </p:nvSpPr>
          <p:spPr>
            <a:xfrm>
              <a:off x="4967392" y="3232934"/>
              <a:ext cx="1188828"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4. Warum</a:t>
              </a:r>
            </a:p>
          </p:txBody>
        </p:sp>
      </p:grpSp>
      <p:grpSp>
        <p:nvGrpSpPr>
          <p:cNvPr id="79" name="그룹 96">
            <a:extLst>
              <a:ext uri="{FF2B5EF4-FFF2-40B4-BE49-F238E27FC236}">
                <a16:creationId xmlns:a16="http://schemas.microsoft.com/office/drawing/2014/main" id="{9F08B054-74E9-490C-8249-342D645E822E}"/>
              </a:ext>
            </a:extLst>
          </p:cNvPr>
          <p:cNvGrpSpPr/>
          <p:nvPr/>
        </p:nvGrpSpPr>
        <p:grpSpPr>
          <a:xfrm>
            <a:off x="6875051" y="4879959"/>
            <a:ext cx="1547554" cy="870202"/>
            <a:chOff x="4788030" y="3652671"/>
            <a:chExt cx="1547554" cy="870315"/>
          </a:xfrm>
        </p:grpSpPr>
        <p:grpSp>
          <p:nvGrpSpPr>
            <p:cNvPr id="80" name="그룹 95">
              <a:extLst>
                <a:ext uri="{FF2B5EF4-FFF2-40B4-BE49-F238E27FC236}">
                  <a16:creationId xmlns:a16="http://schemas.microsoft.com/office/drawing/2014/main" id="{4389DEC3-32CD-471F-AF90-CB9A9901B534}"/>
                </a:ext>
              </a:extLst>
            </p:cNvPr>
            <p:cNvGrpSpPr/>
            <p:nvPr/>
          </p:nvGrpSpPr>
          <p:grpSpPr>
            <a:xfrm>
              <a:off x="4788030" y="3653188"/>
              <a:ext cx="1547554" cy="869798"/>
              <a:chOff x="4788030" y="3653188"/>
              <a:chExt cx="1547554" cy="869798"/>
            </a:xfrm>
          </p:grpSpPr>
          <p:grpSp>
            <p:nvGrpSpPr>
              <p:cNvPr id="82" name="그룹 86">
                <a:extLst>
                  <a:ext uri="{FF2B5EF4-FFF2-40B4-BE49-F238E27FC236}">
                    <a16:creationId xmlns:a16="http://schemas.microsoft.com/office/drawing/2014/main" id="{7DDBD1F7-468D-46F8-BAEF-DC42D107B3ED}"/>
                  </a:ext>
                </a:extLst>
              </p:cNvPr>
              <p:cNvGrpSpPr/>
              <p:nvPr/>
            </p:nvGrpSpPr>
            <p:grpSpPr>
              <a:xfrm>
                <a:off x="5117724" y="3653188"/>
                <a:ext cx="886499" cy="869798"/>
                <a:chOff x="4384676" y="3600450"/>
                <a:chExt cx="844550" cy="793750"/>
              </a:xfrm>
            </p:grpSpPr>
            <p:sp>
              <p:nvSpPr>
                <p:cNvPr id="84" name="Freeform 39">
                  <a:extLst>
                    <a:ext uri="{FF2B5EF4-FFF2-40B4-BE49-F238E27FC236}">
                      <a16:creationId xmlns:a16="http://schemas.microsoft.com/office/drawing/2014/main" id="{2421C08C-CA3B-40DF-929C-5ACC35ACE3C7}"/>
                    </a:ext>
                  </a:extLst>
                </p:cNvPr>
                <p:cNvSpPr>
                  <a:spLocks/>
                </p:cNvSpPr>
                <p:nvPr/>
              </p:nvSpPr>
              <p:spPr bwMode="auto">
                <a:xfrm>
                  <a:off x="4384676" y="3600450"/>
                  <a:ext cx="422275" cy="793750"/>
                </a:xfrm>
                <a:custGeom>
                  <a:avLst/>
                  <a:gdLst>
                    <a:gd name="T0" fmla="*/ 0 w 266"/>
                    <a:gd name="T1" fmla="*/ 0 h 500"/>
                    <a:gd name="T2" fmla="*/ 0 w 266"/>
                    <a:gd name="T3" fmla="*/ 96 h 500"/>
                    <a:gd name="T4" fmla="*/ 266 w 266"/>
                    <a:gd name="T5" fmla="*/ 500 h 500"/>
                    <a:gd name="T6" fmla="*/ 266 w 266"/>
                    <a:gd name="T7" fmla="*/ 404 h 500"/>
                    <a:gd name="T8" fmla="*/ 0 w 266"/>
                    <a:gd name="T9" fmla="*/ 0 h 500"/>
                  </a:gdLst>
                  <a:ahLst/>
                  <a:cxnLst>
                    <a:cxn ang="0">
                      <a:pos x="T0" y="T1"/>
                    </a:cxn>
                    <a:cxn ang="0">
                      <a:pos x="T2" y="T3"/>
                    </a:cxn>
                    <a:cxn ang="0">
                      <a:pos x="T4" y="T5"/>
                    </a:cxn>
                    <a:cxn ang="0">
                      <a:pos x="T6" y="T7"/>
                    </a:cxn>
                    <a:cxn ang="0">
                      <a:pos x="T8" y="T9"/>
                    </a:cxn>
                  </a:cxnLst>
                  <a:rect l="0" t="0" r="r" b="b"/>
                  <a:pathLst>
                    <a:path w="266" h="500">
                      <a:moveTo>
                        <a:pt x="0" y="0"/>
                      </a:moveTo>
                      <a:lnTo>
                        <a:pt x="0" y="96"/>
                      </a:lnTo>
                      <a:lnTo>
                        <a:pt x="266" y="500"/>
                      </a:lnTo>
                      <a:lnTo>
                        <a:pt x="266" y="404"/>
                      </a:lnTo>
                      <a:lnTo>
                        <a:pt x="0"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5" name="Freeform 40">
                  <a:extLst>
                    <a:ext uri="{FF2B5EF4-FFF2-40B4-BE49-F238E27FC236}">
                      <a16:creationId xmlns:a16="http://schemas.microsoft.com/office/drawing/2014/main" id="{F364BA27-99C1-488D-92D8-0A5D4A7A11E6}"/>
                    </a:ext>
                  </a:extLst>
                </p:cNvPr>
                <p:cNvSpPr>
                  <a:spLocks/>
                </p:cNvSpPr>
                <p:nvPr/>
              </p:nvSpPr>
              <p:spPr bwMode="auto">
                <a:xfrm>
                  <a:off x="4806951" y="3600450"/>
                  <a:ext cx="422275" cy="793750"/>
                </a:xfrm>
                <a:custGeom>
                  <a:avLst/>
                  <a:gdLst>
                    <a:gd name="T0" fmla="*/ 266 w 266"/>
                    <a:gd name="T1" fmla="*/ 0 h 500"/>
                    <a:gd name="T2" fmla="*/ 266 w 266"/>
                    <a:gd name="T3" fmla="*/ 96 h 500"/>
                    <a:gd name="T4" fmla="*/ 0 w 266"/>
                    <a:gd name="T5" fmla="*/ 500 h 500"/>
                    <a:gd name="T6" fmla="*/ 0 w 266"/>
                    <a:gd name="T7" fmla="*/ 404 h 500"/>
                    <a:gd name="T8" fmla="*/ 266 w 266"/>
                    <a:gd name="T9" fmla="*/ 0 h 500"/>
                  </a:gdLst>
                  <a:ahLst/>
                  <a:cxnLst>
                    <a:cxn ang="0">
                      <a:pos x="T0" y="T1"/>
                    </a:cxn>
                    <a:cxn ang="0">
                      <a:pos x="T2" y="T3"/>
                    </a:cxn>
                    <a:cxn ang="0">
                      <a:pos x="T4" y="T5"/>
                    </a:cxn>
                    <a:cxn ang="0">
                      <a:pos x="T6" y="T7"/>
                    </a:cxn>
                    <a:cxn ang="0">
                      <a:pos x="T8" y="T9"/>
                    </a:cxn>
                  </a:cxnLst>
                  <a:rect l="0" t="0" r="r" b="b"/>
                  <a:pathLst>
                    <a:path w="266" h="500">
                      <a:moveTo>
                        <a:pt x="266" y="0"/>
                      </a:moveTo>
                      <a:lnTo>
                        <a:pt x="266" y="96"/>
                      </a:lnTo>
                      <a:lnTo>
                        <a:pt x="0" y="500"/>
                      </a:lnTo>
                      <a:lnTo>
                        <a:pt x="0" y="404"/>
                      </a:lnTo>
                      <a:lnTo>
                        <a:pt x="266"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6" name="Freeform 119">
                  <a:extLst>
                    <a:ext uri="{FF2B5EF4-FFF2-40B4-BE49-F238E27FC236}">
                      <a16:creationId xmlns:a16="http://schemas.microsoft.com/office/drawing/2014/main" id="{C89E7974-409C-474E-BCB5-10569C7E1359}"/>
                    </a:ext>
                  </a:extLst>
                </p:cNvPr>
                <p:cNvSpPr>
                  <a:spLocks/>
                </p:cNvSpPr>
                <p:nvPr/>
              </p:nvSpPr>
              <p:spPr bwMode="auto">
                <a:xfrm>
                  <a:off x="4384676" y="3600450"/>
                  <a:ext cx="844550" cy="641350"/>
                </a:xfrm>
                <a:custGeom>
                  <a:avLst/>
                  <a:gdLst>
                    <a:gd name="T0" fmla="*/ 266 w 532"/>
                    <a:gd name="T1" fmla="*/ 404 h 404"/>
                    <a:gd name="T2" fmla="*/ 532 w 532"/>
                    <a:gd name="T3" fmla="*/ 0 h 404"/>
                    <a:gd name="T4" fmla="*/ 0 w 532"/>
                    <a:gd name="T5" fmla="*/ 0 h 404"/>
                    <a:gd name="T6" fmla="*/ 266 w 532"/>
                    <a:gd name="T7" fmla="*/ 404 h 404"/>
                  </a:gdLst>
                  <a:ahLst/>
                  <a:cxnLst>
                    <a:cxn ang="0">
                      <a:pos x="T0" y="T1"/>
                    </a:cxn>
                    <a:cxn ang="0">
                      <a:pos x="T2" y="T3"/>
                    </a:cxn>
                    <a:cxn ang="0">
                      <a:pos x="T4" y="T5"/>
                    </a:cxn>
                    <a:cxn ang="0">
                      <a:pos x="T6" y="T7"/>
                    </a:cxn>
                  </a:cxnLst>
                  <a:rect l="0" t="0" r="r" b="b"/>
                  <a:pathLst>
                    <a:path w="532" h="404">
                      <a:moveTo>
                        <a:pt x="266" y="404"/>
                      </a:moveTo>
                      <a:lnTo>
                        <a:pt x="532" y="0"/>
                      </a:lnTo>
                      <a:lnTo>
                        <a:pt x="0" y="0"/>
                      </a:lnTo>
                      <a:lnTo>
                        <a:pt x="266" y="404"/>
                      </a:lnTo>
                      <a:close/>
                    </a:path>
                  </a:pathLst>
                </a:custGeom>
                <a:solidFill>
                  <a:srgbClr val="E5329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83" name="TextBox 116">
                <a:extLst>
                  <a:ext uri="{FF2B5EF4-FFF2-40B4-BE49-F238E27FC236}">
                    <a16:creationId xmlns:a16="http://schemas.microsoft.com/office/drawing/2014/main" id="{F6B20986-C94D-4410-B4FF-4AF213243782}"/>
                  </a:ext>
                </a:extLst>
              </p:cNvPr>
              <p:cNvSpPr txBox="1"/>
              <p:nvPr/>
            </p:nvSpPr>
            <p:spPr>
              <a:xfrm>
                <a:off x="4788030" y="3740934"/>
                <a:ext cx="1547554"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5. Warum</a:t>
                </a:r>
              </a:p>
            </p:txBody>
          </p:sp>
        </p:grpSp>
        <p:sp>
          <p:nvSpPr>
            <p:cNvPr id="81" name="Freeform 79">
              <a:extLst>
                <a:ext uri="{FF2B5EF4-FFF2-40B4-BE49-F238E27FC236}">
                  <a16:creationId xmlns:a16="http://schemas.microsoft.com/office/drawing/2014/main" id="{E54F2114-94A1-41AC-87CB-9D2DC95B6BA8}"/>
                </a:ext>
              </a:extLst>
            </p:cNvPr>
            <p:cNvSpPr>
              <a:spLocks/>
            </p:cNvSpPr>
            <p:nvPr/>
          </p:nvSpPr>
          <p:spPr bwMode="auto">
            <a:xfrm>
              <a:off x="5117397" y="3652671"/>
              <a:ext cx="887009" cy="100276"/>
            </a:xfrm>
            <a:custGeom>
              <a:avLst/>
              <a:gdLst>
                <a:gd name="T0" fmla="*/ 0 w 490"/>
                <a:gd name="T1" fmla="*/ 0 h 53"/>
                <a:gd name="T2" fmla="*/ 35 w 490"/>
                <a:gd name="T3" fmla="*/ 53 h 53"/>
                <a:gd name="T4" fmla="*/ 455 w 490"/>
                <a:gd name="T5" fmla="*/ 53 h 53"/>
                <a:gd name="T6" fmla="*/ 490 w 490"/>
                <a:gd name="T7" fmla="*/ 0 h 53"/>
                <a:gd name="T8" fmla="*/ 0 w 490"/>
                <a:gd name="T9" fmla="*/ 0 h 53"/>
              </a:gdLst>
              <a:ahLst/>
              <a:cxnLst>
                <a:cxn ang="0">
                  <a:pos x="T0" y="T1"/>
                </a:cxn>
                <a:cxn ang="0">
                  <a:pos x="T2" y="T3"/>
                </a:cxn>
                <a:cxn ang="0">
                  <a:pos x="T4" y="T5"/>
                </a:cxn>
                <a:cxn ang="0">
                  <a:pos x="T6" y="T7"/>
                </a:cxn>
                <a:cxn ang="0">
                  <a:pos x="T8" y="T9"/>
                </a:cxn>
              </a:cxnLst>
              <a:rect l="0" t="0" r="r" b="b"/>
              <a:pathLst>
                <a:path w="490" h="53">
                  <a:moveTo>
                    <a:pt x="0" y="0"/>
                  </a:moveTo>
                  <a:lnTo>
                    <a:pt x="35" y="53"/>
                  </a:lnTo>
                  <a:lnTo>
                    <a:pt x="455" y="53"/>
                  </a:lnTo>
                  <a:lnTo>
                    <a:pt x="490" y="0"/>
                  </a:lnTo>
                  <a:lnTo>
                    <a:pt x="0" y="0"/>
                  </a:lnTo>
                  <a:close/>
                </a:path>
              </a:pathLst>
            </a:custGeom>
            <a:solidFill>
              <a:schemeClr val="accent6">
                <a:lumMod val="50000"/>
                <a:alpha val="40000"/>
              </a:schemeClr>
            </a:solidFill>
            <a:ln w="9525">
              <a:noFill/>
              <a:round/>
              <a:headEnd/>
              <a:tailEnd/>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grpSp>
      <p:cxnSp>
        <p:nvCxnSpPr>
          <p:cNvPr id="87" name="Straight Connector 120">
            <a:extLst>
              <a:ext uri="{FF2B5EF4-FFF2-40B4-BE49-F238E27FC236}">
                <a16:creationId xmlns:a16="http://schemas.microsoft.com/office/drawing/2014/main" id="{EF0C3D0D-A0A8-45D2-BC2D-63F5446E3A4A}"/>
              </a:ext>
            </a:extLst>
          </p:cNvPr>
          <p:cNvCxnSpPr>
            <a:cxnSpLocks/>
          </p:cNvCxnSpPr>
          <p:nvPr/>
        </p:nvCxnSpPr>
        <p:spPr>
          <a:xfrm flipH="1" flipV="1">
            <a:off x="5538661" y="4634322"/>
            <a:ext cx="1336391" cy="6804"/>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88" name="Straight Connector 127">
            <a:extLst>
              <a:ext uri="{FF2B5EF4-FFF2-40B4-BE49-F238E27FC236}">
                <a16:creationId xmlns:a16="http://schemas.microsoft.com/office/drawing/2014/main" id="{A087AEF7-0969-47EA-B298-2C32221D623A}"/>
              </a:ext>
            </a:extLst>
          </p:cNvPr>
          <p:cNvCxnSpPr/>
          <p:nvPr/>
        </p:nvCxnSpPr>
        <p:spPr>
          <a:xfrm>
            <a:off x="8091427" y="5138049"/>
            <a:ext cx="1800978"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sp>
        <p:nvSpPr>
          <p:cNvPr id="101" name="TextBox 70">
            <a:extLst>
              <a:ext uri="{FF2B5EF4-FFF2-40B4-BE49-F238E27FC236}">
                <a16:creationId xmlns:a16="http://schemas.microsoft.com/office/drawing/2014/main" id="{7DCF158B-63D1-4FC3-9A91-EA7E1194C2C3}"/>
              </a:ext>
            </a:extLst>
          </p:cNvPr>
          <p:cNvSpPr txBox="1"/>
          <p:nvPr/>
        </p:nvSpPr>
        <p:spPr>
          <a:xfrm>
            <a:off x="9905046" y="2587451"/>
            <a:ext cx="1905252" cy="1077218"/>
          </a:xfrm>
          <a:prstGeom prst="rect">
            <a:avLst/>
          </a:prstGeom>
          <a:noFill/>
        </p:spPr>
        <p:txBody>
          <a:bodyPr wrap="square" rtlCol="0">
            <a:spAutoFit/>
          </a:bodyPr>
          <a:lstStyle/>
          <a:p>
            <a:r>
              <a:rPr lang="en-GB" sz="1600" b="1" dirty="0">
                <a:solidFill>
                  <a:schemeClr val="tx2"/>
                </a:solidFill>
                <a:latin typeface="+mj-lt"/>
                <a:ea typeface="Roboto" charset="0"/>
                <a:cs typeface="Roboto" charset="0"/>
              </a:rPr>
              <a:t>Da </a:t>
            </a:r>
            <a:r>
              <a:rPr lang="en-GB" sz="1600" b="1" dirty="0" err="1">
                <a:solidFill>
                  <a:schemeClr val="tx2"/>
                </a:solidFill>
                <a:latin typeface="+mj-lt"/>
                <a:ea typeface="Roboto" charset="0"/>
                <a:cs typeface="Roboto" charset="0"/>
              </a:rPr>
              <a:t>unsere</a:t>
            </a:r>
            <a:r>
              <a:rPr lang="en-GB" sz="1600" b="1" dirty="0">
                <a:solidFill>
                  <a:schemeClr val="tx2"/>
                </a:solidFill>
                <a:latin typeface="+mj-lt"/>
                <a:ea typeface="Roboto" charset="0"/>
                <a:cs typeface="Roboto" charset="0"/>
              </a:rPr>
              <a:t> </a:t>
            </a:r>
            <a:r>
              <a:rPr lang="en-GB" sz="1600" b="1" dirty="0" err="1">
                <a:solidFill>
                  <a:schemeClr val="tx2"/>
                </a:solidFill>
                <a:latin typeface="+mj-lt"/>
                <a:ea typeface="Roboto" charset="0"/>
                <a:cs typeface="Roboto" charset="0"/>
              </a:rPr>
              <a:t>Reaktionszeit</a:t>
            </a:r>
            <a:r>
              <a:rPr lang="en-GB" sz="1600" b="1" dirty="0">
                <a:solidFill>
                  <a:schemeClr val="tx2"/>
                </a:solidFill>
                <a:latin typeface="+mj-lt"/>
                <a:ea typeface="Roboto" charset="0"/>
                <a:cs typeface="Roboto" charset="0"/>
              </a:rPr>
              <a:t> für Serviceanfragen</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zu lang ist</a:t>
            </a:r>
          </a:p>
        </p:txBody>
      </p:sp>
      <p:sp>
        <p:nvSpPr>
          <p:cNvPr id="103" name="TextBox 74">
            <a:extLst>
              <a:ext uri="{FF2B5EF4-FFF2-40B4-BE49-F238E27FC236}">
                <a16:creationId xmlns:a16="http://schemas.microsoft.com/office/drawing/2014/main" id="{34AAC741-2EA7-4451-88B4-C0A03D106824}"/>
              </a:ext>
            </a:extLst>
          </p:cNvPr>
          <p:cNvSpPr txBox="1"/>
          <p:nvPr/>
        </p:nvSpPr>
        <p:spPr>
          <a:xfrm>
            <a:off x="9892405" y="3741543"/>
            <a:ext cx="2281715" cy="830997"/>
          </a:xfrm>
          <a:prstGeom prst="rect">
            <a:avLst/>
          </a:prstGeom>
          <a:noFill/>
        </p:spPr>
        <p:txBody>
          <a:bodyPr wrap="none" rtlCol="0">
            <a:spAutoFit/>
          </a:bodyPr>
          <a:lstStyle/>
          <a:p>
            <a:r>
              <a:rPr lang="en-GB" sz="1600" b="1" dirty="0">
                <a:solidFill>
                  <a:schemeClr val="tx2"/>
                </a:solidFill>
                <a:latin typeface="+mj-lt"/>
                <a:ea typeface="Roboto" charset="0"/>
                <a:cs typeface="Roboto" charset="0"/>
              </a:rPr>
              <a:t>Die Anzahl der Kunden </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Probleme wurde deutlich </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unterschätzt</a:t>
            </a:r>
          </a:p>
        </p:txBody>
      </p:sp>
      <p:sp>
        <p:nvSpPr>
          <p:cNvPr id="105" name="TextBox 76">
            <a:extLst>
              <a:ext uri="{FF2B5EF4-FFF2-40B4-BE49-F238E27FC236}">
                <a16:creationId xmlns:a16="http://schemas.microsoft.com/office/drawing/2014/main" id="{0ADCE387-C8C0-422A-A216-B312CFA06B3B}"/>
              </a:ext>
            </a:extLst>
          </p:cNvPr>
          <p:cNvSpPr txBox="1"/>
          <p:nvPr/>
        </p:nvSpPr>
        <p:spPr>
          <a:xfrm>
            <a:off x="9943313" y="4742503"/>
            <a:ext cx="2327456" cy="1077218"/>
          </a:xfrm>
          <a:prstGeom prst="rect">
            <a:avLst/>
          </a:prstGeom>
          <a:noFill/>
        </p:spPr>
        <p:txBody>
          <a:bodyPr wrap="square" rtlCol="0">
            <a:spAutoFit/>
          </a:bodyPr>
          <a:lstStyle/>
          <a:p>
            <a:r>
              <a:rPr lang="en-GB" sz="1600" b="1" dirty="0">
                <a:solidFill>
                  <a:schemeClr val="tx2"/>
                </a:solidFill>
                <a:latin typeface="+mj-lt"/>
                <a:ea typeface="Roboto" charset="0"/>
                <a:cs typeface="Roboto" charset="0"/>
              </a:rPr>
              <a:t>Es gab </a:t>
            </a:r>
            <a:r>
              <a:rPr lang="en-GB" sz="1600" b="1" dirty="0" err="1">
                <a:solidFill>
                  <a:schemeClr val="tx2"/>
                </a:solidFill>
                <a:latin typeface="+mj-lt"/>
                <a:ea typeface="Roboto" charset="0"/>
                <a:cs typeface="Roboto" charset="0"/>
              </a:rPr>
              <a:t>keine</a:t>
            </a:r>
            <a:r>
              <a:rPr lang="en-GB" sz="1600" b="1" dirty="0">
                <a:solidFill>
                  <a:schemeClr val="tx2"/>
                </a:solidFill>
                <a:latin typeface="+mj-lt"/>
                <a:ea typeface="Roboto" charset="0"/>
                <a:cs typeface="Roboto" charset="0"/>
              </a:rPr>
              <a:t> systema-</a:t>
            </a:r>
            <a:r>
              <a:rPr lang="en-GB" sz="1600" b="1" dirty="0" err="1">
                <a:solidFill>
                  <a:schemeClr val="tx2"/>
                </a:solidFill>
                <a:latin typeface="+mj-lt"/>
                <a:ea typeface="Roboto" charset="0"/>
                <a:cs typeface="Roboto" charset="0"/>
              </a:rPr>
              <a:t>tischen</a:t>
            </a:r>
            <a:r>
              <a:rPr lang="en-GB" sz="1600" b="1" dirty="0">
                <a:solidFill>
                  <a:schemeClr val="tx2"/>
                </a:solidFill>
                <a:latin typeface="+mj-lt"/>
                <a:ea typeface="Roboto" charset="0"/>
                <a:cs typeface="Roboto" charset="0"/>
              </a:rPr>
              <a:t> End-User-Tests bevor das Produkt eingeführt wurde</a:t>
            </a:r>
          </a:p>
        </p:txBody>
      </p:sp>
      <p:sp>
        <p:nvSpPr>
          <p:cNvPr id="107" name="TextBox 123">
            <a:extLst>
              <a:ext uri="{FF2B5EF4-FFF2-40B4-BE49-F238E27FC236}">
                <a16:creationId xmlns:a16="http://schemas.microsoft.com/office/drawing/2014/main" id="{658040DE-DA39-4245-81BD-0AF91A225751}"/>
              </a:ext>
            </a:extLst>
          </p:cNvPr>
          <p:cNvSpPr txBox="1"/>
          <p:nvPr/>
        </p:nvSpPr>
        <p:spPr>
          <a:xfrm>
            <a:off x="3803116" y="2093384"/>
            <a:ext cx="1738938" cy="584775"/>
          </a:xfrm>
          <a:prstGeom prst="rect">
            <a:avLst/>
          </a:prstGeom>
          <a:noFill/>
        </p:spPr>
        <p:txBody>
          <a:bodyPr wrap="none" rtlCol="0">
            <a:spAutoFit/>
          </a:bodyPr>
          <a:lstStyle/>
          <a:p>
            <a:pPr algn="r"/>
            <a:r>
              <a:rPr lang="en-GB" sz="1600" b="1" dirty="0">
                <a:solidFill>
                  <a:schemeClr val="tx2"/>
                </a:solidFill>
                <a:latin typeface="+mj-lt"/>
                <a:ea typeface="Roboto" charset="0"/>
                <a:cs typeface="Roboto" charset="0"/>
              </a:rPr>
              <a:t>Kunden bewerten</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Service Qualität niedrig</a:t>
            </a:r>
          </a:p>
        </p:txBody>
      </p:sp>
      <p:sp>
        <p:nvSpPr>
          <p:cNvPr id="109" name="TextBox 125">
            <a:extLst>
              <a:ext uri="{FF2B5EF4-FFF2-40B4-BE49-F238E27FC236}">
                <a16:creationId xmlns:a16="http://schemas.microsoft.com/office/drawing/2014/main" id="{E3D924A1-8531-4D1F-B518-2635FB651A63}"/>
              </a:ext>
            </a:extLst>
          </p:cNvPr>
          <p:cNvSpPr txBox="1"/>
          <p:nvPr/>
        </p:nvSpPr>
        <p:spPr>
          <a:xfrm>
            <a:off x="3626342" y="3516623"/>
            <a:ext cx="1912319" cy="830997"/>
          </a:xfrm>
          <a:prstGeom prst="rect">
            <a:avLst/>
          </a:prstGeom>
          <a:noFill/>
        </p:spPr>
        <p:txBody>
          <a:bodyPr wrap="none" rtlCol="0">
            <a:spAutoFit/>
          </a:bodyPr>
          <a:lstStyle/>
          <a:p>
            <a:pPr algn="r"/>
            <a:r>
              <a:rPr lang="en-GB" sz="1600" b="1" dirty="0">
                <a:solidFill>
                  <a:schemeClr val="tx2"/>
                </a:solidFill>
                <a:latin typeface="+mj-lt"/>
                <a:ea typeface="Roboto" charset="0"/>
                <a:cs typeface="Roboto" charset="0"/>
              </a:rPr>
              <a:t>Denn wir haben nicht</a:t>
            </a:r>
            <a:br>
              <a:rPr lang="en-GB" sz="1600" b="1" dirty="0">
                <a:solidFill>
                  <a:schemeClr val="tx2"/>
                </a:solidFill>
                <a:latin typeface="+mj-lt"/>
                <a:ea typeface="Roboto" charset="0"/>
                <a:cs typeface="Roboto" charset="0"/>
              </a:rPr>
            </a:br>
            <a:r>
              <a:rPr lang="en-GB" sz="1600" b="1" dirty="0" err="1">
                <a:solidFill>
                  <a:schemeClr val="tx2"/>
                </a:solidFill>
                <a:latin typeface="+mj-lt"/>
                <a:ea typeface="Roboto" charset="0"/>
                <a:cs typeface="Roboto" charset="0"/>
              </a:rPr>
              <a:t>genug</a:t>
            </a:r>
            <a:r>
              <a:rPr lang="en-GB" sz="1600" b="1" dirty="0">
                <a:solidFill>
                  <a:schemeClr val="tx2"/>
                </a:solidFill>
                <a:latin typeface="+mj-lt"/>
                <a:ea typeface="Roboto" charset="0"/>
                <a:cs typeface="Roboto" charset="0"/>
              </a:rPr>
              <a:t> Leute, die</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im Service arbeiten</a:t>
            </a:r>
          </a:p>
        </p:txBody>
      </p:sp>
      <p:sp>
        <p:nvSpPr>
          <p:cNvPr id="111" name="TextBox 129">
            <a:extLst>
              <a:ext uri="{FF2B5EF4-FFF2-40B4-BE49-F238E27FC236}">
                <a16:creationId xmlns:a16="http://schemas.microsoft.com/office/drawing/2014/main" id="{8CA47DF1-54BF-4A04-9A77-ABB9C7C67696}"/>
              </a:ext>
            </a:extLst>
          </p:cNvPr>
          <p:cNvSpPr txBox="1"/>
          <p:nvPr/>
        </p:nvSpPr>
        <p:spPr>
          <a:xfrm>
            <a:off x="2848098" y="4621219"/>
            <a:ext cx="3389655" cy="830997"/>
          </a:xfrm>
          <a:prstGeom prst="rect">
            <a:avLst/>
          </a:prstGeom>
          <a:noFill/>
        </p:spPr>
        <p:txBody>
          <a:bodyPr wrap="square" rtlCol="0">
            <a:spAutoFit/>
          </a:bodyPr>
          <a:lstStyle/>
          <a:p>
            <a:pPr algn="r"/>
            <a:r>
              <a:rPr lang="en-GB" sz="1600" b="1" dirty="0">
                <a:solidFill>
                  <a:schemeClr val="tx2"/>
                </a:solidFill>
                <a:latin typeface="+mj-lt"/>
                <a:ea typeface="Roboto" charset="0"/>
                <a:cs typeface="Roboto" charset="0"/>
              </a:rPr>
              <a:t>Das Produkt hat noch zahlreiche</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Kinderkrankheiten und war</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noch nicht reif für den Markt</a:t>
            </a:r>
          </a:p>
        </p:txBody>
      </p:sp>
      <p:sp>
        <p:nvSpPr>
          <p:cNvPr id="113" name="TextBox 76">
            <a:extLst>
              <a:ext uri="{FF2B5EF4-FFF2-40B4-BE49-F238E27FC236}">
                <a16:creationId xmlns:a16="http://schemas.microsoft.com/office/drawing/2014/main" id="{FCEA532D-12B3-4E0C-8B0D-EAC5D2BE19C7}"/>
              </a:ext>
            </a:extLst>
          </p:cNvPr>
          <p:cNvSpPr txBox="1"/>
          <p:nvPr/>
        </p:nvSpPr>
        <p:spPr>
          <a:xfrm>
            <a:off x="8725455" y="4861050"/>
            <a:ext cx="758734" cy="338554"/>
          </a:xfrm>
          <a:prstGeom prst="rect">
            <a:avLst/>
          </a:prstGeom>
          <a:noFill/>
        </p:spPr>
        <p:txBody>
          <a:bodyPr wrap="none" rtlCol="0">
            <a:spAutoFit/>
          </a:bodyPr>
          <a:lstStyle/>
          <a:p>
            <a:r>
              <a:rPr lang="en-GB" sz="1600" b="1" dirty="0">
                <a:solidFill>
                  <a:srgbClr val="E53292"/>
                </a:solidFill>
                <a:latin typeface="+mj-lt"/>
                <a:ea typeface="Roboto" charset="0"/>
                <a:cs typeface="Roboto" charset="0"/>
              </a:rPr>
              <a:t>Wurzel</a:t>
            </a:r>
          </a:p>
        </p:txBody>
      </p:sp>
      <p:sp>
        <p:nvSpPr>
          <p:cNvPr id="89" name="Textplatzhalter 1">
            <a:extLst>
              <a:ext uri="{FF2B5EF4-FFF2-40B4-BE49-F238E27FC236}">
                <a16:creationId xmlns:a16="http://schemas.microsoft.com/office/drawing/2014/main" id="{83AD9D2A-778E-47F9-AACC-07097F4DE3C9}"/>
              </a:ext>
            </a:extLst>
          </p:cNvPr>
          <p:cNvSpPr>
            <a:spLocks noGrp="1"/>
          </p:cNvSpPr>
          <p:nvPr>
            <p:ph type="body" sz="quarter" idx="13"/>
          </p:nvPr>
        </p:nvSpPr>
        <p:spPr>
          <a:xfrm>
            <a:off x="1292078" y="579352"/>
            <a:ext cx="6635597" cy="697353"/>
          </a:xfrm>
        </p:spPr>
        <p:txBody>
          <a:bodyPr>
            <a:noAutofit/>
          </a:bodyPr>
          <a:lstStyle/>
          <a:p>
            <a:r>
              <a:rPr lang="en-GB" sz="3200" dirty="0"/>
              <a:t>Tools für die </a:t>
            </a:r>
            <a:r>
              <a:rPr lang="en-GB" sz="3200" dirty="0" err="1"/>
              <a:t>Fehler</a:t>
            </a:r>
            <a:r>
              <a:rPr lang="en-GB" sz="3200" dirty="0"/>
              <a:t>-</a:t>
            </a:r>
            <a:r>
              <a:rPr lang="en-GB" sz="3200" dirty="0" err="1"/>
              <a:t>Ursachen</a:t>
            </a:r>
            <a:r>
              <a:rPr lang="en-GB" sz="3200" dirty="0"/>
              <a:t>-Analyse: 5 Whys</a:t>
            </a:r>
          </a:p>
        </p:txBody>
      </p:sp>
    </p:spTree>
    <p:extLst>
      <p:ext uri="{BB962C8B-B14F-4D97-AF65-F5344CB8AC3E}">
        <p14:creationId xmlns:p14="http://schemas.microsoft.com/office/powerpoint/2010/main" val="131575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25367" y="1805838"/>
            <a:ext cx="3032253" cy="439124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Die Analyse der 5 Whys </a:t>
            </a:r>
            <a:r>
              <a:rPr lang="en-GB" sz="1800" dirty="0" err="1">
                <a:solidFill>
                  <a:srgbClr val="245473"/>
                </a:solidFill>
                <a:latin typeface="+mj-lt"/>
                <a:ea typeface="Open Sans Light" panose="020B0306030504020204" pitchFamily="34" charset="0"/>
                <a:cs typeface="Open Sans Light" panose="020B0306030504020204" pitchFamily="34" charset="0"/>
              </a:rPr>
              <a:t>ist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ein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einfaches</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Werkzeug</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zum</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Aufbohren</a:t>
            </a:r>
            <a:r>
              <a:rPr lang="en-GB" sz="1800" dirty="0">
                <a:solidFill>
                  <a:srgbClr val="245473"/>
                </a:solidFill>
                <a:latin typeface="+mj-lt"/>
                <a:ea typeface="Open Sans Light" panose="020B0306030504020204" pitchFamily="34" charset="0"/>
                <a:cs typeface="Open Sans Light" panose="020B0306030504020204" pitchFamily="34" charset="0"/>
              </a:rPr>
              <a:t> der Problem-</a:t>
            </a:r>
            <a:r>
              <a:rPr lang="en-GB" sz="1800" dirty="0" err="1">
                <a:solidFill>
                  <a:srgbClr val="245473"/>
                </a:solidFill>
                <a:latin typeface="+mj-lt"/>
                <a:ea typeface="Open Sans Light" panose="020B0306030504020204" pitchFamily="34" charset="0"/>
                <a:cs typeface="Open Sans Light" panose="020B0306030504020204" pitchFamily="34" charset="0"/>
              </a:rPr>
              <a:t>stellung</a:t>
            </a:r>
            <a:r>
              <a:rPr lang="en-GB" sz="1800" dirty="0">
                <a:solidFill>
                  <a:srgbClr val="245473"/>
                </a:solidFill>
                <a:latin typeface="+mj-lt"/>
                <a:ea typeface="Open Sans Light" panose="020B0306030504020204" pitchFamily="34" charset="0"/>
                <a:cs typeface="Open Sans Light" panose="020B0306030504020204" pitchFamily="34" charset="0"/>
              </a:rPr>
              <a:t>, bis die </a:t>
            </a:r>
            <a:r>
              <a:rPr lang="en-GB" sz="1800" dirty="0" err="1">
                <a:solidFill>
                  <a:srgbClr val="245473"/>
                </a:solidFill>
                <a:latin typeface="+mj-lt"/>
                <a:ea typeface="Open Sans Light" panose="020B0306030504020204" pitchFamily="34" charset="0"/>
                <a:cs typeface="Open Sans Light" panose="020B0306030504020204" pitchFamily="34" charset="0"/>
              </a:rPr>
              <a:t>Grundursache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identifiziert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ist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indem</a:t>
            </a:r>
            <a:r>
              <a:rPr lang="en-GB" sz="1800" dirty="0">
                <a:solidFill>
                  <a:srgbClr val="245473"/>
                </a:solidFill>
                <a:latin typeface="+mj-lt"/>
                <a:ea typeface="Open Sans Light" panose="020B0306030504020204" pitchFamily="34" charset="0"/>
                <a:cs typeface="Open Sans Light" panose="020B0306030504020204" pitchFamily="34" charset="0"/>
              </a:rPr>
              <a:t> man 5 Mal </a:t>
            </a:r>
            <a:r>
              <a:rPr lang="en-GB" sz="1800" b="1" dirty="0">
                <a:solidFill>
                  <a:srgbClr val="245473"/>
                </a:solidFill>
                <a:latin typeface="+mj-lt"/>
                <a:ea typeface="Open Sans Light" panose="020B0306030504020204" pitchFamily="34" charset="0"/>
                <a:cs typeface="Open Sans Light" panose="020B0306030504020204" pitchFamily="34" charset="0"/>
              </a:rPr>
              <a:t>"WARUM" </a:t>
            </a:r>
            <a:r>
              <a:rPr lang="en-GB" sz="1800" dirty="0" err="1">
                <a:solidFill>
                  <a:srgbClr val="245473"/>
                </a:solidFill>
                <a:latin typeface="+mj-lt"/>
                <a:ea typeface="Open Sans Light" panose="020B0306030504020204" pitchFamily="34" charset="0"/>
                <a:cs typeface="Open Sans Light" panose="020B0306030504020204" pitchFamily="34" charset="0"/>
              </a:rPr>
              <a:t>fragt</a:t>
            </a:r>
            <a:r>
              <a:rPr lang="en-GB" sz="1800" dirty="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n-GB" sz="1800" b="1" dirty="0">
                <a:solidFill>
                  <a:srgbClr val="245473"/>
                </a:solidFill>
                <a:latin typeface="+mj-lt"/>
                <a:ea typeface="Open Sans Light" panose="020B0306030504020204" pitchFamily="34" charset="0"/>
                <a:cs typeface="Open Sans Light" panose="020B0306030504020204" pitchFamily="34" charset="0"/>
              </a:rPr>
              <a:t>Sie </a:t>
            </a:r>
            <a:r>
              <a:rPr lang="en-GB" sz="1800" b="1" dirty="0" err="1">
                <a:solidFill>
                  <a:srgbClr val="245473"/>
                </a:solidFill>
                <a:latin typeface="+mj-lt"/>
                <a:ea typeface="Open Sans Light" panose="020B0306030504020204" pitchFamily="34" charset="0"/>
                <a:cs typeface="Open Sans Light" panose="020B0306030504020204" pitchFamily="34" charset="0"/>
              </a:rPr>
              <a:t>ist</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anwendbar</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wenn</a:t>
            </a:r>
            <a:r>
              <a:rPr lang="en-GB" sz="1800" b="1" dirty="0">
                <a:solidFill>
                  <a:srgbClr val="245473"/>
                </a:solidFill>
                <a:latin typeface="+mj-lt"/>
                <a:ea typeface="Open Sans Light" panose="020B0306030504020204" pitchFamily="34" charset="0"/>
                <a:cs typeface="Open Sans Light" panose="020B0306030504020204" pitchFamily="34" charset="0"/>
              </a:rPr>
              <a:t> Sie </a:t>
            </a:r>
            <a:r>
              <a:rPr lang="en-GB" sz="1800" b="1" dirty="0" err="1">
                <a:solidFill>
                  <a:srgbClr val="245473"/>
                </a:solidFill>
                <a:latin typeface="+mj-lt"/>
                <a:ea typeface="Open Sans Light" panose="020B0306030504020204" pitchFamily="34" charset="0"/>
                <a:cs typeface="Open Sans Light" panose="020B0306030504020204" pitchFamily="34" charset="0"/>
              </a:rPr>
              <a:t>eine</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Ursache</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betrachten</a:t>
            </a:r>
            <a:r>
              <a:rPr lang="en-GB" sz="1800" b="1" dirty="0">
                <a:solidFill>
                  <a:srgbClr val="245473"/>
                </a:solidFill>
                <a:latin typeface="+mj-lt"/>
                <a:ea typeface="Open Sans Light" panose="020B0306030504020204" pitchFamily="34" charset="0"/>
                <a:cs typeface="Open Sans Light" panose="020B0306030504020204" pitchFamily="34" charset="0"/>
              </a:rPr>
              <a:t> und </a:t>
            </a:r>
            <a:r>
              <a:rPr lang="en-GB" sz="1800" b="1" dirty="0" err="1">
                <a:solidFill>
                  <a:srgbClr val="245473"/>
                </a:solidFill>
                <a:latin typeface="+mj-lt"/>
                <a:ea typeface="Open Sans Light" panose="020B0306030504020204" pitchFamily="34" charset="0"/>
                <a:cs typeface="Open Sans Light" panose="020B0306030504020204" pitchFamily="34" charset="0"/>
              </a:rPr>
              <a:t>diese</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aufschlüsseln</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müssen</a:t>
            </a:r>
            <a:r>
              <a:rPr lang="en-GB" sz="1800" b="1" dirty="0">
                <a:solidFill>
                  <a:srgbClr val="245473"/>
                </a:solidFill>
                <a:latin typeface="+mj-lt"/>
                <a:ea typeface="Open Sans Light" panose="020B0306030504020204" pitchFamily="34" charset="0"/>
                <a:cs typeface="Open Sans Light" panose="020B0306030504020204" pitchFamily="34" charset="0"/>
              </a:rPr>
              <a:t>, um </a:t>
            </a:r>
            <a:r>
              <a:rPr lang="en-GB" sz="1800" b="1" dirty="0" err="1">
                <a:solidFill>
                  <a:srgbClr val="245473"/>
                </a:solidFill>
                <a:latin typeface="+mj-lt"/>
                <a:ea typeface="Open Sans Light" panose="020B0306030504020204" pitchFamily="34" charset="0"/>
                <a:cs typeface="Open Sans Light" panose="020B0306030504020204" pitchFamily="34" charset="0"/>
              </a:rPr>
              <a:t>zu</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einer</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Grundursache</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zu</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gelangen</a:t>
            </a:r>
            <a:endParaRPr lang="en-GB" sz="1800" b="1"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Vermeiden</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Sie absichtliche oder unabsichtliche Voreingenommenheit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beim</a:t>
            </a: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8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Beantworten</a:t>
            </a:r>
            <a:endPar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endParaRPr>
          </a:p>
        </p:txBody>
      </p:sp>
      <p:cxnSp>
        <p:nvCxnSpPr>
          <p:cNvPr id="39" name="Straight Connector 53">
            <a:extLst>
              <a:ext uri="{FF2B5EF4-FFF2-40B4-BE49-F238E27FC236}">
                <a16:creationId xmlns:a16="http://schemas.microsoft.com/office/drawing/2014/main" id="{A130A087-E8E2-4891-B441-9A17CA0EF69C}"/>
              </a:ext>
            </a:extLst>
          </p:cNvPr>
          <p:cNvCxnSpPr/>
          <p:nvPr/>
        </p:nvCxnSpPr>
        <p:spPr>
          <a:xfrm>
            <a:off x="8540629" y="4084681"/>
            <a:ext cx="1372774" cy="283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1" name="Straight Connector 54">
            <a:extLst>
              <a:ext uri="{FF2B5EF4-FFF2-40B4-BE49-F238E27FC236}">
                <a16:creationId xmlns:a16="http://schemas.microsoft.com/office/drawing/2014/main" id="{44478C97-2791-4794-A963-30086A585720}"/>
              </a:ext>
            </a:extLst>
          </p:cNvPr>
          <p:cNvCxnSpPr/>
          <p:nvPr/>
        </p:nvCxnSpPr>
        <p:spPr>
          <a:xfrm>
            <a:off x="9063009" y="3032970"/>
            <a:ext cx="842037"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2" name="Straight Connector 55">
            <a:extLst>
              <a:ext uri="{FF2B5EF4-FFF2-40B4-BE49-F238E27FC236}">
                <a16:creationId xmlns:a16="http://schemas.microsoft.com/office/drawing/2014/main" id="{0B4F1369-B9BC-4984-823C-1F26D4DC1712}"/>
              </a:ext>
            </a:extLst>
          </p:cNvPr>
          <p:cNvCxnSpPr/>
          <p:nvPr/>
        </p:nvCxnSpPr>
        <p:spPr>
          <a:xfrm flipH="1">
            <a:off x="5411957" y="3647494"/>
            <a:ext cx="1076982"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3" name="Straight Connector 56">
            <a:extLst>
              <a:ext uri="{FF2B5EF4-FFF2-40B4-BE49-F238E27FC236}">
                <a16:creationId xmlns:a16="http://schemas.microsoft.com/office/drawing/2014/main" id="{9930FEB8-30E6-4CD5-8633-3D45423FD2A4}"/>
              </a:ext>
            </a:extLst>
          </p:cNvPr>
          <p:cNvCxnSpPr/>
          <p:nvPr/>
        </p:nvCxnSpPr>
        <p:spPr>
          <a:xfrm flipH="1">
            <a:off x="5353491" y="2323323"/>
            <a:ext cx="642399" cy="2372"/>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grpSp>
        <p:nvGrpSpPr>
          <p:cNvPr id="44" name="그룹 78">
            <a:extLst>
              <a:ext uri="{FF2B5EF4-FFF2-40B4-BE49-F238E27FC236}">
                <a16:creationId xmlns:a16="http://schemas.microsoft.com/office/drawing/2014/main" id="{B7481D14-633D-4A16-AA8E-084B1B6BBFC1}"/>
              </a:ext>
            </a:extLst>
          </p:cNvPr>
          <p:cNvGrpSpPr/>
          <p:nvPr/>
        </p:nvGrpSpPr>
        <p:grpSpPr>
          <a:xfrm>
            <a:off x="6129440" y="2027484"/>
            <a:ext cx="3061088" cy="513114"/>
            <a:chOff x="4031263" y="1089025"/>
            <a:chExt cx="3061088" cy="513181"/>
          </a:xfrm>
        </p:grpSpPr>
        <p:grpSp>
          <p:nvGrpSpPr>
            <p:cNvPr id="45" name="그룹 81">
              <a:extLst>
                <a:ext uri="{FF2B5EF4-FFF2-40B4-BE49-F238E27FC236}">
                  <a16:creationId xmlns:a16="http://schemas.microsoft.com/office/drawing/2014/main" id="{496AE2BB-4644-4667-86FE-02EE1D8AFAC6}"/>
                </a:ext>
              </a:extLst>
            </p:cNvPr>
            <p:cNvGrpSpPr/>
            <p:nvPr/>
          </p:nvGrpSpPr>
          <p:grpSpPr>
            <a:xfrm>
              <a:off x="4031263" y="1089025"/>
              <a:ext cx="3061088" cy="513181"/>
              <a:chOff x="3349626" y="1260475"/>
              <a:chExt cx="2916238" cy="468313"/>
            </a:xfrm>
          </p:grpSpPr>
          <p:sp>
            <p:nvSpPr>
              <p:cNvPr id="47" name="Rectangle 24">
                <a:extLst>
                  <a:ext uri="{FF2B5EF4-FFF2-40B4-BE49-F238E27FC236}">
                    <a16:creationId xmlns:a16="http://schemas.microsoft.com/office/drawing/2014/main" id="{1E6C79FC-CD8A-4E4F-979A-3008702DE3EB}"/>
                  </a:ext>
                </a:extLst>
              </p:cNvPr>
              <p:cNvSpPr>
                <a:spLocks noChangeArrowheads="1"/>
              </p:cNvSpPr>
              <p:nvPr/>
            </p:nvSpPr>
            <p:spPr bwMode="auto">
              <a:xfrm>
                <a:off x="3556001" y="1576388"/>
                <a:ext cx="2505075" cy="152400"/>
              </a:xfrm>
              <a:prstGeom prst="rect">
                <a:avLst/>
              </a:prstGeom>
              <a:solidFill>
                <a:schemeClr val="accent1">
                  <a:lumMod val="75000"/>
                  <a:lumOff val="2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8" name="Freeform 25">
                <a:extLst>
                  <a:ext uri="{FF2B5EF4-FFF2-40B4-BE49-F238E27FC236}">
                    <a16:creationId xmlns:a16="http://schemas.microsoft.com/office/drawing/2014/main" id="{AFADA212-282E-4D01-9782-0CD3DD54A2CD}"/>
                  </a:ext>
                </a:extLst>
              </p:cNvPr>
              <p:cNvSpPr>
                <a:spLocks/>
              </p:cNvSpPr>
              <p:nvPr/>
            </p:nvSpPr>
            <p:spPr bwMode="auto">
              <a:xfrm>
                <a:off x="3349626" y="1260475"/>
                <a:ext cx="206375" cy="468312"/>
              </a:xfrm>
              <a:custGeom>
                <a:avLst/>
                <a:gdLst>
                  <a:gd name="T0" fmla="*/ 0 w 130"/>
                  <a:gd name="T1" fmla="*/ 0 h 295"/>
                  <a:gd name="T2" fmla="*/ 0 w 130"/>
                  <a:gd name="T3" fmla="*/ 98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8"/>
                    </a:lnTo>
                    <a:lnTo>
                      <a:pt x="130" y="295"/>
                    </a:lnTo>
                    <a:lnTo>
                      <a:pt x="130" y="199"/>
                    </a:lnTo>
                    <a:lnTo>
                      <a:pt x="0"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9" name="Freeform 26">
                <a:extLst>
                  <a:ext uri="{FF2B5EF4-FFF2-40B4-BE49-F238E27FC236}">
                    <a16:creationId xmlns:a16="http://schemas.microsoft.com/office/drawing/2014/main" id="{659B78CE-5128-4BCA-B254-7864BA0237A2}"/>
                  </a:ext>
                </a:extLst>
              </p:cNvPr>
              <p:cNvSpPr>
                <a:spLocks/>
              </p:cNvSpPr>
              <p:nvPr/>
            </p:nvSpPr>
            <p:spPr bwMode="auto">
              <a:xfrm>
                <a:off x="6061076" y="1260475"/>
                <a:ext cx="204788" cy="468312"/>
              </a:xfrm>
              <a:custGeom>
                <a:avLst/>
                <a:gdLst>
                  <a:gd name="T0" fmla="*/ 129 w 129"/>
                  <a:gd name="T1" fmla="*/ 0 h 295"/>
                  <a:gd name="T2" fmla="*/ 129 w 129"/>
                  <a:gd name="T3" fmla="*/ 98 h 295"/>
                  <a:gd name="T4" fmla="*/ 0 w 129"/>
                  <a:gd name="T5" fmla="*/ 295 h 295"/>
                  <a:gd name="T6" fmla="*/ 0 w 129"/>
                  <a:gd name="T7" fmla="*/ 199 h 295"/>
                  <a:gd name="T8" fmla="*/ 129 w 129"/>
                  <a:gd name="T9" fmla="*/ 0 h 295"/>
                </a:gdLst>
                <a:ahLst/>
                <a:cxnLst>
                  <a:cxn ang="0">
                    <a:pos x="T0" y="T1"/>
                  </a:cxn>
                  <a:cxn ang="0">
                    <a:pos x="T2" y="T3"/>
                  </a:cxn>
                  <a:cxn ang="0">
                    <a:pos x="T4" y="T5"/>
                  </a:cxn>
                  <a:cxn ang="0">
                    <a:pos x="T6" y="T7"/>
                  </a:cxn>
                  <a:cxn ang="0">
                    <a:pos x="T8" y="T9"/>
                  </a:cxn>
                </a:cxnLst>
                <a:rect l="0" t="0" r="r" b="b"/>
                <a:pathLst>
                  <a:path w="129" h="295">
                    <a:moveTo>
                      <a:pt x="129" y="0"/>
                    </a:moveTo>
                    <a:lnTo>
                      <a:pt x="129" y="98"/>
                    </a:lnTo>
                    <a:lnTo>
                      <a:pt x="0" y="295"/>
                    </a:lnTo>
                    <a:lnTo>
                      <a:pt x="0" y="199"/>
                    </a:lnTo>
                    <a:lnTo>
                      <a:pt x="129"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50" name="Freeform 41">
                <a:extLst>
                  <a:ext uri="{FF2B5EF4-FFF2-40B4-BE49-F238E27FC236}">
                    <a16:creationId xmlns:a16="http://schemas.microsoft.com/office/drawing/2014/main" id="{5ECC4C0E-79E6-47E1-8669-ACBA90CCAF12}"/>
                  </a:ext>
                </a:extLst>
              </p:cNvPr>
              <p:cNvSpPr>
                <a:spLocks/>
              </p:cNvSpPr>
              <p:nvPr/>
            </p:nvSpPr>
            <p:spPr bwMode="auto">
              <a:xfrm>
                <a:off x="3349626" y="1260475"/>
                <a:ext cx="2916238" cy="315912"/>
              </a:xfrm>
              <a:custGeom>
                <a:avLst/>
                <a:gdLst>
                  <a:gd name="T0" fmla="*/ 1837 w 1837"/>
                  <a:gd name="T1" fmla="*/ 0 h 199"/>
                  <a:gd name="T2" fmla="*/ 0 w 1837"/>
                  <a:gd name="T3" fmla="*/ 0 h 199"/>
                  <a:gd name="T4" fmla="*/ 130 w 1837"/>
                  <a:gd name="T5" fmla="*/ 199 h 199"/>
                  <a:gd name="T6" fmla="*/ 1708 w 1837"/>
                  <a:gd name="T7" fmla="*/ 199 h 199"/>
                  <a:gd name="T8" fmla="*/ 1837 w 1837"/>
                  <a:gd name="T9" fmla="*/ 0 h 199"/>
                </a:gdLst>
                <a:ahLst/>
                <a:cxnLst>
                  <a:cxn ang="0">
                    <a:pos x="T0" y="T1"/>
                  </a:cxn>
                  <a:cxn ang="0">
                    <a:pos x="T2" y="T3"/>
                  </a:cxn>
                  <a:cxn ang="0">
                    <a:pos x="T4" y="T5"/>
                  </a:cxn>
                  <a:cxn ang="0">
                    <a:pos x="T6" y="T7"/>
                  </a:cxn>
                  <a:cxn ang="0">
                    <a:pos x="T8" y="T9"/>
                  </a:cxn>
                </a:cxnLst>
                <a:rect l="0" t="0" r="r" b="b"/>
                <a:pathLst>
                  <a:path w="1837" h="199">
                    <a:moveTo>
                      <a:pt x="1837" y="0"/>
                    </a:moveTo>
                    <a:lnTo>
                      <a:pt x="0" y="0"/>
                    </a:lnTo>
                    <a:lnTo>
                      <a:pt x="130" y="199"/>
                    </a:lnTo>
                    <a:lnTo>
                      <a:pt x="1708" y="199"/>
                    </a:lnTo>
                    <a:lnTo>
                      <a:pt x="1837" y="0"/>
                    </a:lnTo>
                    <a:close/>
                  </a:path>
                </a:pathLst>
              </a:custGeom>
              <a:solidFill>
                <a:schemeClr val="accent1"/>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grpSp>
        <p:sp>
          <p:nvSpPr>
            <p:cNvPr id="46" name="TextBox 79">
              <a:extLst>
                <a:ext uri="{FF2B5EF4-FFF2-40B4-BE49-F238E27FC236}">
                  <a16:creationId xmlns:a16="http://schemas.microsoft.com/office/drawing/2014/main" id="{4B2F984F-5629-4621-9E84-6C93349215E3}"/>
                </a:ext>
              </a:extLst>
            </p:cNvPr>
            <p:cNvSpPr txBox="1"/>
            <p:nvPr/>
          </p:nvSpPr>
          <p:spPr>
            <a:xfrm>
              <a:off x="4678363" y="1181884"/>
              <a:ext cx="1766886"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Problem</a:t>
              </a:r>
            </a:p>
          </p:txBody>
        </p:sp>
      </p:grpSp>
      <p:grpSp>
        <p:nvGrpSpPr>
          <p:cNvPr id="51" name="그룹 79">
            <a:extLst>
              <a:ext uri="{FF2B5EF4-FFF2-40B4-BE49-F238E27FC236}">
                <a16:creationId xmlns:a16="http://schemas.microsoft.com/office/drawing/2014/main" id="{21B08391-95EA-4580-B542-0783E67505C2}"/>
              </a:ext>
            </a:extLst>
          </p:cNvPr>
          <p:cNvGrpSpPr/>
          <p:nvPr/>
        </p:nvGrpSpPr>
        <p:grpSpPr>
          <a:xfrm>
            <a:off x="6334911" y="2783480"/>
            <a:ext cx="2629502" cy="513113"/>
            <a:chOff x="4247889" y="1602206"/>
            <a:chExt cx="2629502" cy="513180"/>
          </a:xfrm>
        </p:grpSpPr>
        <p:grpSp>
          <p:nvGrpSpPr>
            <p:cNvPr id="52" name="그룹 82">
              <a:extLst>
                <a:ext uri="{FF2B5EF4-FFF2-40B4-BE49-F238E27FC236}">
                  <a16:creationId xmlns:a16="http://schemas.microsoft.com/office/drawing/2014/main" id="{B4ECB0B8-99E3-42BA-B446-D34AA86854C5}"/>
                </a:ext>
              </a:extLst>
            </p:cNvPr>
            <p:cNvGrpSpPr/>
            <p:nvPr/>
          </p:nvGrpSpPr>
          <p:grpSpPr>
            <a:xfrm>
              <a:off x="4247889" y="1602206"/>
              <a:ext cx="2629502" cy="513180"/>
              <a:chOff x="3556001" y="1728788"/>
              <a:chExt cx="2505075" cy="468312"/>
            </a:xfrm>
          </p:grpSpPr>
          <p:sp>
            <p:nvSpPr>
              <p:cNvPr id="54" name="Rectangle 27">
                <a:extLst>
                  <a:ext uri="{FF2B5EF4-FFF2-40B4-BE49-F238E27FC236}">
                    <a16:creationId xmlns:a16="http://schemas.microsoft.com/office/drawing/2014/main" id="{2E1B480B-F181-460A-93FD-7D464B81231F}"/>
                  </a:ext>
                </a:extLst>
              </p:cNvPr>
              <p:cNvSpPr>
                <a:spLocks noChangeArrowheads="1"/>
              </p:cNvSpPr>
              <p:nvPr/>
            </p:nvSpPr>
            <p:spPr bwMode="auto">
              <a:xfrm>
                <a:off x="3762376" y="2043113"/>
                <a:ext cx="2090738" cy="153987"/>
              </a:xfrm>
              <a:prstGeom prst="rect">
                <a:avLst/>
              </a:prstGeom>
              <a:solidFill>
                <a:schemeClr val="accent2">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5" name="Freeform 28">
                <a:extLst>
                  <a:ext uri="{FF2B5EF4-FFF2-40B4-BE49-F238E27FC236}">
                    <a16:creationId xmlns:a16="http://schemas.microsoft.com/office/drawing/2014/main" id="{5D50C8C8-240C-4AB4-AA84-6A636FD67A2E}"/>
                  </a:ext>
                </a:extLst>
              </p:cNvPr>
              <p:cNvSpPr>
                <a:spLocks/>
              </p:cNvSpPr>
              <p:nvPr/>
            </p:nvSpPr>
            <p:spPr bwMode="auto">
              <a:xfrm>
                <a:off x="3556001" y="1728788"/>
                <a:ext cx="206375" cy="468312"/>
              </a:xfrm>
              <a:custGeom>
                <a:avLst/>
                <a:gdLst>
                  <a:gd name="T0" fmla="*/ 0 w 130"/>
                  <a:gd name="T1" fmla="*/ 0 h 295"/>
                  <a:gd name="T2" fmla="*/ 0 w 130"/>
                  <a:gd name="T3" fmla="*/ 96 h 295"/>
                  <a:gd name="T4" fmla="*/ 130 w 130"/>
                  <a:gd name="T5" fmla="*/ 295 h 295"/>
                  <a:gd name="T6" fmla="*/ 130 w 130"/>
                  <a:gd name="T7" fmla="*/ 198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6"/>
                    </a:lnTo>
                    <a:lnTo>
                      <a:pt x="130" y="295"/>
                    </a:lnTo>
                    <a:lnTo>
                      <a:pt x="130" y="198"/>
                    </a:lnTo>
                    <a:lnTo>
                      <a:pt x="0"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6" name="Freeform 29">
                <a:extLst>
                  <a:ext uri="{FF2B5EF4-FFF2-40B4-BE49-F238E27FC236}">
                    <a16:creationId xmlns:a16="http://schemas.microsoft.com/office/drawing/2014/main" id="{273C4D32-4AE2-480F-82F6-7C63816EE218}"/>
                  </a:ext>
                </a:extLst>
              </p:cNvPr>
              <p:cNvSpPr>
                <a:spLocks/>
              </p:cNvSpPr>
              <p:nvPr/>
            </p:nvSpPr>
            <p:spPr bwMode="auto">
              <a:xfrm>
                <a:off x="5853113" y="172878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7" name="Freeform 42">
                <a:extLst>
                  <a:ext uri="{FF2B5EF4-FFF2-40B4-BE49-F238E27FC236}">
                    <a16:creationId xmlns:a16="http://schemas.microsoft.com/office/drawing/2014/main" id="{D11302E1-708B-4DD2-BD85-0A04E608AC4C}"/>
                  </a:ext>
                </a:extLst>
              </p:cNvPr>
              <p:cNvSpPr>
                <a:spLocks/>
              </p:cNvSpPr>
              <p:nvPr/>
            </p:nvSpPr>
            <p:spPr bwMode="auto">
              <a:xfrm>
                <a:off x="3556001" y="1728788"/>
                <a:ext cx="2505075" cy="314325"/>
              </a:xfrm>
              <a:custGeom>
                <a:avLst/>
                <a:gdLst>
                  <a:gd name="T0" fmla="*/ 1578 w 1578"/>
                  <a:gd name="T1" fmla="*/ 0 h 198"/>
                  <a:gd name="T2" fmla="*/ 0 w 1578"/>
                  <a:gd name="T3" fmla="*/ 0 h 198"/>
                  <a:gd name="T4" fmla="*/ 130 w 1578"/>
                  <a:gd name="T5" fmla="*/ 198 h 198"/>
                  <a:gd name="T6" fmla="*/ 1447 w 1578"/>
                  <a:gd name="T7" fmla="*/ 198 h 198"/>
                  <a:gd name="T8" fmla="*/ 1578 w 1578"/>
                  <a:gd name="T9" fmla="*/ 0 h 198"/>
                </a:gdLst>
                <a:ahLst/>
                <a:cxnLst>
                  <a:cxn ang="0">
                    <a:pos x="T0" y="T1"/>
                  </a:cxn>
                  <a:cxn ang="0">
                    <a:pos x="T2" y="T3"/>
                  </a:cxn>
                  <a:cxn ang="0">
                    <a:pos x="T4" y="T5"/>
                  </a:cxn>
                  <a:cxn ang="0">
                    <a:pos x="T6" y="T7"/>
                  </a:cxn>
                  <a:cxn ang="0">
                    <a:pos x="T8" y="T9"/>
                  </a:cxn>
                </a:cxnLst>
                <a:rect l="0" t="0" r="r" b="b"/>
                <a:pathLst>
                  <a:path w="1578" h="198">
                    <a:moveTo>
                      <a:pt x="1578" y="0"/>
                    </a:moveTo>
                    <a:lnTo>
                      <a:pt x="0" y="0"/>
                    </a:lnTo>
                    <a:lnTo>
                      <a:pt x="130" y="198"/>
                    </a:lnTo>
                    <a:lnTo>
                      <a:pt x="1447" y="198"/>
                    </a:lnTo>
                    <a:lnTo>
                      <a:pt x="1578" y="0"/>
                    </a:lnTo>
                    <a:close/>
                  </a:path>
                </a:pathLst>
              </a:custGeom>
              <a:solidFill>
                <a:schemeClr val="accent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53" name="TextBox 86">
              <a:extLst>
                <a:ext uri="{FF2B5EF4-FFF2-40B4-BE49-F238E27FC236}">
                  <a16:creationId xmlns:a16="http://schemas.microsoft.com/office/drawing/2014/main" id="{32A25C1B-D722-420F-B654-B469028D3126}"/>
                </a:ext>
              </a:extLst>
            </p:cNvPr>
            <p:cNvSpPr txBox="1"/>
            <p:nvPr/>
          </p:nvSpPr>
          <p:spPr>
            <a:xfrm>
              <a:off x="4788030" y="1694646"/>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1. Warum</a:t>
              </a:r>
            </a:p>
          </p:txBody>
        </p:sp>
      </p:grpSp>
      <p:grpSp>
        <p:nvGrpSpPr>
          <p:cNvPr id="58" name="그룹 80">
            <a:extLst>
              <a:ext uri="{FF2B5EF4-FFF2-40B4-BE49-F238E27FC236}">
                <a16:creationId xmlns:a16="http://schemas.microsoft.com/office/drawing/2014/main" id="{0F86859F-A867-491C-980A-D88AB3E5CC27}"/>
              </a:ext>
            </a:extLst>
          </p:cNvPr>
          <p:cNvGrpSpPr/>
          <p:nvPr/>
        </p:nvGrpSpPr>
        <p:grpSpPr>
          <a:xfrm>
            <a:off x="6551537" y="3308034"/>
            <a:ext cx="2194585" cy="511374"/>
            <a:chOff x="4464514" y="2115386"/>
            <a:chExt cx="2194585" cy="511441"/>
          </a:xfrm>
        </p:grpSpPr>
        <p:grpSp>
          <p:nvGrpSpPr>
            <p:cNvPr id="59" name="그룹 83">
              <a:extLst>
                <a:ext uri="{FF2B5EF4-FFF2-40B4-BE49-F238E27FC236}">
                  <a16:creationId xmlns:a16="http://schemas.microsoft.com/office/drawing/2014/main" id="{6B0AB8DA-D0EF-4906-9CBC-30A3994DCF99}"/>
                </a:ext>
              </a:extLst>
            </p:cNvPr>
            <p:cNvGrpSpPr/>
            <p:nvPr/>
          </p:nvGrpSpPr>
          <p:grpSpPr>
            <a:xfrm>
              <a:off x="4464514" y="2115386"/>
              <a:ext cx="2194585" cy="511441"/>
              <a:chOff x="3762376" y="2197100"/>
              <a:chExt cx="2090738" cy="466725"/>
            </a:xfrm>
          </p:grpSpPr>
          <p:sp>
            <p:nvSpPr>
              <p:cNvPr id="61" name="Rectangle 30">
                <a:extLst>
                  <a:ext uri="{FF2B5EF4-FFF2-40B4-BE49-F238E27FC236}">
                    <a16:creationId xmlns:a16="http://schemas.microsoft.com/office/drawing/2014/main" id="{27AD2CAB-A259-4173-A264-6B9DB05B1DDA}"/>
                  </a:ext>
                </a:extLst>
              </p:cNvPr>
              <p:cNvSpPr>
                <a:spLocks noChangeArrowheads="1"/>
              </p:cNvSpPr>
              <p:nvPr/>
            </p:nvSpPr>
            <p:spPr bwMode="auto">
              <a:xfrm>
                <a:off x="3970338" y="2511425"/>
                <a:ext cx="1674813" cy="152400"/>
              </a:xfrm>
              <a:prstGeom prst="rect">
                <a:avLst/>
              </a:prstGeom>
              <a:solidFill>
                <a:schemeClr val="accent3">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2" name="Freeform 31">
                <a:extLst>
                  <a:ext uri="{FF2B5EF4-FFF2-40B4-BE49-F238E27FC236}">
                    <a16:creationId xmlns:a16="http://schemas.microsoft.com/office/drawing/2014/main" id="{E10C765E-DA7D-4260-8B5F-00D04A052B5F}"/>
                  </a:ext>
                </a:extLst>
              </p:cNvPr>
              <p:cNvSpPr>
                <a:spLocks/>
              </p:cNvSpPr>
              <p:nvPr/>
            </p:nvSpPr>
            <p:spPr bwMode="auto">
              <a:xfrm>
                <a:off x="3762376" y="2197100"/>
                <a:ext cx="207963" cy="466725"/>
              </a:xfrm>
              <a:custGeom>
                <a:avLst/>
                <a:gdLst>
                  <a:gd name="T0" fmla="*/ 0 w 131"/>
                  <a:gd name="T1" fmla="*/ 0 h 294"/>
                  <a:gd name="T2" fmla="*/ 131 w 131"/>
                  <a:gd name="T3" fmla="*/ 198 h 294"/>
                  <a:gd name="T4" fmla="*/ 131 w 131"/>
                  <a:gd name="T5" fmla="*/ 294 h 294"/>
                  <a:gd name="T6" fmla="*/ 0 w 131"/>
                  <a:gd name="T7" fmla="*/ 96 h 294"/>
                  <a:gd name="T8" fmla="*/ 0 w 131"/>
                  <a:gd name="T9" fmla="*/ 0 h 294"/>
                </a:gdLst>
                <a:ahLst/>
                <a:cxnLst>
                  <a:cxn ang="0">
                    <a:pos x="T0" y="T1"/>
                  </a:cxn>
                  <a:cxn ang="0">
                    <a:pos x="T2" y="T3"/>
                  </a:cxn>
                  <a:cxn ang="0">
                    <a:pos x="T4" y="T5"/>
                  </a:cxn>
                  <a:cxn ang="0">
                    <a:pos x="T6" y="T7"/>
                  </a:cxn>
                  <a:cxn ang="0">
                    <a:pos x="T8" y="T9"/>
                  </a:cxn>
                </a:cxnLst>
                <a:rect l="0" t="0" r="r" b="b"/>
                <a:pathLst>
                  <a:path w="131" h="294">
                    <a:moveTo>
                      <a:pt x="0" y="0"/>
                    </a:moveTo>
                    <a:lnTo>
                      <a:pt x="131" y="198"/>
                    </a:lnTo>
                    <a:lnTo>
                      <a:pt x="131" y="294"/>
                    </a:lnTo>
                    <a:lnTo>
                      <a:pt x="0" y="96"/>
                    </a:lnTo>
                    <a:lnTo>
                      <a:pt x="0"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3" name="Freeform 32">
                <a:extLst>
                  <a:ext uri="{FF2B5EF4-FFF2-40B4-BE49-F238E27FC236}">
                    <a16:creationId xmlns:a16="http://schemas.microsoft.com/office/drawing/2014/main" id="{D0BDF1FB-B4A4-4526-A33F-F48057E968E4}"/>
                  </a:ext>
                </a:extLst>
              </p:cNvPr>
              <p:cNvSpPr>
                <a:spLocks/>
              </p:cNvSpPr>
              <p:nvPr/>
            </p:nvSpPr>
            <p:spPr bwMode="auto">
              <a:xfrm>
                <a:off x="5645151" y="2197100"/>
                <a:ext cx="207963" cy="466725"/>
              </a:xfrm>
              <a:custGeom>
                <a:avLst/>
                <a:gdLst>
                  <a:gd name="T0" fmla="*/ 131 w 131"/>
                  <a:gd name="T1" fmla="*/ 0 h 294"/>
                  <a:gd name="T2" fmla="*/ 0 w 131"/>
                  <a:gd name="T3" fmla="*/ 198 h 294"/>
                  <a:gd name="T4" fmla="*/ 0 w 131"/>
                  <a:gd name="T5" fmla="*/ 294 h 294"/>
                  <a:gd name="T6" fmla="*/ 131 w 131"/>
                  <a:gd name="T7" fmla="*/ 96 h 294"/>
                  <a:gd name="T8" fmla="*/ 131 w 131"/>
                  <a:gd name="T9" fmla="*/ 0 h 294"/>
                </a:gdLst>
                <a:ahLst/>
                <a:cxnLst>
                  <a:cxn ang="0">
                    <a:pos x="T0" y="T1"/>
                  </a:cxn>
                  <a:cxn ang="0">
                    <a:pos x="T2" y="T3"/>
                  </a:cxn>
                  <a:cxn ang="0">
                    <a:pos x="T4" y="T5"/>
                  </a:cxn>
                  <a:cxn ang="0">
                    <a:pos x="T6" y="T7"/>
                  </a:cxn>
                  <a:cxn ang="0">
                    <a:pos x="T8" y="T9"/>
                  </a:cxn>
                </a:cxnLst>
                <a:rect l="0" t="0" r="r" b="b"/>
                <a:pathLst>
                  <a:path w="131" h="294">
                    <a:moveTo>
                      <a:pt x="131" y="0"/>
                    </a:moveTo>
                    <a:lnTo>
                      <a:pt x="0" y="198"/>
                    </a:lnTo>
                    <a:lnTo>
                      <a:pt x="0" y="294"/>
                    </a:lnTo>
                    <a:lnTo>
                      <a:pt x="131" y="96"/>
                    </a:lnTo>
                    <a:lnTo>
                      <a:pt x="131"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4" name="Freeform 43">
                <a:extLst>
                  <a:ext uri="{FF2B5EF4-FFF2-40B4-BE49-F238E27FC236}">
                    <a16:creationId xmlns:a16="http://schemas.microsoft.com/office/drawing/2014/main" id="{05556C0A-79B8-4777-A18A-AEBE87305A93}"/>
                  </a:ext>
                </a:extLst>
              </p:cNvPr>
              <p:cNvSpPr>
                <a:spLocks/>
              </p:cNvSpPr>
              <p:nvPr/>
            </p:nvSpPr>
            <p:spPr bwMode="auto">
              <a:xfrm>
                <a:off x="3762376" y="2197100"/>
                <a:ext cx="2090738" cy="314325"/>
              </a:xfrm>
              <a:custGeom>
                <a:avLst/>
                <a:gdLst>
                  <a:gd name="T0" fmla="*/ 0 w 1317"/>
                  <a:gd name="T1" fmla="*/ 0 h 198"/>
                  <a:gd name="T2" fmla="*/ 131 w 1317"/>
                  <a:gd name="T3" fmla="*/ 198 h 198"/>
                  <a:gd name="T4" fmla="*/ 1186 w 1317"/>
                  <a:gd name="T5" fmla="*/ 198 h 198"/>
                  <a:gd name="T6" fmla="*/ 1317 w 1317"/>
                  <a:gd name="T7" fmla="*/ 0 h 198"/>
                  <a:gd name="T8" fmla="*/ 0 w 1317"/>
                  <a:gd name="T9" fmla="*/ 0 h 198"/>
                </a:gdLst>
                <a:ahLst/>
                <a:cxnLst>
                  <a:cxn ang="0">
                    <a:pos x="T0" y="T1"/>
                  </a:cxn>
                  <a:cxn ang="0">
                    <a:pos x="T2" y="T3"/>
                  </a:cxn>
                  <a:cxn ang="0">
                    <a:pos x="T4" y="T5"/>
                  </a:cxn>
                  <a:cxn ang="0">
                    <a:pos x="T6" y="T7"/>
                  </a:cxn>
                  <a:cxn ang="0">
                    <a:pos x="T8" y="T9"/>
                  </a:cxn>
                </a:cxnLst>
                <a:rect l="0" t="0" r="r" b="b"/>
                <a:pathLst>
                  <a:path w="1317" h="198">
                    <a:moveTo>
                      <a:pt x="0" y="0"/>
                    </a:moveTo>
                    <a:lnTo>
                      <a:pt x="131" y="198"/>
                    </a:lnTo>
                    <a:lnTo>
                      <a:pt x="1186" y="198"/>
                    </a:lnTo>
                    <a:lnTo>
                      <a:pt x="1317" y="0"/>
                    </a:lnTo>
                    <a:lnTo>
                      <a:pt x="0" y="0"/>
                    </a:lnTo>
                    <a:close/>
                  </a:path>
                </a:pathLst>
              </a:custGeom>
              <a:solidFill>
                <a:schemeClr val="accent3"/>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0" name="TextBox 93">
              <a:extLst>
                <a:ext uri="{FF2B5EF4-FFF2-40B4-BE49-F238E27FC236}">
                  <a16:creationId xmlns:a16="http://schemas.microsoft.com/office/drawing/2014/main" id="{F3D9397F-F2D1-4EF1-80A4-1641C6C3C853}"/>
                </a:ext>
              </a:extLst>
            </p:cNvPr>
            <p:cNvSpPr txBox="1"/>
            <p:nvPr/>
          </p:nvSpPr>
          <p:spPr>
            <a:xfrm>
              <a:off x="4678363" y="2207409"/>
              <a:ext cx="1766886"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2. Warum</a:t>
              </a:r>
            </a:p>
          </p:txBody>
        </p:sp>
      </p:grpSp>
      <p:grpSp>
        <p:nvGrpSpPr>
          <p:cNvPr id="65" name="그룹 87">
            <a:extLst>
              <a:ext uri="{FF2B5EF4-FFF2-40B4-BE49-F238E27FC236}">
                <a16:creationId xmlns:a16="http://schemas.microsoft.com/office/drawing/2014/main" id="{689EA97F-4EE1-4918-97DC-938E2CA6AF37}"/>
              </a:ext>
            </a:extLst>
          </p:cNvPr>
          <p:cNvGrpSpPr/>
          <p:nvPr/>
        </p:nvGrpSpPr>
        <p:grpSpPr>
          <a:xfrm>
            <a:off x="6769829" y="3830850"/>
            <a:ext cx="1758001" cy="513114"/>
            <a:chOff x="4682806" y="2626827"/>
            <a:chExt cx="1758001" cy="513181"/>
          </a:xfrm>
        </p:grpSpPr>
        <p:grpSp>
          <p:nvGrpSpPr>
            <p:cNvPr id="66" name="그룹 84">
              <a:extLst>
                <a:ext uri="{FF2B5EF4-FFF2-40B4-BE49-F238E27FC236}">
                  <a16:creationId xmlns:a16="http://schemas.microsoft.com/office/drawing/2014/main" id="{9D96B26D-D461-40EE-963F-4274CADD9FCD}"/>
                </a:ext>
              </a:extLst>
            </p:cNvPr>
            <p:cNvGrpSpPr/>
            <p:nvPr/>
          </p:nvGrpSpPr>
          <p:grpSpPr>
            <a:xfrm>
              <a:off x="4682806" y="2626827"/>
              <a:ext cx="1758001" cy="513181"/>
              <a:chOff x="3970338" y="2663825"/>
              <a:chExt cx="1674813" cy="468313"/>
            </a:xfrm>
          </p:grpSpPr>
          <p:sp>
            <p:nvSpPr>
              <p:cNvPr id="68" name="Rectangle 33">
                <a:extLst>
                  <a:ext uri="{FF2B5EF4-FFF2-40B4-BE49-F238E27FC236}">
                    <a16:creationId xmlns:a16="http://schemas.microsoft.com/office/drawing/2014/main" id="{29D8EAA7-BF1A-4F20-A0C1-D9AADD4907A7}"/>
                  </a:ext>
                </a:extLst>
              </p:cNvPr>
              <p:cNvSpPr>
                <a:spLocks noChangeArrowheads="1"/>
              </p:cNvSpPr>
              <p:nvPr/>
            </p:nvSpPr>
            <p:spPr bwMode="auto">
              <a:xfrm>
                <a:off x="4176713" y="2979738"/>
                <a:ext cx="1260475" cy="152400"/>
              </a:xfrm>
              <a:prstGeom prst="rect">
                <a:avLst/>
              </a:prstGeom>
              <a:solidFill>
                <a:schemeClr val="accent4">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9" name="Freeform 34">
                <a:extLst>
                  <a:ext uri="{FF2B5EF4-FFF2-40B4-BE49-F238E27FC236}">
                    <a16:creationId xmlns:a16="http://schemas.microsoft.com/office/drawing/2014/main" id="{22768EC9-6C3B-46FB-8214-CB3EAFF4267A}"/>
                  </a:ext>
                </a:extLst>
              </p:cNvPr>
              <p:cNvSpPr>
                <a:spLocks/>
              </p:cNvSpPr>
              <p:nvPr/>
            </p:nvSpPr>
            <p:spPr bwMode="auto">
              <a:xfrm>
                <a:off x="3970338" y="2663825"/>
                <a:ext cx="206375" cy="468312"/>
              </a:xfrm>
              <a:custGeom>
                <a:avLst/>
                <a:gdLst>
                  <a:gd name="T0" fmla="*/ 0 w 130"/>
                  <a:gd name="T1" fmla="*/ 0 h 295"/>
                  <a:gd name="T2" fmla="*/ 0 w 130"/>
                  <a:gd name="T3" fmla="*/ 97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7"/>
                    </a:lnTo>
                    <a:lnTo>
                      <a:pt x="130" y="295"/>
                    </a:lnTo>
                    <a:lnTo>
                      <a:pt x="130" y="199"/>
                    </a:lnTo>
                    <a:lnTo>
                      <a:pt x="0"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0" name="Freeform 35">
                <a:extLst>
                  <a:ext uri="{FF2B5EF4-FFF2-40B4-BE49-F238E27FC236}">
                    <a16:creationId xmlns:a16="http://schemas.microsoft.com/office/drawing/2014/main" id="{FB849457-6564-4EAD-8329-7FE7DEEF61B0}"/>
                  </a:ext>
                </a:extLst>
              </p:cNvPr>
              <p:cNvSpPr>
                <a:spLocks/>
              </p:cNvSpPr>
              <p:nvPr/>
            </p:nvSpPr>
            <p:spPr bwMode="auto">
              <a:xfrm>
                <a:off x="5437188" y="2663825"/>
                <a:ext cx="207963" cy="468312"/>
              </a:xfrm>
              <a:custGeom>
                <a:avLst/>
                <a:gdLst>
                  <a:gd name="T0" fmla="*/ 131 w 131"/>
                  <a:gd name="T1" fmla="*/ 0 h 295"/>
                  <a:gd name="T2" fmla="*/ 131 w 131"/>
                  <a:gd name="T3" fmla="*/ 97 h 295"/>
                  <a:gd name="T4" fmla="*/ 0 w 131"/>
                  <a:gd name="T5" fmla="*/ 295 h 295"/>
                  <a:gd name="T6" fmla="*/ 0 w 131"/>
                  <a:gd name="T7" fmla="*/ 199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7"/>
                    </a:lnTo>
                    <a:lnTo>
                      <a:pt x="0" y="295"/>
                    </a:lnTo>
                    <a:lnTo>
                      <a:pt x="0" y="199"/>
                    </a:lnTo>
                    <a:lnTo>
                      <a:pt x="131"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1" name="Freeform 44">
                <a:extLst>
                  <a:ext uri="{FF2B5EF4-FFF2-40B4-BE49-F238E27FC236}">
                    <a16:creationId xmlns:a16="http://schemas.microsoft.com/office/drawing/2014/main" id="{A444000A-A61D-4A69-B67D-94CDDBAEAE70}"/>
                  </a:ext>
                </a:extLst>
              </p:cNvPr>
              <p:cNvSpPr>
                <a:spLocks/>
              </p:cNvSpPr>
              <p:nvPr/>
            </p:nvSpPr>
            <p:spPr bwMode="auto">
              <a:xfrm>
                <a:off x="3970338" y="2663825"/>
                <a:ext cx="1674813" cy="315912"/>
              </a:xfrm>
              <a:custGeom>
                <a:avLst/>
                <a:gdLst>
                  <a:gd name="T0" fmla="*/ 130 w 1055"/>
                  <a:gd name="T1" fmla="*/ 199 h 199"/>
                  <a:gd name="T2" fmla="*/ 924 w 1055"/>
                  <a:gd name="T3" fmla="*/ 199 h 199"/>
                  <a:gd name="T4" fmla="*/ 1055 w 1055"/>
                  <a:gd name="T5" fmla="*/ 0 h 199"/>
                  <a:gd name="T6" fmla="*/ 0 w 1055"/>
                  <a:gd name="T7" fmla="*/ 0 h 199"/>
                  <a:gd name="T8" fmla="*/ 130 w 1055"/>
                  <a:gd name="T9" fmla="*/ 199 h 199"/>
                </a:gdLst>
                <a:ahLst/>
                <a:cxnLst>
                  <a:cxn ang="0">
                    <a:pos x="T0" y="T1"/>
                  </a:cxn>
                  <a:cxn ang="0">
                    <a:pos x="T2" y="T3"/>
                  </a:cxn>
                  <a:cxn ang="0">
                    <a:pos x="T4" y="T5"/>
                  </a:cxn>
                  <a:cxn ang="0">
                    <a:pos x="T6" y="T7"/>
                  </a:cxn>
                  <a:cxn ang="0">
                    <a:pos x="T8" y="T9"/>
                  </a:cxn>
                </a:cxnLst>
                <a:rect l="0" t="0" r="r" b="b"/>
                <a:pathLst>
                  <a:path w="1055" h="199">
                    <a:moveTo>
                      <a:pt x="130" y="199"/>
                    </a:moveTo>
                    <a:lnTo>
                      <a:pt x="924" y="199"/>
                    </a:lnTo>
                    <a:lnTo>
                      <a:pt x="1055" y="0"/>
                    </a:lnTo>
                    <a:lnTo>
                      <a:pt x="0" y="0"/>
                    </a:lnTo>
                    <a:lnTo>
                      <a:pt x="130" y="199"/>
                    </a:lnTo>
                    <a:close/>
                  </a:path>
                </a:pathLst>
              </a:custGeom>
              <a:solidFill>
                <a:schemeClr val="accent4"/>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7" name="TextBox 100">
              <a:extLst>
                <a:ext uri="{FF2B5EF4-FFF2-40B4-BE49-F238E27FC236}">
                  <a16:creationId xmlns:a16="http://schemas.microsoft.com/office/drawing/2014/main" id="{59349FC0-ABDF-4BF6-BC49-73B3EE379DC6}"/>
                </a:ext>
              </a:extLst>
            </p:cNvPr>
            <p:cNvSpPr txBox="1"/>
            <p:nvPr/>
          </p:nvSpPr>
          <p:spPr>
            <a:xfrm>
              <a:off x="4788030" y="2720171"/>
              <a:ext cx="1547554"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3. Warum</a:t>
              </a:r>
            </a:p>
          </p:txBody>
        </p:sp>
      </p:grpSp>
      <p:grpSp>
        <p:nvGrpSpPr>
          <p:cNvPr id="72" name="그룹 88">
            <a:extLst>
              <a:ext uri="{FF2B5EF4-FFF2-40B4-BE49-F238E27FC236}">
                <a16:creationId xmlns:a16="http://schemas.microsoft.com/office/drawing/2014/main" id="{C2D72A9E-E158-4F0E-884D-D1617771C65B}"/>
              </a:ext>
            </a:extLst>
          </p:cNvPr>
          <p:cNvGrpSpPr/>
          <p:nvPr/>
        </p:nvGrpSpPr>
        <p:grpSpPr>
          <a:xfrm>
            <a:off x="6986454" y="4355406"/>
            <a:ext cx="1323084" cy="513113"/>
            <a:chOff x="4899432" y="3140008"/>
            <a:chExt cx="1323084" cy="513180"/>
          </a:xfrm>
        </p:grpSpPr>
        <p:grpSp>
          <p:nvGrpSpPr>
            <p:cNvPr id="73" name="그룹 85">
              <a:extLst>
                <a:ext uri="{FF2B5EF4-FFF2-40B4-BE49-F238E27FC236}">
                  <a16:creationId xmlns:a16="http://schemas.microsoft.com/office/drawing/2014/main" id="{083242E3-5102-4257-BFBC-389A544579E1}"/>
                </a:ext>
              </a:extLst>
            </p:cNvPr>
            <p:cNvGrpSpPr/>
            <p:nvPr/>
          </p:nvGrpSpPr>
          <p:grpSpPr>
            <a:xfrm>
              <a:off x="4899432" y="3140008"/>
              <a:ext cx="1323084" cy="513180"/>
              <a:chOff x="4176713" y="3132138"/>
              <a:chExt cx="1260476" cy="468312"/>
            </a:xfrm>
          </p:grpSpPr>
          <p:sp>
            <p:nvSpPr>
              <p:cNvPr id="75" name="Rectangle 36">
                <a:extLst>
                  <a:ext uri="{FF2B5EF4-FFF2-40B4-BE49-F238E27FC236}">
                    <a16:creationId xmlns:a16="http://schemas.microsoft.com/office/drawing/2014/main" id="{0AAFC5CF-87BE-4715-A19E-AE247FCEF4FD}"/>
                  </a:ext>
                </a:extLst>
              </p:cNvPr>
              <p:cNvSpPr>
                <a:spLocks noChangeArrowheads="1"/>
              </p:cNvSpPr>
              <p:nvPr/>
            </p:nvSpPr>
            <p:spPr bwMode="auto">
              <a:xfrm>
                <a:off x="4384676" y="3446463"/>
                <a:ext cx="844550" cy="153987"/>
              </a:xfrm>
              <a:prstGeom prst="rect">
                <a:avLst/>
              </a:prstGeom>
              <a:solidFill>
                <a:schemeClr val="accent5">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6" name="Freeform 37">
                <a:extLst>
                  <a:ext uri="{FF2B5EF4-FFF2-40B4-BE49-F238E27FC236}">
                    <a16:creationId xmlns:a16="http://schemas.microsoft.com/office/drawing/2014/main" id="{A69C3AAC-5677-4C7A-A512-C2AFE5867458}"/>
                  </a:ext>
                </a:extLst>
              </p:cNvPr>
              <p:cNvSpPr>
                <a:spLocks/>
              </p:cNvSpPr>
              <p:nvPr/>
            </p:nvSpPr>
            <p:spPr bwMode="auto">
              <a:xfrm>
                <a:off x="4176713" y="3132138"/>
                <a:ext cx="207963" cy="468312"/>
              </a:xfrm>
              <a:custGeom>
                <a:avLst/>
                <a:gdLst>
                  <a:gd name="T0" fmla="*/ 0 w 131"/>
                  <a:gd name="T1" fmla="*/ 0 h 295"/>
                  <a:gd name="T2" fmla="*/ 0 w 131"/>
                  <a:gd name="T3" fmla="*/ 96 h 295"/>
                  <a:gd name="T4" fmla="*/ 131 w 131"/>
                  <a:gd name="T5" fmla="*/ 295 h 295"/>
                  <a:gd name="T6" fmla="*/ 131 w 131"/>
                  <a:gd name="T7" fmla="*/ 198 h 295"/>
                  <a:gd name="T8" fmla="*/ 0 w 131"/>
                  <a:gd name="T9" fmla="*/ 0 h 295"/>
                </a:gdLst>
                <a:ahLst/>
                <a:cxnLst>
                  <a:cxn ang="0">
                    <a:pos x="T0" y="T1"/>
                  </a:cxn>
                  <a:cxn ang="0">
                    <a:pos x="T2" y="T3"/>
                  </a:cxn>
                  <a:cxn ang="0">
                    <a:pos x="T4" y="T5"/>
                  </a:cxn>
                  <a:cxn ang="0">
                    <a:pos x="T6" y="T7"/>
                  </a:cxn>
                  <a:cxn ang="0">
                    <a:pos x="T8" y="T9"/>
                  </a:cxn>
                </a:cxnLst>
                <a:rect l="0" t="0" r="r" b="b"/>
                <a:pathLst>
                  <a:path w="131" h="295">
                    <a:moveTo>
                      <a:pt x="0" y="0"/>
                    </a:moveTo>
                    <a:lnTo>
                      <a:pt x="0" y="96"/>
                    </a:lnTo>
                    <a:lnTo>
                      <a:pt x="131" y="295"/>
                    </a:lnTo>
                    <a:lnTo>
                      <a:pt x="131" y="198"/>
                    </a:lnTo>
                    <a:lnTo>
                      <a:pt x="0"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7" name="Freeform 38">
                <a:extLst>
                  <a:ext uri="{FF2B5EF4-FFF2-40B4-BE49-F238E27FC236}">
                    <a16:creationId xmlns:a16="http://schemas.microsoft.com/office/drawing/2014/main" id="{F9B269C1-0EDA-435B-98AF-C8BC52DAB21A}"/>
                  </a:ext>
                </a:extLst>
              </p:cNvPr>
              <p:cNvSpPr>
                <a:spLocks/>
              </p:cNvSpPr>
              <p:nvPr/>
            </p:nvSpPr>
            <p:spPr bwMode="auto">
              <a:xfrm>
                <a:off x="5229226" y="313213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8" name="Freeform 45">
                <a:extLst>
                  <a:ext uri="{FF2B5EF4-FFF2-40B4-BE49-F238E27FC236}">
                    <a16:creationId xmlns:a16="http://schemas.microsoft.com/office/drawing/2014/main" id="{57129B35-8F9B-47D1-AC80-490F6B4FFA5A}"/>
                  </a:ext>
                </a:extLst>
              </p:cNvPr>
              <p:cNvSpPr>
                <a:spLocks/>
              </p:cNvSpPr>
              <p:nvPr/>
            </p:nvSpPr>
            <p:spPr bwMode="auto">
              <a:xfrm>
                <a:off x="4176713" y="3132138"/>
                <a:ext cx="1260475" cy="314325"/>
              </a:xfrm>
              <a:custGeom>
                <a:avLst/>
                <a:gdLst>
                  <a:gd name="T0" fmla="*/ 131 w 794"/>
                  <a:gd name="T1" fmla="*/ 198 h 198"/>
                  <a:gd name="T2" fmla="*/ 663 w 794"/>
                  <a:gd name="T3" fmla="*/ 198 h 198"/>
                  <a:gd name="T4" fmla="*/ 794 w 794"/>
                  <a:gd name="T5" fmla="*/ 0 h 198"/>
                  <a:gd name="T6" fmla="*/ 0 w 794"/>
                  <a:gd name="T7" fmla="*/ 0 h 198"/>
                  <a:gd name="T8" fmla="*/ 131 w 794"/>
                  <a:gd name="T9" fmla="*/ 198 h 198"/>
                </a:gdLst>
                <a:ahLst/>
                <a:cxnLst>
                  <a:cxn ang="0">
                    <a:pos x="T0" y="T1"/>
                  </a:cxn>
                  <a:cxn ang="0">
                    <a:pos x="T2" y="T3"/>
                  </a:cxn>
                  <a:cxn ang="0">
                    <a:pos x="T4" y="T5"/>
                  </a:cxn>
                  <a:cxn ang="0">
                    <a:pos x="T6" y="T7"/>
                  </a:cxn>
                  <a:cxn ang="0">
                    <a:pos x="T8" y="T9"/>
                  </a:cxn>
                </a:cxnLst>
                <a:rect l="0" t="0" r="r" b="b"/>
                <a:pathLst>
                  <a:path w="794" h="198">
                    <a:moveTo>
                      <a:pt x="131" y="198"/>
                    </a:moveTo>
                    <a:lnTo>
                      <a:pt x="663" y="198"/>
                    </a:lnTo>
                    <a:lnTo>
                      <a:pt x="794" y="0"/>
                    </a:lnTo>
                    <a:lnTo>
                      <a:pt x="0" y="0"/>
                    </a:lnTo>
                    <a:lnTo>
                      <a:pt x="131" y="198"/>
                    </a:lnTo>
                    <a:close/>
                  </a:path>
                </a:pathLst>
              </a:custGeom>
              <a:solidFill>
                <a:schemeClr val="accent5"/>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74" name="TextBox 107">
              <a:extLst>
                <a:ext uri="{FF2B5EF4-FFF2-40B4-BE49-F238E27FC236}">
                  <a16:creationId xmlns:a16="http://schemas.microsoft.com/office/drawing/2014/main" id="{C8131082-3FB7-4EF6-8417-22C67D5C43E8}"/>
                </a:ext>
              </a:extLst>
            </p:cNvPr>
            <p:cNvSpPr txBox="1"/>
            <p:nvPr/>
          </p:nvSpPr>
          <p:spPr>
            <a:xfrm>
              <a:off x="4967392" y="3232934"/>
              <a:ext cx="1188828"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4. Warum</a:t>
              </a:r>
            </a:p>
          </p:txBody>
        </p:sp>
      </p:grpSp>
      <p:grpSp>
        <p:nvGrpSpPr>
          <p:cNvPr id="79" name="그룹 96">
            <a:extLst>
              <a:ext uri="{FF2B5EF4-FFF2-40B4-BE49-F238E27FC236}">
                <a16:creationId xmlns:a16="http://schemas.microsoft.com/office/drawing/2014/main" id="{9F08B054-74E9-490C-8249-342D645E822E}"/>
              </a:ext>
            </a:extLst>
          </p:cNvPr>
          <p:cNvGrpSpPr/>
          <p:nvPr/>
        </p:nvGrpSpPr>
        <p:grpSpPr>
          <a:xfrm>
            <a:off x="6875051" y="4879959"/>
            <a:ext cx="1547554" cy="870202"/>
            <a:chOff x="4788030" y="3652671"/>
            <a:chExt cx="1547554" cy="870315"/>
          </a:xfrm>
        </p:grpSpPr>
        <p:grpSp>
          <p:nvGrpSpPr>
            <p:cNvPr id="80" name="그룹 95">
              <a:extLst>
                <a:ext uri="{FF2B5EF4-FFF2-40B4-BE49-F238E27FC236}">
                  <a16:creationId xmlns:a16="http://schemas.microsoft.com/office/drawing/2014/main" id="{4389DEC3-32CD-471F-AF90-CB9A9901B534}"/>
                </a:ext>
              </a:extLst>
            </p:cNvPr>
            <p:cNvGrpSpPr/>
            <p:nvPr/>
          </p:nvGrpSpPr>
          <p:grpSpPr>
            <a:xfrm>
              <a:off x="4788030" y="3653188"/>
              <a:ext cx="1547554" cy="869798"/>
              <a:chOff x="4788030" y="3653188"/>
              <a:chExt cx="1547554" cy="869798"/>
            </a:xfrm>
          </p:grpSpPr>
          <p:grpSp>
            <p:nvGrpSpPr>
              <p:cNvPr id="82" name="그룹 86">
                <a:extLst>
                  <a:ext uri="{FF2B5EF4-FFF2-40B4-BE49-F238E27FC236}">
                    <a16:creationId xmlns:a16="http://schemas.microsoft.com/office/drawing/2014/main" id="{7DDBD1F7-468D-46F8-BAEF-DC42D107B3ED}"/>
                  </a:ext>
                </a:extLst>
              </p:cNvPr>
              <p:cNvGrpSpPr/>
              <p:nvPr/>
            </p:nvGrpSpPr>
            <p:grpSpPr>
              <a:xfrm>
                <a:off x="5117724" y="3653188"/>
                <a:ext cx="886499" cy="869798"/>
                <a:chOff x="4384676" y="3600450"/>
                <a:chExt cx="844550" cy="793750"/>
              </a:xfrm>
            </p:grpSpPr>
            <p:sp>
              <p:nvSpPr>
                <p:cNvPr id="84" name="Freeform 39">
                  <a:extLst>
                    <a:ext uri="{FF2B5EF4-FFF2-40B4-BE49-F238E27FC236}">
                      <a16:creationId xmlns:a16="http://schemas.microsoft.com/office/drawing/2014/main" id="{2421C08C-CA3B-40DF-929C-5ACC35ACE3C7}"/>
                    </a:ext>
                  </a:extLst>
                </p:cNvPr>
                <p:cNvSpPr>
                  <a:spLocks/>
                </p:cNvSpPr>
                <p:nvPr/>
              </p:nvSpPr>
              <p:spPr bwMode="auto">
                <a:xfrm>
                  <a:off x="4384676" y="3600450"/>
                  <a:ext cx="422275" cy="793750"/>
                </a:xfrm>
                <a:custGeom>
                  <a:avLst/>
                  <a:gdLst>
                    <a:gd name="T0" fmla="*/ 0 w 266"/>
                    <a:gd name="T1" fmla="*/ 0 h 500"/>
                    <a:gd name="T2" fmla="*/ 0 w 266"/>
                    <a:gd name="T3" fmla="*/ 96 h 500"/>
                    <a:gd name="T4" fmla="*/ 266 w 266"/>
                    <a:gd name="T5" fmla="*/ 500 h 500"/>
                    <a:gd name="T6" fmla="*/ 266 w 266"/>
                    <a:gd name="T7" fmla="*/ 404 h 500"/>
                    <a:gd name="T8" fmla="*/ 0 w 266"/>
                    <a:gd name="T9" fmla="*/ 0 h 500"/>
                  </a:gdLst>
                  <a:ahLst/>
                  <a:cxnLst>
                    <a:cxn ang="0">
                      <a:pos x="T0" y="T1"/>
                    </a:cxn>
                    <a:cxn ang="0">
                      <a:pos x="T2" y="T3"/>
                    </a:cxn>
                    <a:cxn ang="0">
                      <a:pos x="T4" y="T5"/>
                    </a:cxn>
                    <a:cxn ang="0">
                      <a:pos x="T6" y="T7"/>
                    </a:cxn>
                    <a:cxn ang="0">
                      <a:pos x="T8" y="T9"/>
                    </a:cxn>
                  </a:cxnLst>
                  <a:rect l="0" t="0" r="r" b="b"/>
                  <a:pathLst>
                    <a:path w="266" h="500">
                      <a:moveTo>
                        <a:pt x="0" y="0"/>
                      </a:moveTo>
                      <a:lnTo>
                        <a:pt x="0" y="96"/>
                      </a:lnTo>
                      <a:lnTo>
                        <a:pt x="266" y="500"/>
                      </a:lnTo>
                      <a:lnTo>
                        <a:pt x="266" y="404"/>
                      </a:lnTo>
                      <a:lnTo>
                        <a:pt x="0"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5" name="Freeform 40">
                  <a:extLst>
                    <a:ext uri="{FF2B5EF4-FFF2-40B4-BE49-F238E27FC236}">
                      <a16:creationId xmlns:a16="http://schemas.microsoft.com/office/drawing/2014/main" id="{F364BA27-99C1-488D-92D8-0A5D4A7A11E6}"/>
                    </a:ext>
                  </a:extLst>
                </p:cNvPr>
                <p:cNvSpPr>
                  <a:spLocks/>
                </p:cNvSpPr>
                <p:nvPr/>
              </p:nvSpPr>
              <p:spPr bwMode="auto">
                <a:xfrm>
                  <a:off x="4806951" y="3600450"/>
                  <a:ext cx="422275" cy="793750"/>
                </a:xfrm>
                <a:custGeom>
                  <a:avLst/>
                  <a:gdLst>
                    <a:gd name="T0" fmla="*/ 266 w 266"/>
                    <a:gd name="T1" fmla="*/ 0 h 500"/>
                    <a:gd name="T2" fmla="*/ 266 w 266"/>
                    <a:gd name="T3" fmla="*/ 96 h 500"/>
                    <a:gd name="T4" fmla="*/ 0 w 266"/>
                    <a:gd name="T5" fmla="*/ 500 h 500"/>
                    <a:gd name="T6" fmla="*/ 0 w 266"/>
                    <a:gd name="T7" fmla="*/ 404 h 500"/>
                    <a:gd name="T8" fmla="*/ 266 w 266"/>
                    <a:gd name="T9" fmla="*/ 0 h 500"/>
                  </a:gdLst>
                  <a:ahLst/>
                  <a:cxnLst>
                    <a:cxn ang="0">
                      <a:pos x="T0" y="T1"/>
                    </a:cxn>
                    <a:cxn ang="0">
                      <a:pos x="T2" y="T3"/>
                    </a:cxn>
                    <a:cxn ang="0">
                      <a:pos x="T4" y="T5"/>
                    </a:cxn>
                    <a:cxn ang="0">
                      <a:pos x="T6" y="T7"/>
                    </a:cxn>
                    <a:cxn ang="0">
                      <a:pos x="T8" y="T9"/>
                    </a:cxn>
                  </a:cxnLst>
                  <a:rect l="0" t="0" r="r" b="b"/>
                  <a:pathLst>
                    <a:path w="266" h="500">
                      <a:moveTo>
                        <a:pt x="266" y="0"/>
                      </a:moveTo>
                      <a:lnTo>
                        <a:pt x="266" y="96"/>
                      </a:lnTo>
                      <a:lnTo>
                        <a:pt x="0" y="500"/>
                      </a:lnTo>
                      <a:lnTo>
                        <a:pt x="0" y="404"/>
                      </a:lnTo>
                      <a:lnTo>
                        <a:pt x="266"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6" name="Freeform 119">
                  <a:extLst>
                    <a:ext uri="{FF2B5EF4-FFF2-40B4-BE49-F238E27FC236}">
                      <a16:creationId xmlns:a16="http://schemas.microsoft.com/office/drawing/2014/main" id="{C89E7974-409C-474E-BCB5-10569C7E1359}"/>
                    </a:ext>
                  </a:extLst>
                </p:cNvPr>
                <p:cNvSpPr>
                  <a:spLocks/>
                </p:cNvSpPr>
                <p:nvPr/>
              </p:nvSpPr>
              <p:spPr bwMode="auto">
                <a:xfrm>
                  <a:off x="4384676" y="3600450"/>
                  <a:ext cx="844550" cy="641350"/>
                </a:xfrm>
                <a:custGeom>
                  <a:avLst/>
                  <a:gdLst>
                    <a:gd name="T0" fmla="*/ 266 w 532"/>
                    <a:gd name="T1" fmla="*/ 404 h 404"/>
                    <a:gd name="T2" fmla="*/ 532 w 532"/>
                    <a:gd name="T3" fmla="*/ 0 h 404"/>
                    <a:gd name="T4" fmla="*/ 0 w 532"/>
                    <a:gd name="T5" fmla="*/ 0 h 404"/>
                    <a:gd name="T6" fmla="*/ 266 w 532"/>
                    <a:gd name="T7" fmla="*/ 404 h 404"/>
                  </a:gdLst>
                  <a:ahLst/>
                  <a:cxnLst>
                    <a:cxn ang="0">
                      <a:pos x="T0" y="T1"/>
                    </a:cxn>
                    <a:cxn ang="0">
                      <a:pos x="T2" y="T3"/>
                    </a:cxn>
                    <a:cxn ang="0">
                      <a:pos x="T4" y="T5"/>
                    </a:cxn>
                    <a:cxn ang="0">
                      <a:pos x="T6" y="T7"/>
                    </a:cxn>
                  </a:cxnLst>
                  <a:rect l="0" t="0" r="r" b="b"/>
                  <a:pathLst>
                    <a:path w="532" h="404">
                      <a:moveTo>
                        <a:pt x="266" y="404"/>
                      </a:moveTo>
                      <a:lnTo>
                        <a:pt x="532" y="0"/>
                      </a:lnTo>
                      <a:lnTo>
                        <a:pt x="0" y="0"/>
                      </a:lnTo>
                      <a:lnTo>
                        <a:pt x="266" y="404"/>
                      </a:lnTo>
                      <a:close/>
                    </a:path>
                  </a:pathLst>
                </a:custGeom>
                <a:solidFill>
                  <a:srgbClr val="E5329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83" name="TextBox 116">
                <a:extLst>
                  <a:ext uri="{FF2B5EF4-FFF2-40B4-BE49-F238E27FC236}">
                    <a16:creationId xmlns:a16="http://schemas.microsoft.com/office/drawing/2014/main" id="{F6B20986-C94D-4410-B4FF-4AF213243782}"/>
                  </a:ext>
                </a:extLst>
              </p:cNvPr>
              <p:cNvSpPr txBox="1"/>
              <p:nvPr/>
            </p:nvSpPr>
            <p:spPr>
              <a:xfrm>
                <a:off x="4788030" y="3740934"/>
                <a:ext cx="1547554" cy="193940"/>
              </a:xfrm>
              <a:prstGeom prst="rect">
                <a:avLst/>
              </a:prstGeom>
              <a:noFill/>
              <a:ln>
                <a:noFill/>
              </a:ln>
            </p:spPr>
            <p:txBody>
              <a:bodyPr wrap="square" lIns="26997" tIns="0" rIns="26997" bIns="0" rtlCol="0" anchor="t">
                <a:noAutofit/>
              </a:bodyPr>
              <a:lstStyle/>
              <a:p>
                <a:pPr algn="ctr"/>
                <a:r>
                  <a:rPr lang="en-GB" altLang="ko-KR" sz="1400" b="1" dirty="0">
                    <a:solidFill>
                      <a:srgbClr val="FFFFFF"/>
                    </a:solidFill>
                    <a:latin typeface="+mj-lt"/>
                    <a:ea typeface="Roboto Light"/>
                    <a:cs typeface="Roboto Regular"/>
                  </a:rPr>
                  <a:t>5. Warum</a:t>
                </a:r>
              </a:p>
            </p:txBody>
          </p:sp>
        </p:grpSp>
        <p:sp>
          <p:nvSpPr>
            <p:cNvPr id="81" name="Freeform 79">
              <a:extLst>
                <a:ext uri="{FF2B5EF4-FFF2-40B4-BE49-F238E27FC236}">
                  <a16:creationId xmlns:a16="http://schemas.microsoft.com/office/drawing/2014/main" id="{E54F2114-94A1-41AC-87CB-9D2DC95B6BA8}"/>
                </a:ext>
              </a:extLst>
            </p:cNvPr>
            <p:cNvSpPr>
              <a:spLocks/>
            </p:cNvSpPr>
            <p:nvPr/>
          </p:nvSpPr>
          <p:spPr bwMode="auto">
            <a:xfrm>
              <a:off x="5117397" y="3652671"/>
              <a:ext cx="887009" cy="100276"/>
            </a:xfrm>
            <a:custGeom>
              <a:avLst/>
              <a:gdLst>
                <a:gd name="T0" fmla="*/ 0 w 490"/>
                <a:gd name="T1" fmla="*/ 0 h 53"/>
                <a:gd name="T2" fmla="*/ 35 w 490"/>
                <a:gd name="T3" fmla="*/ 53 h 53"/>
                <a:gd name="T4" fmla="*/ 455 w 490"/>
                <a:gd name="T5" fmla="*/ 53 h 53"/>
                <a:gd name="T6" fmla="*/ 490 w 490"/>
                <a:gd name="T7" fmla="*/ 0 h 53"/>
                <a:gd name="T8" fmla="*/ 0 w 490"/>
                <a:gd name="T9" fmla="*/ 0 h 53"/>
              </a:gdLst>
              <a:ahLst/>
              <a:cxnLst>
                <a:cxn ang="0">
                  <a:pos x="T0" y="T1"/>
                </a:cxn>
                <a:cxn ang="0">
                  <a:pos x="T2" y="T3"/>
                </a:cxn>
                <a:cxn ang="0">
                  <a:pos x="T4" y="T5"/>
                </a:cxn>
                <a:cxn ang="0">
                  <a:pos x="T6" y="T7"/>
                </a:cxn>
                <a:cxn ang="0">
                  <a:pos x="T8" y="T9"/>
                </a:cxn>
              </a:cxnLst>
              <a:rect l="0" t="0" r="r" b="b"/>
              <a:pathLst>
                <a:path w="490" h="53">
                  <a:moveTo>
                    <a:pt x="0" y="0"/>
                  </a:moveTo>
                  <a:lnTo>
                    <a:pt x="35" y="53"/>
                  </a:lnTo>
                  <a:lnTo>
                    <a:pt x="455" y="53"/>
                  </a:lnTo>
                  <a:lnTo>
                    <a:pt x="490" y="0"/>
                  </a:lnTo>
                  <a:lnTo>
                    <a:pt x="0" y="0"/>
                  </a:lnTo>
                  <a:close/>
                </a:path>
              </a:pathLst>
            </a:custGeom>
            <a:solidFill>
              <a:schemeClr val="accent6">
                <a:lumMod val="50000"/>
                <a:alpha val="40000"/>
              </a:schemeClr>
            </a:solidFill>
            <a:ln w="9525">
              <a:noFill/>
              <a:round/>
              <a:headEnd/>
              <a:tailEnd/>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grpSp>
      <p:cxnSp>
        <p:nvCxnSpPr>
          <p:cNvPr id="87" name="Straight Connector 120">
            <a:extLst>
              <a:ext uri="{FF2B5EF4-FFF2-40B4-BE49-F238E27FC236}">
                <a16:creationId xmlns:a16="http://schemas.microsoft.com/office/drawing/2014/main" id="{EF0C3D0D-A0A8-45D2-BC2D-63F5446E3A4A}"/>
              </a:ext>
            </a:extLst>
          </p:cNvPr>
          <p:cNvCxnSpPr/>
          <p:nvPr/>
        </p:nvCxnSpPr>
        <p:spPr>
          <a:xfrm flipH="1" flipV="1">
            <a:off x="5434100" y="4633810"/>
            <a:ext cx="1440952" cy="7316"/>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88" name="Straight Connector 127">
            <a:extLst>
              <a:ext uri="{FF2B5EF4-FFF2-40B4-BE49-F238E27FC236}">
                <a16:creationId xmlns:a16="http://schemas.microsoft.com/office/drawing/2014/main" id="{A087AEF7-0969-47EA-B298-2C32221D623A}"/>
              </a:ext>
            </a:extLst>
          </p:cNvPr>
          <p:cNvCxnSpPr/>
          <p:nvPr/>
        </p:nvCxnSpPr>
        <p:spPr>
          <a:xfrm>
            <a:off x="8091427" y="5138049"/>
            <a:ext cx="1800978"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sp>
        <p:nvSpPr>
          <p:cNvPr id="101" name="TextBox 70">
            <a:extLst>
              <a:ext uri="{FF2B5EF4-FFF2-40B4-BE49-F238E27FC236}">
                <a16:creationId xmlns:a16="http://schemas.microsoft.com/office/drawing/2014/main" id="{7DCF158B-63D1-4FC3-9A91-EA7E1194C2C3}"/>
              </a:ext>
            </a:extLst>
          </p:cNvPr>
          <p:cNvSpPr txBox="1"/>
          <p:nvPr/>
        </p:nvSpPr>
        <p:spPr>
          <a:xfrm>
            <a:off x="9962010" y="2894470"/>
            <a:ext cx="2024850" cy="584775"/>
          </a:xfrm>
          <a:prstGeom prst="rect">
            <a:avLst/>
          </a:prstGeom>
          <a:noFill/>
        </p:spPr>
        <p:txBody>
          <a:bodyPr wrap="none" rtlCol="0">
            <a:spAutoFit/>
          </a:bodyPr>
          <a:lstStyle/>
          <a:p>
            <a:r>
              <a:rPr lang="en-GB" sz="1600" b="1" dirty="0">
                <a:solidFill>
                  <a:schemeClr val="tx2"/>
                </a:solidFill>
                <a:latin typeface="+mj-lt"/>
                <a:ea typeface="Roboto" charset="0"/>
                <a:cs typeface="Roboto" charset="0"/>
              </a:rPr>
              <a:t>Oft gibt es Schäden</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beim Transport</a:t>
            </a:r>
          </a:p>
        </p:txBody>
      </p:sp>
      <p:sp>
        <p:nvSpPr>
          <p:cNvPr id="103" name="TextBox 74">
            <a:extLst>
              <a:ext uri="{FF2B5EF4-FFF2-40B4-BE49-F238E27FC236}">
                <a16:creationId xmlns:a16="http://schemas.microsoft.com/office/drawing/2014/main" id="{34AAC741-2EA7-4451-88B4-C0A03D106824}"/>
              </a:ext>
            </a:extLst>
          </p:cNvPr>
          <p:cNvSpPr txBox="1"/>
          <p:nvPr/>
        </p:nvSpPr>
        <p:spPr>
          <a:xfrm>
            <a:off x="9962010" y="3780263"/>
            <a:ext cx="2024850" cy="830997"/>
          </a:xfrm>
          <a:prstGeom prst="rect">
            <a:avLst/>
          </a:prstGeom>
          <a:noFill/>
        </p:spPr>
        <p:txBody>
          <a:bodyPr wrap="square" rtlCol="0">
            <a:spAutoFit/>
          </a:bodyPr>
          <a:lstStyle/>
          <a:p>
            <a:r>
              <a:rPr lang="en-GB" sz="1600" b="1" dirty="0" err="1">
                <a:solidFill>
                  <a:schemeClr val="tx2"/>
                </a:solidFill>
                <a:latin typeface="+mj-lt"/>
                <a:ea typeface="Roboto" charset="0"/>
                <a:cs typeface="Roboto" charset="0"/>
              </a:rPr>
              <a:t>Verpackungs-spezifikationen</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sind unvollständig</a:t>
            </a:r>
          </a:p>
        </p:txBody>
      </p:sp>
      <p:sp>
        <p:nvSpPr>
          <p:cNvPr id="105" name="TextBox 76">
            <a:extLst>
              <a:ext uri="{FF2B5EF4-FFF2-40B4-BE49-F238E27FC236}">
                <a16:creationId xmlns:a16="http://schemas.microsoft.com/office/drawing/2014/main" id="{0ADCE387-C8C0-422A-A216-B312CFA06B3B}"/>
              </a:ext>
            </a:extLst>
          </p:cNvPr>
          <p:cNvSpPr txBox="1"/>
          <p:nvPr/>
        </p:nvSpPr>
        <p:spPr>
          <a:xfrm>
            <a:off x="9962010" y="4942094"/>
            <a:ext cx="1494320" cy="584775"/>
          </a:xfrm>
          <a:prstGeom prst="rect">
            <a:avLst/>
          </a:prstGeom>
          <a:noFill/>
        </p:spPr>
        <p:txBody>
          <a:bodyPr wrap="none" rtlCol="0">
            <a:spAutoFit/>
          </a:bodyPr>
          <a:lstStyle/>
          <a:p>
            <a:r>
              <a:rPr lang="en-GB" sz="1600" b="1" dirty="0">
                <a:solidFill>
                  <a:schemeClr val="tx2"/>
                </a:solidFill>
                <a:latin typeface="+mj-lt"/>
                <a:ea typeface="Roboto" charset="0"/>
                <a:cs typeface="Roboto" charset="0"/>
              </a:rPr>
              <a:t>Keine ganzheitliche</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Qualitätsstrategie</a:t>
            </a:r>
          </a:p>
        </p:txBody>
      </p:sp>
      <p:sp>
        <p:nvSpPr>
          <p:cNvPr id="107" name="TextBox 123">
            <a:extLst>
              <a:ext uri="{FF2B5EF4-FFF2-40B4-BE49-F238E27FC236}">
                <a16:creationId xmlns:a16="http://schemas.microsoft.com/office/drawing/2014/main" id="{658040DE-DA39-4245-81BD-0AF91A225751}"/>
              </a:ext>
            </a:extLst>
          </p:cNvPr>
          <p:cNvSpPr txBox="1"/>
          <p:nvPr/>
        </p:nvSpPr>
        <p:spPr>
          <a:xfrm>
            <a:off x="2969716" y="2090690"/>
            <a:ext cx="2358630" cy="1077218"/>
          </a:xfrm>
          <a:prstGeom prst="rect">
            <a:avLst/>
          </a:prstGeom>
          <a:noFill/>
        </p:spPr>
        <p:txBody>
          <a:bodyPr wrap="square" rtlCol="0">
            <a:spAutoFit/>
          </a:bodyPr>
          <a:lstStyle/>
          <a:p>
            <a:pPr algn="r"/>
            <a:r>
              <a:rPr lang="en-GB" sz="1600" b="1" dirty="0">
                <a:solidFill>
                  <a:schemeClr val="tx2"/>
                </a:solidFill>
                <a:latin typeface="+mj-lt"/>
                <a:ea typeface="Roboto" charset="0"/>
                <a:cs typeface="Roboto" charset="0"/>
              </a:rPr>
              <a:t>Ausfälle in Produkten sind</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2 mal so hoch wie der </a:t>
            </a:r>
            <a:r>
              <a:rPr lang="en-GB" sz="1600" b="1" dirty="0" err="1">
                <a:solidFill>
                  <a:schemeClr val="tx2"/>
                </a:solidFill>
                <a:latin typeface="+mj-lt"/>
                <a:ea typeface="Roboto" charset="0"/>
                <a:cs typeface="Roboto" charset="0"/>
              </a:rPr>
              <a:t>Industrie</a:t>
            </a:r>
            <a:r>
              <a:rPr lang="en-GB" sz="1600" b="1" dirty="0">
                <a:solidFill>
                  <a:schemeClr val="tx2"/>
                </a:solidFill>
                <a:latin typeface="+mj-lt"/>
                <a:ea typeface="Roboto" charset="0"/>
                <a:cs typeface="Roboto" charset="0"/>
              </a:rPr>
              <a:t>- </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Durchschnitt </a:t>
            </a:r>
          </a:p>
        </p:txBody>
      </p:sp>
      <p:sp>
        <p:nvSpPr>
          <p:cNvPr id="109" name="TextBox 125">
            <a:extLst>
              <a:ext uri="{FF2B5EF4-FFF2-40B4-BE49-F238E27FC236}">
                <a16:creationId xmlns:a16="http://schemas.microsoft.com/office/drawing/2014/main" id="{E3D924A1-8531-4D1F-B518-2635FB651A63}"/>
              </a:ext>
            </a:extLst>
          </p:cNvPr>
          <p:cNvSpPr txBox="1"/>
          <p:nvPr/>
        </p:nvSpPr>
        <p:spPr>
          <a:xfrm>
            <a:off x="4156555" y="3513929"/>
            <a:ext cx="1168398" cy="584775"/>
          </a:xfrm>
          <a:prstGeom prst="rect">
            <a:avLst/>
          </a:prstGeom>
          <a:noFill/>
        </p:spPr>
        <p:txBody>
          <a:bodyPr wrap="none" rtlCol="0">
            <a:spAutoFit/>
          </a:bodyPr>
          <a:lstStyle/>
          <a:p>
            <a:pPr algn="r"/>
            <a:r>
              <a:rPr lang="en-GB" sz="1600" b="1" dirty="0">
                <a:solidFill>
                  <a:schemeClr val="tx2"/>
                </a:solidFill>
                <a:latin typeface="+mj-lt"/>
                <a:ea typeface="Roboto" charset="0"/>
                <a:cs typeface="Roboto" charset="0"/>
              </a:rPr>
              <a:t>Die Verpackung ist</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unzureichend</a:t>
            </a:r>
          </a:p>
        </p:txBody>
      </p:sp>
      <p:sp>
        <p:nvSpPr>
          <p:cNvPr id="111" name="TextBox 129">
            <a:extLst>
              <a:ext uri="{FF2B5EF4-FFF2-40B4-BE49-F238E27FC236}">
                <a16:creationId xmlns:a16="http://schemas.microsoft.com/office/drawing/2014/main" id="{8CA47DF1-54BF-4A04-9A77-ABB9C7C67696}"/>
              </a:ext>
            </a:extLst>
          </p:cNvPr>
          <p:cNvSpPr txBox="1"/>
          <p:nvPr/>
        </p:nvSpPr>
        <p:spPr>
          <a:xfrm>
            <a:off x="2865592" y="4589506"/>
            <a:ext cx="3096877" cy="830997"/>
          </a:xfrm>
          <a:prstGeom prst="rect">
            <a:avLst/>
          </a:prstGeom>
          <a:noFill/>
        </p:spPr>
        <p:txBody>
          <a:bodyPr wrap="square" rtlCol="0">
            <a:spAutoFit/>
          </a:bodyPr>
          <a:lstStyle/>
          <a:p>
            <a:pPr algn="r"/>
            <a:r>
              <a:rPr lang="en-GB" sz="1600" b="1" dirty="0">
                <a:solidFill>
                  <a:schemeClr val="tx2"/>
                </a:solidFill>
                <a:latin typeface="+mj-lt"/>
                <a:ea typeface="Roboto" charset="0"/>
                <a:cs typeface="Roboto" charset="0"/>
              </a:rPr>
              <a:t>Es gibt keine technischen</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Spezifikationen für</a:t>
            </a:r>
            <a:br>
              <a:rPr lang="en-GB" sz="1600" b="1" dirty="0">
                <a:solidFill>
                  <a:schemeClr val="tx2"/>
                </a:solidFill>
                <a:latin typeface="+mj-lt"/>
                <a:ea typeface="Roboto" charset="0"/>
                <a:cs typeface="Roboto" charset="0"/>
              </a:rPr>
            </a:br>
            <a:r>
              <a:rPr lang="en-GB" sz="1600" b="1" dirty="0">
                <a:solidFill>
                  <a:schemeClr val="tx2"/>
                </a:solidFill>
                <a:latin typeface="+mj-lt"/>
                <a:ea typeface="Roboto" charset="0"/>
                <a:cs typeface="Roboto" charset="0"/>
              </a:rPr>
              <a:t>Verpackungen im Unternehmen</a:t>
            </a:r>
          </a:p>
        </p:txBody>
      </p:sp>
      <p:sp>
        <p:nvSpPr>
          <p:cNvPr id="113" name="TextBox 76">
            <a:extLst>
              <a:ext uri="{FF2B5EF4-FFF2-40B4-BE49-F238E27FC236}">
                <a16:creationId xmlns:a16="http://schemas.microsoft.com/office/drawing/2014/main" id="{FCEA532D-12B3-4E0C-8B0D-EAC5D2BE19C7}"/>
              </a:ext>
            </a:extLst>
          </p:cNvPr>
          <p:cNvSpPr txBox="1"/>
          <p:nvPr/>
        </p:nvSpPr>
        <p:spPr>
          <a:xfrm>
            <a:off x="8725455" y="4861050"/>
            <a:ext cx="758734" cy="338554"/>
          </a:xfrm>
          <a:prstGeom prst="rect">
            <a:avLst/>
          </a:prstGeom>
          <a:noFill/>
        </p:spPr>
        <p:txBody>
          <a:bodyPr wrap="none" rtlCol="0">
            <a:spAutoFit/>
          </a:bodyPr>
          <a:lstStyle/>
          <a:p>
            <a:r>
              <a:rPr lang="en-GB" sz="1600" b="1" dirty="0">
                <a:solidFill>
                  <a:srgbClr val="E53292"/>
                </a:solidFill>
                <a:latin typeface="+mj-lt"/>
                <a:ea typeface="Roboto" charset="0"/>
                <a:cs typeface="Roboto" charset="0"/>
              </a:rPr>
              <a:t>Wurzel</a:t>
            </a:r>
          </a:p>
        </p:txBody>
      </p:sp>
      <p:sp>
        <p:nvSpPr>
          <p:cNvPr id="90" name="Textplatzhalter 1">
            <a:extLst>
              <a:ext uri="{FF2B5EF4-FFF2-40B4-BE49-F238E27FC236}">
                <a16:creationId xmlns:a16="http://schemas.microsoft.com/office/drawing/2014/main" id="{0BA0CB05-7AC5-4BBA-AF35-8621794E1065}"/>
              </a:ext>
            </a:extLst>
          </p:cNvPr>
          <p:cNvSpPr>
            <a:spLocks noGrp="1"/>
          </p:cNvSpPr>
          <p:nvPr>
            <p:ph type="body" sz="quarter" idx="13"/>
          </p:nvPr>
        </p:nvSpPr>
        <p:spPr>
          <a:xfrm>
            <a:off x="1292078" y="579352"/>
            <a:ext cx="6635597" cy="697353"/>
          </a:xfrm>
        </p:spPr>
        <p:txBody>
          <a:bodyPr>
            <a:noAutofit/>
          </a:bodyPr>
          <a:lstStyle/>
          <a:p>
            <a:r>
              <a:rPr lang="en-GB" sz="3200" dirty="0"/>
              <a:t>Tools für die </a:t>
            </a:r>
            <a:r>
              <a:rPr lang="en-GB" sz="3200" dirty="0" err="1"/>
              <a:t>Fehler</a:t>
            </a:r>
            <a:r>
              <a:rPr lang="en-GB" sz="3200" dirty="0"/>
              <a:t>-</a:t>
            </a:r>
            <a:r>
              <a:rPr lang="en-GB" sz="3200" dirty="0" err="1"/>
              <a:t>Ursachen</a:t>
            </a:r>
            <a:r>
              <a:rPr lang="en-GB" sz="3200" dirty="0"/>
              <a:t>-Analyse: 5 Whys (</a:t>
            </a:r>
            <a:r>
              <a:rPr lang="en-GB" sz="3200" dirty="0" err="1"/>
              <a:t>Beispiel</a:t>
            </a:r>
            <a:r>
              <a:rPr lang="en-GB" sz="3200" dirty="0"/>
              <a:t> II)</a:t>
            </a:r>
          </a:p>
        </p:txBody>
      </p:sp>
    </p:spTree>
    <p:extLst>
      <p:ext uri="{BB962C8B-B14F-4D97-AF65-F5344CB8AC3E}">
        <p14:creationId xmlns:p14="http://schemas.microsoft.com/office/powerpoint/2010/main" val="415733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31622" y="2543900"/>
            <a:ext cx="1760975" cy="177514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Der Prozess der 5 Whys wird oft in 4 Hauptschritte unterteilt:</a:t>
            </a:r>
          </a:p>
        </p:txBody>
      </p:sp>
      <p:grpSp>
        <p:nvGrpSpPr>
          <p:cNvPr id="89" name="Group 7">
            <a:extLst>
              <a:ext uri="{FF2B5EF4-FFF2-40B4-BE49-F238E27FC236}">
                <a16:creationId xmlns:a16="http://schemas.microsoft.com/office/drawing/2014/main" id="{D4A47570-9560-4DF8-860C-2DA26980D455}"/>
              </a:ext>
            </a:extLst>
          </p:cNvPr>
          <p:cNvGrpSpPr/>
          <p:nvPr/>
        </p:nvGrpSpPr>
        <p:grpSpPr>
          <a:xfrm>
            <a:off x="2004521" y="1830282"/>
            <a:ext cx="2520436" cy="4855525"/>
            <a:chOff x="4639732" y="4669465"/>
            <a:chExt cx="5960532" cy="7446337"/>
          </a:xfrm>
        </p:grpSpPr>
        <p:sp>
          <p:nvSpPr>
            <p:cNvPr id="90" name="Freeform 6">
              <a:extLst>
                <a:ext uri="{FF2B5EF4-FFF2-40B4-BE49-F238E27FC236}">
                  <a16:creationId xmlns:a16="http://schemas.microsoft.com/office/drawing/2014/main" id="{42975C44-4C18-4AD3-A13B-688F364FB73E}"/>
                </a:ext>
              </a:extLst>
            </p:cNvPr>
            <p:cNvSpPr/>
            <p:nvPr/>
          </p:nvSpPr>
          <p:spPr>
            <a:xfrm rot="5400000">
              <a:off x="4566793" y="6082332"/>
              <a:ext cx="6106409"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1" name="Diamond 1">
              <a:extLst>
                <a:ext uri="{FF2B5EF4-FFF2-40B4-BE49-F238E27FC236}">
                  <a16:creationId xmlns:a16="http://schemas.microsoft.com/office/drawing/2014/main" id="{E0E81407-85C5-4B56-A1FB-458931D9771F}"/>
                </a:ext>
              </a:extLst>
            </p:cNvPr>
            <p:cNvSpPr/>
            <p:nvPr/>
          </p:nvSpPr>
          <p:spPr>
            <a:xfrm>
              <a:off x="5858932" y="4669465"/>
              <a:ext cx="3522135" cy="2395870"/>
            </a:xfrm>
            <a:prstGeom prst="diamond">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grpSp>
        <p:nvGrpSpPr>
          <p:cNvPr id="92" name="Group 18">
            <a:extLst>
              <a:ext uri="{FF2B5EF4-FFF2-40B4-BE49-F238E27FC236}">
                <a16:creationId xmlns:a16="http://schemas.microsoft.com/office/drawing/2014/main" id="{2A606A9B-2F8E-428A-BD19-A015540EA19D}"/>
              </a:ext>
            </a:extLst>
          </p:cNvPr>
          <p:cNvGrpSpPr/>
          <p:nvPr/>
        </p:nvGrpSpPr>
        <p:grpSpPr>
          <a:xfrm>
            <a:off x="7134224" y="1830282"/>
            <a:ext cx="2520436" cy="4855525"/>
            <a:chOff x="4639733" y="4669465"/>
            <a:chExt cx="5960532" cy="7446335"/>
          </a:xfrm>
        </p:grpSpPr>
        <p:sp>
          <p:nvSpPr>
            <p:cNvPr id="93" name="Freeform 19">
              <a:extLst>
                <a:ext uri="{FF2B5EF4-FFF2-40B4-BE49-F238E27FC236}">
                  <a16:creationId xmlns:a16="http://schemas.microsoft.com/office/drawing/2014/main" id="{3C5422E8-17E7-44E3-B8CB-5A4081F6C49C}"/>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4" name="Diamond 20">
              <a:extLst>
                <a:ext uri="{FF2B5EF4-FFF2-40B4-BE49-F238E27FC236}">
                  <a16:creationId xmlns:a16="http://schemas.microsoft.com/office/drawing/2014/main" id="{993FBFFB-7B8B-4F80-8D17-D8D21C8F6F0B}"/>
                </a:ext>
              </a:extLst>
            </p:cNvPr>
            <p:cNvSpPr/>
            <p:nvPr/>
          </p:nvSpPr>
          <p:spPr>
            <a:xfrm>
              <a:off x="5858933" y="4669465"/>
              <a:ext cx="3522134" cy="2395870"/>
            </a:xfrm>
            <a:prstGeom prst="diamon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grpSp>
        <p:nvGrpSpPr>
          <p:cNvPr id="95" name="Group 21">
            <a:extLst>
              <a:ext uri="{FF2B5EF4-FFF2-40B4-BE49-F238E27FC236}">
                <a16:creationId xmlns:a16="http://schemas.microsoft.com/office/drawing/2014/main" id="{CAB434C3-DBA5-4509-B018-75E77CCE6B24}"/>
              </a:ext>
            </a:extLst>
          </p:cNvPr>
          <p:cNvGrpSpPr/>
          <p:nvPr/>
        </p:nvGrpSpPr>
        <p:grpSpPr>
          <a:xfrm>
            <a:off x="4572895" y="1829103"/>
            <a:ext cx="2520436" cy="4855525"/>
            <a:chOff x="4639733" y="4669465"/>
            <a:chExt cx="5960532" cy="7446335"/>
          </a:xfrm>
        </p:grpSpPr>
        <p:sp>
          <p:nvSpPr>
            <p:cNvPr id="96" name="Freeform 22">
              <a:extLst>
                <a:ext uri="{FF2B5EF4-FFF2-40B4-BE49-F238E27FC236}">
                  <a16:creationId xmlns:a16="http://schemas.microsoft.com/office/drawing/2014/main" id="{E127F8DD-0C65-4CFF-B4A9-2BED13C98F72}"/>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7" name="Diamond 23">
              <a:extLst>
                <a:ext uri="{FF2B5EF4-FFF2-40B4-BE49-F238E27FC236}">
                  <a16:creationId xmlns:a16="http://schemas.microsoft.com/office/drawing/2014/main" id="{2438C81C-DF8B-431E-A440-9CFDCD723C25}"/>
                </a:ext>
              </a:extLst>
            </p:cNvPr>
            <p:cNvSpPr/>
            <p:nvPr/>
          </p:nvSpPr>
          <p:spPr>
            <a:xfrm>
              <a:off x="5858933" y="4669465"/>
              <a:ext cx="3522134" cy="2395870"/>
            </a:xfrm>
            <a:prstGeom prst="diamond">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grpSp>
        <p:nvGrpSpPr>
          <p:cNvPr id="98" name="Group 24">
            <a:extLst>
              <a:ext uri="{FF2B5EF4-FFF2-40B4-BE49-F238E27FC236}">
                <a16:creationId xmlns:a16="http://schemas.microsoft.com/office/drawing/2014/main" id="{4AA7E33A-8DC0-44F0-A6E7-C3F83032B19B}"/>
              </a:ext>
            </a:extLst>
          </p:cNvPr>
          <p:cNvGrpSpPr/>
          <p:nvPr/>
        </p:nvGrpSpPr>
        <p:grpSpPr>
          <a:xfrm>
            <a:off x="9674213" y="1829103"/>
            <a:ext cx="2520436" cy="4855525"/>
            <a:chOff x="4639733" y="4669465"/>
            <a:chExt cx="5960532" cy="7446335"/>
          </a:xfrm>
        </p:grpSpPr>
        <p:sp>
          <p:nvSpPr>
            <p:cNvPr id="99" name="Freeform 25">
              <a:extLst>
                <a:ext uri="{FF2B5EF4-FFF2-40B4-BE49-F238E27FC236}">
                  <a16:creationId xmlns:a16="http://schemas.microsoft.com/office/drawing/2014/main" id="{0C9D116A-796C-4595-9CF0-0384A90FDDA8}"/>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00" name="Diamond 26">
              <a:extLst>
                <a:ext uri="{FF2B5EF4-FFF2-40B4-BE49-F238E27FC236}">
                  <a16:creationId xmlns:a16="http://schemas.microsoft.com/office/drawing/2014/main" id="{A17FFB0D-989B-41F5-A55F-B10A5FFAA84E}"/>
                </a:ext>
              </a:extLst>
            </p:cNvPr>
            <p:cNvSpPr/>
            <p:nvPr/>
          </p:nvSpPr>
          <p:spPr>
            <a:xfrm>
              <a:off x="5858933" y="4669465"/>
              <a:ext cx="3522134" cy="2395870"/>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sp>
        <p:nvSpPr>
          <p:cNvPr id="112" name="Subtitle 2">
            <a:extLst>
              <a:ext uri="{FF2B5EF4-FFF2-40B4-BE49-F238E27FC236}">
                <a16:creationId xmlns:a16="http://schemas.microsoft.com/office/drawing/2014/main" id="{5FA0E406-FF3C-432A-9357-0A8EBBF664D6}"/>
              </a:ext>
            </a:extLst>
          </p:cNvPr>
          <p:cNvSpPr txBox="1">
            <a:spLocks/>
          </p:cNvSpPr>
          <p:nvPr/>
        </p:nvSpPr>
        <p:spPr>
          <a:xfrm>
            <a:off x="1992646" y="3551636"/>
            <a:ext cx="2520436" cy="225062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chemeClr val="bg1"/>
                </a:solidFill>
                <a:latin typeface="+mj-lt"/>
                <a:ea typeface="Open Sans Light" panose="020B0306030504020204" pitchFamily="34" charset="0"/>
                <a:cs typeface="Open Sans Light" panose="020B0306030504020204" pitchFamily="34" charset="0"/>
              </a:rPr>
              <a:t>Solange Sie das Problem nicht richtig definieren, wird es schwierig sein, es zu lösen. Verbringen Sie etwas Zeit damit, sicherzustellen, dass Sie das Problem gut definiert haben. Je detaillierter Ihre Definition des Problems ist, </a:t>
            </a:r>
            <a:r>
              <a:rPr lang="en-GB" sz="1600" dirty="0" err="1">
                <a:solidFill>
                  <a:schemeClr val="bg1"/>
                </a:solidFill>
                <a:latin typeface="+mj-lt"/>
                <a:ea typeface="Open Sans Light" panose="020B0306030504020204" pitchFamily="34" charset="0"/>
                <a:cs typeface="Open Sans Light" panose="020B0306030504020204" pitchFamily="34" charset="0"/>
              </a:rPr>
              <a:t>desto</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besser</a:t>
            </a:r>
            <a:r>
              <a:rPr lang="en-GB" sz="1600" dirty="0">
                <a:solidFill>
                  <a:schemeClr val="bg1"/>
                </a:solidFill>
                <a:latin typeface="+mj-lt"/>
                <a:ea typeface="Open Sans Light" panose="020B0306030504020204" pitchFamily="34" charset="0"/>
                <a:cs typeface="Open Sans Light" panose="020B0306030504020204" pitchFamily="34" charset="0"/>
              </a:rPr>
              <a:t>. </a:t>
            </a:r>
          </a:p>
        </p:txBody>
      </p:sp>
      <p:sp>
        <p:nvSpPr>
          <p:cNvPr id="116" name="Subtitle 2">
            <a:extLst>
              <a:ext uri="{FF2B5EF4-FFF2-40B4-BE49-F238E27FC236}">
                <a16:creationId xmlns:a16="http://schemas.microsoft.com/office/drawing/2014/main" id="{F0375A36-84FB-447B-95EF-3E151E589013}"/>
              </a:ext>
            </a:extLst>
          </p:cNvPr>
          <p:cNvSpPr txBox="1">
            <a:spLocks/>
          </p:cNvSpPr>
          <p:nvPr/>
        </p:nvSpPr>
        <p:spPr>
          <a:xfrm>
            <a:off x="4572894" y="3712224"/>
            <a:ext cx="2520436" cy="151196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chemeClr val="bg1"/>
                </a:solidFill>
                <a:latin typeface="+mj-lt"/>
                <a:ea typeface="Open Sans Light" panose="020B0306030504020204" pitchFamily="34" charset="0"/>
                <a:cs typeface="Open Sans Light" panose="020B0306030504020204" pitchFamily="34" charset="0"/>
              </a:rPr>
              <a:t>Prüfen Sie eine Ebene nach der anderen und </a:t>
            </a:r>
            <a:r>
              <a:rPr lang="en-GB" sz="1600" dirty="0" err="1">
                <a:solidFill>
                  <a:schemeClr val="bg1"/>
                </a:solidFill>
                <a:latin typeface="+mj-lt"/>
                <a:ea typeface="Open Sans Light" panose="020B0306030504020204" pitchFamily="34" charset="0"/>
                <a:cs typeface="Open Sans Light" panose="020B0306030504020204" pitchFamily="34" charset="0"/>
              </a:rPr>
              <a:t>schieben</a:t>
            </a:r>
            <a:r>
              <a:rPr lang="en-GB" sz="1600" dirty="0">
                <a:solidFill>
                  <a:schemeClr val="bg1"/>
                </a:solidFill>
                <a:latin typeface="+mj-lt"/>
                <a:ea typeface="Open Sans Light" panose="020B0306030504020204" pitchFamily="34" charset="0"/>
                <a:cs typeface="Open Sans Light" panose="020B0306030504020204" pitchFamily="34" charset="0"/>
              </a:rPr>
              <a:t> Sie immer wieder ein "</a:t>
            </a:r>
            <a:r>
              <a:rPr lang="en-GB" sz="1600" dirty="0" err="1">
                <a:solidFill>
                  <a:schemeClr val="bg1"/>
                </a:solidFill>
                <a:latin typeface="+mj-lt"/>
                <a:ea typeface="Open Sans Light" panose="020B0306030504020204" pitchFamily="34" charset="0"/>
                <a:cs typeface="Open Sans Light" panose="020B0306030504020204" pitchFamily="34" charset="0"/>
              </a:rPr>
              <a:t>Warum</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ein</a:t>
            </a:r>
            <a:r>
              <a:rPr lang="en-GB" sz="1600" dirty="0">
                <a:solidFill>
                  <a:schemeClr val="bg1"/>
                </a:solidFill>
                <a:latin typeface="+mj-lt"/>
                <a:ea typeface="Open Sans Light" panose="020B0306030504020204" pitchFamily="34" charset="0"/>
                <a:cs typeface="Open Sans Light" panose="020B0306030504020204" pitchFamily="34" charset="0"/>
              </a:rPr>
              <a:t>, sobald Sie auf der </a:t>
            </a:r>
            <a:r>
              <a:rPr lang="en-GB" sz="1600" dirty="0" err="1">
                <a:solidFill>
                  <a:schemeClr val="bg1"/>
                </a:solidFill>
                <a:latin typeface="+mj-lt"/>
                <a:ea typeface="Open Sans Light" panose="020B0306030504020204" pitchFamily="34" charset="0"/>
                <a:cs typeface="Open Sans Light" panose="020B0306030504020204" pitchFamily="34" charset="0"/>
              </a:rPr>
              <a:t>jeweiligen</a:t>
            </a:r>
            <a:r>
              <a:rPr lang="en-GB" sz="1600" dirty="0">
                <a:solidFill>
                  <a:schemeClr val="bg1"/>
                </a:solidFill>
                <a:latin typeface="+mj-lt"/>
                <a:ea typeface="Open Sans Light" panose="020B0306030504020204" pitchFamily="34" charset="0"/>
                <a:cs typeface="Open Sans Light" panose="020B0306030504020204" pitchFamily="34" charset="0"/>
              </a:rPr>
              <a:t> Ebene auf ein Problem stoßen.</a:t>
            </a:r>
          </a:p>
        </p:txBody>
      </p:sp>
      <p:sp>
        <p:nvSpPr>
          <p:cNvPr id="119" name="Subtitle 2">
            <a:extLst>
              <a:ext uri="{FF2B5EF4-FFF2-40B4-BE49-F238E27FC236}">
                <a16:creationId xmlns:a16="http://schemas.microsoft.com/office/drawing/2014/main" id="{E80FADBA-A093-42F4-B370-E4EC48CAEA7A}"/>
              </a:ext>
            </a:extLst>
          </p:cNvPr>
          <p:cNvSpPr txBox="1">
            <a:spLocks/>
          </p:cNvSpPr>
          <p:nvPr/>
        </p:nvSpPr>
        <p:spPr>
          <a:xfrm>
            <a:off x="9674213" y="3629714"/>
            <a:ext cx="2520436" cy="126573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chemeClr val="bg1"/>
                </a:solidFill>
                <a:latin typeface="+mj-lt"/>
                <a:ea typeface="Open Sans Light" panose="020B0306030504020204" pitchFamily="34" charset="0"/>
                <a:cs typeface="Open Sans Light" panose="020B0306030504020204" pitchFamily="34" charset="0"/>
              </a:rPr>
              <a:t>Die Behebung des Problems allein bringt Ihnen nicht den wirklichen Nutzen. Achten Sie darauf, den Fehler und die Ursache </a:t>
            </a:r>
            <a:r>
              <a:rPr lang="en-GB" sz="1600" dirty="0" err="1">
                <a:solidFill>
                  <a:schemeClr val="bg1"/>
                </a:solidFill>
                <a:latin typeface="+mj-lt"/>
                <a:ea typeface="Open Sans Light" panose="020B0306030504020204" pitchFamily="34" charset="0"/>
                <a:cs typeface="Open Sans Light" panose="020B0306030504020204" pitchFamily="34" charset="0"/>
              </a:rPr>
              <a:t>zu</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beheben</a:t>
            </a:r>
            <a:r>
              <a:rPr lang="en-GB" sz="1600" dirty="0">
                <a:solidFill>
                  <a:schemeClr val="bg1"/>
                </a:solidFill>
                <a:latin typeface="+mj-lt"/>
                <a:ea typeface="Open Sans Light" panose="020B0306030504020204" pitchFamily="34" charset="0"/>
                <a:cs typeface="Open Sans Light" panose="020B0306030504020204" pitchFamily="34" charset="0"/>
              </a:rPr>
              <a:t>.</a:t>
            </a:r>
          </a:p>
        </p:txBody>
      </p:sp>
      <p:sp>
        <p:nvSpPr>
          <p:cNvPr id="122" name="Subtitle 2">
            <a:extLst>
              <a:ext uri="{FF2B5EF4-FFF2-40B4-BE49-F238E27FC236}">
                <a16:creationId xmlns:a16="http://schemas.microsoft.com/office/drawing/2014/main" id="{AC720D9F-24AA-4045-964A-CD25735F47F6}"/>
              </a:ext>
            </a:extLst>
          </p:cNvPr>
          <p:cNvSpPr txBox="1">
            <a:spLocks/>
          </p:cNvSpPr>
          <p:nvPr/>
        </p:nvSpPr>
        <p:spPr>
          <a:xfrm>
            <a:off x="7093330" y="3487209"/>
            <a:ext cx="2561330" cy="225062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err="1">
                <a:solidFill>
                  <a:schemeClr val="bg1"/>
                </a:solidFill>
                <a:latin typeface="+mj-lt"/>
                <a:ea typeface="Open Sans Light" panose="020B0306030504020204" pitchFamily="34" charset="0"/>
                <a:cs typeface="Open Sans Light" panose="020B0306030504020204" pitchFamily="34" charset="0"/>
              </a:rPr>
              <a:t>Prüfen</a:t>
            </a:r>
            <a:r>
              <a:rPr lang="en-GB" sz="1600" dirty="0">
                <a:solidFill>
                  <a:schemeClr val="bg1"/>
                </a:solidFill>
                <a:latin typeface="+mj-lt"/>
                <a:ea typeface="Open Sans Light" panose="020B0306030504020204" pitchFamily="34" charset="0"/>
                <a:cs typeface="Open Sans Light" panose="020B0306030504020204" pitchFamily="34" charset="0"/>
              </a:rPr>
              <a:t> Sie, </a:t>
            </a:r>
            <a:r>
              <a:rPr lang="en-GB" sz="1600" dirty="0" err="1">
                <a:solidFill>
                  <a:schemeClr val="bg1"/>
                </a:solidFill>
                <a:latin typeface="+mj-lt"/>
                <a:ea typeface="Open Sans Light" panose="020B0306030504020204" pitchFamily="34" charset="0"/>
                <a:cs typeface="Open Sans Light" panose="020B0306030504020204" pitchFamily="34" charset="0"/>
              </a:rPr>
              <a:t>ob</a:t>
            </a:r>
            <a:r>
              <a:rPr lang="en-GB" sz="1600" dirty="0">
                <a:solidFill>
                  <a:schemeClr val="bg1"/>
                </a:solidFill>
                <a:latin typeface="+mj-lt"/>
                <a:ea typeface="Open Sans Light" panose="020B0306030504020204" pitchFamily="34" charset="0"/>
                <a:cs typeface="Open Sans Light" panose="020B0306030504020204" pitchFamily="34" charset="0"/>
              </a:rPr>
              <a:t> eine Ursache die tatsächliche Grundursache ist. Jedes Mal, wenn Sie auf eine Ursache stoßen, </a:t>
            </a:r>
            <a:r>
              <a:rPr lang="en-GB" sz="1600" dirty="0" err="1">
                <a:solidFill>
                  <a:schemeClr val="bg1"/>
                </a:solidFill>
                <a:latin typeface="+mj-lt"/>
                <a:ea typeface="Open Sans Light" panose="020B0306030504020204" pitchFamily="34" charset="0"/>
                <a:cs typeface="Open Sans Light" panose="020B0306030504020204" pitchFamily="34" charset="0"/>
              </a:rPr>
              <a:t>nehmen</a:t>
            </a:r>
            <a:r>
              <a:rPr lang="en-GB" sz="1600" dirty="0">
                <a:solidFill>
                  <a:schemeClr val="bg1"/>
                </a:solidFill>
                <a:latin typeface="+mj-lt"/>
                <a:ea typeface="Open Sans Light" panose="020B0306030504020204" pitchFamily="34" charset="0"/>
                <a:cs typeface="Open Sans Light" panose="020B0306030504020204" pitchFamily="34" charset="0"/>
              </a:rPr>
              <a:t> Sie sich etwas Zeit, um </a:t>
            </a:r>
            <a:r>
              <a:rPr lang="en-GB" sz="1600" dirty="0" err="1">
                <a:solidFill>
                  <a:schemeClr val="bg1"/>
                </a:solidFill>
                <a:latin typeface="+mj-lt"/>
                <a:ea typeface="Open Sans Light" panose="020B0306030504020204" pitchFamily="34" charset="0"/>
                <a:cs typeface="Open Sans Light" panose="020B0306030504020204" pitchFamily="34" charset="0"/>
              </a:rPr>
              <a:t>zu</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analysieren</a:t>
            </a:r>
            <a:r>
              <a:rPr lang="en-GB" sz="1600" dirty="0">
                <a:solidFill>
                  <a:schemeClr val="bg1"/>
                </a:solidFill>
                <a:latin typeface="+mj-lt"/>
                <a:ea typeface="Open Sans Light" panose="020B0306030504020204" pitchFamily="34" charset="0"/>
                <a:cs typeface="Open Sans Light" panose="020B0306030504020204" pitchFamily="34" charset="0"/>
              </a:rPr>
              <a:t>, ob es sich um die Grundursache handelt oder </a:t>
            </a:r>
            <a:r>
              <a:rPr lang="en-GB" sz="1600" dirty="0" err="1">
                <a:solidFill>
                  <a:schemeClr val="bg1"/>
                </a:solidFill>
                <a:latin typeface="+mj-lt"/>
                <a:ea typeface="Open Sans Light" panose="020B0306030504020204" pitchFamily="34" charset="0"/>
                <a:cs typeface="Open Sans Light" panose="020B0306030504020204" pitchFamily="34" charset="0"/>
              </a:rPr>
              <a:t>nicht</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Wiederholen</a:t>
            </a:r>
            <a:r>
              <a:rPr lang="en-GB" sz="1600" dirty="0">
                <a:solidFill>
                  <a:schemeClr val="bg1"/>
                </a:solidFill>
                <a:latin typeface="+mj-lt"/>
                <a:ea typeface="Open Sans Light" panose="020B0306030504020204" pitchFamily="34" charset="0"/>
                <a:cs typeface="Open Sans Light" panose="020B0306030504020204" pitchFamily="34" charset="0"/>
              </a:rPr>
              <a:t> Sie </a:t>
            </a:r>
            <a:r>
              <a:rPr lang="en-GB" sz="1600" dirty="0" err="1">
                <a:solidFill>
                  <a:schemeClr val="bg1"/>
                </a:solidFill>
                <a:latin typeface="+mj-lt"/>
                <a:ea typeface="Open Sans Light" panose="020B0306030504020204" pitchFamily="34" charset="0"/>
                <a:cs typeface="Open Sans Light" panose="020B0306030504020204" pitchFamily="34" charset="0"/>
              </a:rPr>
              <a:t>bei</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Bedarf</a:t>
            </a:r>
            <a:r>
              <a:rPr lang="en-GB" sz="1600" dirty="0">
                <a:solidFill>
                  <a:schemeClr val="bg1"/>
                </a:solidFill>
                <a:latin typeface="+mj-lt"/>
                <a:ea typeface="Open Sans Light" panose="020B0306030504020204" pitchFamily="34" charset="0"/>
                <a:cs typeface="Open Sans Light" panose="020B0306030504020204" pitchFamily="34" charset="0"/>
              </a:rPr>
              <a:t> </a:t>
            </a:r>
            <a:r>
              <a:rPr lang="en-GB" sz="1600" dirty="0" err="1">
                <a:solidFill>
                  <a:schemeClr val="bg1"/>
                </a:solidFill>
                <a:latin typeface="+mj-lt"/>
                <a:ea typeface="Open Sans Light" panose="020B0306030504020204" pitchFamily="34" charset="0"/>
                <a:cs typeface="Open Sans Light" panose="020B0306030504020204" pitchFamily="34" charset="0"/>
              </a:rPr>
              <a:t>Punkt</a:t>
            </a:r>
            <a:r>
              <a:rPr lang="en-GB" sz="1600" dirty="0">
                <a:solidFill>
                  <a:schemeClr val="bg1"/>
                </a:solidFill>
                <a:latin typeface="+mj-lt"/>
                <a:ea typeface="Open Sans Light" panose="020B0306030504020204" pitchFamily="34" charset="0"/>
                <a:cs typeface="Open Sans Light" panose="020B0306030504020204" pitchFamily="34" charset="0"/>
              </a:rPr>
              <a:t> 2 und 3.</a:t>
            </a:r>
          </a:p>
        </p:txBody>
      </p:sp>
      <p:sp>
        <p:nvSpPr>
          <p:cNvPr id="124" name="TextBox 35">
            <a:extLst>
              <a:ext uri="{FF2B5EF4-FFF2-40B4-BE49-F238E27FC236}">
                <a16:creationId xmlns:a16="http://schemas.microsoft.com/office/drawing/2014/main" id="{FDDB6B7F-036B-4674-A7E0-E35E4EF8B3FF}"/>
              </a:ext>
            </a:extLst>
          </p:cNvPr>
          <p:cNvSpPr txBox="1"/>
          <p:nvPr/>
        </p:nvSpPr>
        <p:spPr>
          <a:xfrm>
            <a:off x="3066917" y="2079730"/>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1</a:t>
            </a:r>
          </a:p>
        </p:txBody>
      </p:sp>
      <p:sp>
        <p:nvSpPr>
          <p:cNvPr id="125" name="TextBox 35">
            <a:extLst>
              <a:ext uri="{FF2B5EF4-FFF2-40B4-BE49-F238E27FC236}">
                <a16:creationId xmlns:a16="http://schemas.microsoft.com/office/drawing/2014/main" id="{C8D69F51-C391-4DFE-B257-B0D6D7EF6E84}"/>
              </a:ext>
            </a:extLst>
          </p:cNvPr>
          <p:cNvSpPr txBox="1"/>
          <p:nvPr/>
        </p:nvSpPr>
        <p:spPr>
          <a:xfrm>
            <a:off x="5647165" y="2102042"/>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2</a:t>
            </a:r>
          </a:p>
        </p:txBody>
      </p:sp>
      <p:sp>
        <p:nvSpPr>
          <p:cNvPr id="126" name="TextBox 35">
            <a:extLst>
              <a:ext uri="{FF2B5EF4-FFF2-40B4-BE49-F238E27FC236}">
                <a16:creationId xmlns:a16="http://schemas.microsoft.com/office/drawing/2014/main" id="{B34A2FC5-CAEA-4A58-8144-AD1C31E0C969}"/>
              </a:ext>
            </a:extLst>
          </p:cNvPr>
          <p:cNvSpPr txBox="1"/>
          <p:nvPr/>
        </p:nvSpPr>
        <p:spPr>
          <a:xfrm>
            <a:off x="8208495" y="2085900"/>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3</a:t>
            </a:r>
          </a:p>
        </p:txBody>
      </p:sp>
      <p:sp>
        <p:nvSpPr>
          <p:cNvPr id="127" name="TextBox 35">
            <a:extLst>
              <a:ext uri="{FF2B5EF4-FFF2-40B4-BE49-F238E27FC236}">
                <a16:creationId xmlns:a16="http://schemas.microsoft.com/office/drawing/2014/main" id="{925C5028-EEAC-4671-B8DA-4A9CB735AFBB}"/>
              </a:ext>
            </a:extLst>
          </p:cNvPr>
          <p:cNvSpPr txBox="1"/>
          <p:nvPr/>
        </p:nvSpPr>
        <p:spPr>
          <a:xfrm>
            <a:off x="10748483" y="2096689"/>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4</a:t>
            </a:r>
          </a:p>
        </p:txBody>
      </p:sp>
      <p:sp>
        <p:nvSpPr>
          <p:cNvPr id="128" name="TextBox 35">
            <a:extLst>
              <a:ext uri="{FF2B5EF4-FFF2-40B4-BE49-F238E27FC236}">
                <a16:creationId xmlns:a16="http://schemas.microsoft.com/office/drawing/2014/main" id="{1B29E027-AE9B-4FB2-8907-D4321D144D37}"/>
              </a:ext>
            </a:extLst>
          </p:cNvPr>
          <p:cNvSpPr txBox="1"/>
          <p:nvPr/>
        </p:nvSpPr>
        <p:spPr>
          <a:xfrm>
            <a:off x="2481417" y="2312451"/>
            <a:ext cx="1575935" cy="830997"/>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Einigung</a:t>
            </a:r>
            <a:r>
              <a:rPr lang="en-GB" sz="1600" b="1" dirty="0">
                <a:solidFill>
                  <a:schemeClr val="bg1"/>
                </a:solidFill>
                <a:latin typeface="+mj-lt"/>
                <a:ea typeface="League Spartan" charset="0"/>
                <a:cs typeface="Poppins" pitchFamily="2" charset="77"/>
              </a:rPr>
              <a:t> </a:t>
            </a:r>
            <a:r>
              <a:rPr lang="en-GB" sz="1600" b="1" dirty="0" err="1">
                <a:solidFill>
                  <a:schemeClr val="bg1"/>
                </a:solidFill>
                <a:latin typeface="+mj-lt"/>
                <a:ea typeface="League Spartan" charset="0"/>
                <a:cs typeface="Poppins" pitchFamily="2" charset="77"/>
              </a:rPr>
              <a:t>über</a:t>
            </a:r>
            <a:r>
              <a:rPr lang="en-GB" sz="1600" b="1" dirty="0">
                <a:solidFill>
                  <a:schemeClr val="bg1"/>
                </a:solidFill>
                <a:latin typeface="+mj-lt"/>
                <a:ea typeface="League Spartan" charset="0"/>
                <a:cs typeface="Poppins" pitchFamily="2" charset="77"/>
              </a:rPr>
              <a:t> das</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Problem</a:t>
            </a:r>
          </a:p>
        </p:txBody>
      </p:sp>
      <p:sp>
        <p:nvSpPr>
          <p:cNvPr id="129" name="TextBox 35">
            <a:extLst>
              <a:ext uri="{FF2B5EF4-FFF2-40B4-BE49-F238E27FC236}">
                <a16:creationId xmlns:a16="http://schemas.microsoft.com/office/drawing/2014/main" id="{819204B9-4CA5-4D52-A8E7-8B33FA7C5B58}"/>
              </a:ext>
            </a:extLst>
          </p:cNvPr>
          <p:cNvSpPr txBox="1"/>
          <p:nvPr/>
        </p:nvSpPr>
        <p:spPr>
          <a:xfrm>
            <a:off x="5098646" y="2394321"/>
            <a:ext cx="1482865"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Erfragen</a:t>
            </a:r>
            <a:r>
              <a:rPr lang="en-GB" sz="1600" b="1" dirty="0">
                <a:solidFill>
                  <a:schemeClr val="bg1"/>
                </a:solidFill>
                <a:latin typeface="+mj-lt"/>
                <a:ea typeface="League Spartan" charset="0"/>
                <a:cs typeface="Poppins" pitchFamily="2" charset="77"/>
              </a:rPr>
              <a:t> Sie die</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Whys</a:t>
            </a:r>
          </a:p>
        </p:txBody>
      </p:sp>
      <p:sp>
        <p:nvSpPr>
          <p:cNvPr id="130" name="TextBox 35">
            <a:extLst>
              <a:ext uri="{FF2B5EF4-FFF2-40B4-BE49-F238E27FC236}">
                <a16:creationId xmlns:a16="http://schemas.microsoft.com/office/drawing/2014/main" id="{22C8FE25-8B12-4EDA-B5C0-FD041954C2A9}"/>
              </a:ext>
            </a:extLst>
          </p:cNvPr>
          <p:cNvSpPr txBox="1"/>
          <p:nvPr/>
        </p:nvSpPr>
        <p:spPr>
          <a:xfrm>
            <a:off x="7747242" y="2373116"/>
            <a:ext cx="129440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Prüfen Sie die</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Ursache</a:t>
            </a:r>
          </a:p>
        </p:txBody>
      </p:sp>
      <p:sp>
        <p:nvSpPr>
          <p:cNvPr id="131" name="TextBox 35">
            <a:extLst>
              <a:ext uri="{FF2B5EF4-FFF2-40B4-BE49-F238E27FC236}">
                <a16:creationId xmlns:a16="http://schemas.microsoft.com/office/drawing/2014/main" id="{78E1360F-54E8-46F2-B69F-40F32569CBB8}"/>
              </a:ext>
            </a:extLst>
          </p:cNvPr>
          <p:cNvSpPr txBox="1"/>
          <p:nvPr/>
        </p:nvSpPr>
        <p:spPr>
          <a:xfrm>
            <a:off x="10291197" y="2359556"/>
            <a:ext cx="1286467"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Beheben</a:t>
            </a:r>
            <a:r>
              <a:rPr lang="en-GB" sz="1600" b="1" dirty="0">
                <a:solidFill>
                  <a:schemeClr val="bg1"/>
                </a:solidFill>
                <a:latin typeface="+mj-lt"/>
                <a:ea typeface="League Spartan" charset="0"/>
                <a:cs typeface="Poppins" pitchFamily="2" charset="77"/>
              </a:rPr>
              <a:t> Sie die </a:t>
            </a:r>
            <a:r>
              <a:rPr lang="en-GB" sz="1600" b="1" dirty="0" err="1">
                <a:solidFill>
                  <a:schemeClr val="bg1"/>
                </a:solidFill>
                <a:latin typeface="+mj-lt"/>
                <a:ea typeface="League Spartan" charset="0"/>
                <a:cs typeface="Poppins" pitchFamily="2" charset="77"/>
              </a:rPr>
              <a:t>Ursache</a:t>
            </a:r>
            <a:endParaRPr lang="en-GB" sz="1600" b="1" dirty="0">
              <a:solidFill>
                <a:schemeClr val="bg1"/>
              </a:solidFill>
              <a:latin typeface="+mj-lt"/>
              <a:ea typeface="League Spartan" charset="0"/>
              <a:cs typeface="Poppins" pitchFamily="2" charset="77"/>
            </a:endParaRPr>
          </a:p>
        </p:txBody>
      </p:sp>
      <p:sp>
        <p:nvSpPr>
          <p:cNvPr id="30" name="Textplatzhalter 1">
            <a:extLst>
              <a:ext uri="{FF2B5EF4-FFF2-40B4-BE49-F238E27FC236}">
                <a16:creationId xmlns:a16="http://schemas.microsoft.com/office/drawing/2014/main" id="{4ED1049A-9BF1-4678-9EE9-6255AD054FE9}"/>
              </a:ext>
            </a:extLst>
          </p:cNvPr>
          <p:cNvSpPr>
            <a:spLocks noGrp="1"/>
          </p:cNvSpPr>
          <p:nvPr>
            <p:ph type="body" sz="quarter" idx="13"/>
          </p:nvPr>
        </p:nvSpPr>
        <p:spPr>
          <a:xfrm>
            <a:off x="1292078" y="579352"/>
            <a:ext cx="6635597" cy="697353"/>
          </a:xfrm>
        </p:spPr>
        <p:txBody>
          <a:bodyPr>
            <a:noAutofit/>
          </a:bodyPr>
          <a:lstStyle/>
          <a:p>
            <a:r>
              <a:rPr lang="en-GB" sz="3200" dirty="0"/>
              <a:t>Tools für die </a:t>
            </a:r>
            <a:r>
              <a:rPr lang="en-GB" sz="3200" dirty="0" err="1"/>
              <a:t>Fehler</a:t>
            </a:r>
            <a:r>
              <a:rPr lang="en-GB" sz="3200" dirty="0"/>
              <a:t>-</a:t>
            </a:r>
            <a:r>
              <a:rPr lang="en-GB" sz="3200" dirty="0" err="1"/>
              <a:t>Ursachen</a:t>
            </a:r>
            <a:r>
              <a:rPr lang="en-GB" sz="3200" dirty="0"/>
              <a:t>-Analyse: 5 Whys (Forts.)</a:t>
            </a:r>
          </a:p>
        </p:txBody>
      </p:sp>
    </p:spTree>
    <p:extLst>
      <p:ext uri="{BB962C8B-B14F-4D97-AF65-F5344CB8AC3E}">
        <p14:creationId xmlns:p14="http://schemas.microsoft.com/office/powerpoint/2010/main" val="60735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16089" y="178481"/>
            <a:ext cx="10390684" cy="1293353"/>
          </a:xfrm>
        </p:spPr>
        <p:txBody>
          <a:bodyPr>
            <a:normAutofit fontScale="77500" lnSpcReduction="20000"/>
          </a:bodyPr>
          <a:lstStyle/>
          <a:p>
            <a:r>
              <a:rPr lang="en-GB" sz="4000" dirty="0"/>
              <a:t>Werkzeuge für die Ursachenanalyse: Affinitätsdiagramm</a:t>
            </a:r>
          </a:p>
          <a:p>
            <a:r>
              <a:rPr lang="en-GB" sz="2800" dirty="0">
                <a:solidFill>
                  <a:srgbClr val="245473"/>
                </a:solidFill>
                <a:latin typeface="+mj-lt"/>
                <a:ea typeface="Open Sans Light" panose="020B0306030504020204" pitchFamily="34" charset="0"/>
                <a:cs typeface="Open Sans Light" panose="020B0306030504020204" pitchFamily="34" charset="0"/>
              </a:rPr>
              <a:t>Das Affinitätsdiagramm ist ein einfaches Werkzeug, um eine große Anzahl von Details und zusammenhängenden Ursachen zusammenzufassen und nach übergeordneten Themen zu gruppieren.</a:t>
            </a:r>
          </a:p>
          <a:p>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80796" y="1759019"/>
            <a:ext cx="3156944" cy="29293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Dies hilft dabei, sich auf das Gesamtbild und die Hauptursachen zu konzentrieren.</a:t>
            </a:r>
          </a:p>
          <a:p>
            <a:pPr algn="l">
              <a:lnSpc>
                <a:spcPct val="100000"/>
              </a:lnSpc>
              <a:spcBef>
                <a:spcPts val="600"/>
              </a:spcBef>
            </a:pPr>
            <a:r>
              <a:rPr lang="en-GB" sz="2000" b="1" dirty="0">
                <a:solidFill>
                  <a:srgbClr val="245473"/>
                </a:solidFill>
                <a:latin typeface="+mj-lt"/>
                <a:ea typeface="Open Sans Light" panose="020B0306030504020204" pitchFamily="34" charset="0"/>
                <a:cs typeface="Open Sans Light" panose="020B0306030504020204" pitchFamily="34" charset="0"/>
              </a:rPr>
              <a:t>Sie ist anwendbar, wenn mehrere, miteinander verbundene und detaillierte Ursachen betrachtet werden, die einige Gemeinsamkeiten haben und zu einer Gruppe zusammengefasst werden können, um die Hauptursachen zu sehen</a:t>
            </a:r>
          </a:p>
        </p:txBody>
      </p:sp>
      <p:grpSp>
        <p:nvGrpSpPr>
          <p:cNvPr id="5" name="Gruppieren 4">
            <a:extLst>
              <a:ext uri="{FF2B5EF4-FFF2-40B4-BE49-F238E27FC236}">
                <a16:creationId xmlns:a16="http://schemas.microsoft.com/office/drawing/2014/main" id="{F477A7B3-2257-43EA-91E2-306FA1FCA1EF}"/>
              </a:ext>
            </a:extLst>
          </p:cNvPr>
          <p:cNvGrpSpPr>
            <a:grpSpLocks noChangeAspect="1"/>
          </p:cNvGrpSpPr>
          <p:nvPr/>
        </p:nvGrpSpPr>
        <p:grpSpPr>
          <a:xfrm>
            <a:off x="4028303" y="1891953"/>
            <a:ext cx="853240" cy="1234591"/>
            <a:chOff x="5182456" y="2128821"/>
            <a:chExt cx="1854869" cy="3415281"/>
          </a:xfrm>
        </p:grpSpPr>
        <p:sp>
          <p:nvSpPr>
            <p:cNvPr id="6" name="Shape 32451">
              <a:extLst>
                <a:ext uri="{FF2B5EF4-FFF2-40B4-BE49-F238E27FC236}">
                  <a16:creationId xmlns:a16="http://schemas.microsoft.com/office/drawing/2014/main" id="{173B6459-4940-476E-87BC-D8E8F0D5310D}"/>
                </a:ext>
              </a:extLst>
            </p:cNvPr>
            <p:cNvSpPr/>
            <p:nvPr/>
          </p:nvSpPr>
          <p:spPr>
            <a:xfrm rot="10800000" flipH="1">
              <a:off x="5943757" y="2844039"/>
              <a:ext cx="341438" cy="144218"/>
            </a:xfrm>
            <a:custGeom>
              <a:avLst/>
              <a:gdLst/>
              <a:ahLst/>
              <a:cxnLst>
                <a:cxn ang="0">
                  <a:pos x="wd2" y="hd2"/>
                </a:cxn>
                <a:cxn ang="5400000">
                  <a:pos x="wd2" y="hd2"/>
                </a:cxn>
                <a:cxn ang="10800000">
                  <a:pos x="wd2" y="hd2"/>
                </a:cxn>
                <a:cxn ang="16200000">
                  <a:pos x="wd2" y="hd2"/>
                </a:cxn>
              </a:cxnLst>
              <a:rect l="0" t="0" r="r" b="b"/>
              <a:pathLst>
                <a:path w="21600" h="21377" extrusionOk="0">
                  <a:moveTo>
                    <a:pt x="12025" y="21"/>
                  </a:moveTo>
                  <a:cubicBezTo>
                    <a:pt x="7938" y="-223"/>
                    <a:pt x="3907" y="1631"/>
                    <a:pt x="0" y="4865"/>
                  </a:cubicBezTo>
                  <a:lnTo>
                    <a:pt x="10451" y="21377"/>
                  </a:lnTo>
                  <a:lnTo>
                    <a:pt x="21600" y="4181"/>
                  </a:lnTo>
                  <a:cubicBezTo>
                    <a:pt x="18478" y="1782"/>
                    <a:pt x="15271" y="215"/>
                    <a:pt x="12025" y="21"/>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 name="Shape 32427">
              <a:extLst>
                <a:ext uri="{FF2B5EF4-FFF2-40B4-BE49-F238E27FC236}">
                  <a16:creationId xmlns:a16="http://schemas.microsoft.com/office/drawing/2014/main" id="{D1F27DA2-C5B8-4703-992F-79ADF324A658}"/>
                </a:ext>
              </a:extLst>
            </p:cNvPr>
            <p:cNvSpPr/>
            <p:nvPr/>
          </p:nvSpPr>
          <p:spPr>
            <a:xfrm flipH="1">
              <a:off x="5730498" y="4742865"/>
              <a:ext cx="761785" cy="80121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4616" y="1447"/>
                    <a:pt x="6988" y="1451"/>
                    <a:pt x="0" y="13"/>
                  </a:cubicBezTo>
                  <a:lnTo>
                    <a:pt x="10793" y="21600"/>
                  </a:lnTo>
                  <a:lnTo>
                    <a:pt x="21600" y="0"/>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 name="Shape 32428">
              <a:extLst>
                <a:ext uri="{FF2B5EF4-FFF2-40B4-BE49-F238E27FC236}">
                  <a16:creationId xmlns:a16="http://schemas.microsoft.com/office/drawing/2014/main" id="{43851B17-F63D-4BF8-8EF9-F68F0F8D4C72}"/>
                </a:ext>
              </a:extLst>
            </p:cNvPr>
            <p:cNvSpPr/>
            <p:nvPr/>
          </p:nvSpPr>
          <p:spPr>
            <a:xfrm flipH="1">
              <a:off x="6111820" y="4484819"/>
              <a:ext cx="923997" cy="10531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12703" y="5302"/>
                  </a:lnTo>
                  <a:lnTo>
                    <a:pt x="12768" y="5274"/>
                  </a:lnTo>
                  <a:lnTo>
                    <a:pt x="12768" y="5293"/>
                  </a:lnTo>
                  <a:cubicBezTo>
                    <a:pt x="9301" y="4645"/>
                    <a:pt x="6013" y="3618"/>
                    <a:pt x="3223" y="2111"/>
                  </a:cubicBezTo>
                  <a:cubicBezTo>
                    <a:pt x="2080" y="1493"/>
                    <a:pt x="1010" y="777"/>
                    <a:pt x="0" y="0"/>
                  </a:cubicBezTo>
                  <a:close/>
                </a:path>
              </a:pathLst>
            </a:custGeom>
            <a:solidFill>
              <a:schemeClr val="bg1">
                <a:lumMod val="8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9" name="Shape 32429">
              <a:extLst>
                <a:ext uri="{FF2B5EF4-FFF2-40B4-BE49-F238E27FC236}">
                  <a16:creationId xmlns:a16="http://schemas.microsoft.com/office/drawing/2014/main" id="{23917D3B-9E2A-4793-8016-5913D02D5E84}"/>
                </a:ext>
              </a:extLst>
            </p:cNvPr>
            <p:cNvSpPr/>
            <p:nvPr/>
          </p:nvSpPr>
          <p:spPr>
            <a:xfrm>
              <a:off x="5186334" y="4474422"/>
              <a:ext cx="922897" cy="10641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9" y="141"/>
                    <a:pt x="130" y="277"/>
                    <a:pt x="211" y="409"/>
                  </a:cubicBezTo>
                  <a:cubicBezTo>
                    <a:pt x="320" y="587"/>
                    <a:pt x="448" y="756"/>
                    <a:pt x="593" y="913"/>
                  </a:cubicBezTo>
                  <a:lnTo>
                    <a:pt x="21600" y="21600"/>
                  </a:lnTo>
                  <a:lnTo>
                    <a:pt x="12756" y="5476"/>
                  </a:lnTo>
                  <a:lnTo>
                    <a:pt x="12821" y="5448"/>
                  </a:lnTo>
                  <a:lnTo>
                    <a:pt x="12821" y="5467"/>
                  </a:lnTo>
                  <a:cubicBezTo>
                    <a:pt x="11069" y="5156"/>
                    <a:pt x="9366" y="4744"/>
                    <a:pt x="7749" y="4222"/>
                  </a:cubicBezTo>
                  <a:cubicBezTo>
                    <a:pt x="6143" y="3704"/>
                    <a:pt x="4620" y="3078"/>
                    <a:pt x="3237" y="2307"/>
                  </a:cubicBezTo>
                  <a:cubicBezTo>
                    <a:pt x="1990" y="1613"/>
                    <a:pt x="985" y="863"/>
                    <a:pt x="0" y="0"/>
                  </a:cubicBezTo>
                  <a:close/>
                </a:path>
              </a:pathLst>
            </a:custGeom>
            <a:solidFill>
              <a:schemeClr val="bg1">
                <a:lumMod val="8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10" name="Shape 32430">
              <a:extLst>
                <a:ext uri="{FF2B5EF4-FFF2-40B4-BE49-F238E27FC236}">
                  <a16:creationId xmlns:a16="http://schemas.microsoft.com/office/drawing/2014/main" id="{C77E208E-02B4-48C4-AF95-14E5528D934D}"/>
                </a:ext>
              </a:extLst>
            </p:cNvPr>
            <p:cNvSpPr/>
            <p:nvPr/>
          </p:nvSpPr>
          <p:spPr>
            <a:xfrm flipH="1">
              <a:off x="6105186" y="5304595"/>
              <a:ext cx="203825" cy="239506"/>
            </a:xfrm>
            <a:custGeom>
              <a:avLst/>
              <a:gdLst/>
              <a:ahLst/>
              <a:cxnLst>
                <a:cxn ang="0">
                  <a:pos x="wd2" y="hd2"/>
                </a:cxn>
                <a:cxn ang="5400000">
                  <a:pos x="wd2" y="hd2"/>
                </a:cxn>
                <a:cxn ang="10800000">
                  <a:pos x="wd2" y="hd2"/>
                </a:cxn>
                <a:cxn ang="16200000">
                  <a:pos x="wd2" y="hd2"/>
                </a:cxn>
              </a:cxnLst>
              <a:rect l="0" t="0" r="r" b="b"/>
              <a:pathLst>
                <a:path w="21600" h="21600" extrusionOk="0">
                  <a:moveTo>
                    <a:pt x="8707" y="0"/>
                  </a:moveTo>
                  <a:cubicBezTo>
                    <a:pt x="7249" y="40"/>
                    <a:pt x="5793" y="133"/>
                    <a:pt x="4344" y="279"/>
                  </a:cubicBezTo>
                  <a:cubicBezTo>
                    <a:pt x="2887" y="426"/>
                    <a:pt x="1437" y="626"/>
                    <a:pt x="0" y="880"/>
                  </a:cubicBezTo>
                  <a:lnTo>
                    <a:pt x="21600" y="21600"/>
                  </a:lnTo>
                  <a:lnTo>
                    <a:pt x="8707" y="0"/>
                  </a:lnTo>
                  <a:close/>
                  <a:moveTo>
                    <a:pt x="21387" y="20748"/>
                  </a:moveTo>
                  <a:lnTo>
                    <a:pt x="21142" y="21164"/>
                  </a:lnTo>
                  <a:lnTo>
                    <a:pt x="21387" y="21373"/>
                  </a:lnTo>
                  <a:lnTo>
                    <a:pt x="21387" y="20748"/>
                  </a:lnTo>
                  <a:close/>
                </a:path>
              </a:pathLst>
            </a:custGeom>
            <a:solidFill>
              <a:schemeClr val="accent5"/>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11" name="Shape 32431">
              <a:extLst>
                <a:ext uri="{FF2B5EF4-FFF2-40B4-BE49-F238E27FC236}">
                  <a16:creationId xmlns:a16="http://schemas.microsoft.com/office/drawing/2014/main" id="{25D85A4D-3F8C-403F-B637-DF52E5231715}"/>
                </a:ext>
              </a:extLst>
            </p:cNvPr>
            <p:cNvSpPr/>
            <p:nvPr/>
          </p:nvSpPr>
          <p:spPr>
            <a:xfrm flipH="1">
              <a:off x="5996538" y="5298129"/>
              <a:ext cx="230054" cy="245973"/>
            </a:xfrm>
            <a:custGeom>
              <a:avLst/>
              <a:gdLst/>
              <a:ahLst/>
              <a:cxnLst>
                <a:cxn ang="0">
                  <a:pos x="wd2" y="hd2"/>
                </a:cxn>
                <a:cxn ang="5400000">
                  <a:pos x="wd2" y="hd2"/>
                </a:cxn>
                <a:cxn ang="10800000">
                  <a:pos x="wd2" y="hd2"/>
                </a:cxn>
                <a:cxn ang="16200000">
                  <a:pos x="wd2" y="hd2"/>
                </a:cxn>
              </a:cxnLst>
              <a:rect l="0" t="0" r="r" b="b"/>
              <a:pathLst>
                <a:path w="21600" h="21597" extrusionOk="0">
                  <a:moveTo>
                    <a:pt x="10945" y="0"/>
                  </a:moveTo>
                  <a:cubicBezTo>
                    <a:pt x="7288" y="2"/>
                    <a:pt x="3637" y="211"/>
                    <a:pt x="0" y="563"/>
                  </a:cubicBezTo>
                  <a:lnTo>
                    <a:pt x="11086" y="21597"/>
                  </a:lnTo>
                  <a:lnTo>
                    <a:pt x="21600" y="518"/>
                  </a:lnTo>
                  <a:cubicBezTo>
                    <a:pt x="18051" y="183"/>
                    <a:pt x="14504" y="-3"/>
                    <a:pt x="10945" y="0"/>
                  </a:cubicBezTo>
                  <a:close/>
                </a:path>
              </a:pathLst>
            </a:custGeom>
            <a:solidFill>
              <a:schemeClr val="accent5">
                <a:lumMod val="7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2" name="Shape 32432">
              <a:extLst>
                <a:ext uri="{FF2B5EF4-FFF2-40B4-BE49-F238E27FC236}">
                  <a16:creationId xmlns:a16="http://schemas.microsoft.com/office/drawing/2014/main" id="{C7C61BA5-E2AD-48F8-ADA8-E1A115A0F93C}"/>
                </a:ext>
              </a:extLst>
            </p:cNvPr>
            <p:cNvSpPr/>
            <p:nvPr/>
          </p:nvSpPr>
          <p:spPr>
            <a:xfrm flipH="1">
              <a:off x="5912836" y="5305061"/>
              <a:ext cx="197535" cy="239040"/>
            </a:xfrm>
            <a:custGeom>
              <a:avLst/>
              <a:gdLst/>
              <a:ahLst/>
              <a:cxnLst>
                <a:cxn ang="0">
                  <a:pos x="wd2" y="hd2"/>
                </a:cxn>
                <a:cxn ang="5400000">
                  <a:pos x="wd2" y="hd2"/>
                </a:cxn>
                <a:cxn ang="10800000">
                  <a:pos x="wd2" y="hd2"/>
                </a:cxn>
                <a:cxn ang="16200000">
                  <a:pos x="wd2" y="hd2"/>
                </a:cxn>
              </a:cxnLst>
              <a:rect l="0" t="0" r="r" b="b"/>
              <a:pathLst>
                <a:path w="21600" h="21600" extrusionOk="0">
                  <a:moveTo>
                    <a:pt x="12331" y="0"/>
                  </a:moveTo>
                  <a:lnTo>
                    <a:pt x="0" y="21600"/>
                  </a:lnTo>
                  <a:lnTo>
                    <a:pt x="21600" y="1117"/>
                  </a:lnTo>
                  <a:cubicBezTo>
                    <a:pt x="18524" y="659"/>
                    <a:pt x="15432" y="262"/>
                    <a:pt x="12331" y="0"/>
                  </a:cubicBezTo>
                  <a:close/>
                </a:path>
              </a:pathLst>
            </a:custGeom>
            <a:solidFill>
              <a:schemeClr val="accent5"/>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13" name="Shape 32434">
              <a:extLst>
                <a:ext uri="{FF2B5EF4-FFF2-40B4-BE49-F238E27FC236}">
                  <a16:creationId xmlns:a16="http://schemas.microsoft.com/office/drawing/2014/main" id="{33E437D7-E6C9-4868-A641-99051CF156F2}"/>
                </a:ext>
              </a:extLst>
            </p:cNvPr>
            <p:cNvSpPr/>
            <p:nvPr/>
          </p:nvSpPr>
          <p:spPr>
            <a:xfrm flipH="1">
              <a:off x="5182456" y="3664752"/>
              <a:ext cx="548635" cy="433596"/>
            </a:xfrm>
            <a:custGeom>
              <a:avLst/>
              <a:gdLst/>
              <a:ahLst/>
              <a:cxnLst>
                <a:cxn ang="0">
                  <a:pos x="wd2" y="hd2"/>
                </a:cxn>
                <a:cxn ang="5400000">
                  <a:pos x="wd2" y="hd2"/>
                </a:cxn>
                <a:cxn ang="10800000">
                  <a:pos x="wd2" y="hd2"/>
                </a:cxn>
                <a:cxn ang="16200000">
                  <a:pos x="wd2" y="hd2"/>
                </a:cxn>
              </a:cxnLst>
              <a:rect l="0" t="0" r="r" b="b"/>
              <a:pathLst>
                <a:path w="21600" h="21600" extrusionOk="0">
                  <a:moveTo>
                    <a:pt x="2410" y="272"/>
                  </a:moveTo>
                  <a:cubicBezTo>
                    <a:pt x="1607" y="148"/>
                    <a:pt x="804" y="85"/>
                    <a:pt x="0" y="0"/>
                  </a:cubicBezTo>
                  <a:lnTo>
                    <a:pt x="0" y="12543"/>
                  </a:lnTo>
                  <a:lnTo>
                    <a:pt x="0" y="21600"/>
                  </a:lnTo>
                  <a:lnTo>
                    <a:pt x="9" y="21600"/>
                  </a:lnTo>
                  <a:lnTo>
                    <a:pt x="18" y="21600"/>
                  </a:lnTo>
                  <a:lnTo>
                    <a:pt x="18" y="21118"/>
                  </a:lnTo>
                  <a:cubicBezTo>
                    <a:pt x="3354" y="21210"/>
                    <a:pt x="6651" y="20775"/>
                    <a:pt x="9840" y="19857"/>
                  </a:cubicBezTo>
                  <a:cubicBezTo>
                    <a:pt x="12794" y="19007"/>
                    <a:pt x="15726" y="17741"/>
                    <a:pt x="18267" y="15501"/>
                  </a:cubicBezTo>
                  <a:cubicBezTo>
                    <a:pt x="19514" y="14401"/>
                    <a:pt x="20628" y="13081"/>
                    <a:pt x="21600" y="11603"/>
                  </a:cubicBezTo>
                  <a:cubicBezTo>
                    <a:pt x="20938" y="8818"/>
                    <a:pt x="19067" y="6544"/>
                    <a:pt x="15947" y="4687"/>
                  </a:cubicBezTo>
                  <a:cubicBezTo>
                    <a:pt x="12111" y="2404"/>
                    <a:pt x="7259" y="1021"/>
                    <a:pt x="2410" y="272"/>
                  </a:cubicBez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4" name="Shape 32435">
              <a:extLst>
                <a:ext uri="{FF2B5EF4-FFF2-40B4-BE49-F238E27FC236}">
                  <a16:creationId xmlns:a16="http://schemas.microsoft.com/office/drawing/2014/main" id="{C32B41AF-ED99-4F11-A7AF-C2930C4D6F77}"/>
                </a:ext>
              </a:extLst>
            </p:cNvPr>
            <p:cNvSpPr/>
            <p:nvPr/>
          </p:nvSpPr>
          <p:spPr>
            <a:xfrm flipH="1">
              <a:off x="5183342" y="3893968"/>
              <a:ext cx="547289" cy="850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0665" y="796"/>
                    <a:pt x="19549" y="1496"/>
                    <a:pt x="18290" y="2078"/>
                  </a:cubicBezTo>
                  <a:cubicBezTo>
                    <a:pt x="15764" y="3245"/>
                    <a:pt x="12813" y="3880"/>
                    <a:pt x="9845" y="4304"/>
                  </a:cubicBezTo>
                  <a:cubicBezTo>
                    <a:pt x="6646" y="4761"/>
                    <a:pt x="3344" y="4982"/>
                    <a:pt x="0" y="4947"/>
                  </a:cubicBezTo>
                  <a:lnTo>
                    <a:pt x="0" y="14665"/>
                  </a:lnTo>
                  <a:lnTo>
                    <a:pt x="0" y="21600"/>
                  </a:lnTo>
                  <a:cubicBezTo>
                    <a:pt x="5879" y="20805"/>
                    <a:pt x="11429" y="19521"/>
                    <a:pt x="16114" y="17659"/>
                  </a:cubicBezTo>
                  <a:cubicBezTo>
                    <a:pt x="17939" y="16933"/>
                    <a:pt x="19554" y="16160"/>
                    <a:pt x="21016" y="15373"/>
                  </a:cubicBezTo>
                  <a:cubicBezTo>
                    <a:pt x="21140" y="15238"/>
                    <a:pt x="21246" y="15096"/>
                    <a:pt x="21332" y="14948"/>
                  </a:cubicBezTo>
                  <a:cubicBezTo>
                    <a:pt x="21504" y="14652"/>
                    <a:pt x="21595" y="14338"/>
                    <a:pt x="21600" y="14022"/>
                  </a:cubicBezTo>
                  <a:lnTo>
                    <a:pt x="21600" y="10595"/>
                  </a:lnTo>
                  <a:lnTo>
                    <a:pt x="21600" y="4736"/>
                  </a:lnTo>
                  <a:lnTo>
                    <a:pt x="21600" y="0"/>
                  </a:ln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5" name="Shape 32437">
              <a:extLst>
                <a:ext uri="{FF2B5EF4-FFF2-40B4-BE49-F238E27FC236}">
                  <a16:creationId xmlns:a16="http://schemas.microsoft.com/office/drawing/2014/main" id="{9F528B13-4546-4035-B491-043F4C312D79}"/>
                </a:ext>
              </a:extLst>
            </p:cNvPr>
            <p:cNvSpPr/>
            <p:nvPr/>
          </p:nvSpPr>
          <p:spPr>
            <a:xfrm flipH="1">
              <a:off x="6064064" y="2918287"/>
              <a:ext cx="972850" cy="427243"/>
            </a:xfrm>
            <a:custGeom>
              <a:avLst/>
              <a:gdLst/>
              <a:ahLst/>
              <a:cxnLst>
                <a:cxn ang="0">
                  <a:pos x="wd2" y="hd2"/>
                </a:cxn>
                <a:cxn ang="5400000">
                  <a:pos x="wd2" y="hd2"/>
                </a:cxn>
                <a:cxn ang="10800000">
                  <a:pos x="wd2" y="hd2"/>
                </a:cxn>
                <a:cxn ang="16200000">
                  <a:pos x="wd2" y="hd2"/>
                </a:cxn>
              </a:cxnLst>
              <a:rect l="0" t="0" r="r" b="b"/>
              <a:pathLst>
                <a:path w="21600" h="21600" extrusionOk="0">
                  <a:moveTo>
                    <a:pt x="10803" y="0"/>
                  </a:moveTo>
                  <a:cubicBezTo>
                    <a:pt x="8038" y="0"/>
                    <a:pt x="5279" y="1089"/>
                    <a:pt x="3170" y="3284"/>
                  </a:cubicBezTo>
                  <a:cubicBezTo>
                    <a:pt x="1060" y="5479"/>
                    <a:pt x="0" y="8365"/>
                    <a:pt x="0" y="11241"/>
                  </a:cubicBezTo>
                  <a:cubicBezTo>
                    <a:pt x="367" y="11822"/>
                    <a:pt x="723" y="12415"/>
                    <a:pt x="1123" y="12968"/>
                  </a:cubicBezTo>
                  <a:cubicBezTo>
                    <a:pt x="4294" y="17348"/>
                    <a:pt x="8141" y="20135"/>
                    <a:pt x="12182" y="21600"/>
                  </a:cubicBezTo>
                  <a:lnTo>
                    <a:pt x="12182" y="17693"/>
                  </a:lnTo>
                  <a:lnTo>
                    <a:pt x="12188" y="17699"/>
                  </a:lnTo>
                  <a:lnTo>
                    <a:pt x="12194" y="17706"/>
                  </a:lnTo>
                  <a:lnTo>
                    <a:pt x="12194" y="8710"/>
                  </a:lnTo>
                  <a:cubicBezTo>
                    <a:pt x="12463" y="8907"/>
                    <a:pt x="12709" y="9100"/>
                    <a:pt x="13026" y="9281"/>
                  </a:cubicBezTo>
                  <a:cubicBezTo>
                    <a:pt x="15373" y="10624"/>
                    <a:pt x="18530" y="11198"/>
                    <a:pt x="21600" y="11047"/>
                  </a:cubicBezTo>
                  <a:cubicBezTo>
                    <a:pt x="21553" y="8230"/>
                    <a:pt x="20510" y="5429"/>
                    <a:pt x="18448" y="3284"/>
                  </a:cubicBezTo>
                  <a:cubicBezTo>
                    <a:pt x="16338" y="1089"/>
                    <a:pt x="13568" y="0"/>
                    <a:pt x="10803" y="0"/>
                  </a:cubicBez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6" name="Shape 32438">
              <a:extLst>
                <a:ext uri="{FF2B5EF4-FFF2-40B4-BE49-F238E27FC236}">
                  <a16:creationId xmlns:a16="http://schemas.microsoft.com/office/drawing/2014/main" id="{6358FF21-38F0-4A67-A61B-2BB889C5D5EB}"/>
                </a:ext>
              </a:extLst>
            </p:cNvPr>
            <p:cNvSpPr/>
            <p:nvPr/>
          </p:nvSpPr>
          <p:spPr>
            <a:xfrm flipH="1">
              <a:off x="6489651" y="3137426"/>
              <a:ext cx="547674" cy="1606704"/>
            </a:xfrm>
            <a:custGeom>
              <a:avLst/>
              <a:gdLst/>
              <a:ahLst/>
              <a:cxnLst>
                <a:cxn ang="0">
                  <a:pos x="wd2" y="hd2"/>
                </a:cxn>
                <a:cxn ang="5400000">
                  <a:pos x="wd2" y="hd2"/>
                </a:cxn>
                <a:cxn ang="10800000">
                  <a:pos x="wd2" y="hd2"/>
                </a:cxn>
                <a:cxn ang="16200000">
                  <a:pos x="wd2" y="hd2"/>
                </a:cxn>
              </a:cxnLst>
              <a:rect l="0" t="0" r="r" b="b"/>
              <a:pathLst>
                <a:path w="21575" h="21600" extrusionOk="0">
                  <a:moveTo>
                    <a:pt x="16" y="0"/>
                  </a:moveTo>
                  <a:lnTo>
                    <a:pt x="16" y="7322"/>
                  </a:lnTo>
                  <a:lnTo>
                    <a:pt x="16" y="10276"/>
                  </a:lnTo>
                  <a:lnTo>
                    <a:pt x="16" y="15777"/>
                  </a:lnTo>
                  <a:lnTo>
                    <a:pt x="16" y="16684"/>
                  </a:lnTo>
                  <a:cubicBezTo>
                    <a:pt x="53" y="16986"/>
                    <a:pt x="53" y="17288"/>
                    <a:pt x="16" y="17590"/>
                  </a:cubicBezTo>
                  <a:cubicBezTo>
                    <a:pt x="-1" y="17726"/>
                    <a:pt x="-25" y="17864"/>
                    <a:pt x="75" y="17997"/>
                  </a:cubicBezTo>
                  <a:cubicBezTo>
                    <a:pt x="164" y="18115"/>
                    <a:pt x="349" y="18223"/>
                    <a:pt x="608" y="18308"/>
                  </a:cubicBezTo>
                  <a:cubicBezTo>
                    <a:pt x="2065" y="18723"/>
                    <a:pt x="3673" y="19131"/>
                    <a:pt x="5492" y="19515"/>
                  </a:cubicBezTo>
                  <a:cubicBezTo>
                    <a:pt x="10167" y="20500"/>
                    <a:pt x="15706" y="21180"/>
                    <a:pt x="21575" y="21600"/>
                  </a:cubicBezTo>
                  <a:lnTo>
                    <a:pt x="21575" y="17930"/>
                  </a:lnTo>
                  <a:lnTo>
                    <a:pt x="21575" y="7042"/>
                  </a:lnTo>
                  <a:lnTo>
                    <a:pt x="21575" y="2760"/>
                  </a:lnTo>
                  <a:cubicBezTo>
                    <a:pt x="14425" y="2363"/>
                    <a:pt x="7621" y="1620"/>
                    <a:pt x="2010" y="458"/>
                  </a:cubicBezTo>
                  <a:cubicBezTo>
                    <a:pt x="1300" y="311"/>
                    <a:pt x="667" y="154"/>
                    <a:pt x="16" y="0"/>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7" name="Shape 32440">
              <a:extLst>
                <a:ext uri="{FF2B5EF4-FFF2-40B4-BE49-F238E27FC236}">
                  <a16:creationId xmlns:a16="http://schemas.microsoft.com/office/drawing/2014/main" id="{9FEE768C-08EB-4DD7-BC88-933BF5AC452C}"/>
                </a:ext>
              </a:extLst>
            </p:cNvPr>
            <p:cNvSpPr/>
            <p:nvPr/>
          </p:nvSpPr>
          <p:spPr>
            <a:xfrm flipH="1">
              <a:off x="6110371" y="2174774"/>
              <a:ext cx="440041" cy="8734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8413"/>
                  </a:lnTo>
                  <a:cubicBezTo>
                    <a:pt x="6114" y="18413"/>
                    <a:pt x="12236" y="18944"/>
                    <a:pt x="16900" y="20018"/>
                  </a:cubicBezTo>
                  <a:cubicBezTo>
                    <a:pt x="18943" y="20488"/>
                    <a:pt x="20452" y="21029"/>
                    <a:pt x="21600" y="21600"/>
                  </a:cubicBezTo>
                  <a:lnTo>
                    <a:pt x="21600" y="5999"/>
                  </a:lnTo>
                  <a:lnTo>
                    <a:pt x="21577" y="6010"/>
                  </a:lnTo>
                  <a:lnTo>
                    <a:pt x="0" y="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8" name="Shape 32441">
              <a:extLst>
                <a:ext uri="{FF2B5EF4-FFF2-40B4-BE49-F238E27FC236}">
                  <a16:creationId xmlns:a16="http://schemas.microsoft.com/office/drawing/2014/main" id="{CB3AC143-1859-41F7-8A6F-BDC0A6A082A2}"/>
                </a:ext>
              </a:extLst>
            </p:cNvPr>
            <p:cNvSpPr/>
            <p:nvPr/>
          </p:nvSpPr>
          <p:spPr>
            <a:xfrm flipH="1">
              <a:off x="5726726" y="2128821"/>
              <a:ext cx="824392" cy="288882"/>
            </a:xfrm>
            <a:custGeom>
              <a:avLst/>
              <a:gdLst/>
              <a:ahLst/>
              <a:cxnLst>
                <a:cxn ang="0">
                  <a:pos x="wd2" y="hd2"/>
                </a:cxn>
                <a:cxn ang="5400000">
                  <a:pos x="wd2" y="hd2"/>
                </a:cxn>
                <a:cxn ang="10800000">
                  <a:pos x="wd2" y="hd2"/>
                </a:cxn>
                <a:cxn ang="16200000">
                  <a:pos x="wd2" y="hd2"/>
                </a:cxn>
              </a:cxnLst>
              <a:rect l="0" t="0" r="r" b="b"/>
              <a:pathLst>
                <a:path w="21600" h="21454" extrusionOk="0">
                  <a:moveTo>
                    <a:pt x="21600" y="3291"/>
                  </a:moveTo>
                  <a:cubicBezTo>
                    <a:pt x="18360" y="1250"/>
                    <a:pt x="15035" y="150"/>
                    <a:pt x="11693" y="14"/>
                  </a:cubicBezTo>
                  <a:cubicBezTo>
                    <a:pt x="7749" y="-146"/>
                    <a:pt x="3816" y="1038"/>
                    <a:pt x="0" y="3528"/>
                  </a:cubicBezTo>
                  <a:lnTo>
                    <a:pt x="11686" y="21454"/>
                  </a:lnTo>
                  <a:lnTo>
                    <a:pt x="21600" y="3291"/>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9" name="Shape 32442">
              <a:extLst>
                <a:ext uri="{FF2B5EF4-FFF2-40B4-BE49-F238E27FC236}">
                  <a16:creationId xmlns:a16="http://schemas.microsoft.com/office/drawing/2014/main" id="{C077CFBA-470A-499D-8CC2-ACBE8C32059B}"/>
                </a:ext>
              </a:extLst>
            </p:cNvPr>
            <p:cNvSpPr/>
            <p:nvPr/>
          </p:nvSpPr>
          <p:spPr>
            <a:xfrm flipH="1">
              <a:off x="5729768" y="2174720"/>
              <a:ext cx="380513" cy="9276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9" y="5662"/>
                  </a:lnTo>
                  <a:lnTo>
                    <a:pt x="0" y="5650"/>
                  </a:lnTo>
                  <a:lnTo>
                    <a:pt x="0" y="15711"/>
                  </a:lnTo>
                  <a:lnTo>
                    <a:pt x="15" y="15705"/>
                  </a:lnTo>
                  <a:lnTo>
                    <a:pt x="21600" y="21385"/>
                  </a:lnTo>
                  <a:lnTo>
                    <a:pt x="21600" y="0"/>
                  </a:lnTo>
                  <a:close/>
                  <a:moveTo>
                    <a:pt x="21600" y="21403"/>
                  </a:moveTo>
                  <a:cubicBezTo>
                    <a:pt x="21408" y="21421"/>
                    <a:pt x="21210" y="21427"/>
                    <a:pt x="21017" y="21445"/>
                  </a:cubicBezTo>
                  <a:cubicBezTo>
                    <a:pt x="21210" y="21498"/>
                    <a:pt x="21411" y="21543"/>
                    <a:pt x="21600" y="21600"/>
                  </a:cubicBezTo>
                  <a:lnTo>
                    <a:pt x="21600" y="21403"/>
                  </a:lnTo>
                  <a:close/>
                </a:path>
              </a:pathLst>
            </a:custGeom>
            <a:solidFill>
              <a:schemeClr val="bg1">
                <a:lumMod val="7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0" name="Shape 32444">
              <a:extLst>
                <a:ext uri="{FF2B5EF4-FFF2-40B4-BE49-F238E27FC236}">
                  <a16:creationId xmlns:a16="http://schemas.microsoft.com/office/drawing/2014/main" id="{FEE337B3-A1A1-4E8E-B8B5-6B20C7A5103B}"/>
                </a:ext>
              </a:extLst>
            </p:cNvPr>
            <p:cNvSpPr/>
            <p:nvPr/>
          </p:nvSpPr>
          <p:spPr>
            <a:xfrm flipH="1">
              <a:off x="6110370" y="2321609"/>
              <a:ext cx="172150" cy="6379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58" y="21600"/>
                  </a:lnTo>
                  <a:lnTo>
                    <a:pt x="21600" y="17860"/>
                  </a:lnTo>
                  <a:lnTo>
                    <a:pt x="21600" y="3164"/>
                  </a:lnTo>
                  <a:lnTo>
                    <a:pt x="116" y="0"/>
                  </a:lnTo>
                  <a:lnTo>
                    <a:pt x="0" y="0"/>
                  </a:lnTo>
                  <a:close/>
                </a:path>
              </a:pathLst>
            </a:custGeom>
            <a:solidFill>
              <a:schemeClr val="accent4">
                <a:lumMod val="7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1" name="Shape 32445">
              <a:extLst>
                <a:ext uri="{FF2B5EF4-FFF2-40B4-BE49-F238E27FC236}">
                  <a16:creationId xmlns:a16="http://schemas.microsoft.com/office/drawing/2014/main" id="{9F4581F4-D879-49FA-BAD5-6E75FC70570C}"/>
                </a:ext>
              </a:extLst>
            </p:cNvPr>
            <p:cNvSpPr/>
            <p:nvPr/>
          </p:nvSpPr>
          <p:spPr>
            <a:xfrm flipH="1">
              <a:off x="5949266" y="2295635"/>
              <a:ext cx="333254" cy="122176"/>
            </a:xfrm>
            <a:custGeom>
              <a:avLst/>
              <a:gdLst/>
              <a:ahLst/>
              <a:cxnLst>
                <a:cxn ang="0">
                  <a:pos x="wd2" y="hd2"/>
                </a:cxn>
                <a:cxn ang="5400000">
                  <a:pos x="wd2" y="hd2"/>
                </a:cxn>
                <a:cxn ang="10800000">
                  <a:pos x="wd2" y="hd2"/>
                </a:cxn>
                <a:cxn ang="16200000">
                  <a:pos x="wd2" y="hd2"/>
                </a:cxn>
              </a:cxnLst>
              <a:rect l="0" t="0" r="r" b="b"/>
              <a:pathLst>
                <a:path w="21600" h="21327" extrusionOk="0">
                  <a:moveTo>
                    <a:pt x="12322" y="34"/>
                  </a:moveTo>
                  <a:cubicBezTo>
                    <a:pt x="8173" y="-273"/>
                    <a:pt x="4067" y="1501"/>
                    <a:pt x="0" y="4454"/>
                  </a:cubicBezTo>
                  <a:lnTo>
                    <a:pt x="11486" y="21327"/>
                  </a:lnTo>
                  <a:lnTo>
                    <a:pt x="21600" y="3811"/>
                  </a:lnTo>
                  <a:cubicBezTo>
                    <a:pt x="18535" y="1738"/>
                    <a:pt x="15440" y="265"/>
                    <a:pt x="12322" y="34"/>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2" name="Shape 32446">
              <a:extLst>
                <a:ext uri="{FF2B5EF4-FFF2-40B4-BE49-F238E27FC236}">
                  <a16:creationId xmlns:a16="http://schemas.microsoft.com/office/drawing/2014/main" id="{94D43939-D493-4829-BFF1-48AF146BD8C2}"/>
                </a:ext>
              </a:extLst>
            </p:cNvPr>
            <p:cNvSpPr/>
            <p:nvPr/>
          </p:nvSpPr>
          <p:spPr>
            <a:xfrm>
              <a:off x="5947368" y="2318041"/>
              <a:ext cx="163002" cy="63607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30" y="21600"/>
                  </a:lnTo>
                  <a:lnTo>
                    <a:pt x="61" y="21600"/>
                  </a:lnTo>
                  <a:lnTo>
                    <a:pt x="21600" y="18034"/>
                  </a:lnTo>
                  <a:lnTo>
                    <a:pt x="21600" y="3294"/>
                  </a:lnTo>
                  <a:lnTo>
                    <a:pt x="122" y="0"/>
                  </a:lnTo>
                  <a:lnTo>
                    <a:pt x="0" y="0"/>
                  </a:lnTo>
                  <a:close/>
                </a:path>
              </a:pathLst>
            </a:custGeom>
            <a:solidFill>
              <a:schemeClr val="accent4">
                <a:lumMod val="50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3" name="Shape 32449">
              <a:extLst>
                <a:ext uri="{FF2B5EF4-FFF2-40B4-BE49-F238E27FC236}">
                  <a16:creationId xmlns:a16="http://schemas.microsoft.com/office/drawing/2014/main" id="{E029F4F0-5D52-49A2-A402-D2144B848FCF}"/>
                </a:ext>
              </a:extLst>
            </p:cNvPr>
            <p:cNvSpPr/>
            <p:nvPr/>
          </p:nvSpPr>
          <p:spPr>
            <a:xfrm flipH="1">
              <a:off x="5729477" y="3087536"/>
              <a:ext cx="760864" cy="1700666"/>
            </a:xfrm>
            <a:custGeom>
              <a:avLst/>
              <a:gdLst/>
              <a:ahLst/>
              <a:cxnLst>
                <a:cxn ang="0">
                  <a:pos x="wd2" y="hd2"/>
                </a:cxn>
                <a:cxn ang="5400000">
                  <a:pos x="wd2" y="hd2"/>
                </a:cxn>
                <a:cxn ang="10800000">
                  <a:pos x="wd2" y="hd2"/>
                </a:cxn>
                <a:cxn ang="16200000">
                  <a:pos x="wd2" y="hd2"/>
                </a:cxn>
              </a:cxnLst>
              <a:rect l="0" t="0" r="r" b="b"/>
              <a:pathLst>
                <a:path w="21600" h="21423" extrusionOk="0">
                  <a:moveTo>
                    <a:pt x="0" y="0"/>
                  </a:moveTo>
                  <a:lnTo>
                    <a:pt x="0" y="10442"/>
                  </a:lnTo>
                  <a:lnTo>
                    <a:pt x="0" y="19111"/>
                  </a:lnTo>
                  <a:lnTo>
                    <a:pt x="0" y="20856"/>
                  </a:lnTo>
                  <a:cubicBezTo>
                    <a:pt x="105" y="20866"/>
                    <a:pt x="154" y="20879"/>
                    <a:pt x="261" y="20891"/>
                  </a:cubicBezTo>
                  <a:cubicBezTo>
                    <a:pt x="6656" y="21600"/>
                    <a:pt x="14944" y="21600"/>
                    <a:pt x="21339" y="20891"/>
                  </a:cubicBezTo>
                  <a:cubicBezTo>
                    <a:pt x="21447" y="20879"/>
                    <a:pt x="21495" y="20866"/>
                    <a:pt x="21600" y="20856"/>
                  </a:cubicBezTo>
                  <a:lnTo>
                    <a:pt x="21600" y="19111"/>
                  </a:lnTo>
                  <a:lnTo>
                    <a:pt x="21600" y="10442"/>
                  </a:lnTo>
                  <a:lnTo>
                    <a:pt x="21600" y="12"/>
                  </a:lnTo>
                  <a:cubicBezTo>
                    <a:pt x="21274" y="57"/>
                    <a:pt x="20986" y="103"/>
                    <a:pt x="20607" y="145"/>
                  </a:cubicBezTo>
                  <a:cubicBezTo>
                    <a:pt x="15212" y="747"/>
                    <a:pt x="6454" y="747"/>
                    <a:pt x="1058" y="145"/>
                  </a:cubicBezTo>
                  <a:cubicBezTo>
                    <a:pt x="653" y="100"/>
                    <a:pt x="344" y="49"/>
                    <a:pt x="0" y="0"/>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4" name="Shape 32450">
              <a:extLst>
                <a:ext uri="{FF2B5EF4-FFF2-40B4-BE49-F238E27FC236}">
                  <a16:creationId xmlns:a16="http://schemas.microsoft.com/office/drawing/2014/main" id="{2B5BC520-438F-4A39-AD29-797C62052FF5}"/>
                </a:ext>
              </a:extLst>
            </p:cNvPr>
            <p:cNvSpPr/>
            <p:nvPr/>
          </p:nvSpPr>
          <p:spPr>
            <a:xfrm rot="10800000">
              <a:off x="5729016" y="2849099"/>
              <a:ext cx="761787" cy="288691"/>
            </a:xfrm>
            <a:custGeom>
              <a:avLst/>
              <a:gdLst/>
              <a:ahLst/>
              <a:cxnLst>
                <a:cxn ang="0">
                  <a:pos x="wd2" y="hd2"/>
                </a:cxn>
                <a:cxn ang="5400000">
                  <a:pos x="wd2" y="hd2"/>
                </a:cxn>
                <a:cxn ang="10800000">
                  <a:pos x="wd2" y="hd2"/>
                </a:cxn>
                <a:cxn ang="16200000">
                  <a:pos x="wd2" y="hd2"/>
                </a:cxn>
              </a:cxnLst>
              <a:rect l="0" t="0" r="r" b="b"/>
              <a:pathLst>
                <a:path w="21600" h="21573" extrusionOk="0">
                  <a:moveTo>
                    <a:pt x="21600" y="3298"/>
                  </a:moveTo>
                  <a:cubicBezTo>
                    <a:pt x="18056" y="1165"/>
                    <a:pt x="14435" y="60"/>
                    <a:pt x="10800" y="2"/>
                  </a:cubicBezTo>
                  <a:cubicBezTo>
                    <a:pt x="8982" y="-27"/>
                    <a:pt x="7163" y="207"/>
                    <a:pt x="5359" y="794"/>
                  </a:cubicBezTo>
                  <a:cubicBezTo>
                    <a:pt x="3548" y="1383"/>
                    <a:pt x="1757" y="2327"/>
                    <a:pt x="0" y="3616"/>
                  </a:cubicBezTo>
                  <a:lnTo>
                    <a:pt x="10793" y="21573"/>
                  </a:lnTo>
                  <a:lnTo>
                    <a:pt x="21600" y="3298"/>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sp>
        <p:nvSpPr>
          <p:cNvPr id="26" name="TextBox 28">
            <a:extLst>
              <a:ext uri="{FF2B5EF4-FFF2-40B4-BE49-F238E27FC236}">
                <a16:creationId xmlns:a16="http://schemas.microsoft.com/office/drawing/2014/main" id="{FEBCB194-C84F-499C-84CB-756EBA395C30}"/>
              </a:ext>
            </a:extLst>
          </p:cNvPr>
          <p:cNvSpPr txBox="1"/>
          <p:nvPr/>
        </p:nvSpPr>
        <p:spPr>
          <a:xfrm>
            <a:off x="3916066" y="1368151"/>
            <a:ext cx="1194174" cy="338554"/>
          </a:xfrm>
          <a:prstGeom prst="rect">
            <a:avLst/>
          </a:prstGeom>
          <a:solidFill>
            <a:srgbClr val="EC2179"/>
          </a:solidFill>
        </p:spPr>
        <p:txBody>
          <a:bodyPr wrap="none" rtlCol="0" anchor="b" anchorCtr="0">
            <a:spAutoFit/>
          </a:bodyPr>
          <a:lstStyle/>
          <a:p>
            <a:pPr algn="ctr"/>
            <a:r>
              <a:rPr lang="en-GB" sz="1600" b="1" dirty="0">
                <a:solidFill>
                  <a:schemeClr val="bg1"/>
                </a:solidFill>
                <a:latin typeface="+mj-lt"/>
                <a:ea typeface="League Spartan" charset="0"/>
                <a:cs typeface="Poppins" pitchFamily="2" charset="77"/>
              </a:rPr>
              <a:t>1. Definition</a:t>
            </a:r>
          </a:p>
        </p:txBody>
      </p:sp>
      <p:sp>
        <p:nvSpPr>
          <p:cNvPr id="27" name="Subtitle 2">
            <a:extLst>
              <a:ext uri="{FF2B5EF4-FFF2-40B4-BE49-F238E27FC236}">
                <a16:creationId xmlns:a16="http://schemas.microsoft.com/office/drawing/2014/main" id="{6A6B6B76-B534-4FBC-81BD-69CA55D45894}"/>
              </a:ext>
            </a:extLst>
          </p:cNvPr>
          <p:cNvSpPr txBox="1">
            <a:spLocks/>
          </p:cNvSpPr>
          <p:nvPr/>
        </p:nvSpPr>
        <p:spPr>
          <a:xfrm>
            <a:off x="3632981" y="3293027"/>
            <a:ext cx="1653668" cy="86563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Warum ist unser Kundenservice mangelhaft?</a:t>
            </a:r>
          </a:p>
        </p:txBody>
      </p:sp>
      <p:sp>
        <p:nvSpPr>
          <p:cNvPr id="48" name="TextBox 28">
            <a:extLst>
              <a:ext uri="{FF2B5EF4-FFF2-40B4-BE49-F238E27FC236}">
                <a16:creationId xmlns:a16="http://schemas.microsoft.com/office/drawing/2014/main" id="{DF590E01-C463-4E59-B314-26721BC2A11A}"/>
              </a:ext>
            </a:extLst>
          </p:cNvPr>
          <p:cNvSpPr txBox="1"/>
          <p:nvPr/>
        </p:nvSpPr>
        <p:spPr>
          <a:xfrm>
            <a:off x="8246176" y="1399400"/>
            <a:ext cx="1541897" cy="338554"/>
          </a:xfrm>
          <a:prstGeom prst="rect">
            <a:avLst/>
          </a:prstGeom>
          <a:solidFill>
            <a:srgbClr val="EC2179"/>
          </a:solidFill>
        </p:spPr>
        <p:txBody>
          <a:bodyPr wrap="none" rtlCol="0" anchor="b" anchorCtr="0">
            <a:spAutoFit/>
          </a:bodyPr>
          <a:lstStyle/>
          <a:p>
            <a:pPr algn="ctr"/>
            <a:r>
              <a:rPr lang="en-GB" sz="1600" b="1" dirty="0">
                <a:solidFill>
                  <a:schemeClr val="bg1"/>
                </a:solidFill>
                <a:latin typeface="+mj-lt"/>
                <a:ea typeface="League Spartan" charset="0"/>
                <a:cs typeface="Poppins" pitchFamily="2" charset="77"/>
              </a:rPr>
              <a:t>2. Brainstorming</a:t>
            </a:r>
          </a:p>
        </p:txBody>
      </p:sp>
      <p:grpSp>
        <p:nvGrpSpPr>
          <p:cNvPr id="119" name="Gruppieren 118">
            <a:extLst>
              <a:ext uri="{FF2B5EF4-FFF2-40B4-BE49-F238E27FC236}">
                <a16:creationId xmlns:a16="http://schemas.microsoft.com/office/drawing/2014/main" id="{1391572B-6B85-4D06-A233-5C32DC6C4206}"/>
              </a:ext>
            </a:extLst>
          </p:cNvPr>
          <p:cNvGrpSpPr/>
          <p:nvPr/>
        </p:nvGrpSpPr>
        <p:grpSpPr>
          <a:xfrm>
            <a:off x="8542128" y="2062783"/>
            <a:ext cx="1100049" cy="1133623"/>
            <a:chOff x="7898976" y="2398555"/>
            <a:chExt cx="1102853" cy="1024919"/>
          </a:xfrm>
        </p:grpSpPr>
        <p:sp>
          <p:nvSpPr>
            <p:cNvPr id="78" name="Freeform 29">
              <a:extLst>
                <a:ext uri="{FF2B5EF4-FFF2-40B4-BE49-F238E27FC236}">
                  <a16:creationId xmlns:a16="http://schemas.microsoft.com/office/drawing/2014/main" id="{059C2549-9D1D-4EA3-885C-F657432710D7}"/>
                </a:ext>
              </a:extLst>
            </p:cNvPr>
            <p:cNvSpPr>
              <a:spLocks noChangeArrowheads="1"/>
            </p:cNvSpPr>
            <p:nvPr/>
          </p:nvSpPr>
          <p:spPr bwMode="auto">
            <a:xfrm>
              <a:off x="7902134" y="3068506"/>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79" name="Freeform 30">
              <a:extLst>
                <a:ext uri="{FF2B5EF4-FFF2-40B4-BE49-F238E27FC236}">
                  <a16:creationId xmlns:a16="http://schemas.microsoft.com/office/drawing/2014/main" id="{1A50AA8C-CBC4-4097-8294-D7E7A708C38F}"/>
                </a:ext>
              </a:extLst>
            </p:cNvPr>
            <p:cNvSpPr>
              <a:spLocks noChangeArrowheads="1"/>
            </p:cNvSpPr>
            <p:nvPr/>
          </p:nvSpPr>
          <p:spPr bwMode="auto">
            <a:xfrm>
              <a:off x="7902134" y="2963218"/>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84" name="Freeform 37">
              <a:extLst>
                <a:ext uri="{FF2B5EF4-FFF2-40B4-BE49-F238E27FC236}">
                  <a16:creationId xmlns:a16="http://schemas.microsoft.com/office/drawing/2014/main" id="{B09F581C-ADA4-414B-A7E3-0942879292BB}"/>
                </a:ext>
              </a:extLst>
            </p:cNvPr>
            <p:cNvSpPr>
              <a:spLocks noChangeArrowheads="1"/>
            </p:cNvSpPr>
            <p:nvPr/>
          </p:nvSpPr>
          <p:spPr bwMode="auto">
            <a:xfrm>
              <a:off x="7902133" y="2398555"/>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89" name="Freeform 43">
              <a:extLst>
                <a:ext uri="{FF2B5EF4-FFF2-40B4-BE49-F238E27FC236}">
                  <a16:creationId xmlns:a16="http://schemas.microsoft.com/office/drawing/2014/main" id="{929AD3AB-6619-4D87-AF5D-0C4572ED2434}"/>
                </a:ext>
              </a:extLst>
            </p:cNvPr>
            <p:cNvSpPr>
              <a:spLocks noChangeArrowheads="1"/>
            </p:cNvSpPr>
            <p:nvPr/>
          </p:nvSpPr>
          <p:spPr bwMode="auto">
            <a:xfrm>
              <a:off x="8111822" y="3154741"/>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93" name="TextBox 31">
              <a:extLst>
                <a:ext uri="{FF2B5EF4-FFF2-40B4-BE49-F238E27FC236}">
                  <a16:creationId xmlns:a16="http://schemas.microsoft.com/office/drawing/2014/main" id="{BA135465-3BD6-40E3-8BB6-286282A994FA}"/>
                </a:ext>
              </a:extLst>
            </p:cNvPr>
            <p:cNvSpPr txBox="1"/>
            <p:nvPr/>
          </p:nvSpPr>
          <p:spPr>
            <a:xfrm>
              <a:off x="7898976" y="2495750"/>
              <a:ext cx="1102853" cy="431309"/>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Leitungen</a:t>
              </a:r>
              <a:endParaRPr lang="en-GB" sz="1400" dirty="0">
                <a:solidFill>
                  <a:schemeClr val="bg1"/>
                </a:solidFill>
                <a:latin typeface="+mj-lt"/>
                <a:ea typeface="Lato Light" charset="0"/>
                <a:cs typeface="Lato Light" charset="0"/>
              </a:endParaRPr>
            </a:p>
          </p:txBody>
        </p:sp>
      </p:grpSp>
      <p:grpSp>
        <p:nvGrpSpPr>
          <p:cNvPr id="120" name="Gruppieren 119">
            <a:extLst>
              <a:ext uri="{FF2B5EF4-FFF2-40B4-BE49-F238E27FC236}">
                <a16:creationId xmlns:a16="http://schemas.microsoft.com/office/drawing/2014/main" id="{18E9BA5D-F796-44DE-B595-70A20C3581A2}"/>
              </a:ext>
            </a:extLst>
          </p:cNvPr>
          <p:cNvGrpSpPr/>
          <p:nvPr/>
        </p:nvGrpSpPr>
        <p:grpSpPr>
          <a:xfrm>
            <a:off x="9786036" y="2118459"/>
            <a:ext cx="1144082" cy="857733"/>
            <a:chOff x="9404081" y="2398555"/>
            <a:chExt cx="1146998" cy="775484"/>
          </a:xfrm>
        </p:grpSpPr>
        <p:sp>
          <p:nvSpPr>
            <p:cNvPr id="80" name="Freeform 31">
              <a:extLst>
                <a:ext uri="{FF2B5EF4-FFF2-40B4-BE49-F238E27FC236}">
                  <a16:creationId xmlns:a16="http://schemas.microsoft.com/office/drawing/2014/main" id="{534122F0-DF9A-4254-BDFE-AB8DDBE06DDE}"/>
                </a:ext>
              </a:extLst>
            </p:cNvPr>
            <p:cNvSpPr>
              <a:spLocks noChangeArrowheads="1"/>
            </p:cNvSpPr>
            <p:nvPr/>
          </p:nvSpPr>
          <p:spPr bwMode="auto">
            <a:xfrm>
              <a:off x="9581764" y="3034536"/>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81" name="Freeform 33">
              <a:extLst>
                <a:ext uri="{FF2B5EF4-FFF2-40B4-BE49-F238E27FC236}">
                  <a16:creationId xmlns:a16="http://schemas.microsoft.com/office/drawing/2014/main" id="{4877D113-EBAC-4496-B14F-98D0271483C0}"/>
                </a:ext>
              </a:extLst>
            </p:cNvPr>
            <p:cNvSpPr>
              <a:spLocks noChangeArrowheads="1"/>
            </p:cNvSpPr>
            <p:nvPr/>
          </p:nvSpPr>
          <p:spPr bwMode="auto">
            <a:xfrm>
              <a:off x="9977840" y="3092818"/>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82" name="Freeform 34">
              <a:extLst>
                <a:ext uri="{FF2B5EF4-FFF2-40B4-BE49-F238E27FC236}">
                  <a16:creationId xmlns:a16="http://schemas.microsoft.com/office/drawing/2014/main" id="{17A8553F-5FC4-4DD8-802E-F41DD00E9251}"/>
                </a:ext>
              </a:extLst>
            </p:cNvPr>
            <p:cNvSpPr>
              <a:spLocks noChangeArrowheads="1"/>
            </p:cNvSpPr>
            <p:nvPr/>
          </p:nvSpPr>
          <p:spPr bwMode="auto">
            <a:xfrm>
              <a:off x="9444302" y="2949180"/>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83" name="Freeform 35">
              <a:extLst>
                <a:ext uri="{FF2B5EF4-FFF2-40B4-BE49-F238E27FC236}">
                  <a16:creationId xmlns:a16="http://schemas.microsoft.com/office/drawing/2014/main" id="{8D797044-F20D-406D-8A33-6534269B2101}"/>
                </a:ext>
              </a:extLst>
            </p:cNvPr>
            <p:cNvSpPr>
              <a:spLocks noChangeArrowheads="1"/>
            </p:cNvSpPr>
            <p:nvPr/>
          </p:nvSpPr>
          <p:spPr bwMode="auto">
            <a:xfrm>
              <a:off x="9444302" y="2398555"/>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94" name="TextBox 35">
              <a:extLst>
                <a:ext uri="{FF2B5EF4-FFF2-40B4-BE49-F238E27FC236}">
                  <a16:creationId xmlns:a16="http://schemas.microsoft.com/office/drawing/2014/main" id="{8C1FFD5F-ABAF-4309-8C0E-BD2799E47D4D}"/>
                </a:ext>
              </a:extLst>
            </p:cNvPr>
            <p:cNvSpPr txBox="1"/>
            <p:nvPr/>
          </p:nvSpPr>
          <p:spPr>
            <a:xfrm>
              <a:off x="9404081" y="2495749"/>
              <a:ext cx="1146998" cy="431309"/>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Ungeschultes</a:t>
              </a:r>
              <a:r>
                <a:rPr lang="en-GB" sz="1400" dirty="0">
                  <a:solidFill>
                    <a:schemeClr val="bg1"/>
                  </a:solidFill>
                  <a:latin typeface="+mj-lt"/>
                  <a:ea typeface="Lato Light" charset="0"/>
                  <a:cs typeface="Lato Light" charset="0"/>
                </a:rPr>
                <a:t> Personal</a:t>
              </a:r>
            </a:p>
          </p:txBody>
        </p:sp>
      </p:grpSp>
      <p:grpSp>
        <p:nvGrpSpPr>
          <p:cNvPr id="121" name="Gruppieren 120">
            <a:extLst>
              <a:ext uri="{FF2B5EF4-FFF2-40B4-BE49-F238E27FC236}">
                <a16:creationId xmlns:a16="http://schemas.microsoft.com/office/drawing/2014/main" id="{9C859EB2-443F-4F2E-B47B-C69C6B278A83}"/>
              </a:ext>
            </a:extLst>
          </p:cNvPr>
          <p:cNvGrpSpPr/>
          <p:nvPr/>
        </p:nvGrpSpPr>
        <p:grpSpPr>
          <a:xfrm>
            <a:off x="10978168" y="2127889"/>
            <a:ext cx="1100049" cy="982924"/>
            <a:chOff x="10882373" y="2398555"/>
            <a:chExt cx="1102853" cy="888670"/>
          </a:xfrm>
        </p:grpSpPr>
        <p:sp>
          <p:nvSpPr>
            <p:cNvPr id="77" name="Freeform 28">
              <a:extLst>
                <a:ext uri="{FF2B5EF4-FFF2-40B4-BE49-F238E27FC236}">
                  <a16:creationId xmlns:a16="http://schemas.microsoft.com/office/drawing/2014/main" id="{AE0F6A14-7E4B-4F7E-99CA-69EFEA221C01}"/>
                </a:ext>
              </a:extLst>
            </p:cNvPr>
            <p:cNvSpPr>
              <a:spLocks noChangeArrowheads="1"/>
            </p:cNvSpPr>
            <p:nvPr/>
          </p:nvSpPr>
          <p:spPr bwMode="auto">
            <a:xfrm>
              <a:off x="10937542" y="2398555"/>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90" name="Freeform 44">
              <a:extLst>
                <a:ext uri="{FF2B5EF4-FFF2-40B4-BE49-F238E27FC236}">
                  <a16:creationId xmlns:a16="http://schemas.microsoft.com/office/drawing/2014/main" id="{426C2808-09C5-40EF-896F-5CB98CB3524A}"/>
                </a:ext>
              </a:extLst>
            </p:cNvPr>
            <p:cNvSpPr>
              <a:spLocks noChangeArrowheads="1"/>
            </p:cNvSpPr>
            <p:nvPr/>
          </p:nvSpPr>
          <p:spPr bwMode="auto">
            <a:xfrm>
              <a:off x="10937542" y="3071513"/>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91" name="Freeform 45">
              <a:extLst>
                <a:ext uri="{FF2B5EF4-FFF2-40B4-BE49-F238E27FC236}">
                  <a16:creationId xmlns:a16="http://schemas.microsoft.com/office/drawing/2014/main" id="{DD4B9F96-0DF5-4E61-8C12-368E3D5C0FE7}"/>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92" name="Freeform 46">
              <a:extLst>
                <a:ext uri="{FF2B5EF4-FFF2-40B4-BE49-F238E27FC236}">
                  <a16:creationId xmlns:a16="http://schemas.microsoft.com/office/drawing/2014/main" id="{D8E1A325-622A-4BE6-AB3F-049851394164}"/>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95" name="TextBox 37">
              <a:extLst>
                <a:ext uri="{FF2B5EF4-FFF2-40B4-BE49-F238E27FC236}">
                  <a16:creationId xmlns:a16="http://schemas.microsoft.com/office/drawing/2014/main" id="{217EA96F-0F31-4A17-88F5-64555550FECC}"/>
                </a:ext>
              </a:extLst>
            </p:cNvPr>
            <p:cNvSpPr txBox="1"/>
            <p:nvPr/>
          </p:nvSpPr>
          <p:spPr>
            <a:xfrm>
              <a:off x="10882373" y="2495750"/>
              <a:ext cx="1102853" cy="431309"/>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Fehlendes</a:t>
              </a:r>
              <a:r>
                <a:rPr lang="en-GB" sz="1400" dirty="0">
                  <a:solidFill>
                    <a:schemeClr val="bg1"/>
                  </a:solidFill>
                  <a:latin typeface="+mj-lt"/>
                  <a:ea typeface="Lato Light" charset="0"/>
                  <a:cs typeface="Lato Light" charset="0"/>
                </a:rPr>
                <a:t> Personal</a:t>
              </a:r>
            </a:p>
          </p:txBody>
        </p:sp>
      </p:grpSp>
      <p:grpSp>
        <p:nvGrpSpPr>
          <p:cNvPr id="118" name="Gruppieren 117">
            <a:extLst>
              <a:ext uri="{FF2B5EF4-FFF2-40B4-BE49-F238E27FC236}">
                <a16:creationId xmlns:a16="http://schemas.microsoft.com/office/drawing/2014/main" id="{CCAC5A9D-E41A-4DB3-8DC7-7B347BB04FA8}"/>
              </a:ext>
            </a:extLst>
          </p:cNvPr>
          <p:cNvGrpSpPr/>
          <p:nvPr/>
        </p:nvGrpSpPr>
        <p:grpSpPr>
          <a:xfrm>
            <a:off x="7257011" y="2099633"/>
            <a:ext cx="1159860" cy="1082469"/>
            <a:chOff x="6434104" y="2398555"/>
            <a:chExt cx="1162816" cy="978670"/>
          </a:xfrm>
        </p:grpSpPr>
        <p:sp>
          <p:nvSpPr>
            <p:cNvPr id="85" name="Freeform 39">
              <a:extLst>
                <a:ext uri="{FF2B5EF4-FFF2-40B4-BE49-F238E27FC236}">
                  <a16:creationId xmlns:a16="http://schemas.microsoft.com/office/drawing/2014/main" id="{7A78F143-AF58-4ADD-9BEE-FEF9634A8F22}"/>
                </a:ext>
              </a:extLst>
            </p:cNvPr>
            <p:cNvSpPr>
              <a:spLocks noChangeArrowheads="1"/>
            </p:cNvSpPr>
            <p:nvPr/>
          </p:nvSpPr>
          <p:spPr bwMode="auto">
            <a:xfrm>
              <a:off x="6445969" y="2398555"/>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86" name="Freeform 40">
              <a:extLst>
                <a:ext uri="{FF2B5EF4-FFF2-40B4-BE49-F238E27FC236}">
                  <a16:creationId xmlns:a16="http://schemas.microsoft.com/office/drawing/2014/main" id="{FE472283-1535-4CB8-8753-FDDF2A48E9D3}"/>
                </a:ext>
              </a:extLst>
            </p:cNvPr>
            <p:cNvSpPr>
              <a:spLocks noChangeArrowheads="1"/>
            </p:cNvSpPr>
            <p:nvPr/>
          </p:nvSpPr>
          <p:spPr bwMode="auto">
            <a:xfrm>
              <a:off x="6445969" y="3031282"/>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87" name="Freeform 41">
              <a:extLst>
                <a:ext uri="{FF2B5EF4-FFF2-40B4-BE49-F238E27FC236}">
                  <a16:creationId xmlns:a16="http://schemas.microsoft.com/office/drawing/2014/main" id="{A0E642C8-5572-41A1-9E9A-547E8386040A}"/>
                </a:ext>
              </a:extLst>
            </p:cNvPr>
            <p:cNvSpPr>
              <a:spLocks noChangeArrowheads="1"/>
            </p:cNvSpPr>
            <p:nvPr/>
          </p:nvSpPr>
          <p:spPr bwMode="auto">
            <a:xfrm>
              <a:off x="6494896" y="3153615"/>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88" name="Freeform 42">
              <a:extLst>
                <a:ext uri="{FF2B5EF4-FFF2-40B4-BE49-F238E27FC236}">
                  <a16:creationId xmlns:a16="http://schemas.microsoft.com/office/drawing/2014/main" id="{DD7D5F72-0CF3-4C93-B5A6-6EEA6EBEE2E7}"/>
                </a:ext>
              </a:extLst>
            </p:cNvPr>
            <p:cNvSpPr>
              <a:spLocks noChangeArrowheads="1"/>
            </p:cNvSpPr>
            <p:nvPr/>
          </p:nvSpPr>
          <p:spPr bwMode="auto">
            <a:xfrm>
              <a:off x="6494894" y="3217790"/>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96" name="TextBox 39">
              <a:extLst>
                <a:ext uri="{FF2B5EF4-FFF2-40B4-BE49-F238E27FC236}">
                  <a16:creationId xmlns:a16="http://schemas.microsoft.com/office/drawing/2014/main" id="{1A96AD47-67FB-410C-9D08-5A611647D769}"/>
                </a:ext>
              </a:extLst>
            </p:cNvPr>
            <p:cNvSpPr txBox="1"/>
            <p:nvPr/>
          </p:nvSpPr>
          <p:spPr>
            <a:xfrm>
              <a:off x="6434104" y="2495751"/>
              <a:ext cx="1102853" cy="431309"/>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Zu </a:t>
              </a:r>
              <a:r>
                <a:rPr lang="en-GB" sz="1400" dirty="0" err="1">
                  <a:solidFill>
                    <a:schemeClr val="bg1"/>
                  </a:solidFill>
                  <a:latin typeface="+mj-lt"/>
                  <a:ea typeface="Lato Light" charset="0"/>
                  <a:cs typeface="Lato Light" charset="0"/>
                </a:rPr>
                <a:t>schnelles</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Wachstum</a:t>
              </a:r>
              <a:endParaRPr lang="en-GB" sz="1400" dirty="0">
                <a:solidFill>
                  <a:schemeClr val="bg1"/>
                </a:solidFill>
                <a:latin typeface="+mj-lt"/>
                <a:ea typeface="Lato Light" charset="0"/>
                <a:cs typeface="Lato Light" charset="0"/>
              </a:endParaRPr>
            </a:p>
          </p:txBody>
        </p:sp>
      </p:grpSp>
      <p:grpSp>
        <p:nvGrpSpPr>
          <p:cNvPr id="124" name="Gruppieren 123">
            <a:extLst>
              <a:ext uri="{FF2B5EF4-FFF2-40B4-BE49-F238E27FC236}">
                <a16:creationId xmlns:a16="http://schemas.microsoft.com/office/drawing/2014/main" id="{AAF25684-85C0-4752-B98E-D673C2D67476}"/>
              </a:ext>
            </a:extLst>
          </p:cNvPr>
          <p:cNvGrpSpPr/>
          <p:nvPr/>
        </p:nvGrpSpPr>
        <p:grpSpPr>
          <a:xfrm>
            <a:off x="9177091" y="3196212"/>
            <a:ext cx="1189884" cy="1133623"/>
            <a:chOff x="6601707" y="3648401"/>
            <a:chExt cx="1102853" cy="1024919"/>
          </a:xfrm>
        </p:grpSpPr>
        <p:sp>
          <p:nvSpPr>
            <p:cNvPr id="99" name="Freeform 29">
              <a:extLst>
                <a:ext uri="{FF2B5EF4-FFF2-40B4-BE49-F238E27FC236}">
                  <a16:creationId xmlns:a16="http://schemas.microsoft.com/office/drawing/2014/main" id="{480021D0-E7EA-4EEC-AAFE-2778671E9CB1}"/>
                </a:ext>
              </a:extLst>
            </p:cNvPr>
            <p:cNvSpPr>
              <a:spLocks noChangeArrowheads="1"/>
            </p:cNvSpPr>
            <p:nvPr/>
          </p:nvSpPr>
          <p:spPr bwMode="auto">
            <a:xfrm>
              <a:off x="6604865" y="4318352"/>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00" name="Freeform 30">
              <a:extLst>
                <a:ext uri="{FF2B5EF4-FFF2-40B4-BE49-F238E27FC236}">
                  <a16:creationId xmlns:a16="http://schemas.microsoft.com/office/drawing/2014/main" id="{267EFF96-B33F-4D4E-AB3C-DD115922FDEF}"/>
                </a:ext>
              </a:extLst>
            </p:cNvPr>
            <p:cNvSpPr>
              <a:spLocks noChangeArrowheads="1"/>
            </p:cNvSpPr>
            <p:nvPr/>
          </p:nvSpPr>
          <p:spPr bwMode="auto">
            <a:xfrm>
              <a:off x="6604865" y="4213064"/>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05" name="Freeform 37">
              <a:extLst>
                <a:ext uri="{FF2B5EF4-FFF2-40B4-BE49-F238E27FC236}">
                  <a16:creationId xmlns:a16="http://schemas.microsoft.com/office/drawing/2014/main" id="{C2C95E18-E89C-4370-A4C4-72C032E5D57B}"/>
                </a:ext>
              </a:extLst>
            </p:cNvPr>
            <p:cNvSpPr>
              <a:spLocks noChangeArrowheads="1"/>
            </p:cNvSpPr>
            <p:nvPr/>
          </p:nvSpPr>
          <p:spPr bwMode="auto">
            <a:xfrm>
              <a:off x="6604864" y="3648401"/>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0" name="Freeform 43">
              <a:extLst>
                <a:ext uri="{FF2B5EF4-FFF2-40B4-BE49-F238E27FC236}">
                  <a16:creationId xmlns:a16="http://schemas.microsoft.com/office/drawing/2014/main" id="{96BE6CB9-5526-4349-964F-20BFCBFBD07A}"/>
                </a:ext>
              </a:extLst>
            </p:cNvPr>
            <p:cNvSpPr>
              <a:spLocks noChangeArrowheads="1"/>
            </p:cNvSpPr>
            <p:nvPr/>
          </p:nvSpPr>
          <p:spPr bwMode="auto">
            <a:xfrm>
              <a:off x="6814553" y="4404587"/>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4" name="TextBox 31">
              <a:extLst>
                <a:ext uri="{FF2B5EF4-FFF2-40B4-BE49-F238E27FC236}">
                  <a16:creationId xmlns:a16="http://schemas.microsoft.com/office/drawing/2014/main" id="{09CCFF53-9042-4F32-ACD4-424D2C08FA1C}"/>
                </a:ext>
              </a:extLst>
            </p:cNvPr>
            <p:cNvSpPr txBox="1"/>
            <p:nvPr/>
          </p:nvSpPr>
          <p:spPr>
            <a:xfrm>
              <a:off x="6601707" y="3658639"/>
              <a:ext cx="1102853" cy="605223"/>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Mitarbeiter werden nicht</a:t>
              </a:r>
              <a:br>
                <a:rPr lang="en-GB" sz="1400" dirty="0">
                  <a:solidFill>
                    <a:schemeClr val="bg1"/>
                  </a:solidFill>
                  <a:latin typeface="+mj-lt"/>
                  <a:ea typeface="Lato Light" charset="0"/>
                  <a:cs typeface="Lato Light" charset="0"/>
                </a:rPr>
              </a:br>
              <a:r>
                <a:rPr lang="en-GB" sz="1400" dirty="0">
                  <a:solidFill>
                    <a:schemeClr val="bg1"/>
                  </a:solidFill>
                  <a:latin typeface="+mj-lt"/>
                  <a:ea typeface="Lato Light" charset="0"/>
                  <a:cs typeface="Lato Light" charset="0"/>
                </a:rPr>
                <a:t>vergütet</a:t>
              </a:r>
            </a:p>
          </p:txBody>
        </p:sp>
      </p:grpSp>
      <p:grpSp>
        <p:nvGrpSpPr>
          <p:cNvPr id="123" name="Gruppieren 122">
            <a:extLst>
              <a:ext uri="{FF2B5EF4-FFF2-40B4-BE49-F238E27FC236}">
                <a16:creationId xmlns:a16="http://schemas.microsoft.com/office/drawing/2014/main" id="{27A8AEA4-0A30-454F-990B-C439211DA007}"/>
              </a:ext>
            </a:extLst>
          </p:cNvPr>
          <p:cNvGrpSpPr/>
          <p:nvPr/>
        </p:nvGrpSpPr>
        <p:grpSpPr>
          <a:xfrm>
            <a:off x="7628815" y="3325927"/>
            <a:ext cx="1100049" cy="857733"/>
            <a:chOff x="8106812" y="3648401"/>
            <a:chExt cx="1102853" cy="775484"/>
          </a:xfrm>
        </p:grpSpPr>
        <p:sp>
          <p:nvSpPr>
            <p:cNvPr id="101" name="Freeform 31">
              <a:extLst>
                <a:ext uri="{FF2B5EF4-FFF2-40B4-BE49-F238E27FC236}">
                  <a16:creationId xmlns:a16="http://schemas.microsoft.com/office/drawing/2014/main" id="{DE9F019F-786E-492A-BFC9-0241DB89F598}"/>
                </a:ext>
              </a:extLst>
            </p:cNvPr>
            <p:cNvSpPr>
              <a:spLocks noChangeArrowheads="1"/>
            </p:cNvSpPr>
            <p:nvPr/>
          </p:nvSpPr>
          <p:spPr bwMode="auto">
            <a:xfrm>
              <a:off x="8284495" y="4284382"/>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02" name="Freeform 33">
              <a:extLst>
                <a:ext uri="{FF2B5EF4-FFF2-40B4-BE49-F238E27FC236}">
                  <a16:creationId xmlns:a16="http://schemas.microsoft.com/office/drawing/2014/main" id="{936AF65E-0F9A-4868-87AC-16AC6C842B03}"/>
                </a:ext>
              </a:extLst>
            </p:cNvPr>
            <p:cNvSpPr>
              <a:spLocks noChangeArrowheads="1"/>
            </p:cNvSpPr>
            <p:nvPr/>
          </p:nvSpPr>
          <p:spPr bwMode="auto">
            <a:xfrm>
              <a:off x="8680571" y="4342664"/>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03" name="Freeform 34">
              <a:extLst>
                <a:ext uri="{FF2B5EF4-FFF2-40B4-BE49-F238E27FC236}">
                  <a16:creationId xmlns:a16="http://schemas.microsoft.com/office/drawing/2014/main" id="{2B6F5350-3C06-420A-9DA1-38CC25784F65}"/>
                </a:ext>
              </a:extLst>
            </p:cNvPr>
            <p:cNvSpPr>
              <a:spLocks noChangeArrowheads="1"/>
            </p:cNvSpPr>
            <p:nvPr/>
          </p:nvSpPr>
          <p:spPr bwMode="auto">
            <a:xfrm>
              <a:off x="8147033" y="4199026"/>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04" name="Freeform 35">
              <a:extLst>
                <a:ext uri="{FF2B5EF4-FFF2-40B4-BE49-F238E27FC236}">
                  <a16:creationId xmlns:a16="http://schemas.microsoft.com/office/drawing/2014/main" id="{C542C32C-32D1-4936-838E-0E2082C3F8F2}"/>
                </a:ext>
              </a:extLst>
            </p:cNvPr>
            <p:cNvSpPr>
              <a:spLocks noChangeArrowheads="1"/>
            </p:cNvSpPr>
            <p:nvPr/>
          </p:nvSpPr>
          <p:spPr bwMode="auto">
            <a:xfrm>
              <a:off x="8147033" y="3648401"/>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15" name="TextBox 35">
              <a:extLst>
                <a:ext uri="{FF2B5EF4-FFF2-40B4-BE49-F238E27FC236}">
                  <a16:creationId xmlns:a16="http://schemas.microsoft.com/office/drawing/2014/main" id="{687AA38E-0E1F-492D-B8C2-140675E65AE7}"/>
                </a:ext>
              </a:extLst>
            </p:cNvPr>
            <p:cNvSpPr txBox="1"/>
            <p:nvPr/>
          </p:nvSpPr>
          <p:spPr>
            <a:xfrm>
              <a:off x="8106812" y="3658639"/>
              <a:ext cx="1102853" cy="605223"/>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Nicht genug Top-Level-Support</a:t>
              </a:r>
            </a:p>
          </p:txBody>
        </p:sp>
      </p:grpSp>
      <p:grpSp>
        <p:nvGrpSpPr>
          <p:cNvPr id="122" name="Gruppieren 121">
            <a:extLst>
              <a:ext uri="{FF2B5EF4-FFF2-40B4-BE49-F238E27FC236}">
                <a16:creationId xmlns:a16="http://schemas.microsoft.com/office/drawing/2014/main" id="{830038B7-FF16-4104-8197-864D6EE53189}"/>
              </a:ext>
            </a:extLst>
          </p:cNvPr>
          <p:cNvGrpSpPr/>
          <p:nvPr/>
        </p:nvGrpSpPr>
        <p:grpSpPr>
          <a:xfrm>
            <a:off x="6166769" y="4692020"/>
            <a:ext cx="1264248" cy="983849"/>
            <a:chOff x="9585104" y="3648401"/>
            <a:chExt cx="1102853" cy="888670"/>
          </a:xfrm>
        </p:grpSpPr>
        <p:sp>
          <p:nvSpPr>
            <p:cNvPr id="98" name="Freeform 28">
              <a:extLst>
                <a:ext uri="{FF2B5EF4-FFF2-40B4-BE49-F238E27FC236}">
                  <a16:creationId xmlns:a16="http://schemas.microsoft.com/office/drawing/2014/main" id="{6D1ADD49-2BEA-490C-8A45-FF9F04795772}"/>
                </a:ext>
              </a:extLst>
            </p:cNvPr>
            <p:cNvSpPr>
              <a:spLocks noChangeArrowheads="1"/>
            </p:cNvSpPr>
            <p:nvPr/>
          </p:nvSpPr>
          <p:spPr bwMode="auto">
            <a:xfrm>
              <a:off x="9640273" y="3648401"/>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1" name="Freeform 44">
              <a:extLst>
                <a:ext uri="{FF2B5EF4-FFF2-40B4-BE49-F238E27FC236}">
                  <a16:creationId xmlns:a16="http://schemas.microsoft.com/office/drawing/2014/main" id="{7242FBAF-8585-4A02-A2EF-B937903AA3F4}"/>
                </a:ext>
              </a:extLst>
            </p:cNvPr>
            <p:cNvSpPr>
              <a:spLocks noChangeArrowheads="1"/>
            </p:cNvSpPr>
            <p:nvPr/>
          </p:nvSpPr>
          <p:spPr bwMode="auto">
            <a:xfrm>
              <a:off x="9640273" y="4321359"/>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2" name="Freeform 45">
              <a:extLst>
                <a:ext uri="{FF2B5EF4-FFF2-40B4-BE49-F238E27FC236}">
                  <a16:creationId xmlns:a16="http://schemas.microsoft.com/office/drawing/2014/main" id="{93ACF19D-2E4A-48D7-88E5-8C77564A37F5}"/>
                </a:ext>
              </a:extLst>
            </p:cNvPr>
            <p:cNvSpPr>
              <a:spLocks noChangeArrowheads="1"/>
            </p:cNvSpPr>
            <p:nvPr/>
          </p:nvSpPr>
          <p:spPr bwMode="auto">
            <a:xfrm>
              <a:off x="9726477" y="4357459"/>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3" name="Freeform 46">
              <a:extLst>
                <a:ext uri="{FF2B5EF4-FFF2-40B4-BE49-F238E27FC236}">
                  <a16:creationId xmlns:a16="http://schemas.microsoft.com/office/drawing/2014/main" id="{55845DD8-74E5-422F-B8D1-2BA664732AED}"/>
                </a:ext>
              </a:extLst>
            </p:cNvPr>
            <p:cNvSpPr>
              <a:spLocks noChangeArrowheads="1"/>
            </p:cNvSpPr>
            <p:nvPr/>
          </p:nvSpPr>
          <p:spPr bwMode="auto">
            <a:xfrm>
              <a:off x="10064307" y="4423762"/>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6" name="TextBox 37">
              <a:extLst>
                <a:ext uri="{FF2B5EF4-FFF2-40B4-BE49-F238E27FC236}">
                  <a16:creationId xmlns:a16="http://schemas.microsoft.com/office/drawing/2014/main" id="{86A15921-F3E6-4B7E-A6D4-015D10FE3780}"/>
                </a:ext>
              </a:extLst>
            </p:cNvPr>
            <p:cNvSpPr txBox="1"/>
            <p:nvPr/>
          </p:nvSpPr>
          <p:spPr>
            <a:xfrm>
              <a:off x="9585104" y="3658923"/>
              <a:ext cx="1102853" cy="604654"/>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Keine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Richtlinien</a:t>
              </a:r>
              <a:r>
                <a:rPr lang="en-GB" sz="1400" dirty="0">
                  <a:solidFill>
                    <a:schemeClr val="bg1"/>
                  </a:solidFill>
                  <a:latin typeface="+mj-lt"/>
                  <a:ea typeface="Lato Light" charset="0"/>
                  <a:cs typeface="Lato Light" charset="0"/>
                </a:rPr>
                <a:t>, Kontrolle</a:t>
              </a:r>
            </a:p>
          </p:txBody>
        </p:sp>
      </p:grpSp>
      <p:grpSp>
        <p:nvGrpSpPr>
          <p:cNvPr id="125" name="Gruppieren 124">
            <a:extLst>
              <a:ext uri="{FF2B5EF4-FFF2-40B4-BE49-F238E27FC236}">
                <a16:creationId xmlns:a16="http://schemas.microsoft.com/office/drawing/2014/main" id="{339C9664-5092-4581-9C77-766C87981265}"/>
              </a:ext>
            </a:extLst>
          </p:cNvPr>
          <p:cNvGrpSpPr/>
          <p:nvPr/>
        </p:nvGrpSpPr>
        <p:grpSpPr>
          <a:xfrm>
            <a:off x="10574730" y="3220618"/>
            <a:ext cx="1159860" cy="1082469"/>
            <a:chOff x="5136835" y="3648401"/>
            <a:chExt cx="1162816" cy="978670"/>
          </a:xfrm>
        </p:grpSpPr>
        <p:sp>
          <p:nvSpPr>
            <p:cNvPr id="106" name="Freeform 39">
              <a:extLst>
                <a:ext uri="{FF2B5EF4-FFF2-40B4-BE49-F238E27FC236}">
                  <a16:creationId xmlns:a16="http://schemas.microsoft.com/office/drawing/2014/main" id="{0EA6A096-01B3-41C3-B101-8D3A9CC703D3}"/>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07" name="Freeform 40">
              <a:extLst>
                <a:ext uri="{FF2B5EF4-FFF2-40B4-BE49-F238E27FC236}">
                  <a16:creationId xmlns:a16="http://schemas.microsoft.com/office/drawing/2014/main" id="{FFE4D036-CEF8-4C1E-BFAF-E4464BC987BC}"/>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08" name="Freeform 41">
              <a:extLst>
                <a:ext uri="{FF2B5EF4-FFF2-40B4-BE49-F238E27FC236}">
                  <a16:creationId xmlns:a16="http://schemas.microsoft.com/office/drawing/2014/main" id="{D0A12ECC-39DA-4BA5-8FFD-E53882A5D513}"/>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09" name="Freeform 42">
              <a:extLst>
                <a:ext uri="{FF2B5EF4-FFF2-40B4-BE49-F238E27FC236}">
                  <a16:creationId xmlns:a16="http://schemas.microsoft.com/office/drawing/2014/main" id="{235EB310-3059-416C-A7E9-2406D20501B5}"/>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7" name="TextBox 39">
              <a:extLst>
                <a:ext uri="{FF2B5EF4-FFF2-40B4-BE49-F238E27FC236}">
                  <a16:creationId xmlns:a16="http://schemas.microsoft.com/office/drawing/2014/main" id="{0B3B67FD-5185-4503-BCA0-7961B2F2C1BD}"/>
                </a:ext>
              </a:extLst>
            </p:cNvPr>
            <p:cNvSpPr txBox="1"/>
            <p:nvPr/>
          </p:nvSpPr>
          <p:spPr>
            <a:xfrm>
              <a:off x="5136835" y="3745595"/>
              <a:ext cx="1102853" cy="431309"/>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Mitarbeiter nicht motiviert</a:t>
              </a:r>
            </a:p>
          </p:txBody>
        </p:sp>
      </p:grpSp>
      <p:sp>
        <p:nvSpPr>
          <p:cNvPr id="126" name="TextBox 28">
            <a:extLst>
              <a:ext uri="{FF2B5EF4-FFF2-40B4-BE49-F238E27FC236}">
                <a16:creationId xmlns:a16="http://schemas.microsoft.com/office/drawing/2014/main" id="{D2781BB3-29D2-470B-AE4A-A6DF0D8B84D0}"/>
              </a:ext>
            </a:extLst>
          </p:cNvPr>
          <p:cNvSpPr txBox="1"/>
          <p:nvPr/>
        </p:nvSpPr>
        <p:spPr>
          <a:xfrm>
            <a:off x="3875399" y="4292170"/>
            <a:ext cx="1327800" cy="338554"/>
          </a:xfrm>
          <a:prstGeom prst="rect">
            <a:avLst/>
          </a:prstGeom>
          <a:solidFill>
            <a:srgbClr val="EC2179"/>
          </a:solidFill>
        </p:spPr>
        <p:txBody>
          <a:bodyPr wrap="none" rtlCol="0" anchor="b" anchorCtr="0">
            <a:spAutoFit/>
          </a:bodyPr>
          <a:lstStyle/>
          <a:p>
            <a:pPr algn="ctr"/>
            <a:r>
              <a:rPr lang="en-GB" sz="1600" b="1" dirty="0">
                <a:solidFill>
                  <a:schemeClr val="bg1"/>
                </a:solidFill>
                <a:latin typeface="+mj-lt"/>
                <a:ea typeface="League Spartan" charset="0"/>
                <a:cs typeface="Poppins" pitchFamily="2" charset="77"/>
              </a:rPr>
              <a:t>3. </a:t>
            </a:r>
            <a:r>
              <a:rPr lang="en-GB" sz="1600" b="1" dirty="0" err="1">
                <a:solidFill>
                  <a:schemeClr val="bg1"/>
                </a:solidFill>
                <a:latin typeface="+mj-lt"/>
                <a:ea typeface="League Spartan" charset="0"/>
                <a:cs typeface="Poppins" pitchFamily="2" charset="77"/>
              </a:rPr>
              <a:t>Gruppieren</a:t>
            </a:r>
            <a:endParaRPr lang="en-GB" sz="1600" b="1" dirty="0">
              <a:solidFill>
                <a:schemeClr val="bg1"/>
              </a:solidFill>
              <a:latin typeface="+mj-lt"/>
              <a:ea typeface="League Spartan" charset="0"/>
              <a:cs typeface="Poppins" pitchFamily="2" charset="77"/>
            </a:endParaRPr>
          </a:p>
        </p:txBody>
      </p:sp>
      <p:grpSp>
        <p:nvGrpSpPr>
          <p:cNvPr id="127" name="Gruppieren 126">
            <a:extLst>
              <a:ext uri="{FF2B5EF4-FFF2-40B4-BE49-F238E27FC236}">
                <a16:creationId xmlns:a16="http://schemas.microsoft.com/office/drawing/2014/main" id="{D1ADC6C1-4B2E-4989-BEE1-6A47416A2972}"/>
              </a:ext>
            </a:extLst>
          </p:cNvPr>
          <p:cNvGrpSpPr/>
          <p:nvPr/>
        </p:nvGrpSpPr>
        <p:grpSpPr>
          <a:xfrm>
            <a:off x="3327059" y="4769573"/>
            <a:ext cx="1332986" cy="1083488"/>
            <a:chOff x="6434104" y="2398555"/>
            <a:chExt cx="1162816" cy="978670"/>
          </a:xfrm>
        </p:grpSpPr>
        <p:sp>
          <p:nvSpPr>
            <p:cNvPr id="128" name="Freeform 39">
              <a:extLst>
                <a:ext uri="{FF2B5EF4-FFF2-40B4-BE49-F238E27FC236}">
                  <a16:creationId xmlns:a16="http://schemas.microsoft.com/office/drawing/2014/main" id="{EBF17D79-7813-43B1-9DFA-CF527EE3EC10}"/>
                </a:ext>
              </a:extLst>
            </p:cNvPr>
            <p:cNvSpPr>
              <a:spLocks noChangeArrowheads="1"/>
            </p:cNvSpPr>
            <p:nvPr/>
          </p:nvSpPr>
          <p:spPr bwMode="auto">
            <a:xfrm>
              <a:off x="6445969" y="2398555"/>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29" name="Freeform 40">
              <a:extLst>
                <a:ext uri="{FF2B5EF4-FFF2-40B4-BE49-F238E27FC236}">
                  <a16:creationId xmlns:a16="http://schemas.microsoft.com/office/drawing/2014/main" id="{4608CF0C-27EA-4B25-AE41-9E9E18BD48D2}"/>
                </a:ext>
              </a:extLst>
            </p:cNvPr>
            <p:cNvSpPr>
              <a:spLocks noChangeArrowheads="1"/>
            </p:cNvSpPr>
            <p:nvPr/>
          </p:nvSpPr>
          <p:spPr bwMode="auto">
            <a:xfrm>
              <a:off x="6445969" y="3031282"/>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30" name="Freeform 41">
              <a:extLst>
                <a:ext uri="{FF2B5EF4-FFF2-40B4-BE49-F238E27FC236}">
                  <a16:creationId xmlns:a16="http://schemas.microsoft.com/office/drawing/2014/main" id="{8FD0AE79-611D-4D5C-96B4-6B6DD64D083E}"/>
                </a:ext>
              </a:extLst>
            </p:cNvPr>
            <p:cNvSpPr>
              <a:spLocks noChangeArrowheads="1"/>
            </p:cNvSpPr>
            <p:nvPr/>
          </p:nvSpPr>
          <p:spPr bwMode="auto">
            <a:xfrm>
              <a:off x="6494896" y="3153615"/>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31" name="Freeform 42">
              <a:extLst>
                <a:ext uri="{FF2B5EF4-FFF2-40B4-BE49-F238E27FC236}">
                  <a16:creationId xmlns:a16="http://schemas.microsoft.com/office/drawing/2014/main" id="{A8A0923F-B384-4BA0-92AE-C1F656CDA8CD}"/>
                </a:ext>
              </a:extLst>
            </p:cNvPr>
            <p:cNvSpPr>
              <a:spLocks noChangeArrowheads="1"/>
            </p:cNvSpPr>
            <p:nvPr/>
          </p:nvSpPr>
          <p:spPr bwMode="auto">
            <a:xfrm>
              <a:off x="6494894" y="3217790"/>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32" name="TextBox 39">
              <a:extLst>
                <a:ext uri="{FF2B5EF4-FFF2-40B4-BE49-F238E27FC236}">
                  <a16:creationId xmlns:a16="http://schemas.microsoft.com/office/drawing/2014/main" id="{11FC7C5C-34BE-4710-B98F-2652709F1316}"/>
                </a:ext>
              </a:extLst>
            </p:cNvPr>
            <p:cNvSpPr txBox="1"/>
            <p:nvPr/>
          </p:nvSpPr>
          <p:spPr>
            <a:xfrm>
              <a:off x="6434104" y="2495953"/>
              <a:ext cx="1102853" cy="430903"/>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Zu </a:t>
              </a:r>
              <a:r>
                <a:rPr lang="en-GB" sz="1400" dirty="0" err="1">
                  <a:solidFill>
                    <a:schemeClr val="bg1"/>
                  </a:solidFill>
                  <a:latin typeface="+mj-lt"/>
                  <a:ea typeface="Lato Light" charset="0"/>
                  <a:cs typeface="Lato Light" charset="0"/>
                </a:rPr>
                <a:t>schnelles</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Wachstum</a:t>
              </a:r>
              <a:endParaRPr lang="en-GB" sz="1400" dirty="0">
                <a:solidFill>
                  <a:schemeClr val="bg1"/>
                </a:solidFill>
                <a:latin typeface="+mj-lt"/>
                <a:ea typeface="Lato Light" charset="0"/>
                <a:cs typeface="Lato Light" charset="0"/>
              </a:endParaRPr>
            </a:p>
          </p:txBody>
        </p:sp>
      </p:grpSp>
      <p:grpSp>
        <p:nvGrpSpPr>
          <p:cNvPr id="133" name="Gruppieren 132">
            <a:extLst>
              <a:ext uri="{FF2B5EF4-FFF2-40B4-BE49-F238E27FC236}">
                <a16:creationId xmlns:a16="http://schemas.microsoft.com/office/drawing/2014/main" id="{024C9AA5-8CC4-4913-B335-B70BFA22FEE6}"/>
              </a:ext>
            </a:extLst>
          </p:cNvPr>
          <p:cNvGrpSpPr/>
          <p:nvPr/>
        </p:nvGrpSpPr>
        <p:grpSpPr>
          <a:xfrm>
            <a:off x="5556683" y="5864995"/>
            <a:ext cx="1264248" cy="858541"/>
            <a:chOff x="9404081" y="2398555"/>
            <a:chExt cx="1102853" cy="775484"/>
          </a:xfrm>
        </p:grpSpPr>
        <p:sp>
          <p:nvSpPr>
            <p:cNvPr id="134" name="Freeform 31">
              <a:extLst>
                <a:ext uri="{FF2B5EF4-FFF2-40B4-BE49-F238E27FC236}">
                  <a16:creationId xmlns:a16="http://schemas.microsoft.com/office/drawing/2014/main" id="{E165915F-28D0-466A-955D-C2D3420CC889}"/>
                </a:ext>
              </a:extLst>
            </p:cNvPr>
            <p:cNvSpPr>
              <a:spLocks noChangeArrowheads="1"/>
            </p:cNvSpPr>
            <p:nvPr/>
          </p:nvSpPr>
          <p:spPr bwMode="auto">
            <a:xfrm>
              <a:off x="9581764" y="3034536"/>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5" name="Freeform 33">
              <a:extLst>
                <a:ext uri="{FF2B5EF4-FFF2-40B4-BE49-F238E27FC236}">
                  <a16:creationId xmlns:a16="http://schemas.microsoft.com/office/drawing/2014/main" id="{61324D26-1DFC-4C13-84EE-9EF5A6190F37}"/>
                </a:ext>
              </a:extLst>
            </p:cNvPr>
            <p:cNvSpPr>
              <a:spLocks noChangeArrowheads="1"/>
            </p:cNvSpPr>
            <p:nvPr/>
          </p:nvSpPr>
          <p:spPr bwMode="auto">
            <a:xfrm>
              <a:off x="9977840" y="3092818"/>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6" name="Freeform 34">
              <a:extLst>
                <a:ext uri="{FF2B5EF4-FFF2-40B4-BE49-F238E27FC236}">
                  <a16:creationId xmlns:a16="http://schemas.microsoft.com/office/drawing/2014/main" id="{24BA2333-EA03-4DD8-BF86-8FB38461003E}"/>
                </a:ext>
              </a:extLst>
            </p:cNvPr>
            <p:cNvSpPr>
              <a:spLocks noChangeArrowheads="1"/>
            </p:cNvSpPr>
            <p:nvPr/>
          </p:nvSpPr>
          <p:spPr bwMode="auto">
            <a:xfrm>
              <a:off x="9444302" y="2949180"/>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7" name="Freeform 35">
              <a:extLst>
                <a:ext uri="{FF2B5EF4-FFF2-40B4-BE49-F238E27FC236}">
                  <a16:creationId xmlns:a16="http://schemas.microsoft.com/office/drawing/2014/main" id="{5CF76E30-C43E-470F-BB00-A86E8330789B}"/>
                </a:ext>
              </a:extLst>
            </p:cNvPr>
            <p:cNvSpPr>
              <a:spLocks noChangeArrowheads="1"/>
            </p:cNvSpPr>
            <p:nvPr/>
          </p:nvSpPr>
          <p:spPr bwMode="auto">
            <a:xfrm>
              <a:off x="9444302" y="2398555"/>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8" name="TextBox 35">
              <a:extLst>
                <a:ext uri="{FF2B5EF4-FFF2-40B4-BE49-F238E27FC236}">
                  <a16:creationId xmlns:a16="http://schemas.microsoft.com/office/drawing/2014/main" id="{A51078F5-E4BA-4CB0-A644-9D7D9B9FBDF6}"/>
                </a:ext>
              </a:extLst>
            </p:cNvPr>
            <p:cNvSpPr txBox="1"/>
            <p:nvPr/>
          </p:nvSpPr>
          <p:spPr>
            <a:xfrm>
              <a:off x="9404081" y="2495952"/>
              <a:ext cx="1102853" cy="430903"/>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Fehlendes</a:t>
              </a:r>
              <a:r>
                <a:rPr lang="en-GB" sz="1400" dirty="0">
                  <a:solidFill>
                    <a:schemeClr val="bg1"/>
                  </a:solidFill>
                  <a:latin typeface="+mj-lt"/>
                  <a:ea typeface="Lato Light" charset="0"/>
                  <a:cs typeface="Lato Light" charset="0"/>
                </a:rPr>
                <a:t> Personal</a:t>
              </a:r>
            </a:p>
          </p:txBody>
        </p:sp>
      </p:grpSp>
      <p:grpSp>
        <p:nvGrpSpPr>
          <p:cNvPr id="139" name="Gruppieren 138">
            <a:extLst>
              <a:ext uri="{FF2B5EF4-FFF2-40B4-BE49-F238E27FC236}">
                <a16:creationId xmlns:a16="http://schemas.microsoft.com/office/drawing/2014/main" id="{1D688F7E-6D87-488A-9CC3-04D27A1C7F83}"/>
              </a:ext>
            </a:extLst>
          </p:cNvPr>
          <p:cNvGrpSpPr/>
          <p:nvPr/>
        </p:nvGrpSpPr>
        <p:grpSpPr>
          <a:xfrm>
            <a:off x="3639727" y="5853062"/>
            <a:ext cx="1264248" cy="983850"/>
            <a:chOff x="10882373" y="2398555"/>
            <a:chExt cx="1102853" cy="888670"/>
          </a:xfrm>
        </p:grpSpPr>
        <p:sp>
          <p:nvSpPr>
            <p:cNvPr id="140" name="Freeform 28">
              <a:extLst>
                <a:ext uri="{FF2B5EF4-FFF2-40B4-BE49-F238E27FC236}">
                  <a16:creationId xmlns:a16="http://schemas.microsoft.com/office/drawing/2014/main" id="{24146EA7-A16F-43D0-BF95-35E3F1C6A1D4}"/>
                </a:ext>
              </a:extLst>
            </p:cNvPr>
            <p:cNvSpPr>
              <a:spLocks noChangeArrowheads="1"/>
            </p:cNvSpPr>
            <p:nvPr/>
          </p:nvSpPr>
          <p:spPr bwMode="auto">
            <a:xfrm>
              <a:off x="10937542" y="2398555"/>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1" name="Freeform 44">
              <a:extLst>
                <a:ext uri="{FF2B5EF4-FFF2-40B4-BE49-F238E27FC236}">
                  <a16:creationId xmlns:a16="http://schemas.microsoft.com/office/drawing/2014/main" id="{590A1FC4-F0BF-49C7-AD54-9A77AD750F43}"/>
                </a:ext>
              </a:extLst>
            </p:cNvPr>
            <p:cNvSpPr>
              <a:spLocks noChangeArrowheads="1"/>
            </p:cNvSpPr>
            <p:nvPr/>
          </p:nvSpPr>
          <p:spPr bwMode="auto">
            <a:xfrm>
              <a:off x="10937542" y="3071513"/>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2" name="Freeform 45">
              <a:extLst>
                <a:ext uri="{FF2B5EF4-FFF2-40B4-BE49-F238E27FC236}">
                  <a16:creationId xmlns:a16="http://schemas.microsoft.com/office/drawing/2014/main" id="{4E07C06B-C9FB-42DD-88BC-E3065E6BD8BC}"/>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3" name="Freeform 46">
              <a:extLst>
                <a:ext uri="{FF2B5EF4-FFF2-40B4-BE49-F238E27FC236}">
                  <a16:creationId xmlns:a16="http://schemas.microsoft.com/office/drawing/2014/main" id="{E71542E1-408E-4894-AFDC-91B398F2AE94}"/>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4" name="TextBox 37">
              <a:extLst>
                <a:ext uri="{FF2B5EF4-FFF2-40B4-BE49-F238E27FC236}">
                  <a16:creationId xmlns:a16="http://schemas.microsoft.com/office/drawing/2014/main" id="{02D66321-CFA0-4D8A-8BC8-AF3EBDF3238F}"/>
                </a:ext>
              </a:extLst>
            </p:cNvPr>
            <p:cNvSpPr txBox="1"/>
            <p:nvPr/>
          </p:nvSpPr>
          <p:spPr>
            <a:xfrm>
              <a:off x="10882373" y="2436875"/>
              <a:ext cx="1102853" cy="549057"/>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Ungeschultes Personal</a:t>
              </a:r>
            </a:p>
          </p:txBody>
        </p:sp>
      </p:grpSp>
      <p:grpSp>
        <p:nvGrpSpPr>
          <p:cNvPr id="145" name="Gruppieren 144">
            <a:extLst>
              <a:ext uri="{FF2B5EF4-FFF2-40B4-BE49-F238E27FC236}">
                <a16:creationId xmlns:a16="http://schemas.microsoft.com/office/drawing/2014/main" id="{42E9FF5B-1C37-436F-B125-48394C30B972}"/>
              </a:ext>
            </a:extLst>
          </p:cNvPr>
          <p:cNvGrpSpPr/>
          <p:nvPr/>
        </p:nvGrpSpPr>
        <p:grpSpPr>
          <a:xfrm>
            <a:off x="6083946" y="3309916"/>
            <a:ext cx="1100049" cy="982924"/>
            <a:chOff x="9585104" y="3648401"/>
            <a:chExt cx="1102853" cy="888670"/>
          </a:xfrm>
        </p:grpSpPr>
        <p:sp>
          <p:nvSpPr>
            <p:cNvPr id="146" name="Freeform 28">
              <a:extLst>
                <a:ext uri="{FF2B5EF4-FFF2-40B4-BE49-F238E27FC236}">
                  <a16:creationId xmlns:a16="http://schemas.microsoft.com/office/drawing/2014/main" id="{821379FD-C4D0-4C72-AF7B-BFA54B4D1F93}"/>
                </a:ext>
              </a:extLst>
            </p:cNvPr>
            <p:cNvSpPr>
              <a:spLocks noChangeArrowheads="1"/>
            </p:cNvSpPr>
            <p:nvPr/>
          </p:nvSpPr>
          <p:spPr bwMode="auto">
            <a:xfrm>
              <a:off x="9640273" y="3648401"/>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7" name="Freeform 44">
              <a:extLst>
                <a:ext uri="{FF2B5EF4-FFF2-40B4-BE49-F238E27FC236}">
                  <a16:creationId xmlns:a16="http://schemas.microsoft.com/office/drawing/2014/main" id="{AF901054-F258-4822-9330-8D32710593D9}"/>
                </a:ext>
              </a:extLst>
            </p:cNvPr>
            <p:cNvSpPr>
              <a:spLocks noChangeArrowheads="1"/>
            </p:cNvSpPr>
            <p:nvPr/>
          </p:nvSpPr>
          <p:spPr bwMode="auto">
            <a:xfrm>
              <a:off x="9640273" y="4321359"/>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8" name="Freeform 45">
              <a:extLst>
                <a:ext uri="{FF2B5EF4-FFF2-40B4-BE49-F238E27FC236}">
                  <a16:creationId xmlns:a16="http://schemas.microsoft.com/office/drawing/2014/main" id="{7B0AEA30-21FB-495A-909D-685FF40C4285}"/>
                </a:ext>
              </a:extLst>
            </p:cNvPr>
            <p:cNvSpPr>
              <a:spLocks noChangeArrowheads="1"/>
            </p:cNvSpPr>
            <p:nvPr/>
          </p:nvSpPr>
          <p:spPr bwMode="auto">
            <a:xfrm>
              <a:off x="9726477" y="4357459"/>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9" name="Freeform 46">
              <a:extLst>
                <a:ext uri="{FF2B5EF4-FFF2-40B4-BE49-F238E27FC236}">
                  <a16:creationId xmlns:a16="http://schemas.microsoft.com/office/drawing/2014/main" id="{1C4332BD-B6E1-48BC-AD07-D9D333193E63}"/>
                </a:ext>
              </a:extLst>
            </p:cNvPr>
            <p:cNvSpPr>
              <a:spLocks noChangeArrowheads="1"/>
            </p:cNvSpPr>
            <p:nvPr/>
          </p:nvSpPr>
          <p:spPr bwMode="auto">
            <a:xfrm>
              <a:off x="10064307" y="4423762"/>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50" name="TextBox 37">
              <a:extLst>
                <a:ext uri="{FF2B5EF4-FFF2-40B4-BE49-F238E27FC236}">
                  <a16:creationId xmlns:a16="http://schemas.microsoft.com/office/drawing/2014/main" id="{67B93DCE-1535-4D91-BD20-B137ADDD4AD5}"/>
                </a:ext>
              </a:extLst>
            </p:cNvPr>
            <p:cNvSpPr txBox="1"/>
            <p:nvPr/>
          </p:nvSpPr>
          <p:spPr>
            <a:xfrm>
              <a:off x="9585104" y="3658639"/>
              <a:ext cx="1102853" cy="605223"/>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Keine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Richtlinien</a:t>
              </a:r>
              <a:r>
                <a:rPr lang="en-GB" sz="1400" dirty="0">
                  <a:solidFill>
                    <a:schemeClr val="bg1"/>
                  </a:solidFill>
                  <a:latin typeface="+mj-lt"/>
                  <a:ea typeface="Lato Light" charset="0"/>
                  <a:cs typeface="Lato Light" charset="0"/>
                </a:rPr>
                <a:t>, Kontrolle</a:t>
              </a:r>
            </a:p>
          </p:txBody>
        </p:sp>
      </p:grpSp>
      <p:grpSp>
        <p:nvGrpSpPr>
          <p:cNvPr id="151" name="Gruppieren 150">
            <a:extLst>
              <a:ext uri="{FF2B5EF4-FFF2-40B4-BE49-F238E27FC236}">
                <a16:creationId xmlns:a16="http://schemas.microsoft.com/office/drawing/2014/main" id="{07016FD5-9892-4A3E-B075-A71976973B19}"/>
              </a:ext>
            </a:extLst>
          </p:cNvPr>
          <p:cNvGrpSpPr/>
          <p:nvPr/>
        </p:nvGrpSpPr>
        <p:grpSpPr>
          <a:xfrm>
            <a:off x="5849084" y="2066416"/>
            <a:ext cx="1404360" cy="1082469"/>
            <a:chOff x="5044257" y="3648401"/>
            <a:chExt cx="1255394" cy="978670"/>
          </a:xfrm>
        </p:grpSpPr>
        <p:sp>
          <p:nvSpPr>
            <p:cNvPr id="152" name="Freeform 39">
              <a:extLst>
                <a:ext uri="{FF2B5EF4-FFF2-40B4-BE49-F238E27FC236}">
                  <a16:creationId xmlns:a16="http://schemas.microsoft.com/office/drawing/2014/main" id="{DCE5D52D-BF31-43B6-B6AC-F3CA2E8836A9}"/>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53" name="Freeform 40">
              <a:extLst>
                <a:ext uri="{FF2B5EF4-FFF2-40B4-BE49-F238E27FC236}">
                  <a16:creationId xmlns:a16="http://schemas.microsoft.com/office/drawing/2014/main" id="{11ABD2A2-9A70-4D2B-862D-8E495855AE4B}"/>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54" name="Freeform 41">
              <a:extLst>
                <a:ext uri="{FF2B5EF4-FFF2-40B4-BE49-F238E27FC236}">
                  <a16:creationId xmlns:a16="http://schemas.microsoft.com/office/drawing/2014/main" id="{C951598E-6C3B-4949-BDB8-08DD5598BA6B}"/>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55" name="Freeform 42">
              <a:extLst>
                <a:ext uri="{FF2B5EF4-FFF2-40B4-BE49-F238E27FC236}">
                  <a16:creationId xmlns:a16="http://schemas.microsoft.com/office/drawing/2014/main" id="{EFFEBE00-0709-4688-8013-A92140C4E21E}"/>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56" name="TextBox 39">
              <a:extLst>
                <a:ext uri="{FF2B5EF4-FFF2-40B4-BE49-F238E27FC236}">
                  <a16:creationId xmlns:a16="http://schemas.microsoft.com/office/drawing/2014/main" id="{E364FC44-0E66-4D4E-93E7-3EDC1F621DA0}"/>
                </a:ext>
              </a:extLst>
            </p:cNvPr>
            <p:cNvSpPr txBox="1"/>
            <p:nvPr/>
          </p:nvSpPr>
          <p:spPr>
            <a:xfrm>
              <a:off x="5044257" y="3680426"/>
              <a:ext cx="1215816" cy="605223"/>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Würdigung</a:t>
              </a:r>
              <a:r>
                <a:rPr lang="en-GB" sz="1400" dirty="0">
                  <a:solidFill>
                    <a:schemeClr val="bg1"/>
                  </a:solidFill>
                  <a:latin typeface="+mj-lt"/>
                  <a:ea typeface="Lato Light" charset="0"/>
                  <a:cs typeface="Lato Light" charset="0"/>
                </a:rPr>
                <a:t> der Mitarbeiter</a:t>
              </a:r>
            </a:p>
          </p:txBody>
        </p:sp>
      </p:grpSp>
      <p:grpSp>
        <p:nvGrpSpPr>
          <p:cNvPr id="157" name="Gruppieren 156">
            <a:extLst>
              <a:ext uri="{FF2B5EF4-FFF2-40B4-BE49-F238E27FC236}">
                <a16:creationId xmlns:a16="http://schemas.microsoft.com/office/drawing/2014/main" id="{56AFB096-C93B-4EC3-A219-082D220915FA}"/>
              </a:ext>
            </a:extLst>
          </p:cNvPr>
          <p:cNvGrpSpPr/>
          <p:nvPr/>
        </p:nvGrpSpPr>
        <p:grpSpPr>
          <a:xfrm>
            <a:off x="9178421" y="4665739"/>
            <a:ext cx="1319384" cy="1083489"/>
            <a:chOff x="5148700" y="3648401"/>
            <a:chExt cx="1150951" cy="978670"/>
          </a:xfrm>
        </p:grpSpPr>
        <p:sp>
          <p:nvSpPr>
            <p:cNvPr id="158" name="Freeform 39">
              <a:extLst>
                <a:ext uri="{FF2B5EF4-FFF2-40B4-BE49-F238E27FC236}">
                  <a16:creationId xmlns:a16="http://schemas.microsoft.com/office/drawing/2014/main" id="{44DA7585-DDCB-44DD-A9F4-CC2B0F79E02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59" name="Freeform 40">
              <a:extLst>
                <a:ext uri="{FF2B5EF4-FFF2-40B4-BE49-F238E27FC236}">
                  <a16:creationId xmlns:a16="http://schemas.microsoft.com/office/drawing/2014/main" id="{EDB4BA13-7AAF-43F8-8087-C83AB968AA65}"/>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60" name="Freeform 41">
              <a:extLst>
                <a:ext uri="{FF2B5EF4-FFF2-40B4-BE49-F238E27FC236}">
                  <a16:creationId xmlns:a16="http://schemas.microsoft.com/office/drawing/2014/main" id="{78E38415-B716-454C-AE98-7482B6703240}"/>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61" name="Freeform 42">
              <a:extLst>
                <a:ext uri="{FF2B5EF4-FFF2-40B4-BE49-F238E27FC236}">
                  <a16:creationId xmlns:a16="http://schemas.microsoft.com/office/drawing/2014/main" id="{32A7EF3A-686C-4A6B-BF35-1EF5FA1BBFA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62" name="TextBox 39">
              <a:extLst>
                <a:ext uri="{FF2B5EF4-FFF2-40B4-BE49-F238E27FC236}">
                  <a16:creationId xmlns:a16="http://schemas.microsoft.com/office/drawing/2014/main" id="{84C9CD99-3F9D-44DB-A021-41D0B63A1B9B}"/>
                </a:ext>
              </a:extLst>
            </p:cNvPr>
            <p:cNvSpPr txBox="1"/>
            <p:nvPr/>
          </p:nvSpPr>
          <p:spPr>
            <a:xfrm>
              <a:off x="5172749" y="3738472"/>
              <a:ext cx="1102853" cy="604653"/>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Würdigung</a:t>
              </a:r>
              <a:r>
                <a:rPr lang="en-GB" sz="1400" dirty="0">
                  <a:solidFill>
                    <a:schemeClr val="bg1"/>
                  </a:solidFill>
                  <a:latin typeface="+mj-lt"/>
                  <a:ea typeface="Lato Light" charset="0"/>
                  <a:cs typeface="Lato Light" charset="0"/>
                </a:rPr>
                <a:t> der Mitarbeiter</a:t>
              </a:r>
            </a:p>
          </p:txBody>
        </p:sp>
      </p:grpSp>
      <p:grpSp>
        <p:nvGrpSpPr>
          <p:cNvPr id="163" name="Gruppieren 162">
            <a:extLst>
              <a:ext uri="{FF2B5EF4-FFF2-40B4-BE49-F238E27FC236}">
                <a16:creationId xmlns:a16="http://schemas.microsoft.com/office/drawing/2014/main" id="{C78DAA14-24E6-4039-BEFC-27C1C4FD7570}"/>
              </a:ext>
            </a:extLst>
          </p:cNvPr>
          <p:cNvGrpSpPr/>
          <p:nvPr/>
        </p:nvGrpSpPr>
        <p:grpSpPr>
          <a:xfrm>
            <a:off x="7190287" y="5728937"/>
            <a:ext cx="1290958" cy="852968"/>
            <a:chOff x="5621779" y="3939474"/>
            <a:chExt cx="1126153" cy="770450"/>
          </a:xfrm>
        </p:grpSpPr>
        <p:sp>
          <p:nvSpPr>
            <p:cNvPr id="164" name="Freeform 31">
              <a:extLst>
                <a:ext uri="{FF2B5EF4-FFF2-40B4-BE49-F238E27FC236}">
                  <a16:creationId xmlns:a16="http://schemas.microsoft.com/office/drawing/2014/main" id="{93EBC6E8-6C91-407B-85EC-C6D0F5EFE350}"/>
                </a:ext>
              </a:extLst>
            </p:cNvPr>
            <p:cNvSpPr>
              <a:spLocks noChangeArrowheads="1"/>
            </p:cNvSpPr>
            <p:nvPr/>
          </p:nvSpPr>
          <p:spPr bwMode="auto">
            <a:xfrm>
              <a:off x="5741684" y="4625272"/>
              <a:ext cx="862049" cy="76723"/>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65" name="Freeform 33">
              <a:extLst>
                <a:ext uri="{FF2B5EF4-FFF2-40B4-BE49-F238E27FC236}">
                  <a16:creationId xmlns:a16="http://schemas.microsoft.com/office/drawing/2014/main" id="{8BB635D8-4D89-4E54-9AB4-46530099EF90}"/>
                </a:ext>
              </a:extLst>
            </p:cNvPr>
            <p:cNvSpPr>
              <a:spLocks noChangeArrowheads="1"/>
            </p:cNvSpPr>
            <p:nvPr/>
          </p:nvSpPr>
          <p:spPr bwMode="auto">
            <a:xfrm>
              <a:off x="5652144" y="4617130"/>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67" name="Freeform 35">
              <a:extLst>
                <a:ext uri="{FF2B5EF4-FFF2-40B4-BE49-F238E27FC236}">
                  <a16:creationId xmlns:a16="http://schemas.microsoft.com/office/drawing/2014/main" id="{005E2EE8-36BA-4FBC-B2D1-2F383F3693C3}"/>
                </a:ext>
              </a:extLst>
            </p:cNvPr>
            <p:cNvSpPr>
              <a:spLocks noChangeArrowheads="1"/>
            </p:cNvSpPr>
            <p:nvPr/>
          </p:nvSpPr>
          <p:spPr bwMode="auto">
            <a:xfrm>
              <a:off x="5621779" y="4060897"/>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68" name="TextBox 35">
              <a:extLst>
                <a:ext uri="{FF2B5EF4-FFF2-40B4-BE49-F238E27FC236}">
                  <a16:creationId xmlns:a16="http://schemas.microsoft.com/office/drawing/2014/main" id="{0E25E65E-EA16-410F-8D14-1D90C339048C}"/>
                </a:ext>
              </a:extLst>
            </p:cNvPr>
            <p:cNvSpPr txBox="1"/>
            <p:nvPr/>
          </p:nvSpPr>
          <p:spPr>
            <a:xfrm>
              <a:off x="5645079" y="3939474"/>
              <a:ext cx="1102853" cy="770450"/>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Nicht genug Top-Level-Support</a:t>
              </a:r>
            </a:p>
          </p:txBody>
        </p:sp>
      </p:grpSp>
      <p:grpSp>
        <p:nvGrpSpPr>
          <p:cNvPr id="169" name="Gruppieren 168">
            <a:extLst>
              <a:ext uri="{FF2B5EF4-FFF2-40B4-BE49-F238E27FC236}">
                <a16:creationId xmlns:a16="http://schemas.microsoft.com/office/drawing/2014/main" id="{9A408226-78D1-4FCD-8DB7-3B6DE5A0A477}"/>
              </a:ext>
            </a:extLst>
          </p:cNvPr>
          <p:cNvGrpSpPr/>
          <p:nvPr/>
        </p:nvGrpSpPr>
        <p:grpSpPr>
          <a:xfrm>
            <a:off x="10693930" y="4727509"/>
            <a:ext cx="1332986" cy="1083489"/>
            <a:chOff x="5136835" y="3648401"/>
            <a:chExt cx="1162816" cy="978670"/>
          </a:xfrm>
        </p:grpSpPr>
        <p:sp>
          <p:nvSpPr>
            <p:cNvPr id="170" name="Freeform 39">
              <a:extLst>
                <a:ext uri="{FF2B5EF4-FFF2-40B4-BE49-F238E27FC236}">
                  <a16:creationId xmlns:a16="http://schemas.microsoft.com/office/drawing/2014/main" id="{F430133F-FD06-4111-B2A9-593C0C2C601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1" name="Freeform 40">
              <a:extLst>
                <a:ext uri="{FF2B5EF4-FFF2-40B4-BE49-F238E27FC236}">
                  <a16:creationId xmlns:a16="http://schemas.microsoft.com/office/drawing/2014/main" id="{6BFCFD6E-F0C1-431C-B345-AC7455CB8303}"/>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2" name="Freeform 41">
              <a:extLst>
                <a:ext uri="{FF2B5EF4-FFF2-40B4-BE49-F238E27FC236}">
                  <a16:creationId xmlns:a16="http://schemas.microsoft.com/office/drawing/2014/main" id="{C13C87FD-61D9-48D0-B6C3-8E0D2F21150F}"/>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3" name="Freeform 42">
              <a:extLst>
                <a:ext uri="{FF2B5EF4-FFF2-40B4-BE49-F238E27FC236}">
                  <a16:creationId xmlns:a16="http://schemas.microsoft.com/office/drawing/2014/main" id="{35B926C4-61C3-4909-ABD9-738764860A0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4" name="TextBox 39">
              <a:extLst>
                <a:ext uri="{FF2B5EF4-FFF2-40B4-BE49-F238E27FC236}">
                  <a16:creationId xmlns:a16="http://schemas.microsoft.com/office/drawing/2014/main" id="{DC7B1E00-4527-42AA-B72F-A6B75CC2AC79}"/>
                </a:ext>
              </a:extLst>
            </p:cNvPr>
            <p:cNvSpPr txBox="1"/>
            <p:nvPr/>
          </p:nvSpPr>
          <p:spPr>
            <a:xfrm>
              <a:off x="5136835" y="3745797"/>
              <a:ext cx="1102853" cy="430903"/>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Mitarbeiter </a:t>
              </a:r>
              <a:r>
                <a:rPr lang="en-GB" sz="1400" dirty="0" err="1">
                  <a:solidFill>
                    <a:schemeClr val="bg1"/>
                  </a:solidFill>
                  <a:latin typeface="+mj-lt"/>
                  <a:ea typeface="Lato Light" charset="0"/>
                  <a:cs typeface="Lato Light" charset="0"/>
                </a:rPr>
                <a:t>nicht</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motiviert</a:t>
              </a:r>
              <a:endParaRPr lang="en-GB" sz="1400" dirty="0">
                <a:solidFill>
                  <a:schemeClr val="bg1"/>
                </a:solidFill>
                <a:latin typeface="+mj-lt"/>
                <a:ea typeface="Lato Light" charset="0"/>
                <a:cs typeface="Lato Light" charset="0"/>
              </a:endParaRPr>
            </a:p>
          </p:txBody>
        </p:sp>
      </p:grpSp>
      <p:grpSp>
        <p:nvGrpSpPr>
          <p:cNvPr id="175" name="Gruppieren 174">
            <a:extLst>
              <a:ext uri="{FF2B5EF4-FFF2-40B4-BE49-F238E27FC236}">
                <a16:creationId xmlns:a16="http://schemas.microsoft.com/office/drawing/2014/main" id="{B5405C50-620C-4315-99FD-1F9CB807ADF7}"/>
              </a:ext>
            </a:extLst>
          </p:cNvPr>
          <p:cNvGrpSpPr/>
          <p:nvPr/>
        </p:nvGrpSpPr>
        <p:grpSpPr>
          <a:xfrm>
            <a:off x="7705863" y="4672751"/>
            <a:ext cx="1264248" cy="1134691"/>
            <a:chOff x="7898976" y="2398555"/>
            <a:chExt cx="1102853" cy="1024919"/>
          </a:xfrm>
        </p:grpSpPr>
        <p:sp>
          <p:nvSpPr>
            <p:cNvPr id="176" name="Freeform 29">
              <a:extLst>
                <a:ext uri="{FF2B5EF4-FFF2-40B4-BE49-F238E27FC236}">
                  <a16:creationId xmlns:a16="http://schemas.microsoft.com/office/drawing/2014/main" id="{2B3EE42C-F2C1-4298-9B70-CC24E5261C55}"/>
                </a:ext>
              </a:extLst>
            </p:cNvPr>
            <p:cNvSpPr>
              <a:spLocks noChangeArrowheads="1"/>
            </p:cNvSpPr>
            <p:nvPr/>
          </p:nvSpPr>
          <p:spPr bwMode="auto">
            <a:xfrm>
              <a:off x="7902134" y="3068506"/>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7" name="Freeform 30">
              <a:extLst>
                <a:ext uri="{FF2B5EF4-FFF2-40B4-BE49-F238E27FC236}">
                  <a16:creationId xmlns:a16="http://schemas.microsoft.com/office/drawing/2014/main" id="{FCA139E2-230C-4E04-B7AF-49797192BF23}"/>
                </a:ext>
              </a:extLst>
            </p:cNvPr>
            <p:cNvSpPr>
              <a:spLocks noChangeArrowheads="1"/>
            </p:cNvSpPr>
            <p:nvPr/>
          </p:nvSpPr>
          <p:spPr bwMode="auto">
            <a:xfrm>
              <a:off x="7902134" y="2963218"/>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8" name="Freeform 37">
              <a:extLst>
                <a:ext uri="{FF2B5EF4-FFF2-40B4-BE49-F238E27FC236}">
                  <a16:creationId xmlns:a16="http://schemas.microsoft.com/office/drawing/2014/main" id="{22947200-5FB2-4CBE-B3C6-6B0745517B0E}"/>
                </a:ext>
              </a:extLst>
            </p:cNvPr>
            <p:cNvSpPr>
              <a:spLocks noChangeArrowheads="1"/>
            </p:cNvSpPr>
            <p:nvPr/>
          </p:nvSpPr>
          <p:spPr bwMode="auto">
            <a:xfrm>
              <a:off x="7902133" y="2398555"/>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9" name="Freeform 43">
              <a:extLst>
                <a:ext uri="{FF2B5EF4-FFF2-40B4-BE49-F238E27FC236}">
                  <a16:creationId xmlns:a16="http://schemas.microsoft.com/office/drawing/2014/main" id="{37EFAA1A-DCA8-4F9F-ADCE-1C962D1F3870}"/>
                </a:ext>
              </a:extLst>
            </p:cNvPr>
            <p:cNvSpPr>
              <a:spLocks noChangeArrowheads="1"/>
            </p:cNvSpPr>
            <p:nvPr/>
          </p:nvSpPr>
          <p:spPr bwMode="auto">
            <a:xfrm>
              <a:off x="8111822" y="3154741"/>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0" name="TextBox 31">
              <a:extLst>
                <a:ext uri="{FF2B5EF4-FFF2-40B4-BE49-F238E27FC236}">
                  <a16:creationId xmlns:a16="http://schemas.microsoft.com/office/drawing/2014/main" id="{EDA607D6-5CB9-4979-8E17-262C3741AB80}"/>
                </a:ext>
              </a:extLst>
            </p:cNvPr>
            <p:cNvSpPr txBox="1"/>
            <p:nvPr/>
          </p:nvSpPr>
          <p:spPr>
            <a:xfrm>
              <a:off x="7898976" y="2495953"/>
              <a:ext cx="1102853" cy="430903"/>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Leitungen</a:t>
              </a:r>
              <a:endParaRPr lang="en-GB" sz="1400" dirty="0">
                <a:solidFill>
                  <a:schemeClr val="bg1"/>
                </a:solidFill>
                <a:latin typeface="+mj-lt"/>
                <a:ea typeface="Lato Light" charset="0"/>
                <a:cs typeface="Lato Light" charset="0"/>
              </a:endParaRPr>
            </a:p>
          </p:txBody>
        </p:sp>
      </p:grpSp>
      <p:grpSp>
        <p:nvGrpSpPr>
          <p:cNvPr id="181" name="Gruppieren 180">
            <a:extLst>
              <a:ext uri="{FF2B5EF4-FFF2-40B4-BE49-F238E27FC236}">
                <a16:creationId xmlns:a16="http://schemas.microsoft.com/office/drawing/2014/main" id="{92E31DF4-CFD0-4EFE-B395-B0E0747FEE76}"/>
              </a:ext>
            </a:extLst>
          </p:cNvPr>
          <p:cNvGrpSpPr/>
          <p:nvPr/>
        </p:nvGrpSpPr>
        <p:grpSpPr>
          <a:xfrm>
            <a:off x="4763372" y="4619226"/>
            <a:ext cx="1282238" cy="1214818"/>
            <a:chOff x="6604864" y="3576026"/>
            <a:chExt cx="1118546" cy="1097294"/>
          </a:xfrm>
        </p:grpSpPr>
        <p:sp>
          <p:nvSpPr>
            <p:cNvPr id="182" name="Freeform 29">
              <a:extLst>
                <a:ext uri="{FF2B5EF4-FFF2-40B4-BE49-F238E27FC236}">
                  <a16:creationId xmlns:a16="http://schemas.microsoft.com/office/drawing/2014/main" id="{D6EA5904-2810-4B2B-9125-747F6CE23CA2}"/>
                </a:ext>
              </a:extLst>
            </p:cNvPr>
            <p:cNvSpPr>
              <a:spLocks noChangeArrowheads="1"/>
            </p:cNvSpPr>
            <p:nvPr/>
          </p:nvSpPr>
          <p:spPr bwMode="auto">
            <a:xfrm>
              <a:off x="6604865" y="4318352"/>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83" name="Freeform 30">
              <a:extLst>
                <a:ext uri="{FF2B5EF4-FFF2-40B4-BE49-F238E27FC236}">
                  <a16:creationId xmlns:a16="http://schemas.microsoft.com/office/drawing/2014/main" id="{9766C382-EA7F-47AD-8C95-5B3F3E4A232B}"/>
                </a:ext>
              </a:extLst>
            </p:cNvPr>
            <p:cNvSpPr>
              <a:spLocks noChangeArrowheads="1"/>
            </p:cNvSpPr>
            <p:nvPr/>
          </p:nvSpPr>
          <p:spPr bwMode="auto">
            <a:xfrm>
              <a:off x="6604865" y="4213064"/>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4" name="Freeform 37">
              <a:extLst>
                <a:ext uri="{FF2B5EF4-FFF2-40B4-BE49-F238E27FC236}">
                  <a16:creationId xmlns:a16="http://schemas.microsoft.com/office/drawing/2014/main" id="{79C65D71-0529-425F-944B-1A9C4BFC4E30}"/>
                </a:ext>
              </a:extLst>
            </p:cNvPr>
            <p:cNvSpPr>
              <a:spLocks noChangeArrowheads="1"/>
            </p:cNvSpPr>
            <p:nvPr/>
          </p:nvSpPr>
          <p:spPr bwMode="auto">
            <a:xfrm>
              <a:off x="6604864" y="3648401"/>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85" name="Freeform 43">
              <a:extLst>
                <a:ext uri="{FF2B5EF4-FFF2-40B4-BE49-F238E27FC236}">
                  <a16:creationId xmlns:a16="http://schemas.microsoft.com/office/drawing/2014/main" id="{A2E11BCA-2B29-4DF2-9100-C76F601BC2A2}"/>
                </a:ext>
              </a:extLst>
            </p:cNvPr>
            <p:cNvSpPr>
              <a:spLocks noChangeArrowheads="1"/>
            </p:cNvSpPr>
            <p:nvPr/>
          </p:nvSpPr>
          <p:spPr bwMode="auto">
            <a:xfrm>
              <a:off x="6814553" y="4404587"/>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6" name="TextBox 31">
              <a:extLst>
                <a:ext uri="{FF2B5EF4-FFF2-40B4-BE49-F238E27FC236}">
                  <a16:creationId xmlns:a16="http://schemas.microsoft.com/office/drawing/2014/main" id="{E8D3C578-DBFB-4766-8842-B32102287989}"/>
                </a:ext>
              </a:extLst>
            </p:cNvPr>
            <p:cNvSpPr txBox="1"/>
            <p:nvPr/>
          </p:nvSpPr>
          <p:spPr>
            <a:xfrm>
              <a:off x="6620557" y="3576026"/>
              <a:ext cx="1102853" cy="770450"/>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Mitarbeiter werden nicht</a:t>
              </a:r>
              <a:br>
                <a:rPr lang="en-GB" sz="1400" dirty="0">
                  <a:solidFill>
                    <a:schemeClr val="bg1"/>
                  </a:solidFill>
                  <a:latin typeface="+mj-lt"/>
                  <a:ea typeface="Lato Light" charset="0"/>
                  <a:cs typeface="Lato Light" charset="0"/>
                </a:rPr>
              </a:br>
              <a:r>
                <a:rPr lang="en-GB" sz="1400" dirty="0">
                  <a:solidFill>
                    <a:schemeClr val="bg1"/>
                  </a:solidFill>
                  <a:latin typeface="+mj-lt"/>
                  <a:ea typeface="Lato Light" charset="0"/>
                  <a:cs typeface="Lato Light" charset="0"/>
                </a:rPr>
                <a:t>vergütet</a:t>
              </a:r>
            </a:p>
          </p:txBody>
        </p:sp>
      </p:grpSp>
      <p:cxnSp>
        <p:nvCxnSpPr>
          <p:cNvPr id="188" name="Gerader Verbinder 187">
            <a:extLst>
              <a:ext uri="{FF2B5EF4-FFF2-40B4-BE49-F238E27FC236}">
                <a16:creationId xmlns:a16="http://schemas.microsoft.com/office/drawing/2014/main" id="{1C90FB3B-0A63-4C72-986D-8810B9003A66}"/>
              </a:ext>
            </a:extLst>
          </p:cNvPr>
          <p:cNvCxnSpPr/>
          <p:nvPr/>
        </p:nvCxnSpPr>
        <p:spPr>
          <a:xfrm flipV="1">
            <a:off x="3387851" y="4291397"/>
            <a:ext cx="8643567" cy="339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Gerader Verbinder 188">
            <a:extLst>
              <a:ext uri="{FF2B5EF4-FFF2-40B4-BE49-F238E27FC236}">
                <a16:creationId xmlns:a16="http://schemas.microsoft.com/office/drawing/2014/main" id="{1F12DF3E-53F6-4AD0-AB0D-BF8A5C1F74D2}"/>
              </a:ext>
            </a:extLst>
          </p:cNvPr>
          <p:cNvCxnSpPr>
            <a:cxnSpLocks/>
          </p:cNvCxnSpPr>
          <p:nvPr/>
        </p:nvCxnSpPr>
        <p:spPr>
          <a:xfrm>
            <a:off x="5852853" y="1830099"/>
            <a:ext cx="9620" cy="241886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94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Objekt 24" hidden="1">
            <a:extLst>
              <a:ext uri="{FF2B5EF4-FFF2-40B4-BE49-F238E27FC236}">
                <a16:creationId xmlns:a16="http://schemas.microsoft.com/office/drawing/2014/main" id="{AAA2C10E-6384-45BC-AC8F-746CCBA94FB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25" name="Objekt 24" hidden="1">
                        <a:extLst>
                          <a:ext uri="{FF2B5EF4-FFF2-40B4-BE49-F238E27FC236}">
                            <a16:creationId xmlns:a16="http://schemas.microsoft.com/office/drawing/2014/main" id="{AAA2C10E-6384-45BC-AC8F-746CCBA94F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3" name="Gruppieren 2">
            <a:extLst>
              <a:ext uri="{FF2B5EF4-FFF2-40B4-BE49-F238E27FC236}">
                <a16:creationId xmlns:a16="http://schemas.microsoft.com/office/drawing/2014/main" id="{E2D5E0B0-E750-490D-B59A-D33A0782CAF9}"/>
              </a:ext>
            </a:extLst>
          </p:cNvPr>
          <p:cNvGrpSpPr/>
          <p:nvPr/>
        </p:nvGrpSpPr>
        <p:grpSpPr>
          <a:xfrm>
            <a:off x="1681013" y="1899119"/>
            <a:ext cx="8326966" cy="4679553"/>
            <a:chOff x="4202449" y="2084004"/>
            <a:chExt cx="5851803" cy="3910057"/>
          </a:xfrm>
        </p:grpSpPr>
        <p:sp>
          <p:nvSpPr>
            <p:cNvPr id="187" name="Shape 47144">
              <a:extLst>
                <a:ext uri="{FF2B5EF4-FFF2-40B4-BE49-F238E27FC236}">
                  <a16:creationId xmlns:a16="http://schemas.microsoft.com/office/drawing/2014/main" id="{2F6B33B4-3FE8-4BDE-B540-B58D489792A4}"/>
                </a:ext>
              </a:extLst>
            </p:cNvPr>
            <p:cNvSpPr/>
            <p:nvPr/>
          </p:nvSpPr>
          <p:spPr>
            <a:xfrm>
              <a:off x="7309368" y="2100180"/>
              <a:ext cx="184886" cy="3143553"/>
            </a:xfrm>
            <a:prstGeom prst="rect">
              <a:avLst/>
            </a:prstGeom>
            <a:solidFill>
              <a:schemeClr val="accent3"/>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0" name="Shape 47145">
              <a:extLst>
                <a:ext uri="{FF2B5EF4-FFF2-40B4-BE49-F238E27FC236}">
                  <a16:creationId xmlns:a16="http://schemas.microsoft.com/office/drawing/2014/main" id="{DB29833C-900C-4E9F-8229-E7DC6F16D1FF}"/>
                </a:ext>
              </a:extLst>
            </p:cNvPr>
            <p:cNvSpPr/>
            <p:nvPr/>
          </p:nvSpPr>
          <p:spPr>
            <a:xfrm>
              <a:off x="7309370" y="2100180"/>
              <a:ext cx="2735381" cy="1445134"/>
            </a:xfrm>
            <a:prstGeom prst="rect">
              <a:avLst/>
            </a:prstGeom>
            <a:solidFill>
              <a:schemeClr val="accent3"/>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1" name="Shape 47147">
              <a:extLst>
                <a:ext uri="{FF2B5EF4-FFF2-40B4-BE49-F238E27FC236}">
                  <a16:creationId xmlns:a16="http://schemas.microsoft.com/office/drawing/2014/main" id="{8AA53312-EE72-4404-8696-1090162153F3}"/>
                </a:ext>
              </a:extLst>
            </p:cNvPr>
            <p:cNvSpPr/>
            <p:nvPr/>
          </p:nvSpPr>
          <p:spPr>
            <a:xfrm>
              <a:off x="6940457" y="3562909"/>
              <a:ext cx="184886" cy="1680823"/>
            </a:xfrm>
            <a:prstGeom prst="rect">
              <a:avLst/>
            </a:prstGeom>
            <a:solidFill>
              <a:schemeClr val="accent1"/>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2" name="Shape 47148">
              <a:extLst>
                <a:ext uri="{FF2B5EF4-FFF2-40B4-BE49-F238E27FC236}">
                  <a16:creationId xmlns:a16="http://schemas.microsoft.com/office/drawing/2014/main" id="{D5455C1E-AF41-4C39-8987-8D0C31540189}"/>
                </a:ext>
              </a:extLst>
            </p:cNvPr>
            <p:cNvSpPr/>
            <p:nvPr/>
          </p:nvSpPr>
          <p:spPr>
            <a:xfrm>
              <a:off x="4205077" y="3547409"/>
              <a:ext cx="2762165" cy="1593001"/>
            </a:xfrm>
            <a:prstGeom prst="rect">
              <a:avLst/>
            </a:prstGeom>
            <a:solidFill>
              <a:schemeClr val="accent1"/>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3" name="Shape 47150">
              <a:extLst>
                <a:ext uri="{FF2B5EF4-FFF2-40B4-BE49-F238E27FC236}">
                  <a16:creationId xmlns:a16="http://schemas.microsoft.com/office/drawing/2014/main" id="{2B5E708B-3772-43A5-829D-8E22D37D101E}"/>
                </a:ext>
              </a:extLst>
            </p:cNvPr>
            <p:cNvSpPr/>
            <p:nvPr/>
          </p:nvSpPr>
          <p:spPr>
            <a:xfrm>
              <a:off x="7494283" y="3532843"/>
              <a:ext cx="184886" cy="1710847"/>
            </a:xfrm>
            <a:prstGeom prst="rect">
              <a:avLst/>
            </a:prstGeom>
            <a:solidFill>
              <a:schemeClr val="accent4"/>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4" name="Shape 47151">
              <a:extLst>
                <a:ext uri="{FF2B5EF4-FFF2-40B4-BE49-F238E27FC236}">
                  <a16:creationId xmlns:a16="http://schemas.microsoft.com/office/drawing/2014/main" id="{83855E80-FF40-4214-9E45-C6CA6F91AAA3}"/>
                </a:ext>
              </a:extLst>
            </p:cNvPr>
            <p:cNvSpPr/>
            <p:nvPr/>
          </p:nvSpPr>
          <p:spPr>
            <a:xfrm>
              <a:off x="7494283" y="3526582"/>
              <a:ext cx="2559969" cy="1108967"/>
            </a:xfrm>
            <a:prstGeom prst="rect">
              <a:avLst/>
            </a:prstGeom>
            <a:solidFill>
              <a:schemeClr val="accent4"/>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5" name="Shape 47153">
              <a:extLst>
                <a:ext uri="{FF2B5EF4-FFF2-40B4-BE49-F238E27FC236}">
                  <a16:creationId xmlns:a16="http://schemas.microsoft.com/office/drawing/2014/main" id="{01CFED65-A3F8-4CFA-8261-EAC4F9758CF7}"/>
                </a:ext>
              </a:extLst>
            </p:cNvPr>
            <p:cNvSpPr/>
            <p:nvPr/>
          </p:nvSpPr>
          <p:spPr>
            <a:xfrm>
              <a:off x="7125342" y="2653038"/>
              <a:ext cx="184886" cy="2590695"/>
            </a:xfrm>
            <a:prstGeom prst="rect">
              <a:avLst/>
            </a:prstGeom>
            <a:solidFill>
              <a:schemeClr val="accent2"/>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6" name="Shape 47154">
              <a:extLst>
                <a:ext uri="{FF2B5EF4-FFF2-40B4-BE49-F238E27FC236}">
                  <a16:creationId xmlns:a16="http://schemas.microsoft.com/office/drawing/2014/main" id="{DE5E2F3A-5B7F-4868-971A-FF03D782C070}"/>
                </a:ext>
              </a:extLst>
            </p:cNvPr>
            <p:cNvSpPr/>
            <p:nvPr/>
          </p:nvSpPr>
          <p:spPr>
            <a:xfrm>
              <a:off x="4202449" y="2084004"/>
              <a:ext cx="2922894" cy="1478906"/>
            </a:xfrm>
            <a:prstGeom prst="rect">
              <a:avLst/>
            </a:prstGeom>
            <a:solidFill>
              <a:schemeClr val="accent2"/>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7" name="Shape 47183">
              <a:extLst>
                <a:ext uri="{FF2B5EF4-FFF2-40B4-BE49-F238E27FC236}">
                  <a16:creationId xmlns:a16="http://schemas.microsoft.com/office/drawing/2014/main" id="{4BF9A6CB-9E7B-4E18-9418-959EC66A230C}"/>
                </a:ext>
              </a:extLst>
            </p:cNvPr>
            <p:cNvSpPr/>
            <p:nvPr/>
          </p:nvSpPr>
          <p:spPr>
            <a:xfrm>
              <a:off x="6939572" y="5193640"/>
              <a:ext cx="739542" cy="800324"/>
            </a:xfrm>
            <a:custGeom>
              <a:avLst/>
              <a:gdLst/>
              <a:ahLst/>
              <a:cxnLst>
                <a:cxn ang="0">
                  <a:pos x="wd2" y="hd2"/>
                </a:cxn>
                <a:cxn ang="5400000">
                  <a:pos x="wd2" y="hd2"/>
                </a:cxn>
                <a:cxn ang="10800000">
                  <a:pos x="wd2" y="hd2"/>
                </a:cxn>
                <a:cxn ang="16200000">
                  <a:pos x="wd2" y="hd2"/>
                </a:cxn>
              </a:cxnLst>
              <a:rect l="0" t="0" r="r" b="b"/>
              <a:pathLst>
                <a:path w="21600" h="21369" extrusionOk="0">
                  <a:moveTo>
                    <a:pt x="8215" y="0"/>
                  </a:moveTo>
                  <a:cubicBezTo>
                    <a:pt x="7227" y="3"/>
                    <a:pt x="6242" y="317"/>
                    <a:pt x="5434" y="932"/>
                  </a:cubicBezTo>
                  <a:cubicBezTo>
                    <a:pt x="3880" y="-231"/>
                    <a:pt x="1597" y="-166"/>
                    <a:pt x="148" y="1154"/>
                  </a:cubicBezTo>
                  <a:cubicBezTo>
                    <a:pt x="93" y="1204"/>
                    <a:pt x="52" y="1267"/>
                    <a:pt x="0" y="1320"/>
                  </a:cubicBezTo>
                  <a:lnTo>
                    <a:pt x="10800" y="21369"/>
                  </a:lnTo>
                  <a:lnTo>
                    <a:pt x="21600" y="1320"/>
                  </a:lnTo>
                  <a:cubicBezTo>
                    <a:pt x="21548" y="1267"/>
                    <a:pt x="21507" y="1204"/>
                    <a:pt x="21452" y="1154"/>
                  </a:cubicBezTo>
                  <a:cubicBezTo>
                    <a:pt x="20003" y="-166"/>
                    <a:pt x="17720" y="-231"/>
                    <a:pt x="16166" y="932"/>
                  </a:cubicBezTo>
                  <a:cubicBezTo>
                    <a:pt x="15359" y="314"/>
                    <a:pt x="14373" y="0"/>
                    <a:pt x="13385" y="0"/>
                  </a:cubicBezTo>
                  <a:cubicBezTo>
                    <a:pt x="12479" y="0"/>
                    <a:pt x="11580" y="276"/>
                    <a:pt x="10814" y="796"/>
                  </a:cubicBezTo>
                  <a:cubicBezTo>
                    <a:pt x="10039" y="273"/>
                    <a:pt x="9129" y="-3"/>
                    <a:pt x="8215" y="0"/>
                  </a:cubicBezTo>
                  <a:close/>
                </a:path>
              </a:pathLst>
            </a:custGeom>
            <a:solidFill>
              <a:srgbClr val="E5E5E5"/>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8" name="Shape 47184">
              <a:extLst>
                <a:ext uri="{FF2B5EF4-FFF2-40B4-BE49-F238E27FC236}">
                  <a16:creationId xmlns:a16="http://schemas.microsoft.com/office/drawing/2014/main" id="{A478B6E6-C685-4DC9-A0E9-A5FE04671E49}"/>
                </a:ext>
              </a:extLst>
            </p:cNvPr>
            <p:cNvSpPr/>
            <p:nvPr/>
          </p:nvSpPr>
          <p:spPr>
            <a:xfrm>
              <a:off x="7189304" y="5725935"/>
              <a:ext cx="240131" cy="268126"/>
            </a:xfrm>
            <a:custGeom>
              <a:avLst/>
              <a:gdLst/>
              <a:ahLst/>
              <a:cxnLst>
                <a:cxn ang="0">
                  <a:pos x="wd2" y="hd2"/>
                </a:cxn>
                <a:cxn ang="5400000">
                  <a:pos x="wd2" y="hd2"/>
                </a:cxn>
                <a:cxn ang="10800000">
                  <a:pos x="wd2" y="hd2"/>
                </a:cxn>
                <a:cxn ang="16200000">
                  <a:pos x="wd2" y="hd2"/>
                </a:cxn>
              </a:cxnLst>
              <a:rect l="0" t="0" r="r" b="b"/>
              <a:pathLst>
                <a:path w="21600" h="21600" extrusionOk="0">
                  <a:moveTo>
                    <a:pt x="10694" y="0"/>
                  </a:moveTo>
                  <a:cubicBezTo>
                    <a:pt x="7063" y="0"/>
                    <a:pt x="3446" y="648"/>
                    <a:pt x="0" y="1802"/>
                  </a:cubicBezTo>
                  <a:lnTo>
                    <a:pt x="10774" y="21600"/>
                  </a:lnTo>
                  <a:lnTo>
                    <a:pt x="21600" y="1849"/>
                  </a:lnTo>
                  <a:cubicBezTo>
                    <a:pt x="18093" y="649"/>
                    <a:pt x="14397" y="0"/>
                    <a:pt x="10694" y="0"/>
                  </a:cubicBezTo>
                  <a:close/>
                </a:path>
              </a:pathLst>
            </a:custGeom>
            <a:solidFill>
              <a:srgbClr val="B9B9B9"/>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207" name="TextBox 54">
              <a:extLst>
                <a:ext uri="{FF2B5EF4-FFF2-40B4-BE49-F238E27FC236}">
                  <a16:creationId xmlns:a16="http://schemas.microsoft.com/office/drawing/2014/main" id="{5EFCD3FD-2376-430C-ACCC-65238D7DC332}"/>
                </a:ext>
              </a:extLst>
            </p:cNvPr>
            <p:cNvSpPr txBox="1"/>
            <p:nvPr/>
          </p:nvSpPr>
          <p:spPr>
            <a:xfrm>
              <a:off x="7312308" y="2095320"/>
              <a:ext cx="1221937" cy="257167"/>
            </a:xfrm>
            <a:prstGeom prst="rect">
              <a:avLst/>
            </a:prstGeom>
            <a:noFill/>
          </p:spPr>
          <p:txBody>
            <a:bodyPr wrap="none" rtlCol="0" anchor="ctr" anchorCtr="0">
              <a:spAutoFit/>
            </a:bodyPr>
            <a:lstStyle/>
            <a:p>
              <a:r>
                <a:rPr lang="en-GB" sz="1400" b="1" dirty="0">
                  <a:solidFill>
                    <a:schemeClr val="bg1"/>
                  </a:solidFill>
                  <a:latin typeface="Poppins" pitchFamily="2" charset="77"/>
                  <a:ea typeface="League Spartan" charset="0"/>
                  <a:cs typeface="Poppins" pitchFamily="2" charset="77"/>
                </a:rPr>
                <a:t>3. Führungsthemen</a:t>
              </a:r>
            </a:p>
          </p:txBody>
        </p:sp>
        <p:sp>
          <p:nvSpPr>
            <p:cNvPr id="209" name="TextBox 56">
              <a:extLst>
                <a:ext uri="{FF2B5EF4-FFF2-40B4-BE49-F238E27FC236}">
                  <a16:creationId xmlns:a16="http://schemas.microsoft.com/office/drawing/2014/main" id="{33261DE5-7016-4CA7-8792-417D6D61B5CA}"/>
                </a:ext>
              </a:extLst>
            </p:cNvPr>
            <p:cNvSpPr txBox="1"/>
            <p:nvPr/>
          </p:nvSpPr>
          <p:spPr>
            <a:xfrm>
              <a:off x="7495929" y="3528050"/>
              <a:ext cx="1363604" cy="257167"/>
            </a:xfrm>
            <a:prstGeom prst="rect">
              <a:avLst/>
            </a:prstGeom>
            <a:noFill/>
          </p:spPr>
          <p:txBody>
            <a:bodyPr wrap="none" rtlCol="0" anchor="ctr" anchorCtr="0">
              <a:spAutoFit/>
            </a:bodyPr>
            <a:lstStyle/>
            <a:p>
              <a:r>
                <a:rPr lang="en-GB" sz="1400" b="1" dirty="0">
                  <a:solidFill>
                    <a:schemeClr val="bg1"/>
                  </a:solidFill>
                  <a:latin typeface="Poppins" pitchFamily="2" charset="77"/>
                  <a:ea typeface="League Spartan" charset="0"/>
                  <a:cs typeface="Poppins" pitchFamily="2" charset="77"/>
                </a:rPr>
                <a:t>4. Ressourcen und Tools</a:t>
              </a:r>
            </a:p>
          </p:txBody>
        </p:sp>
        <p:sp>
          <p:nvSpPr>
            <p:cNvPr id="211" name="TextBox 58">
              <a:extLst>
                <a:ext uri="{FF2B5EF4-FFF2-40B4-BE49-F238E27FC236}">
                  <a16:creationId xmlns:a16="http://schemas.microsoft.com/office/drawing/2014/main" id="{B2B352FB-5FE5-4DB6-A441-FD1EF47CA4E3}"/>
                </a:ext>
              </a:extLst>
            </p:cNvPr>
            <p:cNvSpPr txBox="1"/>
            <p:nvPr/>
          </p:nvSpPr>
          <p:spPr>
            <a:xfrm>
              <a:off x="4372335" y="2692344"/>
              <a:ext cx="1208998" cy="257167"/>
            </a:xfrm>
            <a:prstGeom prst="rect">
              <a:avLst/>
            </a:prstGeom>
            <a:noFill/>
          </p:spPr>
          <p:txBody>
            <a:bodyPr wrap="none" rtlCol="0" anchor="ctr" anchorCtr="0">
              <a:spAutoFit/>
            </a:bodyPr>
            <a:lstStyle/>
            <a:p>
              <a:pPr algn="r"/>
              <a:r>
                <a:rPr lang="en-GB" sz="1400" b="1" dirty="0">
                  <a:solidFill>
                    <a:schemeClr val="bg1"/>
                  </a:solidFill>
                  <a:latin typeface="Poppins" pitchFamily="2" charset="77"/>
                  <a:ea typeface="League Spartan" charset="0"/>
                  <a:cs typeface="Poppins" pitchFamily="2" charset="77"/>
                </a:rPr>
                <a:t>2. Fehlende Prozesse</a:t>
              </a:r>
            </a:p>
          </p:txBody>
        </p:sp>
        <p:sp>
          <p:nvSpPr>
            <p:cNvPr id="212" name="Subtitle 2">
              <a:extLst>
                <a:ext uri="{FF2B5EF4-FFF2-40B4-BE49-F238E27FC236}">
                  <a16:creationId xmlns:a16="http://schemas.microsoft.com/office/drawing/2014/main" id="{F8FE47CC-6464-45E5-A847-7A8195FE170A}"/>
                </a:ext>
              </a:extLst>
            </p:cNvPr>
            <p:cNvSpPr txBox="1">
              <a:spLocks/>
            </p:cNvSpPr>
            <p:nvPr/>
          </p:nvSpPr>
          <p:spPr>
            <a:xfrm>
              <a:off x="4630858" y="3073477"/>
              <a:ext cx="1997503" cy="16823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endParaRPr lang="en-GB" sz="1400"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endParaRPr>
            </a:p>
          </p:txBody>
        </p:sp>
        <p:sp>
          <p:nvSpPr>
            <p:cNvPr id="213" name="TextBox 60">
              <a:extLst>
                <a:ext uri="{FF2B5EF4-FFF2-40B4-BE49-F238E27FC236}">
                  <a16:creationId xmlns:a16="http://schemas.microsoft.com/office/drawing/2014/main" id="{E27E45FD-268A-475A-A278-643E56D300DC}"/>
                </a:ext>
              </a:extLst>
            </p:cNvPr>
            <p:cNvSpPr txBox="1"/>
            <p:nvPr/>
          </p:nvSpPr>
          <p:spPr>
            <a:xfrm>
              <a:off x="4222059" y="3605927"/>
              <a:ext cx="1604360" cy="257167"/>
            </a:xfrm>
            <a:prstGeom prst="rect">
              <a:avLst/>
            </a:prstGeom>
            <a:noFill/>
          </p:spPr>
          <p:txBody>
            <a:bodyPr wrap="none" rtlCol="0" anchor="ctr" anchorCtr="0">
              <a:spAutoFit/>
            </a:bodyPr>
            <a:lstStyle/>
            <a:p>
              <a:pPr algn="r"/>
              <a:r>
                <a:rPr lang="en-GB" sz="1400" b="1" dirty="0">
                  <a:solidFill>
                    <a:schemeClr val="bg1"/>
                  </a:solidFill>
                  <a:latin typeface="Poppins" pitchFamily="2" charset="77"/>
                  <a:ea typeface="League Spartan" charset="0"/>
                  <a:cs typeface="Poppins" pitchFamily="2" charset="77"/>
                </a:rPr>
                <a:t>1. Human Resources-Themen</a:t>
              </a:r>
            </a:p>
          </p:txBody>
        </p:sp>
      </p:grpSp>
      <p:grpSp>
        <p:nvGrpSpPr>
          <p:cNvPr id="122" name="Gruppieren 121">
            <a:extLst>
              <a:ext uri="{FF2B5EF4-FFF2-40B4-BE49-F238E27FC236}">
                <a16:creationId xmlns:a16="http://schemas.microsoft.com/office/drawing/2014/main" id="{830038B7-FF16-4104-8197-864D6EE53189}"/>
              </a:ext>
            </a:extLst>
          </p:cNvPr>
          <p:cNvGrpSpPr/>
          <p:nvPr/>
        </p:nvGrpSpPr>
        <p:grpSpPr>
          <a:xfrm>
            <a:off x="3878863" y="2518972"/>
            <a:ext cx="3120263" cy="966297"/>
            <a:chOff x="8178346" y="3686514"/>
            <a:chExt cx="2293686" cy="841223"/>
          </a:xfrm>
        </p:grpSpPr>
        <p:sp>
          <p:nvSpPr>
            <p:cNvPr id="98" name="Freeform 28">
              <a:extLst>
                <a:ext uri="{FF2B5EF4-FFF2-40B4-BE49-F238E27FC236}">
                  <a16:creationId xmlns:a16="http://schemas.microsoft.com/office/drawing/2014/main" id="{6D1ADD49-2BEA-490C-8A45-FF9F04795772}"/>
                </a:ext>
              </a:extLst>
            </p:cNvPr>
            <p:cNvSpPr>
              <a:spLocks noChangeArrowheads="1"/>
            </p:cNvSpPr>
            <p:nvPr/>
          </p:nvSpPr>
          <p:spPr bwMode="auto">
            <a:xfrm>
              <a:off x="8247627" y="3686514"/>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1" name="Freeform 44">
              <a:extLst>
                <a:ext uri="{FF2B5EF4-FFF2-40B4-BE49-F238E27FC236}">
                  <a16:creationId xmlns:a16="http://schemas.microsoft.com/office/drawing/2014/main" id="{7242FBAF-8585-4A02-A2EF-B937903AA3F4}"/>
                </a:ext>
              </a:extLst>
            </p:cNvPr>
            <p:cNvSpPr>
              <a:spLocks noChangeArrowheads="1"/>
            </p:cNvSpPr>
            <p:nvPr/>
          </p:nvSpPr>
          <p:spPr bwMode="auto">
            <a:xfrm>
              <a:off x="8288192" y="4368808"/>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2" name="Freeform 45">
              <a:extLst>
                <a:ext uri="{FF2B5EF4-FFF2-40B4-BE49-F238E27FC236}">
                  <a16:creationId xmlns:a16="http://schemas.microsoft.com/office/drawing/2014/main" id="{93ACF19D-2E4A-48D7-88E5-8C77564A37F5}"/>
                </a:ext>
              </a:extLst>
            </p:cNvPr>
            <p:cNvSpPr>
              <a:spLocks noChangeArrowheads="1"/>
            </p:cNvSpPr>
            <p:nvPr/>
          </p:nvSpPr>
          <p:spPr bwMode="auto">
            <a:xfrm>
              <a:off x="9726477" y="4357459"/>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3" name="Freeform 46">
              <a:extLst>
                <a:ext uri="{FF2B5EF4-FFF2-40B4-BE49-F238E27FC236}">
                  <a16:creationId xmlns:a16="http://schemas.microsoft.com/office/drawing/2014/main" id="{55845DD8-74E5-422F-B8D1-2BA664732AED}"/>
                </a:ext>
              </a:extLst>
            </p:cNvPr>
            <p:cNvSpPr>
              <a:spLocks noChangeArrowheads="1"/>
            </p:cNvSpPr>
            <p:nvPr/>
          </p:nvSpPr>
          <p:spPr bwMode="auto">
            <a:xfrm>
              <a:off x="8258317" y="4414428"/>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6" name="TextBox 37">
              <a:extLst>
                <a:ext uri="{FF2B5EF4-FFF2-40B4-BE49-F238E27FC236}">
                  <a16:creationId xmlns:a16="http://schemas.microsoft.com/office/drawing/2014/main" id="{86A15921-F3E6-4B7E-A6D4-015D10FE3780}"/>
                </a:ext>
              </a:extLst>
            </p:cNvPr>
            <p:cNvSpPr txBox="1"/>
            <p:nvPr/>
          </p:nvSpPr>
          <p:spPr>
            <a:xfrm>
              <a:off x="8178346" y="3794629"/>
              <a:ext cx="1103481" cy="415306"/>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Keine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Richtlinien</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Kontrollen</a:t>
              </a:r>
              <a:endParaRPr lang="en-GB" sz="1400" dirty="0">
                <a:solidFill>
                  <a:schemeClr val="bg1"/>
                </a:solidFill>
                <a:latin typeface="+mj-lt"/>
                <a:ea typeface="Lato Light" charset="0"/>
                <a:cs typeface="Lato Light" charset="0"/>
              </a:endParaRPr>
            </a:p>
          </p:txBody>
        </p:sp>
      </p:grpSp>
      <p:sp>
        <p:nvSpPr>
          <p:cNvPr id="126" name="TextBox 28">
            <a:extLst>
              <a:ext uri="{FF2B5EF4-FFF2-40B4-BE49-F238E27FC236}">
                <a16:creationId xmlns:a16="http://schemas.microsoft.com/office/drawing/2014/main" id="{D2781BB3-29D2-470B-AE4A-A6DF0D8B84D0}"/>
              </a:ext>
            </a:extLst>
          </p:cNvPr>
          <p:cNvSpPr txBox="1"/>
          <p:nvPr/>
        </p:nvSpPr>
        <p:spPr>
          <a:xfrm>
            <a:off x="292344" y="2974226"/>
            <a:ext cx="1284824" cy="584775"/>
          </a:xfrm>
          <a:prstGeom prst="rect">
            <a:avLst/>
          </a:prstGeom>
          <a:solidFill>
            <a:srgbClr val="EC2179"/>
          </a:solidFill>
        </p:spPr>
        <p:txBody>
          <a:bodyPr wrap="square" rtlCol="0" anchor="b" anchorCtr="0">
            <a:spAutoFit/>
          </a:bodyPr>
          <a:lstStyle/>
          <a:p>
            <a:pPr algn="ctr"/>
            <a:r>
              <a:rPr lang="en-GB" sz="1600" b="1" dirty="0">
                <a:solidFill>
                  <a:schemeClr val="bg1"/>
                </a:solidFill>
                <a:latin typeface="+mj-lt"/>
                <a:ea typeface="League Spartan" charset="0"/>
                <a:cs typeface="Poppins" pitchFamily="2" charset="77"/>
              </a:rPr>
              <a:t>4. </a:t>
            </a:r>
            <a:br>
              <a:rPr lang="en-GB" sz="1600" b="1" dirty="0">
                <a:solidFill>
                  <a:schemeClr val="bg1"/>
                </a:solidFill>
                <a:latin typeface="+mj-lt"/>
                <a:ea typeface="League Spartan" charset="0"/>
                <a:cs typeface="Poppins" pitchFamily="2" charset="77"/>
              </a:rPr>
            </a:br>
            <a:r>
              <a:rPr lang="en-GB" sz="1600" b="1" dirty="0" err="1">
                <a:solidFill>
                  <a:schemeClr val="bg1"/>
                </a:solidFill>
                <a:latin typeface="+mj-lt"/>
                <a:ea typeface="League Spartan" charset="0"/>
                <a:cs typeface="Poppins" pitchFamily="2" charset="77"/>
              </a:rPr>
              <a:t>Identifikation</a:t>
            </a:r>
            <a:endParaRPr lang="en-GB" sz="1600" b="1" dirty="0">
              <a:solidFill>
                <a:schemeClr val="bg1"/>
              </a:solidFill>
              <a:latin typeface="+mj-lt"/>
              <a:ea typeface="League Spartan" charset="0"/>
              <a:cs typeface="Poppins" pitchFamily="2" charset="77"/>
            </a:endParaRPr>
          </a:p>
        </p:txBody>
      </p:sp>
      <p:grpSp>
        <p:nvGrpSpPr>
          <p:cNvPr id="133" name="Gruppieren 132">
            <a:extLst>
              <a:ext uri="{FF2B5EF4-FFF2-40B4-BE49-F238E27FC236}">
                <a16:creationId xmlns:a16="http://schemas.microsoft.com/office/drawing/2014/main" id="{024C9AA5-8CC4-4913-B335-B70BFA22FEE6}"/>
              </a:ext>
            </a:extLst>
          </p:cNvPr>
          <p:cNvGrpSpPr/>
          <p:nvPr/>
        </p:nvGrpSpPr>
        <p:grpSpPr>
          <a:xfrm>
            <a:off x="3128526" y="4372913"/>
            <a:ext cx="1102853" cy="673788"/>
            <a:chOff x="9404081" y="2398555"/>
            <a:chExt cx="1102853" cy="775484"/>
          </a:xfrm>
        </p:grpSpPr>
        <p:sp>
          <p:nvSpPr>
            <p:cNvPr id="134" name="Freeform 31">
              <a:extLst>
                <a:ext uri="{FF2B5EF4-FFF2-40B4-BE49-F238E27FC236}">
                  <a16:creationId xmlns:a16="http://schemas.microsoft.com/office/drawing/2014/main" id="{E165915F-28D0-466A-955D-C2D3420CC889}"/>
                </a:ext>
              </a:extLst>
            </p:cNvPr>
            <p:cNvSpPr>
              <a:spLocks noChangeArrowheads="1"/>
            </p:cNvSpPr>
            <p:nvPr/>
          </p:nvSpPr>
          <p:spPr bwMode="auto">
            <a:xfrm>
              <a:off x="9581764" y="3034536"/>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5" name="Freeform 33">
              <a:extLst>
                <a:ext uri="{FF2B5EF4-FFF2-40B4-BE49-F238E27FC236}">
                  <a16:creationId xmlns:a16="http://schemas.microsoft.com/office/drawing/2014/main" id="{61324D26-1DFC-4C13-84EE-9EF5A6190F37}"/>
                </a:ext>
              </a:extLst>
            </p:cNvPr>
            <p:cNvSpPr>
              <a:spLocks noChangeArrowheads="1"/>
            </p:cNvSpPr>
            <p:nvPr/>
          </p:nvSpPr>
          <p:spPr bwMode="auto">
            <a:xfrm>
              <a:off x="9977840" y="3092818"/>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6" name="Freeform 34">
              <a:extLst>
                <a:ext uri="{FF2B5EF4-FFF2-40B4-BE49-F238E27FC236}">
                  <a16:creationId xmlns:a16="http://schemas.microsoft.com/office/drawing/2014/main" id="{24BA2333-EA03-4DD8-BF86-8FB38461003E}"/>
                </a:ext>
              </a:extLst>
            </p:cNvPr>
            <p:cNvSpPr>
              <a:spLocks noChangeArrowheads="1"/>
            </p:cNvSpPr>
            <p:nvPr/>
          </p:nvSpPr>
          <p:spPr bwMode="auto">
            <a:xfrm>
              <a:off x="9444302" y="2949180"/>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7" name="Freeform 35">
              <a:extLst>
                <a:ext uri="{FF2B5EF4-FFF2-40B4-BE49-F238E27FC236}">
                  <a16:creationId xmlns:a16="http://schemas.microsoft.com/office/drawing/2014/main" id="{5CF76E30-C43E-470F-BB00-A86E8330789B}"/>
                </a:ext>
              </a:extLst>
            </p:cNvPr>
            <p:cNvSpPr>
              <a:spLocks noChangeArrowheads="1"/>
            </p:cNvSpPr>
            <p:nvPr/>
          </p:nvSpPr>
          <p:spPr bwMode="auto">
            <a:xfrm>
              <a:off x="9444302" y="2398555"/>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8" name="TextBox 35">
              <a:extLst>
                <a:ext uri="{FF2B5EF4-FFF2-40B4-BE49-F238E27FC236}">
                  <a16:creationId xmlns:a16="http://schemas.microsoft.com/office/drawing/2014/main" id="{A51078F5-E4BA-4CB0-A644-9D7D9B9FBDF6}"/>
                </a:ext>
              </a:extLst>
            </p:cNvPr>
            <p:cNvSpPr txBox="1"/>
            <p:nvPr/>
          </p:nvSpPr>
          <p:spPr>
            <a:xfrm>
              <a:off x="9404081" y="2436875"/>
              <a:ext cx="1102853" cy="549057"/>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Nicht genug Personal</a:t>
              </a:r>
            </a:p>
          </p:txBody>
        </p:sp>
      </p:grpSp>
      <p:grpSp>
        <p:nvGrpSpPr>
          <p:cNvPr id="139" name="Gruppieren 138">
            <a:extLst>
              <a:ext uri="{FF2B5EF4-FFF2-40B4-BE49-F238E27FC236}">
                <a16:creationId xmlns:a16="http://schemas.microsoft.com/office/drawing/2014/main" id="{1D688F7E-6D87-488A-9CC3-04D27A1C7F83}"/>
              </a:ext>
            </a:extLst>
          </p:cNvPr>
          <p:cNvGrpSpPr/>
          <p:nvPr/>
        </p:nvGrpSpPr>
        <p:grpSpPr>
          <a:xfrm>
            <a:off x="6202082" y="4411172"/>
            <a:ext cx="745555" cy="156058"/>
            <a:chOff x="11023746" y="3107613"/>
            <a:chExt cx="745555" cy="179612"/>
          </a:xfrm>
        </p:grpSpPr>
        <p:sp>
          <p:nvSpPr>
            <p:cNvPr id="142" name="Freeform 45">
              <a:extLst>
                <a:ext uri="{FF2B5EF4-FFF2-40B4-BE49-F238E27FC236}">
                  <a16:creationId xmlns:a16="http://schemas.microsoft.com/office/drawing/2014/main" id="{4E07C06B-C9FB-42DD-88BC-E3065E6BD8BC}"/>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3" name="Freeform 46">
              <a:extLst>
                <a:ext uri="{FF2B5EF4-FFF2-40B4-BE49-F238E27FC236}">
                  <a16:creationId xmlns:a16="http://schemas.microsoft.com/office/drawing/2014/main" id="{E71542E1-408E-4894-AFDC-91B398F2AE94}"/>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grpSp>
        <p:nvGrpSpPr>
          <p:cNvPr id="157" name="Gruppieren 156">
            <a:extLst>
              <a:ext uri="{FF2B5EF4-FFF2-40B4-BE49-F238E27FC236}">
                <a16:creationId xmlns:a16="http://schemas.microsoft.com/office/drawing/2014/main" id="{56AFB096-C93B-4EC3-A219-082D220915FA}"/>
              </a:ext>
            </a:extLst>
          </p:cNvPr>
          <p:cNvGrpSpPr/>
          <p:nvPr/>
        </p:nvGrpSpPr>
        <p:grpSpPr>
          <a:xfrm>
            <a:off x="8527406" y="2432470"/>
            <a:ext cx="1236942" cy="850328"/>
            <a:chOff x="5136835" y="3648401"/>
            <a:chExt cx="1236942" cy="978670"/>
          </a:xfrm>
        </p:grpSpPr>
        <p:sp>
          <p:nvSpPr>
            <p:cNvPr id="158" name="Freeform 39">
              <a:extLst>
                <a:ext uri="{FF2B5EF4-FFF2-40B4-BE49-F238E27FC236}">
                  <a16:creationId xmlns:a16="http://schemas.microsoft.com/office/drawing/2014/main" id="{44DA7585-DDCB-44DD-A9F4-CC2B0F79E02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59" name="Freeform 40">
              <a:extLst>
                <a:ext uri="{FF2B5EF4-FFF2-40B4-BE49-F238E27FC236}">
                  <a16:creationId xmlns:a16="http://schemas.microsoft.com/office/drawing/2014/main" id="{EDB4BA13-7AAF-43F8-8087-C83AB968AA65}"/>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0" name="Freeform 41">
              <a:extLst>
                <a:ext uri="{FF2B5EF4-FFF2-40B4-BE49-F238E27FC236}">
                  <a16:creationId xmlns:a16="http://schemas.microsoft.com/office/drawing/2014/main" id="{78E38415-B716-454C-AE98-7482B6703240}"/>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1" name="Freeform 42">
              <a:extLst>
                <a:ext uri="{FF2B5EF4-FFF2-40B4-BE49-F238E27FC236}">
                  <a16:creationId xmlns:a16="http://schemas.microsoft.com/office/drawing/2014/main" id="{32A7EF3A-686C-4A6B-BF35-1EF5FA1BBFA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2" name="TextBox 39">
              <a:extLst>
                <a:ext uri="{FF2B5EF4-FFF2-40B4-BE49-F238E27FC236}">
                  <a16:creationId xmlns:a16="http://schemas.microsoft.com/office/drawing/2014/main" id="{84C9CD99-3F9D-44DB-A021-41D0B63A1B9B}"/>
                </a:ext>
              </a:extLst>
            </p:cNvPr>
            <p:cNvSpPr txBox="1"/>
            <p:nvPr/>
          </p:nvSpPr>
          <p:spPr>
            <a:xfrm>
              <a:off x="5136835" y="3726588"/>
              <a:ext cx="1236942" cy="549057"/>
            </a:xfrm>
            <a:prstGeom prst="rect">
              <a:avLst/>
            </a:prstGeom>
            <a:noFill/>
            <a:ln>
              <a:noFill/>
            </a:ln>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a:t>
              </a:r>
              <a:r>
                <a:rPr lang="en-GB" sz="1400" dirty="0">
                  <a:solidFill>
                    <a:schemeClr val="bg1"/>
                  </a:solidFill>
                  <a:latin typeface="+mj-lt"/>
                  <a:ea typeface="Lato Light" charset="0"/>
                  <a:cs typeface="Lato Light" charset="0"/>
                </a:rPr>
                <a:t> Motivation</a:t>
              </a:r>
            </a:p>
          </p:txBody>
        </p:sp>
      </p:grpSp>
      <p:grpSp>
        <p:nvGrpSpPr>
          <p:cNvPr id="163" name="Gruppieren 162">
            <a:extLst>
              <a:ext uri="{FF2B5EF4-FFF2-40B4-BE49-F238E27FC236}">
                <a16:creationId xmlns:a16="http://schemas.microsoft.com/office/drawing/2014/main" id="{C78DAA14-24E6-4039-BEFC-27C1C4FD7570}"/>
              </a:ext>
            </a:extLst>
          </p:cNvPr>
          <p:cNvGrpSpPr/>
          <p:nvPr/>
        </p:nvGrpSpPr>
        <p:grpSpPr>
          <a:xfrm>
            <a:off x="7356063" y="2432850"/>
            <a:ext cx="1151425" cy="869860"/>
            <a:chOff x="6612559" y="3576026"/>
            <a:chExt cx="1129761" cy="834988"/>
          </a:xfrm>
        </p:grpSpPr>
        <p:sp>
          <p:nvSpPr>
            <p:cNvPr id="165" name="Freeform 33">
              <a:extLst>
                <a:ext uri="{FF2B5EF4-FFF2-40B4-BE49-F238E27FC236}">
                  <a16:creationId xmlns:a16="http://schemas.microsoft.com/office/drawing/2014/main" id="{8BB635D8-4D89-4E54-9AB4-46530099EF90}"/>
                </a:ext>
              </a:extLst>
            </p:cNvPr>
            <p:cNvSpPr>
              <a:spLocks noChangeArrowheads="1"/>
            </p:cNvSpPr>
            <p:nvPr/>
          </p:nvSpPr>
          <p:spPr bwMode="auto">
            <a:xfrm>
              <a:off x="7166895" y="4329793"/>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6" name="Freeform 34">
              <a:extLst>
                <a:ext uri="{FF2B5EF4-FFF2-40B4-BE49-F238E27FC236}">
                  <a16:creationId xmlns:a16="http://schemas.microsoft.com/office/drawing/2014/main" id="{94E4EF3F-7C37-41E1-8A17-9090B104A5E4}"/>
                </a:ext>
              </a:extLst>
            </p:cNvPr>
            <p:cNvSpPr>
              <a:spLocks noChangeArrowheads="1"/>
            </p:cNvSpPr>
            <p:nvPr/>
          </p:nvSpPr>
          <p:spPr bwMode="auto">
            <a:xfrm>
              <a:off x="6718876" y="4249594"/>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7" name="Freeform 35">
              <a:extLst>
                <a:ext uri="{FF2B5EF4-FFF2-40B4-BE49-F238E27FC236}">
                  <a16:creationId xmlns:a16="http://schemas.microsoft.com/office/drawing/2014/main" id="{005E2EE8-36BA-4FBC-B2D1-2F383F3693C3}"/>
                </a:ext>
              </a:extLst>
            </p:cNvPr>
            <p:cNvSpPr>
              <a:spLocks noChangeArrowheads="1"/>
            </p:cNvSpPr>
            <p:nvPr/>
          </p:nvSpPr>
          <p:spPr bwMode="auto">
            <a:xfrm>
              <a:off x="6612559" y="3648401"/>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8" name="TextBox 35">
              <a:extLst>
                <a:ext uri="{FF2B5EF4-FFF2-40B4-BE49-F238E27FC236}">
                  <a16:creationId xmlns:a16="http://schemas.microsoft.com/office/drawing/2014/main" id="{0E25E65E-EA16-410F-8D14-1D90C339048C}"/>
                </a:ext>
              </a:extLst>
            </p:cNvPr>
            <p:cNvSpPr txBox="1"/>
            <p:nvPr/>
          </p:nvSpPr>
          <p:spPr>
            <a:xfrm>
              <a:off x="6639467" y="3576026"/>
              <a:ext cx="1102853" cy="770450"/>
            </a:xfrm>
            <a:prstGeom prst="rect">
              <a:avLst/>
            </a:prstGeom>
            <a:noFill/>
            <a:ln>
              <a:noFill/>
            </a:ln>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Nicht genug Top-Level-Support</a:t>
              </a:r>
            </a:p>
          </p:txBody>
        </p:sp>
      </p:grpSp>
      <p:grpSp>
        <p:nvGrpSpPr>
          <p:cNvPr id="169" name="Gruppieren 168">
            <a:extLst>
              <a:ext uri="{FF2B5EF4-FFF2-40B4-BE49-F238E27FC236}">
                <a16:creationId xmlns:a16="http://schemas.microsoft.com/office/drawing/2014/main" id="{9A408226-78D1-4FCD-8DB7-3B6DE5A0A477}"/>
              </a:ext>
            </a:extLst>
          </p:cNvPr>
          <p:cNvGrpSpPr/>
          <p:nvPr/>
        </p:nvGrpSpPr>
        <p:grpSpPr>
          <a:xfrm>
            <a:off x="6077587" y="2308835"/>
            <a:ext cx="1264958" cy="952118"/>
            <a:chOff x="5120757" y="3648401"/>
            <a:chExt cx="1178894" cy="978670"/>
          </a:xfrm>
        </p:grpSpPr>
        <p:sp>
          <p:nvSpPr>
            <p:cNvPr id="170" name="Freeform 39">
              <a:extLst>
                <a:ext uri="{FF2B5EF4-FFF2-40B4-BE49-F238E27FC236}">
                  <a16:creationId xmlns:a16="http://schemas.microsoft.com/office/drawing/2014/main" id="{F430133F-FD06-4111-B2A9-593C0C2C601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1" name="Freeform 40">
              <a:extLst>
                <a:ext uri="{FF2B5EF4-FFF2-40B4-BE49-F238E27FC236}">
                  <a16:creationId xmlns:a16="http://schemas.microsoft.com/office/drawing/2014/main" id="{6BFCFD6E-F0C1-431C-B345-AC7455CB8303}"/>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2" name="Freeform 41">
              <a:extLst>
                <a:ext uri="{FF2B5EF4-FFF2-40B4-BE49-F238E27FC236}">
                  <a16:creationId xmlns:a16="http://schemas.microsoft.com/office/drawing/2014/main" id="{C13C87FD-61D9-48D0-B6C3-8E0D2F21150F}"/>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3" name="Freeform 42">
              <a:extLst>
                <a:ext uri="{FF2B5EF4-FFF2-40B4-BE49-F238E27FC236}">
                  <a16:creationId xmlns:a16="http://schemas.microsoft.com/office/drawing/2014/main" id="{35B926C4-61C3-4909-ABD9-738764860A0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4" name="TextBox 39">
              <a:extLst>
                <a:ext uri="{FF2B5EF4-FFF2-40B4-BE49-F238E27FC236}">
                  <a16:creationId xmlns:a16="http://schemas.microsoft.com/office/drawing/2014/main" id="{DC7B1E00-4527-42AA-B72F-A6B75CC2AC79}"/>
                </a:ext>
              </a:extLst>
            </p:cNvPr>
            <p:cNvSpPr txBox="1"/>
            <p:nvPr/>
          </p:nvSpPr>
          <p:spPr>
            <a:xfrm>
              <a:off x="5120757" y="3695587"/>
              <a:ext cx="1102853" cy="549057"/>
            </a:xfrm>
            <a:prstGeom prst="rect">
              <a:avLst/>
            </a:prstGeom>
            <a:noFill/>
            <a:ln>
              <a:noFill/>
            </a:ln>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Mitarbeiter nicht motiviert</a:t>
              </a:r>
            </a:p>
          </p:txBody>
        </p:sp>
      </p:grpSp>
      <p:grpSp>
        <p:nvGrpSpPr>
          <p:cNvPr id="175" name="Gruppieren 174">
            <a:extLst>
              <a:ext uri="{FF2B5EF4-FFF2-40B4-BE49-F238E27FC236}">
                <a16:creationId xmlns:a16="http://schemas.microsoft.com/office/drawing/2014/main" id="{B5405C50-620C-4315-99FD-1F9CB807ADF7}"/>
              </a:ext>
            </a:extLst>
          </p:cNvPr>
          <p:cNvGrpSpPr/>
          <p:nvPr/>
        </p:nvGrpSpPr>
        <p:grpSpPr>
          <a:xfrm>
            <a:off x="6420814" y="4023525"/>
            <a:ext cx="1102853" cy="890512"/>
            <a:chOff x="7898976" y="2398555"/>
            <a:chExt cx="1102853" cy="1024919"/>
          </a:xfrm>
        </p:grpSpPr>
        <p:sp>
          <p:nvSpPr>
            <p:cNvPr id="176" name="Freeform 29">
              <a:extLst>
                <a:ext uri="{FF2B5EF4-FFF2-40B4-BE49-F238E27FC236}">
                  <a16:creationId xmlns:a16="http://schemas.microsoft.com/office/drawing/2014/main" id="{2B3EE42C-F2C1-4298-9B70-CC24E5261C55}"/>
                </a:ext>
              </a:extLst>
            </p:cNvPr>
            <p:cNvSpPr>
              <a:spLocks noChangeArrowheads="1"/>
            </p:cNvSpPr>
            <p:nvPr/>
          </p:nvSpPr>
          <p:spPr bwMode="auto">
            <a:xfrm>
              <a:off x="7902134" y="3068506"/>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7" name="Freeform 30">
              <a:extLst>
                <a:ext uri="{FF2B5EF4-FFF2-40B4-BE49-F238E27FC236}">
                  <a16:creationId xmlns:a16="http://schemas.microsoft.com/office/drawing/2014/main" id="{FCA139E2-230C-4E04-B7AF-49797192BF23}"/>
                </a:ext>
              </a:extLst>
            </p:cNvPr>
            <p:cNvSpPr>
              <a:spLocks noChangeArrowheads="1"/>
            </p:cNvSpPr>
            <p:nvPr/>
          </p:nvSpPr>
          <p:spPr bwMode="auto">
            <a:xfrm>
              <a:off x="7902134" y="2963218"/>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8" name="Freeform 37">
              <a:extLst>
                <a:ext uri="{FF2B5EF4-FFF2-40B4-BE49-F238E27FC236}">
                  <a16:creationId xmlns:a16="http://schemas.microsoft.com/office/drawing/2014/main" id="{22947200-5FB2-4CBE-B3C6-6B0745517B0E}"/>
                </a:ext>
              </a:extLst>
            </p:cNvPr>
            <p:cNvSpPr>
              <a:spLocks noChangeArrowheads="1"/>
            </p:cNvSpPr>
            <p:nvPr/>
          </p:nvSpPr>
          <p:spPr bwMode="auto">
            <a:xfrm>
              <a:off x="7902133" y="2398555"/>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9" name="Freeform 43">
              <a:extLst>
                <a:ext uri="{FF2B5EF4-FFF2-40B4-BE49-F238E27FC236}">
                  <a16:creationId xmlns:a16="http://schemas.microsoft.com/office/drawing/2014/main" id="{37EFAA1A-DCA8-4F9F-ADCE-1C962D1F3870}"/>
                </a:ext>
              </a:extLst>
            </p:cNvPr>
            <p:cNvSpPr>
              <a:spLocks noChangeArrowheads="1"/>
            </p:cNvSpPr>
            <p:nvPr/>
          </p:nvSpPr>
          <p:spPr bwMode="auto">
            <a:xfrm>
              <a:off x="8111822" y="3154741"/>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0" name="TextBox 31">
              <a:extLst>
                <a:ext uri="{FF2B5EF4-FFF2-40B4-BE49-F238E27FC236}">
                  <a16:creationId xmlns:a16="http://schemas.microsoft.com/office/drawing/2014/main" id="{EDA607D6-5CB9-4979-8E17-262C3741AB80}"/>
                </a:ext>
              </a:extLst>
            </p:cNvPr>
            <p:cNvSpPr txBox="1"/>
            <p:nvPr/>
          </p:nvSpPr>
          <p:spPr>
            <a:xfrm>
              <a:off x="7898976" y="2436876"/>
              <a:ext cx="1102853" cy="549057"/>
            </a:xfrm>
            <a:prstGeom prst="rect">
              <a:avLst/>
            </a:prstGeom>
            <a:noFill/>
          </p:spPr>
          <p:txBody>
            <a:bodyPr wrap="square" rtlCol="0" anchor="ctr">
              <a:spAutoFit/>
            </a:bodyPr>
            <a:lstStyle/>
            <a:p>
              <a:pPr algn="ctr">
                <a:lnSpc>
                  <a:spcPts val="1515"/>
                </a:lnSpc>
              </a:pPr>
              <a:r>
                <a:rPr lang="en-GB" sz="1400" dirty="0" err="1">
                  <a:solidFill>
                    <a:schemeClr val="bg1"/>
                  </a:solidFill>
                  <a:latin typeface="+mj-lt"/>
                  <a:ea typeface="Lato Light" charset="0"/>
                  <a:cs typeface="Lato Light" charset="0"/>
                </a:rPr>
                <a:t>Fehlende</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Leitungen</a:t>
              </a:r>
              <a:endParaRPr lang="en-GB" sz="1400" dirty="0">
                <a:solidFill>
                  <a:schemeClr val="bg1"/>
                </a:solidFill>
                <a:latin typeface="+mj-lt"/>
                <a:ea typeface="Lato Light" charset="0"/>
                <a:cs typeface="Lato Light" charset="0"/>
              </a:endParaRPr>
            </a:p>
          </p:txBody>
        </p:sp>
      </p:grpSp>
      <p:sp>
        <p:nvSpPr>
          <p:cNvPr id="67" name="Textplatzhalter 1">
            <a:extLst>
              <a:ext uri="{FF2B5EF4-FFF2-40B4-BE49-F238E27FC236}">
                <a16:creationId xmlns:a16="http://schemas.microsoft.com/office/drawing/2014/main" id="{A7C74B36-6431-4CFB-81FF-0A172641F891}"/>
              </a:ext>
            </a:extLst>
          </p:cNvPr>
          <p:cNvSpPr>
            <a:spLocks noGrp="1"/>
          </p:cNvSpPr>
          <p:nvPr>
            <p:ph type="body" sz="quarter" idx="13"/>
          </p:nvPr>
        </p:nvSpPr>
        <p:spPr>
          <a:xfrm>
            <a:off x="1292078" y="579352"/>
            <a:ext cx="6635597" cy="697353"/>
          </a:xfrm>
        </p:spPr>
        <p:txBody>
          <a:bodyPr>
            <a:noAutofit/>
          </a:bodyPr>
          <a:lstStyle/>
          <a:p>
            <a:r>
              <a:rPr lang="en-GB" sz="3200" dirty="0"/>
              <a:t>Tools für die </a:t>
            </a:r>
            <a:r>
              <a:rPr lang="en-GB" sz="3200" dirty="0" err="1"/>
              <a:t>Fehler</a:t>
            </a:r>
            <a:r>
              <a:rPr lang="en-GB" sz="3200" dirty="0"/>
              <a:t>-</a:t>
            </a:r>
            <a:r>
              <a:rPr lang="en-GB" sz="3200" dirty="0" err="1"/>
              <a:t>Ursachen</a:t>
            </a:r>
            <a:r>
              <a:rPr lang="en-GB" sz="3200" dirty="0"/>
              <a:t>-Analyse: </a:t>
            </a:r>
            <a:r>
              <a:rPr lang="en-GB" sz="3200" dirty="0" err="1"/>
              <a:t>Affinitätsdiagramm</a:t>
            </a:r>
            <a:r>
              <a:rPr lang="en-GB" sz="3200" dirty="0"/>
              <a:t> (Forts.)</a:t>
            </a:r>
          </a:p>
        </p:txBody>
      </p:sp>
      <p:grpSp>
        <p:nvGrpSpPr>
          <p:cNvPr id="65" name="Gruppieren 64">
            <a:extLst>
              <a:ext uri="{FF2B5EF4-FFF2-40B4-BE49-F238E27FC236}">
                <a16:creationId xmlns:a16="http://schemas.microsoft.com/office/drawing/2014/main" id="{F4AF4957-2721-4FE5-B2B9-BA0F171CE7F1}"/>
              </a:ext>
            </a:extLst>
          </p:cNvPr>
          <p:cNvGrpSpPr/>
          <p:nvPr/>
        </p:nvGrpSpPr>
        <p:grpSpPr>
          <a:xfrm>
            <a:off x="1803232" y="4359405"/>
            <a:ext cx="1264248" cy="983850"/>
            <a:chOff x="10882373" y="2398555"/>
            <a:chExt cx="1102853" cy="888670"/>
          </a:xfrm>
        </p:grpSpPr>
        <p:sp>
          <p:nvSpPr>
            <p:cNvPr id="66" name="Freeform 28">
              <a:extLst>
                <a:ext uri="{FF2B5EF4-FFF2-40B4-BE49-F238E27FC236}">
                  <a16:creationId xmlns:a16="http://schemas.microsoft.com/office/drawing/2014/main" id="{1B158550-F27D-4EE4-9463-2DD9CB52E77C}"/>
                </a:ext>
              </a:extLst>
            </p:cNvPr>
            <p:cNvSpPr>
              <a:spLocks noChangeArrowheads="1"/>
            </p:cNvSpPr>
            <p:nvPr/>
          </p:nvSpPr>
          <p:spPr bwMode="auto">
            <a:xfrm>
              <a:off x="10937542" y="2398555"/>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68" name="Freeform 44">
              <a:extLst>
                <a:ext uri="{FF2B5EF4-FFF2-40B4-BE49-F238E27FC236}">
                  <a16:creationId xmlns:a16="http://schemas.microsoft.com/office/drawing/2014/main" id="{EE20067F-9D64-4CA0-8DEA-BEA2FEE6EEE3}"/>
                </a:ext>
              </a:extLst>
            </p:cNvPr>
            <p:cNvSpPr>
              <a:spLocks noChangeArrowheads="1"/>
            </p:cNvSpPr>
            <p:nvPr/>
          </p:nvSpPr>
          <p:spPr bwMode="auto">
            <a:xfrm>
              <a:off x="10937542" y="3071513"/>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69" name="Freeform 45">
              <a:extLst>
                <a:ext uri="{FF2B5EF4-FFF2-40B4-BE49-F238E27FC236}">
                  <a16:creationId xmlns:a16="http://schemas.microsoft.com/office/drawing/2014/main" id="{1EF65A2A-5CA9-4A23-99F6-CEE9FFAE06A6}"/>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70" name="Freeform 46">
              <a:extLst>
                <a:ext uri="{FF2B5EF4-FFF2-40B4-BE49-F238E27FC236}">
                  <a16:creationId xmlns:a16="http://schemas.microsoft.com/office/drawing/2014/main" id="{A3E7EFBE-E797-4604-A091-AABF3EA01465}"/>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71" name="TextBox 37">
              <a:extLst>
                <a:ext uri="{FF2B5EF4-FFF2-40B4-BE49-F238E27FC236}">
                  <a16:creationId xmlns:a16="http://schemas.microsoft.com/office/drawing/2014/main" id="{E6A2BB02-7EAF-4625-9C01-BA53E8CDE886}"/>
                </a:ext>
              </a:extLst>
            </p:cNvPr>
            <p:cNvSpPr txBox="1"/>
            <p:nvPr/>
          </p:nvSpPr>
          <p:spPr>
            <a:xfrm>
              <a:off x="10882373" y="2436875"/>
              <a:ext cx="1102853" cy="549057"/>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Ungeschultes Personal</a:t>
              </a:r>
            </a:p>
          </p:txBody>
        </p:sp>
      </p:grpSp>
      <p:grpSp>
        <p:nvGrpSpPr>
          <p:cNvPr id="72" name="Gruppieren 71">
            <a:extLst>
              <a:ext uri="{FF2B5EF4-FFF2-40B4-BE49-F238E27FC236}">
                <a16:creationId xmlns:a16="http://schemas.microsoft.com/office/drawing/2014/main" id="{BAEA931C-7732-44D8-9F62-2ACC9E01ABDD}"/>
              </a:ext>
            </a:extLst>
          </p:cNvPr>
          <p:cNvGrpSpPr/>
          <p:nvPr/>
        </p:nvGrpSpPr>
        <p:grpSpPr>
          <a:xfrm>
            <a:off x="4416466" y="4291818"/>
            <a:ext cx="1282238" cy="1214818"/>
            <a:chOff x="6604864" y="3576026"/>
            <a:chExt cx="1118546" cy="1097294"/>
          </a:xfrm>
        </p:grpSpPr>
        <p:sp>
          <p:nvSpPr>
            <p:cNvPr id="73" name="Freeform 29">
              <a:extLst>
                <a:ext uri="{FF2B5EF4-FFF2-40B4-BE49-F238E27FC236}">
                  <a16:creationId xmlns:a16="http://schemas.microsoft.com/office/drawing/2014/main" id="{6A777D99-3BB6-4CC3-B008-B1C62C4176F6}"/>
                </a:ext>
              </a:extLst>
            </p:cNvPr>
            <p:cNvSpPr>
              <a:spLocks noChangeArrowheads="1"/>
            </p:cNvSpPr>
            <p:nvPr/>
          </p:nvSpPr>
          <p:spPr bwMode="auto">
            <a:xfrm>
              <a:off x="6604865" y="4318352"/>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74" name="Freeform 30">
              <a:extLst>
                <a:ext uri="{FF2B5EF4-FFF2-40B4-BE49-F238E27FC236}">
                  <a16:creationId xmlns:a16="http://schemas.microsoft.com/office/drawing/2014/main" id="{88BD7069-BD67-4358-89BA-3164DA33244C}"/>
                </a:ext>
              </a:extLst>
            </p:cNvPr>
            <p:cNvSpPr>
              <a:spLocks noChangeArrowheads="1"/>
            </p:cNvSpPr>
            <p:nvPr/>
          </p:nvSpPr>
          <p:spPr bwMode="auto">
            <a:xfrm>
              <a:off x="6604865" y="4213064"/>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75" name="Freeform 37">
              <a:extLst>
                <a:ext uri="{FF2B5EF4-FFF2-40B4-BE49-F238E27FC236}">
                  <a16:creationId xmlns:a16="http://schemas.microsoft.com/office/drawing/2014/main" id="{39F43E9C-449B-4E59-BFC8-6989341575E6}"/>
                </a:ext>
              </a:extLst>
            </p:cNvPr>
            <p:cNvSpPr>
              <a:spLocks noChangeArrowheads="1"/>
            </p:cNvSpPr>
            <p:nvPr/>
          </p:nvSpPr>
          <p:spPr bwMode="auto">
            <a:xfrm>
              <a:off x="6604864" y="3648401"/>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76" name="Freeform 43">
              <a:extLst>
                <a:ext uri="{FF2B5EF4-FFF2-40B4-BE49-F238E27FC236}">
                  <a16:creationId xmlns:a16="http://schemas.microsoft.com/office/drawing/2014/main" id="{B880E2FC-D5CD-4291-A42B-74791307E66F}"/>
                </a:ext>
              </a:extLst>
            </p:cNvPr>
            <p:cNvSpPr>
              <a:spLocks noChangeArrowheads="1"/>
            </p:cNvSpPr>
            <p:nvPr/>
          </p:nvSpPr>
          <p:spPr bwMode="auto">
            <a:xfrm>
              <a:off x="6814553" y="4404587"/>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77" name="TextBox 31">
              <a:extLst>
                <a:ext uri="{FF2B5EF4-FFF2-40B4-BE49-F238E27FC236}">
                  <a16:creationId xmlns:a16="http://schemas.microsoft.com/office/drawing/2014/main" id="{8EC153B6-2B03-442D-BD98-F19D4BFDD518}"/>
                </a:ext>
              </a:extLst>
            </p:cNvPr>
            <p:cNvSpPr txBox="1"/>
            <p:nvPr/>
          </p:nvSpPr>
          <p:spPr>
            <a:xfrm>
              <a:off x="6620557" y="3576026"/>
              <a:ext cx="1102853" cy="770450"/>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Mitarbeiter werden nicht</a:t>
              </a:r>
              <a:br>
                <a:rPr lang="en-GB" sz="1400" dirty="0">
                  <a:solidFill>
                    <a:schemeClr val="bg1"/>
                  </a:solidFill>
                  <a:latin typeface="+mj-lt"/>
                  <a:ea typeface="Lato Light" charset="0"/>
                  <a:cs typeface="Lato Light" charset="0"/>
                </a:rPr>
              </a:br>
              <a:r>
                <a:rPr lang="en-GB" sz="1400" dirty="0">
                  <a:solidFill>
                    <a:schemeClr val="bg1"/>
                  </a:solidFill>
                  <a:latin typeface="+mj-lt"/>
                  <a:ea typeface="Lato Light" charset="0"/>
                  <a:cs typeface="Lato Light" charset="0"/>
                </a:rPr>
                <a:t>vergütet</a:t>
              </a:r>
            </a:p>
          </p:txBody>
        </p:sp>
      </p:grpSp>
    </p:spTree>
    <p:extLst>
      <p:ext uri="{BB962C8B-B14F-4D97-AF65-F5344CB8AC3E}">
        <p14:creationId xmlns:p14="http://schemas.microsoft.com/office/powerpoint/2010/main" val="3444026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a:extLst>
              <a:ext uri="{FF2B5EF4-FFF2-40B4-BE49-F238E27FC236}">
                <a16:creationId xmlns:a16="http://schemas.microsoft.com/office/drawing/2014/main" id="{F5580D9D-89D4-4B3C-B2A1-82BB5F844A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20" imgW="592" imgH="595" progId="TCLayout.ActiveDocument.1">
                  <p:embed/>
                </p:oleObj>
              </mc:Choice>
              <mc:Fallback>
                <p:oleObj name="think-cell Folie" r:id="rId20" imgW="592" imgH="595" progId="TCLayout.ActiveDocument.1">
                  <p:embed/>
                  <p:pic>
                    <p:nvPicPr>
                      <p:cNvPr id="12" name="Objekt 11" hidden="1">
                        <a:extLst>
                          <a:ext uri="{FF2B5EF4-FFF2-40B4-BE49-F238E27FC236}">
                            <a16:creationId xmlns:a16="http://schemas.microsoft.com/office/drawing/2014/main" id="{F5580D9D-89D4-4B3C-B2A1-82BB5F844A87}"/>
                          </a:ext>
                        </a:extLst>
                      </p:cNvPr>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3" name="Rechteck 2" hidden="1">
            <a:extLst>
              <a:ext uri="{FF2B5EF4-FFF2-40B4-BE49-F238E27FC236}">
                <a16:creationId xmlns:a16="http://schemas.microsoft.com/office/drawing/2014/main" id="{5E6C9907-B168-4BA9-9BEB-56520802F751}"/>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112" name="Rechteck 111">
            <a:extLst>
              <a:ext uri="{FF2B5EF4-FFF2-40B4-BE49-F238E27FC236}">
                <a16:creationId xmlns:a16="http://schemas.microsoft.com/office/drawing/2014/main" id="{7D01ED95-E775-4F20-84A5-E93DEE5F6AD7}"/>
              </a:ext>
            </a:extLst>
          </p:cNvPr>
          <p:cNvSpPr/>
          <p:nvPr/>
        </p:nvSpPr>
        <p:spPr>
          <a:xfrm>
            <a:off x="3886617" y="3272009"/>
            <a:ext cx="3348000" cy="2304000"/>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10309" y="1968317"/>
            <a:ext cx="3242491" cy="406808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Das Pareto-Diagramm wird verwendet, um die relative Wichtigkeit eines Satzes von </a:t>
            </a:r>
            <a:r>
              <a:rPr lang="en-GB" sz="1800" dirty="0" err="1">
                <a:solidFill>
                  <a:srgbClr val="245473"/>
                </a:solidFill>
                <a:latin typeface="+mj-lt"/>
                <a:ea typeface="Open Sans Light" panose="020B0306030504020204" pitchFamily="34" charset="0"/>
                <a:cs typeface="Open Sans Light" panose="020B0306030504020204" pitchFamily="34" charset="0"/>
              </a:rPr>
              <a:t>Messungen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darzustellen</a:t>
            </a:r>
            <a:endParaRPr lang="en-GB" sz="1800" dirty="0">
              <a:solidFill>
                <a:srgbClr val="245473"/>
              </a:solidFill>
              <a:latin typeface="+mj-lt"/>
              <a:ea typeface="Open Sans Light" panose="020B0306030504020204" pitchFamily="34" charset="0"/>
              <a:cs typeface="Open Sans Light" panose="020B0306030504020204" pitchFamily="34" charset="0"/>
            </a:endParaRPr>
          </a:p>
          <a:p>
            <a:pPr marL="176213" indent="-176213" algn="l">
              <a:lnSpc>
                <a:spcPct val="100000"/>
              </a:lnSpc>
              <a:spcBef>
                <a:spcPts val="600"/>
              </a:spcBef>
              <a:buFontTx/>
              <a:buChar char="-"/>
            </a:pPr>
            <a:r>
              <a:rPr lang="en-GB" sz="1800" b="1" dirty="0">
                <a:solidFill>
                  <a:srgbClr val="245473"/>
                </a:solidFill>
                <a:latin typeface="+mj-lt"/>
                <a:ea typeface="Open Sans Light" panose="020B0306030504020204" pitchFamily="34" charset="0"/>
                <a:cs typeface="Open Sans Light" panose="020B0306030504020204" pitchFamily="34" charset="0"/>
              </a:rPr>
              <a:t>Identifizieren Sie die wichtigsten Verbesserungsbereiche</a:t>
            </a:r>
          </a:p>
          <a:p>
            <a:pPr marL="176213" indent="-176213" algn="l">
              <a:lnSpc>
                <a:spcPct val="100000"/>
              </a:lnSpc>
              <a:spcBef>
                <a:spcPts val="600"/>
              </a:spcBef>
              <a:buFontTx/>
              <a:buChar char="-"/>
            </a:pPr>
            <a:r>
              <a:rPr lang="en-GB" sz="1800" b="1" dirty="0">
                <a:solidFill>
                  <a:srgbClr val="245473"/>
                </a:solidFill>
                <a:latin typeface="+mj-lt"/>
                <a:ea typeface="Open Sans Light" panose="020B0306030504020204" pitchFamily="34" charset="0"/>
                <a:cs typeface="Open Sans Light" panose="020B0306030504020204" pitchFamily="34" charset="0"/>
              </a:rPr>
              <a:t>Identifizieren Sie die wichtigsten zu behebenden Ursachen</a:t>
            </a:r>
          </a:p>
          <a:p>
            <a:pPr marL="176213" indent="-176213" algn="l">
              <a:lnSpc>
                <a:spcPct val="100000"/>
              </a:lnSpc>
              <a:spcBef>
                <a:spcPts val="600"/>
              </a:spcBef>
              <a:buFontTx/>
              <a:buChar char="-"/>
            </a:pPr>
            <a:r>
              <a:rPr lang="en-GB" sz="1800" b="1" dirty="0">
                <a:solidFill>
                  <a:srgbClr val="245473"/>
                </a:solidFill>
                <a:latin typeface="+mj-lt"/>
                <a:ea typeface="Open Sans Light" panose="020B0306030504020204" pitchFamily="34" charset="0"/>
                <a:cs typeface="Open Sans Light" panose="020B0306030504020204" pitchFamily="34" charset="0"/>
              </a:rPr>
              <a:t>Priorisieren Sie die wichtigsten zu implementierenden Lösungen</a:t>
            </a:r>
          </a:p>
          <a:p>
            <a:pPr marL="176213" indent="-176213" algn="l">
              <a:lnSpc>
                <a:spcPct val="100000"/>
              </a:lnSpc>
              <a:spcBef>
                <a:spcPts val="600"/>
              </a:spcBef>
              <a:buFontTx/>
              <a:buChar char="-"/>
            </a:pPr>
            <a:r>
              <a:rPr lang="en-GB" sz="1800" b="1" dirty="0" err="1">
                <a:solidFill>
                  <a:srgbClr val="245473"/>
                </a:solidFill>
                <a:latin typeface="+mj-lt"/>
                <a:ea typeface="Open Sans Light" panose="020B0306030504020204" pitchFamily="34" charset="0"/>
                <a:cs typeface="Open Sans Light" panose="020B0306030504020204" pitchFamily="34" charset="0"/>
              </a:rPr>
              <a:t>Identifizieren</a:t>
            </a:r>
            <a:r>
              <a:rPr lang="en-GB" sz="1800" b="1" dirty="0">
                <a:solidFill>
                  <a:srgbClr val="245473"/>
                </a:solidFill>
                <a:latin typeface="+mj-lt"/>
                <a:ea typeface="Open Sans Light" panose="020B0306030504020204" pitchFamily="34" charset="0"/>
                <a:cs typeface="Open Sans Light" panose="020B0306030504020204" pitchFamily="34" charset="0"/>
              </a:rPr>
              <a:t> Sie Folgeaktionen</a:t>
            </a:r>
          </a:p>
          <a:p>
            <a:pPr algn="l">
              <a:lnSpc>
                <a:spcPct val="100000"/>
              </a:lnSpc>
              <a:spcBef>
                <a:spcPts val="600"/>
              </a:spcBef>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graphicFrame>
        <p:nvGraphicFramePr>
          <p:cNvPr id="111" name="Chart 3">
            <a:extLst>
              <a:ext uri="{FF2B5EF4-FFF2-40B4-BE49-F238E27FC236}">
                <a16:creationId xmlns:a16="http://schemas.microsoft.com/office/drawing/2014/main" id="{AC90F751-7272-4F22-AB0F-12F16F787545}"/>
              </a:ext>
            </a:extLst>
          </p:cNvPr>
          <p:cNvGraphicFramePr/>
          <p:nvPr>
            <p:custDataLst>
              <p:tags r:id="rId3"/>
            </p:custDataLst>
          </p:nvPr>
        </p:nvGraphicFramePr>
        <p:xfrm>
          <a:off x="3224213" y="2432050"/>
          <a:ext cx="8883650" cy="3275013"/>
        </p:xfrm>
        <a:graphic>
          <a:graphicData uri="http://schemas.openxmlformats.org/drawingml/2006/chart">
            <c:chart xmlns:c="http://schemas.openxmlformats.org/drawingml/2006/chart" xmlns:r="http://schemas.openxmlformats.org/officeDocument/2006/relationships" r:id="rId22"/>
          </a:graphicData>
        </a:graphic>
      </p:graphicFrame>
      <p:sp>
        <p:nvSpPr>
          <p:cNvPr id="5" name="Text Placeholder 2">
            <a:extLst>
              <a:ext uri="{FF2B5EF4-FFF2-40B4-BE49-F238E27FC236}">
                <a16:creationId xmlns:a16="http://schemas.microsoft.com/office/drawing/2014/main" id="{E7A0C157-ADC1-4DE5-8B07-AB51CD62A947}"/>
              </a:ext>
            </a:extLst>
          </p:cNvPr>
          <p:cNvSpPr>
            <a:spLocks noGrp="1"/>
          </p:cNvSpPr>
          <p:nvPr>
            <p:custDataLst>
              <p:tags r:id="rId4"/>
            </p:custDataLst>
          </p:nvPr>
        </p:nvSpPr>
        <p:spPr bwMode="auto">
          <a:xfrm>
            <a:off x="4117975"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3D54C292-5D58-4FED-B6DF-3D7C7AD3A133}" type="datetime'''''''''E''''''''''''rr''or'''''''''' 1'''''''''''''">
              <a:rPr lang="en-GB" altLang="en-US" sz="1400" smtClean="0"/>
              <a:pPr algn="ctr">
                <a:spcBef>
                  <a:spcPct val="0"/>
                </a:spcBef>
                <a:spcAft>
                  <a:spcPct val="0"/>
                </a:spcAft>
              </a:pPr>
              <a:t>Error 1</a:t>
            </a:fld>
            <a:endParaRPr lang="en-GB" sz="1400" dirty="0">
              <a:sym typeface="+mn-lt"/>
            </a:endParaRPr>
          </a:p>
        </p:txBody>
      </p:sp>
      <p:sp>
        <p:nvSpPr>
          <p:cNvPr id="14" name="Text Placeholder 2">
            <a:extLst>
              <a:ext uri="{FF2B5EF4-FFF2-40B4-BE49-F238E27FC236}">
                <a16:creationId xmlns:a16="http://schemas.microsoft.com/office/drawing/2014/main" id="{1EB4DB1E-8528-49D4-A135-B1AB15917E0E}"/>
              </a:ext>
            </a:extLst>
          </p:cNvPr>
          <p:cNvSpPr>
            <a:spLocks noGrp="1"/>
          </p:cNvSpPr>
          <p:nvPr>
            <p:custDataLst>
              <p:tags r:id="rId5"/>
            </p:custDataLst>
          </p:nvPr>
        </p:nvSpPr>
        <p:spPr bwMode="auto">
          <a:xfrm>
            <a:off x="5078413"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F978EC26-433A-4071-BED0-3DD45A68CE4D}" type="datetime'''E''r''''r''''''o''r'''''''''''''''''''''''''''' ''2'''''''">
              <a:rPr lang="en-GB" altLang="en-US" sz="1400" smtClean="0"/>
              <a:pPr algn="ctr">
                <a:spcBef>
                  <a:spcPct val="0"/>
                </a:spcBef>
                <a:spcAft>
                  <a:spcPct val="0"/>
                </a:spcAft>
              </a:pPr>
              <a:t>Error 2</a:t>
            </a:fld>
            <a:endParaRPr lang="en-GB" sz="1400" dirty="0">
              <a:sym typeface="+mn-lt"/>
            </a:endParaRPr>
          </a:p>
        </p:txBody>
      </p:sp>
      <p:sp>
        <p:nvSpPr>
          <p:cNvPr id="21" name="Text Placeholder 2">
            <a:extLst>
              <a:ext uri="{FF2B5EF4-FFF2-40B4-BE49-F238E27FC236}">
                <a16:creationId xmlns:a16="http://schemas.microsoft.com/office/drawing/2014/main" id="{BA5FC47A-C3AF-4F3C-BDB7-AB54DBDA13F4}"/>
              </a:ext>
            </a:extLst>
          </p:cNvPr>
          <p:cNvSpPr>
            <a:spLocks noGrp="1"/>
          </p:cNvSpPr>
          <p:nvPr>
            <p:custDataLst>
              <p:tags r:id="rId6"/>
            </p:custDataLst>
          </p:nvPr>
        </p:nvSpPr>
        <p:spPr bwMode="auto">
          <a:xfrm>
            <a:off x="10836275"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9D62D3A6-BE83-480F-A0DD-F05FC7EF0298}" type="datetime'''''''''Er''''ro''''''''''''''''''''r'''' ''''''''''''8'''''''">
              <a:rPr lang="en-GB" altLang="en-US" sz="1400" smtClean="0"/>
              <a:pPr algn="ctr">
                <a:spcBef>
                  <a:spcPct val="0"/>
                </a:spcBef>
                <a:spcAft>
                  <a:spcPct val="0"/>
                </a:spcAft>
              </a:pPr>
              <a:t>Error 8</a:t>
            </a:fld>
            <a:endParaRPr lang="en-GB" sz="1400" dirty="0">
              <a:sym typeface="+mn-lt"/>
            </a:endParaRPr>
          </a:p>
        </p:txBody>
      </p:sp>
      <p:sp>
        <p:nvSpPr>
          <p:cNvPr id="19" name="Text Placeholder 2">
            <a:extLst>
              <a:ext uri="{FF2B5EF4-FFF2-40B4-BE49-F238E27FC236}">
                <a16:creationId xmlns:a16="http://schemas.microsoft.com/office/drawing/2014/main" id="{D05E8657-0BD1-4BE0-AE1E-E755AE47DCFF}"/>
              </a:ext>
            </a:extLst>
          </p:cNvPr>
          <p:cNvSpPr>
            <a:spLocks noGrp="1"/>
          </p:cNvSpPr>
          <p:nvPr>
            <p:custDataLst>
              <p:tags r:id="rId7"/>
            </p:custDataLst>
          </p:nvPr>
        </p:nvSpPr>
        <p:spPr bwMode="auto">
          <a:xfrm>
            <a:off x="9877425"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0E39F317-E97B-4F1C-AF3A-F7CDADBDFDB4}" type="datetime'''''''''Er''r''''''''''o''''''''''''''''''''''''''''r'''' 7'''">
              <a:rPr lang="en-GB" altLang="en-US" sz="1400" smtClean="0"/>
              <a:pPr algn="ctr">
                <a:spcBef>
                  <a:spcPct val="0"/>
                </a:spcBef>
                <a:spcAft>
                  <a:spcPct val="0"/>
                </a:spcAft>
              </a:pPr>
              <a:t>Error 7</a:t>
            </a:fld>
            <a:endParaRPr lang="en-GB" sz="1400" dirty="0">
              <a:sym typeface="+mn-lt"/>
            </a:endParaRPr>
          </a:p>
        </p:txBody>
      </p:sp>
      <p:sp>
        <p:nvSpPr>
          <p:cNvPr id="16" name="Text Placeholder 2">
            <a:extLst>
              <a:ext uri="{FF2B5EF4-FFF2-40B4-BE49-F238E27FC236}">
                <a16:creationId xmlns:a16="http://schemas.microsoft.com/office/drawing/2014/main" id="{636D6C0C-90BE-4BF3-B610-68C19B9AC576}"/>
              </a:ext>
            </a:extLst>
          </p:cNvPr>
          <p:cNvSpPr>
            <a:spLocks noGrp="1"/>
          </p:cNvSpPr>
          <p:nvPr>
            <p:custDataLst>
              <p:tags r:id="rId8"/>
            </p:custDataLst>
          </p:nvPr>
        </p:nvSpPr>
        <p:spPr bwMode="auto">
          <a:xfrm>
            <a:off x="6997700"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185E6058-EBCA-4B44-8CEA-532B332111F8}" type="datetime'''E''''rro''''''''r'' ''''''''''''''4'''''''">
              <a:rPr lang="en-GB" altLang="en-US" sz="1400" smtClean="0"/>
              <a:pPr algn="ctr">
                <a:spcBef>
                  <a:spcPct val="0"/>
                </a:spcBef>
                <a:spcAft>
                  <a:spcPct val="0"/>
                </a:spcAft>
              </a:pPr>
              <a:t>Error 4</a:t>
            </a:fld>
            <a:endParaRPr lang="en-GB" sz="1400" dirty="0">
              <a:sym typeface="+mn-lt"/>
            </a:endParaRPr>
          </a:p>
        </p:txBody>
      </p:sp>
      <p:sp useBgFill="1">
        <p:nvSpPr>
          <p:cNvPr id="81" name="Text Placeholder 2">
            <a:extLst>
              <a:ext uri="{FF2B5EF4-FFF2-40B4-BE49-F238E27FC236}">
                <a16:creationId xmlns:a16="http://schemas.microsoft.com/office/drawing/2014/main" id="{A95DBC14-685C-4E72-B545-D98377F1C7B9}"/>
              </a:ext>
            </a:extLst>
          </p:cNvPr>
          <p:cNvSpPr>
            <a:spLocks noGrp="1"/>
          </p:cNvSpPr>
          <p:nvPr>
            <p:custDataLst>
              <p:tags r:id="rId9"/>
            </p:custDataLst>
          </p:nvPr>
        </p:nvSpPr>
        <p:spPr bwMode="gray">
          <a:xfrm>
            <a:off x="5391150" y="3886200"/>
            <a:ext cx="358775" cy="192088"/>
          </a:xfrm>
          <a:prstGeom prst="rect">
            <a:avLst/>
          </a:prstGeom>
          <a:ln>
            <a:noFill/>
          </a:ln>
        </p:spPr>
        <p:txBody>
          <a:bodyPr vert="horz" wrap="none" lIns="25400" tIns="0" rIns="2540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fld id="{BF5BCE9B-D0FD-4F73-BB4D-7AEB40ECCFD3}" type="datetime'''''''''''''''''''5''''''6''''''''''''%'''''''''''''''">
              <a:rPr lang="en-GB" altLang="en-US" sz="1400" smtClean="0">
                <a:sym typeface="+mn-lt"/>
              </a:rPr>
              <a:pPr>
                <a:spcBef>
                  <a:spcPct val="0"/>
                </a:spcBef>
                <a:spcAft>
                  <a:spcPct val="0"/>
                </a:spcAft>
              </a:pPr>
              <a:t>56%</a:t>
            </a:fld>
            <a:endParaRPr lang="en-GB" sz="1400" dirty="0">
              <a:sym typeface="+mn-lt"/>
            </a:endParaRPr>
          </a:p>
        </p:txBody>
      </p:sp>
      <p:sp>
        <p:nvSpPr>
          <p:cNvPr id="15" name="Text Placeholder 2">
            <a:extLst>
              <a:ext uri="{FF2B5EF4-FFF2-40B4-BE49-F238E27FC236}">
                <a16:creationId xmlns:a16="http://schemas.microsoft.com/office/drawing/2014/main" id="{253EFB16-D86D-4ED7-91C0-A2DB6D84153B}"/>
              </a:ext>
            </a:extLst>
          </p:cNvPr>
          <p:cNvSpPr>
            <a:spLocks noGrp="1"/>
          </p:cNvSpPr>
          <p:nvPr>
            <p:custDataLst>
              <p:tags r:id="rId10"/>
            </p:custDataLst>
          </p:nvPr>
        </p:nvSpPr>
        <p:spPr bwMode="auto">
          <a:xfrm>
            <a:off x="6037263"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63B2E922-0B61-4050-9E91-C09BA6B53F38}" type="datetime'''''E''''r''''''ror'' ''''''''''''''3'''''''''''''''">
              <a:rPr lang="en-GB" altLang="en-US" sz="1400" smtClean="0"/>
              <a:pPr algn="ctr">
                <a:spcBef>
                  <a:spcPct val="0"/>
                </a:spcBef>
                <a:spcAft>
                  <a:spcPct val="0"/>
                </a:spcAft>
              </a:pPr>
              <a:t>Error 3</a:t>
            </a:fld>
            <a:endParaRPr lang="en-GB" sz="1400" dirty="0">
              <a:sym typeface="+mn-lt"/>
            </a:endParaRPr>
          </a:p>
        </p:txBody>
      </p:sp>
      <p:sp>
        <p:nvSpPr>
          <p:cNvPr id="17" name="Text Placeholder 2">
            <a:extLst>
              <a:ext uri="{FF2B5EF4-FFF2-40B4-BE49-F238E27FC236}">
                <a16:creationId xmlns:a16="http://schemas.microsoft.com/office/drawing/2014/main" id="{C8CE2AD3-EC72-4C0E-ABE1-E5C594D5AD8C}"/>
              </a:ext>
            </a:extLst>
          </p:cNvPr>
          <p:cNvSpPr>
            <a:spLocks noGrp="1"/>
          </p:cNvSpPr>
          <p:nvPr>
            <p:custDataLst>
              <p:tags r:id="rId11"/>
            </p:custDataLst>
          </p:nvPr>
        </p:nvSpPr>
        <p:spPr bwMode="auto">
          <a:xfrm>
            <a:off x="7958138"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DE15745D-FF9C-4561-BF3A-68887B49F48C}" type="datetime'E''r''''''''''''''''''''''''''''ro''''''''r ''''''''''''5'''''">
              <a:rPr lang="en-GB" altLang="en-US" sz="1400" smtClean="0"/>
              <a:pPr algn="ctr">
                <a:spcBef>
                  <a:spcPct val="0"/>
                </a:spcBef>
                <a:spcAft>
                  <a:spcPct val="0"/>
                </a:spcAft>
              </a:pPr>
              <a:t>Error 5</a:t>
            </a:fld>
            <a:endParaRPr lang="en-GB" sz="1400" dirty="0">
              <a:sym typeface="+mn-lt"/>
            </a:endParaRPr>
          </a:p>
        </p:txBody>
      </p:sp>
      <p:sp>
        <p:nvSpPr>
          <p:cNvPr id="18" name="Text Placeholder 2">
            <a:extLst>
              <a:ext uri="{FF2B5EF4-FFF2-40B4-BE49-F238E27FC236}">
                <a16:creationId xmlns:a16="http://schemas.microsoft.com/office/drawing/2014/main" id="{3AAD9EF1-2E62-49E4-8F40-FB9FA999720E}"/>
              </a:ext>
            </a:extLst>
          </p:cNvPr>
          <p:cNvSpPr>
            <a:spLocks noGrp="1"/>
          </p:cNvSpPr>
          <p:nvPr>
            <p:custDataLst>
              <p:tags r:id="rId12"/>
            </p:custDataLst>
          </p:nvPr>
        </p:nvSpPr>
        <p:spPr bwMode="auto">
          <a:xfrm>
            <a:off x="8916988"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19357068-4C02-43E3-B3AF-6BC3CE31EB63}" type="datetime'''''''Er''''ro''''''''r'''''' ''''''''''''''6'''''''''''">
              <a:rPr lang="en-GB" altLang="en-US" sz="1400" smtClean="0"/>
              <a:pPr algn="ctr">
                <a:spcBef>
                  <a:spcPct val="0"/>
                </a:spcBef>
                <a:spcAft>
                  <a:spcPct val="0"/>
                </a:spcAft>
              </a:pPr>
              <a:t>Error 6</a:t>
            </a:fld>
            <a:endParaRPr lang="en-GB" sz="1400" dirty="0">
              <a:sym typeface="+mn-lt"/>
            </a:endParaRPr>
          </a:p>
        </p:txBody>
      </p:sp>
      <p:sp useBgFill="1">
        <p:nvSpPr>
          <p:cNvPr id="71" name="Text Placeholder 2">
            <a:extLst>
              <a:ext uri="{FF2B5EF4-FFF2-40B4-BE49-F238E27FC236}">
                <a16:creationId xmlns:a16="http://schemas.microsoft.com/office/drawing/2014/main" id="{7BAE7208-33B1-425A-8CA0-3ACBA9BC80D6}"/>
              </a:ext>
            </a:extLst>
          </p:cNvPr>
          <p:cNvSpPr>
            <a:spLocks noGrp="1"/>
          </p:cNvSpPr>
          <p:nvPr>
            <p:custDataLst>
              <p:tags r:id="rId13"/>
            </p:custDataLst>
          </p:nvPr>
        </p:nvSpPr>
        <p:spPr bwMode="gray">
          <a:xfrm>
            <a:off x="4430713" y="4559300"/>
            <a:ext cx="358775" cy="192088"/>
          </a:xfrm>
          <a:prstGeom prst="rect">
            <a:avLst/>
          </a:prstGeom>
          <a:ln>
            <a:noFill/>
          </a:ln>
        </p:spPr>
        <p:txBody>
          <a:bodyPr vert="horz" wrap="none" lIns="25400" tIns="0" rIns="2540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fld id="{98A23C33-1688-4CA3-9F3E-CC1F1DD15523}" type="datetime'''''''''''''3''''''''''''''2''''''''%'''''''''''''''''''">
              <a:rPr lang="en-GB" altLang="en-US" sz="1400" smtClean="0"/>
              <a:pPr>
                <a:spcBef>
                  <a:spcPct val="0"/>
                </a:spcBef>
                <a:spcAft>
                  <a:spcPct val="0"/>
                </a:spcAft>
              </a:pPr>
              <a:t>32%</a:t>
            </a:fld>
            <a:endParaRPr lang="en-GB" sz="1400" dirty="0">
              <a:sym typeface="+mn-lt"/>
            </a:endParaRPr>
          </a:p>
        </p:txBody>
      </p:sp>
      <p:sp>
        <p:nvSpPr>
          <p:cNvPr id="51" name="Rechteck 50">
            <a:extLst>
              <a:ext uri="{FF2B5EF4-FFF2-40B4-BE49-F238E27FC236}">
                <a16:creationId xmlns:a16="http://schemas.microsoft.com/office/drawing/2014/main" id="{616FC2C1-D8DD-4852-AA56-C2E00CC552A1}"/>
              </a:ext>
            </a:extLst>
          </p:cNvPr>
          <p:cNvSpPr/>
          <p:nvPr>
            <p:custDataLst>
              <p:tags r:id="rId14"/>
            </p:custDataLst>
          </p:nvPr>
        </p:nvSpPr>
        <p:spPr bwMode="auto">
          <a:xfrm>
            <a:off x="3957638" y="2219325"/>
            <a:ext cx="250825" cy="187325"/>
          </a:xfrm>
          <a:prstGeom prst="rect">
            <a:avLst/>
          </a:prstGeom>
          <a:solidFill>
            <a:schemeClr val="accent2"/>
          </a:solidFill>
          <a:ln w="12700" cap="flat" cmpd="sng" algn="ctr">
            <a:noFill/>
            <a:prstDash val="solid"/>
            <a:miter lim="800000"/>
            <a:headEnd type="none" w="med" len="med"/>
            <a:tailEnd type="none" w="med" len="med"/>
          </a:ln>
          <a:effectLst/>
          <a:extLst>
            <a:ext uri="{91240B29-F687-4F45-9708-019B960494DF}">
              <a14:hiddenLine xmlns:a14="http://schemas.microsoft.com/office/drawing/2010/main"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0" name="Gerader Verbinder 39">
            <a:extLst>
              <a:ext uri="{FF2B5EF4-FFF2-40B4-BE49-F238E27FC236}">
                <a16:creationId xmlns:a16="http://schemas.microsoft.com/office/drawing/2014/main" id="{AE4BBFB9-306A-4812-BE74-AD3F8A627388}"/>
              </a:ext>
            </a:extLst>
          </p:cNvPr>
          <p:cNvCxnSpPr/>
          <p:nvPr>
            <p:custDataLst>
              <p:tags r:id="rId15"/>
            </p:custDataLst>
          </p:nvPr>
        </p:nvCxnSpPr>
        <p:spPr bwMode="gray">
          <a:xfrm>
            <a:off x="5141913" y="2312988"/>
            <a:ext cx="200025" cy="0"/>
          </a:xfrm>
          <a:prstGeom prst="line">
            <a:avLst/>
          </a:prstGeom>
          <a:ln w="28575" cap="rnd" cmpd="sng" algn="ctr">
            <a:solidFill>
              <a:schemeClr val="tx2"/>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 Placeholder 2">
            <a:extLst>
              <a:ext uri="{FF2B5EF4-FFF2-40B4-BE49-F238E27FC236}">
                <a16:creationId xmlns:a16="http://schemas.microsoft.com/office/drawing/2014/main" id="{C128F5E1-43DD-4919-A2C6-618FA883F25C}"/>
              </a:ext>
            </a:extLst>
          </p:cNvPr>
          <p:cNvSpPr>
            <a:spLocks noGrp="1"/>
          </p:cNvSpPr>
          <p:nvPr>
            <p:custDataLst>
              <p:tags r:id="rId16"/>
            </p:custDataLst>
          </p:nvPr>
        </p:nvSpPr>
        <p:spPr bwMode="auto">
          <a:xfrm>
            <a:off x="5418138" y="2214563"/>
            <a:ext cx="985838"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r>
              <a:rPr lang="en-GB" altLang="en-US" sz="1600" dirty="0" err="1"/>
              <a:t>kumuliert</a:t>
            </a:r>
            <a:r>
              <a:rPr lang="en-GB" altLang="en-US" sz="1600" dirty="0"/>
              <a:t> %</a:t>
            </a:r>
            <a:endParaRPr lang="en-GB" sz="1600" dirty="0">
              <a:sym typeface="+mn-lt"/>
            </a:endParaRPr>
          </a:p>
        </p:txBody>
      </p:sp>
      <p:sp>
        <p:nvSpPr>
          <p:cNvPr id="34" name="Text Placeholder 2">
            <a:extLst>
              <a:ext uri="{FF2B5EF4-FFF2-40B4-BE49-F238E27FC236}">
                <a16:creationId xmlns:a16="http://schemas.microsoft.com/office/drawing/2014/main" id="{4F1E3888-959A-463E-A7C1-5ED30351C5EF}"/>
              </a:ext>
            </a:extLst>
          </p:cNvPr>
          <p:cNvSpPr>
            <a:spLocks noGrp="1"/>
          </p:cNvSpPr>
          <p:nvPr>
            <p:custDataLst>
              <p:tags r:id="rId17"/>
            </p:custDataLst>
          </p:nvPr>
        </p:nvSpPr>
        <p:spPr bwMode="auto">
          <a:xfrm>
            <a:off x="4259263" y="2214563"/>
            <a:ext cx="7556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r>
              <a:rPr lang="en-GB" altLang="en-US" sz="1600" dirty="0" err="1"/>
              <a:t>Frequenz</a:t>
            </a:r>
            <a:endParaRPr lang="en-GB" sz="1600" dirty="0">
              <a:sym typeface="+mn-lt"/>
            </a:endParaRPr>
          </a:p>
        </p:txBody>
      </p:sp>
      <p:sp>
        <p:nvSpPr>
          <p:cNvPr id="24" name="Textplatzhalter 1">
            <a:extLst>
              <a:ext uri="{FF2B5EF4-FFF2-40B4-BE49-F238E27FC236}">
                <a16:creationId xmlns:a16="http://schemas.microsoft.com/office/drawing/2014/main" id="{92374572-C9EB-465D-A50D-7E448CD771EE}"/>
              </a:ext>
            </a:extLst>
          </p:cNvPr>
          <p:cNvSpPr txBox="1">
            <a:spLocks/>
          </p:cNvSpPr>
          <p:nvPr/>
        </p:nvSpPr>
        <p:spPr>
          <a:xfrm>
            <a:off x="1292078" y="579352"/>
            <a:ext cx="663559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Tools </a:t>
            </a:r>
            <a:r>
              <a:rPr lang="en-GB" sz="3200" dirty="0" err="1"/>
              <a:t>für</a:t>
            </a:r>
            <a:r>
              <a:rPr lang="en-GB" sz="3200" dirty="0"/>
              <a:t> die </a:t>
            </a:r>
            <a:r>
              <a:rPr lang="en-GB" sz="3200" dirty="0" err="1"/>
              <a:t>Fehler</a:t>
            </a:r>
            <a:r>
              <a:rPr lang="en-GB" sz="3200" dirty="0"/>
              <a:t>-</a:t>
            </a:r>
            <a:r>
              <a:rPr lang="en-GB" sz="3200" dirty="0" err="1"/>
              <a:t>Ursachen</a:t>
            </a:r>
            <a:r>
              <a:rPr lang="en-GB" sz="3200" dirty="0"/>
              <a:t>-Analyse: Pareto-Analyse </a:t>
            </a:r>
          </a:p>
        </p:txBody>
      </p:sp>
    </p:spTree>
    <p:extLst>
      <p:ext uri="{BB962C8B-B14F-4D97-AF65-F5344CB8AC3E}">
        <p14:creationId xmlns:p14="http://schemas.microsoft.com/office/powerpoint/2010/main" val="37441823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p5PPh0vkCOUp8E6sDSKh8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v_rTD544ugsITw_ykpzNF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rNsOoQPaP3RS72PyE1X_s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Emotz3kiWSINDVOThEeOR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F408Q3fYL4xoGByb_Y2xy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BLI9ZUyukGfHMsNAhuDcK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PzF9K.RYvivXS2Zn2NsMF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Zbd49VASl_31UMaGIUOHx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tZ3IsHjw1Fcl3ljLvZskt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NpGIO0s67GpOtNfgwAv2i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NpGIO0s67GpOtNfgwAv2i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NpGIO0s67GpOtNfgwAv2i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bWYyzaccp7drnHKtgP00r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LMxDjsGb8LrWa5USvMkav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VG0_hzS1ZJDYwMnohHqJG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T8V_4oMzQbtKgcxSdMUE6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Q4oqiQen0PZRD8rzXI4VQ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87Nd.X28ObhtwxLbVrLvg"/>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2555</Words>
  <Application>Microsoft Office PowerPoint</Application>
  <PresentationFormat>Breitbild</PresentationFormat>
  <Paragraphs>359</Paragraphs>
  <Slides>19</Slides>
  <Notes>19</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9" baseType="lpstr">
      <vt:lpstr>Arial</vt:lpstr>
      <vt:lpstr>Calibri</vt:lpstr>
      <vt:lpstr>Calibri Light</vt:lpstr>
      <vt:lpstr>Lato Light</vt:lpstr>
      <vt:lpstr>Poppins</vt:lpstr>
      <vt:lpstr>Roboto</vt:lpstr>
      <vt:lpstr>Roboto Bold</vt:lpstr>
      <vt:lpstr>Wingdings</vt:lpstr>
      <vt:lpstr>Office</vt:lpstr>
      <vt:lpstr>think-cell 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Erika Nepp</dc:creator>
  <cp:lastModifiedBy>Erika Nepp</cp:lastModifiedBy>
  <cp:revision>2</cp:revision>
  <dcterms:created xsi:type="dcterms:W3CDTF">2021-08-18T12:29:49Z</dcterms:created>
  <dcterms:modified xsi:type="dcterms:W3CDTF">2021-08-18T13:34:26Z</dcterms:modified>
</cp:coreProperties>
</file>