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2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de-D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2.8513199999999999E-2"/>
          <c:y val="3.7099699999999999E-2"/>
          <c:w val="0.96648699999999999"/>
          <c:h val="0.940088000000000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0-4B5A-4B90-B891-AF1493C5F5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5A-4B90-B891-AF1493C5F5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4B5A-4B90-B891-AF1493C5F53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5A-4B90-B891-AF1493C5F53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5A-4B90-B891-AF1493C5F531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5A-4B90-B891-AF1493C5F531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4B5A-4B90-B891-AF1493C5F531}"/>
              </c:ext>
            </c:extLst>
          </c:dPt>
          <c:dLbls>
            <c:numFmt formatCode="#,##0;&quot;-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57</c:v>
                </c:pt>
                <c:pt idx="1">
                  <c:v>55</c:v>
                </c:pt>
                <c:pt idx="2">
                  <c:v>60</c:v>
                </c:pt>
                <c:pt idx="3">
                  <c:v>47</c:v>
                </c:pt>
                <c:pt idx="4">
                  <c:v>57</c:v>
                </c:pt>
                <c:pt idx="5">
                  <c:v>56</c:v>
                </c:pt>
                <c:pt idx="6">
                  <c:v>57</c:v>
                </c:pt>
                <c:pt idx="7">
                  <c:v>64</c:v>
                </c:pt>
                <c:pt idx="8">
                  <c:v>55</c:v>
                </c:pt>
                <c:pt idx="9">
                  <c:v>50</c:v>
                </c:pt>
                <c:pt idx="10">
                  <c:v>56</c:v>
                </c:pt>
                <c:pt idx="1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1A-624D-BF09-8979DD7CD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de-DE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7"/>
          <c:min val="0"/>
        </c:scaling>
        <c:delete val="0"/>
        <c:axPos val="t"/>
        <c:numFmt formatCode="0.####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de-DE"/>
          </a:p>
        </c:txPr>
        <c:crossAx val="2094734552"/>
        <c:crosses val="autoZero"/>
        <c:crossBetween val="between"/>
        <c:majorUnit val="16.75"/>
        <c:minorUnit val="8.375"/>
      </c:valAx>
      <c:spPr>
        <a:noFill/>
        <a:ln w="12700" cap="flat">
          <a:noFill/>
          <a:miter lim="400000"/>
        </a:ln>
        <a:effectLst/>
      </c:spPr>
    </c:plotArea>
    <c:plotVisOnly val="0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de-D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3.8496799999999998E-2"/>
          <c:y val="3.8133599999999997E-2"/>
          <c:w val="0.95650299999999999"/>
          <c:h val="0.9387670000000000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&quot;%&quot;;&quot;-&quot;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91</c:v>
                </c:pt>
                <c:pt idx="1">
                  <c:v>90</c:v>
                </c:pt>
                <c:pt idx="2">
                  <c:v>90</c:v>
                </c:pt>
                <c:pt idx="3">
                  <c:v>89</c:v>
                </c:pt>
                <c:pt idx="4">
                  <c:v>89</c:v>
                </c:pt>
                <c:pt idx="5">
                  <c:v>88</c:v>
                </c:pt>
                <c:pt idx="6">
                  <c:v>88</c:v>
                </c:pt>
                <c:pt idx="7">
                  <c:v>88</c:v>
                </c:pt>
                <c:pt idx="8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D-E64E-9F3B-13091CEE5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de-DE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91"/>
          <c:min val="0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de-DE"/>
          </a:p>
        </c:txPr>
        <c:crossAx val="2094734552"/>
        <c:crosses val="autoZero"/>
        <c:crossBetween val="between"/>
        <c:majorUnit val="22.75"/>
        <c:minorUnit val="11.375"/>
      </c:valAx>
      <c:spPr>
        <a:noFill/>
        <a:ln w="12700" cap="flat">
          <a:noFill/>
          <a:miter lim="400000"/>
        </a:ln>
        <a:effectLst/>
      </c:spPr>
    </c:plotArea>
    <c:plotVisOnly val="0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de-D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4.19625E-2"/>
          <c:y val="3.3884400000000002E-2"/>
          <c:w val="0.95303800000000005"/>
          <c:h val="0.944196999999999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&quot;%&quot;;&quot;-&quot;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87</c:v>
                </c:pt>
                <c:pt idx="1">
                  <c:v>87</c:v>
                </c:pt>
                <c:pt idx="2">
                  <c:v>87</c:v>
                </c:pt>
                <c:pt idx="3">
                  <c:v>87</c:v>
                </c:pt>
                <c:pt idx="4">
                  <c:v>87</c:v>
                </c:pt>
                <c:pt idx="5">
                  <c:v>86</c:v>
                </c:pt>
                <c:pt idx="6">
                  <c:v>86</c:v>
                </c:pt>
                <c:pt idx="7">
                  <c:v>86</c:v>
                </c:pt>
                <c:pt idx="8">
                  <c:v>85</c:v>
                </c:pt>
                <c:pt idx="9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B-D74E-B284-8AE19E16B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de-DE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87"/>
          <c:min val="0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de-DE"/>
          </a:p>
        </c:txPr>
        <c:crossAx val="2094734552"/>
        <c:crosses val="autoZero"/>
        <c:crossBetween val="between"/>
        <c:majorUnit val="21.75"/>
        <c:minorUnit val="10.875"/>
      </c:valAx>
      <c:spPr>
        <a:noFill/>
        <a:ln w="12700" cap="flat">
          <a:noFill/>
          <a:miter lim="400000"/>
        </a:ln>
        <a:effectLst/>
      </c:spPr>
    </c:plotArea>
    <c:plotVisOnly val="0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E0FC1-425D-45B7-BBDF-F242B21308D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CCCAC-FA2C-477D-A631-E30AB27F0A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99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2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FB563-7580-47B0-A754-EF1F1A6BC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3390E29-2D60-45AD-A845-BC069E3C1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5BA06B-740B-4036-B3EB-A0C640215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722CFC-310F-460B-9D19-C2A26C127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D264EA-C568-4561-922A-B9BCE249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54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D1C55-2A12-4878-A138-3FAEB061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7F2191-1561-43C1-9151-F6FB8A24F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A5089A-F16B-4042-9635-2F9608E4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F37EC-B985-40F8-931B-CA02D9FA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4DEB3C-85EB-4E10-9381-83BA7D5E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95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009011-8D03-4499-8C58-B231070FB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480A98-2142-4CF3-8C10-D82D95FC7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46EA1B-8087-4B3C-97AB-7FD25FB2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02A184-38AF-4088-B7ED-17190D60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9F41A0-B44E-49E5-B65E-B7F8B9548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922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18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16695" y="873302"/>
            <a:ext cx="8852377" cy="69735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600">
                <a:solidFill>
                  <a:srgbClr val="245473"/>
                </a:solidFill>
              </a:defRPr>
            </a:lvl1pPr>
            <a:lvl2pPr marL="800100" indent="-342900">
              <a:buFontTx/>
              <a:defRPr sz="3600">
                <a:solidFill>
                  <a:srgbClr val="245473"/>
                </a:solidFill>
              </a:defRPr>
            </a:lvl2pPr>
            <a:lvl3pPr marL="1325879" indent="-411479">
              <a:buFontTx/>
              <a:defRPr sz="3600">
                <a:solidFill>
                  <a:srgbClr val="245473"/>
                </a:solidFill>
              </a:defRPr>
            </a:lvl3pPr>
            <a:lvl4pPr marL="1828800" indent="-457200">
              <a:buFontTx/>
              <a:defRPr sz="3600">
                <a:solidFill>
                  <a:srgbClr val="245473"/>
                </a:solidFill>
              </a:defRPr>
            </a:lvl4pPr>
            <a:lvl5pPr marL="2286000" indent="-457200">
              <a:buFontTx/>
              <a:defRPr sz="3600">
                <a:solidFill>
                  <a:srgbClr val="245473"/>
                </a:solidFill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2" name="Text Placeholder 25"/>
          <p:cNvSpPr>
            <a:spLocks noGrp="1"/>
          </p:cNvSpPr>
          <p:nvPr>
            <p:ph type="body" idx="21" hasCustomPrompt="1"/>
          </p:nvPr>
        </p:nvSpPr>
        <p:spPr>
          <a:xfrm>
            <a:off x="2734102" y="1982977"/>
            <a:ext cx="8834971" cy="39751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245473"/>
                </a:solidFill>
              </a:defRPr>
            </a:lvl1pPr>
          </a:lstStyle>
          <a:p>
            <a:r>
              <a:t>Main Body Text</a:t>
            </a:r>
          </a:p>
        </p:txBody>
      </p:sp>
      <p:sp>
        <p:nvSpPr>
          <p:cNvPr id="123" name="Straight Connector 17"/>
          <p:cNvSpPr/>
          <p:nvPr/>
        </p:nvSpPr>
        <p:spPr>
          <a:xfrm flipH="1" flipV="1">
            <a:off x="2266122" y="1767276"/>
            <a:ext cx="9676866" cy="1"/>
          </a:xfrm>
          <a:prstGeom prst="line">
            <a:avLst/>
          </a:prstGeom>
          <a:ln w="19050">
            <a:solidFill>
              <a:srgbClr val="EC2179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Rectangle 15"/>
          <p:cNvSpPr/>
          <p:nvPr/>
        </p:nvSpPr>
        <p:spPr>
          <a:xfrm>
            <a:off x="5698" y="-17907"/>
            <a:ext cx="12198724" cy="94943"/>
          </a:xfrm>
          <a:prstGeom prst="rect">
            <a:avLst/>
          </a:prstGeom>
          <a:solidFill>
            <a:srgbClr val="29B3E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5" name="Picture 24" descr="Picture 24"/>
          <p:cNvPicPr>
            <a:picLocks noChangeAspect="1"/>
          </p:cNvPicPr>
          <p:nvPr/>
        </p:nvPicPr>
        <p:blipFill>
          <a:blip r:embed="rId2"/>
          <a:srcRect l="25733" t="18650"/>
          <a:stretch>
            <a:fillRect/>
          </a:stretch>
        </p:blipFill>
        <p:spPr>
          <a:xfrm>
            <a:off x="0" y="37278"/>
            <a:ext cx="1364978" cy="1286879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テキスト プレースホルダー 36"/>
          <p:cNvSpPr txBox="1"/>
          <p:nvPr/>
        </p:nvSpPr>
        <p:spPr>
          <a:xfrm>
            <a:off x="3379726" y="6342598"/>
            <a:ext cx="825595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spcBef>
                <a:spcPts val="200"/>
              </a:spcBef>
              <a:defRPr sz="1000">
                <a:solidFill>
                  <a:srgbClr val="245473"/>
                </a:solidFill>
              </a:defRPr>
            </a:lvl1pPr>
          </a:lstStyle>
          <a:p>
            <a:r>
              <a:t>screening for business health</a:t>
            </a:r>
          </a:p>
        </p:txBody>
      </p:sp>
      <p:pic>
        <p:nvPicPr>
          <p:cNvPr id="127" name="Picture 28" descr="Picture 28"/>
          <p:cNvPicPr>
            <a:picLocks noChangeAspect="1"/>
          </p:cNvPicPr>
          <p:nvPr/>
        </p:nvPicPr>
        <p:blipFill>
          <a:blip r:embed="rId3"/>
          <a:srcRect b="24514"/>
          <a:stretch>
            <a:fillRect/>
          </a:stretch>
        </p:blipFill>
        <p:spPr>
          <a:xfrm>
            <a:off x="8757635" y="6375844"/>
            <a:ext cx="1257735" cy="191647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36080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07C793-D1C8-4366-A93A-1694DB31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2CAD8B-515F-4510-8B4E-9DFD11F24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3CB2CF-3C6F-4D50-A3E9-C622C4F1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68996B-4A49-42CB-9F0B-4174BD2A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D3AF4A-BA5F-4033-A4D9-5D96437E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43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6EF34-5C8B-4402-A338-71E420D32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5E95D6-D5CA-42BF-B5A7-AC453CD7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7E1DF0-7D9A-49A3-9D52-79DC465E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93F35-2918-4932-8E91-72901F7CA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1E818F-1E00-4AB4-A3B7-A79B52B45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41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81A12-DA00-46D4-879E-DE04AD93C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B8BB53-2540-4935-BFA2-2B37017E5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936DE6-6C31-4F50-8C0E-9366E69B2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AB003B-92B1-4F16-957E-B1D489B0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9FBB32-03FE-4C85-B363-174FD38E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B22215-B78E-4362-80EA-1B71093E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46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2C376-17B5-46DE-911E-38942B22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147D4E-C480-4A19-B592-5CCD7287F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03C28A-74EA-49F3-9033-BE1EC26A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062DB92-6B3C-46E6-B4B1-AF12D4A23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4749690-3803-4149-870A-707BC55D0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9AFF00-129A-4296-A5DB-7827C4F7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8029B94-5A03-4148-A793-242E2B7AC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09D82E-2C3C-4C88-A3A0-2998654A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63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2EA26-DFBF-4A01-B4C4-5E797F17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2641231-E83D-4136-95C5-A4EA0AF0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8C9C07-9847-4DA9-812C-5495FC31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DE9F9A-0E8E-4A87-A58B-A3882C78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14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A444EF-7C81-46D2-B7F6-849AFB9D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86DB1C-1063-4A2B-9B7D-2A36EDD4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785120-29A6-47BF-9CC8-031C6CB2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09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EA144-3A53-4E21-A637-D4EDEE88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FBAA54-C2BD-4C75-BB53-303A895DE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5AF7BA-F2B2-4ACB-BD06-3A8D681A8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AB1AAD-4046-454F-BAD5-8DD978ED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CAAD41-42F9-435F-9411-3A3DCE7A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F22857-955B-4D85-8902-150E20A60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49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D21B7-F3E9-4233-8FEF-F45C88C3B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367B80-D3B4-4CF4-B8B2-CBA84CE93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EE6EA12-50BC-45C8-8343-33DFCA857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30E8A8-44BA-4DC5-8E90-3673089F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4870D0-A9A8-41AF-BF49-960E1E998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52503B-DFBB-4457-94D9-71702769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5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2D105DE-83B0-4CD4-ACFA-1090F300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4C7EC7-614B-447A-A98D-EEA53BFA6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8D5D92-CCDD-45A3-98D6-80FDEE7BF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05B87-8F73-47CA-B72B-AD27D04B39B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BD4C88-B20B-4D91-B848-D755E7FAF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3BA714-4E4D-4732-B5E2-AA8FBFCB7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CD8A-E6E9-4623-894D-63D7041EAC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52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68" y="2483541"/>
            <a:ext cx="9821959" cy="1582271"/>
          </a:xfrm>
        </p:spPr>
        <p:txBody>
          <a:bodyPr/>
          <a:lstStyle/>
          <a:p>
            <a:r>
              <a:rPr lang="en-GB" dirty="0" err="1"/>
              <a:t>Aus</a:t>
            </a:r>
            <a:r>
              <a:rPr lang="en-GB" dirty="0"/>
              <a:t> der </a:t>
            </a:r>
            <a:r>
              <a:rPr lang="en-GB" dirty="0" err="1"/>
              <a:t>Krise</a:t>
            </a:r>
            <a:r>
              <a:rPr lang="en-GB" dirty="0"/>
              <a:t> </a:t>
            </a:r>
            <a:r>
              <a:rPr lang="en-GB" dirty="0" err="1"/>
              <a:t>lernen</a:t>
            </a:r>
            <a:r>
              <a:rPr lang="en-GB" dirty="0"/>
              <a:t> –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paar</a:t>
            </a:r>
            <a:r>
              <a:rPr lang="en-GB"/>
              <a:t> Statistiken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56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040295" y="463666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Aus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: </a:t>
            </a:r>
            <a:r>
              <a:rPr dirty="0" err="1"/>
              <a:t>Statistische</a:t>
            </a:r>
            <a:r>
              <a:rPr dirty="0"/>
              <a:t> </a:t>
            </a:r>
            <a:r>
              <a:rPr dirty="0" err="1"/>
              <a:t>Evidenz</a:t>
            </a:r>
            <a:r>
              <a:rPr dirty="0"/>
              <a:t> </a:t>
            </a:r>
          </a:p>
        </p:txBody>
      </p:sp>
      <p:sp>
        <p:nvSpPr>
          <p:cNvPr id="307" name="Subtitle 2"/>
          <p:cNvSpPr txBox="1"/>
          <p:nvPr/>
        </p:nvSpPr>
        <p:spPr>
          <a:xfrm>
            <a:off x="26699" y="1783150"/>
            <a:ext cx="4543427" cy="4868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Es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klar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Führungskräfte</a:t>
            </a:r>
            <a:r>
              <a:rPr dirty="0"/>
              <a:t> </a:t>
            </a:r>
            <a:r>
              <a:rPr dirty="0" err="1"/>
              <a:t>im</a:t>
            </a:r>
            <a:r>
              <a:rPr dirty="0"/>
              <a:t>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unter</a:t>
            </a:r>
            <a:r>
              <a:rPr dirty="0"/>
              <a:t> die Lupe </a:t>
            </a:r>
            <a:r>
              <a:rPr dirty="0" err="1"/>
              <a:t>genommen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: 58 %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stimmten</a:t>
            </a:r>
            <a:r>
              <a:rPr dirty="0"/>
              <a:t> </a:t>
            </a:r>
            <a:r>
              <a:rPr lang="de-DE" dirty="0"/>
              <a:t>der Aussage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Krise</a:t>
            </a:r>
            <a:r>
              <a:rPr dirty="0"/>
              <a:t>, </a:t>
            </a:r>
            <a:r>
              <a:rPr dirty="0" err="1"/>
              <a:t>ein</a:t>
            </a:r>
            <a:r>
              <a:rPr dirty="0"/>
              <a:t> Symptom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schlechte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war -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Meinung</a:t>
            </a:r>
            <a:r>
              <a:rPr dirty="0"/>
              <a:t>, die </a:t>
            </a:r>
            <a:r>
              <a:rPr dirty="0" err="1"/>
              <a:t>unabhängig</a:t>
            </a:r>
            <a:r>
              <a:rPr dirty="0"/>
              <a:t> von der </a:t>
            </a:r>
            <a:r>
              <a:rPr dirty="0" err="1"/>
              <a:t>Höhe</a:t>
            </a:r>
            <a:r>
              <a:rPr dirty="0"/>
              <a:t> des </a:t>
            </a:r>
            <a:r>
              <a:rPr dirty="0" err="1"/>
              <a:t>Umsatzes</a:t>
            </a:r>
            <a:r>
              <a:rPr dirty="0"/>
              <a:t>, der </a:t>
            </a:r>
            <a:r>
              <a:rPr dirty="0" err="1"/>
              <a:t>Größe</a:t>
            </a:r>
            <a:r>
              <a:rPr dirty="0"/>
              <a:t> und der Art des </a:t>
            </a:r>
            <a:r>
              <a:rPr dirty="0" err="1"/>
              <a:t>Unternehmens</a:t>
            </a:r>
            <a:r>
              <a:rPr dirty="0"/>
              <a:t> </a:t>
            </a:r>
            <a:r>
              <a:rPr dirty="0" err="1"/>
              <a:t>durchgängig</a:t>
            </a:r>
            <a:r>
              <a:rPr dirty="0"/>
              <a:t> </a:t>
            </a:r>
            <a:r>
              <a:rPr dirty="0" err="1"/>
              <a:t>vertreten</a:t>
            </a:r>
            <a:r>
              <a:rPr dirty="0"/>
              <a:t> </a:t>
            </a:r>
            <a:r>
              <a:rPr dirty="0" err="1"/>
              <a:t>wurde</a:t>
            </a:r>
            <a:r>
              <a:rPr dirty="0"/>
              <a:t>. 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Es </a:t>
            </a:r>
            <a:r>
              <a:rPr dirty="0" err="1"/>
              <a:t>zeigte</a:t>
            </a:r>
            <a:r>
              <a:rPr dirty="0"/>
              <a:t> </a:t>
            </a:r>
            <a:r>
              <a:rPr dirty="0" err="1"/>
              <a:t>sich</a:t>
            </a:r>
            <a:r>
              <a:rPr dirty="0"/>
              <a:t> </a:t>
            </a:r>
            <a:r>
              <a:rPr dirty="0" err="1"/>
              <a:t>auch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Nicht-Führungskräfte</a:t>
            </a:r>
            <a:r>
              <a:rPr dirty="0"/>
              <a:t> den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Gelegenheit</a:t>
            </a:r>
            <a:r>
              <a:rPr dirty="0"/>
              <a:t> </a:t>
            </a:r>
            <a:r>
              <a:rPr dirty="0" err="1"/>
              <a:t>sehen</a:t>
            </a:r>
            <a:r>
              <a:rPr dirty="0"/>
              <a:t>, </a:t>
            </a:r>
            <a:r>
              <a:rPr dirty="0" err="1"/>
              <a:t>aufzusteigen</a:t>
            </a:r>
            <a:r>
              <a:rPr dirty="0"/>
              <a:t> und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überlegene</a:t>
            </a:r>
            <a:r>
              <a:rPr dirty="0"/>
              <a:t> </a:t>
            </a:r>
            <a:r>
              <a:rPr dirty="0" err="1"/>
              <a:t>Leistung</a:t>
            </a:r>
            <a:r>
              <a:rPr dirty="0"/>
              <a:t> </a:t>
            </a:r>
            <a:r>
              <a:rPr dirty="0" err="1"/>
              <a:t>unter</a:t>
            </a:r>
            <a:r>
              <a:rPr dirty="0"/>
              <a:t> </a:t>
            </a:r>
            <a:r>
              <a:rPr dirty="0" err="1"/>
              <a:t>Beweis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stellen</a:t>
            </a:r>
            <a:r>
              <a:rPr dirty="0"/>
              <a:t>: 75 %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lang="de-DE" dirty="0"/>
              <a:t>gaben an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sich</a:t>
            </a:r>
            <a:r>
              <a:rPr dirty="0"/>
              <a:t> die Mitarbeiter </a:t>
            </a:r>
            <a:r>
              <a:rPr dirty="0" err="1"/>
              <a:t>zusammenschlossen</a:t>
            </a:r>
            <a:r>
              <a:rPr dirty="0"/>
              <a:t>, um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großer</a:t>
            </a:r>
            <a:r>
              <a:rPr dirty="0"/>
              <a:t> </a:t>
            </a:r>
            <a:r>
              <a:rPr dirty="0" err="1"/>
              <a:t>Zielstrebigkeit</a:t>
            </a:r>
            <a:r>
              <a:rPr dirty="0"/>
              <a:t> auf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gemeinsames</a:t>
            </a:r>
            <a:r>
              <a:rPr dirty="0"/>
              <a:t> </a:t>
            </a:r>
            <a:r>
              <a:rPr dirty="0" err="1"/>
              <a:t>Ziel</a:t>
            </a:r>
            <a:r>
              <a:rPr dirty="0"/>
              <a:t> </a:t>
            </a:r>
            <a:r>
              <a:rPr dirty="0" err="1"/>
              <a:t>hinzuarbeiten</a:t>
            </a:r>
            <a:r>
              <a:rPr dirty="0"/>
              <a:t>. 80 %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Organisation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dem </a:t>
            </a:r>
            <a:r>
              <a:rPr dirty="0" err="1"/>
              <a:t>Überstehen</a:t>
            </a:r>
            <a:r>
              <a:rPr dirty="0"/>
              <a:t>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stärker</a:t>
            </a:r>
            <a:r>
              <a:rPr dirty="0"/>
              <a:t> war,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ohne</a:t>
            </a:r>
            <a:r>
              <a:rPr dirty="0"/>
              <a:t>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Krise</a:t>
            </a:r>
            <a:r>
              <a:rPr dirty="0"/>
              <a:t>.</a:t>
            </a:r>
          </a:p>
        </p:txBody>
      </p:sp>
      <p:sp>
        <p:nvSpPr>
          <p:cNvPr id="308" name="TextBox 87"/>
          <p:cNvSpPr txBox="1"/>
          <p:nvPr/>
        </p:nvSpPr>
        <p:spPr>
          <a:xfrm>
            <a:off x="4508880" y="6577712"/>
            <a:ext cx="5454283" cy="22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Brightline Initiative in Zusammenarbeit mit Quartz Insights 2018</a:t>
            </a:r>
          </a:p>
        </p:txBody>
      </p:sp>
      <p:graphicFrame>
        <p:nvGraphicFramePr>
          <p:cNvPr id="309" name="Chart 3"/>
          <p:cNvGraphicFramePr/>
          <p:nvPr>
            <p:extLst>
              <p:ext uri="{D42A27DB-BD31-4B8C-83A1-F6EECF244321}">
                <p14:modId xmlns:p14="http://schemas.microsoft.com/office/powerpoint/2010/main" val="443005733"/>
              </p:ext>
            </p:extLst>
          </p:nvPr>
        </p:nvGraphicFramePr>
        <p:xfrm>
          <a:off x="7438187" y="2526229"/>
          <a:ext cx="4676776" cy="3694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0" name="Text Placeholder 2"/>
          <p:cNvSpPr txBox="1"/>
          <p:nvPr/>
        </p:nvSpPr>
        <p:spPr>
          <a:xfrm>
            <a:off x="6580188" y="3296429"/>
            <a:ext cx="922103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Government</a:t>
            </a:r>
          </a:p>
        </p:txBody>
      </p:sp>
      <p:sp>
        <p:nvSpPr>
          <p:cNvPr id="311" name="Text Placeholder 2"/>
          <p:cNvSpPr txBox="1"/>
          <p:nvPr/>
        </p:nvSpPr>
        <p:spPr>
          <a:xfrm>
            <a:off x="6483687" y="2696173"/>
            <a:ext cx="1013781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Private Sector</a:t>
            </a:r>
          </a:p>
        </p:txBody>
      </p:sp>
      <p:sp>
        <p:nvSpPr>
          <p:cNvPr id="312" name="Text Placeholder 2"/>
          <p:cNvSpPr txBox="1"/>
          <p:nvPr/>
        </p:nvSpPr>
        <p:spPr>
          <a:xfrm>
            <a:off x="6717822" y="2989861"/>
            <a:ext cx="770001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Non-profit</a:t>
            </a:r>
          </a:p>
        </p:txBody>
      </p:sp>
      <p:sp>
        <p:nvSpPr>
          <p:cNvPr id="313" name="Text Placeholder 2"/>
          <p:cNvSpPr txBox="1"/>
          <p:nvPr/>
        </p:nvSpPr>
        <p:spPr>
          <a:xfrm>
            <a:off x="6809249" y="3575648"/>
            <a:ext cx="688219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100 - 499</a:t>
            </a:r>
          </a:p>
        </p:txBody>
      </p:sp>
      <p:sp>
        <p:nvSpPr>
          <p:cNvPr id="314" name="Text Placeholder 2"/>
          <p:cNvSpPr txBox="1"/>
          <p:nvPr/>
        </p:nvSpPr>
        <p:spPr>
          <a:xfrm>
            <a:off x="6823717" y="3878982"/>
            <a:ext cx="688219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500 - 999</a:t>
            </a:r>
          </a:p>
        </p:txBody>
      </p:sp>
      <p:sp>
        <p:nvSpPr>
          <p:cNvPr id="315" name="Text Placeholder 2"/>
          <p:cNvSpPr txBox="1"/>
          <p:nvPr/>
        </p:nvSpPr>
        <p:spPr>
          <a:xfrm>
            <a:off x="6619372" y="4469591"/>
            <a:ext cx="868450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5000 - 9999</a:t>
            </a:r>
          </a:p>
        </p:txBody>
      </p:sp>
      <p:sp>
        <p:nvSpPr>
          <p:cNvPr id="316" name="Text Placeholder 2"/>
          <p:cNvSpPr txBox="1"/>
          <p:nvPr/>
        </p:nvSpPr>
        <p:spPr>
          <a:xfrm>
            <a:off x="6653132" y="4177491"/>
            <a:ext cx="868450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1000 - 4999</a:t>
            </a:r>
          </a:p>
        </p:txBody>
      </p:sp>
      <p:sp>
        <p:nvSpPr>
          <p:cNvPr id="317" name="Text Placeholder 2"/>
          <p:cNvSpPr txBox="1"/>
          <p:nvPr/>
        </p:nvSpPr>
        <p:spPr>
          <a:xfrm>
            <a:off x="6960106" y="4748811"/>
            <a:ext cx="551831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10000+</a:t>
            </a:r>
          </a:p>
        </p:txBody>
      </p:sp>
      <p:sp>
        <p:nvSpPr>
          <p:cNvPr id="318" name="Text Placeholder 2"/>
          <p:cNvSpPr txBox="1"/>
          <p:nvPr/>
        </p:nvSpPr>
        <p:spPr>
          <a:xfrm>
            <a:off x="6035424" y="5047321"/>
            <a:ext cx="1476512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$150MM - $499MM</a:t>
            </a:r>
          </a:p>
        </p:txBody>
      </p:sp>
      <p:sp>
        <p:nvSpPr>
          <p:cNvPr id="319" name="Text Placeholder 2"/>
          <p:cNvSpPr txBox="1"/>
          <p:nvPr/>
        </p:nvSpPr>
        <p:spPr>
          <a:xfrm>
            <a:off x="6035424" y="5365123"/>
            <a:ext cx="1476512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$500MM - $999MM</a:t>
            </a:r>
          </a:p>
        </p:txBody>
      </p:sp>
      <p:sp>
        <p:nvSpPr>
          <p:cNvPr id="320" name="Text Placeholder 2"/>
          <p:cNvSpPr txBox="1"/>
          <p:nvPr/>
        </p:nvSpPr>
        <p:spPr>
          <a:xfrm>
            <a:off x="6561812" y="5652400"/>
            <a:ext cx="926010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$1B - $4,99B</a:t>
            </a:r>
          </a:p>
        </p:txBody>
      </p:sp>
      <p:sp>
        <p:nvSpPr>
          <p:cNvPr id="321" name="Text Placeholder 2"/>
          <p:cNvSpPr txBox="1"/>
          <p:nvPr/>
        </p:nvSpPr>
        <p:spPr>
          <a:xfrm>
            <a:off x="7104803" y="5979846"/>
            <a:ext cx="378198" cy="18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lnSpc>
                <a:spcPct val="90000"/>
              </a:lnSpc>
              <a:defRPr sz="1400"/>
            </a:lvl1pPr>
          </a:lstStyle>
          <a:p>
            <a:r>
              <a:t>$5B+</a:t>
            </a:r>
          </a:p>
        </p:txBody>
      </p:sp>
      <p:sp>
        <p:nvSpPr>
          <p:cNvPr id="322" name="Subtitle 2"/>
          <p:cNvSpPr txBox="1"/>
          <p:nvPr/>
        </p:nvSpPr>
        <p:spPr>
          <a:xfrm>
            <a:off x="4569754" y="1969857"/>
            <a:ext cx="7173388" cy="58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defTabSz="1087636">
              <a:spcBef>
                <a:spcPts val="600"/>
              </a:spcBef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Führung</a:t>
            </a:r>
            <a:r>
              <a:rPr b="1" dirty="0"/>
              <a:t>:</a:t>
            </a:r>
            <a:r>
              <a:rPr dirty="0"/>
              <a:t> "Die </a:t>
            </a:r>
            <a:r>
              <a:rPr dirty="0" err="1"/>
              <a:t>Krise</a:t>
            </a:r>
            <a:r>
              <a:rPr dirty="0"/>
              <a:t> war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Zeichen</a:t>
            </a:r>
            <a:r>
              <a:rPr dirty="0"/>
              <a:t> </a:t>
            </a:r>
            <a:r>
              <a:rPr dirty="0" err="1"/>
              <a:t>schlechte</a:t>
            </a:r>
            <a:r>
              <a:rPr lang="de-DE" dirty="0"/>
              <a:t>r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(</a:t>
            </a:r>
            <a:r>
              <a:rPr dirty="0" err="1"/>
              <a:t>nach</a:t>
            </a:r>
            <a:r>
              <a:rPr dirty="0"/>
              <a:t> Art, </a:t>
            </a:r>
            <a:r>
              <a:rPr dirty="0" err="1"/>
              <a:t>Größe</a:t>
            </a:r>
            <a:r>
              <a:rPr dirty="0"/>
              <a:t> und </a:t>
            </a:r>
            <a:r>
              <a:rPr dirty="0" err="1"/>
              <a:t>Umsatz</a:t>
            </a:r>
            <a:r>
              <a:rPr dirty="0"/>
              <a:t>)"</a:t>
            </a:r>
          </a:p>
        </p:txBody>
      </p:sp>
      <p:sp>
        <p:nvSpPr>
          <p:cNvPr id="323" name="Gerader Verbinder 8"/>
          <p:cNvSpPr/>
          <p:nvPr/>
        </p:nvSpPr>
        <p:spPr>
          <a:xfrm flipH="1" flipV="1">
            <a:off x="4571028" y="3531732"/>
            <a:ext cx="7398281" cy="19292"/>
          </a:xfrm>
          <a:prstGeom prst="line">
            <a:avLst/>
          </a:prstGeom>
          <a:ln w="6350">
            <a:solidFill>
              <a:schemeClr val="accent1"/>
            </a:solidFill>
            <a:prstDash val="dash"/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4" name="Gerader Verbinder 99"/>
          <p:cNvSpPr/>
          <p:nvPr/>
        </p:nvSpPr>
        <p:spPr>
          <a:xfrm flipH="1" flipV="1">
            <a:off x="4517977" y="5003698"/>
            <a:ext cx="7451332" cy="43406"/>
          </a:xfrm>
          <a:prstGeom prst="line">
            <a:avLst/>
          </a:prstGeom>
          <a:ln w="6350">
            <a:solidFill>
              <a:schemeClr val="accent1"/>
            </a:solidFill>
            <a:prstDash val="dash"/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5" name="Subtitle 2"/>
          <p:cNvSpPr txBox="1"/>
          <p:nvPr/>
        </p:nvSpPr>
        <p:spPr>
          <a:xfrm>
            <a:off x="4795558" y="2820122"/>
            <a:ext cx="1273940" cy="527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Organisation</a:t>
            </a:r>
            <a:br>
              <a:rPr b="1" dirty="0"/>
            </a:br>
            <a:r>
              <a:rPr b="1" dirty="0" err="1"/>
              <a:t>nach</a:t>
            </a:r>
            <a:r>
              <a:rPr b="1" dirty="0"/>
              <a:t> </a:t>
            </a:r>
            <a:r>
              <a:rPr b="1" dirty="0" err="1"/>
              <a:t>Typ</a:t>
            </a:r>
            <a:endParaRPr b="1" dirty="0"/>
          </a:p>
        </p:txBody>
      </p:sp>
      <p:sp>
        <p:nvSpPr>
          <p:cNvPr id="326" name="Subtitle 2"/>
          <p:cNvSpPr txBox="1"/>
          <p:nvPr/>
        </p:nvSpPr>
        <p:spPr>
          <a:xfrm>
            <a:off x="4795558" y="3974087"/>
            <a:ext cx="1273940" cy="527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Organisation</a:t>
            </a:r>
            <a:br>
              <a:rPr b="1" dirty="0"/>
            </a:br>
            <a:r>
              <a:rPr b="1" dirty="0" err="1"/>
              <a:t>nach</a:t>
            </a:r>
            <a:r>
              <a:rPr b="1" dirty="0"/>
              <a:t> </a:t>
            </a:r>
            <a:r>
              <a:rPr b="1" dirty="0" err="1"/>
              <a:t>Größe</a:t>
            </a:r>
            <a:endParaRPr b="1" dirty="0"/>
          </a:p>
        </p:txBody>
      </p:sp>
      <p:sp>
        <p:nvSpPr>
          <p:cNvPr id="327" name="Subtitle 2"/>
          <p:cNvSpPr txBox="1"/>
          <p:nvPr/>
        </p:nvSpPr>
        <p:spPr>
          <a:xfrm>
            <a:off x="4718392" y="5238884"/>
            <a:ext cx="1273940" cy="773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Organisation</a:t>
            </a:r>
            <a:br>
              <a:rPr b="1" dirty="0"/>
            </a:br>
            <a:r>
              <a:rPr b="1" dirty="0" err="1"/>
              <a:t>nach</a:t>
            </a:r>
            <a:br>
              <a:rPr b="1" dirty="0"/>
            </a:br>
            <a:r>
              <a:rPr b="1" dirty="0" err="1"/>
              <a:t>Umsatzerlöse</a:t>
            </a:r>
            <a:endParaRPr b="1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ubtitle 2"/>
          <p:cNvSpPr txBox="1"/>
          <p:nvPr/>
        </p:nvSpPr>
        <p:spPr>
          <a:xfrm>
            <a:off x="89495" y="1875762"/>
            <a:ext cx="4528994" cy="4780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Von den </a:t>
            </a:r>
            <a:r>
              <a:rPr dirty="0" err="1"/>
              <a:t>Unternehmen</a:t>
            </a:r>
            <a:r>
              <a:rPr dirty="0"/>
              <a:t>, die in den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gegangen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, </a:t>
            </a:r>
            <a:r>
              <a:rPr dirty="0" err="1"/>
              <a:t>stimmen</a:t>
            </a:r>
            <a:r>
              <a:rPr dirty="0"/>
              <a:t> 78 %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Fähigkeiten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. 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Positive </a:t>
            </a:r>
            <a:r>
              <a:rPr dirty="0" err="1"/>
              <a:t>Erkenntnisse</a:t>
            </a:r>
            <a:r>
              <a:rPr dirty="0"/>
              <a:t> </a:t>
            </a:r>
            <a:r>
              <a:rPr dirty="0" err="1"/>
              <a:t>aus</a:t>
            </a:r>
            <a:r>
              <a:rPr dirty="0"/>
              <a:t> dem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lassen</a:t>
            </a:r>
            <a:r>
              <a:rPr dirty="0"/>
              <a:t> </a:t>
            </a:r>
            <a:r>
              <a:rPr dirty="0" err="1"/>
              <a:t>sich</a:t>
            </a:r>
            <a:r>
              <a:rPr dirty="0"/>
              <a:t> in die Zeit </a:t>
            </a:r>
            <a:r>
              <a:rPr dirty="0" err="1"/>
              <a:t>nach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übertragen</a:t>
            </a:r>
            <a:r>
              <a:rPr dirty="0"/>
              <a:t>: 79 %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Folge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eingeführten</a:t>
            </a:r>
            <a:r>
              <a:rPr dirty="0"/>
              <a:t> </a:t>
            </a:r>
            <a:r>
              <a:rPr dirty="0" err="1"/>
              <a:t>Änderungen</a:t>
            </a:r>
            <a:r>
              <a:rPr dirty="0"/>
              <a:t> an den </a:t>
            </a:r>
            <a:r>
              <a:rPr dirty="0" err="1"/>
              <a:t>Teamstrukturen</a:t>
            </a:r>
            <a:r>
              <a:rPr dirty="0"/>
              <a:t> </a:t>
            </a:r>
            <a:r>
              <a:rPr dirty="0" err="1"/>
              <a:t>beibehalten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, 74 %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enge</a:t>
            </a:r>
            <a:r>
              <a:rPr dirty="0"/>
              <a:t> </a:t>
            </a:r>
            <a:r>
              <a:rPr dirty="0" err="1"/>
              <a:t>Zusammenarbeit</a:t>
            </a:r>
            <a:r>
              <a:rPr dirty="0"/>
              <a:t> </a:t>
            </a:r>
            <a:r>
              <a:rPr dirty="0" err="1"/>
              <a:t>zwischen</a:t>
            </a:r>
            <a:r>
              <a:rPr dirty="0"/>
              <a:t> </a:t>
            </a:r>
            <a:r>
              <a:rPr dirty="0" err="1"/>
              <a:t>funktionsübergreifenden</a:t>
            </a:r>
            <a:r>
              <a:rPr dirty="0"/>
              <a:t> Teams </a:t>
            </a:r>
            <a:r>
              <a:rPr dirty="0" err="1"/>
              <a:t>fortgesetzt</a:t>
            </a:r>
            <a:r>
              <a:rPr dirty="0"/>
              <a:t> </a:t>
            </a:r>
            <a:r>
              <a:rPr dirty="0" err="1"/>
              <a:t>wurde</a:t>
            </a:r>
            <a:r>
              <a:rPr dirty="0"/>
              <a:t>, und 71 %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klareres</a:t>
            </a:r>
            <a:r>
              <a:rPr dirty="0"/>
              <a:t> </a:t>
            </a:r>
            <a:r>
              <a:rPr dirty="0" err="1"/>
              <a:t>Verständnis</a:t>
            </a:r>
            <a:r>
              <a:rPr dirty="0"/>
              <a:t> der </a:t>
            </a:r>
            <a:r>
              <a:rPr dirty="0" err="1"/>
              <a:t>Prioritäten</a:t>
            </a:r>
            <a:r>
              <a:rPr dirty="0"/>
              <a:t> des </a:t>
            </a:r>
            <a:r>
              <a:rPr dirty="0" err="1"/>
              <a:t>Unternehmens</a:t>
            </a:r>
            <a:r>
              <a:rPr dirty="0"/>
              <a:t> die Vision und der Sinn </a:t>
            </a:r>
            <a:r>
              <a:rPr dirty="0" err="1"/>
              <a:t>für</a:t>
            </a:r>
            <a:r>
              <a:rPr dirty="0"/>
              <a:t> die </a:t>
            </a:r>
            <a:r>
              <a:rPr dirty="0" err="1"/>
              <a:t>Richtung</a:t>
            </a:r>
            <a:r>
              <a:rPr dirty="0"/>
              <a:t> </a:t>
            </a:r>
            <a:r>
              <a:rPr dirty="0" err="1"/>
              <a:t>erneuert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.</a:t>
            </a:r>
          </a:p>
        </p:txBody>
      </p:sp>
      <p:sp>
        <p:nvSpPr>
          <p:cNvPr id="331" name="TextBox 87"/>
          <p:cNvSpPr txBox="1"/>
          <p:nvPr/>
        </p:nvSpPr>
        <p:spPr>
          <a:xfrm>
            <a:off x="595998" y="6546204"/>
            <a:ext cx="5454282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Brightline Initiative in Zusammenarbeit mit Quartz Insights 2018</a:t>
            </a:r>
          </a:p>
        </p:txBody>
      </p:sp>
      <p:sp>
        <p:nvSpPr>
          <p:cNvPr id="332" name="Subtitle 2"/>
          <p:cNvSpPr txBox="1"/>
          <p:nvPr/>
        </p:nvSpPr>
        <p:spPr>
          <a:xfrm>
            <a:off x="2064625" y="1194478"/>
            <a:ext cx="10318648" cy="527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"</a:t>
            </a:r>
            <a:r>
              <a:rPr dirty="0" err="1"/>
              <a:t>Insgesamt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 die </a:t>
            </a:r>
            <a:r>
              <a:rPr dirty="0" err="1"/>
              <a:t>Fähigkeiten</a:t>
            </a:r>
            <a:r>
              <a:rPr dirty="0"/>
              <a:t> </a:t>
            </a:r>
            <a:r>
              <a:rPr dirty="0" err="1"/>
              <a:t>meiner</a:t>
            </a:r>
            <a:r>
              <a:rPr dirty="0"/>
              <a:t> </a:t>
            </a:r>
            <a:r>
              <a:rPr dirty="0" err="1"/>
              <a:t>Organisation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" und "Die </a:t>
            </a:r>
            <a:r>
              <a:rPr dirty="0" err="1"/>
              <a:t>Fähigkeiten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"</a:t>
            </a:r>
          </a:p>
        </p:txBody>
      </p:sp>
      <p:graphicFrame>
        <p:nvGraphicFramePr>
          <p:cNvPr id="333" name="Content Placeholder 6"/>
          <p:cNvGraphicFramePr/>
          <p:nvPr/>
        </p:nvGraphicFramePr>
        <p:xfrm>
          <a:off x="4746504" y="1600569"/>
          <a:ext cx="7380506" cy="4949552"/>
        </p:xfrm>
        <a:graphic>
          <a:graphicData uri="http://schemas.openxmlformats.org/drawingml/2006/table">
            <a:tbl>
              <a:tblPr bandRow="1"/>
              <a:tblGrid>
                <a:gridCol w="1450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4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598">
                <a:tc rowSpan="2">
                  <a:txBody>
                    <a:bodyPr/>
                    <a:lstStyle/>
                    <a:p>
                      <a:pPr algn="ctr">
                        <a:defRPr sz="1400"/>
                      </a:pPr>
                      <a:endParaRPr/>
                    </a:p>
                  </a:txBody>
                  <a:tcPr marL="45729" marR="45729" marT="45729" marB="45729" anchor="b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600" i="1"/>
                      </a:pPr>
                      <a:endParaRPr/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59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Zustimmen</a:t>
                      </a: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Ablehnen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40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Unternehmen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ging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 den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Krisenmodus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78% der Befragten, die zustimmen, dass ihre Organisation in den Krisenmodus gegangen ist, stimmen auch zu, dass die Fähigkeiten ihrer Organisation zur Strategieumsetzung als Ergebnis der Krise stärker geworden sind (n=890)</a:t>
                      </a: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5 %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Befragten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zustimmen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dass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ihre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 den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Krisenmodus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gegangen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ist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lang="de-DE"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verneinten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dass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Fähigkeiten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ihrer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Strategieumsetzung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als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Folge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stärker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geworden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sind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(n=59)</a:t>
                      </a: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4B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640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Unternehmen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lang="de-DE"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ging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nicht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 den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Krisenmodus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47%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Befragten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nicht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Meinung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sind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dass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ihre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 den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Krisenmodus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gegangen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ist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stimmen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dass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Fähigkeiten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ihrer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Strategieumsetzung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als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Folge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stärker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geworden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sind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(n=18)</a:t>
                      </a: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39%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Befragten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nicht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Meinung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sind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dass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ihre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 den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Krisenmodus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gegangen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ist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sind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auch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nicht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Meinung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dass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Fähigkeiten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ihrer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Strategieumsetzung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durch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die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stärker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geworden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sind</a:t>
                      </a:r>
                      <a:r>
                        <a:rPr sz="1600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(n=14)</a:t>
                      </a:r>
                    </a:p>
                  </a:txBody>
                  <a:tcPr marL="45729" marR="45729" marT="45729" marB="4572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platzhalter 1">
            <a:extLst>
              <a:ext uri="{FF2B5EF4-FFF2-40B4-BE49-F238E27FC236}">
                <a16:creationId xmlns:a16="http://schemas.microsoft.com/office/drawing/2014/main" id="{42A73832-4140-4A49-87AD-E68DC75B055A}"/>
              </a:ext>
            </a:extLst>
          </p:cNvPr>
          <p:cNvSpPr txBox="1">
            <a:spLocks/>
          </p:cNvSpPr>
          <p:nvPr/>
        </p:nvSpPr>
        <p:spPr>
          <a:xfrm>
            <a:off x="1040295" y="524626"/>
            <a:ext cx="10897705" cy="69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800100" marR="0" indent="-3429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325879" marR="0" indent="-41147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8288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2860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de-DE" sz="3400" dirty="0"/>
              <a:t>Aus der Krise lernen: Der Blick über den Krisenmodus hinaus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011913" y="527121"/>
            <a:ext cx="10901334" cy="1013016"/>
          </a:xfrm>
          <a:prstGeom prst="rect">
            <a:avLst/>
          </a:prstGeom>
        </p:spPr>
        <p:txBody>
          <a:bodyPr/>
          <a:lstStyle>
            <a:lvl1pPr>
              <a:lnSpc>
                <a:spcPct val="81000"/>
              </a:lnSpc>
            </a:lvl1pPr>
          </a:lstStyle>
          <a:p>
            <a:r>
              <a:rPr dirty="0" err="1"/>
              <a:t>Aus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:</a:t>
            </a:r>
            <a:r>
              <a:rPr lang="de-DE" dirty="0"/>
              <a:t> Die Lehren aus dem Krisenmodus anwenden</a:t>
            </a:r>
            <a:endParaRPr dirty="0"/>
          </a:p>
        </p:txBody>
      </p:sp>
      <p:sp>
        <p:nvSpPr>
          <p:cNvPr id="336" name="Subtitle 2"/>
          <p:cNvSpPr txBox="1"/>
          <p:nvPr/>
        </p:nvSpPr>
        <p:spPr>
          <a:xfrm>
            <a:off x="65382" y="1698132"/>
            <a:ext cx="4037316" cy="514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Von den </a:t>
            </a:r>
            <a:r>
              <a:rPr dirty="0" err="1"/>
              <a:t>Unternehmen</a:t>
            </a:r>
            <a:r>
              <a:rPr dirty="0"/>
              <a:t>, die in den </a:t>
            </a:r>
            <a:br>
              <a:rPr dirty="0"/>
            </a:b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gegangen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, </a:t>
            </a:r>
            <a:r>
              <a:rPr dirty="0" err="1"/>
              <a:t>stimmen</a:t>
            </a:r>
            <a:r>
              <a:rPr dirty="0"/>
              <a:t> </a:t>
            </a:r>
            <a:br>
              <a:rPr dirty="0"/>
            </a:br>
            <a:r>
              <a:rPr dirty="0"/>
              <a:t>78 %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br>
              <a:rPr dirty="0"/>
            </a:br>
            <a:r>
              <a:rPr dirty="0" err="1"/>
              <a:t>Fähigkeiten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Strategieumsetzung</a:t>
            </a:r>
            <a:r>
              <a:rPr dirty="0"/>
              <a:t> </a:t>
            </a:r>
            <a:br>
              <a:rPr dirty="0"/>
            </a:br>
            <a:r>
              <a:rPr dirty="0" err="1"/>
              <a:t>durch</a:t>
            </a:r>
            <a:r>
              <a:rPr dirty="0"/>
              <a:t>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.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Positive </a:t>
            </a:r>
            <a:r>
              <a:rPr dirty="0" err="1"/>
              <a:t>Erkenntnisse</a:t>
            </a:r>
            <a:r>
              <a:rPr dirty="0"/>
              <a:t> </a:t>
            </a:r>
            <a:r>
              <a:rPr dirty="0" err="1"/>
              <a:t>aus</a:t>
            </a:r>
            <a:r>
              <a:rPr dirty="0"/>
              <a:t> dem </a:t>
            </a:r>
            <a:r>
              <a:rPr dirty="0" err="1"/>
              <a:t>Krisen</a:t>
            </a:r>
            <a:r>
              <a:rPr lang="de-DE" dirty="0"/>
              <a:t>-</a:t>
            </a:r>
            <a:r>
              <a:rPr dirty="0"/>
              <a:t>modus </a:t>
            </a:r>
            <a:r>
              <a:rPr dirty="0" err="1"/>
              <a:t>lassen</a:t>
            </a:r>
            <a:r>
              <a:rPr dirty="0"/>
              <a:t> </a:t>
            </a:r>
            <a:r>
              <a:rPr dirty="0" err="1"/>
              <a:t>sich</a:t>
            </a:r>
            <a:r>
              <a:rPr dirty="0"/>
              <a:t> in die Zeit </a:t>
            </a:r>
            <a:r>
              <a:rPr dirty="0" err="1"/>
              <a:t>nach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übertragen</a:t>
            </a:r>
            <a:r>
              <a:rPr dirty="0"/>
              <a:t>: 79 %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Folge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eingeführten</a:t>
            </a:r>
            <a:r>
              <a:rPr dirty="0"/>
              <a:t> </a:t>
            </a:r>
            <a:r>
              <a:rPr dirty="0" err="1"/>
              <a:t>Änderungen</a:t>
            </a:r>
            <a:r>
              <a:rPr dirty="0"/>
              <a:t> an den Team</a:t>
            </a:r>
            <a:r>
              <a:rPr lang="de-DE" dirty="0"/>
              <a:t>-</a:t>
            </a:r>
            <a:r>
              <a:rPr dirty="0" err="1"/>
              <a:t>strukturen</a:t>
            </a:r>
            <a:r>
              <a:rPr dirty="0"/>
              <a:t> </a:t>
            </a:r>
            <a:r>
              <a:rPr dirty="0" err="1"/>
              <a:t>beibehalten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, 74 %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enge</a:t>
            </a:r>
            <a:r>
              <a:rPr dirty="0"/>
              <a:t> </a:t>
            </a:r>
            <a:r>
              <a:rPr dirty="0" err="1"/>
              <a:t>Zusammen</a:t>
            </a:r>
            <a:r>
              <a:rPr lang="de-DE" dirty="0"/>
              <a:t>-</a:t>
            </a:r>
            <a:r>
              <a:rPr dirty="0" err="1"/>
              <a:t>arbeit</a:t>
            </a:r>
            <a:r>
              <a:rPr dirty="0"/>
              <a:t> </a:t>
            </a:r>
            <a:r>
              <a:rPr dirty="0" err="1"/>
              <a:t>zwischen</a:t>
            </a:r>
            <a:r>
              <a:rPr dirty="0"/>
              <a:t> </a:t>
            </a:r>
            <a:r>
              <a:rPr dirty="0" err="1"/>
              <a:t>funktionsübergreifenden</a:t>
            </a:r>
            <a:r>
              <a:rPr dirty="0"/>
              <a:t> Teams </a:t>
            </a:r>
            <a:r>
              <a:rPr dirty="0" err="1"/>
              <a:t>fortgesetzt</a:t>
            </a:r>
            <a:r>
              <a:rPr dirty="0"/>
              <a:t> </a:t>
            </a:r>
            <a:r>
              <a:rPr dirty="0" err="1"/>
              <a:t>wurde</a:t>
            </a:r>
            <a:r>
              <a:rPr dirty="0"/>
              <a:t>, und 71 %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klareres</a:t>
            </a:r>
            <a:r>
              <a:rPr dirty="0"/>
              <a:t> Ver</a:t>
            </a:r>
            <a:r>
              <a:rPr lang="de-DE" dirty="0"/>
              <a:t>-</a:t>
            </a:r>
            <a:r>
              <a:rPr dirty="0" err="1"/>
              <a:t>ständnis</a:t>
            </a:r>
            <a:r>
              <a:rPr dirty="0"/>
              <a:t> der </a:t>
            </a:r>
            <a:r>
              <a:rPr dirty="0" err="1"/>
              <a:t>Prioritäten</a:t>
            </a:r>
            <a:r>
              <a:rPr dirty="0"/>
              <a:t> der </a:t>
            </a:r>
            <a:r>
              <a:rPr dirty="0" err="1"/>
              <a:t>Organisation</a:t>
            </a:r>
            <a:r>
              <a:rPr dirty="0"/>
              <a:t> die Vision und der Sinn </a:t>
            </a:r>
            <a:r>
              <a:rPr dirty="0" err="1"/>
              <a:t>für</a:t>
            </a:r>
            <a:r>
              <a:rPr dirty="0"/>
              <a:t> die </a:t>
            </a:r>
            <a:r>
              <a:rPr dirty="0" err="1"/>
              <a:t>Richtung</a:t>
            </a:r>
            <a:r>
              <a:rPr dirty="0"/>
              <a:t> </a:t>
            </a:r>
            <a:r>
              <a:rPr dirty="0" err="1"/>
              <a:t>erneuert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.</a:t>
            </a:r>
          </a:p>
        </p:txBody>
      </p:sp>
      <p:sp>
        <p:nvSpPr>
          <p:cNvPr id="337" name="TextBox 87"/>
          <p:cNvSpPr txBox="1"/>
          <p:nvPr/>
        </p:nvSpPr>
        <p:spPr>
          <a:xfrm>
            <a:off x="4057654" y="6426649"/>
            <a:ext cx="5454283" cy="22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Brightline Initiative in Zusammenarbeit mit Quartz Insights 2018</a:t>
            </a:r>
          </a:p>
        </p:txBody>
      </p:sp>
      <p:sp>
        <p:nvSpPr>
          <p:cNvPr id="338" name="Subtitle 2"/>
          <p:cNvSpPr txBox="1"/>
          <p:nvPr/>
        </p:nvSpPr>
        <p:spPr>
          <a:xfrm>
            <a:off x="3711596" y="1901016"/>
            <a:ext cx="8201651" cy="860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defTabSz="1087636">
              <a:spcBef>
                <a:spcPts val="600"/>
              </a:spcBef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"Von den 75 % der </a:t>
            </a:r>
            <a:r>
              <a:rPr dirty="0" err="1"/>
              <a:t>Befragten</a:t>
            </a:r>
            <a:r>
              <a:rPr dirty="0"/>
              <a:t>, die der </a:t>
            </a:r>
            <a:r>
              <a:rPr dirty="0" err="1"/>
              <a:t>Meinung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Fähigkeiten</a:t>
            </a:r>
            <a:r>
              <a:rPr dirty="0"/>
              <a:t> </a:t>
            </a:r>
            <a:r>
              <a:rPr dirty="0" err="1"/>
              <a:t>ihrer</a:t>
            </a:r>
            <a:r>
              <a:rPr dirty="0"/>
              <a:t> </a:t>
            </a:r>
            <a:r>
              <a:rPr dirty="0" err="1"/>
              <a:t>Organisation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 </a:t>
            </a:r>
            <a:r>
              <a:rPr dirty="0" err="1"/>
              <a:t>wurden</a:t>
            </a:r>
            <a:r>
              <a:rPr dirty="0"/>
              <a:t>, </a:t>
            </a:r>
            <a:r>
              <a:rPr dirty="0" err="1"/>
              <a:t>sind</a:t>
            </a:r>
            <a:r>
              <a:rPr dirty="0"/>
              <a:t> dies die </a:t>
            </a:r>
            <a:r>
              <a:rPr dirty="0" err="1"/>
              <a:t>häufigsten</a:t>
            </a:r>
            <a:r>
              <a:rPr dirty="0"/>
              <a:t> </a:t>
            </a:r>
            <a:r>
              <a:rPr dirty="0" err="1"/>
              <a:t>Veränderungen</a:t>
            </a:r>
            <a:r>
              <a:rPr dirty="0"/>
              <a:t>:"</a:t>
            </a:r>
          </a:p>
        </p:txBody>
      </p:sp>
      <p:graphicFrame>
        <p:nvGraphicFramePr>
          <p:cNvPr id="339" name="Chart 3"/>
          <p:cNvGraphicFramePr/>
          <p:nvPr/>
        </p:nvGraphicFramePr>
        <p:xfrm>
          <a:off x="8321837" y="2616251"/>
          <a:ext cx="3463926" cy="359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0" name="Subtitle 2"/>
          <p:cNvSpPr txBox="1"/>
          <p:nvPr/>
        </p:nvSpPr>
        <p:spPr>
          <a:xfrm>
            <a:off x="4493079" y="2844504"/>
            <a:ext cx="3783638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Priorisierung von strategischen Initiativen</a:t>
            </a:r>
          </a:p>
        </p:txBody>
      </p:sp>
      <p:sp>
        <p:nvSpPr>
          <p:cNvPr id="341" name="Subtitle 2"/>
          <p:cNvSpPr txBox="1"/>
          <p:nvPr/>
        </p:nvSpPr>
        <p:spPr>
          <a:xfrm>
            <a:off x="3856197" y="3129664"/>
            <a:ext cx="4497726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Geschwindigkeit bei der Ausführung bestehender Prozesse</a:t>
            </a:r>
          </a:p>
        </p:txBody>
      </p:sp>
      <p:sp>
        <p:nvSpPr>
          <p:cNvPr id="342" name="Subtitle 2"/>
          <p:cNvSpPr txBox="1"/>
          <p:nvPr/>
        </p:nvSpPr>
        <p:spPr>
          <a:xfrm>
            <a:off x="3675284" y="3608097"/>
            <a:ext cx="4733427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Geschwindigkeit der gesamten Entscheidungsfindung</a:t>
            </a:r>
          </a:p>
        </p:txBody>
      </p:sp>
      <p:sp>
        <p:nvSpPr>
          <p:cNvPr id="343" name="Subtitle 2"/>
          <p:cNvSpPr txBox="1"/>
          <p:nvPr/>
        </p:nvSpPr>
        <p:spPr>
          <a:xfrm>
            <a:off x="4620917" y="3937974"/>
            <a:ext cx="3783638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Befähigung des Krisenteams</a:t>
            </a:r>
          </a:p>
        </p:txBody>
      </p:sp>
      <p:sp>
        <p:nvSpPr>
          <p:cNvPr id="344" name="Subtitle 2"/>
          <p:cNvSpPr txBox="1"/>
          <p:nvPr/>
        </p:nvSpPr>
        <p:spPr>
          <a:xfrm>
            <a:off x="3454817" y="4214254"/>
            <a:ext cx="4949738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Einbindung der Führungsebene in das Tagesgeschäft des Teams</a:t>
            </a:r>
          </a:p>
        </p:txBody>
      </p:sp>
      <p:sp>
        <p:nvSpPr>
          <p:cNvPr id="345" name="Subtitle 2"/>
          <p:cNvSpPr txBox="1"/>
          <p:nvPr/>
        </p:nvSpPr>
        <p:spPr>
          <a:xfrm>
            <a:off x="4157486" y="4698484"/>
            <a:ext cx="4247069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Verantwortlichkeiten in der Führung</a:t>
            </a:r>
          </a:p>
        </p:txBody>
      </p:sp>
      <p:sp>
        <p:nvSpPr>
          <p:cNvPr id="346" name="Subtitle 2"/>
          <p:cNvSpPr txBox="1"/>
          <p:nvPr/>
        </p:nvSpPr>
        <p:spPr>
          <a:xfrm>
            <a:off x="3787445" y="5074411"/>
            <a:ext cx="4617110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Erhöhte Entscheidungsfindung durch autonome Teams</a:t>
            </a:r>
          </a:p>
        </p:txBody>
      </p:sp>
      <p:sp>
        <p:nvSpPr>
          <p:cNvPr id="347" name="Subtitle 2"/>
          <p:cNvSpPr txBox="1"/>
          <p:nvPr/>
        </p:nvSpPr>
        <p:spPr>
          <a:xfrm>
            <a:off x="5165037" y="5358237"/>
            <a:ext cx="3239518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Team Strukturen und Verantwortlichkeiten</a:t>
            </a:r>
          </a:p>
        </p:txBody>
      </p:sp>
      <p:sp>
        <p:nvSpPr>
          <p:cNvPr id="348" name="Subtitle 2"/>
          <p:cNvSpPr txBox="1"/>
          <p:nvPr/>
        </p:nvSpPr>
        <p:spPr>
          <a:xfrm>
            <a:off x="5804554" y="5830230"/>
            <a:ext cx="2600001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Interne Kommunikation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ubtitle 2"/>
          <p:cNvSpPr txBox="1"/>
          <p:nvPr/>
        </p:nvSpPr>
        <p:spPr>
          <a:xfrm>
            <a:off x="51903" y="1810718"/>
            <a:ext cx="4616082" cy="4945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Während</a:t>
            </a:r>
            <a:r>
              <a:rPr dirty="0"/>
              <a:t> 75 % der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angaben</a:t>
            </a:r>
            <a:r>
              <a:rPr dirty="0"/>
              <a:t>, </a:t>
            </a:r>
            <a:br>
              <a:rPr dirty="0"/>
            </a:b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Erfahrung</a:t>
            </a:r>
            <a:r>
              <a:rPr dirty="0"/>
              <a:t> des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br>
              <a:rPr dirty="0"/>
            </a:br>
            <a:r>
              <a:rPr dirty="0"/>
              <a:t>in der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 hat, </a:t>
            </a:r>
            <a:br>
              <a:rPr dirty="0"/>
            </a:br>
            <a:r>
              <a:rPr dirty="0" err="1"/>
              <a:t>gibt</a:t>
            </a:r>
            <a:r>
              <a:rPr dirty="0"/>
              <a:t> es </a:t>
            </a:r>
            <a:r>
              <a:rPr dirty="0" err="1"/>
              <a:t>spezifische</a:t>
            </a:r>
            <a:r>
              <a:rPr dirty="0"/>
              <a:t> </a:t>
            </a:r>
            <a:r>
              <a:rPr dirty="0" err="1"/>
              <a:t>Fähigkeiten</a:t>
            </a:r>
            <a:r>
              <a:rPr dirty="0"/>
              <a:t> und </a:t>
            </a:r>
            <a:br>
              <a:rPr dirty="0"/>
            </a:br>
            <a:r>
              <a:rPr dirty="0" err="1"/>
              <a:t>Veränderungen</a:t>
            </a:r>
            <a:r>
              <a:rPr dirty="0"/>
              <a:t> in der </a:t>
            </a:r>
            <a:r>
              <a:rPr dirty="0" err="1"/>
              <a:t>Arbeitsweise</a:t>
            </a:r>
            <a:r>
              <a:rPr dirty="0"/>
              <a:t>, </a:t>
            </a:r>
            <a:br>
              <a:rPr dirty="0"/>
            </a:br>
            <a:r>
              <a:rPr dirty="0"/>
              <a:t>die </a:t>
            </a:r>
            <a:r>
              <a:rPr dirty="0" err="1"/>
              <a:t>sich</a:t>
            </a:r>
            <a:r>
              <a:rPr dirty="0"/>
              <a:t> </a:t>
            </a:r>
            <a:r>
              <a:rPr dirty="0" err="1"/>
              <a:t>aus</a:t>
            </a:r>
            <a:r>
              <a:rPr dirty="0"/>
              <a:t> dem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entwickeln</a:t>
            </a:r>
            <a:r>
              <a:rPr dirty="0"/>
              <a:t> </a:t>
            </a:r>
            <a:br>
              <a:rPr dirty="0"/>
            </a:br>
            <a:r>
              <a:rPr dirty="0"/>
              <a:t>und die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Organisationen</a:t>
            </a:r>
            <a:r>
              <a:rPr dirty="0"/>
              <a:t>, die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Fähigkeiten</a:t>
            </a:r>
            <a:r>
              <a:rPr dirty="0"/>
              <a:t> </a:t>
            </a:r>
            <a:br>
              <a:rPr dirty="0"/>
            </a:b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verbessern</a:t>
            </a:r>
            <a:r>
              <a:rPr dirty="0"/>
              <a:t> </a:t>
            </a:r>
            <a:r>
              <a:rPr dirty="0" err="1"/>
              <a:t>wollen</a:t>
            </a:r>
            <a:r>
              <a:rPr dirty="0"/>
              <a:t>, </a:t>
            </a:r>
            <a:br>
              <a:rPr dirty="0"/>
            </a:br>
            <a:r>
              <a:rPr dirty="0" err="1"/>
              <a:t>besonders</a:t>
            </a:r>
            <a:r>
              <a:rPr dirty="0"/>
              <a:t> </a:t>
            </a:r>
            <a:r>
              <a:rPr dirty="0" err="1"/>
              <a:t>nützlich</a:t>
            </a:r>
            <a:r>
              <a:rPr dirty="0"/>
              <a:t> sein </a:t>
            </a:r>
            <a:r>
              <a:rPr dirty="0" err="1"/>
              <a:t>können</a:t>
            </a:r>
            <a:r>
              <a:rPr dirty="0"/>
              <a:t>. </a:t>
            </a:r>
            <a:endParaRPr sz="28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Konkret</a:t>
            </a:r>
            <a:r>
              <a:rPr dirty="0"/>
              <a:t> </a:t>
            </a:r>
            <a:r>
              <a:rPr dirty="0" err="1"/>
              <a:t>gibt</a:t>
            </a:r>
            <a:r>
              <a:rPr dirty="0"/>
              <a:t> es 4 </a:t>
            </a:r>
            <a:r>
              <a:rPr dirty="0" err="1"/>
              <a:t>Maßnahmen</a:t>
            </a:r>
            <a:r>
              <a:rPr dirty="0"/>
              <a:t>, die auf die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angewendet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</a:t>
            </a:r>
            <a:r>
              <a:rPr dirty="0" err="1"/>
              <a:t>können</a:t>
            </a:r>
            <a:r>
              <a:rPr dirty="0"/>
              <a:t>: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15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Priorisierung</a:t>
            </a:r>
            <a:r>
              <a:rPr dirty="0"/>
              <a:t> von </a:t>
            </a:r>
            <a:r>
              <a:rPr dirty="0" err="1"/>
              <a:t>strategischen</a:t>
            </a:r>
            <a:r>
              <a:rPr dirty="0"/>
              <a:t> </a:t>
            </a:r>
            <a:r>
              <a:rPr dirty="0" err="1"/>
              <a:t>Initiativen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15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Schnelligkeit</a:t>
            </a:r>
            <a:r>
              <a:rPr dirty="0"/>
              <a:t> </a:t>
            </a:r>
            <a:r>
              <a:rPr dirty="0" err="1"/>
              <a:t>bei</a:t>
            </a:r>
            <a:r>
              <a:rPr dirty="0"/>
              <a:t> der </a:t>
            </a:r>
            <a:r>
              <a:rPr dirty="0" err="1"/>
              <a:t>Entscheidungsfindung</a:t>
            </a:r>
            <a:r>
              <a:rPr dirty="0"/>
              <a:t> und </a:t>
            </a:r>
            <a:br>
              <a:rPr dirty="0"/>
            </a:br>
            <a:r>
              <a:rPr lang="de-DE" dirty="0"/>
              <a:t>der </a:t>
            </a:r>
            <a:r>
              <a:rPr dirty="0" err="1"/>
              <a:t>Ausführung</a:t>
            </a:r>
            <a:r>
              <a:rPr dirty="0"/>
              <a:t> von </a:t>
            </a:r>
            <a:r>
              <a:rPr dirty="0" err="1"/>
              <a:t>Prozessen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15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Befähigung</a:t>
            </a:r>
            <a:r>
              <a:rPr dirty="0"/>
              <a:t> von Teams und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15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I</a:t>
            </a:r>
            <a:r>
              <a:rPr dirty="0" err="1"/>
              <a:t>nterne</a:t>
            </a:r>
            <a:r>
              <a:rPr dirty="0"/>
              <a:t> </a:t>
            </a:r>
            <a:r>
              <a:rPr dirty="0" err="1"/>
              <a:t>Kommunikation</a:t>
            </a:r>
            <a:r>
              <a:rPr dirty="0"/>
              <a:t>.</a:t>
            </a:r>
          </a:p>
        </p:txBody>
      </p:sp>
      <p:sp>
        <p:nvSpPr>
          <p:cNvPr id="352" name="TextBox 87"/>
          <p:cNvSpPr txBox="1"/>
          <p:nvPr/>
        </p:nvSpPr>
        <p:spPr>
          <a:xfrm>
            <a:off x="3462911" y="6558151"/>
            <a:ext cx="5454283" cy="22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Brightline Initiative in Zusammenarbeit mit Quartz Insights 2018</a:t>
            </a:r>
          </a:p>
        </p:txBody>
      </p:sp>
      <p:sp>
        <p:nvSpPr>
          <p:cNvPr id="353" name="Subtitle 2"/>
          <p:cNvSpPr txBox="1"/>
          <p:nvPr/>
        </p:nvSpPr>
        <p:spPr>
          <a:xfrm>
            <a:off x="4066636" y="1784909"/>
            <a:ext cx="7890728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defTabSz="1087636">
              <a:spcBef>
                <a:spcPts val="600"/>
              </a:spcBef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"Von den 75 % der Befragten, die der Meinung sind, dass die Fähigkeiten ihrer Organisation zur Strategieumsetzung durch die Krise gestärkt wurden, sind dies die häufigsten Veränderungen:"</a:t>
            </a:r>
          </a:p>
        </p:txBody>
      </p:sp>
      <p:graphicFrame>
        <p:nvGraphicFramePr>
          <p:cNvPr id="354" name="Chart 3"/>
          <p:cNvGraphicFramePr/>
          <p:nvPr/>
        </p:nvGraphicFramePr>
        <p:xfrm>
          <a:off x="8426633" y="2256996"/>
          <a:ext cx="3177840" cy="404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5" name="Subtitle 2"/>
          <p:cNvSpPr txBox="1"/>
          <p:nvPr/>
        </p:nvSpPr>
        <p:spPr>
          <a:xfrm>
            <a:off x="4279950" y="2301396"/>
            <a:ext cx="4247070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Budgetzuweisungen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Unternehmensprioritäten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 </a:t>
            </a:r>
            <a:r>
              <a:rPr dirty="0" err="1"/>
              <a:t>gefährdet</a:t>
            </a:r>
            <a:r>
              <a:rPr dirty="0"/>
              <a:t> in der </a:t>
            </a:r>
            <a:r>
              <a:rPr dirty="0" err="1"/>
              <a:t>Krise</a:t>
            </a:r>
            <a:endParaRPr dirty="0"/>
          </a:p>
        </p:txBody>
      </p:sp>
      <p:sp>
        <p:nvSpPr>
          <p:cNvPr id="356" name="Subtitle 2"/>
          <p:cNvSpPr txBox="1"/>
          <p:nvPr/>
        </p:nvSpPr>
        <p:spPr>
          <a:xfrm>
            <a:off x="3420393" y="2758105"/>
            <a:ext cx="5119327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/>
          <a:p>
            <a: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Personalverschiebung weg von operativen Aufgaben hin zu </a:t>
            </a:r>
            <a:br/>
            <a:r>
              <a:t>krisenbehafteten Prioritäten</a:t>
            </a:r>
          </a:p>
        </p:txBody>
      </p:sp>
      <p:sp>
        <p:nvSpPr>
          <p:cNvPr id="357" name="Subtitle 2"/>
          <p:cNvSpPr txBox="1"/>
          <p:nvPr/>
        </p:nvSpPr>
        <p:spPr>
          <a:xfrm>
            <a:off x="4680685" y="3217946"/>
            <a:ext cx="3783638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Genehmigungsanforderungen für die Entscheidungsfindung</a:t>
            </a:r>
          </a:p>
        </p:txBody>
      </p:sp>
      <p:sp>
        <p:nvSpPr>
          <p:cNvPr id="358" name="Subtitle 2"/>
          <p:cNvSpPr txBox="1"/>
          <p:nvPr/>
        </p:nvSpPr>
        <p:spPr>
          <a:xfrm>
            <a:off x="4680685" y="3637045"/>
            <a:ext cx="3783638" cy="497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Häufigkeit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Kadenz</a:t>
            </a:r>
            <a:r>
              <a:rPr dirty="0"/>
              <a:t> der </a:t>
            </a:r>
            <a:r>
              <a:rPr dirty="0" err="1"/>
              <a:t>Berichterstattung</a:t>
            </a:r>
            <a:r>
              <a:rPr dirty="0"/>
              <a:t> an </a:t>
            </a:r>
            <a:r>
              <a:rPr dirty="0" err="1"/>
              <a:t>Führungskräfte</a:t>
            </a:r>
            <a:endParaRPr dirty="0"/>
          </a:p>
        </p:txBody>
      </p:sp>
      <p:sp>
        <p:nvSpPr>
          <p:cNvPr id="359" name="Subtitle 2"/>
          <p:cNvSpPr txBox="1"/>
          <p:nvPr/>
        </p:nvSpPr>
        <p:spPr>
          <a:xfrm>
            <a:off x="4279950" y="4134496"/>
            <a:ext cx="4247070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Organisatorische Innenpolitik</a:t>
            </a:r>
          </a:p>
        </p:txBody>
      </p:sp>
      <p:sp>
        <p:nvSpPr>
          <p:cNvPr id="360" name="Subtitle 2"/>
          <p:cNvSpPr txBox="1"/>
          <p:nvPr/>
        </p:nvSpPr>
        <p:spPr>
          <a:xfrm>
            <a:off x="4279950" y="4392731"/>
            <a:ext cx="4247070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Qualitätssicherungsprozesse</a:t>
            </a:r>
            <a:endParaRPr dirty="0"/>
          </a:p>
        </p:txBody>
      </p:sp>
      <p:sp>
        <p:nvSpPr>
          <p:cNvPr id="361" name="Subtitle 2"/>
          <p:cNvSpPr txBox="1"/>
          <p:nvPr/>
        </p:nvSpPr>
        <p:spPr>
          <a:xfrm>
            <a:off x="4279950" y="4762727"/>
            <a:ext cx="4247070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Governance-</a:t>
            </a:r>
            <a:r>
              <a:rPr dirty="0" err="1"/>
              <a:t>Prozesse</a:t>
            </a:r>
            <a:r>
              <a:rPr dirty="0"/>
              <a:t> und </a:t>
            </a:r>
            <a:r>
              <a:rPr dirty="0" err="1"/>
              <a:t>Metriken</a:t>
            </a:r>
            <a:endParaRPr dirty="0"/>
          </a:p>
        </p:txBody>
      </p:sp>
      <p:sp>
        <p:nvSpPr>
          <p:cNvPr id="362" name="Subtitle 2"/>
          <p:cNvSpPr txBox="1"/>
          <p:nvPr/>
        </p:nvSpPr>
        <p:spPr>
          <a:xfrm>
            <a:off x="4279950" y="5112838"/>
            <a:ext cx="4247070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Kundenbeziehungen und Kommunikation</a:t>
            </a:r>
          </a:p>
        </p:txBody>
      </p:sp>
      <p:sp>
        <p:nvSpPr>
          <p:cNvPr id="363" name="Subtitle 2"/>
          <p:cNvSpPr txBox="1"/>
          <p:nvPr/>
        </p:nvSpPr>
        <p:spPr>
          <a:xfrm>
            <a:off x="4279950" y="5497321"/>
            <a:ext cx="4247070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Hierarchische Berichtslinien</a:t>
            </a:r>
          </a:p>
        </p:txBody>
      </p:sp>
      <p:sp>
        <p:nvSpPr>
          <p:cNvPr id="364" name="Subtitle 2"/>
          <p:cNvSpPr txBox="1"/>
          <p:nvPr/>
        </p:nvSpPr>
        <p:spPr>
          <a:xfrm>
            <a:off x="5228632" y="5885827"/>
            <a:ext cx="3259805" cy="24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>
            <a:lvl1pPr algn="r" defTabSz="1087636">
              <a:spcBef>
                <a:spcPts val="600"/>
              </a:spcBef>
              <a:defRPr sz="1600">
                <a:solidFill>
                  <a:schemeClr val="accent1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Personal in </a:t>
            </a:r>
            <a:r>
              <a:rPr dirty="0" err="1"/>
              <a:t>Führungspositionen</a:t>
            </a:r>
            <a:endParaRPr dirty="0"/>
          </a:p>
        </p:txBody>
      </p:sp>
      <p:sp>
        <p:nvSpPr>
          <p:cNvPr id="19" name="Textplatzhalter 1">
            <a:extLst>
              <a:ext uri="{FF2B5EF4-FFF2-40B4-BE49-F238E27FC236}">
                <a16:creationId xmlns:a16="http://schemas.microsoft.com/office/drawing/2014/main" id="{6B0D0AF0-08FA-46C3-AA99-BC8C4E44E2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011913" y="527121"/>
            <a:ext cx="10901334" cy="1013016"/>
          </a:xfrm>
          <a:prstGeom prst="rect">
            <a:avLst/>
          </a:prstGeom>
        </p:spPr>
        <p:txBody>
          <a:bodyPr/>
          <a:lstStyle>
            <a:lvl1pPr>
              <a:lnSpc>
                <a:spcPct val="81000"/>
              </a:lnSpc>
            </a:lvl1pPr>
          </a:lstStyle>
          <a:p>
            <a:r>
              <a:rPr dirty="0" err="1"/>
              <a:t>Aus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:</a:t>
            </a:r>
            <a:r>
              <a:rPr lang="de-DE" dirty="0"/>
              <a:t> Die Lehren aus dem Krisenmodus anwenden (Fortsetzung)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ubtitle 2"/>
          <p:cNvSpPr txBox="1"/>
          <p:nvPr/>
        </p:nvSpPr>
        <p:spPr>
          <a:xfrm>
            <a:off x="331012" y="2565528"/>
            <a:ext cx="2632139" cy="3129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2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Organisationen</a:t>
            </a:r>
            <a:r>
              <a:rPr dirty="0"/>
              <a:t>, </a:t>
            </a:r>
            <a:r>
              <a:rPr lang="de-DE" dirty="0"/>
              <a:t>welch</a:t>
            </a:r>
            <a:r>
              <a:rPr dirty="0"/>
              <a:t>e die </a:t>
            </a:r>
            <a:r>
              <a:rPr dirty="0" err="1"/>
              <a:t>strategische</a:t>
            </a:r>
            <a:r>
              <a:rPr dirty="0"/>
              <a:t> </a:t>
            </a:r>
            <a:r>
              <a:rPr dirty="0" err="1"/>
              <a:t>Implementierung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verbessert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, hat </a:t>
            </a:r>
            <a:r>
              <a:rPr dirty="0" err="1"/>
              <a:t>sich</a:t>
            </a:r>
            <a:r>
              <a:rPr dirty="0"/>
              <a:t> </a:t>
            </a:r>
            <a:r>
              <a:rPr dirty="0" err="1"/>
              <a:t>folgendes</a:t>
            </a:r>
            <a:r>
              <a:rPr dirty="0"/>
              <a:t> </a:t>
            </a:r>
            <a:r>
              <a:rPr lang="de-DE" dirty="0"/>
              <a:t>im Krisen-modus </a:t>
            </a:r>
            <a:r>
              <a:rPr dirty="0"/>
              <a:t>am </a:t>
            </a:r>
            <a:r>
              <a:rPr dirty="0" err="1"/>
              <a:t>meisten</a:t>
            </a:r>
            <a:r>
              <a:rPr lang="de-DE" dirty="0"/>
              <a:t> verändert</a:t>
            </a:r>
            <a:r>
              <a:rPr dirty="0"/>
              <a:t>:</a:t>
            </a:r>
          </a:p>
        </p:txBody>
      </p:sp>
      <p:sp>
        <p:nvSpPr>
          <p:cNvPr id="368" name="TextBox 87"/>
          <p:cNvSpPr txBox="1"/>
          <p:nvPr/>
        </p:nvSpPr>
        <p:spPr>
          <a:xfrm>
            <a:off x="595998" y="6546204"/>
            <a:ext cx="5454282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Quelle: </a:t>
            </a:r>
            <a:r>
              <a:rPr dirty="0" err="1"/>
              <a:t>Adaptiert</a:t>
            </a:r>
            <a:r>
              <a:rPr dirty="0"/>
              <a:t> von Brightline Initiative in </a:t>
            </a:r>
            <a:r>
              <a:rPr dirty="0" err="1"/>
              <a:t>Zusammenarbeit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Quartz Insights 2018</a:t>
            </a:r>
          </a:p>
        </p:txBody>
      </p:sp>
      <p:sp>
        <p:nvSpPr>
          <p:cNvPr id="369" name="Subtitle 2"/>
          <p:cNvSpPr txBox="1"/>
          <p:nvPr/>
        </p:nvSpPr>
        <p:spPr>
          <a:xfrm>
            <a:off x="3657622" y="2108408"/>
            <a:ext cx="8201650" cy="342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000" dirty="0"/>
              <a:t>"</a:t>
            </a:r>
            <a:r>
              <a:rPr sz="2000" dirty="0" err="1"/>
              <a:t>Wurden</a:t>
            </a:r>
            <a:r>
              <a:rPr sz="2000" dirty="0"/>
              <a:t> die </a:t>
            </a:r>
            <a:r>
              <a:rPr sz="2000" dirty="0" err="1"/>
              <a:t>Fähigkeiten</a:t>
            </a:r>
            <a:r>
              <a:rPr sz="2000" dirty="0"/>
              <a:t> </a:t>
            </a:r>
            <a:r>
              <a:rPr sz="2000" dirty="0" err="1"/>
              <a:t>zur</a:t>
            </a:r>
            <a:r>
              <a:rPr sz="2000" dirty="0"/>
              <a:t> </a:t>
            </a:r>
            <a:r>
              <a:rPr sz="2000" dirty="0" err="1"/>
              <a:t>Strategieumsetzung</a:t>
            </a:r>
            <a:r>
              <a:rPr sz="2000" dirty="0"/>
              <a:t> </a:t>
            </a:r>
            <a:r>
              <a:rPr sz="2000" dirty="0" err="1"/>
              <a:t>durch</a:t>
            </a:r>
            <a:r>
              <a:rPr sz="2000" dirty="0"/>
              <a:t> die </a:t>
            </a:r>
            <a:r>
              <a:rPr sz="2000" dirty="0" err="1"/>
              <a:t>Krise</a:t>
            </a:r>
            <a:r>
              <a:rPr sz="2000" dirty="0"/>
              <a:t> </a:t>
            </a:r>
            <a:r>
              <a:rPr sz="2000" dirty="0" err="1"/>
              <a:t>gestärkt</a:t>
            </a:r>
            <a:r>
              <a:rPr sz="2000" dirty="0"/>
              <a:t>?"</a:t>
            </a:r>
          </a:p>
        </p:txBody>
      </p:sp>
      <p:graphicFrame>
        <p:nvGraphicFramePr>
          <p:cNvPr id="370" name="Tabelle 5"/>
          <p:cNvGraphicFramePr/>
          <p:nvPr>
            <p:extLst>
              <p:ext uri="{D42A27DB-BD31-4B8C-83A1-F6EECF244321}">
                <p14:modId xmlns:p14="http://schemas.microsoft.com/office/powerpoint/2010/main" val="4037037284"/>
              </p:ext>
            </p:extLst>
          </p:nvPr>
        </p:nvGraphicFramePr>
        <p:xfrm>
          <a:off x="3694446" y="2709399"/>
          <a:ext cx="8128000" cy="3545840"/>
        </p:xfrm>
        <a:graphic>
          <a:graphicData uri="http://schemas.openxmlformats.org/drawingml/2006/table">
            <a:tbl>
              <a:tblPr firstRow="1" bandRow="1"/>
              <a:tblGrid>
                <a:gridCol w="3123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Management-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Kategorien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die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sich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im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Krisenmodus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geändert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haben</a:t>
                      </a:r>
                      <a:endParaRPr sz="1600" dirty="0">
                        <a:solidFill>
                          <a:srgbClr val="FFFFFF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Zustimmen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/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Völlig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verändert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ODER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sehr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verändert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(%)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Zustimmen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/ Hat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sich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nicht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geändert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(%)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Abweichung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(%)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1.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Geschwindigkeit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Entscheidungsfindung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insgesamt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70% (n=657)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3% (n=32)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67%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2.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Geschwindigkeit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bei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Ausführung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bestehender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organisatorischer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Prozesse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69% (n=649)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2% (n=22)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67%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3.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Befähigung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Krisenteams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69% (n=651)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2% (n=23)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67%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4.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Priorisierung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strategischen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Initiativen</a:t>
                      </a:r>
                      <a:endParaRPr sz="1600" dirty="0">
                        <a:solidFill>
                          <a:srgbClr val="245473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69% (n=646)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3% (n=30)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66%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5. Interne Kommunikation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67% (n=627)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4% (n=37)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63%</a:t>
                      </a:r>
                    </a:p>
                  </a:txBody>
                  <a:tcPr marL="45720" marR="45720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platzhalter 1">
            <a:extLst>
              <a:ext uri="{FF2B5EF4-FFF2-40B4-BE49-F238E27FC236}">
                <a16:creationId xmlns:a16="http://schemas.microsoft.com/office/drawing/2014/main" id="{6BB0C050-4D71-40CF-BD82-5C68367F01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011913" y="527121"/>
            <a:ext cx="10901334" cy="1013016"/>
          </a:xfrm>
          <a:prstGeom prst="rect">
            <a:avLst/>
          </a:prstGeom>
        </p:spPr>
        <p:txBody>
          <a:bodyPr/>
          <a:lstStyle>
            <a:lvl1pPr>
              <a:lnSpc>
                <a:spcPct val="81000"/>
              </a:lnSpc>
            </a:lvl1pPr>
          </a:lstStyle>
          <a:p>
            <a:r>
              <a:rPr dirty="0" err="1"/>
              <a:t>Aus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:</a:t>
            </a:r>
            <a:r>
              <a:rPr lang="de-DE" dirty="0"/>
              <a:t> Die Lehren aus dem Krisenmodus anwenden (Fortsetzung)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Box 87"/>
          <p:cNvSpPr txBox="1"/>
          <p:nvPr/>
        </p:nvSpPr>
        <p:spPr>
          <a:xfrm>
            <a:off x="3699004" y="6669314"/>
            <a:ext cx="5454282" cy="22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Brightline Initiative in Zusammenarbeit mit Quartz Insights 2018</a:t>
            </a:r>
          </a:p>
        </p:txBody>
      </p:sp>
      <p:sp>
        <p:nvSpPr>
          <p:cNvPr id="374" name="Freeform 148"/>
          <p:cNvSpPr/>
          <p:nvPr/>
        </p:nvSpPr>
        <p:spPr>
          <a:xfrm>
            <a:off x="315343" y="1851264"/>
            <a:ext cx="5543800" cy="4565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10" y="21600"/>
                </a:moveTo>
                <a:cubicBezTo>
                  <a:pt x="390" y="21600"/>
                  <a:pt x="390" y="21600"/>
                  <a:pt x="390" y="21600"/>
                </a:cubicBezTo>
                <a:cubicBezTo>
                  <a:pt x="157" y="21600"/>
                  <a:pt x="0" y="21393"/>
                  <a:pt x="0" y="21169"/>
                </a:cubicBezTo>
                <a:cubicBezTo>
                  <a:pt x="0" y="398"/>
                  <a:pt x="0" y="398"/>
                  <a:pt x="0" y="398"/>
                </a:cubicBezTo>
                <a:cubicBezTo>
                  <a:pt x="0" y="174"/>
                  <a:pt x="157" y="0"/>
                  <a:pt x="390" y="0"/>
                </a:cubicBezTo>
                <a:cubicBezTo>
                  <a:pt x="21210" y="0"/>
                  <a:pt x="21210" y="0"/>
                  <a:pt x="21210" y="0"/>
                </a:cubicBezTo>
                <a:cubicBezTo>
                  <a:pt x="21420" y="0"/>
                  <a:pt x="21600" y="174"/>
                  <a:pt x="21600" y="398"/>
                </a:cubicBezTo>
                <a:cubicBezTo>
                  <a:pt x="21600" y="21169"/>
                  <a:pt x="21600" y="21169"/>
                  <a:pt x="21600" y="21169"/>
                </a:cubicBezTo>
                <a:cubicBezTo>
                  <a:pt x="21600" y="21393"/>
                  <a:pt x="21420" y="21600"/>
                  <a:pt x="21210" y="21600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75" name="Freeform 149"/>
          <p:cNvSpPr/>
          <p:nvPr/>
        </p:nvSpPr>
        <p:spPr>
          <a:xfrm>
            <a:off x="311814" y="1861709"/>
            <a:ext cx="871183" cy="8711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95" y="0"/>
                </a:moveTo>
                <a:cubicBezTo>
                  <a:pt x="976" y="0"/>
                  <a:pt x="0" y="989"/>
                  <a:pt x="0" y="2207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1938" y="21600"/>
                  <a:pt x="21600" y="11944"/>
                  <a:pt x="21600" y="0"/>
                </a:cubicBezTo>
                <a:lnTo>
                  <a:pt x="2195" y="0"/>
                </a:ln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76" name="TextBox 17"/>
          <p:cNvSpPr txBox="1"/>
          <p:nvPr/>
        </p:nvSpPr>
        <p:spPr>
          <a:xfrm rot="16200000">
            <a:off x="-1868479" y="3814786"/>
            <a:ext cx="405534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400" b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Konzentration</a:t>
            </a:r>
            <a:r>
              <a:rPr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auf das </a:t>
            </a:r>
            <a:r>
              <a:rPr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Wesentliche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77" name="Subtitle 2"/>
          <p:cNvSpPr txBox="1"/>
          <p:nvPr/>
        </p:nvSpPr>
        <p:spPr>
          <a:xfrm>
            <a:off x="1505695" y="1809907"/>
            <a:ext cx="3923085" cy="3901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790" tIns="40790" rIns="40790" bIns="40790">
            <a:spAutoFit/>
          </a:bodyPr>
          <a:lstStyle>
            <a:lvl1pPr algn="r" defTabSz="1087636">
              <a:spcBef>
                <a:spcPts val="400"/>
              </a:spcBef>
              <a:defRPr sz="2000">
                <a:solidFill>
                  <a:srgbClr val="0070C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de-DE" b="1" dirty="0"/>
              <a:t>Priorisierung s</a:t>
            </a:r>
            <a:r>
              <a:rPr b="1" dirty="0" err="1"/>
              <a:t>trategische</a:t>
            </a:r>
            <a:r>
              <a:rPr lang="de-DE" b="1" dirty="0"/>
              <a:t>r</a:t>
            </a:r>
            <a:r>
              <a:rPr b="1" dirty="0"/>
              <a:t> </a:t>
            </a:r>
            <a:r>
              <a:rPr b="1" dirty="0" err="1"/>
              <a:t>Initiativen</a:t>
            </a:r>
            <a:endParaRPr b="1" dirty="0"/>
          </a:p>
        </p:txBody>
      </p:sp>
      <p:sp>
        <p:nvSpPr>
          <p:cNvPr id="378" name="Subtitle 2"/>
          <p:cNvSpPr txBox="1"/>
          <p:nvPr/>
        </p:nvSpPr>
        <p:spPr>
          <a:xfrm>
            <a:off x="371671" y="2129654"/>
            <a:ext cx="5481944" cy="4391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4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             Von den 75 % der </a:t>
            </a:r>
            <a:r>
              <a:rPr dirty="0" err="1"/>
              <a:t>Befragten</a:t>
            </a:r>
            <a:r>
              <a:rPr dirty="0"/>
              <a:t>, die </a:t>
            </a:r>
            <a:r>
              <a:rPr dirty="0" err="1"/>
              <a:t>angaben</a:t>
            </a:r>
            <a:r>
              <a:rPr dirty="0"/>
              <a:t>,</a:t>
            </a:r>
            <a:br>
              <a:rPr dirty="0"/>
            </a:br>
            <a:r>
              <a:rPr dirty="0"/>
              <a:t>       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Erfahrung</a:t>
            </a:r>
            <a:r>
              <a:rPr dirty="0"/>
              <a:t> des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bei</a:t>
            </a:r>
            <a:r>
              <a:rPr dirty="0"/>
              <a:t> der </a:t>
            </a:r>
            <a:r>
              <a:rPr dirty="0" err="1"/>
              <a:t>Strategieumsetzung</a:t>
            </a:r>
            <a:r>
              <a:rPr dirty="0"/>
              <a:t> </a:t>
            </a:r>
            <a:r>
              <a:rPr dirty="0" err="1"/>
              <a:t>gestärkt</a:t>
            </a:r>
            <a:r>
              <a:rPr dirty="0"/>
              <a:t> hat, </a:t>
            </a:r>
            <a:r>
              <a:rPr dirty="0" err="1"/>
              <a:t>berichteten</a:t>
            </a:r>
            <a:r>
              <a:rPr dirty="0"/>
              <a:t> 91 %,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Priorisierung</a:t>
            </a:r>
            <a:r>
              <a:rPr dirty="0"/>
              <a:t> </a:t>
            </a:r>
            <a:r>
              <a:rPr dirty="0" err="1"/>
              <a:t>strategischer</a:t>
            </a:r>
            <a:r>
              <a:rPr dirty="0"/>
              <a:t> </a:t>
            </a:r>
            <a:r>
              <a:rPr dirty="0" err="1"/>
              <a:t>Initiativen</a:t>
            </a:r>
            <a:r>
              <a:rPr dirty="0"/>
              <a:t> </a:t>
            </a:r>
            <a:r>
              <a:rPr dirty="0" err="1"/>
              <a:t>geändert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, und 88 % </a:t>
            </a:r>
            <a:r>
              <a:rPr dirty="0" err="1"/>
              <a:t>haben</a:t>
            </a:r>
            <a:r>
              <a:rPr dirty="0"/>
              <a:t> die </a:t>
            </a:r>
            <a:r>
              <a:rPr dirty="0" err="1"/>
              <a:t>Prioritäten</a:t>
            </a:r>
            <a:r>
              <a:rPr dirty="0"/>
              <a:t> und das Engagement </a:t>
            </a:r>
            <a:r>
              <a:rPr dirty="0" err="1"/>
              <a:t>ihres</a:t>
            </a:r>
            <a:r>
              <a:rPr dirty="0"/>
              <a:t> Teams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Initiativen</a:t>
            </a:r>
            <a:r>
              <a:rPr dirty="0"/>
              <a:t> </a:t>
            </a:r>
            <a:r>
              <a:rPr dirty="0" err="1"/>
              <a:t>geändert</a:t>
            </a:r>
            <a:r>
              <a:rPr dirty="0"/>
              <a:t>. Um </a:t>
            </a:r>
            <a:r>
              <a:rPr dirty="0" err="1"/>
              <a:t>sicherzustellen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Sie den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Strategieimplementierung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nutzen</a:t>
            </a:r>
            <a:r>
              <a:rPr dirty="0"/>
              <a:t>, </a:t>
            </a:r>
            <a:r>
              <a:rPr dirty="0" err="1"/>
              <a:t>ist</a:t>
            </a:r>
            <a:r>
              <a:rPr dirty="0"/>
              <a:t> die </a:t>
            </a:r>
            <a:r>
              <a:rPr dirty="0" err="1"/>
              <a:t>Bereitschaft</a:t>
            </a:r>
            <a:r>
              <a:rPr dirty="0"/>
              <a:t> </a:t>
            </a:r>
            <a:r>
              <a:rPr dirty="0" err="1"/>
              <a:t>erforderlich</a:t>
            </a:r>
            <a:r>
              <a:rPr dirty="0"/>
              <a:t>,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bewerten</a:t>
            </a:r>
            <a:r>
              <a:rPr dirty="0"/>
              <a:t>, was </a:t>
            </a:r>
            <a:r>
              <a:rPr dirty="0" err="1"/>
              <a:t>im</a:t>
            </a:r>
            <a:r>
              <a:rPr dirty="0"/>
              <a:t> Moment </a:t>
            </a:r>
            <a:r>
              <a:rPr dirty="0" err="1"/>
              <a:t>funktioniert</a:t>
            </a:r>
            <a:r>
              <a:rPr dirty="0"/>
              <a:t> und was </a:t>
            </a:r>
            <a:r>
              <a:rPr dirty="0" err="1"/>
              <a:t>nicht</a:t>
            </a:r>
            <a:r>
              <a:rPr dirty="0"/>
              <a:t>, und </a:t>
            </a:r>
            <a:r>
              <a:rPr lang="de-DE" dirty="0"/>
              <a:t>eine schnelle Reaktion</a:t>
            </a:r>
            <a:r>
              <a:rPr dirty="0"/>
              <a:t>, um </a:t>
            </a:r>
            <a:r>
              <a:rPr dirty="0" err="1"/>
              <a:t>sich</a:t>
            </a:r>
            <a:r>
              <a:rPr dirty="0"/>
              <a:t> auf das </a:t>
            </a:r>
            <a:r>
              <a:rPr lang="de-DE" dirty="0"/>
              <a:t>Wesentliche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konzentrieren</a:t>
            </a:r>
            <a:r>
              <a:rPr dirty="0"/>
              <a:t>, </a:t>
            </a:r>
            <a:r>
              <a:rPr dirty="0" err="1"/>
              <a:t>ohne</a:t>
            </a:r>
            <a:r>
              <a:rPr dirty="0"/>
              <a:t> </a:t>
            </a:r>
            <a:r>
              <a:rPr lang="de-DE" dirty="0"/>
              <a:t>die Angst</a:t>
            </a:r>
            <a:r>
              <a:rPr dirty="0"/>
              <a:t>,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zuvor</a:t>
            </a:r>
            <a:r>
              <a:rPr dirty="0"/>
              <a:t> </a:t>
            </a:r>
            <a:r>
              <a:rPr dirty="0" err="1"/>
              <a:t>festgelegte</a:t>
            </a:r>
            <a:r>
              <a:rPr dirty="0"/>
              <a:t> </a:t>
            </a:r>
            <a:r>
              <a:rPr dirty="0" err="1"/>
              <a:t>Richtung</a:t>
            </a:r>
            <a:r>
              <a:rPr dirty="0"/>
              <a:t> </a:t>
            </a:r>
            <a:r>
              <a:rPr dirty="0" err="1"/>
              <a:t>aufzugeben</a:t>
            </a:r>
            <a:r>
              <a:rPr dirty="0"/>
              <a:t>.</a:t>
            </a:r>
          </a:p>
        </p:txBody>
      </p:sp>
      <p:sp>
        <p:nvSpPr>
          <p:cNvPr id="379" name="TextBox 24"/>
          <p:cNvSpPr txBox="1"/>
          <p:nvPr/>
        </p:nvSpPr>
        <p:spPr>
          <a:xfrm>
            <a:off x="379058" y="1900622"/>
            <a:ext cx="43895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24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01</a:t>
            </a:r>
          </a:p>
        </p:txBody>
      </p:sp>
      <p:sp>
        <p:nvSpPr>
          <p:cNvPr id="380" name="Freeform 148"/>
          <p:cNvSpPr/>
          <p:nvPr/>
        </p:nvSpPr>
        <p:spPr>
          <a:xfrm>
            <a:off x="6181841" y="1860984"/>
            <a:ext cx="5898208" cy="4495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10" y="21600"/>
                </a:moveTo>
                <a:cubicBezTo>
                  <a:pt x="390" y="21600"/>
                  <a:pt x="390" y="21600"/>
                  <a:pt x="390" y="21600"/>
                </a:cubicBezTo>
                <a:cubicBezTo>
                  <a:pt x="157" y="21600"/>
                  <a:pt x="0" y="21393"/>
                  <a:pt x="0" y="21169"/>
                </a:cubicBezTo>
                <a:cubicBezTo>
                  <a:pt x="0" y="398"/>
                  <a:pt x="0" y="398"/>
                  <a:pt x="0" y="398"/>
                </a:cubicBezTo>
                <a:cubicBezTo>
                  <a:pt x="0" y="174"/>
                  <a:pt x="157" y="0"/>
                  <a:pt x="390" y="0"/>
                </a:cubicBezTo>
                <a:cubicBezTo>
                  <a:pt x="21210" y="0"/>
                  <a:pt x="21210" y="0"/>
                  <a:pt x="21210" y="0"/>
                </a:cubicBezTo>
                <a:cubicBezTo>
                  <a:pt x="21420" y="0"/>
                  <a:pt x="21600" y="174"/>
                  <a:pt x="21600" y="398"/>
                </a:cubicBezTo>
                <a:cubicBezTo>
                  <a:pt x="21600" y="21169"/>
                  <a:pt x="21600" y="21169"/>
                  <a:pt x="21600" y="21169"/>
                </a:cubicBezTo>
                <a:cubicBezTo>
                  <a:pt x="21600" y="21393"/>
                  <a:pt x="21420" y="21600"/>
                  <a:pt x="21210" y="21600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81" name="Freeform 149"/>
          <p:cNvSpPr/>
          <p:nvPr/>
        </p:nvSpPr>
        <p:spPr>
          <a:xfrm>
            <a:off x="6100024" y="1860984"/>
            <a:ext cx="2025687" cy="8711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95" y="0"/>
                </a:moveTo>
                <a:cubicBezTo>
                  <a:pt x="976" y="0"/>
                  <a:pt x="0" y="989"/>
                  <a:pt x="0" y="2207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1938" y="21600"/>
                  <a:pt x="21600" y="11944"/>
                  <a:pt x="21600" y="0"/>
                </a:cubicBezTo>
                <a:lnTo>
                  <a:pt x="2195" y="0"/>
                </a:ln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82" name="TextBox 17"/>
          <p:cNvSpPr txBox="1"/>
          <p:nvPr/>
        </p:nvSpPr>
        <p:spPr>
          <a:xfrm rot="16200000">
            <a:off x="3966689" y="3803528"/>
            <a:ext cx="407785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 algn="ctr">
              <a:defRPr>
                <a:solidFill>
                  <a:srgbClr val="F95C2C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Bedarf</a:t>
            </a:r>
            <a:r>
              <a:rPr b="1" dirty="0"/>
              <a:t> an </a:t>
            </a:r>
            <a:r>
              <a:rPr b="1" dirty="0" err="1"/>
              <a:t>Geschwindigkeit</a:t>
            </a:r>
            <a:endParaRPr b="1" dirty="0"/>
          </a:p>
        </p:txBody>
      </p:sp>
      <p:sp>
        <p:nvSpPr>
          <p:cNvPr id="383" name="Subtitle 2"/>
          <p:cNvSpPr txBox="1"/>
          <p:nvPr/>
        </p:nvSpPr>
        <p:spPr>
          <a:xfrm>
            <a:off x="6199950" y="2666701"/>
            <a:ext cx="5861990" cy="3775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4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In </a:t>
            </a:r>
            <a:r>
              <a:rPr dirty="0" err="1"/>
              <a:t>Bezug</a:t>
            </a:r>
            <a:r>
              <a:rPr dirty="0"/>
              <a:t> auf die </a:t>
            </a:r>
            <a:r>
              <a:rPr dirty="0" err="1"/>
              <a:t>Beschleunigung</a:t>
            </a:r>
            <a:r>
              <a:rPr dirty="0"/>
              <a:t> von </a:t>
            </a:r>
            <a:r>
              <a:rPr dirty="0" err="1"/>
              <a:t>Prozessen</a:t>
            </a:r>
            <a:r>
              <a:rPr dirty="0"/>
              <a:t> </a:t>
            </a:r>
            <a:r>
              <a:rPr dirty="0" err="1"/>
              <a:t>glaubten</a:t>
            </a:r>
            <a:r>
              <a:rPr dirty="0"/>
              <a:t> </a:t>
            </a:r>
            <a:r>
              <a:rPr dirty="0" err="1"/>
              <a:t>innerhalb</a:t>
            </a:r>
            <a:r>
              <a:rPr dirty="0"/>
              <a:t> der </a:t>
            </a:r>
            <a:r>
              <a:rPr dirty="0" err="1"/>
              <a:t>leistungsstarken</a:t>
            </a:r>
            <a:r>
              <a:rPr dirty="0"/>
              <a:t> </a:t>
            </a:r>
            <a:r>
              <a:rPr dirty="0" err="1"/>
              <a:t>Organisationen</a:t>
            </a:r>
            <a:r>
              <a:rPr dirty="0"/>
              <a:t>, die der </a:t>
            </a:r>
            <a:r>
              <a:rPr dirty="0" err="1"/>
              <a:t>Meinung</a:t>
            </a:r>
            <a:r>
              <a:rPr dirty="0"/>
              <a:t> </a:t>
            </a:r>
            <a:r>
              <a:rPr lang="de-DE" dirty="0"/>
              <a:t>waren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besser</a:t>
            </a:r>
            <a:r>
              <a:rPr dirty="0"/>
              <a:t> </a:t>
            </a:r>
            <a:r>
              <a:rPr dirty="0" err="1"/>
              <a:t>ge</a:t>
            </a:r>
            <a:r>
              <a:rPr lang="de-DE" dirty="0"/>
              <a:t>-</a:t>
            </a:r>
            <a:r>
              <a:rPr dirty="0" err="1"/>
              <a:t>worden</a:t>
            </a:r>
            <a:r>
              <a:rPr dirty="0"/>
              <a:t> </a:t>
            </a:r>
            <a:r>
              <a:rPr dirty="0" err="1"/>
              <a:t>sind</a:t>
            </a:r>
            <a:r>
              <a:rPr lang="de-DE" dirty="0"/>
              <a:t>, </a:t>
            </a:r>
            <a:r>
              <a:rPr dirty="0" err="1"/>
              <a:t>mehr</a:t>
            </a:r>
            <a:r>
              <a:rPr dirty="0"/>
              <a:t> </a:t>
            </a:r>
            <a:r>
              <a:rPr dirty="0" err="1"/>
              <a:t>Befragte</a:t>
            </a:r>
            <a:r>
              <a:rPr dirty="0"/>
              <a:t> (81 %),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Geschäfts</a:t>
            </a:r>
            <a:r>
              <a:rPr lang="de-DE" dirty="0"/>
              <a:t>-</a:t>
            </a:r>
            <a:r>
              <a:rPr dirty="0" err="1"/>
              <a:t>prozesse</a:t>
            </a:r>
            <a:r>
              <a:rPr dirty="0"/>
              <a:t> von der </a:t>
            </a:r>
            <a:r>
              <a:rPr dirty="0" err="1"/>
              <a:t>Anpassung</a:t>
            </a:r>
            <a:r>
              <a:rPr dirty="0"/>
              <a:t> </a:t>
            </a:r>
            <a:r>
              <a:rPr dirty="0" err="1"/>
              <a:t>profitieren</a:t>
            </a:r>
            <a:r>
              <a:rPr dirty="0"/>
              <a:t>, da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Schwächen</a:t>
            </a:r>
            <a:r>
              <a:rPr dirty="0"/>
              <a:t> und </a:t>
            </a:r>
            <a:r>
              <a:rPr dirty="0" err="1"/>
              <a:t>Stärken</a:t>
            </a:r>
            <a:r>
              <a:rPr dirty="0"/>
              <a:t> </a:t>
            </a:r>
            <a:r>
              <a:rPr dirty="0" err="1"/>
              <a:t>offenbart</a:t>
            </a:r>
            <a:r>
              <a:rPr lang="de-DE" dirty="0"/>
              <a:t>.</a:t>
            </a:r>
            <a:r>
              <a:rPr dirty="0"/>
              <a:t> </a:t>
            </a:r>
            <a:r>
              <a:rPr lang="de-DE" dirty="0"/>
              <a:t>Weniger glaubten, dass </a:t>
            </a:r>
            <a:r>
              <a:rPr dirty="0" err="1"/>
              <a:t>Geschäftsprozesse</a:t>
            </a:r>
            <a:r>
              <a:rPr dirty="0"/>
              <a:t> </a:t>
            </a:r>
            <a:r>
              <a:rPr dirty="0" err="1"/>
              <a:t>darunter</a:t>
            </a:r>
            <a:r>
              <a:rPr dirty="0"/>
              <a:t> </a:t>
            </a:r>
            <a:r>
              <a:rPr dirty="0" err="1"/>
              <a:t>leiden</a:t>
            </a:r>
            <a:r>
              <a:rPr dirty="0"/>
              <a:t>, </a:t>
            </a:r>
            <a:r>
              <a:rPr dirty="0" err="1"/>
              <a:t>weil</a:t>
            </a:r>
            <a:r>
              <a:rPr dirty="0"/>
              <a:t> </a:t>
            </a:r>
            <a:r>
              <a:rPr dirty="0" err="1"/>
              <a:t>unerprobte</a:t>
            </a:r>
            <a:r>
              <a:rPr dirty="0"/>
              <a:t> </a:t>
            </a:r>
            <a:r>
              <a:rPr dirty="0" err="1"/>
              <a:t>Prozesse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Reaktion</a:t>
            </a:r>
            <a:r>
              <a:rPr dirty="0"/>
              <a:t> auf den </a:t>
            </a:r>
            <a:r>
              <a:rPr dirty="0" err="1"/>
              <a:t>Zeitdruck</a:t>
            </a:r>
            <a:r>
              <a:rPr dirty="0"/>
              <a:t> </a:t>
            </a:r>
            <a:r>
              <a:rPr dirty="0" err="1"/>
              <a:t>übernommen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(70 %). Auch die </a:t>
            </a:r>
            <a:r>
              <a:rPr dirty="0" err="1"/>
              <a:t>Wahr</a:t>
            </a:r>
            <a:r>
              <a:rPr lang="de-DE" dirty="0"/>
              <a:t>-</a:t>
            </a:r>
            <a:r>
              <a:rPr dirty="0" err="1"/>
              <a:t>scheinlichkeit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Teams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Effektivität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Reaktion</a:t>
            </a:r>
            <a:r>
              <a:rPr dirty="0"/>
              <a:t> auf die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erhöhen</a:t>
            </a:r>
            <a:r>
              <a:rPr dirty="0"/>
              <a:t>, war </a:t>
            </a:r>
            <a:r>
              <a:rPr lang="de-DE" dirty="0"/>
              <a:t>wegen der Herausforderung </a:t>
            </a:r>
            <a:r>
              <a:rPr dirty="0"/>
              <a:t>um 11 % </a:t>
            </a:r>
            <a:r>
              <a:rPr dirty="0" err="1"/>
              <a:t>höher</a:t>
            </a:r>
            <a:r>
              <a:rPr lang="de-DE" dirty="0"/>
              <a:t>.</a:t>
            </a:r>
            <a:endParaRPr dirty="0"/>
          </a:p>
        </p:txBody>
      </p:sp>
      <p:sp>
        <p:nvSpPr>
          <p:cNvPr id="384" name="TextBox 24"/>
          <p:cNvSpPr txBox="1"/>
          <p:nvPr/>
        </p:nvSpPr>
        <p:spPr>
          <a:xfrm>
            <a:off x="6004229" y="2030476"/>
            <a:ext cx="66556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24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02</a:t>
            </a:r>
          </a:p>
        </p:txBody>
      </p:sp>
      <p:sp>
        <p:nvSpPr>
          <p:cNvPr id="385" name="TextBox 4"/>
          <p:cNvSpPr txBox="1"/>
          <p:nvPr/>
        </p:nvSpPr>
        <p:spPr>
          <a:xfrm>
            <a:off x="7725032" y="1846117"/>
            <a:ext cx="458015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solidFill>
                  <a:srgbClr val="F95C2C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/>
              <a:t>       </a:t>
            </a:r>
            <a:r>
              <a:rPr b="1" dirty="0" err="1"/>
              <a:t>Schnellere</a:t>
            </a:r>
            <a:r>
              <a:rPr b="1" dirty="0"/>
              <a:t> </a:t>
            </a:r>
            <a:r>
              <a:rPr b="1" dirty="0" err="1"/>
              <a:t>Entscheidungsfindung</a:t>
            </a:r>
            <a:r>
              <a:rPr b="1" dirty="0"/>
              <a:t> und </a:t>
            </a:r>
            <a:br>
              <a:rPr b="1" dirty="0"/>
            </a:br>
            <a:r>
              <a:rPr b="1" dirty="0"/>
              <a:t>  </a:t>
            </a:r>
            <a:r>
              <a:rPr b="1" dirty="0" err="1"/>
              <a:t>Ausführung</a:t>
            </a:r>
            <a:r>
              <a:rPr b="1" dirty="0"/>
              <a:t> von </a:t>
            </a:r>
            <a:r>
              <a:rPr b="1" dirty="0" err="1"/>
              <a:t>bestehenden</a:t>
            </a:r>
            <a:r>
              <a:rPr b="1" dirty="0"/>
              <a:t> </a:t>
            </a:r>
            <a:r>
              <a:rPr b="1" dirty="0" err="1"/>
              <a:t>Prozessen</a:t>
            </a:r>
            <a:endParaRPr b="1" dirty="0"/>
          </a:p>
        </p:txBody>
      </p:sp>
      <p:sp>
        <p:nvSpPr>
          <p:cNvPr id="18" name="Textplatzhalter 1">
            <a:extLst>
              <a:ext uri="{FF2B5EF4-FFF2-40B4-BE49-F238E27FC236}">
                <a16:creationId xmlns:a16="http://schemas.microsoft.com/office/drawing/2014/main" id="{BF7AA5FB-1678-4D54-82B4-8FD9C50D2A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011913" y="517485"/>
            <a:ext cx="10901334" cy="1013016"/>
          </a:xfrm>
          <a:prstGeom prst="rect">
            <a:avLst/>
          </a:prstGeom>
        </p:spPr>
        <p:txBody>
          <a:bodyPr/>
          <a:lstStyle>
            <a:lvl1pPr>
              <a:lnSpc>
                <a:spcPct val="81000"/>
              </a:lnSpc>
            </a:lvl1pPr>
          </a:lstStyle>
          <a:p>
            <a:r>
              <a:rPr dirty="0" err="1"/>
              <a:t>Aus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:</a:t>
            </a:r>
            <a:r>
              <a:rPr lang="de-DE" dirty="0"/>
              <a:t> Die Lehren aus dem Krisenmodus anwenden (Fortsetzung)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Box 87"/>
          <p:cNvSpPr txBox="1"/>
          <p:nvPr/>
        </p:nvSpPr>
        <p:spPr>
          <a:xfrm>
            <a:off x="3699004" y="6669314"/>
            <a:ext cx="5454282" cy="22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Brightline Initiative in Zusammenarbeit mit Quartz Insights 2018</a:t>
            </a:r>
          </a:p>
        </p:txBody>
      </p:sp>
      <p:sp>
        <p:nvSpPr>
          <p:cNvPr id="389" name="Freeform 148"/>
          <p:cNvSpPr/>
          <p:nvPr/>
        </p:nvSpPr>
        <p:spPr>
          <a:xfrm>
            <a:off x="315343" y="1854942"/>
            <a:ext cx="5543800" cy="4565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10" y="21600"/>
                </a:moveTo>
                <a:cubicBezTo>
                  <a:pt x="390" y="21600"/>
                  <a:pt x="390" y="21600"/>
                  <a:pt x="390" y="21600"/>
                </a:cubicBezTo>
                <a:cubicBezTo>
                  <a:pt x="157" y="21600"/>
                  <a:pt x="0" y="21393"/>
                  <a:pt x="0" y="21169"/>
                </a:cubicBezTo>
                <a:cubicBezTo>
                  <a:pt x="0" y="398"/>
                  <a:pt x="0" y="398"/>
                  <a:pt x="0" y="398"/>
                </a:cubicBezTo>
                <a:cubicBezTo>
                  <a:pt x="0" y="174"/>
                  <a:pt x="157" y="0"/>
                  <a:pt x="390" y="0"/>
                </a:cubicBezTo>
                <a:cubicBezTo>
                  <a:pt x="21210" y="0"/>
                  <a:pt x="21210" y="0"/>
                  <a:pt x="21210" y="0"/>
                </a:cubicBezTo>
                <a:cubicBezTo>
                  <a:pt x="21420" y="0"/>
                  <a:pt x="21600" y="174"/>
                  <a:pt x="21600" y="398"/>
                </a:cubicBezTo>
                <a:cubicBezTo>
                  <a:pt x="21600" y="21169"/>
                  <a:pt x="21600" y="21169"/>
                  <a:pt x="21600" y="21169"/>
                </a:cubicBezTo>
                <a:cubicBezTo>
                  <a:pt x="21600" y="21393"/>
                  <a:pt x="21420" y="21600"/>
                  <a:pt x="21210" y="21600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90" name="Freeform 149"/>
          <p:cNvSpPr/>
          <p:nvPr/>
        </p:nvSpPr>
        <p:spPr>
          <a:xfrm>
            <a:off x="311813" y="1882030"/>
            <a:ext cx="1549209" cy="7658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95" y="0"/>
                </a:moveTo>
                <a:cubicBezTo>
                  <a:pt x="976" y="0"/>
                  <a:pt x="0" y="989"/>
                  <a:pt x="0" y="2207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1938" y="21600"/>
                  <a:pt x="21600" y="11944"/>
                  <a:pt x="21600" y="0"/>
                </a:cubicBezTo>
                <a:lnTo>
                  <a:pt x="2195" y="0"/>
                </a:lnTo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91" name="TextBox 17"/>
          <p:cNvSpPr txBox="1"/>
          <p:nvPr/>
        </p:nvSpPr>
        <p:spPr>
          <a:xfrm rot="16200000">
            <a:off x="-1868479" y="3814786"/>
            <a:ext cx="405534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400" b="1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Alle </a:t>
            </a:r>
            <a:r>
              <a:rPr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Macht</a:t>
            </a:r>
            <a:r>
              <a:rPr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dem </a:t>
            </a:r>
            <a:r>
              <a:rPr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Volke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2" name="Subtitle 2"/>
          <p:cNvSpPr txBox="1"/>
          <p:nvPr/>
        </p:nvSpPr>
        <p:spPr>
          <a:xfrm>
            <a:off x="1886405" y="1870867"/>
            <a:ext cx="4090097" cy="451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790" tIns="40790" rIns="40790" bIns="40790">
            <a:spAutoFit/>
          </a:bodyPr>
          <a:lstStyle>
            <a:lvl1pPr defTabSz="1087636">
              <a:spcBef>
                <a:spcPts val="500"/>
              </a:spcBef>
              <a:defRPr sz="2400">
                <a:solidFill>
                  <a:srgbClr val="00B05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de-DE" dirty="0"/>
              <a:t>Stärk</a:t>
            </a:r>
            <a:r>
              <a:rPr dirty="0" err="1"/>
              <a:t>ung</a:t>
            </a:r>
            <a:r>
              <a:rPr dirty="0"/>
              <a:t> </a:t>
            </a:r>
            <a:r>
              <a:rPr lang="de-DE" dirty="0"/>
              <a:t>von Schlüsselkräften</a:t>
            </a:r>
            <a:endParaRPr dirty="0"/>
          </a:p>
        </p:txBody>
      </p:sp>
      <p:sp>
        <p:nvSpPr>
          <p:cNvPr id="393" name="Subtitle 2"/>
          <p:cNvSpPr txBox="1"/>
          <p:nvPr/>
        </p:nvSpPr>
        <p:spPr>
          <a:xfrm>
            <a:off x="336907" y="2323629"/>
            <a:ext cx="5543800" cy="4083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4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                    </a:t>
            </a:r>
            <a:r>
              <a:rPr dirty="0" err="1"/>
              <a:t>Krisen</a:t>
            </a:r>
            <a:r>
              <a:rPr dirty="0"/>
              <a:t> </a:t>
            </a:r>
            <a:r>
              <a:rPr dirty="0" err="1"/>
              <a:t>veranlassen</a:t>
            </a:r>
            <a:r>
              <a:rPr dirty="0"/>
              <a:t> Mitarbeiter in </a:t>
            </a:r>
            <a:r>
              <a:rPr dirty="0" err="1"/>
              <a:t>Organi</a:t>
            </a:r>
            <a:r>
              <a:rPr lang="de-DE" dirty="0"/>
              <a:t>-</a:t>
            </a:r>
            <a:r>
              <a:rPr dirty="0" err="1"/>
              <a:t>sationen</a:t>
            </a:r>
            <a:r>
              <a:rPr dirty="0"/>
              <a:t>, die in der Lage </a:t>
            </a:r>
            <a:r>
              <a:rPr dirty="0" err="1"/>
              <a:t>waren</a:t>
            </a:r>
            <a:r>
              <a:rPr dirty="0"/>
              <a:t>, </a:t>
            </a:r>
            <a:r>
              <a:rPr dirty="0" err="1"/>
              <a:t>während</a:t>
            </a:r>
            <a:r>
              <a:rPr dirty="0"/>
              <a:t>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bessere</a:t>
            </a:r>
            <a:r>
              <a:rPr dirty="0"/>
              <a:t> </a:t>
            </a:r>
            <a:r>
              <a:rPr dirty="0" err="1"/>
              <a:t>Ergebnisse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erzielen</a:t>
            </a:r>
            <a:r>
              <a:rPr dirty="0"/>
              <a:t>, </a:t>
            </a:r>
            <a:r>
              <a:rPr dirty="0" err="1"/>
              <a:t>dazu</a:t>
            </a:r>
            <a:r>
              <a:rPr dirty="0"/>
              <a:t>, </a:t>
            </a:r>
            <a:r>
              <a:rPr dirty="0" err="1"/>
              <a:t>Fähigkeiten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entwickeln</a:t>
            </a:r>
            <a:r>
              <a:rPr dirty="0"/>
              <a:t>, die </a:t>
            </a:r>
            <a:r>
              <a:rPr dirty="0" err="1"/>
              <a:t>über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täglichen</a:t>
            </a:r>
            <a:r>
              <a:rPr dirty="0"/>
              <a:t> </a:t>
            </a:r>
            <a:r>
              <a:rPr dirty="0" err="1"/>
              <a:t>Aufgaben</a:t>
            </a:r>
            <a:r>
              <a:rPr dirty="0"/>
              <a:t> </a:t>
            </a:r>
            <a:r>
              <a:rPr dirty="0" err="1"/>
              <a:t>hinausgingen</a:t>
            </a:r>
            <a:r>
              <a:rPr dirty="0"/>
              <a:t> (77 %), </a:t>
            </a:r>
            <a:r>
              <a:rPr dirty="0" err="1"/>
              <a:t>obwohl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Aufgaben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kämpfen</a:t>
            </a:r>
            <a:r>
              <a:rPr dirty="0"/>
              <a:t> </a:t>
            </a:r>
            <a:r>
              <a:rPr dirty="0" err="1"/>
              <a:t>hatten</a:t>
            </a:r>
            <a:r>
              <a:rPr dirty="0"/>
              <a:t>, die </a:t>
            </a:r>
            <a:r>
              <a:rPr dirty="0" err="1"/>
              <a:t>außerhalb</a:t>
            </a:r>
            <a:r>
              <a:rPr dirty="0"/>
              <a:t> </a:t>
            </a:r>
            <a:r>
              <a:rPr dirty="0" err="1"/>
              <a:t>ihrer</a:t>
            </a:r>
            <a:r>
              <a:rPr dirty="0"/>
              <a:t> Expertise </a:t>
            </a:r>
            <a:r>
              <a:rPr dirty="0" err="1"/>
              <a:t>lagen</a:t>
            </a:r>
            <a:r>
              <a:rPr dirty="0"/>
              <a:t> (73 %). </a:t>
            </a:r>
            <a:r>
              <a:rPr dirty="0" err="1"/>
              <a:t>Leistungsstarke</a:t>
            </a:r>
            <a:r>
              <a:rPr dirty="0"/>
              <a:t> </a:t>
            </a:r>
            <a:r>
              <a:rPr dirty="0" err="1"/>
              <a:t>Organisationen</a:t>
            </a:r>
            <a:r>
              <a:rPr dirty="0"/>
              <a:t> </a:t>
            </a:r>
            <a:r>
              <a:rPr dirty="0" err="1"/>
              <a:t>glauben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Krisen</a:t>
            </a:r>
            <a:r>
              <a:rPr dirty="0"/>
              <a:t> </a:t>
            </a:r>
            <a:r>
              <a:rPr dirty="0" err="1"/>
              <a:t>talentierte</a:t>
            </a:r>
            <a:r>
              <a:rPr dirty="0"/>
              <a:t> </a:t>
            </a:r>
            <a:r>
              <a:rPr dirty="0" err="1"/>
              <a:t>Führungskräfte</a:t>
            </a:r>
            <a:r>
              <a:rPr dirty="0"/>
              <a:t> </a:t>
            </a:r>
            <a:r>
              <a:rPr dirty="0" err="1"/>
              <a:t>aus</a:t>
            </a:r>
            <a:r>
              <a:rPr dirty="0"/>
              <a:t> den </a:t>
            </a:r>
            <a:r>
              <a:rPr dirty="0" err="1"/>
              <a:t>eigenen</a:t>
            </a:r>
            <a:r>
              <a:rPr dirty="0"/>
              <a:t> </a:t>
            </a:r>
            <a:r>
              <a:rPr dirty="0" err="1"/>
              <a:t>Reihen</a:t>
            </a:r>
            <a:r>
              <a:rPr dirty="0"/>
              <a:t> </a:t>
            </a:r>
            <a:r>
              <a:rPr dirty="0" err="1"/>
              <a:t>freilegen</a:t>
            </a:r>
            <a:r>
              <a:rPr dirty="0"/>
              <a:t> und es </a:t>
            </a:r>
            <a:r>
              <a:rPr dirty="0" err="1"/>
              <a:t>diesen</a:t>
            </a:r>
            <a:r>
              <a:rPr dirty="0"/>
              <a:t> </a:t>
            </a:r>
            <a:r>
              <a:rPr dirty="0" err="1"/>
              <a:t>ermöglichen</a:t>
            </a:r>
            <a:r>
              <a:rPr dirty="0"/>
              <a:t>, </a:t>
            </a:r>
            <a:r>
              <a:rPr dirty="0" err="1"/>
              <a:t>aufzusteigen</a:t>
            </a:r>
            <a:r>
              <a:rPr dirty="0"/>
              <a:t> (75 %). </a:t>
            </a:r>
            <a:r>
              <a:rPr dirty="0" err="1"/>
              <a:t>Darüber</a:t>
            </a:r>
            <a:r>
              <a:rPr dirty="0"/>
              <a:t> </a:t>
            </a:r>
            <a:r>
              <a:rPr dirty="0" err="1"/>
              <a:t>hinaus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der Geist des </a:t>
            </a:r>
            <a:r>
              <a:rPr dirty="0" err="1"/>
              <a:t>Krisenmodus</a:t>
            </a:r>
            <a:r>
              <a:rPr dirty="0"/>
              <a:t> </a:t>
            </a:r>
            <a:r>
              <a:rPr dirty="0" err="1"/>
              <a:t>zwar</a:t>
            </a:r>
            <a:r>
              <a:rPr dirty="0"/>
              <a:t> </a:t>
            </a:r>
            <a:r>
              <a:rPr dirty="0" err="1"/>
              <a:t>im</a:t>
            </a:r>
            <a:r>
              <a:rPr dirty="0"/>
              <a:t> Moment gut, </a:t>
            </a:r>
            <a:r>
              <a:rPr dirty="0" err="1"/>
              <a:t>aber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klarer</a:t>
            </a:r>
            <a:r>
              <a:rPr dirty="0"/>
              <a:t> Sinn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Richtung</a:t>
            </a:r>
            <a:r>
              <a:rPr dirty="0"/>
              <a:t> und </a:t>
            </a:r>
            <a:r>
              <a:rPr dirty="0" err="1"/>
              <a:t>Dringlichkeit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die </a:t>
            </a:r>
            <a:r>
              <a:rPr dirty="0" err="1"/>
              <a:t>langfristige</a:t>
            </a:r>
            <a:r>
              <a:rPr dirty="0"/>
              <a:t> </a:t>
            </a:r>
            <a:r>
              <a:rPr dirty="0" err="1"/>
              <a:t>Nachhaltigkeit</a:t>
            </a:r>
            <a:r>
              <a:rPr dirty="0"/>
              <a:t> </a:t>
            </a:r>
            <a:r>
              <a:rPr dirty="0" err="1"/>
              <a:t>notwendig</a:t>
            </a:r>
            <a:r>
              <a:rPr dirty="0"/>
              <a:t>.</a:t>
            </a:r>
          </a:p>
        </p:txBody>
      </p:sp>
      <p:sp>
        <p:nvSpPr>
          <p:cNvPr id="394" name="TextBox 24"/>
          <p:cNvSpPr txBox="1"/>
          <p:nvPr/>
        </p:nvSpPr>
        <p:spPr>
          <a:xfrm>
            <a:off x="379058" y="1920942"/>
            <a:ext cx="43895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24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03</a:t>
            </a:r>
          </a:p>
        </p:txBody>
      </p:sp>
      <p:sp>
        <p:nvSpPr>
          <p:cNvPr id="395" name="Freeform 148"/>
          <p:cNvSpPr/>
          <p:nvPr/>
        </p:nvSpPr>
        <p:spPr>
          <a:xfrm>
            <a:off x="6181841" y="1860984"/>
            <a:ext cx="5898208" cy="4495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10" y="21600"/>
                </a:moveTo>
                <a:cubicBezTo>
                  <a:pt x="390" y="21600"/>
                  <a:pt x="390" y="21600"/>
                  <a:pt x="390" y="21600"/>
                </a:cubicBezTo>
                <a:cubicBezTo>
                  <a:pt x="157" y="21600"/>
                  <a:pt x="0" y="21393"/>
                  <a:pt x="0" y="21169"/>
                </a:cubicBezTo>
                <a:cubicBezTo>
                  <a:pt x="0" y="398"/>
                  <a:pt x="0" y="398"/>
                  <a:pt x="0" y="398"/>
                </a:cubicBezTo>
                <a:cubicBezTo>
                  <a:pt x="0" y="174"/>
                  <a:pt x="157" y="0"/>
                  <a:pt x="390" y="0"/>
                </a:cubicBezTo>
                <a:cubicBezTo>
                  <a:pt x="21210" y="0"/>
                  <a:pt x="21210" y="0"/>
                  <a:pt x="21210" y="0"/>
                </a:cubicBezTo>
                <a:cubicBezTo>
                  <a:pt x="21420" y="0"/>
                  <a:pt x="21600" y="174"/>
                  <a:pt x="21600" y="398"/>
                </a:cubicBezTo>
                <a:cubicBezTo>
                  <a:pt x="21600" y="21169"/>
                  <a:pt x="21600" y="21169"/>
                  <a:pt x="21600" y="21169"/>
                </a:cubicBezTo>
                <a:cubicBezTo>
                  <a:pt x="21600" y="21393"/>
                  <a:pt x="21420" y="21600"/>
                  <a:pt x="21210" y="21600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96" name="Freeform 149"/>
          <p:cNvSpPr/>
          <p:nvPr/>
        </p:nvSpPr>
        <p:spPr>
          <a:xfrm>
            <a:off x="6100024" y="1860984"/>
            <a:ext cx="2025687" cy="8711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95" y="0"/>
                </a:moveTo>
                <a:cubicBezTo>
                  <a:pt x="976" y="0"/>
                  <a:pt x="0" y="989"/>
                  <a:pt x="0" y="2207"/>
                </a:cubicBezTo>
                <a:cubicBezTo>
                  <a:pt x="0" y="21600"/>
                  <a:pt x="0" y="21600"/>
                  <a:pt x="0" y="21600"/>
                </a:cubicBezTo>
                <a:cubicBezTo>
                  <a:pt x="11938" y="21600"/>
                  <a:pt x="21600" y="11944"/>
                  <a:pt x="21600" y="0"/>
                </a:cubicBezTo>
                <a:lnTo>
                  <a:pt x="2195" y="0"/>
                </a:ln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97" name="TextBox 17"/>
          <p:cNvSpPr txBox="1"/>
          <p:nvPr/>
        </p:nvSpPr>
        <p:spPr>
          <a:xfrm rot="16200000">
            <a:off x="3987627" y="3809706"/>
            <a:ext cx="405534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>
                <a:solidFill>
                  <a:schemeClr val="accent4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Verbindliche</a:t>
            </a:r>
            <a:r>
              <a:rPr b="1" dirty="0"/>
              <a:t> </a:t>
            </a:r>
            <a:r>
              <a:rPr b="1" dirty="0" err="1"/>
              <a:t>Kommunikation</a:t>
            </a:r>
            <a:endParaRPr b="1" dirty="0"/>
          </a:p>
        </p:txBody>
      </p:sp>
      <p:sp>
        <p:nvSpPr>
          <p:cNvPr id="398" name="TextBox 24"/>
          <p:cNvSpPr txBox="1"/>
          <p:nvPr/>
        </p:nvSpPr>
        <p:spPr>
          <a:xfrm>
            <a:off x="6004229" y="2030476"/>
            <a:ext cx="66556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24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04</a:t>
            </a:r>
          </a:p>
        </p:txBody>
      </p:sp>
      <p:sp>
        <p:nvSpPr>
          <p:cNvPr id="399" name="TextBox 4"/>
          <p:cNvSpPr txBox="1"/>
          <p:nvPr/>
        </p:nvSpPr>
        <p:spPr>
          <a:xfrm>
            <a:off x="8167181" y="1887851"/>
            <a:ext cx="4214002" cy="392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4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Teams </a:t>
            </a:r>
            <a:r>
              <a:rPr dirty="0" err="1"/>
              <a:t>updaten</a:t>
            </a:r>
            <a:endParaRPr dirty="0"/>
          </a:p>
        </p:txBody>
      </p:sp>
      <p:sp>
        <p:nvSpPr>
          <p:cNvPr id="400" name="TextBox 5"/>
          <p:cNvSpPr txBox="1"/>
          <p:nvPr/>
        </p:nvSpPr>
        <p:spPr>
          <a:xfrm>
            <a:off x="6225514" y="2337159"/>
            <a:ext cx="5810862" cy="4093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                          Die </a:t>
            </a:r>
            <a:r>
              <a:rPr dirty="0" err="1"/>
              <a:t>meisten</a:t>
            </a:r>
            <a:r>
              <a:rPr dirty="0"/>
              <a:t> </a:t>
            </a:r>
            <a:r>
              <a:rPr dirty="0" err="1"/>
              <a:t>Befragten</a:t>
            </a:r>
            <a:r>
              <a:rPr dirty="0"/>
              <a:t> </a:t>
            </a:r>
            <a:r>
              <a:rPr dirty="0" err="1"/>
              <a:t>stimmten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, </a:t>
            </a:r>
            <a:r>
              <a:rPr dirty="0" err="1"/>
              <a:t>dass</a:t>
            </a:r>
            <a:br>
              <a:rPr dirty="0"/>
            </a:br>
            <a:r>
              <a:rPr dirty="0"/>
              <a:t>             </a:t>
            </a:r>
            <a:r>
              <a:rPr dirty="0" err="1"/>
              <a:t>Strategien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Krisenbewältigung</a:t>
            </a:r>
            <a:r>
              <a:rPr dirty="0"/>
              <a:t> </a:t>
            </a:r>
            <a:r>
              <a:rPr dirty="0" err="1"/>
              <a:t>erfolgreicher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auf </a:t>
            </a:r>
            <a:r>
              <a:rPr dirty="0" err="1"/>
              <a:t>breiter</a:t>
            </a:r>
            <a:r>
              <a:rPr dirty="0"/>
              <a:t> Ebene </a:t>
            </a:r>
            <a:r>
              <a:rPr dirty="0" err="1"/>
              <a:t>kommuniziert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, und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klareres</a:t>
            </a:r>
            <a:r>
              <a:rPr dirty="0"/>
              <a:t> </a:t>
            </a:r>
            <a:r>
              <a:rPr dirty="0" err="1"/>
              <a:t>Verständnis</a:t>
            </a:r>
            <a:r>
              <a:rPr dirty="0"/>
              <a:t> der </a:t>
            </a:r>
            <a:r>
              <a:rPr dirty="0" err="1"/>
              <a:t>Prioritäten</a:t>
            </a:r>
            <a:r>
              <a:rPr dirty="0"/>
              <a:t> der </a:t>
            </a:r>
            <a:r>
              <a:rPr dirty="0" err="1"/>
              <a:t>Organisation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Vision und </a:t>
            </a:r>
            <a:r>
              <a:rPr dirty="0" err="1"/>
              <a:t>ihren</a:t>
            </a:r>
            <a:r>
              <a:rPr dirty="0"/>
              <a:t> </a:t>
            </a:r>
            <a:r>
              <a:rPr lang="de-DE" dirty="0"/>
              <a:t>Orientierungssinn </a:t>
            </a:r>
            <a:r>
              <a:rPr dirty="0" err="1"/>
              <a:t>erneuert</a:t>
            </a:r>
            <a:r>
              <a:rPr dirty="0"/>
              <a:t> und </a:t>
            </a:r>
            <a:r>
              <a:rPr dirty="0" err="1"/>
              <a:t>dass</a:t>
            </a:r>
            <a:r>
              <a:rPr dirty="0"/>
              <a:t> die </a:t>
            </a:r>
            <a:r>
              <a:rPr dirty="0" err="1"/>
              <a:t>Kommunikation</a:t>
            </a:r>
            <a:r>
              <a:rPr dirty="0"/>
              <a:t> der </a:t>
            </a:r>
            <a:r>
              <a:rPr lang="de-DE" dirty="0"/>
              <a:t>leitenden</a:t>
            </a:r>
            <a:r>
              <a:rPr dirty="0"/>
              <a:t> </a:t>
            </a:r>
            <a:r>
              <a:rPr dirty="0" err="1"/>
              <a:t>Führungskräfte</a:t>
            </a:r>
            <a:r>
              <a:rPr dirty="0"/>
              <a:t> </a:t>
            </a:r>
            <a:r>
              <a:rPr dirty="0" err="1"/>
              <a:t>entscheidend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, um die </a:t>
            </a:r>
            <a:r>
              <a:rPr dirty="0" err="1"/>
              <a:t>Organisation</a:t>
            </a:r>
            <a:r>
              <a:rPr dirty="0"/>
              <a:t> hinter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gemeinsamen</a:t>
            </a:r>
            <a:r>
              <a:rPr dirty="0"/>
              <a:t> Vision </a:t>
            </a:r>
            <a:r>
              <a:rPr dirty="0" err="1"/>
              <a:t>auszurichten</a:t>
            </a:r>
            <a:r>
              <a:rPr dirty="0"/>
              <a:t>. </a:t>
            </a:r>
          </a:p>
          <a:p>
            <a:pPr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Eine </a:t>
            </a:r>
            <a:r>
              <a:rPr dirty="0" err="1"/>
              <a:t>offene</a:t>
            </a:r>
            <a:r>
              <a:rPr dirty="0"/>
              <a:t> </a:t>
            </a:r>
            <a:r>
              <a:rPr dirty="0" err="1"/>
              <a:t>Kommunikation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den </a:t>
            </a:r>
            <a:r>
              <a:rPr dirty="0" err="1"/>
              <a:t>Mitarbeitern</a:t>
            </a:r>
            <a:r>
              <a:rPr dirty="0"/>
              <a:t> </a:t>
            </a:r>
            <a:r>
              <a:rPr dirty="0" err="1"/>
              <a:t>bietet</a:t>
            </a:r>
            <a:r>
              <a:rPr dirty="0"/>
              <a:t> den </a:t>
            </a:r>
            <a:r>
              <a:rPr dirty="0" err="1"/>
              <a:t>Kontext</a:t>
            </a:r>
            <a:r>
              <a:rPr dirty="0"/>
              <a:t> hinter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Strategie</a:t>
            </a:r>
            <a:r>
              <a:rPr dirty="0"/>
              <a:t> und </a:t>
            </a:r>
            <a:r>
              <a:rPr dirty="0" err="1"/>
              <a:t>kann</a:t>
            </a:r>
            <a:r>
              <a:rPr dirty="0"/>
              <a:t> alle Mitarbeiter </a:t>
            </a:r>
            <a:r>
              <a:rPr dirty="0" err="1"/>
              <a:t>inspirieren</a:t>
            </a:r>
            <a:r>
              <a:rPr dirty="0"/>
              <a:t>, </a:t>
            </a:r>
            <a:r>
              <a:rPr dirty="0" err="1"/>
              <a:t>mehr</a:t>
            </a:r>
            <a:r>
              <a:rPr dirty="0"/>
              <a:t> Wert </a:t>
            </a:r>
            <a:r>
              <a:rPr dirty="0" err="1"/>
              <a:t>darin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sehen</a:t>
            </a:r>
            <a:r>
              <a:rPr dirty="0"/>
              <a:t>, </a:t>
            </a:r>
            <a:r>
              <a:rPr lang="de-DE" dirty="0"/>
              <a:t>eine </a:t>
            </a:r>
            <a:r>
              <a:rPr dirty="0"/>
              <a:t>positive Kultur</a:t>
            </a:r>
            <a:r>
              <a:rPr lang="de-DE" dirty="0"/>
              <a:t> aufzubauen</a:t>
            </a:r>
            <a:r>
              <a:rPr dirty="0"/>
              <a:t> und </a:t>
            </a:r>
            <a:r>
              <a:rPr dirty="0" err="1"/>
              <a:t>dadurch</a:t>
            </a:r>
            <a:r>
              <a:rPr dirty="0"/>
              <a:t> </a:t>
            </a:r>
            <a:r>
              <a:rPr lang="de-DE" dirty="0"/>
              <a:t>die </a:t>
            </a:r>
            <a:r>
              <a:rPr dirty="0" err="1"/>
              <a:t>Gesamt</a:t>
            </a:r>
            <a:r>
              <a:rPr lang="de-DE" dirty="0"/>
              <a:t>-</a:t>
            </a:r>
            <a:r>
              <a:rPr dirty="0" err="1"/>
              <a:t>produktivität</a:t>
            </a:r>
            <a:r>
              <a:rPr lang="de-DE" dirty="0"/>
              <a:t> zu steigern.</a:t>
            </a:r>
            <a:endParaRPr dirty="0"/>
          </a:p>
        </p:txBody>
      </p:sp>
      <p:sp>
        <p:nvSpPr>
          <p:cNvPr id="18" name="Textplatzhalter 1">
            <a:extLst>
              <a:ext uri="{FF2B5EF4-FFF2-40B4-BE49-F238E27FC236}">
                <a16:creationId xmlns:a16="http://schemas.microsoft.com/office/drawing/2014/main" id="{0E933B59-8ED8-4724-8F5A-77CFDCE30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011913" y="517485"/>
            <a:ext cx="10901334" cy="1013016"/>
          </a:xfrm>
          <a:prstGeom prst="rect">
            <a:avLst/>
          </a:prstGeom>
        </p:spPr>
        <p:txBody>
          <a:bodyPr/>
          <a:lstStyle>
            <a:lvl1pPr>
              <a:lnSpc>
                <a:spcPct val="81000"/>
              </a:lnSpc>
            </a:lvl1pPr>
          </a:lstStyle>
          <a:p>
            <a:r>
              <a:rPr dirty="0" err="1"/>
              <a:t>Aus</a:t>
            </a:r>
            <a:r>
              <a:rPr dirty="0"/>
              <a:t>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:</a:t>
            </a:r>
            <a:r>
              <a:rPr lang="de-DE" dirty="0"/>
              <a:t> Die Lehren aus dem Krisenmodus anwenden (Fortsetzung)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1650</Words>
  <Application>Microsoft Office PowerPoint</Application>
  <PresentationFormat>Breitbild</PresentationFormat>
  <Paragraphs>117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 Light</vt:lpstr>
      <vt:lpstr>Roboto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1</cp:revision>
  <dcterms:created xsi:type="dcterms:W3CDTF">2021-08-18T14:51:20Z</dcterms:created>
  <dcterms:modified xsi:type="dcterms:W3CDTF">2021-08-18T15:05:10Z</dcterms:modified>
</cp:coreProperties>
</file>