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31" r:id="rId2"/>
    <p:sldId id="4234" r:id="rId3"/>
    <p:sldId id="4204" r:id="rId4"/>
    <p:sldId id="4235" r:id="rId5"/>
    <p:sldId id="4206" r:id="rId6"/>
    <p:sldId id="423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8" d="100"/>
          <a:sy n="68" d="100"/>
        </p:scale>
        <p:origin x="60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76200" cap="rnd">
              <a:solidFill>
                <a:schemeClr val="accent1"/>
              </a:solidFill>
              <a:round/>
            </a:ln>
            <a:effectLst/>
          </c:spPr>
          <c:marker>
            <c:symbol val="circle"/>
            <c:size val="5"/>
            <c:spPr>
              <a:solidFill>
                <a:schemeClr val="accent1"/>
              </a:solidFill>
              <a:ln w="76200">
                <a:solidFill>
                  <a:schemeClr val="accent1"/>
                </a:solidFill>
              </a:ln>
              <a:effectLst/>
            </c:spPr>
          </c:marker>
          <c:cat>
            <c:strRef>
              <c:f>Sheet1!$A$2:$A$9</c:f>
              <c:strCache>
                <c:ptCount val="8"/>
                <c:pt idx="0">
                  <c:v>Jan</c:v>
                </c:pt>
                <c:pt idx="1">
                  <c:v>Feb</c:v>
                </c:pt>
                <c:pt idx="2">
                  <c:v>Mar</c:v>
                </c:pt>
                <c:pt idx="3">
                  <c:v>Apr</c:v>
                </c:pt>
                <c:pt idx="4">
                  <c:v>May</c:v>
                </c:pt>
                <c:pt idx="5">
                  <c:v>Jun</c:v>
                </c:pt>
                <c:pt idx="6">
                  <c:v>Jul</c:v>
                </c:pt>
                <c:pt idx="7">
                  <c:v>Aug</c:v>
                </c:pt>
              </c:strCache>
            </c:strRef>
          </c:cat>
          <c:val>
            <c:numRef>
              <c:f>Sheet1!$B$2:$B$9</c:f>
              <c:numCache>
                <c:formatCode>General</c:formatCode>
                <c:ptCount val="8"/>
                <c:pt idx="0">
                  <c:v>110</c:v>
                </c:pt>
                <c:pt idx="1">
                  <c:v>27</c:v>
                </c:pt>
                <c:pt idx="2">
                  <c:v>76</c:v>
                </c:pt>
                <c:pt idx="3">
                  <c:v>90</c:v>
                </c:pt>
                <c:pt idx="4">
                  <c:v>115</c:v>
                </c:pt>
                <c:pt idx="5">
                  <c:v>50</c:v>
                </c:pt>
                <c:pt idx="6">
                  <c:v>67</c:v>
                </c:pt>
                <c:pt idx="7">
                  <c:v>150</c:v>
                </c:pt>
              </c:numCache>
            </c:numRef>
          </c:val>
          <c:smooth val="0"/>
          <c:extLst>
            <c:ext xmlns:c16="http://schemas.microsoft.com/office/drawing/2014/chart" uri="{C3380CC4-5D6E-409C-BE32-E72D297353CC}">
              <c16:uniqueId val="{00000000-FE6C-4F7F-9052-FD2117C62F3C}"/>
            </c:ext>
          </c:extLst>
        </c:ser>
        <c:ser>
          <c:idx val="1"/>
          <c:order val="1"/>
          <c:tx>
            <c:strRef>
              <c:f>Sheet1!$C$1</c:f>
              <c:strCache>
                <c:ptCount val="1"/>
                <c:pt idx="0">
                  <c:v>Series 2</c:v>
                </c:pt>
              </c:strCache>
            </c:strRef>
          </c:tx>
          <c:spPr>
            <a:ln w="76200" cap="rnd">
              <a:solidFill>
                <a:schemeClr val="accent2"/>
              </a:solidFill>
              <a:round/>
            </a:ln>
            <a:effectLst/>
          </c:spPr>
          <c:marker>
            <c:symbol val="circle"/>
            <c:size val="5"/>
            <c:spPr>
              <a:solidFill>
                <a:schemeClr val="accent2"/>
              </a:solidFill>
              <a:ln w="76200">
                <a:solidFill>
                  <a:schemeClr val="accent2"/>
                </a:solidFill>
              </a:ln>
              <a:effectLst/>
            </c:spPr>
          </c:marker>
          <c:cat>
            <c:strRef>
              <c:f>Sheet1!$A$2:$A$9</c:f>
              <c:strCache>
                <c:ptCount val="8"/>
                <c:pt idx="0">
                  <c:v>Jan</c:v>
                </c:pt>
                <c:pt idx="1">
                  <c:v>Feb</c:v>
                </c:pt>
                <c:pt idx="2">
                  <c:v>Mar</c:v>
                </c:pt>
                <c:pt idx="3">
                  <c:v>Apr</c:v>
                </c:pt>
                <c:pt idx="4">
                  <c:v>May</c:v>
                </c:pt>
                <c:pt idx="5">
                  <c:v>Jun</c:v>
                </c:pt>
                <c:pt idx="6">
                  <c:v>Jul</c:v>
                </c:pt>
                <c:pt idx="7">
                  <c:v>Aug</c:v>
                </c:pt>
              </c:strCache>
            </c:strRef>
          </c:cat>
          <c:val>
            <c:numRef>
              <c:f>Sheet1!$C$2:$C$9</c:f>
              <c:numCache>
                <c:formatCode>General</c:formatCode>
                <c:ptCount val="8"/>
                <c:pt idx="0">
                  <c:v>88</c:v>
                </c:pt>
                <c:pt idx="1">
                  <c:v>142</c:v>
                </c:pt>
                <c:pt idx="2">
                  <c:v>88</c:v>
                </c:pt>
                <c:pt idx="3">
                  <c:v>98</c:v>
                </c:pt>
                <c:pt idx="4">
                  <c:v>112</c:v>
                </c:pt>
                <c:pt idx="5">
                  <c:v>101</c:v>
                </c:pt>
                <c:pt idx="6">
                  <c:v>133</c:v>
                </c:pt>
                <c:pt idx="7">
                  <c:v>142</c:v>
                </c:pt>
              </c:numCache>
            </c:numRef>
          </c:val>
          <c:smooth val="0"/>
          <c:extLst>
            <c:ext xmlns:c16="http://schemas.microsoft.com/office/drawing/2014/chart" uri="{C3380CC4-5D6E-409C-BE32-E72D297353CC}">
              <c16:uniqueId val="{00000001-FE6C-4F7F-9052-FD2117C62F3C}"/>
            </c:ext>
          </c:extLst>
        </c:ser>
        <c:ser>
          <c:idx val="2"/>
          <c:order val="2"/>
          <c:tx>
            <c:strRef>
              <c:f>Sheet1!$D$1</c:f>
              <c:strCache>
                <c:ptCount val="1"/>
                <c:pt idx="0">
                  <c:v>Series 3</c:v>
                </c:pt>
              </c:strCache>
            </c:strRef>
          </c:tx>
          <c:spPr>
            <a:ln w="76200" cap="rnd">
              <a:solidFill>
                <a:schemeClr val="accent3"/>
              </a:solidFill>
              <a:round/>
            </a:ln>
            <a:effectLst/>
          </c:spPr>
          <c:marker>
            <c:symbol val="circle"/>
            <c:size val="5"/>
            <c:spPr>
              <a:solidFill>
                <a:schemeClr val="accent3"/>
              </a:solidFill>
              <a:ln w="76200">
                <a:solidFill>
                  <a:schemeClr val="accent3"/>
                </a:solidFill>
              </a:ln>
              <a:effectLst/>
            </c:spPr>
          </c:marker>
          <c:cat>
            <c:strRef>
              <c:f>Sheet1!$A$2:$A$9</c:f>
              <c:strCache>
                <c:ptCount val="8"/>
                <c:pt idx="0">
                  <c:v>Jan</c:v>
                </c:pt>
                <c:pt idx="1">
                  <c:v>Feb</c:v>
                </c:pt>
                <c:pt idx="2">
                  <c:v>Mar</c:v>
                </c:pt>
                <c:pt idx="3">
                  <c:v>Apr</c:v>
                </c:pt>
                <c:pt idx="4">
                  <c:v>May</c:v>
                </c:pt>
                <c:pt idx="5">
                  <c:v>Jun</c:v>
                </c:pt>
                <c:pt idx="6">
                  <c:v>Jul</c:v>
                </c:pt>
                <c:pt idx="7">
                  <c:v>Aug</c:v>
                </c:pt>
              </c:strCache>
            </c:strRef>
          </c:cat>
          <c:val>
            <c:numRef>
              <c:f>Sheet1!$D$2:$D$9</c:f>
              <c:numCache>
                <c:formatCode>General</c:formatCode>
                <c:ptCount val="8"/>
                <c:pt idx="0">
                  <c:v>25</c:v>
                </c:pt>
                <c:pt idx="1">
                  <c:v>55</c:v>
                </c:pt>
                <c:pt idx="2">
                  <c:v>75</c:v>
                </c:pt>
                <c:pt idx="3">
                  <c:v>83</c:v>
                </c:pt>
                <c:pt idx="4">
                  <c:v>108</c:v>
                </c:pt>
                <c:pt idx="5">
                  <c:v>74</c:v>
                </c:pt>
                <c:pt idx="6">
                  <c:v>88</c:v>
                </c:pt>
                <c:pt idx="7">
                  <c:v>98</c:v>
                </c:pt>
              </c:numCache>
            </c:numRef>
          </c:val>
          <c:smooth val="0"/>
          <c:extLst>
            <c:ext xmlns:c16="http://schemas.microsoft.com/office/drawing/2014/chart" uri="{C3380CC4-5D6E-409C-BE32-E72D297353CC}">
              <c16:uniqueId val="{00000002-FE6C-4F7F-9052-FD2117C62F3C}"/>
            </c:ext>
          </c:extLst>
        </c:ser>
        <c:dLbls>
          <c:showLegendKey val="0"/>
          <c:showVal val="0"/>
          <c:showCatName val="0"/>
          <c:showSerName val="0"/>
          <c:showPercent val="0"/>
          <c:showBubbleSize val="0"/>
        </c:dLbls>
        <c:marker val="1"/>
        <c:smooth val="0"/>
        <c:axId val="2036638559"/>
        <c:axId val="2036641359"/>
      </c:lineChart>
      <c:catAx>
        <c:axId val="203663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crossAx val="2036641359"/>
        <c:crosses val="autoZero"/>
        <c:auto val="1"/>
        <c:lblAlgn val="ctr"/>
        <c:lblOffset val="100"/>
        <c:noMultiLvlLbl val="0"/>
      </c:catAx>
      <c:valAx>
        <c:axId val="2036641359"/>
        <c:scaling>
          <c:orientation val="minMax"/>
          <c:max val="1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crossAx val="2036638559"/>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i="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DFFA4B-F26A-42C9-9AEA-671FE3E3F95D}" type="datetimeFigureOut">
              <a:rPr lang="en-GB" smtClean="0"/>
              <a:t>09/06/2021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7CE85E-640F-4842-AE50-CCDC7CAEDA76}" type="slidenum">
              <a:rPr lang="en-GB" smtClean="0"/>
              <a:t>‹#›</a:t>
            </a:fld>
            <a:endParaRPr lang="en-GB"/>
          </a:p>
        </p:txBody>
      </p:sp>
    </p:spTree>
    <p:extLst>
      <p:ext uri="{BB962C8B-B14F-4D97-AF65-F5344CB8AC3E}">
        <p14:creationId xmlns:p14="http://schemas.microsoft.com/office/powerpoint/2010/main" val="524289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2391419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3745520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2036756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787764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3175070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4096817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459E5-5357-4320-B404-567F36A07B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2D66F8B-4603-4E55-8CBC-5BB17335BD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B3AACE-40A3-43C9-84CA-719DB6189374}"/>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5" name="Footer Placeholder 4">
            <a:extLst>
              <a:ext uri="{FF2B5EF4-FFF2-40B4-BE49-F238E27FC236}">
                <a16:creationId xmlns:a16="http://schemas.microsoft.com/office/drawing/2014/main" id="{83DC283F-07A2-42F1-A728-C8E4F5A2E6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93CDA4-B47E-4A55-9A6A-4B5017734D45}"/>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805784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98D6E-434D-4EE6-A47A-048F319286F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91AA66-95AB-4E5E-8CEB-48464DDFBD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136B7C-F1DE-45EB-9DEB-FE305A34148B}"/>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5" name="Footer Placeholder 4">
            <a:extLst>
              <a:ext uri="{FF2B5EF4-FFF2-40B4-BE49-F238E27FC236}">
                <a16:creationId xmlns:a16="http://schemas.microsoft.com/office/drawing/2014/main" id="{291F67F2-BB34-4743-90DC-64DF105EB4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7B33CF-C391-4984-A0F0-0D76ABAC28FA}"/>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2274916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16B270-7F32-416C-8B42-13026DA3705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91A09B-EFFC-4465-BE7F-FAAE6D9574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B2E9CB-F426-4921-A1E7-F92569778E84}"/>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5" name="Footer Placeholder 4">
            <a:extLst>
              <a:ext uri="{FF2B5EF4-FFF2-40B4-BE49-F238E27FC236}">
                <a16:creationId xmlns:a16="http://schemas.microsoft.com/office/drawing/2014/main" id="{27371F0A-7F00-47F3-B36D-ABEAEE808E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FAEF5B-B497-4F58-A799-6CA14D8D6ADD}"/>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3069543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941601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832C5-2559-4C3B-8912-2B7D83F0D8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E4F422-48D4-4D18-AE18-546F7D0974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1B8303-0786-4337-A601-CF49DA0AA761}"/>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5" name="Footer Placeholder 4">
            <a:extLst>
              <a:ext uri="{FF2B5EF4-FFF2-40B4-BE49-F238E27FC236}">
                <a16:creationId xmlns:a16="http://schemas.microsoft.com/office/drawing/2014/main" id="{B120EB36-10CF-420A-A3E9-724A644134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66F053-AD77-4C26-A737-42F4A268540A}"/>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2772412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F9789-1A43-46DE-B6BB-5A00C75833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28E7327-C830-4482-BE62-1D91E25196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236761-DA91-49DF-847C-6C15E5FF7CC2}"/>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5" name="Footer Placeholder 4">
            <a:extLst>
              <a:ext uri="{FF2B5EF4-FFF2-40B4-BE49-F238E27FC236}">
                <a16:creationId xmlns:a16="http://schemas.microsoft.com/office/drawing/2014/main" id="{4B8C0545-D106-49EF-B72D-AEEF0A6E22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4445AB-A614-4C1E-BB20-8B90DEA3AE59}"/>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4111564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24FB9-7DDA-42D5-BDE5-E0AF53B5907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6F9F2B-6750-4141-BC65-BD840B5295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117965-F143-4432-AF68-D245707131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F2079D5-A679-4683-B057-04E21FDFB62C}"/>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6" name="Footer Placeholder 5">
            <a:extLst>
              <a:ext uri="{FF2B5EF4-FFF2-40B4-BE49-F238E27FC236}">
                <a16:creationId xmlns:a16="http://schemas.microsoft.com/office/drawing/2014/main" id="{2946E45B-455A-4903-9229-C1AC52AF30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86FBA8-CF4C-4EB5-B9CF-E5F5697E9AD9}"/>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163093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33A2B-0235-4BE1-8E6A-7D344355A7E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1B9730-81FE-4F29-9DDA-BDA317E054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FC0677-0915-42A7-8959-8948F19B9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A2ED48B-920C-41CA-B061-A72CB8228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B309F7-EB31-4E18-8F99-502A93164C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CBB9463-43DA-4974-B13F-491608C25EA3}"/>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8" name="Footer Placeholder 7">
            <a:extLst>
              <a:ext uri="{FF2B5EF4-FFF2-40B4-BE49-F238E27FC236}">
                <a16:creationId xmlns:a16="http://schemas.microsoft.com/office/drawing/2014/main" id="{E0EB3850-197A-4B46-A579-C64B5AEFFBA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EDA8D7-E46E-435C-9AA5-81562FC143BC}"/>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736506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2A6BF-031B-4562-AF4C-1268FD2569D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2EFDB91-61F2-4CD2-816F-96B613FB2A9D}"/>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4" name="Footer Placeholder 3">
            <a:extLst>
              <a:ext uri="{FF2B5EF4-FFF2-40B4-BE49-F238E27FC236}">
                <a16:creationId xmlns:a16="http://schemas.microsoft.com/office/drawing/2014/main" id="{23000553-8733-4DD2-8AC0-6F7D2A82150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1766705-BDD4-49B6-AE0D-F6A823ACA20E}"/>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4120726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6E33B3-BB91-488E-A646-857493EBCD84}"/>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3" name="Footer Placeholder 2">
            <a:extLst>
              <a:ext uri="{FF2B5EF4-FFF2-40B4-BE49-F238E27FC236}">
                <a16:creationId xmlns:a16="http://schemas.microsoft.com/office/drawing/2014/main" id="{9D535188-2C8E-401E-82B4-BA1FB76BF67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CE658F-074E-4A72-B937-13ECB10707A1}"/>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3523031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FFDCF-12E3-4F4E-8663-007905AF72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A012918-1CC4-4F14-9E21-535E4EAA3B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EEFB7DD-045D-45D8-B917-5966DBF6A1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7AB7F8-2260-4EF6-8439-802FDF8ECE9C}"/>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6" name="Footer Placeholder 5">
            <a:extLst>
              <a:ext uri="{FF2B5EF4-FFF2-40B4-BE49-F238E27FC236}">
                <a16:creationId xmlns:a16="http://schemas.microsoft.com/office/drawing/2014/main" id="{4C47F90A-F740-44CE-8370-2B8AA97B4D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11B5A3-23EA-4EBE-A0DA-B508738D68E9}"/>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3389762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37F40-480E-45BA-90A3-3DFC18AA4F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BD79AC-7F7A-44E7-B66C-190113C2BB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5A4FEB7-37AA-4112-AE4A-1380EFD70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E95CC5-53F5-4C34-973C-13ACCAA45FAF}"/>
              </a:ext>
            </a:extLst>
          </p:cNvPr>
          <p:cNvSpPr>
            <a:spLocks noGrp="1"/>
          </p:cNvSpPr>
          <p:nvPr>
            <p:ph type="dt" sz="half" idx="10"/>
          </p:nvPr>
        </p:nvSpPr>
        <p:spPr/>
        <p:txBody>
          <a:bodyPr/>
          <a:lstStyle/>
          <a:p>
            <a:fld id="{C229BD2A-47C0-4407-B9FF-48C94F54EB5F}" type="datetimeFigureOut">
              <a:rPr lang="en-GB" smtClean="0"/>
              <a:t>09/06/2021</a:t>
            </a:fld>
            <a:endParaRPr lang="en-GB"/>
          </a:p>
        </p:txBody>
      </p:sp>
      <p:sp>
        <p:nvSpPr>
          <p:cNvPr id="6" name="Footer Placeholder 5">
            <a:extLst>
              <a:ext uri="{FF2B5EF4-FFF2-40B4-BE49-F238E27FC236}">
                <a16:creationId xmlns:a16="http://schemas.microsoft.com/office/drawing/2014/main" id="{5B72CF7F-1A7B-4550-A67C-30DDF06919E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6E0197-54F4-4AAF-95A2-6513034F0A5F}"/>
              </a:ext>
            </a:extLst>
          </p:cNvPr>
          <p:cNvSpPr>
            <a:spLocks noGrp="1"/>
          </p:cNvSpPr>
          <p:nvPr>
            <p:ph type="sldNum" sz="quarter" idx="12"/>
          </p:nvPr>
        </p:nvSpPr>
        <p:spPr/>
        <p:txBody>
          <a:bodyPr/>
          <a:lstStyle/>
          <a:p>
            <a:fld id="{164231FD-6FB2-4FDE-97FA-095B2AC506B1}" type="slidenum">
              <a:rPr lang="en-GB" smtClean="0"/>
              <a:t>‹#›</a:t>
            </a:fld>
            <a:endParaRPr lang="en-GB"/>
          </a:p>
        </p:txBody>
      </p:sp>
    </p:spTree>
    <p:extLst>
      <p:ext uri="{BB962C8B-B14F-4D97-AF65-F5344CB8AC3E}">
        <p14:creationId xmlns:p14="http://schemas.microsoft.com/office/powerpoint/2010/main" val="395967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72B709-D81E-41DF-89FA-DC5774DA90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72F64B-FE93-4404-ACF6-B81C87B1B5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B5CFD8-C97C-4BE9-AC9E-A7CA230A38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29BD2A-47C0-4407-B9FF-48C94F54EB5F}" type="datetimeFigureOut">
              <a:rPr lang="en-GB" smtClean="0"/>
              <a:t>09/06/2021</a:t>
            </a:fld>
            <a:endParaRPr lang="en-GB"/>
          </a:p>
        </p:txBody>
      </p:sp>
      <p:sp>
        <p:nvSpPr>
          <p:cNvPr id="5" name="Footer Placeholder 4">
            <a:extLst>
              <a:ext uri="{FF2B5EF4-FFF2-40B4-BE49-F238E27FC236}">
                <a16:creationId xmlns:a16="http://schemas.microsoft.com/office/drawing/2014/main" id="{0E9BB77A-FD76-42DA-BFEA-7EF597938C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243287E-9345-4440-986B-5451054FD9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231FD-6FB2-4FDE-97FA-095B2AC506B1}" type="slidenum">
              <a:rPr lang="en-GB" smtClean="0"/>
              <a:t>‹#›</a:t>
            </a:fld>
            <a:endParaRPr lang="en-GB"/>
          </a:p>
        </p:txBody>
      </p:sp>
    </p:spTree>
    <p:extLst>
      <p:ext uri="{BB962C8B-B14F-4D97-AF65-F5344CB8AC3E}">
        <p14:creationId xmlns:p14="http://schemas.microsoft.com/office/powerpoint/2010/main" val="1583565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1.xml"/><Relationship Id="rId6" Type="http://schemas.openxmlformats.org/officeDocument/2006/relationships/chart" Target="../charts/chart1.x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10410" y="448318"/>
            <a:ext cx="8852375" cy="697353"/>
          </a:xfrm>
        </p:spPr>
        <p:txBody>
          <a:bodyPr>
            <a:normAutofit/>
          </a:bodyPr>
          <a:lstStyle/>
          <a:p>
            <a:r>
              <a:rPr lang="en-GB" dirty="0"/>
              <a:t>Apply a Risk-Based Approach</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73229" y="2097420"/>
            <a:ext cx="3534834" cy="443741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100" dirty="0">
                <a:solidFill>
                  <a:srgbClr val="245473"/>
                </a:solidFill>
                <a:latin typeface="+mj-lt"/>
                <a:ea typeface="Open Sans Light" panose="020B0306030504020204" pitchFamily="34" charset="0"/>
                <a:cs typeface="Open Sans Light" panose="020B0306030504020204" pitchFamily="34" charset="0"/>
              </a:rPr>
              <a:t>All Business Processes have inherent Risks and should be captured – BUT:</a:t>
            </a:r>
          </a:p>
          <a:p>
            <a:pPr algn="l">
              <a:lnSpc>
                <a:spcPct val="100000"/>
              </a:lnSpc>
              <a:spcBef>
                <a:spcPts val="600"/>
              </a:spcBef>
            </a:pPr>
            <a:r>
              <a:rPr lang="en-GB"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Risk Management is not about doing more work but structuring work that is done anyway throughout your organisation, being able to quickly find what is needed, making sense of it and make it available to those who need the information</a:t>
            </a:r>
          </a:p>
          <a:p>
            <a:pPr marL="285750" indent="-285750" algn="l">
              <a:lnSpc>
                <a:spcPct val="100000"/>
              </a:lnSpc>
              <a:spcBef>
                <a:spcPts val="600"/>
              </a:spcBef>
              <a:buFont typeface="Wingdings" panose="05000000000000000000" pitchFamily="2" charset="2"/>
              <a:buChar char="à"/>
            </a:pPr>
            <a:endParaRPr lang="en-GB" sz="2100" dirty="0">
              <a:solidFill>
                <a:schemeClr val="tx1"/>
              </a:solidFill>
              <a:latin typeface="+mj-lt"/>
              <a:ea typeface="Open Sans Light" panose="020B0306030504020204" pitchFamily="34" charset="0"/>
              <a:cs typeface="Open Sans Light" panose="020B0306030504020204" pitchFamily="34" charset="0"/>
            </a:endParaRPr>
          </a:p>
        </p:txBody>
      </p:sp>
      <p:sp>
        <p:nvSpPr>
          <p:cNvPr id="21" name="Freeform 5">
            <a:extLst>
              <a:ext uri="{FF2B5EF4-FFF2-40B4-BE49-F238E27FC236}">
                <a16:creationId xmlns:a16="http://schemas.microsoft.com/office/drawing/2014/main" id="{FE362ACF-591C-40DF-8264-B1575FC2C5E8}"/>
              </a:ext>
            </a:extLst>
          </p:cNvPr>
          <p:cNvSpPr>
            <a:spLocks/>
          </p:cNvSpPr>
          <p:nvPr/>
        </p:nvSpPr>
        <p:spPr bwMode="auto">
          <a:xfrm>
            <a:off x="4359737" y="2334932"/>
            <a:ext cx="3195043" cy="45719"/>
          </a:xfrm>
          <a:custGeom>
            <a:avLst/>
            <a:gdLst>
              <a:gd name="T0" fmla="*/ 5 w 3278"/>
              <a:gd name="T1" fmla="*/ 10 h 10"/>
              <a:gd name="T2" fmla="*/ 3273 w 3278"/>
              <a:gd name="T3" fmla="*/ 10 h 10"/>
              <a:gd name="T4" fmla="*/ 3278 w 3278"/>
              <a:gd name="T5" fmla="*/ 5 h 10"/>
              <a:gd name="T6" fmla="*/ 3273 w 3278"/>
              <a:gd name="T7" fmla="*/ 0 h 10"/>
              <a:gd name="T8" fmla="*/ 5 w 3278"/>
              <a:gd name="T9" fmla="*/ 0 h 10"/>
              <a:gd name="T10" fmla="*/ 0 w 3278"/>
              <a:gd name="T11" fmla="*/ 5 h 10"/>
              <a:gd name="T12" fmla="*/ 5 w 3278"/>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3278" h="10">
                <a:moveTo>
                  <a:pt x="5" y="10"/>
                </a:moveTo>
                <a:cubicBezTo>
                  <a:pt x="3273" y="10"/>
                  <a:pt x="3273" y="10"/>
                  <a:pt x="3273" y="10"/>
                </a:cubicBezTo>
                <a:cubicBezTo>
                  <a:pt x="3276" y="10"/>
                  <a:pt x="3278" y="7"/>
                  <a:pt x="3278" y="5"/>
                </a:cubicBezTo>
                <a:cubicBezTo>
                  <a:pt x="3278" y="2"/>
                  <a:pt x="3276" y="0"/>
                  <a:pt x="3273" y="0"/>
                </a:cubicBezTo>
                <a:cubicBezTo>
                  <a:pt x="5" y="0"/>
                  <a:pt x="5" y="0"/>
                  <a:pt x="5" y="0"/>
                </a:cubicBezTo>
                <a:cubicBezTo>
                  <a:pt x="2" y="0"/>
                  <a:pt x="0" y="2"/>
                  <a:pt x="0" y="5"/>
                </a:cubicBezTo>
                <a:cubicBezTo>
                  <a:pt x="0" y="7"/>
                  <a:pt x="2" y="10"/>
                  <a:pt x="5" y="10"/>
                </a:cubicBezTo>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2" name="Rectangle 6">
            <a:extLst>
              <a:ext uri="{FF2B5EF4-FFF2-40B4-BE49-F238E27FC236}">
                <a16:creationId xmlns:a16="http://schemas.microsoft.com/office/drawing/2014/main" id="{4E4CEC77-6BF7-4287-B5F5-364CC898CEC8}"/>
              </a:ext>
            </a:extLst>
          </p:cNvPr>
          <p:cNvSpPr>
            <a:spLocks noChangeArrowheads="1"/>
          </p:cNvSpPr>
          <p:nvPr/>
        </p:nvSpPr>
        <p:spPr bwMode="auto">
          <a:xfrm>
            <a:off x="4366287" y="2997507"/>
            <a:ext cx="3188493" cy="45719"/>
          </a:xfrm>
          <a:prstGeom prst="rect">
            <a:avLst/>
          </a:pr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3" name="Freeform 7">
            <a:extLst>
              <a:ext uri="{FF2B5EF4-FFF2-40B4-BE49-F238E27FC236}">
                <a16:creationId xmlns:a16="http://schemas.microsoft.com/office/drawing/2014/main" id="{9A94E91C-1016-41F1-8FA8-4495044F5BD4}"/>
              </a:ext>
            </a:extLst>
          </p:cNvPr>
          <p:cNvSpPr>
            <a:spLocks/>
          </p:cNvSpPr>
          <p:nvPr/>
        </p:nvSpPr>
        <p:spPr bwMode="auto">
          <a:xfrm>
            <a:off x="4366287" y="2997507"/>
            <a:ext cx="3188493" cy="45719"/>
          </a:xfrm>
          <a:custGeom>
            <a:avLst/>
            <a:gdLst>
              <a:gd name="T0" fmla="*/ 0 w 2930"/>
              <a:gd name="T1" fmla="*/ 9 h 9"/>
              <a:gd name="T2" fmla="*/ 2930 w 2930"/>
              <a:gd name="T3" fmla="*/ 9 h 9"/>
              <a:gd name="T4" fmla="*/ 2930 w 2930"/>
              <a:gd name="T5" fmla="*/ 0 h 9"/>
              <a:gd name="T6" fmla="*/ 0 w 2930"/>
              <a:gd name="T7" fmla="*/ 0 h 9"/>
            </a:gdLst>
            <a:ahLst/>
            <a:cxnLst>
              <a:cxn ang="0">
                <a:pos x="T0" y="T1"/>
              </a:cxn>
              <a:cxn ang="0">
                <a:pos x="T2" y="T3"/>
              </a:cxn>
              <a:cxn ang="0">
                <a:pos x="T4" y="T5"/>
              </a:cxn>
              <a:cxn ang="0">
                <a:pos x="T6" y="T7"/>
              </a:cxn>
            </a:cxnLst>
            <a:rect l="0" t="0" r="r" b="b"/>
            <a:pathLst>
              <a:path w="2930" h="9">
                <a:moveTo>
                  <a:pt x="0" y="9"/>
                </a:moveTo>
                <a:lnTo>
                  <a:pt x="2930" y="9"/>
                </a:lnTo>
                <a:lnTo>
                  <a:pt x="293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4" name="Rectangle 8">
            <a:extLst>
              <a:ext uri="{FF2B5EF4-FFF2-40B4-BE49-F238E27FC236}">
                <a16:creationId xmlns:a16="http://schemas.microsoft.com/office/drawing/2014/main" id="{5FDB7D31-C0E9-44AF-AB0D-67681162D261}"/>
              </a:ext>
            </a:extLst>
          </p:cNvPr>
          <p:cNvSpPr>
            <a:spLocks noChangeArrowheads="1"/>
          </p:cNvSpPr>
          <p:nvPr/>
        </p:nvSpPr>
        <p:spPr bwMode="auto">
          <a:xfrm>
            <a:off x="4366287" y="3688658"/>
            <a:ext cx="3188493" cy="45719"/>
          </a:xfrm>
          <a:prstGeom prst="rect">
            <a:avLst/>
          </a:pr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5" name="Freeform 9">
            <a:extLst>
              <a:ext uri="{FF2B5EF4-FFF2-40B4-BE49-F238E27FC236}">
                <a16:creationId xmlns:a16="http://schemas.microsoft.com/office/drawing/2014/main" id="{8412D315-F684-4A57-B8FF-E37D54F6A9D9}"/>
              </a:ext>
            </a:extLst>
          </p:cNvPr>
          <p:cNvSpPr>
            <a:spLocks/>
          </p:cNvSpPr>
          <p:nvPr/>
        </p:nvSpPr>
        <p:spPr bwMode="auto">
          <a:xfrm>
            <a:off x="4366288" y="3688658"/>
            <a:ext cx="3195042" cy="83518"/>
          </a:xfrm>
          <a:custGeom>
            <a:avLst/>
            <a:gdLst>
              <a:gd name="T0" fmla="*/ 0 w 2930"/>
              <a:gd name="T1" fmla="*/ 9 h 9"/>
              <a:gd name="T2" fmla="*/ 2930 w 2930"/>
              <a:gd name="T3" fmla="*/ 9 h 9"/>
              <a:gd name="T4" fmla="*/ 2930 w 2930"/>
              <a:gd name="T5" fmla="*/ 0 h 9"/>
              <a:gd name="T6" fmla="*/ 0 w 2930"/>
              <a:gd name="T7" fmla="*/ 0 h 9"/>
            </a:gdLst>
            <a:ahLst/>
            <a:cxnLst>
              <a:cxn ang="0">
                <a:pos x="T0" y="T1"/>
              </a:cxn>
              <a:cxn ang="0">
                <a:pos x="T2" y="T3"/>
              </a:cxn>
              <a:cxn ang="0">
                <a:pos x="T4" y="T5"/>
              </a:cxn>
              <a:cxn ang="0">
                <a:pos x="T6" y="T7"/>
              </a:cxn>
            </a:cxnLst>
            <a:rect l="0" t="0" r="r" b="b"/>
            <a:pathLst>
              <a:path w="2930" h="9">
                <a:moveTo>
                  <a:pt x="0" y="9"/>
                </a:moveTo>
                <a:lnTo>
                  <a:pt x="2930" y="9"/>
                </a:lnTo>
                <a:lnTo>
                  <a:pt x="293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4" name="Rectangle 10">
            <a:extLst>
              <a:ext uri="{FF2B5EF4-FFF2-40B4-BE49-F238E27FC236}">
                <a16:creationId xmlns:a16="http://schemas.microsoft.com/office/drawing/2014/main" id="{5CA490FD-00C8-4A6D-A270-33BFF0EBD0EC}"/>
              </a:ext>
            </a:extLst>
          </p:cNvPr>
          <p:cNvSpPr>
            <a:spLocks noChangeArrowheads="1"/>
          </p:cNvSpPr>
          <p:nvPr/>
        </p:nvSpPr>
        <p:spPr bwMode="auto">
          <a:xfrm flipV="1">
            <a:off x="4366287" y="4383351"/>
            <a:ext cx="3188493" cy="45719"/>
          </a:xfrm>
          <a:prstGeom prst="rect">
            <a:avLst/>
          </a:pr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5" name="Freeform 11">
            <a:extLst>
              <a:ext uri="{FF2B5EF4-FFF2-40B4-BE49-F238E27FC236}">
                <a16:creationId xmlns:a16="http://schemas.microsoft.com/office/drawing/2014/main" id="{421B8BA3-05B0-432C-B175-85554729FA26}"/>
              </a:ext>
            </a:extLst>
          </p:cNvPr>
          <p:cNvSpPr>
            <a:spLocks/>
          </p:cNvSpPr>
          <p:nvPr/>
        </p:nvSpPr>
        <p:spPr bwMode="auto">
          <a:xfrm>
            <a:off x="4366287" y="4419545"/>
            <a:ext cx="3301117" cy="185905"/>
          </a:xfrm>
          <a:custGeom>
            <a:avLst/>
            <a:gdLst>
              <a:gd name="T0" fmla="*/ 0 w 2930"/>
              <a:gd name="T1" fmla="*/ 8 h 8"/>
              <a:gd name="T2" fmla="*/ 2930 w 2930"/>
              <a:gd name="T3" fmla="*/ 8 h 8"/>
              <a:gd name="T4" fmla="*/ 2930 w 2930"/>
              <a:gd name="T5" fmla="*/ 0 h 8"/>
              <a:gd name="T6" fmla="*/ 0 w 2930"/>
              <a:gd name="T7" fmla="*/ 0 h 8"/>
            </a:gdLst>
            <a:ahLst/>
            <a:cxnLst>
              <a:cxn ang="0">
                <a:pos x="T0" y="T1"/>
              </a:cxn>
              <a:cxn ang="0">
                <a:pos x="T2" y="T3"/>
              </a:cxn>
              <a:cxn ang="0">
                <a:pos x="T4" y="T5"/>
              </a:cxn>
              <a:cxn ang="0">
                <a:pos x="T6" y="T7"/>
              </a:cxn>
            </a:cxnLst>
            <a:rect l="0" t="0" r="r" b="b"/>
            <a:pathLst>
              <a:path w="2930" h="8">
                <a:moveTo>
                  <a:pt x="0" y="8"/>
                </a:moveTo>
                <a:lnTo>
                  <a:pt x="2930" y="8"/>
                </a:lnTo>
                <a:lnTo>
                  <a:pt x="293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6" name="Rectangle 12">
            <a:extLst>
              <a:ext uri="{FF2B5EF4-FFF2-40B4-BE49-F238E27FC236}">
                <a16:creationId xmlns:a16="http://schemas.microsoft.com/office/drawing/2014/main" id="{239B6D1D-9E9D-498E-8844-45517FF82C62}"/>
              </a:ext>
            </a:extLst>
          </p:cNvPr>
          <p:cNvSpPr>
            <a:spLocks noChangeArrowheads="1"/>
          </p:cNvSpPr>
          <p:nvPr/>
        </p:nvSpPr>
        <p:spPr bwMode="auto">
          <a:xfrm flipV="1">
            <a:off x="4366287" y="4979253"/>
            <a:ext cx="3188493" cy="45719"/>
          </a:xfrm>
          <a:prstGeom prst="rect">
            <a:avLst/>
          </a:prstGeom>
          <a:solidFill>
            <a:schemeClr val="accent5"/>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7" name="Freeform 13">
            <a:extLst>
              <a:ext uri="{FF2B5EF4-FFF2-40B4-BE49-F238E27FC236}">
                <a16:creationId xmlns:a16="http://schemas.microsoft.com/office/drawing/2014/main" id="{482C41DB-EEE1-4C59-B977-EABC9F1EFA6F}"/>
              </a:ext>
            </a:extLst>
          </p:cNvPr>
          <p:cNvSpPr>
            <a:spLocks/>
          </p:cNvSpPr>
          <p:nvPr/>
        </p:nvSpPr>
        <p:spPr bwMode="auto">
          <a:xfrm>
            <a:off x="4366287" y="5234522"/>
            <a:ext cx="3188493" cy="104808"/>
          </a:xfrm>
          <a:custGeom>
            <a:avLst/>
            <a:gdLst>
              <a:gd name="T0" fmla="*/ 0 w 2930"/>
              <a:gd name="T1" fmla="*/ 9 h 9"/>
              <a:gd name="T2" fmla="*/ 2930 w 2930"/>
              <a:gd name="T3" fmla="*/ 9 h 9"/>
              <a:gd name="T4" fmla="*/ 2930 w 2930"/>
              <a:gd name="T5" fmla="*/ 0 h 9"/>
              <a:gd name="T6" fmla="*/ 0 w 2930"/>
              <a:gd name="T7" fmla="*/ 0 h 9"/>
            </a:gdLst>
            <a:ahLst/>
            <a:cxnLst>
              <a:cxn ang="0">
                <a:pos x="T0" y="T1"/>
              </a:cxn>
              <a:cxn ang="0">
                <a:pos x="T2" y="T3"/>
              </a:cxn>
              <a:cxn ang="0">
                <a:pos x="T4" y="T5"/>
              </a:cxn>
              <a:cxn ang="0">
                <a:pos x="T6" y="T7"/>
              </a:cxn>
            </a:cxnLst>
            <a:rect l="0" t="0" r="r" b="b"/>
            <a:pathLst>
              <a:path w="2930" h="9">
                <a:moveTo>
                  <a:pt x="0" y="9"/>
                </a:moveTo>
                <a:lnTo>
                  <a:pt x="2930" y="9"/>
                </a:lnTo>
                <a:lnTo>
                  <a:pt x="293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8" name="Freeform 14">
            <a:extLst>
              <a:ext uri="{FF2B5EF4-FFF2-40B4-BE49-F238E27FC236}">
                <a16:creationId xmlns:a16="http://schemas.microsoft.com/office/drawing/2014/main" id="{22A70106-7F8D-4C31-A1D9-ACD12F970972}"/>
              </a:ext>
            </a:extLst>
          </p:cNvPr>
          <p:cNvSpPr>
            <a:spLocks/>
          </p:cNvSpPr>
          <p:nvPr/>
        </p:nvSpPr>
        <p:spPr bwMode="auto">
          <a:xfrm>
            <a:off x="3567117" y="4983897"/>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5"/>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9" name="Freeform 15">
            <a:extLst>
              <a:ext uri="{FF2B5EF4-FFF2-40B4-BE49-F238E27FC236}">
                <a16:creationId xmlns:a16="http://schemas.microsoft.com/office/drawing/2014/main" id="{DC325C87-5AAC-4C67-931C-344EE3D58C66}"/>
              </a:ext>
            </a:extLst>
          </p:cNvPr>
          <p:cNvSpPr>
            <a:spLocks/>
          </p:cNvSpPr>
          <p:nvPr/>
        </p:nvSpPr>
        <p:spPr bwMode="auto">
          <a:xfrm>
            <a:off x="3567117" y="4426096"/>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40" name="Freeform 16">
            <a:extLst>
              <a:ext uri="{FF2B5EF4-FFF2-40B4-BE49-F238E27FC236}">
                <a16:creationId xmlns:a16="http://schemas.microsoft.com/office/drawing/2014/main" id="{C13721EC-19A7-466C-B845-EDB0A4CABC0C}"/>
              </a:ext>
            </a:extLst>
          </p:cNvPr>
          <p:cNvSpPr>
            <a:spLocks/>
          </p:cNvSpPr>
          <p:nvPr/>
        </p:nvSpPr>
        <p:spPr bwMode="auto">
          <a:xfrm>
            <a:off x="3567117" y="3696845"/>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41" name="Freeform 17">
            <a:extLst>
              <a:ext uri="{FF2B5EF4-FFF2-40B4-BE49-F238E27FC236}">
                <a16:creationId xmlns:a16="http://schemas.microsoft.com/office/drawing/2014/main" id="{B0A037E7-F0A4-47ED-AD6A-26BB227AE2EE}"/>
              </a:ext>
            </a:extLst>
          </p:cNvPr>
          <p:cNvSpPr>
            <a:spLocks/>
          </p:cNvSpPr>
          <p:nvPr/>
        </p:nvSpPr>
        <p:spPr bwMode="auto">
          <a:xfrm>
            <a:off x="3567117" y="3004057"/>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44" name="Freeform 18">
            <a:extLst>
              <a:ext uri="{FF2B5EF4-FFF2-40B4-BE49-F238E27FC236}">
                <a16:creationId xmlns:a16="http://schemas.microsoft.com/office/drawing/2014/main" id="{8178C8D2-06A4-48FC-9AD7-AE2D48046E19}"/>
              </a:ext>
            </a:extLst>
          </p:cNvPr>
          <p:cNvSpPr>
            <a:spLocks/>
          </p:cNvSpPr>
          <p:nvPr/>
        </p:nvSpPr>
        <p:spPr bwMode="auto">
          <a:xfrm>
            <a:off x="3567117" y="2341481"/>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46" name="TextBox 43">
            <a:extLst>
              <a:ext uri="{FF2B5EF4-FFF2-40B4-BE49-F238E27FC236}">
                <a16:creationId xmlns:a16="http://schemas.microsoft.com/office/drawing/2014/main" id="{2D837E0E-F720-449F-8C86-914757F11B17}"/>
              </a:ext>
            </a:extLst>
          </p:cNvPr>
          <p:cNvSpPr txBox="1"/>
          <p:nvPr/>
        </p:nvSpPr>
        <p:spPr>
          <a:xfrm>
            <a:off x="6423400" y="5163637"/>
            <a:ext cx="2784095" cy="369332"/>
          </a:xfrm>
          <a:prstGeom prst="rect">
            <a:avLst/>
          </a:prstGeom>
          <a:noFill/>
        </p:spPr>
        <p:txBody>
          <a:bodyPr wrap="none" rtlCol="0">
            <a:spAutoFit/>
          </a:bodyPr>
          <a:lstStyle/>
          <a:p>
            <a:pPr algn="r"/>
            <a:r>
              <a:rPr lang="en-GB" b="1" dirty="0">
                <a:solidFill>
                  <a:schemeClr val="tx2"/>
                </a:solidFill>
                <a:latin typeface="+mj-lt"/>
                <a:ea typeface="Roboto" charset="0"/>
                <a:cs typeface="Roboto" charset="0"/>
              </a:rPr>
              <a:t>Business Continuity Planning</a:t>
            </a:r>
          </a:p>
        </p:txBody>
      </p:sp>
      <p:sp>
        <p:nvSpPr>
          <p:cNvPr id="48" name="TextBox 45">
            <a:extLst>
              <a:ext uri="{FF2B5EF4-FFF2-40B4-BE49-F238E27FC236}">
                <a16:creationId xmlns:a16="http://schemas.microsoft.com/office/drawing/2014/main" id="{2EAC498E-69A6-402B-81D4-4D0C0E1800AC}"/>
              </a:ext>
            </a:extLst>
          </p:cNvPr>
          <p:cNvSpPr txBox="1"/>
          <p:nvPr/>
        </p:nvSpPr>
        <p:spPr>
          <a:xfrm>
            <a:off x="7284853" y="4426096"/>
            <a:ext cx="1922642" cy="369332"/>
          </a:xfrm>
          <a:prstGeom prst="rect">
            <a:avLst/>
          </a:prstGeom>
          <a:noFill/>
        </p:spPr>
        <p:txBody>
          <a:bodyPr wrap="none" rtlCol="0">
            <a:spAutoFit/>
          </a:bodyPr>
          <a:lstStyle/>
          <a:p>
            <a:pPr algn="r"/>
            <a:r>
              <a:rPr lang="en-GB" b="1" dirty="0">
                <a:solidFill>
                  <a:schemeClr val="tx2"/>
                </a:solidFill>
                <a:latin typeface="+mj-lt"/>
                <a:ea typeface="Roboto" charset="0"/>
                <a:cs typeface="Roboto" charset="0"/>
              </a:rPr>
              <a:t>Financial Reporting</a:t>
            </a:r>
          </a:p>
        </p:txBody>
      </p:sp>
      <p:sp>
        <p:nvSpPr>
          <p:cNvPr id="50" name="TextBox 46">
            <a:extLst>
              <a:ext uri="{FF2B5EF4-FFF2-40B4-BE49-F238E27FC236}">
                <a16:creationId xmlns:a16="http://schemas.microsoft.com/office/drawing/2014/main" id="{7536BA8F-BC7C-4DF6-9F8A-C916ACD4ED53}"/>
              </a:ext>
            </a:extLst>
          </p:cNvPr>
          <p:cNvSpPr txBox="1"/>
          <p:nvPr/>
        </p:nvSpPr>
        <p:spPr>
          <a:xfrm>
            <a:off x="7943263" y="3004057"/>
            <a:ext cx="1253869" cy="369332"/>
          </a:xfrm>
          <a:prstGeom prst="rect">
            <a:avLst/>
          </a:prstGeom>
          <a:noFill/>
        </p:spPr>
        <p:txBody>
          <a:bodyPr wrap="none" rtlCol="0">
            <a:spAutoFit/>
          </a:bodyPr>
          <a:lstStyle/>
          <a:p>
            <a:pPr algn="r"/>
            <a:r>
              <a:rPr lang="en-GB" b="1" dirty="0">
                <a:solidFill>
                  <a:schemeClr val="tx2"/>
                </a:solidFill>
                <a:latin typeface="+mj-lt"/>
                <a:ea typeface="Roboto" charset="0"/>
                <a:cs typeface="Roboto" charset="0"/>
              </a:rPr>
              <a:t>Compliance</a:t>
            </a:r>
          </a:p>
        </p:txBody>
      </p:sp>
      <p:sp>
        <p:nvSpPr>
          <p:cNvPr id="53" name="TextBox 47">
            <a:extLst>
              <a:ext uri="{FF2B5EF4-FFF2-40B4-BE49-F238E27FC236}">
                <a16:creationId xmlns:a16="http://schemas.microsoft.com/office/drawing/2014/main" id="{7DAB631C-A6A0-44C0-8046-50282F84808C}"/>
              </a:ext>
            </a:extLst>
          </p:cNvPr>
          <p:cNvSpPr txBox="1"/>
          <p:nvPr/>
        </p:nvSpPr>
        <p:spPr>
          <a:xfrm>
            <a:off x="7120145" y="2362840"/>
            <a:ext cx="2039918" cy="369332"/>
          </a:xfrm>
          <a:prstGeom prst="rect">
            <a:avLst/>
          </a:prstGeom>
          <a:noFill/>
        </p:spPr>
        <p:txBody>
          <a:bodyPr wrap="none" rtlCol="0">
            <a:spAutoFit/>
          </a:bodyPr>
          <a:lstStyle/>
          <a:p>
            <a:pPr algn="r"/>
            <a:r>
              <a:rPr lang="en-GB" b="1" dirty="0">
                <a:solidFill>
                  <a:schemeClr val="tx2"/>
                </a:solidFill>
                <a:latin typeface="+mj-lt"/>
                <a:ea typeface="Roboto" charset="0"/>
                <a:cs typeface="Roboto" charset="0"/>
              </a:rPr>
              <a:t>Information Security</a:t>
            </a:r>
          </a:p>
        </p:txBody>
      </p:sp>
      <p:sp>
        <p:nvSpPr>
          <p:cNvPr id="56" name="TextBox 52">
            <a:extLst>
              <a:ext uri="{FF2B5EF4-FFF2-40B4-BE49-F238E27FC236}">
                <a16:creationId xmlns:a16="http://schemas.microsoft.com/office/drawing/2014/main" id="{31D6F361-A9EB-4FFE-B7F7-96113A69AE18}"/>
              </a:ext>
            </a:extLst>
          </p:cNvPr>
          <p:cNvSpPr txBox="1"/>
          <p:nvPr/>
        </p:nvSpPr>
        <p:spPr>
          <a:xfrm>
            <a:off x="7084822" y="3703396"/>
            <a:ext cx="2112310" cy="369332"/>
          </a:xfrm>
          <a:prstGeom prst="rect">
            <a:avLst/>
          </a:prstGeom>
          <a:noFill/>
        </p:spPr>
        <p:txBody>
          <a:bodyPr wrap="none" rtlCol="0">
            <a:spAutoFit/>
          </a:bodyPr>
          <a:lstStyle/>
          <a:p>
            <a:pPr algn="r"/>
            <a:r>
              <a:rPr lang="en-GB" b="1" dirty="0">
                <a:solidFill>
                  <a:schemeClr val="tx2"/>
                </a:solidFill>
                <a:latin typeface="+mj-lt"/>
                <a:ea typeface="Roboto" charset="0"/>
                <a:cs typeface="Roboto" charset="0"/>
              </a:rPr>
              <a:t>Vendor Management</a:t>
            </a:r>
          </a:p>
        </p:txBody>
      </p:sp>
      <p:sp>
        <p:nvSpPr>
          <p:cNvPr id="57" name="TextBox 47">
            <a:extLst>
              <a:ext uri="{FF2B5EF4-FFF2-40B4-BE49-F238E27FC236}">
                <a16:creationId xmlns:a16="http://schemas.microsoft.com/office/drawing/2014/main" id="{A3D65CCF-7A19-47CB-8E3C-5AB342B0B5F4}"/>
              </a:ext>
            </a:extLst>
          </p:cNvPr>
          <p:cNvSpPr txBox="1"/>
          <p:nvPr/>
        </p:nvSpPr>
        <p:spPr>
          <a:xfrm>
            <a:off x="9160063" y="2004320"/>
            <a:ext cx="2863284" cy="830997"/>
          </a:xfrm>
          <a:prstGeom prst="rect">
            <a:avLst/>
          </a:prstGeom>
          <a:noFill/>
        </p:spPr>
        <p:txBody>
          <a:bodyPr wrap="none" rtlCol="0">
            <a:spAutoFit/>
          </a:bodyPr>
          <a:lstStyle/>
          <a:p>
            <a:r>
              <a:rPr lang="en-GB" sz="1600" dirty="0">
                <a:solidFill>
                  <a:schemeClr val="tx2"/>
                </a:solidFill>
                <a:latin typeface="+mj-lt"/>
                <a:ea typeface="Roboto" charset="0"/>
                <a:cs typeface="Roboto" charset="0"/>
              </a:rPr>
              <a:t>Vulnerability Analysis 	= Assess</a:t>
            </a:r>
          </a:p>
          <a:p>
            <a:r>
              <a:rPr lang="en-GB" sz="1600" dirty="0">
                <a:solidFill>
                  <a:schemeClr val="tx2"/>
                </a:solidFill>
                <a:latin typeface="+mj-lt"/>
                <a:ea typeface="Roboto" charset="0"/>
                <a:cs typeface="Roboto" charset="0"/>
              </a:rPr>
              <a:t>Controls		= Mitigate</a:t>
            </a:r>
          </a:p>
          <a:p>
            <a:r>
              <a:rPr lang="en-GB" sz="1600" dirty="0">
                <a:solidFill>
                  <a:schemeClr val="tx2"/>
                </a:solidFill>
                <a:latin typeface="+mj-lt"/>
                <a:ea typeface="Roboto" charset="0"/>
                <a:cs typeface="Roboto" charset="0"/>
              </a:rPr>
              <a:t>Testing / Scans 	= Monitor</a:t>
            </a:r>
          </a:p>
        </p:txBody>
      </p:sp>
      <p:sp>
        <p:nvSpPr>
          <p:cNvPr id="58" name="TextBox 47">
            <a:extLst>
              <a:ext uri="{FF2B5EF4-FFF2-40B4-BE49-F238E27FC236}">
                <a16:creationId xmlns:a16="http://schemas.microsoft.com/office/drawing/2014/main" id="{B25FF746-B63B-44FB-97C9-1E4C258BCD88}"/>
              </a:ext>
            </a:extLst>
          </p:cNvPr>
          <p:cNvSpPr txBox="1"/>
          <p:nvPr/>
        </p:nvSpPr>
        <p:spPr>
          <a:xfrm>
            <a:off x="9183852" y="2835317"/>
            <a:ext cx="2863284" cy="830997"/>
          </a:xfrm>
          <a:prstGeom prst="rect">
            <a:avLst/>
          </a:prstGeom>
          <a:noFill/>
        </p:spPr>
        <p:txBody>
          <a:bodyPr wrap="none" rtlCol="0">
            <a:spAutoFit/>
          </a:bodyPr>
          <a:lstStyle/>
          <a:p>
            <a:r>
              <a:rPr lang="en-GB" sz="1600" dirty="0">
                <a:solidFill>
                  <a:schemeClr val="tx2"/>
                </a:solidFill>
                <a:latin typeface="+mj-lt"/>
                <a:ea typeface="Roboto" charset="0"/>
                <a:cs typeface="Roboto" charset="0"/>
              </a:rPr>
              <a:t>Applicability	= Assess</a:t>
            </a:r>
          </a:p>
          <a:p>
            <a:r>
              <a:rPr lang="en-GB" sz="1600" dirty="0">
                <a:solidFill>
                  <a:schemeClr val="tx2"/>
                </a:solidFill>
                <a:latin typeface="+mj-lt"/>
                <a:ea typeface="Roboto" charset="0"/>
                <a:cs typeface="Roboto" charset="0"/>
              </a:rPr>
              <a:t>Policies		= Mitigate</a:t>
            </a:r>
          </a:p>
          <a:p>
            <a:r>
              <a:rPr lang="en-GB" sz="1600" dirty="0">
                <a:solidFill>
                  <a:schemeClr val="tx2"/>
                </a:solidFill>
                <a:latin typeface="+mj-lt"/>
                <a:ea typeface="Roboto" charset="0"/>
                <a:cs typeface="Roboto" charset="0"/>
              </a:rPr>
              <a:t>Reporting	 	= Monitor</a:t>
            </a:r>
          </a:p>
        </p:txBody>
      </p:sp>
      <p:sp>
        <p:nvSpPr>
          <p:cNvPr id="59" name="TextBox 47">
            <a:extLst>
              <a:ext uri="{FF2B5EF4-FFF2-40B4-BE49-F238E27FC236}">
                <a16:creationId xmlns:a16="http://schemas.microsoft.com/office/drawing/2014/main" id="{01A659C0-458E-4941-96E4-1BDE9AF6B236}"/>
              </a:ext>
            </a:extLst>
          </p:cNvPr>
          <p:cNvSpPr txBox="1"/>
          <p:nvPr/>
        </p:nvSpPr>
        <p:spPr>
          <a:xfrm>
            <a:off x="9183852" y="3696845"/>
            <a:ext cx="3075842" cy="830997"/>
          </a:xfrm>
          <a:prstGeom prst="rect">
            <a:avLst/>
          </a:prstGeom>
          <a:noFill/>
        </p:spPr>
        <p:txBody>
          <a:bodyPr wrap="none" rtlCol="0">
            <a:spAutoFit/>
          </a:bodyPr>
          <a:lstStyle/>
          <a:p>
            <a:r>
              <a:rPr lang="en-GB" sz="1600" dirty="0">
                <a:solidFill>
                  <a:schemeClr val="tx2"/>
                </a:solidFill>
                <a:latin typeface="+mj-lt"/>
                <a:ea typeface="Roboto" charset="0"/>
                <a:cs typeface="Roboto" charset="0"/>
              </a:rPr>
              <a:t>Vendor Selection	= Assess</a:t>
            </a:r>
          </a:p>
          <a:p>
            <a:r>
              <a:rPr lang="en-GB" sz="1600" dirty="0">
                <a:solidFill>
                  <a:schemeClr val="tx2"/>
                </a:solidFill>
                <a:latin typeface="+mj-lt"/>
                <a:ea typeface="Roboto" charset="0"/>
                <a:cs typeface="Roboto" charset="0"/>
              </a:rPr>
              <a:t>Contract Management= Mitigate</a:t>
            </a:r>
          </a:p>
          <a:p>
            <a:r>
              <a:rPr lang="en-GB" sz="1500" dirty="0">
                <a:solidFill>
                  <a:schemeClr val="tx2"/>
                </a:solidFill>
                <a:latin typeface="+mj-lt"/>
                <a:ea typeface="Roboto" charset="0"/>
                <a:cs typeface="Roboto" charset="0"/>
              </a:rPr>
              <a:t>Service Level Performance </a:t>
            </a:r>
            <a:r>
              <a:rPr lang="en-GB" sz="1600" dirty="0">
                <a:solidFill>
                  <a:schemeClr val="tx2"/>
                </a:solidFill>
                <a:latin typeface="+mj-lt"/>
                <a:ea typeface="Roboto" charset="0"/>
                <a:cs typeface="Roboto" charset="0"/>
              </a:rPr>
              <a:t>= Monitor</a:t>
            </a:r>
            <a:endParaRPr lang="en-GB" sz="1400" dirty="0">
              <a:solidFill>
                <a:schemeClr val="tx2"/>
              </a:solidFill>
              <a:latin typeface="+mj-lt"/>
              <a:ea typeface="Roboto" charset="0"/>
              <a:cs typeface="Roboto" charset="0"/>
            </a:endParaRPr>
          </a:p>
        </p:txBody>
      </p:sp>
      <p:sp>
        <p:nvSpPr>
          <p:cNvPr id="60" name="TextBox 47">
            <a:extLst>
              <a:ext uri="{FF2B5EF4-FFF2-40B4-BE49-F238E27FC236}">
                <a16:creationId xmlns:a16="http://schemas.microsoft.com/office/drawing/2014/main" id="{A3185ACF-8C2E-4DE7-BBBA-C7E61E4BEA08}"/>
              </a:ext>
            </a:extLst>
          </p:cNvPr>
          <p:cNvSpPr txBox="1"/>
          <p:nvPr/>
        </p:nvSpPr>
        <p:spPr>
          <a:xfrm>
            <a:off x="9186228" y="4480552"/>
            <a:ext cx="2863284" cy="830997"/>
          </a:xfrm>
          <a:prstGeom prst="rect">
            <a:avLst/>
          </a:prstGeom>
          <a:noFill/>
        </p:spPr>
        <p:txBody>
          <a:bodyPr wrap="none" rtlCol="0">
            <a:spAutoFit/>
          </a:bodyPr>
          <a:lstStyle/>
          <a:p>
            <a:r>
              <a:rPr lang="en-GB" sz="1600" dirty="0">
                <a:solidFill>
                  <a:schemeClr val="tx2"/>
                </a:solidFill>
                <a:latin typeface="+mj-lt"/>
                <a:ea typeface="Roboto" charset="0"/>
                <a:cs typeface="Roboto" charset="0"/>
              </a:rPr>
              <a:t>Assertions		= Assess</a:t>
            </a:r>
          </a:p>
          <a:p>
            <a:r>
              <a:rPr lang="en-GB" sz="1600" dirty="0">
                <a:solidFill>
                  <a:schemeClr val="tx2"/>
                </a:solidFill>
                <a:latin typeface="+mj-lt"/>
                <a:ea typeface="Roboto" charset="0"/>
                <a:cs typeface="Roboto" charset="0"/>
              </a:rPr>
              <a:t>Controls		= Mitigate</a:t>
            </a:r>
          </a:p>
          <a:p>
            <a:r>
              <a:rPr lang="en-GB" sz="1600" dirty="0">
                <a:solidFill>
                  <a:schemeClr val="tx2"/>
                </a:solidFill>
                <a:latin typeface="+mj-lt"/>
                <a:ea typeface="Roboto" charset="0"/>
                <a:cs typeface="Roboto" charset="0"/>
              </a:rPr>
              <a:t>Testing		= Monitor</a:t>
            </a:r>
          </a:p>
        </p:txBody>
      </p:sp>
      <p:sp>
        <p:nvSpPr>
          <p:cNvPr id="61" name="TextBox 47">
            <a:extLst>
              <a:ext uri="{FF2B5EF4-FFF2-40B4-BE49-F238E27FC236}">
                <a16:creationId xmlns:a16="http://schemas.microsoft.com/office/drawing/2014/main" id="{591BE1F2-0F48-44BB-A795-8DE47C292D89}"/>
              </a:ext>
            </a:extLst>
          </p:cNvPr>
          <p:cNvSpPr txBox="1"/>
          <p:nvPr/>
        </p:nvSpPr>
        <p:spPr>
          <a:xfrm>
            <a:off x="9197132" y="5311549"/>
            <a:ext cx="2926699" cy="830997"/>
          </a:xfrm>
          <a:prstGeom prst="rect">
            <a:avLst/>
          </a:prstGeom>
          <a:noFill/>
        </p:spPr>
        <p:txBody>
          <a:bodyPr wrap="none" rtlCol="0">
            <a:spAutoFit/>
          </a:bodyPr>
          <a:lstStyle/>
          <a:p>
            <a:r>
              <a:rPr lang="en-GB" sz="1600" dirty="0">
                <a:solidFill>
                  <a:schemeClr val="tx2"/>
                </a:solidFill>
                <a:latin typeface="+mj-lt"/>
                <a:ea typeface="Roboto" charset="0"/>
                <a:cs typeface="Roboto" charset="0"/>
              </a:rPr>
              <a:t>Impact Analysis	= Assess</a:t>
            </a:r>
          </a:p>
          <a:p>
            <a:r>
              <a:rPr lang="en-GB" sz="1600" dirty="0">
                <a:solidFill>
                  <a:schemeClr val="tx2"/>
                </a:solidFill>
                <a:latin typeface="+mj-lt"/>
                <a:ea typeface="Roboto" charset="0"/>
                <a:cs typeface="Roboto" charset="0"/>
              </a:rPr>
              <a:t>Event Planning	= Mitigate</a:t>
            </a:r>
          </a:p>
          <a:p>
            <a:r>
              <a:rPr lang="en-GB" sz="1600" dirty="0">
                <a:solidFill>
                  <a:schemeClr val="tx2"/>
                </a:solidFill>
                <a:latin typeface="+mj-lt"/>
                <a:ea typeface="Roboto" charset="0"/>
                <a:cs typeface="Roboto" charset="0"/>
              </a:rPr>
              <a:t>Walk-through Exercise = Monitor</a:t>
            </a:r>
          </a:p>
        </p:txBody>
      </p:sp>
    </p:spTree>
    <p:extLst>
      <p:ext uri="{BB962C8B-B14F-4D97-AF65-F5344CB8AC3E}">
        <p14:creationId xmlns:p14="http://schemas.microsoft.com/office/powerpoint/2010/main" val="3431980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37695" y="424544"/>
            <a:ext cx="9994334" cy="1096180"/>
          </a:xfrm>
        </p:spPr>
        <p:txBody>
          <a:bodyPr>
            <a:normAutofit fontScale="92500" lnSpcReduction="10000"/>
          </a:bodyPr>
          <a:lstStyle/>
          <a:p>
            <a:r>
              <a:rPr lang="en-GB" dirty="0"/>
              <a:t>5 Steps in Comparing and Prioritising Risks</a:t>
            </a:r>
          </a:p>
          <a:p>
            <a:r>
              <a:rPr lang="en-GB" dirty="0"/>
              <a:t>Step 1:  Standardize Assessments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427971" y="1795986"/>
            <a:ext cx="2752421" cy="429891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 order to be able to compare and prioritize risks you need to standardize the risk assessment throughout the company.</a:t>
            </a:r>
          </a:p>
          <a:p>
            <a:pPr marL="285750" indent="-285750" algn="l">
              <a:lnSpc>
                <a:spcPct val="100000"/>
              </a:lnSpc>
              <a:spcBef>
                <a:spcPts val="600"/>
              </a:spcBef>
              <a:buFont typeface="Wingdings" panose="05000000000000000000" pitchFamily="2" charset="2"/>
              <a:buChar char="à"/>
            </a:pP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This is the first step – but it still does not enable you to compare the risks</a:t>
            </a:r>
          </a:p>
          <a:p>
            <a:pPr algn="l">
              <a:lnSpc>
                <a:spcPct val="100000"/>
              </a:lnSpc>
              <a:spcBef>
                <a:spcPts val="600"/>
              </a:spcBef>
            </a:pPr>
            <a:r>
              <a:rPr lang="en-GB" sz="2200" dirty="0">
                <a:solidFill>
                  <a:schemeClr val="tx1"/>
                </a:solidFill>
                <a:latin typeface="+mj-lt"/>
                <a:ea typeface="Open Sans Light" panose="020B0306030504020204" pitchFamily="34" charset="0"/>
                <a:cs typeface="Open Sans Light" panose="020B0306030504020204" pitchFamily="34" charset="0"/>
              </a:rPr>
              <a:t> </a:t>
            </a:r>
          </a:p>
        </p:txBody>
      </p:sp>
      <p:sp>
        <p:nvSpPr>
          <p:cNvPr id="5" name="Off-page Connector 1">
            <a:extLst>
              <a:ext uri="{FF2B5EF4-FFF2-40B4-BE49-F238E27FC236}">
                <a16:creationId xmlns:a16="http://schemas.microsoft.com/office/drawing/2014/main" id="{3866C0AE-13BE-460D-BA90-6058D411324E}"/>
              </a:ext>
            </a:extLst>
          </p:cNvPr>
          <p:cNvSpPr/>
          <p:nvPr/>
        </p:nvSpPr>
        <p:spPr>
          <a:xfrm>
            <a:off x="4796036" y="2914119"/>
            <a:ext cx="1608284" cy="550956"/>
          </a:xfrm>
          <a:prstGeom prst="flowChartOffpageConnector">
            <a:avLst/>
          </a:prstGeom>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6" name="Off-page Connector 8">
            <a:extLst>
              <a:ext uri="{FF2B5EF4-FFF2-40B4-BE49-F238E27FC236}">
                <a16:creationId xmlns:a16="http://schemas.microsoft.com/office/drawing/2014/main" id="{78E559C1-7599-451A-A491-43CD5E2C9F6E}"/>
              </a:ext>
            </a:extLst>
          </p:cNvPr>
          <p:cNvSpPr/>
          <p:nvPr/>
        </p:nvSpPr>
        <p:spPr>
          <a:xfrm>
            <a:off x="8039100" y="2914119"/>
            <a:ext cx="1608284" cy="550956"/>
          </a:xfrm>
          <a:prstGeom prst="flowChartOffpageConnector">
            <a:avLst/>
          </a:prstGeom>
          <a:solidFill>
            <a:schemeClr val="accent3"/>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 name="Off-page Connector 9">
            <a:extLst>
              <a:ext uri="{FF2B5EF4-FFF2-40B4-BE49-F238E27FC236}">
                <a16:creationId xmlns:a16="http://schemas.microsoft.com/office/drawing/2014/main" id="{12D20A8B-13C9-4BC1-AABE-C98092473041}"/>
              </a:ext>
            </a:extLst>
          </p:cNvPr>
          <p:cNvSpPr/>
          <p:nvPr/>
        </p:nvSpPr>
        <p:spPr>
          <a:xfrm>
            <a:off x="6422331" y="2914119"/>
            <a:ext cx="1608284" cy="550956"/>
          </a:xfrm>
          <a:prstGeom prst="flowChartOffpageConnector">
            <a:avLst/>
          </a:prstGeom>
          <a:solidFill>
            <a:schemeClr val="accent2"/>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8" name="TextBox 14">
            <a:extLst>
              <a:ext uri="{FF2B5EF4-FFF2-40B4-BE49-F238E27FC236}">
                <a16:creationId xmlns:a16="http://schemas.microsoft.com/office/drawing/2014/main" id="{775A4854-E907-4E8B-A6C7-260C6E5C27DE}"/>
              </a:ext>
            </a:extLst>
          </p:cNvPr>
          <p:cNvSpPr txBox="1"/>
          <p:nvPr/>
        </p:nvSpPr>
        <p:spPr>
          <a:xfrm>
            <a:off x="5198121" y="2983383"/>
            <a:ext cx="864825"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Impact</a:t>
            </a:r>
          </a:p>
        </p:txBody>
      </p:sp>
      <p:sp>
        <p:nvSpPr>
          <p:cNvPr id="9" name="TextBox 15">
            <a:extLst>
              <a:ext uri="{FF2B5EF4-FFF2-40B4-BE49-F238E27FC236}">
                <a16:creationId xmlns:a16="http://schemas.microsoft.com/office/drawing/2014/main" id="{349F45B5-8CA3-479A-B73D-7FF6D59F5010}"/>
              </a:ext>
            </a:extLst>
          </p:cNvPr>
          <p:cNvSpPr txBox="1"/>
          <p:nvPr/>
        </p:nvSpPr>
        <p:spPr>
          <a:xfrm>
            <a:off x="6649854" y="2983383"/>
            <a:ext cx="1146941"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Likelihood</a:t>
            </a:r>
          </a:p>
        </p:txBody>
      </p:sp>
      <p:sp>
        <p:nvSpPr>
          <p:cNvPr id="10" name="TextBox 16">
            <a:extLst>
              <a:ext uri="{FF2B5EF4-FFF2-40B4-BE49-F238E27FC236}">
                <a16:creationId xmlns:a16="http://schemas.microsoft.com/office/drawing/2014/main" id="{BF20FC61-68DC-494B-BBB4-D36F7814E8C3}"/>
              </a:ext>
            </a:extLst>
          </p:cNvPr>
          <p:cNvSpPr txBox="1"/>
          <p:nvPr/>
        </p:nvSpPr>
        <p:spPr>
          <a:xfrm>
            <a:off x="8155912" y="2860272"/>
            <a:ext cx="1382524"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Assurance</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of Mitigation</a:t>
            </a:r>
          </a:p>
        </p:txBody>
      </p:sp>
      <p:sp>
        <p:nvSpPr>
          <p:cNvPr id="11" name="Rectangle 20">
            <a:extLst>
              <a:ext uri="{FF2B5EF4-FFF2-40B4-BE49-F238E27FC236}">
                <a16:creationId xmlns:a16="http://schemas.microsoft.com/office/drawing/2014/main" id="{FA13213B-E910-4802-BF4F-3E36ACDB23FC}"/>
              </a:ext>
            </a:extLst>
          </p:cNvPr>
          <p:cNvSpPr/>
          <p:nvPr/>
        </p:nvSpPr>
        <p:spPr>
          <a:xfrm>
            <a:off x="3521767" y="3520695"/>
            <a:ext cx="1274268" cy="457412"/>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12" name="Rectangle 21">
            <a:extLst>
              <a:ext uri="{FF2B5EF4-FFF2-40B4-BE49-F238E27FC236}">
                <a16:creationId xmlns:a16="http://schemas.microsoft.com/office/drawing/2014/main" id="{D461A0A9-D2BC-47E3-93FB-4BB07D9E2FFD}"/>
              </a:ext>
            </a:extLst>
          </p:cNvPr>
          <p:cNvSpPr/>
          <p:nvPr/>
        </p:nvSpPr>
        <p:spPr>
          <a:xfrm>
            <a:off x="3521767" y="3978107"/>
            <a:ext cx="1274268" cy="457412"/>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13" name="Rectangle 22">
            <a:extLst>
              <a:ext uri="{FF2B5EF4-FFF2-40B4-BE49-F238E27FC236}">
                <a16:creationId xmlns:a16="http://schemas.microsoft.com/office/drawing/2014/main" id="{E6A50041-5F54-4F86-ACFA-A475B245F364}"/>
              </a:ext>
            </a:extLst>
          </p:cNvPr>
          <p:cNvSpPr/>
          <p:nvPr/>
        </p:nvSpPr>
        <p:spPr>
          <a:xfrm>
            <a:off x="3521767" y="4435519"/>
            <a:ext cx="1274268" cy="457412"/>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14" name="TextBox 28">
            <a:extLst>
              <a:ext uri="{FF2B5EF4-FFF2-40B4-BE49-F238E27FC236}">
                <a16:creationId xmlns:a16="http://schemas.microsoft.com/office/drawing/2014/main" id="{493EC77F-B096-4217-B4EA-0B1322B7714A}"/>
              </a:ext>
            </a:extLst>
          </p:cNvPr>
          <p:cNvSpPr txBox="1"/>
          <p:nvPr/>
        </p:nvSpPr>
        <p:spPr>
          <a:xfrm>
            <a:off x="3879017" y="3582156"/>
            <a:ext cx="559769" cy="338554"/>
          </a:xfrm>
          <a:prstGeom prst="rect">
            <a:avLst/>
          </a:prstGeom>
          <a:noFill/>
        </p:spPr>
        <p:txBody>
          <a:bodyPr wrap="none" rtlCol="0" anchor="ctr" anchorCtr="0">
            <a:spAutoFit/>
          </a:bodyPr>
          <a:lstStyle/>
          <a:p>
            <a:pPr algn="ctr"/>
            <a:r>
              <a:rPr lang="en-GB" sz="1600" b="1" dirty="0">
                <a:solidFill>
                  <a:schemeClr val="tx2"/>
                </a:solidFill>
                <a:latin typeface="+mj-lt"/>
                <a:ea typeface="League Spartan" charset="0"/>
                <a:cs typeface="Poppins" pitchFamily="2" charset="77"/>
              </a:rPr>
              <a:t>High</a:t>
            </a:r>
          </a:p>
        </p:txBody>
      </p:sp>
      <p:sp>
        <p:nvSpPr>
          <p:cNvPr id="15" name="TextBox 29">
            <a:extLst>
              <a:ext uri="{FF2B5EF4-FFF2-40B4-BE49-F238E27FC236}">
                <a16:creationId xmlns:a16="http://schemas.microsoft.com/office/drawing/2014/main" id="{CCDC4674-4914-4B69-B88D-7E3064867805}"/>
              </a:ext>
            </a:extLst>
          </p:cNvPr>
          <p:cNvSpPr txBox="1"/>
          <p:nvPr/>
        </p:nvSpPr>
        <p:spPr>
          <a:xfrm>
            <a:off x="3718718" y="4037538"/>
            <a:ext cx="880370" cy="338554"/>
          </a:xfrm>
          <a:prstGeom prst="rect">
            <a:avLst/>
          </a:prstGeom>
          <a:noFill/>
        </p:spPr>
        <p:txBody>
          <a:bodyPr wrap="none" rtlCol="0" anchor="ctr" anchorCtr="0">
            <a:spAutoFit/>
          </a:bodyPr>
          <a:lstStyle/>
          <a:p>
            <a:pPr algn="ctr"/>
            <a:r>
              <a:rPr lang="en-GB" sz="1600" b="1" dirty="0">
                <a:solidFill>
                  <a:schemeClr val="tx2"/>
                </a:solidFill>
                <a:latin typeface="+mj-lt"/>
                <a:ea typeface="League Spartan" charset="0"/>
                <a:cs typeface="Poppins" pitchFamily="2" charset="77"/>
              </a:rPr>
              <a:t>Medium</a:t>
            </a:r>
          </a:p>
        </p:txBody>
      </p:sp>
      <p:sp>
        <p:nvSpPr>
          <p:cNvPr id="16" name="TextBox 31">
            <a:extLst>
              <a:ext uri="{FF2B5EF4-FFF2-40B4-BE49-F238E27FC236}">
                <a16:creationId xmlns:a16="http://schemas.microsoft.com/office/drawing/2014/main" id="{3DA7AC61-5D52-4D8D-A24C-BB00F1AEED75}"/>
              </a:ext>
            </a:extLst>
          </p:cNvPr>
          <p:cNvSpPr txBox="1"/>
          <p:nvPr/>
        </p:nvSpPr>
        <p:spPr>
          <a:xfrm>
            <a:off x="3897965" y="4492920"/>
            <a:ext cx="521874" cy="338554"/>
          </a:xfrm>
          <a:prstGeom prst="rect">
            <a:avLst/>
          </a:prstGeom>
          <a:noFill/>
        </p:spPr>
        <p:txBody>
          <a:bodyPr wrap="none" rtlCol="0" anchor="ctr" anchorCtr="0">
            <a:spAutoFit/>
          </a:bodyPr>
          <a:lstStyle/>
          <a:p>
            <a:pPr algn="ctr"/>
            <a:r>
              <a:rPr lang="en-GB" sz="1600" b="1" dirty="0">
                <a:solidFill>
                  <a:schemeClr val="tx2"/>
                </a:solidFill>
                <a:latin typeface="+mj-lt"/>
                <a:ea typeface="League Spartan" charset="0"/>
                <a:cs typeface="Poppins" pitchFamily="2" charset="77"/>
              </a:rPr>
              <a:t>Low</a:t>
            </a:r>
          </a:p>
        </p:txBody>
      </p:sp>
      <p:sp>
        <p:nvSpPr>
          <p:cNvPr id="17" name="Rectangle 38">
            <a:extLst>
              <a:ext uri="{FF2B5EF4-FFF2-40B4-BE49-F238E27FC236}">
                <a16:creationId xmlns:a16="http://schemas.microsoft.com/office/drawing/2014/main" id="{283E8CB1-E771-40E7-A238-D32B38D59728}"/>
              </a:ext>
            </a:extLst>
          </p:cNvPr>
          <p:cNvSpPr/>
          <p:nvPr/>
        </p:nvSpPr>
        <p:spPr>
          <a:xfrm>
            <a:off x="4796036" y="3520695"/>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8" name="Rectangle 39">
            <a:extLst>
              <a:ext uri="{FF2B5EF4-FFF2-40B4-BE49-F238E27FC236}">
                <a16:creationId xmlns:a16="http://schemas.microsoft.com/office/drawing/2014/main" id="{CE0B3DEC-0A98-453E-BB8A-77173DA1C9C9}"/>
              </a:ext>
            </a:extLst>
          </p:cNvPr>
          <p:cNvSpPr/>
          <p:nvPr/>
        </p:nvSpPr>
        <p:spPr>
          <a:xfrm>
            <a:off x="4796036" y="3978107"/>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 name="Rectangle 40">
            <a:extLst>
              <a:ext uri="{FF2B5EF4-FFF2-40B4-BE49-F238E27FC236}">
                <a16:creationId xmlns:a16="http://schemas.microsoft.com/office/drawing/2014/main" id="{7EEFBE20-DA64-42DC-A986-394E8609D554}"/>
              </a:ext>
            </a:extLst>
          </p:cNvPr>
          <p:cNvSpPr/>
          <p:nvPr/>
        </p:nvSpPr>
        <p:spPr>
          <a:xfrm>
            <a:off x="4796036" y="4435519"/>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0" name="Rectangle 46">
            <a:extLst>
              <a:ext uri="{FF2B5EF4-FFF2-40B4-BE49-F238E27FC236}">
                <a16:creationId xmlns:a16="http://schemas.microsoft.com/office/drawing/2014/main" id="{22CADF6B-2129-4252-9370-C700C77A3A98}"/>
              </a:ext>
            </a:extLst>
          </p:cNvPr>
          <p:cNvSpPr/>
          <p:nvPr/>
        </p:nvSpPr>
        <p:spPr>
          <a:xfrm>
            <a:off x="6422330" y="3520695"/>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1" name="Rectangle 47">
            <a:extLst>
              <a:ext uri="{FF2B5EF4-FFF2-40B4-BE49-F238E27FC236}">
                <a16:creationId xmlns:a16="http://schemas.microsoft.com/office/drawing/2014/main" id="{F484E853-6417-4444-96E3-538E5EECAC9A}"/>
              </a:ext>
            </a:extLst>
          </p:cNvPr>
          <p:cNvSpPr/>
          <p:nvPr/>
        </p:nvSpPr>
        <p:spPr>
          <a:xfrm>
            <a:off x="6422330" y="3978107"/>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2" name="Rectangle 48">
            <a:extLst>
              <a:ext uri="{FF2B5EF4-FFF2-40B4-BE49-F238E27FC236}">
                <a16:creationId xmlns:a16="http://schemas.microsoft.com/office/drawing/2014/main" id="{87040075-ED4F-4E01-9C0A-09C868C4D95C}"/>
              </a:ext>
            </a:extLst>
          </p:cNvPr>
          <p:cNvSpPr/>
          <p:nvPr/>
        </p:nvSpPr>
        <p:spPr>
          <a:xfrm>
            <a:off x="6422330" y="4435519"/>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3" name="Rectangle 54">
            <a:extLst>
              <a:ext uri="{FF2B5EF4-FFF2-40B4-BE49-F238E27FC236}">
                <a16:creationId xmlns:a16="http://schemas.microsoft.com/office/drawing/2014/main" id="{52FB6ABB-A09D-4857-B509-74535FAA2CDF}"/>
              </a:ext>
            </a:extLst>
          </p:cNvPr>
          <p:cNvSpPr/>
          <p:nvPr/>
        </p:nvSpPr>
        <p:spPr>
          <a:xfrm>
            <a:off x="8039100" y="3520695"/>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4" name="Rectangle 55">
            <a:extLst>
              <a:ext uri="{FF2B5EF4-FFF2-40B4-BE49-F238E27FC236}">
                <a16:creationId xmlns:a16="http://schemas.microsoft.com/office/drawing/2014/main" id="{34F6AB48-B881-4E85-B236-AB248CFA4085}"/>
              </a:ext>
            </a:extLst>
          </p:cNvPr>
          <p:cNvSpPr/>
          <p:nvPr/>
        </p:nvSpPr>
        <p:spPr>
          <a:xfrm>
            <a:off x="8039100" y="3978107"/>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5" name="Rectangle 56">
            <a:extLst>
              <a:ext uri="{FF2B5EF4-FFF2-40B4-BE49-F238E27FC236}">
                <a16:creationId xmlns:a16="http://schemas.microsoft.com/office/drawing/2014/main" id="{41FEAF7E-39C2-43A7-8D63-F5AE5AF77DF6}"/>
              </a:ext>
            </a:extLst>
          </p:cNvPr>
          <p:cNvSpPr/>
          <p:nvPr/>
        </p:nvSpPr>
        <p:spPr>
          <a:xfrm>
            <a:off x="8039100" y="4435519"/>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6" name="Rechteck 25">
            <a:extLst>
              <a:ext uri="{FF2B5EF4-FFF2-40B4-BE49-F238E27FC236}">
                <a16:creationId xmlns:a16="http://schemas.microsoft.com/office/drawing/2014/main" id="{186982B8-0847-4930-A485-36FA59AC248B}"/>
              </a:ext>
            </a:extLst>
          </p:cNvPr>
          <p:cNvSpPr/>
          <p:nvPr/>
        </p:nvSpPr>
        <p:spPr>
          <a:xfrm>
            <a:off x="5497183" y="4540400"/>
            <a:ext cx="266700" cy="2476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7" name="Rechteck 26">
            <a:extLst>
              <a:ext uri="{FF2B5EF4-FFF2-40B4-BE49-F238E27FC236}">
                <a16:creationId xmlns:a16="http://schemas.microsoft.com/office/drawing/2014/main" id="{39E54A75-BA91-424C-8938-954BF5D9CB81}"/>
              </a:ext>
            </a:extLst>
          </p:cNvPr>
          <p:cNvSpPr/>
          <p:nvPr/>
        </p:nvSpPr>
        <p:spPr>
          <a:xfrm>
            <a:off x="5497183" y="4093459"/>
            <a:ext cx="266700" cy="2476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8" name="Rechteck 27">
            <a:extLst>
              <a:ext uri="{FF2B5EF4-FFF2-40B4-BE49-F238E27FC236}">
                <a16:creationId xmlns:a16="http://schemas.microsoft.com/office/drawing/2014/main" id="{A6963E33-AD1C-475C-89C5-41700FB21A9F}"/>
              </a:ext>
            </a:extLst>
          </p:cNvPr>
          <p:cNvSpPr/>
          <p:nvPr/>
        </p:nvSpPr>
        <p:spPr>
          <a:xfrm>
            <a:off x="5497183" y="3642282"/>
            <a:ext cx="266700" cy="247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X</a:t>
            </a:r>
          </a:p>
        </p:txBody>
      </p:sp>
      <p:sp>
        <p:nvSpPr>
          <p:cNvPr id="29" name="Rechteck 28">
            <a:extLst>
              <a:ext uri="{FF2B5EF4-FFF2-40B4-BE49-F238E27FC236}">
                <a16:creationId xmlns:a16="http://schemas.microsoft.com/office/drawing/2014/main" id="{54E8BEF7-CFB1-46AD-BB8C-145A00D56CFA}"/>
              </a:ext>
            </a:extLst>
          </p:cNvPr>
          <p:cNvSpPr/>
          <p:nvPr/>
        </p:nvSpPr>
        <p:spPr>
          <a:xfrm>
            <a:off x="7089974" y="4532047"/>
            <a:ext cx="266700" cy="2476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X</a:t>
            </a:r>
          </a:p>
        </p:txBody>
      </p:sp>
      <p:sp>
        <p:nvSpPr>
          <p:cNvPr id="30" name="Rechteck 29">
            <a:extLst>
              <a:ext uri="{FF2B5EF4-FFF2-40B4-BE49-F238E27FC236}">
                <a16:creationId xmlns:a16="http://schemas.microsoft.com/office/drawing/2014/main" id="{78428677-2F04-40D7-B5F4-2F1EA7BD4763}"/>
              </a:ext>
            </a:extLst>
          </p:cNvPr>
          <p:cNvSpPr/>
          <p:nvPr/>
        </p:nvSpPr>
        <p:spPr>
          <a:xfrm>
            <a:off x="7089974" y="4085106"/>
            <a:ext cx="266700" cy="24765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1" name="Rechteck 30">
            <a:extLst>
              <a:ext uri="{FF2B5EF4-FFF2-40B4-BE49-F238E27FC236}">
                <a16:creationId xmlns:a16="http://schemas.microsoft.com/office/drawing/2014/main" id="{360F374D-9CD3-4C9F-B580-4E54536426AA}"/>
              </a:ext>
            </a:extLst>
          </p:cNvPr>
          <p:cNvSpPr/>
          <p:nvPr/>
        </p:nvSpPr>
        <p:spPr>
          <a:xfrm>
            <a:off x="7089974" y="3633929"/>
            <a:ext cx="266700" cy="24765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2" name="Rechteck 31">
            <a:extLst>
              <a:ext uri="{FF2B5EF4-FFF2-40B4-BE49-F238E27FC236}">
                <a16:creationId xmlns:a16="http://schemas.microsoft.com/office/drawing/2014/main" id="{374120C8-0186-4F5A-8483-CD5DADB720FC}"/>
              </a:ext>
            </a:extLst>
          </p:cNvPr>
          <p:cNvSpPr/>
          <p:nvPr/>
        </p:nvSpPr>
        <p:spPr>
          <a:xfrm>
            <a:off x="8713824" y="4523697"/>
            <a:ext cx="266700" cy="247650"/>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3" name="Rechteck 32">
            <a:extLst>
              <a:ext uri="{FF2B5EF4-FFF2-40B4-BE49-F238E27FC236}">
                <a16:creationId xmlns:a16="http://schemas.microsoft.com/office/drawing/2014/main" id="{E87BC503-B8DC-4DCF-B4CE-CDB60B1F42F4}"/>
              </a:ext>
            </a:extLst>
          </p:cNvPr>
          <p:cNvSpPr/>
          <p:nvPr/>
        </p:nvSpPr>
        <p:spPr>
          <a:xfrm>
            <a:off x="8713824" y="4076756"/>
            <a:ext cx="266700" cy="24765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X</a:t>
            </a:r>
          </a:p>
        </p:txBody>
      </p:sp>
      <p:sp>
        <p:nvSpPr>
          <p:cNvPr id="34" name="Rechteck 33">
            <a:extLst>
              <a:ext uri="{FF2B5EF4-FFF2-40B4-BE49-F238E27FC236}">
                <a16:creationId xmlns:a16="http://schemas.microsoft.com/office/drawing/2014/main" id="{9B6EAFD3-A066-4360-9202-686AE91E3AF7}"/>
              </a:ext>
            </a:extLst>
          </p:cNvPr>
          <p:cNvSpPr/>
          <p:nvPr/>
        </p:nvSpPr>
        <p:spPr>
          <a:xfrm>
            <a:off x="8722107" y="3625579"/>
            <a:ext cx="250135" cy="247650"/>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5" name="Pfeil: nach rechts 34">
            <a:extLst>
              <a:ext uri="{FF2B5EF4-FFF2-40B4-BE49-F238E27FC236}">
                <a16:creationId xmlns:a16="http://schemas.microsoft.com/office/drawing/2014/main" id="{4B9120D0-46F5-42AF-83D4-CE5FA50632A3}"/>
              </a:ext>
            </a:extLst>
          </p:cNvPr>
          <p:cNvSpPr/>
          <p:nvPr/>
        </p:nvSpPr>
        <p:spPr>
          <a:xfrm>
            <a:off x="9798233" y="4033682"/>
            <a:ext cx="419100" cy="367204"/>
          </a:xfrm>
          <a:prstGeom prst="rightArrow">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6" name="TextBox 28">
            <a:extLst>
              <a:ext uri="{FF2B5EF4-FFF2-40B4-BE49-F238E27FC236}">
                <a16:creationId xmlns:a16="http://schemas.microsoft.com/office/drawing/2014/main" id="{FB16084B-8E2D-4C1E-AB96-31AC8E4D05C3}"/>
              </a:ext>
            </a:extLst>
          </p:cNvPr>
          <p:cNvSpPr txBox="1"/>
          <p:nvPr/>
        </p:nvSpPr>
        <p:spPr>
          <a:xfrm>
            <a:off x="10322650" y="4039656"/>
            <a:ext cx="279243" cy="338554"/>
          </a:xfrm>
          <a:prstGeom prst="rect">
            <a:avLst/>
          </a:prstGeom>
          <a:noFill/>
        </p:spPr>
        <p:txBody>
          <a:bodyPr wrap="none" rtlCol="0" anchor="ctr" anchorCtr="0">
            <a:spAutoFit/>
          </a:bodyPr>
          <a:lstStyle/>
          <a:p>
            <a:pPr algn="ctr"/>
            <a:r>
              <a:rPr lang="en-GB" sz="1600" b="1" dirty="0">
                <a:solidFill>
                  <a:srgbClr val="E53292"/>
                </a:solidFill>
                <a:latin typeface="+mj-lt"/>
                <a:ea typeface="League Spartan" charset="0"/>
                <a:cs typeface="Poppins" pitchFamily="2" charset="77"/>
              </a:rPr>
              <a:t>?</a:t>
            </a:r>
          </a:p>
        </p:txBody>
      </p:sp>
    </p:spTree>
    <p:extLst>
      <p:ext uri="{BB962C8B-B14F-4D97-AF65-F5344CB8AC3E}">
        <p14:creationId xmlns:p14="http://schemas.microsoft.com/office/powerpoint/2010/main" val="2593984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52074" y="566415"/>
            <a:ext cx="8852375" cy="697353"/>
          </a:xfrm>
        </p:spPr>
        <p:txBody>
          <a:bodyPr>
            <a:normAutofit/>
          </a:bodyPr>
          <a:lstStyle/>
          <a:p>
            <a:r>
              <a:rPr lang="en-GB" dirty="0"/>
              <a:t>Step 2. Adopt a Numerical Scale: Risk Impact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311444" y="1928142"/>
            <a:ext cx="3270698" cy="492985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Once, a standardized assessment is implemented, the </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next step is to adopt a uniform numerical scale which will be used to assess risks.</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Define a standardized assessment regulation and standardized criteria for each of the groups like in the example here for a major risk impact. </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Criteria and descriptions need to be adapted to your company</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59" name="Rectangle 8">
            <a:extLst>
              <a:ext uri="{FF2B5EF4-FFF2-40B4-BE49-F238E27FC236}">
                <a16:creationId xmlns:a16="http://schemas.microsoft.com/office/drawing/2014/main" id="{0CB5D332-AFF1-4DA3-ABE6-5928B6043A8A}"/>
              </a:ext>
            </a:extLst>
          </p:cNvPr>
          <p:cNvSpPr/>
          <p:nvPr/>
        </p:nvSpPr>
        <p:spPr>
          <a:xfrm>
            <a:off x="3782090" y="2142500"/>
            <a:ext cx="1526713" cy="5475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0" name="Rectangle 9">
            <a:extLst>
              <a:ext uri="{FF2B5EF4-FFF2-40B4-BE49-F238E27FC236}">
                <a16:creationId xmlns:a16="http://schemas.microsoft.com/office/drawing/2014/main" id="{31DA37B4-9410-4245-B421-758214EEC6E8}"/>
              </a:ext>
            </a:extLst>
          </p:cNvPr>
          <p:cNvSpPr/>
          <p:nvPr/>
        </p:nvSpPr>
        <p:spPr>
          <a:xfrm>
            <a:off x="5344618" y="2142500"/>
            <a:ext cx="1526713" cy="54759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1" name="Rectangle 10">
            <a:extLst>
              <a:ext uri="{FF2B5EF4-FFF2-40B4-BE49-F238E27FC236}">
                <a16:creationId xmlns:a16="http://schemas.microsoft.com/office/drawing/2014/main" id="{84A11E7A-A428-4C17-946D-29DF2269C727}"/>
              </a:ext>
            </a:extLst>
          </p:cNvPr>
          <p:cNvSpPr/>
          <p:nvPr/>
        </p:nvSpPr>
        <p:spPr>
          <a:xfrm>
            <a:off x="6906871" y="2142500"/>
            <a:ext cx="1526713" cy="5475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2" name="Rectangle 11">
            <a:extLst>
              <a:ext uri="{FF2B5EF4-FFF2-40B4-BE49-F238E27FC236}">
                <a16:creationId xmlns:a16="http://schemas.microsoft.com/office/drawing/2014/main" id="{11678E15-2926-44DE-BD19-6574AF6CFDD8}"/>
              </a:ext>
            </a:extLst>
          </p:cNvPr>
          <p:cNvSpPr/>
          <p:nvPr/>
        </p:nvSpPr>
        <p:spPr>
          <a:xfrm>
            <a:off x="8469124" y="2142500"/>
            <a:ext cx="1526713" cy="54759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3" name="Rectangle 12">
            <a:extLst>
              <a:ext uri="{FF2B5EF4-FFF2-40B4-BE49-F238E27FC236}">
                <a16:creationId xmlns:a16="http://schemas.microsoft.com/office/drawing/2014/main" id="{B85F7FA7-EAAD-45EA-8CD3-F69794D8DC5D}"/>
              </a:ext>
            </a:extLst>
          </p:cNvPr>
          <p:cNvSpPr/>
          <p:nvPr/>
        </p:nvSpPr>
        <p:spPr>
          <a:xfrm flipH="1">
            <a:off x="10031376" y="2143604"/>
            <a:ext cx="1526713" cy="54759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4" name="TextBox 20">
            <a:extLst>
              <a:ext uri="{FF2B5EF4-FFF2-40B4-BE49-F238E27FC236}">
                <a16:creationId xmlns:a16="http://schemas.microsoft.com/office/drawing/2014/main" id="{FC1F92FE-EE26-44B8-9C63-4672A3F61701}"/>
              </a:ext>
            </a:extLst>
          </p:cNvPr>
          <p:cNvSpPr txBox="1"/>
          <p:nvPr/>
        </p:nvSpPr>
        <p:spPr>
          <a:xfrm>
            <a:off x="3852820" y="2091649"/>
            <a:ext cx="1412566"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1-2</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a:solidFill>
                  <a:schemeClr val="bg1"/>
                </a:solidFill>
                <a:latin typeface="Lato" panose="020F0502020204030203" pitchFamily="34" charset="0"/>
                <a:ea typeface="Lato" panose="020F0502020204030203" pitchFamily="34" charset="0"/>
                <a:cs typeface="Lato" panose="020F0502020204030203" pitchFamily="34" charset="0"/>
              </a:rPr>
              <a:t>Insignificant</a:t>
            </a:r>
          </a:p>
        </p:txBody>
      </p:sp>
      <p:sp>
        <p:nvSpPr>
          <p:cNvPr id="65" name="TextBox 21">
            <a:extLst>
              <a:ext uri="{FF2B5EF4-FFF2-40B4-BE49-F238E27FC236}">
                <a16:creationId xmlns:a16="http://schemas.microsoft.com/office/drawing/2014/main" id="{A9A4CEF8-E945-42A6-8B52-70FA178D447A}"/>
              </a:ext>
            </a:extLst>
          </p:cNvPr>
          <p:cNvSpPr txBox="1"/>
          <p:nvPr/>
        </p:nvSpPr>
        <p:spPr>
          <a:xfrm>
            <a:off x="5699897" y="2095991"/>
            <a:ext cx="792205"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3-4</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a:solidFill>
                  <a:schemeClr val="bg1"/>
                </a:solidFill>
                <a:latin typeface="Lato" panose="020F0502020204030203" pitchFamily="34" charset="0"/>
                <a:ea typeface="Lato" panose="020F0502020204030203" pitchFamily="34" charset="0"/>
                <a:cs typeface="Lato" panose="020F0502020204030203" pitchFamily="34" charset="0"/>
              </a:rPr>
              <a:t>Minor</a:t>
            </a:r>
          </a:p>
        </p:txBody>
      </p:sp>
      <p:sp>
        <p:nvSpPr>
          <p:cNvPr id="66" name="TextBox 22">
            <a:extLst>
              <a:ext uri="{FF2B5EF4-FFF2-40B4-BE49-F238E27FC236}">
                <a16:creationId xmlns:a16="http://schemas.microsoft.com/office/drawing/2014/main" id="{BDF25FF7-028C-4A87-A587-A9056ED4C20B}"/>
              </a:ext>
            </a:extLst>
          </p:cNvPr>
          <p:cNvSpPr txBox="1"/>
          <p:nvPr/>
        </p:nvSpPr>
        <p:spPr>
          <a:xfrm>
            <a:off x="7083427" y="2078858"/>
            <a:ext cx="1176733"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5-6</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a:solidFill>
                  <a:schemeClr val="bg1"/>
                </a:solidFill>
                <a:latin typeface="Lato" panose="020F0502020204030203" pitchFamily="34" charset="0"/>
                <a:ea typeface="Lato" panose="020F0502020204030203" pitchFamily="34" charset="0"/>
                <a:cs typeface="Lato" panose="020F0502020204030203" pitchFamily="34" charset="0"/>
              </a:rPr>
              <a:t>Moderate</a:t>
            </a:r>
          </a:p>
        </p:txBody>
      </p:sp>
      <p:sp>
        <p:nvSpPr>
          <p:cNvPr id="67" name="TextBox 23">
            <a:extLst>
              <a:ext uri="{FF2B5EF4-FFF2-40B4-BE49-F238E27FC236}">
                <a16:creationId xmlns:a16="http://schemas.microsoft.com/office/drawing/2014/main" id="{FA97AD81-6B97-4CCF-BB9C-5088A23285B9}"/>
              </a:ext>
            </a:extLst>
          </p:cNvPr>
          <p:cNvSpPr txBox="1"/>
          <p:nvPr/>
        </p:nvSpPr>
        <p:spPr>
          <a:xfrm>
            <a:off x="8793438" y="2078857"/>
            <a:ext cx="926857"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7-8</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a:solidFill>
                  <a:schemeClr val="bg1"/>
                </a:solidFill>
                <a:latin typeface="Lato" panose="020F0502020204030203" pitchFamily="34" charset="0"/>
                <a:ea typeface="Lato" panose="020F0502020204030203" pitchFamily="34" charset="0"/>
                <a:cs typeface="Lato" panose="020F0502020204030203" pitchFamily="34" charset="0"/>
              </a:rPr>
              <a:t>Serious</a:t>
            </a:r>
          </a:p>
        </p:txBody>
      </p:sp>
      <p:sp>
        <p:nvSpPr>
          <p:cNvPr id="68" name="TextBox 24">
            <a:extLst>
              <a:ext uri="{FF2B5EF4-FFF2-40B4-BE49-F238E27FC236}">
                <a16:creationId xmlns:a16="http://schemas.microsoft.com/office/drawing/2014/main" id="{856F8863-83E3-4E9E-9761-F25E9E68A5E7}"/>
              </a:ext>
            </a:extLst>
          </p:cNvPr>
          <p:cNvSpPr txBox="1"/>
          <p:nvPr/>
        </p:nvSpPr>
        <p:spPr>
          <a:xfrm>
            <a:off x="10405041" y="2091648"/>
            <a:ext cx="779381"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9-10</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a:solidFill>
                  <a:schemeClr val="bg1"/>
                </a:solidFill>
                <a:latin typeface="Lato" panose="020F0502020204030203" pitchFamily="34" charset="0"/>
                <a:ea typeface="Lato" panose="020F0502020204030203" pitchFamily="34" charset="0"/>
                <a:cs typeface="Lato" panose="020F0502020204030203" pitchFamily="34" charset="0"/>
              </a:rPr>
              <a:t>Major</a:t>
            </a:r>
          </a:p>
        </p:txBody>
      </p:sp>
      <p:sp>
        <p:nvSpPr>
          <p:cNvPr id="69" name="Rectangle 34">
            <a:extLst>
              <a:ext uri="{FF2B5EF4-FFF2-40B4-BE49-F238E27FC236}">
                <a16:creationId xmlns:a16="http://schemas.microsoft.com/office/drawing/2014/main" id="{747B603E-E33C-446B-BA52-168CA6E906F3}"/>
              </a:ext>
            </a:extLst>
          </p:cNvPr>
          <p:cNvSpPr/>
          <p:nvPr/>
        </p:nvSpPr>
        <p:spPr>
          <a:xfrm>
            <a:off x="3782090" y="2716215"/>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0" name="Rectangle 35">
            <a:extLst>
              <a:ext uri="{FF2B5EF4-FFF2-40B4-BE49-F238E27FC236}">
                <a16:creationId xmlns:a16="http://schemas.microsoft.com/office/drawing/2014/main" id="{FD6D428B-1C3B-40D8-8D8E-074CE8C40FA9}"/>
              </a:ext>
            </a:extLst>
          </p:cNvPr>
          <p:cNvSpPr/>
          <p:nvPr/>
        </p:nvSpPr>
        <p:spPr>
          <a:xfrm>
            <a:off x="5344618" y="2716215"/>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1" name="Rectangle 36">
            <a:extLst>
              <a:ext uri="{FF2B5EF4-FFF2-40B4-BE49-F238E27FC236}">
                <a16:creationId xmlns:a16="http://schemas.microsoft.com/office/drawing/2014/main" id="{958FCD2F-94E8-4874-B81F-646750629A8C}"/>
              </a:ext>
            </a:extLst>
          </p:cNvPr>
          <p:cNvSpPr/>
          <p:nvPr/>
        </p:nvSpPr>
        <p:spPr>
          <a:xfrm>
            <a:off x="6906871" y="2716215"/>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2" name="Rectangle 37">
            <a:extLst>
              <a:ext uri="{FF2B5EF4-FFF2-40B4-BE49-F238E27FC236}">
                <a16:creationId xmlns:a16="http://schemas.microsoft.com/office/drawing/2014/main" id="{B4524175-5AD7-4E90-A45E-5A1B0EDE7E4E}"/>
              </a:ext>
            </a:extLst>
          </p:cNvPr>
          <p:cNvSpPr/>
          <p:nvPr/>
        </p:nvSpPr>
        <p:spPr>
          <a:xfrm>
            <a:off x="8469124" y="2716215"/>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3" name="Rectangle 38">
            <a:extLst>
              <a:ext uri="{FF2B5EF4-FFF2-40B4-BE49-F238E27FC236}">
                <a16:creationId xmlns:a16="http://schemas.microsoft.com/office/drawing/2014/main" id="{15D06FFC-4D85-4902-99CF-4616D75FD711}"/>
              </a:ext>
            </a:extLst>
          </p:cNvPr>
          <p:cNvSpPr/>
          <p:nvPr/>
        </p:nvSpPr>
        <p:spPr>
          <a:xfrm flipH="1">
            <a:off x="10031375" y="2717326"/>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4" name="Subtitle 2">
            <a:extLst>
              <a:ext uri="{FF2B5EF4-FFF2-40B4-BE49-F238E27FC236}">
                <a16:creationId xmlns:a16="http://schemas.microsoft.com/office/drawing/2014/main" id="{9541021B-7E0A-4A1C-9539-B22DBF644908}"/>
              </a:ext>
            </a:extLst>
          </p:cNvPr>
          <p:cNvSpPr txBox="1">
            <a:spLocks/>
          </p:cNvSpPr>
          <p:nvPr/>
        </p:nvSpPr>
        <p:spPr>
          <a:xfrm>
            <a:off x="3856791" y="2799855"/>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Financial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Operational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Regulatory</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Strategic</a:t>
            </a:r>
          </a:p>
        </p:txBody>
      </p:sp>
      <p:sp>
        <p:nvSpPr>
          <p:cNvPr id="81" name="Subtitle 2">
            <a:extLst>
              <a:ext uri="{FF2B5EF4-FFF2-40B4-BE49-F238E27FC236}">
                <a16:creationId xmlns:a16="http://schemas.microsoft.com/office/drawing/2014/main" id="{F026B6FF-B4A1-4F9C-AD97-B21890F9CB9B}"/>
              </a:ext>
            </a:extLst>
          </p:cNvPr>
          <p:cNvSpPr txBox="1">
            <a:spLocks/>
          </p:cNvSpPr>
          <p:nvPr/>
        </p:nvSpPr>
        <p:spPr>
          <a:xfrm>
            <a:off x="5414366" y="2798761"/>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Financial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Operational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Regulatory</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Strategic</a:t>
            </a:r>
          </a:p>
        </p:txBody>
      </p:sp>
      <p:sp>
        <p:nvSpPr>
          <p:cNvPr id="82" name="Subtitle 2">
            <a:extLst>
              <a:ext uri="{FF2B5EF4-FFF2-40B4-BE49-F238E27FC236}">
                <a16:creationId xmlns:a16="http://schemas.microsoft.com/office/drawing/2014/main" id="{5C2EAFC9-CF7D-4FD2-AAEF-E6874ADA1161}"/>
              </a:ext>
            </a:extLst>
          </p:cNvPr>
          <p:cNvSpPr txBox="1">
            <a:spLocks/>
          </p:cNvSpPr>
          <p:nvPr/>
        </p:nvSpPr>
        <p:spPr>
          <a:xfrm>
            <a:off x="6976754" y="2805107"/>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Financial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Operational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Regulatory</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Strategic</a:t>
            </a:r>
          </a:p>
        </p:txBody>
      </p:sp>
      <p:sp>
        <p:nvSpPr>
          <p:cNvPr id="83" name="Subtitle 2">
            <a:extLst>
              <a:ext uri="{FF2B5EF4-FFF2-40B4-BE49-F238E27FC236}">
                <a16:creationId xmlns:a16="http://schemas.microsoft.com/office/drawing/2014/main" id="{30E86527-B78D-4E2F-B69D-5C85D285FC62}"/>
              </a:ext>
            </a:extLst>
          </p:cNvPr>
          <p:cNvSpPr txBox="1">
            <a:spLocks/>
          </p:cNvSpPr>
          <p:nvPr/>
        </p:nvSpPr>
        <p:spPr>
          <a:xfrm>
            <a:off x="8539005" y="2805719"/>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Financial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Operational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Regulatory</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Strategic</a:t>
            </a:r>
          </a:p>
        </p:txBody>
      </p:sp>
      <p:sp>
        <p:nvSpPr>
          <p:cNvPr id="84" name="Subtitle 2">
            <a:extLst>
              <a:ext uri="{FF2B5EF4-FFF2-40B4-BE49-F238E27FC236}">
                <a16:creationId xmlns:a16="http://schemas.microsoft.com/office/drawing/2014/main" id="{CDCCC49A-6AB1-4D3D-A8E2-E64523FD9B43}"/>
              </a:ext>
            </a:extLst>
          </p:cNvPr>
          <p:cNvSpPr txBox="1">
            <a:spLocks/>
          </p:cNvSpPr>
          <p:nvPr/>
        </p:nvSpPr>
        <p:spPr>
          <a:xfrm>
            <a:off x="10101258" y="2815847"/>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Financial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Operational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Regulatory</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Strategic</a:t>
            </a:r>
          </a:p>
        </p:txBody>
      </p:sp>
      <p:sp>
        <p:nvSpPr>
          <p:cNvPr id="86" name="Pfeil: nach rechts 85">
            <a:extLst>
              <a:ext uri="{FF2B5EF4-FFF2-40B4-BE49-F238E27FC236}">
                <a16:creationId xmlns:a16="http://schemas.microsoft.com/office/drawing/2014/main" id="{9D8C113A-DFF7-4935-B638-CEF0614D2638}"/>
              </a:ext>
            </a:extLst>
          </p:cNvPr>
          <p:cNvSpPr/>
          <p:nvPr/>
        </p:nvSpPr>
        <p:spPr>
          <a:xfrm rot="5400000">
            <a:off x="10686218" y="3719260"/>
            <a:ext cx="217024" cy="367204"/>
          </a:xfrm>
          <a:prstGeom prst="rightArrow">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87" name="Rectangle 38">
            <a:extLst>
              <a:ext uri="{FF2B5EF4-FFF2-40B4-BE49-F238E27FC236}">
                <a16:creationId xmlns:a16="http://schemas.microsoft.com/office/drawing/2014/main" id="{FF181686-0470-4E99-9AC0-ABD90AC2EE75}"/>
              </a:ext>
            </a:extLst>
          </p:cNvPr>
          <p:cNvSpPr/>
          <p:nvPr/>
        </p:nvSpPr>
        <p:spPr>
          <a:xfrm flipH="1">
            <a:off x="3782085" y="4016829"/>
            <a:ext cx="7786981" cy="9018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latin typeface="+mj-lt"/>
              </a:rPr>
              <a:t>Assess each risk factor to the criteria below. Do not grant credit for existing controls or mitigating strategies. Do not consider how often the impact may occur. Instead, rate as if the factor manifests itself without controls one or more times. Only one criteria for an impact level is needed to assess at that level.</a:t>
            </a:r>
          </a:p>
        </p:txBody>
      </p:sp>
      <p:sp>
        <p:nvSpPr>
          <p:cNvPr id="88" name="Rectangle 38">
            <a:extLst>
              <a:ext uri="{FF2B5EF4-FFF2-40B4-BE49-F238E27FC236}">
                <a16:creationId xmlns:a16="http://schemas.microsoft.com/office/drawing/2014/main" id="{AA230FBC-5A43-4C68-A357-80C306A963FC}"/>
              </a:ext>
            </a:extLst>
          </p:cNvPr>
          <p:cNvSpPr/>
          <p:nvPr/>
        </p:nvSpPr>
        <p:spPr>
          <a:xfrm flipH="1">
            <a:off x="3750180" y="5360963"/>
            <a:ext cx="7786981" cy="133836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numCol="2" rtlCol="0" anchor="ctr"/>
          <a:lstStyle/>
          <a:p>
            <a:pPr marL="171450" indent="-171450">
              <a:buFont typeface="Arial" panose="020B0604020202020204" pitchFamily="34" charset="0"/>
              <a:buChar char="•"/>
            </a:pPr>
            <a:r>
              <a:rPr lang="en-GB" sz="1600" dirty="0">
                <a:solidFill>
                  <a:schemeClr val="tx1"/>
                </a:solidFill>
                <a:latin typeface="+mj-lt"/>
              </a:rPr>
              <a:t>Negative impact on net income over XX TEUR</a:t>
            </a:r>
          </a:p>
          <a:p>
            <a:pPr marL="171450" indent="-171450">
              <a:buFont typeface="Arial" panose="020B0604020202020204" pitchFamily="34" charset="0"/>
              <a:buChar char="•"/>
            </a:pPr>
            <a:r>
              <a:rPr lang="en-GB" sz="1600" dirty="0">
                <a:solidFill>
                  <a:schemeClr val="tx1"/>
                </a:solidFill>
                <a:latin typeface="+mj-lt"/>
              </a:rPr>
              <a:t>Catastrophic impact on financial statements (e.g. critical contractual ratios / covenants are no longer met)</a:t>
            </a:r>
          </a:p>
          <a:p>
            <a:pPr marL="171450" indent="-171450">
              <a:buFont typeface="Arial" panose="020B0604020202020204" pitchFamily="34" charset="0"/>
              <a:buChar char="•"/>
            </a:pPr>
            <a:r>
              <a:rPr lang="en-GB" sz="1600" dirty="0">
                <a:solidFill>
                  <a:schemeClr val="tx1"/>
                </a:solidFill>
                <a:latin typeface="+mj-lt"/>
              </a:rPr>
              <a:t>Liability threats challenge the going concern status</a:t>
            </a:r>
          </a:p>
          <a:p>
            <a:pPr marL="171450" indent="-171450">
              <a:buFont typeface="Arial" panose="020B0604020202020204" pitchFamily="34" charset="0"/>
              <a:buChar char="•"/>
            </a:pPr>
            <a:r>
              <a:rPr lang="en-GB" sz="1600" dirty="0">
                <a:solidFill>
                  <a:schemeClr val="tx1"/>
                </a:solidFill>
                <a:latin typeface="+mj-lt"/>
              </a:rPr>
              <a:t>Regulatory agencies seize control of assets</a:t>
            </a:r>
          </a:p>
          <a:p>
            <a:endParaRPr lang="en-GB" sz="1400" dirty="0">
              <a:solidFill>
                <a:schemeClr val="tx1"/>
              </a:solidFill>
              <a:latin typeface="+mj-lt"/>
            </a:endParaRPr>
          </a:p>
        </p:txBody>
      </p:sp>
      <p:sp>
        <p:nvSpPr>
          <p:cNvPr id="89" name="TextBox 28">
            <a:extLst>
              <a:ext uri="{FF2B5EF4-FFF2-40B4-BE49-F238E27FC236}">
                <a16:creationId xmlns:a16="http://schemas.microsoft.com/office/drawing/2014/main" id="{2E563CDA-9052-4603-8F7E-DE11A38A0DB0}"/>
              </a:ext>
            </a:extLst>
          </p:cNvPr>
          <p:cNvSpPr txBox="1"/>
          <p:nvPr/>
        </p:nvSpPr>
        <p:spPr>
          <a:xfrm>
            <a:off x="3750180" y="3698631"/>
            <a:ext cx="2852256" cy="338554"/>
          </a:xfrm>
          <a:prstGeom prst="rect">
            <a:avLst/>
          </a:prstGeom>
          <a:noFill/>
        </p:spPr>
        <p:txBody>
          <a:bodyPr wrap="none" rtlCol="0" anchor="ctr" anchorCtr="0">
            <a:spAutoFit/>
          </a:bodyPr>
          <a:lstStyle/>
          <a:p>
            <a:r>
              <a:rPr lang="en-GB" sz="1600" b="1" dirty="0">
                <a:solidFill>
                  <a:srgbClr val="ED7D31"/>
                </a:solidFill>
                <a:latin typeface="+mj-lt"/>
                <a:ea typeface="League Spartan" charset="0"/>
                <a:cs typeface="Poppins" pitchFamily="2" charset="77"/>
              </a:rPr>
              <a:t>Assessment regulation (Example)</a:t>
            </a:r>
          </a:p>
        </p:txBody>
      </p:sp>
      <p:sp>
        <p:nvSpPr>
          <p:cNvPr id="90" name="TextBox 28">
            <a:extLst>
              <a:ext uri="{FF2B5EF4-FFF2-40B4-BE49-F238E27FC236}">
                <a16:creationId xmlns:a16="http://schemas.microsoft.com/office/drawing/2014/main" id="{7685A0EC-D4B4-484D-96BC-13C3107887DB}"/>
              </a:ext>
            </a:extLst>
          </p:cNvPr>
          <p:cNvSpPr txBox="1"/>
          <p:nvPr/>
        </p:nvSpPr>
        <p:spPr>
          <a:xfrm>
            <a:off x="3750181" y="4954902"/>
            <a:ext cx="3111942" cy="338554"/>
          </a:xfrm>
          <a:prstGeom prst="rect">
            <a:avLst/>
          </a:prstGeom>
          <a:noFill/>
        </p:spPr>
        <p:txBody>
          <a:bodyPr wrap="none" rtlCol="0" anchor="ctr" anchorCtr="0">
            <a:spAutoFit/>
          </a:bodyPr>
          <a:lstStyle/>
          <a:p>
            <a:r>
              <a:rPr lang="en-GB" sz="1600" b="1" dirty="0">
                <a:solidFill>
                  <a:srgbClr val="ED7D31"/>
                </a:solidFill>
                <a:latin typeface="+mj-lt"/>
                <a:ea typeface="League Spartan" charset="0"/>
                <a:cs typeface="Poppins" pitchFamily="2" charset="77"/>
              </a:rPr>
              <a:t>Criteria for Major Impacts (Example)</a:t>
            </a:r>
          </a:p>
        </p:txBody>
      </p:sp>
    </p:spTree>
    <p:extLst>
      <p:ext uri="{BB962C8B-B14F-4D97-AF65-F5344CB8AC3E}">
        <p14:creationId xmlns:p14="http://schemas.microsoft.com/office/powerpoint/2010/main" val="532648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p:txBody>
          <a:bodyPr>
            <a:normAutofit/>
          </a:bodyPr>
          <a:lstStyle/>
          <a:p>
            <a:r>
              <a:rPr lang="en-GB" dirty="0"/>
              <a:t>Step 3:-  The Risk Score</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8" y="2142491"/>
            <a:ext cx="2520436" cy="211370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The Risks can now be objectively calculated with an overall risk score which allows to prioritize </a:t>
            </a:r>
          </a:p>
        </p:txBody>
      </p:sp>
      <p:grpSp>
        <p:nvGrpSpPr>
          <p:cNvPr id="66" name="Gruppieren 65">
            <a:extLst>
              <a:ext uri="{FF2B5EF4-FFF2-40B4-BE49-F238E27FC236}">
                <a16:creationId xmlns:a16="http://schemas.microsoft.com/office/drawing/2014/main" id="{82810DA3-0031-40D2-9F7F-E2A240C41E74}"/>
              </a:ext>
            </a:extLst>
          </p:cNvPr>
          <p:cNvGrpSpPr>
            <a:grpSpLocks noChangeAspect="1"/>
          </p:cNvGrpSpPr>
          <p:nvPr/>
        </p:nvGrpSpPr>
        <p:grpSpPr>
          <a:xfrm>
            <a:off x="4796051" y="1856832"/>
            <a:ext cx="4962233" cy="4285774"/>
            <a:chOff x="4796036" y="1847813"/>
            <a:chExt cx="5532103" cy="4777953"/>
          </a:xfrm>
        </p:grpSpPr>
        <p:sp>
          <p:nvSpPr>
            <p:cNvPr id="6" name="Freeform 42">
              <a:extLst>
                <a:ext uri="{FF2B5EF4-FFF2-40B4-BE49-F238E27FC236}">
                  <a16:creationId xmlns:a16="http://schemas.microsoft.com/office/drawing/2014/main" id="{88CBDC66-637C-4557-833E-F568D70F8C88}"/>
                </a:ext>
              </a:extLst>
            </p:cNvPr>
            <p:cNvSpPr/>
            <p:nvPr/>
          </p:nvSpPr>
          <p:spPr>
            <a:xfrm>
              <a:off x="4796036" y="2609385"/>
              <a:ext cx="4851348" cy="3290901"/>
            </a:xfrm>
            <a:custGeom>
              <a:avLst/>
              <a:gdLst>
                <a:gd name="connsiteX0" fmla="*/ 0 w 9798052"/>
                <a:gd name="connsiteY0" fmla="*/ 0 h 7493475"/>
                <a:gd name="connsiteX1" fmla="*/ 1965734 w 9798052"/>
                <a:gd name="connsiteY1" fmla="*/ 0 h 7493475"/>
                <a:gd name="connsiteX2" fmla="*/ 3931468 w 9798052"/>
                <a:gd name="connsiteY2" fmla="*/ 0 h 7493475"/>
                <a:gd name="connsiteX3" fmla="*/ 5897202 w 9798052"/>
                <a:gd name="connsiteY3" fmla="*/ 0 h 7493475"/>
                <a:gd name="connsiteX4" fmla="*/ 7832318 w 9798052"/>
                <a:gd name="connsiteY4" fmla="*/ 0 h 7493475"/>
                <a:gd name="connsiteX5" fmla="*/ 7862936 w 9798052"/>
                <a:gd name="connsiteY5" fmla="*/ 0 h 7493475"/>
                <a:gd name="connsiteX6" fmla="*/ 9798052 w 9798052"/>
                <a:gd name="connsiteY6" fmla="*/ 0 h 7493475"/>
                <a:gd name="connsiteX7" fmla="*/ 9798052 w 9798052"/>
                <a:gd name="connsiteY7" fmla="*/ 1498695 h 7493475"/>
                <a:gd name="connsiteX8" fmla="*/ 9798052 w 9798052"/>
                <a:gd name="connsiteY8" fmla="*/ 2997390 h 7493475"/>
                <a:gd name="connsiteX9" fmla="*/ 9798052 w 9798052"/>
                <a:gd name="connsiteY9" fmla="*/ 4496085 h 7493475"/>
                <a:gd name="connsiteX10" fmla="*/ 9798052 w 9798052"/>
                <a:gd name="connsiteY10" fmla="*/ 5994780 h 7493475"/>
                <a:gd name="connsiteX11" fmla="*/ 9798052 w 9798052"/>
                <a:gd name="connsiteY11" fmla="*/ 7493475 h 7493475"/>
                <a:gd name="connsiteX12" fmla="*/ 7862936 w 9798052"/>
                <a:gd name="connsiteY12" fmla="*/ 7493475 h 7493475"/>
                <a:gd name="connsiteX13" fmla="*/ 7832318 w 9798052"/>
                <a:gd name="connsiteY13" fmla="*/ 7493475 h 7493475"/>
                <a:gd name="connsiteX14" fmla="*/ 5897202 w 9798052"/>
                <a:gd name="connsiteY14" fmla="*/ 7493475 h 7493475"/>
                <a:gd name="connsiteX15" fmla="*/ 3931468 w 9798052"/>
                <a:gd name="connsiteY15" fmla="*/ 7493475 h 7493475"/>
                <a:gd name="connsiteX16" fmla="*/ 1965734 w 9798052"/>
                <a:gd name="connsiteY16" fmla="*/ 7493475 h 7493475"/>
                <a:gd name="connsiteX17" fmla="*/ 0 w 9798052"/>
                <a:gd name="connsiteY17" fmla="*/ 7493475 h 7493475"/>
                <a:gd name="connsiteX18" fmla="*/ 0 w 9798052"/>
                <a:gd name="connsiteY18" fmla="*/ 5994780 h 7493475"/>
                <a:gd name="connsiteX19" fmla="*/ 0 w 9798052"/>
                <a:gd name="connsiteY19" fmla="*/ 4496085 h 7493475"/>
                <a:gd name="connsiteX20" fmla="*/ 0 w 9798052"/>
                <a:gd name="connsiteY20" fmla="*/ 2997390 h 7493475"/>
                <a:gd name="connsiteX21" fmla="*/ 0 w 9798052"/>
                <a:gd name="connsiteY21" fmla="*/ 1498695 h 749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98052" h="7493475">
                  <a:moveTo>
                    <a:pt x="0" y="0"/>
                  </a:moveTo>
                  <a:lnTo>
                    <a:pt x="1965734" y="0"/>
                  </a:lnTo>
                  <a:lnTo>
                    <a:pt x="3931468" y="0"/>
                  </a:lnTo>
                  <a:lnTo>
                    <a:pt x="5897202" y="0"/>
                  </a:lnTo>
                  <a:lnTo>
                    <a:pt x="7832318" y="0"/>
                  </a:lnTo>
                  <a:lnTo>
                    <a:pt x="7862936" y="0"/>
                  </a:lnTo>
                  <a:lnTo>
                    <a:pt x="9798052" y="0"/>
                  </a:lnTo>
                  <a:lnTo>
                    <a:pt x="9798052" y="1498695"/>
                  </a:lnTo>
                  <a:lnTo>
                    <a:pt x="9798052" y="2997390"/>
                  </a:lnTo>
                  <a:lnTo>
                    <a:pt x="9798052" y="4496085"/>
                  </a:lnTo>
                  <a:lnTo>
                    <a:pt x="9798052" y="5994780"/>
                  </a:lnTo>
                  <a:lnTo>
                    <a:pt x="9798052" y="7493475"/>
                  </a:lnTo>
                  <a:lnTo>
                    <a:pt x="7862936" y="7493475"/>
                  </a:lnTo>
                  <a:lnTo>
                    <a:pt x="7832318" y="7493475"/>
                  </a:lnTo>
                  <a:lnTo>
                    <a:pt x="5897202" y="7493475"/>
                  </a:lnTo>
                  <a:lnTo>
                    <a:pt x="3931468" y="7493475"/>
                  </a:lnTo>
                  <a:lnTo>
                    <a:pt x="1965734" y="7493475"/>
                  </a:lnTo>
                  <a:lnTo>
                    <a:pt x="0" y="7493475"/>
                  </a:lnTo>
                  <a:lnTo>
                    <a:pt x="0" y="5994780"/>
                  </a:lnTo>
                  <a:lnTo>
                    <a:pt x="0" y="4496085"/>
                  </a:lnTo>
                  <a:lnTo>
                    <a:pt x="0" y="2997390"/>
                  </a:lnTo>
                  <a:lnTo>
                    <a:pt x="0" y="1498695"/>
                  </a:lnTo>
                  <a:close/>
                </a:path>
              </a:pathLst>
            </a:custGeom>
            <a:gradFill>
              <a:gsLst>
                <a:gs pos="0">
                  <a:schemeClr val="accent2"/>
                </a:gs>
                <a:gs pos="50000">
                  <a:schemeClr val="bg1">
                    <a:lumMod val="65000"/>
                  </a:schemeClr>
                </a:gs>
                <a:gs pos="100000">
                  <a:schemeClr val="accent6"/>
                </a:gs>
              </a:gsLst>
              <a:lin ang="5400000" scaled="0"/>
            </a:gra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299" tIns="17149" rIns="34299" bIns="17149" numCol="1" spcCol="0" rtlCol="0" fromWordArt="0" anchor="ctr" anchorCtr="0" forceAA="0" compatLnSpc="1">
              <a:prstTxWarp prst="textNoShape">
                <a:avLst/>
              </a:prstTxWarp>
              <a:noAutofit/>
            </a:bodyPr>
            <a:lstStyle/>
            <a:p>
              <a:pPr algn="ctr"/>
              <a:endParaRPr lang="en-GB" sz="1600" dirty="0">
                <a:latin typeface="+mj-lt"/>
              </a:endParaRPr>
            </a:p>
          </p:txBody>
        </p:sp>
        <p:sp>
          <p:nvSpPr>
            <p:cNvPr id="7" name="Off-page Connector 1">
              <a:extLst>
                <a:ext uri="{FF2B5EF4-FFF2-40B4-BE49-F238E27FC236}">
                  <a16:creationId xmlns:a16="http://schemas.microsoft.com/office/drawing/2014/main" id="{26D85447-C07B-4BF1-AE12-F43D16B372B9}"/>
                </a:ext>
              </a:extLst>
            </p:cNvPr>
            <p:cNvSpPr/>
            <p:nvPr/>
          </p:nvSpPr>
          <p:spPr>
            <a:xfrm>
              <a:off x="4796036" y="1935238"/>
              <a:ext cx="1608284" cy="550956"/>
            </a:xfrm>
            <a:prstGeom prst="flowChartOffpageConnector">
              <a:avLst/>
            </a:prstGeom>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8" name="Off-page Connector 8">
              <a:extLst>
                <a:ext uri="{FF2B5EF4-FFF2-40B4-BE49-F238E27FC236}">
                  <a16:creationId xmlns:a16="http://schemas.microsoft.com/office/drawing/2014/main" id="{3A62D2E2-715A-4F42-B854-797D11A38CF3}"/>
                </a:ext>
              </a:extLst>
            </p:cNvPr>
            <p:cNvSpPr/>
            <p:nvPr/>
          </p:nvSpPr>
          <p:spPr>
            <a:xfrm>
              <a:off x="8039100" y="1935238"/>
              <a:ext cx="1608284" cy="550956"/>
            </a:xfrm>
            <a:prstGeom prst="flowChartOffpageConnector">
              <a:avLst/>
            </a:prstGeom>
            <a:solidFill>
              <a:schemeClr val="accent3"/>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Off-page Connector 9">
              <a:extLst>
                <a:ext uri="{FF2B5EF4-FFF2-40B4-BE49-F238E27FC236}">
                  <a16:creationId xmlns:a16="http://schemas.microsoft.com/office/drawing/2014/main" id="{A200E47E-AFFD-4C50-B638-142741B42919}"/>
                </a:ext>
              </a:extLst>
            </p:cNvPr>
            <p:cNvSpPr/>
            <p:nvPr/>
          </p:nvSpPr>
          <p:spPr>
            <a:xfrm>
              <a:off x="6422331" y="1935238"/>
              <a:ext cx="1608284" cy="550956"/>
            </a:xfrm>
            <a:prstGeom prst="flowChartOffpageConnector">
              <a:avLst/>
            </a:prstGeom>
            <a:solidFill>
              <a:schemeClr val="accent2"/>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0" name="TextBox 14">
              <a:extLst>
                <a:ext uri="{FF2B5EF4-FFF2-40B4-BE49-F238E27FC236}">
                  <a16:creationId xmlns:a16="http://schemas.microsoft.com/office/drawing/2014/main" id="{3A5050D4-FA97-47DA-821C-E600743105BF}"/>
                </a:ext>
              </a:extLst>
            </p:cNvPr>
            <p:cNvSpPr txBox="1"/>
            <p:nvPr/>
          </p:nvSpPr>
          <p:spPr>
            <a:xfrm>
              <a:off x="5198121" y="1985062"/>
              <a:ext cx="864825" cy="377433"/>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Impact</a:t>
              </a:r>
            </a:p>
          </p:txBody>
        </p:sp>
        <p:sp>
          <p:nvSpPr>
            <p:cNvPr id="11" name="TextBox 15">
              <a:extLst>
                <a:ext uri="{FF2B5EF4-FFF2-40B4-BE49-F238E27FC236}">
                  <a16:creationId xmlns:a16="http://schemas.microsoft.com/office/drawing/2014/main" id="{0D07FEF8-3328-4391-941A-DC8B4E786B41}"/>
                </a:ext>
              </a:extLst>
            </p:cNvPr>
            <p:cNvSpPr txBox="1"/>
            <p:nvPr/>
          </p:nvSpPr>
          <p:spPr>
            <a:xfrm>
              <a:off x="6649854" y="1985062"/>
              <a:ext cx="1146941" cy="377433"/>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Likelihood</a:t>
              </a:r>
            </a:p>
          </p:txBody>
        </p:sp>
        <p:sp>
          <p:nvSpPr>
            <p:cNvPr id="12" name="TextBox 16">
              <a:extLst>
                <a:ext uri="{FF2B5EF4-FFF2-40B4-BE49-F238E27FC236}">
                  <a16:creationId xmlns:a16="http://schemas.microsoft.com/office/drawing/2014/main" id="{50A320DB-037A-49F9-A6FA-548A3E63D1B6}"/>
                </a:ext>
              </a:extLst>
            </p:cNvPr>
            <p:cNvSpPr txBox="1"/>
            <p:nvPr/>
          </p:nvSpPr>
          <p:spPr>
            <a:xfrm>
              <a:off x="8155911" y="1847813"/>
              <a:ext cx="1382524" cy="651930"/>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Assurance</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of Mitigation</a:t>
              </a:r>
            </a:p>
          </p:txBody>
        </p:sp>
        <p:cxnSp>
          <p:nvCxnSpPr>
            <p:cNvPr id="14" name="Gerader Verbinder 13">
              <a:extLst>
                <a:ext uri="{FF2B5EF4-FFF2-40B4-BE49-F238E27FC236}">
                  <a16:creationId xmlns:a16="http://schemas.microsoft.com/office/drawing/2014/main" id="{FEA36D0E-DE13-498D-A574-ED1AF0310298}"/>
                </a:ext>
              </a:extLst>
            </p:cNvPr>
            <p:cNvCxnSpPr/>
            <p:nvPr/>
          </p:nvCxnSpPr>
          <p:spPr>
            <a:xfrm>
              <a:off x="6404320" y="2609385"/>
              <a:ext cx="18011" cy="3290901"/>
            </a:xfrm>
            <a:prstGeom prst="line">
              <a:avLst/>
            </a:prstGeom>
            <a:ln w="7620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CEAC20E2-BAE8-4DB0-B88E-86DC71E96E6A}"/>
                </a:ext>
              </a:extLst>
            </p:cNvPr>
            <p:cNvCxnSpPr/>
            <p:nvPr/>
          </p:nvCxnSpPr>
          <p:spPr>
            <a:xfrm>
              <a:off x="8030094" y="2609384"/>
              <a:ext cx="18011" cy="3290901"/>
            </a:xfrm>
            <a:prstGeom prst="line">
              <a:avLst/>
            </a:prstGeom>
            <a:ln w="76200">
              <a:solidFill>
                <a:srgbClr val="E7E6E6"/>
              </a:solidFill>
            </a:ln>
          </p:spPr>
          <p:style>
            <a:lnRef idx="1">
              <a:schemeClr val="accent1"/>
            </a:lnRef>
            <a:fillRef idx="0">
              <a:schemeClr val="accent1"/>
            </a:fillRef>
            <a:effectRef idx="0">
              <a:schemeClr val="accent1"/>
            </a:effectRef>
            <a:fontRef idx="minor">
              <a:schemeClr val="tx1"/>
            </a:fontRef>
          </p:style>
        </p:cxnSp>
        <p:sp>
          <p:nvSpPr>
            <p:cNvPr id="16" name="TextBox 52">
              <a:extLst>
                <a:ext uri="{FF2B5EF4-FFF2-40B4-BE49-F238E27FC236}">
                  <a16:creationId xmlns:a16="http://schemas.microsoft.com/office/drawing/2014/main" id="{6F38277A-D19C-46F4-AF65-BF858AF56B5F}"/>
                </a:ext>
              </a:extLst>
            </p:cNvPr>
            <p:cNvSpPr txBox="1"/>
            <p:nvPr/>
          </p:nvSpPr>
          <p:spPr>
            <a:xfrm>
              <a:off x="5371323" y="2606536"/>
              <a:ext cx="43819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10</a:t>
              </a:r>
            </a:p>
          </p:txBody>
        </p:sp>
        <p:sp>
          <p:nvSpPr>
            <p:cNvPr id="17" name="TextBox 52">
              <a:extLst>
                <a:ext uri="{FF2B5EF4-FFF2-40B4-BE49-F238E27FC236}">
                  <a16:creationId xmlns:a16="http://schemas.microsoft.com/office/drawing/2014/main" id="{AA88C6C8-8EBD-4064-A196-D95DF2407EF4}"/>
                </a:ext>
              </a:extLst>
            </p:cNvPr>
            <p:cNvSpPr txBox="1"/>
            <p:nvPr/>
          </p:nvSpPr>
          <p:spPr>
            <a:xfrm>
              <a:off x="5429402" y="323294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8</a:t>
              </a:r>
            </a:p>
          </p:txBody>
        </p:sp>
        <p:sp>
          <p:nvSpPr>
            <p:cNvPr id="18" name="TextBox 52">
              <a:extLst>
                <a:ext uri="{FF2B5EF4-FFF2-40B4-BE49-F238E27FC236}">
                  <a16:creationId xmlns:a16="http://schemas.microsoft.com/office/drawing/2014/main" id="{10485531-DBD0-44CA-BAC3-C3C979685FDE}"/>
                </a:ext>
              </a:extLst>
            </p:cNvPr>
            <p:cNvSpPr txBox="1"/>
            <p:nvPr/>
          </p:nvSpPr>
          <p:spPr>
            <a:xfrm>
              <a:off x="5429402" y="3859360"/>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6</a:t>
              </a:r>
            </a:p>
          </p:txBody>
        </p:sp>
        <p:sp>
          <p:nvSpPr>
            <p:cNvPr id="19" name="TextBox 52">
              <a:extLst>
                <a:ext uri="{FF2B5EF4-FFF2-40B4-BE49-F238E27FC236}">
                  <a16:creationId xmlns:a16="http://schemas.microsoft.com/office/drawing/2014/main" id="{E0FC12C2-9456-4611-8041-CFFE25C0AEEF}"/>
                </a:ext>
              </a:extLst>
            </p:cNvPr>
            <p:cNvSpPr txBox="1"/>
            <p:nvPr/>
          </p:nvSpPr>
          <p:spPr>
            <a:xfrm>
              <a:off x="5429402" y="4485771"/>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4</a:t>
              </a:r>
            </a:p>
          </p:txBody>
        </p:sp>
        <p:sp>
          <p:nvSpPr>
            <p:cNvPr id="20" name="TextBox 52">
              <a:extLst>
                <a:ext uri="{FF2B5EF4-FFF2-40B4-BE49-F238E27FC236}">
                  <a16:creationId xmlns:a16="http://schemas.microsoft.com/office/drawing/2014/main" id="{AB4BBE5F-17F6-4BA2-A7F0-B36DF5E6FFA7}"/>
                </a:ext>
              </a:extLst>
            </p:cNvPr>
            <p:cNvSpPr txBox="1"/>
            <p:nvPr/>
          </p:nvSpPr>
          <p:spPr>
            <a:xfrm>
              <a:off x="5429402" y="511218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2</a:t>
              </a:r>
            </a:p>
          </p:txBody>
        </p:sp>
        <p:sp>
          <p:nvSpPr>
            <p:cNvPr id="21" name="TextBox 52">
              <a:extLst>
                <a:ext uri="{FF2B5EF4-FFF2-40B4-BE49-F238E27FC236}">
                  <a16:creationId xmlns:a16="http://schemas.microsoft.com/office/drawing/2014/main" id="{834AB9AB-2EBC-4811-BC11-996A7F4DF3BE}"/>
                </a:ext>
              </a:extLst>
            </p:cNvPr>
            <p:cNvSpPr txBox="1"/>
            <p:nvPr/>
          </p:nvSpPr>
          <p:spPr>
            <a:xfrm>
              <a:off x="5429402" y="2919741"/>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9</a:t>
              </a:r>
            </a:p>
          </p:txBody>
        </p:sp>
        <p:sp>
          <p:nvSpPr>
            <p:cNvPr id="22" name="TextBox 52">
              <a:extLst>
                <a:ext uri="{FF2B5EF4-FFF2-40B4-BE49-F238E27FC236}">
                  <a16:creationId xmlns:a16="http://schemas.microsoft.com/office/drawing/2014/main" id="{339977FF-4FD2-4AF9-868B-F6E2BF34E617}"/>
                </a:ext>
              </a:extLst>
            </p:cNvPr>
            <p:cNvSpPr txBox="1"/>
            <p:nvPr/>
          </p:nvSpPr>
          <p:spPr>
            <a:xfrm>
              <a:off x="5429402" y="354615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7</a:t>
              </a:r>
            </a:p>
          </p:txBody>
        </p:sp>
        <p:sp>
          <p:nvSpPr>
            <p:cNvPr id="23" name="TextBox 52">
              <a:extLst>
                <a:ext uri="{FF2B5EF4-FFF2-40B4-BE49-F238E27FC236}">
                  <a16:creationId xmlns:a16="http://schemas.microsoft.com/office/drawing/2014/main" id="{6000A699-9D57-46D9-BEF9-435221C6D470}"/>
                </a:ext>
              </a:extLst>
            </p:cNvPr>
            <p:cNvSpPr txBox="1"/>
            <p:nvPr/>
          </p:nvSpPr>
          <p:spPr>
            <a:xfrm>
              <a:off x="5429402" y="4172565"/>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5</a:t>
              </a:r>
            </a:p>
          </p:txBody>
        </p:sp>
        <p:sp>
          <p:nvSpPr>
            <p:cNvPr id="24" name="TextBox 52">
              <a:extLst>
                <a:ext uri="{FF2B5EF4-FFF2-40B4-BE49-F238E27FC236}">
                  <a16:creationId xmlns:a16="http://schemas.microsoft.com/office/drawing/2014/main" id="{1734F7DB-6BF2-43EA-8652-C2D74FC4E914}"/>
                </a:ext>
              </a:extLst>
            </p:cNvPr>
            <p:cNvSpPr txBox="1"/>
            <p:nvPr/>
          </p:nvSpPr>
          <p:spPr>
            <a:xfrm>
              <a:off x="5429402" y="479897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3</a:t>
              </a:r>
            </a:p>
          </p:txBody>
        </p:sp>
        <p:sp>
          <p:nvSpPr>
            <p:cNvPr id="25" name="TextBox 52">
              <a:extLst>
                <a:ext uri="{FF2B5EF4-FFF2-40B4-BE49-F238E27FC236}">
                  <a16:creationId xmlns:a16="http://schemas.microsoft.com/office/drawing/2014/main" id="{506D9C57-6166-48DB-8D7F-48CB5B66333F}"/>
                </a:ext>
              </a:extLst>
            </p:cNvPr>
            <p:cNvSpPr txBox="1"/>
            <p:nvPr/>
          </p:nvSpPr>
          <p:spPr>
            <a:xfrm>
              <a:off x="5429402" y="5425387"/>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a:t>
              </a:r>
            </a:p>
          </p:txBody>
        </p:sp>
        <p:sp>
          <p:nvSpPr>
            <p:cNvPr id="26" name="TextBox 52">
              <a:extLst>
                <a:ext uri="{FF2B5EF4-FFF2-40B4-BE49-F238E27FC236}">
                  <a16:creationId xmlns:a16="http://schemas.microsoft.com/office/drawing/2014/main" id="{0C9AEA1F-8543-4FDA-BCA9-F165E4979BF9}"/>
                </a:ext>
              </a:extLst>
            </p:cNvPr>
            <p:cNvSpPr txBox="1"/>
            <p:nvPr/>
          </p:nvSpPr>
          <p:spPr>
            <a:xfrm>
              <a:off x="7002577" y="2605047"/>
              <a:ext cx="43819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10</a:t>
              </a:r>
            </a:p>
          </p:txBody>
        </p:sp>
        <p:sp>
          <p:nvSpPr>
            <p:cNvPr id="27" name="TextBox 52">
              <a:extLst>
                <a:ext uri="{FF2B5EF4-FFF2-40B4-BE49-F238E27FC236}">
                  <a16:creationId xmlns:a16="http://schemas.microsoft.com/office/drawing/2014/main" id="{83AE0F93-A6D7-4DF7-B4FF-713C3DC67A26}"/>
                </a:ext>
              </a:extLst>
            </p:cNvPr>
            <p:cNvSpPr txBox="1"/>
            <p:nvPr/>
          </p:nvSpPr>
          <p:spPr>
            <a:xfrm>
              <a:off x="7060656" y="3231459"/>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8</a:t>
              </a:r>
            </a:p>
          </p:txBody>
        </p:sp>
        <p:sp>
          <p:nvSpPr>
            <p:cNvPr id="28" name="TextBox 52">
              <a:extLst>
                <a:ext uri="{FF2B5EF4-FFF2-40B4-BE49-F238E27FC236}">
                  <a16:creationId xmlns:a16="http://schemas.microsoft.com/office/drawing/2014/main" id="{466C6094-ED03-42F1-9AE8-BA0841AC17D7}"/>
                </a:ext>
              </a:extLst>
            </p:cNvPr>
            <p:cNvSpPr txBox="1"/>
            <p:nvPr/>
          </p:nvSpPr>
          <p:spPr>
            <a:xfrm>
              <a:off x="7060656" y="3857870"/>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6</a:t>
              </a:r>
            </a:p>
          </p:txBody>
        </p:sp>
        <p:sp>
          <p:nvSpPr>
            <p:cNvPr id="29" name="TextBox 52">
              <a:extLst>
                <a:ext uri="{FF2B5EF4-FFF2-40B4-BE49-F238E27FC236}">
                  <a16:creationId xmlns:a16="http://schemas.microsoft.com/office/drawing/2014/main" id="{E7ADEDBA-2526-49CF-AE34-018CE081F65B}"/>
                </a:ext>
              </a:extLst>
            </p:cNvPr>
            <p:cNvSpPr txBox="1"/>
            <p:nvPr/>
          </p:nvSpPr>
          <p:spPr>
            <a:xfrm>
              <a:off x="7060656" y="4484282"/>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4</a:t>
              </a:r>
            </a:p>
          </p:txBody>
        </p:sp>
        <p:sp>
          <p:nvSpPr>
            <p:cNvPr id="30" name="TextBox 52">
              <a:extLst>
                <a:ext uri="{FF2B5EF4-FFF2-40B4-BE49-F238E27FC236}">
                  <a16:creationId xmlns:a16="http://schemas.microsoft.com/office/drawing/2014/main" id="{29686B0E-292A-456F-B0FF-B6221C405414}"/>
                </a:ext>
              </a:extLst>
            </p:cNvPr>
            <p:cNvSpPr txBox="1"/>
            <p:nvPr/>
          </p:nvSpPr>
          <p:spPr>
            <a:xfrm>
              <a:off x="7060656" y="5110695"/>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2</a:t>
              </a:r>
            </a:p>
          </p:txBody>
        </p:sp>
        <p:sp>
          <p:nvSpPr>
            <p:cNvPr id="31" name="TextBox 52">
              <a:extLst>
                <a:ext uri="{FF2B5EF4-FFF2-40B4-BE49-F238E27FC236}">
                  <a16:creationId xmlns:a16="http://schemas.microsoft.com/office/drawing/2014/main" id="{85F6DB10-5091-4943-8F28-74534FEC8C70}"/>
                </a:ext>
              </a:extLst>
            </p:cNvPr>
            <p:cNvSpPr txBox="1"/>
            <p:nvPr/>
          </p:nvSpPr>
          <p:spPr>
            <a:xfrm>
              <a:off x="7060656" y="2918252"/>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9</a:t>
              </a:r>
            </a:p>
          </p:txBody>
        </p:sp>
        <p:sp>
          <p:nvSpPr>
            <p:cNvPr id="32" name="TextBox 52">
              <a:extLst>
                <a:ext uri="{FF2B5EF4-FFF2-40B4-BE49-F238E27FC236}">
                  <a16:creationId xmlns:a16="http://schemas.microsoft.com/office/drawing/2014/main" id="{0745878B-A698-4B5E-A2BA-2E26AA0ADE14}"/>
                </a:ext>
              </a:extLst>
            </p:cNvPr>
            <p:cNvSpPr txBox="1"/>
            <p:nvPr/>
          </p:nvSpPr>
          <p:spPr>
            <a:xfrm>
              <a:off x="7060656" y="3544665"/>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7</a:t>
              </a:r>
            </a:p>
          </p:txBody>
        </p:sp>
        <p:sp>
          <p:nvSpPr>
            <p:cNvPr id="33" name="TextBox 52">
              <a:extLst>
                <a:ext uri="{FF2B5EF4-FFF2-40B4-BE49-F238E27FC236}">
                  <a16:creationId xmlns:a16="http://schemas.microsoft.com/office/drawing/2014/main" id="{832575B4-8310-4948-A05C-8A9890D2F5F5}"/>
                </a:ext>
              </a:extLst>
            </p:cNvPr>
            <p:cNvSpPr txBox="1"/>
            <p:nvPr/>
          </p:nvSpPr>
          <p:spPr>
            <a:xfrm>
              <a:off x="7060656" y="4171077"/>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5</a:t>
              </a:r>
            </a:p>
          </p:txBody>
        </p:sp>
        <p:sp>
          <p:nvSpPr>
            <p:cNvPr id="34" name="TextBox 52">
              <a:extLst>
                <a:ext uri="{FF2B5EF4-FFF2-40B4-BE49-F238E27FC236}">
                  <a16:creationId xmlns:a16="http://schemas.microsoft.com/office/drawing/2014/main" id="{D0D25012-D433-41E1-930D-368CA5FB23E4}"/>
                </a:ext>
              </a:extLst>
            </p:cNvPr>
            <p:cNvSpPr txBox="1"/>
            <p:nvPr/>
          </p:nvSpPr>
          <p:spPr>
            <a:xfrm>
              <a:off x="7060656" y="479748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3</a:t>
              </a:r>
            </a:p>
          </p:txBody>
        </p:sp>
        <p:sp>
          <p:nvSpPr>
            <p:cNvPr id="35" name="TextBox 52">
              <a:extLst>
                <a:ext uri="{FF2B5EF4-FFF2-40B4-BE49-F238E27FC236}">
                  <a16:creationId xmlns:a16="http://schemas.microsoft.com/office/drawing/2014/main" id="{8B8F5B16-D3F4-4EC8-A0AF-D97F976E1889}"/>
                </a:ext>
              </a:extLst>
            </p:cNvPr>
            <p:cNvSpPr txBox="1"/>
            <p:nvPr/>
          </p:nvSpPr>
          <p:spPr>
            <a:xfrm>
              <a:off x="7060656" y="5423899"/>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a:t>
              </a:r>
            </a:p>
          </p:txBody>
        </p:sp>
        <p:sp>
          <p:nvSpPr>
            <p:cNvPr id="36" name="TextBox 52">
              <a:extLst>
                <a:ext uri="{FF2B5EF4-FFF2-40B4-BE49-F238E27FC236}">
                  <a16:creationId xmlns:a16="http://schemas.microsoft.com/office/drawing/2014/main" id="{2910C81D-A099-4DCD-A0D4-23832996841B}"/>
                </a:ext>
              </a:extLst>
            </p:cNvPr>
            <p:cNvSpPr txBox="1"/>
            <p:nvPr/>
          </p:nvSpPr>
          <p:spPr>
            <a:xfrm>
              <a:off x="8612713" y="2598130"/>
              <a:ext cx="43819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10</a:t>
              </a:r>
            </a:p>
          </p:txBody>
        </p:sp>
        <p:sp>
          <p:nvSpPr>
            <p:cNvPr id="37" name="TextBox 52">
              <a:extLst>
                <a:ext uri="{FF2B5EF4-FFF2-40B4-BE49-F238E27FC236}">
                  <a16:creationId xmlns:a16="http://schemas.microsoft.com/office/drawing/2014/main" id="{6A342105-92EC-467B-BB9D-BD4F3B51A6B3}"/>
                </a:ext>
              </a:extLst>
            </p:cNvPr>
            <p:cNvSpPr txBox="1"/>
            <p:nvPr/>
          </p:nvSpPr>
          <p:spPr>
            <a:xfrm>
              <a:off x="8670792" y="322454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8</a:t>
              </a:r>
            </a:p>
          </p:txBody>
        </p:sp>
        <p:sp>
          <p:nvSpPr>
            <p:cNvPr id="38" name="TextBox 52">
              <a:extLst>
                <a:ext uri="{FF2B5EF4-FFF2-40B4-BE49-F238E27FC236}">
                  <a16:creationId xmlns:a16="http://schemas.microsoft.com/office/drawing/2014/main" id="{4B26584F-05BB-4E33-A4DE-F8C970A07254}"/>
                </a:ext>
              </a:extLst>
            </p:cNvPr>
            <p:cNvSpPr txBox="1"/>
            <p:nvPr/>
          </p:nvSpPr>
          <p:spPr>
            <a:xfrm>
              <a:off x="8670792" y="3850955"/>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6</a:t>
              </a:r>
            </a:p>
          </p:txBody>
        </p:sp>
        <p:sp>
          <p:nvSpPr>
            <p:cNvPr id="39" name="TextBox 52">
              <a:extLst>
                <a:ext uri="{FF2B5EF4-FFF2-40B4-BE49-F238E27FC236}">
                  <a16:creationId xmlns:a16="http://schemas.microsoft.com/office/drawing/2014/main" id="{2EC71989-658E-4D0E-9C63-AD22538455A7}"/>
                </a:ext>
              </a:extLst>
            </p:cNvPr>
            <p:cNvSpPr txBox="1"/>
            <p:nvPr/>
          </p:nvSpPr>
          <p:spPr>
            <a:xfrm>
              <a:off x="8670792" y="4477367"/>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4</a:t>
              </a:r>
            </a:p>
          </p:txBody>
        </p:sp>
        <p:sp>
          <p:nvSpPr>
            <p:cNvPr id="40" name="TextBox 52">
              <a:extLst>
                <a:ext uri="{FF2B5EF4-FFF2-40B4-BE49-F238E27FC236}">
                  <a16:creationId xmlns:a16="http://schemas.microsoft.com/office/drawing/2014/main" id="{28E3C858-F29D-431F-BF19-00A038B53955}"/>
                </a:ext>
              </a:extLst>
            </p:cNvPr>
            <p:cNvSpPr txBox="1"/>
            <p:nvPr/>
          </p:nvSpPr>
          <p:spPr>
            <a:xfrm>
              <a:off x="8670792" y="510377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2</a:t>
              </a:r>
            </a:p>
          </p:txBody>
        </p:sp>
        <p:sp>
          <p:nvSpPr>
            <p:cNvPr id="41" name="TextBox 52">
              <a:extLst>
                <a:ext uri="{FF2B5EF4-FFF2-40B4-BE49-F238E27FC236}">
                  <a16:creationId xmlns:a16="http://schemas.microsoft.com/office/drawing/2014/main" id="{E99B56EB-10FD-4E83-ABC9-17E3E9E6633F}"/>
                </a:ext>
              </a:extLst>
            </p:cNvPr>
            <p:cNvSpPr txBox="1"/>
            <p:nvPr/>
          </p:nvSpPr>
          <p:spPr>
            <a:xfrm>
              <a:off x="8670792" y="2911337"/>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9</a:t>
              </a:r>
            </a:p>
          </p:txBody>
        </p:sp>
        <p:sp>
          <p:nvSpPr>
            <p:cNvPr id="42" name="TextBox 52">
              <a:extLst>
                <a:ext uri="{FF2B5EF4-FFF2-40B4-BE49-F238E27FC236}">
                  <a16:creationId xmlns:a16="http://schemas.microsoft.com/office/drawing/2014/main" id="{2B5B6CED-9BC1-42D8-85A6-89D82C679E46}"/>
                </a:ext>
              </a:extLst>
            </p:cNvPr>
            <p:cNvSpPr txBox="1"/>
            <p:nvPr/>
          </p:nvSpPr>
          <p:spPr>
            <a:xfrm>
              <a:off x="8670792" y="353774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7</a:t>
              </a:r>
            </a:p>
          </p:txBody>
        </p:sp>
        <p:sp>
          <p:nvSpPr>
            <p:cNvPr id="43" name="TextBox 52">
              <a:extLst>
                <a:ext uri="{FF2B5EF4-FFF2-40B4-BE49-F238E27FC236}">
                  <a16:creationId xmlns:a16="http://schemas.microsoft.com/office/drawing/2014/main" id="{919F53B8-C64A-48E3-8616-7BAFEFDCE8F4}"/>
                </a:ext>
              </a:extLst>
            </p:cNvPr>
            <p:cNvSpPr txBox="1"/>
            <p:nvPr/>
          </p:nvSpPr>
          <p:spPr>
            <a:xfrm>
              <a:off x="8670792" y="4164160"/>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5</a:t>
              </a:r>
            </a:p>
          </p:txBody>
        </p:sp>
        <p:sp>
          <p:nvSpPr>
            <p:cNvPr id="44" name="TextBox 52">
              <a:extLst>
                <a:ext uri="{FF2B5EF4-FFF2-40B4-BE49-F238E27FC236}">
                  <a16:creationId xmlns:a16="http://schemas.microsoft.com/office/drawing/2014/main" id="{1686C29F-C8FB-47DD-B5BE-A9E50C433130}"/>
                </a:ext>
              </a:extLst>
            </p:cNvPr>
            <p:cNvSpPr txBox="1"/>
            <p:nvPr/>
          </p:nvSpPr>
          <p:spPr>
            <a:xfrm>
              <a:off x="8670792" y="479057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3</a:t>
              </a:r>
            </a:p>
          </p:txBody>
        </p:sp>
        <p:sp>
          <p:nvSpPr>
            <p:cNvPr id="45" name="TextBox 52">
              <a:extLst>
                <a:ext uri="{FF2B5EF4-FFF2-40B4-BE49-F238E27FC236}">
                  <a16:creationId xmlns:a16="http://schemas.microsoft.com/office/drawing/2014/main" id="{47F7845F-1843-4BC1-ADB2-D26710B5B8CB}"/>
                </a:ext>
              </a:extLst>
            </p:cNvPr>
            <p:cNvSpPr txBox="1"/>
            <p:nvPr/>
          </p:nvSpPr>
          <p:spPr>
            <a:xfrm>
              <a:off x="8670792" y="541698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a:t>
              </a:r>
            </a:p>
          </p:txBody>
        </p:sp>
        <p:cxnSp>
          <p:nvCxnSpPr>
            <p:cNvPr id="46" name="Gerader Verbinder 45">
              <a:extLst>
                <a:ext uri="{FF2B5EF4-FFF2-40B4-BE49-F238E27FC236}">
                  <a16:creationId xmlns:a16="http://schemas.microsoft.com/office/drawing/2014/main" id="{98394B19-9013-4D16-88CC-4D1C5C345C5F}"/>
                </a:ext>
              </a:extLst>
            </p:cNvPr>
            <p:cNvCxnSpPr>
              <a:cxnSpLocks/>
            </p:cNvCxnSpPr>
            <p:nvPr/>
          </p:nvCxnSpPr>
          <p:spPr>
            <a:xfrm>
              <a:off x="4819730" y="2975564"/>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E2524876-5689-4A02-939A-F40715BEBFBD}"/>
                </a:ext>
              </a:extLst>
            </p:cNvPr>
            <p:cNvCxnSpPr>
              <a:cxnSpLocks/>
            </p:cNvCxnSpPr>
            <p:nvPr/>
          </p:nvCxnSpPr>
          <p:spPr>
            <a:xfrm>
              <a:off x="4796036" y="3288523"/>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919C6BB9-27E0-4604-90E0-451668A7350E}"/>
                </a:ext>
              </a:extLst>
            </p:cNvPr>
            <p:cNvCxnSpPr>
              <a:cxnSpLocks/>
            </p:cNvCxnSpPr>
            <p:nvPr/>
          </p:nvCxnSpPr>
          <p:spPr>
            <a:xfrm>
              <a:off x="4807264" y="3620514"/>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1" name="Gerader Verbinder 50">
              <a:extLst>
                <a:ext uri="{FF2B5EF4-FFF2-40B4-BE49-F238E27FC236}">
                  <a16:creationId xmlns:a16="http://schemas.microsoft.com/office/drawing/2014/main" id="{5283BCEC-6E15-440F-9752-FDD6D1DDA6CA}"/>
                </a:ext>
              </a:extLst>
            </p:cNvPr>
            <p:cNvCxnSpPr>
              <a:cxnSpLocks/>
            </p:cNvCxnSpPr>
            <p:nvPr/>
          </p:nvCxnSpPr>
          <p:spPr>
            <a:xfrm>
              <a:off x="4819730" y="3929016"/>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2" name="Gerader Verbinder 51">
              <a:extLst>
                <a:ext uri="{FF2B5EF4-FFF2-40B4-BE49-F238E27FC236}">
                  <a16:creationId xmlns:a16="http://schemas.microsoft.com/office/drawing/2014/main" id="{DE226F5A-1CC4-4F2C-861D-C5A64ADD4DA7}"/>
                </a:ext>
              </a:extLst>
            </p:cNvPr>
            <p:cNvCxnSpPr>
              <a:cxnSpLocks/>
            </p:cNvCxnSpPr>
            <p:nvPr/>
          </p:nvCxnSpPr>
          <p:spPr>
            <a:xfrm>
              <a:off x="4796036" y="4223276"/>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3" name="Gerader Verbinder 52">
              <a:extLst>
                <a:ext uri="{FF2B5EF4-FFF2-40B4-BE49-F238E27FC236}">
                  <a16:creationId xmlns:a16="http://schemas.microsoft.com/office/drawing/2014/main" id="{522BBD68-CE71-4E24-BA6D-DBD50DF3EB97}"/>
                </a:ext>
              </a:extLst>
            </p:cNvPr>
            <p:cNvCxnSpPr>
              <a:cxnSpLocks/>
            </p:cNvCxnSpPr>
            <p:nvPr/>
          </p:nvCxnSpPr>
          <p:spPr>
            <a:xfrm>
              <a:off x="4818250" y="4555428"/>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4" name="Gerader Verbinder 53">
              <a:extLst>
                <a:ext uri="{FF2B5EF4-FFF2-40B4-BE49-F238E27FC236}">
                  <a16:creationId xmlns:a16="http://schemas.microsoft.com/office/drawing/2014/main" id="{95B14FEE-B9FF-433F-BAF2-013A4804AAA4}"/>
                </a:ext>
              </a:extLst>
            </p:cNvPr>
            <p:cNvCxnSpPr>
              <a:cxnSpLocks/>
            </p:cNvCxnSpPr>
            <p:nvPr/>
          </p:nvCxnSpPr>
          <p:spPr>
            <a:xfrm>
              <a:off x="4819730" y="4854800"/>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5" name="Gerader Verbinder 54">
              <a:extLst>
                <a:ext uri="{FF2B5EF4-FFF2-40B4-BE49-F238E27FC236}">
                  <a16:creationId xmlns:a16="http://schemas.microsoft.com/office/drawing/2014/main" id="{40668E00-6C1E-4A99-AF8B-2EB0971FDC9A}"/>
                </a:ext>
              </a:extLst>
            </p:cNvPr>
            <p:cNvCxnSpPr>
              <a:cxnSpLocks/>
            </p:cNvCxnSpPr>
            <p:nvPr/>
          </p:nvCxnSpPr>
          <p:spPr>
            <a:xfrm>
              <a:off x="4796036" y="5168006"/>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6" name="Gerader Verbinder 55">
              <a:extLst>
                <a:ext uri="{FF2B5EF4-FFF2-40B4-BE49-F238E27FC236}">
                  <a16:creationId xmlns:a16="http://schemas.microsoft.com/office/drawing/2014/main" id="{E6186F22-F937-48B6-8F78-922189FAC722}"/>
                </a:ext>
              </a:extLst>
            </p:cNvPr>
            <p:cNvCxnSpPr>
              <a:cxnSpLocks/>
            </p:cNvCxnSpPr>
            <p:nvPr/>
          </p:nvCxnSpPr>
          <p:spPr>
            <a:xfrm>
              <a:off x="4796036" y="5481212"/>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sp>
          <p:nvSpPr>
            <p:cNvPr id="57" name="Gleichschenkliges Dreieck 56">
              <a:extLst>
                <a:ext uri="{FF2B5EF4-FFF2-40B4-BE49-F238E27FC236}">
                  <a16:creationId xmlns:a16="http://schemas.microsoft.com/office/drawing/2014/main" id="{3BAF8983-235A-4ED1-BB90-DBC86BC6E7C6}"/>
                </a:ext>
              </a:extLst>
            </p:cNvPr>
            <p:cNvSpPr/>
            <p:nvPr/>
          </p:nvSpPr>
          <p:spPr>
            <a:xfrm rot="5400000">
              <a:off x="5154571" y="3615281"/>
              <a:ext cx="317939" cy="307773"/>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8" name="Gleichschenkliges Dreieck 57">
              <a:extLst>
                <a:ext uri="{FF2B5EF4-FFF2-40B4-BE49-F238E27FC236}">
                  <a16:creationId xmlns:a16="http://schemas.microsoft.com/office/drawing/2014/main" id="{B3682D8D-9898-4774-9DB7-1F17F6406063}"/>
                </a:ext>
              </a:extLst>
            </p:cNvPr>
            <p:cNvSpPr/>
            <p:nvPr/>
          </p:nvSpPr>
          <p:spPr>
            <a:xfrm rot="5400000">
              <a:off x="6743683" y="2981828"/>
              <a:ext cx="317939" cy="307773"/>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9" name="Gleichschenkliges Dreieck 58">
              <a:extLst>
                <a:ext uri="{FF2B5EF4-FFF2-40B4-BE49-F238E27FC236}">
                  <a16:creationId xmlns:a16="http://schemas.microsoft.com/office/drawing/2014/main" id="{6CBC5A39-147D-4D77-A9B2-67DDA21660F0}"/>
                </a:ext>
              </a:extLst>
            </p:cNvPr>
            <p:cNvSpPr/>
            <p:nvPr/>
          </p:nvSpPr>
          <p:spPr>
            <a:xfrm rot="5400000">
              <a:off x="8348700" y="4550473"/>
              <a:ext cx="317939" cy="307773"/>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60" name="TextBox 28">
              <a:extLst>
                <a:ext uri="{FF2B5EF4-FFF2-40B4-BE49-F238E27FC236}">
                  <a16:creationId xmlns:a16="http://schemas.microsoft.com/office/drawing/2014/main" id="{08CAAB63-DD1A-4686-ABEC-137B53F716E1}"/>
                </a:ext>
              </a:extLst>
            </p:cNvPr>
            <p:cNvSpPr txBox="1"/>
            <p:nvPr/>
          </p:nvSpPr>
          <p:spPr>
            <a:xfrm>
              <a:off x="5410567" y="6111083"/>
              <a:ext cx="379222"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7</a:t>
              </a:r>
            </a:p>
          </p:txBody>
        </p:sp>
        <p:sp>
          <p:nvSpPr>
            <p:cNvPr id="61" name="TextBox 28">
              <a:extLst>
                <a:ext uri="{FF2B5EF4-FFF2-40B4-BE49-F238E27FC236}">
                  <a16:creationId xmlns:a16="http://schemas.microsoft.com/office/drawing/2014/main" id="{3D7087B9-E255-454C-B523-AF71A802C843}"/>
                </a:ext>
              </a:extLst>
            </p:cNvPr>
            <p:cNvSpPr txBox="1"/>
            <p:nvPr/>
          </p:nvSpPr>
          <p:spPr>
            <a:xfrm>
              <a:off x="6239824" y="6111080"/>
              <a:ext cx="348841"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x</a:t>
              </a:r>
            </a:p>
          </p:txBody>
        </p:sp>
        <p:sp>
          <p:nvSpPr>
            <p:cNvPr id="62" name="TextBox 28">
              <a:extLst>
                <a:ext uri="{FF2B5EF4-FFF2-40B4-BE49-F238E27FC236}">
                  <a16:creationId xmlns:a16="http://schemas.microsoft.com/office/drawing/2014/main" id="{58562E0F-D9D2-45CD-9006-5D29FCD87DFA}"/>
                </a:ext>
              </a:extLst>
            </p:cNvPr>
            <p:cNvSpPr txBox="1"/>
            <p:nvPr/>
          </p:nvSpPr>
          <p:spPr>
            <a:xfrm>
              <a:off x="7848107" y="6111080"/>
              <a:ext cx="348841"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x</a:t>
              </a:r>
            </a:p>
          </p:txBody>
        </p:sp>
        <p:sp>
          <p:nvSpPr>
            <p:cNvPr id="63" name="TextBox 28">
              <a:extLst>
                <a:ext uri="{FF2B5EF4-FFF2-40B4-BE49-F238E27FC236}">
                  <a16:creationId xmlns:a16="http://schemas.microsoft.com/office/drawing/2014/main" id="{2DF712EA-C1D4-4947-AE03-ED45EEDF4C5A}"/>
                </a:ext>
              </a:extLst>
            </p:cNvPr>
            <p:cNvSpPr txBox="1"/>
            <p:nvPr/>
          </p:nvSpPr>
          <p:spPr>
            <a:xfrm>
              <a:off x="7020682" y="6111080"/>
              <a:ext cx="379222"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9</a:t>
              </a:r>
            </a:p>
          </p:txBody>
        </p:sp>
        <p:sp>
          <p:nvSpPr>
            <p:cNvPr id="64" name="TextBox 28">
              <a:extLst>
                <a:ext uri="{FF2B5EF4-FFF2-40B4-BE49-F238E27FC236}">
                  <a16:creationId xmlns:a16="http://schemas.microsoft.com/office/drawing/2014/main" id="{A7E956ED-7AF9-4399-9633-E689491D7D4D}"/>
                </a:ext>
              </a:extLst>
            </p:cNvPr>
            <p:cNvSpPr txBox="1"/>
            <p:nvPr/>
          </p:nvSpPr>
          <p:spPr>
            <a:xfrm>
              <a:off x="8639579" y="6111080"/>
              <a:ext cx="379222"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4</a:t>
              </a:r>
            </a:p>
          </p:txBody>
        </p:sp>
        <p:sp>
          <p:nvSpPr>
            <p:cNvPr id="65" name="TextBox 28">
              <a:extLst>
                <a:ext uri="{FF2B5EF4-FFF2-40B4-BE49-F238E27FC236}">
                  <a16:creationId xmlns:a16="http://schemas.microsoft.com/office/drawing/2014/main" id="{5102033F-8088-4724-AB0D-6F07BD96BA55}"/>
                </a:ext>
              </a:extLst>
            </p:cNvPr>
            <p:cNvSpPr txBox="1"/>
            <p:nvPr/>
          </p:nvSpPr>
          <p:spPr>
            <a:xfrm>
              <a:off x="9352027" y="6111080"/>
              <a:ext cx="976112" cy="514683"/>
            </a:xfrm>
            <a:prstGeom prst="rect">
              <a:avLst/>
            </a:prstGeom>
            <a:noFill/>
          </p:spPr>
          <p:txBody>
            <a:bodyPr wrap="none" rtlCol="0" anchor="ctr" anchorCtr="0">
              <a:spAutoFit/>
            </a:bodyPr>
            <a:lstStyle/>
            <a:p>
              <a:r>
                <a:rPr lang="en-GB" sz="2400" b="1" dirty="0">
                  <a:solidFill>
                    <a:srgbClr val="E53292"/>
                  </a:solidFill>
                  <a:latin typeface="+mj-lt"/>
                  <a:ea typeface="League Spartan" charset="0"/>
                  <a:cs typeface="Poppins" pitchFamily="2" charset="77"/>
                </a:rPr>
                <a:t>= 252</a:t>
              </a:r>
            </a:p>
          </p:txBody>
        </p:sp>
      </p:grpSp>
    </p:spTree>
    <p:extLst>
      <p:ext uri="{BB962C8B-B14F-4D97-AF65-F5344CB8AC3E}">
        <p14:creationId xmlns:p14="http://schemas.microsoft.com/office/powerpoint/2010/main" val="3501671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kt 12" hidden="1">
            <a:extLst>
              <a:ext uri="{FF2B5EF4-FFF2-40B4-BE49-F238E27FC236}">
                <a16:creationId xmlns:a16="http://schemas.microsoft.com/office/drawing/2014/main" id="{FB31EFAF-7D3F-492E-AF32-9C6F1B64ADF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3" name="Objekt 12" hidden="1">
                        <a:extLst>
                          <a:ext uri="{FF2B5EF4-FFF2-40B4-BE49-F238E27FC236}">
                            <a16:creationId xmlns:a16="http://schemas.microsoft.com/office/drawing/2014/main" id="{FB31EFAF-7D3F-492E-AF32-9C6F1B64ADF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30153" y="792492"/>
            <a:ext cx="8852375" cy="697353"/>
          </a:xfrm>
        </p:spPr>
        <p:txBody>
          <a:bodyPr>
            <a:normAutofit fontScale="85000" lnSpcReduction="10000"/>
          </a:bodyPr>
          <a:lstStyle/>
          <a:p>
            <a:r>
              <a:rPr lang="en-GB" dirty="0"/>
              <a:t>Step 4  Track Risks over time, define tolerance levels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77361" y="2003991"/>
            <a:ext cx="3018064" cy="429891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The risk score now allows you to track risks over time.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You can also define certain tolerance levels for each of the risks or for Groups of Risks.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This also allows you to develop action plans which get effective once the risk score leaves the tolerance. </a:t>
            </a:r>
          </a:p>
        </p:txBody>
      </p:sp>
      <p:graphicFrame>
        <p:nvGraphicFramePr>
          <p:cNvPr id="67" name="Chart 3">
            <a:extLst>
              <a:ext uri="{FF2B5EF4-FFF2-40B4-BE49-F238E27FC236}">
                <a16:creationId xmlns:a16="http://schemas.microsoft.com/office/drawing/2014/main" id="{9C92855A-EB82-4799-8AC8-C5B8564883DA}"/>
              </a:ext>
            </a:extLst>
          </p:cNvPr>
          <p:cNvGraphicFramePr/>
          <p:nvPr/>
        </p:nvGraphicFramePr>
        <p:xfrm>
          <a:off x="3844412" y="2372481"/>
          <a:ext cx="7619813" cy="3533773"/>
        </p:xfrm>
        <a:graphic>
          <a:graphicData uri="http://schemas.openxmlformats.org/drawingml/2006/chart">
            <c:chart xmlns:c="http://schemas.openxmlformats.org/drawingml/2006/chart" xmlns:r="http://schemas.openxmlformats.org/officeDocument/2006/relationships" r:id="rId6"/>
          </a:graphicData>
        </a:graphic>
      </p:graphicFrame>
      <p:sp>
        <p:nvSpPr>
          <p:cNvPr id="68" name="TextBox 15">
            <a:extLst>
              <a:ext uri="{FF2B5EF4-FFF2-40B4-BE49-F238E27FC236}">
                <a16:creationId xmlns:a16="http://schemas.microsoft.com/office/drawing/2014/main" id="{02CCC46E-9C8A-4D03-9E66-BE7E3C027D72}"/>
              </a:ext>
            </a:extLst>
          </p:cNvPr>
          <p:cNvSpPr txBox="1"/>
          <p:nvPr/>
        </p:nvSpPr>
        <p:spPr>
          <a:xfrm>
            <a:off x="3765754" y="2003991"/>
            <a:ext cx="828175" cy="276999"/>
          </a:xfrm>
          <a:prstGeom prst="rect">
            <a:avLst/>
          </a:prstGeom>
          <a:noFill/>
        </p:spPr>
        <p:txBody>
          <a:bodyPr wrap="none" rtlCol="0" anchor="b" anchorCtr="0">
            <a:spAutoFit/>
          </a:bodyPr>
          <a:lstStyle/>
          <a:p>
            <a:r>
              <a:rPr lang="en-GB" sz="1200" b="1" dirty="0">
                <a:solidFill>
                  <a:schemeClr val="tx2"/>
                </a:solidFill>
                <a:latin typeface="Poppins SemiBold" pitchFamily="2" charset="77"/>
                <a:ea typeface="League Spartan" charset="0"/>
                <a:cs typeface="Poppins SemiBold" pitchFamily="2" charset="77"/>
              </a:rPr>
              <a:t>Risk Score</a:t>
            </a:r>
          </a:p>
        </p:txBody>
      </p:sp>
      <p:sp>
        <p:nvSpPr>
          <p:cNvPr id="69" name="Gleichschenkliges Dreieck 68">
            <a:extLst>
              <a:ext uri="{FF2B5EF4-FFF2-40B4-BE49-F238E27FC236}">
                <a16:creationId xmlns:a16="http://schemas.microsoft.com/office/drawing/2014/main" id="{DEB2F80F-0F5C-478D-8FDE-E259342BD412}"/>
              </a:ext>
            </a:extLst>
          </p:cNvPr>
          <p:cNvSpPr/>
          <p:nvPr/>
        </p:nvSpPr>
        <p:spPr>
          <a:xfrm rot="5400000">
            <a:off x="3563783" y="3148372"/>
            <a:ext cx="285188" cy="276069"/>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8" name="Gerader Verbinder 47">
            <a:extLst>
              <a:ext uri="{FF2B5EF4-FFF2-40B4-BE49-F238E27FC236}">
                <a16:creationId xmlns:a16="http://schemas.microsoft.com/office/drawing/2014/main" id="{EB5408D4-542B-45BD-91C5-371EA64693BF}"/>
              </a:ext>
            </a:extLst>
          </p:cNvPr>
          <p:cNvCxnSpPr>
            <a:stCxn id="69" idx="0"/>
          </p:cNvCxnSpPr>
          <p:nvPr/>
        </p:nvCxnSpPr>
        <p:spPr>
          <a:xfrm flipV="1">
            <a:off x="3844412" y="3286406"/>
            <a:ext cx="7619813" cy="1"/>
          </a:xfrm>
          <a:prstGeom prst="line">
            <a:avLst/>
          </a:prstGeom>
          <a:ln w="28575">
            <a:solidFill>
              <a:srgbClr val="E53292"/>
            </a:solidFill>
            <a:prstDash val="dash"/>
          </a:ln>
        </p:spPr>
        <p:style>
          <a:lnRef idx="1">
            <a:schemeClr val="accent1"/>
          </a:lnRef>
          <a:fillRef idx="0">
            <a:schemeClr val="accent1"/>
          </a:fillRef>
          <a:effectRef idx="0">
            <a:schemeClr val="accent1"/>
          </a:effectRef>
          <a:fontRef idx="minor">
            <a:schemeClr val="tx1"/>
          </a:fontRef>
        </p:style>
      </p:cxnSp>
      <p:sp>
        <p:nvSpPr>
          <p:cNvPr id="70" name="TextBox 15">
            <a:extLst>
              <a:ext uri="{FF2B5EF4-FFF2-40B4-BE49-F238E27FC236}">
                <a16:creationId xmlns:a16="http://schemas.microsoft.com/office/drawing/2014/main" id="{39B10556-6C2D-492C-8363-83B7E4D2B253}"/>
              </a:ext>
            </a:extLst>
          </p:cNvPr>
          <p:cNvSpPr txBox="1"/>
          <p:nvPr/>
        </p:nvSpPr>
        <p:spPr>
          <a:xfrm rot="16200000">
            <a:off x="2758246" y="3132518"/>
            <a:ext cx="1319977" cy="307777"/>
          </a:xfrm>
          <a:prstGeom prst="rect">
            <a:avLst/>
          </a:prstGeom>
          <a:noFill/>
        </p:spPr>
        <p:txBody>
          <a:bodyPr wrap="none" rtlCol="0" anchor="b" anchorCtr="0">
            <a:spAutoFit/>
          </a:bodyPr>
          <a:lstStyle/>
          <a:p>
            <a:r>
              <a:rPr lang="en-GB" sz="1400" b="1" dirty="0">
                <a:solidFill>
                  <a:srgbClr val="E53292"/>
                </a:solidFill>
                <a:latin typeface="Poppins SemiBold" pitchFamily="2" charset="77"/>
                <a:ea typeface="League Spartan" charset="0"/>
                <a:cs typeface="Poppins SemiBold" pitchFamily="2" charset="77"/>
              </a:rPr>
              <a:t>Tolerance Level</a:t>
            </a:r>
          </a:p>
        </p:txBody>
      </p:sp>
    </p:spTree>
    <p:extLst>
      <p:ext uri="{BB962C8B-B14F-4D97-AF65-F5344CB8AC3E}">
        <p14:creationId xmlns:p14="http://schemas.microsoft.com/office/powerpoint/2010/main" val="2276136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10870" y="513575"/>
            <a:ext cx="8852375" cy="697353"/>
          </a:xfrm>
        </p:spPr>
        <p:txBody>
          <a:bodyPr>
            <a:normAutofit/>
          </a:bodyPr>
          <a:lstStyle/>
          <a:p>
            <a:r>
              <a:rPr lang="en-GB" dirty="0"/>
              <a:t>Step 5  The Risk Matrix</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7" y="2142491"/>
            <a:ext cx="3254517" cy="346791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 order to have a clear overview about all the risks assessed, they are displayed in a 3-dimensional Risk Matrix – with the Risk impact on the X-Axis, the Likelihood on the Y-Axis and the Assurance score displayed by colours. </a:t>
            </a:r>
          </a:p>
        </p:txBody>
      </p:sp>
      <p:grpSp>
        <p:nvGrpSpPr>
          <p:cNvPr id="29" name="Gruppieren 28">
            <a:extLst>
              <a:ext uri="{FF2B5EF4-FFF2-40B4-BE49-F238E27FC236}">
                <a16:creationId xmlns:a16="http://schemas.microsoft.com/office/drawing/2014/main" id="{1B043F0B-B441-4090-A43C-2FE19AD6A39E}"/>
              </a:ext>
            </a:extLst>
          </p:cNvPr>
          <p:cNvGrpSpPr>
            <a:grpSpLocks noChangeAspect="1"/>
          </p:cNvGrpSpPr>
          <p:nvPr/>
        </p:nvGrpSpPr>
        <p:grpSpPr>
          <a:xfrm>
            <a:off x="4269201" y="2010322"/>
            <a:ext cx="6178711" cy="4408531"/>
            <a:chOff x="3432827" y="2025678"/>
            <a:chExt cx="5386301" cy="3843145"/>
          </a:xfrm>
        </p:grpSpPr>
        <p:sp>
          <p:nvSpPr>
            <p:cNvPr id="6" name="Freeform 42">
              <a:extLst>
                <a:ext uri="{FF2B5EF4-FFF2-40B4-BE49-F238E27FC236}">
                  <a16:creationId xmlns:a16="http://schemas.microsoft.com/office/drawing/2014/main" id="{73E7CD5D-3934-4BD4-9D68-E02FE25F565B}"/>
                </a:ext>
              </a:extLst>
            </p:cNvPr>
            <p:cNvSpPr/>
            <p:nvPr/>
          </p:nvSpPr>
          <p:spPr>
            <a:xfrm>
              <a:off x="4442218" y="2360745"/>
              <a:ext cx="3675227" cy="2810785"/>
            </a:xfrm>
            <a:custGeom>
              <a:avLst/>
              <a:gdLst>
                <a:gd name="connsiteX0" fmla="*/ 0 w 9798052"/>
                <a:gd name="connsiteY0" fmla="*/ 0 h 7493475"/>
                <a:gd name="connsiteX1" fmla="*/ 1965734 w 9798052"/>
                <a:gd name="connsiteY1" fmla="*/ 0 h 7493475"/>
                <a:gd name="connsiteX2" fmla="*/ 3931468 w 9798052"/>
                <a:gd name="connsiteY2" fmla="*/ 0 h 7493475"/>
                <a:gd name="connsiteX3" fmla="*/ 5897202 w 9798052"/>
                <a:gd name="connsiteY3" fmla="*/ 0 h 7493475"/>
                <a:gd name="connsiteX4" fmla="*/ 7832318 w 9798052"/>
                <a:gd name="connsiteY4" fmla="*/ 0 h 7493475"/>
                <a:gd name="connsiteX5" fmla="*/ 7862936 w 9798052"/>
                <a:gd name="connsiteY5" fmla="*/ 0 h 7493475"/>
                <a:gd name="connsiteX6" fmla="*/ 9798052 w 9798052"/>
                <a:gd name="connsiteY6" fmla="*/ 0 h 7493475"/>
                <a:gd name="connsiteX7" fmla="*/ 9798052 w 9798052"/>
                <a:gd name="connsiteY7" fmla="*/ 1498695 h 7493475"/>
                <a:gd name="connsiteX8" fmla="*/ 9798052 w 9798052"/>
                <a:gd name="connsiteY8" fmla="*/ 2997390 h 7493475"/>
                <a:gd name="connsiteX9" fmla="*/ 9798052 w 9798052"/>
                <a:gd name="connsiteY9" fmla="*/ 4496085 h 7493475"/>
                <a:gd name="connsiteX10" fmla="*/ 9798052 w 9798052"/>
                <a:gd name="connsiteY10" fmla="*/ 5994780 h 7493475"/>
                <a:gd name="connsiteX11" fmla="*/ 9798052 w 9798052"/>
                <a:gd name="connsiteY11" fmla="*/ 7493475 h 7493475"/>
                <a:gd name="connsiteX12" fmla="*/ 7862936 w 9798052"/>
                <a:gd name="connsiteY12" fmla="*/ 7493475 h 7493475"/>
                <a:gd name="connsiteX13" fmla="*/ 7832318 w 9798052"/>
                <a:gd name="connsiteY13" fmla="*/ 7493475 h 7493475"/>
                <a:gd name="connsiteX14" fmla="*/ 5897202 w 9798052"/>
                <a:gd name="connsiteY14" fmla="*/ 7493475 h 7493475"/>
                <a:gd name="connsiteX15" fmla="*/ 3931468 w 9798052"/>
                <a:gd name="connsiteY15" fmla="*/ 7493475 h 7493475"/>
                <a:gd name="connsiteX16" fmla="*/ 1965734 w 9798052"/>
                <a:gd name="connsiteY16" fmla="*/ 7493475 h 7493475"/>
                <a:gd name="connsiteX17" fmla="*/ 0 w 9798052"/>
                <a:gd name="connsiteY17" fmla="*/ 7493475 h 7493475"/>
                <a:gd name="connsiteX18" fmla="*/ 0 w 9798052"/>
                <a:gd name="connsiteY18" fmla="*/ 5994780 h 7493475"/>
                <a:gd name="connsiteX19" fmla="*/ 0 w 9798052"/>
                <a:gd name="connsiteY19" fmla="*/ 4496085 h 7493475"/>
                <a:gd name="connsiteX20" fmla="*/ 0 w 9798052"/>
                <a:gd name="connsiteY20" fmla="*/ 2997390 h 7493475"/>
                <a:gd name="connsiteX21" fmla="*/ 0 w 9798052"/>
                <a:gd name="connsiteY21" fmla="*/ 1498695 h 749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98052" h="7493475">
                  <a:moveTo>
                    <a:pt x="0" y="0"/>
                  </a:moveTo>
                  <a:lnTo>
                    <a:pt x="1965734" y="0"/>
                  </a:lnTo>
                  <a:lnTo>
                    <a:pt x="3931468" y="0"/>
                  </a:lnTo>
                  <a:lnTo>
                    <a:pt x="5897202" y="0"/>
                  </a:lnTo>
                  <a:lnTo>
                    <a:pt x="7832318" y="0"/>
                  </a:lnTo>
                  <a:lnTo>
                    <a:pt x="7862936" y="0"/>
                  </a:lnTo>
                  <a:lnTo>
                    <a:pt x="9798052" y="0"/>
                  </a:lnTo>
                  <a:lnTo>
                    <a:pt x="9798052" y="1498695"/>
                  </a:lnTo>
                  <a:lnTo>
                    <a:pt x="9798052" y="2997390"/>
                  </a:lnTo>
                  <a:lnTo>
                    <a:pt x="9798052" y="4496085"/>
                  </a:lnTo>
                  <a:lnTo>
                    <a:pt x="9798052" y="5994780"/>
                  </a:lnTo>
                  <a:lnTo>
                    <a:pt x="9798052" y="7493475"/>
                  </a:lnTo>
                  <a:lnTo>
                    <a:pt x="7862936" y="7493475"/>
                  </a:lnTo>
                  <a:lnTo>
                    <a:pt x="7832318" y="7493475"/>
                  </a:lnTo>
                  <a:lnTo>
                    <a:pt x="5897202" y="7493475"/>
                  </a:lnTo>
                  <a:lnTo>
                    <a:pt x="3931468" y="7493475"/>
                  </a:lnTo>
                  <a:lnTo>
                    <a:pt x="1965734" y="7493475"/>
                  </a:lnTo>
                  <a:lnTo>
                    <a:pt x="0" y="7493475"/>
                  </a:lnTo>
                  <a:lnTo>
                    <a:pt x="0" y="5994780"/>
                  </a:lnTo>
                  <a:lnTo>
                    <a:pt x="0" y="4496085"/>
                  </a:lnTo>
                  <a:lnTo>
                    <a:pt x="0" y="2997390"/>
                  </a:lnTo>
                  <a:lnTo>
                    <a:pt x="0" y="1498695"/>
                  </a:lnTo>
                  <a:close/>
                </a:path>
              </a:pathLst>
            </a:custGeom>
            <a:gradFill>
              <a:gsLst>
                <a:gs pos="0">
                  <a:schemeClr val="accent2"/>
                </a:gs>
                <a:gs pos="50000">
                  <a:schemeClr val="bg1">
                    <a:lumMod val="65000"/>
                  </a:schemeClr>
                </a:gs>
                <a:gs pos="100000">
                  <a:schemeClr val="accent6"/>
                </a:gs>
              </a:gsLst>
              <a:lin ang="7680000" scaled="0"/>
            </a:gra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299" tIns="17149" rIns="34299" bIns="17149" numCol="1" spcCol="0" rtlCol="0" fromWordArt="0" anchor="ctr" anchorCtr="0" forceAA="0" compatLnSpc="1">
              <a:prstTxWarp prst="textNoShape">
                <a:avLst/>
              </a:prstTxWarp>
              <a:noAutofit/>
            </a:bodyPr>
            <a:lstStyle/>
            <a:p>
              <a:pPr algn="ctr"/>
              <a:endParaRPr lang="en-GB" sz="900" dirty="0">
                <a:latin typeface="+mj-lt"/>
              </a:endParaRPr>
            </a:p>
          </p:txBody>
        </p:sp>
        <p:cxnSp>
          <p:nvCxnSpPr>
            <p:cNvPr id="7" name="Straight Connector 32">
              <a:extLst>
                <a:ext uri="{FF2B5EF4-FFF2-40B4-BE49-F238E27FC236}">
                  <a16:creationId xmlns:a16="http://schemas.microsoft.com/office/drawing/2014/main" id="{B3F7D306-2214-4175-9F45-9CF2983C616E}"/>
                </a:ext>
              </a:extLst>
            </p:cNvPr>
            <p:cNvCxnSpPr/>
            <p:nvPr/>
          </p:nvCxnSpPr>
          <p:spPr>
            <a:xfrm>
              <a:off x="5179559" y="2360745"/>
              <a:ext cx="0" cy="2810785"/>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 name="Straight Connector 33">
              <a:extLst>
                <a:ext uri="{FF2B5EF4-FFF2-40B4-BE49-F238E27FC236}">
                  <a16:creationId xmlns:a16="http://schemas.microsoft.com/office/drawing/2014/main" id="{817645DD-7F64-4F25-A5DA-1F1001131FDF}"/>
                </a:ext>
              </a:extLst>
            </p:cNvPr>
            <p:cNvCxnSpPr/>
            <p:nvPr/>
          </p:nvCxnSpPr>
          <p:spPr>
            <a:xfrm>
              <a:off x="5916901" y="2360745"/>
              <a:ext cx="0" cy="2810785"/>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34">
              <a:extLst>
                <a:ext uri="{FF2B5EF4-FFF2-40B4-BE49-F238E27FC236}">
                  <a16:creationId xmlns:a16="http://schemas.microsoft.com/office/drawing/2014/main" id="{ACECA5E3-B2D4-4E94-A3F8-0FF64D9F34C8}"/>
                </a:ext>
              </a:extLst>
            </p:cNvPr>
            <p:cNvCxnSpPr/>
            <p:nvPr/>
          </p:nvCxnSpPr>
          <p:spPr>
            <a:xfrm>
              <a:off x="6654244" y="2360745"/>
              <a:ext cx="0" cy="2810785"/>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35">
              <a:extLst>
                <a:ext uri="{FF2B5EF4-FFF2-40B4-BE49-F238E27FC236}">
                  <a16:creationId xmlns:a16="http://schemas.microsoft.com/office/drawing/2014/main" id="{CC5F8D42-1661-4455-8A91-279E873D67A6}"/>
                </a:ext>
              </a:extLst>
            </p:cNvPr>
            <p:cNvCxnSpPr/>
            <p:nvPr/>
          </p:nvCxnSpPr>
          <p:spPr>
            <a:xfrm>
              <a:off x="7380101" y="2360745"/>
              <a:ext cx="0" cy="2810785"/>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36">
              <a:extLst>
                <a:ext uri="{FF2B5EF4-FFF2-40B4-BE49-F238E27FC236}">
                  <a16:creationId xmlns:a16="http://schemas.microsoft.com/office/drawing/2014/main" id="{77156924-58DD-4E4A-8680-356855913E8F}"/>
                </a:ext>
              </a:extLst>
            </p:cNvPr>
            <p:cNvCxnSpPr>
              <a:cxnSpLocks/>
            </p:cNvCxnSpPr>
            <p:nvPr/>
          </p:nvCxnSpPr>
          <p:spPr>
            <a:xfrm flipH="1">
              <a:off x="4442218" y="4609372"/>
              <a:ext cx="3675227"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39">
              <a:extLst>
                <a:ext uri="{FF2B5EF4-FFF2-40B4-BE49-F238E27FC236}">
                  <a16:creationId xmlns:a16="http://schemas.microsoft.com/office/drawing/2014/main" id="{8B048DAE-C572-4049-B7D6-04397BFBFB82}"/>
                </a:ext>
              </a:extLst>
            </p:cNvPr>
            <p:cNvCxnSpPr>
              <a:cxnSpLocks/>
            </p:cNvCxnSpPr>
            <p:nvPr/>
          </p:nvCxnSpPr>
          <p:spPr>
            <a:xfrm flipH="1">
              <a:off x="4442218" y="4047268"/>
              <a:ext cx="3675227"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40">
              <a:extLst>
                <a:ext uri="{FF2B5EF4-FFF2-40B4-BE49-F238E27FC236}">
                  <a16:creationId xmlns:a16="http://schemas.microsoft.com/office/drawing/2014/main" id="{B414E6C8-4B47-4E2D-B5E3-CACDB04515BA}"/>
                </a:ext>
              </a:extLst>
            </p:cNvPr>
            <p:cNvCxnSpPr>
              <a:cxnSpLocks/>
            </p:cNvCxnSpPr>
            <p:nvPr/>
          </p:nvCxnSpPr>
          <p:spPr>
            <a:xfrm flipH="1">
              <a:off x="4442218" y="3484156"/>
              <a:ext cx="3675227"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41">
              <a:extLst>
                <a:ext uri="{FF2B5EF4-FFF2-40B4-BE49-F238E27FC236}">
                  <a16:creationId xmlns:a16="http://schemas.microsoft.com/office/drawing/2014/main" id="{18684B5A-AFBA-4157-B48E-92A44B66518E}"/>
                </a:ext>
              </a:extLst>
            </p:cNvPr>
            <p:cNvCxnSpPr>
              <a:cxnSpLocks/>
            </p:cNvCxnSpPr>
            <p:nvPr/>
          </p:nvCxnSpPr>
          <p:spPr>
            <a:xfrm flipH="1">
              <a:off x="4442218" y="2922901"/>
              <a:ext cx="3675227"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TextBox 43">
              <a:extLst>
                <a:ext uri="{FF2B5EF4-FFF2-40B4-BE49-F238E27FC236}">
                  <a16:creationId xmlns:a16="http://schemas.microsoft.com/office/drawing/2014/main" id="{9AA8604E-1B59-49D6-A3A0-026FA401F59E}"/>
                </a:ext>
              </a:extLst>
            </p:cNvPr>
            <p:cNvSpPr txBox="1"/>
            <p:nvPr/>
          </p:nvSpPr>
          <p:spPr>
            <a:xfrm>
              <a:off x="4352508" y="2025678"/>
              <a:ext cx="916764" cy="268305"/>
            </a:xfrm>
            <a:prstGeom prst="rect">
              <a:avLst/>
            </a:prstGeom>
            <a:noFill/>
          </p:spPr>
          <p:txBody>
            <a:bodyPr wrap="none" rtlCol="0" anchor="b" anchorCtr="0">
              <a:spAutoFit/>
            </a:bodyPr>
            <a:lstStyle/>
            <a:p>
              <a:pPr algn="ctr"/>
              <a:r>
                <a:rPr lang="en-GB" sz="1400" dirty="0">
                  <a:latin typeface="+mj-lt"/>
                  <a:ea typeface="Lato" panose="020F0502020204030203" pitchFamily="34" charset="0"/>
                  <a:cs typeface="Lato" panose="020F0502020204030203" pitchFamily="34" charset="0"/>
                </a:rPr>
                <a:t>Insignificant</a:t>
              </a:r>
            </a:p>
          </p:txBody>
        </p:sp>
        <p:sp>
          <p:nvSpPr>
            <p:cNvPr id="16" name="TextBox 49">
              <a:extLst>
                <a:ext uri="{FF2B5EF4-FFF2-40B4-BE49-F238E27FC236}">
                  <a16:creationId xmlns:a16="http://schemas.microsoft.com/office/drawing/2014/main" id="{0383C266-BCE6-4B1E-A6AD-A89CA8EB19AD}"/>
                </a:ext>
              </a:extLst>
            </p:cNvPr>
            <p:cNvSpPr txBox="1"/>
            <p:nvPr/>
          </p:nvSpPr>
          <p:spPr>
            <a:xfrm>
              <a:off x="5275595" y="2025678"/>
              <a:ext cx="545274" cy="268305"/>
            </a:xfrm>
            <a:prstGeom prst="rect">
              <a:avLst/>
            </a:prstGeom>
            <a:noFill/>
          </p:spPr>
          <p:txBody>
            <a:bodyPr wrap="none" rtlCol="0" anchor="b" anchorCtr="0">
              <a:spAutoFit/>
            </a:bodyPr>
            <a:lstStyle/>
            <a:p>
              <a:pPr algn="ctr"/>
              <a:r>
                <a:rPr lang="en-GB" sz="1400" dirty="0">
                  <a:latin typeface="+mj-lt"/>
                  <a:ea typeface="Lato" panose="020F0502020204030203" pitchFamily="34" charset="0"/>
                  <a:cs typeface="Lato" panose="020F0502020204030203" pitchFamily="34" charset="0"/>
                </a:rPr>
                <a:t>Minor</a:t>
              </a:r>
            </a:p>
          </p:txBody>
        </p:sp>
        <p:sp>
          <p:nvSpPr>
            <p:cNvPr id="17" name="TextBox 50">
              <a:extLst>
                <a:ext uri="{FF2B5EF4-FFF2-40B4-BE49-F238E27FC236}">
                  <a16:creationId xmlns:a16="http://schemas.microsoft.com/office/drawing/2014/main" id="{5D99F038-9174-4663-A25A-616D97A2EF55}"/>
                </a:ext>
              </a:extLst>
            </p:cNvPr>
            <p:cNvSpPr txBox="1"/>
            <p:nvPr/>
          </p:nvSpPr>
          <p:spPr>
            <a:xfrm>
              <a:off x="5901221" y="2025678"/>
              <a:ext cx="783730" cy="268305"/>
            </a:xfrm>
            <a:prstGeom prst="rect">
              <a:avLst/>
            </a:prstGeom>
            <a:noFill/>
          </p:spPr>
          <p:txBody>
            <a:bodyPr wrap="none" rtlCol="0" anchor="b" anchorCtr="0">
              <a:spAutoFit/>
            </a:bodyPr>
            <a:lstStyle/>
            <a:p>
              <a:pPr algn="ctr"/>
              <a:r>
                <a:rPr lang="en-GB" sz="1400" dirty="0">
                  <a:latin typeface="+mj-lt"/>
                  <a:ea typeface="Lato" panose="020F0502020204030203" pitchFamily="34" charset="0"/>
                  <a:cs typeface="Lato" panose="020F0502020204030203" pitchFamily="34" charset="0"/>
                </a:rPr>
                <a:t>Moderate</a:t>
              </a:r>
            </a:p>
          </p:txBody>
        </p:sp>
        <p:sp>
          <p:nvSpPr>
            <p:cNvPr id="18" name="TextBox 51">
              <a:extLst>
                <a:ext uri="{FF2B5EF4-FFF2-40B4-BE49-F238E27FC236}">
                  <a16:creationId xmlns:a16="http://schemas.microsoft.com/office/drawing/2014/main" id="{DD77D798-36FD-4CA5-8C06-37CD66C284A5}"/>
                </a:ext>
              </a:extLst>
            </p:cNvPr>
            <p:cNvSpPr txBox="1"/>
            <p:nvPr/>
          </p:nvSpPr>
          <p:spPr>
            <a:xfrm>
              <a:off x="6701068" y="2025678"/>
              <a:ext cx="620734" cy="268305"/>
            </a:xfrm>
            <a:prstGeom prst="rect">
              <a:avLst/>
            </a:prstGeom>
            <a:noFill/>
          </p:spPr>
          <p:txBody>
            <a:bodyPr wrap="none" rtlCol="0" anchor="b" anchorCtr="0">
              <a:spAutoFit/>
            </a:bodyPr>
            <a:lstStyle/>
            <a:p>
              <a:pPr algn="ctr"/>
              <a:r>
                <a:rPr lang="en-GB" sz="1400" dirty="0">
                  <a:latin typeface="+mj-lt"/>
                  <a:ea typeface="Lato" panose="020F0502020204030203" pitchFamily="34" charset="0"/>
                  <a:cs typeface="Lato" panose="020F0502020204030203" pitchFamily="34" charset="0"/>
                </a:rPr>
                <a:t>Serious</a:t>
              </a:r>
            </a:p>
          </p:txBody>
        </p:sp>
        <p:sp>
          <p:nvSpPr>
            <p:cNvPr id="19" name="TextBox 52">
              <a:extLst>
                <a:ext uri="{FF2B5EF4-FFF2-40B4-BE49-F238E27FC236}">
                  <a16:creationId xmlns:a16="http://schemas.microsoft.com/office/drawing/2014/main" id="{01E0C1B2-973B-4E23-95E4-847E752357BB}"/>
                </a:ext>
              </a:extLst>
            </p:cNvPr>
            <p:cNvSpPr txBox="1"/>
            <p:nvPr/>
          </p:nvSpPr>
          <p:spPr>
            <a:xfrm>
              <a:off x="7478932" y="2025678"/>
              <a:ext cx="539684" cy="268305"/>
            </a:xfrm>
            <a:prstGeom prst="rect">
              <a:avLst/>
            </a:prstGeom>
            <a:noFill/>
          </p:spPr>
          <p:txBody>
            <a:bodyPr wrap="none" rtlCol="0" anchor="b" anchorCtr="0">
              <a:spAutoFit/>
            </a:bodyPr>
            <a:lstStyle/>
            <a:p>
              <a:pPr algn="ctr"/>
              <a:r>
                <a:rPr lang="en-GB" sz="1400" dirty="0">
                  <a:latin typeface="+mj-lt"/>
                  <a:ea typeface="Lato" panose="020F0502020204030203" pitchFamily="34" charset="0"/>
                  <a:cs typeface="Lato" panose="020F0502020204030203" pitchFamily="34" charset="0"/>
                </a:rPr>
                <a:t>Major</a:t>
              </a:r>
            </a:p>
          </p:txBody>
        </p:sp>
        <p:sp>
          <p:nvSpPr>
            <p:cNvPr id="20" name="TextBox 53">
              <a:extLst>
                <a:ext uri="{FF2B5EF4-FFF2-40B4-BE49-F238E27FC236}">
                  <a16:creationId xmlns:a16="http://schemas.microsoft.com/office/drawing/2014/main" id="{2809D8CE-368E-4539-BB67-7D72F0A1A258}"/>
                </a:ext>
              </a:extLst>
            </p:cNvPr>
            <p:cNvSpPr txBox="1"/>
            <p:nvPr/>
          </p:nvSpPr>
          <p:spPr>
            <a:xfrm>
              <a:off x="3708117" y="4755055"/>
              <a:ext cx="654496" cy="268305"/>
            </a:xfrm>
            <a:prstGeom prst="rect">
              <a:avLst/>
            </a:prstGeom>
            <a:noFill/>
          </p:spPr>
          <p:txBody>
            <a:bodyPr wrap="none" rtlCol="0" anchor="ctr" anchorCtr="0">
              <a:spAutoFit/>
            </a:bodyPr>
            <a:lstStyle/>
            <a:p>
              <a:pPr algn="r"/>
              <a:r>
                <a:rPr lang="en-GB" sz="1400" dirty="0">
                  <a:latin typeface="+mj-lt"/>
                  <a:ea typeface="Lato" panose="020F0502020204030203" pitchFamily="34" charset="0"/>
                  <a:cs typeface="Lato" panose="020F0502020204030203" pitchFamily="34" charset="0"/>
                </a:rPr>
                <a:t>Unlikely</a:t>
              </a:r>
            </a:p>
          </p:txBody>
        </p:sp>
        <p:sp>
          <p:nvSpPr>
            <p:cNvPr id="21" name="TextBox 54">
              <a:extLst>
                <a:ext uri="{FF2B5EF4-FFF2-40B4-BE49-F238E27FC236}">
                  <a16:creationId xmlns:a16="http://schemas.microsoft.com/office/drawing/2014/main" id="{423939FB-2DE7-489C-9542-0E50CBE6131E}"/>
                </a:ext>
              </a:extLst>
            </p:cNvPr>
            <p:cNvSpPr txBox="1"/>
            <p:nvPr/>
          </p:nvSpPr>
          <p:spPr>
            <a:xfrm>
              <a:off x="3711524" y="4192635"/>
              <a:ext cx="651087" cy="268305"/>
            </a:xfrm>
            <a:prstGeom prst="rect">
              <a:avLst/>
            </a:prstGeom>
            <a:noFill/>
          </p:spPr>
          <p:txBody>
            <a:bodyPr wrap="none" rtlCol="0" anchor="ctr" anchorCtr="0">
              <a:spAutoFit/>
            </a:bodyPr>
            <a:lstStyle/>
            <a:p>
              <a:pPr algn="r"/>
              <a:r>
                <a:rPr lang="en-GB" sz="1400" dirty="0">
                  <a:latin typeface="+mj-lt"/>
                  <a:ea typeface="Lato" panose="020F0502020204030203" pitchFamily="34" charset="0"/>
                  <a:cs typeface="Lato" panose="020F0502020204030203" pitchFamily="34" charset="0"/>
                </a:rPr>
                <a:t>Remote</a:t>
              </a:r>
            </a:p>
          </p:txBody>
        </p:sp>
        <p:sp>
          <p:nvSpPr>
            <p:cNvPr id="22" name="TextBox 55">
              <a:extLst>
                <a:ext uri="{FF2B5EF4-FFF2-40B4-BE49-F238E27FC236}">
                  <a16:creationId xmlns:a16="http://schemas.microsoft.com/office/drawing/2014/main" id="{E27A8B0C-C279-4097-8F20-496807040B01}"/>
                </a:ext>
              </a:extLst>
            </p:cNvPr>
            <p:cNvSpPr txBox="1"/>
            <p:nvPr/>
          </p:nvSpPr>
          <p:spPr>
            <a:xfrm>
              <a:off x="3732098" y="3631984"/>
              <a:ext cx="630517" cy="268305"/>
            </a:xfrm>
            <a:prstGeom prst="rect">
              <a:avLst/>
            </a:prstGeom>
            <a:noFill/>
          </p:spPr>
          <p:txBody>
            <a:bodyPr wrap="none" rtlCol="0" anchor="ctr" anchorCtr="0">
              <a:spAutoFit/>
            </a:bodyPr>
            <a:lstStyle/>
            <a:p>
              <a:pPr algn="r"/>
              <a:r>
                <a:rPr lang="en-GB" sz="1400" dirty="0">
                  <a:latin typeface="+mj-lt"/>
                  <a:ea typeface="Lato" panose="020F0502020204030203" pitchFamily="34" charset="0"/>
                  <a:cs typeface="Lato" panose="020F0502020204030203" pitchFamily="34" charset="0"/>
                </a:rPr>
                <a:t>Seldom</a:t>
              </a:r>
            </a:p>
          </p:txBody>
        </p:sp>
        <p:sp>
          <p:nvSpPr>
            <p:cNvPr id="23" name="TextBox 56">
              <a:extLst>
                <a:ext uri="{FF2B5EF4-FFF2-40B4-BE49-F238E27FC236}">
                  <a16:creationId xmlns:a16="http://schemas.microsoft.com/office/drawing/2014/main" id="{707E9BC0-1A0C-41E0-8B67-F3430C36F1E3}"/>
                </a:ext>
              </a:extLst>
            </p:cNvPr>
            <p:cNvSpPr txBox="1"/>
            <p:nvPr/>
          </p:nvSpPr>
          <p:spPr>
            <a:xfrm>
              <a:off x="3857639" y="3071071"/>
              <a:ext cx="504973" cy="268305"/>
            </a:xfrm>
            <a:prstGeom prst="rect">
              <a:avLst/>
            </a:prstGeom>
            <a:noFill/>
          </p:spPr>
          <p:txBody>
            <a:bodyPr wrap="none" rtlCol="0" anchor="ctr" anchorCtr="0">
              <a:spAutoFit/>
            </a:bodyPr>
            <a:lstStyle/>
            <a:p>
              <a:pPr algn="r"/>
              <a:r>
                <a:rPr lang="en-GB" sz="1400" dirty="0">
                  <a:latin typeface="+mj-lt"/>
                  <a:ea typeface="Lato" panose="020F0502020204030203" pitchFamily="34" charset="0"/>
                  <a:cs typeface="Lato" panose="020F0502020204030203" pitchFamily="34" charset="0"/>
                </a:rPr>
                <a:t>Likely</a:t>
              </a:r>
            </a:p>
          </p:txBody>
        </p:sp>
        <p:sp>
          <p:nvSpPr>
            <p:cNvPr id="24" name="TextBox 57">
              <a:extLst>
                <a:ext uri="{FF2B5EF4-FFF2-40B4-BE49-F238E27FC236}">
                  <a16:creationId xmlns:a16="http://schemas.microsoft.com/office/drawing/2014/main" id="{8DF496C6-45DA-4159-A0C2-7271D2605F86}"/>
                </a:ext>
              </a:extLst>
            </p:cNvPr>
            <p:cNvSpPr txBox="1"/>
            <p:nvPr/>
          </p:nvSpPr>
          <p:spPr>
            <a:xfrm>
              <a:off x="3432827" y="2507752"/>
              <a:ext cx="929788" cy="268305"/>
            </a:xfrm>
            <a:prstGeom prst="rect">
              <a:avLst/>
            </a:prstGeom>
            <a:noFill/>
          </p:spPr>
          <p:txBody>
            <a:bodyPr wrap="none" rtlCol="0" anchor="ctr" anchorCtr="0">
              <a:spAutoFit/>
            </a:bodyPr>
            <a:lstStyle/>
            <a:p>
              <a:pPr algn="r"/>
              <a:r>
                <a:rPr lang="en-GB" sz="1400" dirty="0">
                  <a:latin typeface="+mj-lt"/>
                  <a:ea typeface="Lato" panose="020F0502020204030203" pitchFamily="34" charset="0"/>
                  <a:cs typeface="Lato" panose="020F0502020204030203" pitchFamily="34" charset="0"/>
                </a:rPr>
                <a:t>Highly Likely</a:t>
              </a:r>
            </a:p>
          </p:txBody>
        </p:sp>
        <p:cxnSp>
          <p:nvCxnSpPr>
            <p:cNvPr id="25" name="Straight Connector 63">
              <a:extLst>
                <a:ext uri="{FF2B5EF4-FFF2-40B4-BE49-F238E27FC236}">
                  <a16:creationId xmlns:a16="http://schemas.microsoft.com/office/drawing/2014/main" id="{0B7259A8-D13B-4D91-9608-81C99B5F76EC}"/>
                </a:ext>
              </a:extLst>
            </p:cNvPr>
            <p:cNvCxnSpPr>
              <a:cxnSpLocks/>
            </p:cNvCxnSpPr>
            <p:nvPr/>
          </p:nvCxnSpPr>
          <p:spPr>
            <a:xfrm flipH="1">
              <a:off x="4442218" y="5513302"/>
              <a:ext cx="3675227" cy="0"/>
            </a:xfrm>
            <a:prstGeom prst="line">
              <a:avLst/>
            </a:prstGeom>
            <a:ln w="57150">
              <a:solidFill>
                <a:schemeClr val="accent1"/>
              </a:solidFill>
              <a:head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64">
              <a:extLst>
                <a:ext uri="{FF2B5EF4-FFF2-40B4-BE49-F238E27FC236}">
                  <a16:creationId xmlns:a16="http://schemas.microsoft.com/office/drawing/2014/main" id="{EA690728-7701-468A-99AB-1F29D71FC17B}"/>
                </a:ext>
              </a:extLst>
            </p:cNvPr>
            <p:cNvCxnSpPr/>
            <p:nvPr/>
          </p:nvCxnSpPr>
          <p:spPr>
            <a:xfrm>
              <a:off x="8467867" y="2360745"/>
              <a:ext cx="0" cy="2810785"/>
            </a:xfrm>
            <a:prstGeom prst="line">
              <a:avLst/>
            </a:prstGeom>
            <a:ln w="57150">
              <a:solidFill>
                <a:schemeClr val="accent1"/>
              </a:solidFill>
              <a:headEnd type="triangle"/>
            </a:ln>
          </p:spPr>
          <p:style>
            <a:lnRef idx="1">
              <a:schemeClr val="accent1"/>
            </a:lnRef>
            <a:fillRef idx="0">
              <a:schemeClr val="accent1"/>
            </a:fillRef>
            <a:effectRef idx="0">
              <a:schemeClr val="accent1"/>
            </a:effectRef>
            <a:fontRef idx="minor">
              <a:schemeClr val="tx1"/>
            </a:fontRef>
          </p:style>
        </p:cxnSp>
        <p:sp>
          <p:nvSpPr>
            <p:cNvPr id="27" name="TextBox 59">
              <a:extLst>
                <a:ext uri="{FF2B5EF4-FFF2-40B4-BE49-F238E27FC236}">
                  <a16:creationId xmlns:a16="http://schemas.microsoft.com/office/drawing/2014/main" id="{766A4AE1-F200-4229-92F0-427D6E9C21D0}"/>
                </a:ext>
              </a:extLst>
            </p:cNvPr>
            <p:cNvSpPr txBox="1"/>
            <p:nvPr/>
          </p:nvSpPr>
          <p:spPr>
            <a:xfrm>
              <a:off x="5746579" y="5546857"/>
              <a:ext cx="1066512" cy="321966"/>
            </a:xfrm>
            <a:prstGeom prst="rect">
              <a:avLst/>
            </a:prstGeom>
            <a:noFill/>
          </p:spPr>
          <p:txBody>
            <a:bodyPr wrap="none" rtlCol="0" anchor="t" anchorCtr="0">
              <a:spAutoFit/>
            </a:bodyPr>
            <a:lstStyle/>
            <a:p>
              <a:pPr algn="ctr"/>
              <a:r>
                <a:rPr lang="en-GB" b="1" dirty="0">
                  <a:solidFill>
                    <a:schemeClr val="tx2"/>
                  </a:solidFill>
                  <a:latin typeface="+mj-lt"/>
                  <a:ea typeface="League Spartan" charset="0"/>
                  <a:cs typeface="Poppins" pitchFamily="2" charset="77"/>
                </a:rPr>
                <a:t>Risk Impact</a:t>
              </a:r>
            </a:p>
          </p:txBody>
        </p:sp>
        <p:sp>
          <p:nvSpPr>
            <p:cNvPr id="28" name="TextBox 60">
              <a:extLst>
                <a:ext uri="{FF2B5EF4-FFF2-40B4-BE49-F238E27FC236}">
                  <a16:creationId xmlns:a16="http://schemas.microsoft.com/office/drawing/2014/main" id="{83EF234D-E2AB-4966-82E7-74B9B898ADE9}"/>
                </a:ext>
              </a:extLst>
            </p:cNvPr>
            <p:cNvSpPr txBox="1"/>
            <p:nvPr/>
          </p:nvSpPr>
          <p:spPr>
            <a:xfrm rot="16200000">
              <a:off x="7999064" y="3605155"/>
              <a:ext cx="1318161" cy="321966"/>
            </a:xfrm>
            <a:prstGeom prst="rect">
              <a:avLst/>
            </a:prstGeom>
            <a:noFill/>
          </p:spPr>
          <p:txBody>
            <a:bodyPr wrap="none" rtlCol="0" anchor="t" anchorCtr="0">
              <a:spAutoFit/>
            </a:bodyPr>
            <a:lstStyle/>
            <a:p>
              <a:pPr algn="ctr"/>
              <a:r>
                <a:rPr lang="en-GB" b="1" dirty="0">
                  <a:solidFill>
                    <a:schemeClr val="tx2"/>
                  </a:solidFill>
                  <a:latin typeface="+mj-lt"/>
                  <a:ea typeface="League Spartan" charset="0"/>
                  <a:cs typeface="Poppins" pitchFamily="2" charset="77"/>
                </a:rPr>
                <a:t>Risk Likelihood</a:t>
              </a:r>
            </a:p>
          </p:txBody>
        </p:sp>
      </p:grpSp>
      <p:sp>
        <p:nvSpPr>
          <p:cNvPr id="40" name="TextBox 52">
            <a:extLst>
              <a:ext uri="{FF2B5EF4-FFF2-40B4-BE49-F238E27FC236}">
                <a16:creationId xmlns:a16="http://schemas.microsoft.com/office/drawing/2014/main" id="{7A053379-6C0D-46F6-B961-52F50BD13536}"/>
              </a:ext>
            </a:extLst>
          </p:cNvPr>
          <p:cNvSpPr txBox="1"/>
          <p:nvPr/>
        </p:nvSpPr>
        <p:spPr>
          <a:xfrm>
            <a:off x="9629824" y="2318099"/>
            <a:ext cx="328936"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10</a:t>
            </a:r>
          </a:p>
        </p:txBody>
      </p:sp>
      <p:sp>
        <p:nvSpPr>
          <p:cNvPr id="41" name="TextBox 52">
            <a:extLst>
              <a:ext uri="{FF2B5EF4-FFF2-40B4-BE49-F238E27FC236}">
                <a16:creationId xmlns:a16="http://schemas.microsoft.com/office/drawing/2014/main" id="{8028F233-20D0-43E2-ADA7-14022DB59A94}"/>
              </a:ext>
            </a:extLst>
          </p:cNvPr>
          <p:cNvSpPr txBox="1"/>
          <p:nvPr/>
        </p:nvSpPr>
        <p:spPr>
          <a:xfrm>
            <a:off x="9653823" y="2906607"/>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8</a:t>
            </a:r>
          </a:p>
        </p:txBody>
      </p:sp>
      <p:sp>
        <p:nvSpPr>
          <p:cNvPr id="42" name="TextBox 52">
            <a:extLst>
              <a:ext uri="{FF2B5EF4-FFF2-40B4-BE49-F238E27FC236}">
                <a16:creationId xmlns:a16="http://schemas.microsoft.com/office/drawing/2014/main" id="{D31BAB18-248C-46D1-9704-AAC0307AE001}"/>
              </a:ext>
            </a:extLst>
          </p:cNvPr>
          <p:cNvSpPr txBox="1"/>
          <p:nvPr/>
        </p:nvSpPr>
        <p:spPr>
          <a:xfrm>
            <a:off x="9648952" y="3552560"/>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6</a:t>
            </a:r>
          </a:p>
        </p:txBody>
      </p:sp>
      <p:sp>
        <p:nvSpPr>
          <p:cNvPr id="43" name="TextBox 52">
            <a:extLst>
              <a:ext uri="{FF2B5EF4-FFF2-40B4-BE49-F238E27FC236}">
                <a16:creationId xmlns:a16="http://schemas.microsoft.com/office/drawing/2014/main" id="{51162E82-AA6F-4103-B2A0-CA24770E28F3}"/>
              </a:ext>
            </a:extLst>
          </p:cNvPr>
          <p:cNvSpPr txBox="1"/>
          <p:nvPr/>
        </p:nvSpPr>
        <p:spPr>
          <a:xfrm>
            <a:off x="9636102" y="4198514"/>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4</a:t>
            </a:r>
          </a:p>
        </p:txBody>
      </p:sp>
      <p:sp>
        <p:nvSpPr>
          <p:cNvPr id="44" name="TextBox 52">
            <a:extLst>
              <a:ext uri="{FF2B5EF4-FFF2-40B4-BE49-F238E27FC236}">
                <a16:creationId xmlns:a16="http://schemas.microsoft.com/office/drawing/2014/main" id="{7914E801-FFC2-41BF-ABE1-BE11D0984B65}"/>
              </a:ext>
            </a:extLst>
          </p:cNvPr>
          <p:cNvSpPr txBox="1"/>
          <p:nvPr/>
        </p:nvSpPr>
        <p:spPr>
          <a:xfrm>
            <a:off x="9617755" y="4842337"/>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2</a:t>
            </a:r>
          </a:p>
        </p:txBody>
      </p:sp>
      <p:sp>
        <p:nvSpPr>
          <p:cNvPr id="45" name="TextBox 52">
            <a:extLst>
              <a:ext uri="{FF2B5EF4-FFF2-40B4-BE49-F238E27FC236}">
                <a16:creationId xmlns:a16="http://schemas.microsoft.com/office/drawing/2014/main" id="{7CA645F4-3929-44EB-8A81-AC86FB592FD0}"/>
              </a:ext>
            </a:extLst>
          </p:cNvPr>
          <p:cNvSpPr txBox="1"/>
          <p:nvPr/>
        </p:nvSpPr>
        <p:spPr>
          <a:xfrm>
            <a:off x="9465356" y="5594878"/>
            <a:ext cx="328936"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10</a:t>
            </a:r>
          </a:p>
        </p:txBody>
      </p:sp>
      <p:sp>
        <p:nvSpPr>
          <p:cNvPr id="46" name="TextBox 52">
            <a:extLst>
              <a:ext uri="{FF2B5EF4-FFF2-40B4-BE49-F238E27FC236}">
                <a16:creationId xmlns:a16="http://schemas.microsoft.com/office/drawing/2014/main" id="{1C3935FB-2BE8-4C2D-A41E-2C8CCB348A44}"/>
              </a:ext>
            </a:extLst>
          </p:cNvPr>
          <p:cNvSpPr txBox="1"/>
          <p:nvPr/>
        </p:nvSpPr>
        <p:spPr>
          <a:xfrm>
            <a:off x="8668781" y="5595094"/>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8</a:t>
            </a:r>
          </a:p>
        </p:txBody>
      </p:sp>
      <p:sp>
        <p:nvSpPr>
          <p:cNvPr id="47" name="TextBox 52">
            <a:extLst>
              <a:ext uri="{FF2B5EF4-FFF2-40B4-BE49-F238E27FC236}">
                <a16:creationId xmlns:a16="http://schemas.microsoft.com/office/drawing/2014/main" id="{CC63D36B-35F4-4D9D-A0B4-E26F7EB6AC30}"/>
              </a:ext>
            </a:extLst>
          </p:cNvPr>
          <p:cNvSpPr txBox="1"/>
          <p:nvPr/>
        </p:nvSpPr>
        <p:spPr>
          <a:xfrm>
            <a:off x="7836138" y="5594878"/>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6</a:t>
            </a:r>
          </a:p>
        </p:txBody>
      </p:sp>
      <p:sp>
        <p:nvSpPr>
          <p:cNvPr id="48" name="TextBox 52">
            <a:extLst>
              <a:ext uri="{FF2B5EF4-FFF2-40B4-BE49-F238E27FC236}">
                <a16:creationId xmlns:a16="http://schemas.microsoft.com/office/drawing/2014/main" id="{F769C276-35A5-44D9-A212-2D79AD081BC5}"/>
              </a:ext>
            </a:extLst>
          </p:cNvPr>
          <p:cNvSpPr txBox="1"/>
          <p:nvPr/>
        </p:nvSpPr>
        <p:spPr>
          <a:xfrm>
            <a:off x="6997220" y="5595094"/>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4</a:t>
            </a:r>
          </a:p>
        </p:txBody>
      </p:sp>
      <p:sp>
        <p:nvSpPr>
          <p:cNvPr id="49" name="TextBox 52">
            <a:extLst>
              <a:ext uri="{FF2B5EF4-FFF2-40B4-BE49-F238E27FC236}">
                <a16:creationId xmlns:a16="http://schemas.microsoft.com/office/drawing/2014/main" id="{11C1D158-5924-4B3A-AC30-F441D2591D80}"/>
              </a:ext>
            </a:extLst>
          </p:cNvPr>
          <p:cNvSpPr txBox="1"/>
          <p:nvPr/>
        </p:nvSpPr>
        <p:spPr>
          <a:xfrm>
            <a:off x="6135035" y="5599377"/>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2</a:t>
            </a:r>
          </a:p>
        </p:txBody>
      </p:sp>
      <p:sp>
        <p:nvSpPr>
          <p:cNvPr id="50" name="Subtitle 2">
            <a:extLst>
              <a:ext uri="{FF2B5EF4-FFF2-40B4-BE49-F238E27FC236}">
                <a16:creationId xmlns:a16="http://schemas.microsoft.com/office/drawing/2014/main" id="{8AB53A72-ADB6-46D7-B68C-9CBFE202BFF4}"/>
              </a:ext>
            </a:extLst>
          </p:cNvPr>
          <p:cNvSpPr txBox="1">
            <a:spLocks/>
          </p:cNvSpPr>
          <p:nvPr/>
        </p:nvSpPr>
        <p:spPr>
          <a:xfrm>
            <a:off x="10424867" y="1919667"/>
            <a:ext cx="1726189" cy="101951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Colour indicates</a:t>
            </a:r>
            <a:br>
              <a:rPr lang="en-GB" sz="16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br>
            <a:r>
              <a:rPr lang="en-GB" sz="16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Assurance scores</a:t>
            </a:r>
            <a:br>
              <a:rPr lang="en-GB" sz="16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br>
            <a:r>
              <a:rPr lang="en-GB" sz="16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where 1 is the</a:t>
            </a:r>
            <a:br>
              <a:rPr lang="en-GB" sz="16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br>
            <a:r>
              <a:rPr lang="en-GB" sz="1600" b="1"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most effective</a:t>
            </a:r>
          </a:p>
        </p:txBody>
      </p:sp>
      <p:sp>
        <p:nvSpPr>
          <p:cNvPr id="51" name="Ellipse 50">
            <a:extLst>
              <a:ext uri="{FF2B5EF4-FFF2-40B4-BE49-F238E27FC236}">
                <a16:creationId xmlns:a16="http://schemas.microsoft.com/office/drawing/2014/main" id="{96167A3F-D777-4EE9-8AA4-2734A6AD4978}"/>
              </a:ext>
            </a:extLst>
          </p:cNvPr>
          <p:cNvSpPr>
            <a:spLocks noChangeAspect="1"/>
          </p:cNvSpPr>
          <p:nvPr/>
        </p:nvSpPr>
        <p:spPr>
          <a:xfrm>
            <a:off x="10739223" y="3047419"/>
            <a:ext cx="505909" cy="495297"/>
          </a:xfrm>
          <a:prstGeom prst="ellipse">
            <a:avLst/>
          </a:prstGeom>
          <a:solidFill>
            <a:srgbClr val="70AD47"/>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1-2</a:t>
            </a:r>
          </a:p>
        </p:txBody>
      </p:sp>
      <p:sp>
        <p:nvSpPr>
          <p:cNvPr id="62" name="Ellipse 61">
            <a:extLst>
              <a:ext uri="{FF2B5EF4-FFF2-40B4-BE49-F238E27FC236}">
                <a16:creationId xmlns:a16="http://schemas.microsoft.com/office/drawing/2014/main" id="{C6DB7616-B1F9-409F-BD16-DC30443E8113}"/>
              </a:ext>
            </a:extLst>
          </p:cNvPr>
          <p:cNvSpPr>
            <a:spLocks noChangeAspect="1"/>
          </p:cNvSpPr>
          <p:nvPr/>
        </p:nvSpPr>
        <p:spPr>
          <a:xfrm>
            <a:off x="10739223" y="3623666"/>
            <a:ext cx="505909" cy="495297"/>
          </a:xfrm>
          <a:prstGeom prst="ellipse">
            <a:avLst/>
          </a:prstGeom>
          <a:solidFill>
            <a:srgbClr val="2E75B6"/>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3-4</a:t>
            </a:r>
          </a:p>
        </p:txBody>
      </p:sp>
      <p:sp>
        <p:nvSpPr>
          <p:cNvPr id="63" name="Ellipse 62">
            <a:extLst>
              <a:ext uri="{FF2B5EF4-FFF2-40B4-BE49-F238E27FC236}">
                <a16:creationId xmlns:a16="http://schemas.microsoft.com/office/drawing/2014/main" id="{44CF0019-7C5A-4830-BD1E-E40FF40F9D69}"/>
              </a:ext>
            </a:extLst>
          </p:cNvPr>
          <p:cNvSpPr>
            <a:spLocks noChangeAspect="1"/>
          </p:cNvSpPr>
          <p:nvPr/>
        </p:nvSpPr>
        <p:spPr>
          <a:xfrm>
            <a:off x="10739223" y="4198514"/>
            <a:ext cx="505909" cy="495297"/>
          </a:xfrm>
          <a:prstGeom prst="ellipse">
            <a:avLst/>
          </a:prstGeom>
          <a:solidFill>
            <a:srgbClr val="A5A5A5"/>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5-6</a:t>
            </a:r>
          </a:p>
        </p:txBody>
      </p:sp>
      <p:sp>
        <p:nvSpPr>
          <p:cNvPr id="64" name="Ellipse 63">
            <a:extLst>
              <a:ext uri="{FF2B5EF4-FFF2-40B4-BE49-F238E27FC236}">
                <a16:creationId xmlns:a16="http://schemas.microsoft.com/office/drawing/2014/main" id="{E7E37748-2A8E-494A-9D56-8935026F0B4A}"/>
              </a:ext>
            </a:extLst>
          </p:cNvPr>
          <p:cNvSpPr>
            <a:spLocks noChangeAspect="1"/>
          </p:cNvSpPr>
          <p:nvPr/>
        </p:nvSpPr>
        <p:spPr>
          <a:xfrm>
            <a:off x="10739223" y="4762873"/>
            <a:ext cx="505909" cy="495297"/>
          </a:xfrm>
          <a:prstGeom prst="ellipse">
            <a:avLst/>
          </a:prstGeom>
          <a:solidFill>
            <a:srgbClr val="F4B183"/>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7-8</a:t>
            </a:r>
          </a:p>
        </p:txBody>
      </p:sp>
      <p:sp>
        <p:nvSpPr>
          <p:cNvPr id="65" name="Ellipse 64">
            <a:extLst>
              <a:ext uri="{FF2B5EF4-FFF2-40B4-BE49-F238E27FC236}">
                <a16:creationId xmlns:a16="http://schemas.microsoft.com/office/drawing/2014/main" id="{7FF35DC8-6610-4DE1-B51F-C6FCA2A38171}"/>
              </a:ext>
            </a:extLst>
          </p:cNvPr>
          <p:cNvSpPr>
            <a:spLocks noChangeAspect="1"/>
          </p:cNvSpPr>
          <p:nvPr/>
        </p:nvSpPr>
        <p:spPr>
          <a:xfrm>
            <a:off x="10736252" y="5327232"/>
            <a:ext cx="505909" cy="495297"/>
          </a:xfrm>
          <a:prstGeom prst="ellipse">
            <a:avLst/>
          </a:prstGeom>
          <a:solidFill>
            <a:srgbClr val="C55A1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9-10</a:t>
            </a:r>
          </a:p>
        </p:txBody>
      </p:sp>
      <p:sp>
        <p:nvSpPr>
          <p:cNvPr id="66" name="Ellipse 65">
            <a:extLst>
              <a:ext uri="{FF2B5EF4-FFF2-40B4-BE49-F238E27FC236}">
                <a16:creationId xmlns:a16="http://schemas.microsoft.com/office/drawing/2014/main" id="{EF3D50CC-6639-47EC-AF01-19A9479B811A}"/>
              </a:ext>
            </a:extLst>
          </p:cNvPr>
          <p:cNvSpPr>
            <a:spLocks noChangeAspect="1"/>
          </p:cNvSpPr>
          <p:nvPr/>
        </p:nvSpPr>
        <p:spPr>
          <a:xfrm>
            <a:off x="5962202" y="4697038"/>
            <a:ext cx="505909" cy="495297"/>
          </a:xfrm>
          <a:prstGeom prst="ellipse">
            <a:avLst/>
          </a:prstGeom>
          <a:solidFill>
            <a:srgbClr val="70AD47"/>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R1</a:t>
            </a:r>
          </a:p>
        </p:txBody>
      </p:sp>
      <p:sp>
        <p:nvSpPr>
          <p:cNvPr id="67" name="Ellipse 66">
            <a:extLst>
              <a:ext uri="{FF2B5EF4-FFF2-40B4-BE49-F238E27FC236}">
                <a16:creationId xmlns:a16="http://schemas.microsoft.com/office/drawing/2014/main" id="{79819518-0FFE-43C5-AD80-992CC6411C9F}"/>
              </a:ext>
            </a:extLst>
          </p:cNvPr>
          <p:cNvSpPr>
            <a:spLocks noChangeAspect="1"/>
          </p:cNvSpPr>
          <p:nvPr/>
        </p:nvSpPr>
        <p:spPr>
          <a:xfrm>
            <a:off x="6478461" y="2480456"/>
            <a:ext cx="505909" cy="495297"/>
          </a:xfrm>
          <a:prstGeom prst="ellipse">
            <a:avLst/>
          </a:prstGeom>
          <a:solidFill>
            <a:srgbClr val="C55A1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R2</a:t>
            </a:r>
          </a:p>
        </p:txBody>
      </p:sp>
      <p:sp>
        <p:nvSpPr>
          <p:cNvPr id="68" name="Ellipse 67">
            <a:extLst>
              <a:ext uri="{FF2B5EF4-FFF2-40B4-BE49-F238E27FC236}">
                <a16:creationId xmlns:a16="http://schemas.microsoft.com/office/drawing/2014/main" id="{37119AE7-B4E0-4D8B-91A2-9F97FC27C31E}"/>
              </a:ext>
            </a:extLst>
          </p:cNvPr>
          <p:cNvSpPr>
            <a:spLocks noChangeAspect="1"/>
          </p:cNvSpPr>
          <p:nvPr/>
        </p:nvSpPr>
        <p:spPr>
          <a:xfrm>
            <a:off x="8959447" y="5036849"/>
            <a:ext cx="505909" cy="495297"/>
          </a:xfrm>
          <a:prstGeom prst="ellipse">
            <a:avLst/>
          </a:prstGeom>
          <a:solidFill>
            <a:srgbClr val="F4B183"/>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R3</a:t>
            </a:r>
          </a:p>
        </p:txBody>
      </p:sp>
      <p:sp>
        <p:nvSpPr>
          <p:cNvPr id="69" name="Ellipse 68">
            <a:extLst>
              <a:ext uri="{FF2B5EF4-FFF2-40B4-BE49-F238E27FC236}">
                <a16:creationId xmlns:a16="http://schemas.microsoft.com/office/drawing/2014/main" id="{9F602F37-E2AA-419B-915B-00AA167874D7}"/>
              </a:ext>
            </a:extLst>
          </p:cNvPr>
          <p:cNvSpPr>
            <a:spLocks noChangeAspect="1"/>
          </p:cNvSpPr>
          <p:nvPr/>
        </p:nvSpPr>
        <p:spPr>
          <a:xfrm>
            <a:off x="7300966" y="4092198"/>
            <a:ext cx="505909" cy="495297"/>
          </a:xfrm>
          <a:prstGeom prst="ellipse">
            <a:avLst/>
          </a:prstGeom>
          <a:solidFill>
            <a:srgbClr val="2E75B6"/>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R4</a:t>
            </a:r>
          </a:p>
        </p:txBody>
      </p:sp>
      <p:sp>
        <p:nvSpPr>
          <p:cNvPr id="70" name="Ellipse 69">
            <a:extLst>
              <a:ext uri="{FF2B5EF4-FFF2-40B4-BE49-F238E27FC236}">
                <a16:creationId xmlns:a16="http://schemas.microsoft.com/office/drawing/2014/main" id="{6667D4F4-2770-4048-B1D0-D0ABDE5D709E}"/>
              </a:ext>
            </a:extLst>
          </p:cNvPr>
          <p:cNvSpPr>
            <a:spLocks noChangeAspect="1"/>
          </p:cNvSpPr>
          <p:nvPr/>
        </p:nvSpPr>
        <p:spPr>
          <a:xfrm>
            <a:off x="8116614" y="3435716"/>
            <a:ext cx="505909" cy="495297"/>
          </a:xfrm>
          <a:prstGeom prst="ellipse">
            <a:avLst/>
          </a:prstGeom>
          <a:solidFill>
            <a:srgbClr val="70AD47"/>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R5</a:t>
            </a:r>
          </a:p>
        </p:txBody>
      </p:sp>
    </p:spTree>
    <p:extLst>
      <p:ext uri="{BB962C8B-B14F-4D97-AF65-F5344CB8AC3E}">
        <p14:creationId xmlns:p14="http://schemas.microsoft.com/office/powerpoint/2010/main" val="25622736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661</Words>
  <Application>Microsoft Office PowerPoint</Application>
  <PresentationFormat>Widescreen</PresentationFormat>
  <Paragraphs>167</Paragraphs>
  <Slides>6</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6" baseType="lpstr">
      <vt:lpstr>Arial</vt:lpstr>
      <vt:lpstr>Calibri</vt:lpstr>
      <vt:lpstr>Calibri Light</vt:lpstr>
      <vt:lpstr>Lato</vt:lpstr>
      <vt:lpstr>Lato Light</vt:lpstr>
      <vt:lpstr>Poppins SemiBold</vt:lpstr>
      <vt:lpstr>Roboto Bold</vt:lpstr>
      <vt:lpstr>Wingdings</vt:lpstr>
      <vt:lpstr>Office Theme</vt:lpstr>
      <vt:lpstr>think-cell Folie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canic</cp:lastModifiedBy>
  <cp:revision>1</cp:revision>
  <dcterms:created xsi:type="dcterms:W3CDTF">2021-06-09T15:12:50Z</dcterms:created>
  <dcterms:modified xsi:type="dcterms:W3CDTF">2021-06-09T15:13:22Z</dcterms:modified>
</cp:coreProperties>
</file>