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91" r:id="rId2"/>
    <p:sldId id="392" r:id="rId3"/>
    <p:sldId id="39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44AFC-DAB5-41B8-848A-98DEB9FFD1D5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39BBC-402D-4F85-9EF2-E718FDE7A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585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5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58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38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9E714-B124-4605-BE8A-BC82D7B12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772525-F58B-4E65-95A5-52A292297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B0670-CE6C-4C6F-83BC-BCB71659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5FFB0-E367-44B4-A550-E83459A4D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CB69C-D890-4A38-8D4B-634D9F0A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34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DF656-9E51-49FB-93BF-62F211992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5B2AF3-DCE2-4C0E-9861-99A114A39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066CD-1412-4164-AB68-F9ADA79B6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08B30-8C70-485A-9166-E68739FEE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789AC-0DF7-47EF-9BEF-879B5477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4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9A058F-41DA-4948-8FB2-7A6458E63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8767D-431A-463C-B7AA-2CAC3DB1D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322F9-B147-4A87-BEAE-20F59729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4D7C4-E529-4316-BFB9-A8C69A6CB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0C999-A828-47FF-8968-58532C18F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625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3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3A74-6C3C-439D-8919-6DE4E7AC4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C08E-ABAD-4659-BF45-930A5A350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13CB8-C3B7-45A8-8203-E69A80FFA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06E39-BA06-4F99-8C37-E03D39744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EC12A-B546-489A-8070-78CD56451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62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3F90D-3413-4766-A4E3-17F236A86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FDBAD-1093-4FE2-9D68-3A0882D47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93058-4ABC-4589-A809-10516480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D4C05-BEA0-4DC7-A9EA-5A0173324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FA317-2A82-45AF-BBAA-76883EDB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54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6CA25-3FC3-4ABC-A106-05E9AA7E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E212-375A-4A58-9026-2837FC468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911CA-4DD1-4EBE-B8BE-78329F221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DEFE6-2E94-4B34-BFAA-050C6D7B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672EE-57A7-4FC5-A99D-C426DDAD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734D-CF57-4565-8E8E-9755B1C8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92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813B5-6E56-4534-96E5-B9190A79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01EE7-EF8F-42AD-880D-8E9CED85A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59B08-A8F4-4DFF-AB4B-B68DD58A1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92BC18-3E9C-4AAF-8C5B-F588EE194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8F630A-8F21-4B4F-BB0D-8EA7BE34C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F53323-65AA-4CFC-87D0-8F42F3DC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C56F9-A409-4F05-B87C-40B332E59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7DE0AA-4661-4A6F-B9D6-CDBD8E0F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25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0AD9D-C6F5-46AB-9B1E-EEE9808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DFE0C0-B85E-4B05-8F5D-EE6D347A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108B9-4426-47E9-A504-42C1327EF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C1C28C-2991-4ED3-9F04-8272A2CCA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8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275323-D75B-44ED-9752-91E09F8E7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86E118-C967-4797-919B-56832A7E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438-A700-46DF-A6F1-F4C9ECD44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8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89FC2-EEA7-4D1B-99EE-915D634F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8CF86-C2E4-4034-80CE-18CB0864D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CF46F-E7BE-4C75-98B0-4B56056E0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EF1A0-C2DF-4161-9EE6-F0835780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7DEAF-FB47-4CF4-9795-F90B009A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C9663-60DB-456A-9973-06B8EA8F5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1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A9CA-D301-46F6-8C54-CE4FF45F6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C5512-850C-4380-BCAA-C4E1E9E6DA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0E3A4-CC7C-45D6-BAAA-CDF802331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57FA6-831A-4FA3-AFB0-877D42AC0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EADBA-DA24-4230-BAA5-5B1C6512C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E078D-2AC8-4C17-9E2F-FF834B96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1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B4B9F9-70F1-4AD6-BBE3-985F09102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7A933-EB3E-4AE1-84B0-CBB219821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7DA21-F457-4009-A0BE-E58836EC5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F7844-EB73-4E34-B3E0-3E65B9C0756A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CA7F3-DEEE-49CE-AF3A-4429948EE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71BAA-EBB0-4A3A-B326-2E7047B97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76B09-7552-4C8A-8392-661D48E34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82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9821" y="685141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Tools for financial restructuring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56C76F7-68CE-4B26-A52D-8770502F9A19}"/>
              </a:ext>
            </a:extLst>
          </p:cNvPr>
          <p:cNvCxnSpPr>
            <a:cxnSpLocks/>
          </p:cNvCxnSpPr>
          <p:nvPr/>
        </p:nvCxnSpPr>
        <p:spPr>
          <a:xfrm flipV="1">
            <a:off x="3773103" y="2098307"/>
            <a:ext cx="0" cy="362700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FB32D818-ED6D-459F-ADB6-4F31917E9F5F}"/>
              </a:ext>
            </a:extLst>
          </p:cNvPr>
          <p:cNvCxnSpPr>
            <a:cxnSpLocks/>
          </p:cNvCxnSpPr>
          <p:nvPr/>
        </p:nvCxnSpPr>
        <p:spPr>
          <a:xfrm>
            <a:off x="3773103" y="5706059"/>
            <a:ext cx="7122695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ubtitle 2">
            <a:extLst>
              <a:ext uri="{FF2B5EF4-FFF2-40B4-BE49-F238E27FC236}">
                <a16:creationId xmlns:a16="http://schemas.microsoft.com/office/drawing/2014/main" id="{ABAF5D81-7D3C-4751-A67A-349C3934525C}"/>
              </a:ext>
            </a:extLst>
          </p:cNvPr>
          <p:cNvSpPr txBox="1">
            <a:spLocks/>
          </p:cNvSpPr>
          <p:nvPr/>
        </p:nvSpPr>
        <p:spPr>
          <a:xfrm>
            <a:off x="7808822" y="5706059"/>
            <a:ext cx="2839455" cy="28085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600"/>
              </a:spcBef>
            </a:pPr>
            <a:r>
              <a:rPr lang="en-GB" sz="1600" b="1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Time Needed</a:t>
            </a:r>
            <a:endParaRPr lang="en-GB" sz="1600" b="1" dirty="0"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26D63FF-A52F-4E47-B906-BCD5DFECE8C7}"/>
              </a:ext>
            </a:extLst>
          </p:cNvPr>
          <p:cNvSpPr txBox="1">
            <a:spLocks/>
          </p:cNvSpPr>
          <p:nvPr/>
        </p:nvSpPr>
        <p:spPr>
          <a:xfrm rot="16200000">
            <a:off x="3097278" y="2753174"/>
            <a:ext cx="1070797" cy="28085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600"/>
              </a:spcBef>
            </a:pPr>
            <a:r>
              <a:rPr lang="en-GB" sz="1600" b="1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Complexity</a:t>
            </a:r>
            <a:endParaRPr lang="en-GB" sz="1600" b="1" dirty="0"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0BACE9AF-7F41-4D15-9F3F-792178534ADA}"/>
              </a:ext>
            </a:extLst>
          </p:cNvPr>
          <p:cNvSpPr txBox="1">
            <a:spLocks/>
          </p:cNvSpPr>
          <p:nvPr/>
        </p:nvSpPr>
        <p:spPr>
          <a:xfrm>
            <a:off x="4429625" y="479426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Waiver of claims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2D48363-1742-4AFD-89EE-C92CE506C8FD}"/>
              </a:ext>
            </a:extLst>
          </p:cNvPr>
          <p:cNvSpPr txBox="1">
            <a:spLocks/>
          </p:cNvSpPr>
          <p:nvPr/>
        </p:nvSpPr>
        <p:spPr>
          <a:xfrm>
            <a:off x="3874525" y="5218154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Deferred Payments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1DF5FD1-97C5-4D75-85FE-11D5D8129B0C}"/>
              </a:ext>
            </a:extLst>
          </p:cNvPr>
          <p:cNvSpPr txBox="1">
            <a:spLocks/>
          </p:cNvSpPr>
          <p:nvPr/>
        </p:nvSpPr>
        <p:spPr>
          <a:xfrm>
            <a:off x="4791087" y="455906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Subordination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8C7C11BD-21C7-43E4-B7F4-A19810321CD6}"/>
              </a:ext>
            </a:extLst>
          </p:cNvPr>
          <p:cNvSpPr txBox="1">
            <a:spLocks/>
          </p:cNvSpPr>
          <p:nvPr/>
        </p:nvSpPr>
        <p:spPr>
          <a:xfrm>
            <a:off x="4429625" y="3869671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Letter of Comfort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E43A55B-40EF-49F0-9F68-1D605C2DBEF1}"/>
              </a:ext>
            </a:extLst>
          </p:cNvPr>
          <p:cNvSpPr txBox="1">
            <a:spLocks/>
          </p:cNvSpPr>
          <p:nvPr/>
        </p:nvSpPr>
        <p:spPr>
          <a:xfrm>
            <a:off x="4178238" y="5011102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Standstill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FEB8FBEE-1E07-47D4-AF2A-6CBE248A557F}"/>
              </a:ext>
            </a:extLst>
          </p:cNvPr>
          <p:cNvSpPr txBox="1">
            <a:spLocks/>
          </p:cNvSpPr>
          <p:nvPr/>
        </p:nvSpPr>
        <p:spPr>
          <a:xfrm>
            <a:off x="3897159" y="5459796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Shareholder loan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3F66BD7-A774-46B7-BA70-A06B6EFD57C9}"/>
              </a:ext>
            </a:extLst>
          </p:cNvPr>
          <p:cNvSpPr txBox="1">
            <a:spLocks/>
          </p:cNvSpPr>
          <p:nvPr/>
        </p:nvSpPr>
        <p:spPr>
          <a:xfrm>
            <a:off x="3897159" y="4113465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Allocation to </a:t>
            </a:r>
            <a:b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capital reserves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02AEBD1-80D4-40F3-97AB-3ADAA4B3EB4A}"/>
              </a:ext>
            </a:extLst>
          </p:cNvPr>
          <p:cNvSpPr txBox="1">
            <a:spLocks/>
          </p:cNvSpPr>
          <p:nvPr/>
        </p:nvSpPr>
        <p:spPr>
          <a:xfrm>
            <a:off x="5327747" y="430453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Expansion of credit lines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54853689-670C-4AA0-8DE7-5E657961A817}"/>
              </a:ext>
            </a:extLst>
          </p:cNvPr>
          <p:cNvSpPr txBox="1">
            <a:spLocks/>
          </p:cNvSpPr>
          <p:nvPr/>
        </p:nvSpPr>
        <p:spPr>
          <a:xfrm>
            <a:off x="5786864" y="4979131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Working Capital Management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F6A3ABE-83D1-4F1F-BFF7-EC585C5F4B91}"/>
              </a:ext>
            </a:extLst>
          </p:cNvPr>
          <p:cNvSpPr txBox="1">
            <a:spLocks/>
          </p:cNvSpPr>
          <p:nvPr/>
        </p:nvSpPr>
        <p:spPr>
          <a:xfrm>
            <a:off x="6506985" y="4754784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Salary waiver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1C910CB4-5F1D-449C-A515-9EA96DA34472}"/>
              </a:ext>
            </a:extLst>
          </p:cNvPr>
          <p:cNvSpPr txBox="1">
            <a:spLocks/>
          </p:cNvSpPr>
          <p:nvPr/>
        </p:nvSpPr>
        <p:spPr>
          <a:xfrm>
            <a:off x="7590581" y="431792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Short-time Work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95F273B7-F633-43FB-95F5-033CAE9B6A41}"/>
              </a:ext>
            </a:extLst>
          </p:cNvPr>
          <p:cNvSpPr txBox="1">
            <a:spLocks/>
          </p:cNvSpPr>
          <p:nvPr/>
        </p:nvSpPr>
        <p:spPr>
          <a:xfrm>
            <a:off x="9066606" y="477207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Public subsidies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E64CF08-E778-4F38-AFD2-EC0E68F1C5AD}"/>
              </a:ext>
            </a:extLst>
          </p:cNvPr>
          <p:cNvSpPr txBox="1">
            <a:spLocks/>
          </p:cNvSpPr>
          <p:nvPr/>
        </p:nvSpPr>
        <p:spPr>
          <a:xfrm>
            <a:off x="8583739" y="391180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Restructuring Loan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77607D7-7F26-41A7-AC4B-A92B2785268A}"/>
              </a:ext>
            </a:extLst>
          </p:cNvPr>
          <p:cNvSpPr txBox="1">
            <a:spLocks/>
          </p:cNvSpPr>
          <p:nvPr/>
        </p:nvSpPr>
        <p:spPr>
          <a:xfrm>
            <a:off x="4724624" y="3613101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Bridging Loan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5A83096-DF76-4356-97D7-EC0ADBB28862}"/>
              </a:ext>
            </a:extLst>
          </p:cNvPr>
          <p:cNvSpPr txBox="1">
            <a:spLocks/>
          </p:cNvSpPr>
          <p:nvPr/>
        </p:nvSpPr>
        <p:spPr>
          <a:xfrm>
            <a:off x="5786864" y="410149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Supplier Loan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B2C17B0-F551-4135-9ED8-26344AF6ADB3}"/>
              </a:ext>
            </a:extLst>
          </p:cNvPr>
          <p:cNvSpPr txBox="1">
            <a:spLocks/>
          </p:cNvSpPr>
          <p:nvPr/>
        </p:nvSpPr>
        <p:spPr>
          <a:xfrm>
            <a:off x="6029537" y="3689006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Release of liquidity</a:t>
            </a:r>
            <a:b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reserves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74CBBA61-D167-4CFE-9C35-9F18001BF992}"/>
              </a:ext>
            </a:extLst>
          </p:cNvPr>
          <p:cNvSpPr txBox="1">
            <a:spLocks/>
          </p:cNvSpPr>
          <p:nvPr/>
        </p:nvSpPr>
        <p:spPr>
          <a:xfrm>
            <a:off x="6465100" y="3409203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Sale of unused business assets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A258434-424C-4C3E-B9A5-8CA63008B7B9}"/>
              </a:ext>
            </a:extLst>
          </p:cNvPr>
          <p:cNvSpPr txBox="1">
            <a:spLocks/>
          </p:cNvSpPr>
          <p:nvPr/>
        </p:nvSpPr>
        <p:spPr>
          <a:xfrm>
            <a:off x="5202072" y="3154842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Waiver of pension commitments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69452073-79CA-4F6F-9942-8DEFA5D35732}"/>
              </a:ext>
            </a:extLst>
          </p:cNvPr>
          <p:cNvSpPr txBox="1">
            <a:spLocks/>
          </p:cNvSpPr>
          <p:nvPr/>
        </p:nvSpPr>
        <p:spPr>
          <a:xfrm>
            <a:off x="8395645" y="500274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Repurchase of Debts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D485E5C-9773-4749-B661-88A9CEB1F25D}"/>
              </a:ext>
            </a:extLst>
          </p:cNvPr>
          <p:cNvSpPr txBox="1">
            <a:spLocks/>
          </p:cNvSpPr>
          <p:nvPr/>
        </p:nvSpPr>
        <p:spPr>
          <a:xfrm>
            <a:off x="5011778" y="288014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Factoring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C3A15BE-0EFC-42A9-A023-EA77458217E4}"/>
              </a:ext>
            </a:extLst>
          </p:cNvPr>
          <p:cNvSpPr txBox="1">
            <a:spLocks/>
          </p:cNvSpPr>
          <p:nvPr/>
        </p:nvSpPr>
        <p:spPr>
          <a:xfrm>
            <a:off x="5329440" y="266407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Sale and lease back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3C0D22FB-A412-438A-96BC-80EE73FBC9EF}"/>
              </a:ext>
            </a:extLst>
          </p:cNvPr>
          <p:cNvSpPr txBox="1">
            <a:spLocks/>
          </p:cNvSpPr>
          <p:nvPr/>
        </p:nvSpPr>
        <p:spPr>
          <a:xfrm>
            <a:off x="7037691" y="2767407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Avoidance of taxes through restructuring profits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7064EE9-DD0F-4092-B53F-0E9F2ECFA4CE}"/>
              </a:ext>
            </a:extLst>
          </p:cNvPr>
          <p:cNvSpPr txBox="1">
            <a:spLocks/>
          </p:cNvSpPr>
          <p:nvPr/>
        </p:nvSpPr>
        <p:spPr>
          <a:xfrm>
            <a:off x="7761693" y="3163473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Restructuring of securities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18AEE50-C750-49E5-B349-66656EF2FA6A}"/>
              </a:ext>
            </a:extLst>
          </p:cNvPr>
          <p:cNvSpPr txBox="1">
            <a:spLocks/>
          </p:cNvSpPr>
          <p:nvPr/>
        </p:nvSpPr>
        <p:spPr>
          <a:xfrm>
            <a:off x="6180389" y="2314650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Cash management / Cash pooling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ED8DEAC-7968-4F02-8C93-52369387BF95}"/>
              </a:ext>
            </a:extLst>
          </p:cNvPr>
          <p:cNvSpPr txBox="1">
            <a:spLocks/>
          </p:cNvSpPr>
          <p:nvPr/>
        </p:nvSpPr>
        <p:spPr>
          <a:xfrm>
            <a:off x="7091777" y="206252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Silent Partners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D24F9B9-66EA-40B2-8EE6-FCBF476897A4}"/>
              </a:ext>
            </a:extLst>
          </p:cNvPr>
          <p:cNvSpPr txBox="1">
            <a:spLocks/>
          </p:cNvSpPr>
          <p:nvPr/>
        </p:nvSpPr>
        <p:spPr>
          <a:xfrm>
            <a:off x="8393745" y="1978898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Mezzanine </a:t>
            </a:r>
            <a:b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financing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0F4FA76-8FA2-4F55-B622-F3A135FAA57C}"/>
              </a:ext>
            </a:extLst>
          </p:cNvPr>
          <p:cNvSpPr txBox="1">
            <a:spLocks/>
          </p:cNvSpPr>
          <p:nvPr/>
        </p:nvSpPr>
        <p:spPr>
          <a:xfrm>
            <a:off x="10803417" y="1792185"/>
            <a:ext cx="2609826" cy="207052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400" b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Bonds</a:t>
            </a:r>
            <a:endParaRPr lang="en-GB" sz="14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99B5E48-05D6-4A5C-A2E5-A600052A9300}"/>
              </a:ext>
            </a:extLst>
          </p:cNvPr>
          <p:cNvSpPr txBox="1">
            <a:spLocks/>
          </p:cNvSpPr>
          <p:nvPr/>
        </p:nvSpPr>
        <p:spPr>
          <a:xfrm>
            <a:off x="9590885" y="234754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4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Equity </a:t>
            </a:r>
            <a:r>
              <a:rPr lang="en-GB" sz="1600" b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injection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3AE72BE-87A5-48C4-A4E3-C02A0854B2ED}"/>
              </a:ext>
            </a:extLst>
          </p:cNvPr>
          <p:cNvSpPr txBox="1">
            <a:spLocks/>
          </p:cNvSpPr>
          <p:nvPr/>
        </p:nvSpPr>
        <p:spPr>
          <a:xfrm>
            <a:off x="9464518" y="1976218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Debt-Equity-Swap</a:t>
            </a:r>
            <a:b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GB" sz="1600" b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Debt-Mezzanine-Swap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9" name="Rechteck 30">
            <a:extLst>
              <a:ext uri="{FF2B5EF4-FFF2-40B4-BE49-F238E27FC236}">
                <a16:creationId xmlns:a16="http://schemas.microsoft.com/office/drawing/2014/main" id="{8C2ED859-0CDE-4C87-930B-8FE501688832}"/>
              </a:ext>
            </a:extLst>
          </p:cNvPr>
          <p:cNvSpPr/>
          <p:nvPr/>
        </p:nvSpPr>
        <p:spPr>
          <a:xfrm>
            <a:off x="543313" y="4666586"/>
            <a:ext cx="2674692" cy="1138433"/>
          </a:xfrm>
          <a:prstGeom prst="rect">
            <a:avLst/>
          </a:prstGeom>
          <a:solidFill>
            <a:srgbClr val="E53292"/>
          </a:solidFill>
          <a:ln>
            <a:solidFill>
              <a:srgbClr val="E532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Maintaining Financial Solvency</a:t>
            </a:r>
          </a:p>
        </p:txBody>
      </p:sp>
      <p:sp>
        <p:nvSpPr>
          <p:cNvPr id="50" name="Rechteck 31">
            <a:extLst>
              <a:ext uri="{FF2B5EF4-FFF2-40B4-BE49-F238E27FC236}">
                <a16:creationId xmlns:a16="http://schemas.microsoft.com/office/drawing/2014/main" id="{A6741346-D9CD-4A44-945C-AC18E7940A80}"/>
              </a:ext>
            </a:extLst>
          </p:cNvPr>
          <p:cNvSpPr/>
          <p:nvPr/>
        </p:nvSpPr>
        <p:spPr>
          <a:xfrm>
            <a:off x="543313" y="3642244"/>
            <a:ext cx="2707055" cy="9509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Stabilization of liquidity</a:t>
            </a:r>
          </a:p>
        </p:txBody>
      </p:sp>
      <p:sp>
        <p:nvSpPr>
          <p:cNvPr id="51" name="Rechteck 32">
            <a:extLst>
              <a:ext uri="{FF2B5EF4-FFF2-40B4-BE49-F238E27FC236}">
                <a16:creationId xmlns:a16="http://schemas.microsoft.com/office/drawing/2014/main" id="{F493051F-157A-40FF-B107-5D5484F0A4E3}"/>
              </a:ext>
            </a:extLst>
          </p:cNvPr>
          <p:cNvSpPr/>
          <p:nvPr/>
        </p:nvSpPr>
        <p:spPr>
          <a:xfrm>
            <a:off x="543313" y="2757368"/>
            <a:ext cx="2707055" cy="806272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Improvement of the financing structure</a:t>
            </a:r>
          </a:p>
        </p:txBody>
      </p:sp>
      <p:sp>
        <p:nvSpPr>
          <p:cNvPr id="52" name="Rechteck 33">
            <a:extLst>
              <a:ext uri="{FF2B5EF4-FFF2-40B4-BE49-F238E27FC236}">
                <a16:creationId xmlns:a16="http://schemas.microsoft.com/office/drawing/2014/main" id="{7CA55F7F-CF2E-4675-B670-AFA9C4B22ED3}"/>
              </a:ext>
            </a:extLst>
          </p:cNvPr>
          <p:cNvSpPr/>
          <p:nvPr/>
        </p:nvSpPr>
        <p:spPr>
          <a:xfrm>
            <a:off x="520178" y="1999237"/>
            <a:ext cx="2730190" cy="67952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Building a sustainable capital structure</a:t>
            </a:r>
          </a:p>
        </p:txBody>
      </p:sp>
    </p:spTree>
    <p:extLst>
      <p:ext uri="{BB962C8B-B14F-4D97-AF65-F5344CB8AC3E}">
        <p14:creationId xmlns:p14="http://schemas.microsoft.com/office/powerpoint/2010/main" val="268379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/>
              <a:t>Tools for financial restructuring</a:t>
            </a:r>
            <a:endParaRPr lang="en-GB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01C1D72E-FD22-45AD-A30F-785743AB96E4}"/>
              </a:ext>
            </a:extLst>
          </p:cNvPr>
          <p:cNvGraphicFramePr>
            <a:graphicFrameLocks noGrp="1"/>
          </p:cNvGraphicFramePr>
          <p:nvPr/>
        </p:nvGraphicFramePr>
        <p:xfrm>
          <a:off x="2889463" y="1815502"/>
          <a:ext cx="412758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7589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223220">
                <a:tc>
                  <a:txBody>
                    <a:bodyPr/>
                    <a:lstStyle/>
                    <a:p>
                      <a:r>
                        <a:rPr lang="en-GB" sz="1300" noProof="0" dirty="0">
                          <a:solidFill>
                            <a:schemeClr val="bg1"/>
                          </a:solidFill>
                        </a:rPr>
                        <a:t>Maintaining</a:t>
                      </a: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 Financial Solvency</a:t>
                      </a:r>
                    </a:p>
                  </a:txBody>
                  <a:tcPr>
                    <a:solidFill>
                      <a:srgbClr val="E53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7146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latin typeface="+mj-lt"/>
                        </a:rPr>
                        <a:t>Deferred payment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latin typeface="+mj-lt"/>
                        </a:rPr>
                        <a:t>Stand still/moratorium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latin typeface="+mj-lt"/>
                        </a:rPr>
                        <a:t>Elimination of reasons for termination in credit agreements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latin typeface="+mj-lt"/>
                        </a:rPr>
                        <a:t>Subordination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graphicFrame>
        <p:nvGraphicFramePr>
          <p:cNvPr id="49" name="Tabelle 4">
            <a:extLst>
              <a:ext uri="{FF2B5EF4-FFF2-40B4-BE49-F238E27FC236}">
                <a16:creationId xmlns:a16="http://schemas.microsoft.com/office/drawing/2014/main" id="{18FF2411-B706-43CD-8727-E0D63D64C286}"/>
              </a:ext>
            </a:extLst>
          </p:cNvPr>
          <p:cNvGraphicFramePr>
            <a:graphicFrameLocks noGrp="1"/>
          </p:cNvGraphicFramePr>
          <p:nvPr/>
        </p:nvGraphicFramePr>
        <p:xfrm>
          <a:off x="2889463" y="3216764"/>
          <a:ext cx="4134407" cy="3568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4407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306845"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bg1"/>
                          </a:solidFill>
                        </a:rPr>
                        <a:t>Stabilization of Liquidity</a:t>
                      </a:r>
                    </a:p>
                  </a:txBody>
                  <a:tcPr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Release of existing liquidity reserves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Sale of non-operating assets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working capital management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Cash management (cash pooling)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Leasing and lease-purchase /sale-and-lease-back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Factoring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Shareholder loans / Intercompany loans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Waiver of salary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Overtime / working time accounts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Short-time 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Early retirement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Termination of probationary period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Salary conversion (esp. top management)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Staff loans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Increase of credit lines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solidFill>
                            <a:srgbClr val="245473"/>
                          </a:solidFill>
                        </a:rPr>
                        <a:t>Bridging loan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graphicFrame>
        <p:nvGraphicFramePr>
          <p:cNvPr id="50" name="Tabelle 4">
            <a:extLst>
              <a:ext uri="{FF2B5EF4-FFF2-40B4-BE49-F238E27FC236}">
                <a16:creationId xmlns:a16="http://schemas.microsoft.com/office/drawing/2014/main" id="{C7E6BFC0-C38F-4248-B6CB-8CA4FC20622C}"/>
              </a:ext>
            </a:extLst>
          </p:cNvPr>
          <p:cNvGraphicFramePr>
            <a:graphicFrameLocks noGrp="1"/>
          </p:cNvGraphicFramePr>
          <p:nvPr/>
        </p:nvGraphicFramePr>
        <p:xfrm>
          <a:off x="7174331" y="1829694"/>
          <a:ext cx="4571355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1355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238225">
                <a:tc>
                  <a:txBody>
                    <a:bodyPr/>
                    <a:lstStyle/>
                    <a:p>
                      <a:r>
                        <a:rPr lang="en-GB" sz="1600" noProof="0" dirty="0">
                          <a:solidFill>
                            <a:schemeClr val="bg1"/>
                          </a:solidFill>
                        </a:rPr>
                        <a:t>Improvement of Financing Structure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7146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Debt capital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Supplier loans and non-repayable grants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Participation right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Bonds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Equity injection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Silent partnership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Public funding instruments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graphicFrame>
        <p:nvGraphicFramePr>
          <p:cNvPr id="51" name="Tabelle 4">
            <a:extLst>
              <a:ext uri="{FF2B5EF4-FFF2-40B4-BE49-F238E27FC236}">
                <a16:creationId xmlns:a16="http://schemas.microsoft.com/office/drawing/2014/main" id="{90FEEE21-C77E-4561-B87D-E4130D310B00}"/>
              </a:ext>
            </a:extLst>
          </p:cNvPr>
          <p:cNvGraphicFramePr>
            <a:graphicFrameLocks noGrp="1"/>
          </p:cNvGraphicFramePr>
          <p:nvPr/>
        </p:nvGraphicFramePr>
        <p:xfrm>
          <a:off x="7142883" y="3764102"/>
          <a:ext cx="4657231" cy="2897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7231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48487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Building sustainable Capital Structure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241307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Waiver of debt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debtor warrant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repurchase of receivables 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Debt equity swap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Debt mezzanine swap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Waiver of pension commitments / company pension scheme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Restructuring within the Group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solidFill>
                            <a:srgbClr val="245473"/>
                          </a:solidFill>
                        </a:rPr>
                        <a:t>(Dept push down)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sp>
        <p:nvSpPr>
          <p:cNvPr id="12" name="Rechteck 30">
            <a:extLst>
              <a:ext uri="{FF2B5EF4-FFF2-40B4-BE49-F238E27FC236}">
                <a16:creationId xmlns:a16="http://schemas.microsoft.com/office/drawing/2014/main" id="{55CAEEA9-894F-4C76-8A27-3DB51B9E64E7}"/>
              </a:ext>
            </a:extLst>
          </p:cNvPr>
          <p:cNvSpPr/>
          <p:nvPr/>
        </p:nvSpPr>
        <p:spPr>
          <a:xfrm>
            <a:off x="63395" y="4267260"/>
            <a:ext cx="2466701" cy="599695"/>
          </a:xfrm>
          <a:prstGeom prst="rect">
            <a:avLst/>
          </a:prstGeom>
          <a:solidFill>
            <a:srgbClr val="E53292"/>
          </a:solidFill>
          <a:ln>
            <a:solidFill>
              <a:srgbClr val="E532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Maintaining Financial Solvency</a:t>
            </a:r>
          </a:p>
        </p:txBody>
      </p:sp>
      <p:sp>
        <p:nvSpPr>
          <p:cNvPr id="13" name="Rechteck 31">
            <a:extLst>
              <a:ext uri="{FF2B5EF4-FFF2-40B4-BE49-F238E27FC236}">
                <a16:creationId xmlns:a16="http://schemas.microsoft.com/office/drawing/2014/main" id="{51AC474F-6C0F-442A-88E2-388E24DCA062}"/>
              </a:ext>
            </a:extLst>
          </p:cNvPr>
          <p:cNvSpPr/>
          <p:nvPr/>
        </p:nvSpPr>
        <p:spPr>
          <a:xfrm>
            <a:off x="40260" y="3428326"/>
            <a:ext cx="2496547" cy="7482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Stabilization of liquidity</a:t>
            </a:r>
          </a:p>
        </p:txBody>
      </p:sp>
      <p:sp>
        <p:nvSpPr>
          <p:cNvPr id="14" name="Rechteck 32">
            <a:extLst>
              <a:ext uri="{FF2B5EF4-FFF2-40B4-BE49-F238E27FC236}">
                <a16:creationId xmlns:a16="http://schemas.microsoft.com/office/drawing/2014/main" id="{2874DA96-5535-4639-86A6-AB2C2FFAE223}"/>
              </a:ext>
            </a:extLst>
          </p:cNvPr>
          <p:cNvSpPr/>
          <p:nvPr/>
        </p:nvSpPr>
        <p:spPr>
          <a:xfrm>
            <a:off x="48471" y="2703215"/>
            <a:ext cx="2496547" cy="634468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Improvement of the financing structure</a:t>
            </a:r>
          </a:p>
        </p:txBody>
      </p:sp>
      <p:sp>
        <p:nvSpPr>
          <p:cNvPr id="15" name="Rechteck 33">
            <a:extLst>
              <a:ext uri="{FF2B5EF4-FFF2-40B4-BE49-F238E27FC236}">
                <a16:creationId xmlns:a16="http://schemas.microsoft.com/office/drawing/2014/main" id="{8B82417D-C155-4FF2-96C7-19CB3E085439}"/>
              </a:ext>
            </a:extLst>
          </p:cNvPr>
          <p:cNvSpPr/>
          <p:nvPr/>
        </p:nvSpPr>
        <p:spPr>
          <a:xfrm>
            <a:off x="40260" y="2077842"/>
            <a:ext cx="2517883" cy="53473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Building a sustainable capital structure</a:t>
            </a:r>
          </a:p>
        </p:txBody>
      </p:sp>
    </p:spTree>
    <p:extLst>
      <p:ext uri="{BB962C8B-B14F-4D97-AF65-F5344CB8AC3E}">
        <p14:creationId xmlns:p14="http://schemas.microsoft.com/office/powerpoint/2010/main" val="29045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14468" y="570477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Tools for financial restructuring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01C1D72E-FD22-45AD-A30F-785743AB96E4}"/>
              </a:ext>
            </a:extLst>
          </p:cNvPr>
          <p:cNvGraphicFramePr>
            <a:graphicFrameLocks noGrp="1"/>
          </p:cNvGraphicFramePr>
          <p:nvPr/>
        </p:nvGraphicFramePr>
        <p:xfrm>
          <a:off x="3543823" y="1896177"/>
          <a:ext cx="7294223" cy="4391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4223">
                  <a:extLst>
                    <a:ext uri="{9D8B030D-6E8A-4147-A177-3AD203B41FA5}">
                      <a16:colId xmlns:a16="http://schemas.microsoft.com/office/drawing/2014/main" val="1242320083"/>
                    </a:ext>
                  </a:extLst>
                </a:gridCol>
              </a:tblGrid>
              <a:tr h="520509">
                <a:tc>
                  <a:txBody>
                    <a:bodyPr/>
                    <a:lstStyle/>
                    <a:p>
                      <a:r>
                        <a:rPr lang="en-GB" sz="2000" noProof="0" dirty="0">
                          <a:solidFill>
                            <a:schemeClr val="bg1"/>
                          </a:solidFill>
                          <a:latin typeface="+mj-lt"/>
                        </a:rPr>
                        <a:t>Securities</a:t>
                      </a:r>
                      <a:endParaRPr lang="en-GB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95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58707"/>
                  </a:ext>
                </a:extLst>
              </a:tr>
              <a:tr h="38708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Transfer of ownership by way of security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(extended) reservation of title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Assignment of receivables (global assignment)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Granting of mortgages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(mortgage, land charge) 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Pledge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Guarantee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Public deficiency guarantees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Accession to debt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Guarantee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Guarantees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Letter of comfort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245473"/>
                          </a:solidFill>
                          <a:latin typeface="+mj-lt"/>
                        </a:rPr>
                        <a:t>Release of securities</a:t>
                      </a:r>
                      <a:endParaRPr lang="en-GB" sz="1600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302034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A3617C8A-FFA1-4F4F-B387-8850E94C4F5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406058" cy="3129365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Often your financing partners demand securities to participate in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financial restructuring of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company.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Here are some typical examples</a:t>
            </a:r>
          </a:p>
        </p:txBody>
      </p:sp>
    </p:spTree>
    <p:extLst>
      <p:ext uri="{BB962C8B-B14F-4D97-AF65-F5344CB8AC3E}">
        <p14:creationId xmlns:p14="http://schemas.microsoft.com/office/powerpoint/2010/main" val="14248118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341</Words>
  <Application>Microsoft Office PowerPoint</Application>
  <PresentationFormat>Widescreen</PresentationFormat>
  <Paragraphs>99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think-cell Folie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canic</cp:lastModifiedBy>
  <cp:revision>1</cp:revision>
  <dcterms:created xsi:type="dcterms:W3CDTF">2021-06-10T14:58:52Z</dcterms:created>
  <dcterms:modified xsi:type="dcterms:W3CDTF">2021-06-10T15:00:19Z</dcterms:modified>
</cp:coreProperties>
</file>